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5"/>
  </p:handoutMasterIdLst>
  <p:sldIdLst>
    <p:sldId id="267" r:id="rId2"/>
    <p:sldId id="269" r:id="rId3"/>
    <p:sldId id="257" r:id="rId4"/>
    <p:sldId id="336" r:id="rId5"/>
    <p:sldId id="340" r:id="rId6"/>
    <p:sldId id="343" r:id="rId7"/>
    <p:sldId id="344" r:id="rId8"/>
    <p:sldId id="358" r:id="rId9"/>
    <p:sldId id="359" r:id="rId10"/>
    <p:sldId id="345" r:id="rId11"/>
    <p:sldId id="360" r:id="rId12"/>
    <p:sldId id="361" r:id="rId13"/>
    <p:sldId id="362" r:id="rId14"/>
    <p:sldId id="363" r:id="rId15"/>
    <p:sldId id="366" r:id="rId16"/>
    <p:sldId id="364" r:id="rId17"/>
    <p:sldId id="365" r:id="rId18"/>
    <p:sldId id="367" r:id="rId19"/>
    <p:sldId id="328" r:id="rId20"/>
    <p:sldId id="352" r:id="rId21"/>
    <p:sldId id="369" r:id="rId22"/>
    <p:sldId id="368" r:id="rId23"/>
    <p:sldId id="355" r:id="rId24"/>
  </p:sldIdLst>
  <p:sldSz cx="9144000" cy="6858000" type="screen4x3"/>
  <p:notesSz cx="6858000" cy="9144000"/>
  <p:defaultTextStyle>
    <a:defPPr>
      <a:defRPr lang="en-US"/>
    </a:defPPr>
    <a:lvl1pPr algn="l" rtl="0" eaLnBrk="0" fontAlgn="base" hangingPunct="0">
      <a:spcBef>
        <a:spcPct val="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Arial" charset="0"/>
        <a:ea typeface="+mn-ea"/>
        <a:cs typeface="+mn-cs"/>
      </a:defRPr>
    </a:lvl6pPr>
    <a:lvl7pPr marL="2743200" algn="l" defTabSz="914400" rtl="0" eaLnBrk="1" latinLnBrk="0" hangingPunct="1">
      <a:defRPr kumimoji="1" sz="1200" kern="1200">
        <a:solidFill>
          <a:schemeClr val="tx1"/>
        </a:solidFill>
        <a:latin typeface="Arial" charset="0"/>
        <a:ea typeface="+mn-ea"/>
        <a:cs typeface="+mn-cs"/>
      </a:defRPr>
    </a:lvl7pPr>
    <a:lvl8pPr marL="3200400" algn="l" defTabSz="914400" rtl="0" eaLnBrk="1" latinLnBrk="0" hangingPunct="1">
      <a:defRPr kumimoji="1" sz="1200" kern="1200">
        <a:solidFill>
          <a:schemeClr val="tx1"/>
        </a:solidFill>
        <a:latin typeface="Arial" charset="0"/>
        <a:ea typeface="+mn-ea"/>
        <a:cs typeface="+mn-cs"/>
      </a:defRPr>
    </a:lvl8pPr>
    <a:lvl9pPr marL="3657600" algn="l" defTabSz="914400" rtl="0" eaLnBrk="1" latinLnBrk="0" hangingPunct="1">
      <a:defRPr kumimoji="1"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7A7A7"/>
    <a:srgbClr val="C0C0C0"/>
    <a:srgbClr val="99FFCC"/>
    <a:srgbClr val="FFCCCC"/>
    <a:srgbClr val="FF7C80"/>
    <a:srgbClr val="CC00CC"/>
    <a:srgbClr val="CC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p:normalViewPr>
  <p:slideViewPr>
    <p:cSldViewPr>
      <p:cViewPr>
        <p:scale>
          <a:sx n="75" d="100"/>
          <a:sy n="75" d="100"/>
        </p:scale>
        <p:origin x="-2251" y="-37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a:latin typeface="Times New Roman" pitchFamily="18" charset="0"/>
              </a:defRPr>
            </a:lvl1pPr>
          </a:lstStyle>
          <a:p>
            <a:r>
              <a:rPr lang="ru-RU"/>
              <a:t>Natal</a:t>
            </a:r>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a:latin typeface="Times New Roman" pitchFamily="18" charset="0"/>
              </a:defRPr>
            </a:lvl1pPr>
          </a:lstStyle>
          <a:p>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a:latin typeface="Times New Roman" pitchFamily="18" charset="0"/>
              </a:defRPr>
            </a:lvl1pPr>
          </a:lstStyle>
          <a:p>
            <a:r>
              <a:rPr lang="ru-RU"/>
              <a:t>Место заголовка</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a:latin typeface="Times New Roman" pitchFamily="18" charset="0"/>
              </a:defRPr>
            </a:lvl1pPr>
          </a:lstStyle>
          <a:p>
            <a:fld id="{C00531A8-74D2-4530-88F5-0A7D8A4BCD14}" type="slidenum">
              <a:rPr lang="ru-RU"/>
              <a:pPr/>
              <a:t>‹Nr.›</a:t>
            </a:fld>
            <a:endParaRPr lang="ru-RU"/>
          </a:p>
        </p:txBody>
      </p:sp>
    </p:spTree>
    <p:extLst>
      <p:ext uri="{BB962C8B-B14F-4D97-AF65-F5344CB8AC3E}">
        <p14:creationId xmlns:p14="http://schemas.microsoft.com/office/powerpoint/2010/main" val="2429999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ru-RU" noProof="0" smtClean="0"/>
              <a:t>Щелчок правит образец заголовка</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ru-RU" noProof="0" smtClean="0"/>
              <a:t>Щелчок правит образец подзаголовка</a:t>
            </a:r>
          </a:p>
        </p:txBody>
      </p:sp>
      <p:sp>
        <p:nvSpPr>
          <p:cNvPr id="3078" name="Rectangle 6"/>
          <p:cNvSpPr>
            <a:spLocks noGrp="1" noChangeArrowheads="1"/>
          </p:cNvSpPr>
          <p:nvPr>
            <p:ph type="dt" sz="quarter" idx="2"/>
          </p:nvPr>
        </p:nvSpPr>
        <p:spPr/>
        <p:txBody>
          <a:bodyPr/>
          <a:lstStyle>
            <a:lvl1pPr>
              <a:defRPr/>
            </a:lvl1pPr>
          </a:lstStyle>
          <a:p>
            <a:endParaRPr lang="ru-RU"/>
          </a:p>
        </p:txBody>
      </p:sp>
      <p:sp>
        <p:nvSpPr>
          <p:cNvPr id="3079" name="Rectangle 7"/>
          <p:cNvSpPr>
            <a:spLocks noGrp="1" noChangeArrowheads="1"/>
          </p:cNvSpPr>
          <p:nvPr>
            <p:ph type="ftr" sz="quarter" idx="3"/>
          </p:nvPr>
        </p:nvSpPr>
        <p:spPr/>
        <p:txBody>
          <a:bodyPr/>
          <a:lstStyle>
            <a:lvl1pPr>
              <a:defRPr/>
            </a:lvl1pPr>
          </a:lstStyle>
          <a:p>
            <a:endParaRPr lang="ru-RU"/>
          </a:p>
        </p:txBody>
      </p:sp>
      <p:sp>
        <p:nvSpPr>
          <p:cNvPr id="3080" name="Rectangle 8"/>
          <p:cNvSpPr>
            <a:spLocks noGrp="1" noChangeArrowheads="1"/>
          </p:cNvSpPr>
          <p:nvPr>
            <p:ph type="sldNum" sz="quarter" idx="4"/>
          </p:nvPr>
        </p:nvSpPr>
        <p:spPr/>
        <p:txBody>
          <a:bodyPr/>
          <a:lstStyle>
            <a:lvl1pPr>
              <a:defRPr/>
            </a:lvl1pPr>
          </a:lstStyle>
          <a:p>
            <a:endParaRPr lang="ru-RU"/>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01802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251341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85800" y="1981200"/>
            <a:ext cx="3810000" cy="4114800"/>
          </a:xfrm>
        </p:spPr>
        <p:txBody>
          <a:bodyPr/>
          <a:lstStyle/>
          <a:p>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85800" y="6172200"/>
            <a:ext cx="1905000" cy="457200"/>
          </a:xfrm>
        </p:spPr>
        <p:txBody>
          <a:bodyPr/>
          <a:lstStyle>
            <a:lvl1pPr>
              <a:defRPr/>
            </a:lvl1pPr>
          </a:lstStyle>
          <a:p>
            <a:endParaRPr lang="ru-RU"/>
          </a:p>
        </p:txBody>
      </p:sp>
      <p:sp>
        <p:nvSpPr>
          <p:cNvPr id="6" name="Fußzeilenplatzhalter 5"/>
          <p:cNvSpPr>
            <a:spLocks noGrp="1"/>
          </p:cNvSpPr>
          <p:nvPr>
            <p:ph type="ftr" sz="quarter" idx="11"/>
          </p:nvPr>
        </p:nvSpPr>
        <p:spPr>
          <a:xfrm>
            <a:off x="3124200" y="6172200"/>
            <a:ext cx="2895600" cy="45720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172200"/>
            <a:ext cx="1905000" cy="457200"/>
          </a:xfrm>
        </p:spPr>
        <p:txBody>
          <a:bodyPr/>
          <a:lstStyle>
            <a:lvl1pPr>
              <a:defRPr/>
            </a:lvl1pPr>
          </a:lstStyle>
          <a:p>
            <a:endParaRPr lang="ru-RU"/>
          </a:p>
        </p:txBody>
      </p:sp>
    </p:spTree>
    <p:extLst>
      <p:ext uri="{BB962C8B-B14F-4D97-AF65-F5344CB8AC3E}">
        <p14:creationId xmlns:p14="http://schemas.microsoft.com/office/powerpoint/2010/main" val="213660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92534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0282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10941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419850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67230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58734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3993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48316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CC">
                <a:gamma/>
                <a:shade val="70196"/>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smtClean="0"/>
              <a:t>Щелчок правит образец заголовка</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j-lt"/>
              </a:defRPr>
            </a:lvl1pPr>
          </a:lstStyle>
          <a:p>
            <a:endParaRPr lang="ru-RU"/>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j-lt"/>
              </a:defRPr>
            </a:lvl1pPr>
          </a:lstStyle>
          <a:p>
            <a:endParaRPr lang="ru-RU"/>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j-lt"/>
              </a:defRPr>
            </a:lvl1pPr>
          </a:lstStyle>
          <a:p>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7200" y="381000"/>
            <a:ext cx="7848600" cy="1524000"/>
          </a:xfrm>
        </p:spPr>
        <p:txBody>
          <a:bodyPr/>
          <a:lstStyle/>
          <a:p>
            <a:r>
              <a:rPr lang="ru-RU" sz="2400">
                <a:solidFill>
                  <a:schemeClr val="hlink"/>
                </a:solidFill>
                <a:effectLst>
                  <a:outerShdw blurRad="38100" dist="38100" dir="2700000" algn="tl">
                    <a:srgbClr val="000000"/>
                  </a:outerShdw>
                </a:effectLst>
              </a:rPr>
              <a:t>ISTC Project</a:t>
            </a:r>
            <a:r>
              <a:rPr lang="en-US" sz="2400">
                <a:solidFill>
                  <a:schemeClr val="hlink"/>
                </a:solidFill>
                <a:effectLst>
                  <a:outerShdw blurRad="38100" dist="38100" dir="2700000" algn="tl">
                    <a:srgbClr val="000000"/>
                  </a:outerShdw>
                </a:effectLst>
              </a:rPr>
              <a:t> </a:t>
            </a:r>
            <a:r>
              <a:rPr lang="ru-RU" sz="2400">
                <a:solidFill>
                  <a:schemeClr val="hlink"/>
                </a:solidFill>
                <a:effectLst>
                  <a:outerShdw blurRad="38100" dist="38100" dir="2700000" algn="tl">
                    <a:srgbClr val="000000"/>
                  </a:outerShdw>
                </a:effectLst>
              </a:rPr>
              <a:t>«</a:t>
            </a:r>
            <a:r>
              <a:rPr lang="en-US" sz="2400">
                <a:solidFill>
                  <a:schemeClr val="hlink"/>
                </a:solidFill>
                <a:effectLst>
                  <a:outerShdw blurRad="38100" dist="38100" dir="2700000" algn="tl">
                    <a:srgbClr val="000000"/>
                  </a:outerShdw>
                </a:effectLst>
              </a:rPr>
              <a:t>S</a:t>
            </a:r>
            <a:r>
              <a:rPr kumimoji="0" lang="ru-RU" sz="2400" b="1">
                <a:solidFill>
                  <a:schemeClr val="hlink"/>
                </a:solidFill>
                <a:effectLst/>
              </a:rPr>
              <a:t>cale experimental investigation of the thermal and structural integrity of the VVER </a:t>
            </a:r>
            <a:r>
              <a:rPr kumimoji="0" lang="en-US" sz="2400" b="1">
                <a:solidFill>
                  <a:schemeClr val="hlink"/>
                </a:solidFill>
                <a:effectLst/>
              </a:rPr>
              <a:t>P</a:t>
            </a:r>
            <a:r>
              <a:rPr kumimoji="0" lang="ru-RU" sz="2400" b="1">
                <a:solidFill>
                  <a:schemeClr val="hlink"/>
                </a:solidFill>
                <a:effectLst/>
              </a:rPr>
              <a:t>ressure</a:t>
            </a:r>
            <a:r>
              <a:rPr kumimoji="0" lang="en-US" sz="2400" b="1">
                <a:solidFill>
                  <a:schemeClr val="hlink"/>
                </a:solidFill>
                <a:effectLst/>
              </a:rPr>
              <a:t> V</a:t>
            </a:r>
            <a:r>
              <a:rPr kumimoji="0" lang="ru-RU" sz="2400" b="1">
                <a:solidFill>
                  <a:schemeClr val="hlink"/>
                </a:solidFill>
                <a:effectLst/>
              </a:rPr>
              <a:t>essel Lower Head in severe accident</a:t>
            </a:r>
            <a:r>
              <a:rPr lang="ru-RU" sz="2400">
                <a:solidFill>
                  <a:schemeClr val="hlink"/>
                </a:solidFill>
                <a:effectLst>
                  <a:outerShdw blurRad="38100" dist="38100" dir="2700000" algn="tl">
                    <a:srgbClr val="000000"/>
                  </a:outerShdw>
                </a:effectLst>
              </a:rPr>
              <a:t>» (#3635)</a:t>
            </a:r>
            <a:r>
              <a:rPr lang="ru-RU"/>
              <a:t> </a:t>
            </a:r>
          </a:p>
        </p:txBody>
      </p:sp>
      <p:sp>
        <p:nvSpPr>
          <p:cNvPr id="17411" name="Rectangle 3"/>
          <p:cNvSpPr>
            <a:spLocks noGrp="1" noChangeArrowheads="1"/>
          </p:cNvSpPr>
          <p:nvPr>
            <p:ph type="subTitle" idx="1"/>
          </p:nvPr>
        </p:nvSpPr>
        <p:spPr>
          <a:xfrm>
            <a:off x="457200" y="1905000"/>
            <a:ext cx="6553200" cy="3886200"/>
          </a:xfrm>
        </p:spPr>
        <p:txBody>
          <a:bodyPr/>
          <a:lstStyle/>
          <a:p>
            <a:pPr algn="l">
              <a:lnSpc>
                <a:spcPct val="90000"/>
              </a:lnSpc>
            </a:pPr>
            <a:r>
              <a:rPr kumimoji="0" lang="ru-RU" sz="2000"/>
              <a:t>Participating Institutions:</a:t>
            </a:r>
            <a:endParaRPr kumimoji="0" lang="ru-RU" sz="2000" b="1"/>
          </a:p>
          <a:p>
            <a:pPr algn="l">
              <a:lnSpc>
                <a:spcPct val="90000"/>
              </a:lnSpc>
            </a:pPr>
            <a:endParaRPr kumimoji="0" lang="en-US" sz="2000"/>
          </a:p>
          <a:p>
            <a:pPr algn="l">
              <a:lnSpc>
                <a:spcPct val="90000"/>
              </a:lnSpc>
            </a:pPr>
            <a:r>
              <a:rPr kumimoji="0" lang="ru-RU" sz="2000"/>
              <a:t>- «Moscow Power Engineering Institute» (MPEI): Leading Institution </a:t>
            </a:r>
          </a:p>
          <a:p>
            <a:pPr algn="l">
              <a:lnSpc>
                <a:spcPct val="90000"/>
              </a:lnSpc>
            </a:pPr>
            <a:r>
              <a:rPr kumimoji="0" lang="ru-RU" sz="2000"/>
              <a:t>- Federal State Unitary Enterprise «Experimental and Design Organization “GIDROPRESS” (EDO «GP»)</a:t>
            </a:r>
          </a:p>
          <a:p>
            <a:pPr algn="l">
              <a:lnSpc>
                <a:spcPct val="90000"/>
              </a:lnSpc>
            </a:pPr>
            <a:r>
              <a:rPr kumimoji="0" lang="ru-RU" sz="2000"/>
              <a:t>- Lavrentyev Institute of Hydrodynamics of the Siberian Branch of the Russian Academy of Sciences (IGiL)</a:t>
            </a:r>
          </a:p>
          <a:p>
            <a:pPr algn="l">
              <a:lnSpc>
                <a:spcPct val="90000"/>
              </a:lnSpc>
            </a:pPr>
            <a:endParaRPr kumimoji="0" lang="en-US" sz="2000"/>
          </a:p>
          <a:p>
            <a:pPr algn="l">
              <a:lnSpc>
                <a:spcPct val="90000"/>
              </a:lnSpc>
            </a:pPr>
            <a:r>
              <a:rPr kumimoji="0" lang="en-US" sz="2000"/>
              <a:t>Start: Sept. 01, 2007 </a:t>
            </a:r>
            <a:endParaRPr kumimoji="0" lang="ru-RU" sz="2000"/>
          </a:p>
          <a:p>
            <a:pPr algn="l">
              <a:lnSpc>
                <a:spcPct val="90000"/>
              </a:lnSpc>
            </a:pPr>
            <a:r>
              <a:rPr kumimoji="0" lang="ru-RU" sz="2000"/>
              <a:t>Duration: 36 months</a:t>
            </a:r>
            <a:endParaRPr kumimoji="0" lang="en-US" sz="2000"/>
          </a:p>
          <a:p>
            <a:pPr algn="l">
              <a:lnSpc>
                <a:spcPct val="90000"/>
              </a:lnSpc>
            </a:pPr>
            <a:r>
              <a:rPr kumimoji="0" lang="en-US" sz="1800"/>
              <a:t>Prolongation: 12 </a:t>
            </a:r>
            <a:r>
              <a:rPr kumimoji="0" lang="ru-RU" sz="1800"/>
              <a:t>months</a:t>
            </a:r>
            <a:r>
              <a:rPr kumimoji="0" lang="en-US" sz="2000"/>
              <a:t> </a:t>
            </a:r>
            <a:endParaRPr kumimoji="0" lang="ru-RU" sz="2000"/>
          </a:p>
        </p:txBody>
      </p:sp>
      <p:sp>
        <p:nvSpPr>
          <p:cNvPr id="17415" name="Text Box 7"/>
          <p:cNvSpPr txBox="1">
            <a:spLocks noChangeArrowheads="1"/>
          </p:cNvSpPr>
          <p:nvPr/>
        </p:nvSpPr>
        <p:spPr bwMode="auto">
          <a:xfrm>
            <a:off x="2124075" y="6381750"/>
            <a:ext cx="6769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cs typeface="Arial" charset="0"/>
              </a:rPr>
              <a:t>18</a:t>
            </a:r>
            <a:r>
              <a:rPr lang="en-GB" b="1" baseline="30000">
                <a:solidFill>
                  <a:srgbClr val="CC00CC"/>
                </a:solidFill>
                <a:cs typeface="Arial" charset="0"/>
              </a:rPr>
              <a:t>th</a:t>
            </a:r>
            <a:r>
              <a:rPr lang="en-GB" b="1">
                <a:solidFill>
                  <a:srgbClr val="CC00CC"/>
                </a:solidFill>
                <a:cs typeface="Arial" charset="0"/>
              </a:rPr>
              <a:t>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r>
              <a:rPr lang="ru-RU" b="1">
                <a:solidFill>
                  <a:srgbClr val="CC3399"/>
                </a:solidFill>
                <a:cs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79388" y="115888"/>
            <a:ext cx="8785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Analysis of the test conditions and numerical pre-test simulations of the upcoming scale experiment on the IVRSA test facility </a:t>
            </a:r>
            <a:r>
              <a:rPr kumimoji="0" lang="ru-RU" sz="1800">
                <a:solidFill>
                  <a:schemeClr val="hlink"/>
                </a:solidFill>
              </a:rPr>
              <a:t> </a:t>
            </a:r>
            <a:r>
              <a:rPr kumimoji="0" lang="en-US" sz="1800" b="1">
                <a:solidFill>
                  <a:schemeClr val="hlink"/>
                </a:solidFill>
              </a:rPr>
              <a:t>(1)</a:t>
            </a:r>
            <a:endParaRPr kumimoji="0" lang="ru-RU" sz="1800" b="1">
              <a:solidFill>
                <a:schemeClr val="hlink"/>
              </a:solidFill>
            </a:endParaRPr>
          </a:p>
        </p:txBody>
      </p:sp>
      <p:sp>
        <p:nvSpPr>
          <p:cNvPr id="130051"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0053" name="Rectangle 5"/>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0073" name="Rectangle 25"/>
          <p:cNvSpPr>
            <a:spLocks noChangeArrowheads="1"/>
          </p:cNvSpPr>
          <p:nvPr/>
        </p:nvSpPr>
        <p:spPr bwMode="auto">
          <a:xfrm>
            <a:off x="0" y="836613"/>
            <a:ext cx="4859338" cy="59340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a:t> </a:t>
            </a:r>
            <a:r>
              <a:rPr lang="en-US" b="1">
                <a:solidFill>
                  <a:srgbClr val="CC00CC"/>
                </a:solidFill>
              </a:rPr>
              <a:t>At the previous CEG-SAM-17</a:t>
            </a:r>
            <a:r>
              <a:rPr lang="en-US" b="1"/>
              <a:t> meeting the basic testing procedure was agreed. The ranges of the vessel wall temperature and overpressure value in the vessel were determined. Particularly it was decided to use </a:t>
            </a:r>
            <a:r>
              <a:rPr lang="en-US" b="1">
                <a:solidFill>
                  <a:srgbClr val="CC00CC"/>
                </a:solidFill>
              </a:rPr>
              <a:t>stepwise</a:t>
            </a:r>
            <a:r>
              <a:rPr lang="en-US"/>
              <a:t> </a:t>
            </a:r>
            <a:endParaRPr lang="en-US" b="1"/>
          </a:p>
          <a:p>
            <a:pPr marL="457200" indent="-457200"/>
            <a:r>
              <a:rPr lang="en-US" b="1">
                <a:solidFill>
                  <a:srgbClr val="CC00CC"/>
                </a:solidFill>
              </a:rPr>
              <a:t>change of the thermal load and pressure</a:t>
            </a:r>
            <a:r>
              <a:rPr lang="en-US" b="1"/>
              <a:t> during the testing. Meanwhile, it was noted that in the process of testing the </a:t>
            </a:r>
            <a:r>
              <a:rPr lang="en-US" b="1">
                <a:solidFill>
                  <a:schemeClr val="accent1"/>
                </a:solidFill>
              </a:rPr>
              <a:t>wall temperature should increase and  pressure should decrease,</a:t>
            </a:r>
            <a:r>
              <a:rPr lang="en-US" b="1"/>
              <a:t> respectively.</a:t>
            </a:r>
            <a:r>
              <a:rPr lang="en-US"/>
              <a:t> </a:t>
            </a:r>
          </a:p>
          <a:p>
            <a:pPr marL="457200" indent="-457200"/>
            <a:endParaRPr lang="en-US" b="1"/>
          </a:p>
          <a:p>
            <a:pPr marL="457200" indent="-457200"/>
            <a:r>
              <a:rPr lang="en-US" b="1"/>
              <a:t>The main problem for realization of such testing scheme is to exclude premature failure of the model construction. To determine more precisely conduct of the vessel model the pre-test calculations have been carried out.</a:t>
            </a:r>
          </a:p>
          <a:p>
            <a:pPr marL="457200" indent="-457200"/>
            <a:endParaRPr lang="en-US" b="1">
              <a:solidFill>
                <a:srgbClr val="CC3399"/>
              </a:solidFill>
            </a:endParaRPr>
          </a:p>
          <a:p>
            <a:pPr marL="457200" indent="-457200"/>
            <a:r>
              <a:rPr lang="en-US"/>
              <a:t> </a:t>
            </a:r>
            <a:r>
              <a:rPr lang="en-US" b="1">
                <a:solidFill>
                  <a:srgbClr val="CC3399"/>
                </a:solidFill>
              </a:rPr>
              <a:t>Numerical pre-test simulations</a:t>
            </a:r>
            <a:r>
              <a:rPr lang="en-US" b="1"/>
              <a:t> of the vessel models behaviour during scale experiment for the chosen test conditions were carried out by means of  the commercial MSC.MARC *) (EDO “Gidropress”) and domestic ATM-VVER (MPEI- Moscow Power Eng. Inst.) codes.</a:t>
            </a:r>
          </a:p>
          <a:p>
            <a:pPr marL="457200" indent="-457200"/>
            <a:endParaRPr lang="en-US"/>
          </a:p>
          <a:p>
            <a:pPr marL="457200" indent="-457200"/>
            <a:r>
              <a:rPr lang="en-US" b="1">
                <a:solidFill>
                  <a:srgbClr val="CC3399"/>
                </a:solidFill>
              </a:rPr>
              <a:t>The  following work has been carried out within the current stage:</a:t>
            </a:r>
          </a:p>
          <a:p>
            <a:pPr marL="457200" indent="-457200"/>
            <a:r>
              <a:rPr lang="en-US" b="1"/>
              <a:t>-  the test conditions of the planned first scale experiment have been chosen;</a:t>
            </a:r>
          </a:p>
          <a:p>
            <a:pPr marL="457200" indent="-457200"/>
            <a:r>
              <a:rPr lang="en-US" b="1"/>
              <a:t>-  carrying out of the numerical pre-test calculations for the chosen test conditions of the scale experiment. </a:t>
            </a:r>
          </a:p>
          <a:p>
            <a:pPr marL="457200" indent="-457200"/>
            <a:r>
              <a:rPr lang="en-US" b="1"/>
              <a:t>	In the course of the executed pre-test calculations the final scenario of the scale experiment has been determined.  Results of the pre-test calculations for this scenario are presented in Fig. 3.1 and considered below.</a:t>
            </a:r>
            <a:r>
              <a:rPr lang="ru-RU"/>
              <a:t> </a:t>
            </a:r>
            <a:endParaRPr lang="en-US" b="1"/>
          </a:p>
          <a:p>
            <a:pPr marL="457200" indent="-457200"/>
            <a:endParaRPr lang="en-US" b="1">
              <a:solidFill>
                <a:srgbClr val="000000"/>
              </a:solidFill>
            </a:endParaRPr>
          </a:p>
          <a:p>
            <a:pPr marL="457200" indent="-457200"/>
            <a:r>
              <a:rPr lang="en-US" b="1">
                <a:solidFill>
                  <a:srgbClr val="000000"/>
                </a:solidFill>
              </a:rPr>
              <a:t> </a:t>
            </a:r>
            <a:r>
              <a:rPr lang="de-DE" sz="1000" b="1"/>
              <a:t>*) Code MSC.MARC-2005 (MSC.Software Gmbh, 2005)</a:t>
            </a:r>
            <a:r>
              <a:rPr lang="ru-RU" sz="1000"/>
              <a:t> </a:t>
            </a:r>
            <a:endParaRPr lang="en-US" sz="1000"/>
          </a:p>
        </p:txBody>
      </p:sp>
      <p:sp>
        <p:nvSpPr>
          <p:cNvPr id="130075" name="Text Box 27"/>
          <p:cNvSpPr txBox="1">
            <a:spLocks noChangeArrowheads="1"/>
          </p:cNvSpPr>
          <p:nvPr/>
        </p:nvSpPr>
        <p:spPr bwMode="auto">
          <a:xfrm>
            <a:off x="2159000" y="6583363"/>
            <a:ext cx="698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
        <p:nvSpPr>
          <p:cNvPr id="130078" name="Rectangle 30"/>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30077" name="Picture 29" descr="PreTst_V4_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836613"/>
            <a:ext cx="4249737" cy="5840412"/>
          </a:xfrm>
          <a:prstGeom prst="rect">
            <a:avLst/>
          </a:prstGeom>
          <a:noFill/>
          <a:extLst>
            <a:ext uri="{909E8E84-426E-40DD-AFC4-6F175D3DCCD1}">
              <a14:hiddenFill xmlns:a14="http://schemas.microsoft.com/office/drawing/2010/main">
                <a:solidFill>
                  <a:srgbClr val="FFFFFF"/>
                </a:solidFill>
              </a14:hiddenFill>
            </a:ext>
          </a:extLst>
        </p:spPr>
      </p:pic>
      <p:sp>
        <p:nvSpPr>
          <p:cNvPr id="130079" name="Rectangle 31"/>
          <p:cNvSpPr>
            <a:spLocks noChangeArrowheads="1"/>
          </p:cNvSpPr>
          <p:nvPr/>
        </p:nvSpPr>
        <p:spPr bwMode="auto">
          <a:xfrm>
            <a:off x="4859338" y="5876925"/>
            <a:ext cx="42846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b="1"/>
              <a:t>Fig. 3.1 – Scenario of the scale experiment</a:t>
            </a:r>
          </a:p>
          <a:p>
            <a:pPr algn="ctr"/>
            <a:r>
              <a:rPr lang="en-US"/>
              <a:t>P= from </a:t>
            </a:r>
            <a:r>
              <a:rPr lang="ru-RU"/>
              <a:t>5.2 </a:t>
            </a:r>
            <a:r>
              <a:rPr lang="en-US"/>
              <a:t> to</a:t>
            </a:r>
            <a:r>
              <a:rPr lang="ru-RU"/>
              <a:t> 3 </a:t>
            </a:r>
            <a:r>
              <a:rPr lang="en-US"/>
              <a:t>MPa; </a:t>
            </a:r>
          </a:p>
          <a:p>
            <a:pPr algn="ctr"/>
            <a:r>
              <a:rPr lang="en-US"/>
              <a:t>T_out= from </a:t>
            </a:r>
            <a:r>
              <a:rPr lang="ru-RU"/>
              <a:t>1053 </a:t>
            </a:r>
            <a:r>
              <a:rPr lang="en-US"/>
              <a:t>to</a:t>
            </a:r>
            <a:r>
              <a:rPr lang="ru-RU"/>
              <a:t> 1265 К </a:t>
            </a:r>
            <a:r>
              <a:rPr lang="en-US" b="1"/>
              <a:t> </a:t>
            </a:r>
            <a:r>
              <a:rPr lang="ru-RU"/>
              <a:t> </a:t>
            </a:r>
            <a:endParaRPr lang="en-US"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79388" y="115888"/>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Initial data and boundary conditions </a:t>
            </a:r>
            <a:r>
              <a:rPr kumimoji="0" lang="ru-RU" sz="1800">
                <a:solidFill>
                  <a:schemeClr val="hlink"/>
                </a:solidFill>
              </a:rPr>
              <a:t> </a:t>
            </a:r>
            <a:r>
              <a:rPr kumimoji="0" lang="en-US" sz="1800">
                <a:solidFill>
                  <a:schemeClr val="hlink"/>
                </a:solidFill>
              </a:rPr>
              <a:t>(2)</a:t>
            </a:r>
            <a:endParaRPr kumimoji="0" lang="ru-RU" sz="1800">
              <a:solidFill>
                <a:schemeClr val="hlink"/>
              </a:solidFill>
            </a:endParaRPr>
          </a:p>
        </p:txBody>
      </p:sp>
      <p:sp>
        <p:nvSpPr>
          <p:cNvPr id="146435"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6436" name="Rectangle 4"/>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6437" name="Rectangle 5"/>
          <p:cNvSpPr>
            <a:spLocks noChangeArrowheads="1"/>
          </p:cNvSpPr>
          <p:nvPr/>
        </p:nvSpPr>
        <p:spPr bwMode="auto">
          <a:xfrm>
            <a:off x="4356100" y="6237288"/>
            <a:ext cx="46085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Fig.3.2 – </a:t>
            </a:r>
            <a:r>
              <a:rPr lang="en-US" b="1"/>
              <a:t> Thermal/structural model for pre-test calculations</a:t>
            </a:r>
          </a:p>
        </p:txBody>
      </p:sp>
      <p:sp>
        <p:nvSpPr>
          <p:cNvPr id="146438" name="Rectangle 6"/>
          <p:cNvSpPr>
            <a:spLocks noChangeArrowheads="1"/>
          </p:cNvSpPr>
          <p:nvPr/>
        </p:nvSpPr>
        <p:spPr bwMode="auto">
          <a:xfrm>
            <a:off x="0" y="476250"/>
            <a:ext cx="3924300" cy="575151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a:t> </a:t>
            </a:r>
            <a:r>
              <a:rPr lang="en-US" b="1">
                <a:solidFill>
                  <a:srgbClr val="CC3399"/>
                </a:solidFill>
              </a:rPr>
              <a:t>The following boundary conditions are assumed  within pre-test calculations (see Fig. 1):</a:t>
            </a:r>
          </a:p>
          <a:p>
            <a:pPr marL="457200" indent="-457200"/>
            <a:r>
              <a:rPr lang="en-US" b="1"/>
              <a:t> </a:t>
            </a:r>
          </a:p>
          <a:p>
            <a:pPr marL="457200" indent="-457200"/>
            <a:r>
              <a:rPr lang="en-US" b="1"/>
              <a:t>1) </a:t>
            </a:r>
            <a:r>
              <a:rPr lang="en-US" b="1">
                <a:solidFill>
                  <a:srgbClr val="CC3399"/>
                </a:solidFill>
              </a:rPr>
              <a:t>heat flux</a:t>
            </a:r>
            <a:r>
              <a:rPr lang="en-US" b="1"/>
              <a:t> of the preset intensity is distributed on the model internal surface. In the course of experiment the value of heat flux is changed to provide the required temperature on the vessel external surface. </a:t>
            </a:r>
          </a:p>
          <a:p>
            <a:pPr marL="457200" indent="-457200"/>
            <a:r>
              <a:rPr lang="en-US" b="1"/>
              <a:t> </a:t>
            </a:r>
          </a:p>
          <a:p>
            <a:pPr marL="457200" indent="-457200"/>
            <a:r>
              <a:rPr lang="en-US" b="1"/>
              <a:t>2) </a:t>
            </a:r>
            <a:r>
              <a:rPr lang="en-US" b="1">
                <a:solidFill>
                  <a:srgbClr val="CC3399"/>
                </a:solidFill>
              </a:rPr>
              <a:t>a maximum of the heat flux peak</a:t>
            </a:r>
            <a:r>
              <a:rPr lang="en-US" b="1"/>
              <a:t> is located on the inner surface of the cylindrical vessel wall and is above (~ 250-300 mm) the welded seam (joining the bottom and a cylindrical part of the vessel model) (Fig. 3.2).</a:t>
            </a:r>
            <a:r>
              <a:rPr lang="en-GB" b="1"/>
              <a:t> </a:t>
            </a:r>
          </a:p>
          <a:p>
            <a:pPr marL="457200" indent="-457200"/>
            <a:endParaRPr lang="en-GB" b="1"/>
          </a:p>
          <a:p>
            <a:pPr marL="457200" indent="-457200"/>
            <a:r>
              <a:rPr lang="en-GB" b="1"/>
              <a:t>3) </a:t>
            </a:r>
            <a:r>
              <a:rPr lang="en-US" b="1">
                <a:solidFill>
                  <a:srgbClr val="CC3399"/>
                </a:solidFill>
              </a:rPr>
              <a:t>the heat transfer conditions</a:t>
            </a:r>
            <a:r>
              <a:rPr lang="en-US" b="1"/>
              <a:t> (convective and radiant) on the external vessel surface is accomplished with ambient air with temperature of 333 K;</a:t>
            </a:r>
          </a:p>
          <a:p>
            <a:pPr marL="457200" indent="-457200"/>
            <a:r>
              <a:rPr lang="en-US" b="1"/>
              <a:t> </a:t>
            </a:r>
          </a:p>
          <a:p>
            <a:pPr marL="457200" indent="-457200"/>
            <a:r>
              <a:rPr lang="en-US" b="1"/>
              <a:t>4) the assigned </a:t>
            </a:r>
            <a:r>
              <a:rPr lang="en-US" b="1">
                <a:solidFill>
                  <a:srgbClr val="CC3399"/>
                </a:solidFill>
              </a:rPr>
              <a:t>value of overpressure</a:t>
            </a:r>
            <a:r>
              <a:rPr lang="en-US" b="1"/>
              <a:t> in the vessel model is created inside the model vessel by argon;</a:t>
            </a:r>
            <a:endParaRPr lang="en-GB" b="1"/>
          </a:p>
          <a:p>
            <a:pPr marL="457200" indent="-457200"/>
            <a:endParaRPr lang="en-GB" b="1"/>
          </a:p>
          <a:p>
            <a:pPr marL="457200" indent="-457200"/>
            <a:r>
              <a:rPr lang="en-US" b="1"/>
              <a:t>5) </a:t>
            </a:r>
            <a:r>
              <a:rPr lang="en-US" b="1">
                <a:solidFill>
                  <a:srgbClr val="CC3399"/>
                </a:solidFill>
              </a:rPr>
              <a:t>Heating </a:t>
            </a:r>
            <a:r>
              <a:rPr lang="en-US" b="1"/>
              <a:t>of the model is carried out on the inner surface of the vessel by means of the special internal electric heater placed inside the vessel model. </a:t>
            </a:r>
          </a:p>
          <a:p>
            <a:pPr marL="457200" indent="-457200"/>
            <a:r>
              <a:rPr lang="en-US" b="1">
                <a:solidFill>
                  <a:srgbClr val="CC3399"/>
                </a:solidFill>
              </a:rPr>
              <a:t>The ring heater</a:t>
            </a:r>
            <a:r>
              <a:rPr lang="en-US" b="1"/>
              <a:t> of the model is located in the lower part of the vessel and that leads to the peaked heat flux distribution on an internal surface of the scale model during testing. </a:t>
            </a:r>
            <a:r>
              <a:rPr lang="en-US" b="1">
                <a:solidFill>
                  <a:srgbClr val="000000"/>
                </a:solidFill>
              </a:rPr>
              <a:t> </a:t>
            </a:r>
          </a:p>
        </p:txBody>
      </p:sp>
      <p:sp>
        <p:nvSpPr>
          <p:cNvPr id="146440" name="Text Box 8"/>
          <p:cNvSpPr txBox="1">
            <a:spLocks noChangeArrowheads="1"/>
          </p:cNvSpPr>
          <p:nvPr/>
        </p:nvSpPr>
        <p:spPr bwMode="auto">
          <a:xfrm>
            <a:off x="19796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
        <p:nvSpPr>
          <p:cNvPr id="146442" name="Rectangle 10"/>
          <p:cNvSpPr>
            <a:spLocks noChangeArrowheads="1"/>
          </p:cNvSpPr>
          <p:nvPr/>
        </p:nvSpPr>
        <p:spPr bwMode="auto">
          <a:xfrm>
            <a:off x="0" y="481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46441" name="Picture 9" descr="Рисунок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476250"/>
            <a:ext cx="5083175" cy="568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0"/>
            <a:ext cx="8785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Main results </a:t>
            </a:r>
            <a:r>
              <a:rPr kumimoji="0" lang="en-US" sz="1800" b="1">
                <a:solidFill>
                  <a:schemeClr val="hlink"/>
                </a:solidFill>
              </a:rPr>
              <a:t>(3)</a:t>
            </a:r>
            <a:endParaRPr kumimoji="0" lang="ru-RU" sz="1800" b="1">
              <a:solidFill>
                <a:schemeClr val="hlink"/>
              </a:solidFill>
            </a:endParaRPr>
          </a:p>
        </p:txBody>
      </p:sp>
      <p:sp>
        <p:nvSpPr>
          <p:cNvPr id="147459"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7460" name="Rectangle 4"/>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7461" name="Rectangle 5"/>
          <p:cNvSpPr>
            <a:spLocks noChangeArrowheads="1"/>
          </p:cNvSpPr>
          <p:nvPr/>
        </p:nvSpPr>
        <p:spPr bwMode="auto">
          <a:xfrm>
            <a:off x="0" y="6092825"/>
            <a:ext cx="4608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Fig.3.3 – </a:t>
            </a:r>
            <a:r>
              <a:rPr lang="en-US" b="1"/>
              <a:t> Thermal/structural model for pre-test calculations</a:t>
            </a:r>
          </a:p>
        </p:txBody>
      </p:sp>
      <p:sp>
        <p:nvSpPr>
          <p:cNvPr id="147462" name="Rectangle 6"/>
          <p:cNvSpPr>
            <a:spLocks noChangeArrowheads="1"/>
          </p:cNvSpPr>
          <p:nvPr/>
        </p:nvSpPr>
        <p:spPr bwMode="auto">
          <a:xfrm>
            <a:off x="179388" y="908050"/>
            <a:ext cx="360045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a:solidFill>
                  <a:srgbClr val="000000"/>
                </a:solidFill>
              </a:rPr>
              <a:t> </a:t>
            </a:r>
          </a:p>
        </p:txBody>
      </p:sp>
      <p:sp>
        <p:nvSpPr>
          <p:cNvPr id="147464" name="Text Box 8"/>
          <p:cNvSpPr txBox="1">
            <a:spLocks noChangeArrowheads="1"/>
          </p:cNvSpPr>
          <p:nvPr/>
        </p:nvSpPr>
        <p:spPr bwMode="auto">
          <a:xfrm>
            <a:off x="0" y="6583363"/>
            <a:ext cx="698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
        <p:nvSpPr>
          <p:cNvPr id="147465" name="Rectangle 9"/>
          <p:cNvSpPr>
            <a:spLocks noChangeArrowheads="1"/>
          </p:cNvSpPr>
          <p:nvPr/>
        </p:nvSpPr>
        <p:spPr bwMode="auto">
          <a:xfrm>
            <a:off x="0" y="404813"/>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In the course of numerical calculations the </a:t>
            </a:r>
            <a:r>
              <a:rPr lang="en-US" b="1">
                <a:solidFill>
                  <a:srgbClr val="CC3399"/>
                </a:solidFill>
              </a:rPr>
              <a:t>temperature condition of the structure and its deformation</a:t>
            </a:r>
            <a:r>
              <a:rPr lang="en-US" b="1"/>
              <a:t> were determined till the model failure.</a:t>
            </a:r>
          </a:p>
          <a:p>
            <a:endParaRPr lang="en-US" b="1"/>
          </a:p>
          <a:p>
            <a:r>
              <a:rPr lang="en-US" b="1">
                <a:solidFill>
                  <a:srgbClr val="CC3399"/>
                </a:solidFill>
              </a:rPr>
              <a:t>Creep strain of</a:t>
            </a:r>
            <a:r>
              <a:rPr lang="en-US" b="1"/>
              <a:t> the vessel model (axial - along the longitudinal axis Z, and transverse strain of the wall) and </a:t>
            </a:r>
            <a:r>
              <a:rPr lang="en-US" b="1">
                <a:solidFill>
                  <a:srgbClr val="CC3399"/>
                </a:solidFill>
              </a:rPr>
              <a:t>creep strain rate</a:t>
            </a:r>
            <a:r>
              <a:rPr lang="en-US" b="1"/>
              <a:t> (along of the axis Z) were determined at the most loaded section of the structure – in the region of maximum heating according to scheme in the Fig. 3.3.</a:t>
            </a:r>
            <a:r>
              <a:rPr lang="ru-RU"/>
              <a:t> </a:t>
            </a:r>
            <a:endParaRPr lang="en-US" b="1">
              <a:solidFill>
                <a:srgbClr val="CC3399"/>
              </a:solidFill>
            </a:endParaRPr>
          </a:p>
        </p:txBody>
      </p:sp>
      <p:pic>
        <p:nvPicPr>
          <p:cNvPr id="147466" name="Picture 10" descr="V0_Bs1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3238"/>
            <a:ext cx="2533650" cy="4333875"/>
          </a:xfrm>
          <a:prstGeom prst="rect">
            <a:avLst/>
          </a:prstGeom>
          <a:noFill/>
          <a:extLst>
            <a:ext uri="{909E8E84-426E-40DD-AFC4-6F175D3DCCD1}">
              <a14:hiddenFill xmlns:a14="http://schemas.microsoft.com/office/drawing/2010/main">
                <a:solidFill>
                  <a:srgbClr val="FFFFFF"/>
                </a:solidFill>
              </a14:hiddenFill>
            </a:ext>
          </a:extLst>
        </p:spPr>
      </p:pic>
      <p:pic>
        <p:nvPicPr>
          <p:cNvPr id="147467" name="Picture 11" descr="Modl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73238"/>
            <a:ext cx="1981200" cy="4333875"/>
          </a:xfrm>
          <a:prstGeom prst="rect">
            <a:avLst/>
          </a:prstGeom>
          <a:noFill/>
          <a:extLst>
            <a:ext uri="{909E8E84-426E-40DD-AFC4-6F175D3DCCD1}">
              <a14:hiddenFill xmlns:a14="http://schemas.microsoft.com/office/drawing/2010/main">
                <a:solidFill>
                  <a:srgbClr val="FFFFFF"/>
                </a:solidFill>
              </a14:hiddenFill>
            </a:ext>
          </a:extLst>
        </p:spPr>
      </p:pic>
      <p:sp>
        <p:nvSpPr>
          <p:cNvPr id="147468" name="Text Box 12"/>
          <p:cNvSpPr txBox="1">
            <a:spLocks noChangeArrowheads="1"/>
          </p:cNvSpPr>
          <p:nvPr/>
        </p:nvSpPr>
        <p:spPr bwMode="auto">
          <a:xfrm>
            <a:off x="1476375" y="1700213"/>
            <a:ext cx="1079500" cy="719137"/>
          </a:xfrm>
          <a:prstGeom prst="rect">
            <a:avLst/>
          </a:prstGeom>
          <a:solidFill>
            <a:srgbClr val="FFFFFF"/>
          </a:solidFill>
          <a:ln w="9525">
            <a:solidFill>
              <a:srgbClr val="000000"/>
            </a:solidFill>
            <a:miter lim="800000"/>
            <a:headEnd/>
            <a:tailEnd/>
          </a:ln>
        </p:spPr>
        <p:txBody>
          <a:bodyPr/>
          <a:lstStyle/>
          <a:p>
            <a:r>
              <a:rPr lang="en-US" i="1"/>
              <a:t>Deformation:</a:t>
            </a:r>
          </a:p>
          <a:p>
            <a:r>
              <a:rPr lang="ru-RU" i="1"/>
              <a:t>ε</a:t>
            </a:r>
            <a:r>
              <a:rPr lang="en-US" i="1"/>
              <a:t>z= (L/L0)</a:t>
            </a:r>
          </a:p>
          <a:p>
            <a:r>
              <a:rPr lang="ru-RU" i="1"/>
              <a:t>ε</a:t>
            </a:r>
            <a:r>
              <a:rPr lang="en-US" i="1"/>
              <a:t>r= (dS/dS0)</a:t>
            </a:r>
          </a:p>
          <a:p>
            <a:endParaRPr lang="ru-RU"/>
          </a:p>
        </p:txBody>
      </p:sp>
      <p:sp>
        <p:nvSpPr>
          <p:cNvPr id="147472" name="Rectangle 16"/>
          <p:cNvSpPr>
            <a:spLocks noChangeArrowheads="1"/>
          </p:cNvSpPr>
          <p:nvPr/>
        </p:nvSpPr>
        <p:spPr bwMode="auto">
          <a:xfrm>
            <a:off x="5903913" y="6165850"/>
            <a:ext cx="3240087"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r>
              <a:rPr lang="en-US" b="1"/>
              <a:t>Fig.3.4 –</a:t>
            </a:r>
            <a:r>
              <a:rPr lang="en-US"/>
              <a:t> </a:t>
            </a:r>
            <a:r>
              <a:rPr lang="en-US" b="1"/>
              <a:t>Thermal/structural model </a:t>
            </a:r>
          </a:p>
          <a:p>
            <a:r>
              <a:rPr lang="en-US" b="1"/>
              <a:t>for pre-test calculations</a:t>
            </a:r>
            <a:endParaRPr lang="ru-RU" b="1"/>
          </a:p>
        </p:txBody>
      </p:sp>
      <p:pic>
        <p:nvPicPr>
          <p:cNvPr id="147475" name="Picture 19" descr="Modl_T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1341438"/>
            <a:ext cx="24558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76" name="Text Box 20"/>
          <p:cNvSpPr txBox="1">
            <a:spLocks noChangeArrowheads="1"/>
          </p:cNvSpPr>
          <p:nvPr/>
        </p:nvSpPr>
        <p:spPr bwMode="auto">
          <a:xfrm>
            <a:off x="6659563" y="1700213"/>
            <a:ext cx="2232025" cy="936625"/>
          </a:xfrm>
          <a:prstGeom prst="rect">
            <a:avLst/>
          </a:prstGeom>
          <a:solidFill>
            <a:srgbClr val="FFFFFF"/>
          </a:solidFill>
          <a:ln w="9525">
            <a:solidFill>
              <a:srgbClr val="000000"/>
            </a:solidFill>
            <a:miter lim="800000"/>
            <a:headEnd/>
            <a:tailEnd/>
          </a:ln>
        </p:spPr>
        <p:txBody>
          <a:bodyPr/>
          <a:lstStyle/>
          <a:p>
            <a:r>
              <a:rPr lang="en-US" sz="2000" b="1">
                <a:latin typeface="GreekC" pitchFamily="2" charset="0"/>
              </a:rPr>
              <a:t>a=a</a:t>
            </a:r>
            <a:r>
              <a:rPr lang="en-US" sz="1100" b="1" i="1"/>
              <a:t>conv</a:t>
            </a:r>
            <a:r>
              <a:rPr lang="en-US" sz="2000" b="1">
                <a:latin typeface="GreekC" pitchFamily="2" charset="0"/>
              </a:rPr>
              <a:t>+a</a:t>
            </a:r>
            <a:r>
              <a:rPr lang="en-US" sz="1100" b="1" i="1"/>
              <a:t>radiation</a:t>
            </a:r>
          </a:p>
          <a:p>
            <a:r>
              <a:rPr lang="en-US" sz="1800" i="1"/>
              <a:t>T</a:t>
            </a:r>
            <a:r>
              <a:rPr lang="en-US" sz="2000" i="1" baseline="-25000"/>
              <a:t>∞</a:t>
            </a:r>
            <a:r>
              <a:rPr lang="en-US" sz="1100" i="1"/>
              <a:t>= 330 K</a:t>
            </a:r>
          </a:p>
          <a:p>
            <a:r>
              <a:rPr lang="en-US" sz="2000" b="1">
                <a:latin typeface="GreekC" pitchFamily="2" charset="0"/>
              </a:rPr>
              <a:t>e</a:t>
            </a:r>
            <a:r>
              <a:rPr lang="en-US" b="1"/>
              <a:t>= 0.7</a:t>
            </a:r>
            <a:endParaRPr lang="ru-RU"/>
          </a:p>
        </p:txBody>
      </p:sp>
      <p:sp>
        <p:nvSpPr>
          <p:cNvPr id="147477" name="Line 21"/>
          <p:cNvSpPr>
            <a:spLocks noChangeShapeType="1"/>
          </p:cNvSpPr>
          <p:nvPr/>
        </p:nvSpPr>
        <p:spPr bwMode="auto">
          <a:xfrm flipH="1">
            <a:off x="6227763" y="2636838"/>
            <a:ext cx="431800" cy="576262"/>
          </a:xfrm>
          <a:prstGeom prst="line">
            <a:avLst/>
          </a:prstGeom>
          <a:noFill/>
          <a:ln w="15875" cap="sq">
            <a:solidFill>
              <a:schemeClr val="tx1"/>
            </a:solidFill>
            <a:round/>
            <a:headEnd type="none" w="lg"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7478" name="Text Box 22"/>
          <p:cNvSpPr txBox="1">
            <a:spLocks noChangeArrowheads="1"/>
          </p:cNvSpPr>
          <p:nvPr/>
        </p:nvSpPr>
        <p:spPr bwMode="auto">
          <a:xfrm>
            <a:off x="6732588" y="3716338"/>
            <a:ext cx="1830387" cy="342900"/>
          </a:xfrm>
          <a:prstGeom prst="rect">
            <a:avLst/>
          </a:prstGeom>
          <a:solidFill>
            <a:srgbClr val="FFFFFF"/>
          </a:solidFill>
          <a:ln w="9525">
            <a:solidFill>
              <a:srgbClr val="000000"/>
            </a:solidFill>
            <a:miter lim="800000"/>
            <a:headEnd/>
            <a:tailEnd/>
          </a:ln>
        </p:spPr>
        <p:txBody>
          <a:bodyPr/>
          <a:lstStyle/>
          <a:p>
            <a:r>
              <a:rPr lang="en-US" b="1" i="1"/>
              <a:t>Heat flux distribution</a:t>
            </a:r>
            <a:endParaRPr lang="ru-RU"/>
          </a:p>
        </p:txBody>
      </p:sp>
      <p:sp>
        <p:nvSpPr>
          <p:cNvPr id="147479" name="Line 23"/>
          <p:cNvSpPr>
            <a:spLocks noChangeShapeType="1"/>
          </p:cNvSpPr>
          <p:nvPr/>
        </p:nvSpPr>
        <p:spPr bwMode="auto">
          <a:xfrm flipH="1">
            <a:off x="5867400" y="4076700"/>
            <a:ext cx="865188" cy="720725"/>
          </a:xfrm>
          <a:prstGeom prst="line">
            <a:avLst/>
          </a:prstGeom>
          <a:noFill/>
          <a:ln w="12700"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0" y="0"/>
            <a:ext cx="8785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Main results </a:t>
            </a:r>
            <a:r>
              <a:rPr kumimoji="0" lang="en-US" sz="1800" b="1">
                <a:solidFill>
                  <a:schemeClr val="hlink"/>
                </a:solidFill>
              </a:rPr>
              <a:t>(4)</a:t>
            </a:r>
            <a:endParaRPr kumimoji="0" lang="ru-RU" sz="1800" b="1">
              <a:solidFill>
                <a:schemeClr val="hlink"/>
              </a:solidFill>
            </a:endParaRPr>
          </a:p>
        </p:txBody>
      </p:sp>
      <p:sp>
        <p:nvSpPr>
          <p:cNvPr id="148483"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8484" name="Rectangle 4"/>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8485" name="Rectangle 5"/>
          <p:cNvSpPr>
            <a:spLocks noChangeArrowheads="1"/>
          </p:cNvSpPr>
          <p:nvPr/>
        </p:nvSpPr>
        <p:spPr bwMode="auto">
          <a:xfrm>
            <a:off x="0" y="6092825"/>
            <a:ext cx="7667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Fig.3.5 – </a:t>
            </a:r>
            <a:r>
              <a:rPr lang="en-US" b="1"/>
              <a:t> Temperature distribution in the vessel model at  initial time</a:t>
            </a:r>
            <a:r>
              <a:rPr lang="ru-RU" b="1"/>
              <a:t> </a:t>
            </a:r>
            <a:r>
              <a:rPr lang="en-US" b="1"/>
              <a:t>(a) and 74410 s (b) </a:t>
            </a:r>
          </a:p>
        </p:txBody>
      </p:sp>
      <p:sp>
        <p:nvSpPr>
          <p:cNvPr id="148486" name="Rectangle 6"/>
          <p:cNvSpPr>
            <a:spLocks noChangeArrowheads="1"/>
          </p:cNvSpPr>
          <p:nvPr/>
        </p:nvSpPr>
        <p:spPr bwMode="auto">
          <a:xfrm>
            <a:off x="179388" y="908050"/>
            <a:ext cx="360045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a:solidFill>
                  <a:srgbClr val="000000"/>
                </a:solidFill>
              </a:rPr>
              <a:t> </a:t>
            </a:r>
          </a:p>
        </p:txBody>
      </p:sp>
      <p:sp>
        <p:nvSpPr>
          <p:cNvPr id="148487" name="Text Box 7"/>
          <p:cNvSpPr txBox="1">
            <a:spLocks noChangeArrowheads="1"/>
          </p:cNvSpPr>
          <p:nvPr/>
        </p:nvSpPr>
        <p:spPr bwMode="auto">
          <a:xfrm>
            <a:off x="19796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pic>
        <p:nvPicPr>
          <p:cNvPr id="14849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3630613" cy="55451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849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04813"/>
            <a:ext cx="3619500" cy="554513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8495" name="Rectangle 15"/>
          <p:cNvSpPr>
            <a:spLocks noChangeArrowheads="1"/>
          </p:cNvSpPr>
          <p:nvPr/>
        </p:nvSpPr>
        <p:spPr bwMode="auto">
          <a:xfrm>
            <a:off x="3059113" y="5157788"/>
            <a:ext cx="503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a:t>a)</a:t>
            </a:r>
            <a:r>
              <a:rPr lang="ru-RU" sz="1400" b="1"/>
              <a:t> </a:t>
            </a:r>
          </a:p>
        </p:txBody>
      </p:sp>
      <p:sp>
        <p:nvSpPr>
          <p:cNvPr id="148496" name="Rectangle 16"/>
          <p:cNvSpPr>
            <a:spLocks noChangeArrowheads="1"/>
          </p:cNvSpPr>
          <p:nvPr/>
        </p:nvSpPr>
        <p:spPr bwMode="auto">
          <a:xfrm>
            <a:off x="7451725" y="5013325"/>
            <a:ext cx="503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a:t>b)</a:t>
            </a:r>
            <a:r>
              <a:rPr lang="ru-RU" sz="1400" b="1"/>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0"/>
            <a:ext cx="8785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Main results </a:t>
            </a:r>
            <a:r>
              <a:rPr kumimoji="0" lang="en-US" sz="1800" b="1">
                <a:solidFill>
                  <a:schemeClr val="hlink"/>
                </a:solidFill>
              </a:rPr>
              <a:t>(5)</a:t>
            </a:r>
            <a:endParaRPr kumimoji="0" lang="ru-RU" sz="1800" b="1">
              <a:solidFill>
                <a:schemeClr val="hlink"/>
              </a:solidFill>
            </a:endParaRPr>
          </a:p>
        </p:txBody>
      </p:sp>
      <p:sp>
        <p:nvSpPr>
          <p:cNvPr id="149507"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9508" name="Rectangle 4"/>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9509" name="Rectangle 5"/>
          <p:cNvSpPr>
            <a:spLocks noChangeArrowheads="1"/>
          </p:cNvSpPr>
          <p:nvPr/>
        </p:nvSpPr>
        <p:spPr bwMode="auto">
          <a:xfrm>
            <a:off x="827088" y="5589588"/>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CC"/>
                </a:solidFill>
                <a:cs typeface="Times New Roman" pitchFamily="18" charset="0"/>
              </a:rPr>
              <a:t>Fig.3.6 – </a:t>
            </a:r>
            <a:r>
              <a:rPr lang="en-US" b="1">
                <a:solidFill>
                  <a:srgbClr val="0000CC"/>
                </a:solidFill>
              </a:rPr>
              <a:t> Vertical creep displacement of the </a:t>
            </a:r>
          </a:p>
          <a:p>
            <a:r>
              <a:rPr lang="en-US" b="1">
                <a:solidFill>
                  <a:srgbClr val="0000CC"/>
                </a:solidFill>
              </a:rPr>
              <a:t>vessel bottom during testing</a:t>
            </a:r>
            <a:r>
              <a:rPr lang="ru-RU"/>
              <a:t> </a:t>
            </a:r>
            <a:endParaRPr lang="en-US"/>
          </a:p>
        </p:txBody>
      </p:sp>
      <p:sp>
        <p:nvSpPr>
          <p:cNvPr id="149510" name="Rectangle 6"/>
          <p:cNvSpPr>
            <a:spLocks noChangeArrowheads="1"/>
          </p:cNvSpPr>
          <p:nvPr/>
        </p:nvSpPr>
        <p:spPr bwMode="auto">
          <a:xfrm>
            <a:off x="179388" y="908050"/>
            <a:ext cx="360045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a:solidFill>
                  <a:srgbClr val="000000"/>
                </a:solidFill>
              </a:rPr>
              <a:t> </a:t>
            </a:r>
          </a:p>
        </p:txBody>
      </p:sp>
      <p:sp>
        <p:nvSpPr>
          <p:cNvPr id="149511" name="Text Box 7"/>
          <p:cNvSpPr txBox="1">
            <a:spLocks noChangeArrowheads="1"/>
          </p:cNvSpPr>
          <p:nvPr/>
        </p:nvSpPr>
        <p:spPr bwMode="auto">
          <a:xfrm>
            <a:off x="19796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pic>
        <p:nvPicPr>
          <p:cNvPr id="149516" name="Picture 12" descr="dZ_V4_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450" y="404813"/>
            <a:ext cx="54165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8" name="Rectangle 14"/>
          <p:cNvSpPr>
            <a:spLocks noChangeArrowheads="1"/>
          </p:cNvSpPr>
          <p:nvPr/>
        </p:nvSpPr>
        <p:spPr bwMode="auto">
          <a:xfrm>
            <a:off x="0" y="765175"/>
            <a:ext cx="37084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CC"/>
                </a:solidFill>
              </a:rPr>
              <a:t>The analysis of the pre-test calculation results enables to draw  the following conclusions:</a:t>
            </a:r>
          </a:p>
          <a:p>
            <a:endParaRPr lang="en-US" b="1">
              <a:solidFill>
                <a:srgbClr val="0000CC"/>
              </a:solidFill>
            </a:endParaRPr>
          </a:p>
          <a:p>
            <a:r>
              <a:rPr lang="en-US" b="1"/>
              <a:t>1) the failure time of the vessel model was equal to 20.7 and 42,3 h obtained as a result of the numerical calculations executed by EDO “GIDROPRESS” and MPEI-TU teams respectively (Fig. 3.6);</a:t>
            </a:r>
          </a:p>
          <a:p>
            <a:endParaRPr lang="en-US" b="1"/>
          </a:p>
          <a:p>
            <a:r>
              <a:rPr lang="en-US" b="1"/>
              <a:t>2) a maximal vertical displacement of the vessel bottom at the moment of the model failure is equal to 20 (by the MARC code) and 75 mm (by the ATM-VVER code). The character of the vertical displacement of the vessel bottom obtained by these codes  is similar practically up to 20 h;</a:t>
            </a:r>
          </a:p>
          <a:p>
            <a:endParaRPr lang="en-US" b="1"/>
          </a:p>
          <a:p>
            <a:endParaRPr lang="en-US"/>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0" y="0"/>
            <a:ext cx="8785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Main results </a:t>
            </a:r>
            <a:r>
              <a:rPr kumimoji="0" lang="en-US" sz="1800" b="1">
                <a:solidFill>
                  <a:schemeClr val="hlink"/>
                </a:solidFill>
              </a:rPr>
              <a:t>(6)</a:t>
            </a:r>
            <a:endParaRPr kumimoji="0" lang="ru-RU" sz="1800" b="1">
              <a:solidFill>
                <a:schemeClr val="hlink"/>
              </a:solidFill>
            </a:endParaRPr>
          </a:p>
        </p:txBody>
      </p:sp>
      <p:sp>
        <p:nvSpPr>
          <p:cNvPr id="152579"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2580" name="Rectangle 4"/>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2581" name="Rectangle 5"/>
          <p:cNvSpPr>
            <a:spLocks noChangeArrowheads="1"/>
          </p:cNvSpPr>
          <p:nvPr/>
        </p:nvSpPr>
        <p:spPr bwMode="auto">
          <a:xfrm>
            <a:off x="1403350" y="5734050"/>
            <a:ext cx="334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CC"/>
                </a:solidFill>
                <a:cs typeface="Times New Roman" pitchFamily="18" charset="0"/>
              </a:rPr>
              <a:t>Fig.3.7 – </a:t>
            </a:r>
            <a:r>
              <a:rPr lang="en-US" b="1">
                <a:solidFill>
                  <a:srgbClr val="0000CC"/>
                </a:solidFill>
              </a:rPr>
              <a:t> Radial displacement of the vessel </a:t>
            </a:r>
          </a:p>
          <a:p>
            <a:r>
              <a:rPr lang="en-US" b="1">
                <a:solidFill>
                  <a:srgbClr val="0000CC"/>
                </a:solidFill>
              </a:rPr>
              <a:t>wall model during testing</a:t>
            </a:r>
            <a:r>
              <a:rPr lang="ru-RU">
                <a:solidFill>
                  <a:srgbClr val="0000CC"/>
                </a:solidFill>
              </a:rPr>
              <a:t> </a:t>
            </a:r>
            <a:endParaRPr lang="en-US">
              <a:solidFill>
                <a:srgbClr val="0000CC"/>
              </a:solidFill>
            </a:endParaRPr>
          </a:p>
        </p:txBody>
      </p:sp>
      <p:sp>
        <p:nvSpPr>
          <p:cNvPr id="152582" name="Rectangle 6"/>
          <p:cNvSpPr>
            <a:spLocks noChangeArrowheads="1"/>
          </p:cNvSpPr>
          <p:nvPr/>
        </p:nvSpPr>
        <p:spPr bwMode="auto">
          <a:xfrm>
            <a:off x="179388" y="908050"/>
            <a:ext cx="360045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a:solidFill>
                  <a:srgbClr val="000000"/>
                </a:solidFill>
              </a:rPr>
              <a:t> </a:t>
            </a:r>
          </a:p>
        </p:txBody>
      </p:sp>
      <p:sp>
        <p:nvSpPr>
          <p:cNvPr id="152583" name="Text Box 7"/>
          <p:cNvSpPr txBox="1">
            <a:spLocks noChangeArrowheads="1"/>
          </p:cNvSpPr>
          <p:nvPr/>
        </p:nvSpPr>
        <p:spPr bwMode="auto">
          <a:xfrm>
            <a:off x="19796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
        <p:nvSpPr>
          <p:cNvPr id="152585" name="Rectangle 9"/>
          <p:cNvSpPr>
            <a:spLocks noChangeArrowheads="1"/>
          </p:cNvSpPr>
          <p:nvPr/>
        </p:nvSpPr>
        <p:spPr bwMode="auto">
          <a:xfrm>
            <a:off x="179388" y="1268413"/>
            <a:ext cx="367188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CC"/>
                </a:solidFill>
              </a:rPr>
              <a:t>The analysis of the pre-test calculation results. Conclusions:</a:t>
            </a:r>
          </a:p>
          <a:p>
            <a:endParaRPr lang="en-US" b="1">
              <a:solidFill>
                <a:srgbClr val="0000CC"/>
              </a:solidFill>
            </a:endParaRPr>
          </a:p>
          <a:p>
            <a:r>
              <a:rPr lang="en-US" b="1"/>
              <a:t>3) the maximal value of the radial displacement of the vessel wall does not exceed 2 mm (EDO “GP”) and 13 mm (MPEI results ), respectively (Fig. 3.7).</a:t>
            </a:r>
            <a:endParaRPr lang="en-US"/>
          </a:p>
          <a:p>
            <a:endParaRPr lang="en-US"/>
          </a:p>
          <a:p>
            <a:r>
              <a:rPr lang="en-US" b="1"/>
              <a:t>Because the results of the pre-test calculations obtained by  EDO “GP” have appeared more critical than results obtained by MPEI (from the view point of the </a:t>
            </a:r>
            <a:r>
              <a:rPr lang="en-US" b="1">
                <a:solidFill>
                  <a:schemeClr val="hlink"/>
                </a:solidFill>
              </a:rPr>
              <a:t>failure time</a:t>
            </a:r>
            <a:r>
              <a:rPr lang="en-US" b="1"/>
              <a:t> of the vessel model) it is reasonable to consider  and analyze  the pre-test  results obtained by the EDO “GP” only. </a:t>
            </a:r>
          </a:p>
          <a:p>
            <a:r>
              <a:rPr lang="en-US" b="1"/>
              <a:t>Main results of this analysis are presented below.</a:t>
            </a:r>
            <a:r>
              <a:rPr lang="ru-RU" b="1"/>
              <a:t> </a:t>
            </a:r>
            <a:endParaRPr lang="en-US" b="1"/>
          </a:p>
          <a:p>
            <a:endParaRPr lang="en-US" b="1"/>
          </a:p>
        </p:txBody>
      </p:sp>
      <p:pic>
        <p:nvPicPr>
          <p:cNvPr id="152586" name="Picture 10" descr="dR_V4_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04813"/>
            <a:ext cx="4779962"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0" y="0"/>
            <a:ext cx="8785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Main results </a:t>
            </a:r>
            <a:r>
              <a:rPr kumimoji="0" lang="en-US" sz="1800" b="1">
                <a:solidFill>
                  <a:schemeClr val="hlink"/>
                </a:solidFill>
              </a:rPr>
              <a:t>(7)</a:t>
            </a:r>
            <a:endParaRPr kumimoji="0" lang="ru-RU" sz="1800" b="1">
              <a:solidFill>
                <a:schemeClr val="hlink"/>
              </a:solidFill>
            </a:endParaRPr>
          </a:p>
        </p:txBody>
      </p:sp>
      <p:sp>
        <p:nvSpPr>
          <p:cNvPr id="150531"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0532" name="Rectangle 4"/>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0534" name="Rectangle 6"/>
          <p:cNvSpPr>
            <a:spLocks noChangeArrowheads="1"/>
          </p:cNvSpPr>
          <p:nvPr/>
        </p:nvSpPr>
        <p:spPr bwMode="auto">
          <a:xfrm>
            <a:off x="179388" y="908050"/>
            <a:ext cx="360045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a:solidFill>
                  <a:srgbClr val="000000"/>
                </a:solidFill>
              </a:rPr>
              <a:t> </a:t>
            </a:r>
          </a:p>
        </p:txBody>
      </p:sp>
      <p:sp>
        <p:nvSpPr>
          <p:cNvPr id="150535" name="Text Box 7"/>
          <p:cNvSpPr txBox="1">
            <a:spLocks noChangeArrowheads="1"/>
          </p:cNvSpPr>
          <p:nvPr/>
        </p:nvSpPr>
        <p:spPr bwMode="auto">
          <a:xfrm>
            <a:off x="1692275" y="6583363"/>
            <a:ext cx="698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
        <p:nvSpPr>
          <p:cNvPr id="150540" name="Rectangle 12"/>
          <p:cNvSpPr>
            <a:spLocks noChangeArrowheads="1"/>
          </p:cNvSpPr>
          <p:nvPr/>
        </p:nvSpPr>
        <p:spPr bwMode="auto">
          <a:xfrm>
            <a:off x="395288" y="6308725"/>
            <a:ext cx="827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Fig.3.8</a:t>
            </a:r>
            <a:r>
              <a:rPr lang="en-US" b="1">
                <a:solidFill>
                  <a:srgbClr val="0000CC"/>
                </a:solidFill>
                <a:cs typeface="Times New Roman" pitchFamily="18" charset="0"/>
              </a:rPr>
              <a:t>  </a:t>
            </a:r>
            <a:r>
              <a:rPr lang="en-US" b="1">
                <a:solidFill>
                  <a:srgbClr val="0000CC"/>
                </a:solidFill>
              </a:rPr>
              <a:t> </a:t>
            </a:r>
            <a:endParaRPr lang="en-US"/>
          </a:p>
        </p:txBody>
      </p:sp>
      <p:sp>
        <p:nvSpPr>
          <p:cNvPr id="150541" name="Rectangle 13"/>
          <p:cNvSpPr>
            <a:spLocks noChangeArrowheads="1"/>
          </p:cNvSpPr>
          <p:nvPr/>
        </p:nvSpPr>
        <p:spPr bwMode="auto">
          <a:xfrm>
            <a:off x="0" y="333375"/>
            <a:ext cx="896461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CC"/>
                </a:solidFill>
              </a:rPr>
              <a:t>Relative stress distributions across the vessel wall during the test:   </a:t>
            </a:r>
          </a:p>
          <a:p>
            <a:endParaRPr lang="en-US" b="1">
              <a:solidFill>
                <a:srgbClr val="0000CC"/>
              </a:solidFill>
            </a:endParaRPr>
          </a:p>
          <a:p>
            <a:pPr>
              <a:buFontTx/>
              <a:buChar char="-"/>
            </a:pPr>
            <a:r>
              <a:rPr lang="en-US" b="1">
                <a:solidFill>
                  <a:srgbClr val="CC00CC"/>
                </a:solidFill>
              </a:rPr>
              <a:t>as can be seen the maximal relative stresses in the vessel wall are observed in its external layers of the vessel wall;</a:t>
            </a:r>
          </a:p>
          <a:p>
            <a:pPr>
              <a:buFontTx/>
              <a:buChar char="-"/>
            </a:pPr>
            <a:r>
              <a:rPr lang="en-US" b="1">
                <a:solidFill>
                  <a:srgbClr val="CC00CC"/>
                </a:solidFill>
              </a:rPr>
              <a:t> Initial vessel failure  may occur after 12 hours of the test process when the actual wall stresses exceed a yield stress of the vessel steel</a:t>
            </a:r>
            <a:r>
              <a:rPr lang="en-US">
                <a:solidFill>
                  <a:srgbClr val="CC00CC"/>
                </a:solidFill>
              </a:rPr>
              <a:t> </a:t>
            </a:r>
          </a:p>
        </p:txBody>
      </p:sp>
      <p:pic>
        <p:nvPicPr>
          <p:cNvPr id="150542" name="Picture 14" descr="K04SgZ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4105275"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3" name="Picture 15" descr="K04SgFi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57338"/>
            <a:ext cx="4176712"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0" y="0"/>
            <a:ext cx="87852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Main results </a:t>
            </a:r>
            <a:r>
              <a:rPr kumimoji="0" lang="en-US" sz="1800" b="1">
                <a:solidFill>
                  <a:schemeClr val="hlink"/>
                </a:solidFill>
              </a:rPr>
              <a:t>(8)</a:t>
            </a:r>
            <a:endParaRPr kumimoji="0" lang="ru-RU" sz="1800" b="1">
              <a:solidFill>
                <a:schemeClr val="hlink"/>
              </a:solidFill>
            </a:endParaRPr>
          </a:p>
        </p:txBody>
      </p:sp>
      <p:sp>
        <p:nvSpPr>
          <p:cNvPr id="151555"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1556" name="Rectangle 4"/>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1558" name="Rectangle 6"/>
          <p:cNvSpPr>
            <a:spLocks noChangeArrowheads="1"/>
          </p:cNvSpPr>
          <p:nvPr/>
        </p:nvSpPr>
        <p:spPr bwMode="auto">
          <a:xfrm>
            <a:off x="179388" y="908050"/>
            <a:ext cx="3600450" cy="2746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a:solidFill>
                  <a:srgbClr val="000000"/>
                </a:solidFill>
              </a:rPr>
              <a:t> </a:t>
            </a:r>
          </a:p>
        </p:txBody>
      </p:sp>
      <p:sp>
        <p:nvSpPr>
          <p:cNvPr id="151559" name="Text Box 7"/>
          <p:cNvSpPr txBox="1">
            <a:spLocks noChangeArrowheads="1"/>
          </p:cNvSpPr>
          <p:nvPr/>
        </p:nvSpPr>
        <p:spPr bwMode="auto">
          <a:xfrm>
            <a:off x="19796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pic>
        <p:nvPicPr>
          <p:cNvPr id="15156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4500563" cy="54959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6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76250"/>
            <a:ext cx="3600450" cy="4908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566" name="Rectangle 14"/>
          <p:cNvSpPr>
            <a:spLocks noChangeArrowheads="1"/>
          </p:cNvSpPr>
          <p:nvPr/>
        </p:nvSpPr>
        <p:spPr bwMode="auto">
          <a:xfrm>
            <a:off x="323850" y="6165850"/>
            <a:ext cx="5940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Fig.3.9 – </a:t>
            </a:r>
            <a:r>
              <a:rPr lang="en-US" b="1"/>
              <a:t> Creep strain distribution in the vessel model fragment at 74410 s</a:t>
            </a:r>
            <a:r>
              <a:rPr lang="ru-RU"/>
              <a:t> </a:t>
            </a:r>
            <a:endParaRPr lang="en-US"/>
          </a:p>
        </p:txBody>
      </p:sp>
      <p:sp>
        <p:nvSpPr>
          <p:cNvPr id="151567" name="Rectangle 15"/>
          <p:cNvSpPr>
            <a:spLocks noChangeArrowheads="1"/>
          </p:cNvSpPr>
          <p:nvPr/>
        </p:nvSpPr>
        <p:spPr bwMode="auto">
          <a:xfrm>
            <a:off x="5940425" y="908050"/>
            <a:ext cx="3024188"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CC"/>
                </a:solidFill>
              </a:rPr>
              <a:t>The analysis of the pre-test calculation results:</a:t>
            </a:r>
          </a:p>
          <a:p>
            <a:endParaRPr lang="en-US" b="1"/>
          </a:p>
          <a:p>
            <a:r>
              <a:rPr lang="en-US" b="1"/>
              <a:t>-  maximal vertical displacement of the vessel bottom at the moment of the model failure has appeared equal to 20 (by the MARC code) and 75 mm (by the ATM-VVER code);</a:t>
            </a:r>
          </a:p>
          <a:p>
            <a:endParaRPr lang="en-US" b="1"/>
          </a:p>
          <a:p>
            <a:r>
              <a:rPr lang="en-US" b="1"/>
              <a:t>- the maximal value of the radial displacement of the vessel wall does not exceed 2 (EDO “GP”) and 13 mm (MPEI results ), respectively;</a:t>
            </a:r>
          </a:p>
          <a:p>
            <a:endParaRPr lang="en-US" b="1"/>
          </a:p>
          <a:p>
            <a:r>
              <a:rPr lang="en-US" b="1"/>
              <a:t>- the most intensive vessel creep deformation is observed in the most heated zone (Z= 220- 250 mm)</a:t>
            </a:r>
          </a:p>
        </p:txBody>
      </p:sp>
      <p:sp>
        <p:nvSpPr>
          <p:cNvPr id="151569" name="Line 17"/>
          <p:cNvSpPr>
            <a:spLocks noChangeShapeType="1"/>
          </p:cNvSpPr>
          <p:nvPr/>
        </p:nvSpPr>
        <p:spPr bwMode="auto">
          <a:xfrm flipH="1" flipV="1">
            <a:off x="4932363" y="2852738"/>
            <a:ext cx="1008062" cy="1079500"/>
          </a:xfrm>
          <a:prstGeom prst="line">
            <a:avLst/>
          </a:prstGeom>
          <a:noFill/>
          <a:ln w="25400" cap="sq">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0"/>
            <a:ext cx="74517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1800" b="1">
                <a:solidFill>
                  <a:schemeClr val="hlink"/>
                </a:solidFill>
              </a:rPr>
              <a:t>P</a:t>
            </a:r>
            <a:r>
              <a:rPr kumimoji="0" lang="ru-RU" sz="1800">
                <a:solidFill>
                  <a:schemeClr val="hlink"/>
                </a:solidFill>
              </a:rPr>
              <a:t>re-test calculations</a:t>
            </a:r>
            <a:r>
              <a:rPr kumimoji="0" lang="en-US" sz="1800">
                <a:solidFill>
                  <a:schemeClr val="hlink"/>
                </a:solidFill>
              </a:rPr>
              <a:t>. Conclusion </a:t>
            </a:r>
            <a:r>
              <a:rPr kumimoji="0" lang="en-US" sz="1800" b="1">
                <a:solidFill>
                  <a:schemeClr val="hlink"/>
                </a:solidFill>
              </a:rPr>
              <a:t>(9)</a:t>
            </a:r>
            <a:endParaRPr kumimoji="0" lang="ru-RU" sz="1800" b="1">
              <a:solidFill>
                <a:schemeClr val="hlink"/>
              </a:solidFill>
            </a:endParaRPr>
          </a:p>
        </p:txBody>
      </p:sp>
      <p:sp>
        <p:nvSpPr>
          <p:cNvPr id="153603"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3604" name="Rectangle 4"/>
          <p:cNvSpPr>
            <a:spLocks noChangeArrowheads="1"/>
          </p:cNvSpPr>
          <p:nvPr/>
        </p:nvSpPr>
        <p:spPr bwMode="auto">
          <a:xfrm>
            <a:off x="0" y="3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3605" name="Rectangle 5"/>
          <p:cNvSpPr>
            <a:spLocks noChangeArrowheads="1"/>
          </p:cNvSpPr>
          <p:nvPr/>
        </p:nvSpPr>
        <p:spPr bwMode="auto">
          <a:xfrm>
            <a:off x="0" y="404813"/>
            <a:ext cx="8964613" cy="3073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sz="1400" b="1">
                <a:solidFill>
                  <a:srgbClr val="0000CC"/>
                </a:solidFill>
              </a:rPr>
              <a:t>The analysis of the presented results allows to conclude the following:</a:t>
            </a:r>
          </a:p>
          <a:p>
            <a:pPr marL="457200" indent="-457200"/>
            <a:endParaRPr lang="en-US" sz="1400" b="1">
              <a:solidFill>
                <a:srgbClr val="0000CC"/>
              </a:solidFill>
            </a:endParaRPr>
          </a:p>
          <a:p>
            <a:pPr marL="457200" indent="-457200"/>
            <a:r>
              <a:rPr lang="en-US" b="1"/>
              <a:t>a) the failure time of the vessel model  is equal to </a:t>
            </a:r>
            <a:r>
              <a:rPr lang="en-US" b="1">
                <a:solidFill>
                  <a:schemeClr val="hlink"/>
                </a:solidFill>
              </a:rPr>
              <a:t>20.7 and 42,3 h</a:t>
            </a:r>
            <a:r>
              <a:rPr lang="en-US" b="1"/>
              <a:t>. These results are  obtained by means of the numerical calculations executed by </a:t>
            </a:r>
            <a:r>
              <a:rPr lang="en-US" b="1">
                <a:solidFill>
                  <a:schemeClr val="hlink"/>
                </a:solidFill>
              </a:rPr>
              <a:t>EDO “GIDROPRESS” and MPEI-TU</a:t>
            </a:r>
            <a:r>
              <a:rPr lang="en-US" b="1"/>
              <a:t> teams respectively;</a:t>
            </a:r>
          </a:p>
          <a:p>
            <a:pPr marL="457200" indent="-457200"/>
            <a:endParaRPr lang="en-US" b="1"/>
          </a:p>
          <a:p>
            <a:pPr marL="457200" indent="-457200"/>
            <a:r>
              <a:rPr lang="en-US" b="1"/>
              <a:t>b)  maximal </a:t>
            </a:r>
            <a:r>
              <a:rPr lang="en-US" b="1">
                <a:solidFill>
                  <a:schemeClr val="hlink"/>
                </a:solidFill>
              </a:rPr>
              <a:t>vertical displacement</a:t>
            </a:r>
            <a:r>
              <a:rPr lang="en-US" b="1"/>
              <a:t> of the vessel bottom at the moment of the model failure has appeared equal to </a:t>
            </a:r>
            <a:r>
              <a:rPr lang="en-US" b="1">
                <a:solidFill>
                  <a:schemeClr val="hlink"/>
                </a:solidFill>
              </a:rPr>
              <a:t>20</a:t>
            </a:r>
            <a:r>
              <a:rPr lang="en-US" b="1"/>
              <a:t> (by the MARC code) and </a:t>
            </a:r>
            <a:r>
              <a:rPr lang="en-US" b="1">
                <a:solidFill>
                  <a:schemeClr val="hlink"/>
                </a:solidFill>
              </a:rPr>
              <a:t>75 mm</a:t>
            </a:r>
            <a:r>
              <a:rPr lang="en-US" b="1"/>
              <a:t> (by the ATM-VVER code);</a:t>
            </a:r>
          </a:p>
          <a:p>
            <a:pPr marL="457200" indent="-457200"/>
            <a:endParaRPr lang="en-US" b="1"/>
          </a:p>
          <a:p>
            <a:pPr marL="457200" indent="-457200"/>
            <a:r>
              <a:rPr lang="en-US" b="1"/>
              <a:t>c) the maximal value of the </a:t>
            </a:r>
            <a:r>
              <a:rPr lang="en-US" b="1">
                <a:solidFill>
                  <a:schemeClr val="hlink"/>
                </a:solidFill>
              </a:rPr>
              <a:t>radial displacement</a:t>
            </a:r>
            <a:r>
              <a:rPr lang="en-US" b="1"/>
              <a:t> of the vessel wall does not exceed </a:t>
            </a:r>
            <a:r>
              <a:rPr lang="en-US" b="1">
                <a:solidFill>
                  <a:schemeClr val="hlink"/>
                </a:solidFill>
              </a:rPr>
              <a:t>2 mm</a:t>
            </a:r>
            <a:r>
              <a:rPr lang="en-US" b="1"/>
              <a:t> (EDO “GP”) and </a:t>
            </a:r>
            <a:r>
              <a:rPr lang="en-US" b="1">
                <a:solidFill>
                  <a:schemeClr val="hlink"/>
                </a:solidFill>
              </a:rPr>
              <a:t>13 mm</a:t>
            </a:r>
            <a:r>
              <a:rPr lang="en-US" b="1"/>
              <a:t> (MPEI results ), respectively;</a:t>
            </a:r>
          </a:p>
          <a:p>
            <a:pPr marL="457200" indent="-457200"/>
            <a:endParaRPr lang="en-US" b="1"/>
          </a:p>
          <a:p>
            <a:pPr marL="457200" indent="-457200"/>
            <a:r>
              <a:rPr lang="en-US" b="1"/>
              <a:t>d) the </a:t>
            </a:r>
            <a:r>
              <a:rPr lang="en-US" b="1">
                <a:solidFill>
                  <a:schemeClr val="hlink"/>
                </a:solidFill>
              </a:rPr>
              <a:t>most intensive vessel creep deformation</a:t>
            </a:r>
            <a:r>
              <a:rPr lang="en-US" b="1"/>
              <a:t> is observed in the most heated zone (Z= 220- 250 mm);</a:t>
            </a:r>
          </a:p>
          <a:p>
            <a:pPr marL="457200" indent="-457200"/>
            <a:endParaRPr lang="en-US" b="1"/>
          </a:p>
          <a:p>
            <a:pPr marL="457200" indent="-457200"/>
            <a:r>
              <a:rPr lang="en-US" b="1"/>
              <a:t>e) the </a:t>
            </a:r>
            <a:r>
              <a:rPr lang="en-US" b="1">
                <a:solidFill>
                  <a:schemeClr val="hlink"/>
                </a:solidFill>
              </a:rPr>
              <a:t>maximal relative stresses</a:t>
            </a:r>
            <a:r>
              <a:rPr lang="en-US" b="1"/>
              <a:t> in the vessel wall are observed in its external layers of the vessel wall. Initial vessel failure  may occur </a:t>
            </a:r>
            <a:r>
              <a:rPr lang="en-US" b="1">
                <a:solidFill>
                  <a:schemeClr val="hlink"/>
                </a:solidFill>
              </a:rPr>
              <a:t>after 12 hours</a:t>
            </a:r>
            <a:r>
              <a:rPr lang="en-US" b="1"/>
              <a:t> of the test process when the actual wall stresses exceed a yield stress of the vessel steel.</a:t>
            </a:r>
            <a:r>
              <a:rPr lang="en-US"/>
              <a:t> </a:t>
            </a:r>
          </a:p>
        </p:txBody>
      </p:sp>
      <p:sp>
        <p:nvSpPr>
          <p:cNvPr id="153606" name="Text Box 6"/>
          <p:cNvSpPr txBox="1">
            <a:spLocks noChangeArrowheads="1"/>
          </p:cNvSpPr>
          <p:nvPr/>
        </p:nvSpPr>
        <p:spPr bwMode="auto">
          <a:xfrm>
            <a:off x="19796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
        <p:nvSpPr>
          <p:cNvPr id="153614" name="Rectangle 14"/>
          <p:cNvSpPr>
            <a:spLocks noChangeArrowheads="1"/>
          </p:cNvSpPr>
          <p:nvPr/>
        </p:nvSpPr>
        <p:spPr bwMode="auto">
          <a:xfrm>
            <a:off x="179388" y="3644900"/>
            <a:ext cx="8640762" cy="30432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sz="1400" b="1">
                <a:solidFill>
                  <a:srgbClr val="0000CC"/>
                </a:solidFill>
              </a:rPr>
              <a:t>Remark</a:t>
            </a:r>
          </a:p>
          <a:p>
            <a:pPr marL="457200" indent="-457200"/>
            <a:endParaRPr lang="en-US" b="1"/>
          </a:p>
          <a:p>
            <a:pPr marL="457200" indent="-457200"/>
            <a:r>
              <a:rPr lang="en-US" b="1"/>
              <a:t>As is evident from the foregoing the EDO “GP” results that the moment of the model failure can occur much earlier than the results received by MPEI  imply it (EDO “GP” at 4 MPa &amp; 948°C at 20,7h against MPEI’s failure time as 42.3 h). That means the implementation of the experiment requires </a:t>
            </a:r>
            <a:r>
              <a:rPr lang="en-US" b="1">
                <a:solidFill>
                  <a:srgbClr val="CC00CC"/>
                </a:solidFill>
              </a:rPr>
              <a:t>possibility of adjusting temperature and pressure</a:t>
            </a:r>
            <a:r>
              <a:rPr lang="en-US" b="1"/>
              <a:t> to avoid  damage of the model construction at an early stage.</a:t>
            </a:r>
          </a:p>
          <a:p>
            <a:pPr marL="457200" indent="-457200"/>
            <a:endParaRPr lang="en-US" b="1"/>
          </a:p>
          <a:p>
            <a:pPr marL="457200" indent="-457200"/>
            <a:r>
              <a:rPr lang="en-US" b="1"/>
              <a:t>Therefore </a:t>
            </a:r>
            <a:r>
              <a:rPr lang="en-US" b="1">
                <a:solidFill>
                  <a:schemeClr val="hlink"/>
                </a:solidFill>
              </a:rPr>
              <a:t>Dr. Bottomley’s</a:t>
            </a:r>
            <a:r>
              <a:rPr lang="en-US" b="1"/>
              <a:t> comment  seems well-grounded substantiated:</a:t>
            </a:r>
          </a:p>
          <a:p>
            <a:pPr marL="457200" indent="-457200"/>
            <a:r>
              <a:rPr lang="en-US" b="1" i="1">
                <a:solidFill>
                  <a:srgbClr val="0000CC"/>
                </a:solidFill>
              </a:rPr>
              <a:t>“..Nevertheless Eberhard Altstadt noted that it was better to have failure under constant or slightly falling temperature and constant pressure. Given this remark of Eberhard's then if the vessel's creep behaviour during the test tends towards the more severe prediction of the GP model, I would propose that you forego the last temperature rise in order to see failure under a 'constant regime' without the interference of a late change in conditions. By constrast, if creep was proceeding more slowly than expected then possibly  maintaining the pressure (at 4MPa) instead of reducing it to 3MPa could give you more interesting results.</a:t>
            </a:r>
            <a:r>
              <a:rPr lang="en-US" b="1"/>
              <a:t> ”</a:t>
            </a:r>
          </a:p>
          <a:p>
            <a:pPr marL="457200" indent="-457200"/>
            <a:endParaRPr lang="en-US" b="1"/>
          </a:p>
          <a:p>
            <a:pPr marL="457200" indent="-457200"/>
            <a:endParaRPr lang="en-US"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7786688" cy="6794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(1)</a:t>
            </a:r>
            <a:endParaRPr kumimoji="0" lang="ru-RU" sz="1600" b="1">
              <a:solidFill>
                <a:schemeClr val="hlink"/>
              </a:solidFill>
              <a:effectLst/>
              <a:latin typeface="Arial" charset="0"/>
            </a:endParaRPr>
          </a:p>
        </p:txBody>
      </p:sp>
      <p:sp>
        <p:nvSpPr>
          <p:cNvPr id="107523"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7524"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7527" name="Rectangle 7"/>
          <p:cNvSpPr>
            <a:spLocks noChangeArrowheads="1"/>
          </p:cNvSpPr>
          <p:nvPr/>
        </p:nvSpPr>
        <p:spPr bwMode="auto">
          <a:xfrm>
            <a:off x="0" y="2852738"/>
            <a:ext cx="8740775" cy="282733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chemeClr val="hlink"/>
                </a:solidFill>
                <a:cs typeface="Times New Roman" pitchFamily="18" charset="0"/>
              </a:rPr>
              <a:t>Main results:</a:t>
            </a:r>
          </a:p>
          <a:p>
            <a:r>
              <a:rPr lang="en-US">
                <a:solidFill>
                  <a:srgbClr val="000000"/>
                </a:solidFill>
                <a:latin typeface="Times New Roman" pitchFamily="18" charset="0"/>
                <a:cs typeface="Times New Roman" pitchFamily="18" charset="0"/>
              </a:rPr>
              <a:t> </a:t>
            </a:r>
            <a:endParaRPr lang="en-US">
              <a:latin typeface="Times New Roman" pitchFamily="18" charset="0"/>
              <a:cs typeface="Times New Roman" pitchFamily="18" charset="0"/>
            </a:endParaRPr>
          </a:p>
          <a:p>
            <a:r>
              <a:rPr lang="en-US" sz="1400" b="1">
                <a:solidFill>
                  <a:srgbClr val="000000"/>
                </a:solidFill>
                <a:cs typeface="Times New Roman" pitchFamily="18" charset="0"/>
              </a:rPr>
              <a:t>1) Creep experiments in the vacuum at 900, 1000, 1100 and 1200 C and on the time base up to 50 hours at constant load </a:t>
            </a:r>
            <a:r>
              <a:rPr lang="en-US" sz="1400" b="1"/>
              <a:t>have been carried out and finished;</a:t>
            </a:r>
            <a:endParaRPr lang="en-US" sz="1400" b="1">
              <a:cs typeface="Times New Roman" pitchFamily="18" charset="0"/>
            </a:endParaRPr>
          </a:p>
          <a:p>
            <a:endParaRPr lang="en-US" sz="1400" b="1">
              <a:solidFill>
                <a:srgbClr val="000000"/>
              </a:solidFill>
              <a:cs typeface="Times New Roman" pitchFamily="18" charset="0"/>
            </a:endParaRPr>
          </a:p>
          <a:p>
            <a:r>
              <a:rPr lang="en-US" sz="1400" b="1">
                <a:solidFill>
                  <a:srgbClr val="000000"/>
                </a:solidFill>
                <a:cs typeface="Times New Roman" pitchFamily="18" charset="0"/>
              </a:rPr>
              <a:t>2) </a:t>
            </a:r>
            <a:r>
              <a:rPr lang="en-US" sz="1400" b="1"/>
              <a:t>creep tests in the range from 700 to 1100 </a:t>
            </a:r>
            <a:r>
              <a:rPr lang="ru-RU" sz="1400" b="1"/>
              <a:t>С</a:t>
            </a:r>
            <a:r>
              <a:rPr lang="en-US" sz="1400" b="1"/>
              <a:t> in argon medium have been carried out and finished;</a:t>
            </a:r>
            <a:r>
              <a:rPr lang="ru-RU" sz="1400"/>
              <a:t> </a:t>
            </a:r>
            <a:endParaRPr lang="en-US" sz="1400" b="1">
              <a:solidFill>
                <a:srgbClr val="000000"/>
              </a:solidFill>
              <a:cs typeface="Times New Roman" pitchFamily="18" charset="0"/>
            </a:endParaRPr>
          </a:p>
          <a:p>
            <a:endParaRPr lang="en-US" sz="1400" b="1">
              <a:solidFill>
                <a:srgbClr val="000000"/>
              </a:solidFill>
              <a:cs typeface="Times New Roman" pitchFamily="18" charset="0"/>
            </a:endParaRPr>
          </a:p>
          <a:p>
            <a:r>
              <a:rPr lang="en-US" sz="1400" b="1">
                <a:solidFill>
                  <a:srgbClr val="000000"/>
                </a:solidFill>
                <a:cs typeface="Times New Roman" pitchFamily="18" charset="0"/>
              </a:rPr>
              <a:t>3) </a:t>
            </a:r>
            <a:r>
              <a:rPr lang="en-US" sz="1400" b="1"/>
              <a:t>The basic results representing dependence of  time to failure via the applied stress are presented in fig. 4.2.</a:t>
            </a:r>
          </a:p>
          <a:p>
            <a:endParaRPr lang="en-US" sz="1400" b="1"/>
          </a:p>
          <a:p>
            <a:r>
              <a:rPr lang="en-US" sz="1400" b="1"/>
              <a:t>4) At present the analysis and mathematical treatment of test results are in progress which will be presented in the final report.</a:t>
            </a:r>
          </a:p>
          <a:p>
            <a:endParaRPr lang="en-US" sz="1400" b="1"/>
          </a:p>
        </p:txBody>
      </p:sp>
      <p:sp>
        <p:nvSpPr>
          <p:cNvPr id="107529" name="Rectangle 9"/>
          <p:cNvSpPr>
            <a:spLocks noChangeArrowheads="1"/>
          </p:cNvSpPr>
          <p:nvPr/>
        </p:nvSpPr>
        <p:spPr bwMode="auto">
          <a:xfrm>
            <a:off x="2728913"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7531" name="Rectangle 11"/>
          <p:cNvSpPr>
            <a:spLocks noChangeArrowheads="1"/>
          </p:cNvSpPr>
          <p:nvPr/>
        </p:nvSpPr>
        <p:spPr bwMode="auto">
          <a:xfrm>
            <a:off x="2586038"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7533" name="Rectangle 13"/>
          <p:cNvSpPr>
            <a:spLocks noChangeArrowheads="1"/>
          </p:cNvSpPr>
          <p:nvPr/>
        </p:nvSpPr>
        <p:spPr bwMode="auto">
          <a:xfrm>
            <a:off x="0" y="549275"/>
            <a:ext cx="87852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400" b="1"/>
              <a:t>A vessel steel 15Kh2NMFA (TS 108-765-78) of which the lower course of the VVER vessel No. 1152.02.70.000 (number of fusion 107210), number of forgings 5015 has been made was the material which mechanical properties were subject to definition in process of material property studies.</a:t>
            </a:r>
            <a:endParaRPr lang="ru-RU" sz="1400" b="1"/>
          </a:p>
          <a:p>
            <a:pPr algn="just"/>
            <a:endParaRPr lang="en-US" sz="1400" b="1"/>
          </a:p>
          <a:p>
            <a:pPr algn="just"/>
            <a:r>
              <a:rPr lang="en-US" sz="1400" b="1"/>
              <a:t>The specimens fabricated for the tests had circular cross-section of 10 mm diameter and working length of 45 mm. Besides, the specimens with diameter of 5.5 mm and working length of 30 mm were fabricated. These specimens were used for testing when tensile elongation exceeded 120%(Fig. 4.1). </a:t>
            </a:r>
            <a:r>
              <a:rPr lang="en-US" sz="1400"/>
              <a:t> </a:t>
            </a:r>
          </a:p>
        </p:txBody>
      </p:sp>
      <p:sp>
        <p:nvSpPr>
          <p:cNvPr id="107535" name="Text Box 15"/>
          <p:cNvSpPr txBox="1">
            <a:spLocks noChangeArrowheads="1"/>
          </p:cNvSpPr>
          <p:nvPr/>
        </p:nvSpPr>
        <p:spPr bwMode="auto">
          <a:xfrm>
            <a:off x="1908175" y="6453188"/>
            <a:ext cx="698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457200"/>
          </a:xfrm>
        </p:spPr>
        <p:txBody>
          <a:bodyPr/>
          <a:lstStyle/>
          <a:p>
            <a:r>
              <a:rPr kumimoji="0" lang="ru-RU" sz="2400">
                <a:solidFill>
                  <a:schemeClr val="hlink"/>
                </a:solidFill>
                <a:effectLst>
                  <a:outerShdw blurRad="38100" dist="38100" dir="2700000" algn="tl">
                    <a:srgbClr val="000000"/>
                  </a:outerShdw>
                </a:effectLst>
              </a:rPr>
              <a:t>Collaborators:</a:t>
            </a:r>
          </a:p>
        </p:txBody>
      </p:sp>
      <p:sp>
        <p:nvSpPr>
          <p:cNvPr id="22531" name="Rectangle 3"/>
          <p:cNvSpPr>
            <a:spLocks noGrp="1" noChangeArrowheads="1"/>
          </p:cNvSpPr>
          <p:nvPr>
            <p:ph type="body" idx="1"/>
          </p:nvPr>
        </p:nvSpPr>
        <p:spPr>
          <a:xfrm>
            <a:off x="611188" y="1628775"/>
            <a:ext cx="8153400" cy="4343400"/>
          </a:xfrm>
        </p:spPr>
        <p:txBody>
          <a:bodyPr/>
          <a:lstStyle/>
          <a:p>
            <a:pPr>
              <a:lnSpc>
                <a:spcPct val="80000"/>
              </a:lnSpc>
            </a:pPr>
            <a:r>
              <a:rPr kumimoji="0" lang="de-DE" sz="1800" b="0"/>
              <a:t>Forschungszentrum Karlsruhe GmbH (Germany)</a:t>
            </a:r>
          </a:p>
          <a:p>
            <a:pPr>
              <a:lnSpc>
                <a:spcPct val="80000"/>
              </a:lnSpc>
            </a:pPr>
            <a:r>
              <a:rPr kumimoji="0" lang="ru-RU" sz="1800" b="0"/>
              <a:t>CEA Saclay, DEN/DANS/DM2S/SEMT, Laboratoire de Mecanique Systeme et Simulation (France)</a:t>
            </a:r>
          </a:p>
          <a:p>
            <a:pPr>
              <a:lnSpc>
                <a:spcPct val="80000"/>
              </a:lnSpc>
            </a:pPr>
            <a:r>
              <a:rPr kumimoji="0" lang="de-DE" sz="1800" b="0"/>
              <a:t>Material and Components Safety Department, Institut fur Sicherheitsforschung, Forschungszentrum Rossendorf (Germany)</a:t>
            </a:r>
          </a:p>
          <a:p>
            <a:pPr>
              <a:lnSpc>
                <a:spcPct val="80000"/>
              </a:lnSpc>
            </a:pPr>
            <a:r>
              <a:rPr kumimoji="0" lang="ru-RU" sz="1800" b="0"/>
              <a:t>EC JRC, Institute for Transuranium Elements (Karlsruhe), Hot Cell Technology (</a:t>
            </a:r>
            <a:r>
              <a:rPr kumimoji="0" lang="de-DE" sz="1800" b="0"/>
              <a:t>Germany</a:t>
            </a:r>
            <a:r>
              <a:rPr kumimoji="0" lang="ru-RU" sz="1800" b="0"/>
              <a:t>)</a:t>
            </a:r>
          </a:p>
          <a:p>
            <a:pPr>
              <a:lnSpc>
                <a:spcPct val="80000"/>
              </a:lnSpc>
            </a:pPr>
            <a:r>
              <a:rPr kumimoji="0" lang="ru-RU" sz="1800" b="0"/>
              <a:t>Division of Nuclear Power Safety, Department of Physics, Royal Institute of Technology (Sweden)</a:t>
            </a:r>
          </a:p>
          <a:p>
            <a:pPr>
              <a:lnSpc>
                <a:spcPct val="80000"/>
              </a:lnSpc>
            </a:pPr>
            <a:endParaRPr kumimoji="0" lang="en-US" sz="1800" b="0"/>
          </a:p>
          <a:p>
            <a:pPr>
              <a:lnSpc>
                <a:spcPct val="80000"/>
              </a:lnSpc>
            </a:pPr>
            <a:r>
              <a:rPr kumimoji="0" lang="ru-RU" sz="1800" b="0"/>
              <a:t>Department of Engineering Physics, College of Engineering, University of Wisconsin (USA)</a:t>
            </a:r>
          </a:p>
          <a:p>
            <a:pPr>
              <a:lnSpc>
                <a:spcPct val="80000"/>
              </a:lnSpc>
            </a:pPr>
            <a:r>
              <a:rPr kumimoji="0" lang="ru-RU" sz="1800" b="0"/>
              <a:t>Institute of Nuclear Technology, Institute of Nuclear Safety System, Incorporated (Japan)</a:t>
            </a:r>
          </a:p>
          <a:p>
            <a:pPr>
              <a:lnSpc>
                <a:spcPct val="80000"/>
              </a:lnSpc>
            </a:pPr>
            <a:r>
              <a:rPr kumimoji="0" lang="ru-RU" sz="1800" b="0"/>
              <a:t>Mechanical &amp; Nuclear Engineering, The Pennsylvania State University (USA)</a:t>
            </a:r>
            <a:r>
              <a:rPr kumimoji="0" lang="en-US" sz="1800" b="0"/>
              <a:t> </a:t>
            </a:r>
            <a:endParaRPr kumimoji="0" lang="ru-RU" sz="1800" b="0"/>
          </a:p>
        </p:txBody>
      </p:sp>
      <p:sp>
        <p:nvSpPr>
          <p:cNvPr id="22532" name="Text Box 4"/>
          <p:cNvSpPr txBox="1">
            <a:spLocks noChangeArrowheads="1"/>
          </p:cNvSpPr>
          <p:nvPr/>
        </p:nvSpPr>
        <p:spPr bwMode="auto">
          <a:xfrm>
            <a:off x="685800" y="61722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ru-RU" sz="2400">
              <a:latin typeface="Times New Roman" pitchFamily="18" charset="0"/>
            </a:endParaRPr>
          </a:p>
        </p:txBody>
      </p:sp>
      <p:sp>
        <p:nvSpPr>
          <p:cNvPr id="22534" name="Text Box 6"/>
          <p:cNvSpPr txBox="1">
            <a:spLocks noChangeArrowheads="1"/>
          </p:cNvSpPr>
          <p:nvPr/>
        </p:nvSpPr>
        <p:spPr bwMode="auto">
          <a:xfrm>
            <a:off x="1752600" y="6381750"/>
            <a:ext cx="7212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28600"/>
            <a:ext cx="7772400" cy="533400"/>
          </a:xfrm>
        </p:spPr>
        <p:txBody>
          <a:bodyPr/>
          <a:lstStyle/>
          <a:p>
            <a:r>
              <a:rPr kumimoji="0" lang="en-US" sz="2000">
                <a:solidFill>
                  <a:schemeClr val="hlink"/>
                </a:solidFill>
                <a:effectLst>
                  <a:outerShdw blurRad="38100" dist="38100" dir="2700000" algn="tl">
                    <a:srgbClr val="000000"/>
                  </a:outerShdw>
                </a:effectLst>
                <a:latin typeface="Arial" charset="0"/>
                <a:cs typeface="Arial" charset="0"/>
              </a:rPr>
              <a:t>4. </a:t>
            </a:r>
            <a:r>
              <a:rPr kumimoji="0" lang="ru-RU" sz="1800" b="1">
                <a:solidFill>
                  <a:schemeClr val="hlink"/>
                </a:solidFill>
                <a:effectLst>
                  <a:outerShdw blurRad="38100" dist="38100" dir="2700000" algn="tl">
                    <a:srgbClr val="000000"/>
                  </a:outerShdw>
                </a:effectLst>
                <a:latin typeface="Arial" charset="0"/>
              </a:rPr>
              <a:t>The </a:t>
            </a:r>
            <a:r>
              <a:rPr kumimoji="0" lang="en-US" sz="1800" b="1">
                <a:solidFill>
                  <a:schemeClr val="hlink"/>
                </a:solidFill>
                <a:effectLst>
                  <a:outerShdw blurRad="38100" dist="38100" dir="2700000" algn="tl">
                    <a:srgbClr val="000000"/>
                  </a:outerShdw>
                </a:effectLst>
                <a:latin typeface="Arial" charset="0"/>
              </a:rPr>
              <a:t>T</a:t>
            </a:r>
            <a:r>
              <a:rPr kumimoji="0" lang="ru-RU" sz="18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outerShdw blurRad="38100" dist="38100" dir="2700000" algn="tl">
                    <a:srgbClr val="000000"/>
                  </a:outerShdw>
                </a:effectLst>
                <a:latin typeface="Arial" charset="0"/>
              </a:rPr>
              <a:t>C</a:t>
            </a:r>
            <a:r>
              <a:rPr kumimoji="0" lang="ru-RU" sz="1600" b="1">
                <a:solidFill>
                  <a:schemeClr val="hlink"/>
                </a:solidFill>
                <a:effectLst/>
                <a:latin typeface="Arial" charset="0"/>
              </a:rPr>
              <a:t>reep testing of the VVER vessel steel</a:t>
            </a:r>
            <a:r>
              <a:rPr kumimoji="0" lang="en-US" sz="1600" b="1">
                <a:solidFill>
                  <a:schemeClr val="hlink"/>
                </a:solidFill>
                <a:effectLst/>
                <a:latin typeface="Arial" charset="0"/>
              </a:rPr>
              <a:t> (2)</a:t>
            </a:r>
            <a:endParaRPr kumimoji="0" lang="ru-RU" sz="1600" b="1">
              <a:solidFill>
                <a:schemeClr val="hlink"/>
              </a:solidFill>
              <a:effectLst/>
              <a:latin typeface="Arial" charset="0"/>
            </a:endParaRPr>
          </a:p>
        </p:txBody>
      </p:sp>
      <p:sp>
        <p:nvSpPr>
          <p:cNvPr id="137219"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7220"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7221" name="Text Box 5"/>
          <p:cNvSpPr txBox="1">
            <a:spLocks noChangeArrowheads="1"/>
          </p:cNvSpPr>
          <p:nvPr/>
        </p:nvSpPr>
        <p:spPr bwMode="auto">
          <a:xfrm>
            <a:off x="395288" y="6021388"/>
            <a:ext cx="655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4.1- </a:t>
            </a:r>
            <a:r>
              <a:rPr lang="en-US" b="1"/>
              <a:t>Specimens for creep  testing of the VVER vessel steel in vacuum</a:t>
            </a:r>
            <a:r>
              <a:rPr lang="en-US" sz="1400" b="1">
                <a:cs typeface="Times New Roman" pitchFamily="18" charset="0"/>
              </a:rPr>
              <a:t> </a:t>
            </a:r>
            <a:endParaRPr lang="ru-RU" sz="1400" b="1">
              <a:cs typeface="Times New Roman" pitchFamily="18" charset="0"/>
            </a:endParaRPr>
          </a:p>
        </p:txBody>
      </p:sp>
      <p:sp>
        <p:nvSpPr>
          <p:cNvPr id="137222" name="Rectangle 6"/>
          <p:cNvSpPr>
            <a:spLocks noChangeArrowheads="1"/>
          </p:cNvSpPr>
          <p:nvPr/>
        </p:nvSpPr>
        <p:spPr bwMode="auto">
          <a:xfrm>
            <a:off x="2771775"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7223" name="Rectangle 7"/>
          <p:cNvSpPr>
            <a:spLocks noChangeArrowheads="1"/>
          </p:cNvSpPr>
          <p:nvPr/>
        </p:nvSpPr>
        <p:spPr bwMode="auto">
          <a:xfrm>
            <a:off x="2757488"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7225" name="Rectangle 9"/>
          <p:cNvSpPr>
            <a:spLocks noChangeArrowheads="1"/>
          </p:cNvSpPr>
          <p:nvPr/>
        </p:nvSpPr>
        <p:spPr bwMode="auto">
          <a:xfrm>
            <a:off x="0" y="55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7227" name="Rectangle 11"/>
          <p:cNvSpPr>
            <a:spLocks noChangeArrowheads="1"/>
          </p:cNvSpPr>
          <p:nvPr/>
        </p:nvSpPr>
        <p:spPr bwMode="auto">
          <a:xfrm>
            <a:off x="0" y="325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7229" name="Rectangle 13"/>
          <p:cNvSpPr>
            <a:spLocks noChangeArrowheads="1"/>
          </p:cNvSpPr>
          <p:nvPr/>
        </p:nvSpPr>
        <p:spPr bwMode="auto">
          <a:xfrm>
            <a:off x="0" y="48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7231" name="Rectangle 15"/>
          <p:cNvSpPr>
            <a:spLocks noChangeArrowheads="1"/>
          </p:cNvSpPr>
          <p:nvPr/>
        </p:nvSpPr>
        <p:spPr bwMode="auto">
          <a:xfrm>
            <a:off x="0" y="637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
        <p:nvSpPr>
          <p:cNvPr id="137235" name="Rectangle 19"/>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7236" name="Rectangle 20"/>
          <p:cNvSpPr>
            <a:spLocks noChangeArrowheads="1"/>
          </p:cNvSpPr>
          <p:nvPr/>
        </p:nvSpPr>
        <p:spPr bwMode="auto">
          <a:xfrm>
            <a:off x="0" y="208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
        <p:nvSpPr>
          <p:cNvPr id="137238" name="Rectangle 22"/>
          <p:cNvSpPr>
            <a:spLocks noChangeArrowheads="1"/>
          </p:cNvSpPr>
          <p:nvPr/>
        </p:nvSpPr>
        <p:spPr bwMode="auto">
          <a:xfrm>
            <a:off x="5003800" y="1700213"/>
            <a:ext cx="2879725"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p>
          <a:p>
            <a:r>
              <a:rPr lang="en-US" b="1"/>
              <a:t>The specimens for testing in vacuum at temperature 900-1200 C </a:t>
            </a:r>
          </a:p>
          <a:p>
            <a:r>
              <a:rPr lang="en-US" b="1"/>
              <a:t>fabricated from 15Kh2NMFA vessel steel and have circular cross-section of 10 mm diameter and working length of 45 mm.</a:t>
            </a:r>
            <a:endParaRPr lang="ru-RU" b="1"/>
          </a:p>
        </p:txBody>
      </p:sp>
      <p:pic>
        <p:nvPicPr>
          <p:cNvPr id="137239" name="Picture 23" descr="0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6613"/>
            <a:ext cx="40528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41" name="Text Box 25"/>
          <p:cNvSpPr txBox="1">
            <a:spLocks noChangeArrowheads="1"/>
          </p:cNvSpPr>
          <p:nvPr/>
        </p:nvSpPr>
        <p:spPr bwMode="auto">
          <a:xfrm>
            <a:off x="19796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
        <p:nvSpPr>
          <p:cNvPr id="137243" name="Rectangle 27"/>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37242" name="Picture 26" descr="Smpl2510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221163"/>
            <a:ext cx="4164013" cy="1385887"/>
          </a:xfrm>
          <a:prstGeom prst="rect">
            <a:avLst/>
          </a:prstGeom>
          <a:noFill/>
          <a:extLst>
            <a:ext uri="{909E8E84-426E-40DD-AFC4-6F175D3DCCD1}">
              <a14:hiddenFill xmlns:a14="http://schemas.microsoft.com/office/drawing/2010/main">
                <a:solidFill>
                  <a:srgbClr val="FFFFFF"/>
                </a:solidFill>
              </a14:hiddenFill>
            </a:ext>
          </a:extLst>
        </p:spPr>
      </p:pic>
      <p:sp>
        <p:nvSpPr>
          <p:cNvPr id="137244" name="Rectangle 28"/>
          <p:cNvSpPr>
            <a:spLocks noChangeArrowheads="1"/>
          </p:cNvSpPr>
          <p:nvPr/>
        </p:nvSpPr>
        <p:spPr bwMode="auto">
          <a:xfrm>
            <a:off x="5148263" y="4149725"/>
            <a:ext cx="2879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p>
          <a:p>
            <a:r>
              <a:rPr lang="en-US" b="1"/>
              <a:t>The specimens for testing in vacuum at temperature 900-1200 C. </a:t>
            </a:r>
          </a:p>
          <a:p>
            <a:r>
              <a:rPr lang="en-US" b="1"/>
              <a:t> </a:t>
            </a:r>
          </a:p>
          <a:p>
            <a:r>
              <a:rPr lang="en-US" b="1"/>
              <a:t>Diameter 5.5 mm and working length of 30 mm.</a:t>
            </a:r>
            <a:endParaRPr lang="ru-RU"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28600"/>
            <a:ext cx="7772400" cy="533400"/>
          </a:xfrm>
        </p:spPr>
        <p:txBody>
          <a:bodyPr/>
          <a:lstStyle/>
          <a:p>
            <a:r>
              <a:rPr kumimoji="0" lang="en-US" sz="2400">
                <a:solidFill>
                  <a:schemeClr val="hlink"/>
                </a:solidFill>
                <a:effectLst>
                  <a:outerShdw blurRad="38100" dist="38100" dir="2700000" algn="tl">
                    <a:srgbClr val="000000"/>
                  </a:outerShdw>
                </a:effectLst>
                <a:latin typeface="Arial" charset="0"/>
                <a:cs typeface="Arial" charset="0"/>
              </a:rPr>
              <a:t>4. </a:t>
            </a:r>
            <a:r>
              <a:rPr kumimoji="0" lang="ru-RU" sz="2000" b="1">
                <a:solidFill>
                  <a:schemeClr val="hlink"/>
                </a:solidFill>
                <a:effectLst>
                  <a:outerShdw blurRad="38100" dist="38100" dir="2700000" algn="tl">
                    <a:srgbClr val="000000"/>
                  </a:outerShdw>
                </a:effectLst>
                <a:latin typeface="Arial" charset="0"/>
              </a:rPr>
              <a:t>The </a:t>
            </a:r>
            <a:r>
              <a:rPr kumimoji="0" lang="en-US" sz="2000" b="1">
                <a:solidFill>
                  <a:schemeClr val="hlink"/>
                </a:solidFill>
                <a:effectLst>
                  <a:outerShdw blurRad="38100" dist="38100" dir="2700000" algn="tl">
                    <a:srgbClr val="000000"/>
                  </a:outerShdw>
                </a:effectLst>
                <a:latin typeface="Arial" charset="0"/>
              </a:rPr>
              <a:t>T</a:t>
            </a:r>
            <a:r>
              <a:rPr kumimoji="0" lang="ru-RU" sz="2000" b="1">
                <a:solidFill>
                  <a:schemeClr val="hlink"/>
                </a:solidFill>
                <a:effectLst>
                  <a:outerShdw blurRad="38100" dist="38100" dir="2700000" algn="tl">
                    <a:srgbClr val="000000"/>
                  </a:outerShdw>
                </a:effectLst>
                <a:latin typeface="Arial" charset="0"/>
              </a:rPr>
              <a:t>ask “D”: </a:t>
            </a:r>
            <a:r>
              <a:rPr kumimoji="0" lang="en-US" sz="1800" b="1">
                <a:solidFill>
                  <a:schemeClr val="hlink"/>
                </a:solidFill>
                <a:effectLst>
                  <a:outerShdw blurRad="38100" dist="38100" dir="2700000" algn="tl">
                    <a:srgbClr val="000000"/>
                  </a:outerShdw>
                </a:effectLst>
                <a:latin typeface="Arial" charset="0"/>
              </a:rPr>
              <a:t>C</a:t>
            </a:r>
            <a:r>
              <a:rPr kumimoji="0" lang="ru-RU" sz="1800" b="1">
                <a:solidFill>
                  <a:schemeClr val="hlink"/>
                </a:solidFill>
                <a:effectLst/>
                <a:latin typeface="Arial" charset="0"/>
              </a:rPr>
              <a:t>reep testing of the VVER vessel steel</a:t>
            </a:r>
            <a:r>
              <a:rPr kumimoji="0" lang="en-US" sz="1800" b="1">
                <a:solidFill>
                  <a:schemeClr val="hlink"/>
                </a:solidFill>
                <a:effectLst/>
                <a:latin typeface="Arial" charset="0"/>
              </a:rPr>
              <a:t> (3)</a:t>
            </a:r>
            <a:endParaRPr kumimoji="0" lang="ru-RU" sz="1800" b="1">
              <a:solidFill>
                <a:schemeClr val="hlink"/>
              </a:solidFill>
              <a:effectLst/>
              <a:latin typeface="Arial" charset="0"/>
            </a:endParaRPr>
          </a:p>
        </p:txBody>
      </p:sp>
      <p:sp>
        <p:nvSpPr>
          <p:cNvPr id="155651"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5653" name="Text Box 5"/>
          <p:cNvSpPr txBox="1">
            <a:spLocks noChangeArrowheads="1"/>
          </p:cNvSpPr>
          <p:nvPr/>
        </p:nvSpPr>
        <p:spPr bwMode="auto">
          <a:xfrm>
            <a:off x="323850" y="6165850"/>
            <a:ext cx="655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4.2- </a:t>
            </a:r>
            <a:r>
              <a:rPr lang="en-US" b="1"/>
              <a:t>“Time to failure via stress” diagrams of the VVER 15Kh2NMFA Steel</a:t>
            </a:r>
            <a:r>
              <a:rPr lang="ru-RU"/>
              <a:t> </a:t>
            </a:r>
          </a:p>
        </p:txBody>
      </p:sp>
      <p:sp>
        <p:nvSpPr>
          <p:cNvPr id="155660" name="Rectangle 12"/>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55664" name="Text Box 16"/>
          <p:cNvSpPr txBox="1">
            <a:spLocks noChangeArrowheads="1"/>
          </p:cNvSpPr>
          <p:nvPr/>
        </p:nvSpPr>
        <p:spPr bwMode="auto">
          <a:xfrm>
            <a:off x="1979613" y="6583363"/>
            <a:ext cx="698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pic>
        <p:nvPicPr>
          <p:cNvPr id="155668" name="Picture 20" descr="RuptTim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4473575" cy="54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71" name="Rectangle 23"/>
          <p:cNvSpPr>
            <a:spLocks noChangeArrowheads="1"/>
          </p:cNvSpPr>
          <p:nvPr/>
        </p:nvSpPr>
        <p:spPr bwMode="auto">
          <a:xfrm>
            <a:off x="4572000" y="620713"/>
            <a:ext cx="4572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CC"/>
                </a:solidFill>
              </a:rPr>
              <a:t>Creep experiments have been carried out and finished:</a:t>
            </a:r>
          </a:p>
          <a:p>
            <a:r>
              <a:rPr lang="en-US" sz="1400" b="1">
                <a:solidFill>
                  <a:srgbClr val="000000"/>
                </a:solidFill>
              </a:rPr>
              <a:t>-  </a:t>
            </a:r>
            <a:r>
              <a:rPr lang="en-US" sz="1400" b="1"/>
              <a:t>in the range from 700 to 900 </a:t>
            </a:r>
            <a:r>
              <a:rPr lang="ru-RU" sz="1400" b="1"/>
              <a:t>С</a:t>
            </a:r>
            <a:r>
              <a:rPr lang="en-US" sz="1400" b="1"/>
              <a:t> in argon;</a:t>
            </a:r>
          </a:p>
          <a:p>
            <a:r>
              <a:rPr lang="en-US" sz="1400" b="1"/>
              <a:t>- </a:t>
            </a:r>
            <a:r>
              <a:rPr lang="en-US" sz="1400"/>
              <a:t> </a:t>
            </a:r>
            <a:r>
              <a:rPr lang="en-US" sz="1400" b="1"/>
              <a:t>in the range from 900 to 1200 </a:t>
            </a:r>
            <a:r>
              <a:rPr lang="ru-RU" sz="1400" b="1"/>
              <a:t>С</a:t>
            </a:r>
            <a:r>
              <a:rPr lang="en-US" sz="1400" b="1"/>
              <a:t> in vacuum</a:t>
            </a:r>
          </a:p>
          <a:p>
            <a:endParaRPr lang="en-US" sz="1400" b="1">
              <a:solidFill>
                <a:srgbClr val="000000"/>
              </a:solidFill>
            </a:endParaRPr>
          </a:p>
          <a:p>
            <a:pPr>
              <a:buFontTx/>
              <a:buChar char="-"/>
            </a:pPr>
            <a:r>
              <a:rPr lang="en-US" sz="1400" b="1"/>
              <a:t>as a rule, elongation of the specimens considerably exceeds 100%; </a:t>
            </a:r>
          </a:p>
          <a:p>
            <a:endParaRPr lang="en-US" sz="1400" b="1"/>
          </a:p>
          <a:p>
            <a:r>
              <a:rPr lang="en-US" sz="1400" b="1"/>
              <a:t>- In some cases there were </a:t>
            </a:r>
            <a:r>
              <a:rPr lang="en-US" sz="1400" b="1">
                <a:solidFill>
                  <a:srgbClr val="CC3399"/>
                </a:solidFill>
              </a:rPr>
              <a:t>two or three necks</a:t>
            </a:r>
            <a:r>
              <a:rPr lang="en-US" sz="1400" b="1"/>
              <a:t> at working length of the specimen;</a:t>
            </a:r>
          </a:p>
          <a:p>
            <a:endParaRPr lang="en-US" sz="1400" b="1"/>
          </a:p>
          <a:p>
            <a:r>
              <a:rPr lang="en-US" sz="1400" b="1"/>
              <a:t>-</a:t>
            </a:r>
            <a:r>
              <a:rPr lang="en-US" sz="1400" b="1">
                <a:solidFill>
                  <a:srgbClr val="CC3399"/>
                </a:solidFill>
              </a:rPr>
              <a:t>use of argon</a:t>
            </a:r>
            <a:r>
              <a:rPr lang="en-US" sz="1400" b="1"/>
              <a:t> as the protective medium leads to considerable reduction (in 2 times and more) of  time to failure of the specimen. </a:t>
            </a:r>
          </a:p>
          <a:p>
            <a:endParaRPr lang="en-US" sz="1400" b="1"/>
          </a:p>
          <a:p>
            <a:r>
              <a:rPr lang="en-US" sz="1400" b="1"/>
              <a:t>It probably depends on oxidation of the surface of the specimens owing to  partial ingress of air to the test cell. </a:t>
            </a:r>
          </a:p>
          <a:p>
            <a:r>
              <a:rPr lang="en-US" sz="1400" b="1"/>
              <a:t>Formation of the oxide film and its destruction under deformation leads to earlier failure of the specimens in comparison with vacuum testing.</a:t>
            </a:r>
            <a:r>
              <a:rPr lang="ru-RU" sz="1400"/>
              <a:t> </a:t>
            </a:r>
            <a:endParaRPr lang="en-US" sz="1400"/>
          </a:p>
          <a:p>
            <a:endParaRPr lang="en-US" sz="1400"/>
          </a:p>
          <a:p>
            <a:r>
              <a:rPr lang="en-US" sz="1400" b="1"/>
              <a:t>-  there is similarity in the curve behavior (diagrams “time to failure- Stress” ) within given temperature range from 700 to 1200 C.</a:t>
            </a:r>
            <a:r>
              <a:rPr lang="en-US" sz="140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28600"/>
            <a:ext cx="7772400" cy="533400"/>
          </a:xfrm>
        </p:spPr>
        <p:txBody>
          <a:bodyPr/>
          <a:lstStyle/>
          <a:p>
            <a:r>
              <a:rPr kumimoji="0" lang="en-US" sz="2400">
                <a:solidFill>
                  <a:schemeClr val="hlink"/>
                </a:solidFill>
                <a:effectLst>
                  <a:outerShdw blurRad="38100" dist="38100" dir="2700000" algn="tl">
                    <a:srgbClr val="000000"/>
                  </a:outerShdw>
                </a:effectLst>
                <a:latin typeface="Arial" charset="0"/>
                <a:cs typeface="Arial" charset="0"/>
              </a:rPr>
              <a:t>4. </a:t>
            </a:r>
            <a:r>
              <a:rPr kumimoji="0" lang="ru-RU" sz="2000" b="1">
                <a:solidFill>
                  <a:schemeClr val="hlink"/>
                </a:solidFill>
                <a:effectLst>
                  <a:outerShdw blurRad="38100" dist="38100" dir="2700000" algn="tl">
                    <a:srgbClr val="000000"/>
                  </a:outerShdw>
                </a:effectLst>
                <a:latin typeface="Arial" charset="0"/>
              </a:rPr>
              <a:t>The </a:t>
            </a:r>
            <a:r>
              <a:rPr kumimoji="0" lang="en-US" sz="2000" b="1">
                <a:solidFill>
                  <a:schemeClr val="hlink"/>
                </a:solidFill>
                <a:effectLst>
                  <a:outerShdw blurRad="38100" dist="38100" dir="2700000" algn="tl">
                    <a:srgbClr val="000000"/>
                  </a:outerShdw>
                </a:effectLst>
                <a:latin typeface="Arial" charset="0"/>
              </a:rPr>
              <a:t>T</a:t>
            </a:r>
            <a:r>
              <a:rPr kumimoji="0" lang="ru-RU" sz="2000" b="1">
                <a:solidFill>
                  <a:schemeClr val="hlink"/>
                </a:solidFill>
                <a:effectLst>
                  <a:outerShdw blurRad="38100" dist="38100" dir="2700000" algn="tl">
                    <a:srgbClr val="000000"/>
                  </a:outerShdw>
                </a:effectLst>
                <a:latin typeface="Arial" charset="0"/>
              </a:rPr>
              <a:t>ask “D”: </a:t>
            </a:r>
            <a:r>
              <a:rPr kumimoji="0" lang="en-US" sz="1800" b="1">
                <a:solidFill>
                  <a:schemeClr val="hlink"/>
                </a:solidFill>
                <a:effectLst>
                  <a:outerShdw blurRad="38100" dist="38100" dir="2700000" algn="tl">
                    <a:srgbClr val="000000"/>
                  </a:outerShdw>
                </a:effectLst>
                <a:latin typeface="Arial" charset="0"/>
              </a:rPr>
              <a:t>C</a:t>
            </a:r>
            <a:r>
              <a:rPr kumimoji="0" lang="ru-RU" sz="1800" b="1">
                <a:solidFill>
                  <a:schemeClr val="hlink"/>
                </a:solidFill>
                <a:effectLst/>
                <a:latin typeface="Arial" charset="0"/>
              </a:rPr>
              <a:t>reep testing of the VVER vessel steel</a:t>
            </a:r>
            <a:r>
              <a:rPr kumimoji="0" lang="en-US" sz="1800" b="1">
                <a:solidFill>
                  <a:schemeClr val="hlink"/>
                </a:solidFill>
                <a:effectLst/>
                <a:latin typeface="Arial" charset="0"/>
              </a:rPr>
              <a:t> (4)</a:t>
            </a:r>
            <a:endParaRPr kumimoji="0" lang="ru-RU" sz="1800" b="1">
              <a:solidFill>
                <a:schemeClr val="hlink"/>
              </a:solidFill>
              <a:effectLst/>
              <a:latin typeface="Arial" charset="0"/>
            </a:endParaRPr>
          </a:p>
        </p:txBody>
      </p:sp>
      <p:sp>
        <p:nvSpPr>
          <p:cNvPr id="154627"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4628"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4630" name="Rectangle 6"/>
          <p:cNvSpPr>
            <a:spLocks noChangeArrowheads="1"/>
          </p:cNvSpPr>
          <p:nvPr/>
        </p:nvSpPr>
        <p:spPr bwMode="auto">
          <a:xfrm>
            <a:off x="2771775"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4631" name="Rectangle 7"/>
          <p:cNvSpPr>
            <a:spLocks noChangeArrowheads="1"/>
          </p:cNvSpPr>
          <p:nvPr/>
        </p:nvSpPr>
        <p:spPr bwMode="auto">
          <a:xfrm>
            <a:off x="2757488"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54633" name="Rectangle 9"/>
          <p:cNvSpPr>
            <a:spLocks noChangeArrowheads="1"/>
          </p:cNvSpPr>
          <p:nvPr/>
        </p:nvSpPr>
        <p:spPr bwMode="auto">
          <a:xfrm>
            <a:off x="0" y="325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54635" name="Rectangle 11"/>
          <p:cNvSpPr>
            <a:spLocks noChangeArrowheads="1"/>
          </p:cNvSpPr>
          <p:nvPr/>
        </p:nvSpPr>
        <p:spPr bwMode="auto">
          <a:xfrm>
            <a:off x="0" y="637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
        <p:nvSpPr>
          <p:cNvPr id="154636" name="Rectangle 12"/>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54637" name="Rectangle 13"/>
          <p:cNvSpPr>
            <a:spLocks noChangeArrowheads="1"/>
          </p:cNvSpPr>
          <p:nvPr/>
        </p:nvSpPr>
        <p:spPr bwMode="auto">
          <a:xfrm>
            <a:off x="0" y="208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
        <p:nvSpPr>
          <p:cNvPr id="154640" name="Text Box 16"/>
          <p:cNvSpPr txBox="1">
            <a:spLocks noChangeArrowheads="1"/>
          </p:cNvSpPr>
          <p:nvPr/>
        </p:nvSpPr>
        <p:spPr bwMode="auto">
          <a:xfrm>
            <a:off x="19796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
        <p:nvSpPr>
          <p:cNvPr id="154641" name="Rectangle 17"/>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54644" name="Rectangle 20"/>
          <p:cNvSpPr>
            <a:spLocks noChangeArrowheads="1"/>
          </p:cNvSpPr>
          <p:nvPr/>
        </p:nvSpPr>
        <p:spPr bwMode="auto">
          <a:xfrm>
            <a:off x="0" y="836613"/>
            <a:ext cx="8740775" cy="45910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sz="1800" b="1">
                <a:solidFill>
                  <a:srgbClr val="0000CC"/>
                </a:solidFill>
              </a:rPr>
              <a:t>Conclusions:</a:t>
            </a:r>
            <a:r>
              <a:rPr lang="en-US" sz="1800"/>
              <a:t> </a:t>
            </a:r>
            <a:endParaRPr lang="en-US" sz="1800" b="1">
              <a:solidFill>
                <a:schemeClr val="hlink"/>
              </a:solidFill>
              <a:cs typeface="Times New Roman" pitchFamily="18" charset="0"/>
            </a:endParaRPr>
          </a:p>
          <a:p>
            <a:pPr marL="457200" indent="-457200"/>
            <a:r>
              <a:rPr lang="en-US">
                <a:solidFill>
                  <a:srgbClr val="000000"/>
                </a:solidFill>
                <a:latin typeface="Times New Roman" pitchFamily="18" charset="0"/>
                <a:cs typeface="Times New Roman" pitchFamily="18" charset="0"/>
              </a:rPr>
              <a:t> </a:t>
            </a:r>
            <a:endParaRPr lang="en-US">
              <a:cs typeface="Times New Roman" pitchFamily="18" charset="0"/>
            </a:endParaRPr>
          </a:p>
          <a:p>
            <a:pPr marL="457200" indent="-457200"/>
            <a:r>
              <a:rPr lang="en-US" sz="1400" b="1">
                <a:solidFill>
                  <a:srgbClr val="000000"/>
                </a:solidFill>
                <a:cs typeface="Times New Roman" pitchFamily="18" charset="0"/>
              </a:rPr>
              <a:t>1) Creep experiments </a:t>
            </a:r>
            <a:r>
              <a:rPr lang="en-US" sz="1400" b="1"/>
              <a:t>in the range from 700 to 1100 </a:t>
            </a:r>
            <a:r>
              <a:rPr lang="ru-RU" sz="1400" b="1"/>
              <a:t>С</a:t>
            </a:r>
            <a:r>
              <a:rPr lang="en-US" sz="1400" b="1"/>
              <a:t> in argon and vacuum have been carried out and finished;</a:t>
            </a:r>
            <a:endParaRPr lang="en-US" sz="1400" b="1">
              <a:cs typeface="Times New Roman" pitchFamily="18" charset="0"/>
            </a:endParaRPr>
          </a:p>
          <a:p>
            <a:pPr marL="457200" indent="-457200"/>
            <a:endParaRPr lang="en-US" sz="1400" b="1">
              <a:solidFill>
                <a:srgbClr val="000000"/>
              </a:solidFill>
              <a:cs typeface="Times New Roman" pitchFamily="18" charset="0"/>
            </a:endParaRPr>
          </a:p>
          <a:p>
            <a:pPr marL="457200" indent="-457200"/>
            <a:r>
              <a:rPr lang="en-US" sz="1400" b="1">
                <a:solidFill>
                  <a:srgbClr val="000000"/>
                </a:solidFill>
                <a:cs typeface="Times New Roman" pitchFamily="18" charset="0"/>
              </a:rPr>
              <a:t>2) </a:t>
            </a:r>
            <a:r>
              <a:rPr lang="en-US" sz="1400" b="1"/>
              <a:t>The creep testing of the specimens from VVER vessel steel in the temperature range of 900-1200 C showed the following:</a:t>
            </a:r>
          </a:p>
          <a:p>
            <a:pPr marL="457200" indent="-457200"/>
            <a:r>
              <a:rPr lang="en-US" sz="1400" b="1"/>
              <a:t> </a:t>
            </a:r>
          </a:p>
          <a:p>
            <a:pPr marL="457200" indent="-457200"/>
            <a:r>
              <a:rPr lang="en-US" sz="1400" b="1"/>
              <a:t>- as a rule, elongation of the specimens considerably exceeds 100%. In some cases there were </a:t>
            </a:r>
            <a:r>
              <a:rPr lang="en-US" sz="1400" b="1">
                <a:solidFill>
                  <a:srgbClr val="CC3399"/>
                </a:solidFill>
              </a:rPr>
              <a:t>two or three necks</a:t>
            </a:r>
            <a:r>
              <a:rPr lang="en-US" sz="1400" b="1"/>
              <a:t> at working length of the specimen;</a:t>
            </a:r>
          </a:p>
          <a:p>
            <a:pPr marL="457200" indent="-457200"/>
            <a:endParaRPr lang="en-US" sz="1400" b="1"/>
          </a:p>
          <a:p>
            <a:pPr marL="457200" indent="-457200"/>
            <a:r>
              <a:rPr lang="en-US" sz="1400" b="1"/>
              <a:t>-</a:t>
            </a:r>
            <a:r>
              <a:rPr lang="en-US" sz="1400" b="1">
                <a:solidFill>
                  <a:srgbClr val="CC3399"/>
                </a:solidFill>
              </a:rPr>
              <a:t>use of argon</a:t>
            </a:r>
            <a:r>
              <a:rPr lang="en-US" sz="1400" b="1"/>
              <a:t> as the protective medium leads to considerable reduction (in 2 times and more) of  time to failure of the specimen. </a:t>
            </a:r>
          </a:p>
          <a:p>
            <a:pPr marL="457200" indent="-457200"/>
            <a:endParaRPr lang="en-US" sz="1400" b="1"/>
          </a:p>
          <a:p>
            <a:pPr marL="457200" indent="-457200"/>
            <a:r>
              <a:rPr lang="en-US" sz="1400" b="1"/>
              <a:t>It probably depends on oxidation of the surface of the specimens owing to  partial ingress of air to the test cell. </a:t>
            </a:r>
          </a:p>
          <a:p>
            <a:pPr marL="457200" indent="-457200"/>
            <a:r>
              <a:rPr lang="en-US" sz="1400" b="1"/>
              <a:t>Formation of the oxide film and its destruction under deformation leads to earlier failure of the specimens in comparison with vacuum testing.</a:t>
            </a:r>
            <a:r>
              <a:rPr lang="ru-RU" sz="1400"/>
              <a:t> </a:t>
            </a:r>
            <a:endParaRPr lang="en-US" sz="1400"/>
          </a:p>
          <a:p>
            <a:pPr marL="457200" indent="-457200"/>
            <a:endParaRPr lang="en-US" sz="1400"/>
          </a:p>
          <a:p>
            <a:pPr marL="457200" indent="-457200"/>
            <a:r>
              <a:rPr lang="en-US" sz="1400" b="1"/>
              <a:t>3) there is similarity in the curve behavior (diagrams “time to failure- Stress” ) within given temperature range from 700 to 1200 C.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1315" name="Rectangle 3"/>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1316" name="Rectangle 4"/>
          <p:cNvSpPr>
            <a:spLocks noChangeArrowheads="1"/>
          </p:cNvSpPr>
          <p:nvPr/>
        </p:nvSpPr>
        <p:spPr bwMode="auto">
          <a:xfrm>
            <a:off x="838200" y="1676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ru-RU" sz="4800">
                <a:solidFill>
                  <a:schemeClr val="tx2"/>
                </a:solidFill>
                <a:effectLst>
                  <a:outerShdw blurRad="38100" dist="38100" dir="2700000" algn="tl">
                    <a:srgbClr val="FFFFFF"/>
                  </a:outerShdw>
                </a:effectLst>
                <a:latin typeface="Times New Roman" pitchFamily="18" charset="0"/>
              </a:rPr>
              <a:t>Thank You!</a:t>
            </a: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End</a:t>
            </a:r>
          </a:p>
        </p:txBody>
      </p:sp>
      <p:sp>
        <p:nvSpPr>
          <p:cNvPr id="141318" name="Text Box 6"/>
          <p:cNvSpPr txBox="1">
            <a:spLocks noChangeArrowheads="1"/>
          </p:cNvSpPr>
          <p:nvPr/>
        </p:nvSpPr>
        <p:spPr bwMode="auto">
          <a:xfrm>
            <a:off x="1979613" y="6021388"/>
            <a:ext cx="698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ph type="title"/>
          </p:nvPr>
        </p:nvSpPr>
        <p:spPr>
          <a:xfrm>
            <a:off x="457200" y="152400"/>
            <a:ext cx="7772400" cy="609600"/>
          </a:xfrm>
          <a:noFill/>
          <a:ln/>
        </p:spPr>
        <p:txBody>
          <a:bodyPr/>
          <a:lstStyle/>
          <a:p>
            <a:r>
              <a:rPr lang="ru-RU" sz="2400" b="1">
                <a:solidFill>
                  <a:schemeClr val="hlink"/>
                </a:solidFill>
                <a:effectLst>
                  <a:outerShdw blurRad="38100" dist="38100" dir="2700000" algn="tl">
                    <a:srgbClr val="000000"/>
                  </a:outerShdw>
                </a:effectLst>
              </a:rPr>
              <a:t>The project efforts are focused on the following problems:</a:t>
            </a:r>
          </a:p>
        </p:txBody>
      </p:sp>
      <p:sp>
        <p:nvSpPr>
          <p:cNvPr id="5123" name="Rectangle 3"/>
          <p:cNvSpPr>
            <a:spLocks noChangeArrowheads="1"/>
          </p:cNvSpPr>
          <p:nvPr>
            <p:ph type="body" idx="1"/>
          </p:nvPr>
        </p:nvSpPr>
        <p:spPr>
          <a:xfrm>
            <a:off x="457200" y="762000"/>
            <a:ext cx="7924800" cy="4724400"/>
          </a:xfrm>
          <a:noFill/>
          <a:ln/>
        </p:spPr>
        <p:txBody>
          <a:bodyPr/>
          <a:lstStyle/>
          <a:p>
            <a:r>
              <a:rPr kumimoji="0" lang="ru-RU" sz="1800" b="0"/>
              <a:t>- the designing and construction of the test facility for test examinations of the VVER-440 vessel scale models on the conditions which correspond to SA in the VVER;</a:t>
            </a:r>
          </a:p>
          <a:p>
            <a:r>
              <a:rPr kumimoji="0" lang="ru-RU" sz="1800" b="0"/>
              <a:t>- manufacturing of the VVER-440 reactor vessel scale models (scale 1:5) . Material and technology, as well as thermal treatment have to correspond the same conditions of the regular VVER vessels manufacturing;</a:t>
            </a:r>
          </a:p>
          <a:p>
            <a:r>
              <a:rPr kumimoji="0" lang="ru-RU" sz="1800" b="0"/>
              <a:t>- pursuance of the material creep test experiments with samples from the VVER vessel steel on the time range 2-50 h and temperature range 700 - 1200 C to receive the creep data for refinement of the constitutive creep model and ordinary mechanical characteristics of this steel;</a:t>
            </a:r>
          </a:p>
          <a:p>
            <a:r>
              <a:rPr lang="ru-RU" sz="1800"/>
              <a:t>- </a:t>
            </a:r>
            <a:r>
              <a:rPr kumimoji="0" lang="ru-RU" sz="1800" b="0"/>
              <a:t>the carrying out the scale experiments with VVER vessel models on the high-temperature heat-up and creep deformation of the vessel;</a:t>
            </a:r>
          </a:p>
          <a:p>
            <a:r>
              <a:rPr kumimoji="0" lang="ru-RU" sz="1800" b="0"/>
              <a:t>- the mathematical treatment and analysis of scale experiments, carrying out the numerical pre- and post-test structural analyses of scale experiments with vessel models</a:t>
            </a:r>
          </a:p>
        </p:txBody>
      </p:sp>
      <p:sp>
        <p:nvSpPr>
          <p:cNvPr id="5126" name="Text Box 6"/>
          <p:cNvSpPr txBox="1">
            <a:spLocks noChangeArrowheads="1"/>
          </p:cNvSpPr>
          <p:nvPr/>
        </p:nvSpPr>
        <p:spPr bwMode="auto">
          <a:xfrm>
            <a:off x="1547813" y="6400800"/>
            <a:ext cx="741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35488" y="1700213"/>
            <a:ext cx="4608512" cy="4319587"/>
          </a:xfrm>
        </p:spPr>
        <p:txBody>
          <a:bodyPr/>
          <a:lstStyle/>
          <a:p>
            <a:pPr marL="0" indent="0">
              <a:lnSpc>
                <a:spcPct val="90000"/>
              </a:lnSpc>
            </a:pPr>
            <a:r>
              <a:rPr kumimoji="0" lang="en-US" sz="1800" b="0"/>
              <a:t>Experimental test facility IVRSA-VVER (Investigation of the Vessel Rupture during Severe Accident on the VVERs) is intended for thermomechanical tests of scale models of the VVER reactor vessels in the conditions simulating a stage of SA in reactor installations with VVER, when the molten fragments of the core accumulate in the lower head of the reactor vessel.</a:t>
            </a:r>
          </a:p>
          <a:p>
            <a:pPr marL="0" indent="0">
              <a:lnSpc>
                <a:spcPct val="90000"/>
              </a:lnSpc>
            </a:pPr>
            <a:endParaRPr kumimoji="0" lang="en-US" sz="1800" b="0"/>
          </a:p>
          <a:p>
            <a:pPr marL="0" indent="0">
              <a:lnSpc>
                <a:spcPct val="90000"/>
              </a:lnSpc>
            </a:pPr>
            <a:r>
              <a:rPr kumimoji="0" lang="en-US" sz="1800" b="0"/>
              <a:t>The test facility consists of a protective casing, an auxiliary premise for placing of auxiliary systems, system of the model heating, water and gas systems, video monitoring system, and also data acquisition system (DAS). </a:t>
            </a:r>
          </a:p>
          <a:p>
            <a:pPr marL="0" indent="0">
              <a:lnSpc>
                <a:spcPct val="90000"/>
              </a:lnSpc>
              <a:buFont typeface="Wingdings" pitchFamily="2" charset="2"/>
              <a:buNone/>
            </a:pPr>
            <a:endParaRPr kumimoji="0" lang="ru-RU" sz="1800" b="0"/>
          </a:p>
        </p:txBody>
      </p:sp>
      <p:sp>
        <p:nvSpPr>
          <p:cNvPr id="118787" name="Text Box 3"/>
          <p:cNvSpPr txBox="1">
            <a:spLocks noChangeArrowheads="1"/>
          </p:cNvSpPr>
          <p:nvPr/>
        </p:nvSpPr>
        <p:spPr bwMode="auto">
          <a:xfrm>
            <a:off x="179388" y="188913"/>
            <a:ext cx="864076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1800" b="1">
                <a:solidFill>
                  <a:schemeClr val="hlink"/>
                </a:solidFill>
              </a:rPr>
              <a:t>1</a:t>
            </a:r>
            <a:r>
              <a:rPr kumimoji="0" lang="en-US" sz="2400" b="1">
                <a:solidFill>
                  <a:schemeClr val="hlink"/>
                </a:solidFill>
                <a:latin typeface="Times New Roman" pitchFamily="18" charset="0"/>
              </a:rPr>
              <a:t>. </a:t>
            </a:r>
            <a:r>
              <a:rPr kumimoji="0" lang="ru-RU" sz="2200" b="1">
                <a:solidFill>
                  <a:schemeClr val="hlink"/>
                </a:solidFill>
                <a:effectLst>
                  <a:outerShdw blurRad="38100" dist="38100" dir="2700000" algn="tl">
                    <a:srgbClr val="000000"/>
                  </a:outerShdw>
                </a:effectLst>
                <a:latin typeface="Times New Roman" pitchFamily="18" charset="0"/>
              </a:rPr>
              <a:t>Task “А”:</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D</a:t>
            </a:r>
            <a:r>
              <a:rPr kumimoji="0" lang="ru-RU" sz="2200" b="1">
                <a:solidFill>
                  <a:schemeClr val="hlink"/>
                </a:solidFill>
                <a:latin typeface="Times New Roman" pitchFamily="18" charset="0"/>
              </a:rPr>
              <a:t>evelopment and manufacturing of the experimental test facility and supporting systems for the VVER scale vessel models testing</a:t>
            </a:r>
            <a:r>
              <a:rPr kumimoji="0" lang="en-US" sz="2200" b="1">
                <a:solidFill>
                  <a:schemeClr val="hlink"/>
                </a:solidFill>
                <a:latin typeface="Times New Roman" pitchFamily="18" charset="0"/>
              </a:rPr>
              <a:t> (1)</a:t>
            </a:r>
            <a:endParaRPr lang="ru-RU" sz="2400" b="1">
              <a:solidFill>
                <a:schemeClr val="hlink"/>
              </a:solidFill>
              <a:latin typeface="Times New Roman" pitchFamily="18" charset="0"/>
            </a:endParaRPr>
          </a:p>
        </p:txBody>
      </p:sp>
      <p:sp>
        <p:nvSpPr>
          <p:cNvPr id="118788" name="Rectangle 4"/>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8790" name="Rectangle 6"/>
          <p:cNvSpPr>
            <a:spLocks noChangeArrowheads="1"/>
          </p:cNvSpPr>
          <p:nvPr/>
        </p:nvSpPr>
        <p:spPr bwMode="auto">
          <a:xfrm>
            <a:off x="0" y="5229225"/>
            <a:ext cx="4487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Fig.1.1 – </a:t>
            </a:r>
            <a:r>
              <a:rPr kumimoji="0" lang="en-US" b="1"/>
              <a:t>The sketch of the </a:t>
            </a:r>
            <a:r>
              <a:rPr lang="en-US" b="1">
                <a:cs typeface="Times New Roman" pitchFamily="18" charset="0"/>
              </a:rPr>
              <a:t>IVRSA experimental test facility</a:t>
            </a:r>
            <a:r>
              <a:rPr lang="en-US" sz="1000" b="1"/>
              <a:t> </a:t>
            </a:r>
          </a:p>
        </p:txBody>
      </p:sp>
      <p:sp>
        <p:nvSpPr>
          <p:cNvPr id="118791" name="Text Box 7"/>
          <p:cNvSpPr txBox="1">
            <a:spLocks noChangeArrowheads="1"/>
          </p:cNvSpPr>
          <p:nvPr/>
        </p:nvSpPr>
        <p:spPr bwMode="auto">
          <a:xfrm>
            <a:off x="1619250" y="6308725"/>
            <a:ext cx="7345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pic>
        <p:nvPicPr>
          <p:cNvPr id="1187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49500"/>
            <a:ext cx="3744912" cy="2808288"/>
          </a:xfrm>
          <a:prstGeom prst="rect">
            <a:avLst/>
          </a:prstGeom>
          <a:noFill/>
          <a:extLst>
            <a:ext uri="{909E8E84-426E-40DD-AFC4-6F175D3DCCD1}">
              <a14:hiddenFill xmlns:a14="http://schemas.microsoft.com/office/drawing/2010/main">
                <a:solidFill>
                  <a:srgbClr val="3366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250825" y="4724400"/>
            <a:ext cx="8424863" cy="1584325"/>
          </a:xfrm>
        </p:spPr>
        <p:txBody>
          <a:bodyPr/>
          <a:lstStyle/>
          <a:p>
            <a:pPr marL="0" indent="0">
              <a:lnSpc>
                <a:spcPct val="80000"/>
              </a:lnSpc>
            </a:pPr>
            <a:r>
              <a:rPr lang="en-US" sz="1600" i="1"/>
              <a:t>During the project implementation some designs of the vessel model have been developed.</a:t>
            </a:r>
          </a:p>
          <a:p>
            <a:pPr marL="0" indent="0">
              <a:lnSpc>
                <a:spcPct val="80000"/>
              </a:lnSpc>
            </a:pPr>
            <a:r>
              <a:rPr lang="en-US" sz="1600" i="1"/>
              <a:t>A design of the vessel model, presented in fig. 2.1, was developed as a base variant. In this construction the cylindrical course, the bottom and the flange of the vessel model have been made of the VVER vessel steel 15Kh2NMFA.  </a:t>
            </a:r>
          </a:p>
          <a:p>
            <a:pPr marL="0" indent="0">
              <a:lnSpc>
                <a:spcPct val="80000"/>
              </a:lnSpc>
            </a:pPr>
            <a:r>
              <a:rPr lang="en-US" sz="1600" i="1"/>
              <a:t>In connection with economic conditions which have developed in Russia in 2008-2009, manufacturing of the given model construction has been suspended. </a:t>
            </a:r>
            <a:endParaRPr lang="ru-RU" sz="1600" i="1"/>
          </a:p>
        </p:txBody>
      </p:sp>
      <p:sp>
        <p:nvSpPr>
          <p:cNvPr id="123907" name="Text Box 3"/>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(1)</a:t>
            </a:r>
            <a:endParaRPr lang="ru-RU" sz="2200" b="1">
              <a:solidFill>
                <a:schemeClr val="hlink"/>
              </a:solidFill>
              <a:latin typeface="Times New Roman" pitchFamily="18" charset="0"/>
            </a:endParaRPr>
          </a:p>
        </p:txBody>
      </p:sp>
      <p:sp>
        <p:nvSpPr>
          <p:cNvPr id="123908" name="Rectangle 4"/>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23909" name="Rectangle 5"/>
          <p:cNvSpPr>
            <a:spLocks noChangeArrowheads="1"/>
          </p:cNvSpPr>
          <p:nvPr/>
        </p:nvSpPr>
        <p:spPr bwMode="auto">
          <a:xfrm>
            <a:off x="250825" y="3933825"/>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Fig.2.1 – design </a:t>
            </a:r>
            <a:r>
              <a:rPr lang="en-US" b="1"/>
              <a:t>of the vessel scale model. Var. #1 (“Base variant”)</a:t>
            </a:r>
          </a:p>
        </p:txBody>
      </p:sp>
      <p:sp>
        <p:nvSpPr>
          <p:cNvPr id="123911" name="Rectangle 7"/>
          <p:cNvSpPr>
            <a:spLocks noChangeArrowheads="1"/>
          </p:cNvSpPr>
          <p:nvPr/>
        </p:nvSpPr>
        <p:spPr bwMode="auto">
          <a:xfrm>
            <a:off x="3708400" y="765175"/>
            <a:ext cx="5256213"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lgn="just">
              <a:buClr>
                <a:schemeClr val="accent2"/>
              </a:buClr>
              <a:buSzPct val="150000"/>
              <a:buFontTx/>
              <a:buChar char="•"/>
            </a:pPr>
            <a:r>
              <a:rPr lang="en-US" sz="1400" b="1"/>
              <a:t>The object of investigations in the present project is the model of the VVER-440 reactor vessel (lower part) on scale ~1:5. </a:t>
            </a:r>
          </a:p>
          <a:p>
            <a:pPr indent="457200" algn="just">
              <a:buClr>
                <a:schemeClr val="accent2"/>
              </a:buClr>
              <a:buSzPct val="150000"/>
              <a:buFontTx/>
              <a:buChar char="•"/>
            </a:pPr>
            <a:endParaRPr lang="en-US" sz="1400" b="1"/>
          </a:p>
          <a:p>
            <a:pPr indent="457200" algn="just">
              <a:buClr>
                <a:schemeClr val="accent2"/>
              </a:buClr>
              <a:buSzPct val="150000"/>
              <a:buFontTx/>
              <a:buChar char="•"/>
            </a:pPr>
            <a:r>
              <a:rPr lang="en-US" sz="1400" b="1"/>
              <a:t>The material and technological features of scale models manufacturing should correspond as much as possible to the manufacturing technique of original VVER vessels. First of all, the following is meant herein:</a:t>
            </a:r>
            <a:endParaRPr lang="ru-RU" sz="1400" b="1"/>
          </a:p>
          <a:p>
            <a:pPr indent="457200" algn="just">
              <a:buClr>
                <a:schemeClr val="accent2"/>
              </a:buClr>
              <a:buSzPct val="150000"/>
            </a:pPr>
            <a:endParaRPr lang="en-US" sz="1400" b="1"/>
          </a:p>
          <a:p>
            <a:pPr indent="457200" algn="just">
              <a:buClr>
                <a:schemeClr val="accent2"/>
              </a:buClr>
              <a:buSzPct val="150000"/>
            </a:pPr>
            <a:r>
              <a:rPr lang="en-US" sz="1400" b="1"/>
              <a:t>- the material of the vessel model is the original VVER vessel steel (15Kh2NMFA);</a:t>
            </a:r>
            <a:endParaRPr lang="ru-RU" sz="1400" b="1"/>
          </a:p>
          <a:p>
            <a:pPr indent="457200" algn="just">
              <a:buClr>
                <a:schemeClr val="accent2"/>
              </a:buClr>
              <a:buSzPct val="150000"/>
            </a:pPr>
            <a:endParaRPr lang="en-US" sz="1400" b="1"/>
          </a:p>
          <a:p>
            <a:pPr indent="457200" algn="just">
              <a:buClr>
                <a:schemeClr val="accent2"/>
              </a:buClr>
              <a:buSzPct val="150000"/>
            </a:pPr>
            <a:r>
              <a:rPr lang="en-US" sz="1400" b="1"/>
              <a:t>- the technique of manufacturing of the vessel model components (manufacturing of forgings for steel bars of cylindrical course) and heat treatment should correspond to standard technique of the VVER vessels manufacturing.</a:t>
            </a:r>
          </a:p>
        </p:txBody>
      </p:sp>
      <p:pic>
        <p:nvPicPr>
          <p:cNvPr id="123912" name="Picture 8" descr="Vessel1_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20161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9" descr="Va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1508125" cy="2590800"/>
          </a:xfrm>
          <a:prstGeom prst="rect">
            <a:avLst/>
          </a:prstGeom>
          <a:noFill/>
          <a:extLst>
            <a:ext uri="{909E8E84-426E-40DD-AFC4-6F175D3DCCD1}">
              <a14:hiddenFill xmlns:a14="http://schemas.microsoft.com/office/drawing/2010/main">
                <a:solidFill>
                  <a:srgbClr val="FFFFFF"/>
                </a:solidFill>
              </a14:hiddenFill>
            </a:ext>
          </a:extLst>
        </p:spPr>
      </p:pic>
      <p:sp>
        <p:nvSpPr>
          <p:cNvPr id="123914" name="Text Box 10"/>
          <p:cNvSpPr txBox="1">
            <a:spLocks noChangeArrowheads="1"/>
          </p:cNvSpPr>
          <p:nvPr/>
        </p:nvSpPr>
        <p:spPr bwMode="auto">
          <a:xfrm>
            <a:off x="1619250" y="6308725"/>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(2)</a:t>
            </a:r>
            <a:endParaRPr lang="ru-RU" sz="2200" b="1">
              <a:solidFill>
                <a:schemeClr val="hlink"/>
              </a:solidFill>
              <a:latin typeface="Times New Roman" pitchFamily="18" charset="0"/>
            </a:endParaRPr>
          </a:p>
        </p:txBody>
      </p:sp>
      <p:sp>
        <p:nvSpPr>
          <p:cNvPr id="126980" name="Rectangle 4"/>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26985" name="Rectangle 9"/>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26986" name="Object 10"/>
          <p:cNvGraphicFramePr>
            <a:graphicFrameLocks noChangeAspect="1"/>
          </p:cNvGraphicFramePr>
          <p:nvPr/>
        </p:nvGraphicFramePr>
        <p:xfrm>
          <a:off x="0" y="692150"/>
          <a:ext cx="5338763" cy="5976938"/>
        </p:xfrm>
        <a:graphic>
          <a:graphicData uri="http://schemas.openxmlformats.org/presentationml/2006/ole">
            <mc:AlternateContent xmlns:mc="http://schemas.openxmlformats.org/markup-compatibility/2006">
              <mc:Choice xmlns:v="urn:schemas-microsoft-com:vml" Requires="v">
                <p:oleObj spid="_x0000_s126992" r:id="rId3" imgW="11372850" imgH="7343775" progId="AutoCAD.Drawing.16">
                  <p:embed/>
                </p:oleObj>
              </mc:Choice>
              <mc:Fallback>
                <p:oleObj r:id="rId3" imgW="11372850" imgH="7343775" progId="AutoCAD.Drawing.16">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l="25008" t="32796" r="42322" b="10588"/>
                      <a:stretch>
                        <a:fillRect/>
                      </a:stretch>
                    </p:blipFill>
                    <p:spPr bwMode="auto">
                      <a:xfrm>
                        <a:off x="0" y="692150"/>
                        <a:ext cx="5338763" cy="5976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988" name="Rectangle 12"/>
          <p:cNvSpPr>
            <a:spLocks noChangeArrowheads="1"/>
          </p:cNvSpPr>
          <p:nvPr/>
        </p:nvSpPr>
        <p:spPr bwMode="auto">
          <a:xfrm>
            <a:off x="5148263" y="6092825"/>
            <a:ext cx="3816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Fig.2.2 – </a:t>
            </a:r>
            <a:r>
              <a:rPr lang="en-US" b="1"/>
              <a:t>Var. #4 of the  vessel scale model </a:t>
            </a:r>
            <a:r>
              <a:rPr lang="en-US" b="1">
                <a:cs typeface="Times New Roman" pitchFamily="18" charset="0"/>
              </a:rPr>
              <a:t>design</a:t>
            </a:r>
            <a:endParaRPr lang="en-US" b="1"/>
          </a:p>
        </p:txBody>
      </p:sp>
      <p:sp>
        <p:nvSpPr>
          <p:cNvPr id="126990" name="Rectangle 14"/>
          <p:cNvSpPr>
            <a:spLocks noChangeArrowheads="1"/>
          </p:cNvSpPr>
          <p:nvPr/>
        </p:nvSpPr>
        <p:spPr bwMode="auto">
          <a:xfrm>
            <a:off x="5219700" y="765175"/>
            <a:ext cx="3744913" cy="52498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800">
                <a:latin typeface="Times New Roman" pitchFamily="18" charset="0"/>
              </a:rPr>
              <a:t>-This decision is justified because it is planned in the scheduled experiment to study heating and deformation of the model cylindrical part. In this vessel model the VVER steel (15Kh2NMFA) is used for the cylindrical course of the vessel. The bottom of model is  made of the Steel 20.</a:t>
            </a:r>
            <a:endParaRPr lang="ru-RU" sz="1800">
              <a:latin typeface="Times New Roman" pitchFamily="18" charset="0"/>
            </a:endParaRPr>
          </a:p>
          <a:p>
            <a:pPr algn="just"/>
            <a:endParaRPr lang="en-US" sz="1800">
              <a:latin typeface="Times New Roman" pitchFamily="18" charset="0"/>
            </a:endParaRPr>
          </a:p>
          <a:p>
            <a:pPr algn="just"/>
            <a:r>
              <a:rPr lang="en-US" sz="1600" b="1">
                <a:latin typeface="Times New Roman" pitchFamily="18" charset="0"/>
              </a:rPr>
              <a:t>Features of the given vessel model design  are the following:</a:t>
            </a:r>
            <a:endParaRPr lang="ru-RU" sz="1600" b="1">
              <a:latin typeface="Times New Roman" pitchFamily="18" charset="0"/>
            </a:endParaRPr>
          </a:p>
          <a:p>
            <a:pPr algn="just">
              <a:buClr>
                <a:schemeClr val="accent2"/>
              </a:buClr>
              <a:buSzPct val="170000"/>
              <a:buFontTx/>
              <a:buChar char="•"/>
            </a:pPr>
            <a:r>
              <a:rPr lang="en-US" sz="1800">
                <a:latin typeface="Times New Roman" pitchFamily="18" charset="0"/>
              </a:rPr>
              <a:t>there is a thermal insulation an internal surfaces of the bottom and cover. It will lead to decreasing of  the thermal action from the heater to model construction.</a:t>
            </a:r>
            <a:r>
              <a:rPr lang="ru-RU" sz="1800">
                <a:latin typeface="Times New Roman" pitchFamily="18" charset="0"/>
              </a:rPr>
              <a:t> </a:t>
            </a:r>
          </a:p>
          <a:p>
            <a:pPr algn="just">
              <a:buClr>
                <a:schemeClr val="accent2"/>
              </a:buClr>
              <a:buSzPct val="170000"/>
              <a:buFontTx/>
              <a:buChar char="•"/>
            </a:pPr>
            <a:r>
              <a:rPr lang="en-US" sz="1800">
                <a:latin typeface="Times New Roman" pitchFamily="18" charset="0"/>
              </a:rPr>
              <a:t> presence of water cooling of a cover and the top part of the model.</a:t>
            </a:r>
          </a:p>
        </p:txBody>
      </p:sp>
      <p:sp>
        <p:nvSpPr>
          <p:cNvPr id="126991" name="Text Box 15"/>
          <p:cNvSpPr txBox="1">
            <a:spLocks noChangeArrowheads="1"/>
          </p:cNvSpPr>
          <p:nvPr/>
        </p:nvSpPr>
        <p:spPr bwMode="auto">
          <a:xfrm>
            <a:off x="1835150"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(3). </a:t>
            </a:r>
          </a:p>
        </p:txBody>
      </p:sp>
      <p:sp>
        <p:nvSpPr>
          <p:cNvPr id="128005"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28007" name="Rectangle 7"/>
          <p:cNvSpPr>
            <a:spLocks noChangeArrowheads="1"/>
          </p:cNvSpPr>
          <p:nvPr/>
        </p:nvSpPr>
        <p:spPr bwMode="auto">
          <a:xfrm>
            <a:off x="5651500" y="5876925"/>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Fig.2.3 – </a:t>
            </a:r>
            <a:r>
              <a:rPr lang="en-US"/>
              <a:t> </a:t>
            </a:r>
            <a:r>
              <a:rPr lang="en-US" b="1"/>
              <a:t>Preparation and machining of the</a:t>
            </a:r>
          </a:p>
          <a:p>
            <a:r>
              <a:rPr lang="en-US" b="1"/>
              <a:t> vessel  models from the billet</a:t>
            </a:r>
            <a:r>
              <a:rPr lang="ru-RU"/>
              <a:t> </a:t>
            </a:r>
            <a:endParaRPr lang="en-US"/>
          </a:p>
        </p:txBody>
      </p:sp>
      <p:pic>
        <p:nvPicPr>
          <p:cNvPr id="128009" name="Picture 9" descr="Изображение 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327818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0" name="Picture 10" descr="Изображение 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429000"/>
            <a:ext cx="32496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Picture 12" descr="Modl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349500"/>
            <a:ext cx="5292725"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3" name="Rectangle 13"/>
          <p:cNvSpPr>
            <a:spLocks noChangeArrowheads="1"/>
          </p:cNvSpPr>
          <p:nvPr/>
        </p:nvSpPr>
        <p:spPr bwMode="auto">
          <a:xfrm>
            <a:off x="4932363" y="1047750"/>
            <a:ext cx="30956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400" b="1"/>
              <a:t>The billet from 15Kh2NMFA steel was used for the manufacturing of the vessel model (fig. 2.6).  </a:t>
            </a:r>
            <a:endParaRPr lang="en-US" sz="1600" b="1"/>
          </a:p>
        </p:txBody>
      </p:sp>
      <p:sp>
        <p:nvSpPr>
          <p:cNvPr id="128016" name="Rectangle 16"/>
          <p:cNvSpPr>
            <a:spLocks noChangeArrowheads="1"/>
          </p:cNvSpPr>
          <p:nvPr/>
        </p:nvSpPr>
        <p:spPr bwMode="auto">
          <a:xfrm>
            <a:off x="3059113" y="620713"/>
            <a:ext cx="5616575" cy="3365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chemeClr val="hlink"/>
                </a:solidFill>
              </a:rPr>
              <a:t>The main stages of the vessel model manufacturing</a:t>
            </a:r>
            <a:endParaRPr lang="ru-RU" sz="1600" b="1"/>
          </a:p>
        </p:txBody>
      </p:sp>
      <p:sp>
        <p:nvSpPr>
          <p:cNvPr id="128018" name="Text Box 18"/>
          <p:cNvSpPr txBox="1">
            <a:spLocks noChangeArrowheads="1"/>
          </p:cNvSpPr>
          <p:nvPr/>
        </p:nvSpPr>
        <p:spPr bwMode="auto">
          <a:xfrm>
            <a:off x="468313" y="6381750"/>
            <a:ext cx="698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401" name="Picture 17" descr="Фото-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905125"/>
            <a:ext cx="5276850" cy="3952875"/>
          </a:xfrm>
          <a:prstGeom prst="rect">
            <a:avLst/>
          </a:prstGeom>
          <a:noFill/>
          <a:extLst>
            <a:ext uri="{909E8E84-426E-40DD-AFC4-6F175D3DCCD1}">
              <a14:hiddenFill xmlns:a14="http://schemas.microsoft.com/office/drawing/2010/main">
                <a:solidFill>
                  <a:srgbClr val="FFFFFF"/>
                </a:solidFill>
              </a14:hiddenFill>
            </a:ext>
          </a:extLst>
        </p:spPr>
      </p:pic>
      <p:sp>
        <p:nvSpPr>
          <p:cNvPr id="144386" name="Text Box 2"/>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(4). </a:t>
            </a:r>
          </a:p>
        </p:txBody>
      </p:sp>
      <p:sp>
        <p:nvSpPr>
          <p:cNvPr id="144387"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4389"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4394" name="Rectangle 10"/>
          <p:cNvSpPr>
            <a:spLocks noChangeArrowheads="1"/>
          </p:cNvSpPr>
          <p:nvPr/>
        </p:nvSpPr>
        <p:spPr bwMode="auto">
          <a:xfrm>
            <a:off x="5795963" y="836613"/>
            <a:ext cx="30241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400" b="1"/>
              <a:t>After thermal</a:t>
            </a:r>
            <a:r>
              <a:rPr lang="en-US" sz="1400"/>
              <a:t> </a:t>
            </a:r>
            <a:r>
              <a:rPr lang="en-US" sz="1400" b="1"/>
              <a:t>treatment and of the vessel model, the final mechanical treatments were carried out.</a:t>
            </a:r>
            <a:endParaRPr lang="ru-RU" sz="1400" b="1"/>
          </a:p>
          <a:p>
            <a:pPr algn="just"/>
            <a:endParaRPr lang="en-US" sz="1400" b="1"/>
          </a:p>
        </p:txBody>
      </p:sp>
      <p:sp>
        <p:nvSpPr>
          <p:cNvPr id="144396" name="Text Box 12"/>
          <p:cNvSpPr txBox="1">
            <a:spLocks noChangeArrowheads="1"/>
          </p:cNvSpPr>
          <p:nvPr/>
        </p:nvSpPr>
        <p:spPr bwMode="auto">
          <a:xfrm>
            <a:off x="1979613" y="6453188"/>
            <a:ext cx="698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pic>
        <p:nvPicPr>
          <p:cNvPr id="144398" name="Picture 14" descr="tmp_IMG_08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836613"/>
            <a:ext cx="252253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9" name="Picture 15" descr="IMG_0821"/>
          <p:cNvPicPr>
            <a:picLocks noChangeAspect="1" noChangeArrowheads="1"/>
          </p:cNvPicPr>
          <p:nvPr/>
        </p:nvPicPr>
        <p:blipFill>
          <a:blip r:embed="rId4" cstate="print">
            <a:lum bright="12000" contrast="18000"/>
            <a:extLst>
              <a:ext uri="{28A0092B-C50C-407E-A947-70E740481C1C}">
                <a14:useLocalDpi xmlns:a14="http://schemas.microsoft.com/office/drawing/2010/main" val="0"/>
              </a:ext>
            </a:extLst>
          </a:blip>
          <a:srcRect/>
          <a:stretch>
            <a:fillRect/>
          </a:stretch>
        </p:blipFill>
        <p:spPr bwMode="auto">
          <a:xfrm>
            <a:off x="0" y="692150"/>
            <a:ext cx="23431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0" name="Picture 16" descr="tmp_IMG_0827"/>
          <p:cNvPicPr>
            <a:picLocks noChangeAspect="1" noChangeArrowheads="1"/>
          </p:cNvPicPr>
          <p:nvPr/>
        </p:nvPicPr>
        <p:blipFill>
          <a:blip r:embed="rId5" cstate="print">
            <a:lum bright="18000" contrast="30000"/>
            <a:extLst>
              <a:ext uri="{28A0092B-C50C-407E-A947-70E740481C1C}">
                <a14:useLocalDpi xmlns:a14="http://schemas.microsoft.com/office/drawing/2010/main" val="0"/>
              </a:ext>
            </a:extLst>
          </a:blip>
          <a:srcRect/>
          <a:stretch>
            <a:fillRect/>
          </a:stretch>
        </p:blipFill>
        <p:spPr bwMode="auto">
          <a:xfrm>
            <a:off x="5795963" y="1989138"/>
            <a:ext cx="29337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2" name="Rectangle 18"/>
          <p:cNvSpPr>
            <a:spLocks noChangeArrowheads="1"/>
          </p:cNvSpPr>
          <p:nvPr/>
        </p:nvSpPr>
        <p:spPr bwMode="auto">
          <a:xfrm>
            <a:off x="0" y="148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(5). </a:t>
            </a:r>
          </a:p>
        </p:txBody>
      </p:sp>
      <p:sp>
        <p:nvSpPr>
          <p:cNvPr id="145411"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5412" name="Rectangle 4"/>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45414" name="Text Box 6"/>
          <p:cNvSpPr txBox="1">
            <a:spLocks noChangeArrowheads="1"/>
          </p:cNvSpPr>
          <p:nvPr/>
        </p:nvSpPr>
        <p:spPr bwMode="auto">
          <a:xfrm>
            <a:off x="1979613" y="6453188"/>
            <a:ext cx="698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CC00CC"/>
                </a:solidFill>
              </a:rPr>
              <a:t>ISTC Project #3635.</a:t>
            </a:r>
            <a:r>
              <a:rPr lang="en-GB">
                <a:solidFill>
                  <a:srgbClr val="CC00CC"/>
                </a:solidFill>
              </a:rPr>
              <a:t> </a:t>
            </a:r>
            <a:r>
              <a:rPr lang="en-GB" b="1">
                <a:solidFill>
                  <a:srgbClr val="CC00CC"/>
                </a:solidFill>
              </a:rPr>
              <a:t>18th CEG-SAM meeting, </a:t>
            </a:r>
            <a:r>
              <a:rPr lang="es-ES" b="1">
                <a:solidFill>
                  <a:srgbClr val="CC00CC"/>
                </a:solidFill>
              </a:rPr>
              <a:t>St. Petersburg, RF, </a:t>
            </a:r>
            <a:r>
              <a:rPr lang="en-GB" b="1">
                <a:solidFill>
                  <a:srgbClr val="CC00CC"/>
                </a:solidFill>
              </a:rPr>
              <a:t>September 28-30, 2010</a:t>
            </a:r>
            <a:r>
              <a:rPr lang="ru-RU" b="1">
                <a:solidFill>
                  <a:srgbClr val="CC3399"/>
                </a:solidFill>
              </a:rPr>
              <a:t>  </a:t>
            </a:r>
            <a:endParaRPr lang="ru-RU" b="1">
              <a:solidFill>
                <a:srgbClr val="9900CC"/>
              </a:solidFill>
              <a:cs typeface="Arial" charset="0"/>
            </a:endParaRPr>
          </a:p>
        </p:txBody>
      </p:sp>
      <p:pic>
        <p:nvPicPr>
          <p:cNvPr id="145418" name="Picture 10" descr="tmp_IMG_083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a:stretch>
            <a:fillRect/>
          </a:stretch>
        </p:blipFill>
        <p:spPr bwMode="auto">
          <a:xfrm>
            <a:off x="0" y="620713"/>
            <a:ext cx="27432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9" name="Picture 11" descr="tmp_IMG_0838"/>
          <p:cNvPicPr>
            <a:picLocks noChangeAspect="1" noChangeArrowheads="1"/>
          </p:cNvPicPr>
          <p:nvPr/>
        </p:nvPicPr>
        <p:blipFill>
          <a:blip r:embed="rId3" cstate="print">
            <a:lum bright="12000" contrast="30000"/>
            <a:extLst>
              <a:ext uri="{28A0092B-C50C-407E-A947-70E740481C1C}">
                <a14:useLocalDpi xmlns:a14="http://schemas.microsoft.com/office/drawing/2010/main" val="0"/>
              </a:ext>
            </a:extLst>
          </a:blip>
          <a:srcRect/>
          <a:stretch>
            <a:fillRect/>
          </a:stretch>
        </p:blipFill>
        <p:spPr bwMode="auto">
          <a:xfrm>
            <a:off x="2771775" y="836613"/>
            <a:ext cx="31051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22" name="Rectangle 14"/>
          <p:cNvSpPr>
            <a:spLocks noChangeArrowheads="1"/>
          </p:cNvSpPr>
          <p:nvPr/>
        </p:nvSpPr>
        <p:spPr bwMode="auto">
          <a:xfrm>
            <a:off x="0" y="57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145421" name="Picture 13" descr="Mdl_Sep2510B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6138" y="1341438"/>
            <a:ext cx="3217862" cy="4840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Оформление по умолчанию">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Files\Office97\Шаблоны\Дизайны презентаций\Современный.pot</Template>
  <TotalTime>0</TotalTime>
  <Words>3182</Words>
  <Application>Microsoft Office PowerPoint</Application>
  <PresentationFormat>Bildschirmpräsentation (4:3)</PresentationFormat>
  <Paragraphs>241</Paragraphs>
  <Slides>23</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29" baseType="lpstr">
      <vt:lpstr>Times New Roman</vt:lpstr>
      <vt:lpstr>Arial</vt:lpstr>
      <vt:lpstr>Wingdings</vt:lpstr>
      <vt:lpstr>GreekC</vt:lpstr>
      <vt:lpstr>Оформление по умолчанию</vt:lpstr>
      <vt:lpstr>AutoCAD.Drawing.16</vt:lpstr>
      <vt:lpstr>ISTC Project «Scale experimental investigation of the thermal and structural integrity of the VVER Pressure Vessel Lower Head in severe accident» (#3635) </vt:lpstr>
      <vt:lpstr>Collaborators:</vt:lpstr>
      <vt:lpstr>The project efforts are focused on the following problems: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The Task “D”: Creep testing of the VVER vessel steel (1)</vt:lpstr>
      <vt:lpstr>4. The Task “D”: Creep testing of the VVER vessel steel (2)</vt:lpstr>
      <vt:lpstr>4. The Task “D”: Creep testing of the VVER vessel steel (3)</vt:lpstr>
      <vt:lpstr>4. The Task “D”: Creep testing of the VVER vessel steel (4)</vt:lpstr>
      <vt:lpstr>PowerPoint-Präsentation</vt:lpstr>
    </vt:vector>
  </TitlesOfParts>
  <Company>F7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«Scale experimental investigation of the thermal and structural integrity of the VVER pressure vessel Lower Head in severe accident» (#3635)</dc:title>
  <dc:creator>lok</dc:creator>
  <cp:lastModifiedBy>Peters, Ursula</cp:lastModifiedBy>
  <cp:revision>826</cp:revision>
  <dcterms:created xsi:type="dcterms:W3CDTF">2007-09-09T17:51:07Z</dcterms:created>
  <dcterms:modified xsi:type="dcterms:W3CDTF">2012-10-12T15:02:37Z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Status Report on "Scale experimental investigation of the thermal and structural integrity of the VVER Pressure Vessel Lower Head in severe accident"</vt:lpwstr>
  </property>
</Properties>
</file>