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handoutMasterIdLst>
    <p:handoutMasterId r:id="rId31"/>
  </p:handoutMasterIdLst>
  <p:sldIdLst>
    <p:sldId id="267" r:id="rId2"/>
    <p:sldId id="328" r:id="rId3"/>
    <p:sldId id="326" r:id="rId4"/>
    <p:sldId id="334" r:id="rId5"/>
    <p:sldId id="275" r:id="rId6"/>
    <p:sldId id="329" r:id="rId7"/>
    <p:sldId id="278" r:id="rId8"/>
    <p:sldId id="279" r:id="rId9"/>
    <p:sldId id="335" r:id="rId10"/>
    <p:sldId id="336" r:id="rId11"/>
    <p:sldId id="281" r:id="rId12"/>
    <p:sldId id="337" r:id="rId13"/>
    <p:sldId id="285" r:id="rId14"/>
    <p:sldId id="338" r:id="rId15"/>
    <p:sldId id="344" r:id="rId16"/>
    <p:sldId id="352" r:id="rId17"/>
    <p:sldId id="288" r:id="rId18"/>
    <p:sldId id="345" r:id="rId19"/>
    <p:sldId id="346" r:id="rId20"/>
    <p:sldId id="353" r:id="rId21"/>
    <p:sldId id="349" r:id="rId22"/>
    <p:sldId id="311" r:id="rId23"/>
    <p:sldId id="312" r:id="rId24"/>
    <p:sldId id="359" r:id="rId25"/>
    <p:sldId id="356" r:id="rId26"/>
    <p:sldId id="357" r:id="rId27"/>
    <p:sldId id="358" r:id="rId28"/>
    <p:sldId id="360" r:id="rId29"/>
    <p:sldId id="324" r:id="rId30"/>
  </p:sldIdLst>
  <p:sldSz cx="9144000" cy="6858000" type="screen4x3"/>
  <p:notesSz cx="6858000" cy="9144000"/>
  <p:defaultTextStyle>
    <a:defPPr>
      <a:defRPr lang="en-US"/>
    </a:defPPr>
    <a:lvl1pPr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5pPr>
    <a:lvl6pPr marL="2286000" algn="l" defTabSz="914400" rtl="0" eaLnBrk="1" latinLnBrk="0" hangingPunct="1">
      <a:defRPr kumimoji="1" sz="2400" kern="1200">
        <a:solidFill>
          <a:schemeClr val="tx1"/>
        </a:solidFill>
        <a:latin typeface="Times New Roman" pitchFamily="18" charset="0"/>
        <a:ea typeface="+mn-ea"/>
        <a:cs typeface="+mn-cs"/>
      </a:defRPr>
    </a:lvl6pPr>
    <a:lvl7pPr marL="2743200" algn="l" defTabSz="914400" rtl="0" eaLnBrk="1" latinLnBrk="0" hangingPunct="1">
      <a:defRPr kumimoji="1" sz="2400" kern="1200">
        <a:solidFill>
          <a:schemeClr val="tx1"/>
        </a:solidFill>
        <a:latin typeface="Times New Roman" pitchFamily="18" charset="0"/>
        <a:ea typeface="+mn-ea"/>
        <a:cs typeface="+mn-cs"/>
      </a:defRPr>
    </a:lvl7pPr>
    <a:lvl8pPr marL="3200400" algn="l" defTabSz="914400" rtl="0" eaLnBrk="1" latinLnBrk="0" hangingPunct="1">
      <a:defRPr kumimoji="1" sz="2400" kern="1200">
        <a:solidFill>
          <a:schemeClr val="tx1"/>
        </a:solidFill>
        <a:latin typeface="Times New Roman" pitchFamily="18" charset="0"/>
        <a:ea typeface="+mn-ea"/>
        <a:cs typeface="+mn-cs"/>
      </a:defRPr>
    </a:lvl8pPr>
    <a:lvl9pPr marL="3657600" algn="l" defTabSz="914400" rtl="0" eaLnBrk="1" latinLnBrk="0" hangingPunct="1">
      <a:defRPr kumimoji="1"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083" autoAdjust="0"/>
    <p:restoredTop sz="94660"/>
  </p:normalViewPr>
  <p:slideViewPr>
    <p:cSldViewPr>
      <p:cViewPr>
        <p:scale>
          <a:sx n="66" d="100"/>
          <a:sy n="66" d="100"/>
        </p:scale>
        <p:origin x="-1786" y="-4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defRPr kumimoji="0" sz="1200"/>
            </a:lvl1pPr>
          </a:lstStyle>
          <a:p>
            <a:r>
              <a:rPr lang="ru-RU"/>
              <a:t>Natal</a:t>
            </a:r>
          </a:p>
        </p:txBody>
      </p:sp>
      <p:sp>
        <p:nvSpPr>
          <p:cNvPr id="15363"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a:defRPr kumimoji="0" sz="1200"/>
            </a:lvl1pPr>
          </a:lstStyle>
          <a:p>
            <a:endParaRPr lang="ru-RU"/>
          </a:p>
        </p:txBody>
      </p:sp>
      <p:sp>
        <p:nvSpPr>
          <p:cNvPr id="15364"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lvl1pPr>
              <a:defRPr kumimoji="0" sz="1200"/>
            </a:lvl1pPr>
          </a:lstStyle>
          <a:p>
            <a:r>
              <a:rPr lang="ru-RU"/>
              <a:t>Место заголовка</a:t>
            </a:r>
          </a:p>
        </p:txBody>
      </p:sp>
      <p:sp>
        <p:nvSpPr>
          <p:cNvPr id="15365"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lvl1pPr algn="r">
              <a:defRPr kumimoji="0" sz="1200"/>
            </a:lvl1pPr>
          </a:lstStyle>
          <a:p>
            <a:fld id="{3FE00139-1823-44C3-B4EF-4BF3E95F1CB8}" type="slidenum">
              <a:rPr lang="ru-RU"/>
              <a:pPr/>
              <a:t>‹Nr.›</a:t>
            </a:fld>
            <a:endParaRPr lang="ru-RU"/>
          </a:p>
        </p:txBody>
      </p:sp>
    </p:spTree>
    <p:extLst>
      <p:ext uri="{BB962C8B-B14F-4D97-AF65-F5344CB8AC3E}">
        <p14:creationId xmlns:p14="http://schemas.microsoft.com/office/powerpoint/2010/main" val="133747757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gradFill rotWithShape="0">
          <a:gsLst>
            <a:gs pos="0">
              <a:schemeClr val="bg1">
                <a:gamma/>
                <a:shade val="46275"/>
                <a:invGamma/>
              </a:schemeClr>
            </a:gs>
            <a:gs pos="5000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81000" y="0"/>
            <a:ext cx="14478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3075" name="Rectangle 3"/>
          <p:cNvSpPr>
            <a:spLocks noChangeArrowheads="1"/>
          </p:cNvSpPr>
          <p:nvPr/>
        </p:nvSpPr>
        <p:spPr bwMode="auto">
          <a:xfrm>
            <a:off x="685800" y="2438400"/>
            <a:ext cx="8456613" cy="762000"/>
          </a:xfrm>
          <a:prstGeom prst="rect">
            <a:avLst/>
          </a:prstGeom>
          <a:gradFill rotWithShape="0">
            <a:gsLst>
              <a:gs pos="0">
                <a:schemeClr val="bg1"/>
              </a:gs>
              <a:gs pos="100000">
                <a:schemeClr val="bg1">
                  <a:gamma/>
                  <a:shade val="15294"/>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3076" name="Rectangle 4"/>
          <p:cNvSpPr>
            <a:spLocks noGrp="1" noChangeArrowheads="1"/>
          </p:cNvSpPr>
          <p:nvPr>
            <p:ph type="ctrTitle" sz="quarter"/>
          </p:nvPr>
        </p:nvSpPr>
        <p:spPr>
          <a:xfrm>
            <a:off x="685800" y="2286000"/>
            <a:ext cx="7772400" cy="1143000"/>
          </a:xfrm>
        </p:spPr>
        <p:txBody>
          <a:bodyPr/>
          <a:lstStyle>
            <a:lvl1pPr>
              <a:defRPr/>
            </a:lvl1pPr>
          </a:lstStyle>
          <a:p>
            <a:pPr lvl="0"/>
            <a:r>
              <a:rPr lang="ru-RU" noProof="0" smtClean="0"/>
              <a:t>Щелчок правит образец заголовка</a:t>
            </a:r>
          </a:p>
        </p:txBody>
      </p:sp>
      <p:sp>
        <p:nvSpPr>
          <p:cNvPr id="3077" name="Rectangle 5"/>
          <p:cNvSpPr>
            <a:spLocks noGrp="1" noChangeArrowheads="1"/>
          </p:cNvSpPr>
          <p:nvPr>
            <p:ph type="subTitle" sz="quarter" idx="1"/>
          </p:nvPr>
        </p:nvSpPr>
        <p:spPr>
          <a:xfrm>
            <a:off x="2057400" y="4114800"/>
            <a:ext cx="6400800" cy="1752600"/>
          </a:xfrm>
        </p:spPr>
        <p:txBody>
          <a:bodyPr/>
          <a:lstStyle>
            <a:lvl1pPr marL="0" indent="0" algn="ctr">
              <a:buFont typeface="Wingdings" pitchFamily="2" charset="2"/>
              <a:buNone/>
              <a:defRPr b="0">
                <a:latin typeface="Times New Roman" pitchFamily="18" charset="0"/>
              </a:defRPr>
            </a:lvl1pPr>
          </a:lstStyle>
          <a:p>
            <a:pPr lvl="0"/>
            <a:r>
              <a:rPr lang="ru-RU" noProof="0" smtClean="0"/>
              <a:t>Щелчок правит образец подзаголовка</a:t>
            </a:r>
          </a:p>
        </p:txBody>
      </p:sp>
      <p:sp>
        <p:nvSpPr>
          <p:cNvPr id="3078" name="Rectangle 6"/>
          <p:cNvSpPr>
            <a:spLocks noGrp="1" noChangeArrowheads="1"/>
          </p:cNvSpPr>
          <p:nvPr>
            <p:ph type="dt" sz="quarter" idx="2"/>
          </p:nvPr>
        </p:nvSpPr>
        <p:spPr/>
        <p:txBody>
          <a:bodyPr/>
          <a:lstStyle>
            <a:lvl1pPr>
              <a:defRPr/>
            </a:lvl1pPr>
          </a:lstStyle>
          <a:p>
            <a:endParaRPr lang="ru-RU"/>
          </a:p>
        </p:txBody>
      </p:sp>
      <p:sp>
        <p:nvSpPr>
          <p:cNvPr id="3079" name="Rectangle 7"/>
          <p:cNvSpPr>
            <a:spLocks noGrp="1" noChangeArrowheads="1"/>
          </p:cNvSpPr>
          <p:nvPr>
            <p:ph type="ftr" sz="quarter" idx="3"/>
          </p:nvPr>
        </p:nvSpPr>
        <p:spPr/>
        <p:txBody>
          <a:bodyPr/>
          <a:lstStyle>
            <a:lvl1pPr>
              <a:defRPr/>
            </a:lvl1pPr>
          </a:lstStyle>
          <a:p>
            <a:endParaRPr lang="ru-RU"/>
          </a:p>
        </p:txBody>
      </p:sp>
      <p:sp>
        <p:nvSpPr>
          <p:cNvPr id="3080" name="Rectangle 8"/>
          <p:cNvSpPr>
            <a:spLocks noGrp="1" noChangeArrowheads="1"/>
          </p:cNvSpPr>
          <p:nvPr>
            <p:ph type="sldNum" sz="quarter" idx="4"/>
          </p:nvPr>
        </p:nvSpPr>
        <p:spPr/>
        <p:txBody>
          <a:bodyPr/>
          <a:lstStyle>
            <a:lvl1pPr>
              <a:defRPr/>
            </a:lvl1pPr>
          </a:lstStyle>
          <a:p>
            <a:endParaRPr lang="ru-RU"/>
          </a:p>
        </p:txBody>
      </p:sp>
      <p:sp>
        <p:nvSpPr>
          <p:cNvPr id="3081" name="Rectangle 9"/>
          <p:cNvSpPr>
            <a:spLocks noChangeArrowheads="1"/>
          </p:cNvSpPr>
          <p:nvPr/>
        </p:nvSpPr>
        <p:spPr bwMode="auto">
          <a:xfrm>
            <a:off x="0" y="3505200"/>
            <a:ext cx="4724400" cy="152400"/>
          </a:xfrm>
          <a:prstGeom prst="rect">
            <a:avLst/>
          </a:prstGeom>
          <a:solidFill>
            <a:schemeClr val="accent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endParaRPr lang="ru-RU"/>
          </a:p>
        </p:txBody>
      </p:sp>
    </p:spTree>
    <p:extLst>
      <p:ext uri="{BB962C8B-B14F-4D97-AF65-F5344CB8AC3E}">
        <p14:creationId xmlns:p14="http://schemas.microsoft.com/office/powerpoint/2010/main" val="2911345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09600"/>
            <a:ext cx="1943100" cy="54864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609600"/>
            <a:ext cx="5676900" cy="54864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endParaRPr lang="ru-RU"/>
          </a:p>
        </p:txBody>
      </p:sp>
    </p:spTree>
    <p:extLst>
      <p:ext uri="{BB962C8B-B14F-4D97-AF65-F5344CB8AC3E}">
        <p14:creationId xmlns:p14="http://schemas.microsoft.com/office/powerpoint/2010/main" val="2144899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685800" y="609600"/>
            <a:ext cx="7772400" cy="54864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 name="Datumsplatzhalter 2"/>
          <p:cNvSpPr>
            <a:spLocks noGrp="1"/>
          </p:cNvSpPr>
          <p:nvPr>
            <p:ph type="dt" sz="half" idx="10"/>
          </p:nvPr>
        </p:nvSpPr>
        <p:spPr>
          <a:xfrm>
            <a:off x="685800" y="6172200"/>
            <a:ext cx="1905000" cy="457200"/>
          </a:xfrm>
        </p:spPr>
        <p:txBody>
          <a:bodyPr/>
          <a:lstStyle>
            <a:lvl1pPr>
              <a:defRPr/>
            </a:lvl1pPr>
          </a:lstStyle>
          <a:p>
            <a:endParaRPr lang="ru-RU"/>
          </a:p>
        </p:txBody>
      </p:sp>
      <p:sp>
        <p:nvSpPr>
          <p:cNvPr id="4" name="Fußzeilenplatzhalter 3"/>
          <p:cNvSpPr>
            <a:spLocks noGrp="1"/>
          </p:cNvSpPr>
          <p:nvPr>
            <p:ph type="ftr" sz="quarter" idx="11"/>
          </p:nvPr>
        </p:nvSpPr>
        <p:spPr>
          <a:xfrm>
            <a:off x="3124200" y="6172200"/>
            <a:ext cx="2895600" cy="457200"/>
          </a:xfrm>
        </p:spPr>
        <p:txBody>
          <a:bodyPr/>
          <a:lstStyle>
            <a:lvl1pPr>
              <a:defRPr/>
            </a:lvl1pPr>
          </a:lstStyle>
          <a:p>
            <a:endParaRPr lang="ru-RU"/>
          </a:p>
        </p:txBody>
      </p:sp>
      <p:sp>
        <p:nvSpPr>
          <p:cNvPr id="5" name="Foliennummernplatzhalter 4"/>
          <p:cNvSpPr>
            <a:spLocks noGrp="1"/>
          </p:cNvSpPr>
          <p:nvPr>
            <p:ph type="sldNum" sz="quarter" idx="12"/>
          </p:nvPr>
        </p:nvSpPr>
        <p:spPr>
          <a:xfrm>
            <a:off x="6553200" y="6172200"/>
            <a:ext cx="1905000" cy="457200"/>
          </a:xfrm>
        </p:spPr>
        <p:txBody>
          <a:bodyPr/>
          <a:lstStyle>
            <a:lvl1pPr>
              <a:defRPr/>
            </a:lvl1pPr>
          </a:lstStyle>
          <a:p>
            <a:endParaRPr lang="ru-RU"/>
          </a:p>
        </p:txBody>
      </p:sp>
    </p:spTree>
    <p:extLst>
      <p:ext uri="{BB962C8B-B14F-4D97-AF65-F5344CB8AC3E}">
        <p14:creationId xmlns:p14="http://schemas.microsoft.com/office/powerpoint/2010/main" val="3188951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endParaRPr lang="ru-RU"/>
          </a:p>
        </p:txBody>
      </p:sp>
    </p:spTree>
    <p:extLst>
      <p:ext uri="{BB962C8B-B14F-4D97-AF65-F5344CB8AC3E}">
        <p14:creationId xmlns:p14="http://schemas.microsoft.com/office/powerpoint/2010/main" val="3712631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endParaRPr lang="ru-RU"/>
          </a:p>
        </p:txBody>
      </p:sp>
    </p:spTree>
    <p:extLst>
      <p:ext uri="{BB962C8B-B14F-4D97-AF65-F5344CB8AC3E}">
        <p14:creationId xmlns:p14="http://schemas.microsoft.com/office/powerpoint/2010/main" val="382853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endParaRPr lang="ru-RU"/>
          </a:p>
        </p:txBody>
      </p:sp>
      <p:sp>
        <p:nvSpPr>
          <p:cNvPr id="6" name="Fußzeilenplatzhalter 5"/>
          <p:cNvSpPr>
            <a:spLocks noGrp="1"/>
          </p:cNvSpPr>
          <p:nvPr>
            <p:ph type="ftr" sz="quarter" idx="11"/>
          </p:nvPr>
        </p:nvSpPr>
        <p:spPr/>
        <p:txBody>
          <a:bodyPr/>
          <a:lstStyle>
            <a:lvl1pPr>
              <a:defRPr/>
            </a:lvl1pPr>
          </a:lstStyle>
          <a:p>
            <a:endParaRPr lang="ru-RU"/>
          </a:p>
        </p:txBody>
      </p:sp>
      <p:sp>
        <p:nvSpPr>
          <p:cNvPr id="7" name="Foliennummernplatzhalter 6"/>
          <p:cNvSpPr>
            <a:spLocks noGrp="1"/>
          </p:cNvSpPr>
          <p:nvPr>
            <p:ph type="sldNum" sz="quarter" idx="12"/>
          </p:nvPr>
        </p:nvSpPr>
        <p:spPr/>
        <p:txBody>
          <a:bodyPr/>
          <a:lstStyle>
            <a:lvl1pPr>
              <a:defRPr/>
            </a:lvl1pPr>
          </a:lstStyle>
          <a:p>
            <a:endParaRPr lang="ru-RU"/>
          </a:p>
        </p:txBody>
      </p:sp>
    </p:spTree>
    <p:extLst>
      <p:ext uri="{BB962C8B-B14F-4D97-AF65-F5344CB8AC3E}">
        <p14:creationId xmlns:p14="http://schemas.microsoft.com/office/powerpoint/2010/main" val="3811172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a:defRPr/>
            </a:lvl1pPr>
          </a:lstStyle>
          <a:p>
            <a:endParaRPr lang="ru-RU"/>
          </a:p>
        </p:txBody>
      </p:sp>
      <p:sp>
        <p:nvSpPr>
          <p:cNvPr id="8" name="Fußzeilenplatzhalter 7"/>
          <p:cNvSpPr>
            <a:spLocks noGrp="1"/>
          </p:cNvSpPr>
          <p:nvPr>
            <p:ph type="ftr" sz="quarter" idx="11"/>
          </p:nvPr>
        </p:nvSpPr>
        <p:spPr/>
        <p:txBody>
          <a:bodyPr/>
          <a:lstStyle>
            <a:lvl1pPr>
              <a:defRPr/>
            </a:lvl1pPr>
          </a:lstStyle>
          <a:p>
            <a:endParaRPr lang="ru-RU"/>
          </a:p>
        </p:txBody>
      </p:sp>
      <p:sp>
        <p:nvSpPr>
          <p:cNvPr id="9" name="Foliennummernplatzhalter 8"/>
          <p:cNvSpPr>
            <a:spLocks noGrp="1"/>
          </p:cNvSpPr>
          <p:nvPr>
            <p:ph type="sldNum" sz="quarter" idx="12"/>
          </p:nvPr>
        </p:nvSpPr>
        <p:spPr/>
        <p:txBody>
          <a:bodyPr/>
          <a:lstStyle>
            <a:lvl1pPr>
              <a:defRPr/>
            </a:lvl1pPr>
          </a:lstStyle>
          <a:p>
            <a:endParaRPr lang="ru-RU"/>
          </a:p>
        </p:txBody>
      </p:sp>
    </p:spTree>
    <p:extLst>
      <p:ext uri="{BB962C8B-B14F-4D97-AF65-F5344CB8AC3E}">
        <p14:creationId xmlns:p14="http://schemas.microsoft.com/office/powerpoint/2010/main" val="2582962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a:defRPr/>
            </a:lvl1pPr>
          </a:lstStyle>
          <a:p>
            <a:endParaRPr lang="ru-RU"/>
          </a:p>
        </p:txBody>
      </p:sp>
      <p:sp>
        <p:nvSpPr>
          <p:cNvPr id="4" name="Fußzeilenplatzhalter 3"/>
          <p:cNvSpPr>
            <a:spLocks noGrp="1"/>
          </p:cNvSpPr>
          <p:nvPr>
            <p:ph type="ftr" sz="quarter" idx="11"/>
          </p:nvPr>
        </p:nvSpPr>
        <p:spPr/>
        <p:txBody>
          <a:bodyPr/>
          <a:lstStyle>
            <a:lvl1pPr>
              <a:defRPr/>
            </a:lvl1pPr>
          </a:lstStyle>
          <a:p>
            <a:endParaRPr lang="ru-RU"/>
          </a:p>
        </p:txBody>
      </p:sp>
      <p:sp>
        <p:nvSpPr>
          <p:cNvPr id="5" name="Foliennummernplatzhalter 4"/>
          <p:cNvSpPr>
            <a:spLocks noGrp="1"/>
          </p:cNvSpPr>
          <p:nvPr>
            <p:ph type="sldNum" sz="quarter" idx="12"/>
          </p:nvPr>
        </p:nvSpPr>
        <p:spPr/>
        <p:txBody>
          <a:bodyPr/>
          <a:lstStyle>
            <a:lvl1pPr>
              <a:defRPr/>
            </a:lvl1pPr>
          </a:lstStyle>
          <a:p>
            <a:endParaRPr lang="ru-RU"/>
          </a:p>
        </p:txBody>
      </p:sp>
    </p:spTree>
    <p:extLst>
      <p:ext uri="{BB962C8B-B14F-4D97-AF65-F5344CB8AC3E}">
        <p14:creationId xmlns:p14="http://schemas.microsoft.com/office/powerpoint/2010/main" val="3447838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ru-RU"/>
          </a:p>
        </p:txBody>
      </p:sp>
      <p:sp>
        <p:nvSpPr>
          <p:cNvPr id="3" name="Fußzeilenplatzhalter 2"/>
          <p:cNvSpPr>
            <a:spLocks noGrp="1"/>
          </p:cNvSpPr>
          <p:nvPr>
            <p:ph type="ftr" sz="quarter" idx="11"/>
          </p:nvPr>
        </p:nvSpPr>
        <p:spPr/>
        <p:txBody>
          <a:bodyPr/>
          <a:lstStyle>
            <a:lvl1pPr>
              <a:defRPr/>
            </a:lvl1pPr>
          </a:lstStyle>
          <a:p>
            <a:endParaRPr lang="ru-RU"/>
          </a:p>
        </p:txBody>
      </p:sp>
      <p:sp>
        <p:nvSpPr>
          <p:cNvPr id="4" name="Foliennummernplatzhalter 3"/>
          <p:cNvSpPr>
            <a:spLocks noGrp="1"/>
          </p:cNvSpPr>
          <p:nvPr>
            <p:ph type="sldNum" sz="quarter" idx="12"/>
          </p:nvPr>
        </p:nvSpPr>
        <p:spPr/>
        <p:txBody>
          <a:bodyPr/>
          <a:lstStyle>
            <a:lvl1pPr>
              <a:defRPr/>
            </a:lvl1pPr>
          </a:lstStyle>
          <a:p>
            <a:endParaRPr lang="ru-RU"/>
          </a:p>
        </p:txBody>
      </p:sp>
    </p:spTree>
    <p:extLst>
      <p:ext uri="{BB962C8B-B14F-4D97-AF65-F5344CB8AC3E}">
        <p14:creationId xmlns:p14="http://schemas.microsoft.com/office/powerpoint/2010/main" val="3996696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ru-RU"/>
          </a:p>
        </p:txBody>
      </p:sp>
      <p:sp>
        <p:nvSpPr>
          <p:cNvPr id="6" name="Fußzeilenplatzhalter 5"/>
          <p:cNvSpPr>
            <a:spLocks noGrp="1"/>
          </p:cNvSpPr>
          <p:nvPr>
            <p:ph type="ftr" sz="quarter" idx="11"/>
          </p:nvPr>
        </p:nvSpPr>
        <p:spPr/>
        <p:txBody>
          <a:bodyPr/>
          <a:lstStyle>
            <a:lvl1pPr>
              <a:defRPr/>
            </a:lvl1pPr>
          </a:lstStyle>
          <a:p>
            <a:endParaRPr lang="ru-RU"/>
          </a:p>
        </p:txBody>
      </p:sp>
      <p:sp>
        <p:nvSpPr>
          <p:cNvPr id="7" name="Foliennummernplatzhalter 6"/>
          <p:cNvSpPr>
            <a:spLocks noGrp="1"/>
          </p:cNvSpPr>
          <p:nvPr>
            <p:ph type="sldNum" sz="quarter" idx="12"/>
          </p:nvPr>
        </p:nvSpPr>
        <p:spPr/>
        <p:txBody>
          <a:bodyPr/>
          <a:lstStyle>
            <a:lvl1pPr>
              <a:defRPr/>
            </a:lvl1pPr>
          </a:lstStyle>
          <a:p>
            <a:endParaRPr lang="ru-RU"/>
          </a:p>
        </p:txBody>
      </p:sp>
    </p:spTree>
    <p:extLst>
      <p:ext uri="{BB962C8B-B14F-4D97-AF65-F5344CB8AC3E}">
        <p14:creationId xmlns:p14="http://schemas.microsoft.com/office/powerpoint/2010/main" val="4095884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ru-RU"/>
          </a:p>
        </p:txBody>
      </p:sp>
      <p:sp>
        <p:nvSpPr>
          <p:cNvPr id="6" name="Fußzeilenplatzhalter 5"/>
          <p:cNvSpPr>
            <a:spLocks noGrp="1"/>
          </p:cNvSpPr>
          <p:nvPr>
            <p:ph type="ftr" sz="quarter" idx="11"/>
          </p:nvPr>
        </p:nvSpPr>
        <p:spPr/>
        <p:txBody>
          <a:bodyPr/>
          <a:lstStyle>
            <a:lvl1pPr>
              <a:defRPr/>
            </a:lvl1pPr>
          </a:lstStyle>
          <a:p>
            <a:endParaRPr lang="ru-RU"/>
          </a:p>
        </p:txBody>
      </p:sp>
      <p:sp>
        <p:nvSpPr>
          <p:cNvPr id="7" name="Foliennummernplatzhalter 6"/>
          <p:cNvSpPr>
            <a:spLocks noGrp="1"/>
          </p:cNvSpPr>
          <p:nvPr>
            <p:ph type="sldNum" sz="quarter" idx="12"/>
          </p:nvPr>
        </p:nvSpPr>
        <p:spPr/>
        <p:txBody>
          <a:bodyPr/>
          <a:lstStyle>
            <a:lvl1pPr>
              <a:defRPr/>
            </a:lvl1pPr>
          </a:lstStyle>
          <a:p>
            <a:endParaRPr lang="ru-RU"/>
          </a:p>
        </p:txBody>
      </p:sp>
    </p:spTree>
    <p:extLst>
      <p:ext uri="{BB962C8B-B14F-4D97-AF65-F5344CB8AC3E}">
        <p14:creationId xmlns:p14="http://schemas.microsoft.com/office/powerpoint/2010/main" val="2427868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381000" y="0"/>
            <a:ext cx="1447800" cy="6856413"/>
          </a:xfrm>
          <a:prstGeom prst="rect">
            <a:avLst/>
          </a:prstGeom>
          <a:gradFill rotWithShape="0">
            <a:gsLst>
              <a:gs pos="0">
                <a:schemeClr val="bg1">
                  <a:alpha val="50000"/>
                </a:schemeClr>
              </a:gs>
              <a:gs pos="100000">
                <a:schemeClr val="bg1">
                  <a:gamma/>
                  <a:shade val="61961"/>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027" name="Rectangle 3"/>
          <p:cNvSpPr>
            <a:spLocks noChangeArrowheads="1"/>
          </p:cNvSpPr>
          <p:nvPr/>
        </p:nvSpPr>
        <p:spPr bwMode="auto">
          <a:xfrm>
            <a:off x="152400" y="1752600"/>
            <a:ext cx="4724400" cy="152400"/>
          </a:xfrm>
          <a:prstGeom prst="rect">
            <a:avLst/>
          </a:prstGeom>
          <a:solidFill>
            <a:schemeClr val="accent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028" name="Rectangle 4"/>
          <p:cNvSpPr>
            <a:spLocks noChangeArrowheads="1"/>
          </p:cNvSpPr>
          <p:nvPr/>
        </p:nvSpPr>
        <p:spPr bwMode="auto">
          <a:xfrm>
            <a:off x="685800" y="6629400"/>
            <a:ext cx="3505200" cy="227013"/>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029" name="Rectangle 5"/>
          <p:cNvSpPr>
            <a:spLocks noChangeArrowheads="1"/>
          </p:cNvSpPr>
          <p:nvPr/>
        </p:nvSpPr>
        <p:spPr bwMode="auto">
          <a:xfrm>
            <a:off x="762000" y="762000"/>
            <a:ext cx="8380413" cy="762000"/>
          </a:xfrm>
          <a:prstGeom prst="rect">
            <a:avLst/>
          </a:prstGeom>
          <a:gradFill rotWithShape="0">
            <a:gsLst>
              <a:gs pos="0">
                <a:schemeClr val="bg1"/>
              </a:gs>
              <a:gs pos="100000">
                <a:schemeClr val="bg1">
                  <a:gamma/>
                  <a:shade val="15294"/>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030" name="Rectangle 6"/>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ru-RU" smtClean="0"/>
              <a:t>Щелчок правит образец заголовка</a:t>
            </a:r>
          </a:p>
        </p:txBody>
      </p:sp>
      <p:sp>
        <p:nvSpPr>
          <p:cNvPr id="1031" name="Rectangle 7"/>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ru-RU" smtClean="0"/>
              <a:t>Щелчок правит 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32" name="Rectangle 8"/>
          <p:cNvSpPr>
            <a:spLocks noGrp="1" noChangeArrowheads="1"/>
          </p:cNvSpPr>
          <p:nvPr>
            <p:ph type="dt" sz="half" idx="2"/>
          </p:nvPr>
        </p:nvSpPr>
        <p:spPr bwMode="auto">
          <a:xfrm>
            <a:off x="685800" y="6172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400"/>
            </a:lvl1pPr>
          </a:lstStyle>
          <a:p>
            <a:endParaRPr lang="ru-RU"/>
          </a:p>
        </p:txBody>
      </p:sp>
      <p:sp>
        <p:nvSpPr>
          <p:cNvPr id="1033" name="Rectangle 9"/>
          <p:cNvSpPr>
            <a:spLocks noGrp="1" noChangeArrowheads="1"/>
          </p:cNvSpPr>
          <p:nvPr>
            <p:ph type="ftr" sz="quarter" idx="3"/>
          </p:nvPr>
        </p:nvSpPr>
        <p:spPr bwMode="auto">
          <a:xfrm>
            <a:off x="3124200" y="61722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ctr">
              <a:defRPr sz="1400"/>
            </a:lvl1pPr>
          </a:lstStyle>
          <a:p>
            <a:endParaRPr lang="ru-RU"/>
          </a:p>
        </p:txBody>
      </p:sp>
      <p:sp>
        <p:nvSpPr>
          <p:cNvPr id="1034" name="Rectangle 10"/>
          <p:cNvSpPr>
            <a:spLocks noGrp="1" noChangeArrowheads="1"/>
          </p:cNvSpPr>
          <p:nvPr>
            <p:ph type="sldNum" sz="quarter" idx="4"/>
          </p:nvPr>
        </p:nvSpPr>
        <p:spPr bwMode="auto">
          <a:xfrm>
            <a:off x="6553200" y="6172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lvl1pPr>
          </a:lstStyle>
          <a:p>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imes New Roman" pitchFamily="18"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imes New Roman" pitchFamily="18"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imes New Roman" pitchFamily="18"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imes New Roman" pitchFamily="18"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imes New Roman" pitchFamily="18"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imes New Roman" pitchFamily="18"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imes New Roman" pitchFamily="18"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defRPr>
      </a:lvl3pPr>
      <a:lvl4pPr marL="1600200" indent="-228600" algn="l" rtl="0" eaLnBrk="0" fontAlgn="base" hangingPunct="0">
        <a:spcBef>
          <a:spcPct val="20000"/>
        </a:spcBef>
        <a:spcAft>
          <a:spcPct val="0"/>
        </a:spcAft>
        <a:buChar char="–"/>
        <a:defRPr kumimoji="1" sz="20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685800" y="1143000"/>
            <a:ext cx="7772400" cy="1295400"/>
          </a:xfrm>
        </p:spPr>
        <p:txBody>
          <a:bodyPr/>
          <a:lstStyle/>
          <a:p>
            <a:r>
              <a:rPr lang="ru-RU" sz="2400"/>
              <a:t>ISTC Project «</a:t>
            </a:r>
            <a:r>
              <a:rPr kumimoji="0" lang="ru-RU" sz="2400" b="1">
                <a:solidFill>
                  <a:schemeClr val="tx1"/>
                </a:solidFill>
                <a:effectLst/>
              </a:rPr>
              <a:t>Scale experimental investigation of the thermal and structural integrity of the VVER pressure vessel Lower Head in severe accident</a:t>
            </a:r>
            <a:r>
              <a:rPr lang="ru-RU" sz="2400"/>
              <a:t>» (#3635)</a:t>
            </a:r>
            <a:r>
              <a:rPr lang="ru-RU"/>
              <a:t> </a:t>
            </a:r>
          </a:p>
        </p:txBody>
      </p:sp>
      <p:sp>
        <p:nvSpPr>
          <p:cNvPr id="17411" name="Rectangle 3"/>
          <p:cNvSpPr>
            <a:spLocks noGrp="1" noChangeArrowheads="1"/>
          </p:cNvSpPr>
          <p:nvPr>
            <p:ph type="subTitle" idx="1"/>
          </p:nvPr>
        </p:nvSpPr>
        <p:spPr>
          <a:xfrm>
            <a:off x="838200" y="2743200"/>
            <a:ext cx="6553200" cy="3505200"/>
          </a:xfrm>
        </p:spPr>
        <p:txBody>
          <a:bodyPr/>
          <a:lstStyle/>
          <a:p>
            <a:pPr algn="l"/>
            <a:r>
              <a:rPr kumimoji="0" lang="ru-RU" sz="2000"/>
              <a:t>Participating Institutions:</a:t>
            </a:r>
            <a:endParaRPr kumimoji="0" lang="ru-RU" sz="2000" b="1"/>
          </a:p>
          <a:p>
            <a:pPr algn="l"/>
            <a:endParaRPr kumimoji="0" lang="ru-RU" sz="2000" b="1"/>
          </a:p>
          <a:p>
            <a:pPr algn="l"/>
            <a:r>
              <a:rPr kumimoji="0" lang="ru-RU" sz="2000" b="1"/>
              <a:t>- «Moscow Power Engineering Institute» (MPEI): Leading Institution </a:t>
            </a:r>
          </a:p>
          <a:p>
            <a:pPr algn="l"/>
            <a:r>
              <a:rPr kumimoji="0" lang="ru-RU" sz="2000"/>
              <a:t>- Federal State Unitary Enterprise «Experimental and Design Organization “GIDROPRESS” (EDO «GP»)</a:t>
            </a:r>
          </a:p>
          <a:p>
            <a:pPr algn="l"/>
            <a:r>
              <a:rPr kumimoji="0" lang="ru-RU" sz="2000"/>
              <a:t>- Lavrentyev Institute of Hydrodynamics of the Siberian Branch of the Russian Academy of Sciences (IGiL)</a:t>
            </a:r>
          </a:p>
          <a:p>
            <a:pPr algn="l"/>
            <a:endParaRPr kumimoji="0" lang="ru-RU" sz="2000"/>
          </a:p>
          <a:p>
            <a:pPr algn="l"/>
            <a:r>
              <a:rPr kumimoji="0" lang="en-US" sz="2000"/>
              <a:t>Kiev, September 9-12, 2008, Loktionov V.D.</a:t>
            </a:r>
            <a:endParaRPr kumimoji="0" lang="ru-RU" sz="20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7" name="Picture 3" descr="Prsnt011A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549275"/>
            <a:ext cx="8748712" cy="6178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4" name="Picture 4" descr="Prsnt011A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88" y="0"/>
            <a:ext cx="9066212" cy="6403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1" name="Picture 3" descr="Prsnt011A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549275"/>
            <a:ext cx="8402637" cy="59356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3" name="Picture 3" descr="Prsnt011A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04813"/>
            <a:ext cx="8993188" cy="6353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descr="Prsnt61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188" y="260350"/>
            <a:ext cx="9040812" cy="6384925"/>
          </a:xfrm>
          <a:prstGeom prst="rect">
            <a:avLst/>
          </a:prstGeom>
          <a:noFill/>
          <a:extLst>
            <a:ext uri="{909E8E84-426E-40DD-AFC4-6F175D3DCCD1}">
              <a14:hiddenFill xmlns:a14="http://schemas.microsoft.com/office/drawing/2010/main">
                <a:solidFill>
                  <a:srgbClr val="FFFFFF"/>
                </a:solidFill>
              </a14:hiddenFill>
            </a:ext>
          </a:extLst>
        </p:spPr>
      </p:pic>
      <p:sp>
        <p:nvSpPr>
          <p:cNvPr id="153603" name="Text Box 3"/>
          <p:cNvSpPr txBox="1">
            <a:spLocks noChangeArrowheads="1"/>
          </p:cNvSpPr>
          <p:nvPr/>
        </p:nvSpPr>
        <p:spPr bwMode="auto">
          <a:xfrm>
            <a:off x="8604250" y="3357563"/>
            <a:ext cx="1892300" cy="1327150"/>
          </a:xfrm>
          <a:prstGeom prst="rect">
            <a:avLst/>
          </a:prstGeom>
          <a:solidFill>
            <a:schemeClr val="bg1"/>
          </a:solidFill>
          <a:ln w="12700" cap="sq">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b="1"/>
              <a:t>there is essential </a:t>
            </a:r>
          </a:p>
          <a:p>
            <a:r>
              <a:rPr lang="en-US" sz="1600" b="1"/>
              <a:t>tightening of the vessel wall </a:t>
            </a:r>
          </a:p>
          <a:p>
            <a:r>
              <a:rPr lang="en-US" sz="1600" b="1"/>
              <a:t>in the most heated area.</a:t>
            </a:r>
            <a:r>
              <a:rPr lang="en-US" sz="1600"/>
              <a:t> </a:t>
            </a:r>
            <a:endParaRPr lang="ru-RU" sz="1600"/>
          </a:p>
        </p:txBody>
      </p:sp>
      <p:sp>
        <p:nvSpPr>
          <p:cNvPr id="153604" name="Line 4"/>
          <p:cNvSpPr>
            <a:spLocks noChangeShapeType="1"/>
          </p:cNvSpPr>
          <p:nvPr/>
        </p:nvSpPr>
        <p:spPr bwMode="auto">
          <a:xfrm flipH="1">
            <a:off x="8101013" y="4724400"/>
            <a:ext cx="358775" cy="504825"/>
          </a:xfrm>
          <a:prstGeom prst="line">
            <a:avLst/>
          </a:prstGeom>
          <a:noFill/>
          <a:ln w="25400" cap="sq">
            <a:solidFill>
              <a:schemeClr val="tx1"/>
            </a:solidFill>
            <a:round/>
            <a:headEnd type="none" w="sm" len="sm"/>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descr="Prsnt54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33375"/>
            <a:ext cx="8961438" cy="6329363"/>
          </a:xfrm>
          <a:prstGeom prst="rect">
            <a:avLst/>
          </a:prstGeom>
          <a:noFill/>
          <a:extLst>
            <a:ext uri="{909E8E84-426E-40DD-AFC4-6F175D3DCCD1}">
              <a14:hiddenFill xmlns:a14="http://schemas.microsoft.com/office/drawing/2010/main">
                <a:solidFill>
                  <a:srgbClr val="FFFFFF"/>
                </a:solidFill>
              </a14:hiddenFill>
            </a:ext>
          </a:extLst>
        </p:spPr>
      </p:pic>
      <p:sp>
        <p:nvSpPr>
          <p:cNvPr id="154627" name="Text Box 3"/>
          <p:cNvSpPr txBox="1">
            <a:spLocks noChangeArrowheads="1"/>
          </p:cNvSpPr>
          <p:nvPr/>
        </p:nvSpPr>
        <p:spPr bwMode="auto">
          <a:xfrm>
            <a:off x="4140200" y="404813"/>
            <a:ext cx="3959225" cy="469900"/>
          </a:xfrm>
          <a:prstGeom prst="rect">
            <a:avLst/>
          </a:prstGeom>
          <a:noFill/>
          <a:ln w="12700" cap="sq">
            <a:solidFill>
              <a:srgbClr val="00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t>The results of numerical experiments</a:t>
            </a:r>
            <a:r>
              <a:rPr lang="en-US" sz="1600"/>
              <a:t> </a:t>
            </a:r>
            <a:r>
              <a:rPr lang="ru-RU"/>
              <a:t> </a:t>
            </a:r>
          </a:p>
        </p:txBody>
      </p:sp>
      <p:sp>
        <p:nvSpPr>
          <p:cNvPr id="154628" name="Text Box 4"/>
          <p:cNvSpPr txBox="1">
            <a:spLocks noChangeArrowheads="1"/>
          </p:cNvSpPr>
          <p:nvPr/>
        </p:nvSpPr>
        <p:spPr bwMode="auto">
          <a:xfrm>
            <a:off x="3276600" y="3933825"/>
            <a:ext cx="5329238" cy="2295525"/>
          </a:xfrm>
          <a:prstGeom prst="rect">
            <a:avLst/>
          </a:prstGeom>
          <a:solidFill>
            <a:schemeClr val="bg1"/>
          </a:solidFill>
          <a:ln w="12700" cap="sq">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200" b="1"/>
              <a:t>The following conclusions can be made up based on the presented results:</a:t>
            </a:r>
          </a:p>
          <a:p>
            <a:r>
              <a:rPr lang="en-US" sz="1200"/>
              <a:t> </a:t>
            </a:r>
          </a:p>
          <a:p>
            <a:r>
              <a:rPr lang="en-US" sz="1200"/>
              <a:t> - when the vessel wall thickness equals to 30 mm, the temperature on the inside surface of the vessel reaches the melting temperature (~ 1773 </a:t>
            </a:r>
            <a:r>
              <a:rPr lang="ru-RU" sz="1200"/>
              <a:t>К</a:t>
            </a:r>
            <a:r>
              <a:rPr lang="en-US" sz="1200"/>
              <a:t>) at the heat flux about 0.6 MW/m2;</a:t>
            </a:r>
          </a:p>
          <a:p>
            <a:r>
              <a:rPr lang="en-US" sz="1200"/>
              <a:t>  - at reduction of the model wall thickness both the time before destruction reduces and also the vertical displacement of the model bottom; </a:t>
            </a:r>
          </a:p>
          <a:p>
            <a:r>
              <a:rPr lang="en-US" sz="1200"/>
              <a:t>  - for the wall thickness from 20 to 30 mm and pressure level in the model no more than 4.0 MPa it is necessary to ensure the heat flux  at the level no less than 0.4 MW/m2 in order to ensure the duration of the tests no more than 100 hours;</a:t>
            </a:r>
          </a:p>
          <a:p>
            <a:r>
              <a:rPr lang="en-US" sz="1200"/>
              <a:t>  -  the value of the vertical displacement of the model bottom does not exceed 90 mm at the moment of the model destruction. </a:t>
            </a:r>
            <a:endParaRPr lang="ru-RU" sz="12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595313"/>
            <a:ext cx="8018463" cy="566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5" name="Picture 3" descr="Prsnt63A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8805863" cy="6216650"/>
          </a:xfrm>
          <a:prstGeom prst="rect">
            <a:avLst/>
          </a:prstGeom>
          <a:noFill/>
          <a:extLst>
            <a:ext uri="{909E8E84-426E-40DD-AFC4-6F175D3DCCD1}">
              <a14:hiddenFill xmlns:a14="http://schemas.microsoft.com/office/drawing/2010/main">
                <a:solidFill>
                  <a:srgbClr val="FFFFFF"/>
                </a:solidFill>
              </a14:hiddenFill>
            </a:ext>
          </a:extLst>
        </p:spPr>
      </p:pic>
      <p:sp>
        <p:nvSpPr>
          <p:cNvPr id="95236" name="Text Box 4"/>
          <p:cNvSpPr txBox="1">
            <a:spLocks noChangeArrowheads="1"/>
          </p:cNvSpPr>
          <p:nvPr/>
        </p:nvSpPr>
        <p:spPr bwMode="auto">
          <a:xfrm>
            <a:off x="5651500" y="1557338"/>
            <a:ext cx="2851150" cy="1444625"/>
          </a:xfrm>
          <a:prstGeom prst="rect">
            <a:avLst/>
          </a:prstGeom>
          <a:solidFill>
            <a:schemeClr val="bg1"/>
          </a:solidFill>
          <a:ln w="12700" cap="sq">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b="1"/>
              <a:t>The diagram of the housing of the experimental test</a:t>
            </a:r>
            <a:r>
              <a:rPr lang="en-US" sz="1400" b="1"/>
              <a:t> </a:t>
            </a:r>
          </a:p>
          <a:p>
            <a:endParaRPr lang="en-US" sz="1400" b="1"/>
          </a:p>
          <a:p>
            <a:r>
              <a:rPr lang="en-US" sz="1400"/>
              <a:t>The length, width and height of </a:t>
            </a:r>
          </a:p>
          <a:p>
            <a:r>
              <a:rPr lang="en-US" sz="1400"/>
              <a:t>the protective housing are </a:t>
            </a:r>
          </a:p>
          <a:p>
            <a:r>
              <a:rPr lang="en-US" sz="1400"/>
              <a:t>5, 4.5 and 5 m respectively </a:t>
            </a:r>
            <a:endParaRPr lang="ru-RU" sz="1400"/>
          </a:p>
        </p:txBody>
      </p:sp>
      <p:sp>
        <p:nvSpPr>
          <p:cNvPr id="95237" name="Text Box 5"/>
          <p:cNvSpPr txBox="1">
            <a:spLocks noChangeArrowheads="1"/>
          </p:cNvSpPr>
          <p:nvPr/>
        </p:nvSpPr>
        <p:spPr bwMode="auto">
          <a:xfrm>
            <a:off x="376238" y="3282950"/>
            <a:ext cx="3765550" cy="2549525"/>
          </a:xfrm>
          <a:prstGeom prst="rect">
            <a:avLst/>
          </a:prstGeom>
          <a:solidFill>
            <a:schemeClr val="bg1"/>
          </a:solidFill>
          <a:ln w="12700" cap="sq">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b="1"/>
              <a:t>Current Technical Status</a:t>
            </a:r>
          </a:p>
          <a:p>
            <a:r>
              <a:rPr lang="en-US" sz="1600"/>
              <a:t>- at the present time, construction of the protective </a:t>
            </a:r>
          </a:p>
          <a:p>
            <a:r>
              <a:rPr lang="en-US" sz="1600"/>
              <a:t>housing has been completed and assembling </a:t>
            </a:r>
          </a:p>
          <a:p>
            <a:r>
              <a:rPr lang="en-US" sz="1600"/>
              <a:t>of the electric and water auxiliary systems </a:t>
            </a:r>
          </a:p>
          <a:p>
            <a:r>
              <a:rPr lang="en-US" sz="1600"/>
              <a:t>of the experimental test facility has been started;</a:t>
            </a:r>
          </a:p>
          <a:p>
            <a:r>
              <a:rPr lang="en-US" sz="1600"/>
              <a:t>- manufacturing of DAS system approaches to the completion. </a:t>
            </a:r>
            <a:endParaRPr lang="ru-RU" sz="16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2" descr="Prsnt272A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0350"/>
            <a:ext cx="9012238" cy="6365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2" name="Picture 2" descr="Prsnt272B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0350"/>
            <a:ext cx="8975725" cy="6340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595313"/>
            <a:ext cx="8018463" cy="566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595313"/>
            <a:ext cx="8018463" cy="566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0" name="Picture 2" descr="Prsnt273A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012238" cy="6365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913"/>
            <a:ext cx="8986838" cy="666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8787" name="Text Box 3"/>
          <p:cNvSpPr txBox="1">
            <a:spLocks noChangeArrowheads="1"/>
          </p:cNvSpPr>
          <p:nvPr/>
        </p:nvSpPr>
        <p:spPr bwMode="auto">
          <a:xfrm>
            <a:off x="2339975" y="6118225"/>
            <a:ext cx="6529388" cy="317500"/>
          </a:xfrm>
          <a:prstGeom prst="rect">
            <a:avLst/>
          </a:prstGeom>
          <a:solidFill>
            <a:schemeClr val="bg1"/>
          </a:solidFill>
          <a:ln w="12700" cap="sq">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t>At the present time, the tests of the heating elements are at the stage of preparation</a:t>
            </a:r>
            <a:r>
              <a:rPr lang="ru-RU" sz="1400" b="1"/>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595313"/>
            <a:ext cx="8018463" cy="566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595313"/>
            <a:ext cx="8018463" cy="566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083" name="Text Box 3"/>
          <p:cNvSpPr txBox="1">
            <a:spLocks noChangeArrowheads="1"/>
          </p:cNvSpPr>
          <p:nvPr/>
        </p:nvSpPr>
        <p:spPr bwMode="auto">
          <a:xfrm>
            <a:off x="1187450" y="4292600"/>
            <a:ext cx="6985000" cy="1558925"/>
          </a:xfrm>
          <a:prstGeom prst="rect">
            <a:avLst/>
          </a:prstGeom>
          <a:solidFill>
            <a:srgbClr val="CC99FF"/>
          </a:solidFill>
          <a:ln>
            <a:noFill/>
          </a:ln>
          <a:effectLst>
            <a:outerShdw dist="107763" dir="18900000" algn="ctr" rotWithShape="0">
              <a:srgbClr val="808080">
                <a:alpha val="50000"/>
              </a:srgbClr>
            </a:outerShdw>
          </a:effectLst>
          <a:extLst>
            <a:ext uri="{91240B29-F687-4F45-9708-019B960494DF}">
              <a14:hiddenLine xmlns:a14="http://schemas.microsoft.com/office/drawing/2010/main" w="12700" cap="sq">
                <a:solidFill>
                  <a:srgbClr val="993366"/>
                </a:solidFill>
                <a:miter lim="800000"/>
                <a:headEnd type="none" w="sm" len="sm"/>
                <a:tailEnd type="none" w="sm" len="sm"/>
              </a14:hiddenLine>
            </a:ext>
          </a:extLst>
        </p:spPr>
        <p:txBody>
          <a:bodyPr>
            <a:spAutoFit/>
          </a:bodyPr>
          <a:lstStyle/>
          <a:p>
            <a:r>
              <a:rPr lang="en-US" sz="1600" b="1"/>
              <a:t>Main Results:</a:t>
            </a:r>
          </a:p>
          <a:p>
            <a:r>
              <a:rPr lang="en-US" sz="1600"/>
              <a:t>- cutting out of the plates from the unirradiated VVER reactor vessel was carried out;</a:t>
            </a:r>
          </a:p>
          <a:p>
            <a:r>
              <a:rPr lang="en-US" sz="1600"/>
              <a:t>- the samples (1-st series) were fabricated of the VVER vessel steel;</a:t>
            </a:r>
          </a:p>
          <a:p>
            <a:r>
              <a:rPr lang="en-US" sz="1600"/>
              <a:t>- the material property creep and short-term tensile tests of the VVER vessel steel samples have been started and they are carried out now.</a:t>
            </a:r>
            <a:endParaRPr lang="ru-RU" sz="16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4" name="Picture 2" descr="Prsnt31C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563" y="528638"/>
            <a:ext cx="8961437" cy="63293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1" name="Picture 3" descr="Prsnt31D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92125"/>
            <a:ext cx="9012238" cy="6365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6" name="Picture 2" descr="Prsnt31E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88913"/>
            <a:ext cx="8961438" cy="63293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595313"/>
            <a:ext cx="8018463" cy="566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ctrTitle"/>
          </p:nvPr>
        </p:nvSpPr>
        <p:spPr>
          <a:xfrm>
            <a:off x="838200" y="1371600"/>
            <a:ext cx="7772400" cy="2895600"/>
          </a:xfrm>
        </p:spPr>
        <p:txBody>
          <a:bodyPr/>
          <a:lstStyle/>
          <a:p>
            <a:pPr algn="ctr"/>
            <a:r>
              <a:rPr lang="ru-RU" sz="4800"/>
              <a:t>Thank You!</a:t>
            </a:r>
            <a:r>
              <a:rPr lang="ru-RU"/>
              <a:t/>
            </a:r>
            <a:br>
              <a:rPr lang="ru-RU"/>
            </a:br>
            <a:r>
              <a:rPr lang="ru-RU"/>
              <a:t/>
            </a:r>
            <a:br>
              <a:rPr lang="ru-RU"/>
            </a:br>
            <a:r>
              <a:rPr lang="ru-RU"/>
              <a:t/>
            </a:r>
            <a:br>
              <a:rPr lang="ru-RU"/>
            </a:br>
            <a:r>
              <a:rPr lang="ru-RU"/>
              <a:t>End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6194" name="Object 2"/>
          <p:cNvGraphicFramePr>
            <a:graphicFrameLocks noChangeAspect="1"/>
          </p:cNvGraphicFramePr>
          <p:nvPr/>
        </p:nvGraphicFramePr>
        <p:xfrm>
          <a:off x="563563" y="595313"/>
          <a:ext cx="8018462" cy="5667375"/>
        </p:xfrm>
        <a:graphic>
          <a:graphicData uri="http://schemas.openxmlformats.org/presentationml/2006/ole">
            <mc:AlternateContent xmlns:mc="http://schemas.openxmlformats.org/markup-compatibility/2006">
              <mc:Choice xmlns:v="urn:schemas-microsoft-com:vml" Requires="v">
                <p:oleObj spid="_x0000_s136195" name="Acrobat Document" r:id="rId3" imgW="8019048" imgH="5668166" progId="AcroExch.Document.7">
                  <p:embed/>
                </p:oleObj>
              </mc:Choice>
              <mc:Fallback>
                <p:oleObj name="Acrobat Document" r:id="rId3" imgW="8019048" imgH="5668166" progId="AcroExch.Document.7">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563" y="595313"/>
                        <a:ext cx="8018462" cy="566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2" name="Picture 4" descr="Prsnt04A"/>
          <p:cNvPicPr>
            <a:picLocks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223963" y="1052513"/>
            <a:ext cx="7920037" cy="5592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595313"/>
            <a:ext cx="8018463" cy="566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8" name="Picture 4"/>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27088" y="1052513"/>
            <a:ext cx="7867650" cy="5562600"/>
          </a:xfrm>
          <a:noFill/>
          <a:ln/>
          <a:extLs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595313"/>
            <a:ext cx="8018463" cy="566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595313"/>
            <a:ext cx="8018463" cy="566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60" name="Picture 4" descr="Prsnt010A7"/>
          <p:cNvPicPr>
            <a:picLocks noChangeAspect="1" noChangeArrowheads="1"/>
          </p:cNvPicPr>
          <p:nvPr>
            <p:ph/>
          </p:nvPr>
        </p:nvPicPr>
        <p:blipFill>
          <a:blip r:embed="rId2" cstate="print">
            <a:extLst>
              <a:ext uri="{28A0092B-C50C-407E-A947-70E740481C1C}">
                <a14:useLocalDpi xmlns:a14="http://schemas.microsoft.com/office/drawing/2010/main" val="0"/>
              </a:ext>
            </a:extLst>
          </a:blip>
          <a:srcRect/>
          <a:stretch>
            <a:fillRect/>
          </a:stretch>
        </p:blipFill>
        <p:spPr>
          <a:xfrm>
            <a:off x="0" y="188913"/>
            <a:ext cx="8893175" cy="6281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spb0709d">
  <a:themeElements>
    <a:clrScheme name="spb0709d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fontScheme name="spb0709d">
      <a:majorFont>
        <a:latin typeface="Times New Roman"/>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pb0709d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spb0709d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spb0709d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spb0709d</Template>
  <TotalTime>0</TotalTime>
  <Words>411</Words>
  <Application>Microsoft Office PowerPoint</Application>
  <PresentationFormat>Bildschirmpräsentation (4:3)</PresentationFormat>
  <Paragraphs>35</Paragraphs>
  <Slides>29</Slides>
  <Notes>0</Notes>
  <HiddenSlides>0</HiddenSlides>
  <MMClips>0</MMClips>
  <ScaleCrop>false</ScaleCrop>
  <HeadingPairs>
    <vt:vector size="8" baseType="variant">
      <vt:variant>
        <vt:lpstr>Verwendete Schriftarten</vt:lpstr>
      </vt:variant>
      <vt:variant>
        <vt:i4>3</vt:i4>
      </vt:variant>
      <vt:variant>
        <vt:lpstr>Design</vt:lpstr>
      </vt:variant>
      <vt:variant>
        <vt:i4>1</vt:i4>
      </vt:variant>
      <vt:variant>
        <vt:lpstr>Eingebettete OLE-Server</vt:lpstr>
      </vt:variant>
      <vt:variant>
        <vt:i4>1</vt:i4>
      </vt:variant>
      <vt:variant>
        <vt:lpstr>Folientitel</vt:lpstr>
      </vt:variant>
      <vt:variant>
        <vt:i4>29</vt:i4>
      </vt:variant>
    </vt:vector>
  </HeadingPairs>
  <TitlesOfParts>
    <vt:vector size="34" baseType="lpstr">
      <vt:lpstr>Times New Roman</vt:lpstr>
      <vt:lpstr>Arial</vt:lpstr>
      <vt:lpstr>Wingdings</vt:lpstr>
      <vt:lpstr>spb0709d</vt:lpstr>
      <vt:lpstr>Adobe Acrobat Document</vt:lpstr>
      <vt:lpstr>ISTC Project «Scale experimental investigation of the thermal and structural integrity of the VVER pressure vessel Lower Head in severe accident» (#3635)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Thank You!   End</vt:lpstr>
    </vt:vector>
  </TitlesOfParts>
  <Company>FFF777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ISTC Project «Scale experimental investigation of the thermal and structural integrity of the VVER pressure vessel Lower Head in severe accident» (#3635)</dc:title>
  <dc:creator>Vlad</dc:creator>
  <cp:lastModifiedBy>Peters, Ursula</cp:lastModifiedBy>
  <cp:revision>62</cp:revision>
  <dcterms:created xsi:type="dcterms:W3CDTF">2008-07-13T21:47:32Z</dcterms:created>
  <dcterms:modified xsi:type="dcterms:W3CDTF">2012-10-11T14:58:53Z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escription0">
    <vt:lpwstr>Scale experimental investigation of the thermal and structural integrity of the VVER pressure vessel lower head in severe accident</vt:lpwstr>
  </property>
</Properties>
</file>