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1"/>
  </p:handoutMasterIdLst>
  <p:sldIdLst>
    <p:sldId id="267" r:id="rId2"/>
    <p:sldId id="269" r:id="rId3"/>
    <p:sldId id="257" r:id="rId4"/>
    <p:sldId id="343" r:id="rId5"/>
    <p:sldId id="399" r:id="rId6"/>
    <p:sldId id="359" r:id="rId7"/>
    <p:sldId id="373" r:id="rId8"/>
    <p:sldId id="374" r:id="rId9"/>
    <p:sldId id="401" r:id="rId10"/>
    <p:sldId id="370" r:id="rId11"/>
    <p:sldId id="404" r:id="rId12"/>
    <p:sldId id="402" r:id="rId13"/>
    <p:sldId id="378" r:id="rId14"/>
    <p:sldId id="379" r:id="rId15"/>
    <p:sldId id="386" r:id="rId16"/>
    <p:sldId id="381" r:id="rId17"/>
    <p:sldId id="382" r:id="rId18"/>
    <p:sldId id="387" r:id="rId19"/>
    <p:sldId id="388" r:id="rId20"/>
    <p:sldId id="389" r:id="rId21"/>
    <p:sldId id="390" r:id="rId22"/>
    <p:sldId id="391" r:id="rId23"/>
    <p:sldId id="395" r:id="rId24"/>
    <p:sldId id="392" r:id="rId25"/>
    <p:sldId id="398" r:id="rId26"/>
    <p:sldId id="396" r:id="rId27"/>
    <p:sldId id="400" r:id="rId28"/>
    <p:sldId id="405" r:id="rId29"/>
    <p:sldId id="355" r:id="rId30"/>
  </p:sldIdLst>
  <p:sldSz cx="9144000" cy="6858000" type="screen4x3"/>
  <p:notesSz cx="6858000" cy="9144000"/>
  <p:defaultTextStyle>
    <a:defPPr>
      <a:defRPr lang="en-US"/>
    </a:defPPr>
    <a:lvl1pPr algn="l" rtl="0" eaLnBrk="0" fontAlgn="base" hangingPunct="0">
      <a:spcBef>
        <a:spcPct val="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Arial" charset="0"/>
        <a:ea typeface="+mn-ea"/>
        <a:cs typeface="+mn-cs"/>
      </a:defRPr>
    </a:lvl6pPr>
    <a:lvl7pPr marL="2743200" algn="l" defTabSz="914400" rtl="0" eaLnBrk="1" latinLnBrk="0" hangingPunct="1">
      <a:defRPr kumimoji="1" sz="1200" kern="1200">
        <a:solidFill>
          <a:schemeClr val="tx1"/>
        </a:solidFill>
        <a:latin typeface="Arial" charset="0"/>
        <a:ea typeface="+mn-ea"/>
        <a:cs typeface="+mn-cs"/>
      </a:defRPr>
    </a:lvl7pPr>
    <a:lvl8pPr marL="3200400" algn="l" defTabSz="914400" rtl="0" eaLnBrk="1" latinLnBrk="0" hangingPunct="1">
      <a:defRPr kumimoji="1" sz="1200" kern="1200">
        <a:solidFill>
          <a:schemeClr val="tx1"/>
        </a:solidFill>
        <a:latin typeface="Arial" charset="0"/>
        <a:ea typeface="+mn-ea"/>
        <a:cs typeface="+mn-cs"/>
      </a:defRPr>
    </a:lvl8pPr>
    <a:lvl9pPr marL="3657600" algn="l" defTabSz="914400" rtl="0" eaLnBrk="1" latinLnBrk="0" hangingPunct="1">
      <a:defRPr kumimoji="1"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7A7A7"/>
    <a:srgbClr val="C0C0C0"/>
    <a:srgbClr val="99FFCC"/>
    <a:srgbClr val="FFCCCC"/>
    <a:srgbClr val="FF7C80"/>
    <a:srgbClr val="CC00CC"/>
    <a:srgbClr val="CC33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99" autoAdjust="0"/>
    <p:restoredTop sz="94660"/>
  </p:normalViewPr>
  <p:slideViewPr>
    <p:cSldViewPr>
      <p:cViewPr>
        <p:scale>
          <a:sx n="75" d="100"/>
          <a:sy n="75" d="100"/>
        </p:scale>
        <p:origin x="-1944" y="-37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a:latin typeface="Times New Roman" pitchFamily="18" charset="0"/>
              </a:defRPr>
            </a:lvl1pPr>
          </a:lstStyle>
          <a:p>
            <a:r>
              <a:rPr lang="ru-RU"/>
              <a:t>Natal</a:t>
            </a:r>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a:latin typeface="Times New Roman" pitchFamily="18" charset="0"/>
              </a:defRPr>
            </a:lvl1pPr>
          </a:lstStyle>
          <a:p>
            <a:endParaRPr lang="ru-RU"/>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a:latin typeface="Times New Roman" pitchFamily="18" charset="0"/>
              </a:defRPr>
            </a:lvl1pPr>
          </a:lstStyle>
          <a:p>
            <a:r>
              <a:rPr lang="ru-RU"/>
              <a:t>Место заголовка</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a:latin typeface="Times New Roman" pitchFamily="18" charset="0"/>
              </a:defRPr>
            </a:lvl1pPr>
          </a:lstStyle>
          <a:p>
            <a:fld id="{A51350A8-9D79-4344-B902-15008CBBA3C2}" type="slidenum">
              <a:rPr lang="ru-RU"/>
              <a:pPr/>
              <a:t>‹Nr.›</a:t>
            </a:fld>
            <a:endParaRPr lang="ru-RU"/>
          </a:p>
        </p:txBody>
      </p:sp>
    </p:spTree>
    <p:extLst>
      <p:ext uri="{BB962C8B-B14F-4D97-AF65-F5344CB8AC3E}">
        <p14:creationId xmlns:p14="http://schemas.microsoft.com/office/powerpoint/2010/main" val="10523092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ru-RU" noProof="0" smtClean="0"/>
              <a:t>Щелчок правит образец заголовка</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ru-RU" noProof="0" smtClean="0"/>
              <a:t>Щелчок правит образец подзаголовка</a:t>
            </a:r>
          </a:p>
        </p:txBody>
      </p:sp>
      <p:sp>
        <p:nvSpPr>
          <p:cNvPr id="3078" name="Rectangle 6"/>
          <p:cNvSpPr>
            <a:spLocks noGrp="1" noChangeArrowheads="1"/>
          </p:cNvSpPr>
          <p:nvPr>
            <p:ph type="dt" sz="quarter" idx="2"/>
          </p:nvPr>
        </p:nvSpPr>
        <p:spPr/>
        <p:txBody>
          <a:bodyPr/>
          <a:lstStyle>
            <a:lvl1pPr>
              <a:defRPr/>
            </a:lvl1pPr>
          </a:lstStyle>
          <a:p>
            <a:endParaRPr lang="ru-RU"/>
          </a:p>
        </p:txBody>
      </p:sp>
      <p:sp>
        <p:nvSpPr>
          <p:cNvPr id="3079" name="Rectangle 7"/>
          <p:cNvSpPr>
            <a:spLocks noGrp="1" noChangeArrowheads="1"/>
          </p:cNvSpPr>
          <p:nvPr>
            <p:ph type="ftr" sz="quarter" idx="3"/>
          </p:nvPr>
        </p:nvSpPr>
        <p:spPr/>
        <p:txBody>
          <a:bodyPr/>
          <a:lstStyle>
            <a:lvl1pPr>
              <a:defRPr/>
            </a:lvl1pPr>
          </a:lstStyle>
          <a:p>
            <a:endParaRPr lang="ru-RU"/>
          </a:p>
        </p:txBody>
      </p:sp>
      <p:sp>
        <p:nvSpPr>
          <p:cNvPr id="3080" name="Rectangle 8"/>
          <p:cNvSpPr>
            <a:spLocks noGrp="1" noChangeArrowheads="1"/>
          </p:cNvSpPr>
          <p:nvPr>
            <p:ph type="sldNum" sz="quarter" idx="4"/>
          </p:nvPr>
        </p:nvSpPr>
        <p:spPr/>
        <p:txBody>
          <a:bodyPr/>
          <a:lstStyle>
            <a:lvl1pPr>
              <a:defRPr/>
            </a:lvl1pPr>
          </a:lstStyle>
          <a:p>
            <a:endParaRPr lang="ru-RU"/>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64764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027058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85800" y="1981200"/>
            <a:ext cx="3810000" cy="4114800"/>
          </a:xfrm>
        </p:spPr>
        <p:txBody>
          <a:bodyPr/>
          <a:lstStyle/>
          <a:p>
            <a:endParaRPr lang="de-DE"/>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85800" y="6172200"/>
            <a:ext cx="1905000" cy="457200"/>
          </a:xfrm>
        </p:spPr>
        <p:txBody>
          <a:bodyPr/>
          <a:lstStyle>
            <a:lvl1pPr>
              <a:defRPr/>
            </a:lvl1pPr>
          </a:lstStyle>
          <a:p>
            <a:endParaRPr lang="ru-RU"/>
          </a:p>
        </p:txBody>
      </p:sp>
      <p:sp>
        <p:nvSpPr>
          <p:cNvPr id="6" name="Fußzeilenplatzhalter 5"/>
          <p:cNvSpPr>
            <a:spLocks noGrp="1"/>
          </p:cNvSpPr>
          <p:nvPr>
            <p:ph type="ftr" sz="quarter" idx="11"/>
          </p:nvPr>
        </p:nvSpPr>
        <p:spPr>
          <a:xfrm>
            <a:off x="3124200" y="6172200"/>
            <a:ext cx="2895600" cy="457200"/>
          </a:xfrm>
        </p:spPr>
        <p:txBody>
          <a:bodyPr/>
          <a:lstStyle>
            <a:lvl1pPr>
              <a:defRPr/>
            </a:lvl1pPr>
          </a:lstStyle>
          <a:p>
            <a:endParaRPr lang="ru-RU"/>
          </a:p>
        </p:txBody>
      </p:sp>
      <p:sp>
        <p:nvSpPr>
          <p:cNvPr id="7" name="Foliennummernplatzhalter 6"/>
          <p:cNvSpPr>
            <a:spLocks noGrp="1"/>
          </p:cNvSpPr>
          <p:nvPr>
            <p:ph type="sldNum" sz="quarter" idx="12"/>
          </p:nvPr>
        </p:nvSpPr>
        <p:spPr>
          <a:xfrm>
            <a:off x="6553200" y="6172200"/>
            <a:ext cx="1905000" cy="457200"/>
          </a:xfrm>
        </p:spPr>
        <p:txBody>
          <a:bodyPr/>
          <a:lstStyle>
            <a:lvl1pPr>
              <a:defRPr/>
            </a:lvl1pPr>
          </a:lstStyle>
          <a:p>
            <a:endParaRPr lang="ru-RU"/>
          </a:p>
        </p:txBody>
      </p:sp>
    </p:spTree>
    <p:extLst>
      <p:ext uri="{BB962C8B-B14F-4D97-AF65-F5344CB8AC3E}">
        <p14:creationId xmlns:p14="http://schemas.microsoft.com/office/powerpoint/2010/main" val="166800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95082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86627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63309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48120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425824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02147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41178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02411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FFCC">
                <a:gamma/>
                <a:shade val="70196"/>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ru-RU" smtClean="0"/>
              <a:t>Щелчок правит образец заголовка</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j-lt"/>
              </a:defRPr>
            </a:lvl1pPr>
          </a:lstStyle>
          <a:p>
            <a:endParaRPr lang="ru-RU"/>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j-lt"/>
              </a:defRPr>
            </a:lvl1pPr>
          </a:lstStyle>
          <a:p>
            <a:endParaRPr lang="ru-RU"/>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j-lt"/>
              </a:defRPr>
            </a:lvl1pPr>
          </a:lstStyle>
          <a:p>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57200" y="381000"/>
            <a:ext cx="7848600" cy="1524000"/>
          </a:xfrm>
        </p:spPr>
        <p:txBody>
          <a:bodyPr/>
          <a:lstStyle/>
          <a:p>
            <a:r>
              <a:rPr lang="ru-RU" sz="2400">
                <a:solidFill>
                  <a:schemeClr val="hlink"/>
                </a:solidFill>
                <a:effectLst>
                  <a:outerShdw blurRad="38100" dist="38100" dir="2700000" algn="tl">
                    <a:srgbClr val="000000"/>
                  </a:outerShdw>
                </a:effectLst>
              </a:rPr>
              <a:t>ISTC Project</a:t>
            </a:r>
            <a:r>
              <a:rPr lang="en-US" sz="2400">
                <a:solidFill>
                  <a:schemeClr val="hlink"/>
                </a:solidFill>
                <a:effectLst>
                  <a:outerShdw blurRad="38100" dist="38100" dir="2700000" algn="tl">
                    <a:srgbClr val="000000"/>
                  </a:outerShdw>
                </a:effectLst>
              </a:rPr>
              <a:t> </a:t>
            </a:r>
            <a:r>
              <a:rPr lang="ru-RU" sz="2400">
                <a:solidFill>
                  <a:schemeClr val="hlink"/>
                </a:solidFill>
                <a:effectLst>
                  <a:outerShdw blurRad="38100" dist="38100" dir="2700000" algn="tl">
                    <a:srgbClr val="000000"/>
                  </a:outerShdw>
                </a:effectLst>
              </a:rPr>
              <a:t>«</a:t>
            </a:r>
            <a:r>
              <a:rPr lang="en-US" sz="2400">
                <a:solidFill>
                  <a:schemeClr val="hlink"/>
                </a:solidFill>
                <a:effectLst>
                  <a:outerShdw blurRad="38100" dist="38100" dir="2700000" algn="tl">
                    <a:srgbClr val="000000"/>
                  </a:outerShdw>
                </a:effectLst>
              </a:rPr>
              <a:t>S</a:t>
            </a:r>
            <a:r>
              <a:rPr kumimoji="0" lang="ru-RU" sz="2400" b="1">
                <a:solidFill>
                  <a:schemeClr val="hlink"/>
                </a:solidFill>
                <a:effectLst/>
              </a:rPr>
              <a:t>cale experimental investigation of the thermal and structural integrity of the VVER </a:t>
            </a:r>
            <a:r>
              <a:rPr kumimoji="0" lang="en-US" sz="2400" b="1">
                <a:solidFill>
                  <a:schemeClr val="hlink"/>
                </a:solidFill>
                <a:effectLst/>
              </a:rPr>
              <a:t>P</a:t>
            </a:r>
            <a:r>
              <a:rPr kumimoji="0" lang="ru-RU" sz="2400" b="1">
                <a:solidFill>
                  <a:schemeClr val="hlink"/>
                </a:solidFill>
                <a:effectLst/>
              </a:rPr>
              <a:t>ressure</a:t>
            </a:r>
            <a:r>
              <a:rPr kumimoji="0" lang="en-US" sz="2400" b="1">
                <a:solidFill>
                  <a:schemeClr val="hlink"/>
                </a:solidFill>
                <a:effectLst/>
              </a:rPr>
              <a:t> V</a:t>
            </a:r>
            <a:r>
              <a:rPr kumimoji="0" lang="ru-RU" sz="2400" b="1">
                <a:solidFill>
                  <a:schemeClr val="hlink"/>
                </a:solidFill>
                <a:effectLst/>
              </a:rPr>
              <a:t>essel Lower Head in severe accident</a:t>
            </a:r>
            <a:r>
              <a:rPr lang="ru-RU" sz="2400">
                <a:solidFill>
                  <a:schemeClr val="hlink"/>
                </a:solidFill>
                <a:effectLst>
                  <a:outerShdw blurRad="38100" dist="38100" dir="2700000" algn="tl">
                    <a:srgbClr val="000000"/>
                  </a:outerShdw>
                </a:effectLst>
              </a:rPr>
              <a:t>» (#3635)</a:t>
            </a:r>
            <a:r>
              <a:rPr lang="ru-RU"/>
              <a:t> </a:t>
            </a:r>
          </a:p>
        </p:txBody>
      </p:sp>
      <p:sp>
        <p:nvSpPr>
          <p:cNvPr id="17411" name="Rectangle 3"/>
          <p:cNvSpPr>
            <a:spLocks noGrp="1" noChangeArrowheads="1"/>
          </p:cNvSpPr>
          <p:nvPr>
            <p:ph type="subTitle" idx="1"/>
          </p:nvPr>
        </p:nvSpPr>
        <p:spPr>
          <a:xfrm>
            <a:off x="457200" y="1905000"/>
            <a:ext cx="6553200" cy="3886200"/>
          </a:xfrm>
        </p:spPr>
        <p:txBody>
          <a:bodyPr/>
          <a:lstStyle/>
          <a:p>
            <a:pPr algn="l">
              <a:lnSpc>
                <a:spcPct val="90000"/>
              </a:lnSpc>
            </a:pPr>
            <a:r>
              <a:rPr kumimoji="0" lang="ru-RU" sz="2000"/>
              <a:t>Participating Institutions:</a:t>
            </a:r>
            <a:endParaRPr kumimoji="0" lang="ru-RU" sz="2000" b="1"/>
          </a:p>
          <a:p>
            <a:pPr algn="l">
              <a:lnSpc>
                <a:spcPct val="90000"/>
              </a:lnSpc>
            </a:pPr>
            <a:endParaRPr kumimoji="0" lang="en-US" sz="2000"/>
          </a:p>
          <a:p>
            <a:pPr algn="l">
              <a:lnSpc>
                <a:spcPct val="90000"/>
              </a:lnSpc>
            </a:pPr>
            <a:r>
              <a:rPr kumimoji="0" lang="ru-RU" sz="2000"/>
              <a:t>- «Moscow Power Engineering Institute» (MPEI): Leading Institution </a:t>
            </a:r>
          </a:p>
          <a:p>
            <a:pPr algn="l">
              <a:lnSpc>
                <a:spcPct val="90000"/>
              </a:lnSpc>
            </a:pPr>
            <a:r>
              <a:rPr kumimoji="0" lang="ru-RU" sz="2000"/>
              <a:t>- Federal State Unitary Enterprise «Experimental and Design Organization “GIDROPRESS” (EDO «GP»)</a:t>
            </a:r>
          </a:p>
          <a:p>
            <a:pPr algn="l">
              <a:lnSpc>
                <a:spcPct val="90000"/>
              </a:lnSpc>
            </a:pPr>
            <a:r>
              <a:rPr kumimoji="0" lang="ru-RU" sz="2000"/>
              <a:t>- Lavrentyev Institute of Hydrodynamics of the Siberian Branch of the Russian Academy of Sciences (IGiL)</a:t>
            </a:r>
          </a:p>
          <a:p>
            <a:pPr algn="l">
              <a:lnSpc>
                <a:spcPct val="90000"/>
              </a:lnSpc>
            </a:pPr>
            <a:endParaRPr kumimoji="0" lang="en-US" sz="2000"/>
          </a:p>
          <a:p>
            <a:pPr algn="l">
              <a:lnSpc>
                <a:spcPct val="90000"/>
              </a:lnSpc>
            </a:pPr>
            <a:r>
              <a:rPr kumimoji="0" lang="en-US" sz="2000"/>
              <a:t>Start: Sept. 01, 2007 </a:t>
            </a:r>
            <a:endParaRPr kumimoji="0" lang="ru-RU" sz="2000"/>
          </a:p>
          <a:p>
            <a:pPr algn="l">
              <a:lnSpc>
                <a:spcPct val="90000"/>
              </a:lnSpc>
            </a:pPr>
            <a:r>
              <a:rPr kumimoji="0" lang="ru-RU" sz="2000"/>
              <a:t>Duration: 36 months</a:t>
            </a:r>
            <a:endParaRPr kumimoji="0" lang="en-US" sz="2000"/>
          </a:p>
          <a:p>
            <a:pPr algn="l">
              <a:lnSpc>
                <a:spcPct val="90000"/>
              </a:lnSpc>
            </a:pPr>
            <a:r>
              <a:rPr kumimoji="0" lang="en-US" sz="1800"/>
              <a:t>Prolongation: 12 </a:t>
            </a:r>
            <a:r>
              <a:rPr kumimoji="0" lang="ru-RU" sz="1800"/>
              <a:t>months</a:t>
            </a:r>
            <a:r>
              <a:rPr kumimoji="0" lang="en-US" sz="2000"/>
              <a:t> </a:t>
            </a:r>
            <a:endParaRPr kumimoji="0" lang="ru-RU" sz="2000"/>
          </a:p>
        </p:txBody>
      </p:sp>
      <p:sp>
        <p:nvSpPr>
          <p:cNvPr id="17415" name="Text Box 7"/>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000" b="1">
                <a:solidFill>
                  <a:schemeClr val="hlink"/>
                </a:solidFill>
                <a:latin typeface="Times New Roman" pitchFamily="18" charset="0"/>
              </a:rPr>
              <a:t>Preparation of the scale experiment (4) </a:t>
            </a:r>
          </a:p>
        </p:txBody>
      </p:sp>
      <p:sp>
        <p:nvSpPr>
          <p:cNvPr id="158723"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58724" name="Rectangle 4"/>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58727" name="Rectangle 7"/>
          <p:cNvSpPr>
            <a:spLocks noChangeArrowheads="1"/>
          </p:cNvSpPr>
          <p:nvPr/>
        </p:nvSpPr>
        <p:spPr bwMode="auto">
          <a:xfrm>
            <a:off x="0" y="57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58729" name="Text Box 9"/>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58730" name="Picture 10" descr="IVRSA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4500563"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31" name="Rectangle 11"/>
          <p:cNvSpPr>
            <a:spLocks noChangeArrowheads="1"/>
          </p:cNvSpPr>
          <p:nvPr/>
        </p:nvSpPr>
        <p:spPr bwMode="auto">
          <a:xfrm>
            <a:off x="0" y="4724400"/>
            <a:ext cx="3816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Fig.2.1 –IVRSA test facility. March 07, 2011 </a:t>
            </a:r>
            <a:endParaRPr lang="en-US" b="1"/>
          </a:p>
        </p:txBody>
      </p:sp>
      <p:pic>
        <p:nvPicPr>
          <p:cNvPr id="158733" name="Picture 13" descr="IVRSA090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549275"/>
            <a:ext cx="4754562" cy="3465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0" y="0"/>
            <a:ext cx="7786688" cy="6794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800" b="1">
                <a:solidFill>
                  <a:schemeClr val="hlink"/>
                </a:solidFill>
                <a:effectLst>
                  <a:outerShdw blurRad="38100" dist="38100" dir="2700000" algn="tl">
                    <a:srgbClr val="000000"/>
                  </a:outerShdw>
                </a:effectLst>
                <a:latin typeface="Arial" charset="0"/>
              </a:rPr>
              <a:t>T</a:t>
            </a:r>
            <a:r>
              <a:rPr kumimoji="0" lang="ru-RU" sz="1800" b="1">
                <a:solidFill>
                  <a:schemeClr val="hlink"/>
                </a:solidFill>
                <a:effectLst/>
                <a:latin typeface="Arial" charset="0"/>
              </a:rPr>
              <a:t>esting of the VVER vessel steel</a:t>
            </a:r>
            <a:r>
              <a:rPr kumimoji="0" lang="en-US" sz="1800" b="1">
                <a:solidFill>
                  <a:schemeClr val="hlink"/>
                </a:solidFill>
                <a:effectLst/>
                <a:latin typeface="Arial" charset="0"/>
              </a:rPr>
              <a:t> (0)</a:t>
            </a:r>
            <a:endParaRPr kumimoji="0" lang="ru-RU" sz="1800" b="1">
              <a:solidFill>
                <a:schemeClr val="hlink"/>
              </a:solidFill>
              <a:effectLst/>
              <a:latin typeface="Arial" charset="0"/>
            </a:endParaRPr>
          </a:p>
        </p:txBody>
      </p:sp>
      <p:sp>
        <p:nvSpPr>
          <p:cNvPr id="197635"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7636" name="Rectangle 4"/>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7637" name="Rectangle 5"/>
          <p:cNvSpPr>
            <a:spLocks noChangeArrowheads="1"/>
          </p:cNvSpPr>
          <p:nvPr/>
        </p:nvSpPr>
        <p:spPr bwMode="auto">
          <a:xfrm>
            <a:off x="2728913"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7638" name="Rectangle 6"/>
          <p:cNvSpPr>
            <a:spLocks noChangeArrowheads="1"/>
          </p:cNvSpPr>
          <p:nvPr/>
        </p:nvSpPr>
        <p:spPr bwMode="auto">
          <a:xfrm>
            <a:off x="2586038"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7639" name="Rectangle 7"/>
          <p:cNvSpPr>
            <a:spLocks noChangeArrowheads="1"/>
          </p:cNvSpPr>
          <p:nvPr/>
        </p:nvSpPr>
        <p:spPr bwMode="auto">
          <a:xfrm>
            <a:off x="179388" y="1055688"/>
            <a:ext cx="8785225" cy="4486275"/>
          </a:xfrm>
          <a:prstGeom prst="rect">
            <a:avLst/>
          </a:prstGeom>
          <a:solidFill>
            <a:srgbClr val="FF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a:latin typeface="Times New Roman" pitchFamily="18" charset="0"/>
              </a:rPr>
              <a:t>- During the reporting period the experimental data of the tests of the mechanical characteristics of the 15</a:t>
            </a:r>
            <a:r>
              <a:rPr lang="ru-RU" sz="1800" b="1">
                <a:latin typeface="Times New Roman" pitchFamily="18" charset="0"/>
              </a:rPr>
              <a:t>Х</a:t>
            </a:r>
            <a:r>
              <a:rPr lang="en-US" sz="1800" b="1">
                <a:latin typeface="Times New Roman" pitchFamily="18" charset="0"/>
              </a:rPr>
              <a:t>2</a:t>
            </a:r>
            <a:r>
              <a:rPr lang="ru-RU" sz="1800" b="1">
                <a:latin typeface="Times New Roman" pitchFamily="18" charset="0"/>
              </a:rPr>
              <a:t>НМФА</a:t>
            </a:r>
            <a:r>
              <a:rPr lang="en-US" sz="1800" b="1">
                <a:latin typeface="Times New Roman" pitchFamily="18" charset="0"/>
              </a:rPr>
              <a:t> steel was accumulated and analyzed.</a:t>
            </a:r>
          </a:p>
          <a:p>
            <a:endParaRPr lang="en-US" sz="1800" b="1">
              <a:latin typeface="Times New Roman" pitchFamily="18" charset="0"/>
            </a:endParaRPr>
          </a:p>
          <a:p>
            <a:r>
              <a:rPr lang="en-US" sz="1800" b="1">
                <a:latin typeface="Times New Roman" pitchFamily="18" charset="0"/>
              </a:rPr>
              <a:t>- Mechanical characteristics tests were carried out in air atmosphere, in the protective argon environment and in vacuum;</a:t>
            </a:r>
          </a:p>
          <a:p>
            <a:endParaRPr lang="en-US" sz="1800" b="1">
              <a:latin typeface="Times New Roman" pitchFamily="18" charset="0"/>
            </a:endParaRPr>
          </a:p>
          <a:p>
            <a:r>
              <a:rPr lang="en-US" sz="1800" b="1">
                <a:latin typeface="Times New Roman" pitchFamily="18" charset="0"/>
              </a:rPr>
              <a:t>- The tests in the air atmosphere were, as a rule, short-time, with a temperature up to 600 º</a:t>
            </a:r>
            <a:r>
              <a:rPr lang="ru-RU" sz="1800" b="1">
                <a:latin typeface="Times New Roman" pitchFamily="18" charset="0"/>
              </a:rPr>
              <a:t>С</a:t>
            </a:r>
            <a:r>
              <a:rPr lang="en-US" sz="1800" b="1">
                <a:latin typeface="Times New Roman" pitchFamily="18" charset="0"/>
              </a:rPr>
              <a:t>;</a:t>
            </a:r>
          </a:p>
          <a:p>
            <a:endParaRPr lang="en-US" sz="1800" b="1">
              <a:latin typeface="Times New Roman" pitchFamily="18" charset="0"/>
            </a:endParaRPr>
          </a:p>
          <a:p>
            <a:pPr>
              <a:buFontTx/>
              <a:buChar char="-"/>
            </a:pPr>
            <a:r>
              <a:rPr lang="en-US" sz="1800" b="1">
                <a:latin typeface="Times New Roman" pitchFamily="18" charset="0"/>
              </a:rPr>
              <a:t>The tests for short-time mechanical characteristics and creep tests were carried out with a temperature from 650ºC to 1050º</a:t>
            </a:r>
            <a:r>
              <a:rPr lang="ru-RU" sz="1800" b="1">
                <a:latin typeface="Times New Roman" pitchFamily="18" charset="0"/>
              </a:rPr>
              <a:t>С</a:t>
            </a:r>
            <a:r>
              <a:rPr lang="en-US" sz="1800" b="1">
                <a:latin typeface="Times New Roman" pitchFamily="18" charset="0"/>
              </a:rPr>
              <a:t> in argon;</a:t>
            </a:r>
          </a:p>
          <a:p>
            <a:endParaRPr lang="en-US" sz="1800" b="1">
              <a:latin typeface="Times New Roman" pitchFamily="18" charset="0"/>
            </a:endParaRPr>
          </a:p>
          <a:p>
            <a:r>
              <a:rPr lang="en-US" sz="1800" b="1">
                <a:latin typeface="Times New Roman" pitchFamily="18" charset="0"/>
              </a:rPr>
              <a:t>- The tests in vacuum were short-time and creep tests, with a temperature from 900º</a:t>
            </a:r>
            <a:r>
              <a:rPr lang="ru-RU" sz="1800" b="1">
                <a:latin typeface="Times New Roman" pitchFamily="18" charset="0"/>
              </a:rPr>
              <a:t>С</a:t>
            </a:r>
            <a:r>
              <a:rPr lang="en-US" sz="1800" b="1">
                <a:latin typeface="Times New Roman" pitchFamily="18" charset="0"/>
              </a:rPr>
              <a:t> to 1200 º</a:t>
            </a:r>
            <a:r>
              <a:rPr lang="ru-RU" sz="1800" b="1">
                <a:latin typeface="Times New Roman" pitchFamily="18" charset="0"/>
              </a:rPr>
              <a:t>С</a:t>
            </a:r>
            <a:r>
              <a:rPr lang="en-US" sz="1800" b="1">
                <a:latin typeface="Times New Roman" pitchFamily="18" charset="0"/>
              </a:rPr>
              <a:t>. </a:t>
            </a:r>
          </a:p>
          <a:p>
            <a:r>
              <a:rPr lang="en-US" sz="1800" b="1">
                <a:latin typeface="Times New Roman" pitchFamily="18" charset="0"/>
              </a:rPr>
              <a:t> </a:t>
            </a:r>
          </a:p>
          <a:p>
            <a:endParaRPr lang="en-US" sz="1800" b="1">
              <a:latin typeface="Times New Roman" pitchFamily="18" charset="0"/>
            </a:endParaRPr>
          </a:p>
        </p:txBody>
      </p:sp>
      <p:sp>
        <p:nvSpPr>
          <p:cNvPr id="197640" name="Text Box 8"/>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0" y="0"/>
            <a:ext cx="7786688" cy="6794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(1)</a:t>
            </a:r>
            <a:endParaRPr kumimoji="0" lang="ru-RU" sz="1600" b="1">
              <a:solidFill>
                <a:schemeClr val="hlink"/>
              </a:solidFill>
              <a:effectLst/>
              <a:latin typeface="Arial" charset="0"/>
            </a:endParaRPr>
          </a:p>
        </p:txBody>
      </p:sp>
      <p:sp>
        <p:nvSpPr>
          <p:cNvPr id="195587"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5588" name="Rectangle 4"/>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5589" name="Rectangle 5"/>
          <p:cNvSpPr>
            <a:spLocks noChangeArrowheads="1"/>
          </p:cNvSpPr>
          <p:nvPr/>
        </p:nvSpPr>
        <p:spPr bwMode="auto">
          <a:xfrm>
            <a:off x="2728913"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5590" name="Rectangle 6"/>
          <p:cNvSpPr>
            <a:spLocks noChangeArrowheads="1"/>
          </p:cNvSpPr>
          <p:nvPr/>
        </p:nvSpPr>
        <p:spPr bwMode="auto">
          <a:xfrm>
            <a:off x="2586038"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5591" name="Rectangle 7"/>
          <p:cNvSpPr>
            <a:spLocks noChangeArrowheads="1"/>
          </p:cNvSpPr>
          <p:nvPr/>
        </p:nvSpPr>
        <p:spPr bwMode="auto">
          <a:xfrm>
            <a:off x="0" y="442913"/>
            <a:ext cx="8785225"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400" b="1"/>
              <a:t>A vessel steel 15Kh2NMFA (TS 108-765-78) of which the lower course of the VVER vessel No. 1152.02.70.000 (number of fusion 107210), number of forgings 5015 has been made was the material which mechanical properties were subject to definition in process of material property studies.</a:t>
            </a:r>
            <a:endParaRPr lang="ru-RU" sz="1400" b="1"/>
          </a:p>
          <a:p>
            <a:pPr algn="just"/>
            <a:endParaRPr lang="en-US" sz="1400" b="1"/>
          </a:p>
          <a:p>
            <a:pPr algn="just"/>
            <a:r>
              <a:rPr lang="en-US" sz="1400" b="1"/>
              <a:t>The specimens fabricated for the tests had circular cross-section of 8 (and 10 mm) diameter and working length of 45-50 mm. Besides, the specimens with diameter of 5.5 mm and working length of 30 mm were fabricated. These specimens were used for testing when tensile elongation exceeded 120%(Fig. 4.1). </a:t>
            </a:r>
            <a:r>
              <a:rPr lang="en-US" sz="1400"/>
              <a:t> </a:t>
            </a:r>
          </a:p>
        </p:txBody>
      </p:sp>
      <p:sp>
        <p:nvSpPr>
          <p:cNvPr id="195592" name="Text Box 8"/>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95593" name="Picture 9" descr="Saml_Al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20938"/>
            <a:ext cx="3924300"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4" name="Rectangle 10"/>
          <p:cNvSpPr>
            <a:spLocks noChangeArrowheads="1"/>
          </p:cNvSpPr>
          <p:nvPr/>
        </p:nvSpPr>
        <p:spPr bwMode="auto">
          <a:xfrm>
            <a:off x="5292725" y="4581525"/>
            <a:ext cx="28797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a:p>
          <a:p>
            <a:r>
              <a:rPr lang="en-US" b="1"/>
              <a:t>The specimens for testing in vacuum at temperature 900-1200 C with a </a:t>
            </a:r>
          </a:p>
          <a:p>
            <a:r>
              <a:rPr lang="en-US" b="1"/>
              <a:t>circular cross-section of 10 mm diameter and working length of 30 and 45  mm.</a:t>
            </a:r>
            <a:endParaRPr lang="ru-RU" b="1"/>
          </a:p>
        </p:txBody>
      </p:sp>
      <p:sp>
        <p:nvSpPr>
          <p:cNvPr id="195595" name="Rectangle 11"/>
          <p:cNvSpPr>
            <a:spLocks noChangeArrowheads="1"/>
          </p:cNvSpPr>
          <p:nvPr/>
        </p:nvSpPr>
        <p:spPr bwMode="auto">
          <a:xfrm>
            <a:off x="5148263" y="2781300"/>
            <a:ext cx="28797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a:p>
          <a:p>
            <a:r>
              <a:rPr lang="en-US" b="1"/>
              <a:t>The specimens for testing in argon at temperature up to 1100 C. </a:t>
            </a:r>
          </a:p>
          <a:p>
            <a:r>
              <a:rPr lang="en-US" b="1"/>
              <a:t> </a:t>
            </a:r>
          </a:p>
          <a:p>
            <a:r>
              <a:rPr lang="en-US" b="1"/>
              <a:t>Diameter 8 mm and working length of ~50 mm.</a:t>
            </a:r>
            <a:endParaRPr lang="ru-RU" b="1"/>
          </a:p>
        </p:txBody>
      </p:sp>
      <p:sp>
        <p:nvSpPr>
          <p:cNvPr id="195596" name="Line 12"/>
          <p:cNvSpPr>
            <a:spLocks noChangeShapeType="1"/>
          </p:cNvSpPr>
          <p:nvPr/>
        </p:nvSpPr>
        <p:spPr bwMode="auto">
          <a:xfrm flipH="1" flipV="1">
            <a:off x="4284663" y="3213100"/>
            <a:ext cx="792162" cy="144463"/>
          </a:xfrm>
          <a:prstGeom prst="line">
            <a:avLst/>
          </a:prstGeom>
          <a:noFill/>
          <a:ln w="3175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5597" name="Line 13"/>
          <p:cNvSpPr>
            <a:spLocks noChangeShapeType="1"/>
          </p:cNvSpPr>
          <p:nvPr/>
        </p:nvSpPr>
        <p:spPr bwMode="auto">
          <a:xfrm flipH="1">
            <a:off x="4356100" y="3573463"/>
            <a:ext cx="792163" cy="215900"/>
          </a:xfrm>
          <a:prstGeom prst="line">
            <a:avLst/>
          </a:prstGeom>
          <a:noFill/>
          <a:ln w="3175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5598" name="Line 14"/>
          <p:cNvSpPr>
            <a:spLocks noChangeShapeType="1"/>
          </p:cNvSpPr>
          <p:nvPr/>
        </p:nvSpPr>
        <p:spPr bwMode="auto">
          <a:xfrm flipH="1">
            <a:off x="4284663" y="5229225"/>
            <a:ext cx="935037" cy="71438"/>
          </a:xfrm>
          <a:prstGeom prst="line">
            <a:avLst/>
          </a:prstGeom>
          <a:noFill/>
          <a:ln w="3175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5599" name="Line 15"/>
          <p:cNvSpPr>
            <a:spLocks noChangeShapeType="1"/>
          </p:cNvSpPr>
          <p:nvPr/>
        </p:nvSpPr>
        <p:spPr bwMode="auto">
          <a:xfrm flipH="1" flipV="1">
            <a:off x="4284663" y="4724400"/>
            <a:ext cx="935037" cy="144463"/>
          </a:xfrm>
          <a:prstGeom prst="line">
            <a:avLst/>
          </a:prstGeom>
          <a:noFill/>
          <a:ln w="3175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5600" name="Text Box 16"/>
          <p:cNvSpPr txBox="1">
            <a:spLocks noChangeArrowheads="1"/>
          </p:cNvSpPr>
          <p:nvPr/>
        </p:nvSpPr>
        <p:spPr bwMode="auto">
          <a:xfrm>
            <a:off x="468313" y="6165850"/>
            <a:ext cx="655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4.1- </a:t>
            </a:r>
            <a:r>
              <a:rPr lang="en-US" b="1"/>
              <a:t>Specimens for creep  testing of the VVER vessel steel in vacuum</a:t>
            </a:r>
            <a:r>
              <a:rPr lang="en-US" sz="1400" b="1">
                <a:cs typeface="Times New Roman" pitchFamily="18" charset="0"/>
              </a:rPr>
              <a:t> </a:t>
            </a:r>
            <a:endParaRPr lang="ru-RU" sz="1400" b="1">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0" y="0"/>
            <a:ext cx="5435600" cy="6794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latin typeface="Arial" charset="0"/>
              </a:rPr>
              <a:t>esting of the VVER vessel steel</a:t>
            </a:r>
            <a:r>
              <a:rPr kumimoji="0" lang="en-US" sz="1600" b="1">
                <a:solidFill>
                  <a:schemeClr val="hlink"/>
                </a:solidFill>
                <a:effectLst/>
                <a:latin typeface="Arial" charset="0"/>
              </a:rPr>
              <a:t> (2)</a:t>
            </a:r>
            <a:endParaRPr kumimoji="0" lang="ru-RU" sz="1600" b="1">
              <a:solidFill>
                <a:schemeClr val="hlink"/>
              </a:solidFill>
              <a:effectLst/>
              <a:latin typeface="Arial" charset="0"/>
            </a:endParaRPr>
          </a:p>
        </p:txBody>
      </p:sp>
      <p:sp>
        <p:nvSpPr>
          <p:cNvPr id="169987"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9993" name="Text Box 9"/>
          <p:cNvSpPr txBox="1">
            <a:spLocks noChangeArrowheads="1"/>
          </p:cNvSpPr>
          <p:nvPr/>
        </p:nvSpPr>
        <p:spPr bwMode="auto">
          <a:xfrm>
            <a:off x="2374900" y="6583363"/>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69995" name="Picture 11" descr="Dig20_1000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5257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6" name="Picture 12" descr="Dg700_1200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6250"/>
            <a:ext cx="5257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7" name="Text Box 13"/>
          <p:cNvSpPr txBox="1">
            <a:spLocks noChangeArrowheads="1"/>
          </p:cNvSpPr>
          <p:nvPr/>
        </p:nvSpPr>
        <p:spPr bwMode="auto">
          <a:xfrm>
            <a:off x="611188" y="6381750"/>
            <a:ext cx="7559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4.2- S</a:t>
            </a:r>
            <a:r>
              <a:rPr lang="en-US" sz="1400" b="1"/>
              <a:t>amples after short-time tests with a temperature from 20ºC to 1000º</a:t>
            </a:r>
            <a:r>
              <a:rPr lang="ru-RU" sz="1400" b="1"/>
              <a:t>С</a:t>
            </a:r>
            <a:r>
              <a:rPr lang="en-US" sz="1400" b="1"/>
              <a:t> </a:t>
            </a:r>
            <a:endParaRPr lang="ru-RU" sz="1400" b="1"/>
          </a:p>
        </p:txBody>
      </p:sp>
      <p:sp>
        <p:nvSpPr>
          <p:cNvPr id="169998" name="Rectangle 14"/>
          <p:cNvSpPr>
            <a:spLocks noChangeArrowheads="1"/>
          </p:cNvSpPr>
          <p:nvPr/>
        </p:nvSpPr>
        <p:spPr bwMode="auto">
          <a:xfrm>
            <a:off x="4356100" y="4365625"/>
            <a:ext cx="47879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T= 20…1000 C</a:t>
            </a:r>
            <a:r>
              <a:rPr lang="en-US"/>
              <a:t> </a:t>
            </a:r>
            <a:r>
              <a:rPr lang="en-US" sz="1400" b="1">
                <a:latin typeface="Times New Roman" pitchFamily="18" charset="0"/>
              </a:rPr>
              <a:t>( without a protective environment (up to the temperature of 600º</a:t>
            </a:r>
            <a:r>
              <a:rPr lang="ru-RU" sz="1400" b="1">
                <a:latin typeface="Times New Roman" pitchFamily="18" charset="0"/>
              </a:rPr>
              <a:t>С</a:t>
            </a:r>
            <a:r>
              <a:rPr lang="en-US" sz="1400" b="1">
                <a:latin typeface="Times New Roman" pitchFamily="18" charset="0"/>
              </a:rPr>
              <a:t> and in the protective argon environment with the temperature of over 600º</a:t>
            </a:r>
            <a:r>
              <a:rPr lang="ru-RU" sz="1400" b="1">
                <a:latin typeface="Times New Roman" pitchFamily="18" charset="0"/>
              </a:rPr>
              <a:t>С</a:t>
            </a:r>
            <a:r>
              <a:rPr lang="en-US"/>
              <a:t>. </a:t>
            </a:r>
            <a:endParaRPr lang="ru-RU"/>
          </a:p>
        </p:txBody>
      </p:sp>
      <p:sp>
        <p:nvSpPr>
          <p:cNvPr id="169999" name="Rectangle 15"/>
          <p:cNvSpPr>
            <a:spLocks noChangeArrowheads="1"/>
          </p:cNvSpPr>
          <p:nvPr/>
        </p:nvSpPr>
        <p:spPr bwMode="auto">
          <a:xfrm>
            <a:off x="5435600" y="404813"/>
            <a:ext cx="3276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T= 700…1200 C</a:t>
            </a:r>
            <a:r>
              <a:rPr lang="en-US"/>
              <a:t> . </a:t>
            </a:r>
            <a:r>
              <a:rPr lang="en-US" b="1"/>
              <a:t>(Argon and Vacuum) </a:t>
            </a:r>
            <a:endParaRPr lang="ru-RU" b="1"/>
          </a:p>
        </p:txBody>
      </p:sp>
      <p:sp>
        <p:nvSpPr>
          <p:cNvPr id="170002" name="Rectangle 18"/>
          <p:cNvSpPr>
            <a:spLocks noChangeArrowheads="1"/>
          </p:cNvSpPr>
          <p:nvPr/>
        </p:nvSpPr>
        <p:spPr bwMode="auto">
          <a:xfrm>
            <a:off x="179388" y="5180013"/>
            <a:ext cx="8964612" cy="1065212"/>
          </a:xfrm>
          <a:prstGeom prst="rect">
            <a:avLst/>
          </a:prstGeom>
          <a:solidFill>
            <a:srgbClr val="FFFF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1">
                <a:latin typeface="Times New Roman" pitchFamily="18" charset="0"/>
              </a:rPr>
              <a:t>It is important to mention one peculiarity that was noticed during the tests (short-time and creep tests) when the temperature was over 700º</a:t>
            </a:r>
            <a:r>
              <a:rPr lang="ru-RU" sz="1400" b="1">
                <a:latin typeface="Times New Roman" pitchFamily="18" charset="0"/>
              </a:rPr>
              <a:t>С</a:t>
            </a:r>
            <a:r>
              <a:rPr lang="en-US" sz="1400" b="1">
                <a:latin typeface="Times New Roman" pitchFamily="18" charset="0"/>
              </a:rPr>
              <a:t>:</a:t>
            </a:r>
          </a:p>
          <a:p>
            <a:pPr>
              <a:buFontTx/>
              <a:buChar char="-"/>
            </a:pPr>
            <a:r>
              <a:rPr lang="en-US" b="1"/>
              <a:t>this peculiarity is the appearance of reddish spots on the surface of samples. They were more intensive when the temperature was 700-900º</a:t>
            </a:r>
            <a:r>
              <a:rPr lang="ru-RU" b="1"/>
              <a:t>С</a:t>
            </a:r>
            <a:r>
              <a:rPr lang="en-US" b="1"/>
              <a:t>. When the temperature was increased, the number of the spots reduced. </a:t>
            </a:r>
          </a:p>
          <a:p>
            <a:r>
              <a:rPr lang="en-US" b="1"/>
              <a:t>The appearance of these spots most possibly is due to structural transformations of the examined steel.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6" name="Text Box 8"/>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71018" name="Picture 10" descr="Sm900_1200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358933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0" name="Rectangle 2"/>
          <p:cNvSpPr>
            <a:spLocks noGrp="1" noChangeArrowheads="1"/>
          </p:cNvSpPr>
          <p:nvPr>
            <p:ph type="title"/>
          </p:nvPr>
        </p:nvSpPr>
        <p:spPr>
          <a:xfrm>
            <a:off x="3121025" y="0"/>
            <a:ext cx="6022975" cy="6794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latin typeface="Arial" charset="0"/>
              </a:rPr>
              <a:t>esting of the VVER vessel steel</a:t>
            </a:r>
            <a:r>
              <a:rPr kumimoji="0" lang="en-US" sz="1600" b="1">
                <a:solidFill>
                  <a:schemeClr val="hlink"/>
                </a:solidFill>
                <a:effectLst/>
                <a:latin typeface="Arial" charset="0"/>
              </a:rPr>
              <a:t> (3)</a:t>
            </a:r>
            <a:endParaRPr kumimoji="0" lang="ru-RU" sz="1600" b="1">
              <a:solidFill>
                <a:schemeClr val="hlink"/>
              </a:solidFill>
              <a:effectLst/>
              <a:latin typeface="Arial" charset="0"/>
            </a:endParaRPr>
          </a:p>
        </p:txBody>
      </p:sp>
      <p:pic>
        <p:nvPicPr>
          <p:cNvPr id="171019" name="Picture 11" descr="Sm900_1200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549275"/>
            <a:ext cx="37020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0" name="Text Box 12"/>
          <p:cNvSpPr txBox="1">
            <a:spLocks noChangeArrowheads="1"/>
          </p:cNvSpPr>
          <p:nvPr/>
        </p:nvSpPr>
        <p:spPr bwMode="auto">
          <a:xfrm>
            <a:off x="2627313" y="6092825"/>
            <a:ext cx="5651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4.3- </a:t>
            </a:r>
            <a:r>
              <a:rPr lang="en-US" b="1"/>
              <a:t>Specimens after  testing of the VVER vessel steel in vacuum </a:t>
            </a:r>
            <a:endParaRPr lang="ru-RU" sz="1400" b="1">
              <a:cs typeface="Times New Roman" pitchFamily="18" charset="0"/>
            </a:endParaRPr>
          </a:p>
        </p:txBody>
      </p:sp>
      <p:sp>
        <p:nvSpPr>
          <p:cNvPr id="171021" name="Rectangle 13"/>
          <p:cNvSpPr>
            <a:spLocks noChangeArrowheads="1"/>
          </p:cNvSpPr>
          <p:nvPr/>
        </p:nvSpPr>
        <p:spPr bwMode="auto">
          <a:xfrm>
            <a:off x="3851275" y="4851400"/>
            <a:ext cx="5292725" cy="1004888"/>
          </a:xfrm>
          <a:prstGeom prst="rect">
            <a:avLst/>
          </a:prstGeom>
          <a:solidFill>
            <a:srgbClr val="FFFF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a:t>When the temperature was increased, the number of the spots reduced. </a:t>
            </a:r>
          </a:p>
          <a:p>
            <a:endParaRPr lang="en-US" b="1"/>
          </a:p>
          <a:p>
            <a:r>
              <a:rPr lang="en-US" b="1"/>
              <a:t>The appearance of these spots most possibly is due to structural transformations of the examined steel.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78182" name="Picture 6" descr="Cr700_1000C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813"/>
            <a:ext cx="61214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Rectangle 4"/>
          <p:cNvSpPr>
            <a:spLocks noGrp="1" noChangeArrowheads="1"/>
          </p:cNvSpPr>
          <p:nvPr>
            <p:ph type="title"/>
          </p:nvPr>
        </p:nvSpPr>
        <p:spPr>
          <a:xfrm>
            <a:off x="1187450" y="0"/>
            <a:ext cx="6022975" cy="4762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Creep t</a:t>
            </a:r>
            <a:r>
              <a:rPr kumimoji="0" lang="ru-RU" sz="1600" b="1">
                <a:solidFill>
                  <a:schemeClr val="hlink"/>
                </a:solidFill>
                <a:effectLst/>
                <a:latin typeface="Arial" charset="0"/>
              </a:rPr>
              <a:t>esting of the VVER vessel steel</a:t>
            </a:r>
            <a:r>
              <a:rPr kumimoji="0" lang="en-US" sz="1600" b="1">
                <a:solidFill>
                  <a:schemeClr val="hlink"/>
                </a:solidFill>
                <a:effectLst/>
                <a:latin typeface="Arial" charset="0"/>
              </a:rPr>
              <a:t> (4)</a:t>
            </a:r>
            <a:endParaRPr kumimoji="0" lang="ru-RU" sz="1600" b="1">
              <a:solidFill>
                <a:schemeClr val="hlink"/>
              </a:solidFill>
              <a:effectLst/>
              <a:latin typeface="Arial" charset="0"/>
            </a:endParaRPr>
          </a:p>
        </p:txBody>
      </p:sp>
      <p:pic>
        <p:nvPicPr>
          <p:cNvPr id="178183" name="Picture 7" descr="Cr700_1000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363" y="476250"/>
            <a:ext cx="4084637"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4" name="Text Box 8"/>
          <p:cNvSpPr txBox="1">
            <a:spLocks noChangeArrowheads="1"/>
          </p:cNvSpPr>
          <p:nvPr/>
        </p:nvSpPr>
        <p:spPr bwMode="auto">
          <a:xfrm>
            <a:off x="468313" y="6165850"/>
            <a:ext cx="8135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4.4- </a:t>
            </a:r>
            <a:r>
              <a:rPr lang="en-US" b="1"/>
              <a:t>Specimens after creep  testing of the VVER vessel steel in argon. T= 700…1000 C</a:t>
            </a:r>
            <a:endParaRPr lang="ru-RU" sz="1400" b="1">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64" name="Text Box 8"/>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73065" name="Picture 9" descr="Cr700_1000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549275"/>
            <a:ext cx="54229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6" name="Text Box 10"/>
          <p:cNvSpPr txBox="1">
            <a:spLocks noChangeArrowheads="1"/>
          </p:cNvSpPr>
          <p:nvPr/>
        </p:nvSpPr>
        <p:spPr bwMode="auto">
          <a:xfrm>
            <a:off x="0" y="5949950"/>
            <a:ext cx="8135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4.5- </a:t>
            </a:r>
            <a:r>
              <a:rPr lang="en-US" b="1"/>
              <a:t>The samples</a:t>
            </a:r>
            <a:r>
              <a:rPr lang="ru-RU"/>
              <a:t> </a:t>
            </a:r>
            <a:r>
              <a:rPr lang="en-US" b="1"/>
              <a:t>after creep  testing of the VVER vessel steel in argon. T= 850…1100 C</a:t>
            </a:r>
            <a:endParaRPr lang="ru-RU" b="1"/>
          </a:p>
        </p:txBody>
      </p:sp>
      <p:pic>
        <p:nvPicPr>
          <p:cNvPr id="173067" name="Picture 11" descr="Cr850_1100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33375"/>
            <a:ext cx="3821113"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8" name="Rectangle 2"/>
          <p:cNvSpPr>
            <a:spLocks noGrp="1" noChangeArrowheads="1"/>
          </p:cNvSpPr>
          <p:nvPr>
            <p:ph type="title"/>
          </p:nvPr>
        </p:nvSpPr>
        <p:spPr>
          <a:xfrm>
            <a:off x="0" y="0"/>
            <a:ext cx="6011863" cy="549275"/>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(5)</a:t>
            </a:r>
            <a:endParaRPr kumimoji="0" lang="ru-RU" sz="1600" b="1">
              <a:solidFill>
                <a:schemeClr val="hlink"/>
              </a:solidFill>
              <a:effectLst/>
              <a:latin typeface="Arial" charset="0"/>
            </a:endParaRPr>
          </a:p>
        </p:txBody>
      </p:sp>
      <p:sp>
        <p:nvSpPr>
          <p:cNvPr id="173070" name="Rectangle 14"/>
          <p:cNvSpPr>
            <a:spLocks noChangeArrowheads="1"/>
          </p:cNvSpPr>
          <p:nvPr/>
        </p:nvSpPr>
        <p:spPr bwMode="auto">
          <a:xfrm>
            <a:off x="323850" y="4021138"/>
            <a:ext cx="377983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1">
                <a:latin typeface="Times New Roman" pitchFamily="18" charset="0"/>
              </a:rPr>
              <a:t>The samples were not completely failed, and the examined data may be used to be compared with the results of the numerical calculation of the deformation of the given samples</a:t>
            </a:r>
            <a:br>
              <a:rPr lang="en-US" sz="1400" b="1">
                <a:latin typeface="Times New Roman" pitchFamily="18" charset="0"/>
              </a:rPr>
            </a:br>
            <a:endParaRPr lang="en-US" sz="1400" b="1">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6011863" cy="4762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(6)</a:t>
            </a:r>
            <a:endParaRPr kumimoji="0" lang="ru-RU" sz="1600" b="1">
              <a:solidFill>
                <a:schemeClr val="hlink"/>
              </a:solidFill>
              <a:effectLst/>
              <a:latin typeface="Arial" charset="0"/>
            </a:endParaRPr>
          </a:p>
        </p:txBody>
      </p:sp>
      <p:pic>
        <p:nvPicPr>
          <p:cNvPr id="174089" name="Picture 9" descr="Sm950_3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813"/>
            <a:ext cx="3563938"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0" name="Picture 10" descr="Sm1000_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404813"/>
            <a:ext cx="36004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1" name="Picture 11" descr="Sm1050_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68638"/>
            <a:ext cx="3708400"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8" name="Text Box 8"/>
          <p:cNvSpPr txBox="1">
            <a:spLocks noChangeArrowheads="1"/>
          </p:cNvSpPr>
          <p:nvPr/>
        </p:nvSpPr>
        <p:spPr bwMode="auto">
          <a:xfrm>
            <a:off x="2195513" y="6583363"/>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
        <p:nvSpPr>
          <p:cNvPr id="174092" name="Text Box 12"/>
          <p:cNvSpPr txBox="1">
            <a:spLocks noChangeArrowheads="1"/>
          </p:cNvSpPr>
          <p:nvPr/>
        </p:nvSpPr>
        <p:spPr bwMode="auto">
          <a:xfrm>
            <a:off x="2627313" y="6308725"/>
            <a:ext cx="6265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4.6- </a:t>
            </a:r>
            <a:r>
              <a:rPr lang="en-US" b="1"/>
              <a:t>Specimens after creep  testing of the VVER vessel steel in argon </a:t>
            </a:r>
            <a:endParaRPr lang="ru-RU" sz="1400" b="1">
              <a:cs typeface="Times New Roman" pitchFamily="18" charset="0"/>
            </a:endParaRPr>
          </a:p>
        </p:txBody>
      </p:sp>
      <p:sp>
        <p:nvSpPr>
          <p:cNvPr id="174093" name="Text Box 13"/>
          <p:cNvSpPr txBox="1">
            <a:spLocks noChangeArrowheads="1"/>
          </p:cNvSpPr>
          <p:nvPr/>
        </p:nvSpPr>
        <p:spPr bwMode="auto">
          <a:xfrm>
            <a:off x="1692275" y="1484313"/>
            <a:ext cx="1728788" cy="290512"/>
          </a:xfrm>
          <a:prstGeom prst="rect">
            <a:avLst/>
          </a:prstGeom>
          <a:noFill/>
          <a:ln w="15875"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T= 950 C; 35 MPa</a:t>
            </a:r>
            <a:endParaRPr lang="ru-RU" sz="1400" b="1">
              <a:cs typeface="Times New Roman" pitchFamily="18" charset="0"/>
            </a:endParaRPr>
          </a:p>
        </p:txBody>
      </p:sp>
      <p:sp>
        <p:nvSpPr>
          <p:cNvPr id="174094" name="Text Box 14"/>
          <p:cNvSpPr txBox="1">
            <a:spLocks noChangeArrowheads="1"/>
          </p:cNvSpPr>
          <p:nvPr/>
        </p:nvSpPr>
        <p:spPr bwMode="auto">
          <a:xfrm>
            <a:off x="3635375" y="1268413"/>
            <a:ext cx="1728788" cy="290512"/>
          </a:xfrm>
          <a:prstGeom prst="rect">
            <a:avLst/>
          </a:prstGeom>
          <a:noFill/>
          <a:ln w="15875"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T= 1000 C; 25 MPa</a:t>
            </a:r>
            <a:endParaRPr lang="ru-RU" sz="1400" b="1">
              <a:cs typeface="Times New Roman" pitchFamily="18" charset="0"/>
            </a:endParaRPr>
          </a:p>
        </p:txBody>
      </p:sp>
      <p:sp>
        <p:nvSpPr>
          <p:cNvPr id="174095" name="Text Box 15"/>
          <p:cNvSpPr txBox="1">
            <a:spLocks noChangeArrowheads="1"/>
          </p:cNvSpPr>
          <p:nvPr/>
        </p:nvSpPr>
        <p:spPr bwMode="auto">
          <a:xfrm>
            <a:off x="179388" y="3213100"/>
            <a:ext cx="1728787" cy="290513"/>
          </a:xfrm>
          <a:prstGeom prst="rect">
            <a:avLst/>
          </a:prstGeom>
          <a:noFill/>
          <a:ln w="15875"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T= 1050 C; 16 MPa</a:t>
            </a:r>
            <a:endParaRPr lang="ru-RU" sz="1400" b="1">
              <a:cs typeface="Times New Roman" pitchFamily="18" charset="0"/>
            </a:endParaRPr>
          </a:p>
        </p:txBody>
      </p:sp>
      <p:sp>
        <p:nvSpPr>
          <p:cNvPr id="174096" name="Rectangle 16"/>
          <p:cNvSpPr>
            <a:spLocks noChangeArrowheads="1"/>
          </p:cNvSpPr>
          <p:nvPr/>
        </p:nvSpPr>
        <p:spPr bwMode="auto">
          <a:xfrm>
            <a:off x="3706813" y="2420938"/>
            <a:ext cx="5437187"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b="1">
                <a:latin typeface="Times New Roman" pitchFamily="18" charset="0"/>
              </a:rPr>
              <a:t>As one may see in response to the increase of the temperature the surface of the working part of the sample is partly oxidized, and the surface is loosened and flaky. </a:t>
            </a:r>
          </a:p>
          <a:p>
            <a:endParaRPr lang="en-US" sz="1600" b="1">
              <a:latin typeface="Times New Roman" pitchFamily="18" charset="0"/>
            </a:endParaRPr>
          </a:p>
          <a:p>
            <a:r>
              <a:rPr lang="en-US" sz="1600" b="1">
                <a:latin typeface="Times New Roman" pitchFamily="18" charset="0"/>
              </a:rPr>
              <a:t>In response to the increase in the duration of testing the process oxidation</a:t>
            </a:r>
            <a:r>
              <a:rPr lang="en-US" sz="1600">
                <a:latin typeface="Times New Roman" pitchFamily="18" charset="0"/>
              </a:rPr>
              <a:t> </a:t>
            </a:r>
            <a:r>
              <a:rPr lang="en-US" sz="1600" b="1">
                <a:latin typeface="Times New Roman" pitchFamily="18" charset="0"/>
              </a:rPr>
              <a:t>becomes more intensive. </a:t>
            </a:r>
          </a:p>
          <a:p>
            <a:endParaRPr lang="en-US" sz="1600" b="1">
              <a:latin typeface="Times New Roman" pitchFamily="18" charset="0"/>
            </a:endParaRPr>
          </a:p>
          <a:p>
            <a:r>
              <a:rPr lang="en-US" sz="1600" b="1">
                <a:latin typeface="Times New Roman" pitchFamily="18" charset="0"/>
              </a:rPr>
              <a:t>Partial oxidation is connected to incomplete leak integrity of the furnace where the sample is kept during the test. </a:t>
            </a:r>
          </a:p>
          <a:p>
            <a:endParaRPr lang="en-US" sz="1600" b="1">
              <a:latin typeface="Times New Roman" pitchFamily="18" charset="0"/>
            </a:endParaRPr>
          </a:p>
          <a:p>
            <a:r>
              <a:rPr lang="en-US" sz="1600" b="1">
                <a:latin typeface="Times New Roman" pitchFamily="18" charset="0"/>
              </a:rPr>
              <a:t>To estimate the influence of partial oxidation on the creeping process it was decided to conduct an additional series of creep tests in vacuum. These tests were conducted at the temperature of 900, 1000, 1100 and 1200º</a:t>
            </a:r>
            <a:r>
              <a:rPr lang="ru-RU" sz="1600" b="1">
                <a:latin typeface="Times New Roman" pitchFamily="18" charset="0"/>
              </a:rPr>
              <a:t>С</a:t>
            </a:r>
            <a:r>
              <a:rPr lang="en-US" sz="1600" b="1">
                <a:latin typeface="Times New Roman" pitchFamily="18" charset="0"/>
              </a:rPr>
              <a:t>.</a:t>
            </a:r>
            <a:r>
              <a:rPr lang="ru-RU" sz="1600">
                <a:latin typeface="Times New Roman" pitchFamily="18" charset="0"/>
              </a:rPr>
              <a:t> </a:t>
            </a:r>
            <a:endParaRPr lang="en-US" sz="1600">
              <a:latin typeface="Times New Roman" pitchFamily="18" charset="0"/>
            </a:endParaRPr>
          </a:p>
          <a:p>
            <a:endParaRPr lang="en-US" sz="160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0"/>
            <a:ext cx="6011863" cy="4762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(7)</a:t>
            </a:r>
            <a:endParaRPr kumimoji="0" lang="ru-RU" sz="1600" b="1">
              <a:solidFill>
                <a:schemeClr val="hlink"/>
              </a:solidFill>
              <a:effectLst/>
              <a:latin typeface="Arial" charset="0"/>
            </a:endParaRPr>
          </a:p>
        </p:txBody>
      </p:sp>
      <p:sp>
        <p:nvSpPr>
          <p:cNvPr id="179206" name="Text Box 6"/>
          <p:cNvSpPr txBox="1">
            <a:spLocks noChangeArrowheads="1"/>
          </p:cNvSpPr>
          <p:nvPr/>
        </p:nvSpPr>
        <p:spPr bwMode="auto">
          <a:xfrm>
            <a:off x="2195513" y="6583363"/>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
        <p:nvSpPr>
          <p:cNvPr id="179207" name="Text Box 7"/>
          <p:cNvSpPr txBox="1">
            <a:spLocks noChangeArrowheads="1"/>
          </p:cNvSpPr>
          <p:nvPr/>
        </p:nvSpPr>
        <p:spPr bwMode="auto">
          <a:xfrm>
            <a:off x="468313" y="6237288"/>
            <a:ext cx="8351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4.7- </a:t>
            </a:r>
            <a:r>
              <a:rPr lang="en-US" b="1"/>
              <a:t>Specimens after creep  testing of the VVER vessel steel in Vacuum. T= 900 C; 22… 45 MPa </a:t>
            </a:r>
            <a:endParaRPr lang="ru-RU" sz="1400" b="1">
              <a:cs typeface="Times New Roman" pitchFamily="18" charset="0"/>
            </a:endParaRPr>
          </a:p>
        </p:txBody>
      </p:sp>
      <p:pic>
        <p:nvPicPr>
          <p:cNvPr id="179211" name="Picture 11" descr="Crp900_A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250"/>
            <a:ext cx="5257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2" name="Picture 12" descr="Crp900_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0" y="404813"/>
            <a:ext cx="52705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4" name="Rectangle 14"/>
          <p:cNvSpPr>
            <a:spLocks noChangeArrowheads="1"/>
          </p:cNvSpPr>
          <p:nvPr/>
        </p:nvSpPr>
        <p:spPr bwMode="auto">
          <a:xfrm>
            <a:off x="0" y="2420938"/>
            <a:ext cx="3455988"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latin typeface="Times New Roman" pitchFamily="18" charset="0"/>
              </a:rPr>
              <a:t>As one may see when the test temperature is 900º</a:t>
            </a:r>
            <a:r>
              <a:rPr lang="ru-RU" sz="1600" b="1">
                <a:latin typeface="Times New Roman" pitchFamily="18" charset="0"/>
              </a:rPr>
              <a:t>С</a:t>
            </a:r>
            <a:r>
              <a:rPr lang="en-US" sz="1600" b="1">
                <a:latin typeface="Times New Roman" pitchFamily="18" charset="0"/>
              </a:rPr>
              <a:t> there sample is almost completely covered with reddish/brown film. </a:t>
            </a:r>
          </a:p>
          <a:p>
            <a:endParaRPr lang="en-US" sz="1600" b="1">
              <a:latin typeface="Times New Roman" pitchFamily="18" charset="0"/>
            </a:endParaRPr>
          </a:p>
          <a:p>
            <a:r>
              <a:rPr lang="en-US" sz="1600" b="1">
                <a:latin typeface="Times New Roman" pitchFamily="18" charset="0"/>
              </a:rPr>
              <a:t>So it is possible to say that the appearance of a reddish  film can be observed in the argon environment and in vacuum.</a:t>
            </a:r>
          </a:p>
          <a:p>
            <a:endParaRPr lang="en-US" sz="1600" b="1">
              <a:latin typeface="Times New Roman" pitchFamily="18" charset="0"/>
            </a:endParaRPr>
          </a:p>
          <a:p>
            <a:r>
              <a:rPr lang="en-US" sz="1600" b="1">
                <a:latin typeface="Times New Roman" pitchFamily="18" charset="0"/>
              </a:rPr>
              <a:t>As one may see on the presented photos in response to increase in duration of the test the surface became lighter, and the brown film  disappeared.</a:t>
            </a:r>
            <a:r>
              <a:rPr lang="ru-RU" sz="1600">
                <a:latin typeface="Times New Roman" pitchFamily="18" charset="0"/>
              </a:rPr>
              <a:t> </a:t>
            </a:r>
            <a:endParaRPr lang="en-US" sz="1600">
              <a:latin typeface="Times New Roman" pitchFamily="18" charset="0"/>
            </a:endParaRPr>
          </a:p>
          <a:p>
            <a:endParaRPr lang="en-US" sz="1600">
              <a:latin typeface="Times New Roman" pitchFamily="18" charset="0"/>
            </a:endParaRPr>
          </a:p>
        </p:txBody>
      </p:sp>
      <p:sp>
        <p:nvSpPr>
          <p:cNvPr id="179215" name="Line 15"/>
          <p:cNvSpPr>
            <a:spLocks noChangeShapeType="1"/>
          </p:cNvSpPr>
          <p:nvPr/>
        </p:nvSpPr>
        <p:spPr bwMode="auto">
          <a:xfrm flipV="1">
            <a:off x="3708400" y="1844675"/>
            <a:ext cx="1368425" cy="1223963"/>
          </a:xfrm>
          <a:prstGeom prst="line">
            <a:avLst/>
          </a:prstGeom>
          <a:noFill/>
          <a:ln w="1270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0"/>
            <a:ext cx="6011863" cy="4762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(8)</a:t>
            </a:r>
            <a:endParaRPr kumimoji="0" lang="ru-RU" sz="1600" b="1">
              <a:solidFill>
                <a:schemeClr val="hlink"/>
              </a:solidFill>
              <a:effectLst/>
              <a:latin typeface="Arial" charset="0"/>
            </a:endParaRPr>
          </a:p>
        </p:txBody>
      </p:sp>
      <p:sp>
        <p:nvSpPr>
          <p:cNvPr id="180227" name="Text Box 3"/>
          <p:cNvSpPr txBox="1">
            <a:spLocks noChangeArrowheads="1"/>
          </p:cNvSpPr>
          <p:nvPr/>
        </p:nvSpPr>
        <p:spPr bwMode="auto">
          <a:xfrm>
            <a:off x="2195513" y="6583363"/>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
        <p:nvSpPr>
          <p:cNvPr id="180228" name="Text Box 4"/>
          <p:cNvSpPr txBox="1">
            <a:spLocks noChangeArrowheads="1"/>
          </p:cNvSpPr>
          <p:nvPr/>
        </p:nvSpPr>
        <p:spPr bwMode="auto">
          <a:xfrm>
            <a:off x="2627313" y="6308725"/>
            <a:ext cx="6265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4.8- </a:t>
            </a:r>
            <a:r>
              <a:rPr lang="en-US" b="1"/>
              <a:t>Specimens after creep  testing in vacuum. T= 1000 C; 13,5 … 20 MPa</a:t>
            </a:r>
            <a:r>
              <a:rPr lang="en-US"/>
              <a:t> </a:t>
            </a:r>
            <a:endParaRPr lang="ru-RU"/>
          </a:p>
        </p:txBody>
      </p:sp>
      <p:pic>
        <p:nvPicPr>
          <p:cNvPr id="180232" name="Picture 8" descr="Crp1000_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5270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457200"/>
          </a:xfrm>
        </p:spPr>
        <p:txBody>
          <a:bodyPr/>
          <a:lstStyle/>
          <a:p>
            <a:r>
              <a:rPr kumimoji="0" lang="ru-RU" sz="2400">
                <a:solidFill>
                  <a:schemeClr val="hlink"/>
                </a:solidFill>
                <a:effectLst>
                  <a:outerShdw blurRad="38100" dist="38100" dir="2700000" algn="tl">
                    <a:srgbClr val="000000"/>
                  </a:outerShdw>
                </a:effectLst>
              </a:rPr>
              <a:t>Collaborators:</a:t>
            </a:r>
          </a:p>
        </p:txBody>
      </p:sp>
      <p:sp>
        <p:nvSpPr>
          <p:cNvPr id="22531" name="Rectangle 3"/>
          <p:cNvSpPr>
            <a:spLocks noGrp="1" noChangeArrowheads="1"/>
          </p:cNvSpPr>
          <p:nvPr>
            <p:ph type="body" idx="1"/>
          </p:nvPr>
        </p:nvSpPr>
        <p:spPr>
          <a:xfrm>
            <a:off x="611188" y="1628775"/>
            <a:ext cx="8153400" cy="4343400"/>
          </a:xfrm>
        </p:spPr>
        <p:txBody>
          <a:bodyPr/>
          <a:lstStyle/>
          <a:p>
            <a:pPr>
              <a:lnSpc>
                <a:spcPct val="80000"/>
              </a:lnSpc>
            </a:pPr>
            <a:r>
              <a:rPr kumimoji="0" lang="de-DE" sz="1800" b="0"/>
              <a:t>Forschungszentrum Karlsruhe GmbH (Germany)</a:t>
            </a:r>
          </a:p>
          <a:p>
            <a:pPr>
              <a:lnSpc>
                <a:spcPct val="80000"/>
              </a:lnSpc>
            </a:pPr>
            <a:r>
              <a:rPr kumimoji="0" lang="ru-RU" sz="1800" b="0"/>
              <a:t>CEA Saclay, DEN/DANS/DM2S/SEMT, Laboratoire de Mecanique Systeme et Simulation (France)</a:t>
            </a:r>
          </a:p>
          <a:p>
            <a:pPr>
              <a:lnSpc>
                <a:spcPct val="80000"/>
              </a:lnSpc>
            </a:pPr>
            <a:r>
              <a:rPr kumimoji="0" lang="de-DE" sz="1800" b="0"/>
              <a:t>Material and Components Safety Department, Institut fur Sicherheitsforschung, Forschungszentrum Rossendorf (Germany)</a:t>
            </a:r>
          </a:p>
          <a:p>
            <a:pPr>
              <a:lnSpc>
                <a:spcPct val="80000"/>
              </a:lnSpc>
            </a:pPr>
            <a:r>
              <a:rPr kumimoji="0" lang="ru-RU" sz="1800" b="0"/>
              <a:t>EC JRC, Institute for Transuranium Elements (Karlsruhe), Hot Cell Technology (</a:t>
            </a:r>
            <a:r>
              <a:rPr kumimoji="0" lang="de-DE" sz="1800" b="0"/>
              <a:t>Germany</a:t>
            </a:r>
            <a:r>
              <a:rPr kumimoji="0" lang="ru-RU" sz="1800" b="0"/>
              <a:t>)</a:t>
            </a:r>
          </a:p>
          <a:p>
            <a:pPr>
              <a:lnSpc>
                <a:spcPct val="80000"/>
              </a:lnSpc>
            </a:pPr>
            <a:r>
              <a:rPr kumimoji="0" lang="ru-RU" sz="1800" b="0"/>
              <a:t>Division of Nuclear Power Safety, Department of Physics, Royal Institute of Technology (Sweden)</a:t>
            </a:r>
          </a:p>
          <a:p>
            <a:pPr>
              <a:lnSpc>
                <a:spcPct val="80000"/>
              </a:lnSpc>
            </a:pPr>
            <a:endParaRPr kumimoji="0" lang="en-US" sz="1800" b="0"/>
          </a:p>
          <a:p>
            <a:pPr>
              <a:lnSpc>
                <a:spcPct val="80000"/>
              </a:lnSpc>
            </a:pPr>
            <a:r>
              <a:rPr kumimoji="0" lang="ru-RU" sz="1800" b="0"/>
              <a:t>Department of Engineering Physics, College of Engineering, University of Wisconsin (USA)</a:t>
            </a:r>
          </a:p>
          <a:p>
            <a:pPr>
              <a:lnSpc>
                <a:spcPct val="80000"/>
              </a:lnSpc>
            </a:pPr>
            <a:r>
              <a:rPr kumimoji="0" lang="ru-RU" sz="1800" b="0"/>
              <a:t>Institute of Nuclear Technology, Institute of Nuclear Safety System, Incorporated (Japan)</a:t>
            </a:r>
          </a:p>
          <a:p>
            <a:pPr>
              <a:lnSpc>
                <a:spcPct val="80000"/>
              </a:lnSpc>
            </a:pPr>
            <a:r>
              <a:rPr kumimoji="0" lang="ru-RU" sz="1800" b="0"/>
              <a:t>Mechanical &amp; Nuclear Engineering, The Pennsylvania State University (USA)</a:t>
            </a:r>
            <a:r>
              <a:rPr kumimoji="0" lang="en-US" sz="1800" b="0"/>
              <a:t> </a:t>
            </a:r>
            <a:endParaRPr kumimoji="0" lang="ru-RU" sz="1800" b="0"/>
          </a:p>
        </p:txBody>
      </p:sp>
      <p:sp>
        <p:nvSpPr>
          <p:cNvPr id="22532" name="Text Box 4"/>
          <p:cNvSpPr txBox="1">
            <a:spLocks noChangeArrowheads="1"/>
          </p:cNvSpPr>
          <p:nvPr/>
        </p:nvSpPr>
        <p:spPr bwMode="auto">
          <a:xfrm>
            <a:off x="685800" y="61722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ru-RU" sz="2400">
              <a:latin typeface="Times New Roman" pitchFamily="18" charset="0"/>
            </a:endParaRPr>
          </a:p>
        </p:txBody>
      </p:sp>
      <p:sp>
        <p:nvSpPr>
          <p:cNvPr id="22536" name="Text Box 8"/>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916238" y="0"/>
            <a:ext cx="6011862" cy="4762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(9)</a:t>
            </a:r>
            <a:endParaRPr kumimoji="0" lang="ru-RU" sz="1600" b="1">
              <a:solidFill>
                <a:schemeClr val="hlink"/>
              </a:solidFill>
              <a:effectLst/>
              <a:latin typeface="Arial" charset="0"/>
            </a:endParaRPr>
          </a:p>
        </p:txBody>
      </p:sp>
      <p:sp>
        <p:nvSpPr>
          <p:cNvPr id="181251" name="Text Box 3"/>
          <p:cNvSpPr txBox="1">
            <a:spLocks noChangeArrowheads="1"/>
          </p:cNvSpPr>
          <p:nvPr/>
        </p:nvSpPr>
        <p:spPr bwMode="auto">
          <a:xfrm>
            <a:off x="2195513" y="6583363"/>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81256" name="Picture 8" descr="Crp1100_B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60663"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 Box 4"/>
          <p:cNvSpPr txBox="1">
            <a:spLocks noChangeArrowheads="1"/>
          </p:cNvSpPr>
          <p:nvPr/>
        </p:nvSpPr>
        <p:spPr bwMode="auto">
          <a:xfrm>
            <a:off x="863600" y="6308725"/>
            <a:ext cx="828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4.9- </a:t>
            </a:r>
            <a:r>
              <a:rPr lang="en-US" b="1"/>
              <a:t>Specimens after creep  testing of the VVER vessel steel in vacuum. T= 1100 C;  9 … 19 MPa</a:t>
            </a:r>
            <a:endParaRPr lang="ru-RU" sz="1400" b="1">
              <a:cs typeface="Times New Roman" pitchFamily="18" charset="0"/>
            </a:endParaRPr>
          </a:p>
        </p:txBody>
      </p:sp>
      <p:pic>
        <p:nvPicPr>
          <p:cNvPr id="181257" name="Picture 9" descr="Crp1100_C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04813"/>
            <a:ext cx="466407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916238" y="0"/>
            <a:ext cx="6011862" cy="4762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(10)</a:t>
            </a:r>
            <a:endParaRPr kumimoji="0" lang="ru-RU" sz="1600" b="1">
              <a:solidFill>
                <a:schemeClr val="hlink"/>
              </a:solidFill>
              <a:effectLst/>
              <a:latin typeface="Arial" charset="0"/>
            </a:endParaRPr>
          </a:p>
        </p:txBody>
      </p:sp>
      <p:pic>
        <p:nvPicPr>
          <p:cNvPr id="182279" name="Picture 7" descr="Crp1100_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17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3"/>
          <p:cNvSpPr txBox="1">
            <a:spLocks noChangeArrowheads="1"/>
          </p:cNvSpPr>
          <p:nvPr/>
        </p:nvSpPr>
        <p:spPr bwMode="auto">
          <a:xfrm>
            <a:off x="2195513" y="6583363"/>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82280" name="Picture 8" descr="Crp1100_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04813"/>
            <a:ext cx="4448175"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7" name="Text Box 5"/>
          <p:cNvSpPr txBox="1">
            <a:spLocks noChangeArrowheads="1"/>
          </p:cNvSpPr>
          <p:nvPr/>
        </p:nvSpPr>
        <p:spPr bwMode="auto">
          <a:xfrm>
            <a:off x="7019925" y="476250"/>
            <a:ext cx="2124075"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4.10- </a:t>
            </a:r>
            <a:r>
              <a:rPr lang="en-US" b="1"/>
              <a:t>Specimens after creep  testing of the VVER vessel steel in vacuum. </a:t>
            </a:r>
          </a:p>
          <a:p>
            <a:endParaRPr lang="en-US" b="1"/>
          </a:p>
          <a:p>
            <a:r>
              <a:rPr lang="en-US" b="1"/>
              <a:t>T= 1100 C;  </a:t>
            </a:r>
          </a:p>
          <a:p>
            <a:r>
              <a:rPr lang="en-US" b="1"/>
              <a:t>7,7 … 14,3 MPa. </a:t>
            </a:r>
          </a:p>
          <a:p>
            <a:r>
              <a:rPr lang="en-US" b="1"/>
              <a:t> </a:t>
            </a:r>
            <a:r>
              <a:rPr lang="de-DE" b="1"/>
              <a:t>Diameter is 5 mm</a:t>
            </a:r>
            <a:r>
              <a:rPr lang="ru-RU"/>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302" name="Text Box 6"/>
          <p:cNvSpPr txBox="1">
            <a:spLocks noChangeArrowheads="1"/>
          </p:cNvSpPr>
          <p:nvPr/>
        </p:nvSpPr>
        <p:spPr bwMode="auto">
          <a:xfrm>
            <a:off x="3563938" y="404813"/>
            <a:ext cx="5256212"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4.11- </a:t>
            </a:r>
            <a:r>
              <a:rPr lang="en-US" b="1"/>
              <a:t>Specimens after creep  testing of the VVER vessel steel in vacuum. T= 1200 C;  4,4 … 10 MPa  </a:t>
            </a:r>
            <a:endParaRPr lang="ru-RU"/>
          </a:p>
        </p:txBody>
      </p:sp>
      <p:pic>
        <p:nvPicPr>
          <p:cNvPr id="183303" name="Picture 7" descr="Crp1200_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11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8" name="Rectangle 2"/>
          <p:cNvSpPr>
            <a:spLocks noGrp="1" noChangeArrowheads="1"/>
          </p:cNvSpPr>
          <p:nvPr>
            <p:ph type="title"/>
          </p:nvPr>
        </p:nvSpPr>
        <p:spPr>
          <a:xfrm>
            <a:off x="2051050" y="0"/>
            <a:ext cx="6011863" cy="4762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(11)</a:t>
            </a:r>
            <a:endParaRPr kumimoji="0" lang="ru-RU" sz="1600" b="1">
              <a:solidFill>
                <a:schemeClr val="hlink"/>
              </a:solidFill>
              <a:effectLst/>
              <a:latin typeface="Arial" charset="0"/>
            </a:endParaRPr>
          </a:p>
        </p:txBody>
      </p:sp>
      <p:sp>
        <p:nvSpPr>
          <p:cNvPr id="183300" name="Text Box 4"/>
          <p:cNvSpPr txBox="1">
            <a:spLocks noChangeArrowheads="1"/>
          </p:cNvSpPr>
          <p:nvPr/>
        </p:nvSpPr>
        <p:spPr bwMode="auto">
          <a:xfrm>
            <a:off x="3490913" y="6583363"/>
            <a:ext cx="5653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83304" name="Picture 8" descr="Crp1200_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908050"/>
            <a:ext cx="54006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7" name="Rectangle 11"/>
          <p:cNvSpPr>
            <a:spLocks noChangeArrowheads="1"/>
          </p:cNvSpPr>
          <p:nvPr/>
        </p:nvSpPr>
        <p:spPr bwMode="auto">
          <a:xfrm>
            <a:off x="3779838" y="4662488"/>
            <a:ext cx="4903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b="1">
                <a:latin typeface="Times New Roman" pitchFamily="18" charset="0"/>
              </a:rPr>
              <a:t>When the temperature was 1100 1200º</a:t>
            </a:r>
            <a:r>
              <a:rPr lang="ru-RU" sz="1600" b="1">
                <a:latin typeface="Times New Roman" pitchFamily="18" charset="0"/>
              </a:rPr>
              <a:t>С</a:t>
            </a:r>
            <a:r>
              <a:rPr lang="en-US" sz="1600" b="1">
                <a:latin typeface="Times New Roman" pitchFamily="18" charset="0"/>
              </a:rPr>
              <a:t> there was almost no reddish-brown film on the sample.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0" y="6308725"/>
            <a:ext cx="8785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4.12- </a:t>
            </a:r>
            <a:r>
              <a:rPr lang="en-US" b="1"/>
              <a:t>Specimens after creep  testing of the VVER vessel steel in vacuum. T= 1200 C;  4,4 … 7.6 MPa  </a:t>
            </a:r>
            <a:endParaRPr lang="ru-RU"/>
          </a:p>
        </p:txBody>
      </p:sp>
      <p:sp>
        <p:nvSpPr>
          <p:cNvPr id="187396" name="Rectangle 4"/>
          <p:cNvSpPr>
            <a:spLocks noGrp="1" noChangeArrowheads="1"/>
          </p:cNvSpPr>
          <p:nvPr>
            <p:ph type="title"/>
          </p:nvPr>
        </p:nvSpPr>
        <p:spPr>
          <a:xfrm>
            <a:off x="2051050" y="0"/>
            <a:ext cx="6011863" cy="4762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(12)</a:t>
            </a:r>
            <a:endParaRPr kumimoji="0" lang="ru-RU" sz="1600" b="1">
              <a:solidFill>
                <a:schemeClr val="hlink"/>
              </a:solidFill>
              <a:effectLst/>
              <a:latin typeface="Arial" charset="0"/>
            </a:endParaRPr>
          </a:p>
        </p:txBody>
      </p:sp>
      <p:sp>
        <p:nvSpPr>
          <p:cNvPr id="187397" name="Text Box 5"/>
          <p:cNvSpPr txBox="1">
            <a:spLocks noChangeArrowheads="1"/>
          </p:cNvSpPr>
          <p:nvPr/>
        </p:nvSpPr>
        <p:spPr bwMode="auto">
          <a:xfrm>
            <a:off x="2195513" y="6583363"/>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87399" name="Picture 7" descr="Crp1200_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56515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0" name="Text Box 8"/>
          <p:cNvSpPr txBox="1">
            <a:spLocks noChangeArrowheads="1"/>
          </p:cNvSpPr>
          <p:nvPr/>
        </p:nvSpPr>
        <p:spPr bwMode="auto">
          <a:xfrm>
            <a:off x="1619250" y="476250"/>
            <a:ext cx="1511300" cy="287338"/>
          </a:xfrm>
          <a:prstGeom prst="rect">
            <a:avLst/>
          </a:prstGeom>
          <a:noFill/>
          <a:ln w="127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4,4 … 7,6 MPa  </a:t>
            </a:r>
            <a:endParaRPr lang="ru-RU"/>
          </a:p>
        </p:txBody>
      </p:sp>
      <p:pic>
        <p:nvPicPr>
          <p:cNvPr id="187401" name="Picture 9" descr="Crp1200_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404813"/>
            <a:ext cx="4103687"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2" name="Rectangle 10"/>
          <p:cNvSpPr>
            <a:spLocks noChangeArrowheads="1"/>
          </p:cNvSpPr>
          <p:nvPr/>
        </p:nvSpPr>
        <p:spPr bwMode="auto">
          <a:xfrm>
            <a:off x="0" y="3213100"/>
            <a:ext cx="47879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b="1">
                <a:latin typeface="Times New Roman" pitchFamily="18" charset="0"/>
              </a:rPr>
              <a:t>As one may see in response to the increase of temperature and duration of creep tests, the condition of the sample’s surface changes drastically. </a:t>
            </a:r>
          </a:p>
          <a:p>
            <a:endParaRPr lang="en-US" sz="1600" b="1">
              <a:latin typeface="Times New Roman" pitchFamily="18" charset="0"/>
            </a:endParaRPr>
          </a:p>
          <a:p>
            <a:r>
              <a:rPr lang="en-US" sz="1600" b="1">
                <a:latin typeface="Times New Roman" pitchFamily="18" charset="0"/>
              </a:rPr>
              <a:t>First of all, the working part of the sample became more “r</a:t>
            </a:r>
            <a:r>
              <a:rPr lang="en-US" b="1"/>
              <a:t>ough</a:t>
            </a:r>
            <a:r>
              <a:rPr lang="en-US" sz="1600" b="1">
                <a:latin typeface="Times New Roman" pitchFamily="18" charset="0"/>
              </a:rPr>
              <a:t>” in response to the increase in duration, and a few deformation neck-zones appeared on the working part of the sample.</a:t>
            </a:r>
            <a:r>
              <a:rPr lang="ru-RU" sz="1600" b="1">
                <a:latin typeface="Times New Roman" pitchFamily="18"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0"/>
            <a:ext cx="6011863" cy="4762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(13)</a:t>
            </a:r>
            <a:endParaRPr kumimoji="0" lang="ru-RU" sz="1600" b="1">
              <a:solidFill>
                <a:schemeClr val="hlink"/>
              </a:solidFill>
              <a:effectLst/>
              <a:latin typeface="Arial" charset="0"/>
            </a:endParaRPr>
          </a:p>
        </p:txBody>
      </p:sp>
      <p:sp>
        <p:nvSpPr>
          <p:cNvPr id="184323" name="Text Box 3"/>
          <p:cNvSpPr txBox="1">
            <a:spLocks noChangeArrowheads="1"/>
          </p:cNvSpPr>
          <p:nvPr/>
        </p:nvSpPr>
        <p:spPr bwMode="auto">
          <a:xfrm>
            <a:off x="2195513" y="6583363"/>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
        <p:nvSpPr>
          <p:cNvPr id="184324" name="Text Box 4"/>
          <p:cNvSpPr txBox="1">
            <a:spLocks noChangeArrowheads="1"/>
          </p:cNvSpPr>
          <p:nvPr/>
        </p:nvSpPr>
        <p:spPr bwMode="auto">
          <a:xfrm>
            <a:off x="179388" y="6381750"/>
            <a:ext cx="7705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4.13- </a:t>
            </a:r>
            <a:r>
              <a:rPr lang="en-US" b="1"/>
              <a:t>Specimens after creep  testing of the VVER vessel steel in vacuum. T= 1200 C</a:t>
            </a:r>
            <a:endParaRPr lang="ru-RU"/>
          </a:p>
        </p:txBody>
      </p:sp>
      <p:pic>
        <p:nvPicPr>
          <p:cNvPr id="184325" name="Picture 5" descr="Crp000_A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813"/>
            <a:ext cx="730885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6" name="Picture 6" descr="Crp000_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615632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7" name="Picture 7" descr="Crp1200_G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92375"/>
            <a:ext cx="4500563"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8" name="Picture 8" descr="Crp1200_H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438" y="2349500"/>
            <a:ext cx="4500562"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9" name="Rectangle 9"/>
          <p:cNvSpPr>
            <a:spLocks noChangeArrowheads="1"/>
          </p:cNvSpPr>
          <p:nvPr/>
        </p:nvSpPr>
        <p:spPr bwMode="auto">
          <a:xfrm>
            <a:off x="6659563" y="1268413"/>
            <a:ext cx="2233612" cy="958850"/>
          </a:xfrm>
          <a:prstGeom prst="rect">
            <a:avLst/>
          </a:prstGeom>
          <a:noFill/>
          <a:ln w="15875"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 </a:t>
            </a:r>
            <a:r>
              <a:rPr lang="en-US" sz="1400" b="1"/>
              <a:t>In some cases there were </a:t>
            </a:r>
            <a:r>
              <a:rPr lang="en-US" sz="1400" b="1">
                <a:solidFill>
                  <a:srgbClr val="CC3399"/>
                </a:solidFill>
              </a:rPr>
              <a:t>two or three necks</a:t>
            </a:r>
            <a:r>
              <a:rPr lang="en-US" sz="1400" b="1"/>
              <a:t> at working length of the specimen</a:t>
            </a:r>
          </a:p>
        </p:txBody>
      </p:sp>
      <p:sp>
        <p:nvSpPr>
          <p:cNvPr id="184330" name="Rectangle 10"/>
          <p:cNvSpPr>
            <a:spLocks noChangeArrowheads="1"/>
          </p:cNvSpPr>
          <p:nvPr/>
        </p:nvSpPr>
        <p:spPr bwMode="auto">
          <a:xfrm>
            <a:off x="0" y="5084763"/>
            <a:ext cx="9144000" cy="1368425"/>
          </a:xfrm>
          <a:prstGeom prst="rect">
            <a:avLst/>
          </a:prstGeom>
          <a:solidFill>
            <a:srgbClr val="FFFF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1">
                <a:latin typeface="Times New Roman" pitchFamily="18" charset="0"/>
              </a:rPr>
              <a:t>- With the increase of the temperature a few necks (two, three or more) formed on the samples. </a:t>
            </a:r>
          </a:p>
          <a:p>
            <a:endParaRPr lang="en-US" sz="1400" b="1">
              <a:latin typeface="Times New Roman" pitchFamily="18" charset="0"/>
            </a:endParaRPr>
          </a:p>
          <a:p>
            <a:r>
              <a:rPr lang="en-US" sz="1400" b="1">
                <a:latin typeface="Times New Roman" pitchFamily="18" charset="0"/>
              </a:rPr>
              <a:t>- Also with the increase of the temperature the surface of the working parts of the samples changed, and local irregularity appeared. It can be explained by the formation local flowage zones in the body samples and the simultaneous processes of hardening and weakening in the examined material. Such instability in the deformation process becomes more profound when the temperature is increased.</a:t>
            </a:r>
            <a:r>
              <a:rPr lang="ru-RU" sz="1400" b="1">
                <a:latin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228600"/>
            <a:ext cx="7772400" cy="533400"/>
          </a:xfrm>
        </p:spPr>
        <p:txBody>
          <a:bodyPr/>
          <a:lstStyle/>
          <a:p>
            <a:r>
              <a:rPr kumimoji="0" lang="en-US" sz="2400">
                <a:solidFill>
                  <a:schemeClr val="hlink"/>
                </a:solidFill>
                <a:effectLst>
                  <a:outerShdw blurRad="38100" dist="38100" dir="2700000" algn="tl">
                    <a:srgbClr val="000000"/>
                  </a:outerShdw>
                </a:effectLst>
                <a:latin typeface="Arial" charset="0"/>
                <a:cs typeface="Arial" charset="0"/>
              </a:rPr>
              <a:t>4. </a:t>
            </a:r>
            <a:r>
              <a:rPr kumimoji="0" lang="ru-RU" sz="2000" b="1">
                <a:solidFill>
                  <a:schemeClr val="hlink"/>
                </a:solidFill>
                <a:effectLst>
                  <a:outerShdw blurRad="38100" dist="38100" dir="2700000" algn="tl">
                    <a:srgbClr val="000000"/>
                  </a:outerShdw>
                </a:effectLst>
                <a:latin typeface="Arial" charset="0"/>
              </a:rPr>
              <a:t>The </a:t>
            </a:r>
            <a:r>
              <a:rPr kumimoji="0" lang="en-US" sz="2000" b="1">
                <a:solidFill>
                  <a:schemeClr val="hlink"/>
                </a:solidFill>
                <a:effectLst>
                  <a:outerShdw blurRad="38100" dist="38100" dir="2700000" algn="tl">
                    <a:srgbClr val="000000"/>
                  </a:outerShdw>
                </a:effectLst>
                <a:latin typeface="Arial" charset="0"/>
              </a:rPr>
              <a:t>T</a:t>
            </a:r>
            <a:r>
              <a:rPr kumimoji="0" lang="ru-RU" sz="2000" b="1">
                <a:solidFill>
                  <a:schemeClr val="hlink"/>
                </a:solidFill>
                <a:effectLst>
                  <a:outerShdw blurRad="38100" dist="38100" dir="2700000" algn="tl">
                    <a:srgbClr val="000000"/>
                  </a:outerShdw>
                </a:effectLst>
                <a:latin typeface="Arial" charset="0"/>
              </a:rPr>
              <a:t>ask “D”: </a:t>
            </a:r>
            <a:r>
              <a:rPr kumimoji="0" lang="en-US" sz="1800" b="1">
                <a:solidFill>
                  <a:schemeClr val="hlink"/>
                </a:solidFill>
                <a:effectLst>
                  <a:outerShdw blurRad="38100" dist="38100" dir="2700000" algn="tl">
                    <a:srgbClr val="000000"/>
                  </a:outerShdw>
                </a:effectLst>
                <a:latin typeface="Arial" charset="0"/>
              </a:rPr>
              <a:t>C</a:t>
            </a:r>
            <a:r>
              <a:rPr kumimoji="0" lang="ru-RU" sz="1800" b="1">
                <a:solidFill>
                  <a:schemeClr val="hlink"/>
                </a:solidFill>
                <a:effectLst/>
                <a:latin typeface="Arial" charset="0"/>
              </a:rPr>
              <a:t>reep testing of the VVER vessel steel</a:t>
            </a:r>
            <a:r>
              <a:rPr kumimoji="0" lang="en-US" sz="1800" b="1">
                <a:solidFill>
                  <a:schemeClr val="hlink"/>
                </a:solidFill>
                <a:effectLst/>
                <a:latin typeface="Arial" charset="0"/>
              </a:rPr>
              <a:t> (14)</a:t>
            </a:r>
            <a:endParaRPr kumimoji="0" lang="ru-RU" sz="1800" b="1">
              <a:solidFill>
                <a:schemeClr val="hlink"/>
              </a:solidFill>
              <a:effectLst/>
              <a:latin typeface="Arial" charset="0"/>
            </a:endParaRPr>
          </a:p>
        </p:txBody>
      </p:sp>
      <p:sp>
        <p:nvSpPr>
          <p:cNvPr id="190467"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0468" name="Text Box 4"/>
          <p:cNvSpPr txBox="1">
            <a:spLocks noChangeArrowheads="1"/>
          </p:cNvSpPr>
          <p:nvPr/>
        </p:nvSpPr>
        <p:spPr bwMode="auto">
          <a:xfrm>
            <a:off x="323850" y="6165850"/>
            <a:ext cx="655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4.14- </a:t>
            </a:r>
            <a:r>
              <a:rPr lang="en-US" b="1"/>
              <a:t>“Time to failure via stress” diagrams of the VVER 15Kh2NMFA Steel</a:t>
            </a:r>
            <a:r>
              <a:rPr lang="ru-RU"/>
              <a:t> </a:t>
            </a:r>
          </a:p>
        </p:txBody>
      </p:sp>
      <p:sp>
        <p:nvSpPr>
          <p:cNvPr id="190469" name="Rectangle 5"/>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pic>
        <p:nvPicPr>
          <p:cNvPr id="190470" name="Picture 6" descr="RuptTim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4473575" cy="54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1" name="Rectangle 7"/>
          <p:cNvSpPr>
            <a:spLocks noChangeArrowheads="1"/>
          </p:cNvSpPr>
          <p:nvPr/>
        </p:nvSpPr>
        <p:spPr bwMode="auto">
          <a:xfrm>
            <a:off x="4572000" y="836613"/>
            <a:ext cx="45720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CC"/>
                </a:solidFill>
              </a:rPr>
              <a:t>Creep experiments have been carried out and finished:</a:t>
            </a:r>
          </a:p>
          <a:p>
            <a:r>
              <a:rPr lang="en-US" sz="1400" b="1">
                <a:solidFill>
                  <a:srgbClr val="000000"/>
                </a:solidFill>
              </a:rPr>
              <a:t>-  </a:t>
            </a:r>
            <a:r>
              <a:rPr lang="en-US" sz="1400" b="1"/>
              <a:t>in the range from 700 to 900 </a:t>
            </a:r>
            <a:r>
              <a:rPr lang="ru-RU" sz="1400" b="1"/>
              <a:t>С</a:t>
            </a:r>
            <a:r>
              <a:rPr lang="en-US" sz="1400" b="1"/>
              <a:t> in argon;</a:t>
            </a:r>
          </a:p>
          <a:p>
            <a:r>
              <a:rPr lang="en-US" sz="1400" b="1"/>
              <a:t>- </a:t>
            </a:r>
            <a:r>
              <a:rPr lang="en-US" sz="1400"/>
              <a:t> </a:t>
            </a:r>
            <a:r>
              <a:rPr lang="en-US" sz="1400" b="1"/>
              <a:t>in the range from 900 to 1200 </a:t>
            </a:r>
            <a:r>
              <a:rPr lang="ru-RU" sz="1400" b="1"/>
              <a:t>С</a:t>
            </a:r>
            <a:r>
              <a:rPr lang="en-US" sz="1400" b="1"/>
              <a:t> in vacuum</a:t>
            </a:r>
          </a:p>
          <a:p>
            <a:endParaRPr lang="en-US" sz="1400" b="1">
              <a:solidFill>
                <a:srgbClr val="000000"/>
              </a:solidFill>
            </a:endParaRPr>
          </a:p>
          <a:p>
            <a:r>
              <a:rPr lang="en-US" sz="1400" b="1"/>
              <a:t>-</a:t>
            </a:r>
            <a:r>
              <a:rPr lang="en-US" sz="1400" b="1">
                <a:solidFill>
                  <a:srgbClr val="CC3399"/>
                </a:solidFill>
              </a:rPr>
              <a:t>use of argon</a:t>
            </a:r>
            <a:r>
              <a:rPr lang="en-US" sz="1400" b="1"/>
              <a:t> as the protective medium leads to considerable reduction (in 2 times and more) of  time to failure of the specimen. </a:t>
            </a:r>
          </a:p>
          <a:p>
            <a:endParaRPr lang="en-US" sz="1400" b="1"/>
          </a:p>
          <a:p>
            <a:r>
              <a:rPr lang="en-US" sz="1400" b="1"/>
              <a:t>It probably depends on oxidation of the surface of the specimens owing to  partial ingress of air to the test cell. </a:t>
            </a:r>
          </a:p>
          <a:p>
            <a:r>
              <a:rPr lang="en-US" sz="1400" b="1"/>
              <a:t>Formation of the oxide film and its destruction under deformation leads to earlier failure of the specimens in comparison with vacuum testing.</a:t>
            </a:r>
            <a:r>
              <a:rPr lang="ru-RU" sz="1400"/>
              <a:t> </a:t>
            </a:r>
            <a:endParaRPr lang="en-US" sz="1400"/>
          </a:p>
          <a:p>
            <a:endParaRPr lang="en-US" sz="1400"/>
          </a:p>
          <a:p>
            <a:r>
              <a:rPr lang="en-US" sz="1400" b="1"/>
              <a:t>-  there is similarity in the curve behavior (diagrams “time to failure- Stress” ) within given temperature range from 700 to 1200 C.</a:t>
            </a:r>
            <a:r>
              <a:rPr lang="en-US" sz="140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0" y="0"/>
            <a:ext cx="6011863" cy="4762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(15)</a:t>
            </a:r>
            <a:endParaRPr kumimoji="0" lang="ru-RU" sz="1600" b="1">
              <a:solidFill>
                <a:schemeClr val="hlink"/>
              </a:solidFill>
              <a:effectLst/>
              <a:latin typeface="Arial" charset="0"/>
            </a:endParaRPr>
          </a:p>
        </p:txBody>
      </p:sp>
      <p:sp>
        <p:nvSpPr>
          <p:cNvPr id="188419" name="Text Box 3"/>
          <p:cNvSpPr txBox="1">
            <a:spLocks noChangeArrowheads="1"/>
          </p:cNvSpPr>
          <p:nvPr/>
        </p:nvSpPr>
        <p:spPr bwMode="auto">
          <a:xfrm>
            <a:off x="2195513" y="6583363"/>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88425" name="Picture 9" descr="ModlSam0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813"/>
            <a:ext cx="40671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6" name="Picture 10" descr="ModlSam0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404813"/>
            <a:ext cx="4211637"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7" name="Picture 11" descr="ModlSam0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933825"/>
            <a:ext cx="428466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8" name="Rectangle 12"/>
          <p:cNvSpPr>
            <a:spLocks noChangeArrowheads="1"/>
          </p:cNvSpPr>
          <p:nvPr/>
        </p:nvSpPr>
        <p:spPr bwMode="auto">
          <a:xfrm>
            <a:off x="4211638" y="3357563"/>
            <a:ext cx="4932362" cy="3282950"/>
          </a:xfrm>
          <a:prstGeom prst="rect">
            <a:avLst/>
          </a:prstGeom>
          <a:solidFill>
            <a:srgbClr val="FFFF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1">
                <a:latin typeface="Times New Roman" pitchFamily="18" charset="0"/>
              </a:rPr>
              <a:t>With the purpose of identification of high-temperature mechanical characteristics of the steel the vessel scale model is made of it was decided to make a control batch of samples from the test and to conduct a creep test of this steel. </a:t>
            </a:r>
          </a:p>
          <a:p>
            <a:endParaRPr lang="en-US" sz="1400" b="1">
              <a:latin typeface="Times New Roman" pitchFamily="18" charset="0"/>
            </a:endParaRPr>
          </a:p>
          <a:p>
            <a:r>
              <a:rPr lang="en-US" sz="1400" b="1">
                <a:latin typeface="Times New Roman" pitchFamily="18" charset="0"/>
              </a:rPr>
              <a:t>It is necessary to conduct such test because real mechanical characteristics of steel, the scale model is made of, are needed for numerical after-test calculations of the planned experiment.  </a:t>
            </a:r>
          </a:p>
          <a:p>
            <a:endParaRPr lang="en-US" sz="1400" b="1">
              <a:latin typeface="Times New Roman" pitchFamily="18" charset="0"/>
            </a:endParaRPr>
          </a:p>
          <a:p>
            <a:r>
              <a:rPr lang="en-US" sz="1400" b="1">
                <a:latin typeface="Times New Roman" pitchFamily="18" charset="0"/>
              </a:rPr>
              <a:t>That is why after preliminary stages of the heat treatment of body frame model (before welding of the bottom) a ring was cut from it. This ring was used in the final stage of heat treatment with the assembled model (after the welding of the bottom).</a:t>
            </a:r>
            <a:r>
              <a:rPr lang="ru-RU" sz="1400" b="1">
                <a:latin typeface="Times New Roman" pitchFamily="18" charset="0"/>
              </a:rPr>
              <a:t> </a:t>
            </a:r>
            <a:endParaRPr lang="en-US" sz="1400" b="1">
              <a:latin typeface="Times New Roman" pitchFamily="18" charset="0"/>
            </a:endParaRPr>
          </a:p>
        </p:txBody>
      </p:sp>
      <p:sp>
        <p:nvSpPr>
          <p:cNvPr id="188429" name="Rectangle 13"/>
          <p:cNvSpPr>
            <a:spLocks noChangeArrowheads="1"/>
          </p:cNvSpPr>
          <p:nvPr/>
        </p:nvSpPr>
        <p:spPr bwMode="auto">
          <a:xfrm>
            <a:off x="0" y="5589588"/>
            <a:ext cx="4140200" cy="1004887"/>
          </a:xfrm>
          <a:prstGeom prst="rect">
            <a:avLst/>
          </a:prstGeom>
          <a:solidFill>
            <a:srgbClr val="FFCC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i="1"/>
              <a:t>The scope and possibility of the whole complex of creep tests will be determined by the financial capacity of Russian counterpart. At present the works are carried out at the expense of the Russian counterpart. </a:t>
            </a:r>
          </a:p>
        </p:txBody>
      </p:sp>
      <p:sp>
        <p:nvSpPr>
          <p:cNvPr id="188420" name="Text Box 4"/>
          <p:cNvSpPr txBox="1">
            <a:spLocks noChangeArrowheads="1"/>
          </p:cNvSpPr>
          <p:nvPr/>
        </p:nvSpPr>
        <p:spPr bwMode="auto">
          <a:xfrm>
            <a:off x="4535488" y="476250"/>
            <a:ext cx="4608512" cy="304800"/>
          </a:xfrm>
          <a:prstGeom prst="rect">
            <a:avLst/>
          </a:prstGeom>
          <a:solidFill>
            <a:srgbClr val="FFFF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4.15- </a:t>
            </a:r>
            <a:r>
              <a:rPr lang="en-US" b="1"/>
              <a:t>the ring from the vessel model steel </a:t>
            </a: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5.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Var #2</a:t>
            </a:r>
            <a:endParaRPr lang="ru-RU" sz="2200" b="1">
              <a:solidFill>
                <a:schemeClr val="hlink"/>
              </a:solidFill>
              <a:latin typeface="Times New Roman" pitchFamily="18" charset="0"/>
            </a:endParaRPr>
          </a:p>
        </p:txBody>
      </p:sp>
      <p:sp>
        <p:nvSpPr>
          <p:cNvPr id="193539"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3541" name="Rectangle 5"/>
          <p:cNvSpPr>
            <a:spLocks noChangeArrowheads="1"/>
          </p:cNvSpPr>
          <p:nvPr/>
        </p:nvSpPr>
        <p:spPr bwMode="auto">
          <a:xfrm>
            <a:off x="0" y="6237288"/>
            <a:ext cx="4824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Fig.5.1 – D</a:t>
            </a:r>
            <a:r>
              <a:rPr lang="en-US" b="1"/>
              <a:t>esign of </a:t>
            </a:r>
            <a:r>
              <a:rPr lang="en-US" b="1">
                <a:cs typeface="Times New Roman" pitchFamily="18" charset="0"/>
              </a:rPr>
              <a:t>t</a:t>
            </a:r>
            <a:r>
              <a:rPr lang="en-US" b="1"/>
              <a:t>he Var. # 2 of the  vessel scale model</a:t>
            </a:r>
          </a:p>
        </p:txBody>
      </p:sp>
      <p:sp>
        <p:nvSpPr>
          <p:cNvPr id="193543" name="Text Box 7"/>
          <p:cNvSpPr txBox="1">
            <a:spLocks noChangeArrowheads="1"/>
          </p:cNvSpPr>
          <p:nvPr/>
        </p:nvSpPr>
        <p:spPr bwMode="auto">
          <a:xfrm>
            <a:off x="2374900" y="6453188"/>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93544" name="Picture 8" descr="MEI_Md1090610A3_Page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713"/>
            <a:ext cx="41306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5" name="Rectangle 9"/>
          <p:cNvSpPr>
            <a:spLocks noChangeArrowheads="1"/>
          </p:cNvSpPr>
          <p:nvPr/>
        </p:nvSpPr>
        <p:spPr bwMode="auto">
          <a:xfrm>
            <a:off x="4284663" y="598488"/>
            <a:ext cx="4608512" cy="5959475"/>
          </a:xfrm>
          <a:prstGeom prst="rect">
            <a:avLst/>
          </a:prstGeom>
          <a:solidFill>
            <a:srgbClr val="FFFF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b="1">
                <a:latin typeface="Times New Roman" pitchFamily="18" charset="0"/>
              </a:rPr>
              <a:t>There is a hope that the works in the frame of the theme of this project may be financed by the concerned Russian organizations (The Ministry of Science and Education and RosEnergoAtom Concern).</a:t>
            </a:r>
            <a:r>
              <a:rPr lang="ru-RU" sz="1600">
                <a:latin typeface="Times New Roman" pitchFamily="18" charset="0"/>
              </a:rPr>
              <a:t> </a:t>
            </a:r>
            <a:endParaRPr lang="en-US" sz="1600" b="1">
              <a:latin typeface="Times New Roman" pitchFamily="18" charset="0"/>
            </a:endParaRPr>
          </a:p>
          <a:p>
            <a:r>
              <a:rPr lang="en-US" sz="1600" b="1">
                <a:latin typeface="Times New Roman" pitchFamily="18" charset="0"/>
              </a:rPr>
              <a:t>Retrospectively, works connected to the making of the second vessel model have been carried out.</a:t>
            </a:r>
          </a:p>
          <a:p>
            <a:endParaRPr lang="en-US" sz="1600" b="1">
              <a:latin typeface="Times New Roman" pitchFamily="18" charset="0"/>
            </a:endParaRPr>
          </a:p>
          <a:p>
            <a:r>
              <a:rPr lang="en-US" sz="1600" b="1">
                <a:latin typeface="Times New Roman" pitchFamily="18" charset="0"/>
              </a:rPr>
              <a:t>Talks with the concerned parties in Russia were held, and the technical parameters of the scaled model were preliminary approved. </a:t>
            </a:r>
            <a:endParaRPr lang="ru-RU" sz="1600" b="1">
              <a:latin typeface="Times New Roman" pitchFamily="18" charset="0"/>
            </a:endParaRPr>
          </a:p>
          <a:p>
            <a:endParaRPr lang="en-US" sz="1600" b="1">
              <a:latin typeface="Times New Roman" pitchFamily="18" charset="0"/>
            </a:endParaRPr>
          </a:p>
          <a:p>
            <a:r>
              <a:rPr lang="en-US" sz="1600" b="1">
                <a:latin typeface="Times New Roman" pitchFamily="18" charset="0"/>
              </a:rPr>
              <a:t>The construction of the model will have an elliptical bottom that will be weld to the cylindrical course. The bottom and the course of the model will be made of 15Kh2NMFA steel.</a:t>
            </a:r>
            <a:endParaRPr lang="ru-RU" sz="1600" b="1">
              <a:latin typeface="Times New Roman" pitchFamily="18" charset="0"/>
            </a:endParaRPr>
          </a:p>
          <a:p>
            <a:endParaRPr lang="en-US" sz="1600" b="1">
              <a:latin typeface="Times New Roman" pitchFamily="18" charset="0"/>
            </a:endParaRPr>
          </a:p>
          <a:p>
            <a:r>
              <a:rPr lang="en-US" sz="1600" b="1">
                <a:latin typeface="Times New Roman" pitchFamily="18" charset="0"/>
              </a:rPr>
              <a:t>It is assumed that when this model will be tested, the heated area of the construction will be at the elliptic bottom, lower than the welding seam of the bottom and the course.</a:t>
            </a:r>
            <a:endParaRPr lang="ru-RU" sz="1600" b="1">
              <a:latin typeface="Times New Roman" pitchFamily="18" charset="0"/>
            </a:endParaRPr>
          </a:p>
          <a:p>
            <a:endParaRPr lang="en-US" sz="1600" b="1">
              <a:latin typeface="Times New Roman" pitchFamily="18" charset="0"/>
            </a:endParaRPr>
          </a:p>
          <a:p>
            <a:r>
              <a:rPr lang="en-US" sz="1600" b="1">
                <a:latin typeface="Times New Roman" pitchFamily="18" charset="0"/>
              </a:rPr>
              <a:t>The final decision as to the making of this model will be taken this May.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179388" y="188913"/>
            <a:ext cx="87852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effectLst>
                  <a:outerShdw blurRad="38100" dist="38100" dir="2700000" algn="tl">
                    <a:srgbClr val="000000"/>
                  </a:outerShdw>
                </a:effectLst>
                <a:latin typeface="Times New Roman" pitchFamily="18" charset="0"/>
              </a:rPr>
              <a:t>Scale Experiment</a:t>
            </a:r>
          </a:p>
          <a:p>
            <a:pPr>
              <a:spcBef>
                <a:spcPct val="20000"/>
              </a:spcBef>
              <a:buClr>
                <a:schemeClr val="accent2"/>
              </a:buClr>
              <a:buSzPct val="80000"/>
              <a:buFont typeface="Wingdings" pitchFamily="2" charset="2"/>
              <a:buChar char="l"/>
            </a:pPr>
            <a:endParaRPr lang="ru-RU" sz="2200" b="1">
              <a:solidFill>
                <a:schemeClr val="hlink"/>
              </a:solidFill>
              <a:latin typeface="Times New Roman" pitchFamily="18" charset="0"/>
            </a:endParaRPr>
          </a:p>
        </p:txBody>
      </p:sp>
      <p:sp>
        <p:nvSpPr>
          <p:cNvPr id="198659"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8660" name="Rectangle 4"/>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98662" name="Text Box 6"/>
          <p:cNvSpPr txBox="1">
            <a:spLocks noChangeArrowheads="1"/>
          </p:cNvSpPr>
          <p:nvPr/>
        </p:nvSpPr>
        <p:spPr bwMode="auto">
          <a:xfrm>
            <a:off x="2374900" y="6453188"/>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
        <p:nvSpPr>
          <p:cNvPr id="198664" name="Rectangle 8"/>
          <p:cNvSpPr>
            <a:spLocks noChangeArrowheads="1"/>
          </p:cNvSpPr>
          <p:nvPr/>
        </p:nvSpPr>
        <p:spPr bwMode="auto">
          <a:xfrm>
            <a:off x="395288" y="1266825"/>
            <a:ext cx="7561262" cy="1190625"/>
          </a:xfrm>
          <a:prstGeom prst="rect">
            <a:avLst/>
          </a:prstGeom>
          <a:solidFill>
            <a:srgbClr val="FFFF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a:t>We plan that the repairing works on the electrical conductor, model assembly and preparation of the first scale experiment will start at the end of March, because at that time average daily temperature will be over +5ºC.</a:t>
            </a:r>
            <a:r>
              <a:rPr lang="ru-RU" sz="1800"/>
              <a:t> </a:t>
            </a:r>
            <a:endParaRPr 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1315" name="Rectangle 3"/>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1316" name="Rectangle 4"/>
          <p:cNvSpPr>
            <a:spLocks noChangeArrowheads="1"/>
          </p:cNvSpPr>
          <p:nvPr/>
        </p:nvSpPr>
        <p:spPr bwMode="auto">
          <a:xfrm>
            <a:off x="838200" y="1676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ru-RU" sz="4800">
                <a:solidFill>
                  <a:schemeClr val="tx2"/>
                </a:solidFill>
                <a:effectLst>
                  <a:outerShdw blurRad="38100" dist="38100" dir="2700000" algn="tl">
                    <a:srgbClr val="FFFFFF"/>
                  </a:outerShdw>
                </a:effectLst>
                <a:latin typeface="Times New Roman" pitchFamily="18" charset="0"/>
              </a:rPr>
              <a:t>Thank You!</a:t>
            </a:r>
            <a:r>
              <a:rPr lang="ru-RU" sz="4400">
                <a:solidFill>
                  <a:schemeClr val="tx2"/>
                </a:solidFill>
                <a:effectLst>
                  <a:outerShdw blurRad="38100" dist="38100" dir="2700000" algn="tl">
                    <a:srgbClr val="FFFFFF"/>
                  </a:outerShdw>
                </a:effectLst>
                <a:latin typeface="Times New Roman" pitchFamily="18" charset="0"/>
              </a:rPr>
              <a:t/>
            </a:r>
            <a:br>
              <a:rPr lang="ru-RU" sz="4400">
                <a:solidFill>
                  <a:schemeClr val="tx2"/>
                </a:solidFill>
                <a:effectLst>
                  <a:outerShdw blurRad="38100" dist="38100" dir="2700000" algn="tl">
                    <a:srgbClr val="FFFFFF"/>
                  </a:outerShdw>
                </a:effectLst>
                <a:latin typeface="Times New Roman" pitchFamily="18" charset="0"/>
              </a:rPr>
            </a:br>
            <a:r>
              <a:rPr lang="ru-RU" sz="4400">
                <a:solidFill>
                  <a:schemeClr val="tx2"/>
                </a:solidFill>
                <a:effectLst>
                  <a:outerShdw blurRad="38100" dist="38100" dir="2700000" algn="tl">
                    <a:srgbClr val="FFFFFF"/>
                  </a:outerShdw>
                </a:effectLst>
                <a:latin typeface="Times New Roman" pitchFamily="18" charset="0"/>
              </a:rPr>
              <a:t/>
            </a:r>
            <a:br>
              <a:rPr lang="ru-RU" sz="4400">
                <a:solidFill>
                  <a:schemeClr val="tx2"/>
                </a:solidFill>
                <a:effectLst>
                  <a:outerShdw blurRad="38100" dist="38100" dir="2700000" algn="tl">
                    <a:srgbClr val="FFFFFF"/>
                  </a:outerShdw>
                </a:effectLst>
                <a:latin typeface="Times New Roman" pitchFamily="18" charset="0"/>
              </a:rPr>
            </a:br>
            <a:r>
              <a:rPr lang="ru-RU" sz="4400">
                <a:solidFill>
                  <a:schemeClr val="tx2"/>
                </a:solidFill>
                <a:effectLst>
                  <a:outerShdw blurRad="38100" dist="38100" dir="2700000" algn="tl">
                    <a:srgbClr val="FFFFFF"/>
                  </a:outerShdw>
                </a:effectLst>
                <a:latin typeface="Times New Roman" pitchFamily="18" charset="0"/>
              </a:rPr>
              <a:t/>
            </a:r>
            <a:br>
              <a:rPr lang="ru-RU" sz="4400">
                <a:solidFill>
                  <a:schemeClr val="tx2"/>
                </a:solidFill>
                <a:effectLst>
                  <a:outerShdw blurRad="38100" dist="38100" dir="2700000" algn="tl">
                    <a:srgbClr val="FFFFFF"/>
                  </a:outerShdw>
                </a:effectLst>
                <a:latin typeface="Times New Roman" pitchFamily="18" charset="0"/>
              </a:rPr>
            </a:br>
            <a:r>
              <a:rPr lang="ru-RU" sz="4400">
                <a:solidFill>
                  <a:schemeClr val="tx2"/>
                </a:solidFill>
                <a:effectLst>
                  <a:outerShdw blurRad="38100" dist="38100" dir="2700000" algn="tl">
                    <a:srgbClr val="FFFFFF"/>
                  </a:outerShdw>
                </a:effectLst>
                <a:latin typeface="Times New Roman" pitchFamily="18" charset="0"/>
              </a:rPr>
              <a:t>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ph type="title"/>
          </p:nvPr>
        </p:nvSpPr>
        <p:spPr>
          <a:xfrm>
            <a:off x="457200" y="152400"/>
            <a:ext cx="7772400" cy="609600"/>
          </a:xfrm>
          <a:noFill/>
          <a:ln/>
        </p:spPr>
        <p:txBody>
          <a:bodyPr/>
          <a:lstStyle/>
          <a:p>
            <a:r>
              <a:rPr lang="ru-RU" sz="2400" b="1">
                <a:solidFill>
                  <a:schemeClr val="hlink"/>
                </a:solidFill>
                <a:effectLst>
                  <a:outerShdw blurRad="38100" dist="38100" dir="2700000" algn="tl">
                    <a:srgbClr val="000000"/>
                  </a:outerShdw>
                </a:effectLst>
              </a:rPr>
              <a:t>The project efforts are focused on the following problems:</a:t>
            </a:r>
          </a:p>
        </p:txBody>
      </p:sp>
      <p:sp>
        <p:nvSpPr>
          <p:cNvPr id="5123" name="Rectangle 3"/>
          <p:cNvSpPr>
            <a:spLocks noChangeArrowheads="1"/>
          </p:cNvSpPr>
          <p:nvPr>
            <p:ph type="body" idx="1"/>
          </p:nvPr>
        </p:nvSpPr>
        <p:spPr>
          <a:xfrm>
            <a:off x="457200" y="762000"/>
            <a:ext cx="7924800" cy="4724400"/>
          </a:xfrm>
          <a:noFill/>
          <a:ln/>
        </p:spPr>
        <p:txBody>
          <a:bodyPr/>
          <a:lstStyle/>
          <a:p>
            <a:r>
              <a:rPr kumimoji="0" lang="ru-RU" sz="1800" b="0"/>
              <a:t>- the designing and construction of the test facility for test examinations of the VVER-440 vessel scale models on the conditions which correspond to SA in the VVER;</a:t>
            </a:r>
          </a:p>
          <a:p>
            <a:r>
              <a:rPr kumimoji="0" lang="ru-RU" sz="1800" b="0"/>
              <a:t>- manufacturing of the VVER-440 reactor vessel scale models (scale 1:5) . Material and technology, as well as thermal treatment have to correspond the same conditions of the regular VVER vessels manufacturing;</a:t>
            </a:r>
          </a:p>
          <a:p>
            <a:r>
              <a:rPr kumimoji="0" lang="ru-RU" sz="1800" b="0"/>
              <a:t>- pursuance of the material creep test experiments with samples from the VVER vessel steel on the time range 2-50 h and temperature range 700 - 1200 C to receive the creep data for refinement of the constitutive creep model and ordinary mechanical characteristics of this steel;</a:t>
            </a:r>
          </a:p>
          <a:p>
            <a:r>
              <a:rPr lang="ru-RU" sz="1800"/>
              <a:t>- </a:t>
            </a:r>
            <a:r>
              <a:rPr kumimoji="0" lang="ru-RU" sz="1800" b="0"/>
              <a:t>the carrying out the scale experiments with VVER vessel models on the high-temperature heat-up and creep deformation of the vessel;</a:t>
            </a:r>
          </a:p>
          <a:p>
            <a:r>
              <a:rPr kumimoji="0" lang="ru-RU" sz="1800" b="0"/>
              <a:t>- the mathematical treatment and analysis of scale experiments, carrying out the numerical pre- and post-test structural analyses of scale experiments with vessel models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179388" y="0"/>
            <a:ext cx="734536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a:t>
            </a:r>
            <a:r>
              <a:rPr kumimoji="0" lang="en-US" sz="2000" b="1">
                <a:solidFill>
                  <a:schemeClr val="hlink"/>
                </a:solidFill>
                <a:latin typeface="Times New Roman" pitchFamily="18" charset="0"/>
              </a:rPr>
              <a:t>. </a:t>
            </a:r>
            <a:r>
              <a:rPr kumimoji="0" lang="ru-RU" sz="2000" b="1">
                <a:solidFill>
                  <a:schemeClr val="hlink"/>
                </a:solidFill>
                <a:effectLst>
                  <a:outerShdw blurRad="38100" dist="38100" dir="2700000" algn="tl">
                    <a:srgbClr val="000000"/>
                  </a:outerShdw>
                </a:effectLst>
                <a:latin typeface="Times New Roman" pitchFamily="18" charset="0"/>
              </a:rPr>
              <a:t>Task “</a:t>
            </a:r>
            <a:r>
              <a:rPr kumimoji="0" lang="en-US" sz="2000" b="1">
                <a:solidFill>
                  <a:schemeClr val="hlink"/>
                </a:solidFill>
                <a:effectLst>
                  <a:outerShdw blurRad="38100" dist="38100" dir="2700000" algn="tl">
                    <a:srgbClr val="000000"/>
                  </a:outerShdw>
                </a:effectLst>
                <a:latin typeface="Times New Roman" pitchFamily="18" charset="0"/>
              </a:rPr>
              <a:t>B</a:t>
            </a:r>
            <a:r>
              <a:rPr kumimoji="0" lang="ru-RU" sz="2000" b="1">
                <a:solidFill>
                  <a:schemeClr val="hlink"/>
                </a:solidFill>
                <a:effectLst>
                  <a:outerShdw blurRad="38100" dist="38100" dir="2700000" algn="tl">
                    <a:srgbClr val="000000"/>
                  </a:outerShdw>
                </a:effectLst>
                <a:latin typeface="Times New Roman" pitchFamily="18" charset="0"/>
              </a:rPr>
              <a:t>”:</a:t>
            </a:r>
            <a:r>
              <a:rPr kumimoji="0" lang="ru-RU" sz="2000" b="1">
                <a:solidFill>
                  <a:schemeClr val="hlink"/>
                </a:solidFill>
                <a:latin typeface="Times New Roman" pitchFamily="18" charset="0"/>
              </a:rPr>
              <a:t> </a:t>
            </a:r>
            <a:r>
              <a:rPr kumimoji="0" lang="en-US" sz="2000" b="1">
                <a:solidFill>
                  <a:schemeClr val="hlink"/>
                </a:solidFill>
                <a:latin typeface="Times New Roman" pitchFamily="18" charset="0"/>
              </a:rPr>
              <a:t>The preparation of the scale experiment (0)</a:t>
            </a:r>
            <a:endParaRPr lang="ru-RU" sz="2000" b="1">
              <a:solidFill>
                <a:schemeClr val="hlink"/>
              </a:solidFill>
              <a:latin typeface="Times New Roman" pitchFamily="18" charset="0"/>
            </a:endParaRPr>
          </a:p>
        </p:txBody>
      </p:sp>
      <p:sp>
        <p:nvSpPr>
          <p:cNvPr id="126985" name="Rectangle 9"/>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26992" name="Text Box 16"/>
          <p:cNvSpPr txBox="1">
            <a:spLocks noChangeArrowheads="1"/>
          </p:cNvSpPr>
          <p:nvPr/>
        </p:nvSpPr>
        <p:spPr bwMode="auto">
          <a:xfrm>
            <a:off x="2374900" y="6453188"/>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
        <p:nvSpPr>
          <p:cNvPr id="126993" name="Rectangle 17"/>
          <p:cNvSpPr>
            <a:spLocks noChangeArrowheads="1"/>
          </p:cNvSpPr>
          <p:nvPr/>
        </p:nvSpPr>
        <p:spPr bwMode="auto">
          <a:xfrm>
            <a:off x="0" y="1103313"/>
            <a:ext cx="8101013" cy="3387725"/>
          </a:xfrm>
          <a:prstGeom prst="rect">
            <a:avLst/>
          </a:prstGeom>
          <a:solidFill>
            <a:schemeClr val="bg1"/>
          </a:solidFill>
          <a:ln>
            <a:noFill/>
          </a:ln>
          <a:effectLst/>
          <a:extLst>
            <a:ext uri="{91240B29-F687-4F45-9708-019B960494DF}">
              <a14:hiddenLine xmlns:a14="http://schemas.microsoft.com/office/drawing/2010/main" w="12700" cap="sq">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a:latin typeface="Times New Roman" pitchFamily="18" charset="0"/>
              </a:rPr>
              <a:t>Starting from September 2010 works connected to the preparation of testing of the  scaled model of the vessel have been carried out. </a:t>
            </a:r>
          </a:p>
          <a:p>
            <a:endParaRPr lang="en-US" sz="1800">
              <a:latin typeface="Times New Roman" pitchFamily="18" charset="0"/>
            </a:endParaRPr>
          </a:p>
          <a:p>
            <a:r>
              <a:rPr lang="en-US" sz="1800">
                <a:latin typeface="Times New Roman" pitchFamily="18" charset="0"/>
              </a:rPr>
              <a:t>One of the stages of this work has been the examination of the working capacity of all the systems of IVRSA test facility. In fact the following tests have been planned:</a:t>
            </a:r>
          </a:p>
          <a:p>
            <a:endParaRPr lang="en-US" sz="1800">
              <a:latin typeface="Times New Roman" pitchFamily="18" charset="0"/>
            </a:endParaRPr>
          </a:p>
          <a:p>
            <a:r>
              <a:rPr lang="en-US" sz="1800">
                <a:latin typeface="Times New Roman" pitchFamily="18" charset="0"/>
              </a:rPr>
              <a:t>- testing of the gas system;</a:t>
            </a:r>
          </a:p>
          <a:p>
            <a:r>
              <a:rPr lang="en-US" sz="1800">
                <a:latin typeface="Times New Roman" pitchFamily="18" charset="0"/>
              </a:rPr>
              <a:t>- testing of the leak integrity of the model with the electric heater;</a:t>
            </a:r>
          </a:p>
          <a:p>
            <a:r>
              <a:rPr lang="en-US" sz="1800">
                <a:latin typeface="Times New Roman" pitchFamily="18" charset="0"/>
              </a:rPr>
              <a:t>- testing of the systems of electrical load regulation;</a:t>
            </a:r>
          </a:p>
          <a:p>
            <a:r>
              <a:rPr lang="en-US" sz="1800">
                <a:latin typeface="Times New Roman" pitchFamily="18" charset="0"/>
              </a:rPr>
              <a:t>- testing of the cooling system of the vessel model and electrical conductors of the heater. </a:t>
            </a:r>
          </a:p>
          <a:p>
            <a:endParaRPr lang="en-US" sz="180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(1)</a:t>
            </a:r>
            <a:endParaRPr lang="ru-RU" sz="2200" b="1">
              <a:solidFill>
                <a:schemeClr val="hlink"/>
              </a:solidFill>
              <a:latin typeface="Times New Roman" pitchFamily="18" charset="0"/>
            </a:endParaRPr>
          </a:p>
        </p:txBody>
      </p:sp>
      <p:sp>
        <p:nvSpPr>
          <p:cNvPr id="191491"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1492" name="Rectangle 4"/>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91493" name="Object 5"/>
          <p:cNvGraphicFramePr>
            <a:graphicFrameLocks noChangeAspect="1"/>
          </p:cNvGraphicFramePr>
          <p:nvPr/>
        </p:nvGraphicFramePr>
        <p:xfrm>
          <a:off x="0" y="692150"/>
          <a:ext cx="5338763" cy="5976938"/>
        </p:xfrm>
        <a:graphic>
          <a:graphicData uri="http://schemas.openxmlformats.org/presentationml/2006/ole">
            <mc:AlternateContent xmlns:mc="http://schemas.openxmlformats.org/markup-compatibility/2006">
              <mc:Choice xmlns:v="urn:schemas-microsoft-com:vml" Requires="v">
                <p:oleObj spid="_x0000_s191497" r:id="rId3" imgW="11372850" imgH="7343775" progId="AutoCAD.Drawing.16">
                  <p:embed/>
                </p:oleObj>
              </mc:Choice>
              <mc:Fallback>
                <p:oleObj r:id="rId3" imgW="11372850" imgH="7343775" progId="AutoCAD.Drawing.1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l="25008" t="32796" r="42322" b="10588"/>
                      <a:stretch>
                        <a:fillRect/>
                      </a:stretch>
                    </p:blipFill>
                    <p:spPr bwMode="auto">
                      <a:xfrm>
                        <a:off x="0" y="692150"/>
                        <a:ext cx="5338763" cy="5976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1494" name="Rectangle 6"/>
          <p:cNvSpPr>
            <a:spLocks noChangeArrowheads="1"/>
          </p:cNvSpPr>
          <p:nvPr/>
        </p:nvSpPr>
        <p:spPr bwMode="auto">
          <a:xfrm>
            <a:off x="5148263" y="6092825"/>
            <a:ext cx="3816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Fig.2.1 – t</a:t>
            </a:r>
            <a:r>
              <a:rPr lang="en-US" b="1"/>
              <a:t>he  vessel scale model </a:t>
            </a:r>
            <a:r>
              <a:rPr lang="en-US" b="1">
                <a:cs typeface="Times New Roman" pitchFamily="18" charset="0"/>
              </a:rPr>
              <a:t>design</a:t>
            </a:r>
            <a:endParaRPr lang="en-US" b="1"/>
          </a:p>
        </p:txBody>
      </p:sp>
      <p:sp>
        <p:nvSpPr>
          <p:cNvPr id="191495" name="Rectangle 7"/>
          <p:cNvSpPr>
            <a:spLocks noChangeArrowheads="1"/>
          </p:cNvSpPr>
          <p:nvPr/>
        </p:nvSpPr>
        <p:spPr bwMode="auto">
          <a:xfrm>
            <a:off x="5148263" y="1557338"/>
            <a:ext cx="3744912" cy="3308350"/>
          </a:xfrm>
          <a:prstGeom prst="rect">
            <a:avLst/>
          </a:prstGeom>
          <a:solidFill>
            <a:schemeClr val="bg1"/>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800">
                <a:latin typeface="Times New Roman" pitchFamily="18" charset="0"/>
              </a:rPr>
              <a:t>- In the vessel model the VVER steel (15Kh2NMFA) is used for the cylindrical course of the vessel. The bottom of model is  made of the Steel 20.</a:t>
            </a:r>
            <a:endParaRPr lang="ru-RU" sz="1800">
              <a:latin typeface="Times New Roman" pitchFamily="18" charset="0"/>
            </a:endParaRPr>
          </a:p>
          <a:p>
            <a:pPr algn="just"/>
            <a:endParaRPr lang="en-US"/>
          </a:p>
          <a:p>
            <a:pPr algn="just"/>
            <a:r>
              <a:rPr lang="en-US" sz="1800">
                <a:latin typeface="Times New Roman" pitchFamily="18" charset="0"/>
              </a:rPr>
              <a:t>it is planned in the scheduled experiment to study heating and deformation of the model cylindrical part.</a:t>
            </a:r>
          </a:p>
          <a:p>
            <a:pPr algn="just"/>
            <a:endParaRPr lang="en-US" sz="1800">
              <a:latin typeface="Times New Roman" pitchFamily="18" charset="0"/>
            </a:endParaRPr>
          </a:p>
          <a:p>
            <a:pPr algn="just">
              <a:buClr>
                <a:schemeClr val="accent2"/>
              </a:buClr>
              <a:buSzPct val="170000"/>
            </a:pPr>
            <a:endParaRPr lang="en-US" sz="1800">
              <a:latin typeface="Times New Roman" pitchFamily="18" charset="0"/>
            </a:endParaRPr>
          </a:p>
        </p:txBody>
      </p:sp>
      <p:sp>
        <p:nvSpPr>
          <p:cNvPr id="191496" name="Text Box 8"/>
          <p:cNvSpPr txBox="1">
            <a:spLocks noChangeArrowheads="1"/>
          </p:cNvSpPr>
          <p:nvPr/>
        </p:nvSpPr>
        <p:spPr bwMode="auto">
          <a:xfrm>
            <a:off x="2374900" y="6453188"/>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79388" y="0"/>
            <a:ext cx="8785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000" b="1">
                <a:solidFill>
                  <a:schemeClr val="hlink"/>
                </a:solidFill>
                <a:latin typeface="Times New Roman" pitchFamily="18" charset="0"/>
              </a:rPr>
              <a:t>3. </a:t>
            </a:r>
            <a:r>
              <a:rPr kumimoji="0" lang="ru-RU" sz="2000" b="1">
                <a:solidFill>
                  <a:schemeClr val="hlink"/>
                </a:solidFill>
                <a:effectLst>
                  <a:outerShdw blurRad="38100" dist="38100" dir="2700000" algn="tl">
                    <a:srgbClr val="000000"/>
                  </a:outerShdw>
                </a:effectLst>
                <a:latin typeface="Times New Roman" pitchFamily="18" charset="0"/>
              </a:rPr>
              <a:t>Task “</a:t>
            </a:r>
            <a:r>
              <a:rPr kumimoji="0" lang="en-US" sz="2000" b="1">
                <a:solidFill>
                  <a:schemeClr val="hlink"/>
                </a:solidFill>
                <a:effectLst>
                  <a:outerShdw blurRad="38100" dist="38100" dir="2700000" algn="tl">
                    <a:srgbClr val="000000"/>
                  </a:outerShdw>
                </a:effectLst>
                <a:latin typeface="Times New Roman" pitchFamily="18" charset="0"/>
              </a:rPr>
              <a:t>C</a:t>
            </a:r>
            <a:r>
              <a:rPr kumimoji="0" lang="ru-RU" sz="2000" b="1">
                <a:solidFill>
                  <a:schemeClr val="hlink"/>
                </a:solidFill>
                <a:effectLst>
                  <a:outerShdw blurRad="38100" dist="38100" dir="2700000" algn="tl">
                    <a:srgbClr val="000000"/>
                  </a:outerShdw>
                </a:effectLst>
                <a:latin typeface="Times New Roman" pitchFamily="18" charset="0"/>
              </a:rPr>
              <a:t>”:</a:t>
            </a:r>
            <a:r>
              <a:rPr kumimoji="0" lang="ru-RU" sz="2000" b="1">
                <a:solidFill>
                  <a:schemeClr val="hlink"/>
                </a:solidFill>
                <a:latin typeface="Times New Roman" pitchFamily="18" charset="0"/>
              </a:rPr>
              <a:t> </a:t>
            </a:r>
            <a:r>
              <a:rPr kumimoji="0" lang="en-US" sz="2000" b="1">
                <a:solidFill>
                  <a:schemeClr val="hlink"/>
                </a:solidFill>
                <a:latin typeface="Times New Roman" pitchFamily="18" charset="0"/>
              </a:rPr>
              <a:t>The preparation of the scale experiment on the high-temperature heat-up and creep deformation of the vessel model (1)</a:t>
            </a:r>
            <a:endParaRPr kumimoji="0" lang="en-US" sz="2000">
              <a:latin typeface="Times New Roman" pitchFamily="18" charset="0"/>
            </a:endParaRPr>
          </a:p>
        </p:txBody>
      </p:sp>
      <p:sp>
        <p:nvSpPr>
          <p:cNvPr id="145411"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5412" name="Rectangle 4"/>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145418" name="Picture 10" descr="tmp_IMG_083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a:stretch>
            <a:fillRect/>
          </a:stretch>
        </p:blipFill>
        <p:spPr bwMode="auto">
          <a:xfrm>
            <a:off x="0" y="620713"/>
            <a:ext cx="27432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22" name="Rectangle 14"/>
          <p:cNvSpPr>
            <a:spLocks noChangeArrowheads="1"/>
          </p:cNvSpPr>
          <p:nvPr/>
        </p:nvSpPr>
        <p:spPr bwMode="auto">
          <a:xfrm>
            <a:off x="0" y="57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145421" name="Picture 13" descr="Mdl_Sep2510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1412875"/>
            <a:ext cx="3217863" cy="4840288"/>
          </a:xfrm>
          <a:prstGeom prst="rect">
            <a:avLst/>
          </a:prstGeom>
          <a:noFill/>
          <a:extLst>
            <a:ext uri="{909E8E84-426E-40DD-AFC4-6F175D3DCCD1}">
              <a14:hiddenFill xmlns:a14="http://schemas.microsoft.com/office/drawing/2010/main">
                <a:solidFill>
                  <a:srgbClr val="FFFFFF"/>
                </a:solidFill>
              </a14:hiddenFill>
            </a:ext>
          </a:extLst>
        </p:spPr>
      </p:pic>
      <p:sp>
        <p:nvSpPr>
          <p:cNvPr id="145423" name="Text Box 15"/>
          <p:cNvSpPr txBox="1">
            <a:spLocks noChangeArrowheads="1"/>
          </p:cNvSpPr>
          <p:nvPr/>
        </p:nvSpPr>
        <p:spPr bwMode="auto">
          <a:xfrm>
            <a:off x="2374900" y="6583363"/>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
        <p:nvSpPr>
          <p:cNvPr id="145425" name="Rectangle 17"/>
          <p:cNvSpPr>
            <a:spLocks noChangeArrowheads="1"/>
          </p:cNvSpPr>
          <p:nvPr/>
        </p:nvSpPr>
        <p:spPr bwMode="auto">
          <a:xfrm>
            <a:off x="2916238" y="620713"/>
            <a:ext cx="5257800" cy="593725"/>
          </a:xfrm>
          <a:prstGeom prst="rect">
            <a:avLst/>
          </a:prstGeom>
          <a:noFill/>
          <a:ln w="127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latin typeface="Times New Roman" pitchFamily="18" charset="0"/>
              </a:rPr>
              <a:t>Test for leak integrity of the scale model and auxiliary systems of the IVRSA facility </a:t>
            </a:r>
            <a:endParaRPr lang="ru-RU" sz="1600" b="1">
              <a:latin typeface="Times New Roman" pitchFamily="18" charset="0"/>
            </a:endParaRPr>
          </a:p>
        </p:txBody>
      </p:sp>
      <p:sp>
        <p:nvSpPr>
          <p:cNvPr id="145426" name="Rectangle 18"/>
          <p:cNvSpPr>
            <a:spLocks noChangeArrowheads="1"/>
          </p:cNvSpPr>
          <p:nvPr/>
        </p:nvSpPr>
        <p:spPr bwMode="auto">
          <a:xfrm>
            <a:off x="6227763" y="1535113"/>
            <a:ext cx="2663825" cy="4003675"/>
          </a:xfrm>
          <a:prstGeom prst="rect">
            <a:avLst/>
          </a:prstGeom>
          <a:solidFill>
            <a:schemeClr val="bg1"/>
          </a:solidFill>
          <a:ln>
            <a:noFill/>
          </a:ln>
          <a:effectLst/>
          <a:extLst>
            <a:ext uri="{91240B29-F687-4F45-9708-019B960494DF}">
              <a14:hiddenLine xmlns:a14="http://schemas.microsoft.com/office/drawing/2010/main" w="12700" cap="sq">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b="1">
                <a:latin typeface="Times New Roman" pitchFamily="18" charset="0"/>
              </a:rPr>
              <a:t>It was assumed according to the test plan that the excess pressure in the vessel model  will be about 7.5 MPa.  </a:t>
            </a:r>
          </a:p>
          <a:p>
            <a:endParaRPr lang="en-US" sz="1600" b="1">
              <a:latin typeface="Times New Roman" pitchFamily="18" charset="0"/>
            </a:endParaRPr>
          </a:p>
          <a:p>
            <a:r>
              <a:rPr lang="en-US" sz="1600" b="1">
                <a:latin typeface="Times New Roman" pitchFamily="18" charset="0"/>
              </a:rPr>
              <a:t>In the course of the test the assembled vessel model with a lid and a heater was filled with water. </a:t>
            </a:r>
          </a:p>
          <a:p>
            <a:endParaRPr lang="en-US" sz="1600" b="1">
              <a:latin typeface="Times New Roman" pitchFamily="18" charset="0"/>
            </a:endParaRPr>
          </a:p>
          <a:p>
            <a:r>
              <a:rPr lang="en-US" sz="1600" b="1">
                <a:latin typeface="Times New Roman" pitchFamily="18" charset="0"/>
              </a:rPr>
              <a:t>The overpressure in the model was due to the gas pressurization. </a:t>
            </a:r>
          </a:p>
          <a:p>
            <a:endParaRPr lang="en-US" sz="1600" b="1">
              <a:latin typeface="Times New Roman" pitchFamily="18" charset="0"/>
            </a:endParaRPr>
          </a:p>
          <a:p>
            <a:r>
              <a:rPr lang="en-US" sz="1600" b="1">
                <a:latin typeface="Times New Roman" pitchFamily="18" charset="0"/>
              </a:rPr>
              <a:t>The test was carried out in November 2011.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79388" y="0"/>
            <a:ext cx="878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000" b="1">
                <a:solidFill>
                  <a:schemeClr val="hlink"/>
                </a:solidFill>
                <a:latin typeface="Times New Roman" pitchFamily="18" charset="0"/>
              </a:rPr>
              <a:t>3. </a:t>
            </a:r>
            <a:r>
              <a:rPr kumimoji="0" lang="ru-RU" sz="2000" b="1">
                <a:solidFill>
                  <a:schemeClr val="hlink"/>
                </a:solidFill>
                <a:effectLst>
                  <a:outerShdw blurRad="38100" dist="38100" dir="2700000" algn="tl">
                    <a:srgbClr val="000000"/>
                  </a:outerShdw>
                </a:effectLst>
                <a:latin typeface="Times New Roman" pitchFamily="18" charset="0"/>
              </a:rPr>
              <a:t>Task “</a:t>
            </a:r>
            <a:r>
              <a:rPr kumimoji="0" lang="en-US" sz="2000" b="1">
                <a:solidFill>
                  <a:schemeClr val="hlink"/>
                </a:solidFill>
                <a:effectLst>
                  <a:outerShdw blurRad="38100" dist="38100" dir="2700000" algn="tl">
                    <a:srgbClr val="000000"/>
                  </a:outerShdw>
                </a:effectLst>
                <a:latin typeface="Times New Roman" pitchFamily="18" charset="0"/>
              </a:rPr>
              <a:t>C</a:t>
            </a:r>
            <a:r>
              <a:rPr kumimoji="0" lang="ru-RU" sz="2000" b="1">
                <a:solidFill>
                  <a:schemeClr val="hlink"/>
                </a:solidFill>
                <a:effectLst>
                  <a:outerShdw blurRad="38100" dist="38100" dir="2700000" algn="tl">
                    <a:srgbClr val="000000"/>
                  </a:outerShdw>
                </a:effectLst>
                <a:latin typeface="Times New Roman" pitchFamily="18" charset="0"/>
              </a:rPr>
              <a:t>”:</a:t>
            </a:r>
            <a:r>
              <a:rPr kumimoji="0" lang="ru-RU" sz="2000" b="1">
                <a:solidFill>
                  <a:schemeClr val="hlink"/>
                </a:solidFill>
                <a:latin typeface="Times New Roman" pitchFamily="18" charset="0"/>
              </a:rPr>
              <a:t> </a:t>
            </a:r>
            <a:r>
              <a:rPr kumimoji="0" lang="en-US" sz="2000" b="1">
                <a:solidFill>
                  <a:schemeClr val="hlink"/>
                </a:solidFill>
                <a:latin typeface="Times New Roman" pitchFamily="18" charset="0"/>
              </a:rPr>
              <a:t>The preparation of the scale experiment (2)</a:t>
            </a:r>
            <a:endParaRPr kumimoji="0" lang="en-US" sz="2000">
              <a:latin typeface="Times New Roman" pitchFamily="18" charset="0"/>
            </a:endParaRPr>
          </a:p>
        </p:txBody>
      </p:sp>
      <p:sp>
        <p:nvSpPr>
          <p:cNvPr id="164867"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4868" name="Rectangle 4"/>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64869" name="Rectangle 5"/>
          <p:cNvSpPr>
            <a:spLocks noChangeArrowheads="1"/>
          </p:cNvSpPr>
          <p:nvPr/>
        </p:nvSpPr>
        <p:spPr bwMode="auto">
          <a:xfrm>
            <a:off x="0" y="57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64870" name="Text Box 6"/>
          <p:cNvSpPr txBox="1">
            <a:spLocks noChangeArrowheads="1"/>
          </p:cNvSpPr>
          <p:nvPr/>
        </p:nvSpPr>
        <p:spPr bwMode="auto">
          <a:xfrm>
            <a:off x="0" y="6453188"/>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64871" name="Picture 7" descr="Tokvd0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2417763"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2" name="Picture 8" descr="Tokvd11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620713"/>
            <a:ext cx="30607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5" name="Rectangle 11"/>
          <p:cNvSpPr>
            <a:spLocks noChangeArrowheads="1"/>
          </p:cNvSpPr>
          <p:nvPr/>
        </p:nvSpPr>
        <p:spPr bwMode="auto">
          <a:xfrm>
            <a:off x="5724525" y="1116013"/>
            <a:ext cx="3241675" cy="4492625"/>
          </a:xfrm>
          <a:prstGeom prst="rect">
            <a:avLst/>
          </a:prstGeom>
          <a:solidFill>
            <a:schemeClr val="bg1"/>
          </a:solidFill>
          <a:ln>
            <a:noFill/>
          </a:ln>
          <a:effectLst/>
          <a:extLst>
            <a:ext uri="{91240B29-F687-4F45-9708-019B960494DF}">
              <a14:hiddenLine xmlns:a14="http://schemas.microsoft.com/office/drawing/2010/main" w="12700" cap="sq">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b="1">
                <a:latin typeface="Times New Roman" pitchFamily="18" charset="0"/>
              </a:rPr>
              <a:t>In the course of the test one of the electrical conductors</a:t>
            </a:r>
            <a:r>
              <a:rPr lang="en-US" sz="1600">
                <a:latin typeface="Times New Roman" pitchFamily="18" charset="0"/>
              </a:rPr>
              <a:t> </a:t>
            </a:r>
            <a:r>
              <a:rPr lang="en-US" sz="1600" b="1">
                <a:latin typeface="Times New Roman" pitchFamily="18" charset="0"/>
              </a:rPr>
              <a:t>lost an  integrity at the pressure of  2.5 MPa. </a:t>
            </a:r>
          </a:p>
          <a:p>
            <a:endParaRPr lang="en-US" sz="1600" b="1">
              <a:latin typeface="Times New Roman" pitchFamily="18" charset="0"/>
            </a:endParaRPr>
          </a:p>
          <a:p>
            <a:r>
              <a:rPr lang="en-US" sz="1600" b="1">
                <a:latin typeface="Times New Roman" pitchFamily="18" charset="0"/>
              </a:rPr>
              <a:t>It has been decided to dismantle  the defective electrical conductor</a:t>
            </a:r>
            <a:r>
              <a:rPr lang="en-US" sz="1600">
                <a:latin typeface="Times New Roman" pitchFamily="18" charset="0"/>
              </a:rPr>
              <a:t> </a:t>
            </a:r>
            <a:endParaRPr lang="en-US" sz="1600" b="1">
              <a:latin typeface="Times New Roman" pitchFamily="18" charset="0"/>
            </a:endParaRPr>
          </a:p>
          <a:p>
            <a:r>
              <a:rPr lang="en-US" sz="1600" b="1">
                <a:latin typeface="Times New Roman" pitchFamily="18" charset="0"/>
              </a:rPr>
              <a:t>and either to repair it or to replace it to make up for the damage. </a:t>
            </a:r>
          </a:p>
          <a:p>
            <a:endParaRPr lang="en-US" sz="1600" b="1">
              <a:latin typeface="Times New Roman" pitchFamily="18" charset="0"/>
            </a:endParaRPr>
          </a:p>
          <a:p>
            <a:r>
              <a:rPr lang="en-US" sz="1600" b="1">
                <a:latin typeface="Times New Roman" pitchFamily="18" charset="0"/>
              </a:rPr>
              <a:t>As far as the electrical conductor</a:t>
            </a:r>
            <a:r>
              <a:rPr lang="en-US" sz="1600">
                <a:latin typeface="Times New Roman" pitchFamily="18" charset="0"/>
              </a:rPr>
              <a:t> </a:t>
            </a:r>
            <a:endParaRPr lang="en-US" sz="1600" b="1">
              <a:latin typeface="Times New Roman" pitchFamily="18" charset="0"/>
            </a:endParaRPr>
          </a:p>
          <a:p>
            <a:r>
              <a:rPr lang="en-US" sz="1600" b="1">
                <a:latin typeface="Times New Roman" pitchFamily="18" charset="0"/>
              </a:rPr>
              <a:t> is indecomposable it can be dismantled only if cut into several fragments. </a:t>
            </a:r>
          </a:p>
          <a:p>
            <a:endParaRPr lang="en-US" sz="1600" b="1">
              <a:latin typeface="Times New Roman" pitchFamily="18" charset="0"/>
            </a:endParaRPr>
          </a:p>
          <a:p>
            <a:r>
              <a:rPr lang="en-US" sz="1600" b="1">
                <a:latin typeface="Times New Roman" pitchFamily="18" charset="0"/>
              </a:rPr>
              <a:t>In this case the repairing works will amount to the manufacturing of a new conductor.</a:t>
            </a:r>
            <a:r>
              <a:rPr lang="en-US" sz="1600">
                <a:latin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179388" y="0"/>
            <a:ext cx="878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000" b="1">
                <a:solidFill>
                  <a:schemeClr val="hlink"/>
                </a:solidFill>
                <a:latin typeface="Times New Roman" pitchFamily="18" charset="0"/>
              </a:rPr>
              <a:t>3. </a:t>
            </a:r>
            <a:r>
              <a:rPr kumimoji="0" lang="ru-RU" sz="2000" b="1">
                <a:solidFill>
                  <a:schemeClr val="hlink"/>
                </a:solidFill>
                <a:effectLst>
                  <a:outerShdw blurRad="38100" dist="38100" dir="2700000" algn="tl">
                    <a:srgbClr val="000000"/>
                  </a:outerShdw>
                </a:effectLst>
                <a:latin typeface="Times New Roman" pitchFamily="18" charset="0"/>
              </a:rPr>
              <a:t>Task “</a:t>
            </a:r>
            <a:r>
              <a:rPr kumimoji="0" lang="en-US" sz="2000" b="1">
                <a:solidFill>
                  <a:schemeClr val="hlink"/>
                </a:solidFill>
                <a:effectLst>
                  <a:outerShdw blurRad="38100" dist="38100" dir="2700000" algn="tl">
                    <a:srgbClr val="000000"/>
                  </a:outerShdw>
                </a:effectLst>
                <a:latin typeface="Times New Roman" pitchFamily="18" charset="0"/>
              </a:rPr>
              <a:t>C</a:t>
            </a:r>
            <a:r>
              <a:rPr kumimoji="0" lang="ru-RU" sz="2000" b="1">
                <a:solidFill>
                  <a:schemeClr val="hlink"/>
                </a:solidFill>
                <a:effectLst>
                  <a:outerShdw blurRad="38100" dist="38100" dir="2700000" algn="tl">
                    <a:srgbClr val="000000"/>
                  </a:outerShdw>
                </a:effectLst>
                <a:latin typeface="Times New Roman" pitchFamily="18" charset="0"/>
              </a:rPr>
              <a:t>”:</a:t>
            </a:r>
            <a:r>
              <a:rPr kumimoji="0" lang="ru-RU" sz="2000" b="1">
                <a:solidFill>
                  <a:schemeClr val="hlink"/>
                </a:solidFill>
                <a:latin typeface="Times New Roman" pitchFamily="18" charset="0"/>
              </a:rPr>
              <a:t> </a:t>
            </a:r>
            <a:r>
              <a:rPr kumimoji="0" lang="en-US" sz="2000" b="1">
                <a:solidFill>
                  <a:schemeClr val="hlink"/>
                </a:solidFill>
                <a:latin typeface="Times New Roman" pitchFamily="18" charset="0"/>
              </a:rPr>
              <a:t>The preparation of the scale experiment (3)</a:t>
            </a:r>
            <a:endParaRPr kumimoji="0" lang="en-US" sz="2000">
              <a:latin typeface="Times New Roman" pitchFamily="18" charset="0"/>
            </a:endParaRPr>
          </a:p>
        </p:txBody>
      </p:sp>
      <p:sp>
        <p:nvSpPr>
          <p:cNvPr id="165891"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5892" name="Rectangle 4"/>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65893" name="Rectangle 5"/>
          <p:cNvSpPr>
            <a:spLocks noChangeArrowheads="1"/>
          </p:cNvSpPr>
          <p:nvPr/>
        </p:nvSpPr>
        <p:spPr bwMode="auto">
          <a:xfrm>
            <a:off x="0" y="57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65894" name="Text Box 6"/>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pic>
        <p:nvPicPr>
          <p:cNvPr id="165896" name="Picture 8" descr="Tokvd1103G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333375"/>
            <a:ext cx="39243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7" name="Picture 9" descr="Tokvd03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476250"/>
            <a:ext cx="36353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5" name="Picture 7" descr="Htr0198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573463"/>
            <a:ext cx="33115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8" name="Rectangle 10"/>
          <p:cNvSpPr>
            <a:spLocks noChangeArrowheads="1"/>
          </p:cNvSpPr>
          <p:nvPr/>
        </p:nvSpPr>
        <p:spPr bwMode="auto">
          <a:xfrm>
            <a:off x="0" y="6021388"/>
            <a:ext cx="8964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latin typeface="Times New Roman" pitchFamily="18" charset="0"/>
              </a:rPr>
              <a:t>Test of tightness of the scale model and auxiliary systems of the IVRSA facility. Autumn 2010 </a:t>
            </a:r>
            <a:endParaRPr lang="ru-RU" sz="1600" b="1">
              <a:latin typeface="Times New Roman" pitchFamily="18" charset="0"/>
            </a:endParaRPr>
          </a:p>
        </p:txBody>
      </p:sp>
      <p:sp>
        <p:nvSpPr>
          <p:cNvPr id="165899" name="Rectangle 11"/>
          <p:cNvSpPr>
            <a:spLocks noChangeArrowheads="1"/>
          </p:cNvSpPr>
          <p:nvPr/>
        </p:nvSpPr>
        <p:spPr bwMode="auto">
          <a:xfrm>
            <a:off x="5508625" y="3284538"/>
            <a:ext cx="3241675" cy="1803400"/>
          </a:xfrm>
          <a:prstGeom prst="rect">
            <a:avLst/>
          </a:prstGeom>
          <a:solidFill>
            <a:schemeClr val="bg1"/>
          </a:solidFill>
          <a:ln>
            <a:noFill/>
          </a:ln>
          <a:effectLst/>
          <a:extLst>
            <a:ext uri="{91240B29-F687-4F45-9708-019B960494DF}">
              <a14:hiddenLine xmlns:a14="http://schemas.microsoft.com/office/drawing/2010/main" w="12700" cap="sq">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b="1">
                <a:latin typeface="Times New Roman" pitchFamily="18" charset="0"/>
              </a:rPr>
              <a:t>The loss of the  integrity occurred because of an internal engineering flaw of the welded seam connecting the two parts of the electrical conductor made of copper and the stainless steel </a:t>
            </a:r>
          </a:p>
          <a:p>
            <a:endParaRPr lang="en-US" sz="1600" b="1">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179388" y="0"/>
            <a:ext cx="878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000" b="1">
                <a:solidFill>
                  <a:schemeClr val="hlink"/>
                </a:solidFill>
                <a:latin typeface="Times New Roman" pitchFamily="18" charset="0"/>
              </a:rPr>
              <a:t>3. </a:t>
            </a:r>
            <a:r>
              <a:rPr kumimoji="0" lang="ru-RU" sz="2000" b="1">
                <a:solidFill>
                  <a:schemeClr val="hlink"/>
                </a:solidFill>
                <a:effectLst>
                  <a:outerShdw blurRad="38100" dist="38100" dir="2700000" algn="tl">
                    <a:srgbClr val="000000"/>
                  </a:outerShdw>
                </a:effectLst>
                <a:latin typeface="Times New Roman" pitchFamily="18" charset="0"/>
              </a:rPr>
              <a:t>Task “</a:t>
            </a:r>
            <a:r>
              <a:rPr kumimoji="0" lang="en-US" sz="2000" b="1">
                <a:solidFill>
                  <a:schemeClr val="hlink"/>
                </a:solidFill>
                <a:effectLst>
                  <a:outerShdw blurRad="38100" dist="38100" dir="2700000" algn="tl">
                    <a:srgbClr val="000000"/>
                  </a:outerShdw>
                </a:effectLst>
                <a:latin typeface="Times New Roman" pitchFamily="18" charset="0"/>
              </a:rPr>
              <a:t>C</a:t>
            </a:r>
            <a:r>
              <a:rPr kumimoji="0" lang="ru-RU" sz="2000" b="1">
                <a:solidFill>
                  <a:schemeClr val="hlink"/>
                </a:solidFill>
                <a:effectLst>
                  <a:outerShdw blurRad="38100" dist="38100" dir="2700000" algn="tl">
                    <a:srgbClr val="000000"/>
                  </a:outerShdw>
                </a:effectLst>
                <a:latin typeface="Times New Roman" pitchFamily="18" charset="0"/>
              </a:rPr>
              <a:t>”:</a:t>
            </a:r>
            <a:r>
              <a:rPr kumimoji="0" lang="ru-RU" sz="2000" b="1">
                <a:solidFill>
                  <a:schemeClr val="hlink"/>
                </a:solidFill>
                <a:latin typeface="Times New Roman" pitchFamily="18" charset="0"/>
              </a:rPr>
              <a:t> </a:t>
            </a:r>
            <a:r>
              <a:rPr kumimoji="0" lang="en-US" sz="2000" b="1">
                <a:solidFill>
                  <a:schemeClr val="hlink"/>
                </a:solidFill>
                <a:latin typeface="Times New Roman" pitchFamily="18" charset="0"/>
              </a:rPr>
              <a:t>The preparation of the scale experiment (3A)</a:t>
            </a:r>
            <a:endParaRPr kumimoji="0" lang="en-US" sz="2000">
              <a:latin typeface="Times New Roman" pitchFamily="18" charset="0"/>
            </a:endParaRPr>
          </a:p>
        </p:txBody>
      </p:sp>
      <p:sp>
        <p:nvSpPr>
          <p:cNvPr id="194566" name="Text Box 6"/>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19</a:t>
            </a:r>
            <a:r>
              <a:rPr lang="en-GB" b="1" baseline="30000">
                <a:solidFill>
                  <a:srgbClr val="CC00CC"/>
                </a:solidFill>
                <a:cs typeface="Arial" charset="0"/>
              </a:rPr>
              <a:t>th</a:t>
            </a:r>
            <a:r>
              <a:rPr lang="en-GB" b="1">
                <a:solidFill>
                  <a:srgbClr val="CC00CC"/>
                </a:solidFill>
                <a:cs typeface="Arial" charset="0"/>
              </a:rPr>
              <a:t> CEG-SAM meeting, Pisa</a:t>
            </a:r>
            <a:r>
              <a:rPr lang="es-ES" b="1">
                <a:solidFill>
                  <a:srgbClr val="CC00CC"/>
                </a:solidFill>
              </a:rPr>
              <a:t>, Italy, March</a:t>
            </a:r>
            <a:r>
              <a:rPr lang="en-GB" b="1">
                <a:solidFill>
                  <a:srgbClr val="CC00CC"/>
                </a:solidFill>
              </a:rPr>
              <a:t> 14-16, 2011</a:t>
            </a:r>
            <a:r>
              <a:rPr lang="ru-RU" b="1">
                <a:solidFill>
                  <a:srgbClr val="CC3399"/>
                </a:solidFill>
              </a:rPr>
              <a:t> </a:t>
            </a:r>
            <a:r>
              <a:rPr lang="ru-RU" b="1">
                <a:solidFill>
                  <a:srgbClr val="CC3399"/>
                </a:solidFill>
                <a:cs typeface="Arial" charset="0"/>
              </a:rPr>
              <a:t> </a:t>
            </a:r>
          </a:p>
        </p:txBody>
      </p:sp>
      <p:sp>
        <p:nvSpPr>
          <p:cNvPr id="194572" name="Rectangle 12"/>
          <p:cNvSpPr>
            <a:spLocks noChangeArrowheads="1"/>
          </p:cNvSpPr>
          <p:nvPr/>
        </p:nvSpPr>
        <p:spPr bwMode="auto">
          <a:xfrm>
            <a:off x="179388" y="476250"/>
            <a:ext cx="8785225" cy="595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b="1">
                <a:latin typeface="Times New Roman" pitchFamily="18" charset="0"/>
              </a:rPr>
              <a:t>1) as far as the electrical conductor</a:t>
            </a:r>
            <a:r>
              <a:rPr lang="en-US" sz="1600">
                <a:latin typeface="Times New Roman" pitchFamily="18" charset="0"/>
              </a:rPr>
              <a:t> </a:t>
            </a:r>
            <a:r>
              <a:rPr lang="en-US" sz="1600" b="1">
                <a:latin typeface="Times New Roman" pitchFamily="18" charset="0"/>
              </a:rPr>
              <a:t> is indecomposable it can be dismantled only if cut into several fragments. In this case the repairing works will amount to the manufacturing of a new conductor;</a:t>
            </a:r>
          </a:p>
          <a:p>
            <a:pPr>
              <a:buFontTx/>
              <a:buChar char="-"/>
            </a:pPr>
            <a:endParaRPr lang="en-US" sz="1600" b="1">
              <a:latin typeface="Times New Roman" pitchFamily="18" charset="0"/>
            </a:endParaRPr>
          </a:p>
          <a:p>
            <a:r>
              <a:rPr lang="en-US" sz="1600" b="1">
                <a:latin typeface="Times New Roman" pitchFamily="18" charset="0"/>
              </a:rPr>
              <a:t>2) as an alternative it has been decided to repair the pathway directly at the IVRSA experimental unit. </a:t>
            </a:r>
          </a:p>
          <a:p>
            <a:r>
              <a:rPr lang="en-US" sz="1600" b="1">
                <a:latin typeface="Times New Roman" pitchFamily="18" charset="0"/>
              </a:rPr>
              <a:t>According to this plan it has been decided to make additional engineering elements and to weld them to the conductor. In this case complete dismantling of the conductor from the lid can be avoided, and only new additional engineering elements will be added.</a:t>
            </a:r>
            <a:endParaRPr lang="ru-RU" sz="1600" b="1">
              <a:latin typeface="Times New Roman" pitchFamily="18" charset="0"/>
            </a:endParaRPr>
          </a:p>
          <a:p>
            <a:endParaRPr lang="en-US" sz="1600" b="1">
              <a:latin typeface="Times New Roman" pitchFamily="18" charset="0"/>
            </a:endParaRPr>
          </a:p>
          <a:p>
            <a:r>
              <a:rPr lang="en-US" sz="1600" b="1">
                <a:latin typeface="Times New Roman" pitchFamily="18" charset="0"/>
              </a:rPr>
              <a:t>3) If the repairing works will not take effect, compete dismantling of the conductor will be carried out, and it will be replaced by a new one. </a:t>
            </a:r>
          </a:p>
          <a:p>
            <a:endParaRPr lang="ru-RU" sz="1600" b="1">
              <a:latin typeface="Times New Roman" pitchFamily="18" charset="0"/>
            </a:endParaRPr>
          </a:p>
          <a:p>
            <a:r>
              <a:rPr lang="en-US" sz="1600" b="1">
                <a:latin typeface="Times New Roman" pitchFamily="18" charset="0"/>
              </a:rPr>
              <a:t>4) At the present moment additional engineering elements for necessary for the conductor</a:t>
            </a:r>
            <a:r>
              <a:rPr lang="en-US" sz="1600">
                <a:latin typeface="Times New Roman" pitchFamily="18" charset="0"/>
              </a:rPr>
              <a:t> </a:t>
            </a:r>
            <a:r>
              <a:rPr lang="en-US" sz="1600" b="1">
                <a:latin typeface="Times New Roman" pitchFamily="18" charset="0"/>
              </a:rPr>
              <a:t>have been prepared. The repairing works will be carried out when the atmospheric temperature of the environment will be over 5ºC. This is an essential requirement for the box of the IVRSA unit is not heated, and the tests are also planned to take place when the season is warm; </a:t>
            </a:r>
            <a:endParaRPr lang="ru-RU" sz="1600" b="1">
              <a:latin typeface="Times New Roman" pitchFamily="18" charset="0"/>
            </a:endParaRPr>
          </a:p>
          <a:p>
            <a:endParaRPr lang="en-US" sz="1600" b="1">
              <a:latin typeface="Times New Roman" pitchFamily="18" charset="0"/>
            </a:endParaRPr>
          </a:p>
          <a:p>
            <a:r>
              <a:rPr lang="en-US" sz="1600" b="1">
                <a:latin typeface="Times New Roman" pitchFamily="18" charset="0"/>
              </a:rPr>
              <a:t>5) It is planned to carry out the repairing works after March 25;</a:t>
            </a:r>
            <a:endParaRPr lang="ru-RU" sz="1600" b="1">
              <a:latin typeface="Times New Roman" pitchFamily="18" charset="0"/>
            </a:endParaRPr>
          </a:p>
          <a:p>
            <a:endParaRPr lang="en-US" sz="1600" b="1">
              <a:latin typeface="Times New Roman" pitchFamily="18" charset="0"/>
            </a:endParaRPr>
          </a:p>
          <a:p>
            <a:r>
              <a:rPr lang="en-US" sz="1600" b="1">
                <a:latin typeface="Times New Roman" pitchFamily="18" charset="0"/>
              </a:rPr>
              <a:t>6) It the repairing works will be successful the electrical conductor will be ready for work at the end of April – beginning of May this year; </a:t>
            </a:r>
            <a:endParaRPr lang="ru-RU" sz="1600" b="1">
              <a:latin typeface="Times New Roman" pitchFamily="18" charset="0"/>
            </a:endParaRPr>
          </a:p>
          <a:p>
            <a:endParaRPr lang="en-US" sz="1600" b="1">
              <a:latin typeface="Times New Roman" pitchFamily="18" charset="0"/>
            </a:endParaRPr>
          </a:p>
          <a:p>
            <a:r>
              <a:rPr lang="en-US" sz="1600" b="1">
                <a:latin typeface="Times New Roman" pitchFamily="18" charset="0"/>
              </a:rPr>
              <a:t>7) All the necessary materials and documents for a new conductor have been prepared. It may take about one month to make a new conductor</a:t>
            </a:r>
            <a:r>
              <a:rPr lang="en-US" sz="1600">
                <a:latin typeface="Times New Roman" pitchFamily="18" charset="0"/>
              </a:rPr>
              <a:t> </a:t>
            </a:r>
            <a:r>
              <a:rPr lang="en-US" sz="1600" b="1">
                <a:latin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Оформление по умолчанию">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Files\Office97\Шаблоны\Дизайны презентаций\Современный.pot</Template>
  <TotalTime>0</TotalTime>
  <Words>3557</Words>
  <Application>Microsoft Office PowerPoint</Application>
  <PresentationFormat>Bildschirmpräsentation (4:3)</PresentationFormat>
  <Paragraphs>224</Paragraphs>
  <Slides>29</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4" baseType="lpstr">
      <vt:lpstr>Times New Roman</vt:lpstr>
      <vt:lpstr>Arial</vt:lpstr>
      <vt:lpstr>Wingdings</vt:lpstr>
      <vt:lpstr>Оформление по умолчанию</vt:lpstr>
      <vt:lpstr>AutoCAD.Drawing.16</vt:lpstr>
      <vt:lpstr>ISTC Project «Scale experimental investigation of the thermal and structural integrity of the VVER Pressure Vessel Lower Head in severe accident» (#3635) </vt:lpstr>
      <vt:lpstr>Collaborators:</vt:lpstr>
      <vt:lpstr>The project efforts are focused on the following problems: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 The Task “D”: Testing of the VVER vessel steel (0)</vt:lpstr>
      <vt:lpstr>4. The Task “D”: Creep testing of the VVER vessel steel (1)</vt:lpstr>
      <vt:lpstr>4. The Task “D”: Testing of the VVER vessel steel (2)</vt:lpstr>
      <vt:lpstr>4. The Task “D”: Testing of the VVER vessel steel (3)</vt:lpstr>
      <vt:lpstr>4. The Task “D”: Creep testing of the VVER vessel steel (4)</vt:lpstr>
      <vt:lpstr>4. The Task “D”: Creep testing of the VVER vessel steel (5)</vt:lpstr>
      <vt:lpstr>4. The Task “D”: Creep testing of the VVER vessel steel (6)</vt:lpstr>
      <vt:lpstr>4. The Task “D”: Creep testing of the VVER vessel steel (7)</vt:lpstr>
      <vt:lpstr>4. The Task “D”: Creep testing of the VVER vessel steel (8)</vt:lpstr>
      <vt:lpstr>4. The Task “D”: Creep testing of the VVER vessel steel (9)</vt:lpstr>
      <vt:lpstr>4. The Task “D”: Creep testing of the VVER vessel steel (10)</vt:lpstr>
      <vt:lpstr>4. The Task “D”: Creep testing of the VVER vessel steel (11)</vt:lpstr>
      <vt:lpstr>4. The Task “D”: Creep testing of the VVER vessel steel (12)</vt:lpstr>
      <vt:lpstr>4. The Task “D”: Creep testing of the VVER vessel steel (13)</vt:lpstr>
      <vt:lpstr>4. The Task “D”: Creep testing of the VVER vessel steel (14)</vt:lpstr>
      <vt:lpstr>4. The Task “D”: Creep testing of the VVER vessel steel (15)</vt:lpstr>
      <vt:lpstr>PowerPoint-Präsentation</vt:lpstr>
      <vt:lpstr>PowerPoint-Präsentation</vt:lpstr>
      <vt:lpstr>PowerPoint-Präsentation</vt:lpstr>
    </vt:vector>
  </TitlesOfParts>
  <Company>F7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Project «Scale experimental investigation of the thermal and structural integrity of the VVER pressure vessel Lower Head in severe accident» (#3635)</dc:title>
  <dc:creator>lok</dc:creator>
  <cp:lastModifiedBy>Peters, Ursula</cp:lastModifiedBy>
  <cp:revision>964</cp:revision>
  <dcterms:created xsi:type="dcterms:W3CDTF">2007-09-09T17:51:07Z</dcterms:created>
  <dcterms:modified xsi:type="dcterms:W3CDTF">2012-10-15T09:48:39Z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Status report on the ISTC Project #3635 «Scale experimental investigation of the thermal and structural integrity of the VVER Pressure Vessel Lower Head in severe accident»</vt:lpwstr>
  </property>
</Properties>
</file>