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6" r:id="rId2"/>
    <p:sldId id="310" r:id="rId3"/>
    <p:sldId id="311" r:id="rId4"/>
    <p:sldId id="312" r:id="rId5"/>
    <p:sldId id="317" r:id="rId6"/>
    <p:sldId id="307" r:id="rId7"/>
    <p:sldId id="313" r:id="rId8"/>
    <p:sldId id="308" r:id="rId9"/>
    <p:sldId id="314" r:id="rId10"/>
    <p:sldId id="315" r:id="rId11"/>
    <p:sldId id="316" r:id="rId12"/>
  </p:sldIdLst>
  <p:sldSz cx="9144000" cy="6858000" type="screen4x3"/>
  <p:notesSz cx="6781800" cy="9906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4F551F"/>
    <a:srgbClr val="70BC1F"/>
    <a:srgbClr val="FFB3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575" autoAdjust="0"/>
    <p:restoredTop sz="90929"/>
  </p:normalViewPr>
  <p:slideViewPr>
    <p:cSldViewPr>
      <p:cViewPr>
        <p:scale>
          <a:sx n="96" d="100"/>
          <a:sy n="96" d="100"/>
        </p:scale>
        <p:origin x="-1651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9D38A6-3FC6-4812-82D1-89EEA3BDC610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198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05350"/>
            <a:ext cx="497522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3B93F5-4AC1-451B-B317-9A8B4C8B5C27}" type="slidenum">
              <a:rPr lang="fr-FR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786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E:\GED_Fichiers\Tugen\SLambert\Formations Développements\WORD\CEA\Logos\cea quadri.tif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58888"/>
            <a:ext cx="719137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79500" y="719138"/>
            <a:ext cx="7521575" cy="5300662"/>
          </a:xfrm>
        </p:spPr>
        <p:txBody>
          <a:bodyPr lIns="0" tIns="0" rIns="0" bIns="0"/>
          <a:lstStyle>
            <a:lvl1pPr>
              <a:defRPr sz="4000">
                <a:solidFill>
                  <a:srgbClr val="4F551F"/>
                </a:solidFill>
              </a:defRPr>
            </a:lvl1pPr>
          </a:lstStyle>
          <a:p>
            <a:pPr lvl="0"/>
            <a:r>
              <a:rPr lang="en-GB" noProof="0" smtClean="0"/>
              <a:t>TITRE DE LA PRESENTATION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1082675" y="533400"/>
            <a:ext cx="8061325" cy="0"/>
          </a:xfrm>
          <a:prstGeom prst="line">
            <a:avLst/>
          </a:prstGeom>
          <a:noFill/>
          <a:ln w="28575">
            <a:solidFill>
              <a:srgbClr val="FFB31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1082675" y="6324600"/>
            <a:ext cx="8061325" cy="0"/>
          </a:xfrm>
          <a:prstGeom prst="line">
            <a:avLst/>
          </a:prstGeom>
          <a:noFill/>
          <a:ln w="28575">
            <a:solidFill>
              <a:srgbClr val="70BC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ubTitle" sz="quarter" idx="1"/>
          </p:nvPr>
        </p:nvSpPr>
        <p:spPr>
          <a:xfrm flipH="1" flipV="1">
            <a:off x="8839200" y="5715000"/>
            <a:ext cx="76200" cy="76200"/>
          </a:xfrm>
        </p:spPr>
        <p:txBody>
          <a:bodyPr/>
          <a:lstStyle>
            <a:lvl1pPr algn="ctr">
              <a:buFontTx/>
              <a:buNone/>
              <a:defRPr/>
            </a:lvl1pPr>
          </a:lstStyle>
          <a:p>
            <a:pPr lvl="0"/>
            <a:endParaRPr lang="en-GB" noProof="0" smtClean="0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689DA8B-EEEC-4A81-8A30-DF8D8182DC85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8229600" y="64008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/>
            <a:fld id="{42BE3433-6047-434A-8272-8936E564A007}" type="slidenum">
              <a:rPr lang="fr-FR" sz="1400">
                <a:latin typeface="Arial" charset="0"/>
              </a:rPr>
              <a:pPr algn="r"/>
              <a:t>‹Nr.›</a:t>
            </a:fld>
            <a:endParaRPr lang="fr-FR" sz="1400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3352800" y="6324600"/>
            <a:ext cx="533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fr-FR" sz="1400">
                <a:solidFill>
                  <a:srgbClr val="5E5E5E"/>
                </a:solidFill>
                <a:latin typeface="Arial" charset="0"/>
              </a:rPr>
              <a:t>DEN/CAD/DTP/STH/LMA</a:t>
            </a:r>
            <a:endParaRPr lang="fr-FR" sz="1400"/>
          </a:p>
        </p:txBody>
      </p:sp>
      <p:pic>
        <p:nvPicPr>
          <p:cNvPr id="5145" name="Picture 2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0"/>
            <a:ext cx="763588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F79C54-FF23-4D5D-A51E-6C9AC8E02615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2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76200"/>
            <a:ext cx="1901825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90600" y="76200"/>
            <a:ext cx="555625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F4322F-85F2-4BC1-AC85-7E1DE8351501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68C47C-6E91-454A-BBFE-F9F1EE99602B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5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84EF8C-9725-4504-B6D9-6E0F302F645B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0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79500" y="762000"/>
            <a:ext cx="3684588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16488" y="762000"/>
            <a:ext cx="3684587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8DD2F6-15B9-45DF-B6E5-2B7AAF7568F2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46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C1C50-C117-4134-BBC0-F4D1930428DB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34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2F2278-28AA-40B1-9B14-27E87EB6A450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00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A8B1E5-C4CD-44DA-BB79-E7809A6AA572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1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6F6471-5C46-411C-9B45-2DBDDA87AF6D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72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757F71-4593-4546-9288-8A1669E320C9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9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"/>
            <a:ext cx="755808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762000"/>
            <a:ext cx="7521575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82675" y="533400"/>
            <a:ext cx="8061325" cy="0"/>
          </a:xfrm>
          <a:prstGeom prst="line">
            <a:avLst/>
          </a:prstGeom>
          <a:noFill/>
          <a:ln w="28575">
            <a:solidFill>
              <a:srgbClr val="FFB31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36" name="Picture 12" descr="E:\GED_Fichiers\Tugen\SLambert\Formations Développements\WORD\CEA\Logos\cea quadri.tif"/>
          <p:cNvPicPr preferRelativeResize="0"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58888"/>
            <a:ext cx="719137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1082675" y="6324600"/>
            <a:ext cx="8061325" cy="0"/>
          </a:xfrm>
          <a:prstGeom prst="line">
            <a:avLst/>
          </a:prstGeom>
          <a:noFill/>
          <a:ln w="28575">
            <a:solidFill>
              <a:srgbClr val="70BC1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400800"/>
            <a:ext cx="1371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5E5E5E"/>
                </a:solidFill>
                <a:latin typeface="+mn-lt"/>
              </a:defRPr>
            </a:lvl1pPr>
          </a:lstStyle>
          <a:p>
            <a:fld id="{40C8E22F-8177-4106-98E4-72E64B412F00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8229600" y="64008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/>
            <a:fld id="{D2B78D71-B28C-4780-BA9C-4EB34A116F4D}" type="slidenum">
              <a:rPr lang="fr-FR" sz="1400">
                <a:latin typeface="Arial" charset="0"/>
              </a:rPr>
              <a:pPr algn="r"/>
              <a:t>‹Nr.›</a:t>
            </a:fld>
            <a:endParaRPr lang="fr-FR" sz="1400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1066800" y="64008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fr-FR" sz="1400">
                <a:solidFill>
                  <a:srgbClr val="5E5E5E"/>
                </a:solidFill>
                <a:latin typeface="Arial" charset="0"/>
              </a:rPr>
              <a:t>DEN/CAD/DTP/STH/LMA   Christophe JOURNEAU</a:t>
            </a:r>
            <a:endParaRPr lang="fr-FR" sz="1400"/>
          </a:p>
        </p:txBody>
      </p:sp>
      <p:pic>
        <p:nvPicPr>
          <p:cNvPr id="1052" name="Picture 2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486400"/>
            <a:ext cx="763588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53" name="Group 29"/>
          <p:cNvGrpSpPr>
            <a:grpSpLocks/>
          </p:cNvGrpSpPr>
          <p:nvPr userDrawn="1"/>
        </p:nvGrpSpPr>
        <p:grpSpPr bwMode="auto">
          <a:xfrm>
            <a:off x="211138" y="53975"/>
            <a:ext cx="1008062" cy="655638"/>
            <a:chOff x="133" y="34"/>
            <a:chExt cx="2408" cy="802"/>
          </a:xfrm>
        </p:grpSpPr>
        <p:sp>
          <p:nvSpPr>
            <p:cNvPr id="1054" name="Line 30"/>
            <p:cNvSpPr>
              <a:spLocks noChangeShapeType="1"/>
            </p:cNvSpPr>
            <p:nvPr userDrawn="1"/>
          </p:nvSpPr>
          <p:spPr bwMode="auto">
            <a:xfrm>
              <a:off x="134" y="137"/>
              <a:ext cx="2383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9903" tIns="39952" rIns="79903" bIns="39952">
              <a:spAutoFit/>
            </a:bodyPr>
            <a:lstStyle/>
            <a:p>
              <a:endParaRPr lang="de-DE"/>
            </a:p>
          </p:txBody>
        </p:sp>
        <p:sp>
          <p:nvSpPr>
            <p:cNvPr id="1055" name="Rectangle 31"/>
            <p:cNvSpPr>
              <a:spLocks noChangeArrowheads="1"/>
            </p:cNvSpPr>
            <p:nvPr userDrawn="1"/>
          </p:nvSpPr>
          <p:spPr bwMode="auto">
            <a:xfrm>
              <a:off x="569" y="114"/>
              <a:ext cx="1972" cy="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9903" tIns="39952" rIns="79903" bIns="39952">
              <a:spAutoFit/>
            </a:bodyPr>
            <a:lstStyle/>
            <a:p>
              <a:pPr defTabSz="793750">
                <a:spcBef>
                  <a:spcPct val="50000"/>
                </a:spcBef>
              </a:pPr>
              <a:r>
                <a:rPr lang="de-DE" sz="400" b="1">
                  <a:latin typeface="Arial" charset="0"/>
                </a:rPr>
                <a:t>Forschungszentrum Karlsruhe</a:t>
              </a:r>
              <a:r>
                <a:rPr lang="de-DE" sz="400">
                  <a:latin typeface="Arial" charset="0"/>
                </a:rPr>
                <a:t/>
              </a:r>
              <a:br>
                <a:rPr lang="de-DE" sz="400">
                  <a:latin typeface="Arial" charset="0"/>
                </a:rPr>
              </a:br>
              <a:r>
                <a:rPr lang="de-DE" sz="400">
                  <a:latin typeface="Arial" charset="0"/>
                </a:rPr>
                <a:t>in der Helmholtz-Gemeinschaft</a:t>
              </a:r>
            </a:p>
          </p:txBody>
        </p:sp>
        <p:sp>
          <p:nvSpPr>
            <p:cNvPr id="1056" name="Line 32"/>
            <p:cNvSpPr>
              <a:spLocks noChangeShapeType="1"/>
            </p:cNvSpPr>
            <p:nvPr userDrawn="1"/>
          </p:nvSpPr>
          <p:spPr bwMode="auto">
            <a:xfrm>
              <a:off x="133" y="467"/>
              <a:ext cx="2383" cy="0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9903" tIns="39952" rIns="79903" bIns="39952">
              <a:spAutoFit/>
            </a:bodyPr>
            <a:lstStyle/>
            <a:p>
              <a:endParaRPr lang="de-DE"/>
            </a:p>
          </p:txBody>
        </p:sp>
        <p:sp>
          <p:nvSpPr>
            <p:cNvPr id="1057" name="Line 33"/>
            <p:cNvSpPr>
              <a:spLocks noChangeShapeType="1"/>
            </p:cNvSpPr>
            <p:nvPr userDrawn="1"/>
          </p:nvSpPr>
          <p:spPr bwMode="auto">
            <a:xfrm>
              <a:off x="230" y="34"/>
              <a:ext cx="0" cy="802"/>
            </a:xfrm>
            <a:prstGeom prst="line">
              <a:avLst/>
            </a:prstGeom>
            <a:noFill/>
            <a:ln w="12700">
              <a:solidFill>
                <a:srgbClr val="00808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9903" tIns="39952" rIns="79903" bIns="39952">
              <a:spAutoFit/>
            </a:bodyPr>
            <a:lstStyle/>
            <a:p>
              <a:endParaRPr lang="de-DE"/>
            </a:p>
          </p:txBody>
        </p:sp>
        <p:sp>
          <p:nvSpPr>
            <p:cNvPr id="1058" name="Rectangle 34"/>
            <p:cNvSpPr>
              <a:spLocks noChangeArrowheads="1"/>
            </p:cNvSpPr>
            <p:nvPr userDrawn="1"/>
          </p:nvSpPr>
          <p:spPr bwMode="auto">
            <a:xfrm>
              <a:off x="234" y="469"/>
              <a:ext cx="245" cy="45"/>
            </a:xfrm>
            <a:prstGeom prst="rect">
              <a:avLst/>
            </a:prstGeom>
            <a:solidFill>
              <a:srgbClr val="008080"/>
            </a:solidFill>
            <a:ln w="127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9903" tIns="39952" rIns="79903" bIns="39952">
              <a:spAutoFit/>
            </a:bodyPr>
            <a:lstStyle/>
            <a:p>
              <a:endParaRPr lang="de-DE"/>
            </a:p>
          </p:txBody>
        </p:sp>
        <p:sp>
          <p:nvSpPr>
            <p:cNvPr id="1059" name="Rectangle 35"/>
            <p:cNvSpPr>
              <a:spLocks noChangeArrowheads="1"/>
            </p:cNvSpPr>
            <p:nvPr userDrawn="1"/>
          </p:nvSpPr>
          <p:spPr bwMode="auto">
            <a:xfrm>
              <a:off x="234" y="140"/>
              <a:ext cx="41" cy="261"/>
            </a:xfrm>
            <a:prstGeom prst="rect">
              <a:avLst/>
            </a:prstGeom>
            <a:solidFill>
              <a:srgbClr val="008080"/>
            </a:solidFill>
            <a:ln w="127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9903" tIns="39952" rIns="79903" bIns="39952">
              <a:spAutoFit/>
            </a:bodyPr>
            <a:lstStyle/>
            <a:p>
              <a:endParaRPr lang="de-DE"/>
            </a:p>
          </p:txBody>
        </p:sp>
        <p:sp>
          <p:nvSpPr>
            <p:cNvPr id="1060" name="Rectangle 36"/>
            <p:cNvSpPr>
              <a:spLocks noChangeArrowheads="1"/>
            </p:cNvSpPr>
            <p:nvPr userDrawn="1"/>
          </p:nvSpPr>
          <p:spPr bwMode="auto">
            <a:xfrm>
              <a:off x="234" y="140"/>
              <a:ext cx="246" cy="45"/>
            </a:xfrm>
            <a:prstGeom prst="rect">
              <a:avLst/>
            </a:prstGeom>
            <a:solidFill>
              <a:srgbClr val="008080"/>
            </a:solidFill>
            <a:ln w="127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9903" tIns="39952" rIns="79903" bIns="39952">
              <a:spAutoFit/>
            </a:bodyPr>
            <a:lstStyle/>
            <a:p>
              <a:endParaRPr lang="de-DE"/>
            </a:p>
          </p:txBody>
        </p:sp>
        <p:sp>
          <p:nvSpPr>
            <p:cNvPr id="1061" name="Rectangle 37"/>
            <p:cNvSpPr>
              <a:spLocks noChangeArrowheads="1"/>
            </p:cNvSpPr>
            <p:nvPr userDrawn="1"/>
          </p:nvSpPr>
          <p:spPr bwMode="auto">
            <a:xfrm>
              <a:off x="233" y="469"/>
              <a:ext cx="41" cy="261"/>
            </a:xfrm>
            <a:prstGeom prst="rect">
              <a:avLst/>
            </a:prstGeom>
            <a:solidFill>
              <a:srgbClr val="008080"/>
            </a:solidFill>
            <a:ln w="12700">
              <a:solidFill>
                <a:srgbClr val="0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9903" tIns="39952" rIns="79903" bIns="39952">
              <a:spAutoFit/>
            </a:bodyPr>
            <a:lstStyle/>
            <a:p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9pPr>
    </p:titleStyle>
    <p:bodyStyle>
      <a:lvl1pPr indent="1905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811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9D54C6AA-F2CB-49E7-901A-E4F05EF9D97A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0" y="609600"/>
            <a:ext cx="7835900" cy="4876800"/>
          </a:xfrm>
        </p:spPr>
        <p:txBody>
          <a:bodyPr/>
          <a:lstStyle/>
          <a:p>
            <a:r>
              <a:rPr lang="en-US"/>
              <a:t>Preliminary Analysis of VNIIEF Pre-proposal </a:t>
            </a:r>
            <a:br>
              <a:rPr lang="en-US"/>
            </a:br>
            <a:r>
              <a:rPr lang="en-US"/>
              <a:t>for a large scale MCCI test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 sz="2800"/>
              <a:t>Presented by Christophe JOURNEAU</a:t>
            </a:r>
            <a:br>
              <a:rPr lang="en-US" sz="2800"/>
            </a:br>
            <a:r>
              <a:rPr lang="en-US" sz="2800"/>
              <a:t>with contributions from A. Miassoedov FZK</a:t>
            </a:r>
            <a:br>
              <a:rPr lang="en-US" sz="2800"/>
            </a:br>
            <a:endParaRPr lang="en-US" sz="28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C6CA-4144-423B-80B4-9D63F367213A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Instrumentation proposed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Pyrometric measurement of the pool surface temp</a:t>
            </a:r>
          </a:p>
          <a:p>
            <a:r>
              <a:rPr lang="en-GB"/>
              <a:t>~100 TC embedded in concrete walls &amp; substrate</a:t>
            </a:r>
          </a:p>
          <a:p>
            <a:pPr lvl="1">
              <a:buFontTx/>
              <a:buNone/>
            </a:pPr>
            <a:r>
              <a:rPr lang="en-GB"/>
              <a:t>To estimate heat fluxes/ ablation rates</a:t>
            </a:r>
          </a:p>
          <a:p>
            <a:r>
              <a:rPr lang="en-GB"/>
              <a:t>~10 TC in ZrO2 sheaths will measure the pool temperature</a:t>
            </a:r>
          </a:p>
          <a:p>
            <a:endParaRPr lang="en-GB"/>
          </a:p>
          <a:p>
            <a:r>
              <a:rPr lang="en-GB"/>
              <a:t>Questions:</a:t>
            </a:r>
          </a:p>
          <a:p>
            <a:pPr lvl="1"/>
            <a:r>
              <a:rPr lang="en-GB"/>
              <a:t>Experience with high temperature measurements</a:t>
            </a:r>
          </a:p>
          <a:p>
            <a:pPr lvl="1"/>
            <a:r>
              <a:rPr lang="en-GB"/>
              <a:t>Life expectancy of high temperature TCs</a:t>
            </a:r>
          </a:p>
          <a:p>
            <a:pPr lvl="2"/>
            <a:r>
              <a:rPr lang="en-GB"/>
              <a:t>in oxidic melt</a:t>
            </a:r>
          </a:p>
          <a:p>
            <a:pPr lvl="2"/>
            <a:r>
              <a:rPr lang="en-GB"/>
              <a:t>In molten iron/steel.</a:t>
            </a:r>
          </a:p>
          <a:p>
            <a:pPr lvl="1"/>
            <a:endParaRPr lang="en-GB"/>
          </a:p>
          <a:p>
            <a:pPr lvl="2"/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479B-D6E0-4BE3-8FA0-40CBE7111E50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Financial Aspects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609600"/>
            <a:ext cx="8064500" cy="5562600"/>
          </a:xfrm>
        </p:spPr>
        <p:txBody>
          <a:bodyPr/>
          <a:lstStyle/>
          <a:p>
            <a:r>
              <a:rPr lang="en-GB"/>
              <a:t>Project n°2 : 18 months – 750-800 k$</a:t>
            </a:r>
          </a:p>
          <a:p>
            <a:pPr lvl="1"/>
            <a:r>
              <a:rPr lang="en-GB"/>
              <a:t>Test with 1200-1300 kg during 1-2 hrs 100 kW/m²</a:t>
            </a:r>
          </a:p>
          <a:p>
            <a:pPr lvl="1"/>
            <a:r>
              <a:rPr lang="en-GB"/>
              <a:t>Thermal computational developments</a:t>
            </a:r>
          </a:p>
          <a:p>
            <a:r>
              <a:rPr lang="en-GB"/>
              <a:t>Project n°1 is joined inside n°2</a:t>
            </a:r>
          </a:p>
          <a:p>
            <a:r>
              <a:rPr lang="en-GB"/>
              <a:t>Project n°3 18 months	- 476 k$ (may be reevaluated)</a:t>
            </a:r>
          </a:p>
          <a:p>
            <a:pPr lvl="1"/>
            <a:r>
              <a:rPr lang="en-GB"/>
              <a:t>3000-3500 kg 3-5 hrs 100 kW/m²</a:t>
            </a:r>
          </a:p>
          <a:p>
            <a:pPr lvl="1"/>
            <a:endParaRPr lang="en-GB"/>
          </a:p>
          <a:p>
            <a:r>
              <a:rPr lang="en-GB"/>
              <a:t>CEG-SAM requires more details on the way the costs are elaborated</a:t>
            </a:r>
          </a:p>
          <a:p>
            <a:pPr lvl="1"/>
            <a:r>
              <a:rPr lang="en-GB"/>
              <a:t>What is the part of development work vs consumables ?</a:t>
            </a:r>
          </a:p>
          <a:p>
            <a:pPr lvl="1"/>
            <a:r>
              <a:rPr lang="en-GB"/>
              <a:t>How would cost vary if we modify the corium mass ?</a:t>
            </a:r>
          </a:p>
          <a:p>
            <a:pPr lvl="1"/>
            <a:endParaRPr lang="en-GB"/>
          </a:p>
          <a:p>
            <a:pPr lvl="1"/>
            <a:r>
              <a:rPr lang="en-GB"/>
              <a:t>Compared to the proposed 1000 kg experiment at ANL within OECD extension of MCCI project, the price for 1 test seems high. Why ?</a:t>
            </a:r>
          </a:p>
          <a:p>
            <a:pPr lvl="1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3389-3D78-48A0-AC2B-C094BE30F526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corium-concrete interaction ?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Current NPP safety requires a study of the consequences of a corium-concrete interaction, especially in the context of life extension.</a:t>
            </a:r>
          </a:p>
          <a:p>
            <a:pPr>
              <a:lnSpc>
                <a:spcPct val="90000"/>
              </a:lnSpc>
            </a:pPr>
            <a:r>
              <a:rPr lang="en-GB"/>
              <a:t>In most current NPP, esp. those with large power, it is not possible to demonstrate In Vessel Retention. Thus, ex-vessel sequences must be studied. </a:t>
            </a:r>
          </a:p>
          <a:p>
            <a:pPr>
              <a:lnSpc>
                <a:spcPct val="90000"/>
              </a:lnSpc>
            </a:pPr>
            <a:r>
              <a:rPr lang="en-GB"/>
              <a:t>In several countries, including France, the Severe Accident Management aims at having a dry reactor pit to prevent steam explosion risk. So there will be slow ablation of the basemat concrete.</a:t>
            </a:r>
          </a:p>
          <a:p>
            <a:pPr lvl="1">
              <a:lnSpc>
                <a:spcPct val="90000"/>
              </a:lnSpc>
            </a:pPr>
            <a:r>
              <a:rPr lang="en-GB"/>
              <a:t>At which rate ?</a:t>
            </a:r>
          </a:p>
          <a:p>
            <a:pPr lvl="1">
              <a:lnSpc>
                <a:spcPct val="90000"/>
              </a:lnSpc>
            </a:pPr>
            <a:r>
              <a:rPr lang="en-GB"/>
              <a:t>Until which depth ? </a:t>
            </a:r>
          </a:p>
          <a:p>
            <a:pPr>
              <a:lnSpc>
                <a:spcPct val="90000"/>
              </a:lnSpc>
            </a:pPr>
            <a:r>
              <a:rPr lang="en-GB"/>
              <a:t>Several experimental programmes exist:</a:t>
            </a:r>
          </a:p>
          <a:p>
            <a:pPr lvl="1">
              <a:lnSpc>
                <a:spcPct val="90000"/>
              </a:lnSpc>
            </a:pPr>
            <a:r>
              <a:rPr lang="en-GB"/>
              <a:t>MCCI-OECD (Argonne National Lab, USA)  300 kg 	Direct 							Electrical Heating</a:t>
            </a:r>
          </a:p>
          <a:p>
            <a:pPr lvl="1">
              <a:lnSpc>
                <a:spcPct val="90000"/>
              </a:lnSpc>
            </a:pPr>
            <a:r>
              <a:rPr lang="en-GB"/>
              <a:t>VULCANO (CEA, France)				Induction</a:t>
            </a:r>
          </a:p>
          <a:p>
            <a:pPr lvl="1">
              <a:lnSpc>
                <a:spcPct val="90000"/>
              </a:lnSpc>
            </a:pPr>
            <a:r>
              <a:rPr lang="en-GB"/>
              <a:t>BETA, COMET-L (FZK, Germany)			   “</a:t>
            </a:r>
          </a:p>
          <a:p>
            <a:pPr lvl="1">
              <a:lnSpc>
                <a:spcPct val="90000"/>
              </a:lnSpc>
            </a:pPr>
            <a:r>
              <a:rPr lang="en-GB"/>
              <a:t>COTELS (NNC, Kazakhstan)			   “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F4EE9-9275-4F93-912B-67C2E46136D3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46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Current Issues</a:t>
            </a:r>
          </a:p>
        </p:txBody>
      </p:sp>
      <p:sp>
        <p:nvSpPr>
          <p:cNvPr id="1146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79500" y="762000"/>
            <a:ext cx="80645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1D experiments are satisfactorily modelled by codes even though there are 2 approaches:</a:t>
            </a:r>
          </a:p>
          <a:p>
            <a:pPr lvl="1">
              <a:lnSpc>
                <a:spcPct val="90000"/>
              </a:lnSpc>
            </a:pPr>
            <a:r>
              <a:rPr lang="en-GB"/>
              <a:t>Interface ~solidus; mushy zone; small value of h</a:t>
            </a:r>
          </a:p>
          <a:p>
            <a:pPr lvl="1">
              <a:lnSpc>
                <a:spcPct val="90000"/>
              </a:lnSpc>
            </a:pPr>
            <a:r>
              <a:rPr lang="en-GB"/>
              <a:t>Interface ~liquidus; no mushy zone; large h</a:t>
            </a:r>
          </a:p>
          <a:p>
            <a:pPr>
              <a:lnSpc>
                <a:spcPct val="90000"/>
              </a:lnSpc>
            </a:pPr>
            <a:r>
              <a:rPr lang="en-GB"/>
              <a:t>2D oxidic melt experiment have shown puzzling results</a:t>
            </a:r>
          </a:p>
          <a:p>
            <a:pPr lvl="1">
              <a:lnSpc>
                <a:spcPct val="90000"/>
              </a:lnSpc>
            </a:pPr>
            <a:r>
              <a:rPr lang="en-GB"/>
              <a:t>Concrete with large limestone content are isotropically ablated. </a:t>
            </a:r>
          </a:p>
          <a:p>
            <a:pPr lvl="1">
              <a:lnSpc>
                <a:spcPct val="90000"/>
              </a:lnSpc>
            </a:pPr>
            <a:r>
              <a:rPr lang="en-GB"/>
              <a:t>Siliceous concretes are more ablated horizontally than vertically (ratios 3 to 7).</a:t>
            </a:r>
          </a:p>
          <a:p>
            <a:pPr lvl="2">
              <a:lnSpc>
                <a:spcPct val="90000"/>
              </a:lnSpc>
            </a:pPr>
            <a:r>
              <a:rPr lang="en-GB"/>
              <a:t>Questions on the effects of</a:t>
            </a:r>
          </a:p>
          <a:p>
            <a:pPr lvl="3">
              <a:lnSpc>
                <a:spcPct val="90000"/>
              </a:lnSpc>
            </a:pPr>
            <a:r>
              <a:rPr lang="en-GB"/>
              <a:t>Heating system</a:t>
            </a:r>
          </a:p>
          <a:p>
            <a:pPr lvl="3">
              <a:lnSpc>
                <a:spcPct val="90000"/>
              </a:lnSpc>
            </a:pPr>
            <a:r>
              <a:rPr lang="en-GB"/>
              <a:t>Size</a:t>
            </a:r>
          </a:p>
          <a:p>
            <a:pPr>
              <a:lnSpc>
                <a:spcPct val="90000"/>
              </a:lnSpc>
            </a:pPr>
            <a:r>
              <a:rPr lang="en-GB"/>
              <a:t>No experiment up to now with</a:t>
            </a:r>
          </a:p>
          <a:p>
            <a:pPr lvl="1">
              <a:lnSpc>
                <a:spcPct val="90000"/>
              </a:lnSpc>
            </a:pPr>
            <a:r>
              <a:rPr lang="en-GB"/>
              <a:t>Oxidic + metallic corium layers</a:t>
            </a:r>
          </a:p>
          <a:p>
            <a:pPr lvl="1">
              <a:lnSpc>
                <a:spcPct val="90000"/>
              </a:lnSpc>
            </a:pPr>
            <a:r>
              <a:rPr lang="en-GB"/>
              <a:t>Heat supplied to oxidic layer (90% of decay heat in oxides)</a:t>
            </a:r>
          </a:p>
          <a:p>
            <a:pPr>
              <a:lnSpc>
                <a:spcPct val="90000"/>
              </a:lnSpc>
            </a:pPr>
            <a:r>
              <a:rPr lang="en-GB"/>
              <a:t>Medium scale (~50 kg) Oxide + Metal experiment under preparation in the VULCANO facility with induction heating + shielding.</a:t>
            </a:r>
          </a:p>
          <a:p>
            <a:pPr>
              <a:lnSpc>
                <a:spcPct val="90000"/>
              </a:lnSpc>
            </a:pPr>
            <a:r>
              <a:rPr lang="en-GB"/>
              <a:t>Synergies with other CEGSAM supported Experimental Projects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2AA5-6D1A-4E05-A451-1195200C3897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MCCI Main Characteristics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Long term phenomenon. Ablation rate magnitude ~meter/day</a:t>
            </a:r>
          </a:p>
          <a:p>
            <a:r>
              <a:rPr lang="en-GB"/>
              <a:t>Radiological decay heat =&gt; ~150 kW/m² heat fluxes</a:t>
            </a:r>
          </a:p>
          <a:p>
            <a:r>
              <a:rPr lang="en-GB"/>
              <a:t>Initial composition:</a:t>
            </a:r>
          </a:p>
          <a:p>
            <a:pPr lvl="1"/>
            <a:r>
              <a:rPr lang="en-GB"/>
              <a:t>UO2,ZrO2 + most of power-generating FPs</a:t>
            </a:r>
          </a:p>
          <a:p>
            <a:pPr lvl="1"/>
            <a:r>
              <a:rPr lang="en-GB"/>
              <a:t>Molten steel</a:t>
            </a:r>
          </a:p>
          <a:p>
            <a:pPr lvl="1"/>
            <a:r>
              <a:rPr lang="en-GB"/>
              <a:t>Zr will be rapidly oxidized (~3 hrs)</a:t>
            </a:r>
          </a:p>
          <a:p>
            <a:r>
              <a:rPr lang="en-GB"/>
              <a:t>Ablation can be a step-wise process. </a:t>
            </a:r>
          </a:p>
          <a:p>
            <a:pPr lvl="1"/>
            <a:r>
              <a:rPr lang="en-GB"/>
              <a:t>Possibility of crust instabilities with periods ~1/2 hr.</a:t>
            </a:r>
          </a:p>
          <a:p>
            <a:pPr lvl="1"/>
            <a:r>
              <a:rPr lang="en-GB"/>
              <a:t>Experiment duration should be of the order of 2 hrs.</a:t>
            </a:r>
          </a:p>
          <a:p>
            <a:pPr lvl="1"/>
            <a:r>
              <a:rPr lang="en-GB"/>
              <a:t>Requires 30 cm ablation depth.</a:t>
            </a:r>
          </a:p>
          <a:p>
            <a:r>
              <a:rPr lang="en-GB"/>
              <a:t>Effects to study</a:t>
            </a:r>
          </a:p>
          <a:p>
            <a:pPr lvl="1"/>
            <a:r>
              <a:rPr lang="en-GB"/>
              <a:t>Concrete nature</a:t>
            </a:r>
          </a:p>
          <a:p>
            <a:pPr lvl="1"/>
            <a:r>
              <a:rPr lang="en-GB"/>
              <a:t>Sequence in MCCI (early vs late phases)</a:t>
            </a:r>
          </a:p>
          <a:p>
            <a:pPr lvl="2"/>
            <a:r>
              <a:rPr lang="en-GB"/>
              <a:t>Consequences on melt composition/ properties/temperature</a:t>
            </a:r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8F3C-728E-47B0-BFBB-1B05C9ABC281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42875"/>
            <a:ext cx="7924800" cy="390525"/>
          </a:xfrm>
        </p:spPr>
        <p:txBody>
          <a:bodyPr/>
          <a:lstStyle/>
          <a:p>
            <a:r>
              <a:rPr lang="en-US" sz="3200"/>
              <a:t>MCCI: Open Problems and Uncertainties</a:t>
            </a:r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>
            <a:off x="1143000" y="609600"/>
            <a:ext cx="7821613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n-US" sz="2000" b="1" i="1">
                <a:solidFill>
                  <a:srgbClr val="CC7B0A"/>
                </a:solidFill>
                <a:latin typeface="Arial" charset="0"/>
              </a:rPr>
              <a:t>1. Melt layering during the ex-vessel sequence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446088" lvl="1" indent="-266700" algn="just">
              <a:lnSpc>
                <a:spcPct val="7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layering of oxide/metal or mixed melt, transition from mixed to layered? </a:t>
            </a:r>
            <a:endParaRPr lang="en-GB" sz="180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sz="2000" b="1" i="1">
                <a:solidFill>
                  <a:srgbClr val="CC7B0A"/>
                </a:solidFill>
                <a:latin typeface="Arial" charset="0"/>
              </a:rPr>
              <a:t>2. Heat transfer between the oxide and metal layers</a:t>
            </a:r>
            <a:endParaRPr lang="en-GB" sz="2000" b="1" i="1">
              <a:solidFill>
                <a:srgbClr val="CC7B0A"/>
              </a:solidFill>
              <a:latin typeface="Arial" charset="0"/>
            </a:endParaRPr>
          </a:p>
          <a:p>
            <a:pPr marL="446088" lvl="1" indent="-266700" algn="just">
              <a:lnSpc>
                <a:spcPct val="70000"/>
              </a:lnSpc>
              <a:spcBef>
                <a:spcPct val="20000"/>
              </a:spcBef>
              <a:buFontTx/>
              <a:buChar char="–"/>
            </a:pPr>
            <a:r>
              <a:rPr lang="en-GB" sz="1800">
                <a:solidFill>
                  <a:srgbClr val="000000"/>
                </a:solidFill>
                <a:latin typeface="Arial" charset="0"/>
              </a:rPr>
              <a:t>strong influence on axial/radial erosion?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sz="2000" b="1" i="1">
                <a:solidFill>
                  <a:srgbClr val="CC7B0A"/>
                </a:solidFill>
                <a:latin typeface="Arial" charset="0"/>
              </a:rPr>
              <a:t>3. Early crust formation, crust stability, crust failure</a:t>
            </a:r>
            <a:endParaRPr lang="en-GB" sz="2000" b="1" i="1">
              <a:solidFill>
                <a:srgbClr val="CC7B0A"/>
              </a:solidFill>
              <a:latin typeface="Arial" charset="0"/>
            </a:endParaRPr>
          </a:p>
          <a:p>
            <a:pPr marL="446088" lvl="1" indent="-266700" algn="just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Dependence on melt release? Duration of crusts, failure? Residual crusts? Strong local erosions? Influence of  metal layer?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sz="2000" b="1" i="1">
                <a:solidFill>
                  <a:srgbClr val="CC7B0A"/>
                </a:solidFill>
                <a:latin typeface="Arial" charset="0"/>
              </a:rPr>
              <a:t>4. Late crust formation or volume crystallisation</a:t>
            </a:r>
            <a:endParaRPr lang="en-GB" sz="2000" b="1" i="1">
              <a:solidFill>
                <a:srgbClr val="CC7B0A"/>
              </a:solidFill>
              <a:latin typeface="Arial" charset="0"/>
            </a:endParaRPr>
          </a:p>
          <a:p>
            <a:pPr marL="446088" lvl="1" indent="-266700" algn="just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Onset of crystallization as stable crust or volume crystallization (stirred melt) with slurry boundary layer?</a:t>
            </a:r>
            <a:endParaRPr lang="en-GB" sz="180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en-US" sz="2000" b="1" i="1">
                <a:solidFill>
                  <a:srgbClr val="CC7B0A"/>
                </a:solidFill>
                <a:latin typeface="Arial" charset="0"/>
              </a:rPr>
              <a:t>5. Long-term concrete erosion and cavity formation</a:t>
            </a:r>
            <a:endParaRPr lang="en-GB" sz="2000" b="1" i="1">
              <a:solidFill>
                <a:srgbClr val="CC7B0A"/>
              </a:solidFill>
              <a:latin typeface="Arial" charset="0"/>
            </a:endParaRPr>
          </a:p>
          <a:p>
            <a:pPr marL="446088" lvl="1" indent="-266700" algn="just">
              <a:lnSpc>
                <a:spcPct val="90000"/>
              </a:lnSpc>
              <a:spcBef>
                <a:spcPct val="20000"/>
              </a:spcBef>
            </a:pPr>
            <a:r>
              <a:rPr lang="en-US" sz="1800" b="1" i="1">
                <a:solidFill>
                  <a:srgbClr val="CC7B0A"/>
                </a:solidFill>
                <a:latin typeface="Arial" charset="0"/>
              </a:rPr>
              <a:t>5.1 Heat transfer from corium to concrete, axial/radial erosion</a:t>
            </a:r>
          </a:p>
          <a:p>
            <a:pPr marL="803275" lvl="2" indent="-1778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Recent ANL experiments: Oxidic melt erosion, COMET/BETA experiments: Metallic melt erosion. Influence of concrete type (gas release, change of viscosity) </a:t>
            </a:r>
            <a:endParaRPr lang="en-GB" sz="1800">
              <a:solidFill>
                <a:srgbClr val="000000"/>
              </a:solidFill>
              <a:latin typeface="Arial" charset="0"/>
            </a:endParaRPr>
          </a:p>
          <a:p>
            <a:pPr marL="446088" lvl="1" indent="-266700" algn="just">
              <a:lnSpc>
                <a:spcPct val="90000"/>
              </a:lnSpc>
              <a:spcBef>
                <a:spcPct val="20000"/>
              </a:spcBef>
            </a:pPr>
            <a:r>
              <a:rPr lang="en-US" sz="1800" b="1" i="1">
                <a:solidFill>
                  <a:srgbClr val="CC7B0A"/>
                </a:solidFill>
                <a:latin typeface="Arial" charset="0"/>
              </a:rPr>
              <a:t>5.2 Concrete decomposition at low heat fluxes</a:t>
            </a:r>
          </a:p>
          <a:p>
            <a:pPr marL="803275" lvl="2" indent="-1778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0000"/>
                </a:solidFill>
                <a:latin typeface="Arial" charset="0"/>
              </a:rPr>
              <a:t>Dehydration of cement matrix and lime burning under low heat flux</a:t>
            </a:r>
            <a:br>
              <a:rPr lang="en-US" sz="1800">
                <a:solidFill>
                  <a:srgbClr val="000000"/>
                </a:solidFill>
                <a:latin typeface="Arial" charset="0"/>
              </a:rPr>
            </a:br>
            <a:r>
              <a:rPr lang="en-US" sz="1800">
                <a:solidFill>
                  <a:srgbClr val="000000"/>
                </a:solidFill>
                <a:latin typeface="Arial" charset="0"/>
              </a:rPr>
              <a:t>Formation of various boundaries (CCI-2 and CCI-3)</a:t>
            </a:r>
            <a:endParaRPr lang="en-GB" sz="1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CCD2-8B9F-40DC-BEB7-2BACAB94F579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VNIIEF Corium Melting</a:t>
            </a:r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4343400" cy="328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4419600" y="533400"/>
            <a:ext cx="4724400" cy="487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Thermitic reaction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2Fe</a:t>
            </a:r>
            <a:r>
              <a:rPr lang="en-US" sz="1400" b="1" baseline="-25000">
                <a:solidFill>
                  <a:srgbClr val="000000"/>
                </a:solidFill>
                <a:latin typeface="Verdana" pitchFamily="34" charset="0"/>
              </a:rPr>
              <a:t>2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 O</a:t>
            </a:r>
            <a:r>
              <a:rPr lang="en-US" sz="1400" b="1" baseline="-25000">
                <a:solidFill>
                  <a:srgbClr val="000000"/>
                </a:solidFill>
                <a:latin typeface="Verdana" pitchFamily="34" charset="0"/>
              </a:rPr>
              <a:t>3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 + 3Zr = 3ZrO</a:t>
            </a:r>
            <a:r>
              <a:rPr lang="en-US" sz="1400" b="1" baseline="-25000">
                <a:solidFill>
                  <a:srgbClr val="000000"/>
                </a:solidFill>
                <a:latin typeface="Verdana" pitchFamily="34" charset="0"/>
              </a:rPr>
              <a:t>2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 + 4Fe + 2840 kJ/kg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 2Fe</a:t>
            </a:r>
            <a:r>
              <a:rPr lang="en-US" sz="1400" b="1" baseline="-25000">
                <a:solidFill>
                  <a:srgbClr val="000000"/>
                </a:solidFill>
                <a:latin typeface="Verdana" pitchFamily="34" charset="0"/>
              </a:rPr>
              <a:t>2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 O</a:t>
            </a:r>
            <a:r>
              <a:rPr lang="en-US" sz="1400" b="1" baseline="-25000">
                <a:solidFill>
                  <a:srgbClr val="000000"/>
                </a:solidFill>
                <a:latin typeface="Verdana" pitchFamily="34" charset="0"/>
              </a:rPr>
              <a:t>3 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+ 3U = 3UO</a:t>
            </a:r>
            <a:r>
              <a:rPr lang="en-US" sz="1400" b="1" baseline="-25000">
                <a:solidFill>
                  <a:srgbClr val="000000"/>
                </a:solidFill>
                <a:latin typeface="Verdana" pitchFamily="34" charset="0"/>
              </a:rPr>
              <a:t>2</a:t>
            </a: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 + 4Fe + 1550 kJ/kg</a:t>
            </a:r>
          </a:p>
          <a:p>
            <a:pPr>
              <a:spcBef>
                <a:spcPct val="50000"/>
              </a:spcBef>
            </a:pPr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Melting of 1300 kg (150 L) in 1 – 1.5 hrs</a:t>
            </a:r>
          </a:p>
          <a:p>
            <a:pPr>
              <a:spcBef>
                <a:spcPct val="50000"/>
              </a:spcBef>
            </a:pPr>
            <a:r>
              <a:rPr lang="en-US" sz="1400" b="1">
                <a:solidFill>
                  <a:srgbClr val="000000"/>
                </a:solidFill>
                <a:latin typeface="Verdana" pitchFamily="34" charset="0"/>
              </a:rPr>
              <a:t>Heat fluxes ~100 kW/m²</a:t>
            </a:r>
          </a:p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000000"/>
                </a:solidFill>
                <a:latin typeface="Verdana" pitchFamily="34" charset="0"/>
              </a:rPr>
              <a:t>Homogeneity of heat generation is guaranteed by throwing thermitic briquettes at different locations. </a:t>
            </a:r>
          </a:p>
          <a:p>
            <a:pPr>
              <a:spcBef>
                <a:spcPct val="50000"/>
              </a:spcBef>
            </a:pPr>
            <a:endParaRPr lang="en-US" sz="1400" b="1" i="1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000000"/>
                </a:solidFill>
                <a:latin typeface="Verdana" pitchFamily="34" charset="0"/>
              </a:rPr>
              <a:t>Final pool height 30 cm</a:t>
            </a:r>
          </a:p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000000"/>
                </a:solidFill>
                <a:latin typeface="Verdana" pitchFamily="34" charset="0"/>
              </a:rPr>
              <a:t>Internal diameter 80-100 cm</a:t>
            </a:r>
          </a:p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000000"/>
                </a:solidFill>
                <a:latin typeface="Verdana" pitchFamily="34" charset="0"/>
              </a:rPr>
              <a:t>Wall thickness 50 cm</a:t>
            </a:r>
          </a:p>
          <a:p>
            <a:pPr>
              <a:spcBef>
                <a:spcPct val="50000"/>
              </a:spcBef>
            </a:pPr>
            <a:endParaRPr lang="en-US" sz="1400" b="1" i="1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400" b="1" i="1">
                <a:solidFill>
                  <a:srgbClr val="000000"/>
                </a:solidFill>
                <a:latin typeface="Verdana" pitchFamily="34" charset="0"/>
              </a:rPr>
              <a:t>Ignition Temp 600-800°C</a:t>
            </a:r>
            <a:endParaRPr lang="en-US" sz="1400" i="1">
              <a:solidFill>
                <a:srgbClr val="0000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endParaRPr lang="en-US" sz="1400" i="1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E34A-C3FB-4B96-97CD-7A81F38B301D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67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Melt Generation / Heating</a:t>
            </a:r>
          </a:p>
        </p:txBody>
      </p:sp>
      <p:sp>
        <p:nvSpPr>
          <p:cNvPr id="1167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2" pitchFamily="18" charset="2"/>
              <a:buChar char="E"/>
            </a:pPr>
            <a:r>
              <a:rPr lang="en-GB"/>
              <a:t> Initial pool will have only a part of the total corium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Reactor pool size are typically 6m diameter vs 60 cm high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Tend towards prototypic aspect ratio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Beware of not freezing a too-thin initial layer</a:t>
            </a:r>
          </a:p>
          <a:p>
            <a:pPr>
              <a:buFont typeface="Wingdings 2" pitchFamily="18" charset="2"/>
              <a:buChar char="E"/>
            </a:pPr>
            <a:r>
              <a:rPr lang="en-GB"/>
              <a:t> Validation status of the technique for melting of the corium pool.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Capabilities for 300 kg masses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The concrete shall not be preheated before melting, otherwise physically-bound water would evaporate from concrete at 100°C, chemically bound water around 500°C.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Up to which size is the technique validated ?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Have you experience at large scale with other compositions ?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What is the expected composition after this first phase.</a:t>
            </a:r>
          </a:p>
          <a:p>
            <a:pPr lvl="1">
              <a:buFont typeface="Wingdings 2" pitchFamily="18" charset="2"/>
              <a:buChar char="õ"/>
            </a:pPr>
            <a:r>
              <a:rPr lang="en-GB"/>
              <a:t>How long can the melt remain before freezing without adjunction of heat sources ? </a:t>
            </a:r>
          </a:p>
          <a:p>
            <a:pPr lvl="1">
              <a:buFont typeface="Wingdings 2" pitchFamily="18" charset="2"/>
              <a:buChar char="õ"/>
            </a:pP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12B77-BBF9-4421-8080-5D3E665EED78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360363"/>
          </a:xfrm>
        </p:spPr>
        <p:txBody>
          <a:bodyPr/>
          <a:lstStyle/>
          <a:p>
            <a:r>
              <a:rPr lang="en-US"/>
              <a:t>Decay Heat simulation (Fe+O2 oxidation). Withdrawn.</a:t>
            </a:r>
          </a:p>
        </p:txBody>
      </p:sp>
      <p:pic>
        <p:nvPicPr>
          <p:cNvPr id="1116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1038"/>
            <a:ext cx="683895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D4FF8-0DC0-4C82-ABFB-FFA3C16A4E1B}" type="datetime1">
              <a:rPr lang="fr-FR"/>
              <a:pPr/>
              <a:t>09/10/2012</a:t>
            </a:fld>
            <a:endParaRPr lang="fr-FR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New proposal for Decay Heat simulation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1800"/>
              <a:t>Continuous introduction of thermite briquettes in the melt proposed by A. V. Kondrashenko:</a:t>
            </a:r>
          </a:p>
          <a:p>
            <a:pPr>
              <a:lnSpc>
                <a:spcPct val="90000"/>
              </a:lnSpc>
            </a:pPr>
            <a:r>
              <a:rPr lang="en-GB" sz="1800"/>
              <a:t>0.2-0.3 kg/s . 5-600 kJ/kg =&gt; ~ 100 kW/m² </a:t>
            </a:r>
          </a:p>
          <a:p>
            <a:pPr>
              <a:lnSpc>
                <a:spcPct val="90000"/>
              </a:lnSpc>
            </a:pPr>
            <a:r>
              <a:rPr lang="en-GB" sz="1800"/>
              <a:t>Several pouring positions to honogeneize heat source location</a:t>
            </a:r>
          </a:p>
          <a:p>
            <a:pPr>
              <a:lnSpc>
                <a:spcPct val="90000"/>
              </a:lnSpc>
            </a:pPr>
            <a:r>
              <a:rPr lang="en-GB" sz="18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Totally different than electrical heating.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Possibility to add rebars in concrete.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No limitations on concrete thickness.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/>
              <a:t>Questions:</a:t>
            </a:r>
          </a:p>
          <a:p>
            <a:pPr>
              <a:lnSpc>
                <a:spcPct val="90000"/>
              </a:lnSpc>
            </a:pPr>
            <a:r>
              <a:rPr lang="en-GB" sz="1800"/>
              <a:t>Experience in sending thermitic briquettes inside a high temperature pool ?</a:t>
            </a:r>
          </a:p>
          <a:p>
            <a:pPr>
              <a:lnSpc>
                <a:spcPct val="90000"/>
              </a:lnSpc>
            </a:pPr>
            <a:r>
              <a:rPr lang="en-GB" sz="1800"/>
              <a:t>Density of briquettes compared to melt ? </a:t>
            </a:r>
          </a:p>
          <a:p>
            <a:pPr lvl="1">
              <a:lnSpc>
                <a:spcPct val="90000"/>
              </a:lnSpc>
            </a:pPr>
            <a:r>
              <a:rPr lang="en-GB" sz="1600"/>
              <a:t>Will it sink, or burn at the surface ?</a:t>
            </a:r>
          </a:p>
          <a:p>
            <a:pPr>
              <a:lnSpc>
                <a:spcPct val="90000"/>
              </a:lnSpc>
            </a:pPr>
            <a:r>
              <a:rPr lang="en-GB" sz="1800"/>
              <a:t>Interactions with gas bubbling due to concrete heating ?</a:t>
            </a:r>
          </a:p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r>
              <a:rPr lang="en-GB" sz="1800"/>
              <a:t>Possible evolution of the pool height- surface-heat flux to be estimated in more details.</a:t>
            </a:r>
          </a:p>
          <a:p>
            <a:pPr>
              <a:lnSpc>
                <a:spcPct val="90000"/>
              </a:lnSpc>
            </a:pPr>
            <a:r>
              <a:rPr lang="en-GB" sz="1800"/>
              <a:t>Maximum final size ? What does control this maximum size ?</a:t>
            </a:r>
          </a:p>
          <a:p>
            <a:pPr>
              <a:lnSpc>
                <a:spcPct val="90000"/>
              </a:lnSpc>
            </a:pPr>
            <a:endParaRPr lang="en-GB" sz="1800"/>
          </a:p>
          <a:p>
            <a:pPr>
              <a:lnSpc>
                <a:spcPct val="90000"/>
              </a:lnSpc>
            </a:pPr>
            <a:endParaRPr lang="en-GB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RNET-CEA">
  <a:themeElements>
    <a:clrScheme name="SARNET-CE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-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ARNET-CE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-CE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-CE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Settings\cj124153\Modèles-cj124153\SARNET-CEA.pot</Template>
  <TotalTime>0</TotalTime>
  <Words>947</Words>
  <Application>Microsoft Office PowerPoint</Application>
  <PresentationFormat>Bildschirmpräsentation (4:3)</PresentationFormat>
  <Paragraphs>134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Verdana</vt:lpstr>
      <vt:lpstr>Wingdings 2</vt:lpstr>
      <vt:lpstr>SARNET-CEA</vt:lpstr>
      <vt:lpstr>Preliminary Analysis of VNIIEF Pre-proposal  for a large scale MCCI test   Presented by Christophe JOURNEAU with contributions from A. Miassoedov FZK </vt:lpstr>
      <vt:lpstr>Why corium-concrete interaction ?</vt:lpstr>
      <vt:lpstr>Current Issues</vt:lpstr>
      <vt:lpstr>MCCI Main Characteristics</vt:lpstr>
      <vt:lpstr>MCCI: Open Problems and Uncertainties</vt:lpstr>
      <vt:lpstr>VNIIEF Corium Melting</vt:lpstr>
      <vt:lpstr>Melt Generation / Heating</vt:lpstr>
      <vt:lpstr>Decay Heat simulation (Fe+O2 oxidation). Withdrawn.</vt:lpstr>
      <vt:lpstr>New proposal for Decay Heat simulation</vt:lpstr>
      <vt:lpstr>Instrumentation proposed</vt:lpstr>
      <vt:lpstr>Financial Aspects</vt:lpstr>
    </vt:vector>
  </TitlesOfParts>
  <Company>CEA Cadarache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ISTC CEG-SAM projects related to early phases :</dc:title>
  <dc:creator>Christophe Journeau</dc:creator>
  <cp:lastModifiedBy>Peters, Ursula</cp:lastModifiedBy>
  <cp:revision>12</cp:revision>
  <cp:lastPrinted>2002-05-28T12:54:19Z</cp:lastPrinted>
  <dcterms:created xsi:type="dcterms:W3CDTF">2006-01-26T08:19:29Z</dcterms:created>
  <dcterms:modified xsi:type="dcterms:W3CDTF">2012-10-09T11:17:43Z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Pre-proposal on a large scale MCCI test by VNIIEF</vt:lpwstr>
  </property>
</Properties>
</file>