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401" r:id="rId2"/>
    <p:sldId id="402" r:id="rId3"/>
    <p:sldId id="442" r:id="rId4"/>
    <p:sldId id="501" r:id="rId5"/>
    <p:sldId id="502" r:id="rId6"/>
    <p:sldId id="503" r:id="rId7"/>
    <p:sldId id="504" r:id="rId8"/>
    <p:sldId id="505" r:id="rId9"/>
    <p:sldId id="506" r:id="rId10"/>
    <p:sldId id="511" r:id="rId11"/>
    <p:sldId id="512" r:id="rId12"/>
    <p:sldId id="509" r:id="rId13"/>
    <p:sldId id="510" r:id="rId14"/>
    <p:sldId id="513" r:id="rId15"/>
    <p:sldId id="514" r:id="rId16"/>
    <p:sldId id="515" r:id="rId17"/>
    <p:sldId id="519" r:id="rId18"/>
    <p:sldId id="520" r:id="rId19"/>
    <p:sldId id="516" r:id="rId20"/>
    <p:sldId id="517" r:id="rId21"/>
    <p:sldId id="518" r:id="rId22"/>
  </p:sldIdLst>
  <p:sldSz cx="9144000" cy="6858000" type="screen4x3"/>
  <p:notesSz cx="6784975" cy="9856788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ena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00"/>
    <a:srgbClr val="CC00CC"/>
    <a:srgbClr val="990033"/>
    <a:srgbClr val="A50021"/>
    <a:srgbClr val="996600"/>
    <a:srgbClr val="000066"/>
    <a:srgbClr val="FF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1978" autoAdjust="0"/>
    <p:restoredTop sz="95400" autoAdjust="0"/>
  </p:normalViewPr>
  <p:slideViewPr>
    <p:cSldViewPr snapToGrid="0">
      <p:cViewPr>
        <p:scale>
          <a:sx n="75" d="100"/>
          <a:sy n="75" d="100"/>
        </p:scale>
        <p:origin x="-2251" y="-374"/>
      </p:cViewPr>
      <p:guideLst>
        <p:guide orient="horz" pos="2143"/>
        <p:guide pos="28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-1836" y="-96"/>
      </p:cViewPr>
      <p:guideLst>
        <p:guide orient="horz" pos="3104"/>
        <p:guide pos="2137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4" Type="http://schemas.openxmlformats.org/officeDocument/2006/relationships/image" Target="../media/image43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4" Type="http://schemas.openxmlformats.org/officeDocument/2006/relationships/image" Target="../media/image4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00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9" tIns="46076" rIns="92149" bIns="46076" numCol="1" anchor="t" anchorCtr="0" compatLnSpc="1">
            <a:prstTxWarp prst="textNoShape">
              <a:avLst/>
            </a:prstTxWarp>
          </a:bodyPr>
          <a:lstStyle>
            <a:lvl1pPr algn="l" defTabSz="922338">
              <a:defRPr sz="1200">
                <a:latin typeface="Times New Roman CYR" charset="-52"/>
              </a:defRPr>
            </a:lvl1pPr>
          </a:lstStyle>
          <a:p>
            <a:endParaRPr 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4925" y="0"/>
            <a:ext cx="29400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9" tIns="46076" rIns="92149" bIns="46076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imes New Roman CYR" charset="-52"/>
              </a:defRPr>
            </a:lvl1pPr>
          </a:lstStyle>
          <a:p>
            <a:endParaRPr lang="ru-RU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188"/>
            <a:ext cx="29400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9" tIns="46076" rIns="92149" bIns="46076" numCol="1" anchor="b" anchorCtr="0" compatLnSpc="1">
            <a:prstTxWarp prst="textNoShape">
              <a:avLst/>
            </a:prstTxWarp>
          </a:bodyPr>
          <a:lstStyle>
            <a:lvl1pPr algn="l" defTabSz="922338">
              <a:defRPr sz="1200">
                <a:latin typeface="Times New Roman CYR" charset="-52"/>
              </a:defRPr>
            </a:lvl1pPr>
          </a:lstStyle>
          <a:p>
            <a:r>
              <a:rPr lang="ru-RU"/>
              <a:t>nnnnn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4925" y="9374188"/>
            <a:ext cx="29400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9" tIns="46076" rIns="92149" bIns="46076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imes New Roman CYR" charset="-52"/>
              </a:defRPr>
            </a:lvl1pPr>
          </a:lstStyle>
          <a:p>
            <a:fld id="{8BF5C723-2F58-4312-B822-139E5DEFBB01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944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25322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1pPr>
    <a:lvl2pPr marL="457200" algn="l" defTabSz="7620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2pPr>
    <a:lvl3pPr marL="914400" algn="l" defTabSz="7620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3pPr>
    <a:lvl4pPr marL="1371600" algn="l" defTabSz="7620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4pPr>
    <a:lvl5pPr marL="1828800" algn="l" defTabSz="7620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22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31863" y="741363"/>
            <a:ext cx="4922837" cy="36925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669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04875" y="4679950"/>
            <a:ext cx="4975225" cy="443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914400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St. Petersburg, Russia, June, 1, 2010   </a:t>
            </a:r>
            <a:fld id="{D84837F9-5AD5-4590-98AA-E59DD857FE7E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429501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St. Petersburg, Russia, June, 1, 2010   </a:t>
            </a:r>
            <a:fld id="{C290FAEF-1D3B-4A50-B9E9-1001E47132B8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888615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05588" y="481013"/>
            <a:ext cx="1973262" cy="59324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481013"/>
            <a:ext cx="5767388" cy="593248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St. Petersburg, Russia, June, 1, 2010   </a:t>
            </a:r>
            <a:fld id="{676E1E4D-338E-49F0-B6AE-28E5B7F7F66C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683882"/>
      </p:ext>
    </p:extLst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481013"/>
            <a:ext cx="7772400" cy="63976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806450" y="22987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768850" y="22987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768850" y="44323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5686425" y="6400800"/>
            <a:ext cx="3457575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St. Petersburg, Russia, June, 1, 2010   </a:t>
            </a:r>
            <a:fld id="{7FD96FD6-6981-449E-81D3-4EE18E647AF8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591305"/>
      </p:ext>
    </p:extLst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xt und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481013"/>
            <a:ext cx="7772400" cy="63976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806450" y="22987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ClipArt-Platzhalter 3"/>
          <p:cNvSpPr>
            <a:spLocks noGrp="1"/>
          </p:cNvSpPr>
          <p:nvPr>
            <p:ph type="clipArt" sz="half" idx="2"/>
          </p:nvPr>
        </p:nvSpPr>
        <p:spPr>
          <a:xfrm>
            <a:off x="4768850" y="2298700"/>
            <a:ext cx="3810000" cy="4114800"/>
          </a:xfr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5686425" y="6400800"/>
            <a:ext cx="3457575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St. Petersburg, Russia, June, 1, 2010   </a:t>
            </a:r>
            <a:fld id="{83A004BE-A7F3-49BE-89FD-5C785CBF0BA2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530667"/>
      </p:ext>
    </p:extLst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el, zwei Inhalte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481013"/>
            <a:ext cx="7772400" cy="63976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806450" y="22987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806450" y="44323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/>
          </p:nvPr>
        </p:nvSpPr>
        <p:spPr>
          <a:xfrm>
            <a:off x="4768850" y="22987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5686425" y="6400800"/>
            <a:ext cx="3457575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St. Petersburg, Russia, June, 1, 2010   </a:t>
            </a:r>
            <a:fld id="{D7107F0A-1434-4977-9D95-51B7D0164841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408698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St. Petersburg, Russia, June, 1, 2010   </a:t>
            </a:r>
            <a:fld id="{E3DF11F3-B56F-4F21-A86E-4DADB6382455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451812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St. Petersburg, Russia, June, 1, 2010   </a:t>
            </a:r>
            <a:fld id="{F0AD7094-EC31-41E1-BF30-E48633175270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801303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06450" y="2298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68850" y="2298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St. Petersburg, Russia, June, 1, 2010   </a:t>
            </a:r>
            <a:fld id="{CF6303B9-FB86-4ADF-ACB3-FA028F508C03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128908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St. Petersburg, Russia, June, 1, 2010   </a:t>
            </a:r>
            <a:fld id="{F653D627-63AC-43CF-9A7B-AA6F7478ACDB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231379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St. Petersburg, Russia, June, 1, 2010   </a:t>
            </a:r>
            <a:fld id="{BCD43E92-2523-4283-AFEE-64D66C758AFF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999704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St. Petersburg, Russia, June, 1, 2010   </a:t>
            </a:r>
            <a:fld id="{F2C9F8B3-4EBB-47DF-B9DF-9C98D712C9C1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370042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St. Petersburg, Russia, June, 1, 2010   </a:t>
            </a:r>
            <a:fld id="{1341C32E-8958-4B86-ACA7-56FB65A0BE20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20538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St. Petersburg, Russia, June, 1, 2010   </a:t>
            </a:r>
            <a:fld id="{0ACEC129-0C73-4768-BE80-7247E30D45BC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451773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81013"/>
            <a:ext cx="77724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9" tIns="46030" rIns="92059" bIns="460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Щелчок правит 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22987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9" tIns="46030" rIns="92059" bIns="460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Щелчок правит образец текста</a:t>
            </a:r>
          </a:p>
          <a:p>
            <a:pPr lvl="1"/>
            <a:r>
              <a:rPr lang="en-GB" smtClean="0"/>
              <a:t>Второй уровень</a:t>
            </a:r>
          </a:p>
          <a:p>
            <a:pPr lvl="2"/>
            <a:r>
              <a:rPr lang="en-GB" smtClean="0"/>
              <a:t>Третий уровень</a:t>
            </a:r>
          </a:p>
          <a:p>
            <a:pPr lvl="3"/>
            <a:r>
              <a:rPr lang="en-GB" smtClean="0"/>
              <a:t>Четвертый уровень</a:t>
            </a:r>
          </a:p>
          <a:p>
            <a:pPr lvl="4"/>
            <a:r>
              <a:rPr lang="en-GB" smtClean="0"/>
              <a:t>Пятый уровень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86425" y="6400800"/>
            <a:ext cx="3457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59" tIns="46030" rIns="92059" bIns="46030" numCol="1" anchor="ctr" anchorCtr="0" compatLnSpc="1">
            <a:prstTxWarp prst="textNoShape">
              <a:avLst/>
            </a:prstTxWarp>
          </a:bodyPr>
          <a:lstStyle>
            <a:lvl1pPr algn="r" defTabSz="762000">
              <a:defRPr sz="1200" b="1">
                <a:solidFill>
                  <a:srgbClr val="990033"/>
                </a:solidFill>
              </a:defRPr>
            </a:lvl1pPr>
          </a:lstStyle>
          <a:p>
            <a:r>
              <a:rPr lang="en-US"/>
              <a:t>St. Petersburg, Russia, June, 1, 2010   </a:t>
            </a:r>
            <a:fld id="{13243251-EAD4-4061-A859-A42CDDB82155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527050" y="6388100"/>
            <a:ext cx="861695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advClick="0"/>
  <p:hf hdr="0" ftr="0" dt="0"/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rgbClr val="000066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7.wmf"/><Relationship Id="rId9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24.wmf"/><Relationship Id="rId3" Type="http://schemas.openxmlformats.org/officeDocument/2006/relationships/image" Target="../media/image1.png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23.wmf"/><Relationship Id="rId5" Type="http://schemas.openxmlformats.org/officeDocument/2006/relationships/image" Target="../media/image20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22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oleObject" Target="../embeddings/oleObject14.bin"/><Relationship Id="rId7" Type="http://schemas.openxmlformats.org/officeDocument/2006/relationships/image" Target="../media/image2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29.png"/><Relationship Id="rId4" Type="http://schemas.openxmlformats.org/officeDocument/2006/relationships/image" Target="../media/image25.wmf"/><Relationship Id="rId9" Type="http://schemas.openxmlformats.org/officeDocument/2006/relationships/image" Target="../media/image27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1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4.wmf"/><Relationship Id="rId5" Type="http://schemas.openxmlformats.org/officeDocument/2006/relationships/image" Target="../media/image32.emf"/><Relationship Id="rId4" Type="http://schemas.openxmlformats.org/officeDocument/2006/relationships/oleObject" Target="../embeddings/oleObject20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oleObject" Target="../embeddings/oleObject22.bin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43.wmf"/><Relationship Id="rId5" Type="http://schemas.openxmlformats.org/officeDocument/2006/relationships/image" Target="../media/image1.png"/><Relationship Id="rId10" Type="http://schemas.openxmlformats.org/officeDocument/2006/relationships/oleObject" Target="../embeddings/oleObject25.bin"/><Relationship Id="rId4" Type="http://schemas.openxmlformats.org/officeDocument/2006/relationships/image" Target="../media/image40.wmf"/><Relationship Id="rId9" Type="http://schemas.openxmlformats.org/officeDocument/2006/relationships/image" Target="../media/image42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image" Target="../media/image48.png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47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46.wmf"/><Relationship Id="rId4" Type="http://schemas.openxmlformats.org/officeDocument/2006/relationships/image" Target="../media/image49.png"/><Relationship Id="rId9" Type="http://schemas.openxmlformats.org/officeDocument/2006/relationships/oleObject" Target="../embeddings/oleObject28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ChangeArrowheads="1"/>
          </p:cNvSpPr>
          <p:nvPr/>
        </p:nvSpPr>
        <p:spPr bwMode="auto">
          <a:xfrm>
            <a:off x="1109663" y="128588"/>
            <a:ext cx="3879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>
            <a:spAutoFit/>
          </a:bodyPr>
          <a:lstStyle/>
          <a:p>
            <a:pPr algn="l"/>
            <a:r>
              <a:rPr lang="en-US" sz="1800" b="1">
                <a:cs typeface="Times New Roman" pitchFamily="18" charset="0"/>
              </a:rPr>
              <a:t>A.P. Alexandrov </a:t>
            </a:r>
            <a:r>
              <a:rPr lang="en-GB" sz="1800" b="1"/>
              <a:t>Research</a:t>
            </a:r>
            <a:r>
              <a:rPr lang="en-US" sz="1800" b="1"/>
              <a:t> </a:t>
            </a:r>
            <a:r>
              <a:rPr lang="en-GB" sz="1800" b="1"/>
              <a:t>Institute</a:t>
            </a:r>
            <a:r>
              <a:rPr lang="en-US" sz="1800" b="1"/>
              <a:t> of Technology (Russia)</a:t>
            </a:r>
            <a:endParaRPr lang="en-GB" sz="1800" b="1"/>
          </a:p>
        </p:txBody>
      </p:sp>
      <p:pic>
        <p:nvPicPr>
          <p:cNvPr id="5396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64"/>
          <a:stretch>
            <a:fillRect/>
          </a:stretch>
        </p:blipFill>
        <p:spPr bwMode="auto">
          <a:xfrm>
            <a:off x="7772400" y="0"/>
            <a:ext cx="1123950" cy="9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39653" name="Object 5"/>
          <p:cNvGraphicFramePr>
            <a:graphicFrameLocks noChangeAspect="1"/>
          </p:cNvGraphicFramePr>
          <p:nvPr/>
        </p:nvGraphicFramePr>
        <p:xfrm>
          <a:off x="217488" y="0"/>
          <a:ext cx="8223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658" name="CorelDRAW" r:id="rId5" imgW="515520" imgH="574200" progId="CorelDraw.Graphic.7">
                  <p:embed/>
                </p:oleObj>
              </mc:Choice>
              <mc:Fallback>
                <p:oleObj name="CorelDRAW" r:id="rId5" imgW="515520" imgH="574200" progId="CorelDraw.Graphic.7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8" y="0"/>
                        <a:ext cx="82232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9654" name="Rectangle 6"/>
          <p:cNvSpPr>
            <a:spLocks noChangeArrowheads="1"/>
          </p:cNvSpPr>
          <p:nvPr/>
        </p:nvSpPr>
        <p:spPr bwMode="auto">
          <a:xfrm>
            <a:off x="638175" y="4176713"/>
            <a:ext cx="7508875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marL="342900" indent="-342900" algn="l"/>
            <a:r>
              <a:rPr lang="en-GB" sz="2000" b="1"/>
              <a:t>Presented by V. Granovsky </a:t>
            </a:r>
          </a:p>
          <a:p>
            <a:pPr marL="342900" indent="-342900" algn="l"/>
            <a:r>
              <a:rPr lang="en-US" sz="2000" b="1"/>
              <a:t>4</a:t>
            </a:r>
            <a:r>
              <a:rPr lang="en-US" sz="2000" b="1" baseline="30000"/>
              <a:t>th</a:t>
            </a:r>
            <a:r>
              <a:rPr lang="en-US" sz="2000" b="1"/>
              <a:t> METCOR-P Meeting</a:t>
            </a:r>
          </a:p>
          <a:p>
            <a:pPr marL="342900" indent="-342900" algn="l"/>
            <a:r>
              <a:rPr lang="en-US" sz="2000" b="1">
                <a:solidFill>
                  <a:srgbClr val="000000"/>
                </a:solidFill>
              </a:rPr>
              <a:t>St. Petersburg, Russia, </a:t>
            </a:r>
          </a:p>
          <a:p>
            <a:pPr marL="342900" indent="-342900" algn="l"/>
            <a:r>
              <a:rPr lang="en-US" sz="2000" b="1">
                <a:solidFill>
                  <a:srgbClr val="000000"/>
                </a:solidFill>
              </a:rPr>
              <a:t>June 1, 2010</a:t>
            </a:r>
            <a:endParaRPr lang="en-GB" sz="2000" b="1">
              <a:solidFill>
                <a:srgbClr val="000000"/>
              </a:solidFill>
            </a:endParaRPr>
          </a:p>
        </p:txBody>
      </p:sp>
      <p:sp>
        <p:nvSpPr>
          <p:cNvPr id="539655" name="Rectangle 7"/>
          <p:cNvSpPr>
            <a:spLocks noChangeArrowheads="1"/>
          </p:cNvSpPr>
          <p:nvPr/>
        </p:nvSpPr>
        <p:spPr bwMode="auto">
          <a:xfrm>
            <a:off x="557213" y="154622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endParaRPr lang="ru-RU" sz="2400" b="1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53965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590550" y="1577975"/>
            <a:ext cx="7772400" cy="2365375"/>
          </a:xfrm>
        </p:spPr>
        <p:txBody>
          <a:bodyPr/>
          <a:lstStyle/>
          <a:p>
            <a:r>
              <a:rPr lang="en-US" sz="2800"/>
              <a:t>Interaction of molten corium with </a:t>
            </a:r>
            <a:br>
              <a:rPr lang="en-US" sz="2800"/>
            </a:br>
            <a:r>
              <a:rPr lang="en-US" sz="2800"/>
              <a:t>European vessel steel in oxidizing atmosphere (air)</a:t>
            </a:r>
            <a:br>
              <a:rPr lang="en-US" sz="2800"/>
            </a:br>
            <a:r>
              <a:rPr lang="en-US" sz="2800"/>
              <a:t/>
            </a:r>
            <a:br>
              <a:rPr lang="en-US" sz="2800"/>
            </a:br>
            <a:r>
              <a:rPr lang="en-US">
                <a:solidFill>
                  <a:srgbClr val="990033"/>
                </a:solidFill>
              </a:rPr>
              <a:t>Test MCP-</a:t>
            </a:r>
            <a:r>
              <a:rPr lang="ru-RU">
                <a:solidFill>
                  <a:srgbClr val="990033"/>
                </a:solidFill>
              </a:rPr>
              <a:t> </a:t>
            </a:r>
            <a:r>
              <a:rPr lang="en-US">
                <a:solidFill>
                  <a:srgbClr val="990033"/>
                </a:solidFill>
              </a:rPr>
              <a:t>4</a:t>
            </a:r>
            <a:r>
              <a:rPr lang="ru-RU">
                <a:solidFill>
                  <a:srgbClr val="990033"/>
                </a:solidFill>
              </a:rPr>
              <a:t/>
            </a:r>
            <a:br>
              <a:rPr lang="ru-RU">
                <a:solidFill>
                  <a:srgbClr val="990033"/>
                </a:solidFill>
              </a:rPr>
            </a:br>
            <a:endParaRPr lang="en-GB">
              <a:solidFill>
                <a:srgbClr val="990033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St. Petersburg, Russia, June, 1, 2010   </a:t>
            </a:r>
            <a:fld id="{1EF5A7D6-89FF-4B31-A341-721930EE6707}" type="slidenum">
              <a:rPr lang="en-GB"/>
              <a:pPr/>
              <a:t>10</a:t>
            </a:fld>
            <a:endParaRPr lang="en-GB"/>
          </a:p>
        </p:txBody>
      </p:sp>
      <p:sp>
        <p:nvSpPr>
          <p:cNvPr id="749572" name="Rectangle 4"/>
          <p:cNvSpPr>
            <a:spLocks noChangeArrowheads="1"/>
          </p:cNvSpPr>
          <p:nvPr/>
        </p:nvSpPr>
        <p:spPr bwMode="auto">
          <a:xfrm>
            <a:off x="668338" y="0"/>
            <a:ext cx="77724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defTabSz="762000"/>
            <a:r>
              <a:rPr lang="en-US" sz="24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Corrosion depth </a:t>
            </a:r>
            <a:r>
              <a:rPr lang="en-BZ" sz="24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dynamics</a:t>
            </a:r>
            <a:endParaRPr lang="ru-RU" sz="2400" b="1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49573" name="Text Box 5"/>
          <p:cNvSpPr txBox="1">
            <a:spLocks noChangeArrowheads="1"/>
          </p:cNvSpPr>
          <p:nvPr/>
        </p:nvSpPr>
        <p:spPr bwMode="auto">
          <a:xfrm>
            <a:off x="3867150" y="4521200"/>
            <a:ext cx="5110163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3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600" b="1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   </a:t>
            </a:r>
            <a:r>
              <a:rPr lang="en-US" sz="1600" b="1">
                <a:solidFill>
                  <a:srgbClr val="99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sym typeface="Symbol" pitchFamily="18" charset="2"/>
              </a:rPr>
              <a:t></a:t>
            </a:r>
            <a:r>
              <a:rPr lang="ru-RU" sz="1600" b="1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1600" b="1">
                <a:solidFill>
                  <a:srgbClr val="000066"/>
                </a:solidFill>
                <a:latin typeface="Arial" pitchFamily="34" charset="0"/>
              </a:rPr>
              <a:t> US measurement</a:t>
            </a:r>
          </a:p>
          <a:p>
            <a:pPr>
              <a:lnSpc>
                <a:spcPct val="13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600" b="1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  </a:t>
            </a:r>
            <a:r>
              <a:rPr lang="ru-RU" sz="1600" b="1">
                <a:solidFill>
                  <a:srgbClr val="CC0000"/>
                </a:solidFill>
                <a:latin typeface="Arial" pitchFamily="34" charset="0"/>
                <a:sym typeface="Symbol" pitchFamily="18" charset="2"/>
              </a:rPr>
              <a:t></a:t>
            </a:r>
            <a:r>
              <a:rPr lang="ru-RU" sz="1600" b="1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1600" b="1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ru-RU" sz="1600" b="1">
                <a:solidFill>
                  <a:srgbClr val="000066"/>
                </a:solidFill>
                <a:latin typeface="Arial" pitchFamily="34" charset="0"/>
              </a:rPr>
              <a:t>– </a:t>
            </a:r>
            <a:r>
              <a:rPr lang="en-US" sz="1600" b="1">
                <a:solidFill>
                  <a:srgbClr val="000066"/>
                </a:solidFill>
                <a:latin typeface="Arial" pitchFamily="34" charset="0"/>
              </a:rPr>
              <a:t>Post test measurement of specimen section</a:t>
            </a:r>
          </a:p>
          <a:p>
            <a:pPr>
              <a:lnSpc>
                <a:spcPct val="13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600" b="1">
                <a:solidFill>
                  <a:srgbClr val="000066"/>
                </a:solidFill>
                <a:latin typeface="Arial" pitchFamily="34" charset="0"/>
              </a:rPr>
              <a:t>  The maximum corrosion depth was </a:t>
            </a:r>
            <a:r>
              <a:rPr lang="ru-RU" sz="1600" b="1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 6 </a:t>
            </a:r>
            <a:r>
              <a:rPr lang="en-US" sz="1600" b="1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mm</a:t>
            </a:r>
          </a:p>
          <a:p>
            <a:pPr>
              <a:lnSpc>
                <a:spcPct val="13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600" b="1">
                <a:solidFill>
                  <a:srgbClr val="000066"/>
                </a:solidFill>
                <a:latin typeface="Arial" pitchFamily="34" charset="0"/>
              </a:rPr>
              <a:t>  </a:t>
            </a:r>
            <a:r>
              <a:rPr lang="ru-RU" sz="1600" b="1">
                <a:solidFill>
                  <a:srgbClr val="000066"/>
                </a:solidFill>
                <a:latin typeface="Arial" pitchFamily="34" charset="0"/>
              </a:rPr>
              <a:t>1, 2, 3 – </a:t>
            </a:r>
            <a:r>
              <a:rPr lang="en-US" sz="1600" b="1">
                <a:solidFill>
                  <a:srgbClr val="000066"/>
                </a:solidFill>
                <a:latin typeface="Arial" pitchFamily="34" charset="0"/>
              </a:rPr>
              <a:t>UO</a:t>
            </a:r>
            <a:r>
              <a:rPr lang="en-US" sz="1600" b="1" baseline="-25000">
                <a:solidFill>
                  <a:srgbClr val="000066"/>
                </a:solidFill>
                <a:latin typeface="Arial" pitchFamily="34" charset="0"/>
              </a:rPr>
              <a:t>2+x</a:t>
            </a:r>
            <a:r>
              <a:rPr lang="en-US" sz="1600" b="1">
                <a:solidFill>
                  <a:srgbClr val="000066"/>
                </a:solidFill>
                <a:latin typeface="Arial" pitchFamily="34" charset="0"/>
              </a:rPr>
              <a:t> - ZrO</a:t>
            </a:r>
            <a:r>
              <a:rPr lang="en-US" sz="1600" b="1" baseline="-25000">
                <a:solidFill>
                  <a:srgbClr val="000066"/>
                </a:solidFill>
                <a:latin typeface="Arial" pitchFamily="34" charset="0"/>
              </a:rPr>
              <a:t>2</a:t>
            </a:r>
          </a:p>
          <a:p>
            <a:pPr>
              <a:lnSpc>
                <a:spcPct val="13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600" b="1" baseline="-25000">
                <a:solidFill>
                  <a:srgbClr val="000066"/>
                </a:solidFill>
                <a:latin typeface="Arial" pitchFamily="34" charset="0"/>
              </a:rPr>
              <a:t>    </a:t>
            </a:r>
            <a:r>
              <a:rPr lang="en-US" sz="1600" b="1">
                <a:solidFill>
                  <a:srgbClr val="000066"/>
                </a:solidFill>
                <a:latin typeface="Arial" pitchFamily="34" charset="0"/>
              </a:rPr>
              <a:t>4, 5, 6 </a:t>
            </a:r>
            <a:r>
              <a:rPr lang="ru-RU" sz="1400" b="1">
                <a:solidFill>
                  <a:srgbClr val="000066"/>
                </a:solidFill>
                <a:latin typeface="Arial" pitchFamily="34" charset="0"/>
              </a:rPr>
              <a:t>–</a:t>
            </a:r>
            <a:r>
              <a:rPr lang="en-US" sz="1600" b="1">
                <a:solidFill>
                  <a:srgbClr val="000066"/>
                </a:solidFill>
                <a:latin typeface="Arial" pitchFamily="34" charset="0"/>
              </a:rPr>
              <a:t> UO</a:t>
            </a:r>
            <a:r>
              <a:rPr lang="en-US" sz="1600" b="1" baseline="-25000">
                <a:solidFill>
                  <a:srgbClr val="000066"/>
                </a:solidFill>
                <a:latin typeface="Arial" pitchFamily="34" charset="0"/>
              </a:rPr>
              <a:t>2+x</a:t>
            </a:r>
            <a:r>
              <a:rPr lang="en-US" sz="1600" b="1">
                <a:solidFill>
                  <a:srgbClr val="000066"/>
                </a:solidFill>
                <a:latin typeface="Arial" pitchFamily="34" charset="0"/>
              </a:rPr>
              <a:t> - ZrO</a:t>
            </a:r>
            <a:r>
              <a:rPr lang="en-US" sz="1600" b="1" baseline="-25000">
                <a:solidFill>
                  <a:srgbClr val="000066"/>
                </a:solidFill>
                <a:latin typeface="Arial" pitchFamily="34" charset="0"/>
              </a:rPr>
              <a:t>2</a:t>
            </a:r>
            <a:r>
              <a:rPr lang="en-US" sz="1600" b="1">
                <a:solidFill>
                  <a:srgbClr val="000066"/>
                </a:solidFill>
                <a:latin typeface="Arial" pitchFamily="34" charset="0"/>
              </a:rPr>
              <a:t> - FeO</a:t>
            </a:r>
            <a:r>
              <a:rPr lang="en-US" sz="1600" b="1" baseline="-25000">
                <a:solidFill>
                  <a:srgbClr val="000066"/>
                </a:solidFill>
                <a:latin typeface="Arial" pitchFamily="34" charset="0"/>
              </a:rPr>
              <a:t>y</a:t>
            </a:r>
            <a:endParaRPr lang="ru-RU" sz="1600" b="1" baseline="-25000">
              <a:solidFill>
                <a:srgbClr val="000066"/>
              </a:solidFill>
              <a:latin typeface="Arial" pitchFamily="34" charset="0"/>
            </a:endParaRPr>
          </a:p>
        </p:txBody>
      </p:sp>
      <p:pic>
        <p:nvPicPr>
          <p:cNvPr id="7495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585788"/>
            <a:ext cx="7696200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9575" name="Picture 7" descr="N2937_Pr-2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4524375"/>
            <a:ext cx="358775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St. Petersburg, Russia, June, 1, 2010   </a:t>
            </a:r>
            <a:fld id="{B7A792E6-1B0E-45F3-A554-0865A06BDE3F}" type="slidenum">
              <a:rPr lang="en-GB"/>
              <a:pPr/>
              <a:t>11</a:t>
            </a:fld>
            <a:endParaRPr lang="en-GB"/>
          </a:p>
        </p:txBody>
      </p:sp>
      <p:sp>
        <p:nvSpPr>
          <p:cNvPr id="750598" name="Rectangle 6"/>
          <p:cNvSpPr>
            <a:spLocks noGrp="1" noChangeArrowheads="1"/>
          </p:cNvSpPr>
          <p:nvPr>
            <p:ph type="title"/>
          </p:nvPr>
        </p:nvSpPr>
        <p:spPr>
          <a:xfrm>
            <a:off x="671513" y="0"/>
            <a:ext cx="7772400" cy="639763"/>
          </a:xfrm>
          <a:noFill/>
          <a:ln/>
        </p:spPr>
        <p:txBody>
          <a:bodyPr/>
          <a:lstStyle/>
          <a:p>
            <a:r>
              <a:rPr lang="en-US"/>
              <a:t>Post test modeling and resulting experimental data</a:t>
            </a:r>
            <a:endParaRPr lang="ru-RU"/>
          </a:p>
        </p:txBody>
      </p:sp>
      <p:graphicFrame>
        <p:nvGraphicFramePr>
          <p:cNvPr id="750599" name="Object 7"/>
          <p:cNvGraphicFramePr>
            <a:graphicFrameLocks noChangeAspect="1"/>
          </p:cNvGraphicFramePr>
          <p:nvPr/>
        </p:nvGraphicFramePr>
        <p:xfrm>
          <a:off x="4532313" y="1743075"/>
          <a:ext cx="5013325" cy="378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606" name="Документ" r:id="rId3" imgW="3801013" imgH="2868565" progId="Word.Document.8">
                  <p:embed/>
                </p:oleObj>
              </mc:Choice>
              <mc:Fallback>
                <p:oleObj name="Документ" r:id="rId3" imgW="3801013" imgH="2868565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2313" y="1743075"/>
                        <a:ext cx="5013325" cy="378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0600" name="Object 8"/>
          <p:cNvGraphicFramePr>
            <a:graphicFrameLocks noChangeAspect="1"/>
          </p:cNvGraphicFramePr>
          <p:nvPr/>
        </p:nvGraphicFramePr>
        <p:xfrm>
          <a:off x="1017588" y="1187450"/>
          <a:ext cx="3092450" cy="297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607" name="Plot" r:id="rId5" imgW="4353704" imgH="4194944" progId="Grapher.Document">
                  <p:embed/>
                </p:oleObj>
              </mc:Choice>
              <mc:Fallback>
                <p:oleObj name="Plot" r:id="rId5" imgW="4353704" imgH="4194944" progId="Grapher.Document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7588" y="1187450"/>
                        <a:ext cx="3092450" cy="297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50601" name="Picture 9" descr="temp_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4184650"/>
            <a:ext cx="4498975" cy="2022475"/>
          </a:xfrm>
          <a:prstGeom prst="rect">
            <a:avLst/>
          </a:prstGeom>
          <a:noFill/>
          <a:ln w="127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0602" name="Rectangle 10"/>
          <p:cNvSpPr>
            <a:spLocks noChangeArrowheads="1"/>
          </p:cNvSpPr>
          <p:nvPr/>
        </p:nvSpPr>
        <p:spPr bwMode="auto">
          <a:xfrm>
            <a:off x="428625" y="520700"/>
            <a:ext cx="4070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0066"/>
                </a:solidFill>
              </a:rPr>
              <a:t>Temperature profile and field in the </a:t>
            </a:r>
          </a:p>
          <a:p>
            <a:r>
              <a:rPr lang="en-US" sz="1800" b="1">
                <a:solidFill>
                  <a:srgbClr val="000066"/>
                </a:solidFill>
              </a:rPr>
              <a:t>specimen upper part (Reg. 4)</a:t>
            </a:r>
            <a:endParaRPr lang="ru-RU" sz="1800" b="1">
              <a:solidFill>
                <a:srgbClr val="000066"/>
              </a:solidFill>
            </a:endParaRPr>
          </a:p>
        </p:txBody>
      </p:sp>
      <p:sp>
        <p:nvSpPr>
          <p:cNvPr id="750603" name="Text Box 11"/>
          <p:cNvSpPr txBox="1">
            <a:spLocks noChangeArrowheads="1"/>
          </p:cNvSpPr>
          <p:nvPr/>
        </p:nvSpPr>
        <p:spPr bwMode="auto">
          <a:xfrm>
            <a:off x="5253038" y="990600"/>
            <a:ext cx="33734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BZ" sz="1800" b="1">
                <a:solidFill>
                  <a:srgbClr val="000066"/>
                </a:solidFill>
                <a:latin typeface="Arial" pitchFamily="34" charset="0"/>
              </a:rPr>
              <a:t>Resulting data used in comparison</a:t>
            </a:r>
            <a:endParaRPr lang="ru-RU" sz="1800" b="1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750604" name="Text Box 12"/>
          <p:cNvSpPr txBox="1">
            <a:spLocks noChangeArrowheads="1"/>
          </p:cNvSpPr>
          <p:nvPr/>
        </p:nvSpPr>
        <p:spPr bwMode="auto">
          <a:xfrm>
            <a:off x="557213" y="1112838"/>
            <a:ext cx="527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1400"/>
              <a:t>Т</a:t>
            </a:r>
            <a:r>
              <a:rPr lang="en-US" sz="1400"/>
              <a:t>,</a:t>
            </a:r>
            <a:r>
              <a:rPr lang="ru-RU" sz="1400">
                <a:sym typeface="Symbol" pitchFamily="18" charset="2"/>
              </a:rPr>
              <a:t>С</a:t>
            </a:r>
          </a:p>
        </p:txBody>
      </p:sp>
      <p:sp>
        <p:nvSpPr>
          <p:cNvPr id="750605" name="Text Box 13"/>
          <p:cNvSpPr txBox="1">
            <a:spLocks noChangeArrowheads="1"/>
          </p:cNvSpPr>
          <p:nvPr/>
        </p:nvSpPr>
        <p:spPr bwMode="auto">
          <a:xfrm>
            <a:off x="4149725" y="3802063"/>
            <a:ext cx="638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400"/>
              <a:t>h, mm</a:t>
            </a:r>
            <a:endParaRPr lang="ru-RU" sz="1400"/>
          </a:p>
        </p:txBody>
      </p:sp>
    </p:spTree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St. Petersburg, Russia, June, 1, 2010   </a:t>
            </a:r>
            <a:fld id="{4D1C061B-1ED5-45F9-962C-2F2739A3366E}" type="slidenum">
              <a:rPr lang="en-GB"/>
              <a:pPr/>
              <a:t>12</a:t>
            </a:fld>
            <a:endParaRPr lang="en-GB"/>
          </a:p>
        </p:txBody>
      </p:sp>
      <p:sp>
        <p:nvSpPr>
          <p:cNvPr id="74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Corrosion rate values for European steel</a:t>
            </a:r>
            <a:endParaRPr lang="ru-RU"/>
          </a:p>
        </p:txBody>
      </p:sp>
      <p:sp>
        <p:nvSpPr>
          <p:cNvPr id="742405" name="Rectangle 5"/>
          <p:cNvSpPr>
            <a:spLocks noChangeArrowheads="1"/>
          </p:cNvSpPr>
          <p:nvPr/>
        </p:nvSpPr>
        <p:spPr bwMode="auto">
          <a:xfrm>
            <a:off x="0" y="1609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742414" name="Text Box 14"/>
          <p:cNvSpPr txBox="1">
            <a:spLocks noChangeArrowheads="1"/>
          </p:cNvSpPr>
          <p:nvPr/>
        </p:nvSpPr>
        <p:spPr bwMode="auto">
          <a:xfrm>
            <a:off x="5003800" y="5287963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ru-RU" sz="1400">
              <a:latin typeface="Arial" pitchFamily="34" charset="0"/>
            </a:endParaRPr>
          </a:p>
        </p:txBody>
      </p:sp>
      <p:sp>
        <p:nvSpPr>
          <p:cNvPr id="742422" name="Rectangle 22"/>
          <p:cNvSpPr>
            <a:spLocks noChangeArrowheads="1"/>
          </p:cNvSpPr>
          <p:nvPr/>
        </p:nvSpPr>
        <p:spPr bwMode="auto">
          <a:xfrm>
            <a:off x="0" y="1914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pSp>
        <p:nvGrpSpPr>
          <p:cNvPr id="742423" name="Group 23"/>
          <p:cNvGrpSpPr>
            <a:grpSpLocks noChangeAspect="1"/>
          </p:cNvGrpSpPr>
          <p:nvPr/>
        </p:nvGrpSpPr>
        <p:grpSpPr bwMode="auto">
          <a:xfrm>
            <a:off x="527050" y="1254125"/>
            <a:ext cx="4479925" cy="4159250"/>
            <a:chOff x="530" y="766"/>
            <a:chExt cx="2232" cy="2072"/>
          </a:xfrm>
        </p:grpSpPr>
        <p:grpSp>
          <p:nvGrpSpPr>
            <p:cNvPr id="742418" name="Group 18"/>
            <p:cNvGrpSpPr>
              <a:grpSpLocks noChangeAspect="1"/>
            </p:cNvGrpSpPr>
            <p:nvPr/>
          </p:nvGrpSpPr>
          <p:grpSpPr bwMode="auto">
            <a:xfrm>
              <a:off x="530" y="766"/>
              <a:ext cx="2232" cy="2072"/>
              <a:chOff x="1881" y="414"/>
              <a:chExt cx="5580" cy="5180"/>
            </a:xfrm>
          </p:grpSpPr>
          <p:graphicFrame>
            <p:nvGraphicFramePr>
              <p:cNvPr id="742419" name="Object 19"/>
              <p:cNvGraphicFramePr>
                <a:graphicFrameLocks noChangeAspect="1"/>
              </p:cNvGraphicFramePr>
              <p:nvPr/>
            </p:nvGraphicFramePr>
            <p:xfrm>
              <a:off x="1881" y="414"/>
              <a:ext cx="2200" cy="72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2427" name="Формула" r:id="rId3" imgW="1396800" imgH="457200" progId="Equation.3">
                      <p:embed/>
                    </p:oleObj>
                  </mc:Choice>
                  <mc:Fallback>
                    <p:oleObj name="Формула" r:id="rId3" imgW="1396800" imgH="457200" progId="Equation.3">
                      <p:embed/>
                      <p:pic>
                        <p:nvPicPr>
                          <p:cNvPr id="0" name="Object 1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81" y="414"/>
                            <a:ext cx="2200" cy="72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42420" name="Object 20"/>
              <p:cNvGraphicFramePr>
                <a:graphicFrameLocks noChangeAspect="1"/>
              </p:cNvGraphicFramePr>
              <p:nvPr/>
            </p:nvGraphicFramePr>
            <p:xfrm>
              <a:off x="6561" y="4914"/>
              <a:ext cx="900" cy="6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2428" name="Формула" r:id="rId5" imgW="571320" imgH="431640" progId="Equation.3">
                      <p:embed/>
                    </p:oleObj>
                  </mc:Choice>
                  <mc:Fallback>
                    <p:oleObj name="Формула" r:id="rId5" imgW="571320" imgH="431640" progId="Equation.3">
                      <p:embed/>
                      <p:pic>
                        <p:nvPicPr>
                          <p:cNvPr id="0" name="Object 2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561" y="4914"/>
                            <a:ext cx="900" cy="68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742421" name="Object 21"/>
            <p:cNvGraphicFramePr>
              <a:graphicFrameLocks noChangeAspect="1"/>
            </p:cNvGraphicFramePr>
            <p:nvPr/>
          </p:nvGraphicFramePr>
          <p:xfrm>
            <a:off x="612" y="1068"/>
            <a:ext cx="1777" cy="17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2429" name="Plot" r:id="rId7" imgW="6213035" imgH="6046642" progId="Grapher.Document">
                    <p:embed/>
                  </p:oleObj>
                </mc:Choice>
                <mc:Fallback>
                  <p:oleObj name="Plot" r:id="rId7" imgW="6213035" imgH="6046642" progId="Grapher.Document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2" y="1068"/>
                          <a:ext cx="1777" cy="171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42424" name="Rectangle 24"/>
          <p:cNvSpPr>
            <a:spLocks noChangeArrowheads="1"/>
          </p:cNvSpPr>
          <p:nvPr/>
        </p:nvSpPr>
        <p:spPr bwMode="auto">
          <a:xfrm>
            <a:off x="4899025" y="1431925"/>
            <a:ext cx="3989388" cy="270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spcBef>
                <a:spcPct val="20000"/>
              </a:spcBef>
              <a:buFontTx/>
              <a:buBlip>
                <a:blip r:embed="rId9"/>
              </a:buBlip>
            </a:pPr>
            <a:r>
              <a:rPr lang="ru-RU" sz="18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800" b="1">
                <a:solidFill>
                  <a:srgbClr val="000066"/>
                </a:solidFill>
              </a:rPr>
              <a:t>Insignificant</a:t>
            </a:r>
            <a:r>
              <a:rPr lang="en-US" sz="18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800" b="1">
                <a:solidFill>
                  <a:srgbClr val="000066"/>
                </a:solidFill>
              </a:rPr>
              <a:t>difference for different corium compositions</a:t>
            </a:r>
            <a:endParaRPr lang="ru-RU" sz="1800" b="1">
              <a:solidFill>
                <a:srgbClr val="000066"/>
              </a:solidFill>
            </a:endParaRPr>
          </a:p>
          <a:p>
            <a:pPr algn="just">
              <a:lnSpc>
                <a:spcPct val="130000"/>
              </a:lnSpc>
              <a:spcBef>
                <a:spcPct val="20000"/>
              </a:spcBef>
              <a:buFontTx/>
              <a:buBlip>
                <a:blip r:embed="rId9"/>
              </a:buBlip>
            </a:pPr>
            <a:r>
              <a:rPr lang="ru-RU" sz="1800" b="1">
                <a:solidFill>
                  <a:srgbClr val="000066"/>
                </a:solidFill>
              </a:rPr>
              <a:t>  </a:t>
            </a:r>
            <a:r>
              <a:rPr lang="en-US" sz="1800" b="1">
                <a:solidFill>
                  <a:srgbClr val="000066"/>
                </a:solidFill>
              </a:rPr>
              <a:t>It can be described by linear correlation</a:t>
            </a:r>
            <a:r>
              <a:rPr lang="ru-RU" sz="1800" b="1">
                <a:solidFill>
                  <a:srgbClr val="000066"/>
                </a:solidFill>
              </a:rPr>
              <a:t> (</a:t>
            </a:r>
            <a:r>
              <a:rPr lang="en-US" sz="1800" b="1">
                <a:solidFill>
                  <a:srgbClr val="000066"/>
                </a:solidFill>
              </a:rPr>
              <a:t>in Arrhenius coordinates)</a:t>
            </a:r>
            <a:endParaRPr lang="ru-RU" sz="1800" b="1">
              <a:solidFill>
                <a:srgbClr val="000066"/>
              </a:solidFill>
            </a:endParaRPr>
          </a:p>
          <a:p>
            <a:pPr algn="just">
              <a:lnSpc>
                <a:spcPct val="130000"/>
              </a:lnSpc>
              <a:spcBef>
                <a:spcPct val="20000"/>
              </a:spcBef>
              <a:buFontTx/>
              <a:buBlip>
                <a:blip r:embed="rId9"/>
              </a:buBlip>
            </a:pPr>
            <a:r>
              <a:rPr lang="ru-RU" sz="1800" b="1">
                <a:solidFill>
                  <a:srgbClr val="000066"/>
                </a:solidFill>
              </a:rPr>
              <a:t> </a:t>
            </a:r>
            <a:r>
              <a:rPr lang="en-US" sz="1800" b="1">
                <a:solidFill>
                  <a:srgbClr val="000066"/>
                </a:solidFill>
              </a:rPr>
              <a:t>Data are not sufficient for more specific correlations</a:t>
            </a:r>
            <a:endParaRPr lang="ru-RU" sz="1800" b="1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St. Petersburg, Russia, June, 1, 2010   </a:t>
            </a:r>
            <a:fld id="{E961A33C-2C1A-4EA9-9B2D-76B036169EEC}" type="slidenum">
              <a:rPr lang="en-GB"/>
              <a:pPr/>
              <a:t>13</a:t>
            </a:fld>
            <a:endParaRPr lang="en-GB"/>
          </a:p>
        </p:txBody>
      </p:sp>
      <p:sp>
        <p:nvSpPr>
          <p:cNvPr id="748550" name="Rectangle 6"/>
          <p:cNvSpPr>
            <a:spLocks noGrp="1" noChangeArrowheads="1"/>
          </p:cNvSpPr>
          <p:nvPr>
            <p:ph type="title"/>
          </p:nvPr>
        </p:nvSpPr>
        <p:spPr>
          <a:xfrm>
            <a:off x="677863" y="266700"/>
            <a:ext cx="7772400" cy="639763"/>
          </a:xfrm>
          <a:noFill/>
          <a:ln/>
        </p:spPr>
        <p:txBody>
          <a:bodyPr/>
          <a:lstStyle/>
          <a:p>
            <a:r>
              <a:rPr lang="en-US"/>
              <a:t>Comparison of corrosion rates for the European and Russian vessel steels</a:t>
            </a:r>
            <a:endParaRPr lang="ru-RU"/>
          </a:p>
        </p:txBody>
      </p:sp>
      <p:sp>
        <p:nvSpPr>
          <p:cNvPr id="748551" name="Text Box 7"/>
          <p:cNvSpPr txBox="1">
            <a:spLocks noChangeArrowheads="1"/>
          </p:cNvSpPr>
          <p:nvPr/>
        </p:nvSpPr>
        <p:spPr bwMode="auto">
          <a:xfrm>
            <a:off x="5940425" y="3656013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ru-RU" sz="1400" b="1">
              <a:latin typeface="Arial" pitchFamily="34" charset="0"/>
            </a:endParaRPr>
          </a:p>
        </p:txBody>
      </p:sp>
      <p:sp>
        <p:nvSpPr>
          <p:cNvPr id="748552" name="Rectangle 8"/>
          <p:cNvSpPr>
            <a:spLocks noChangeArrowheads="1"/>
          </p:cNvSpPr>
          <p:nvPr/>
        </p:nvSpPr>
        <p:spPr bwMode="auto">
          <a:xfrm>
            <a:off x="5392738" y="1354138"/>
            <a:ext cx="3592512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16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b="1">
                <a:solidFill>
                  <a:srgbClr val="000066"/>
                </a:solidFill>
              </a:rPr>
              <a:t>Difference</a:t>
            </a:r>
            <a:r>
              <a:rPr lang="en-US" sz="16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b="1">
                <a:solidFill>
                  <a:srgbClr val="000066"/>
                </a:solidFill>
              </a:rPr>
              <a:t>of</a:t>
            </a:r>
            <a:r>
              <a:rPr lang="en-US" sz="16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b="1">
                <a:solidFill>
                  <a:srgbClr val="000066"/>
                </a:solidFill>
              </a:rPr>
              <a:t>data</a:t>
            </a:r>
            <a:r>
              <a:rPr lang="en-US" sz="16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b="1">
                <a:solidFill>
                  <a:srgbClr val="000066"/>
                </a:solidFill>
              </a:rPr>
              <a:t>between</a:t>
            </a:r>
            <a:r>
              <a:rPr lang="en-US" sz="16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b="1">
                <a:solidFill>
                  <a:srgbClr val="000066"/>
                </a:solidFill>
              </a:rPr>
              <a:t>European</a:t>
            </a:r>
            <a:r>
              <a:rPr lang="en-US" sz="16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b="1">
                <a:solidFill>
                  <a:srgbClr val="000066"/>
                </a:solidFill>
              </a:rPr>
              <a:t>and</a:t>
            </a:r>
            <a:r>
              <a:rPr lang="en-US" sz="16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b="1">
                <a:solidFill>
                  <a:srgbClr val="000066"/>
                </a:solidFill>
              </a:rPr>
              <a:t>Russian</a:t>
            </a:r>
            <a:r>
              <a:rPr lang="en-US" sz="16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b="1">
                <a:solidFill>
                  <a:srgbClr val="000066"/>
                </a:solidFill>
              </a:rPr>
              <a:t>steels is insignificant</a:t>
            </a:r>
            <a:endParaRPr lang="ru-RU" sz="1600" b="1">
              <a:solidFill>
                <a:srgbClr val="000066"/>
              </a:solidFill>
            </a:endParaRPr>
          </a:p>
          <a:p>
            <a:pPr algn="just">
              <a:lnSpc>
                <a:spcPct val="13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ru-RU" sz="1600" b="1">
                <a:solidFill>
                  <a:srgbClr val="000066"/>
                </a:solidFill>
              </a:rPr>
              <a:t>  </a:t>
            </a:r>
            <a:r>
              <a:rPr lang="en-US" sz="1600" b="1">
                <a:solidFill>
                  <a:srgbClr val="000066"/>
                </a:solidFill>
              </a:rPr>
              <a:t>Russian steel corrosion rate correlations can be used for European steel with a certain degree of approximation</a:t>
            </a:r>
            <a:endParaRPr lang="ru-RU" sz="1600" b="1">
              <a:solidFill>
                <a:srgbClr val="000066"/>
              </a:solidFill>
            </a:endParaRPr>
          </a:p>
          <a:p>
            <a:pPr algn="just">
              <a:lnSpc>
                <a:spcPct val="130000"/>
              </a:lnSpc>
              <a:spcBef>
                <a:spcPct val="20000"/>
              </a:spcBef>
            </a:pPr>
            <a:endParaRPr lang="ru-RU" sz="1600" b="1">
              <a:solidFill>
                <a:srgbClr val="000066"/>
              </a:solidFill>
            </a:endParaRPr>
          </a:p>
        </p:txBody>
      </p:sp>
      <p:sp>
        <p:nvSpPr>
          <p:cNvPr id="748553" name="Text Box 9"/>
          <p:cNvSpPr txBox="1">
            <a:spLocks noChangeArrowheads="1"/>
          </p:cNvSpPr>
          <p:nvPr/>
        </p:nvSpPr>
        <p:spPr bwMode="auto">
          <a:xfrm>
            <a:off x="5076825" y="6429375"/>
            <a:ext cx="3752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ru-RU" sz="1400" b="1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748555" name="Rectangle 11"/>
          <p:cNvSpPr>
            <a:spLocks noChangeArrowheads="1"/>
          </p:cNvSpPr>
          <p:nvPr/>
        </p:nvSpPr>
        <p:spPr bwMode="auto">
          <a:xfrm>
            <a:off x="0" y="509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748556" name="Object 12"/>
          <p:cNvGraphicFramePr>
            <a:graphicFrameLocks noChangeAspect="1"/>
          </p:cNvGraphicFramePr>
          <p:nvPr/>
        </p:nvGraphicFramePr>
        <p:xfrm>
          <a:off x="381000" y="1262063"/>
          <a:ext cx="4325938" cy="425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574" name="Plot" r:id="rId4" imgW="6161133" imgH="6077173" progId="Grapher.Document">
                  <p:embed/>
                </p:oleObj>
              </mc:Choice>
              <mc:Fallback>
                <p:oleObj name="Plot" r:id="rId4" imgW="6161133" imgH="6077173" progId="Grapher.Document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262063"/>
                        <a:ext cx="4325938" cy="4256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8557" name="Rectangle 13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748558" name="Object 14"/>
          <p:cNvGraphicFramePr>
            <a:graphicFrameLocks noChangeAspect="1"/>
          </p:cNvGraphicFramePr>
          <p:nvPr/>
        </p:nvGraphicFramePr>
        <p:xfrm>
          <a:off x="457200" y="762000"/>
          <a:ext cx="14382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575" name="Формула" r:id="rId6" imgW="1435100" imgH="457200" progId="Equation.3">
                  <p:embed/>
                </p:oleObj>
              </mc:Choice>
              <mc:Fallback>
                <p:oleObj name="Формула" r:id="rId6" imgW="1435100" imgH="4572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762000"/>
                        <a:ext cx="143827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8559" name="Rectangle 1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748560" name="Object 16"/>
          <p:cNvGraphicFramePr>
            <a:graphicFrameLocks noChangeAspect="1"/>
          </p:cNvGraphicFramePr>
          <p:nvPr/>
        </p:nvGraphicFramePr>
        <p:xfrm>
          <a:off x="4781550" y="5053013"/>
          <a:ext cx="5715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576" name="Формула" r:id="rId8" imgW="571252" imgH="431613" progId="Equation.3">
                  <p:embed/>
                </p:oleObj>
              </mc:Choice>
              <mc:Fallback>
                <p:oleObj name="Формула" r:id="rId8" imgW="571252" imgH="431613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1550" y="5053013"/>
                        <a:ext cx="57150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856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748561" name="Object 17"/>
          <p:cNvGraphicFramePr>
            <a:graphicFrameLocks noChangeAspect="1"/>
          </p:cNvGraphicFramePr>
          <p:nvPr/>
        </p:nvGraphicFramePr>
        <p:xfrm>
          <a:off x="6242050" y="3800475"/>
          <a:ext cx="179705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577" name="Формула" r:id="rId10" imgW="1790640" imgH="291960" progId="Equation.3">
                  <p:embed/>
                </p:oleObj>
              </mc:Choice>
              <mc:Fallback>
                <p:oleObj name="Формула" r:id="rId10" imgW="1790640" imgH="29196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2050" y="3800475"/>
                        <a:ext cx="1797050" cy="295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856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748570" name="Line 26"/>
          <p:cNvSpPr>
            <a:spLocks noChangeShapeType="1"/>
          </p:cNvSpPr>
          <p:nvPr/>
        </p:nvSpPr>
        <p:spPr bwMode="auto">
          <a:xfrm flipV="1">
            <a:off x="6181725" y="4105275"/>
            <a:ext cx="18573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aphicFrame>
        <p:nvGraphicFramePr>
          <p:cNvPr id="748571" name="Object 27"/>
          <p:cNvGraphicFramePr>
            <a:graphicFrameLocks noChangeAspect="1"/>
          </p:cNvGraphicFramePr>
          <p:nvPr>
            <p:ph idx="1"/>
          </p:nvPr>
        </p:nvGraphicFramePr>
        <p:xfrm>
          <a:off x="5527675" y="4394200"/>
          <a:ext cx="3378200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578" name="Формула" r:id="rId12" imgW="3377880" imgH="1562040" progId="Equation.3">
                  <p:embed/>
                </p:oleObj>
              </mc:Choice>
              <mc:Fallback>
                <p:oleObj name="Формула" r:id="rId12" imgW="3377880" imgH="156204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7675" y="4394200"/>
                        <a:ext cx="3378200" cy="156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8573" name="Rectangle 29"/>
          <p:cNvSpPr>
            <a:spLocks noChangeArrowheads="1"/>
          </p:cNvSpPr>
          <p:nvPr/>
        </p:nvSpPr>
        <p:spPr bwMode="auto">
          <a:xfrm>
            <a:off x="700088" y="5948363"/>
            <a:ext cx="68500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 defTabSz="762000"/>
            <a:r>
              <a:rPr lang="en-US"/>
              <a:t> 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St. Petersburg, Russia, June, 1, 2010   </a:t>
            </a:r>
            <a:fld id="{6EDB9C3B-719F-4F92-B17D-E617777D3900}" type="slidenum">
              <a:rPr lang="en-GB"/>
              <a:pPr/>
              <a:t>14</a:t>
            </a:fld>
            <a:endParaRPr lang="en-GB"/>
          </a:p>
        </p:txBody>
      </p:sp>
      <p:sp>
        <p:nvSpPr>
          <p:cNvPr id="751620" name="Rectangle 4"/>
          <p:cNvSpPr>
            <a:spLocks noChangeArrowheads="1"/>
          </p:cNvSpPr>
          <p:nvPr/>
        </p:nvSpPr>
        <p:spPr bwMode="auto">
          <a:xfrm>
            <a:off x="0" y="1270000"/>
            <a:ext cx="9144000" cy="3683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51621" name="Rectangle 5"/>
          <p:cNvSpPr>
            <a:spLocks noChangeArrowheads="1"/>
          </p:cNvSpPr>
          <p:nvPr/>
        </p:nvSpPr>
        <p:spPr bwMode="auto">
          <a:xfrm>
            <a:off x="860425" y="312738"/>
            <a:ext cx="77724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defTabSz="762000"/>
            <a:r>
              <a:rPr lang="en-US" sz="24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Specific features of corrosion at the </a:t>
            </a:r>
            <a:r>
              <a:rPr lang="ru-RU" sz="24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ru-RU" sz="24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final stage of MCP-4 experiment</a:t>
            </a:r>
            <a:endParaRPr lang="ru-RU" sz="2400" b="1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51622" name="Rectangle 6"/>
          <p:cNvSpPr>
            <a:spLocks noChangeArrowheads="1"/>
          </p:cNvSpPr>
          <p:nvPr/>
        </p:nvSpPr>
        <p:spPr bwMode="auto">
          <a:xfrm>
            <a:off x="0" y="538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751624" name="Text Box 8"/>
          <p:cNvSpPr txBox="1">
            <a:spLocks noChangeArrowheads="1"/>
          </p:cNvSpPr>
          <p:nvPr/>
        </p:nvSpPr>
        <p:spPr bwMode="auto">
          <a:xfrm>
            <a:off x="1803400" y="5326063"/>
            <a:ext cx="889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ru-RU" sz="1400" b="1">
              <a:latin typeface="Arial" pitchFamily="34" charset="0"/>
            </a:endParaRPr>
          </a:p>
        </p:txBody>
      </p:sp>
      <p:sp>
        <p:nvSpPr>
          <p:cNvPr id="751636" name="Rectangle 2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pSp>
        <p:nvGrpSpPr>
          <p:cNvPr id="751637" name="Group 21"/>
          <p:cNvGrpSpPr>
            <a:grpSpLocks/>
          </p:cNvGrpSpPr>
          <p:nvPr/>
        </p:nvGrpSpPr>
        <p:grpSpPr bwMode="auto">
          <a:xfrm>
            <a:off x="6302375" y="1287463"/>
            <a:ext cx="2646363" cy="3641725"/>
            <a:chOff x="144" y="723"/>
            <a:chExt cx="1667" cy="2294"/>
          </a:xfrm>
        </p:grpSpPr>
        <p:graphicFrame>
          <p:nvGraphicFramePr>
            <p:cNvPr id="751638" name="Object 22"/>
            <p:cNvGraphicFramePr>
              <a:graphicFrameLocks noChangeAspect="1"/>
            </p:cNvGraphicFramePr>
            <p:nvPr/>
          </p:nvGraphicFramePr>
          <p:xfrm>
            <a:off x="144" y="723"/>
            <a:ext cx="890" cy="2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1671" name="Формула" r:id="rId3" imgW="1447800" imgH="457200" progId="Equation.3">
                    <p:embed/>
                  </p:oleObj>
                </mc:Choice>
                <mc:Fallback>
                  <p:oleObj name="Формула" r:id="rId3" imgW="1447800" imgH="457200" progId="Equation.3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" y="723"/>
                          <a:ext cx="890" cy="28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51639" name="Object 23"/>
            <p:cNvGraphicFramePr>
              <a:graphicFrameLocks noChangeAspect="1"/>
            </p:cNvGraphicFramePr>
            <p:nvPr/>
          </p:nvGraphicFramePr>
          <p:xfrm>
            <a:off x="1502" y="2789"/>
            <a:ext cx="309" cy="2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1672" name="Формула" r:id="rId5" imgW="583947" imgH="431613" progId="Equation.3">
                    <p:embed/>
                  </p:oleObj>
                </mc:Choice>
                <mc:Fallback>
                  <p:oleObj name="Формула" r:id="rId5" imgW="583947" imgH="431613" progId="Equation.3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02" y="2789"/>
                          <a:ext cx="309" cy="2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51640" name="Text Box 24"/>
          <p:cNvSpPr txBox="1">
            <a:spLocks noChangeArrowheads="1"/>
          </p:cNvSpPr>
          <p:nvPr/>
        </p:nvSpPr>
        <p:spPr bwMode="auto">
          <a:xfrm>
            <a:off x="574675" y="4878388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ru-RU" sz="1400" b="1">
              <a:latin typeface="Arial" pitchFamily="34" charset="0"/>
            </a:endParaRPr>
          </a:p>
        </p:txBody>
      </p:sp>
      <p:sp>
        <p:nvSpPr>
          <p:cNvPr id="751641" name="Rectangle 25"/>
          <p:cNvSpPr>
            <a:spLocks noChangeArrowheads="1"/>
          </p:cNvSpPr>
          <p:nvPr/>
        </p:nvSpPr>
        <p:spPr bwMode="auto">
          <a:xfrm>
            <a:off x="322263" y="4627563"/>
            <a:ext cx="8631237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42925" indent="-276225">
              <a:buFont typeface="Wingdings" pitchFamily="2" charset="2"/>
              <a:buNone/>
            </a:pPr>
            <a:endParaRPr lang="ru-RU" sz="1800" b="1">
              <a:solidFill>
                <a:srgbClr val="000066"/>
              </a:solidFill>
            </a:endParaRPr>
          </a:p>
          <a:p>
            <a:pPr marL="542925" indent="-276225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800" b="1">
                <a:solidFill>
                  <a:srgbClr val="000066"/>
                </a:solidFill>
              </a:rPr>
              <a:t>Temperature on the interaction interface is the highest, it is close to the temperature </a:t>
            </a:r>
            <a:r>
              <a:rPr lang="en-BZ" sz="1800" b="1">
                <a:solidFill>
                  <a:srgbClr val="000066"/>
                </a:solidFill>
              </a:rPr>
              <a:t>at</a:t>
            </a:r>
            <a:r>
              <a:rPr lang="en-US" sz="1800" b="1">
                <a:solidFill>
                  <a:srgbClr val="000066"/>
                </a:solidFill>
              </a:rPr>
              <a:t> regime </a:t>
            </a:r>
            <a:r>
              <a:rPr lang="ru-RU" sz="1800" b="1">
                <a:solidFill>
                  <a:srgbClr val="000066"/>
                </a:solidFill>
              </a:rPr>
              <a:t> 6</a:t>
            </a:r>
            <a:endParaRPr lang="en-US" sz="1800" b="1">
              <a:solidFill>
                <a:srgbClr val="000066"/>
              </a:solidFill>
            </a:endParaRPr>
          </a:p>
          <a:p>
            <a:pPr marL="542925" indent="-276225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800" b="1">
                <a:solidFill>
                  <a:srgbClr val="000066"/>
                </a:solidFill>
              </a:rPr>
              <a:t>Corrosion rate is much smaller than in regime 6</a:t>
            </a:r>
            <a:r>
              <a:rPr lang="ru-RU" sz="1800" b="1">
                <a:solidFill>
                  <a:srgbClr val="000066"/>
                </a:solidFill>
              </a:rPr>
              <a:t>, </a:t>
            </a:r>
            <a:r>
              <a:rPr lang="en-US" sz="1800" b="1">
                <a:solidFill>
                  <a:srgbClr val="000066"/>
                </a:solidFill>
              </a:rPr>
              <a:t>it is close to the rate at</a:t>
            </a:r>
            <a:r>
              <a:rPr lang="ru-RU" sz="1800" b="1">
                <a:solidFill>
                  <a:srgbClr val="000066"/>
                </a:solidFill>
              </a:rPr>
              <a:t> </a:t>
            </a:r>
            <a:r>
              <a:rPr lang="en-US" sz="1800" b="1">
                <a:solidFill>
                  <a:srgbClr val="000066"/>
                </a:solidFill>
              </a:rPr>
              <a:t>regime 5</a:t>
            </a:r>
          </a:p>
          <a:p>
            <a:pPr marL="542925" indent="-276225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800" b="1">
                <a:solidFill>
                  <a:srgbClr val="000066"/>
                </a:solidFill>
              </a:rPr>
              <a:t>Why</a:t>
            </a:r>
            <a:r>
              <a:rPr lang="en-BZ" sz="1800" b="1">
                <a:solidFill>
                  <a:srgbClr val="000066"/>
                </a:solidFill>
              </a:rPr>
              <a:t>?</a:t>
            </a:r>
            <a:endParaRPr lang="ru-RU" sz="1800" b="1">
              <a:solidFill>
                <a:srgbClr val="000066"/>
              </a:solidFill>
            </a:endParaRPr>
          </a:p>
        </p:txBody>
      </p:sp>
      <p:pic>
        <p:nvPicPr>
          <p:cNvPr id="751642" name="Picture 2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25" y="1666875"/>
            <a:ext cx="2587625" cy="252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1646" name="Rectangle 30"/>
          <p:cNvSpPr>
            <a:spLocks noChangeArrowheads="1"/>
          </p:cNvSpPr>
          <p:nvPr/>
        </p:nvSpPr>
        <p:spPr bwMode="auto">
          <a:xfrm>
            <a:off x="0" y="1590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751645" name="Object 29"/>
          <p:cNvGraphicFramePr>
            <a:graphicFrameLocks noChangeAspect="1"/>
          </p:cNvGraphicFramePr>
          <p:nvPr/>
        </p:nvGraphicFramePr>
        <p:xfrm>
          <a:off x="6238875" y="1847850"/>
          <a:ext cx="2562225" cy="251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673" name="Plot" r:id="rId8" imgW="6231354" imgH="6119916" progId="Grapher.Document">
                  <p:embed/>
                </p:oleObj>
              </mc:Choice>
              <mc:Fallback>
                <p:oleObj name="Plot" r:id="rId8" imgW="6231354" imgH="6119916" progId="Grapher.Document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8875" y="1847850"/>
                        <a:ext cx="2562225" cy="2516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51647" name="Group 31"/>
          <p:cNvGrpSpPr>
            <a:grpSpLocks noChangeAspect="1"/>
          </p:cNvGrpSpPr>
          <p:nvPr/>
        </p:nvGrpSpPr>
        <p:grpSpPr bwMode="auto">
          <a:xfrm>
            <a:off x="0" y="1358900"/>
            <a:ext cx="3317875" cy="2860675"/>
            <a:chOff x="1701" y="1134"/>
            <a:chExt cx="4973" cy="4290"/>
          </a:xfrm>
        </p:grpSpPr>
        <p:sp>
          <p:nvSpPr>
            <p:cNvPr id="751648" name="AutoShape 32"/>
            <p:cNvSpPr>
              <a:spLocks noChangeAspect="1" noChangeArrowheads="1"/>
            </p:cNvSpPr>
            <p:nvPr/>
          </p:nvSpPr>
          <p:spPr bwMode="auto">
            <a:xfrm>
              <a:off x="1701" y="1134"/>
              <a:ext cx="4973" cy="4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pic>
          <p:nvPicPr>
            <p:cNvPr id="751649" name="Picture 3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1" y="1882"/>
              <a:ext cx="4956" cy="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1650" name="Freeform 34"/>
            <p:cNvSpPr>
              <a:spLocks noChangeAspect="1" noEditPoints="1"/>
            </p:cNvSpPr>
            <p:nvPr/>
          </p:nvSpPr>
          <p:spPr bwMode="auto">
            <a:xfrm>
              <a:off x="2596" y="1932"/>
              <a:ext cx="33" cy="3060"/>
            </a:xfrm>
            <a:custGeom>
              <a:avLst/>
              <a:gdLst>
                <a:gd name="T0" fmla="*/ 33 w 33"/>
                <a:gd name="T1" fmla="*/ 117 h 3060"/>
                <a:gd name="T2" fmla="*/ 17 w 33"/>
                <a:gd name="T3" fmla="*/ 0 h 3060"/>
                <a:gd name="T4" fmla="*/ 33 w 33"/>
                <a:gd name="T5" fmla="*/ 216 h 3060"/>
                <a:gd name="T6" fmla="*/ 0 w 33"/>
                <a:gd name="T7" fmla="*/ 333 h 3060"/>
                <a:gd name="T8" fmla="*/ 33 w 33"/>
                <a:gd name="T9" fmla="*/ 216 h 3060"/>
                <a:gd name="T10" fmla="*/ 33 w 33"/>
                <a:gd name="T11" fmla="*/ 532 h 3060"/>
                <a:gd name="T12" fmla="*/ 0 w 33"/>
                <a:gd name="T13" fmla="*/ 416 h 3060"/>
                <a:gd name="T14" fmla="*/ 33 w 33"/>
                <a:gd name="T15" fmla="*/ 632 h 3060"/>
                <a:gd name="T16" fmla="*/ 0 w 33"/>
                <a:gd name="T17" fmla="*/ 748 h 3060"/>
                <a:gd name="T18" fmla="*/ 33 w 33"/>
                <a:gd name="T19" fmla="*/ 632 h 3060"/>
                <a:gd name="T20" fmla="*/ 33 w 33"/>
                <a:gd name="T21" fmla="*/ 965 h 3060"/>
                <a:gd name="T22" fmla="*/ 0 w 33"/>
                <a:gd name="T23" fmla="*/ 832 h 3060"/>
                <a:gd name="T24" fmla="*/ 33 w 33"/>
                <a:gd name="T25" fmla="*/ 1048 h 3060"/>
                <a:gd name="T26" fmla="*/ 0 w 33"/>
                <a:gd name="T27" fmla="*/ 1164 h 3060"/>
                <a:gd name="T28" fmla="*/ 33 w 33"/>
                <a:gd name="T29" fmla="*/ 1048 h 3060"/>
                <a:gd name="T30" fmla="*/ 33 w 33"/>
                <a:gd name="T31" fmla="*/ 1380 h 3060"/>
                <a:gd name="T32" fmla="*/ 0 w 33"/>
                <a:gd name="T33" fmla="*/ 1264 h 3060"/>
                <a:gd name="T34" fmla="*/ 33 w 33"/>
                <a:gd name="T35" fmla="*/ 1463 h 3060"/>
                <a:gd name="T36" fmla="*/ 0 w 33"/>
                <a:gd name="T37" fmla="*/ 1596 h 3060"/>
                <a:gd name="T38" fmla="*/ 33 w 33"/>
                <a:gd name="T39" fmla="*/ 1463 h 3060"/>
                <a:gd name="T40" fmla="*/ 33 w 33"/>
                <a:gd name="T41" fmla="*/ 1796 h 3060"/>
                <a:gd name="T42" fmla="*/ 0 w 33"/>
                <a:gd name="T43" fmla="*/ 1680 h 3060"/>
                <a:gd name="T44" fmla="*/ 33 w 33"/>
                <a:gd name="T45" fmla="*/ 1896 h 3060"/>
                <a:gd name="T46" fmla="*/ 0 w 33"/>
                <a:gd name="T47" fmla="*/ 2012 h 3060"/>
                <a:gd name="T48" fmla="*/ 33 w 33"/>
                <a:gd name="T49" fmla="*/ 1896 h 3060"/>
                <a:gd name="T50" fmla="*/ 33 w 33"/>
                <a:gd name="T51" fmla="*/ 2228 h 3060"/>
                <a:gd name="T52" fmla="*/ 0 w 33"/>
                <a:gd name="T53" fmla="*/ 2095 h 3060"/>
                <a:gd name="T54" fmla="*/ 33 w 33"/>
                <a:gd name="T55" fmla="*/ 2311 h 3060"/>
                <a:gd name="T56" fmla="*/ 0 w 33"/>
                <a:gd name="T57" fmla="*/ 2428 h 3060"/>
                <a:gd name="T58" fmla="*/ 33 w 33"/>
                <a:gd name="T59" fmla="*/ 2311 h 3060"/>
                <a:gd name="T60" fmla="*/ 33 w 33"/>
                <a:gd name="T61" fmla="*/ 2644 h 3060"/>
                <a:gd name="T62" fmla="*/ 0 w 33"/>
                <a:gd name="T63" fmla="*/ 2528 h 3060"/>
                <a:gd name="T64" fmla="*/ 33 w 33"/>
                <a:gd name="T65" fmla="*/ 2727 h 3060"/>
                <a:gd name="T66" fmla="*/ 0 w 33"/>
                <a:gd name="T67" fmla="*/ 2844 h 3060"/>
                <a:gd name="T68" fmla="*/ 33 w 33"/>
                <a:gd name="T69" fmla="*/ 2727 h 3060"/>
                <a:gd name="T70" fmla="*/ 33 w 33"/>
                <a:gd name="T71" fmla="*/ 3060 h 3060"/>
                <a:gd name="T72" fmla="*/ 0 w 33"/>
                <a:gd name="T73" fmla="*/ 2943 h 3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" h="3060">
                  <a:moveTo>
                    <a:pt x="33" y="0"/>
                  </a:moveTo>
                  <a:lnTo>
                    <a:pt x="33" y="117"/>
                  </a:lnTo>
                  <a:lnTo>
                    <a:pt x="17" y="117"/>
                  </a:lnTo>
                  <a:lnTo>
                    <a:pt x="17" y="0"/>
                  </a:lnTo>
                  <a:lnTo>
                    <a:pt x="33" y="0"/>
                  </a:lnTo>
                  <a:close/>
                  <a:moveTo>
                    <a:pt x="33" y="216"/>
                  </a:moveTo>
                  <a:lnTo>
                    <a:pt x="33" y="333"/>
                  </a:lnTo>
                  <a:lnTo>
                    <a:pt x="0" y="333"/>
                  </a:lnTo>
                  <a:lnTo>
                    <a:pt x="17" y="216"/>
                  </a:lnTo>
                  <a:lnTo>
                    <a:pt x="33" y="216"/>
                  </a:lnTo>
                  <a:close/>
                  <a:moveTo>
                    <a:pt x="33" y="416"/>
                  </a:moveTo>
                  <a:lnTo>
                    <a:pt x="33" y="532"/>
                  </a:lnTo>
                  <a:lnTo>
                    <a:pt x="0" y="532"/>
                  </a:lnTo>
                  <a:lnTo>
                    <a:pt x="0" y="416"/>
                  </a:lnTo>
                  <a:lnTo>
                    <a:pt x="33" y="416"/>
                  </a:lnTo>
                  <a:close/>
                  <a:moveTo>
                    <a:pt x="33" y="632"/>
                  </a:moveTo>
                  <a:lnTo>
                    <a:pt x="33" y="748"/>
                  </a:lnTo>
                  <a:lnTo>
                    <a:pt x="0" y="748"/>
                  </a:lnTo>
                  <a:lnTo>
                    <a:pt x="0" y="632"/>
                  </a:lnTo>
                  <a:lnTo>
                    <a:pt x="33" y="632"/>
                  </a:lnTo>
                  <a:close/>
                  <a:moveTo>
                    <a:pt x="33" y="832"/>
                  </a:moveTo>
                  <a:lnTo>
                    <a:pt x="33" y="965"/>
                  </a:lnTo>
                  <a:lnTo>
                    <a:pt x="0" y="965"/>
                  </a:lnTo>
                  <a:lnTo>
                    <a:pt x="0" y="832"/>
                  </a:lnTo>
                  <a:lnTo>
                    <a:pt x="33" y="832"/>
                  </a:lnTo>
                  <a:close/>
                  <a:moveTo>
                    <a:pt x="33" y="1048"/>
                  </a:moveTo>
                  <a:lnTo>
                    <a:pt x="33" y="1164"/>
                  </a:lnTo>
                  <a:lnTo>
                    <a:pt x="0" y="1164"/>
                  </a:lnTo>
                  <a:lnTo>
                    <a:pt x="0" y="1048"/>
                  </a:lnTo>
                  <a:lnTo>
                    <a:pt x="33" y="1048"/>
                  </a:lnTo>
                  <a:close/>
                  <a:moveTo>
                    <a:pt x="33" y="1264"/>
                  </a:moveTo>
                  <a:lnTo>
                    <a:pt x="33" y="1380"/>
                  </a:lnTo>
                  <a:lnTo>
                    <a:pt x="0" y="1380"/>
                  </a:lnTo>
                  <a:lnTo>
                    <a:pt x="0" y="1264"/>
                  </a:lnTo>
                  <a:lnTo>
                    <a:pt x="33" y="1264"/>
                  </a:lnTo>
                  <a:close/>
                  <a:moveTo>
                    <a:pt x="33" y="1463"/>
                  </a:moveTo>
                  <a:lnTo>
                    <a:pt x="33" y="1596"/>
                  </a:lnTo>
                  <a:lnTo>
                    <a:pt x="0" y="1596"/>
                  </a:lnTo>
                  <a:lnTo>
                    <a:pt x="0" y="1463"/>
                  </a:lnTo>
                  <a:lnTo>
                    <a:pt x="33" y="1463"/>
                  </a:lnTo>
                  <a:close/>
                  <a:moveTo>
                    <a:pt x="33" y="1680"/>
                  </a:moveTo>
                  <a:lnTo>
                    <a:pt x="33" y="1796"/>
                  </a:lnTo>
                  <a:lnTo>
                    <a:pt x="0" y="1796"/>
                  </a:lnTo>
                  <a:lnTo>
                    <a:pt x="0" y="1680"/>
                  </a:lnTo>
                  <a:lnTo>
                    <a:pt x="33" y="1680"/>
                  </a:lnTo>
                  <a:close/>
                  <a:moveTo>
                    <a:pt x="33" y="1896"/>
                  </a:moveTo>
                  <a:lnTo>
                    <a:pt x="33" y="2012"/>
                  </a:lnTo>
                  <a:lnTo>
                    <a:pt x="0" y="2012"/>
                  </a:lnTo>
                  <a:lnTo>
                    <a:pt x="0" y="1896"/>
                  </a:lnTo>
                  <a:lnTo>
                    <a:pt x="33" y="1896"/>
                  </a:lnTo>
                  <a:close/>
                  <a:moveTo>
                    <a:pt x="33" y="2095"/>
                  </a:moveTo>
                  <a:lnTo>
                    <a:pt x="33" y="2228"/>
                  </a:lnTo>
                  <a:lnTo>
                    <a:pt x="0" y="2228"/>
                  </a:lnTo>
                  <a:lnTo>
                    <a:pt x="0" y="2095"/>
                  </a:lnTo>
                  <a:lnTo>
                    <a:pt x="33" y="2095"/>
                  </a:lnTo>
                  <a:close/>
                  <a:moveTo>
                    <a:pt x="33" y="2311"/>
                  </a:moveTo>
                  <a:lnTo>
                    <a:pt x="33" y="2428"/>
                  </a:lnTo>
                  <a:lnTo>
                    <a:pt x="0" y="2428"/>
                  </a:lnTo>
                  <a:lnTo>
                    <a:pt x="0" y="2311"/>
                  </a:lnTo>
                  <a:lnTo>
                    <a:pt x="33" y="2311"/>
                  </a:lnTo>
                  <a:close/>
                  <a:moveTo>
                    <a:pt x="33" y="2528"/>
                  </a:moveTo>
                  <a:lnTo>
                    <a:pt x="33" y="2644"/>
                  </a:lnTo>
                  <a:lnTo>
                    <a:pt x="0" y="2644"/>
                  </a:lnTo>
                  <a:lnTo>
                    <a:pt x="0" y="2528"/>
                  </a:lnTo>
                  <a:lnTo>
                    <a:pt x="33" y="2528"/>
                  </a:lnTo>
                  <a:close/>
                  <a:moveTo>
                    <a:pt x="33" y="2727"/>
                  </a:moveTo>
                  <a:lnTo>
                    <a:pt x="33" y="2860"/>
                  </a:lnTo>
                  <a:lnTo>
                    <a:pt x="0" y="2844"/>
                  </a:lnTo>
                  <a:lnTo>
                    <a:pt x="0" y="2727"/>
                  </a:lnTo>
                  <a:lnTo>
                    <a:pt x="33" y="2727"/>
                  </a:lnTo>
                  <a:close/>
                  <a:moveTo>
                    <a:pt x="33" y="2943"/>
                  </a:moveTo>
                  <a:lnTo>
                    <a:pt x="33" y="3060"/>
                  </a:lnTo>
                  <a:lnTo>
                    <a:pt x="0" y="3060"/>
                  </a:lnTo>
                  <a:lnTo>
                    <a:pt x="0" y="2943"/>
                  </a:lnTo>
                  <a:lnTo>
                    <a:pt x="33" y="294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1651" name="Freeform 35"/>
            <p:cNvSpPr>
              <a:spLocks noChangeAspect="1" noEditPoints="1"/>
            </p:cNvSpPr>
            <p:nvPr/>
          </p:nvSpPr>
          <p:spPr bwMode="auto">
            <a:xfrm>
              <a:off x="3972" y="1949"/>
              <a:ext cx="33" cy="3059"/>
            </a:xfrm>
            <a:custGeom>
              <a:avLst/>
              <a:gdLst>
                <a:gd name="T0" fmla="*/ 33 w 33"/>
                <a:gd name="T1" fmla="*/ 116 h 3059"/>
                <a:gd name="T2" fmla="*/ 0 w 33"/>
                <a:gd name="T3" fmla="*/ 0 h 3059"/>
                <a:gd name="T4" fmla="*/ 33 w 33"/>
                <a:gd name="T5" fmla="*/ 199 h 3059"/>
                <a:gd name="T6" fmla="*/ 0 w 33"/>
                <a:gd name="T7" fmla="*/ 332 h 3059"/>
                <a:gd name="T8" fmla="*/ 33 w 33"/>
                <a:gd name="T9" fmla="*/ 199 h 3059"/>
                <a:gd name="T10" fmla="*/ 33 w 33"/>
                <a:gd name="T11" fmla="*/ 532 h 3059"/>
                <a:gd name="T12" fmla="*/ 0 w 33"/>
                <a:gd name="T13" fmla="*/ 415 h 3059"/>
                <a:gd name="T14" fmla="*/ 33 w 33"/>
                <a:gd name="T15" fmla="*/ 632 h 3059"/>
                <a:gd name="T16" fmla="*/ 0 w 33"/>
                <a:gd name="T17" fmla="*/ 748 h 3059"/>
                <a:gd name="T18" fmla="*/ 33 w 33"/>
                <a:gd name="T19" fmla="*/ 632 h 3059"/>
                <a:gd name="T20" fmla="*/ 33 w 33"/>
                <a:gd name="T21" fmla="*/ 964 h 3059"/>
                <a:gd name="T22" fmla="*/ 0 w 33"/>
                <a:gd name="T23" fmla="*/ 831 h 3059"/>
                <a:gd name="T24" fmla="*/ 33 w 33"/>
                <a:gd name="T25" fmla="*/ 1047 h 3059"/>
                <a:gd name="T26" fmla="*/ 0 w 33"/>
                <a:gd name="T27" fmla="*/ 1164 h 3059"/>
                <a:gd name="T28" fmla="*/ 33 w 33"/>
                <a:gd name="T29" fmla="*/ 1047 h 3059"/>
                <a:gd name="T30" fmla="*/ 33 w 33"/>
                <a:gd name="T31" fmla="*/ 1380 h 3059"/>
                <a:gd name="T32" fmla="*/ 0 w 33"/>
                <a:gd name="T33" fmla="*/ 1263 h 3059"/>
                <a:gd name="T34" fmla="*/ 33 w 33"/>
                <a:gd name="T35" fmla="*/ 1463 h 3059"/>
                <a:gd name="T36" fmla="*/ 0 w 33"/>
                <a:gd name="T37" fmla="*/ 1596 h 3059"/>
                <a:gd name="T38" fmla="*/ 33 w 33"/>
                <a:gd name="T39" fmla="*/ 1463 h 3059"/>
                <a:gd name="T40" fmla="*/ 33 w 33"/>
                <a:gd name="T41" fmla="*/ 1796 h 3059"/>
                <a:gd name="T42" fmla="*/ 0 w 33"/>
                <a:gd name="T43" fmla="*/ 1679 h 3059"/>
                <a:gd name="T44" fmla="*/ 33 w 33"/>
                <a:gd name="T45" fmla="*/ 1895 h 3059"/>
                <a:gd name="T46" fmla="*/ 0 w 33"/>
                <a:gd name="T47" fmla="*/ 2012 h 3059"/>
                <a:gd name="T48" fmla="*/ 33 w 33"/>
                <a:gd name="T49" fmla="*/ 1895 h 3059"/>
                <a:gd name="T50" fmla="*/ 33 w 33"/>
                <a:gd name="T51" fmla="*/ 2211 h 3059"/>
                <a:gd name="T52" fmla="*/ 0 w 33"/>
                <a:gd name="T53" fmla="*/ 2095 h 3059"/>
                <a:gd name="T54" fmla="*/ 33 w 33"/>
                <a:gd name="T55" fmla="*/ 2311 h 3059"/>
                <a:gd name="T56" fmla="*/ 0 w 33"/>
                <a:gd name="T57" fmla="*/ 2427 h 3059"/>
                <a:gd name="T58" fmla="*/ 33 w 33"/>
                <a:gd name="T59" fmla="*/ 2311 h 3059"/>
                <a:gd name="T60" fmla="*/ 33 w 33"/>
                <a:gd name="T61" fmla="*/ 2644 h 3059"/>
                <a:gd name="T62" fmla="*/ 0 w 33"/>
                <a:gd name="T63" fmla="*/ 2527 h 3059"/>
                <a:gd name="T64" fmla="*/ 33 w 33"/>
                <a:gd name="T65" fmla="*/ 2727 h 3059"/>
                <a:gd name="T66" fmla="*/ 0 w 33"/>
                <a:gd name="T67" fmla="*/ 2843 h 3059"/>
                <a:gd name="T68" fmla="*/ 33 w 33"/>
                <a:gd name="T69" fmla="*/ 2727 h 3059"/>
                <a:gd name="T70" fmla="*/ 33 w 33"/>
                <a:gd name="T71" fmla="*/ 3059 h 3059"/>
                <a:gd name="T72" fmla="*/ 0 w 33"/>
                <a:gd name="T73" fmla="*/ 2943 h 3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" h="3059">
                  <a:moveTo>
                    <a:pt x="33" y="0"/>
                  </a:moveTo>
                  <a:lnTo>
                    <a:pt x="33" y="116"/>
                  </a:lnTo>
                  <a:lnTo>
                    <a:pt x="0" y="116"/>
                  </a:lnTo>
                  <a:lnTo>
                    <a:pt x="0" y="0"/>
                  </a:lnTo>
                  <a:lnTo>
                    <a:pt x="33" y="0"/>
                  </a:lnTo>
                  <a:close/>
                  <a:moveTo>
                    <a:pt x="33" y="199"/>
                  </a:moveTo>
                  <a:lnTo>
                    <a:pt x="33" y="332"/>
                  </a:lnTo>
                  <a:lnTo>
                    <a:pt x="0" y="332"/>
                  </a:lnTo>
                  <a:lnTo>
                    <a:pt x="0" y="199"/>
                  </a:lnTo>
                  <a:lnTo>
                    <a:pt x="33" y="199"/>
                  </a:lnTo>
                  <a:close/>
                  <a:moveTo>
                    <a:pt x="33" y="415"/>
                  </a:moveTo>
                  <a:lnTo>
                    <a:pt x="33" y="532"/>
                  </a:lnTo>
                  <a:lnTo>
                    <a:pt x="0" y="532"/>
                  </a:lnTo>
                  <a:lnTo>
                    <a:pt x="0" y="415"/>
                  </a:lnTo>
                  <a:lnTo>
                    <a:pt x="33" y="415"/>
                  </a:lnTo>
                  <a:close/>
                  <a:moveTo>
                    <a:pt x="33" y="632"/>
                  </a:moveTo>
                  <a:lnTo>
                    <a:pt x="33" y="748"/>
                  </a:lnTo>
                  <a:lnTo>
                    <a:pt x="0" y="748"/>
                  </a:lnTo>
                  <a:lnTo>
                    <a:pt x="0" y="632"/>
                  </a:lnTo>
                  <a:lnTo>
                    <a:pt x="33" y="632"/>
                  </a:lnTo>
                  <a:close/>
                  <a:moveTo>
                    <a:pt x="33" y="831"/>
                  </a:moveTo>
                  <a:lnTo>
                    <a:pt x="33" y="964"/>
                  </a:lnTo>
                  <a:lnTo>
                    <a:pt x="0" y="964"/>
                  </a:lnTo>
                  <a:lnTo>
                    <a:pt x="0" y="831"/>
                  </a:lnTo>
                  <a:lnTo>
                    <a:pt x="33" y="831"/>
                  </a:lnTo>
                  <a:close/>
                  <a:moveTo>
                    <a:pt x="33" y="1047"/>
                  </a:moveTo>
                  <a:lnTo>
                    <a:pt x="33" y="1164"/>
                  </a:lnTo>
                  <a:lnTo>
                    <a:pt x="0" y="1164"/>
                  </a:lnTo>
                  <a:lnTo>
                    <a:pt x="0" y="1047"/>
                  </a:lnTo>
                  <a:lnTo>
                    <a:pt x="33" y="1047"/>
                  </a:lnTo>
                  <a:close/>
                  <a:moveTo>
                    <a:pt x="33" y="1263"/>
                  </a:moveTo>
                  <a:lnTo>
                    <a:pt x="33" y="1380"/>
                  </a:lnTo>
                  <a:lnTo>
                    <a:pt x="0" y="1380"/>
                  </a:lnTo>
                  <a:lnTo>
                    <a:pt x="0" y="1263"/>
                  </a:lnTo>
                  <a:lnTo>
                    <a:pt x="33" y="1263"/>
                  </a:lnTo>
                  <a:close/>
                  <a:moveTo>
                    <a:pt x="33" y="1463"/>
                  </a:moveTo>
                  <a:lnTo>
                    <a:pt x="33" y="1596"/>
                  </a:lnTo>
                  <a:lnTo>
                    <a:pt x="0" y="1596"/>
                  </a:lnTo>
                  <a:lnTo>
                    <a:pt x="0" y="1463"/>
                  </a:lnTo>
                  <a:lnTo>
                    <a:pt x="33" y="1463"/>
                  </a:lnTo>
                  <a:close/>
                  <a:moveTo>
                    <a:pt x="33" y="1679"/>
                  </a:moveTo>
                  <a:lnTo>
                    <a:pt x="33" y="1796"/>
                  </a:lnTo>
                  <a:lnTo>
                    <a:pt x="0" y="1796"/>
                  </a:lnTo>
                  <a:lnTo>
                    <a:pt x="0" y="1679"/>
                  </a:lnTo>
                  <a:lnTo>
                    <a:pt x="33" y="1679"/>
                  </a:lnTo>
                  <a:close/>
                  <a:moveTo>
                    <a:pt x="33" y="1895"/>
                  </a:moveTo>
                  <a:lnTo>
                    <a:pt x="33" y="2012"/>
                  </a:lnTo>
                  <a:lnTo>
                    <a:pt x="0" y="2012"/>
                  </a:lnTo>
                  <a:lnTo>
                    <a:pt x="0" y="1895"/>
                  </a:lnTo>
                  <a:lnTo>
                    <a:pt x="33" y="1895"/>
                  </a:lnTo>
                  <a:close/>
                  <a:moveTo>
                    <a:pt x="33" y="2095"/>
                  </a:moveTo>
                  <a:lnTo>
                    <a:pt x="33" y="2211"/>
                  </a:lnTo>
                  <a:lnTo>
                    <a:pt x="0" y="2211"/>
                  </a:lnTo>
                  <a:lnTo>
                    <a:pt x="0" y="2095"/>
                  </a:lnTo>
                  <a:lnTo>
                    <a:pt x="33" y="2095"/>
                  </a:lnTo>
                  <a:close/>
                  <a:moveTo>
                    <a:pt x="33" y="2311"/>
                  </a:moveTo>
                  <a:lnTo>
                    <a:pt x="33" y="2427"/>
                  </a:lnTo>
                  <a:lnTo>
                    <a:pt x="0" y="2427"/>
                  </a:lnTo>
                  <a:lnTo>
                    <a:pt x="0" y="2311"/>
                  </a:lnTo>
                  <a:lnTo>
                    <a:pt x="33" y="2311"/>
                  </a:lnTo>
                  <a:close/>
                  <a:moveTo>
                    <a:pt x="33" y="2527"/>
                  </a:moveTo>
                  <a:lnTo>
                    <a:pt x="33" y="2644"/>
                  </a:lnTo>
                  <a:lnTo>
                    <a:pt x="0" y="2644"/>
                  </a:lnTo>
                  <a:lnTo>
                    <a:pt x="0" y="2527"/>
                  </a:lnTo>
                  <a:lnTo>
                    <a:pt x="33" y="2527"/>
                  </a:lnTo>
                  <a:close/>
                  <a:moveTo>
                    <a:pt x="33" y="2727"/>
                  </a:moveTo>
                  <a:lnTo>
                    <a:pt x="33" y="2843"/>
                  </a:lnTo>
                  <a:lnTo>
                    <a:pt x="0" y="2843"/>
                  </a:lnTo>
                  <a:lnTo>
                    <a:pt x="0" y="2727"/>
                  </a:lnTo>
                  <a:lnTo>
                    <a:pt x="33" y="2727"/>
                  </a:lnTo>
                  <a:close/>
                  <a:moveTo>
                    <a:pt x="33" y="2943"/>
                  </a:moveTo>
                  <a:lnTo>
                    <a:pt x="33" y="3059"/>
                  </a:lnTo>
                  <a:lnTo>
                    <a:pt x="0" y="3059"/>
                  </a:lnTo>
                  <a:lnTo>
                    <a:pt x="0" y="2943"/>
                  </a:lnTo>
                  <a:lnTo>
                    <a:pt x="33" y="294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1652" name="Freeform 36"/>
            <p:cNvSpPr>
              <a:spLocks noChangeAspect="1" noEditPoints="1"/>
            </p:cNvSpPr>
            <p:nvPr/>
          </p:nvSpPr>
          <p:spPr bwMode="auto">
            <a:xfrm>
              <a:off x="4436" y="1999"/>
              <a:ext cx="33" cy="3059"/>
            </a:xfrm>
            <a:custGeom>
              <a:avLst/>
              <a:gdLst>
                <a:gd name="T0" fmla="*/ 33 w 33"/>
                <a:gd name="T1" fmla="*/ 116 h 3059"/>
                <a:gd name="T2" fmla="*/ 0 w 33"/>
                <a:gd name="T3" fmla="*/ 0 h 3059"/>
                <a:gd name="T4" fmla="*/ 33 w 33"/>
                <a:gd name="T5" fmla="*/ 199 h 3059"/>
                <a:gd name="T6" fmla="*/ 0 w 33"/>
                <a:gd name="T7" fmla="*/ 332 h 3059"/>
                <a:gd name="T8" fmla="*/ 33 w 33"/>
                <a:gd name="T9" fmla="*/ 199 h 3059"/>
                <a:gd name="T10" fmla="*/ 33 w 33"/>
                <a:gd name="T11" fmla="*/ 532 h 3059"/>
                <a:gd name="T12" fmla="*/ 0 w 33"/>
                <a:gd name="T13" fmla="*/ 415 h 3059"/>
                <a:gd name="T14" fmla="*/ 33 w 33"/>
                <a:gd name="T15" fmla="*/ 632 h 3059"/>
                <a:gd name="T16" fmla="*/ 0 w 33"/>
                <a:gd name="T17" fmla="*/ 748 h 3059"/>
                <a:gd name="T18" fmla="*/ 33 w 33"/>
                <a:gd name="T19" fmla="*/ 632 h 3059"/>
                <a:gd name="T20" fmla="*/ 33 w 33"/>
                <a:gd name="T21" fmla="*/ 947 h 3059"/>
                <a:gd name="T22" fmla="*/ 0 w 33"/>
                <a:gd name="T23" fmla="*/ 831 h 3059"/>
                <a:gd name="T24" fmla="*/ 33 w 33"/>
                <a:gd name="T25" fmla="*/ 1047 h 3059"/>
                <a:gd name="T26" fmla="*/ 0 w 33"/>
                <a:gd name="T27" fmla="*/ 1164 h 3059"/>
                <a:gd name="T28" fmla="*/ 33 w 33"/>
                <a:gd name="T29" fmla="*/ 1047 h 3059"/>
                <a:gd name="T30" fmla="*/ 33 w 33"/>
                <a:gd name="T31" fmla="*/ 1380 h 3059"/>
                <a:gd name="T32" fmla="*/ 0 w 33"/>
                <a:gd name="T33" fmla="*/ 1263 h 3059"/>
                <a:gd name="T34" fmla="*/ 33 w 33"/>
                <a:gd name="T35" fmla="*/ 1463 h 3059"/>
                <a:gd name="T36" fmla="*/ 0 w 33"/>
                <a:gd name="T37" fmla="*/ 1579 h 3059"/>
                <a:gd name="T38" fmla="*/ 33 w 33"/>
                <a:gd name="T39" fmla="*/ 1463 h 3059"/>
                <a:gd name="T40" fmla="*/ 33 w 33"/>
                <a:gd name="T41" fmla="*/ 1795 h 3059"/>
                <a:gd name="T42" fmla="*/ 0 w 33"/>
                <a:gd name="T43" fmla="*/ 1679 h 3059"/>
                <a:gd name="T44" fmla="*/ 33 w 33"/>
                <a:gd name="T45" fmla="*/ 1879 h 3059"/>
                <a:gd name="T46" fmla="*/ 0 w 33"/>
                <a:gd name="T47" fmla="*/ 2012 h 3059"/>
                <a:gd name="T48" fmla="*/ 33 w 33"/>
                <a:gd name="T49" fmla="*/ 1879 h 3059"/>
                <a:gd name="T50" fmla="*/ 33 w 33"/>
                <a:gd name="T51" fmla="*/ 2211 h 3059"/>
                <a:gd name="T52" fmla="*/ 0 w 33"/>
                <a:gd name="T53" fmla="*/ 2095 h 3059"/>
                <a:gd name="T54" fmla="*/ 33 w 33"/>
                <a:gd name="T55" fmla="*/ 2311 h 3059"/>
                <a:gd name="T56" fmla="*/ 0 w 33"/>
                <a:gd name="T57" fmla="*/ 2427 h 3059"/>
                <a:gd name="T58" fmla="*/ 33 w 33"/>
                <a:gd name="T59" fmla="*/ 2311 h 3059"/>
                <a:gd name="T60" fmla="*/ 33 w 33"/>
                <a:gd name="T61" fmla="*/ 2643 h 3059"/>
                <a:gd name="T62" fmla="*/ 0 w 33"/>
                <a:gd name="T63" fmla="*/ 2510 h 3059"/>
                <a:gd name="T64" fmla="*/ 33 w 33"/>
                <a:gd name="T65" fmla="*/ 2727 h 3059"/>
                <a:gd name="T66" fmla="*/ 0 w 33"/>
                <a:gd name="T67" fmla="*/ 2843 h 3059"/>
                <a:gd name="T68" fmla="*/ 33 w 33"/>
                <a:gd name="T69" fmla="*/ 2727 h 3059"/>
                <a:gd name="T70" fmla="*/ 33 w 33"/>
                <a:gd name="T71" fmla="*/ 3059 h 3059"/>
                <a:gd name="T72" fmla="*/ 0 w 33"/>
                <a:gd name="T73" fmla="*/ 2943 h 3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" h="3059">
                  <a:moveTo>
                    <a:pt x="33" y="0"/>
                  </a:moveTo>
                  <a:lnTo>
                    <a:pt x="33" y="116"/>
                  </a:lnTo>
                  <a:lnTo>
                    <a:pt x="0" y="116"/>
                  </a:lnTo>
                  <a:lnTo>
                    <a:pt x="0" y="0"/>
                  </a:lnTo>
                  <a:lnTo>
                    <a:pt x="33" y="0"/>
                  </a:lnTo>
                  <a:close/>
                  <a:moveTo>
                    <a:pt x="33" y="199"/>
                  </a:moveTo>
                  <a:lnTo>
                    <a:pt x="33" y="332"/>
                  </a:lnTo>
                  <a:lnTo>
                    <a:pt x="0" y="332"/>
                  </a:lnTo>
                  <a:lnTo>
                    <a:pt x="0" y="199"/>
                  </a:lnTo>
                  <a:lnTo>
                    <a:pt x="33" y="199"/>
                  </a:lnTo>
                  <a:close/>
                  <a:moveTo>
                    <a:pt x="33" y="415"/>
                  </a:moveTo>
                  <a:lnTo>
                    <a:pt x="33" y="532"/>
                  </a:lnTo>
                  <a:lnTo>
                    <a:pt x="0" y="532"/>
                  </a:lnTo>
                  <a:lnTo>
                    <a:pt x="0" y="415"/>
                  </a:lnTo>
                  <a:lnTo>
                    <a:pt x="33" y="415"/>
                  </a:lnTo>
                  <a:close/>
                  <a:moveTo>
                    <a:pt x="33" y="632"/>
                  </a:moveTo>
                  <a:lnTo>
                    <a:pt x="33" y="748"/>
                  </a:lnTo>
                  <a:lnTo>
                    <a:pt x="0" y="748"/>
                  </a:lnTo>
                  <a:lnTo>
                    <a:pt x="0" y="632"/>
                  </a:lnTo>
                  <a:lnTo>
                    <a:pt x="33" y="632"/>
                  </a:lnTo>
                  <a:close/>
                  <a:moveTo>
                    <a:pt x="33" y="831"/>
                  </a:moveTo>
                  <a:lnTo>
                    <a:pt x="33" y="947"/>
                  </a:lnTo>
                  <a:lnTo>
                    <a:pt x="0" y="947"/>
                  </a:lnTo>
                  <a:lnTo>
                    <a:pt x="0" y="831"/>
                  </a:lnTo>
                  <a:lnTo>
                    <a:pt x="33" y="831"/>
                  </a:lnTo>
                  <a:close/>
                  <a:moveTo>
                    <a:pt x="33" y="1047"/>
                  </a:moveTo>
                  <a:lnTo>
                    <a:pt x="33" y="1164"/>
                  </a:lnTo>
                  <a:lnTo>
                    <a:pt x="0" y="1164"/>
                  </a:lnTo>
                  <a:lnTo>
                    <a:pt x="0" y="1047"/>
                  </a:lnTo>
                  <a:lnTo>
                    <a:pt x="33" y="1047"/>
                  </a:lnTo>
                  <a:close/>
                  <a:moveTo>
                    <a:pt x="33" y="1263"/>
                  </a:moveTo>
                  <a:lnTo>
                    <a:pt x="33" y="1380"/>
                  </a:lnTo>
                  <a:lnTo>
                    <a:pt x="0" y="1380"/>
                  </a:lnTo>
                  <a:lnTo>
                    <a:pt x="0" y="1263"/>
                  </a:lnTo>
                  <a:lnTo>
                    <a:pt x="33" y="1263"/>
                  </a:lnTo>
                  <a:close/>
                  <a:moveTo>
                    <a:pt x="33" y="1463"/>
                  </a:moveTo>
                  <a:lnTo>
                    <a:pt x="33" y="1579"/>
                  </a:lnTo>
                  <a:lnTo>
                    <a:pt x="0" y="1579"/>
                  </a:lnTo>
                  <a:lnTo>
                    <a:pt x="0" y="1463"/>
                  </a:lnTo>
                  <a:lnTo>
                    <a:pt x="33" y="1463"/>
                  </a:lnTo>
                  <a:close/>
                  <a:moveTo>
                    <a:pt x="33" y="1679"/>
                  </a:moveTo>
                  <a:lnTo>
                    <a:pt x="33" y="1795"/>
                  </a:lnTo>
                  <a:lnTo>
                    <a:pt x="0" y="1795"/>
                  </a:lnTo>
                  <a:lnTo>
                    <a:pt x="0" y="1679"/>
                  </a:lnTo>
                  <a:lnTo>
                    <a:pt x="33" y="1679"/>
                  </a:lnTo>
                  <a:close/>
                  <a:moveTo>
                    <a:pt x="33" y="1879"/>
                  </a:moveTo>
                  <a:lnTo>
                    <a:pt x="33" y="2012"/>
                  </a:lnTo>
                  <a:lnTo>
                    <a:pt x="0" y="2012"/>
                  </a:lnTo>
                  <a:lnTo>
                    <a:pt x="0" y="1879"/>
                  </a:lnTo>
                  <a:lnTo>
                    <a:pt x="33" y="1879"/>
                  </a:lnTo>
                  <a:close/>
                  <a:moveTo>
                    <a:pt x="33" y="2095"/>
                  </a:moveTo>
                  <a:lnTo>
                    <a:pt x="33" y="2211"/>
                  </a:lnTo>
                  <a:lnTo>
                    <a:pt x="0" y="2211"/>
                  </a:lnTo>
                  <a:lnTo>
                    <a:pt x="0" y="2095"/>
                  </a:lnTo>
                  <a:lnTo>
                    <a:pt x="33" y="2095"/>
                  </a:lnTo>
                  <a:close/>
                  <a:moveTo>
                    <a:pt x="33" y="2311"/>
                  </a:moveTo>
                  <a:lnTo>
                    <a:pt x="33" y="2427"/>
                  </a:lnTo>
                  <a:lnTo>
                    <a:pt x="0" y="2427"/>
                  </a:lnTo>
                  <a:lnTo>
                    <a:pt x="0" y="2311"/>
                  </a:lnTo>
                  <a:lnTo>
                    <a:pt x="33" y="2311"/>
                  </a:lnTo>
                  <a:close/>
                  <a:moveTo>
                    <a:pt x="33" y="2510"/>
                  </a:moveTo>
                  <a:lnTo>
                    <a:pt x="33" y="2643"/>
                  </a:lnTo>
                  <a:lnTo>
                    <a:pt x="0" y="2643"/>
                  </a:lnTo>
                  <a:lnTo>
                    <a:pt x="0" y="2510"/>
                  </a:lnTo>
                  <a:lnTo>
                    <a:pt x="33" y="2510"/>
                  </a:lnTo>
                  <a:close/>
                  <a:moveTo>
                    <a:pt x="33" y="2727"/>
                  </a:moveTo>
                  <a:lnTo>
                    <a:pt x="33" y="2843"/>
                  </a:lnTo>
                  <a:lnTo>
                    <a:pt x="0" y="2843"/>
                  </a:lnTo>
                  <a:lnTo>
                    <a:pt x="0" y="2727"/>
                  </a:lnTo>
                  <a:lnTo>
                    <a:pt x="33" y="2727"/>
                  </a:lnTo>
                  <a:close/>
                  <a:moveTo>
                    <a:pt x="33" y="2943"/>
                  </a:moveTo>
                  <a:lnTo>
                    <a:pt x="33" y="3059"/>
                  </a:lnTo>
                  <a:lnTo>
                    <a:pt x="0" y="3059"/>
                  </a:lnTo>
                  <a:lnTo>
                    <a:pt x="0" y="2943"/>
                  </a:lnTo>
                  <a:lnTo>
                    <a:pt x="33" y="294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1653" name="Freeform 37"/>
            <p:cNvSpPr>
              <a:spLocks noChangeAspect="1" noEditPoints="1"/>
            </p:cNvSpPr>
            <p:nvPr/>
          </p:nvSpPr>
          <p:spPr bwMode="auto">
            <a:xfrm>
              <a:off x="4950" y="1916"/>
              <a:ext cx="33" cy="3076"/>
            </a:xfrm>
            <a:custGeom>
              <a:avLst/>
              <a:gdLst>
                <a:gd name="T0" fmla="*/ 33 w 33"/>
                <a:gd name="T1" fmla="*/ 133 h 3076"/>
                <a:gd name="T2" fmla="*/ 0 w 33"/>
                <a:gd name="T3" fmla="*/ 0 h 3076"/>
                <a:gd name="T4" fmla="*/ 33 w 33"/>
                <a:gd name="T5" fmla="*/ 216 h 3076"/>
                <a:gd name="T6" fmla="*/ 0 w 33"/>
                <a:gd name="T7" fmla="*/ 332 h 3076"/>
                <a:gd name="T8" fmla="*/ 33 w 33"/>
                <a:gd name="T9" fmla="*/ 216 h 3076"/>
                <a:gd name="T10" fmla="*/ 33 w 33"/>
                <a:gd name="T11" fmla="*/ 548 h 3076"/>
                <a:gd name="T12" fmla="*/ 0 w 33"/>
                <a:gd name="T13" fmla="*/ 432 h 3076"/>
                <a:gd name="T14" fmla="*/ 33 w 33"/>
                <a:gd name="T15" fmla="*/ 631 h 3076"/>
                <a:gd name="T16" fmla="*/ 0 w 33"/>
                <a:gd name="T17" fmla="*/ 764 h 3076"/>
                <a:gd name="T18" fmla="*/ 33 w 33"/>
                <a:gd name="T19" fmla="*/ 631 h 3076"/>
                <a:gd name="T20" fmla="*/ 33 w 33"/>
                <a:gd name="T21" fmla="*/ 964 h 3076"/>
                <a:gd name="T22" fmla="*/ 0 w 33"/>
                <a:gd name="T23" fmla="*/ 848 h 3076"/>
                <a:gd name="T24" fmla="*/ 33 w 33"/>
                <a:gd name="T25" fmla="*/ 1064 h 3076"/>
                <a:gd name="T26" fmla="*/ 0 w 33"/>
                <a:gd name="T27" fmla="*/ 1180 h 3076"/>
                <a:gd name="T28" fmla="*/ 33 w 33"/>
                <a:gd name="T29" fmla="*/ 1064 h 3076"/>
                <a:gd name="T30" fmla="*/ 33 w 33"/>
                <a:gd name="T31" fmla="*/ 1396 h 3076"/>
                <a:gd name="T32" fmla="*/ 0 w 33"/>
                <a:gd name="T33" fmla="*/ 1263 h 3076"/>
                <a:gd name="T34" fmla="*/ 33 w 33"/>
                <a:gd name="T35" fmla="*/ 1479 h 3076"/>
                <a:gd name="T36" fmla="*/ 0 w 33"/>
                <a:gd name="T37" fmla="*/ 1596 h 3076"/>
                <a:gd name="T38" fmla="*/ 33 w 33"/>
                <a:gd name="T39" fmla="*/ 1479 h 3076"/>
                <a:gd name="T40" fmla="*/ 33 w 33"/>
                <a:gd name="T41" fmla="*/ 1812 h 3076"/>
                <a:gd name="T42" fmla="*/ 0 w 33"/>
                <a:gd name="T43" fmla="*/ 1696 h 3076"/>
                <a:gd name="T44" fmla="*/ 33 w 33"/>
                <a:gd name="T45" fmla="*/ 1895 h 3076"/>
                <a:gd name="T46" fmla="*/ 0 w 33"/>
                <a:gd name="T47" fmla="*/ 2011 h 3076"/>
                <a:gd name="T48" fmla="*/ 33 w 33"/>
                <a:gd name="T49" fmla="*/ 1895 h 3076"/>
                <a:gd name="T50" fmla="*/ 33 w 33"/>
                <a:gd name="T51" fmla="*/ 2228 h 3076"/>
                <a:gd name="T52" fmla="*/ 0 w 33"/>
                <a:gd name="T53" fmla="*/ 2111 h 3076"/>
                <a:gd name="T54" fmla="*/ 33 w 33"/>
                <a:gd name="T55" fmla="*/ 2327 h 3076"/>
                <a:gd name="T56" fmla="*/ 0 w 33"/>
                <a:gd name="T57" fmla="*/ 2444 h 3076"/>
                <a:gd name="T58" fmla="*/ 33 w 33"/>
                <a:gd name="T59" fmla="*/ 2327 h 3076"/>
                <a:gd name="T60" fmla="*/ 33 w 33"/>
                <a:gd name="T61" fmla="*/ 2643 h 3076"/>
                <a:gd name="T62" fmla="*/ 0 w 33"/>
                <a:gd name="T63" fmla="*/ 2527 h 3076"/>
                <a:gd name="T64" fmla="*/ 33 w 33"/>
                <a:gd name="T65" fmla="*/ 2743 h 3076"/>
                <a:gd name="T66" fmla="*/ 0 w 33"/>
                <a:gd name="T67" fmla="*/ 2860 h 3076"/>
                <a:gd name="T68" fmla="*/ 33 w 33"/>
                <a:gd name="T69" fmla="*/ 2743 h 3076"/>
                <a:gd name="T70" fmla="*/ 33 w 33"/>
                <a:gd name="T71" fmla="*/ 3076 h 3076"/>
                <a:gd name="T72" fmla="*/ 0 w 33"/>
                <a:gd name="T73" fmla="*/ 2943 h 3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" h="3076">
                  <a:moveTo>
                    <a:pt x="33" y="0"/>
                  </a:moveTo>
                  <a:lnTo>
                    <a:pt x="33" y="133"/>
                  </a:lnTo>
                  <a:lnTo>
                    <a:pt x="0" y="133"/>
                  </a:lnTo>
                  <a:lnTo>
                    <a:pt x="0" y="0"/>
                  </a:lnTo>
                  <a:lnTo>
                    <a:pt x="33" y="0"/>
                  </a:lnTo>
                  <a:close/>
                  <a:moveTo>
                    <a:pt x="33" y="216"/>
                  </a:moveTo>
                  <a:lnTo>
                    <a:pt x="33" y="332"/>
                  </a:lnTo>
                  <a:lnTo>
                    <a:pt x="0" y="332"/>
                  </a:lnTo>
                  <a:lnTo>
                    <a:pt x="0" y="216"/>
                  </a:lnTo>
                  <a:lnTo>
                    <a:pt x="33" y="216"/>
                  </a:lnTo>
                  <a:close/>
                  <a:moveTo>
                    <a:pt x="33" y="432"/>
                  </a:moveTo>
                  <a:lnTo>
                    <a:pt x="33" y="548"/>
                  </a:lnTo>
                  <a:lnTo>
                    <a:pt x="0" y="548"/>
                  </a:lnTo>
                  <a:lnTo>
                    <a:pt x="0" y="432"/>
                  </a:lnTo>
                  <a:lnTo>
                    <a:pt x="33" y="432"/>
                  </a:lnTo>
                  <a:close/>
                  <a:moveTo>
                    <a:pt x="33" y="631"/>
                  </a:moveTo>
                  <a:lnTo>
                    <a:pt x="33" y="764"/>
                  </a:lnTo>
                  <a:lnTo>
                    <a:pt x="0" y="764"/>
                  </a:lnTo>
                  <a:lnTo>
                    <a:pt x="0" y="631"/>
                  </a:lnTo>
                  <a:lnTo>
                    <a:pt x="33" y="631"/>
                  </a:lnTo>
                  <a:close/>
                  <a:moveTo>
                    <a:pt x="33" y="848"/>
                  </a:moveTo>
                  <a:lnTo>
                    <a:pt x="33" y="964"/>
                  </a:lnTo>
                  <a:lnTo>
                    <a:pt x="0" y="964"/>
                  </a:lnTo>
                  <a:lnTo>
                    <a:pt x="0" y="848"/>
                  </a:lnTo>
                  <a:lnTo>
                    <a:pt x="33" y="848"/>
                  </a:lnTo>
                  <a:close/>
                  <a:moveTo>
                    <a:pt x="33" y="1064"/>
                  </a:moveTo>
                  <a:lnTo>
                    <a:pt x="33" y="1180"/>
                  </a:lnTo>
                  <a:lnTo>
                    <a:pt x="0" y="1180"/>
                  </a:lnTo>
                  <a:lnTo>
                    <a:pt x="0" y="1064"/>
                  </a:lnTo>
                  <a:lnTo>
                    <a:pt x="33" y="1064"/>
                  </a:lnTo>
                  <a:close/>
                  <a:moveTo>
                    <a:pt x="33" y="1263"/>
                  </a:moveTo>
                  <a:lnTo>
                    <a:pt x="33" y="1396"/>
                  </a:lnTo>
                  <a:lnTo>
                    <a:pt x="0" y="1396"/>
                  </a:lnTo>
                  <a:lnTo>
                    <a:pt x="0" y="1263"/>
                  </a:lnTo>
                  <a:lnTo>
                    <a:pt x="33" y="1263"/>
                  </a:lnTo>
                  <a:close/>
                  <a:moveTo>
                    <a:pt x="33" y="1479"/>
                  </a:moveTo>
                  <a:lnTo>
                    <a:pt x="33" y="1596"/>
                  </a:lnTo>
                  <a:lnTo>
                    <a:pt x="0" y="1596"/>
                  </a:lnTo>
                  <a:lnTo>
                    <a:pt x="0" y="1479"/>
                  </a:lnTo>
                  <a:lnTo>
                    <a:pt x="33" y="1479"/>
                  </a:lnTo>
                  <a:close/>
                  <a:moveTo>
                    <a:pt x="33" y="1696"/>
                  </a:moveTo>
                  <a:lnTo>
                    <a:pt x="33" y="1812"/>
                  </a:lnTo>
                  <a:lnTo>
                    <a:pt x="0" y="1812"/>
                  </a:lnTo>
                  <a:lnTo>
                    <a:pt x="0" y="1696"/>
                  </a:lnTo>
                  <a:lnTo>
                    <a:pt x="33" y="1696"/>
                  </a:lnTo>
                  <a:close/>
                  <a:moveTo>
                    <a:pt x="33" y="1895"/>
                  </a:moveTo>
                  <a:lnTo>
                    <a:pt x="33" y="2011"/>
                  </a:lnTo>
                  <a:lnTo>
                    <a:pt x="0" y="2011"/>
                  </a:lnTo>
                  <a:lnTo>
                    <a:pt x="0" y="1895"/>
                  </a:lnTo>
                  <a:lnTo>
                    <a:pt x="33" y="1895"/>
                  </a:lnTo>
                  <a:close/>
                  <a:moveTo>
                    <a:pt x="33" y="2111"/>
                  </a:moveTo>
                  <a:lnTo>
                    <a:pt x="33" y="2228"/>
                  </a:lnTo>
                  <a:lnTo>
                    <a:pt x="0" y="2228"/>
                  </a:lnTo>
                  <a:lnTo>
                    <a:pt x="0" y="2111"/>
                  </a:lnTo>
                  <a:lnTo>
                    <a:pt x="33" y="2111"/>
                  </a:lnTo>
                  <a:close/>
                  <a:moveTo>
                    <a:pt x="33" y="2327"/>
                  </a:moveTo>
                  <a:lnTo>
                    <a:pt x="33" y="2444"/>
                  </a:lnTo>
                  <a:lnTo>
                    <a:pt x="0" y="2444"/>
                  </a:lnTo>
                  <a:lnTo>
                    <a:pt x="0" y="2327"/>
                  </a:lnTo>
                  <a:lnTo>
                    <a:pt x="33" y="2327"/>
                  </a:lnTo>
                  <a:close/>
                  <a:moveTo>
                    <a:pt x="33" y="2527"/>
                  </a:moveTo>
                  <a:lnTo>
                    <a:pt x="33" y="2643"/>
                  </a:lnTo>
                  <a:lnTo>
                    <a:pt x="0" y="2643"/>
                  </a:lnTo>
                  <a:lnTo>
                    <a:pt x="0" y="2527"/>
                  </a:lnTo>
                  <a:lnTo>
                    <a:pt x="33" y="2527"/>
                  </a:lnTo>
                  <a:close/>
                  <a:moveTo>
                    <a:pt x="33" y="2743"/>
                  </a:moveTo>
                  <a:lnTo>
                    <a:pt x="33" y="2860"/>
                  </a:lnTo>
                  <a:lnTo>
                    <a:pt x="0" y="2860"/>
                  </a:lnTo>
                  <a:lnTo>
                    <a:pt x="0" y="2743"/>
                  </a:lnTo>
                  <a:lnTo>
                    <a:pt x="33" y="2743"/>
                  </a:lnTo>
                  <a:close/>
                  <a:moveTo>
                    <a:pt x="33" y="2943"/>
                  </a:moveTo>
                  <a:lnTo>
                    <a:pt x="33" y="3076"/>
                  </a:lnTo>
                  <a:lnTo>
                    <a:pt x="0" y="3076"/>
                  </a:lnTo>
                  <a:lnTo>
                    <a:pt x="0" y="2943"/>
                  </a:lnTo>
                  <a:lnTo>
                    <a:pt x="33" y="294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1654" name="Rectangle 38"/>
            <p:cNvSpPr>
              <a:spLocks noChangeAspect="1" noChangeArrowheads="1"/>
            </p:cNvSpPr>
            <p:nvPr/>
          </p:nvSpPr>
          <p:spPr bwMode="auto">
            <a:xfrm>
              <a:off x="3407" y="1582"/>
              <a:ext cx="2065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l"/>
              <a:r>
                <a:rPr lang="en-US" sz="1200" b="1">
                  <a:solidFill>
                    <a:srgbClr val="000000"/>
                  </a:solidFill>
                  <a:cs typeface="Mangal" pitchFamily="18" charset="0"/>
                </a:rPr>
                <a:t>5                   6</a:t>
              </a:r>
              <a:endParaRPr lang="ru-RU"/>
            </a:p>
          </p:txBody>
        </p:sp>
        <p:sp>
          <p:nvSpPr>
            <p:cNvPr id="751655" name="Rectangle 39"/>
            <p:cNvSpPr>
              <a:spLocks noChangeAspect="1" noChangeArrowheads="1"/>
            </p:cNvSpPr>
            <p:nvPr/>
          </p:nvSpPr>
          <p:spPr bwMode="auto">
            <a:xfrm>
              <a:off x="4932" y="1234"/>
              <a:ext cx="1102" cy="2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  <a:cs typeface="Mangal" pitchFamily="18" charset="0"/>
                </a:rPr>
                <a:t>final  stage</a:t>
              </a:r>
              <a:endParaRPr lang="ru-RU"/>
            </a:p>
          </p:txBody>
        </p:sp>
        <p:pic>
          <p:nvPicPr>
            <p:cNvPr id="751656" name="Picture 4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1" y="1882"/>
              <a:ext cx="4956" cy="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1657" name="Freeform 41"/>
            <p:cNvSpPr>
              <a:spLocks noChangeAspect="1" noEditPoints="1"/>
            </p:cNvSpPr>
            <p:nvPr/>
          </p:nvSpPr>
          <p:spPr bwMode="auto">
            <a:xfrm>
              <a:off x="2596" y="1932"/>
              <a:ext cx="33" cy="3060"/>
            </a:xfrm>
            <a:custGeom>
              <a:avLst/>
              <a:gdLst>
                <a:gd name="T0" fmla="*/ 33 w 33"/>
                <a:gd name="T1" fmla="*/ 117 h 3060"/>
                <a:gd name="T2" fmla="*/ 17 w 33"/>
                <a:gd name="T3" fmla="*/ 0 h 3060"/>
                <a:gd name="T4" fmla="*/ 33 w 33"/>
                <a:gd name="T5" fmla="*/ 216 h 3060"/>
                <a:gd name="T6" fmla="*/ 0 w 33"/>
                <a:gd name="T7" fmla="*/ 333 h 3060"/>
                <a:gd name="T8" fmla="*/ 33 w 33"/>
                <a:gd name="T9" fmla="*/ 216 h 3060"/>
                <a:gd name="T10" fmla="*/ 33 w 33"/>
                <a:gd name="T11" fmla="*/ 532 h 3060"/>
                <a:gd name="T12" fmla="*/ 0 w 33"/>
                <a:gd name="T13" fmla="*/ 416 h 3060"/>
                <a:gd name="T14" fmla="*/ 33 w 33"/>
                <a:gd name="T15" fmla="*/ 632 h 3060"/>
                <a:gd name="T16" fmla="*/ 0 w 33"/>
                <a:gd name="T17" fmla="*/ 748 h 3060"/>
                <a:gd name="T18" fmla="*/ 33 w 33"/>
                <a:gd name="T19" fmla="*/ 632 h 3060"/>
                <a:gd name="T20" fmla="*/ 33 w 33"/>
                <a:gd name="T21" fmla="*/ 965 h 3060"/>
                <a:gd name="T22" fmla="*/ 0 w 33"/>
                <a:gd name="T23" fmla="*/ 832 h 3060"/>
                <a:gd name="T24" fmla="*/ 33 w 33"/>
                <a:gd name="T25" fmla="*/ 1048 h 3060"/>
                <a:gd name="T26" fmla="*/ 0 w 33"/>
                <a:gd name="T27" fmla="*/ 1164 h 3060"/>
                <a:gd name="T28" fmla="*/ 33 w 33"/>
                <a:gd name="T29" fmla="*/ 1048 h 3060"/>
                <a:gd name="T30" fmla="*/ 33 w 33"/>
                <a:gd name="T31" fmla="*/ 1380 h 3060"/>
                <a:gd name="T32" fmla="*/ 0 w 33"/>
                <a:gd name="T33" fmla="*/ 1264 h 3060"/>
                <a:gd name="T34" fmla="*/ 33 w 33"/>
                <a:gd name="T35" fmla="*/ 1463 h 3060"/>
                <a:gd name="T36" fmla="*/ 0 w 33"/>
                <a:gd name="T37" fmla="*/ 1596 h 3060"/>
                <a:gd name="T38" fmla="*/ 33 w 33"/>
                <a:gd name="T39" fmla="*/ 1463 h 3060"/>
                <a:gd name="T40" fmla="*/ 33 w 33"/>
                <a:gd name="T41" fmla="*/ 1796 h 3060"/>
                <a:gd name="T42" fmla="*/ 0 w 33"/>
                <a:gd name="T43" fmla="*/ 1680 h 3060"/>
                <a:gd name="T44" fmla="*/ 33 w 33"/>
                <a:gd name="T45" fmla="*/ 1896 h 3060"/>
                <a:gd name="T46" fmla="*/ 0 w 33"/>
                <a:gd name="T47" fmla="*/ 2012 h 3060"/>
                <a:gd name="T48" fmla="*/ 33 w 33"/>
                <a:gd name="T49" fmla="*/ 1896 h 3060"/>
                <a:gd name="T50" fmla="*/ 33 w 33"/>
                <a:gd name="T51" fmla="*/ 2228 h 3060"/>
                <a:gd name="T52" fmla="*/ 0 w 33"/>
                <a:gd name="T53" fmla="*/ 2095 h 3060"/>
                <a:gd name="T54" fmla="*/ 33 w 33"/>
                <a:gd name="T55" fmla="*/ 2311 h 3060"/>
                <a:gd name="T56" fmla="*/ 0 w 33"/>
                <a:gd name="T57" fmla="*/ 2428 h 3060"/>
                <a:gd name="T58" fmla="*/ 33 w 33"/>
                <a:gd name="T59" fmla="*/ 2311 h 3060"/>
                <a:gd name="T60" fmla="*/ 33 w 33"/>
                <a:gd name="T61" fmla="*/ 2644 h 3060"/>
                <a:gd name="T62" fmla="*/ 0 w 33"/>
                <a:gd name="T63" fmla="*/ 2528 h 3060"/>
                <a:gd name="T64" fmla="*/ 33 w 33"/>
                <a:gd name="T65" fmla="*/ 2727 h 3060"/>
                <a:gd name="T66" fmla="*/ 0 w 33"/>
                <a:gd name="T67" fmla="*/ 2844 h 3060"/>
                <a:gd name="T68" fmla="*/ 33 w 33"/>
                <a:gd name="T69" fmla="*/ 2727 h 3060"/>
                <a:gd name="T70" fmla="*/ 33 w 33"/>
                <a:gd name="T71" fmla="*/ 3060 h 3060"/>
                <a:gd name="T72" fmla="*/ 0 w 33"/>
                <a:gd name="T73" fmla="*/ 2943 h 3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" h="3060">
                  <a:moveTo>
                    <a:pt x="33" y="0"/>
                  </a:moveTo>
                  <a:lnTo>
                    <a:pt x="33" y="117"/>
                  </a:lnTo>
                  <a:lnTo>
                    <a:pt x="17" y="117"/>
                  </a:lnTo>
                  <a:lnTo>
                    <a:pt x="17" y="0"/>
                  </a:lnTo>
                  <a:lnTo>
                    <a:pt x="33" y="0"/>
                  </a:lnTo>
                  <a:close/>
                  <a:moveTo>
                    <a:pt x="33" y="216"/>
                  </a:moveTo>
                  <a:lnTo>
                    <a:pt x="33" y="333"/>
                  </a:lnTo>
                  <a:lnTo>
                    <a:pt x="0" y="333"/>
                  </a:lnTo>
                  <a:lnTo>
                    <a:pt x="17" y="216"/>
                  </a:lnTo>
                  <a:lnTo>
                    <a:pt x="33" y="216"/>
                  </a:lnTo>
                  <a:close/>
                  <a:moveTo>
                    <a:pt x="33" y="416"/>
                  </a:moveTo>
                  <a:lnTo>
                    <a:pt x="33" y="532"/>
                  </a:lnTo>
                  <a:lnTo>
                    <a:pt x="0" y="532"/>
                  </a:lnTo>
                  <a:lnTo>
                    <a:pt x="0" y="416"/>
                  </a:lnTo>
                  <a:lnTo>
                    <a:pt x="33" y="416"/>
                  </a:lnTo>
                  <a:close/>
                  <a:moveTo>
                    <a:pt x="33" y="632"/>
                  </a:moveTo>
                  <a:lnTo>
                    <a:pt x="33" y="748"/>
                  </a:lnTo>
                  <a:lnTo>
                    <a:pt x="0" y="748"/>
                  </a:lnTo>
                  <a:lnTo>
                    <a:pt x="0" y="632"/>
                  </a:lnTo>
                  <a:lnTo>
                    <a:pt x="33" y="632"/>
                  </a:lnTo>
                  <a:close/>
                  <a:moveTo>
                    <a:pt x="33" y="832"/>
                  </a:moveTo>
                  <a:lnTo>
                    <a:pt x="33" y="965"/>
                  </a:lnTo>
                  <a:lnTo>
                    <a:pt x="0" y="965"/>
                  </a:lnTo>
                  <a:lnTo>
                    <a:pt x="0" y="832"/>
                  </a:lnTo>
                  <a:lnTo>
                    <a:pt x="33" y="832"/>
                  </a:lnTo>
                  <a:close/>
                  <a:moveTo>
                    <a:pt x="33" y="1048"/>
                  </a:moveTo>
                  <a:lnTo>
                    <a:pt x="33" y="1164"/>
                  </a:lnTo>
                  <a:lnTo>
                    <a:pt x="0" y="1164"/>
                  </a:lnTo>
                  <a:lnTo>
                    <a:pt x="0" y="1048"/>
                  </a:lnTo>
                  <a:lnTo>
                    <a:pt x="33" y="1048"/>
                  </a:lnTo>
                  <a:close/>
                  <a:moveTo>
                    <a:pt x="33" y="1264"/>
                  </a:moveTo>
                  <a:lnTo>
                    <a:pt x="33" y="1380"/>
                  </a:lnTo>
                  <a:lnTo>
                    <a:pt x="0" y="1380"/>
                  </a:lnTo>
                  <a:lnTo>
                    <a:pt x="0" y="1264"/>
                  </a:lnTo>
                  <a:lnTo>
                    <a:pt x="33" y="1264"/>
                  </a:lnTo>
                  <a:close/>
                  <a:moveTo>
                    <a:pt x="33" y="1463"/>
                  </a:moveTo>
                  <a:lnTo>
                    <a:pt x="33" y="1596"/>
                  </a:lnTo>
                  <a:lnTo>
                    <a:pt x="0" y="1596"/>
                  </a:lnTo>
                  <a:lnTo>
                    <a:pt x="0" y="1463"/>
                  </a:lnTo>
                  <a:lnTo>
                    <a:pt x="33" y="1463"/>
                  </a:lnTo>
                  <a:close/>
                  <a:moveTo>
                    <a:pt x="33" y="1680"/>
                  </a:moveTo>
                  <a:lnTo>
                    <a:pt x="33" y="1796"/>
                  </a:lnTo>
                  <a:lnTo>
                    <a:pt x="0" y="1796"/>
                  </a:lnTo>
                  <a:lnTo>
                    <a:pt x="0" y="1680"/>
                  </a:lnTo>
                  <a:lnTo>
                    <a:pt x="33" y="1680"/>
                  </a:lnTo>
                  <a:close/>
                  <a:moveTo>
                    <a:pt x="33" y="1896"/>
                  </a:moveTo>
                  <a:lnTo>
                    <a:pt x="33" y="2012"/>
                  </a:lnTo>
                  <a:lnTo>
                    <a:pt x="0" y="2012"/>
                  </a:lnTo>
                  <a:lnTo>
                    <a:pt x="0" y="1896"/>
                  </a:lnTo>
                  <a:lnTo>
                    <a:pt x="33" y="1896"/>
                  </a:lnTo>
                  <a:close/>
                  <a:moveTo>
                    <a:pt x="33" y="2095"/>
                  </a:moveTo>
                  <a:lnTo>
                    <a:pt x="33" y="2228"/>
                  </a:lnTo>
                  <a:lnTo>
                    <a:pt x="0" y="2228"/>
                  </a:lnTo>
                  <a:lnTo>
                    <a:pt x="0" y="2095"/>
                  </a:lnTo>
                  <a:lnTo>
                    <a:pt x="33" y="2095"/>
                  </a:lnTo>
                  <a:close/>
                  <a:moveTo>
                    <a:pt x="33" y="2311"/>
                  </a:moveTo>
                  <a:lnTo>
                    <a:pt x="33" y="2428"/>
                  </a:lnTo>
                  <a:lnTo>
                    <a:pt x="0" y="2428"/>
                  </a:lnTo>
                  <a:lnTo>
                    <a:pt x="0" y="2311"/>
                  </a:lnTo>
                  <a:lnTo>
                    <a:pt x="33" y="2311"/>
                  </a:lnTo>
                  <a:close/>
                  <a:moveTo>
                    <a:pt x="33" y="2528"/>
                  </a:moveTo>
                  <a:lnTo>
                    <a:pt x="33" y="2644"/>
                  </a:lnTo>
                  <a:lnTo>
                    <a:pt x="0" y="2644"/>
                  </a:lnTo>
                  <a:lnTo>
                    <a:pt x="0" y="2528"/>
                  </a:lnTo>
                  <a:lnTo>
                    <a:pt x="33" y="2528"/>
                  </a:lnTo>
                  <a:close/>
                  <a:moveTo>
                    <a:pt x="33" y="2727"/>
                  </a:moveTo>
                  <a:lnTo>
                    <a:pt x="33" y="2860"/>
                  </a:lnTo>
                  <a:lnTo>
                    <a:pt x="0" y="2844"/>
                  </a:lnTo>
                  <a:lnTo>
                    <a:pt x="0" y="2727"/>
                  </a:lnTo>
                  <a:lnTo>
                    <a:pt x="33" y="2727"/>
                  </a:lnTo>
                  <a:close/>
                  <a:moveTo>
                    <a:pt x="33" y="2943"/>
                  </a:moveTo>
                  <a:lnTo>
                    <a:pt x="33" y="3060"/>
                  </a:lnTo>
                  <a:lnTo>
                    <a:pt x="0" y="3060"/>
                  </a:lnTo>
                  <a:lnTo>
                    <a:pt x="0" y="2943"/>
                  </a:lnTo>
                  <a:lnTo>
                    <a:pt x="33" y="294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1658" name="Freeform 42"/>
            <p:cNvSpPr>
              <a:spLocks noChangeAspect="1" noEditPoints="1"/>
            </p:cNvSpPr>
            <p:nvPr/>
          </p:nvSpPr>
          <p:spPr bwMode="auto">
            <a:xfrm>
              <a:off x="3972" y="1949"/>
              <a:ext cx="33" cy="3059"/>
            </a:xfrm>
            <a:custGeom>
              <a:avLst/>
              <a:gdLst>
                <a:gd name="T0" fmla="*/ 33 w 33"/>
                <a:gd name="T1" fmla="*/ 116 h 3059"/>
                <a:gd name="T2" fmla="*/ 0 w 33"/>
                <a:gd name="T3" fmla="*/ 0 h 3059"/>
                <a:gd name="T4" fmla="*/ 33 w 33"/>
                <a:gd name="T5" fmla="*/ 199 h 3059"/>
                <a:gd name="T6" fmla="*/ 0 w 33"/>
                <a:gd name="T7" fmla="*/ 332 h 3059"/>
                <a:gd name="T8" fmla="*/ 33 w 33"/>
                <a:gd name="T9" fmla="*/ 199 h 3059"/>
                <a:gd name="T10" fmla="*/ 33 w 33"/>
                <a:gd name="T11" fmla="*/ 532 h 3059"/>
                <a:gd name="T12" fmla="*/ 0 w 33"/>
                <a:gd name="T13" fmla="*/ 415 h 3059"/>
                <a:gd name="T14" fmla="*/ 33 w 33"/>
                <a:gd name="T15" fmla="*/ 632 h 3059"/>
                <a:gd name="T16" fmla="*/ 0 w 33"/>
                <a:gd name="T17" fmla="*/ 748 h 3059"/>
                <a:gd name="T18" fmla="*/ 33 w 33"/>
                <a:gd name="T19" fmla="*/ 632 h 3059"/>
                <a:gd name="T20" fmla="*/ 33 w 33"/>
                <a:gd name="T21" fmla="*/ 964 h 3059"/>
                <a:gd name="T22" fmla="*/ 0 w 33"/>
                <a:gd name="T23" fmla="*/ 831 h 3059"/>
                <a:gd name="T24" fmla="*/ 33 w 33"/>
                <a:gd name="T25" fmla="*/ 1047 h 3059"/>
                <a:gd name="T26" fmla="*/ 0 w 33"/>
                <a:gd name="T27" fmla="*/ 1164 h 3059"/>
                <a:gd name="T28" fmla="*/ 33 w 33"/>
                <a:gd name="T29" fmla="*/ 1047 h 3059"/>
                <a:gd name="T30" fmla="*/ 33 w 33"/>
                <a:gd name="T31" fmla="*/ 1380 h 3059"/>
                <a:gd name="T32" fmla="*/ 0 w 33"/>
                <a:gd name="T33" fmla="*/ 1263 h 3059"/>
                <a:gd name="T34" fmla="*/ 33 w 33"/>
                <a:gd name="T35" fmla="*/ 1463 h 3059"/>
                <a:gd name="T36" fmla="*/ 0 w 33"/>
                <a:gd name="T37" fmla="*/ 1596 h 3059"/>
                <a:gd name="T38" fmla="*/ 33 w 33"/>
                <a:gd name="T39" fmla="*/ 1463 h 3059"/>
                <a:gd name="T40" fmla="*/ 33 w 33"/>
                <a:gd name="T41" fmla="*/ 1796 h 3059"/>
                <a:gd name="T42" fmla="*/ 0 w 33"/>
                <a:gd name="T43" fmla="*/ 1679 h 3059"/>
                <a:gd name="T44" fmla="*/ 33 w 33"/>
                <a:gd name="T45" fmla="*/ 1895 h 3059"/>
                <a:gd name="T46" fmla="*/ 0 w 33"/>
                <a:gd name="T47" fmla="*/ 2012 h 3059"/>
                <a:gd name="T48" fmla="*/ 33 w 33"/>
                <a:gd name="T49" fmla="*/ 1895 h 3059"/>
                <a:gd name="T50" fmla="*/ 33 w 33"/>
                <a:gd name="T51" fmla="*/ 2211 h 3059"/>
                <a:gd name="T52" fmla="*/ 0 w 33"/>
                <a:gd name="T53" fmla="*/ 2095 h 3059"/>
                <a:gd name="T54" fmla="*/ 33 w 33"/>
                <a:gd name="T55" fmla="*/ 2311 h 3059"/>
                <a:gd name="T56" fmla="*/ 0 w 33"/>
                <a:gd name="T57" fmla="*/ 2427 h 3059"/>
                <a:gd name="T58" fmla="*/ 33 w 33"/>
                <a:gd name="T59" fmla="*/ 2311 h 3059"/>
                <a:gd name="T60" fmla="*/ 33 w 33"/>
                <a:gd name="T61" fmla="*/ 2644 h 3059"/>
                <a:gd name="T62" fmla="*/ 0 w 33"/>
                <a:gd name="T63" fmla="*/ 2527 h 3059"/>
                <a:gd name="T64" fmla="*/ 33 w 33"/>
                <a:gd name="T65" fmla="*/ 2727 h 3059"/>
                <a:gd name="T66" fmla="*/ 0 w 33"/>
                <a:gd name="T67" fmla="*/ 2843 h 3059"/>
                <a:gd name="T68" fmla="*/ 33 w 33"/>
                <a:gd name="T69" fmla="*/ 2727 h 3059"/>
                <a:gd name="T70" fmla="*/ 33 w 33"/>
                <a:gd name="T71" fmla="*/ 3059 h 3059"/>
                <a:gd name="T72" fmla="*/ 0 w 33"/>
                <a:gd name="T73" fmla="*/ 2943 h 3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" h="3059">
                  <a:moveTo>
                    <a:pt x="33" y="0"/>
                  </a:moveTo>
                  <a:lnTo>
                    <a:pt x="33" y="116"/>
                  </a:lnTo>
                  <a:lnTo>
                    <a:pt x="0" y="116"/>
                  </a:lnTo>
                  <a:lnTo>
                    <a:pt x="0" y="0"/>
                  </a:lnTo>
                  <a:lnTo>
                    <a:pt x="33" y="0"/>
                  </a:lnTo>
                  <a:close/>
                  <a:moveTo>
                    <a:pt x="33" y="199"/>
                  </a:moveTo>
                  <a:lnTo>
                    <a:pt x="33" y="332"/>
                  </a:lnTo>
                  <a:lnTo>
                    <a:pt x="0" y="332"/>
                  </a:lnTo>
                  <a:lnTo>
                    <a:pt x="0" y="199"/>
                  </a:lnTo>
                  <a:lnTo>
                    <a:pt x="33" y="199"/>
                  </a:lnTo>
                  <a:close/>
                  <a:moveTo>
                    <a:pt x="33" y="415"/>
                  </a:moveTo>
                  <a:lnTo>
                    <a:pt x="33" y="532"/>
                  </a:lnTo>
                  <a:lnTo>
                    <a:pt x="0" y="532"/>
                  </a:lnTo>
                  <a:lnTo>
                    <a:pt x="0" y="415"/>
                  </a:lnTo>
                  <a:lnTo>
                    <a:pt x="33" y="415"/>
                  </a:lnTo>
                  <a:close/>
                  <a:moveTo>
                    <a:pt x="33" y="632"/>
                  </a:moveTo>
                  <a:lnTo>
                    <a:pt x="33" y="748"/>
                  </a:lnTo>
                  <a:lnTo>
                    <a:pt x="0" y="748"/>
                  </a:lnTo>
                  <a:lnTo>
                    <a:pt x="0" y="632"/>
                  </a:lnTo>
                  <a:lnTo>
                    <a:pt x="33" y="632"/>
                  </a:lnTo>
                  <a:close/>
                  <a:moveTo>
                    <a:pt x="33" y="831"/>
                  </a:moveTo>
                  <a:lnTo>
                    <a:pt x="33" y="964"/>
                  </a:lnTo>
                  <a:lnTo>
                    <a:pt x="0" y="964"/>
                  </a:lnTo>
                  <a:lnTo>
                    <a:pt x="0" y="831"/>
                  </a:lnTo>
                  <a:lnTo>
                    <a:pt x="33" y="831"/>
                  </a:lnTo>
                  <a:close/>
                  <a:moveTo>
                    <a:pt x="33" y="1047"/>
                  </a:moveTo>
                  <a:lnTo>
                    <a:pt x="33" y="1164"/>
                  </a:lnTo>
                  <a:lnTo>
                    <a:pt x="0" y="1164"/>
                  </a:lnTo>
                  <a:lnTo>
                    <a:pt x="0" y="1047"/>
                  </a:lnTo>
                  <a:lnTo>
                    <a:pt x="33" y="1047"/>
                  </a:lnTo>
                  <a:close/>
                  <a:moveTo>
                    <a:pt x="33" y="1263"/>
                  </a:moveTo>
                  <a:lnTo>
                    <a:pt x="33" y="1380"/>
                  </a:lnTo>
                  <a:lnTo>
                    <a:pt x="0" y="1380"/>
                  </a:lnTo>
                  <a:lnTo>
                    <a:pt x="0" y="1263"/>
                  </a:lnTo>
                  <a:lnTo>
                    <a:pt x="33" y="1263"/>
                  </a:lnTo>
                  <a:close/>
                  <a:moveTo>
                    <a:pt x="33" y="1463"/>
                  </a:moveTo>
                  <a:lnTo>
                    <a:pt x="33" y="1596"/>
                  </a:lnTo>
                  <a:lnTo>
                    <a:pt x="0" y="1596"/>
                  </a:lnTo>
                  <a:lnTo>
                    <a:pt x="0" y="1463"/>
                  </a:lnTo>
                  <a:lnTo>
                    <a:pt x="33" y="1463"/>
                  </a:lnTo>
                  <a:close/>
                  <a:moveTo>
                    <a:pt x="33" y="1679"/>
                  </a:moveTo>
                  <a:lnTo>
                    <a:pt x="33" y="1796"/>
                  </a:lnTo>
                  <a:lnTo>
                    <a:pt x="0" y="1796"/>
                  </a:lnTo>
                  <a:lnTo>
                    <a:pt x="0" y="1679"/>
                  </a:lnTo>
                  <a:lnTo>
                    <a:pt x="33" y="1679"/>
                  </a:lnTo>
                  <a:close/>
                  <a:moveTo>
                    <a:pt x="33" y="1895"/>
                  </a:moveTo>
                  <a:lnTo>
                    <a:pt x="33" y="2012"/>
                  </a:lnTo>
                  <a:lnTo>
                    <a:pt x="0" y="2012"/>
                  </a:lnTo>
                  <a:lnTo>
                    <a:pt x="0" y="1895"/>
                  </a:lnTo>
                  <a:lnTo>
                    <a:pt x="33" y="1895"/>
                  </a:lnTo>
                  <a:close/>
                  <a:moveTo>
                    <a:pt x="33" y="2095"/>
                  </a:moveTo>
                  <a:lnTo>
                    <a:pt x="33" y="2211"/>
                  </a:lnTo>
                  <a:lnTo>
                    <a:pt x="0" y="2211"/>
                  </a:lnTo>
                  <a:lnTo>
                    <a:pt x="0" y="2095"/>
                  </a:lnTo>
                  <a:lnTo>
                    <a:pt x="33" y="2095"/>
                  </a:lnTo>
                  <a:close/>
                  <a:moveTo>
                    <a:pt x="33" y="2311"/>
                  </a:moveTo>
                  <a:lnTo>
                    <a:pt x="33" y="2427"/>
                  </a:lnTo>
                  <a:lnTo>
                    <a:pt x="0" y="2427"/>
                  </a:lnTo>
                  <a:lnTo>
                    <a:pt x="0" y="2311"/>
                  </a:lnTo>
                  <a:lnTo>
                    <a:pt x="33" y="2311"/>
                  </a:lnTo>
                  <a:close/>
                  <a:moveTo>
                    <a:pt x="33" y="2527"/>
                  </a:moveTo>
                  <a:lnTo>
                    <a:pt x="33" y="2644"/>
                  </a:lnTo>
                  <a:lnTo>
                    <a:pt x="0" y="2644"/>
                  </a:lnTo>
                  <a:lnTo>
                    <a:pt x="0" y="2527"/>
                  </a:lnTo>
                  <a:lnTo>
                    <a:pt x="33" y="2527"/>
                  </a:lnTo>
                  <a:close/>
                  <a:moveTo>
                    <a:pt x="33" y="2727"/>
                  </a:moveTo>
                  <a:lnTo>
                    <a:pt x="33" y="2843"/>
                  </a:lnTo>
                  <a:lnTo>
                    <a:pt x="0" y="2843"/>
                  </a:lnTo>
                  <a:lnTo>
                    <a:pt x="0" y="2727"/>
                  </a:lnTo>
                  <a:lnTo>
                    <a:pt x="33" y="2727"/>
                  </a:lnTo>
                  <a:close/>
                  <a:moveTo>
                    <a:pt x="33" y="2943"/>
                  </a:moveTo>
                  <a:lnTo>
                    <a:pt x="33" y="3059"/>
                  </a:lnTo>
                  <a:lnTo>
                    <a:pt x="0" y="3059"/>
                  </a:lnTo>
                  <a:lnTo>
                    <a:pt x="0" y="2943"/>
                  </a:lnTo>
                  <a:lnTo>
                    <a:pt x="33" y="294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1659" name="Freeform 43"/>
            <p:cNvSpPr>
              <a:spLocks noChangeAspect="1" noEditPoints="1"/>
            </p:cNvSpPr>
            <p:nvPr/>
          </p:nvSpPr>
          <p:spPr bwMode="auto">
            <a:xfrm>
              <a:off x="4436" y="1999"/>
              <a:ext cx="33" cy="3059"/>
            </a:xfrm>
            <a:custGeom>
              <a:avLst/>
              <a:gdLst>
                <a:gd name="T0" fmla="*/ 33 w 33"/>
                <a:gd name="T1" fmla="*/ 116 h 3059"/>
                <a:gd name="T2" fmla="*/ 0 w 33"/>
                <a:gd name="T3" fmla="*/ 0 h 3059"/>
                <a:gd name="T4" fmla="*/ 33 w 33"/>
                <a:gd name="T5" fmla="*/ 199 h 3059"/>
                <a:gd name="T6" fmla="*/ 0 w 33"/>
                <a:gd name="T7" fmla="*/ 332 h 3059"/>
                <a:gd name="T8" fmla="*/ 33 w 33"/>
                <a:gd name="T9" fmla="*/ 199 h 3059"/>
                <a:gd name="T10" fmla="*/ 33 w 33"/>
                <a:gd name="T11" fmla="*/ 532 h 3059"/>
                <a:gd name="T12" fmla="*/ 0 w 33"/>
                <a:gd name="T13" fmla="*/ 415 h 3059"/>
                <a:gd name="T14" fmla="*/ 33 w 33"/>
                <a:gd name="T15" fmla="*/ 632 h 3059"/>
                <a:gd name="T16" fmla="*/ 0 w 33"/>
                <a:gd name="T17" fmla="*/ 748 h 3059"/>
                <a:gd name="T18" fmla="*/ 33 w 33"/>
                <a:gd name="T19" fmla="*/ 632 h 3059"/>
                <a:gd name="T20" fmla="*/ 33 w 33"/>
                <a:gd name="T21" fmla="*/ 947 h 3059"/>
                <a:gd name="T22" fmla="*/ 0 w 33"/>
                <a:gd name="T23" fmla="*/ 831 h 3059"/>
                <a:gd name="T24" fmla="*/ 33 w 33"/>
                <a:gd name="T25" fmla="*/ 1047 h 3059"/>
                <a:gd name="T26" fmla="*/ 0 w 33"/>
                <a:gd name="T27" fmla="*/ 1164 h 3059"/>
                <a:gd name="T28" fmla="*/ 33 w 33"/>
                <a:gd name="T29" fmla="*/ 1047 h 3059"/>
                <a:gd name="T30" fmla="*/ 33 w 33"/>
                <a:gd name="T31" fmla="*/ 1380 h 3059"/>
                <a:gd name="T32" fmla="*/ 0 w 33"/>
                <a:gd name="T33" fmla="*/ 1263 h 3059"/>
                <a:gd name="T34" fmla="*/ 33 w 33"/>
                <a:gd name="T35" fmla="*/ 1463 h 3059"/>
                <a:gd name="T36" fmla="*/ 0 w 33"/>
                <a:gd name="T37" fmla="*/ 1579 h 3059"/>
                <a:gd name="T38" fmla="*/ 33 w 33"/>
                <a:gd name="T39" fmla="*/ 1463 h 3059"/>
                <a:gd name="T40" fmla="*/ 33 w 33"/>
                <a:gd name="T41" fmla="*/ 1795 h 3059"/>
                <a:gd name="T42" fmla="*/ 0 w 33"/>
                <a:gd name="T43" fmla="*/ 1679 h 3059"/>
                <a:gd name="T44" fmla="*/ 33 w 33"/>
                <a:gd name="T45" fmla="*/ 1879 h 3059"/>
                <a:gd name="T46" fmla="*/ 0 w 33"/>
                <a:gd name="T47" fmla="*/ 2012 h 3059"/>
                <a:gd name="T48" fmla="*/ 33 w 33"/>
                <a:gd name="T49" fmla="*/ 1879 h 3059"/>
                <a:gd name="T50" fmla="*/ 33 w 33"/>
                <a:gd name="T51" fmla="*/ 2211 h 3059"/>
                <a:gd name="T52" fmla="*/ 0 w 33"/>
                <a:gd name="T53" fmla="*/ 2095 h 3059"/>
                <a:gd name="T54" fmla="*/ 33 w 33"/>
                <a:gd name="T55" fmla="*/ 2311 h 3059"/>
                <a:gd name="T56" fmla="*/ 0 w 33"/>
                <a:gd name="T57" fmla="*/ 2427 h 3059"/>
                <a:gd name="T58" fmla="*/ 33 w 33"/>
                <a:gd name="T59" fmla="*/ 2311 h 3059"/>
                <a:gd name="T60" fmla="*/ 33 w 33"/>
                <a:gd name="T61" fmla="*/ 2643 h 3059"/>
                <a:gd name="T62" fmla="*/ 0 w 33"/>
                <a:gd name="T63" fmla="*/ 2510 h 3059"/>
                <a:gd name="T64" fmla="*/ 33 w 33"/>
                <a:gd name="T65" fmla="*/ 2727 h 3059"/>
                <a:gd name="T66" fmla="*/ 0 w 33"/>
                <a:gd name="T67" fmla="*/ 2843 h 3059"/>
                <a:gd name="T68" fmla="*/ 33 w 33"/>
                <a:gd name="T69" fmla="*/ 2727 h 3059"/>
                <a:gd name="T70" fmla="*/ 33 w 33"/>
                <a:gd name="T71" fmla="*/ 3059 h 3059"/>
                <a:gd name="T72" fmla="*/ 0 w 33"/>
                <a:gd name="T73" fmla="*/ 2943 h 3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" h="3059">
                  <a:moveTo>
                    <a:pt x="33" y="0"/>
                  </a:moveTo>
                  <a:lnTo>
                    <a:pt x="33" y="116"/>
                  </a:lnTo>
                  <a:lnTo>
                    <a:pt x="0" y="116"/>
                  </a:lnTo>
                  <a:lnTo>
                    <a:pt x="0" y="0"/>
                  </a:lnTo>
                  <a:lnTo>
                    <a:pt x="33" y="0"/>
                  </a:lnTo>
                  <a:close/>
                  <a:moveTo>
                    <a:pt x="33" y="199"/>
                  </a:moveTo>
                  <a:lnTo>
                    <a:pt x="33" y="332"/>
                  </a:lnTo>
                  <a:lnTo>
                    <a:pt x="0" y="332"/>
                  </a:lnTo>
                  <a:lnTo>
                    <a:pt x="0" y="199"/>
                  </a:lnTo>
                  <a:lnTo>
                    <a:pt x="33" y="199"/>
                  </a:lnTo>
                  <a:close/>
                  <a:moveTo>
                    <a:pt x="33" y="415"/>
                  </a:moveTo>
                  <a:lnTo>
                    <a:pt x="33" y="532"/>
                  </a:lnTo>
                  <a:lnTo>
                    <a:pt x="0" y="532"/>
                  </a:lnTo>
                  <a:lnTo>
                    <a:pt x="0" y="415"/>
                  </a:lnTo>
                  <a:lnTo>
                    <a:pt x="33" y="415"/>
                  </a:lnTo>
                  <a:close/>
                  <a:moveTo>
                    <a:pt x="33" y="632"/>
                  </a:moveTo>
                  <a:lnTo>
                    <a:pt x="33" y="748"/>
                  </a:lnTo>
                  <a:lnTo>
                    <a:pt x="0" y="748"/>
                  </a:lnTo>
                  <a:lnTo>
                    <a:pt x="0" y="632"/>
                  </a:lnTo>
                  <a:lnTo>
                    <a:pt x="33" y="632"/>
                  </a:lnTo>
                  <a:close/>
                  <a:moveTo>
                    <a:pt x="33" y="831"/>
                  </a:moveTo>
                  <a:lnTo>
                    <a:pt x="33" y="947"/>
                  </a:lnTo>
                  <a:lnTo>
                    <a:pt x="0" y="947"/>
                  </a:lnTo>
                  <a:lnTo>
                    <a:pt x="0" y="831"/>
                  </a:lnTo>
                  <a:lnTo>
                    <a:pt x="33" y="831"/>
                  </a:lnTo>
                  <a:close/>
                  <a:moveTo>
                    <a:pt x="33" y="1047"/>
                  </a:moveTo>
                  <a:lnTo>
                    <a:pt x="33" y="1164"/>
                  </a:lnTo>
                  <a:lnTo>
                    <a:pt x="0" y="1164"/>
                  </a:lnTo>
                  <a:lnTo>
                    <a:pt x="0" y="1047"/>
                  </a:lnTo>
                  <a:lnTo>
                    <a:pt x="33" y="1047"/>
                  </a:lnTo>
                  <a:close/>
                  <a:moveTo>
                    <a:pt x="33" y="1263"/>
                  </a:moveTo>
                  <a:lnTo>
                    <a:pt x="33" y="1380"/>
                  </a:lnTo>
                  <a:lnTo>
                    <a:pt x="0" y="1380"/>
                  </a:lnTo>
                  <a:lnTo>
                    <a:pt x="0" y="1263"/>
                  </a:lnTo>
                  <a:lnTo>
                    <a:pt x="33" y="1263"/>
                  </a:lnTo>
                  <a:close/>
                  <a:moveTo>
                    <a:pt x="33" y="1463"/>
                  </a:moveTo>
                  <a:lnTo>
                    <a:pt x="33" y="1579"/>
                  </a:lnTo>
                  <a:lnTo>
                    <a:pt x="0" y="1579"/>
                  </a:lnTo>
                  <a:lnTo>
                    <a:pt x="0" y="1463"/>
                  </a:lnTo>
                  <a:lnTo>
                    <a:pt x="33" y="1463"/>
                  </a:lnTo>
                  <a:close/>
                  <a:moveTo>
                    <a:pt x="33" y="1679"/>
                  </a:moveTo>
                  <a:lnTo>
                    <a:pt x="33" y="1795"/>
                  </a:lnTo>
                  <a:lnTo>
                    <a:pt x="0" y="1795"/>
                  </a:lnTo>
                  <a:lnTo>
                    <a:pt x="0" y="1679"/>
                  </a:lnTo>
                  <a:lnTo>
                    <a:pt x="33" y="1679"/>
                  </a:lnTo>
                  <a:close/>
                  <a:moveTo>
                    <a:pt x="33" y="1879"/>
                  </a:moveTo>
                  <a:lnTo>
                    <a:pt x="33" y="2012"/>
                  </a:lnTo>
                  <a:lnTo>
                    <a:pt x="0" y="2012"/>
                  </a:lnTo>
                  <a:lnTo>
                    <a:pt x="0" y="1879"/>
                  </a:lnTo>
                  <a:lnTo>
                    <a:pt x="33" y="1879"/>
                  </a:lnTo>
                  <a:close/>
                  <a:moveTo>
                    <a:pt x="33" y="2095"/>
                  </a:moveTo>
                  <a:lnTo>
                    <a:pt x="33" y="2211"/>
                  </a:lnTo>
                  <a:lnTo>
                    <a:pt x="0" y="2211"/>
                  </a:lnTo>
                  <a:lnTo>
                    <a:pt x="0" y="2095"/>
                  </a:lnTo>
                  <a:lnTo>
                    <a:pt x="33" y="2095"/>
                  </a:lnTo>
                  <a:close/>
                  <a:moveTo>
                    <a:pt x="33" y="2311"/>
                  </a:moveTo>
                  <a:lnTo>
                    <a:pt x="33" y="2427"/>
                  </a:lnTo>
                  <a:lnTo>
                    <a:pt x="0" y="2427"/>
                  </a:lnTo>
                  <a:lnTo>
                    <a:pt x="0" y="2311"/>
                  </a:lnTo>
                  <a:lnTo>
                    <a:pt x="33" y="2311"/>
                  </a:lnTo>
                  <a:close/>
                  <a:moveTo>
                    <a:pt x="33" y="2510"/>
                  </a:moveTo>
                  <a:lnTo>
                    <a:pt x="33" y="2643"/>
                  </a:lnTo>
                  <a:lnTo>
                    <a:pt x="0" y="2643"/>
                  </a:lnTo>
                  <a:lnTo>
                    <a:pt x="0" y="2510"/>
                  </a:lnTo>
                  <a:lnTo>
                    <a:pt x="33" y="2510"/>
                  </a:lnTo>
                  <a:close/>
                  <a:moveTo>
                    <a:pt x="33" y="2727"/>
                  </a:moveTo>
                  <a:lnTo>
                    <a:pt x="33" y="2843"/>
                  </a:lnTo>
                  <a:lnTo>
                    <a:pt x="0" y="2843"/>
                  </a:lnTo>
                  <a:lnTo>
                    <a:pt x="0" y="2727"/>
                  </a:lnTo>
                  <a:lnTo>
                    <a:pt x="33" y="2727"/>
                  </a:lnTo>
                  <a:close/>
                  <a:moveTo>
                    <a:pt x="33" y="2943"/>
                  </a:moveTo>
                  <a:lnTo>
                    <a:pt x="33" y="3059"/>
                  </a:lnTo>
                  <a:lnTo>
                    <a:pt x="0" y="3059"/>
                  </a:lnTo>
                  <a:lnTo>
                    <a:pt x="0" y="2943"/>
                  </a:lnTo>
                  <a:lnTo>
                    <a:pt x="33" y="294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1660" name="Freeform 44"/>
            <p:cNvSpPr>
              <a:spLocks noChangeAspect="1" noEditPoints="1"/>
            </p:cNvSpPr>
            <p:nvPr/>
          </p:nvSpPr>
          <p:spPr bwMode="auto">
            <a:xfrm>
              <a:off x="4950" y="1916"/>
              <a:ext cx="33" cy="3076"/>
            </a:xfrm>
            <a:custGeom>
              <a:avLst/>
              <a:gdLst>
                <a:gd name="T0" fmla="*/ 33 w 33"/>
                <a:gd name="T1" fmla="*/ 133 h 3076"/>
                <a:gd name="T2" fmla="*/ 0 w 33"/>
                <a:gd name="T3" fmla="*/ 0 h 3076"/>
                <a:gd name="T4" fmla="*/ 33 w 33"/>
                <a:gd name="T5" fmla="*/ 216 h 3076"/>
                <a:gd name="T6" fmla="*/ 0 w 33"/>
                <a:gd name="T7" fmla="*/ 332 h 3076"/>
                <a:gd name="T8" fmla="*/ 33 w 33"/>
                <a:gd name="T9" fmla="*/ 216 h 3076"/>
                <a:gd name="T10" fmla="*/ 33 w 33"/>
                <a:gd name="T11" fmla="*/ 548 h 3076"/>
                <a:gd name="T12" fmla="*/ 0 w 33"/>
                <a:gd name="T13" fmla="*/ 432 h 3076"/>
                <a:gd name="T14" fmla="*/ 33 w 33"/>
                <a:gd name="T15" fmla="*/ 631 h 3076"/>
                <a:gd name="T16" fmla="*/ 0 w 33"/>
                <a:gd name="T17" fmla="*/ 764 h 3076"/>
                <a:gd name="T18" fmla="*/ 33 w 33"/>
                <a:gd name="T19" fmla="*/ 631 h 3076"/>
                <a:gd name="T20" fmla="*/ 33 w 33"/>
                <a:gd name="T21" fmla="*/ 964 h 3076"/>
                <a:gd name="T22" fmla="*/ 0 w 33"/>
                <a:gd name="T23" fmla="*/ 848 h 3076"/>
                <a:gd name="T24" fmla="*/ 33 w 33"/>
                <a:gd name="T25" fmla="*/ 1064 h 3076"/>
                <a:gd name="T26" fmla="*/ 0 w 33"/>
                <a:gd name="T27" fmla="*/ 1180 h 3076"/>
                <a:gd name="T28" fmla="*/ 33 w 33"/>
                <a:gd name="T29" fmla="*/ 1064 h 3076"/>
                <a:gd name="T30" fmla="*/ 33 w 33"/>
                <a:gd name="T31" fmla="*/ 1396 h 3076"/>
                <a:gd name="T32" fmla="*/ 0 w 33"/>
                <a:gd name="T33" fmla="*/ 1263 h 3076"/>
                <a:gd name="T34" fmla="*/ 33 w 33"/>
                <a:gd name="T35" fmla="*/ 1479 h 3076"/>
                <a:gd name="T36" fmla="*/ 0 w 33"/>
                <a:gd name="T37" fmla="*/ 1596 h 3076"/>
                <a:gd name="T38" fmla="*/ 33 w 33"/>
                <a:gd name="T39" fmla="*/ 1479 h 3076"/>
                <a:gd name="T40" fmla="*/ 33 w 33"/>
                <a:gd name="T41" fmla="*/ 1812 h 3076"/>
                <a:gd name="T42" fmla="*/ 0 w 33"/>
                <a:gd name="T43" fmla="*/ 1696 h 3076"/>
                <a:gd name="T44" fmla="*/ 33 w 33"/>
                <a:gd name="T45" fmla="*/ 1895 h 3076"/>
                <a:gd name="T46" fmla="*/ 0 w 33"/>
                <a:gd name="T47" fmla="*/ 2011 h 3076"/>
                <a:gd name="T48" fmla="*/ 33 w 33"/>
                <a:gd name="T49" fmla="*/ 1895 h 3076"/>
                <a:gd name="T50" fmla="*/ 33 w 33"/>
                <a:gd name="T51" fmla="*/ 2228 h 3076"/>
                <a:gd name="T52" fmla="*/ 0 w 33"/>
                <a:gd name="T53" fmla="*/ 2111 h 3076"/>
                <a:gd name="T54" fmla="*/ 33 w 33"/>
                <a:gd name="T55" fmla="*/ 2327 h 3076"/>
                <a:gd name="T56" fmla="*/ 0 w 33"/>
                <a:gd name="T57" fmla="*/ 2444 h 3076"/>
                <a:gd name="T58" fmla="*/ 33 w 33"/>
                <a:gd name="T59" fmla="*/ 2327 h 3076"/>
                <a:gd name="T60" fmla="*/ 33 w 33"/>
                <a:gd name="T61" fmla="*/ 2643 h 3076"/>
                <a:gd name="T62" fmla="*/ 0 w 33"/>
                <a:gd name="T63" fmla="*/ 2527 h 3076"/>
                <a:gd name="T64" fmla="*/ 33 w 33"/>
                <a:gd name="T65" fmla="*/ 2743 h 3076"/>
                <a:gd name="T66" fmla="*/ 0 w 33"/>
                <a:gd name="T67" fmla="*/ 2860 h 3076"/>
                <a:gd name="T68" fmla="*/ 33 w 33"/>
                <a:gd name="T69" fmla="*/ 2743 h 3076"/>
                <a:gd name="T70" fmla="*/ 33 w 33"/>
                <a:gd name="T71" fmla="*/ 3076 h 3076"/>
                <a:gd name="T72" fmla="*/ 0 w 33"/>
                <a:gd name="T73" fmla="*/ 2943 h 3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" h="3076">
                  <a:moveTo>
                    <a:pt x="33" y="0"/>
                  </a:moveTo>
                  <a:lnTo>
                    <a:pt x="33" y="133"/>
                  </a:lnTo>
                  <a:lnTo>
                    <a:pt x="0" y="133"/>
                  </a:lnTo>
                  <a:lnTo>
                    <a:pt x="0" y="0"/>
                  </a:lnTo>
                  <a:lnTo>
                    <a:pt x="33" y="0"/>
                  </a:lnTo>
                  <a:close/>
                  <a:moveTo>
                    <a:pt x="33" y="216"/>
                  </a:moveTo>
                  <a:lnTo>
                    <a:pt x="33" y="332"/>
                  </a:lnTo>
                  <a:lnTo>
                    <a:pt x="0" y="332"/>
                  </a:lnTo>
                  <a:lnTo>
                    <a:pt x="0" y="216"/>
                  </a:lnTo>
                  <a:lnTo>
                    <a:pt x="33" y="216"/>
                  </a:lnTo>
                  <a:close/>
                  <a:moveTo>
                    <a:pt x="33" y="432"/>
                  </a:moveTo>
                  <a:lnTo>
                    <a:pt x="33" y="548"/>
                  </a:lnTo>
                  <a:lnTo>
                    <a:pt x="0" y="548"/>
                  </a:lnTo>
                  <a:lnTo>
                    <a:pt x="0" y="432"/>
                  </a:lnTo>
                  <a:lnTo>
                    <a:pt x="33" y="432"/>
                  </a:lnTo>
                  <a:close/>
                  <a:moveTo>
                    <a:pt x="33" y="631"/>
                  </a:moveTo>
                  <a:lnTo>
                    <a:pt x="33" y="764"/>
                  </a:lnTo>
                  <a:lnTo>
                    <a:pt x="0" y="764"/>
                  </a:lnTo>
                  <a:lnTo>
                    <a:pt x="0" y="631"/>
                  </a:lnTo>
                  <a:lnTo>
                    <a:pt x="33" y="631"/>
                  </a:lnTo>
                  <a:close/>
                  <a:moveTo>
                    <a:pt x="33" y="848"/>
                  </a:moveTo>
                  <a:lnTo>
                    <a:pt x="33" y="964"/>
                  </a:lnTo>
                  <a:lnTo>
                    <a:pt x="0" y="964"/>
                  </a:lnTo>
                  <a:lnTo>
                    <a:pt x="0" y="848"/>
                  </a:lnTo>
                  <a:lnTo>
                    <a:pt x="33" y="848"/>
                  </a:lnTo>
                  <a:close/>
                  <a:moveTo>
                    <a:pt x="33" y="1064"/>
                  </a:moveTo>
                  <a:lnTo>
                    <a:pt x="33" y="1180"/>
                  </a:lnTo>
                  <a:lnTo>
                    <a:pt x="0" y="1180"/>
                  </a:lnTo>
                  <a:lnTo>
                    <a:pt x="0" y="1064"/>
                  </a:lnTo>
                  <a:lnTo>
                    <a:pt x="33" y="1064"/>
                  </a:lnTo>
                  <a:close/>
                  <a:moveTo>
                    <a:pt x="33" y="1263"/>
                  </a:moveTo>
                  <a:lnTo>
                    <a:pt x="33" y="1396"/>
                  </a:lnTo>
                  <a:lnTo>
                    <a:pt x="0" y="1396"/>
                  </a:lnTo>
                  <a:lnTo>
                    <a:pt x="0" y="1263"/>
                  </a:lnTo>
                  <a:lnTo>
                    <a:pt x="33" y="1263"/>
                  </a:lnTo>
                  <a:close/>
                  <a:moveTo>
                    <a:pt x="33" y="1479"/>
                  </a:moveTo>
                  <a:lnTo>
                    <a:pt x="33" y="1596"/>
                  </a:lnTo>
                  <a:lnTo>
                    <a:pt x="0" y="1596"/>
                  </a:lnTo>
                  <a:lnTo>
                    <a:pt x="0" y="1479"/>
                  </a:lnTo>
                  <a:lnTo>
                    <a:pt x="33" y="1479"/>
                  </a:lnTo>
                  <a:close/>
                  <a:moveTo>
                    <a:pt x="33" y="1696"/>
                  </a:moveTo>
                  <a:lnTo>
                    <a:pt x="33" y="1812"/>
                  </a:lnTo>
                  <a:lnTo>
                    <a:pt x="0" y="1812"/>
                  </a:lnTo>
                  <a:lnTo>
                    <a:pt x="0" y="1696"/>
                  </a:lnTo>
                  <a:lnTo>
                    <a:pt x="33" y="1696"/>
                  </a:lnTo>
                  <a:close/>
                  <a:moveTo>
                    <a:pt x="33" y="1895"/>
                  </a:moveTo>
                  <a:lnTo>
                    <a:pt x="33" y="2011"/>
                  </a:lnTo>
                  <a:lnTo>
                    <a:pt x="0" y="2011"/>
                  </a:lnTo>
                  <a:lnTo>
                    <a:pt x="0" y="1895"/>
                  </a:lnTo>
                  <a:lnTo>
                    <a:pt x="33" y="1895"/>
                  </a:lnTo>
                  <a:close/>
                  <a:moveTo>
                    <a:pt x="33" y="2111"/>
                  </a:moveTo>
                  <a:lnTo>
                    <a:pt x="33" y="2228"/>
                  </a:lnTo>
                  <a:lnTo>
                    <a:pt x="0" y="2228"/>
                  </a:lnTo>
                  <a:lnTo>
                    <a:pt x="0" y="2111"/>
                  </a:lnTo>
                  <a:lnTo>
                    <a:pt x="33" y="2111"/>
                  </a:lnTo>
                  <a:close/>
                  <a:moveTo>
                    <a:pt x="33" y="2327"/>
                  </a:moveTo>
                  <a:lnTo>
                    <a:pt x="33" y="2444"/>
                  </a:lnTo>
                  <a:lnTo>
                    <a:pt x="0" y="2444"/>
                  </a:lnTo>
                  <a:lnTo>
                    <a:pt x="0" y="2327"/>
                  </a:lnTo>
                  <a:lnTo>
                    <a:pt x="33" y="2327"/>
                  </a:lnTo>
                  <a:close/>
                  <a:moveTo>
                    <a:pt x="33" y="2527"/>
                  </a:moveTo>
                  <a:lnTo>
                    <a:pt x="33" y="2643"/>
                  </a:lnTo>
                  <a:lnTo>
                    <a:pt x="0" y="2643"/>
                  </a:lnTo>
                  <a:lnTo>
                    <a:pt x="0" y="2527"/>
                  </a:lnTo>
                  <a:lnTo>
                    <a:pt x="33" y="2527"/>
                  </a:lnTo>
                  <a:close/>
                  <a:moveTo>
                    <a:pt x="33" y="2743"/>
                  </a:moveTo>
                  <a:lnTo>
                    <a:pt x="33" y="2860"/>
                  </a:lnTo>
                  <a:lnTo>
                    <a:pt x="0" y="2860"/>
                  </a:lnTo>
                  <a:lnTo>
                    <a:pt x="0" y="2743"/>
                  </a:lnTo>
                  <a:lnTo>
                    <a:pt x="33" y="2743"/>
                  </a:lnTo>
                  <a:close/>
                  <a:moveTo>
                    <a:pt x="33" y="2943"/>
                  </a:moveTo>
                  <a:lnTo>
                    <a:pt x="33" y="3076"/>
                  </a:lnTo>
                  <a:lnTo>
                    <a:pt x="0" y="3076"/>
                  </a:lnTo>
                  <a:lnTo>
                    <a:pt x="0" y="2943"/>
                  </a:lnTo>
                  <a:lnTo>
                    <a:pt x="33" y="294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pic>
          <p:nvPicPr>
            <p:cNvPr id="751661" name="Picture 4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1" y="1882"/>
              <a:ext cx="4956" cy="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1662" name="Freeform 46"/>
            <p:cNvSpPr>
              <a:spLocks noChangeAspect="1" noEditPoints="1"/>
            </p:cNvSpPr>
            <p:nvPr/>
          </p:nvSpPr>
          <p:spPr bwMode="auto">
            <a:xfrm>
              <a:off x="2596" y="1932"/>
              <a:ext cx="33" cy="3060"/>
            </a:xfrm>
            <a:custGeom>
              <a:avLst/>
              <a:gdLst>
                <a:gd name="T0" fmla="*/ 33 w 33"/>
                <a:gd name="T1" fmla="*/ 117 h 3060"/>
                <a:gd name="T2" fmla="*/ 17 w 33"/>
                <a:gd name="T3" fmla="*/ 0 h 3060"/>
                <a:gd name="T4" fmla="*/ 33 w 33"/>
                <a:gd name="T5" fmla="*/ 216 h 3060"/>
                <a:gd name="T6" fmla="*/ 0 w 33"/>
                <a:gd name="T7" fmla="*/ 333 h 3060"/>
                <a:gd name="T8" fmla="*/ 33 w 33"/>
                <a:gd name="T9" fmla="*/ 216 h 3060"/>
                <a:gd name="T10" fmla="*/ 33 w 33"/>
                <a:gd name="T11" fmla="*/ 532 h 3060"/>
                <a:gd name="T12" fmla="*/ 0 w 33"/>
                <a:gd name="T13" fmla="*/ 416 h 3060"/>
                <a:gd name="T14" fmla="*/ 33 w 33"/>
                <a:gd name="T15" fmla="*/ 632 h 3060"/>
                <a:gd name="T16" fmla="*/ 0 w 33"/>
                <a:gd name="T17" fmla="*/ 748 h 3060"/>
                <a:gd name="T18" fmla="*/ 33 w 33"/>
                <a:gd name="T19" fmla="*/ 632 h 3060"/>
                <a:gd name="T20" fmla="*/ 33 w 33"/>
                <a:gd name="T21" fmla="*/ 965 h 3060"/>
                <a:gd name="T22" fmla="*/ 0 w 33"/>
                <a:gd name="T23" fmla="*/ 832 h 3060"/>
                <a:gd name="T24" fmla="*/ 33 w 33"/>
                <a:gd name="T25" fmla="*/ 1048 h 3060"/>
                <a:gd name="T26" fmla="*/ 0 w 33"/>
                <a:gd name="T27" fmla="*/ 1164 h 3060"/>
                <a:gd name="T28" fmla="*/ 33 w 33"/>
                <a:gd name="T29" fmla="*/ 1048 h 3060"/>
                <a:gd name="T30" fmla="*/ 33 w 33"/>
                <a:gd name="T31" fmla="*/ 1380 h 3060"/>
                <a:gd name="T32" fmla="*/ 0 w 33"/>
                <a:gd name="T33" fmla="*/ 1264 h 3060"/>
                <a:gd name="T34" fmla="*/ 33 w 33"/>
                <a:gd name="T35" fmla="*/ 1463 h 3060"/>
                <a:gd name="T36" fmla="*/ 0 w 33"/>
                <a:gd name="T37" fmla="*/ 1596 h 3060"/>
                <a:gd name="T38" fmla="*/ 33 w 33"/>
                <a:gd name="T39" fmla="*/ 1463 h 3060"/>
                <a:gd name="T40" fmla="*/ 33 w 33"/>
                <a:gd name="T41" fmla="*/ 1796 h 3060"/>
                <a:gd name="T42" fmla="*/ 0 w 33"/>
                <a:gd name="T43" fmla="*/ 1680 h 3060"/>
                <a:gd name="T44" fmla="*/ 33 w 33"/>
                <a:gd name="T45" fmla="*/ 1896 h 3060"/>
                <a:gd name="T46" fmla="*/ 0 w 33"/>
                <a:gd name="T47" fmla="*/ 2012 h 3060"/>
                <a:gd name="T48" fmla="*/ 33 w 33"/>
                <a:gd name="T49" fmla="*/ 1896 h 3060"/>
                <a:gd name="T50" fmla="*/ 33 w 33"/>
                <a:gd name="T51" fmla="*/ 2228 h 3060"/>
                <a:gd name="T52" fmla="*/ 0 w 33"/>
                <a:gd name="T53" fmla="*/ 2095 h 3060"/>
                <a:gd name="T54" fmla="*/ 33 w 33"/>
                <a:gd name="T55" fmla="*/ 2311 h 3060"/>
                <a:gd name="T56" fmla="*/ 0 w 33"/>
                <a:gd name="T57" fmla="*/ 2428 h 3060"/>
                <a:gd name="T58" fmla="*/ 33 w 33"/>
                <a:gd name="T59" fmla="*/ 2311 h 3060"/>
                <a:gd name="T60" fmla="*/ 33 w 33"/>
                <a:gd name="T61" fmla="*/ 2644 h 3060"/>
                <a:gd name="T62" fmla="*/ 0 w 33"/>
                <a:gd name="T63" fmla="*/ 2528 h 3060"/>
                <a:gd name="T64" fmla="*/ 33 w 33"/>
                <a:gd name="T65" fmla="*/ 2727 h 3060"/>
                <a:gd name="T66" fmla="*/ 0 w 33"/>
                <a:gd name="T67" fmla="*/ 2844 h 3060"/>
                <a:gd name="T68" fmla="*/ 33 w 33"/>
                <a:gd name="T69" fmla="*/ 2727 h 3060"/>
                <a:gd name="T70" fmla="*/ 33 w 33"/>
                <a:gd name="T71" fmla="*/ 3060 h 3060"/>
                <a:gd name="T72" fmla="*/ 0 w 33"/>
                <a:gd name="T73" fmla="*/ 2943 h 3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" h="3060">
                  <a:moveTo>
                    <a:pt x="33" y="0"/>
                  </a:moveTo>
                  <a:lnTo>
                    <a:pt x="33" y="117"/>
                  </a:lnTo>
                  <a:lnTo>
                    <a:pt x="17" y="117"/>
                  </a:lnTo>
                  <a:lnTo>
                    <a:pt x="17" y="0"/>
                  </a:lnTo>
                  <a:lnTo>
                    <a:pt x="33" y="0"/>
                  </a:lnTo>
                  <a:close/>
                  <a:moveTo>
                    <a:pt x="33" y="216"/>
                  </a:moveTo>
                  <a:lnTo>
                    <a:pt x="33" y="333"/>
                  </a:lnTo>
                  <a:lnTo>
                    <a:pt x="0" y="333"/>
                  </a:lnTo>
                  <a:lnTo>
                    <a:pt x="17" y="216"/>
                  </a:lnTo>
                  <a:lnTo>
                    <a:pt x="33" y="216"/>
                  </a:lnTo>
                  <a:close/>
                  <a:moveTo>
                    <a:pt x="33" y="416"/>
                  </a:moveTo>
                  <a:lnTo>
                    <a:pt x="33" y="532"/>
                  </a:lnTo>
                  <a:lnTo>
                    <a:pt x="0" y="532"/>
                  </a:lnTo>
                  <a:lnTo>
                    <a:pt x="0" y="416"/>
                  </a:lnTo>
                  <a:lnTo>
                    <a:pt x="33" y="416"/>
                  </a:lnTo>
                  <a:close/>
                  <a:moveTo>
                    <a:pt x="33" y="632"/>
                  </a:moveTo>
                  <a:lnTo>
                    <a:pt x="33" y="748"/>
                  </a:lnTo>
                  <a:lnTo>
                    <a:pt x="0" y="748"/>
                  </a:lnTo>
                  <a:lnTo>
                    <a:pt x="0" y="632"/>
                  </a:lnTo>
                  <a:lnTo>
                    <a:pt x="33" y="632"/>
                  </a:lnTo>
                  <a:close/>
                  <a:moveTo>
                    <a:pt x="33" y="832"/>
                  </a:moveTo>
                  <a:lnTo>
                    <a:pt x="33" y="965"/>
                  </a:lnTo>
                  <a:lnTo>
                    <a:pt x="0" y="965"/>
                  </a:lnTo>
                  <a:lnTo>
                    <a:pt x="0" y="832"/>
                  </a:lnTo>
                  <a:lnTo>
                    <a:pt x="33" y="832"/>
                  </a:lnTo>
                  <a:close/>
                  <a:moveTo>
                    <a:pt x="33" y="1048"/>
                  </a:moveTo>
                  <a:lnTo>
                    <a:pt x="33" y="1164"/>
                  </a:lnTo>
                  <a:lnTo>
                    <a:pt x="0" y="1164"/>
                  </a:lnTo>
                  <a:lnTo>
                    <a:pt x="0" y="1048"/>
                  </a:lnTo>
                  <a:lnTo>
                    <a:pt x="33" y="1048"/>
                  </a:lnTo>
                  <a:close/>
                  <a:moveTo>
                    <a:pt x="33" y="1264"/>
                  </a:moveTo>
                  <a:lnTo>
                    <a:pt x="33" y="1380"/>
                  </a:lnTo>
                  <a:lnTo>
                    <a:pt x="0" y="1380"/>
                  </a:lnTo>
                  <a:lnTo>
                    <a:pt x="0" y="1264"/>
                  </a:lnTo>
                  <a:lnTo>
                    <a:pt x="33" y="1264"/>
                  </a:lnTo>
                  <a:close/>
                  <a:moveTo>
                    <a:pt x="33" y="1463"/>
                  </a:moveTo>
                  <a:lnTo>
                    <a:pt x="33" y="1596"/>
                  </a:lnTo>
                  <a:lnTo>
                    <a:pt x="0" y="1596"/>
                  </a:lnTo>
                  <a:lnTo>
                    <a:pt x="0" y="1463"/>
                  </a:lnTo>
                  <a:lnTo>
                    <a:pt x="33" y="1463"/>
                  </a:lnTo>
                  <a:close/>
                  <a:moveTo>
                    <a:pt x="33" y="1680"/>
                  </a:moveTo>
                  <a:lnTo>
                    <a:pt x="33" y="1796"/>
                  </a:lnTo>
                  <a:lnTo>
                    <a:pt x="0" y="1796"/>
                  </a:lnTo>
                  <a:lnTo>
                    <a:pt x="0" y="1680"/>
                  </a:lnTo>
                  <a:lnTo>
                    <a:pt x="33" y="1680"/>
                  </a:lnTo>
                  <a:close/>
                  <a:moveTo>
                    <a:pt x="33" y="1896"/>
                  </a:moveTo>
                  <a:lnTo>
                    <a:pt x="33" y="2012"/>
                  </a:lnTo>
                  <a:lnTo>
                    <a:pt x="0" y="2012"/>
                  </a:lnTo>
                  <a:lnTo>
                    <a:pt x="0" y="1896"/>
                  </a:lnTo>
                  <a:lnTo>
                    <a:pt x="33" y="1896"/>
                  </a:lnTo>
                  <a:close/>
                  <a:moveTo>
                    <a:pt x="33" y="2095"/>
                  </a:moveTo>
                  <a:lnTo>
                    <a:pt x="33" y="2228"/>
                  </a:lnTo>
                  <a:lnTo>
                    <a:pt x="0" y="2228"/>
                  </a:lnTo>
                  <a:lnTo>
                    <a:pt x="0" y="2095"/>
                  </a:lnTo>
                  <a:lnTo>
                    <a:pt x="33" y="2095"/>
                  </a:lnTo>
                  <a:close/>
                  <a:moveTo>
                    <a:pt x="33" y="2311"/>
                  </a:moveTo>
                  <a:lnTo>
                    <a:pt x="33" y="2428"/>
                  </a:lnTo>
                  <a:lnTo>
                    <a:pt x="0" y="2428"/>
                  </a:lnTo>
                  <a:lnTo>
                    <a:pt x="0" y="2311"/>
                  </a:lnTo>
                  <a:lnTo>
                    <a:pt x="33" y="2311"/>
                  </a:lnTo>
                  <a:close/>
                  <a:moveTo>
                    <a:pt x="33" y="2528"/>
                  </a:moveTo>
                  <a:lnTo>
                    <a:pt x="33" y="2644"/>
                  </a:lnTo>
                  <a:lnTo>
                    <a:pt x="0" y="2644"/>
                  </a:lnTo>
                  <a:lnTo>
                    <a:pt x="0" y="2528"/>
                  </a:lnTo>
                  <a:lnTo>
                    <a:pt x="33" y="2528"/>
                  </a:lnTo>
                  <a:close/>
                  <a:moveTo>
                    <a:pt x="33" y="2727"/>
                  </a:moveTo>
                  <a:lnTo>
                    <a:pt x="33" y="2860"/>
                  </a:lnTo>
                  <a:lnTo>
                    <a:pt x="0" y="2844"/>
                  </a:lnTo>
                  <a:lnTo>
                    <a:pt x="0" y="2727"/>
                  </a:lnTo>
                  <a:lnTo>
                    <a:pt x="33" y="2727"/>
                  </a:lnTo>
                  <a:close/>
                  <a:moveTo>
                    <a:pt x="33" y="2943"/>
                  </a:moveTo>
                  <a:lnTo>
                    <a:pt x="33" y="3060"/>
                  </a:lnTo>
                  <a:lnTo>
                    <a:pt x="0" y="3060"/>
                  </a:lnTo>
                  <a:lnTo>
                    <a:pt x="0" y="2943"/>
                  </a:lnTo>
                  <a:lnTo>
                    <a:pt x="33" y="294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1663" name="Freeform 47"/>
            <p:cNvSpPr>
              <a:spLocks noChangeAspect="1" noEditPoints="1"/>
            </p:cNvSpPr>
            <p:nvPr/>
          </p:nvSpPr>
          <p:spPr bwMode="auto">
            <a:xfrm>
              <a:off x="3972" y="1949"/>
              <a:ext cx="33" cy="3059"/>
            </a:xfrm>
            <a:custGeom>
              <a:avLst/>
              <a:gdLst>
                <a:gd name="T0" fmla="*/ 33 w 33"/>
                <a:gd name="T1" fmla="*/ 116 h 3059"/>
                <a:gd name="T2" fmla="*/ 0 w 33"/>
                <a:gd name="T3" fmla="*/ 0 h 3059"/>
                <a:gd name="T4" fmla="*/ 33 w 33"/>
                <a:gd name="T5" fmla="*/ 199 h 3059"/>
                <a:gd name="T6" fmla="*/ 0 w 33"/>
                <a:gd name="T7" fmla="*/ 332 h 3059"/>
                <a:gd name="T8" fmla="*/ 33 w 33"/>
                <a:gd name="T9" fmla="*/ 199 h 3059"/>
                <a:gd name="T10" fmla="*/ 33 w 33"/>
                <a:gd name="T11" fmla="*/ 532 h 3059"/>
                <a:gd name="T12" fmla="*/ 0 w 33"/>
                <a:gd name="T13" fmla="*/ 415 h 3059"/>
                <a:gd name="T14" fmla="*/ 33 w 33"/>
                <a:gd name="T15" fmla="*/ 632 h 3059"/>
                <a:gd name="T16" fmla="*/ 0 w 33"/>
                <a:gd name="T17" fmla="*/ 748 h 3059"/>
                <a:gd name="T18" fmla="*/ 33 w 33"/>
                <a:gd name="T19" fmla="*/ 632 h 3059"/>
                <a:gd name="T20" fmla="*/ 33 w 33"/>
                <a:gd name="T21" fmla="*/ 964 h 3059"/>
                <a:gd name="T22" fmla="*/ 0 w 33"/>
                <a:gd name="T23" fmla="*/ 831 h 3059"/>
                <a:gd name="T24" fmla="*/ 33 w 33"/>
                <a:gd name="T25" fmla="*/ 1047 h 3059"/>
                <a:gd name="T26" fmla="*/ 0 w 33"/>
                <a:gd name="T27" fmla="*/ 1164 h 3059"/>
                <a:gd name="T28" fmla="*/ 33 w 33"/>
                <a:gd name="T29" fmla="*/ 1047 h 3059"/>
                <a:gd name="T30" fmla="*/ 33 w 33"/>
                <a:gd name="T31" fmla="*/ 1380 h 3059"/>
                <a:gd name="T32" fmla="*/ 0 w 33"/>
                <a:gd name="T33" fmla="*/ 1263 h 3059"/>
                <a:gd name="T34" fmla="*/ 33 w 33"/>
                <a:gd name="T35" fmla="*/ 1463 h 3059"/>
                <a:gd name="T36" fmla="*/ 0 w 33"/>
                <a:gd name="T37" fmla="*/ 1596 h 3059"/>
                <a:gd name="T38" fmla="*/ 33 w 33"/>
                <a:gd name="T39" fmla="*/ 1463 h 3059"/>
                <a:gd name="T40" fmla="*/ 33 w 33"/>
                <a:gd name="T41" fmla="*/ 1796 h 3059"/>
                <a:gd name="T42" fmla="*/ 0 w 33"/>
                <a:gd name="T43" fmla="*/ 1679 h 3059"/>
                <a:gd name="T44" fmla="*/ 33 w 33"/>
                <a:gd name="T45" fmla="*/ 1895 h 3059"/>
                <a:gd name="T46" fmla="*/ 0 w 33"/>
                <a:gd name="T47" fmla="*/ 2012 h 3059"/>
                <a:gd name="T48" fmla="*/ 33 w 33"/>
                <a:gd name="T49" fmla="*/ 1895 h 3059"/>
                <a:gd name="T50" fmla="*/ 33 w 33"/>
                <a:gd name="T51" fmla="*/ 2211 h 3059"/>
                <a:gd name="T52" fmla="*/ 0 w 33"/>
                <a:gd name="T53" fmla="*/ 2095 h 3059"/>
                <a:gd name="T54" fmla="*/ 33 w 33"/>
                <a:gd name="T55" fmla="*/ 2311 h 3059"/>
                <a:gd name="T56" fmla="*/ 0 w 33"/>
                <a:gd name="T57" fmla="*/ 2427 h 3059"/>
                <a:gd name="T58" fmla="*/ 33 w 33"/>
                <a:gd name="T59" fmla="*/ 2311 h 3059"/>
                <a:gd name="T60" fmla="*/ 33 w 33"/>
                <a:gd name="T61" fmla="*/ 2644 h 3059"/>
                <a:gd name="T62" fmla="*/ 0 w 33"/>
                <a:gd name="T63" fmla="*/ 2527 h 3059"/>
                <a:gd name="T64" fmla="*/ 33 w 33"/>
                <a:gd name="T65" fmla="*/ 2727 h 3059"/>
                <a:gd name="T66" fmla="*/ 0 w 33"/>
                <a:gd name="T67" fmla="*/ 2843 h 3059"/>
                <a:gd name="T68" fmla="*/ 33 w 33"/>
                <a:gd name="T69" fmla="*/ 2727 h 3059"/>
                <a:gd name="T70" fmla="*/ 33 w 33"/>
                <a:gd name="T71" fmla="*/ 3059 h 3059"/>
                <a:gd name="T72" fmla="*/ 0 w 33"/>
                <a:gd name="T73" fmla="*/ 2943 h 3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" h="3059">
                  <a:moveTo>
                    <a:pt x="33" y="0"/>
                  </a:moveTo>
                  <a:lnTo>
                    <a:pt x="33" y="116"/>
                  </a:lnTo>
                  <a:lnTo>
                    <a:pt x="0" y="116"/>
                  </a:lnTo>
                  <a:lnTo>
                    <a:pt x="0" y="0"/>
                  </a:lnTo>
                  <a:lnTo>
                    <a:pt x="33" y="0"/>
                  </a:lnTo>
                  <a:close/>
                  <a:moveTo>
                    <a:pt x="33" y="199"/>
                  </a:moveTo>
                  <a:lnTo>
                    <a:pt x="33" y="332"/>
                  </a:lnTo>
                  <a:lnTo>
                    <a:pt x="0" y="332"/>
                  </a:lnTo>
                  <a:lnTo>
                    <a:pt x="0" y="199"/>
                  </a:lnTo>
                  <a:lnTo>
                    <a:pt x="33" y="199"/>
                  </a:lnTo>
                  <a:close/>
                  <a:moveTo>
                    <a:pt x="33" y="415"/>
                  </a:moveTo>
                  <a:lnTo>
                    <a:pt x="33" y="532"/>
                  </a:lnTo>
                  <a:lnTo>
                    <a:pt x="0" y="532"/>
                  </a:lnTo>
                  <a:lnTo>
                    <a:pt x="0" y="415"/>
                  </a:lnTo>
                  <a:lnTo>
                    <a:pt x="33" y="415"/>
                  </a:lnTo>
                  <a:close/>
                  <a:moveTo>
                    <a:pt x="33" y="632"/>
                  </a:moveTo>
                  <a:lnTo>
                    <a:pt x="33" y="748"/>
                  </a:lnTo>
                  <a:lnTo>
                    <a:pt x="0" y="748"/>
                  </a:lnTo>
                  <a:lnTo>
                    <a:pt x="0" y="632"/>
                  </a:lnTo>
                  <a:lnTo>
                    <a:pt x="33" y="632"/>
                  </a:lnTo>
                  <a:close/>
                  <a:moveTo>
                    <a:pt x="33" y="831"/>
                  </a:moveTo>
                  <a:lnTo>
                    <a:pt x="33" y="964"/>
                  </a:lnTo>
                  <a:lnTo>
                    <a:pt x="0" y="964"/>
                  </a:lnTo>
                  <a:lnTo>
                    <a:pt x="0" y="831"/>
                  </a:lnTo>
                  <a:lnTo>
                    <a:pt x="33" y="831"/>
                  </a:lnTo>
                  <a:close/>
                  <a:moveTo>
                    <a:pt x="33" y="1047"/>
                  </a:moveTo>
                  <a:lnTo>
                    <a:pt x="33" y="1164"/>
                  </a:lnTo>
                  <a:lnTo>
                    <a:pt x="0" y="1164"/>
                  </a:lnTo>
                  <a:lnTo>
                    <a:pt x="0" y="1047"/>
                  </a:lnTo>
                  <a:lnTo>
                    <a:pt x="33" y="1047"/>
                  </a:lnTo>
                  <a:close/>
                  <a:moveTo>
                    <a:pt x="33" y="1263"/>
                  </a:moveTo>
                  <a:lnTo>
                    <a:pt x="33" y="1380"/>
                  </a:lnTo>
                  <a:lnTo>
                    <a:pt x="0" y="1380"/>
                  </a:lnTo>
                  <a:lnTo>
                    <a:pt x="0" y="1263"/>
                  </a:lnTo>
                  <a:lnTo>
                    <a:pt x="33" y="1263"/>
                  </a:lnTo>
                  <a:close/>
                  <a:moveTo>
                    <a:pt x="33" y="1463"/>
                  </a:moveTo>
                  <a:lnTo>
                    <a:pt x="33" y="1596"/>
                  </a:lnTo>
                  <a:lnTo>
                    <a:pt x="0" y="1596"/>
                  </a:lnTo>
                  <a:lnTo>
                    <a:pt x="0" y="1463"/>
                  </a:lnTo>
                  <a:lnTo>
                    <a:pt x="33" y="1463"/>
                  </a:lnTo>
                  <a:close/>
                  <a:moveTo>
                    <a:pt x="33" y="1679"/>
                  </a:moveTo>
                  <a:lnTo>
                    <a:pt x="33" y="1796"/>
                  </a:lnTo>
                  <a:lnTo>
                    <a:pt x="0" y="1796"/>
                  </a:lnTo>
                  <a:lnTo>
                    <a:pt x="0" y="1679"/>
                  </a:lnTo>
                  <a:lnTo>
                    <a:pt x="33" y="1679"/>
                  </a:lnTo>
                  <a:close/>
                  <a:moveTo>
                    <a:pt x="33" y="1895"/>
                  </a:moveTo>
                  <a:lnTo>
                    <a:pt x="33" y="2012"/>
                  </a:lnTo>
                  <a:lnTo>
                    <a:pt x="0" y="2012"/>
                  </a:lnTo>
                  <a:lnTo>
                    <a:pt x="0" y="1895"/>
                  </a:lnTo>
                  <a:lnTo>
                    <a:pt x="33" y="1895"/>
                  </a:lnTo>
                  <a:close/>
                  <a:moveTo>
                    <a:pt x="33" y="2095"/>
                  </a:moveTo>
                  <a:lnTo>
                    <a:pt x="33" y="2211"/>
                  </a:lnTo>
                  <a:lnTo>
                    <a:pt x="0" y="2211"/>
                  </a:lnTo>
                  <a:lnTo>
                    <a:pt x="0" y="2095"/>
                  </a:lnTo>
                  <a:lnTo>
                    <a:pt x="33" y="2095"/>
                  </a:lnTo>
                  <a:close/>
                  <a:moveTo>
                    <a:pt x="33" y="2311"/>
                  </a:moveTo>
                  <a:lnTo>
                    <a:pt x="33" y="2427"/>
                  </a:lnTo>
                  <a:lnTo>
                    <a:pt x="0" y="2427"/>
                  </a:lnTo>
                  <a:lnTo>
                    <a:pt x="0" y="2311"/>
                  </a:lnTo>
                  <a:lnTo>
                    <a:pt x="33" y="2311"/>
                  </a:lnTo>
                  <a:close/>
                  <a:moveTo>
                    <a:pt x="33" y="2527"/>
                  </a:moveTo>
                  <a:lnTo>
                    <a:pt x="33" y="2644"/>
                  </a:lnTo>
                  <a:lnTo>
                    <a:pt x="0" y="2644"/>
                  </a:lnTo>
                  <a:lnTo>
                    <a:pt x="0" y="2527"/>
                  </a:lnTo>
                  <a:lnTo>
                    <a:pt x="33" y="2527"/>
                  </a:lnTo>
                  <a:close/>
                  <a:moveTo>
                    <a:pt x="33" y="2727"/>
                  </a:moveTo>
                  <a:lnTo>
                    <a:pt x="33" y="2843"/>
                  </a:lnTo>
                  <a:lnTo>
                    <a:pt x="0" y="2843"/>
                  </a:lnTo>
                  <a:lnTo>
                    <a:pt x="0" y="2727"/>
                  </a:lnTo>
                  <a:lnTo>
                    <a:pt x="33" y="2727"/>
                  </a:lnTo>
                  <a:close/>
                  <a:moveTo>
                    <a:pt x="33" y="2943"/>
                  </a:moveTo>
                  <a:lnTo>
                    <a:pt x="33" y="3059"/>
                  </a:lnTo>
                  <a:lnTo>
                    <a:pt x="0" y="3059"/>
                  </a:lnTo>
                  <a:lnTo>
                    <a:pt x="0" y="2943"/>
                  </a:lnTo>
                  <a:lnTo>
                    <a:pt x="33" y="294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1664" name="Freeform 48"/>
            <p:cNvSpPr>
              <a:spLocks noChangeAspect="1" noEditPoints="1"/>
            </p:cNvSpPr>
            <p:nvPr/>
          </p:nvSpPr>
          <p:spPr bwMode="auto">
            <a:xfrm>
              <a:off x="4950" y="1916"/>
              <a:ext cx="33" cy="3076"/>
            </a:xfrm>
            <a:custGeom>
              <a:avLst/>
              <a:gdLst>
                <a:gd name="T0" fmla="*/ 33 w 33"/>
                <a:gd name="T1" fmla="*/ 133 h 3076"/>
                <a:gd name="T2" fmla="*/ 0 w 33"/>
                <a:gd name="T3" fmla="*/ 0 h 3076"/>
                <a:gd name="T4" fmla="*/ 33 w 33"/>
                <a:gd name="T5" fmla="*/ 216 h 3076"/>
                <a:gd name="T6" fmla="*/ 0 w 33"/>
                <a:gd name="T7" fmla="*/ 332 h 3076"/>
                <a:gd name="T8" fmla="*/ 33 w 33"/>
                <a:gd name="T9" fmla="*/ 216 h 3076"/>
                <a:gd name="T10" fmla="*/ 33 w 33"/>
                <a:gd name="T11" fmla="*/ 548 h 3076"/>
                <a:gd name="T12" fmla="*/ 0 w 33"/>
                <a:gd name="T13" fmla="*/ 432 h 3076"/>
                <a:gd name="T14" fmla="*/ 33 w 33"/>
                <a:gd name="T15" fmla="*/ 631 h 3076"/>
                <a:gd name="T16" fmla="*/ 0 w 33"/>
                <a:gd name="T17" fmla="*/ 764 h 3076"/>
                <a:gd name="T18" fmla="*/ 33 w 33"/>
                <a:gd name="T19" fmla="*/ 631 h 3076"/>
                <a:gd name="T20" fmla="*/ 33 w 33"/>
                <a:gd name="T21" fmla="*/ 964 h 3076"/>
                <a:gd name="T22" fmla="*/ 0 w 33"/>
                <a:gd name="T23" fmla="*/ 848 h 3076"/>
                <a:gd name="T24" fmla="*/ 33 w 33"/>
                <a:gd name="T25" fmla="*/ 1064 h 3076"/>
                <a:gd name="T26" fmla="*/ 0 w 33"/>
                <a:gd name="T27" fmla="*/ 1180 h 3076"/>
                <a:gd name="T28" fmla="*/ 33 w 33"/>
                <a:gd name="T29" fmla="*/ 1064 h 3076"/>
                <a:gd name="T30" fmla="*/ 33 w 33"/>
                <a:gd name="T31" fmla="*/ 1396 h 3076"/>
                <a:gd name="T32" fmla="*/ 0 w 33"/>
                <a:gd name="T33" fmla="*/ 1263 h 3076"/>
                <a:gd name="T34" fmla="*/ 33 w 33"/>
                <a:gd name="T35" fmla="*/ 1479 h 3076"/>
                <a:gd name="T36" fmla="*/ 0 w 33"/>
                <a:gd name="T37" fmla="*/ 1596 h 3076"/>
                <a:gd name="T38" fmla="*/ 33 w 33"/>
                <a:gd name="T39" fmla="*/ 1479 h 3076"/>
                <a:gd name="T40" fmla="*/ 33 w 33"/>
                <a:gd name="T41" fmla="*/ 1812 h 3076"/>
                <a:gd name="T42" fmla="*/ 0 w 33"/>
                <a:gd name="T43" fmla="*/ 1696 h 3076"/>
                <a:gd name="T44" fmla="*/ 33 w 33"/>
                <a:gd name="T45" fmla="*/ 1895 h 3076"/>
                <a:gd name="T46" fmla="*/ 0 w 33"/>
                <a:gd name="T47" fmla="*/ 2011 h 3076"/>
                <a:gd name="T48" fmla="*/ 33 w 33"/>
                <a:gd name="T49" fmla="*/ 1895 h 3076"/>
                <a:gd name="T50" fmla="*/ 33 w 33"/>
                <a:gd name="T51" fmla="*/ 2228 h 3076"/>
                <a:gd name="T52" fmla="*/ 0 w 33"/>
                <a:gd name="T53" fmla="*/ 2111 h 3076"/>
                <a:gd name="T54" fmla="*/ 33 w 33"/>
                <a:gd name="T55" fmla="*/ 2327 h 3076"/>
                <a:gd name="T56" fmla="*/ 0 w 33"/>
                <a:gd name="T57" fmla="*/ 2444 h 3076"/>
                <a:gd name="T58" fmla="*/ 33 w 33"/>
                <a:gd name="T59" fmla="*/ 2327 h 3076"/>
                <a:gd name="T60" fmla="*/ 33 w 33"/>
                <a:gd name="T61" fmla="*/ 2643 h 3076"/>
                <a:gd name="T62" fmla="*/ 0 w 33"/>
                <a:gd name="T63" fmla="*/ 2527 h 3076"/>
                <a:gd name="T64" fmla="*/ 33 w 33"/>
                <a:gd name="T65" fmla="*/ 2743 h 3076"/>
                <a:gd name="T66" fmla="*/ 0 w 33"/>
                <a:gd name="T67" fmla="*/ 2860 h 3076"/>
                <a:gd name="T68" fmla="*/ 33 w 33"/>
                <a:gd name="T69" fmla="*/ 2743 h 3076"/>
                <a:gd name="T70" fmla="*/ 33 w 33"/>
                <a:gd name="T71" fmla="*/ 3076 h 3076"/>
                <a:gd name="T72" fmla="*/ 0 w 33"/>
                <a:gd name="T73" fmla="*/ 2943 h 3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" h="3076">
                  <a:moveTo>
                    <a:pt x="33" y="0"/>
                  </a:moveTo>
                  <a:lnTo>
                    <a:pt x="33" y="133"/>
                  </a:lnTo>
                  <a:lnTo>
                    <a:pt x="0" y="133"/>
                  </a:lnTo>
                  <a:lnTo>
                    <a:pt x="0" y="0"/>
                  </a:lnTo>
                  <a:lnTo>
                    <a:pt x="33" y="0"/>
                  </a:lnTo>
                  <a:close/>
                  <a:moveTo>
                    <a:pt x="33" y="216"/>
                  </a:moveTo>
                  <a:lnTo>
                    <a:pt x="33" y="332"/>
                  </a:lnTo>
                  <a:lnTo>
                    <a:pt x="0" y="332"/>
                  </a:lnTo>
                  <a:lnTo>
                    <a:pt x="0" y="216"/>
                  </a:lnTo>
                  <a:lnTo>
                    <a:pt x="33" y="216"/>
                  </a:lnTo>
                  <a:close/>
                  <a:moveTo>
                    <a:pt x="33" y="432"/>
                  </a:moveTo>
                  <a:lnTo>
                    <a:pt x="33" y="548"/>
                  </a:lnTo>
                  <a:lnTo>
                    <a:pt x="0" y="548"/>
                  </a:lnTo>
                  <a:lnTo>
                    <a:pt x="0" y="432"/>
                  </a:lnTo>
                  <a:lnTo>
                    <a:pt x="33" y="432"/>
                  </a:lnTo>
                  <a:close/>
                  <a:moveTo>
                    <a:pt x="33" y="631"/>
                  </a:moveTo>
                  <a:lnTo>
                    <a:pt x="33" y="764"/>
                  </a:lnTo>
                  <a:lnTo>
                    <a:pt x="0" y="764"/>
                  </a:lnTo>
                  <a:lnTo>
                    <a:pt x="0" y="631"/>
                  </a:lnTo>
                  <a:lnTo>
                    <a:pt x="33" y="631"/>
                  </a:lnTo>
                  <a:close/>
                  <a:moveTo>
                    <a:pt x="33" y="848"/>
                  </a:moveTo>
                  <a:lnTo>
                    <a:pt x="33" y="964"/>
                  </a:lnTo>
                  <a:lnTo>
                    <a:pt x="0" y="964"/>
                  </a:lnTo>
                  <a:lnTo>
                    <a:pt x="0" y="848"/>
                  </a:lnTo>
                  <a:lnTo>
                    <a:pt x="33" y="848"/>
                  </a:lnTo>
                  <a:close/>
                  <a:moveTo>
                    <a:pt x="33" y="1064"/>
                  </a:moveTo>
                  <a:lnTo>
                    <a:pt x="33" y="1180"/>
                  </a:lnTo>
                  <a:lnTo>
                    <a:pt x="0" y="1180"/>
                  </a:lnTo>
                  <a:lnTo>
                    <a:pt x="0" y="1064"/>
                  </a:lnTo>
                  <a:lnTo>
                    <a:pt x="33" y="1064"/>
                  </a:lnTo>
                  <a:close/>
                  <a:moveTo>
                    <a:pt x="33" y="1263"/>
                  </a:moveTo>
                  <a:lnTo>
                    <a:pt x="33" y="1396"/>
                  </a:lnTo>
                  <a:lnTo>
                    <a:pt x="0" y="1396"/>
                  </a:lnTo>
                  <a:lnTo>
                    <a:pt x="0" y="1263"/>
                  </a:lnTo>
                  <a:lnTo>
                    <a:pt x="33" y="1263"/>
                  </a:lnTo>
                  <a:close/>
                  <a:moveTo>
                    <a:pt x="33" y="1479"/>
                  </a:moveTo>
                  <a:lnTo>
                    <a:pt x="33" y="1596"/>
                  </a:lnTo>
                  <a:lnTo>
                    <a:pt x="0" y="1596"/>
                  </a:lnTo>
                  <a:lnTo>
                    <a:pt x="0" y="1479"/>
                  </a:lnTo>
                  <a:lnTo>
                    <a:pt x="33" y="1479"/>
                  </a:lnTo>
                  <a:close/>
                  <a:moveTo>
                    <a:pt x="33" y="1696"/>
                  </a:moveTo>
                  <a:lnTo>
                    <a:pt x="33" y="1812"/>
                  </a:lnTo>
                  <a:lnTo>
                    <a:pt x="0" y="1812"/>
                  </a:lnTo>
                  <a:lnTo>
                    <a:pt x="0" y="1696"/>
                  </a:lnTo>
                  <a:lnTo>
                    <a:pt x="33" y="1696"/>
                  </a:lnTo>
                  <a:close/>
                  <a:moveTo>
                    <a:pt x="33" y="1895"/>
                  </a:moveTo>
                  <a:lnTo>
                    <a:pt x="33" y="2011"/>
                  </a:lnTo>
                  <a:lnTo>
                    <a:pt x="0" y="2011"/>
                  </a:lnTo>
                  <a:lnTo>
                    <a:pt x="0" y="1895"/>
                  </a:lnTo>
                  <a:lnTo>
                    <a:pt x="33" y="1895"/>
                  </a:lnTo>
                  <a:close/>
                  <a:moveTo>
                    <a:pt x="33" y="2111"/>
                  </a:moveTo>
                  <a:lnTo>
                    <a:pt x="33" y="2228"/>
                  </a:lnTo>
                  <a:lnTo>
                    <a:pt x="0" y="2228"/>
                  </a:lnTo>
                  <a:lnTo>
                    <a:pt x="0" y="2111"/>
                  </a:lnTo>
                  <a:lnTo>
                    <a:pt x="33" y="2111"/>
                  </a:lnTo>
                  <a:close/>
                  <a:moveTo>
                    <a:pt x="33" y="2327"/>
                  </a:moveTo>
                  <a:lnTo>
                    <a:pt x="33" y="2444"/>
                  </a:lnTo>
                  <a:lnTo>
                    <a:pt x="0" y="2444"/>
                  </a:lnTo>
                  <a:lnTo>
                    <a:pt x="0" y="2327"/>
                  </a:lnTo>
                  <a:lnTo>
                    <a:pt x="33" y="2327"/>
                  </a:lnTo>
                  <a:close/>
                  <a:moveTo>
                    <a:pt x="33" y="2527"/>
                  </a:moveTo>
                  <a:lnTo>
                    <a:pt x="33" y="2643"/>
                  </a:lnTo>
                  <a:lnTo>
                    <a:pt x="0" y="2643"/>
                  </a:lnTo>
                  <a:lnTo>
                    <a:pt x="0" y="2527"/>
                  </a:lnTo>
                  <a:lnTo>
                    <a:pt x="33" y="2527"/>
                  </a:lnTo>
                  <a:close/>
                  <a:moveTo>
                    <a:pt x="33" y="2743"/>
                  </a:moveTo>
                  <a:lnTo>
                    <a:pt x="33" y="2860"/>
                  </a:lnTo>
                  <a:lnTo>
                    <a:pt x="0" y="2860"/>
                  </a:lnTo>
                  <a:lnTo>
                    <a:pt x="0" y="2743"/>
                  </a:lnTo>
                  <a:lnTo>
                    <a:pt x="33" y="2743"/>
                  </a:lnTo>
                  <a:close/>
                  <a:moveTo>
                    <a:pt x="33" y="2943"/>
                  </a:moveTo>
                  <a:lnTo>
                    <a:pt x="33" y="3076"/>
                  </a:lnTo>
                  <a:lnTo>
                    <a:pt x="0" y="3076"/>
                  </a:lnTo>
                  <a:lnTo>
                    <a:pt x="0" y="2943"/>
                  </a:lnTo>
                  <a:lnTo>
                    <a:pt x="33" y="294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1665" name="Freeform 49"/>
            <p:cNvSpPr>
              <a:spLocks noChangeAspect="1" noEditPoints="1"/>
            </p:cNvSpPr>
            <p:nvPr/>
          </p:nvSpPr>
          <p:spPr bwMode="auto">
            <a:xfrm>
              <a:off x="2596" y="1932"/>
              <a:ext cx="33" cy="3060"/>
            </a:xfrm>
            <a:custGeom>
              <a:avLst/>
              <a:gdLst>
                <a:gd name="T0" fmla="*/ 33 w 33"/>
                <a:gd name="T1" fmla="*/ 117 h 3060"/>
                <a:gd name="T2" fmla="*/ 17 w 33"/>
                <a:gd name="T3" fmla="*/ 0 h 3060"/>
                <a:gd name="T4" fmla="*/ 33 w 33"/>
                <a:gd name="T5" fmla="*/ 216 h 3060"/>
                <a:gd name="T6" fmla="*/ 0 w 33"/>
                <a:gd name="T7" fmla="*/ 333 h 3060"/>
                <a:gd name="T8" fmla="*/ 33 w 33"/>
                <a:gd name="T9" fmla="*/ 216 h 3060"/>
                <a:gd name="T10" fmla="*/ 33 w 33"/>
                <a:gd name="T11" fmla="*/ 532 h 3060"/>
                <a:gd name="T12" fmla="*/ 0 w 33"/>
                <a:gd name="T13" fmla="*/ 416 h 3060"/>
                <a:gd name="T14" fmla="*/ 33 w 33"/>
                <a:gd name="T15" fmla="*/ 632 h 3060"/>
                <a:gd name="T16" fmla="*/ 0 w 33"/>
                <a:gd name="T17" fmla="*/ 748 h 3060"/>
                <a:gd name="T18" fmla="*/ 33 w 33"/>
                <a:gd name="T19" fmla="*/ 632 h 3060"/>
                <a:gd name="T20" fmla="*/ 33 w 33"/>
                <a:gd name="T21" fmla="*/ 965 h 3060"/>
                <a:gd name="T22" fmla="*/ 0 w 33"/>
                <a:gd name="T23" fmla="*/ 832 h 3060"/>
                <a:gd name="T24" fmla="*/ 33 w 33"/>
                <a:gd name="T25" fmla="*/ 1048 h 3060"/>
                <a:gd name="T26" fmla="*/ 0 w 33"/>
                <a:gd name="T27" fmla="*/ 1164 h 3060"/>
                <a:gd name="T28" fmla="*/ 33 w 33"/>
                <a:gd name="T29" fmla="*/ 1048 h 3060"/>
                <a:gd name="T30" fmla="*/ 33 w 33"/>
                <a:gd name="T31" fmla="*/ 1380 h 3060"/>
                <a:gd name="T32" fmla="*/ 0 w 33"/>
                <a:gd name="T33" fmla="*/ 1264 h 3060"/>
                <a:gd name="T34" fmla="*/ 33 w 33"/>
                <a:gd name="T35" fmla="*/ 1463 h 3060"/>
                <a:gd name="T36" fmla="*/ 0 w 33"/>
                <a:gd name="T37" fmla="*/ 1596 h 3060"/>
                <a:gd name="T38" fmla="*/ 33 w 33"/>
                <a:gd name="T39" fmla="*/ 1463 h 3060"/>
                <a:gd name="T40" fmla="*/ 33 w 33"/>
                <a:gd name="T41" fmla="*/ 1796 h 3060"/>
                <a:gd name="T42" fmla="*/ 0 w 33"/>
                <a:gd name="T43" fmla="*/ 1680 h 3060"/>
                <a:gd name="T44" fmla="*/ 33 w 33"/>
                <a:gd name="T45" fmla="*/ 1896 h 3060"/>
                <a:gd name="T46" fmla="*/ 0 w 33"/>
                <a:gd name="T47" fmla="*/ 2012 h 3060"/>
                <a:gd name="T48" fmla="*/ 33 w 33"/>
                <a:gd name="T49" fmla="*/ 1896 h 3060"/>
                <a:gd name="T50" fmla="*/ 33 w 33"/>
                <a:gd name="T51" fmla="*/ 2228 h 3060"/>
                <a:gd name="T52" fmla="*/ 0 w 33"/>
                <a:gd name="T53" fmla="*/ 2095 h 3060"/>
                <a:gd name="T54" fmla="*/ 33 w 33"/>
                <a:gd name="T55" fmla="*/ 2311 h 3060"/>
                <a:gd name="T56" fmla="*/ 0 w 33"/>
                <a:gd name="T57" fmla="*/ 2428 h 3060"/>
                <a:gd name="T58" fmla="*/ 33 w 33"/>
                <a:gd name="T59" fmla="*/ 2311 h 3060"/>
                <a:gd name="T60" fmla="*/ 33 w 33"/>
                <a:gd name="T61" fmla="*/ 2644 h 3060"/>
                <a:gd name="T62" fmla="*/ 0 w 33"/>
                <a:gd name="T63" fmla="*/ 2528 h 3060"/>
                <a:gd name="T64" fmla="*/ 33 w 33"/>
                <a:gd name="T65" fmla="*/ 2727 h 3060"/>
                <a:gd name="T66" fmla="*/ 0 w 33"/>
                <a:gd name="T67" fmla="*/ 2844 h 3060"/>
                <a:gd name="T68" fmla="*/ 33 w 33"/>
                <a:gd name="T69" fmla="*/ 2727 h 3060"/>
                <a:gd name="T70" fmla="*/ 33 w 33"/>
                <a:gd name="T71" fmla="*/ 3060 h 3060"/>
                <a:gd name="T72" fmla="*/ 0 w 33"/>
                <a:gd name="T73" fmla="*/ 2943 h 3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" h="3060">
                  <a:moveTo>
                    <a:pt x="33" y="0"/>
                  </a:moveTo>
                  <a:lnTo>
                    <a:pt x="33" y="117"/>
                  </a:lnTo>
                  <a:lnTo>
                    <a:pt x="17" y="117"/>
                  </a:lnTo>
                  <a:lnTo>
                    <a:pt x="17" y="0"/>
                  </a:lnTo>
                  <a:lnTo>
                    <a:pt x="33" y="0"/>
                  </a:lnTo>
                  <a:close/>
                  <a:moveTo>
                    <a:pt x="33" y="216"/>
                  </a:moveTo>
                  <a:lnTo>
                    <a:pt x="33" y="333"/>
                  </a:lnTo>
                  <a:lnTo>
                    <a:pt x="0" y="333"/>
                  </a:lnTo>
                  <a:lnTo>
                    <a:pt x="17" y="216"/>
                  </a:lnTo>
                  <a:lnTo>
                    <a:pt x="33" y="216"/>
                  </a:lnTo>
                  <a:close/>
                  <a:moveTo>
                    <a:pt x="33" y="416"/>
                  </a:moveTo>
                  <a:lnTo>
                    <a:pt x="33" y="532"/>
                  </a:lnTo>
                  <a:lnTo>
                    <a:pt x="0" y="532"/>
                  </a:lnTo>
                  <a:lnTo>
                    <a:pt x="0" y="416"/>
                  </a:lnTo>
                  <a:lnTo>
                    <a:pt x="33" y="416"/>
                  </a:lnTo>
                  <a:close/>
                  <a:moveTo>
                    <a:pt x="33" y="632"/>
                  </a:moveTo>
                  <a:lnTo>
                    <a:pt x="33" y="748"/>
                  </a:lnTo>
                  <a:lnTo>
                    <a:pt x="0" y="748"/>
                  </a:lnTo>
                  <a:lnTo>
                    <a:pt x="0" y="632"/>
                  </a:lnTo>
                  <a:lnTo>
                    <a:pt x="33" y="632"/>
                  </a:lnTo>
                  <a:close/>
                  <a:moveTo>
                    <a:pt x="33" y="832"/>
                  </a:moveTo>
                  <a:lnTo>
                    <a:pt x="33" y="965"/>
                  </a:lnTo>
                  <a:lnTo>
                    <a:pt x="0" y="965"/>
                  </a:lnTo>
                  <a:lnTo>
                    <a:pt x="0" y="832"/>
                  </a:lnTo>
                  <a:lnTo>
                    <a:pt x="33" y="832"/>
                  </a:lnTo>
                  <a:close/>
                  <a:moveTo>
                    <a:pt x="33" y="1048"/>
                  </a:moveTo>
                  <a:lnTo>
                    <a:pt x="33" y="1164"/>
                  </a:lnTo>
                  <a:lnTo>
                    <a:pt x="0" y="1164"/>
                  </a:lnTo>
                  <a:lnTo>
                    <a:pt x="0" y="1048"/>
                  </a:lnTo>
                  <a:lnTo>
                    <a:pt x="33" y="1048"/>
                  </a:lnTo>
                  <a:close/>
                  <a:moveTo>
                    <a:pt x="33" y="1264"/>
                  </a:moveTo>
                  <a:lnTo>
                    <a:pt x="33" y="1380"/>
                  </a:lnTo>
                  <a:lnTo>
                    <a:pt x="0" y="1380"/>
                  </a:lnTo>
                  <a:lnTo>
                    <a:pt x="0" y="1264"/>
                  </a:lnTo>
                  <a:lnTo>
                    <a:pt x="33" y="1264"/>
                  </a:lnTo>
                  <a:close/>
                  <a:moveTo>
                    <a:pt x="33" y="1463"/>
                  </a:moveTo>
                  <a:lnTo>
                    <a:pt x="33" y="1596"/>
                  </a:lnTo>
                  <a:lnTo>
                    <a:pt x="0" y="1596"/>
                  </a:lnTo>
                  <a:lnTo>
                    <a:pt x="0" y="1463"/>
                  </a:lnTo>
                  <a:lnTo>
                    <a:pt x="33" y="1463"/>
                  </a:lnTo>
                  <a:close/>
                  <a:moveTo>
                    <a:pt x="33" y="1680"/>
                  </a:moveTo>
                  <a:lnTo>
                    <a:pt x="33" y="1796"/>
                  </a:lnTo>
                  <a:lnTo>
                    <a:pt x="0" y="1796"/>
                  </a:lnTo>
                  <a:lnTo>
                    <a:pt x="0" y="1680"/>
                  </a:lnTo>
                  <a:lnTo>
                    <a:pt x="33" y="1680"/>
                  </a:lnTo>
                  <a:close/>
                  <a:moveTo>
                    <a:pt x="33" y="1896"/>
                  </a:moveTo>
                  <a:lnTo>
                    <a:pt x="33" y="2012"/>
                  </a:lnTo>
                  <a:lnTo>
                    <a:pt x="0" y="2012"/>
                  </a:lnTo>
                  <a:lnTo>
                    <a:pt x="0" y="1896"/>
                  </a:lnTo>
                  <a:lnTo>
                    <a:pt x="33" y="1896"/>
                  </a:lnTo>
                  <a:close/>
                  <a:moveTo>
                    <a:pt x="33" y="2095"/>
                  </a:moveTo>
                  <a:lnTo>
                    <a:pt x="33" y="2228"/>
                  </a:lnTo>
                  <a:lnTo>
                    <a:pt x="0" y="2228"/>
                  </a:lnTo>
                  <a:lnTo>
                    <a:pt x="0" y="2095"/>
                  </a:lnTo>
                  <a:lnTo>
                    <a:pt x="33" y="2095"/>
                  </a:lnTo>
                  <a:close/>
                  <a:moveTo>
                    <a:pt x="33" y="2311"/>
                  </a:moveTo>
                  <a:lnTo>
                    <a:pt x="33" y="2428"/>
                  </a:lnTo>
                  <a:lnTo>
                    <a:pt x="0" y="2428"/>
                  </a:lnTo>
                  <a:lnTo>
                    <a:pt x="0" y="2311"/>
                  </a:lnTo>
                  <a:lnTo>
                    <a:pt x="33" y="2311"/>
                  </a:lnTo>
                  <a:close/>
                  <a:moveTo>
                    <a:pt x="33" y="2528"/>
                  </a:moveTo>
                  <a:lnTo>
                    <a:pt x="33" y="2644"/>
                  </a:lnTo>
                  <a:lnTo>
                    <a:pt x="0" y="2644"/>
                  </a:lnTo>
                  <a:lnTo>
                    <a:pt x="0" y="2528"/>
                  </a:lnTo>
                  <a:lnTo>
                    <a:pt x="33" y="2528"/>
                  </a:lnTo>
                  <a:close/>
                  <a:moveTo>
                    <a:pt x="33" y="2727"/>
                  </a:moveTo>
                  <a:lnTo>
                    <a:pt x="33" y="2860"/>
                  </a:lnTo>
                  <a:lnTo>
                    <a:pt x="0" y="2844"/>
                  </a:lnTo>
                  <a:lnTo>
                    <a:pt x="0" y="2727"/>
                  </a:lnTo>
                  <a:lnTo>
                    <a:pt x="33" y="2727"/>
                  </a:lnTo>
                  <a:close/>
                  <a:moveTo>
                    <a:pt x="33" y="2943"/>
                  </a:moveTo>
                  <a:lnTo>
                    <a:pt x="33" y="3060"/>
                  </a:lnTo>
                  <a:lnTo>
                    <a:pt x="0" y="3060"/>
                  </a:lnTo>
                  <a:lnTo>
                    <a:pt x="0" y="2943"/>
                  </a:lnTo>
                  <a:lnTo>
                    <a:pt x="33" y="294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1666" name="Freeform 50"/>
            <p:cNvSpPr>
              <a:spLocks noChangeAspect="1" noEditPoints="1"/>
            </p:cNvSpPr>
            <p:nvPr/>
          </p:nvSpPr>
          <p:spPr bwMode="auto">
            <a:xfrm>
              <a:off x="3972" y="1949"/>
              <a:ext cx="33" cy="3059"/>
            </a:xfrm>
            <a:custGeom>
              <a:avLst/>
              <a:gdLst>
                <a:gd name="T0" fmla="*/ 33 w 33"/>
                <a:gd name="T1" fmla="*/ 116 h 3059"/>
                <a:gd name="T2" fmla="*/ 0 w 33"/>
                <a:gd name="T3" fmla="*/ 0 h 3059"/>
                <a:gd name="T4" fmla="*/ 33 w 33"/>
                <a:gd name="T5" fmla="*/ 199 h 3059"/>
                <a:gd name="T6" fmla="*/ 0 w 33"/>
                <a:gd name="T7" fmla="*/ 332 h 3059"/>
                <a:gd name="T8" fmla="*/ 33 w 33"/>
                <a:gd name="T9" fmla="*/ 199 h 3059"/>
                <a:gd name="T10" fmla="*/ 33 w 33"/>
                <a:gd name="T11" fmla="*/ 532 h 3059"/>
                <a:gd name="T12" fmla="*/ 0 w 33"/>
                <a:gd name="T13" fmla="*/ 415 h 3059"/>
                <a:gd name="T14" fmla="*/ 33 w 33"/>
                <a:gd name="T15" fmla="*/ 632 h 3059"/>
                <a:gd name="T16" fmla="*/ 0 w 33"/>
                <a:gd name="T17" fmla="*/ 748 h 3059"/>
                <a:gd name="T18" fmla="*/ 33 w 33"/>
                <a:gd name="T19" fmla="*/ 632 h 3059"/>
                <a:gd name="T20" fmla="*/ 33 w 33"/>
                <a:gd name="T21" fmla="*/ 964 h 3059"/>
                <a:gd name="T22" fmla="*/ 0 w 33"/>
                <a:gd name="T23" fmla="*/ 831 h 3059"/>
                <a:gd name="T24" fmla="*/ 33 w 33"/>
                <a:gd name="T25" fmla="*/ 1047 h 3059"/>
                <a:gd name="T26" fmla="*/ 0 w 33"/>
                <a:gd name="T27" fmla="*/ 1164 h 3059"/>
                <a:gd name="T28" fmla="*/ 33 w 33"/>
                <a:gd name="T29" fmla="*/ 1047 h 3059"/>
                <a:gd name="T30" fmla="*/ 33 w 33"/>
                <a:gd name="T31" fmla="*/ 1380 h 3059"/>
                <a:gd name="T32" fmla="*/ 0 w 33"/>
                <a:gd name="T33" fmla="*/ 1263 h 3059"/>
                <a:gd name="T34" fmla="*/ 33 w 33"/>
                <a:gd name="T35" fmla="*/ 1463 h 3059"/>
                <a:gd name="T36" fmla="*/ 0 w 33"/>
                <a:gd name="T37" fmla="*/ 1596 h 3059"/>
                <a:gd name="T38" fmla="*/ 33 w 33"/>
                <a:gd name="T39" fmla="*/ 1463 h 3059"/>
                <a:gd name="T40" fmla="*/ 33 w 33"/>
                <a:gd name="T41" fmla="*/ 1796 h 3059"/>
                <a:gd name="T42" fmla="*/ 0 w 33"/>
                <a:gd name="T43" fmla="*/ 1679 h 3059"/>
                <a:gd name="T44" fmla="*/ 33 w 33"/>
                <a:gd name="T45" fmla="*/ 1895 h 3059"/>
                <a:gd name="T46" fmla="*/ 0 w 33"/>
                <a:gd name="T47" fmla="*/ 2012 h 3059"/>
                <a:gd name="T48" fmla="*/ 33 w 33"/>
                <a:gd name="T49" fmla="*/ 1895 h 3059"/>
                <a:gd name="T50" fmla="*/ 33 w 33"/>
                <a:gd name="T51" fmla="*/ 2211 h 3059"/>
                <a:gd name="T52" fmla="*/ 0 w 33"/>
                <a:gd name="T53" fmla="*/ 2095 h 3059"/>
                <a:gd name="T54" fmla="*/ 33 w 33"/>
                <a:gd name="T55" fmla="*/ 2311 h 3059"/>
                <a:gd name="T56" fmla="*/ 0 w 33"/>
                <a:gd name="T57" fmla="*/ 2427 h 3059"/>
                <a:gd name="T58" fmla="*/ 33 w 33"/>
                <a:gd name="T59" fmla="*/ 2311 h 3059"/>
                <a:gd name="T60" fmla="*/ 33 w 33"/>
                <a:gd name="T61" fmla="*/ 2644 h 3059"/>
                <a:gd name="T62" fmla="*/ 0 w 33"/>
                <a:gd name="T63" fmla="*/ 2527 h 3059"/>
                <a:gd name="T64" fmla="*/ 33 w 33"/>
                <a:gd name="T65" fmla="*/ 2727 h 3059"/>
                <a:gd name="T66" fmla="*/ 0 w 33"/>
                <a:gd name="T67" fmla="*/ 2843 h 3059"/>
                <a:gd name="T68" fmla="*/ 33 w 33"/>
                <a:gd name="T69" fmla="*/ 2727 h 3059"/>
                <a:gd name="T70" fmla="*/ 33 w 33"/>
                <a:gd name="T71" fmla="*/ 3059 h 3059"/>
                <a:gd name="T72" fmla="*/ 0 w 33"/>
                <a:gd name="T73" fmla="*/ 2943 h 3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" h="3059">
                  <a:moveTo>
                    <a:pt x="33" y="0"/>
                  </a:moveTo>
                  <a:lnTo>
                    <a:pt x="33" y="116"/>
                  </a:lnTo>
                  <a:lnTo>
                    <a:pt x="0" y="116"/>
                  </a:lnTo>
                  <a:lnTo>
                    <a:pt x="0" y="0"/>
                  </a:lnTo>
                  <a:lnTo>
                    <a:pt x="33" y="0"/>
                  </a:lnTo>
                  <a:close/>
                  <a:moveTo>
                    <a:pt x="33" y="199"/>
                  </a:moveTo>
                  <a:lnTo>
                    <a:pt x="33" y="332"/>
                  </a:lnTo>
                  <a:lnTo>
                    <a:pt x="0" y="332"/>
                  </a:lnTo>
                  <a:lnTo>
                    <a:pt x="0" y="199"/>
                  </a:lnTo>
                  <a:lnTo>
                    <a:pt x="33" y="199"/>
                  </a:lnTo>
                  <a:close/>
                  <a:moveTo>
                    <a:pt x="33" y="415"/>
                  </a:moveTo>
                  <a:lnTo>
                    <a:pt x="33" y="532"/>
                  </a:lnTo>
                  <a:lnTo>
                    <a:pt x="0" y="532"/>
                  </a:lnTo>
                  <a:lnTo>
                    <a:pt x="0" y="415"/>
                  </a:lnTo>
                  <a:lnTo>
                    <a:pt x="33" y="415"/>
                  </a:lnTo>
                  <a:close/>
                  <a:moveTo>
                    <a:pt x="33" y="632"/>
                  </a:moveTo>
                  <a:lnTo>
                    <a:pt x="33" y="748"/>
                  </a:lnTo>
                  <a:lnTo>
                    <a:pt x="0" y="748"/>
                  </a:lnTo>
                  <a:lnTo>
                    <a:pt x="0" y="632"/>
                  </a:lnTo>
                  <a:lnTo>
                    <a:pt x="33" y="632"/>
                  </a:lnTo>
                  <a:close/>
                  <a:moveTo>
                    <a:pt x="33" y="831"/>
                  </a:moveTo>
                  <a:lnTo>
                    <a:pt x="33" y="964"/>
                  </a:lnTo>
                  <a:lnTo>
                    <a:pt x="0" y="964"/>
                  </a:lnTo>
                  <a:lnTo>
                    <a:pt x="0" y="831"/>
                  </a:lnTo>
                  <a:lnTo>
                    <a:pt x="33" y="831"/>
                  </a:lnTo>
                  <a:close/>
                  <a:moveTo>
                    <a:pt x="33" y="1047"/>
                  </a:moveTo>
                  <a:lnTo>
                    <a:pt x="33" y="1164"/>
                  </a:lnTo>
                  <a:lnTo>
                    <a:pt x="0" y="1164"/>
                  </a:lnTo>
                  <a:lnTo>
                    <a:pt x="0" y="1047"/>
                  </a:lnTo>
                  <a:lnTo>
                    <a:pt x="33" y="1047"/>
                  </a:lnTo>
                  <a:close/>
                  <a:moveTo>
                    <a:pt x="33" y="1263"/>
                  </a:moveTo>
                  <a:lnTo>
                    <a:pt x="33" y="1380"/>
                  </a:lnTo>
                  <a:lnTo>
                    <a:pt x="0" y="1380"/>
                  </a:lnTo>
                  <a:lnTo>
                    <a:pt x="0" y="1263"/>
                  </a:lnTo>
                  <a:lnTo>
                    <a:pt x="33" y="1263"/>
                  </a:lnTo>
                  <a:close/>
                  <a:moveTo>
                    <a:pt x="33" y="1463"/>
                  </a:moveTo>
                  <a:lnTo>
                    <a:pt x="33" y="1596"/>
                  </a:lnTo>
                  <a:lnTo>
                    <a:pt x="0" y="1596"/>
                  </a:lnTo>
                  <a:lnTo>
                    <a:pt x="0" y="1463"/>
                  </a:lnTo>
                  <a:lnTo>
                    <a:pt x="33" y="1463"/>
                  </a:lnTo>
                  <a:close/>
                  <a:moveTo>
                    <a:pt x="33" y="1679"/>
                  </a:moveTo>
                  <a:lnTo>
                    <a:pt x="33" y="1796"/>
                  </a:lnTo>
                  <a:lnTo>
                    <a:pt x="0" y="1796"/>
                  </a:lnTo>
                  <a:lnTo>
                    <a:pt x="0" y="1679"/>
                  </a:lnTo>
                  <a:lnTo>
                    <a:pt x="33" y="1679"/>
                  </a:lnTo>
                  <a:close/>
                  <a:moveTo>
                    <a:pt x="33" y="1895"/>
                  </a:moveTo>
                  <a:lnTo>
                    <a:pt x="33" y="2012"/>
                  </a:lnTo>
                  <a:lnTo>
                    <a:pt x="0" y="2012"/>
                  </a:lnTo>
                  <a:lnTo>
                    <a:pt x="0" y="1895"/>
                  </a:lnTo>
                  <a:lnTo>
                    <a:pt x="33" y="1895"/>
                  </a:lnTo>
                  <a:close/>
                  <a:moveTo>
                    <a:pt x="33" y="2095"/>
                  </a:moveTo>
                  <a:lnTo>
                    <a:pt x="33" y="2211"/>
                  </a:lnTo>
                  <a:lnTo>
                    <a:pt x="0" y="2211"/>
                  </a:lnTo>
                  <a:lnTo>
                    <a:pt x="0" y="2095"/>
                  </a:lnTo>
                  <a:lnTo>
                    <a:pt x="33" y="2095"/>
                  </a:lnTo>
                  <a:close/>
                  <a:moveTo>
                    <a:pt x="33" y="2311"/>
                  </a:moveTo>
                  <a:lnTo>
                    <a:pt x="33" y="2427"/>
                  </a:lnTo>
                  <a:lnTo>
                    <a:pt x="0" y="2427"/>
                  </a:lnTo>
                  <a:lnTo>
                    <a:pt x="0" y="2311"/>
                  </a:lnTo>
                  <a:lnTo>
                    <a:pt x="33" y="2311"/>
                  </a:lnTo>
                  <a:close/>
                  <a:moveTo>
                    <a:pt x="33" y="2527"/>
                  </a:moveTo>
                  <a:lnTo>
                    <a:pt x="33" y="2644"/>
                  </a:lnTo>
                  <a:lnTo>
                    <a:pt x="0" y="2644"/>
                  </a:lnTo>
                  <a:lnTo>
                    <a:pt x="0" y="2527"/>
                  </a:lnTo>
                  <a:lnTo>
                    <a:pt x="33" y="2527"/>
                  </a:lnTo>
                  <a:close/>
                  <a:moveTo>
                    <a:pt x="33" y="2727"/>
                  </a:moveTo>
                  <a:lnTo>
                    <a:pt x="33" y="2843"/>
                  </a:lnTo>
                  <a:lnTo>
                    <a:pt x="0" y="2843"/>
                  </a:lnTo>
                  <a:lnTo>
                    <a:pt x="0" y="2727"/>
                  </a:lnTo>
                  <a:lnTo>
                    <a:pt x="33" y="2727"/>
                  </a:lnTo>
                  <a:close/>
                  <a:moveTo>
                    <a:pt x="33" y="2943"/>
                  </a:moveTo>
                  <a:lnTo>
                    <a:pt x="33" y="3059"/>
                  </a:lnTo>
                  <a:lnTo>
                    <a:pt x="0" y="3059"/>
                  </a:lnTo>
                  <a:lnTo>
                    <a:pt x="0" y="2943"/>
                  </a:lnTo>
                  <a:lnTo>
                    <a:pt x="33" y="294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1667" name="Freeform 51"/>
            <p:cNvSpPr>
              <a:spLocks noChangeAspect="1" noEditPoints="1"/>
            </p:cNvSpPr>
            <p:nvPr/>
          </p:nvSpPr>
          <p:spPr bwMode="auto">
            <a:xfrm>
              <a:off x="4728" y="1939"/>
              <a:ext cx="33" cy="3059"/>
            </a:xfrm>
            <a:custGeom>
              <a:avLst/>
              <a:gdLst>
                <a:gd name="T0" fmla="*/ 33 w 33"/>
                <a:gd name="T1" fmla="*/ 116 h 3059"/>
                <a:gd name="T2" fmla="*/ 0 w 33"/>
                <a:gd name="T3" fmla="*/ 0 h 3059"/>
                <a:gd name="T4" fmla="*/ 33 w 33"/>
                <a:gd name="T5" fmla="*/ 199 h 3059"/>
                <a:gd name="T6" fmla="*/ 0 w 33"/>
                <a:gd name="T7" fmla="*/ 332 h 3059"/>
                <a:gd name="T8" fmla="*/ 33 w 33"/>
                <a:gd name="T9" fmla="*/ 199 h 3059"/>
                <a:gd name="T10" fmla="*/ 33 w 33"/>
                <a:gd name="T11" fmla="*/ 532 h 3059"/>
                <a:gd name="T12" fmla="*/ 0 w 33"/>
                <a:gd name="T13" fmla="*/ 415 h 3059"/>
                <a:gd name="T14" fmla="*/ 33 w 33"/>
                <a:gd name="T15" fmla="*/ 632 h 3059"/>
                <a:gd name="T16" fmla="*/ 0 w 33"/>
                <a:gd name="T17" fmla="*/ 748 h 3059"/>
                <a:gd name="T18" fmla="*/ 33 w 33"/>
                <a:gd name="T19" fmla="*/ 632 h 3059"/>
                <a:gd name="T20" fmla="*/ 33 w 33"/>
                <a:gd name="T21" fmla="*/ 947 h 3059"/>
                <a:gd name="T22" fmla="*/ 0 w 33"/>
                <a:gd name="T23" fmla="*/ 831 h 3059"/>
                <a:gd name="T24" fmla="*/ 33 w 33"/>
                <a:gd name="T25" fmla="*/ 1047 h 3059"/>
                <a:gd name="T26" fmla="*/ 0 w 33"/>
                <a:gd name="T27" fmla="*/ 1164 h 3059"/>
                <a:gd name="T28" fmla="*/ 33 w 33"/>
                <a:gd name="T29" fmla="*/ 1047 h 3059"/>
                <a:gd name="T30" fmla="*/ 33 w 33"/>
                <a:gd name="T31" fmla="*/ 1380 h 3059"/>
                <a:gd name="T32" fmla="*/ 0 w 33"/>
                <a:gd name="T33" fmla="*/ 1263 h 3059"/>
                <a:gd name="T34" fmla="*/ 33 w 33"/>
                <a:gd name="T35" fmla="*/ 1463 h 3059"/>
                <a:gd name="T36" fmla="*/ 0 w 33"/>
                <a:gd name="T37" fmla="*/ 1579 h 3059"/>
                <a:gd name="T38" fmla="*/ 33 w 33"/>
                <a:gd name="T39" fmla="*/ 1463 h 3059"/>
                <a:gd name="T40" fmla="*/ 33 w 33"/>
                <a:gd name="T41" fmla="*/ 1795 h 3059"/>
                <a:gd name="T42" fmla="*/ 0 w 33"/>
                <a:gd name="T43" fmla="*/ 1679 h 3059"/>
                <a:gd name="T44" fmla="*/ 33 w 33"/>
                <a:gd name="T45" fmla="*/ 1879 h 3059"/>
                <a:gd name="T46" fmla="*/ 0 w 33"/>
                <a:gd name="T47" fmla="*/ 2012 h 3059"/>
                <a:gd name="T48" fmla="*/ 33 w 33"/>
                <a:gd name="T49" fmla="*/ 1879 h 3059"/>
                <a:gd name="T50" fmla="*/ 33 w 33"/>
                <a:gd name="T51" fmla="*/ 2211 h 3059"/>
                <a:gd name="T52" fmla="*/ 0 w 33"/>
                <a:gd name="T53" fmla="*/ 2095 h 3059"/>
                <a:gd name="T54" fmla="*/ 33 w 33"/>
                <a:gd name="T55" fmla="*/ 2311 h 3059"/>
                <a:gd name="T56" fmla="*/ 0 w 33"/>
                <a:gd name="T57" fmla="*/ 2427 h 3059"/>
                <a:gd name="T58" fmla="*/ 33 w 33"/>
                <a:gd name="T59" fmla="*/ 2311 h 3059"/>
                <a:gd name="T60" fmla="*/ 33 w 33"/>
                <a:gd name="T61" fmla="*/ 2643 h 3059"/>
                <a:gd name="T62" fmla="*/ 0 w 33"/>
                <a:gd name="T63" fmla="*/ 2510 h 3059"/>
                <a:gd name="T64" fmla="*/ 33 w 33"/>
                <a:gd name="T65" fmla="*/ 2727 h 3059"/>
                <a:gd name="T66" fmla="*/ 0 w 33"/>
                <a:gd name="T67" fmla="*/ 2843 h 3059"/>
                <a:gd name="T68" fmla="*/ 33 w 33"/>
                <a:gd name="T69" fmla="*/ 2727 h 3059"/>
                <a:gd name="T70" fmla="*/ 33 w 33"/>
                <a:gd name="T71" fmla="*/ 3059 h 3059"/>
                <a:gd name="T72" fmla="*/ 0 w 33"/>
                <a:gd name="T73" fmla="*/ 2943 h 3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" h="3059">
                  <a:moveTo>
                    <a:pt x="33" y="0"/>
                  </a:moveTo>
                  <a:lnTo>
                    <a:pt x="33" y="116"/>
                  </a:lnTo>
                  <a:lnTo>
                    <a:pt x="0" y="116"/>
                  </a:lnTo>
                  <a:lnTo>
                    <a:pt x="0" y="0"/>
                  </a:lnTo>
                  <a:lnTo>
                    <a:pt x="33" y="0"/>
                  </a:lnTo>
                  <a:close/>
                  <a:moveTo>
                    <a:pt x="33" y="199"/>
                  </a:moveTo>
                  <a:lnTo>
                    <a:pt x="33" y="332"/>
                  </a:lnTo>
                  <a:lnTo>
                    <a:pt x="0" y="332"/>
                  </a:lnTo>
                  <a:lnTo>
                    <a:pt x="0" y="199"/>
                  </a:lnTo>
                  <a:lnTo>
                    <a:pt x="33" y="199"/>
                  </a:lnTo>
                  <a:close/>
                  <a:moveTo>
                    <a:pt x="33" y="415"/>
                  </a:moveTo>
                  <a:lnTo>
                    <a:pt x="33" y="532"/>
                  </a:lnTo>
                  <a:lnTo>
                    <a:pt x="0" y="532"/>
                  </a:lnTo>
                  <a:lnTo>
                    <a:pt x="0" y="415"/>
                  </a:lnTo>
                  <a:lnTo>
                    <a:pt x="33" y="415"/>
                  </a:lnTo>
                  <a:close/>
                  <a:moveTo>
                    <a:pt x="33" y="632"/>
                  </a:moveTo>
                  <a:lnTo>
                    <a:pt x="33" y="748"/>
                  </a:lnTo>
                  <a:lnTo>
                    <a:pt x="0" y="748"/>
                  </a:lnTo>
                  <a:lnTo>
                    <a:pt x="0" y="632"/>
                  </a:lnTo>
                  <a:lnTo>
                    <a:pt x="33" y="632"/>
                  </a:lnTo>
                  <a:close/>
                  <a:moveTo>
                    <a:pt x="33" y="831"/>
                  </a:moveTo>
                  <a:lnTo>
                    <a:pt x="33" y="947"/>
                  </a:lnTo>
                  <a:lnTo>
                    <a:pt x="0" y="947"/>
                  </a:lnTo>
                  <a:lnTo>
                    <a:pt x="0" y="831"/>
                  </a:lnTo>
                  <a:lnTo>
                    <a:pt x="33" y="831"/>
                  </a:lnTo>
                  <a:close/>
                  <a:moveTo>
                    <a:pt x="33" y="1047"/>
                  </a:moveTo>
                  <a:lnTo>
                    <a:pt x="33" y="1164"/>
                  </a:lnTo>
                  <a:lnTo>
                    <a:pt x="0" y="1164"/>
                  </a:lnTo>
                  <a:lnTo>
                    <a:pt x="0" y="1047"/>
                  </a:lnTo>
                  <a:lnTo>
                    <a:pt x="33" y="1047"/>
                  </a:lnTo>
                  <a:close/>
                  <a:moveTo>
                    <a:pt x="33" y="1263"/>
                  </a:moveTo>
                  <a:lnTo>
                    <a:pt x="33" y="1380"/>
                  </a:lnTo>
                  <a:lnTo>
                    <a:pt x="0" y="1380"/>
                  </a:lnTo>
                  <a:lnTo>
                    <a:pt x="0" y="1263"/>
                  </a:lnTo>
                  <a:lnTo>
                    <a:pt x="33" y="1263"/>
                  </a:lnTo>
                  <a:close/>
                  <a:moveTo>
                    <a:pt x="33" y="1463"/>
                  </a:moveTo>
                  <a:lnTo>
                    <a:pt x="33" y="1579"/>
                  </a:lnTo>
                  <a:lnTo>
                    <a:pt x="0" y="1579"/>
                  </a:lnTo>
                  <a:lnTo>
                    <a:pt x="0" y="1463"/>
                  </a:lnTo>
                  <a:lnTo>
                    <a:pt x="33" y="1463"/>
                  </a:lnTo>
                  <a:close/>
                  <a:moveTo>
                    <a:pt x="33" y="1679"/>
                  </a:moveTo>
                  <a:lnTo>
                    <a:pt x="33" y="1795"/>
                  </a:lnTo>
                  <a:lnTo>
                    <a:pt x="0" y="1795"/>
                  </a:lnTo>
                  <a:lnTo>
                    <a:pt x="0" y="1679"/>
                  </a:lnTo>
                  <a:lnTo>
                    <a:pt x="33" y="1679"/>
                  </a:lnTo>
                  <a:close/>
                  <a:moveTo>
                    <a:pt x="33" y="1879"/>
                  </a:moveTo>
                  <a:lnTo>
                    <a:pt x="33" y="2012"/>
                  </a:lnTo>
                  <a:lnTo>
                    <a:pt x="0" y="2012"/>
                  </a:lnTo>
                  <a:lnTo>
                    <a:pt x="0" y="1879"/>
                  </a:lnTo>
                  <a:lnTo>
                    <a:pt x="33" y="1879"/>
                  </a:lnTo>
                  <a:close/>
                  <a:moveTo>
                    <a:pt x="33" y="2095"/>
                  </a:moveTo>
                  <a:lnTo>
                    <a:pt x="33" y="2211"/>
                  </a:lnTo>
                  <a:lnTo>
                    <a:pt x="0" y="2211"/>
                  </a:lnTo>
                  <a:lnTo>
                    <a:pt x="0" y="2095"/>
                  </a:lnTo>
                  <a:lnTo>
                    <a:pt x="33" y="2095"/>
                  </a:lnTo>
                  <a:close/>
                  <a:moveTo>
                    <a:pt x="33" y="2311"/>
                  </a:moveTo>
                  <a:lnTo>
                    <a:pt x="33" y="2427"/>
                  </a:lnTo>
                  <a:lnTo>
                    <a:pt x="0" y="2427"/>
                  </a:lnTo>
                  <a:lnTo>
                    <a:pt x="0" y="2311"/>
                  </a:lnTo>
                  <a:lnTo>
                    <a:pt x="33" y="2311"/>
                  </a:lnTo>
                  <a:close/>
                  <a:moveTo>
                    <a:pt x="33" y="2510"/>
                  </a:moveTo>
                  <a:lnTo>
                    <a:pt x="33" y="2643"/>
                  </a:lnTo>
                  <a:lnTo>
                    <a:pt x="0" y="2643"/>
                  </a:lnTo>
                  <a:lnTo>
                    <a:pt x="0" y="2510"/>
                  </a:lnTo>
                  <a:lnTo>
                    <a:pt x="33" y="2510"/>
                  </a:lnTo>
                  <a:close/>
                  <a:moveTo>
                    <a:pt x="33" y="2727"/>
                  </a:moveTo>
                  <a:lnTo>
                    <a:pt x="33" y="2843"/>
                  </a:lnTo>
                  <a:lnTo>
                    <a:pt x="0" y="2843"/>
                  </a:lnTo>
                  <a:lnTo>
                    <a:pt x="0" y="2727"/>
                  </a:lnTo>
                  <a:lnTo>
                    <a:pt x="33" y="2727"/>
                  </a:lnTo>
                  <a:close/>
                  <a:moveTo>
                    <a:pt x="33" y="2943"/>
                  </a:moveTo>
                  <a:lnTo>
                    <a:pt x="33" y="3059"/>
                  </a:lnTo>
                  <a:lnTo>
                    <a:pt x="0" y="3059"/>
                  </a:lnTo>
                  <a:lnTo>
                    <a:pt x="0" y="2943"/>
                  </a:lnTo>
                  <a:lnTo>
                    <a:pt x="33" y="294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1668" name="Freeform 52"/>
            <p:cNvSpPr>
              <a:spLocks noChangeAspect="1" noEditPoints="1"/>
            </p:cNvSpPr>
            <p:nvPr/>
          </p:nvSpPr>
          <p:spPr bwMode="auto">
            <a:xfrm>
              <a:off x="4950" y="1916"/>
              <a:ext cx="33" cy="3076"/>
            </a:xfrm>
            <a:custGeom>
              <a:avLst/>
              <a:gdLst>
                <a:gd name="T0" fmla="*/ 33 w 33"/>
                <a:gd name="T1" fmla="*/ 133 h 3076"/>
                <a:gd name="T2" fmla="*/ 0 w 33"/>
                <a:gd name="T3" fmla="*/ 0 h 3076"/>
                <a:gd name="T4" fmla="*/ 33 w 33"/>
                <a:gd name="T5" fmla="*/ 216 h 3076"/>
                <a:gd name="T6" fmla="*/ 0 w 33"/>
                <a:gd name="T7" fmla="*/ 332 h 3076"/>
                <a:gd name="T8" fmla="*/ 33 w 33"/>
                <a:gd name="T9" fmla="*/ 216 h 3076"/>
                <a:gd name="T10" fmla="*/ 33 w 33"/>
                <a:gd name="T11" fmla="*/ 548 h 3076"/>
                <a:gd name="T12" fmla="*/ 0 w 33"/>
                <a:gd name="T13" fmla="*/ 432 h 3076"/>
                <a:gd name="T14" fmla="*/ 33 w 33"/>
                <a:gd name="T15" fmla="*/ 631 h 3076"/>
                <a:gd name="T16" fmla="*/ 0 w 33"/>
                <a:gd name="T17" fmla="*/ 764 h 3076"/>
                <a:gd name="T18" fmla="*/ 33 w 33"/>
                <a:gd name="T19" fmla="*/ 631 h 3076"/>
                <a:gd name="T20" fmla="*/ 33 w 33"/>
                <a:gd name="T21" fmla="*/ 964 h 3076"/>
                <a:gd name="T22" fmla="*/ 0 w 33"/>
                <a:gd name="T23" fmla="*/ 848 h 3076"/>
                <a:gd name="T24" fmla="*/ 33 w 33"/>
                <a:gd name="T25" fmla="*/ 1064 h 3076"/>
                <a:gd name="T26" fmla="*/ 0 w 33"/>
                <a:gd name="T27" fmla="*/ 1180 h 3076"/>
                <a:gd name="T28" fmla="*/ 33 w 33"/>
                <a:gd name="T29" fmla="*/ 1064 h 3076"/>
                <a:gd name="T30" fmla="*/ 33 w 33"/>
                <a:gd name="T31" fmla="*/ 1396 h 3076"/>
                <a:gd name="T32" fmla="*/ 0 w 33"/>
                <a:gd name="T33" fmla="*/ 1263 h 3076"/>
                <a:gd name="T34" fmla="*/ 33 w 33"/>
                <a:gd name="T35" fmla="*/ 1479 h 3076"/>
                <a:gd name="T36" fmla="*/ 0 w 33"/>
                <a:gd name="T37" fmla="*/ 1596 h 3076"/>
                <a:gd name="T38" fmla="*/ 33 w 33"/>
                <a:gd name="T39" fmla="*/ 1479 h 3076"/>
                <a:gd name="T40" fmla="*/ 33 w 33"/>
                <a:gd name="T41" fmla="*/ 1812 h 3076"/>
                <a:gd name="T42" fmla="*/ 0 w 33"/>
                <a:gd name="T43" fmla="*/ 1696 h 3076"/>
                <a:gd name="T44" fmla="*/ 33 w 33"/>
                <a:gd name="T45" fmla="*/ 1895 h 3076"/>
                <a:gd name="T46" fmla="*/ 0 w 33"/>
                <a:gd name="T47" fmla="*/ 2011 h 3076"/>
                <a:gd name="T48" fmla="*/ 33 w 33"/>
                <a:gd name="T49" fmla="*/ 1895 h 3076"/>
                <a:gd name="T50" fmla="*/ 33 w 33"/>
                <a:gd name="T51" fmla="*/ 2228 h 3076"/>
                <a:gd name="T52" fmla="*/ 0 w 33"/>
                <a:gd name="T53" fmla="*/ 2111 h 3076"/>
                <a:gd name="T54" fmla="*/ 33 w 33"/>
                <a:gd name="T55" fmla="*/ 2327 h 3076"/>
                <a:gd name="T56" fmla="*/ 0 w 33"/>
                <a:gd name="T57" fmla="*/ 2444 h 3076"/>
                <a:gd name="T58" fmla="*/ 33 w 33"/>
                <a:gd name="T59" fmla="*/ 2327 h 3076"/>
                <a:gd name="T60" fmla="*/ 33 w 33"/>
                <a:gd name="T61" fmla="*/ 2643 h 3076"/>
                <a:gd name="T62" fmla="*/ 0 w 33"/>
                <a:gd name="T63" fmla="*/ 2527 h 3076"/>
                <a:gd name="T64" fmla="*/ 33 w 33"/>
                <a:gd name="T65" fmla="*/ 2743 h 3076"/>
                <a:gd name="T66" fmla="*/ 0 w 33"/>
                <a:gd name="T67" fmla="*/ 2860 h 3076"/>
                <a:gd name="T68" fmla="*/ 33 w 33"/>
                <a:gd name="T69" fmla="*/ 2743 h 3076"/>
                <a:gd name="T70" fmla="*/ 33 w 33"/>
                <a:gd name="T71" fmla="*/ 3076 h 3076"/>
                <a:gd name="T72" fmla="*/ 0 w 33"/>
                <a:gd name="T73" fmla="*/ 2943 h 3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" h="3076">
                  <a:moveTo>
                    <a:pt x="33" y="0"/>
                  </a:moveTo>
                  <a:lnTo>
                    <a:pt x="33" y="133"/>
                  </a:lnTo>
                  <a:lnTo>
                    <a:pt x="0" y="133"/>
                  </a:lnTo>
                  <a:lnTo>
                    <a:pt x="0" y="0"/>
                  </a:lnTo>
                  <a:lnTo>
                    <a:pt x="33" y="0"/>
                  </a:lnTo>
                  <a:close/>
                  <a:moveTo>
                    <a:pt x="33" y="216"/>
                  </a:moveTo>
                  <a:lnTo>
                    <a:pt x="33" y="332"/>
                  </a:lnTo>
                  <a:lnTo>
                    <a:pt x="0" y="332"/>
                  </a:lnTo>
                  <a:lnTo>
                    <a:pt x="0" y="216"/>
                  </a:lnTo>
                  <a:lnTo>
                    <a:pt x="33" y="216"/>
                  </a:lnTo>
                  <a:close/>
                  <a:moveTo>
                    <a:pt x="33" y="432"/>
                  </a:moveTo>
                  <a:lnTo>
                    <a:pt x="33" y="548"/>
                  </a:lnTo>
                  <a:lnTo>
                    <a:pt x="0" y="548"/>
                  </a:lnTo>
                  <a:lnTo>
                    <a:pt x="0" y="432"/>
                  </a:lnTo>
                  <a:lnTo>
                    <a:pt x="33" y="432"/>
                  </a:lnTo>
                  <a:close/>
                  <a:moveTo>
                    <a:pt x="33" y="631"/>
                  </a:moveTo>
                  <a:lnTo>
                    <a:pt x="33" y="764"/>
                  </a:lnTo>
                  <a:lnTo>
                    <a:pt x="0" y="764"/>
                  </a:lnTo>
                  <a:lnTo>
                    <a:pt x="0" y="631"/>
                  </a:lnTo>
                  <a:lnTo>
                    <a:pt x="33" y="631"/>
                  </a:lnTo>
                  <a:close/>
                  <a:moveTo>
                    <a:pt x="33" y="848"/>
                  </a:moveTo>
                  <a:lnTo>
                    <a:pt x="33" y="964"/>
                  </a:lnTo>
                  <a:lnTo>
                    <a:pt x="0" y="964"/>
                  </a:lnTo>
                  <a:lnTo>
                    <a:pt x="0" y="848"/>
                  </a:lnTo>
                  <a:lnTo>
                    <a:pt x="33" y="848"/>
                  </a:lnTo>
                  <a:close/>
                  <a:moveTo>
                    <a:pt x="33" y="1064"/>
                  </a:moveTo>
                  <a:lnTo>
                    <a:pt x="33" y="1180"/>
                  </a:lnTo>
                  <a:lnTo>
                    <a:pt x="0" y="1180"/>
                  </a:lnTo>
                  <a:lnTo>
                    <a:pt x="0" y="1064"/>
                  </a:lnTo>
                  <a:lnTo>
                    <a:pt x="33" y="1064"/>
                  </a:lnTo>
                  <a:close/>
                  <a:moveTo>
                    <a:pt x="33" y="1263"/>
                  </a:moveTo>
                  <a:lnTo>
                    <a:pt x="33" y="1396"/>
                  </a:lnTo>
                  <a:lnTo>
                    <a:pt x="0" y="1396"/>
                  </a:lnTo>
                  <a:lnTo>
                    <a:pt x="0" y="1263"/>
                  </a:lnTo>
                  <a:lnTo>
                    <a:pt x="33" y="1263"/>
                  </a:lnTo>
                  <a:close/>
                  <a:moveTo>
                    <a:pt x="33" y="1479"/>
                  </a:moveTo>
                  <a:lnTo>
                    <a:pt x="33" y="1596"/>
                  </a:lnTo>
                  <a:lnTo>
                    <a:pt x="0" y="1596"/>
                  </a:lnTo>
                  <a:lnTo>
                    <a:pt x="0" y="1479"/>
                  </a:lnTo>
                  <a:lnTo>
                    <a:pt x="33" y="1479"/>
                  </a:lnTo>
                  <a:close/>
                  <a:moveTo>
                    <a:pt x="33" y="1696"/>
                  </a:moveTo>
                  <a:lnTo>
                    <a:pt x="33" y="1812"/>
                  </a:lnTo>
                  <a:lnTo>
                    <a:pt x="0" y="1812"/>
                  </a:lnTo>
                  <a:lnTo>
                    <a:pt x="0" y="1696"/>
                  </a:lnTo>
                  <a:lnTo>
                    <a:pt x="33" y="1696"/>
                  </a:lnTo>
                  <a:close/>
                  <a:moveTo>
                    <a:pt x="33" y="1895"/>
                  </a:moveTo>
                  <a:lnTo>
                    <a:pt x="33" y="2011"/>
                  </a:lnTo>
                  <a:lnTo>
                    <a:pt x="0" y="2011"/>
                  </a:lnTo>
                  <a:lnTo>
                    <a:pt x="0" y="1895"/>
                  </a:lnTo>
                  <a:lnTo>
                    <a:pt x="33" y="1895"/>
                  </a:lnTo>
                  <a:close/>
                  <a:moveTo>
                    <a:pt x="33" y="2111"/>
                  </a:moveTo>
                  <a:lnTo>
                    <a:pt x="33" y="2228"/>
                  </a:lnTo>
                  <a:lnTo>
                    <a:pt x="0" y="2228"/>
                  </a:lnTo>
                  <a:lnTo>
                    <a:pt x="0" y="2111"/>
                  </a:lnTo>
                  <a:lnTo>
                    <a:pt x="33" y="2111"/>
                  </a:lnTo>
                  <a:close/>
                  <a:moveTo>
                    <a:pt x="33" y="2327"/>
                  </a:moveTo>
                  <a:lnTo>
                    <a:pt x="33" y="2444"/>
                  </a:lnTo>
                  <a:lnTo>
                    <a:pt x="0" y="2444"/>
                  </a:lnTo>
                  <a:lnTo>
                    <a:pt x="0" y="2327"/>
                  </a:lnTo>
                  <a:lnTo>
                    <a:pt x="33" y="2327"/>
                  </a:lnTo>
                  <a:close/>
                  <a:moveTo>
                    <a:pt x="33" y="2527"/>
                  </a:moveTo>
                  <a:lnTo>
                    <a:pt x="33" y="2643"/>
                  </a:lnTo>
                  <a:lnTo>
                    <a:pt x="0" y="2643"/>
                  </a:lnTo>
                  <a:lnTo>
                    <a:pt x="0" y="2527"/>
                  </a:lnTo>
                  <a:lnTo>
                    <a:pt x="33" y="2527"/>
                  </a:lnTo>
                  <a:close/>
                  <a:moveTo>
                    <a:pt x="33" y="2743"/>
                  </a:moveTo>
                  <a:lnTo>
                    <a:pt x="33" y="2860"/>
                  </a:lnTo>
                  <a:lnTo>
                    <a:pt x="0" y="2860"/>
                  </a:lnTo>
                  <a:lnTo>
                    <a:pt x="0" y="2743"/>
                  </a:lnTo>
                  <a:lnTo>
                    <a:pt x="33" y="2743"/>
                  </a:lnTo>
                  <a:close/>
                  <a:moveTo>
                    <a:pt x="33" y="2943"/>
                  </a:moveTo>
                  <a:lnTo>
                    <a:pt x="33" y="3076"/>
                  </a:lnTo>
                  <a:lnTo>
                    <a:pt x="0" y="3076"/>
                  </a:lnTo>
                  <a:lnTo>
                    <a:pt x="0" y="2943"/>
                  </a:lnTo>
                  <a:lnTo>
                    <a:pt x="33" y="294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1669" name="Freeform 53"/>
            <p:cNvSpPr>
              <a:spLocks noChangeAspect="1" noEditPoints="1"/>
            </p:cNvSpPr>
            <p:nvPr/>
          </p:nvSpPr>
          <p:spPr bwMode="auto">
            <a:xfrm>
              <a:off x="5173" y="1554"/>
              <a:ext cx="298" cy="948"/>
            </a:xfrm>
            <a:custGeom>
              <a:avLst/>
              <a:gdLst>
                <a:gd name="T0" fmla="*/ 298 w 298"/>
                <a:gd name="T1" fmla="*/ 0 h 948"/>
                <a:gd name="T2" fmla="*/ 49 w 298"/>
                <a:gd name="T3" fmla="*/ 931 h 948"/>
                <a:gd name="T4" fmla="*/ 33 w 298"/>
                <a:gd name="T5" fmla="*/ 931 h 948"/>
                <a:gd name="T6" fmla="*/ 282 w 298"/>
                <a:gd name="T7" fmla="*/ 0 h 948"/>
                <a:gd name="T8" fmla="*/ 298 w 298"/>
                <a:gd name="T9" fmla="*/ 0 h 948"/>
                <a:gd name="T10" fmla="*/ 149 w 298"/>
                <a:gd name="T11" fmla="*/ 831 h 948"/>
                <a:gd name="T12" fmla="*/ 49 w 298"/>
                <a:gd name="T13" fmla="*/ 948 h 948"/>
                <a:gd name="T14" fmla="*/ 0 w 298"/>
                <a:gd name="T15" fmla="*/ 798 h 948"/>
                <a:gd name="T16" fmla="*/ 0 w 298"/>
                <a:gd name="T17" fmla="*/ 798 h 948"/>
                <a:gd name="T18" fmla="*/ 0 w 298"/>
                <a:gd name="T19" fmla="*/ 782 h 948"/>
                <a:gd name="T20" fmla="*/ 16 w 298"/>
                <a:gd name="T21" fmla="*/ 782 h 948"/>
                <a:gd name="T22" fmla="*/ 16 w 298"/>
                <a:gd name="T23" fmla="*/ 798 h 948"/>
                <a:gd name="T24" fmla="*/ 49 w 298"/>
                <a:gd name="T25" fmla="*/ 931 h 948"/>
                <a:gd name="T26" fmla="*/ 33 w 298"/>
                <a:gd name="T27" fmla="*/ 915 h 948"/>
                <a:gd name="T28" fmla="*/ 132 w 298"/>
                <a:gd name="T29" fmla="*/ 831 h 948"/>
                <a:gd name="T30" fmla="*/ 149 w 298"/>
                <a:gd name="T31" fmla="*/ 815 h 948"/>
                <a:gd name="T32" fmla="*/ 149 w 298"/>
                <a:gd name="T33" fmla="*/ 831 h 948"/>
                <a:gd name="T34" fmla="*/ 149 w 298"/>
                <a:gd name="T35" fmla="*/ 831 h 948"/>
                <a:gd name="T36" fmla="*/ 149 w 298"/>
                <a:gd name="T37" fmla="*/ 831 h 948"/>
                <a:gd name="T38" fmla="*/ 149 w 298"/>
                <a:gd name="T39" fmla="*/ 831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8" h="948">
                  <a:moveTo>
                    <a:pt x="298" y="0"/>
                  </a:moveTo>
                  <a:lnTo>
                    <a:pt x="49" y="931"/>
                  </a:lnTo>
                  <a:lnTo>
                    <a:pt x="33" y="931"/>
                  </a:lnTo>
                  <a:lnTo>
                    <a:pt x="282" y="0"/>
                  </a:lnTo>
                  <a:lnTo>
                    <a:pt x="298" y="0"/>
                  </a:lnTo>
                  <a:close/>
                  <a:moveTo>
                    <a:pt x="149" y="831"/>
                  </a:moveTo>
                  <a:lnTo>
                    <a:pt x="49" y="948"/>
                  </a:lnTo>
                  <a:lnTo>
                    <a:pt x="0" y="798"/>
                  </a:lnTo>
                  <a:lnTo>
                    <a:pt x="0" y="798"/>
                  </a:lnTo>
                  <a:lnTo>
                    <a:pt x="0" y="782"/>
                  </a:lnTo>
                  <a:lnTo>
                    <a:pt x="16" y="782"/>
                  </a:lnTo>
                  <a:lnTo>
                    <a:pt x="16" y="798"/>
                  </a:lnTo>
                  <a:lnTo>
                    <a:pt x="49" y="931"/>
                  </a:lnTo>
                  <a:lnTo>
                    <a:pt x="33" y="915"/>
                  </a:lnTo>
                  <a:lnTo>
                    <a:pt x="132" y="831"/>
                  </a:lnTo>
                  <a:lnTo>
                    <a:pt x="149" y="815"/>
                  </a:lnTo>
                  <a:lnTo>
                    <a:pt x="149" y="831"/>
                  </a:lnTo>
                  <a:lnTo>
                    <a:pt x="149" y="831"/>
                  </a:lnTo>
                  <a:lnTo>
                    <a:pt x="149" y="831"/>
                  </a:lnTo>
                  <a:lnTo>
                    <a:pt x="149" y="8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1670" name="Rectangle 54"/>
            <p:cNvSpPr>
              <a:spLocks noChangeAspect="1" noChangeArrowheads="1"/>
            </p:cNvSpPr>
            <p:nvPr/>
          </p:nvSpPr>
          <p:spPr bwMode="auto">
            <a:xfrm>
              <a:off x="4932" y="1234"/>
              <a:ext cx="1102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  <a:cs typeface="Mangal" pitchFamily="18" charset="0"/>
                </a:rPr>
                <a:t>final  stage</a:t>
              </a:r>
              <a:endParaRPr lang="ru-RU"/>
            </a:p>
          </p:txBody>
        </p:sp>
      </p:grpSp>
    </p:spTree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St. Petersburg, Russia, June, 1, 2010   </a:t>
            </a:r>
            <a:fld id="{C6EB1189-9668-49B3-88DE-0B8D1231DFC1}" type="slidenum">
              <a:rPr lang="en-GB"/>
              <a:pPr/>
              <a:t>15</a:t>
            </a:fld>
            <a:endParaRPr lang="en-GB"/>
          </a:p>
        </p:txBody>
      </p:sp>
      <p:sp>
        <p:nvSpPr>
          <p:cNvPr id="752644" name="Rectangle 4"/>
          <p:cNvSpPr>
            <a:spLocks noGrp="1" noChangeArrowheads="1"/>
          </p:cNvSpPr>
          <p:nvPr>
            <p:ph type="title"/>
          </p:nvPr>
        </p:nvSpPr>
        <p:spPr>
          <a:xfrm>
            <a:off x="800100" y="-120650"/>
            <a:ext cx="7962900" cy="982663"/>
          </a:xfrm>
        </p:spPr>
        <p:txBody>
          <a:bodyPr/>
          <a:lstStyle/>
          <a:p>
            <a:r>
              <a:rPr lang="en-BZ" sz="2000"/>
              <a:t/>
            </a:r>
            <a:br>
              <a:rPr lang="en-BZ" sz="2000"/>
            </a:br>
            <a:r>
              <a:rPr lang="en-US"/>
              <a:t>Specific features of corrosion at the </a:t>
            </a:r>
            <a:r>
              <a:rPr lang="ru-RU"/>
              <a:t> </a:t>
            </a:r>
            <a:br>
              <a:rPr lang="ru-RU"/>
            </a:br>
            <a:r>
              <a:rPr lang="en-US"/>
              <a:t>final stage of MC11</a:t>
            </a:r>
            <a:r>
              <a:rPr lang="ru-RU"/>
              <a:t> </a:t>
            </a:r>
            <a:r>
              <a:rPr lang="en-US"/>
              <a:t>test (Russian steel)</a:t>
            </a:r>
            <a:endParaRPr lang="ru-RU"/>
          </a:p>
        </p:txBody>
      </p:sp>
      <p:graphicFrame>
        <p:nvGraphicFramePr>
          <p:cNvPr id="752657" name="Object 17"/>
          <p:cNvGraphicFramePr>
            <a:graphicFrameLocks noChangeAspect="1"/>
          </p:cNvGraphicFramePr>
          <p:nvPr>
            <p:ph sz="quarter" idx="1"/>
          </p:nvPr>
        </p:nvGraphicFramePr>
        <p:xfrm>
          <a:off x="784225" y="1270000"/>
          <a:ext cx="14351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666" name="Формула" r:id="rId3" imgW="1435100" imgH="457200" progId="Equation.3">
                  <p:embed/>
                </p:oleObj>
              </mc:Choice>
              <mc:Fallback>
                <p:oleObj name="Формула" r:id="rId3" imgW="1435100" imgH="4572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225" y="1270000"/>
                        <a:ext cx="14351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2646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4806950" y="2384425"/>
            <a:ext cx="3838575" cy="1952625"/>
          </a:xfrm>
        </p:spPr>
        <p:txBody>
          <a:bodyPr/>
          <a:lstStyle/>
          <a:p>
            <a:pPr algn="just">
              <a:lnSpc>
                <a:spcPct val="120000"/>
              </a:lnSpc>
            </a:pPr>
            <a:r>
              <a:rPr lang="en-US" sz="1800"/>
              <a:t>The phenomenon of the corrosion rate drop, which follows the regime of maximum corrosion rate, is qualitatively similar to that of  European steel</a:t>
            </a:r>
            <a:endParaRPr lang="ru-RU" sz="1800"/>
          </a:p>
        </p:txBody>
      </p:sp>
      <p:sp>
        <p:nvSpPr>
          <p:cNvPr id="752648" name="Rectangle 8"/>
          <p:cNvSpPr>
            <a:spLocks noChangeArrowheads="1"/>
          </p:cNvSpPr>
          <p:nvPr/>
        </p:nvSpPr>
        <p:spPr bwMode="auto">
          <a:xfrm>
            <a:off x="0" y="1609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752662" name="Object 22"/>
          <p:cNvGraphicFramePr>
            <a:graphicFrameLocks noChangeAspect="1"/>
          </p:cNvGraphicFramePr>
          <p:nvPr>
            <p:ph sz="quarter" idx="2"/>
          </p:nvPr>
        </p:nvGraphicFramePr>
        <p:xfrm>
          <a:off x="4406900" y="4921250"/>
          <a:ext cx="5715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667" name="Формула" r:id="rId5" imgW="571252" imgH="431613" progId="Equation.3">
                  <p:embed/>
                </p:oleObj>
              </mc:Choice>
              <mc:Fallback>
                <p:oleObj name="Формула" r:id="rId5" imgW="571252" imgH="431613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6900" y="4921250"/>
                        <a:ext cx="5715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2665" name="Rectangle 25"/>
          <p:cNvSpPr>
            <a:spLocks noChangeArrowheads="1"/>
          </p:cNvSpPr>
          <p:nvPr/>
        </p:nvSpPr>
        <p:spPr bwMode="auto">
          <a:xfrm>
            <a:off x="0" y="1757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752664" name="Object 24"/>
          <p:cNvGraphicFramePr>
            <a:graphicFrameLocks noChangeAspect="1"/>
          </p:cNvGraphicFramePr>
          <p:nvPr/>
        </p:nvGraphicFramePr>
        <p:xfrm>
          <a:off x="638175" y="1795463"/>
          <a:ext cx="3729038" cy="364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668" name="Plot" r:id="rId7" imgW="6170292" imgH="6060381" progId="Grapher.Document">
                  <p:embed/>
                </p:oleObj>
              </mc:Choice>
              <mc:Fallback>
                <p:oleObj name="Plot" r:id="rId7" imgW="6170292" imgH="6060381" progId="Grapher.Document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" y="1795463"/>
                        <a:ext cx="3729038" cy="3646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St. Petersburg, Russia, June, 1, 2010   </a:t>
            </a:r>
            <a:fld id="{9A059FF5-D58F-4DDB-ABC0-DCC54E46AF22}" type="slidenum">
              <a:rPr lang="en-GB"/>
              <a:pPr/>
              <a:t>16</a:t>
            </a:fld>
            <a:endParaRPr lang="en-GB"/>
          </a:p>
        </p:txBody>
      </p:sp>
      <p:sp>
        <p:nvSpPr>
          <p:cNvPr id="755718" name="Rectangle 6"/>
          <p:cNvSpPr>
            <a:spLocks noGrp="1" noChangeArrowheads="1"/>
          </p:cNvSpPr>
          <p:nvPr>
            <p:ph type="title"/>
          </p:nvPr>
        </p:nvSpPr>
        <p:spPr>
          <a:xfrm>
            <a:off x="460375" y="185738"/>
            <a:ext cx="8277225" cy="639762"/>
          </a:xfrm>
          <a:noFill/>
          <a:ln/>
        </p:spPr>
        <p:txBody>
          <a:bodyPr/>
          <a:lstStyle/>
          <a:p>
            <a:r>
              <a:rPr lang="en-US"/>
              <a:t>Dynamics of oxygen concentration in the</a:t>
            </a:r>
            <a:r>
              <a:rPr lang="ru-RU"/>
              <a:t> </a:t>
            </a:r>
            <a:r>
              <a:rPr lang="en-BZ">
                <a:solidFill>
                  <a:srgbClr val="990033"/>
                </a:solidFill>
              </a:rPr>
              <a:t>off-</a:t>
            </a:r>
            <a:r>
              <a:rPr lang="en-BZ">
                <a:solidFill>
                  <a:srgbClr val="FF0000"/>
                </a:solidFill>
              </a:rPr>
              <a:t> </a:t>
            </a:r>
            <a:r>
              <a:rPr lang="en-US"/>
              <a:t>gas and melt oxygen potential evolution versus time</a:t>
            </a:r>
            <a:endParaRPr lang="ru-RU"/>
          </a:p>
        </p:txBody>
      </p:sp>
      <p:sp>
        <p:nvSpPr>
          <p:cNvPr id="755719" name="Rectangle 7"/>
          <p:cNvSpPr>
            <a:spLocks noChangeArrowheads="1"/>
          </p:cNvSpPr>
          <p:nvPr/>
        </p:nvSpPr>
        <p:spPr bwMode="auto">
          <a:xfrm>
            <a:off x="5638800" y="882650"/>
            <a:ext cx="3357563" cy="523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spcBef>
                <a:spcPct val="25000"/>
              </a:spcBef>
              <a:buFont typeface="Wingdings" pitchFamily="2" charset="2"/>
              <a:buChar char="Ø"/>
            </a:pPr>
            <a:r>
              <a:rPr lang="en-US" sz="1600" b="1">
                <a:solidFill>
                  <a:srgbClr val="000066"/>
                </a:solidFill>
              </a:rPr>
              <a:t>O</a:t>
            </a:r>
            <a:r>
              <a:rPr lang="en-US" sz="1600" b="1" baseline="-25000">
                <a:solidFill>
                  <a:srgbClr val="000066"/>
                </a:solidFill>
              </a:rPr>
              <a:t>2</a:t>
            </a:r>
            <a:r>
              <a:rPr lang="en-US" sz="1600" b="1">
                <a:solidFill>
                  <a:srgbClr val="000066"/>
                </a:solidFill>
              </a:rPr>
              <a:t> concentrations in gas are measured with a delay due to the gas line and furnace</a:t>
            </a:r>
            <a:r>
              <a:rPr lang="en-US">
                <a:solidFill>
                  <a:srgbClr val="000066"/>
                </a:solidFill>
              </a:rPr>
              <a:t> </a:t>
            </a:r>
            <a:r>
              <a:rPr lang="en-US" sz="1600" b="1">
                <a:solidFill>
                  <a:srgbClr val="000066"/>
                </a:solidFill>
              </a:rPr>
              <a:t>volume transients</a:t>
            </a:r>
            <a:endParaRPr lang="ru-RU" sz="1600" b="1">
              <a:solidFill>
                <a:srgbClr val="000066"/>
              </a:solidFill>
            </a:endParaRPr>
          </a:p>
          <a:p>
            <a:pPr algn="just">
              <a:lnSpc>
                <a:spcPct val="130000"/>
              </a:lnSpc>
              <a:spcBef>
                <a:spcPct val="25000"/>
              </a:spcBef>
              <a:buFont typeface="Wingdings" pitchFamily="2" charset="2"/>
              <a:buChar char="Ø"/>
            </a:pPr>
            <a:r>
              <a:rPr lang="ru-RU" sz="1600" b="1">
                <a:solidFill>
                  <a:srgbClr val="000066"/>
                </a:solidFill>
              </a:rPr>
              <a:t>  </a:t>
            </a:r>
            <a:r>
              <a:rPr lang="en-US" sz="1600" b="1">
                <a:solidFill>
                  <a:srgbClr val="000066"/>
                </a:solidFill>
              </a:rPr>
              <a:t>Drop of the melt oxygen potential at the last experimental  stage is evident both from gas and melt sample composition measurements</a:t>
            </a:r>
            <a:endParaRPr lang="ru-RU" sz="1600" b="1">
              <a:solidFill>
                <a:srgbClr val="000066"/>
              </a:solidFill>
            </a:endParaRPr>
          </a:p>
          <a:p>
            <a:pPr algn="just">
              <a:lnSpc>
                <a:spcPct val="130000"/>
              </a:lnSpc>
              <a:buFont typeface="Wingdings" pitchFamily="2" charset="2"/>
              <a:buChar char="Ø"/>
            </a:pPr>
            <a:r>
              <a:rPr lang="en-US" sz="1600" b="1">
                <a:solidFill>
                  <a:srgbClr val="000066"/>
                </a:solidFill>
              </a:rPr>
              <a:t>Lower corrosion rate at the final stage of experiment is attributed to a decrease of melt oxygen potential. </a:t>
            </a:r>
            <a:r>
              <a:rPr lang="en-BZ" sz="1600" b="1">
                <a:solidFill>
                  <a:srgbClr val="000066"/>
                </a:solidFill>
              </a:rPr>
              <a:t>I.e. O</a:t>
            </a:r>
            <a:r>
              <a:rPr lang="en-US" sz="1600" b="1">
                <a:solidFill>
                  <a:srgbClr val="000066"/>
                </a:solidFill>
              </a:rPr>
              <a:t>xygen spent on steel oxidation was not compensated by air supplied to the melt surface</a:t>
            </a:r>
          </a:p>
        </p:txBody>
      </p:sp>
      <p:pic>
        <p:nvPicPr>
          <p:cNvPr id="755731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9650"/>
            <a:ext cx="5673725" cy="423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5732" name="Text Box 20"/>
          <p:cNvSpPr txBox="1">
            <a:spLocks noChangeArrowheads="1"/>
          </p:cNvSpPr>
          <p:nvPr/>
        </p:nvSpPr>
        <p:spPr bwMode="auto">
          <a:xfrm>
            <a:off x="4991100" y="1087438"/>
            <a:ext cx="342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1400">
                <a:latin typeface="Arial" pitchFamily="34" charset="0"/>
              </a:rPr>
              <a:t>%</a:t>
            </a:r>
          </a:p>
        </p:txBody>
      </p:sp>
      <p:sp>
        <p:nvSpPr>
          <p:cNvPr id="755733" name="Text Box 21"/>
          <p:cNvSpPr txBox="1">
            <a:spLocks noChangeArrowheads="1"/>
          </p:cNvSpPr>
          <p:nvPr/>
        </p:nvSpPr>
        <p:spPr bwMode="auto">
          <a:xfrm>
            <a:off x="4467225" y="3044825"/>
            <a:ext cx="3222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sz="1800" b="1">
                <a:solidFill>
                  <a:srgbClr val="CC00CC"/>
                </a:solidFill>
                <a:latin typeface="Arial Narrow" pitchFamily="34" charset="0"/>
              </a:rPr>
              <a:t>○</a:t>
            </a:r>
          </a:p>
        </p:txBody>
      </p:sp>
      <p:sp>
        <p:nvSpPr>
          <p:cNvPr id="755734" name="Text Box 22"/>
          <p:cNvSpPr txBox="1">
            <a:spLocks noChangeArrowheads="1"/>
          </p:cNvSpPr>
          <p:nvPr/>
        </p:nvSpPr>
        <p:spPr bwMode="auto">
          <a:xfrm>
            <a:off x="4467225" y="4351338"/>
            <a:ext cx="2778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1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∆</a:t>
            </a:r>
          </a:p>
        </p:txBody>
      </p:sp>
      <p:sp>
        <p:nvSpPr>
          <p:cNvPr id="755735" name="Text Box 23"/>
          <p:cNvSpPr txBox="1">
            <a:spLocks noChangeArrowheads="1"/>
          </p:cNvSpPr>
          <p:nvPr/>
        </p:nvSpPr>
        <p:spPr bwMode="auto">
          <a:xfrm>
            <a:off x="2720975" y="2039938"/>
            <a:ext cx="677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000" b="1">
                <a:latin typeface="Arial" pitchFamily="34" charset="0"/>
              </a:rPr>
              <a:t>steel</a:t>
            </a:r>
          </a:p>
          <a:p>
            <a:pPr algn="ctr"/>
            <a:r>
              <a:rPr lang="en-US" sz="1000" b="1">
                <a:latin typeface="Arial" pitchFamily="34" charset="0"/>
              </a:rPr>
              <a:t>addition</a:t>
            </a:r>
            <a:endParaRPr lang="ru-RU" sz="1000" b="1">
              <a:latin typeface="Arial" pitchFamily="34" charset="0"/>
            </a:endParaRPr>
          </a:p>
        </p:txBody>
      </p:sp>
      <p:sp>
        <p:nvSpPr>
          <p:cNvPr id="755736" name="Line 24"/>
          <p:cNvSpPr>
            <a:spLocks noChangeShapeType="1"/>
          </p:cNvSpPr>
          <p:nvPr/>
        </p:nvSpPr>
        <p:spPr bwMode="auto">
          <a:xfrm flipV="1">
            <a:off x="2657475" y="2190750"/>
            <a:ext cx="209550" cy="171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5761" name="Line 49"/>
          <p:cNvSpPr>
            <a:spLocks noChangeShapeType="1"/>
          </p:cNvSpPr>
          <p:nvPr/>
        </p:nvSpPr>
        <p:spPr bwMode="auto">
          <a:xfrm flipV="1">
            <a:off x="4714875" y="3257550"/>
            <a:ext cx="152400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5762" name="Line 50"/>
          <p:cNvSpPr>
            <a:spLocks noChangeShapeType="1"/>
          </p:cNvSpPr>
          <p:nvPr/>
        </p:nvSpPr>
        <p:spPr bwMode="auto">
          <a:xfrm>
            <a:off x="4694238" y="4522788"/>
            <a:ext cx="1619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5763" name="Text Box 51"/>
          <p:cNvSpPr txBox="1">
            <a:spLocks noChangeArrowheads="1"/>
          </p:cNvSpPr>
          <p:nvPr/>
        </p:nvSpPr>
        <p:spPr bwMode="auto">
          <a:xfrm>
            <a:off x="720725" y="5745163"/>
            <a:ext cx="4311650" cy="97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>
                <a:solidFill>
                  <a:srgbClr val="CC00CC"/>
                </a:solidFill>
                <a:latin typeface="Arial Narrow" pitchFamily="34" charset="0"/>
                <a:sym typeface="Symbol" pitchFamily="18" charset="2"/>
              </a:rPr>
              <a:t></a:t>
            </a:r>
            <a:r>
              <a:rPr lang="en-US" sz="1600">
                <a:latin typeface="Arial Narrow" pitchFamily="34" charset="0"/>
              </a:rPr>
              <a:t>, </a:t>
            </a:r>
            <a:r>
              <a:rPr lang="en-US" sz="1600">
                <a:solidFill>
                  <a:schemeClr val="accent1"/>
                </a:solidFill>
                <a:latin typeface="Arial Narrow" pitchFamily="34" charset="0"/>
                <a:sym typeface="Symbol" pitchFamily="18" charset="2"/>
              </a:rPr>
              <a:t></a:t>
            </a:r>
            <a:r>
              <a:rPr lang="en-US" sz="1600">
                <a:latin typeface="Arial Narrow" pitchFamily="34" charset="0"/>
                <a:sym typeface="Symbol" pitchFamily="18" charset="2"/>
              </a:rPr>
              <a:t>, </a:t>
            </a:r>
            <a:r>
              <a:rPr lang="ru-RU" sz="1400">
                <a:solidFill>
                  <a:srgbClr val="CC00CC"/>
                </a:solidFill>
                <a:latin typeface="Arial" pitchFamily="34" charset="0"/>
              </a:rPr>
              <a:t>○</a:t>
            </a:r>
            <a:r>
              <a:rPr lang="en-US" sz="1400">
                <a:solidFill>
                  <a:srgbClr val="CC00CC"/>
                </a:solidFill>
                <a:latin typeface="Arial" pitchFamily="34" charset="0"/>
              </a:rPr>
              <a:t> </a:t>
            </a:r>
            <a:r>
              <a:rPr lang="ru-RU" sz="1400" b="1">
                <a:solidFill>
                  <a:srgbClr val="000066"/>
                </a:solidFill>
                <a:latin typeface="Arial" pitchFamily="34" charset="0"/>
              </a:rPr>
              <a:t>–</a:t>
            </a:r>
            <a:r>
              <a:rPr lang="en-US" sz="1400">
                <a:solidFill>
                  <a:srgbClr val="CC00CC"/>
                </a:solidFill>
                <a:latin typeface="Arial" pitchFamily="34" charset="0"/>
              </a:rPr>
              <a:t> </a:t>
            </a:r>
            <a:r>
              <a:rPr lang="en-US" sz="1400" b="1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Fe</a:t>
            </a:r>
            <a:r>
              <a:rPr lang="en-US" sz="1400" b="1" baseline="30000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3+</a:t>
            </a:r>
            <a:r>
              <a:rPr lang="en-US" sz="1400" b="1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/ (Fe</a:t>
            </a:r>
            <a:r>
              <a:rPr lang="en-US" sz="1400" b="1" baseline="30000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2+</a:t>
            </a:r>
            <a:r>
              <a:rPr lang="en-US" sz="1400" b="1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+Fe</a:t>
            </a:r>
            <a:r>
              <a:rPr lang="en-US" sz="1400" b="1" baseline="30000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3+</a:t>
            </a:r>
            <a:r>
              <a:rPr lang="en-US" sz="1400" b="1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);  </a:t>
            </a:r>
            <a:r>
              <a:rPr lang="en-US" sz="1200" b="1">
                <a:solidFill>
                  <a:srgbClr val="CC00CC"/>
                </a:solidFill>
                <a:sym typeface="Symbol" pitchFamily="18" charset="2"/>
              </a:rPr>
              <a:t>▲</a:t>
            </a:r>
            <a:r>
              <a:rPr lang="en-US" sz="1600" b="1">
                <a:solidFill>
                  <a:srgbClr val="000066"/>
                </a:solidFill>
                <a:sym typeface="Symbol" pitchFamily="18" charset="2"/>
              </a:rPr>
              <a:t>, </a:t>
            </a:r>
            <a:r>
              <a:rPr lang="en-US" sz="1200" b="1">
                <a:solidFill>
                  <a:schemeClr val="accent2"/>
                </a:solidFill>
                <a:sym typeface="Symbol" pitchFamily="18" charset="2"/>
              </a:rPr>
              <a:t>▲</a:t>
            </a:r>
            <a:r>
              <a:rPr lang="en-US" sz="1200" b="1">
                <a:solidFill>
                  <a:srgbClr val="000066"/>
                </a:solidFill>
                <a:sym typeface="Symbol" pitchFamily="18" charset="2"/>
              </a:rPr>
              <a:t>, </a:t>
            </a:r>
            <a:r>
              <a:rPr lang="en-US" sz="1200" b="1">
                <a:solidFill>
                  <a:srgbClr val="CC00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∆</a:t>
            </a:r>
            <a:r>
              <a:rPr lang="en-US" sz="1200" b="1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ru-RU" sz="1400" b="1">
                <a:solidFill>
                  <a:srgbClr val="000066"/>
                </a:solidFill>
                <a:latin typeface="Arial" pitchFamily="34" charset="0"/>
              </a:rPr>
              <a:t>–</a:t>
            </a:r>
            <a:r>
              <a:rPr lang="en-US" sz="1400" b="1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U</a:t>
            </a:r>
            <a:r>
              <a:rPr lang="en-US" sz="1400" b="1" baseline="30000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6+</a:t>
            </a:r>
            <a:r>
              <a:rPr lang="en-US" sz="1400" b="1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/ (U</a:t>
            </a:r>
            <a:r>
              <a:rPr lang="en-US" sz="1400" b="1" baseline="30000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4+</a:t>
            </a:r>
            <a:r>
              <a:rPr lang="en-US" sz="1400" b="1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+U</a:t>
            </a:r>
            <a:r>
              <a:rPr lang="en-US" sz="1400" b="1" baseline="30000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6+</a:t>
            </a:r>
            <a:r>
              <a:rPr lang="en-US" sz="1400" b="1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)</a:t>
            </a:r>
          </a:p>
          <a:p>
            <a:r>
              <a:rPr lang="en-US" sz="1600">
                <a:solidFill>
                  <a:schemeClr val="accent1"/>
                </a:solidFill>
                <a:latin typeface="Arial" pitchFamily="34" charset="0"/>
                <a:sym typeface="Symbol" pitchFamily="18" charset="2"/>
              </a:rPr>
              <a:t></a:t>
            </a:r>
            <a:r>
              <a:rPr lang="en-US" sz="1400">
                <a:solidFill>
                  <a:schemeClr val="accent1"/>
                </a:solidFill>
                <a:latin typeface="Arial" pitchFamily="34" charset="0"/>
                <a:sym typeface="Symbol" pitchFamily="18" charset="2"/>
              </a:rPr>
              <a:t>, </a:t>
            </a:r>
            <a:r>
              <a:rPr lang="en-US" sz="1200" b="1">
                <a:solidFill>
                  <a:schemeClr val="accent2"/>
                </a:solidFill>
                <a:latin typeface="Arial" pitchFamily="34" charset="0"/>
                <a:sym typeface="Symbol" pitchFamily="18" charset="2"/>
              </a:rPr>
              <a:t>▲ </a:t>
            </a:r>
            <a:r>
              <a:rPr lang="ru-RU" sz="1400" b="1">
                <a:solidFill>
                  <a:srgbClr val="000066"/>
                </a:solidFill>
                <a:latin typeface="Arial" pitchFamily="34" charset="0"/>
              </a:rPr>
              <a:t>–</a:t>
            </a:r>
            <a:r>
              <a:rPr lang="en-US" sz="1400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 </a:t>
            </a:r>
            <a:r>
              <a:rPr lang="en-US" sz="1400" b="1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samples;</a:t>
            </a:r>
            <a:r>
              <a:rPr lang="en-US" sz="1400">
                <a:latin typeface="Arial" pitchFamily="34" charset="0"/>
                <a:sym typeface="Symbol" pitchFamily="18" charset="2"/>
              </a:rPr>
              <a:t> </a:t>
            </a:r>
            <a:r>
              <a:rPr lang="en-US" sz="1400" b="1">
                <a:solidFill>
                  <a:srgbClr val="CC00CC"/>
                </a:solidFill>
                <a:latin typeface="Arial" pitchFamily="34" charset="0"/>
                <a:sym typeface="Symbol" pitchFamily="18" charset="2"/>
              </a:rPr>
              <a:t>∆, </a:t>
            </a:r>
            <a:r>
              <a:rPr lang="en-US" sz="1600">
                <a:solidFill>
                  <a:srgbClr val="CC00CC"/>
                </a:solidFill>
                <a:latin typeface="Arial" pitchFamily="34" charset="0"/>
                <a:sym typeface="Symbol" pitchFamily="18" charset="2"/>
              </a:rPr>
              <a:t></a:t>
            </a:r>
            <a:r>
              <a:rPr lang="en-US" sz="1400">
                <a:latin typeface="Arial" pitchFamily="34" charset="0"/>
                <a:sym typeface="Symbol" pitchFamily="18" charset="2"/>
              </a:rPr>
              <a:t>, </a:t>
            </a:r>
            <a:r>
              <a:rPr lang="en-US" sz="1200" b="1">
                <a:solidFill>
                  <a:srgbClr val="CC00CC"/>
                </a:solidFill>
                <a:latin typeface="Arial" pitchFamily="34" charset="0"/>
                <a:sym typeface="Symbol" pitchFamily="18" charset="2"/>
              </a:rPr>
              <a:t>▲</a:t>
            </a:r>
            <a:r>
              <a:rPr lang="ru-RU" sz="1400" b="1">
                <a:solidFill>
                  <a:srgbClr val="000066"/>
                </a:solidFill>
                <a:latin typeface="Arial" pitchFamily="34" charset="0"/>
              </a:rPr>
              <a:t>–</a:t>
            </a:r>
            <a:r>
              <a:rPr lang="en-US" sz="1400" b="1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 </a:t>
            </a:r>
            <a:r>
              <a:rPr lang="ru-RU" sz="1400" b="1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 </a:t>
            </a:r>
            <a:r>
              <a:rPr lang="en-US" sz="1400" b="1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ingot</a:t>
            </a:r>
            <a:r>
              <a:rPr lang="ru-RU" sz="1400" b="1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; </a:t>
            </a:r>
            <a:r>
              <a:rPr lang="ru-RU" sz="1400" b="1">
                <a:solidFill>
                  <a:srgbClr val="CC00CC"/>
                </a:solidFill>
                <a:latin typeface="Arial" pitchFamily="34" charset="0"/>
                <a:sym typeface="Symbol" pitchFamily="18" charset="2"/>
              </a:rPr>
              <a:t>○</a:t>
            </a:r>
            <a:r>
              <a:rPr lang="ru-RU" sz="1400" b="1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,</a:t>
            </a:r>
            <a:r>
              <a:rPr lang="ru-RU" sz="1400" b="1">
                <a:solidFill>
                  <a:srgbClr val="CC00CC"/>
                </a:solidFill>
                <a:latin typeface="Arial" pitchFamily="34" charset="0"/>
                <a:sym typeface="Symbol" pitchFamily="18" charset="2"/>
              </a:rPr>
              <a:t> ∆ </a:t>
            </a:r>
            <a:r>
              <a:rPr lang="ru-RU" sz="1400" b="1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- МС11</a:t>
            </a:r>
            <a:r>
              <a:rPr lang="ru-RU" sz="1400" b="1">
                <a:solidFill>
                  <a:srgbClr val="CC00CC"/>
                </a:solidFill>
                <a:latin typeface="Arial" pitchFamily="34" charset="0"/>
                <a:sym typeface="Symbol" pitchFamily="18" charset="2"/>
              </a:rPr>
              <a:t> </a:t>
            </a:r>
          </a:p>
          <a:p>
            <a:endParaRPr lang="en-US" sz="1200" b="1">
              <a:solidFill>
                <a:srgbClr val="000066"/>
              </a:solidFill>
              <a:latin typeface="Arial" pitchFamily="34" charset="0"/>
              <a:sym typeface="Symbol" pitchFamily="18" charset="2"/>
            </a:endParaRPr>
          </a:p>
          <a:p>
            <a:r>
              <a:rPr lang="en-US" sz="1200" b="1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sz="1400">
                <a:latin typeface="Arial" pitchFamily="34" charset="0"/>
                <a:sym typeface="Symbol" pitchFamily="18" charset="2"/>
              </a:rPr>
              <a:t> </a:t>
            </a:r>
          </a:p>
        </p:txBody>
      </p:sp>
      <p:sp>
        <p:nvSpPr>
          <p:cNvPr id="755765" name="Text Box 53"/>
          <p:cNvSpPr txBox="1">
            <a:spLocks noChangeArrowheads="1"/>
          </p:cNvSpPr>
          <p:nvPr/>
        </p:nvSpPr>
        <p:spPr bwMode="auto">
          <a:xfrm>
            <a:off x="931863" y="5249863"/>
            <a:ext cx="3189287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400" b="1">
                <a:solidFill>
                  <a:srgbClr val="000066"/>
                </a:solidFill>
                <a:latin typeface="Arial" pitchFamily="34" charset="0"/>
              </a:rPr>
              <a:t>Ox</a:t>
            </a:r>
            <a:r>
              <a:rPr lang="ru-RU" sz="1400" b="1" baseline="-25000">
                <a:solidFill>
                  <a:schemeClr val="tx2"/>
                </a:solidFill>
                <a:latin typeface="Arial" pitchFamily="34" charset="0"/>
              </a:rPr>
              <a:t>1</a:t>
            </a:r>
            <a:r>
              <a:rPr lang="ru-RU" sz="1400" b="1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ru-RU" sz="1400" b="1">
                <a:solidFill>
                  <a:srgbClr val="000066"/>
                </a:solidFill>
                <a:latin typeface="Arial" pitchFamily="34" charset="0"/>
              </a:rPr>
              <a:t>– </a:t>
            </a:r>
            <a:r>
              <a:rPr lang="en-US" sz="1400" b="1">
                <a:solidFill>
                  <a:srgbClr val="000066"/>
                </a:solidFill>
                <a:latin typeface="Arial" pitchFamily="34" charset="0"/>
              </a:rPr>
              <a:t>concentration of oxygen in</a:t>
            </a:r>
          </a:p>
          <a:p>
            <a:pPr algn="ctr"/>
            <a:r>
              <a:rPr lang="en-US" sz="1400" b="1">
                <a:solidFill>
                  <a:srgbClr val="000066"/>
                </a:solidFill>
                <a:latin typeface="Arial" pitchFamily="34" charset="0"/>
              </a:rPr>
              <a:t>   Ox</a:t>
            </a:r>
            <a:r>
              <a:rPr lang="ru-RU" sz="1400" b="1" baseline="-25000">
                <a:solidFill>
                  <a:schemeClr val="tx2"/>
                </a:solidFill>
                <a:latin typeface="Arial" pitchFamily="34" charset="0"/>
              </a:rPr>
              <a:t>2 </a:t>
            </a:r>
            <a:r>
              <a:rPr lang="ru-RU" sz="1400" b="1">
                <a:solidFill>
                  <a:srgbClr val="000066"/>
                </a:solidFill>
                <a:latin typeface="Arial" pitchFamily="34" charset="0"/>
              </a:rPr>
              <a:t>– </a:t>
            </a:r>
            <a:r>
              <a:rPr lang="en-US" sz="1400" b="1">
                <a:solidFill>
                  <a:srgbClr val="000066"/>
                </a:solidFill>
                <a:latin typeface="Arial" pitchFamily="34" charset="0"/>
              </a:rPr>
              <a:t>concentration of oxygen out</a:t>
            </a:r>
            <a:endParaRPr lang="ru-RU" sz="1400" b="1">
              <a:solidFill>
                <a:srgbClr val="000066"/>
              </a:solidFill>
              <a:latin typeface="Arial" pitchFamily="34" charset="0"/>
            </a:endParaRPr>
          </a:p>
          <a:p>
            <a:pPr algn="ctr"/>
            <a:endParaRPr lang="ru-RU" sz="1400">
              <a:latin typeface="Arial" pitchFamily="34" charset="0"/>
            </a:endParaRPr>
          </a:p>
        </p:txBody>
      </p:sp>
    </p:spTree>
  </p:cSld>
  <p:clrMapOvr>
    <a:masterClrMapping/>
  </p:clrMapOvr>
  <p:transition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St. Petersburg, Russia, June, 1, 2010   </a:t>
            </a:r>
            <a:fld id="{DA8FEFB8-3491-4209-8277-C3E46507A9B8}" type="slidenum">
              <a:rPr lang="en-GB"/>
              <a:pPr/>
              <a:t>17</a:t>
            </a:fld>
            <a:endParaRPr lang="en-GB"/>
          </a:p>
        </p:txBody>
      </p:sp>
      <p:sp>
        <p:nvSpPr>
          <p:cNvPr id="780292" name="Rectangle 4"/>
          <p:cNvSpPr>
            <a:spLocks noGrp="1" noChangeArrowheads="1"/>
          </p:cNvSpPr>
          <p:nvPr>
            <p:ph type="title"/>
          </p:nvPr>
        </p:nvSpPr>
        <p:spPr>
          <a:xfrm>
            <a:off x="512763" y="0"/>
            <a:ext cx="8302625" cy="693738"/>
          </a:xfrm>
          <a:noFill/>
          <a:ln/>
        </p:spPr>
        <p:txBody>
          <a:bodyPr/>
          <a:lstStyle/>
          <a:p>
            <a:r>
              <a:rPr lang="en-US"/>
              <a:t>SEM/EDX of MC12 (terminated at fast corrosion)</a:t>
            </a:r>
            <a:endParaRPr lang="ru-RU"/>
          </a:p>
        </p:txBody>
      </p:sp>
      <p:sp>
        <p:nvSpPr>
          <p:cNvPr id="780293" name="Rectangle 5"/>
          <p:cNvSpPr>
            <a:spLocks noChangeArrowheads="1"/>
          </p:cNvSpPr>
          <p:nvPr/>
        </p:nvSpPr>
        <p:spPr bwMode="auto">
          <a:xfrm>
            <a:off x="5229225" y="4392613"/>
            <a:ext cx="3787775" cy="162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25000"/>
              </a:spcBef>
              <a:buFont typeface="Wingdings" pitchFamily="2" charset="2"/>
              <a:buChar char="Ø"/>
            </a:pPr>
            <a:r>
              <a:rPr lang="en-US" sz="1600" b="1">
                <a:solidFill>
                  <a:srgbClr val="000066"/>
                </a:solidFill>
              </a:rPr>
              <a:t>Fussable Fe</a:t>
            </a:r>
            <a:r>
              <a:rPr lang="en-US" sz="1600" b="1" baseline="-25000">
                <a:solidFill>
                  <a:srgbClr val="000066"/>
                </a:solidFill>
              </a:rPr>
              <a:t>2</a:t>
            </a:r>
            <a:r>
              <a:rPr lang="en-US" sz="1600" b="1">
                <a:solidFill>
                  <a:srgbClr val="000066"/>
                </a:solidFill>
              </a:rPr>
              <a:t>SiO</a:t>
            </a:r>
            <a:r>
              <a:rPr lang="en-US" sz="1600" b="1" baseline="-25000">
                <a:solidFill>
                  <a:srgbClr val="000066"/>
                </a:solidFill>
              </a:rPr>
              <a:t>4</a:t>
            </a:r>
            <a:r>
              <a:rPr lang="en-US" sz="1600" b="1">
                <a:solidFill>
                  <a:srgbClr val="000066"/>
                </a:solidFill>
              </a:rPr>
              <a:t> is found both in corrosion layer and in corium crust</a:t>
            </a:r>
          </a:p>
          <a:p>
            <a:pPr algn="just">
              <a:spcBef>
                <a:spcPct val="25000"/>
              </a:spcBef>
              <a:buFont typeface="Wingdings" pitchFamily="2" charset="2"/>
              <a:buChar char="Ø"/>
            </a:pPr>
            <a:r>
              <a:rPr lang="en-US" sz="1600" b="1">
                <a:solidFill>
                  <a:srgbClr val="000066"/>
                </a:solidFill>
              </a:rPr>
              <a:t> Liquified layer adjusted to the corrosion layer, which is connected with corium bulk by percollation channels through corium crust </a:t>
            </a:r>
          </a:p>
        </p:txBody>
      </p:sp>
      <p:sp>
        <p:nvSpPr>
          <p:cNvPr id="780294" name="Line 6"/>
          <p:cNvSpPr>
            <a:spLocks noChangeShapeType="1"/>
          </p:cNvSpPr>
          <p:nvPr/>
        </p:nvSpPr>
        <p:spPr bwMode="auto">
          <a:xfrm flipV="1">
            <a:off x="5688013" y="982663"/>
            <a:ext cx="819150" cy="1239837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0295" name="Line 7"/>
          <p:cNvSpPr>
            <a:spLocks noChangeShapeType="1"/>
          </p:cNvSpPr>
          <p:nvPr/>
        </p:nvSpPr>
        <p:spPr bwMode="auto">
          <a:xfrm>
            <a:off x="5710238" y="3100388"/>
            <a:ext cx="850900" cy="48577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0296" name="Rectangle 8"/>
          <p:cNvSpPr>
            <a:spLocks noChangeArrowheads="1"/>
          </p:cNvSpPr>
          <p:nvPr/>
        </p:nvSpPr>
        <p:spPr bwMode="auto">
          <a:xfrm>
            <a:off x="2105025" y="560388"/>
            <a:ext cx="1449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66"/>
                </a:solidFill>
              </a:rPr>
              <a:t>Corium crust</a:t>
            </a:r>
            <a:endParaRPr lang="ru-RU" sz="1600" b="1">
              <a:solidFill>
                <a:srgbClr val="000066"/>
              </a:solidFill>
            </a:endParaRPr>
          </a:p>
        </p:txBody>
      </p:sp>
      <p:sp>
        <p:nvSpPr>
          <p:cNvPr id="780297" name="Rectangle 9"/>
          <p:cNvSpPr>
            <a:spLocks noChangeArrowheads="1"/>
          </p:cNvSpPr>
          <p:nvPr/>
        </p:nvSpPr>
        <p:spPr bwMode="auto">
          <a:xfrm>
            <a:off x="1779588" y="3206750"/>
            <a:ext cx="1685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66"/>
                </a:solidFill>
              </a:rPr>
              <a:t>Corrosion layer</a:t>
            </a:r>
            <a:endParaRPr lang="ru-RU" sz="1600" b="1">
              <a:solidFill>
                <a:srgbClr val="000066"/>
              </a:solidFill>
            </a:endParaRPr>
          </a:p>
        </p:txBody>
      </p:sp>
      <p:pic>
        <p:nvPicPr>
          <p:cNvPr id="780299" name="Picture 11" descr="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3532188"/>
            <a:ext cx="4887912" cy="27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0300" name="Line 12"/>
          <p:cNvSpPr>
            <a:spLocks noChangeShapeType="1"/>
          </p:cNvSpPr>
          <p:nvPr/>
        </p:nvSpPr>
        <p:spPr bwMode="auto">
          <a:xfrm flipV="1">
            <a:off x="4229100" y="2097088"/>
            <a:ext cx="273050" cy="79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0301" name="Line 13"/>
          <p:cNvSpPr>
            <a:spLocks noChangeShapeType="1"/>
          </p:cNvSpPr>
          <p:nvPr/>
        </p:nvSpPr>
        <p:spPr bwMode="auto">
          <a:xfrm flipV="1">
            <a:off x="4211638" y="1581150"/>
            <a:ext cx="274637" cy="79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780302" name="Group 14"/>
          <p:cNvGrpSpPr>
            <a:grpSpLocks/>
          </p:cNvGrpSpPr>
          <p:nvPr/>
        </p:nvGrpSpPr>
        <p:grpSpPr bwMode="auto">
          <a:xfrm>
            <a:off x="0" y="976313"/>
            <a:ext cx="5145088" cy="2120900"/>
            <a:chOff x="0" y="615"/>
            <a:chExt cx="3241" cy="1336"/>
          </a:xfrm>
        </p:grpSpPr>
        <p:graphicFrame>
          <p:nvGraphicFramePr>
            <p:cNvPr id="780303" name="Object 15"/>
            <p:cNvGraphicFramePr>
              <a:graphicFrameLocks noChangeAspect="1"/>
            </p:cNvGraphicFramePr>
            <p:nvPr/>
          </p:nvGraphicFramePr>
          <p:xfrm>
            <a:off x="0" y="615"/>
            <a:ext cx="2655" cy="1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0314" name="Рисунок" r:id="rId4" imgW="5415050" imgH="2482596" progId="Word.Picture.8">
                    <p:embed/>
                  </p:oleObj>
                </mc:Choice>
                <mc:Fallback>
                  <p:oleObj name="Рисунок" r:id="rId4" imgW="5415050" imgH="2482596" progId="Word.Picture.8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615"/>
                          <a:ext cx="2655" cy="1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80304" name="Text Box 16"/>
            <p:cNvSpPr txBox="1">
              <a:spLocks noChangeArrowheads="1"/>
            </p:cNvSpPr>
            <p:nvPr/>
          </p:nvSpPr>
          <p:spPr bwMode="auto">
            <a:xfrm>
              <a:off x="2669" y="1720"/>
              <a:ext cx="49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 b="1">
                  <a:latin typeface="Arial" pitchFamily="34" charset="0"/>
                </a:rPr>
                <a:t>Steel</a:t>
              </a:r>
              <a:endParaRPr lang="ru-RU" sz="1600" b="1">
                <a:latin typeface="Arial" pitchFamily="34" charset="0"/>
              </a:endParaRPr>
            </a:p>
          </p:txBody>
        </p:sp>
        <p:sp>
          <p:nvSpPr>
            <p:cNvPr id="780305" name="Line 17"/>
            <p:cNvSpPr>
              <a:spLocks noChangeShapeType="1"/>
            </p:cNvSpPr>
            <p:nvPr/>
          </p:nvSpPr>
          <p:spPr bwMode="auto">
            <a:xfrm flipV="1">
              <a:off x="2628" y="1640"/>
              <a:ext cx="173" cy="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0306" name="Text Box 18"/>
            <p:cNvSpPr txBox="1">
              <a:spLocks noChangeArrowheads="1"/>
            </p:cNvSpPr>
            <p:nvPr/>
          </p:nvSpPr>
          <p:spPr bwMode="auto">
            <a:xfrm>
              <a:off x="2657" y="1411"/>
              <a:ext cx="5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 b="1">
                  <a:latin typeface="Arial" pitchFamily="34" charset="0"/>
                </a:rPr>
                <a:t>Fe</a:t>
              </a:r>
              <a:r>
                <a:rPr lang="en-US" sz="1400" b="1" baseline="-25000">
                  <a:latin typeface="Arial" pitchFamily="34" charset="0"/>
                </a:rPr>
                <a:t>1-x</a:t>
              </a:r>
              <a:r>
                <a:rPr lang="en-US" sz="1400" b="1">
                  <a:latin typeface="Arial" pitchFamily="34" charset="0"/>
                </a:rPr>
                <a:t>O</a:t>
              </a:r>
              <a:endParaRPr lang="ru-RU" sz="1400" b="1">
                <a:latin typeface="Arial" pitchFamily="34" charset="0"/>
              </a:endParaRPr>
            </a:p>
          </p:txBody>
        </p:sp>
        <p:sp>
          <p:nvSpPr>
            <p:cNvPr id="780307" name="Text Box 19"/>
            <p:cNvSpPr txBox="1">
              <a:spLocks noChangeArrowheads="1"/>
            </p:cNvSpPr>
            <p:nvPr/>
          </p:nvSpPr>
          <p:spPr bwMode="auto">
            <a:xfrm>
              <a:off x="2596" y="1006"/>
              <a:ext cx="539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 b="1">
                  <a:latin typeface="Arial" pitchFamily="34" charset="0"/>
                </a:rPr>
                <a:t>Corium</a:t>
              </a:r>
              <a:r>
                <a:rPr lang="ru-RU" sz="1400" b="1">
                  <a:latin typeface="Arial" pitchFamily="34" charset="0"/>
                </a:rPr>
                <a:t> </a:t>
              </a:r>
              <a:endParaRPr lang="en-US" sz="1400" b="1">
                <a:latin typeface="Arial" pitchFamily="34" charset="0"/>
              </a:endParaRPr>
            </a:p>
            <a:p>
              <a:r>
                <a:rPr lang="en-US" sz="1400" b="1">
                  <a:latin typeface="Arial" pitchFamily="34" charset="0"/>
                </a:rPr>
                <a:t>crust</a:t>
              </a:r>
              <a:endParaRPr lang="ru-RU" sz="1400" b="1">
                <a:latin typeface="Arial" pitchFamily="34" charset="0"/>
              </a:endParaRPr>
            </a:p>
          </p:txBody>
        </p:sp>
        <p:sp>
          <p:nvSpPr>
            <p:cNvPr id="780308" name="Text Box 20"/>
            <p:cNvSpPr txBox="1">
              <a:spLocks noChangeArrowheads="1"/>
            </p:cNvSpPr>
            <p:nvPr/>
          </p:nvSpPr>
          <p:spPr bwMode="auto">
            <a:xfrm>
              <a:off x="2638" y="616"/>
              <a:ext cx="508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 b="1">
                  <a:latin typeface="Arial" pitchFamily="34" charset="0"/>
                </a:rPr>
                <a:t>Corium</a:t>
              </a:r>
            </a:p>
            <a:p>
              <a:r>
                <a:rPr lang="en-US" sz="1400" b="1">
                  <a:latin typeface="Arial" pitchFamily="34" charset="0"/>
                </a:rPr>
                <a:t> bulk</a:t>
              </a:r>
              <a:endParaRPr lang="ru-RU" sz="1400" b="1">
                <a:latin typeface="Arial" pitchFamily="34" charset="0"/>
              </a:endParaRPr>
            </a:p>
          </p:txBody>
        </p:sp>
      </p:grpSp>
      <p:grpSp>
        <p:nvGrpSpPr>
          <p:cNvPr id="780309" name="Group 21"/>
          <p:cNvGrpSpPr>
            <a:grpSpLocks/>
          </p:cNvGrpSpPr>
          <p:nvPr/>
        </p:nvGrpSpPr>
        <p:grpSpPr bwMode="auto">
          <a:xfrm>
            <a:off x="5214938" y="742950"/>
            <a:ext cx="3651250" cy="3567113"/>
            <a:chOff x="0" y="645"/>
            <a:chExt cx="3464" cy="2734"/>
          </a:xfrm>
        </p:grpSpPr>
        <p:pic>
          <p:nvPicPr>
            <p:cNvPr id="780310" name="Picture 2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41"/>
              <a:ext cx="3464" cy="2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80311" name="Text Box 23"/>
            <p:cNvSpPr txBox="1">
              <a:spLocks noChangeArrowheads="1"/>
            </p:cNvSpPr>
            <p:nvPr/>
          </p:nvSpPr>
          <p:spPr bwMode="auto">
            <a:xfrm>
              <a:off x="191" y="645"/>
              <a:ext cx="577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200">
                  <a:latin typeface="Arial" pitchFamily="34" charset="0"/>
                </a:rPr>
                <a:t>h, mm</a:t>
              </a:r>
              <a:endParaRPr lang="ru-RU" sz="1200">
                <a:latin typeface="Arial" pitchFamily="34" charset="0"/>
              </a:endParaRPr>
            </a:p>
          </p:txBody>
        </p:sp>
        <p:sp>
          <p:nvSpPr>
            <p:cNvPr id="780312" name="Text Box 24"/>
            <p:cNvSpPr txBox="1">
              <a:spLocks noChangeArrowheads="1"/>
            </p:cNvSpPr>
            <p:nvPr/>
          </p:nvSpPr>
          <p:spPr bwMode="auto">
            <a:xfrm>
              <a:off x="1172" y="3192"/>
              <a:ext cx="1665" cy="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000" b="1">
                  <a:latin typeface="Arial" pitchFamily="34" charset="0"/>
                </a:rPr>
                <a:t>concentrations</a:t>
              </a:r>
              <a:r>
                <a:rPr lang="ru-RU" sz="1000" b="1">
                  <a:latin typeface="Arial" pitchFamily="34" charset="0"/>
                </a:rPr>
                <a:t>, </a:t>
              </a:r>
              <a:r>
                <a:rPr lang="en-US" sz="1000" b="1">
                  <a:latin typeface="Arial" pitchFamily="34" charset="0"/>
                </a:rPr>
                <a:t>mol%</a:t>
              </a:r>
              <a:r>
                <a:rPr lang="ru-RU" sz="1000" b="1">
                  <a:latin typeface="Arial" pitchFamily="34" charset="0"/>
                </a:rPr>
                <a:t> </a:t>
              </a:r>
            </a:p>
          </p:txBody>
        </p:sp>
      </p:grpSp>
      <p:sp>
        <p:nvSpPr>
          <p:cNvPr id="780313" name="Text Box 25"/>
          <p:cNvSpPr txBox="1">
            <a:spLocks noChangeArrowheads="1"/>
          </p:cNvSpPr>
          <p:nvPr/>
        </p:nvSpPr>
        <p:spPr bwMode="auto">
          <a:xfrm>
            <a:off x="5221288" y="565150"/>
            <a:ext cx="3608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1">
                <a:solidFill>
                  <a:srgbClr val="000066"/>
                </a:solidFill>
                <a:latin typeface="Arial" pitchFamily="34" charset="0"/>
              </a:rPr>
              <a:t>Vertical distribution of components</a:t>
            </a:r>
            <a:endParaRPr lang="ru-RU" sz="1600" b="1">
              <a:solidFill>
                <a:srgbClr val="000066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St. Petersburg, Russia, June, 1, 2010   </a:t>
            </a:r>
            <a:fld id="{91DAF220-6052-4682-85E6-4F2D4C486229}" type="slidenum">
              <a:rPr lang="en-GB"/>
              <a:pPr/>
              <a:t>18</a:t>
            </a:fld>
            <a:endParaRPr lang="en-GB"/>
          </a:p>
        </p:txBody>
      </p:sp>
      <p:sp>
        <p:nvSpPr>
          <p:cNvPr id="781316" name="Rectangle 4"/>
          <p:cNvSpPr>
            <a:spLocks noGrp="1" noChangeArrowheads="1"/>
          </p:cNvSpPr>
          <p:nvPr>
            <p:ph type="title"/>
          </p:nvPr>
        </p:nvSpPr>
        <p:spPr>
          <a:xfrm>
            <a:off x="512763" y="0"/>
            <a:ext cx="8631237" cy="722313"/>
          </a:xfrm>
          <a:noFill/>
          <a:ln/>
        </p:spPr>
        <p:txBody>
          <a:bodyPr/>
          <a:lstStyle/>
          <a:p>
            <a:r>
              <a:rPr lang="en-US"/>
              <a:t>SEM/EDX of MCP-4 (terminated at slow corrosion) </a:t>
            </a:r>
            <a:endParaRPr lang="ru-RU"/>
          </a:p>
        </p:txBody>
      </p:sp>
      <p:sp>
        <p:nvSpPr>
          <p:cNvPr id="781317" name="Rectangle 5"/>
          <p:cNvSpPr>
            <a:spLocks noChangeArrowheads="1"/>
          </p:cNvSpPr>
          <p:nvPr/>
        </p:nvSpPr>
        <p:spPr bwMode="auto">
          <a:xfrm>
            <a:off x="2824163" y="5173663"/>
            <a:ext cx="6164262" cy="113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25000"/>
              </a:spcBef>
              <a:buFont typeface="Wingdings" pitchFamily="2" charset="2"/>
              <a:buChar char="Ø"/>
            </a:pPr>
            <a:r>
              <a:rPr lang="en-US" sz="1600" b="1">
                <a:solidFill>
                  <a:srgbClr val="000066"/>
                </a:solidFill>
              </a:rPr>
              <a:t> No Silicon in crust. Fe</a:t>
            </a:r>
            <a:r>
              <a:rPr lang="en-US" sz="1600" b="1" baseline="-25000">
                <a:solidFill>
                  <a:srgbClr val="000066"/>
                </a:solidFill>
              </a:rPr>
              <a:t>2</a:t>
            </a:r>
            <a:r>
              <a:rPr lang="en-US" sz="1600" b="1">
                <a:solidFill>
                  <a:srgbClr val="000066"/>
                </a:solidFill>
              </a:rPr>
              <a:t>SiO</a:t>
            </a:r>
            <a:r>
              <a:rPr lang="en-US" sz="1600" b="1" baseline="-25000">
                <a:solidFill>
                  <a:srgbClr val="000066"/>
                </a:solidFill>
              </a:rPr>
              <a:t>4</a:t>
            </a:r>
            <a:r>
              <a:rPr lang="en-US" sz="1600" b="1">
                <a:solidFill>
                  <a:srgbClr val="000066"/>
                </a:solidFill>
              </a:rPr>
              <a:t> is concentrated just near the steel surface in corrosion layer</a:t>
            </a:r>
          </a:p>
          <a:p>
            <a:pPr algn="just">
              <a:spcBef>
                <a:spcPct val="25000"/>
              </a:spcBef>
              <a:buFont typeface="Wingdings" pitchFamily="2" charset="2"/>
              <a:buChar char="Ø"/>
            </a:pPr>
            <a:r>
              <a:rPr lang="en-US" sz="1600" b="1">
                <a:solidFill>
                  <a:srgbClr val="000066"/>
                </a:solidFill>
              </a:rPr>
              <a:t> No liquid phase in corium crust. In the percollation chanels it is replaced by the (U;Zr)O</a:t>
            </a:r>
            <a:r>
              <a:rPr lang="en-US" sz="1600" b="1" baseline="-25000">
                <a:solidFill>
                  <a:srgbClr val="000066"/>
                </a:solidFill>
              </a:rPr>
              <a:t>2</a:t>
            </a:r>
            <a:r>
              <a:rPr lang="en-US" sz="1600" b="1">
                <a:solidFill>
                  <a:srgbClr val="000066"/>
                </a:solidFill>
              </a:rPr>
              <a:t> ss </a:t>
            </a:r>
          </a:p>
        </p:txBody>
      </p:sp>
      <p:grpSp>
        <p:nvGrpSpPr>
          <p:cNvPr id="781318" name="Group 6"/>
          <p:cNvGrpSpPr>
            <a:grpSpLocks/>
          </p:cNvGrpSpPr>
          <p:nvPr/>
        </p:nvGrpSpPr>
        <p:grpSpPr bwMode="auto">
          <a:xfrm>
            <a:off x="3517900" y="827088"/>
            <a:ext cx="2957513" cy="2620962"/>
            <a:chOff x="7920" y="6810"/>
            <a:chExt cx="4932" cy="4932"/>
          </a:xfrm>
        </p:grpSpPr>
        <p:pic>
          <p:nvPicPr>
            <p:cNvPr id="781319" name="Picture 7" descr="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0" y="6810"/>
              <a:ext cx="4932" cy="4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81320" name="Group 8"/>
            <p:cNvGrpSpPr>
              <a:grpSpLocks noChangeAspect="1"/>
            </p:cNvGrpSpPr>
            <p:nvPr/>
          </p:nvGrpSpPr>
          <p:grpSpPr bwMode="auto">
            <a:xfrm flipV="1">
              <a:off x="9933" y="9158"/>
              <a:ext cx="1661" cy="1640"/>
              <a:chOff x="8838" y="9423"/>
              <a:chExt cx="3537" cy="3537"/>
            </a:xfrm>
          </p:grpSpPr>
          <p:sp>
            <p:nvSpPr>
              <p:cNvPr id="781321" name="Rectangle 9"/>
              <p:cNvSpPr>
                <a:spLocks noChangeAspect="1" noChangeArrowheads="1"/>
              </p:cNvSpPr>
              <p:nvPr/>
            </p:nvSpPr>
            <p:spPr bwMode="auto">
              <a:xfrm>
                <a:off x="8864" y="9449"/>
                <a:ext cx="3484" cy="348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81322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8838" y="9423"/>
                <a:ext cx="3537" cy="3537"/>
              </a:xfrm>
              <a:prstGeom prst="rect">
                <a:avLst/>
              </a:prstGeom>
              <a:noFill/>
              <a:ln w="3175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781323" name="Group 11"/>
          <p:cNvGrpSpPr>
            <a:grpSpLocks/>
          </p:cNvGrpSpPr>
          <p:nvPr/>
        </p:nvGrpSpPr>
        <p:grpSpPr bwMode="auto">
          <a:xfrm>
            <a:off x="6497638" y="833438"/>
            <a:ext cx="2511425" cy="2655887"/>
            <a:chOff x="13097" y="6807"/>
            <a:chExt cx="4932" cy="4932"/>
          </a:xfrm>
        </p:grpSpPr>
        <p:pic>
          <p:nvPicPr>
            <p:cNvPr id="781324" name="Picture 12" descr="6-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97" y="6807"/>
              <a:ext cx="4932" cy="4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81325" name="Group 13"/>
            <p:cNvGrpSpPr>
              <a:grpSpLocks noChangeAspect="1"/>
            </p:cNvGrpSpPr>
            <p:nvPr/>
          </p:nvGrpSpPr>
          <p:grpSpPr bwMode="auto">
            <a:xfrm flipV="1">
              <a:off x="15184" y="10265"/>
              <a:ext cx="1752" cy="521"/>
              <a:chOff x="8838" y="9423"/>
              <a:chExt cx="3537" cy="3537"/>
            </a:xfrm>
          </p:grpSpPr>
          <p:sp>
            <p:nvSpPr>
              <p:cNvPr id="781326" name="Rectangle 14"/>
              <p:cNvSpPr>
                <a:spLocks noChangeAspect="1" noChangeArrowheads="1"/>
              </p:cNvSpPr>
              <p:nvPr/>
            </p:nvSpPr>
            <p:spPr bwMode="auto">
              <a:xfrm>
                <a:off x="8864" y="9449"/>
                <a:ext cx="3484" cy="348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81327" name="Rectangle 15"/>
              <p:cNvSpPr>
                <a:spLocks noChangeAspect="1" noChangeArrowheads="1"/>
              </p:cNvSpPr>
              <p:nvPr/>
            </p:nvSpPr>
            <p:spPr bwMode="auto">
              <a:xfrm>
                <a:off x="8838" y="9423"/>
                <a:ext cx="3537" cy="3537"/>
              </a:xfrm>
              <a:prstGeom prst="rect">
                <a:avLst/>
              </a:prstGeom>
              <a:noFill/>
              <a:ln w="3175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781328" name="Group 16"/>
            <p:cNvGrpSpPr>
              <a:grpSpLocks noChangeAspect="1"/>
            </p:cNvGrpSpPr>
            <p:nvPr/>
          </p:nvGrpSpPr>
          <p:grpSpPr bwMode="auto">
            <a:xfrm flipV="1">
              <a:off x="15210" y="9158"/>
              <a:ext cx="1713" cy="832"/>
              <a:chOff x="8838" y="9423"/>
              <a:chExt cx="3537" cy="3537"/>
            </a:xfrm>
          </p:grpSpPr>
          <p:sp>
            <p:nvSpPr>
              <p:cNvPr id="781329" name="Rectangle 17"/>
              <p:cNvSpPr>
                <a:spLocks noChangeAspect="1" noChangeArrowheads="1"/>
              </p:cNvSpPr>
              <p:nvPr/>
            </p:nvSpPr>
            <p:spPr bwMode="auto">
              <a:xfrm>
                <a:off x="8864" y="9449"/>
                <a:ext cx="3484" cy="348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81330" name="Rectangle 18"/>
              <p:cNvSpPr>
                <a:spLocks noChangeAspect="1" noChangeArrowheads="1"/>
              </p:cNvSpPr>
              <p:nvPr/>
            </p:nvSpPr>
            <p:spPr bwMode="auto">
              <a:xfrm>
                <a:off x="8838" y="9423"/>
                <a:ext cx="3537" cy="3537"/>
              </a:xfrm>
              <a:prstGeom prst="rect">
                <a:avLst/>
              </a:prstGeom>
              <a:noFill/>
              <a:ln w="3175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781331" name="Text Box 19"/>
            <p:cNvSpPr txBox="1">
              <a:spLocks noChangeArrowheads="1"/>
            </p:cNvSpPr>
            <p:nvPr/>
          </p:nvSpPr>
          <p:spPr bwMode="auto">
            <a:xfrm>
              <a:off x="17038" y="10130"/>
              <a:ext cx="792" cy="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600">
                  <a:latin typeface="Times New Roman" pitchFamily="18" charset="0"/>
                </a:rPr>
                <a:t>SQ5</a:t>
              </a:r>
              <a:endParaRPr lang="ru-RU"/>
            </a:p>
          </p:txBody>
        </p:sp>
        <p:sp>
          <p:nvSpPr>
            <p:cNvPr id="781332" name="Text Box 20"/>
            <p:cNvSpPr txBox="1">
              <a:spLocks noChangeArrowheads="1"/>
            </p:cNvSpPr>
            <p:nvPr/>
          </p:nvSpPr>
          <p:spPr bwMode="auto">
            <a:xfrm>
              <a:off x="16963" y="9158"/>
              <a:ext cx="792" cy="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600">
                  <a:latin typeface="Times New Roman" pitchFamily="18" charset="0"/>
                </a:rPr>
                <a:t>SQ6</a:t>
              </a:r>
              <a:endParaRPr lang="ru-RU"/>
            </a:p>
          </p:txBody>
        </p:sp>
      </p:grpSp>
      <p:sp>
        <p:nvSpPr>
          <p:cNvPr id="781333" name="Line 21"/>
          <p:cNvSpPr>
            <a:spLocks noChangeShapeType="1"/>
          </p:cNvSpPr>
          <p:nvPr/>
        </p:nvSpPr>
        <p:spPr bwMode="auto">
          <a:xfrm flipV="1">
            <a:off x="5688013" y="982663"/>
            <a:ext cx="819150" cy="1239837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1334" name="Line 22"/>
          <p:cNvSpPr>
            <a:spLocks noChangeShapeType="1"/>
          </p:cNvSpPr>
          <p:nvPr/>
        </p:nvSpPr>
        <p:spPr bwMode="auto">
          <a:xfrm>
            <a:off x="5710238" y="3100388"/>
            <a:ext cx="850900" cy="48577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aphicFrame>
        <p:nvGraphicFramePr>
          <p:cNvPr id="781335" name="Object 23"/>
          <p:cNvGraphicFramePr>
            <a:graphicFrameLocks noChangeAspect="1"/>
          </p:cNvGraphicFramePr>
          <p:nvPr/>
        </p:nvGraphicFramePr>
        <p:xfrm>
          <a:off x="3549650" y="3613150"/>
          <a:ext cx="4651375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348" name="Документ" r:id="rId5" imgW="6078119" imgH="1484164" progId="Word.Document.8">
                  <p:embed/>
                </p:oleObj>
              </mc:Choice>
              <mc:Fallback>
                <p:oleObj name="Документ" r:id="rId5" imgW="6078119" imgH="1484164" progId="Word.Document.8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5800" r="14912"/>
                      <a:stretch>
                        <a:fillRect/>
                      </a:stretch>
                    </p:blipFill>
                    <p:spPr bwMode="auto">
                      <a:xfrm>
                        <a:off x="3549650" y="3613150"/>
                        <a:ext cx="4651375" cy="163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1336" name="Rectangle 24"/>
          <p:cNvSpPr>
            <a:spLocks noChangeArrowheads="1"/>
          </p:cNvSpPr>
          <p:nvPr/>
        </p:nvSpPr>
        <p:spPr bwMode="auto">
          <a:xfrm>
            <a:off x="5414963" y="523875"/>
            <a:ext cx="1449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66"/>
                </a:solidFill>
              </a:rPr>
              <a:t>Corium crust</a:t>
            </a:r>
            <a:endParaRPr lang="ru-RU" sz="1600" b="1">
              <a:solidFill>
                <a:srgbClr val="000066"/>
              </a:solidFill>
            </a:endParaRPr>
          </a:p>
        </p:txBody>
      </p:sp>
      <p:sp>
        <p:nvSpPr>
          <p:cNvPr id="781337" name="Rectangle 25"/>
          <p:cNvSpPr>
            <a:spLocks noChangeArrowheads="1"/>
          </p:cNvSpPr>
          <p:nvPr/>
        </p:nvSpPr>
        <p:spPr bwMode="auto">
          <a:xfrm>
            <a:off x="747713" y="476250"/>
            <a:ext cx="1685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66"/>
                </a:solidFill>
              </a:rPr>
              <a:t>Corrosion layer</a:t>
            </a:r>
            <a:endParaRPr lang="ru-RU" sz="1600" b="1">
              <a:solidFill>
                <a:srgbClr val="000066"/>
              </a:solidFill>
            </a:endParaRPr>
          </a:p>
        </p:txBody>
      </p:sp>
      <p:grpSp>
        <p:nvGrpSpPr>
          <p:cNvPr id="781338" name="Group 26"/>
          <p:cNvGrpSpPr>
            <a:grpSpLocks/>
          </p:cNvGrpSpPr>
          <p:nvPr/>
        </p:nvGrpSpPr>
        <p:grpSpPr bwMode="auto">
          <a:xfrm>
            <a:off x="219075" y="788988"/>
            <a:ext cx="3086100" cy="2803525"/>
            <a:chOff x="7890" y="1530"/>
            <a:chExt cx="4932" cy="4932"/>
          </a:xfrm>
        </p:grpSpPr>
        <p:pic>
          <p:nvPicPr>
            <p:cNvPr id="781339" name="Picture 27" descr="1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0" y="1530"/>
              <a:ext cx="4932" cy="4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81340" name="Group 28"/>
            <p:cNvGrpSpPr>
              <a:grpSpLocks noChangeAspect="1"/>
            </p:cNvGrpSpPr>
            <p:nvPr/>
          </p:nvGrpSpPr>
          <p:grpSpPr bwMode="auto">
            <a:xfrm rot="2395515" flipV="1">
              <a:off x="10893" y="5061"/>
              <a:ext cx="814" cy="800"/>
              <a:chOff x="8838" y="9423"/>
              <a:chExt cx="3537" cy="3537"/>
            </a:xfrm>
          </p:grpSpPr>
          <p:sp>
            <p:nvSpPr>
              <p:cNvPr id="781341" name="Rectangle 29"/>
              <p:cNvSpPr>
                <a:spLocks noChangeAspect="1" noChangeArrowheads="1"/>
              </p:cNvSpPr>
              <p:nvPr/>
            </p:nvSpPr>
            <p:spPr bwMode="auto">
              <a:xfrm>
                <a:off x="8864" y="9449"/>
                <a:ext cx="3484" cy="348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81342" name="Rectangle 30"/>
              <p:cNvSpPr>
                <a:spLocks noChangeAspect="1" noChangeArrowheads="1"/>
              </p:cNvSpPr>
              <p:nvPr/>
            </p:nvSpPr>
            <p:spPr bwMode="auto">
              <a:xfrm>
                <a:off x="8838" y="9423"/>
                <a:ext cx="3537" cy="3537"/>
              </a:xfrm>
              <a:prstGeom prst="rect">
                <a:avLst/>
              </a:prstGeom>
              <a:noFill/>
              <a:ln w="22225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pic>
        <p:nvPicPr>
          <p:cNvPr id="781343" name="Picture 31" descr="Безимени-1"/>
          <p:cNvPicPr>
            <a:picLocks noChangeAspect="1" noChangeArrowheads="1"/>
          </p:cNvPicPr>
          <p:nvPr/>
        </p:nvPicPr>
        <p:blipFill>
          <a:blip r:embed="rId8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3829050"/>
            <a:ext cx="2489200" cy="248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81344" name="Line 32"/>
          <p:cNvSpPr>
            <a:spLocks noChangeShapeType="1"/>
          </p:cNvSpPr>
          <p:nvPr/>
        </p:nvSpPr>
        <p:spPr bwMode="auto">
          <a:xfrm flipH="1">
            <a:off x="192088" y="3054350"/>
            <a:ext cx="1847850" cy="768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1345" name="Line 33"/>
          <p:cNvSpPr>
            <a:spLocks noChangeShapeType="1"/>
          </p:cNvSpPr>
          <p:nvPr/>
        </p:nvSpPr>
        <p:spPr bwMode="auto">
          <a:xfrm>
            <a:off x="2365375" y="3362325"/>
            <a:ext cx="255588" cy="466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1346" name="Text Box 34"/>
          <p:cNvSpPr txBox="1">
            <a:spLocks noChangeArrowheads="1"/>
          </p:cNvSpPr>
          <p:nvPr/>
        </p:nvSpPr>
        <p:spPr bwMode="auto">
          <a:xfrm>
            <a:off x="165100" y="5907088"/>
            <a:ext cx="201613" cy="1873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latin typeface="Arial" pitchFamily="34" charset="0"/>
              </a:rPr>
              <a:t>Fe</a:t>
            </a:r>
            <a:endParaRPr lang="ru-RU" sz="1000">
              <a:latin typeface="Arial" pitchFamily="34" charset="0"/>
            </a:endParaRPr>
          </a:p>
        </p:txBody>
      </p:sp>
      <p:sp>
        <p:nvSpPr>
          <p:cNvPr id="781347" name="Text Box 35"/>
          <p:cNvSpPr txBox="1">
            <a:spLocks noChangeArrowheads="1"/>
          </p:cNvSpPr>
          <p:nvPr/>
        </p:nvSpPr>
        <p:spPr bwMode="auto">
          <a:xfrm>
            <a:off x="2662238" y="3857625"/>
            <a:ext cx="592137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Mo</a:t>
            </a:r>
          </a:p>
          <a:p>
            <a:r>
              <a:rPr lang="en-US" sz="2000" b="1">
                <a:solidFill>
                  <a:srgbClr val="006600"/>
                </a:solidFill>
                <a:latin typeface="Times New Roman" pitchFamily="18" charset="0"/>
              </a:rPr>
              <a:t>Si</a:t>
            </a:r>
          </a:p>
          <a:p>
            <a:r>
              <a:rPr lang="en-US" sz="2000" b="1">
                <a:solidFill>
                  <a:srgbClr val="0000CC"/>
                </a:solidFill>
                <a:latin typeface="Times New Roman" pitchFamily="18" charset="0"/>
              </a:rPr>
              <a:t>Ni</a:t>
            </a:r>
            <a:endParaRPr lang="ru-RU"/>
          </a:p>
        </p:txBody>
      </p:sp>
    </p:spTree>
  </p:cSld>
  <p:clrMapOvr>
    <a:masterClrMapping/>
  </p:clrMapOvr>
  <p:transition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St. Petersburg, Russia, June, 1, 2010   </a:t>
            </a:r>
            <a:fld id="{DE33497C-824B-437A-99FB-C85E6BCFE4D3}" type="slidenum">
              <a:rPr lang="en-GB"/>
              <a:pPr/>
              <a:t>19</a:t>
            </a:fld>
            <a:endParaRPr lang="en-GB"/>
          </a:p>
        </p:txBody>
      </p:sp>
      <p:sp>
        <p:nvSpPr>
          <p:cNvPr id="7567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/>
              <a:t>Summary of additional data on corrosion rate in the conditions of oxygen potential reduction in the melt</a:t>
            </a:r>
            <a:endParaRPr lang="ru-RU" sz="2000"/>
          </a:p>
        </p:txBody>
      </p:sp>
      <p:graphicFrame>
        <p:nvGraphicFramePr>
          <p:cNvPr id="756767" name="Object 31"/>
          <p:cNvGraphicFramePr>
            <a:graphicFrameLocks noChangeAspect="1"/>
          </p:cNvGraphicFramePr>
          <p:nvPr>
            <p:ph sz="half" idx="2"/>
          </p:nvPr>
        </p:nvGraphicFramePr>
        <p:xfrm>
          <a:off x="739775" y="1401763"/>
          <a:ext cx="1371600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6783" name="Формула" r:id="rId3" imgW="1663560" imgH="533160" progId="Equation.3">
                  <p:embed/>
                </p:oleObj>
              </mc:Choice>
              <mc:Fallback>
                <p:oleObj name="Формула" r:id="rId3" imgW="1663560" imgH="53316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775" y="1401763"/>
                        <a:ext cx="1371600" cy="43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6746" name="Rectangle 10"/>
          <p:cNvSpPr>
            <a:spLocks noChangeArrowheads="1"/>
          </p:cNvSpPr>
          <p:nvPr/>
        </p:nvSpPr>
        <p:spPr bwMode="auto">
          <a:xfrm>
            <a:off x="0" y="1609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756755" name="Rectangle 19"/>
          <p:cNvSpPr>
            <a:spLocks noChangeArrowheads="1"/>
          </p:cNvSpPr>
          <p:nvPr/>
        </p:nvSpPr>
        <p:spPr bwMode="auto">
          <a:xfrm>
            <a:off x="4725988" y="1592263"/>
            <a:ext cx="4418012" cy="177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  <a:spcBef>
                <a:spcPct val="20000"/>
              </a:spcBef>
              <a:buFontTx/>
              <a:buBlip>
                <a:blip r:embed="rId5"/>
              </a:buBlip>
            </a:pPr>
            <a:r>
              <a:rPr lang="en-US" sz="16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b="1">
                <a:solidFill>
                  <a:srgbClr val="000066"/>
                </a:solidFill>
              </a:rPr>
              <a:t>There is no liquid phase in the corium crust at</a:t>
            </a:r>
            <a:r>
              <a:rPr lang="en-US" sz="16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b="1">
                <a:solidFill>
                  <a:srgbClr val="000066"/>
                </a:solidFill>
              </a:rPr>
              <a:t>low</a:t>
            </a:r>
            <a:r>
              <a:rPr lang="en-US" sz="16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b="1">
                <a:solidFill>
                  <a:srgbClr val="000066"/>
                </a:solidFill>
              </a:rPr>
              <a:t>oxygen</a:t>
            </a:r>
            <a:r>
              <a:rPr lang="en-US" sz="16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b="1">
                <a:solidFill>
                  <a:srgbClr val="000066"/>
                </a:solidFill>
              </a:rPr>
              <a:t>potential</a:t>
            </a:r>
            <a:r>
              <a:rPr lang="en-US" sz="16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b="1">
                <a:solidFill>
                  <a:srgbClr val="000066"/>
                </a:solidFill>
              </a:rPr>
              <a:t>in the melt</a:t>
            </a:r>
          </a:p>
          <a:p>
            <a:pPr algn="l">
              <a:lnSpc>
                <a:spcPct val="130000"/>
              </a:lnSpc>
              <a:spcBef>
                <a:spcPct val="20000"/>
              </a:spcBef>
              <a:buFontTx/>
              <a:buBlip>
                <a:blip r:embed="rId5"/>
              </a:buBlip>
            </a:pPr>
            <a:r>
              <a:rPr lang="en-US" sz="1600" b="1">
                <a:solidFill>
                  <a:srgbClr val="000066"/>
                </a:solidFill>
              </a:rPr>
              <a:t> Corrosion rate is close to the correlation for solid-phase diffusion</a:t>
            </a:r>
            <a:endParaRPr lang="ru-RU" sz="1600" b="1">
              <a:solidFill>
                <a:srgbClr val="000066"/>
              </a:solidFill>
            </a:endParaRPr>
          </a:p>
          <a:p>
            <a:pPr algn="just">
              <a:lnSpc>
                <a:spcPct val="130000"/>
              </a:lnSpc>
              <a:spcBef>
                <a:spcPct val="20000"/>
              </a:spcBef>
            </a:pPr>
            <a:endParaRPr lang="ru-RU" sz="1600" b="1">
              <a:solidFill>
                <a:srgbClr val="000066"/>
              </a:solidFill>
            </a:endParaRPr>
          </a:p>
        </p:txBody>
      </p:sp>
      <p:sp>
        <p:nvSpPr>
          <p:cNvPr id="756777" name="Rectangle 41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756776" name="Object 40"/>
          <p:cNvGraphicFramePr>
            <a:graphicFrameLocks noChangeAspect="1"/>
          </p:cNvGraphicFramePr>
          <p:nvPr/>
        </p:nvGraphicFramePr>
        <p:xfrm>
          <a:off x="4194175" y="5222875"/>
          <a:ext cx="5937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6784" name="Формула" r:id="rId6" imgW="596880" imgH="431640" progId="Equation.3">
                  <p:embed/>
                </p:oleObj>
              </mc:Choice>
              <mc:Fallback>
                <p:oleObj name="Формула" r:id="rId6" imgW="596880" imgH="431640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4175" y="5222875"/>
                        <a:ext cx="593725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6779" name="Rectangle 43"/>
          <p:cNvSpPr>
            <a:spLocks noChangeArrowheads="1"/>
          </p:cNvSpPr>
          <p:nvPr/>
        </p:nvSpPr>
        <p:spPr bwMode="auto">
          <a:xfrm>
            <a:off x="0" y="1609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756778" name="Object 42"/>
          <p:cNvGraphicFramePr>
            <a:graphicFrameLocks noChangeAspect="1"/>
          </p:cNvGraphicFramePr>
          <p:nvPr/>
        </p:nvGraphicFramePr>
        <p:xfrm>
          <a:off x="381000" y="1905000"/>
          <a:ext cx="3714750" cy="363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6785" name="Plot" r:id="rId8" imgW="6179451" imgH="6074120" progId="Grapher.Document">
                  <p:embed/>
                </p:oleObj>
              </mc:Choice>
              <mc:Fallback>
                <p:oleObj name="Plot" r:id="rId8" imgW="6179451" imgH="6074120" progId="Grapher.Document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905000"/>
                        <a:ext cx="3714750" cy="3638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6780" name="Object 44"/>
          <p:cNvGraphicFramePr>
            <a:graphicFrameLocks noChangeAspect="1"/>
          </p:cNvGraphicFramePr>
          <p:nvPr>
            <p:ph sz="half" idx="1"/>
          </p:nvPr>
        </p:nvGraphicFramePr>
        <p:xfrm>
          <a:off x="5384800" y="3609975"/>
          <a:ext cx="2616200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6786" name="Формула" r:id="rId10" imgW="3340080" imgH="1104840" progId="Equation.3">
                  <p:embed/>
                </p:oleObj>
              </mc:Choice>
              <mc:Fallback>
                <p:oleObj name="Формула" r:id="rId10" imgW="3340080" imgH="1104840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4800" y="3609975"/>
                        <a:ext cx="2616200" cy="903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St. Petersburg, Russia, June, 1, 2010   </a:t>
            </a:r>
            <a:fld id="{C53ED26E-B444-46B1-B0B2-6347D2ACC601}" type="slidenum">
              <a:rPr lang="en-GB"/>
              <a:pPr/>
              <a:t>2</a:t>
            </a:fld>
            <a:endParaRPr lang="en-GB"/>
          </a:p>
        </p:txBody>
      </p:sp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57225" y="228600"/>
            <a:ext cx="7772400" cy="501650"/>
          </a:xfrm>
        </p:spPr>
        <p:txBody>
          <a:bodyPr/>
          <a:lstStyle/>
          <a:p>
            <a:r>
              <a:rPr lang="en-GB" sz="2800">
                <a:solidFill>
                  <a:srgbClr val="990033"/>
                </a:solidFill>
                <a:effectLst/>
                <a:cs typeface="Times New Roman" pitchFamily="18" charset="0"/>
              </a:rPr>
              <a:t>Contents</a:t>
            </a:r>
            <a:endParaRPr lang="ru-RU" sz="2800">
              <a:solidFill>
                <a:srgbClr val="990033"/>
              </a:solidFill>
              <a:effectLst/>
              <a:cs typeface="Times New Roman" pitchFamily="18" charset="0"/>
            </a:endParaRPr>
          </a:p>
        </p:txBody>
      </p:sp>
      <p:sp>
        <p:nvSpPr>
          <p:cNvPr id="542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7963" y="1143000"/>
            <a:ext cx="8936037" cy="4527550"/>
          </a:xfrm>
        </p:spPr>
        <p:txBody>
          <a:bodyPr/>
          <a:lstStyle/>
          <a:p>
            <a:pPr>
              <a:lnSpc>
                <a:spcPct val="115000"/>
              </a:lnSpc>
              <a:buClr>
                <a:srgbClr val="000066"/>
              </a:buClr>
              <a:buFont typeface="Wingdings" pitchFamily="2" charset="2"/>
              <a:buChar char="Ø"/>
            </a:pPr>
            <a:r>
              <a:rPr lang="en-US" sz="2000" b="1">
                <a:effectLst/>
              </a:rPr>
              <a:t>Experimental objectives</a:t>
            </a:r>
          </a:p>
          <a:p>
            <a:pPr>
              <a:lnSpc>
                <a:spcPct val="115000"/>
              </a:lnSpc>
              <a:buClr>
                <a:srgbClr val="000066"/>
              </a:buClr>
              <a:buFont typeface="Wingdings" pitchFamily="2" charset="2"/>
              <a:buChar char="Ø"/>
            </a:pPr>
            <a:r>
              <a:rPr lang="en-US" sz="2000" b="1">
                <a:effectLst/>
              </a:rPr>
              <a:t>Schematics of test facility</a:t>
            </a:r>
          </a:p>
          <a:p>
            <a:pPr>
              <a:lnSpc>
                <a:spcPct val="115000"/>
              </a:lnSpc>
              <a:buClr>
                <a:srgbClr val="000066"/>
              </a:buClr>
              <a:buFont typeface="Wingdings" pitchFamily="2" charset="2"/>
              <a:buChar char="Ø"/>
            </a:pPr>
            <a:r>
              <a:rPr lang="en-US" sz="2000" b="1">
                <a:effectLst/>
              </a:rPr>
              <a:t>Experimental procedure</a:t>
            </a:r>
          </a:p>
          <a:p>
            <a:pPr>
              <a:lnSpc>
                <a:spcPct val="115000"/>
              </a:lnSpc>
              <a:buClr>
                <a:srgbClr val="000066"/>
              </a:buClr>
              <a:buFont typeface="Wingdings" pitchFamily="2" charset="2"/>
              <a:buChar char="Ø"/>
            </a:pPr>
            <a:r>
              <a:rPr lang="en-US" sz="2000" b="1">
                <a:effectLst/>
              </a:rPr>
              <a:t>Summary of test results</a:t>
            </a:r>
          </a:p>
          <a:p>
            <a:pPr>
              <a:lnSpc>
                <a:spcPct val="115000"/>
              </a:lnSpc>
              <a:buClr>
                <a:srgbClr val="000066"/>
              </a:buClr>
              <a:buFont typeface="Wingdings" pitchFamily="2" charset="2"/>
              <a:buChar char="Ø"/>
            </a:pPr>
            <a:r>
              <a:rPr lang="en-US" sz="2000" b="1">
                <a:effectLst/>
              </a:rPr>
              <a:t>Comparison of corrosion rates for the European and Russian vessel steels</a:t>
            </a:r>
            <a:endParaRPr lang="ru-RU" sz="2000" b="1">
              <a:effectLst/>
            </a:endParaRPr>
          </a:p>
          <a:p>
            <a:pPr>
              <a:lnSpc>
                <a:spcPct val="115000"/>
              </a:lnSpc>
              <a:buClr>
                <a:srgbClr val="000066"/>
              </a:buClr>
              <a:buFont typeface="Wingdings" pitchFamily="2" charset="2"/>
              <a:buChar char="Ø"/>
            </a:pPr>
            <a:r>
              <a:rPr lang="en-US" sz="2000" b="1">
                <a:effectLst/>
              </a:rPr>
              <a:t>Influence of oxygen potential in the melt on the corrosion rate at high temperature on the interface</a:t>
            </a:r>
            <a:endParaRPr lang="ru-RU" sz="2000" b="1">
              <a:effectLst/>
            </a:endParaRPr>
          </a:p>
          <a:p>
            <a:pPr>
              <a:lnSpc>
                <a:spcPct val="115000"/>
              </a:lnSpc>
              <a:buClr>
                <a:srgbClr val="000066"/>
              </a:buClr>
              <a:buFont typeface="Wingdings" pitchFamily="2" charset="2"/>
              <a:buChar char="Ø"/>
            </a:pPr>
            <a:r>
              <a:rPr lang="en-US" sz="2000" b="1">
                <a:effectLst/>
              </a:rPr>
              <a:t>Conclusions</a:t>
            </a:r>
            <a:endParaRPr lang="en-GB" sz="2000" b="1">
              <a:effectLst/>
            </a:endParaRPr>
          </a:p>
          <a:p>
            <a:pPr>
              <a:lnSpc>
                <a:spcPct val="125000"/>
              </a:lnSpc>
              <a:buClr>
                <a:srgbClr val="000066"/>
              </a:buClr>
              <a:buFont typeface="Wingdings" pitchFamily="2" charset="2"/>
              <a:buNone/>
            </a:pPr>
            <a:endParaRPr lang="en-GB" sz="2000" b="1">
              <a:effectLst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St. Petersburg, Russia, June, 1, 2010   </a:t>
            </a:r>
            <a:fld id="{4A3A59EF-BF69-43E7-97E9-B2A91978866A}" type="slidenum">
              <a:rPr lang="en-GB"/>
              <a:pPr/>
              <a:t>20</a:t>
            </a:fld>
            <a:endParaRPr lang="en-GB"/>
          </a:p>
        </p:txBody>
      </p:sp>
      <p:sp>
        <p:nvSpPr>
          <p:cNvPr id="770052" name="Rectangle 4"/>
          <p:cNvSpPr>
            <a:spLocks noChangeArrowheads="1"/>
          </p:cNvSpPr>
          <p:nvPr/>
        </p:nvSpPr>
        <p:spPr bwMode="auto">
          <a:xfrm>
            <a:off x="344488" y="168275"/>
            <a:ext cx="8715375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defTabSz="762000"/>
            <a:r>
              <a:rPr lang="en-US" sz="20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Comparison of parameters influencing the oxygen balance in the </a:t>
            </a:r>
            <a:r>
              <a:rPr lang="ru-RU" sz="20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VVER molten pool, </a:t>
            </a:r>
            <a:r>
              <a:rPr lang="en-BZ" sz="20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METCOR tests</a:t>
            </a:r>
            <a:endParaRPr lang="ru-RU" sz="2000" b="1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70053" name="Rectangle 5"/>
          <p:cNvSpPr>
            <a:spLocks noChangeArrowheads="1"/>
          </p:cNvSpPr>
          <p:nvPr/>
        </p:nvSpPr>
        <p:spPr bwMode="auto">
          <a:xfrm>
            <a:off x="15240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770054" name="Rectangle 6"/>
          <p:cNvSpPr>
            <a:spLocks noChangeArrowheads="1"/>
          </p:cNvSpPr>
          <p:nvPr/>
        </p:nvSpPr>
        <p:spPr bwMode="auto">
          <a:xfrm>
            <a:off x="152400" y="2608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770055" name="Rectangle 7"/>
          <p:cNvSpPr>
            <a:spLocks noChangeArrowheads="1"/>
          </p:cNvSpPr>
          <p:nvPr/>
        </p:nvSpPr>
        <p:spPr bwMode="auto">
          <a:xfrm>
            <a:off x="152400" y="2608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770056" name="Rectangle 8"/>
          <p:cNvSpPr>
            <a:spLocks noChangeArrowheads="1"/>
          </p:cNvSpPr>
          <p:nvPr/>
        </p:nvSpPr>
        <p:spPr bwMode="auto">
          <a:xfrm>
            <a:off x="152400" y="2608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770057" name="Rectangle 9"/>
          <p:cNvSpPr>
            <a:spLocks noChangeArrowheads="1"/>
          </p:cNvSpPr>
          <p:nvPr/>
        </p:nvSpPr>
        <p:spPr bwMode="auto">
          <a:xfrm>
            <a:off x="152400" y="2608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770085" name="Text Box 37"/>
          <p:cNvSpPr txBox="1">
            <a:spLocks noChangeArrowheads="1"/>
          </p:cNvSpPr>
          <p:nvPr/>
        </p:nvSpPr>
        <p:spPr bwMode="auto">
          <a:xfrm>
            <a:off x="6515100" y="844550"/>
            <a:ext cx="1593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400" b="1">
                <a:solidFill>
                  <a:srgbClr val="000066"/>
                </a:solidFill>
                <a:latin typeface="Arial" pitchFamily="34" charset="0"/>
              </a:rPr>
              <a:t>METCOR-P tests</a:t>
            </a:r>
            <a:endParaRPr lang="ru-RU" sz="1400" b="1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770087" name="Text Box 39"/>
          <p:cNvSpPr txBox="1">
            <a:spLocks noChangeArrowheads="1"/>
          </p:cNvSpPr>
          <p:nvPr/>
        </p:nvSpPr>
        <p:spPr bwMode="auto">
          <a:xfrm>
            <a:off x="2276475" y="793750"/>
            <a:ext cx="11223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400" b="1">
                <a:solidFill>
                  <a:srgbClr val="000066"/>
                </a:solidFill>
                <a:latin typeface="Arial" pitchFamily="34" charset="0"/>
              </a:rPr>
              <a:t>VVER-1000</a:t>
            </a:r>
            <a:endParaRPr lang="ru-RU" sz="1400" b="1">
              <a:solidFill>
                <a:srgbClr val="000066"/>
              </a:solidFill>
              <a:latin typeface="Arial" pitchFamily="34" charset="0"/>
            </a:endParaRPr>
          </a:p>
        </p:txBody>
      </p:sp>
      <p:pic>
        <p:nvPicPr>
          <p:cNvPr id="770089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25" y="1155700"/>
            <a:ext cx="309562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0090" name="Picture 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1112838"/>
            <a:ext cx="5286375" cy="252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0092" name="Rectangle 44"/>
          <p:cNvSpPr>
            <a:spLocks noChangeArrowheads="1"/>
          </p:cNvSpPr>
          <p:nvPr/>
        </p:nvSpPr>
        <p:spPr bwMode="auto">
          <a:xfrm>
            <a:off x="1536700" y="5297488"/>
            <a:ext cx="5864225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66700" indent="-266700" algn="l">
              <a:buFont typeface="Wingdings" pitchFamily="2" charset="2"/>
              <a:buChar char="ü"/>
            </a:pPr>
            <a:r>
              <a:rPr lang="en-BZ" sz="1600">
                <a:solidFill>
                  <a:srgbClr val="000066"/>
                </a:solidFill>
              </a:rPr>
              <a:t> </a:t>
            </a:r>
            <a:r>
              <a:rPr lang="en-US" b="1">
                <a:solidFill>
                  <a:srgbClr val="000066"/>
                </a:solidFill>
              </a:rPr>
              <a:t>The melt</a:t>
            </a:r>
            <a:r>
              <a:rPr lang="ru-RU" b="1">
                <a:solidFill>
                  <a:srgbClr val="000066"/>
                </a:solidFill>
              </a:rPr>
              <a:t> </a:t>
            </a:r>
            <a:r>
              <a:rPr lang="en-US" b="1">
                <a:solidFill>
                  <a:srgbClr val="000066"/>
                </a:solidFill>
              </a:rPr>
              <a:t>mass</a:t>
            </a:r>
            <a:r>
              <a:rPr lang="ru-RU" b="1">
                <a:solidFill>
                  <a:srgbClr val="000066"/>
                </a:solidFill>
              </a:rPr>
              <a:t> </a:t>
            </a:r>
            <a:r>
              <a:rPr lang="en-US" b="1">
                <a:solidFill>
                  <a:srgbClr val="000066"/>
                </a:solidFill>
              </a:rPr>
              <a:t>vs. corrosion area do not </a:t>
            </a:r>
            <a:r>
              <a:rPr lang="ru-RU" b="1">
                <a:solidFill>
                  <a:srgbClr val="000066"/>
                </a:solidFill>
              </a:rPr>
              <a:t>  </a:t>
            </a:r>
            <a:r>
              <a:rPr lang="en-US" b="1">
                <a:solidFill>
                  <a:srgbClr val="000066"/>
                </a:solidFill>
              </a:rPr>
              <a:t>comply   with the requirements for</a:t>
            </a:r>
            <a:r>
              <a:rPr lang="ru-RU" b="1">
                <a:solidFill>
                  <a:srgbClr val="000066"/>
                </a:solidFill>
              </a:rPr>
              <a:t> </a:t>
            </a:r>
            <a:r>
              <a:rPr lang="en-US" b="1">
                <a:solidFill>
                  <a:srgbClr val="000066"/>
                </a:solidFill>
              </a:rPr>
              <a:t>prototypic    experimental conditions </a:t>
            </a:r>
            <a:endParaRPr lang="ru-RU" b="1">
              <a:solidFill>
                <a:srgbClr val="000066"/>
              </a:solidFill>
            </a:endParaRPr>
          </a:p>
          <a:p>
            <a:pPr marL="266700" indent="-266700" algn="l">
              <a:buFont typeface="Wingdings" pitchFamily="2" charset="2"/>
              <a:buChar char="ü"/>
            </a:pPr>
            <a:r>
              <a:rPr lang="ru-RU" b="1">
                <a:solidFill>
                  <a:srgbClr val="000066"/>
                </a:solidFill>
              </a:rPr>
              <a:t> </a:t>
            </a:r>
            <a:r>
              <a:rPr lang="en-US" b="1">
                <a:solidFill>
                  <a:srgbClr val="000066"/>
                </a:solidFill>
              </a:rPr>
              <a:t>Oxygen potential of the melt on the vessel bottom is less sensitive to the  vessel wall corrosion</a:t>
            </a:r>
            <a:r>
              <a:rPr lang="en-US" b="1" u="sng">
                <a:solidFill>
                  <a:srgbClr val="000066"/>
                </a:solidFill>
              </a:rPr>
              <a:t> than in the tests</a:t>
            </a:r>
            <a:endParaRPr lang="ru-RU" b="1" u="sng">
              <a:solidFill>
                <a:srgbClr val="000066"/>
              </a:solidFill>
            </a:endParaRPr>
          </a:p>
        </p:txBody>
      </p:sp>
      <p:sp>
        <p:nvSpPr>
          <p:cNvPr id="770094" name="Rectangle 4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770096" name="Rectangle 48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770097" name="Rectangle 49"/>
          <p:cNvSpPr>
            <a:spLocks noChangeArrowheads="1"/>
          </p:cNvSpPr>
          <p:nvPr/>
        </p:nvSpPr>
        <p:spPr bwMode="auto">
          <a:xfrm>
            <a:off x="6086475" y="4052888"/>
            <a:ext cx="439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 defTabSz="762000"/>
            <a:r>
              <a:rPr lang="en-US"/>
              <a:t>&lt;&lt;</a:t>
            </a:r>
            <a:r>
              <a:rPr lang="ru-RU"/>
              <a:t> </a:t>
            </a:r>
          </a:p>
        </p:txBody>
      </p:sp>
      <p:sp>
        <p:nvSpPr>
          <p:cNvPr id="770099" name="Rectangle 51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770101" name="Rectangle 53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770103" name="Rectangle 55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770105" name="Rectangle 57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770111" name="Object 63"/>
          <p:cNvGraphicFramePr>
            <a:graphicFrameLocks noChangeAspect="1"/>
          </p:cNvGraphicFramePr>
          <p:nvPr>
            <p:ph sz="half" idx="1"/>
          </p:nvPr>
        </p:nvGraphicFramePr>
        <p:xfrm>
          <a:off x="6527800" y="3816350"/>
          <a:ext cx="21590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137" name="Формула" r:id="rId5" imgW="2158920" imgH="698400" progId="Equation.3">
                  <p:embed/>
                </p:oleObj>
              </mc:Choice>
              <mc:Fallback>
                <p:oleObj name="Формула" r:id="rId5" imgW="2158920" imgH="698400" progId="Equation.3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7800" y="3816350"/>
                        <a:ext cx="21590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0129" name="Rectangle 81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770128" name="Object 80"/>
          <p:cNvGraphicFramePr>
            <a:graphicFrameLocks noChangeAspect="1"/>
          </p:cNvGraphicFramePr>
          <p:nvPr/>
        </p:nvGraphicFramePr>
        <p:xfrm>
          <a:off x="438150" y="3933825"/>
          <a:ext cx="4648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138" name="Формула" r:id="rId7" imgW="4648200" imgH="609600" progId="Equation.3">
                  <p:embed/>
                </p:oleObj>
              </mc:Choice>
              <mc:Fallback>
                <p:oleObj name="Формула" r:id="rId7" imgW="4648200" imgH="609600" progId="Equation.3">
                  <p:embed/>
                  <p:pic>
                    <p:nvPicPr>
                      <p:cNvPr id="0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" y="3933825"/>
                        <a:ext cx="46482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0131" name="Rectangle 83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770130" name="Object 82"/>
          <p:cNvGraphicFramePr>
            <a:graphicFrameLocks noChangeAspect="1"/>
          </p:cNvGraphicFramePr>
          <p:nvPr/>
        </p:nvGraphicFramePr>
        <p:xfrm>
          <a:off x="5248275" y="3976688"/>
          <a:ext cx="8096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139" name="Формула" r:id="rId9" imgW="812447" imgH="393529" progId="Equation.3">
                  <p:embed/>
                </p:oleObj>
              </mc:Choice>
              <mc:Fallback>
                <p:oleObj name="Формула" r:id="rId9" imgW="812447" imgH="393529" progId="Equation.3">
                  <p:embed/>
                  <p:pic>
                    <p:nvPicPr>
                      <p:cNvPr id="0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8275" y="3976688"/>
                        <a:ext cx="80962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0136" name="Rectangle 88"/>
          <p:cNvSpPr>
            <a:spLocks noChangeArrowheads="1"/>
          </p:cNvSpPr>
          <p:nvPr/>
        </p:nvSpPr>
        <p:spPr bwMode="auto">
          <a:xfrm>
            <a:off x="0" y="3081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770135" name="Object 87"/>
          <p:cNvGraphicFramePr>
            <a:graphicFrameLocks noChangeAspect="1"/>
          </p:cNvGraphicFramePr>
          <p:nvPr/>
        </p:nvGraphicFramePr>
        <p:xfrm>
          <a:off x="368300" y="4548188"/>
          <a:ext cx="753110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140" name="Формула" r:id="rId11" imgW="7530840" imgH="698400" progId="Equation.3">
                  <p:embed/>
                </p:oleObj>
              </mc:Choice>
              <mc:Fallback>
                <p:oleObj name="Формула" r:id="rId11" imgW="7530840" imgH="698400" progId="Equation.3">
                  <p:embed/>
                  <p:pic>
                    <p:nvPicPr>
                      <p:cNvPr id="0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" y="4548188"/>
                        <a:ext cx="7531100" cy="695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St. Petersburg, Russia, June, 1, 2010   </a:t>
            </a:r>
            <a:fld id="{B53B8754-E32E-4F42-99EA-43F0B48672F5}" type="slidenum">
              <a:rPr lang="en-GB"/>
              <a:pPr/>
              <a:t>21</a:t>
            </a:fld>
            <a:endParaRPr lang="en-GB"/>
          </a:p>
        </p:txBody>
      </p:sp>
      <p:sp>
        <p:nvSpPr>
          <p:cNvPr id="771076" name="Rectangle 4"/>
          <p:cNvSpPr>
            <a:spLocks noGrp="1" noChangeArrowheads="1"/>
          </p:cNvSpPr>
          <p:nvPr>
            <p:ph type="title"/>
          </p:nvPr>
        </p:nvSpPr>
        <p:spPr>
          <a:xfrm>
            <a:off x="742950" y="204788"/>
            <a:ext cx="7772400" cy="639762"/>
          </a:xfrm>
          <a:noFill/>
          <a:ln/>
        </p:spPr>
        <p:txBody>
          <a:bodyPr/>
          <a:lstStyle/>
          <a:p>
            <a:r>
              <a:rPr lang="en-US"/>
              <a:t>Conclusions</a:t>
            </a:r>
            <a:endParaRPr lang="ru-RU"/>
          </a:p>
        </p:txBody>
      </p:sp>
      <p:sp>
        <p:nvSpPr>
          <p:cNvPr id="771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93713" y="895350"/>
            <a:ext cx="8501062" cy="5019675"/>
          </a:xfrm>
          <a:noFill/>
          <a:ln/>
        </p:spPr>
        <p:txBody>
          <a:bodyPr/>
          <a:lstStyle/>
          <a:p>
            <a:pPr marL="628650" indent="-361950">
              <a:spcBef>
                <a:spcPct val="0"/>
              </a:spcBef>
            </a:pPr>
            <a:r>
              <a:rPr lang="en-US" sz="1400" b="1">
                <a:effectLst/>
              </a:rPr>
              <a:t>The data on European steel are too limited for developing correlations specific for this steel</a:t>
            </a:r>
          </a:p>
          <a:p>
            <a:pPr marL="628650" indent="-361950">
              <a:buFontTx/>
              <a:buNone/>
            </a:pPr>
            <a:endParaRPr lang="en-US" sz="1400" b="1">
              <a:effectLst/>
            </a:endParaRPr>
          </a:p>
          <a:p>
            <a:pPr marL="628650" indent="-361950" algn="just"/>
            <a:r>
              <a:rPr lang="en-US" sz="1400" b="1">
                <a:effectLst/>
              </a:rPr>
              <a:t>The </a:t>
            </a:r>
            <a:r>
              <a:rPr lang="ru-RU" sz="1400" b="1">
                <a:effectLst/>
              </a:rPr>
              <a:t>МСР</a:t>
            </a:r>
            <a:r>
              <a:rPr lang="en-US" sz="1400" b="1">
                <a:effectLst/>
              </a:rPr>
              <a:t>-4 last regime had such a high vessel steel corrosion rate that oxygen spent on steel oxidation </a:t>
            </a:r>
            <a:r>
              <a:rPr lang="en-BZ" sz="1400" b="1">
                <a:effectLst/>
              </a:rPr>
              <a:t> was not compensated by </a:t>
            </a:r>
            <a:r>
              <a:rPr lang="en-US" sz="1400" b="1">
                <a:effectLst/>
              </a:rPr>
              <a:t>the oxygen  from air supplied into the pool. This caused a decrease of melt oxygen potential followed by a drop in steel corrosion rate </a:t>
            </a:r>
            <a:endParaRPr lang="ru-RU" sz="1400" b="1">
              <a:effectLst/>
            </a:endParaRPr>
          </a:p>
          <a:p>
            <a:pPr marL="628650" indent="-361950">
              <a:buFontTx/>
              <a:buNone/>
            </a:pPr>
            <a:endParaRPr lang="ru-RU" sz="1400" b="1">
              <a:effectLst/>
            </a:endParaRPr>
          </a:p>
          <a:p>
            <a:pPr marL="628650" indent="-361950" algn="just"/>
            <a:r>
              <a:rPr lang="en-US" sz="1400" b="1">
                <a:effectLst/>
              </a:rPr>
              <a:t>The above-mentioned phenomenon can take place in other experiments, in which a high corrosion rate is reached, in</a:t>
            </a:r>
            <a:r>
              <a:rPr lang="ru-RU" sz="1400" b="1">
                <a:effectLst/>
              </a:rPr>
              <a:t> </a:t>
            </a:r>
            <a:r>
              <a:rPr lang="en-BZ" sz="1400" b="1">
                <a:effectLst/>
              </a:rPr>
              <a:t>MC11 in particular</a:t>
            </a:r>
            <a:endParaRPr lang="ru-RU" sz="1400" b="1">
              <a:effectLst/>
            </a:endParaRPr>
          </a:p>
          <a:p>
            <a:pPr marL="628650" indent="-361950" algn="just">
              <a:buFontTx/>
              <a:buNone/>
            </a:pPr>
            <a:endParaRPr lang="ru-RU" sz="1400" b="1">
              <a:effectLst/>
            </a:endParaRPr>
          </a:p>
          <a:p>
            <a:pPr marL="628650" indent="-361950" algn="just"/>
            <a:r>
              <a:rPr lang="en-US" sz="1400" b="1">
                <a:effectLst/>
              </a:rPr>
              <a:t>The sensitivity of corrosion rate to oxygen potential in the melt requires a special study</a:t>
            </a:r>
            <a:endParaRPr lang="ru-RU" sz="1400" b="1">
              <a:effectLst/>
            </a:endParaRPr>
          </a:p>
          <a:p>
            <a:pPr marL="628650" indent="-361950" algn="just">
              <a:buFontTx/>
              <a:buNone/>
            </a:pPr>
            <a:r>
              <a:rPr lang="ru-RU" sz="1400" b="1">
                <a:effectLst/>
              </a:rPr>
              <a:t> </a:t>
            </a:r>
          </a:p>
          <a:p>
            <a:pPr marL="628650" indent="-361950" algn="just"/>
            <a:r>
              <a:rPr lang="en-US" sz="1400" b="1">
                <a:effectLst/>
              </a:rPr>
              <a:t>A steadily high oxygen potential can be kept in the melt in tests with a high temperature on the interaction interface, if</a:t>
            </a:r>
            <a:endParaRPr lang="ru-RU" sz="1400" b="1">
              <a:effectLst/>
            </a:endParaRPr>
          </a:p>
          <a:p>
            <a:pPr marL="628650" indent="-361950" algn="just">
              <a:buFontTx/>
              <a:buNone/>
            </a:pPr>
            <a:r>
              <a:rPr lang="ru-RU" sz="800" b="1">
                <a:effectLst/>
              </a:rPr>
              <a:t>      </a:t>
            </a:r>
            <a:r>
              <a:rPr lang="ru-RU" sz="600" b="1">
                <a:effectLst/>
                <a:sym typeface="Symbol" pitchFamily="18" charset="2"/>
              </a:rPr>
              <a:t>	 </a:t>
            </a:r>
            <a:r>
              <a:rPr lang="en-US" sz="1400" b="1">
                <a:effectLst/>
                <a:sym typeface="Symbol" pitchFamily="18" charset="2"/>
              </a:rPr>
              <a:t>the</a:t>
            </a:r>
            <a:r>
              <a:rPr lang="en-US" sz="600" b="1">
                <a:effectLst/>
                <a:sym typeface="Symbol" pitchFamily="18" charset="2"/>
              </a:rPr>
              <a:t> </a:t>
            </a:r>
            <a:r>
              <a:rPr lang="en-US" sz="1400" b="1">
                <a:effectLst/>
                <a:sym typeface="Symbol" pitchFamily="18" charset="2"/>
              </a:rPr>
              <a:t>rate</a:t>
            </a:r>
            <a:r>
              <a:rPr lang="en-US" sz="600" b="1">
                <a:effectLst/>
                <a:sym typeface="Symbol" pitchFamily="18" charset="2"/>
              </a:rPr>
              <a:t> </a:t>
            </a:r>
            <a:r>
              <a:rPr lang="en-US" sz="1400" b="1">
                <a:effectLst/>
                <a:sym typeface="Symbol" pitchFamily="18" charset="2"/>
              </a:rPr>
              <a:t>of</a:t>
            </a:r>
            <a:r>
              <a:rPr lang="en-US" sz="600" b="1">
                <a:effectLst/>
                <a:sym typeface="Symbol" pitchFamily="18" charset="2"/>
              </a:rPr>
              <a:t> </a:t>
            </a:r>
            <a:r>
              <a:rPr lang="en-US" sz="1400" b="1">
                <a:effectLst/>
                <a:sym typeface="Symbol" pitchFamily="18" charset="2"/>
              </a:rPr>
              <a:t>oxygen</a:t>
            </a:r>
            <a:r>
              <a:rPr lang="en-US" sz="600" b="1">
                <a:effectLst/>
                <a:sym typeface="Symbol" pitchFamily="18" charset="2"/>
              </a:rPr>
              <a:t> </a:t>
            </a:r>
            <a:r>
              <a:rPr lang="en-US" sz="1400" b="1">
                <a:effectLst/>
                <a:sym typeface="Symbol" pitchFamily="18" charset="2"/>
              </a:rPr>
              <a:t>supply to</a:t>
            </a:r>
            <a:r>
              <a:rPr lang="en-US" sz="600" b="1">
                <a:effectLst/>
                <a:sym typeface="Symbol" pitchFamily="18" charset="2"/>
              </a:rPr>
              <a:t> </a:t>
            </a:r>
            <a:r>
              <a:rPr lang="en-US" sz="1400" b="1">
                <a:effectLst/>
                <a:sym typeface="Symbol" pitchFamily="18" charset="2"/>
              </a:rPr>
              <a:t>the</a:t>
            </a:r>
            <a:r>
              <a:rPr lang="en-US" sz="600" b="1">
                <a:effectLst/>
                <a:sym typeface="Symbol" pitchFamily="18" charset="2"/>
              </a:rPr>
              <a:t> </a:t>
            </a:r>
            <a:r>
              <a:rPr lang="en-US" sz="1400" b="1">
                <a:effectLst/>
                <a:sym typeface="Symbol" pitchFamily="18" charset="2"/>
              </a:rPr>
              <a:t>surface is increased by changing gas composition or the velocity field in the furnace</a:t>
            </a:r>
            <a:r>
              <a:rPr lang="ru-RU" sz="1400" b="1">
                <a:effectLst/>
                <a:sym typeface="Symbol" pitchFamily="18" charset="2"/>
              </a:rPr>
              <a:t>;</a:t>
            </a:r>
          </a:p>
          <a:p>
            <a:pPr marL="628650" indent="-361950" algn="just">
              <a:buFontTx/>
              <a:buNone/>
            </a:pPr>
            <a:r>
              <a:rPr lang="ru-RU" sz="1400" b="1">
                <a:effectLst/>
                <a:sym typeface="Symbol" pitchFamily="18" charset="2"/>
              </a:rPr>
              <a:t>	 </a:t>
            </a:r>
            <a:r>
              <a:rPr lang="en-US" sz="1400" b="1">
                <a:effectLst/>
              </a:rPr>
              <a:t>the melt mass is increased</a:t>
            </a:r>
            <a:r>
              <a:rPr lang="ru-RU" sz="1400" b="1">
                <a:effectLst/>
              </a:rPr>
              <a:t>;</a:t>
            </a:r>
          </a:p>
          <a:p>
            <a:pPr marL="628650" indent="-361950">
              <a:buFontTx/>
              <a:buNone/>
            </a:pPr>
            <a:r>
              <a:rPr lang="ru-RU" sz="1400" b="1">
                <a:effectLst/>
                <a:sym typeface="Symbol" pitchFamily="18" charset="2"/>
              </a:rPr>
              <a:t>	 </a:t>
            </a:r>
            <a:r>
              <a:rPr lang="en-US" sz="1400" b="1">
                <a:effectLst/>
                <a:sym typeface="Symbol" pitchFamily="18" charset="2"/>
              </a:rPr>
              <a:t>the diameter of vessel steel specimen</a:t>
            </a:r>
            <a:r>
              <a:rPr lang="ru-RU" sz="1400" b="1">
                <a:effectLst/>
              </a:rPr>
              <a:t> </a:t>
            </a:r>
            <a:r>
              <a:rPr lang="en-US" sz="1400" b="1">
                <a:effectLst/>
              </a:rPr>
              <a:t>is </a:t>
            </a:r>
            <a:r>
              <a:rPr lang="en-US" sz="1400" b="1">
                <a:effectLst/>
                <a:sym typeface="Symbol" pitchFamily="18" charset="2"/>
              </a:rPr>
              <a:t>reduced </a:t>
            </a:r>
            <a:r>
              <a:rPr lang="ru-RU" sz="1400" b="1">
                <a:effectLst/>
              </a:rPr>
              <a:t>(</a:t>
            </a:r>
            <a:r>
              <a:rPr lang="en-US" sz="1400" b="1">
                <a:effectLst/>
              </a:rPr>
              <a:t>crucible diameter staying the same</a:t>
            </a:r>
            <a:r>
              <a:rPr lang="ru-RU" sz="1400" b="1">
                <a:effectLst/>
              </a:rPr>
              <a:t>)</a:t>
            </a:r>
          </a:p>
        </p:txBody>
      </p:sp>
    </p:spTree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St. Petersburg, Russia, June, 1, 2010   </a:t>
            </a:r>
            <a:fld id="{1BEA9C1E-8EC5-4118-8DA0-FEEE0657A5B3}" type="slidenum">
              <a:rPr lang="en-GB"/>
              <a:pPr/>
              <a:t>3</a:t>
            </a:fld>
            <a:endParaRPr lang="en-GB"/>
          </a:p>
        </p:txBody>
      </p:sp>
      <p:sp>
        <p:nvSpPr>
          <p:cNvPr id="625666" name="Rectangle 2"/>
          <p:cNvSpPr>
            <a:spLocks noGrp="1" noChangeArrowheads="1"/>
          </p:cNvSpPr>
          <p:nvPr>
            <p:ph type="title"/>
          </p:nvPr>
        </p:nvSpPr>
        <p:spPr>
          <a:xfrm>
            <a:off x="619125" y="762000"/>
            <a:ext cx="7772400" cy="762000"/>
          </a:xfrm>
        </p:spPr>
        <p:txBody>
          <a:bodyPr/>
          <a:lstStyle/>
          <a:p>
            <a:pPr defTabSz="914400"/>
            <a:r>
              <a:rPr lang="en-US" sz="2800">
                <a:solidFill>
                  <a:srgbClr val="000066"/>
                </a:solidFill>
              </a:rPr>
              <a:t>Objectives</a:t>
            </a:r>
            <a:r>
              <a:rPr lang="ru-RU" sz="2800">
                <a:solidFill>
                  <a:srgbClr val="000066"/>
                </a:solidFill>
              </a:rPr>
              <a:t/>
            </a:r>
            <a:br>
              <a:rPr lang="ru-RU" sz="2800">
                <a:solidFill>
                  <a:srgbClr val="000066"/>
                </a:solidFill>
              </a:rPr>
            </a:br>
            <a:endParaRPr lang="en-GB" sz="2800">
              <a:solidFill>
                <a:srgbClr val="000066"/>
              </a:solidFill>
            </a:endParaRPr>
          </a:p>
        </p:txBody>
      </p:sp>
      <p:sp>
        <p:nvSpPr>
          <p:cNvPr id="625695" name="Rectangle 31"/>
          <p:cNvSpPr>
            <a:spLocks noGrp="1" noChangeArrowheads="1"/>
          </p:cNvSpPr>
          <p:nvPr>
            <p:ph type="body" idx="1"/>
          </p:nvPr>
        </p:nvSpPr>
        <p:spPr>
          <a:xfrm>
            <a:off x="730250" y="1746250"/>
            <a:ext cx="7772400" cy="2159000"/>
          </a:xfrm>
          <a:noFill/>
          <a:ln/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/>
              <a:t>Comparison of corrosion rates for the European and Russian vessel steels in the oxidizing atmosphere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St. Petersburg, Russia, June, 1, 2010   </a:t>
            </a:r>
            <a:fld id="{4DA2508F-AE2F-4B95-96BC-B85EF0EAACCB}" type="slidenum">
              <a:rPr lang="en-GB"/>
              <a:pPr/>
              <a:t>4</a:t>
            </a:fld>
            <a:endParaRPr lang="en-GB"/>
          </a:p>
        </p:txBody>
      </p:sp>
      <p:sp>
        <p:nvSpPr>
          <p:cNvPr id="733188" name="Rectangle 4"/>
          <p:cNvSpPr>
            <a:spLocks noGrp="1" noChangeArrowheads="1"/>
          </p:cNvSpPr>
          <p:nvPr>
            <p:ph type="title"/>
          </p:nvPr>
        </p:nvSpPr>
        <p:spPr>
          <a:xfrm>
            <a:off x="722313" y="0"/>
            <a:ext cx="7772400" cy="639763"/>
          </a:xfrm>
          <a:noFill/>
          <a:ln/>
        </p:spPr>
        <p:txBody>
          <a:bodyPr/>
          <a:lstStyle/>
          <a:p>
            <a:r>
              <a:rPr lang="en-US"/>
              <a:t>RASPLAV-3 Installation</a:t>
            </a:r>
            <a:r>
              <a:rPr lang="ru-RU"/>
              <a:t> </a:t>
            </a:r>
            <a:endParaRPr lang="en-US"/>
          </a:p>
        </p:txBody>
      </p:sp>
      <p:pic>
        <p:nvPicPr>
          <p:cNvPr id="7331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1243013"/>
            <a:ext cx="3810000" cy="3290887"/>
          </a:xfrm>
          <a:prstGeom prst="rect">
            <a:avLst/>
          </a:prstGeom>
          <a:noFill/>
          <a:ln w="19050">
            <a:solidFill>
              <a:srgbClr val="99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319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5" y="1284288"/>
            <a:ext cx="2438400" cy="3238500"/>
          </a:xfrm>
          <a:prstGeom prst="rect">
            <a:avLst/>
          </a:prstGeom>
          <a:noFill/>
          <a:ln w="19050">
            <a:solidFill>
              <a:srgbClr val="99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33191" name="Rectangle 7"/>
          <p:cNvSpPr>
            <a:spLocks noChangeArrowheads="1"/>
          </p:cNvSpPr>
          <p:nvPr/>
        </p:nvSpPr>
        <p:spPr bwMode="auto">
          <a:xfrm>
            <a:off x="677863" y="4710113"/>
            <a:ext cx="753903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 anchor="ctr">
            <a:spAutoFit/>
          </a:bodyPr>
          <a:lstStyle/>
          <a:p>
            <a:pPr algn="l" defTabSz="762000"/>
            <a:r>
              <a:rPr lang="en-US" sz="1200" b="1"/>
              <a:t> 1 –pyrometer shaft; 2 –cover; 3 –electromagnetic screen; 4 – quartz tube; 5 – crucible section;</a:t>
            </a:r>
            <a:br>
              <a:rPr lang="en-US" sz="1200" b="1"/>
            </a:br>
            <a:r>
              <a:rPr lang="en-US" sz="1200" b="1"/>
              <a:t> 6 – inductor; 7 –melt; 8 – acoustic defect; 9 – molten ZrO</a:t>
            </a:r>
            <a:r>
              <a:rPr lang="en-US" sz="1200" b="1" baseline="-25000"/>
              <a:t>2</a:t>
            </a:r>
            <a:r>
              <a:rPr lang="en-US" sz="1200" b="1"/>
              <a:t>; 10 –ZrO</a:t>
            </a:r>
            <a:r>
              <a:rPr lang="en-US" sz="1200" b="1" baseline="-25000"/>
              <a:t>2</a:t>
            </a:r>
            <a:r>
              <a:rPr lang="en-US" sz="1200" b="1"/>
              <a:t> powder thermal insulation; </a:t>
            </a:r>
            <a:br>
              <a:rPr lang="en-US" sz="1200" b="1"/>
            </a:br>
            <a:r>
              <a:rPr lang="en-US" sz="1200" b="1"/>
              <a:t>11 – vessel steel specimen; 12 –top calorimeter of the specimen; </a:t>
            </a:r>
            <a:br>
              <a:rPr lang="en-US" sz="1200" b="1"/>
            </a:br>
            <a:r>
              <a:rPr lang="en-US" sz="1200" b="1"/>
              <a:t>13 – bottom calorimeter of the specimen; 14 – kaolin wool insulation; 15 –ultrasonic sensor; </a:t>
            </a:r>
            <a:br>
              <a:rPr lang="en-US" sz="1200" b="1"/>
            </a:br>
            <a:r>
              <a:rPr lang="en-US" sz="1200" b="1"/>
              <a:t>16 –thermocouples; 17 – crust, 18 – electromagnetic screen; 19 – uncooled electromagnetic screen; 20 – cylindrical support of the specimen</a:t>
            </a:r>
            <a:r>
              <a:rPr lang="ru-RU" sz="1200" b="1"/>
              <a:t> </a:t>
            </a:r>
            <a:endParaRPr lang="en-GB" sz="1200" b="1"/>
          </a:p>
        </p:txBody>
      </p:sp>
      <p:sp>
        <p:nvSpPr>
          <p:cNvPr id="733192" name="Rectangle 8"/>
          <p:cNvSpPr>
            <a:spLocks noChangeArrowheads="1"/>
          </p:cNvSpPr>
          <p:nvPr/>
        </p:nvSpPr>
        <p:spPr bwMode="auto">
          <a:xfrm>
            <a:off x="1474788" y="701675"/>
            <a:ext cx="52959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/>
          <a:lstStyle/>
          <a:p>
            <a:pPr marL="342900" indent="-342900" algn="l" defTabSz="762000">
              <a:spcBef>
                <a:spcPct val="20000"/>
              </a:spcBef>
            </a:pPr>
            <a:r>
              <a:rPr lang="en-US" sz="1800" b="1">
                <a:solidFill>
                  <a:srgbClr val="000066"/>
                </a:solidFill>
              </a:rPr>
              <a:t>Furnace schematics</a:t>
            </a:r>
          </a:p>
        </p:txBody>
      </p:sp>
    </p:spTree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St. Petersburg, Russia, June, 1, 2010   </a:t>
            </a:r>
            <a:fld id="{D704986F-3034-4D94-94A4-77B96905DFA9}" type="slidenum">
              <a:rPr lang="en-GB"/>
              <a:pPr/>
              <a:t>5</a:t>
            </a:fld>
            <a:endParaRPr lang="en-GB"/>
          </a:p>
        </p:txBody>
      </p:sp>
      <p:sp>
        <p:nvSpPr>
          <p:cNvPr id="735236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252413"/>
            <a:ext cx="7772400" cy="639762"/>
          </a:xfrm>
          <a:noFill/>
          <a:ln/>
        </p:spPr>
        <p:txBody>
          <a:bodyPr/>
          <a:lstStyle/>
          <a:p>
            <a:r>
              <a:rPr lang="en-US">
                <a:solidFill>
                  <a:srgbClr val="990033"/>
                </a:solidFill>
              </a:rPr>
              <a:t>Gas-aerosol</a:t>
            </a:r>
            <a:r>
              <a:rPr lang="en-US">
                <a:solidFill>
                  <a:srgbClr val="990033"/>
                </a:solidFill>
                <a:effectLst/>
              </a:rPr>
              <a:t> </a:t>
            </a:r>
            <a:r>
              <a:rPr lang="en-US">
                <a:solidFill>
                  <a:srgbClr val="990033"/>
                </a:solidFill>
              </a:rPr>
              <a:t>system</a:t>
            </a:r>
            <a:endParaRPr lang="ru-RU">
              <a:solidFill>
                <a:srgbClr val="990033"/>
              </a:solidFill>
            </a:endParaRPr>
          </a:p>
        </p:txBody>
      </p:sp>
      <p:sp>
        <p:nvSpPr>
          <p:cNvPr id="735237" name="Rectangle 5"/>
          <p:cNvSpPr>
            <a:spLocks noChangeArrowheads="1"/>
          </p:cNvSpPr>
          <p:nvPr/>
        </p:nvSpPr>
        <p:spPr bwMode="auto">
          <a:xfrm>
            <a:off x="231775" y="5045075"/>
            <a:ext cx="8636000" cy="119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/>
          <a:lstStyle/>
          <a:p>
            <a:pPr marL="342900" indent="-342900" algn="l" defTabSz="762000">
              <a:lnSpc>
                <a:spcPct val="110000"/>
              </a:lnSpc>
              <a:spcBef>
                <a:spcPct val="20000"/>
              </a:spcBef>
            </a:pPr>
            <a:r>
              <a:rPr lang="ru-RU" sz="20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en-US" sz="20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1800" b="1">
                <a:solidFill>
                  <a:srgbClr val="000066"/>
                </a:solidFill>
              </a:rPr>
              <a:t>1</a:t>
            </a:r>
            <a:r>
              <a:rPr lang="ru-RU" sz="18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-  </a:t>
            </a:r>
            <a:r>
              <a:rPr lang="en-US" sz="1800" b="1">
                <a:solidFill>
                  <a:srgbClr val="000066"/>
                </a:solidFill>
              </a:rPr>
              <a:t>silica gel dryer</a:t>
            </a:r>
            <a:r>
              <a:rPr lang="ru-RU" sz="1800" b="1">
                <a:solidFill>
                  <a:srgbClr val="000066"/>
                </a:solidFill>
              </a:rPr>
              <a:t>;  2 - </a:t>
            </a:r>
            <a:r>
              <a:rPr lang="en-US" sz="1800" b="1">
                <a:solidFill>
                  <a:srgbClr val="000066"/>
                </a:solidFill>
              </a:rPr>
              <a:t>furnace</a:t>
            </a:r>
            <a:r>
              <a:rPr lang="ru-RU" sz="1800" b="1">
                <a:solidFill>
                  <a:srgbClr val="000066"/>
                </a:solidFill>
              </a:rPr>
              <a:t>; 3 – </a:t>
            </a:r>
            <a:r>
              <a:rPr lang="en-US" sz="1800" b="1">
                <a:solidFill>
                  <a:srgbClr val="000066"/>
                </a:solidFill>
              </a:rPr>
              <a:t>cyclone</a:t>
            </a:r>
            <a:r>
              <a:rPr lang="ru-RU" sz="1800" b="1">
                <a:solidFill>
                  <a:srgbClr val="000066"/>
                </a:solidFill>
              </a:rPr>
              <a:t>;  4 – </a:t>
            </a:r>
            <a:r>
              <a:rPr lang="en-US" sz="1800" b="1">
                <a:solidFill>
                  <a:srgbClr val="000066"/>
                </a:solidFill>
              </a:rPr>
              <a:t>Large Area Filters (LAF)</a:t>
            </a:r>
            <a:r>
              <a:rPr lang="ru-RU" sz="1800" b="1">
                <a:solidFill>
                  <a:srgbClr val="000066"/>
                </a:solidFill>
              </a:rPr>
              <a:t>;</a:t>
            </a:r>
            <a:r>
              <a:rPr lang="en-US" sz="1800" b="1">
                <a:solidFill>
                  <a:srgbClr val="000066"/>
                </a:solidFill>
              </a:rPr>
              <a:t>   </a:t>
            </a:r>
            <a:r>
              <a:rPr lang="ru-RU" sz="1800" b="1">
                <a:solidFill>
                  <a:srgbClr val="000066"/>
                </a:solidFill>
              </a:rPr>
              <a:t>5 -  </a:t>
            </a:r>
            <a:r>
              <a:rPr lang="en-US" sz="1800" b="1">
                <a:solidFill>
                  <a:srgbClr val="000066"/>
                </a:solidFill>
              </a:rPr>
              <a:t>vacuum pump</a:t>
            </a:r>
            <a:r>
              <a:rPr lang="ru-RU" sz="1800" b="1">
                <a:solidFill>
                  <a:srgbClr val="000066"/>
                </a:solidFill>
              </a:rPr>
              <a:t>; </a:t>
            </a:r>
            <a:r>
              <a:rPr lang="en-US" sz="1800" b="1">
                <a:solidFill>
                  <a:srgbClr val="000066"/>
                </a:solidFill>
              </a:rPr>
              <a:t>P</a:t>
            </a:r>
            <a:r>
              <a:rPr lang="ru-RU" sz="1800" b="1">
                <a:solidFill>
                  <a:srgbClr val="000066"/>
                </a:solidFill>
              </a:rPr>
              <a:t>1-</a:t>
            </a:r>
            <a:r>
              <a:rPr lang="en-US" sz="1800" b="1">
                <a:solidFill>
                  <a:srgbClr val="000066"/>
                </a:solidFill>
              </a:rPr>
              <a:t>P</a:t>
            </a:r>
            <a:r>
              <a:rPr lang="ru-RU" sz="1800" b="1">
                <a:solidFill>
                  <a:srgbClr val="000066"/>
                </a:solidFill>
              </a:rPr>
              <a:t>3 – </a:t>
            </a:r>
            <a:r>
              <a:rPr lang="en-US" sz="1800" b="1">
                <a:solidFill>
                  <a:srgbClr val="000066"/>
                </a:solidFill>
              </a:rPr>
              <a:t>pressure transducers</a:t>
            </a:r>
            <a:r>
              <a:rPr lang="ru-RU" sz="1800" b="1">
                <a:solidFill>
                  <a:srgbClr val="000066"/>
                </a:solidFill>
              </a:rPr>
              <a:t>;</a:t>
            </a:r>
            <a:r>
              <a:rPr lang="en-US" sz="1800" b="1">
                <a:solidFill>
                  <a:srgbClr val="000066"/>
                </a:solidFill>
              </a:rPr>
              <a:t> G</a:t>
            </a:r>
            <a:r>
              <a:rPr lang="ru-RU" sz="1800" b="1">
                <a:solidFill>
                  <a:srgbClr val="000066"/>
                </a:solidFill>
              </a:rPr>
              <a:t>1,2</a:t>
            </a:r>
            <a:r>
              <a:rPr lang="en-US" sz="1800" b="1">
                <a:solidFill>
                  <a:srgbClr val="000066"/>
                </a:solidFill>
              </a:rPr>
              <a:t> </a:t>
            </a:r>
            <a:r>
              <a:rPr lang="ru-RU" sz="1800" b="1">
                <a:solidFill>
                  <a:srgbClr val="000066"/>
                </a:solidFill>
              </a:rPr>
              <a:t>–</a:t>
            </a:r>
            <a:r>
              <a:rPr lang="en-US" sz="1800" b="1">
                <a:solidFill>
                  <a:srgbClr val="000066"/>
                </a:solidFill>
              </a:rPr>
              <a:t> flow transducers</a:t>
            </a:r>
            <a:r>
              <a:rPr lang="ru-RU" sz="1800" b="1">
                <a:solidFill>
                  <a:srgbClr val="000066"/>
                </a:solidFill>
              </a:rPr>
              <a:t>; Т1-Т3 </a:t>
            </a:r>
            <a:r>
              <a:rPr lang="en-US" sz="1800" b="1">
                <a:solidFill>
                  <a:srgbClr val="000066"/>
                </a:solidFill>
              </a:rPr>
              <a:t>– thermocouples</a:t>
            </a:r>
            <a:r>
              <a:rPr lang="ru-RU" sz="1800" b="1">
                <a:solidFill>
                  <a:srgbClr val="000066"/>
                </a:solidFill>
              </a:rPr>
              <a:t>; </a:t>
            </a:r>
            <a:r>
              <a:rPr lang="en-US" sz="1800" b="1">
                <a:solidFill>
                  <a:srgbClr val="000066"/>
                </a:solidFill>
              </a:rPr>
              <a:t>Ox</a:t>
            </a:r>
            <a:r>
              <a:rPr lang="ru-RU" sz="1800" b="1">
                <a:solidFill>
                  <a:srgbClr val="000066"/>
                </a:solidFill>
              </a:rPr>
              <a:t>- </a:t>
            </a:r>
            <a:r>
              <a:rPr lang="en-US" sz="1800" b="1">
                <a:solidFill>
                  <a:srgbClr val="000066"/>
                </a:solidFill>
              </a:rPr>
              <a:t>electrochemical oxygen sensor</a:t>
            </a:r>
            <a:endParaRPr lang="ru-RU" sz="1800" b="1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l" defTabSz="762000">
              <a:lnSpc>
                <a:spcPct val="110000"/>
              </a:lnSpc>
              <a:spcBef>
                <a:spcPct val="20000"/>
              </a:spcBef>
            </a:pPr>
            <a:endParaRPr lang="ru-RU" sz="1800" b="1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l" defTabSz="762000">
              <a:lnSpc>
                <a:spcPct val="110000"/>
              </a:lnSpc>
              <a:spcBef>
                <a:spcPct val="20000"/>
              </a:spcBef>
            </a:pPr>
            <a:endParaRPr lang="ru-RU" sz="1800" b="1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3523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143000"/>
            <a:ext cx="7677150" cy="362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St. Petersburg, Russia, June, 1, 2010   </a:t>
            </a:r>
            <a:fld id="{4EC2FDC1-80F9-4E62-B69A-E0EA2D8EF3F0}" type="slidenum">
              <a:rPr lang="en-GB"/>
              <a:pPr/>
              <a:t>6</a:t>
            </a:fld>
            <a:endParaRPr lang="en-GB"/>
          </a:p>
        </p:txBody>
      </p:sp>
      <p:sp>
        <p:nvSpPr>
          <p:cNvPr id="736260" name="Rectangle 4"/>
          <p:cNvSpPr>
            <a:spLocks noGrp="1" noChangeArrowheads="1"/>
          </p:cNvSpPr>
          <p:nvPr>
            <p:ph type="title"/>
          </p:nvPr>
        </p:nvSpPr>
        <p:spPr>
          <a:xfrm>
            <a:off x="825500" y="214313"/>
            <a:ext cx="7772400" cy="639762"/>
          </a:xfrm>
          <a:noFill/>
          <a:ln/>
        </p:spPr>
        <p:txBody>
          <a:bodyPr/>
          <a:lstStyle/>
          <a:p>
            <a:r>
              <a:rPr lang="en-US"/>
              <a:t>Vessel Steel Specimen</a:t>
            </a:r>
            <a:endParaRPr lang="ru-RU"/>
          </a:p>
        </p:txBody>
      </p:sp>
      <p:pic>
        <p:nvPicPr>
          <p:cNvPr id="73626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1881188"/>
            <a:ext cx="4376737" cy="3198812"/>
          </a:xfrm>
          <a:prstGeom prst="rect">
            <a:avLst/>
          </a:prstGeom>
          <a:noFill/>
          <a:ln w="19050">
            <a:solidFill>
              <a:srgbClr val="99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6262" name="Picture 6" descr="DSCN286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513" y="1879600"/>
            <a:ext cx="4256087" cy="31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6263" name="Text Box 7"/>
          <p:cNvSpPr txBox="1">
            <a:spLocks noChangeArrowheads="1"/>
          </p:cNvSpPr>
          <p:nvPr/>
        </p:nvSpPr>
        <p:spPr bwMode="auto">
          <a:xfrm>
            <a:off x="5254625" y="1004888"/>
            <a:ext cx="3105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600" b="1">
                <a:solidFill>
                  <a:srgbClr val="A50021"/>
                </a:solidFill>
                <a:latin typeface="Arial" pitchFamily="34" charset="0"/>
              </a:rPr>
              <a:t>Blank</a:t>
            </a:r>
            <a:endParaRPr lang="ru-RU" sz="1600" b="1">
              <a:solidFill>
                <a:srgbClr val="FF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St. Petersburg, Russia, June, 1, 2010   </a:t>
            </a:r>
            <a:fld id="{4696472C-B64E-47E7-9672-AC6F607A6986}" type="slidenum">
              <a:rPr lang="en-GB"/>
              <a:pPr/>
              <a:t>7</a:t>
            </a:fld>
            <a:endParaRPr lang="en-GB"/>
          </a:p>
        </p:txBody>
      </p:sp>
      <p:sp>
        <p:nvSpPr>
          <p:cNvPr id="737284" name="Rectangle 4"/>
          <p:cNvSpPr>
            <a:spLocks noGrp="1" noChangeArrowheads="1"/>
          </p:cNvSpPr>
          <p:nvPr>
            <p:ph type="title"/>
          </p:nvPr>
        </p:nvSpPr>
        <p:spPr>
          <a:xfrm>
            <a:off x="771525" y="327025"/>
            <a:ext cx="7772400" cy="639763"/>
          </a:xfrm>
          <a:noFill/>
          <a:ln/>
        </p:spPr>
        <p:txBody>
          <a:bodyPr/>
          <a:lstStyle/>
          <a:p>
            <a:r>
              <a:rPr lang="en-GB"/>
              <a:t>Location of K-type thermocouples in the specimen</a:t>
            </a:r>
            <a:endParaRPr lang="en-US"/>
          </a:p>
        </p:txBody>
      </p:sp>
      <p:graphicFrame>
        <p:nvGraphicFramePr>
          <p:cNvPr id="737285" name="Object 5"/>
          <p:cNvGraphicFramePr>
            <a:graphicFrameLocks noChangeAspect="1"/>
          </p:cNvGraphicFramePr>
          <p:nvPr/>
        </p:nvGraphicFramePr>
        <p:xfrm>
          <a:off x="723900" y="1430338"/>
          <a:ext cx="7829550" cy="464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289" name="Документ" r:id="rId3" imgW="7530254" imgH="4467104" progId="Word.Document.8">
                  <p:embed/>
                </p:oleObj>
              </mc:Choice>
              <mc:Fallback>
                <p:oleObj name="Документ" r:id="rId3" imgW="7530254" imgH="4467104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" y="1430338"/>
                        <a:ext cx="7829550" cy="464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286" name="Rectangle 6"/>
          <p:cNvSpPr>
            <a:spLocks noChangeArrowheads="1"/>
          </p:cNvSpPr>
          <p:nvPr/>
        </p:nvSpPr>
        <p:spPr bwMode="auto">
          <a:xfrm>
            <a:off x="752475" y="242888"/>
            <a:ext cx="77724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defTabSz="762000"/>
            <a:endParaRPr lang="en-US" sz="2400" b="1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St. Petersburg, Russia, June, 1, 2010   </a:t>
            </a:r>
            <a:fld id="{59A26B52-FE5E-448B-9B50-538C31D549E5}" type="slidenum">
              <a:rPr lang="en-GB"/>
              <a:pPr/>
              <a:t>8</a:t>
            </a:fld>
            <a:endParaRPr lang="en-GB"/>
          </a:p>
        </p:txBody>
      </p:sp>
      <p:sp>
        <p:nvSpPr>
          <p:cNvPr id="738313" name="Rectangle 9"/>
          <p:cNvSpPr>
            <a:spLocks noGrp="1" noChangeArrowheads="1"/>
          </p:cNvSpPr>
          <p:nvPr>
            <p:ph type="title"/>
          </p:nvPr>
        </p:nvSpPr>
        <p:spPr>
          <a:xfrm>
            <a:off x="736600" y="277813"/>
            <a:ext cx="7772400" cy="639762"/>
          </a:xfrm>
          <a:noFill/>
          <a:ln/>
        </p:spPr>
        <p:txBody>
          <a:bodyPr/>
          <a:lstStyle/>
          <a:p>
            <a:r>
              <a:rPr lang="en-US"/>
              <a:t>Experimental procedure</a:t>
            </a:r>
            <a:endParaRPr lang="ru-RU"/>
          </a:p>
        </p:txBody>
      </p:sp>
      <p:graphicFrame>
        <p:nvGraphicFramePr>
          <p:cNvPr id="738314" name="Object 10"/>
          <p:cNvGraphicFramePr>
            <a:graphicFrameLocks noChangeAspect="1"/>
          </p:cNvGraphicFramePr>
          <p:nvPr/>
        </p:nvGraphicFramePr>
        <p:xfrm>
          <a:off x="762000" y="1003300"/>
          <a:ext cx="7556500" cy="506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318" name="Документ" r:id="rId3" imgW="5970912" imgH="4012109" progId="Word.Document.8">
                  <p:embed/>
                </p:oleObj>
              </mc:Choice>
              <mc:Fallback>
                <p:oleObj name="Документ" r:id="rId3" imgW="5970912" imgH="4012109" progId="Word.Document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003300"/>
                        <a:ext cx="7556500" cy="506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8317" name="Rectangle 13"/>
          <p:cNvSpPr>
            <a:spLocks noChangeArrowheads="1"/>
          </p:cNvSpPr>
          <p:nvPr/>
        </p:nvSpPr>
        <p:spPr bwMode="auto">
          <a:xfrm>
            <a:off x="1138238" y="5905500"/>
            <a:ext cx="2333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defTabSz="762000"/>
            <a:r>
              <a:rPr lang="en-US"/>
              <a:t> 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St. Petersburg, Russia, June, 1, 2010   </a:t>
            </a:r>
            <a:fld id="{9A192664-9D3A-4AA7-BC85-EE08AE6C058A}" type="slidenum">
              <a:rPr lang="en-GB"/>
              <a:pPr/>
              <a:t>9</a:t>
            </a:fld>
            <a:endParaRPr lang="en-GB"/>
          </a:p>
        </p:txBody>
      </p:sp>
      <p:sp>
        <p:nvSpPr>
          <p:cNvPr id="739332" name="Rectangle 4"/>
          <p:cNvSpPr>
            <a:spLocks noGrp="1" noChangeArrowheads="1"/>
          </p:cNvSpPr>
          <p:nvPr>
            <p:ph type="title"/>
          </p:nvPr>
        </p:nvSpPr>
        <p:spPr>
          <a:xfrm>
            <a:off x="736600" y="153988"/>
            <a:ext cx="7772400" cy="639762"/>
          </a:xfrm>
          <a:noFill/>
          <a:ln/>
        </p:spPr>
        <p:txBody>
          <a:bodyPr/>
          <a:lstStyle/>
          <a:p>
            <a:r>
              <a:rPr lang="en-US"/>
              <a:t>Specimen temperature</a:t>
            </a:r>
            <a:r>
              <a:rPr lang="en-BZ"/>
              <a:t>s</a:t>
            </a:r>
            <a:r>
              <a:rPr lang="en-US"/>
              <a:t> versus time</a:t>
            </a:r>
            <a:r>
              <a:rPr lang="ru-RU" b="0">
                <a:effectLst/>
              </a:rPr>
              <a:t/>
            </a:r>
            <a:br>
              <a:rPr lang="ru-RU" b="0">
                <a:effectLst/>
              </a:rPr>
            </a:br>
            <a:endParaRPr lang="ru-RU" b="0">
              <a:effectLst/>
            </a:endParaRPr>
          </a:p>
        </p:txBody>
      </p:sp>
      <p:grpSp>
        <p:nvGrpSpPr>
          <p:cNvPr id="739333" name="Group 5"/>
          <p:cNvGrpSpPr>
            <a:grpSpLocks/>
          </p:cNvGrpSpPr>
          <p:nvPr/>
        </p:nvGrpSpPr>
        <p:grpSpPr bwMode="auto">
          <a:xfrm>
            <a:off x="968375" y="609600"/>
            <a:ext cx="7164388" cy="4665663"/>
            <a:chOff x="670" y="792"/>
            <a:chExt cx="4513" cy="2939"/>
          </a:xfrm>
        </p:grpSpPr>
        <p:pic>
          <p:nvPicPr>
            <p:cNvPr id="739334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492"/>
            <a:stretch>
              <a:fillRect/>
            </a:stretch>
          </p:blipFill>
          <p:spPr bwMode="auto">
            <a:xfrm>
              <a:off x="670" y="792"/>
              <a:ext cx="4513" cy="29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39335" name="Text Box 7"/>
            <p:cNvSpPr txBox="1">
              <a:spLocks noChangeArrowheads="1"/>
            </p:cNvSpPr>
            <p:nvPr/>
          </p:nvSpPr>
          <p:spPr bwMode="auto">
            <a:xfrm>
              <a:off x="704" y="945"/>
              <a:ext cx="37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>
                  <a:latin typeface="Arial" pitchFamily="34" charset="0"/>
                </a:rPr>
                <a:t>T, </a:t>
              </a:r>
              <a:r>
                <a:rPr lang="en-US" sz="1400">
                  <a:latin typeface="Arial" pitchFamily="34" charset="0"/>
                  <a:sym typeface="Symbol" pitchFamily="18" charset="2"/>
                </a:rPr>
                <a:t>C</a:t>
              </a:r>
            </a:p>
          </p:txBody>
        </p:sp>
        <p:sp>
          <p:nvSpPr>
            <p:cNvPr id="739336" name="Text Box 8"/>
            <p:cNvSpPr txBox="1">
              <a:spLocks noChangeArrowheads="1"/>
            </p:cNvSpPr>
            <p:nvPr/>
          </p:nvSpPr>
          <p:spPr bwMode="auto">
            <a:xfrm>
              <a:off x="4876" y="3447"/>
              <a:ext cx="26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>
                  <a:latin typeface="Arial" pitchFamily="34" charset="0"/>
                </a:rPr>
                <a:t>t, s</a:t>
              </a:r>
              <a:endParaRPr lang="ru-RU" sz="1400">
                <a:latin typeface="Arial" pitchFamily="34" charset="0"/>
              </a:endParaRPr>
            </a:p>
          </p:txBody>
        </p:sp>
        <p:sp>
          <p:nvSpPr>
            <p:cNvPr id="739337" name="Line 9"/>
            <p:cNvSpPr>
              <a:spLocks noChangeShapeType="1"/>
            </p:cNvSpPr>
            <p:nvPr/>
          </p:nvSpPr>
          <p:spPr bwMode="auto">
            <a:xfrm flipH="1">
              <a:off x="1308" y="1290"/>
              <a:ext cx="0" cy="22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39338" name="Line 10"/>
            <p:cNvSpPr>
              <a:spLocks noChangeShapeType="1"/>
            </p:cNvSpPr>
            <p:nvPr/>
          </p:nvSpPr>
          <p:spPr bwMode="auto">
            <a:xfrm flipH="1">
              <a:off x="1973" y="1319"/>
              <a:ext cx="0" cy="22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39339" name="Line 11"/>
            <p:cNvSpPr>
              <a:spLocks noChangeShapeType="1"/>
            </p:cNvSpPr>
            <p:nvPr/>
          </p:nvSpPr>
          <p:spPr bwMode="auto">
            <a:xfrm flipH="1">
              <a:off x="2231" y="1319"/>
              <a:ext cx="0" cy="22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39340" name="Line 12"/>
            <p:cNvSpPr>
              <a:spLocks noChangeShapeType="1"/>
            </p:cNvSpPr>
            <p:nvPr/>
          </p:nvSpPr>
          <p:spPr bwMode="auto">
            <a:xfrm flipH="1">
              <a:off x="2561" y="1331"/>
              <a:ext cx="0" cy="22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39341" name="Line 13"/>
            <p:cNvSpPr>
              <a:spLocks noChangeShapeType="1"/>
            </p:cNvSpPr>
            <p:nvPr/>
          </p:nvSpPr>
          <p:spPr bwMode="auto">
            <a:xfrm flipH="1">
              <a:off x="2633" y="1337"/>
              <a:ext cx="0" cy="22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39342" name="Line 14"/>
            <p:cNvSpPr>
              <a:spLocks noChangeShapeType="1"/>
            </p:cNvSpPr>
            <p:nvPr/>
          </p:nvSpPr>
          <p:spPr bwMode="auto">
            <a:xfrm flipH="1">
              <a:off x="2501" y="1325"/>
              <a:ext cx="0" cy="22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39343" name="Line 15"/>
            <p:cNvSpPr>
              <a:spLocks noChangeShapeType="1"/>
            </p:cNvSpPr>
            <p:nvPr/>
          </p:nvSpPr>
          <p:spPr bwMode="auto">
            <a:xfrm flipH="1">
              <a:off x="3437" y="1307"/>
              <a:ext cx="0" cy="22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39344" name="Line 16"/>
            <p:cNvSpPr>
              <a:spLocks noChangeShapeType="1"/>
            </p:cNvSpPr>
            <p:nvPr/>
          </p:nvSpPr>
          <p:spPr bwMode="auto">
            <a:xfrm flipH="1">
              <a:off x="3923" y="1325"/>
              <a:ext cx="0" cy="22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39345" name="Line 17"/>
            <p:cNvSpPr>
              <a:spLocks noChangeShapeType="1"/>
            </p:cNvSpPr>
            <p:nvPr/>
          </p:nvSpPr>
          <p:spPr bwMode="auto">
            <a:xfrm flipH="1">
              <a:off x="4295" y="1313"/>
              <a:ext cx="0" cy="22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39346" name="Line 18"/>
            <p:cNvSpPr>
              <a:spLocks noChangeShapeType="1"/>
            </p:cNvSpPr>
            <p:nvPr/>
          </p:nvSpPr>
          <p:spPr bwMode="auto">
            <a:xfrm flipH="1">
              <a:off x="4385" y="1301"/>
              <a:ext cx="0" cy="22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39347" name="Line 19"/>
            <p:cNvSpPr>
              <a:spLocks noChangeShapeType="1"/>
            </p:cNvSpPr>
            <p:nvPr/>
          </p:nvSpPr>
          <p:spPr bwMode="auto">
            <a:xfrm flipH="1">
              <a:off x="4463" y="1313"/>
              <a:ext cx="0" cy="22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39348" name="Text Box 20"/>
            <p:cNvSpPr txBox="1">
              <a:spLocks noChangeArrowheads="1"/>
            </p:cNvSpPr>
            <p:nvPr/>
          </p:nvSpPr>
          <p:spPr bwMode="auto">
            <a:xfrm>
              <a:off x="1160" y="1105"/>
              <a:ext cx="368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>
                  <a:latin typeface="Arial" pitchFamily="34" charset="0"/>
                </a:rPr>
                <a:t>             1                      2    3                                 4              5       6</a:t>
              </a:r>
              <a:endParaRPr lang="ru-RU" sz="1400">
                <a:latin typeface="Arial" pitchFamily="34" charset="0"/>
              </a:endParaRPr>
            </a:p>
          </p:txBody>
        </p:sp>
        <p:sp>
          <p:nvSpPr>
            <p:cNvPr id="739349" name="Line 21"/>
            <p:cNvSpPr>
              <a:spLocks noChangeShapeType="1"/>
            </p:cNvSpPr>
            <p:nvPr/>
          </p:nvSpPr>
          <p:spPr bwMode="auto">
            <a:xfrm flipH="1">
              <a:off x="4001" y="1325"/>
              <a:ext cx="0" cy="22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39350" name="Text Box 22"/>
          <p:cNvSpPr txBox="1">
            <a:spLocks noChangeArrowheads="1"/>
          </p:cNvSpPr>
          <p:nvPr/>
        </p:nvSpPr>
        <p:spPr bwMode="auto">
          <a:xfrm>
            <a:off x="3089275" y="5259388"/>
            <a:ext cx="322897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3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ru-RU" sz="14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ru-RU" sz="16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1, 2, 3 – </a:t>
            </a:r>
            <a:r>
              <a:rPr lang="en-US" sz="16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UO</a:t>
            </a:r>
            <a:r>
              <a:rPr lang="en-US" sz="1600" b="1" baseline="-2500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2+x</a:t>
            </a:r>
            <a:r>
              <a:rPr lang="en-US" sz="16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- ZrO</a:t>
            </a:r>
            <a:r>
              <a:rPr lang="en-US" sz="1600" b="1" baseline="-2500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2</a:t>
            </a:r>
          </a:p>
          <a:p>
            <a:pPr>
              <a:lnSpc>
                <a:spcPct val="13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1600" b="1" baseline="-2500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 </a:t>
            </a:r>
            <a:r>
              <a:rPr lang="en-US" sz="16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4, 5, 6 - UO</a:t>
            </a:r>
            <a:r>
              <a:rPr lang="en-US" sz="1600" b="1" baseline="-2500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2+x</a:t>
            </a:r>
            <a:r>
              <a:rPr lang="en-US" sz="16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- ZrO</a:t>
            </a:r>
            <a:r>
              <a:rPr lang="en-US" sz="1600" b="1" baseline="-2500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2</a:t>
            </a:r>
            <a:r>
              <a:rPr lang="en-US" sz="16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- FeO</a:t>
            </a:r>
            <a:r>
              <a:rPr lang="en-US" sz="1600" b="1" baseline="-2500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y</a:t>
            </a:r>
          </a:p>
          <a:p>
            <a:pPr>
              <a:spcBef>
                <a:spcPct val="20000"/>
              </a:spcBef>
            </a:pPr>
            <a:endParaRPr lang="ru-RU" sz="1600" b="1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endParaRPr lang="ru-RU" sz="1600" b="1">
              <a:solidFill>
                <a:srgbClr val="A50021"/>
              </a:solidFill>
              <a:latin typeface="Arial" pitchFamily="34" charset="0"/>
            </a:endParaRPr>
          </a:p>
        </p:txBody>
      </p:sp>
      <p:sp>
        <p:nvSpPr>
          <p:cNvPr id="739352" name="Text Box 24"/>
          <p:cNvSpPr txBox="1">
            <a:spLocks noChangeArrowheads="1"/>
          </p:cNvSpPr>
          <p:nvPr/>
        </p:nvSpPr>
        <p:spPr bwMode="auto">
          <a:xfrm>
            <a:off x="8734425" y="6419850"/>
            <a:ext cx="409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33"/>
                </a:solidFill>
                <a:latin typeface="Arial" pitchFamily="34" charset="0"/>
              </a:rPr>
              <a:t>9</a:t>
            </a:r>
            <a:endParaRPr lang="ru-RU" sz="1400" b="1">
              <a:solidFill>
                <a:srgbClr val="990033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advClick="0"/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triangl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triangl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21603</TotalTime>
  <Words>1185</Words>
  <Application>Microsoft Office PowerPoint</Application>
  <PresentationFormat>Bildschirmpräsentation (4:3)</PresentationFormat>
  <Paragraphs>145</Paragraphs>
  <Slides>21</Slides>
  <Notes>3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5</vt:i4>
      </vt:variant>
      <vt:variant>
        <vt:lpstr>Folientitel</vt:lpstr>
      </vt:variant>
      <vt:variant>
        <vt:i4>21</vt:i4>
      </vt:variant>
    </vt:vector>
  </HeadingPairs>
  <TitlesOfParts>
    <vt:vector size="34" baseType="lpstr">
      <vt:lpstr>Times New Roman</vt:lpstr>
      <vt:lpstr>Arial</vt:lpstr>
      <vt:lpstr>Times New Roman CYR</vt:lpstr>
      <vt:lpstr>Wingdings</vt:lpstr>
      <vt:lpstr>Symbol</vt:lpstr>
      <vt:lpstr>Mangal</vt:lpstr>
      <vt:lpstr>Arial Narrow</vt:lpstr>
      <vt:lpstr>Оформление по умолчанию</vt:lpstr>
      <vt:lpstr>CorelDRAW 7.0 Graphic</vt:lpstr>
      <vt:lpstr>Документ Microsoft Word</vt:lpstr>
      <vt:lpstr>Grapher Plot Document</vt:lpstr>
      <vt:lpstr>Microsoft Equation 3.0</vt:lpstr>
      <vt:lpstr>Рисунок Microsoft Word</vt:lpstr>
      <vt:lpstr>Interaction of molten corium with  European vessel steel in oxidizing atmosphere (air)  Test MCP- 4 </vt:lpstr>
      <vt:lpstr>Contents</vt:lpstr>
      <vt:lpstr>Objectives </vt:lpstr>
      <vt:lpstr>RASPLAV-3 Installation </vt:lpstr>
      <vt:lpstr>Gas-aerosol system</vt:lpstr>
      <vt:lpstr>Vessel Steel Specimen</vt:lpstr>
      <vt:lpstr>Location of K-type thermocouples in the specimen</vt:lpstr>
      <vt:lpstr>Experimental procedure</vt:lpstr>
      <vt:lpstr>Specimen temperatures versus time </vt:lpstr>
      <vt:lpstr>PowerPoint-Präsentation</vt:lpstr>
      <vt:lpstr>Post test modeling and resulting experimental data</vt:lpstr>
      <vt:lpstr>Corrosion rate values for European steel</vt:lpstr>
      <vt:lpstr>Comparison of corrosion rates for the European and Russian vessel steels</vt:lpstr>
      <vt:lpstr>PowerPoint-Präsentation</vt:lpstr>
      <vt:lpstr> Specific features of corrosion at the   final stage of MC11 test (Russian steel)</vt:lpstr>
      <vt:lpstr>Dynamics of oxygen concentration in the off- gas and melt oxygen potential evolution versus time</vt:lpstr>
      <vt:lpstr>SEM/EDX of MC12 (terminated at fast corrosion)</vt:lpstr>
      <vt:lpstr>SEM/EDX of MCP-4 (terminated at slow corrosion) </vt:lpstr>
      <vt:lpstr>Summary of additional data on corrosion rate in the conditions of oxygen potential reduction in the melt</vt:lpstr>
      <vt:lpstr>PowerPoint-Präsentation</vt:lpstr>
      <vt:lpstr>Conclusions</vt:lpstr>
    </vt:vector>
  </TitlesOfParts>
  <Manager>V KHABENSKY</Manager>
  <Company>NITI (Russia)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MCP-4</dc:title>
  <dc:subject>4 METCORP Meeting</dc:subject>
  <dc:creator>Granovscky</dc:creator>
  <cp:lastModifiedBy>Peters, Ursula</cp:lastModifiedBy>
  <cp:revision>645</cp:revision>
  <cp:lastPrinted>2001-10-30T08:59:27Z</cp:lastPrinted>
  <dcterms:created xsi:type="dcterms:W3CDTF">1998-10-12T06:52:06Z</dcterms:created>
  <dcterms:modified xsi:type="dcterms:W3CDTF">2012-10-16T20:29:45Z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asmolov@nsi.kiae.ru</vt:lpwstr>
  </property>
  <property fmtid="{D5CDD505-2E9C-101B-9397-08002B2CF9AE}" pid="8" name="HomePage">
    <vt:lpwstr>http:\\www.nsi.kiae.ru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false</vt:bool>
  </property>
  <property fmtid="{D5CDD505-2E9C-101B-9397-08002B2CF9AE}" pid="13" name="BackColor">
    <vt:i4>10140862</vt:i4>
  </property>
  <property fmtid="{D5CDD505-2E9C-101B-9397-08002B2CF9AE}" pid="14" name="TextColor">
    <vt:i4>0</vt:i4>
  </property>
  <property fmtid="{D5CDD505-2E9C-101B-9397-08002B2CF9AE}" pid="15" name="LinkColor">
    <vt:i4>16711680</vt:i4>
  </property>
  <property fmtid="{D5CDD505-2E9C-101B-9397-08002B2CF9AE}" pid="16" name="VisitedColor">
    <vt:i4>10040268</vt:i4>
  </property>
  <property fmtid="{D5CDD505-2E9C-101B-9397-08002B2CF9AE}" pid="17" name="TransparentButton">
    <vt:i4>-1</vt:i4>
  </property>
  <property fmtid="{D5CDD505-2E9C-101B-9397-08002B2CF9AE}" pid="18" name="ButtonType">
    <vt:i4>1</vt:i4>
  </property>
  <property fmtid="{D5CDD505-2E9C-101B-9397-08002B2CF9AE}" pid="19" name="ShowNotes">
    <vt:bool>true</vt:bool>
  </property>
  <property fmtid="{D5CDD505-2E9C-101B-9397-08002B2CF9AE}" pid="20" name="NavBtnPos">
    <vt:i4>1</vt:i4>
  </property>
  <property fmtid="{D5CDD505-2E9C-101B-9397-08002B2CF9AE}" pid="21" name="OutputDir">
    <vt:lpwstr>C:\PRG10\ASMOLOV</vt:lpwstr>
  </property>
  <property fmtid="{D5CDD505-2E9C-101B-9397-08002B2CF9AE}" pid="22" name="Description0">
    <vt:lpwstr/>
  </property>
</Properties>
</file>