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6" r:id="rId2"/>
    <p:sldId id="272" r:id="rId3"/>
    <p:sldId id="372" r:id="rId4"/>
    <p:sldId id="395" r:id="rId5"/>
    <p:sldId id="377" r:id="rId6"/>
    <p:sldId id="396" r:id="rId7"/>
    <p:sldId id="397" r:id="rId8"/>
    <p:sldId id="390" r:id="rId9"/>
    <p:sldId id="399" r:id="rId10"/>
    <p:sldId id="400" r:id="rId11"/>
    <p:sldId id="398" r:id="rId12"/>
    <p:sldId id="401" r:id="rId13"/>
    <p:sldId id="403" r:id="rId14"/>
    <p:sldId id="402" r:id="rId15"/>
    <p:sldId id="392" r:id="rId16"/>
  </p:sldIdLst>
  <p:sldSz cx="9144000" cy="6858000" type="screen4x3"/>
  <p:notesSz cx="67849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en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000066"/>
    <a:srgbClr val="FFEAD5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1" autoAdjust="0"/>
    <p:restoredTop sz="95400" autoAdjust="0"/>
  </p:normalViewPr>
  <p:slideViewPr>
    <p:cSldViewPr snapToGrid="0">
      <p:cViewPr>
        <p:scale>
          <a:sx n="92" d="100"/>
          <a:sy n="92" d="100"/>
        </p:scale>
        <p:origin x="-1070" y="-29"/>
      </p:cViewPr>
      <p:guideLst>
        <p:guide orient="horz" pos="2143"/>
        <p:guide pos="28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8"/>
    </p:cViewPr>
  </p:sorterViewPr>
  <p:notesViewPr>
    <p:cSldViewPr snapToGrid="0">
      <p:cViewPr varScale="1">
        <p:scale>
          <a:sx n="52" d="100"/>
          <a:sy n="52" d="100"/>
        </p:scale>
        <p:origin x="-1836" y="-90"/>
      </p:cViewPr>
      <p:guideLst>
        <p:guide orient="horz" pos="310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11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r>
              <a:rPr lang="ru-RU"/>
              <a:t>Cologne, Germany, March, 2005</a:t>
            </a:r>
          </a:p>
        </p:txBody>
      </p:sp>
    </p:spTree>
    <p:extLst>
      <p:ext uri="{BB962C8B-B14F-4D97-AF65-F5344CB8AC3E}">
        <p14:creationId xmlns:p14="http://schemas.microsoft.com/office/powerpoint/2010/main" val="3476398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0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73138" y="769938"/>
            <a:ext cx="4833937" cy="36258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25988"/>
            <a:ext cx="5003800" cy="43973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772" tIns="45386" rIns="90772" bIns="4538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1026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357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48405B-B8FF-4BA6-8095-87A645B23CE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687170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6A986F-99A3-4DD4-A48D-DF627A566D1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584641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5588" y="481013"/>
            <a:ext cx="1973262" cy="59324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767388" cy="59324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2D3C05-2FF0-441E-B00C-F8C55D25803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96555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BFC052-8232-4E4E-B0C9-53D3464DB44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046159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8F8AA7-65AC-4EFB-8988-6F28FDC846D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988090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7A3B04-D3EA-4691-8047-D958BDC6875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508200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9D7B3D-D075-4243-B02C-4884AFF7AFD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808422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129709-E025-44CB-85F0-CFC772A8290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17871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883F06-582C-473F-8BDB-C45E6AEA2DB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114467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61EDAB-2645-4139-9AE4-0CA6E07BCB8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387154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05AFA7-FBBE-4D6C-B4E2-58E28ADDC76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870574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298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59" tIns="46030" rIns="92059" bIns="46030" numCol="1" anchor="ctr" anchorCtr="0" compatLnSpc="1">
            <a:prstTxWarp prst="textNoShape">
              <a:avLst/>
            </a:prstTxWarp>
          </a:bodyPr>
          <a:lstStyle>
            <a:lvl1pPr algn="r" defTabSz="762000">
              <a:defRPr>
                <a:solidFill>
                  <a:srgbClr val="990033"/>
                </a:solidFill>
              </a:defRPr>
            </a:lvl1pPr>
          </a:lstStyle>
          <a:p>
            <a:fld id="{685FD461-44E0-4EE3-87E4-C88A2A7B168A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7050" y="6388100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3936" name="Rectangle 1024"/>
          <p:cNvSpPr>
            <a:spLocks noChangeArrowheads="1"/>
          </p:cNvSpPr>
          <p:nvPr userDrawn="1"/>
        </p:nvSpPr>
        <p:spPr bwMode="auto">
          <a:xfrm>
            <a:off x="5443538" y="6437313"/>
            <a:ext cx="280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>
                <a:solidFill>
                  <a:srgbClr val="A50021"/>
                </a:solidFill>
              </a:rPr>
              <a:t>St. Petersburg, Russia, June </a:t>
            </a:r>
            <a:r>
              <a:rPr lang="ru-RU" sz="1200">
                <a:solidFill>
                  <a:srgbClr val="A50021"/>
                </a:solidFill>
              </a:rPr>
              <a:t>1</a:t>
            </a:r>
            <a:r>
              <a:rPr lang="en-US" sz="1200">
                <a:solidFill>
                  <a:srgbClr val="A50021"/>
                </a:solidFill>
              </a:rPr>
              <a:t>, 20</a:t>
            </a:r>
            <a:r>
              <a:rPr lang="ru-RU" sz="1200">
                <a:solidFill>
                  <a:srgbClr val="A50021"/>
                </a:solidFill>
              </a:rPr>
              <a:t>10</a:t>
            </a:r>
            <a:endParaRPr lang="en-GB" sz="1200">
              <a:solidFill>
                <a:srgbClr val="A5002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zoom dir="in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12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0.bin"/><Relationship Id="rId25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7.bin"/><Relationship Id="rId24" Type="http://schemas.openxmlformats.org/officeDocument/2006/relationships/image" Target="../media/image21.wmf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23" Type="http://schemas.openxmlformats.org/officeDocument/2006/relationships/oleObject" Target="../embeddings/oleObject13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6" name="Rectangle 10"/>
          <p:cNvSpPr>
            <a:spLocks noChangeArrowheads="1"/>
          </p:cNvSpPr>
          <p:nvPr/>
        </p:nvSpPr>
        <p:spPr bwMode="auto">
          <a:xfrm>
            <a:off x="1109663" y="165100"/>
            <a:ext cx="360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>
            <a:spAutoFit/>
          </a:bodyPr>
          <a:lstStyle/>
          <a:p>
            <a:r>
              <a:rPr lang="en-US" sz="1800">
                <a:cs typeface="Times New Roman" pitchFamily="18" charset="0"/>
              </a:rPr>
              <a:t>A.P. Alexandrov </a:t>
            </a:r>
            <a:r>
              <a:rPr lang="en-GB" sz="1800"/>
              <a:t>Research</a:t>
            </a:r>
            <a:r>
              <a:rPr lang="en-US" sz="1800"/>
              <a:t> </a:t>
            </a:r>
            <a:r>
              <a:rPr lang="en-GB" sz="1800"/>
              <a:t>Institute</a:t>
            </a:r>
            <a:r>
              <a:rPr lang="en-US" sz="1800"/>
              <a:t> of Technology</a:t>
            </a:r>
            <a:endParaRPr lang="en-GB" sz="1800"/>
          </a:p>
        </p:txBody>
      </p:sp>
      <p:sp>
        <p:nvSpPr>
          <p:cNvPr id="147467" name="Rectangle 11"/>
          <p:cNvSpPr>
            <a:spLocks noChangeArrowheads="1"/>
          </p:cNvSpPr>
          <p:nvPr/>
        </p:nvSpPr>
        <p:spPr bwMode="auto">
          <a:xfrm>
            <a:off x="4860925" y="193675"/>
            <a:ext cx="2911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>
            <a:spAutoFit/>
          </a:bodyPr>
          <a:lstStyle/>
          <a:p>
            <a:r>
              <a:rPr lang="en-GB" sz="1800"/>
              <a:t> </a:t>
            </a:r>
            <a:r>
              <a:rPr lang="en-US" sz="1800"/>
              <a:t>ISTC</a:t>
            </a:r>
            <a:r>
              <a:rPr lang="en-GB" sz="1800"/>
              <a:t> </a:t>
            </a:r>
            <a:r>
              <a:rPr lang="en-US" sz="1800"/>
              <a:t>METCOR</a:t>
            </a:r>
            <a:r>
              <a:rPr lang="ru-RU" sz="1800"/>
              <a:t>-</a:t>
            </a:r>
            <a:r>
              <a:rPr lang="en-US" sz="1800"/>
              <a:t>P</a:t>
            </a:r>
            <a:r>
              <a:rPr lang="en-GB" sz="1800"/>
              <a:t> Project</a:t>
            </a:r>
            <a:endParaRPr lang="en-US" sz="1800"/>
          </a:p>
          <a:p>
            <a:r>
              <a:rPr lang="en-US" sz="1800"/>
              <a:t>#3592</a:t>
            </a:r>
            <a:endParaRPr lang="en-GB" sz="1800"/>
          </a:p>
        </p:txBody>
      </p:sp>
      <p:pic>
        <p:nvPicPr>
          <p:cNvPr id="14746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7772400" y="0"/>
            <a:ext cx="112395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7469" name="Object 13"/>
          <p:cNvGraphicFramePr>
            <a:graphicFrameLocks noChangeAspect="1"/>
          </p:cNvGraphicFramePr>
          <p:nvPr/>
        </p:nvGraphicFramePr>
        <p:xfrm>
          <a:off x="217488" y="0"/>
          <a:ext cx="8223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60" name="CorelDRAW" r:id="rId6" imgW="515520" imgH="574200" progId="CorelDraw.Graphic.7">
                  <p:embed/>
                </p:oleObj>
              </mc:Choice>
              <mc:Fallback>
                <p:oleObj name="CorelDRAW" r:id="rId6" imgW="515520" imgH="574200" progId="CorelDraw.Graphic.7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0"/>
                        <a:ext cx="8223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542925" y="4364038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000">
                <a:solidFill>
                  <a:srgbClr val="000066"/>
                </a:solidFill>
              </a:rPr>
              <a:t>Presented by A. Sulatsky</a:t>
            </a:r>
            <a:endParaRPr lang="ru-RU" sz="2000">
              <a:solidFill>
                <a:srgbClr val="000066"/>
              </a:solidFill>
            </a:endParaRPr>
          </a:p>
          <a:p>
            <a:pPr marL="342900" indent="-342900"/>
            <a:r>
              <a:rPr lang="en-US" sz="2000">
                <a:solidFill>
                  <a:srgbClr val="000066"/>
                </a:solidFill>
              </a:rPr>
              <a:t>4</a:t>
            </a:r>
            <a:r>
              <a:rPr lang="en-US" sz="2000" baseline="30000">
                <a:solidFill>
                  <a:srgbClr val="000066"/>
                </a:solidFill>
              </a:rPr>
              <a:t>th</a:t>
            </a:r>
            <a:r>
              <a:rPr lang="en-US" sz="2000">
                <a:solidFill>
                  <a:srgbClr val="000066"/>
                </a:solidFill>
              </a:rPr>
              <a:t> METCOR-P Meeting</a:t>
            </a:r>
          </a:p>
          <a:p>
            <a:pPr marL="342900" indent="-342900"/>
            <a:r>
              <a:rPr lang="en-US" sz="2000">
                <a:solidFill>
                  <a:srgbClr val="000066"/>
                </a:solidFill>
              </a:rPr>
              <a:t>St. Petersburg, Russia, </a:t>
            </a:r>
          </a:p>
          <a:p>
            <a:pPr marL="342900" indent="-342900"/>
            <a:r>
              <a:rPr lang="en-US" sz="2000">
                <a:solidFill>
                  <a:srgbClr val="000066"/>
                </a:solidFill>
              </a:rPr>
              <a:t>June 1, 2010</a:t>
            </a:r>
            <a:endParaRPr lang="en-GB" sz="2000">
              <a:solidFill>
                <a:srgbClr val="000066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2000">
              <a:solidFill>
                <a:srgbClr val="000066"/>
              </a:solidFill>
            </a:endParaRPr>
          </a:p>
          <a:p>
            <a:pPr marL="342900" indent="-342900"/>
            <a:endParaRPr lang="en-GB" sz="2000">
              <a:solidFill>
                <a:srgbClr val="000066"/>
              </a:solidFill>
            </a:endParaRP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557213" y="15462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algn="ctr"/>
            <a:endParaRPr lang="ru-RU" sz="240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4747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638175" y="1692275"/>
            <a:ext cx="7772400" cy="1470025"/>
          </a:xfrm>
        </p:spPr>
        <p:txBody>
          <a:bodyPr/>
          <a:lstStyle/>
          <a:p>
            <a:r>
              <a:rPr lang="ru-RU" altLang="ko-KR" sz="2800">
                <a:effectLst/>
              </a:rPr>
              <a:t>МСР</a:t>
            </a:r>
            <a:r>
              <a:rPr lang="en-US" altLang="ko-KR" sz="2800">
                <a:effectLst/>
                <a:ea typeface="Gulim" pitchFamily="34" charset="-127"/>
              </a:rPr>
              <a:t>-</a:t>
            </a:r>
            <a:r>
              <a:rPr lang="ru-RU" altLang="ko-KR" sz="2800">
                <a:effectLst/>
              </a:rPr>
              <a:t>6</a:t>
            </a:r>
            <a:r>
              <a:rPr lang="en-US" altLang="ko-KR" sz="2800">
                <a:effectLst/>
                <a:ea typeface="Gulim" pitchFamily="34" charset="-127"/>
              </a:rPr>
              <a:t> preparation</a:t>
            </a:r>
            <a:r>
              <a:rPr lang="ru-RU" altLang="ko-KR" sz="2800">
                <a:effectLst/>
              </a:rPr>
              <a:t>.</a:t>
            </a:r>
            <a:r>
              <a:rPr lang="en-US" altLang="ko-KR" sz="2800">
                <a:effectLst/>
                <a:ea typeface="Gulim" pitchFamily="34" charset="-127"/>
              </a:rPr>
              <a:t/>
            </a:r>
            <a:br>
              <a:rPr lang="en-US" altLang="ko-KR" sz="2800">
                <a:effectLst/>
                <a:ea typeface="Gulim" pitchFamily="34" charset="-127"/>
              </a:rPr>
            </a:br>
            <a:r>
              <a:rPr lang="en-US" altLang="ko-KR" sz="2800">
                <a:effectLst/>
                <a:ea typeface="Gulim" pitchFamily="34" charset="-127"/>
              </a:rPr>
              <a:t>Oxidation kinetics of metallic melt containing uranium and zirconium</a:t>
            </a:r>
            <a:endParaRPr lang="en-GB" sz="2800">
              <a:effectLst/>
              <a:ea typeface="Gulim" pitchFamily="34" charset="-127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F872F-1798-4BDC-915E-7B9F399233FC}" type="slidenum">
              <a:rPr lang="en-GB"/>
              <a:pPr/>
              <a:t>10</a:t>
            </a:fld>
            <a:endParaRPr lang="en-GB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0"/>
            <a:ext cx="7772400" cy="792163"/>
          </a:xfrm>
        </p:spPr>
        <p:txBody>
          <a:bodyPr/>
          <a:lstStyle/>
          <a:p>
            <a:pPr defTabSz="835025"/>
            <a:r>
              <a:rPr lang="en-US" sz="2800">
                <a:effectLst/>
              </a:rPr>
              <a:t>Post-test</a:t>
            </a:r>
            <a:r>
              <a:rPr lang="ru-RU" sz="2800">
                <a:effectLst/>
              </a:rPr>
              <a:t> </a:t>
            </a:r>
            <a:r>
              <a:rPr lang="en-US" sz="2800">
                <a:effectLst/>
              </a:rPr>
              <a:t>modeling of crust growth</a:t>
            </a:r>
            <a:endParaRPr lang="en-GB" sz="2800">
              <a:effectLst/>
            </a:endParaRPr>
          </a:p>
        </p:txBody>
      </p:sp>
      <p:grpSp>
        <p:nvGrpSpPr>
          <p:cNvPr id="548907" name="Group 43"/>
          <p:cNvGrpSpPr>
            <a:grpSpLocks/>
          </p:cNvGrpSpPr>
          <p:nvPr/>
        </p:nvGrpSpPr>
        <p:grpSpPr bwMode="auto">
          <a:xfrm>
            <a:off x="1546225" y="868363"/>
            <a:ext cx="5891213" cy="2298700"/>
            <a:chOff x="974" y="547"/>
            <a:chExt cx="3711" cy="1448"/>
          </a:xfrm>
        </p:grpSpPr>
        <p:sp>
          <p:nvSpPr>
            <p:cNvPr id="548903" name="Text Box 39"/>
            <p:cNvSpPr txBox="1">
              <a:spLocks noChangeArrowheads="1"/>
            </p:cNvSpPr>
            <p:nvPr/>
          </p:nvSpPr>
          <p:spPr bwMode="auto">
            <a:xfrm>
              <a:off x="974" y="547"/>
              <a:ext cx="3711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00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1717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743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5720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66"/>
                  </a:solidFill>
                  <a:latin typeface="Arial" pitchFamily="34" charset="0"/>
                </a:rPr>
                <a:t>3 way of crust growth modeling:</a:t>
              </a:r>
              <a:endParaRPr lang="en-US" sz="2000" b="0">
                <a:solidFill>
                  <a:srgbClr val="000066"/>
                </a:solidFill>
                <a:latin typeface="Arial" pitchFamily="34" charset="0"/>
              </a:endParaRPr>
            </a:p>
            <a:p>
              <a:pPr>
                <a:buFontTx/>
                <a:buAutoNum type="arabicPeriod"/>
              </a:pPr>
              <a:r>
                <a:rPr lang="en-US" sz="2000" b="0">
                  <a:solidFill>
                    <a:srgbClr val="A50021"/>
                  </a:solidFill>
                  <a:latin typeface="Arial" pitchFamily="34" charset="0"/>
                </a:rPr>
                <a:t>Using of parabolic growth law</a:t>
              </a:r>
            </a:p>
            <a:p>
              <a:pPr>
                <a:buFontTx/>
                <a:buAutoNum type="arabicPeriod"/>
              </a:pPr>
              <a:r>
                <a:rPr lang="en-US" sz="2000" b="0">
                  <a:solidFill>
                    <a:srgbClr val="A50021"/>
                  </a:solidFill>
                  <a:latin typeface="Arial" pitchFamily="34" charset="0"/>
                </a:rPr>
                <a:t>Processing of hydrogen release data</a:t>
              </a:r>
            </a:p>
            <a:p>
              <a:pPr>
                <a:buFontTx/>
                <a:buAutoNum type="arabicPeriod"/>
              </a:pPr>
              <a:r>
                <a:rPr lang="en-US" sz="2000" b="0">
                  <a:solidFill>
                    <a:srgbClr val="A50021"/>
                  </a:solidFill>
                  <a:latin typeface="Arial" pitchFamily="34" charset="0"/>
                </a:rPr>
                <a:t>Processing of melt and crust temperature data</a:t>
              </a:r>
              <a:r>
                <a:rPr lang="en-US" sz="1400">
                  <a:solidFill>
                    <a:srgbClr val="A50021"/>
                  </a:solidFill>
                  <a:latin typeface="Arial" pitchFamily="34" charset="0"/>
                </a:rPr>
                <a:t> </a:t>
              </a:r>
              <a:endParaRPr lang="ru-RU" sz="1400">
                <a:solidFill>
                  <a:srgbClr val="A50021"/>
                </a:solidFill>
                <a:latin typeface="Arial" pitchFamily="34" charset="0"/>
              </a:endParaRPr>
            </a:p>
          </p:txBody>
        </p:sp>
        <p:sp>
          <p:nvSpPr>
            <p:cNvPr id="548904" name="Text Box 40"/>
            <p:cNvSpPr txBox="1">
              <a:spLocks noChangeArrowheads="1"/>
            </p:cNvSpPr>
            <p:nvPr/>
          </p:nvSpPr>
          <p:spPr bwMode="auto">
            <a:xfrm>
              <a:off x="2198" y="1239"/>
              <a:ext cx="2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3600" b="0">
                  <a:solidFill>
                    <a:srgbClr val="A50021"/>
                  </a:solidFill>
                  <a:latin typeface="Arial" pitchFamily="34" charset="0"/>
                </a:rPr>
                <a:t>+</a:t>
              </a:r>
              <a:endParaRPr lang="ru-RU" sz="3600" b="0">
                <a:solidFill>
                  <a:srgbClr val="A50021"/>
                </a:solidFill>
                <a:latin typeface="Arial" pitchFamily="34" charset="0"/>
              </a:endParaRPr>
            </a:p>
          </p:txBody>
        </p:sp>
        <p:sp>
          <p:nvSpPr>
            <p:cNvPr id="548905" name="Text Box 41"/>
            <p:cNvSpPr txBox="1">
              <a:spLocks noChangeArrowheads="1"/>
            </p:cNvSpPr>
            <p:nvPr/>
          </p:nvSpPr>
          <p:spPr bwMode="auto">
            <a:xfrm>
              <a:off x="1086" y="1553"/>
              <a:ext cx="279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00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1717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743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5720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66"/>
                  </a:solidFill>
                  <a:latin typeface="Arial" pitchFamily="34" charset="0"/>
                </a:rPr>
                <a:t>For all ways:</a:t>
              </a:r>
              <a:endParaRPr lang="en-US" sz="2000" b="0">
                <a:solidFill>
                  <a:srgbClr val="000066"/>
                </a:solidFill>
                <a:latin typeface="Arial" pitchFamily="34" charset="0"/>
              </a:endParaRPr>
            </a:p>
            <a:p>
              <a:r>
                <a:rPr lang="en-US" sz="2000" b="0">
                  <a:solidFill>
                    <a:srgbClr val="A50021"/>
                  </a:solidFill>
                  <a:latin typeface="Arial" pitchFamily="34" charset="0"/>
                </a:rPr>
                <a:t>Using of final crust thickness for fitting</a:t>
              </a:r>
              <a:endParaRPr lang="ru-RU" sz="1400">
                <a:solidFill>
                  <a:srgbClr val="A50021"/>
                </a:solidFill>
                <a:latin typeface="Arial" pitchFamily="34" charset="0"/>
              </a:endParaRPr>
            </a:p>
          </p:txBody>
        </p:sp>
      </p:grpSp>
      <p:sp>
        <p:nvSpPr>
          <p:cNvPr id="548914" name="Rectangle 50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8917" name="Rectangle 5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8920" name="Rectangle 56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pSp>
        <p:nvGrpSpPr>
          <p:cNvPr id="548921" name="Group 57"/>
          <p:cNvGrpSpPr>
            <a:grpSpLocks/>
          </p:cNvGrpSpPr>
          <p:nvPr/>
        </p:nvGrpSpPr>
        <p:grpSpPr bwMode="auto">
          <a:xfrm>
            <a:off x="1543050" y="4068763"/>
            <a:ext cx="5524500" cy="1374775"/>
            <a:chOff x="972" y="2563"/>
            <a:chExt cx="3480" cy="866"/>
          </a:xfrm>
        </p:grpSpPr>
        <p:sp>
          <p:nvSpPr>
            <p:cNvPr id="548912" name="Text Box 48"/>
            <p:cNvSpPr txBox="1">
              <a:spLocks noChangeArrowheads="1"/>
            </p:cNvSpPr>
            <p:nvPr/>
          </p:nvSpPr>
          <p:spPr bwMode="auto">
            <a:xfrm>
              <a:off x="1250" y="2563"/>
              <a:ext cx="213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66"/>
                  </a:solidFill>
                  <a:latin typeface="Arial" pitchFamily="34" charset="0"/>
                </a:rPr>
                <a:t>The 1</a:t>
              </a:r>
              <a:r>
                <a:rPr lang="en-US" sz="2000" baseline="30000">
                  <a:solidFill>
                    <a:srgbClr val="000066"/>
                  </a:solidFill>
                  <a:latin typeface="Arial" pitchFamily="34" charset="0"/>
                </a:rPr>
                <a:t>st</a:t>
              </a:r>
              <a:r>
                <a:rPr lang="en-US" sz="2000">
                  <a:solidFill>
                    <a:srgbClr val="000066"/>
                  </a:solidFill>
                  <a:latin typeface="Arial" pitchFamily="34" charset="0"/>
                </a:rPr>
                <a:t> way (parabolic law)</a:t>
              </a:r>
              <a:endParaRPr lang="ru-RU" sz="2000">
                <a:solidFill>
                  <a:srgbClr val="000066"/>
                </a:solidFill>
                <a:latin typeface="Arial" pitchFamily="34" charset="0"/>
              </a:endParaRPr>
            </a:p>
          </p:txBody>
        </p:sp>
        <p:graphicFrame>
          <p:nvGraphicFramePr>
            <p:cNvPr id="548919" name="Object 55"/>
            <p:cNvGraphicFramePr>
              <a:graphicFrameLocks noChangeAspect="1"/>
            </p:cNvGraphicFramePr>
            <p:nvPr/>
          </p:nvGraphicFramePr>
          <p:xfrm>
            <a:off x="972" y="2835"/>
            <a:ext cx="3480" cy="5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8922" name="Формула" r:id="rId3" imgW="2730500" imgH="469900" progId="Equation.3">
                    <p:embed/>
                  </p:oleObj>
                </mc:Choice>
                <mc:Fallback>
                  <p:oleObj name="Формула" r:id="rId3" imgW="2730500" imgH="469900" progId="Equation.3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2" y="2835"/>
                          <a:ext cx="3480" cy="5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C432B-000A-4996-AB9F-0776D13598DB}" type="slidenum">
              <a:rPr lang="en-GB"/>
              <a:pPr/>
              <a:t>11</a:t>
            </a:fld>
            <a:endParaRPr lang="en-GB"/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0"/>
            <a:ext cx="7772400" cy="792163"/>
          </a:xfrm>
        </p:spPr>
        <p:txBody>
          <a:bodyPr/>
          <a:lstStyle/>
          <a:p>
            <a:pPr defTabSz="835025"/>
            <a:r>
              <a:rPr lang="en-US" sz="2800">
                <a:effectLst/>
              </a:rPr>
              <a:t>Post-test</a:t>
            </a:r>
            <a:r>
              <a:rPr lang="ru-RU" sz="2800">
                <a:effectLst/>
              </a:rPr>
              <a:t> </a:t>
            </a:r>
            <a:r>
              <a:rPr lang="en-US" sz="2800">
                <a:effectLst/>
              </a:rPr>
              <a:t>modeling of crust growth (2)</a:t>
            </a:r>
            <a:endParaRPr lang="en-GB" sz="2800">
              <a:effectLst/>
            </a:endParaRPr>
          </a:p>
        </p:txBody>
      </p:sp>
      <p:sp>
        <p:nvSpPr>
          <p:cNvPr id="546871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pSp>
        <p:nvGrpSpPr>
          <p:cNvPr id="546872" name="Group 56"/>
          <p:cNvGrpSpPr>
            <a:grpSpLocks/>
          </p:cNvGrpSpPr>
          <p:nvPr/>
        </p:nvGrpSpPr>
        <p:grpSpPr bwMode="auto">
          <a:xfrm>
            <a:off x="469900" y="3916363"/>
            <a:ext cx="8674100" cy="1800225"/>
            <a:chOff x="150" y="2389"/>
            <a:chExt cx="5464" cy="1134"/>
          </a:xfrm>
        </p:grpSpPr>
        <p:sp>
          <p:nvSpPr>
            <p:cNvPr id="546869" name="Text Box 53"/>
            <p:cNvSpPr txBox="1">
              <a:spLocks noChangeArrowheads="1"/>
            </p:cNvSpPr>
            <p:nvPr/>
          </p:nvSpPr>
          <p:spPr bwMode="auto">
            <a:xfrm>
              <a:off x="150" y="2389"/>
              <a:ext cx="5464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00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1717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743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5720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66"/>
                  </a:solidFill>
                  <a:latin typeface="Arial" pitchFamily="34" charset="0"/>
                </a:rPr>
                <a:t>The 2</a:t>
              </a:r>
              <a:r>
                <a:rPr lang="en-US" sz="2000" baseline="30000">
                  <a:solidFill>
                    <a:srgbClr val="000066"/>
                  </a:solidFill>
                  <a:latin typeface="Arial" pitchFamily="34" charset="0"/>
                </a:rPr>
                <a:t>nd</a:t>
              </a:r>
              <a:r>
                <a:rPr lang="en-US" sz="2000">
                  <a:solidFill>
                    <a:srgbClr val="000066"/>
                  </a:solidFill>
                  <a:latin typeface="Arial" pitchFamily="34" charset="0"/>
                </a:rPr>
                <a:t> way (hydrogen release)</a:t>
              </a:r>
              <a:endParaRPr lang="en-US" sz="1800" b="0">
                <a:solidFill>
                  <a:srgbClr val="A50021"/>
                </a:solidFill>
                <a:latin typeface="Arial" pitchFamily="34" charset="0"/>
              </a:endParaRPr>
            </a:p>
            <a:p>
              <a:r>
                <a:rPr lang="en-US" sz="1800" b="0">
                  <a:solidFill>
                    <a:srgbClr val="A50021"/>
                  </a:solidFill>
                  <a:latin typeface="Arial" pitchFamily="34" charset="0"/>
                </a:rPr>
                <a:t>1. Oxidation process and corresponding crust growth are controlled by oxidant</a:t>
              </a:r>
            </a:p>
            <a:p>
              <a:r>
                <a:rPr lang="en-US" sz="1800" b="0">
                  <a:solidFill>
                    <a:srgbClr val="A50021"/>
                  </a:solidFill>
                  <a:latin typeface="Arial" pitchFamily="34" charset="0"/>
                </a:rPr>
                <a:t>    supply</a:t>
              </a:r>
            </a:p>
            <a:p>
              <a:r>
                <a:rPr lang="en-US" sz="1800" b="0">
                  <a:solidFill>
                    <a:srgbClr val="A50021"/>
                  </a:solidFill>
                  <a:latin typeface="Arial" pitchFamily="34" charset="0"/>
                </a:rPr>
                <a:t>2. Oxidant (oxygen) supply is</a:t>
              </a:r>
              <a:r>
                <a:rPr lang="ru-RU" sz="1800" b="0">
                  <a:solidFill>
                    <a:srgbClr val="A50021"/>
                  </a:solidFill>
                  <a:latin typeface="Arial" pitchFamily="34" charset="0"/>
                </a:rPr>
                <a:t> </a:t>
              </a:r>
              <a:r>
                <a:rPr lang="en-US" sz="1800" b="0">
                  <a:solidFill>
                    <a:srgbClr val="A50021"/>
                  </a:solidFill>
                  <a:latin typeface="Arial" pitchFamily="34" charset="0"/>
                </a:rPr>
                <a:t>limited by its diffusion through the crust</a:t>
              </a:r>
            </a:p>
            <a:p>
              <a:r>
                <a:rPr lang="en-US" sz="1800" b="0">
                  <a:solidFill>
                    <a:srgbClr val="A50021"/>
                  </a:solidFill>
                  <a:latin typeface="Arial" pitchFamily="34" charset="0"/>
                </a:rPr>
                <a:t>3. Its thickness            is evaluated in the following way</a:t>
              </a:r>
              <a:endParaRPr lang="ru-RU" sz="1800" b="0">
                <a:solidFill>
                  <a:srgbClr val="A50021"/>
                </a:solidFill>
                <a:latin typeface="Arial" pitchFamily="34" charset="0"/>
              </a:endParaRPr>
            </a:p>
            <a:p>
              <a:pPr>
                <a:buFontTx/>
                <a:buChar char="•"/>
              </a:pPr>
              <a:endParaRPr lang="ru-RU" sz="2000">
                <a:solidFill>
                  <a:srgbClr val="000066"/>
                </a:solidFill>
                <a:latin typeface="Arial" pitchFamily="34" charset="0"/>
              </a:endParaRPr>
            </a:p>
          </p:txBody>
        </p:sp>
        <p:graphicFrame>
          <p:nvGraphicFramePr>
            <p:cNvPr id="546870" name="Object 54"/>
            <p:cNvGraphicFramePr>
              <a:graphicFrameLocks noChangeAspect="1"/>
            </p:cNvGraphicFramePr>
            <p:nvPr/>
          </p:nvGraphicFramePr>
          <p:xfrm>
            <a:off x="1182" y="3072"/>
            <a:ext cx="42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6925" name="Формула" r:id="rId3" imgW="330200" imgH="228600" progId="Equation.3">
                    <p:embed/>
                  </p:oleObj>
                </mc:Choice>
                <mc:Fallback>
                  <p:oleObj name="Формула" r:id="rId3" imgW="330200" imgH="228600" progId="Equation.3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2" y="3072"/>
                          <a:ext cx="420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6874" name="Rectangle 58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6877" name="Rectangle 61"/>
          <p:cNvSpPr>
            <a:spLocks noChangeArrowheads="1"/>
          </p:cNvSpPr>
          <p:nvPr/>
        </p:nvSpPr>
        <p:spPr bwMode="auto">
          <a:xfrm>
            <a:off x="0" y="2947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6880" name="Rectangle 64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pSp>
        <p:nvGrpSpPr>
          <p:cNvPr id="546881" name="Group 65"/>
          <p:cNvGrpSpPr>
            <a:grpSpLocks/>
          </p:cNvGrpSpPr>
          <p:nvPr/>
        </p:nvGrpSpPr>
        <p:grpSpPr bwMode="auto">
          <a:xfrm>
            <a:off x="123825" y="5372100"/>
            <a:ext cx="8994775" cy="962025"/>
            <a:chOff x="78" y="3384"/>
            <a:chExt cx="5666" cy="606"/>
          </a:xfrm>
        </p:grpSpPr>
        <p:graphicFrame>
          <p:nvGraphicFramePr>
            <p:cNvPr id="546873" name="Object 57"/>
            <p:cNvGraphicFramePr>
              <a:graphicFrameLocks noChangeAspect="1"/>
            </p:cNvGraphicFramePr>
            <p:nvPr/>
          </p:nvGraphicFramePr>
          <p:xfrm>
            <a:off x="78" y="3384"/>
            <a:ext cx="1233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6926" name="Формула" r:id="rId5" imgW="990360" imgH="457200" progId="Equation.3">
                    <p:embed/>
                  </p:oleObj>
                </mc:Choice>
                <mc:Fallback>
                  <p:oleObj name="Формула" r:id="rId5" imgW="990360" imgH="457200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" y="3384"/>
                          <a:ext cx="1233" cy="5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6875" name="AutoShape 59"/>
            <p:cNvSpPr>
              <a:spLocks noChangeArrowheads="1"/>
            </p:cNvSpPr>
            <p:nvPr/>
          </p:nvSpPr>
          <p:spPr bwMode="auto">
            <a:xfrm>
              <a:off x="1373" y="3624"/>
              <a:ext cx="345" cy="120"/>
            </a:xfrm>
            <a:prstGeom prst="rightArrow">
              <a:avLst>
                <a:gd name="adj1" fmla="val 50000"/>
                <a:gd name="adj2" fmla="val 71875"/>
              </a:avLst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aphicFrame>
          <p:nvGraphicFramePr>
            <p:cNvPr id="546879" name="Object 63"/>
            <p:cNvGraphicFramePr>
              <a:graphicFrameLocks noChangeAspect="1"/>
            </p:cNvGraphicFramePr>
            <p:nvPr/>
          </p:nvGraphicFramePr>
          <p:xfrm>
            <a:off x="1743" y="3402"/>
            <a:ext cx="4001" cy="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6927" name="Формула" r:id="rId7" imgW="3213000" imgH="469800" progId="Equation.3">
                    <p:embed/>
                  </p:oleObj>
                </mc:Choice>
                <mc:Fallback>
                  <p:oleObj name="Формула" r:id="rId7" imgW="3213000" imgH="469800" progId="Equation.3">
                    <p:embed/>
                    <p:pic>
                      <p:nvPicPr>
                        <p:cNvPr id="0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3" y="3402"/>
                          <a:ext cx="4001" cy="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6923" name="Rectangle 10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pSp>
        <p:nvGrpSpPr>
          <p:cNvPr id="546924" name="Group 108"/>
          <p:cNvGrpSpPr>
            <a:grpSpLocks/>
          </p:cNvGrpSpPr>
          <p:nvPr/>
        </p:nvGrpSpPr>
        <p:grpSpPr bwMode="auto">
          <a:xfrm>
            <a:off x="0" y="863600"/>
            <a:ext cx="9144000" cy="2857500"/>
            <a:chOff x="0" y="544"/>
            <a:chExt cx="5760" cy="1800"/>
          </a:xfrm>
        </p:grpSpPr>
        <p:grpSp>
          <p:nvGrpSpPr>
            <p:cNvPr id="546883" name="Group 67"/>
            <p:cNvGrpSpPr>
              <a:grpSpLocks/>
            </p:cNvGrpSpPr>
            <p:nvPr/>
          </p:nvGrpSpPr>
          <p:grpSpPr bwMode="auto">
            <a:xfrm>
              <a:off x="0" y="544"/>
              <a:ext cx="5760" cy="1800"/>
              <a:chOff x="0" y="544"/>
              <a:chExt cx="5760" cy="1800"/>
            </a:xfrm>
          </p:grpSpPr>
          <p:grpSp>
            <p:nvGrpSpPr>
              <p:cNvPr id="546868" name="Group 52"/>
              <p:cNvGrpSpPr>
                <a:grpSpLocks/>
              </p:cNvGrpSpPr>
              <p:nvPr/>
            </p:nvGrpSpPr>
            <p:grpSpPr bwMode="auto">
              <a:xfrm>
                <a:off x="0" y="544"/>
                <a:ext cx="5760" cy="1800"/>
                <a:chOff x="0" y="1348"/>
                <a:chExt cx="5760" cy="1800"/>
              </a:xfrm>
            </p:grpSpPr>
            <p:sp>
              <p:nvSpPr>
                <p:cNvPr id="546830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46833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46839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46841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46845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46848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590" y="1552"/>
                  <a:ext cx="0" cy="40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46850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46852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grpSp>
              <p:nvGrpSpPr>
                <p:cNvPr id="546831" name="Group 15"/>
                <p:cNvGrpSpPr>
                  <a:grpSpLocks/>
                </p:cNvGrpSpPr>
                <p:nvPr/>
              </p:nvGrpSpPr>
              <p:grpSpPr bwMode="auto">
                <a:xfrm>
                  <a:off x="0" y="1348"/>
                  <a:ext cx="3064" cy="1800"/>
                  <a:chOff x="270" y="1348"/>
                  <a:chExt cx="3064" cy="1800"/>
                </a:xfrm>
              </p:grpSpPr>
              <p:grpSp>
                <p:nvGrpSpPr>
                  <p:cNvPr id="546827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270" y="1348"/>
                    <a:ext cx="3064" cy="1800"/>
                    <a:chOff x="240" y="1420"/>
                    <a:chExt cx="3064" cy="1800"/>
                  </a:xfrm>
                </p:grpSpPr>
                <p:grpSp>
                  <p:nvGrpSpPr>
                    <p:cNvPr id="546823" name="Group 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0" y="1420"/>
                      <a:ext cx="2304" cy="1800"/>
                      <a:chOff x="838" y="1834"/>
                      <a:chExt cx="2304" cy="1800"/>
                    </a:xfrm>
                  </p:grpSpPr>
                  <p:sp>
                    <p:nvSpPr>
                      <p:cNvPr id="546820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8" y="2430"/>
                        <a:ext cx="2304" cy="6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12700">
                        <a:solidFill>
                          <a:srgbClr val="FF99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546821" name="Rectangle 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8" y="3034"/>
                        <a:ext cx="2304" cy="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12700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546822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8" y="1834"/>
                        <a:ext cx="2304" cy="60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 w="12700">
                        <a:solidFill>
                          <a:srgbClr val="00FFFF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de-DE"/>
                      </a:p>
                    </p:txBody>
                  </p:sp>
                </p:grpSp>
                <p:sp>
                  <p:nvSpPr>
                    <p:cNvPr id="546824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54" y="2774"/>
                      <a:ext cx="358" cy="2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chemeClr val="tx1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715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7145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860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43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00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57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14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sz="1600" b="0">
                          <a:latin typeface="Arial" pitchFamily="34" charset="0"/>
                        </a:rPr>
                        <a:t>melt</a:t>
                      </a:r>
                      <a:endParaRPr lang="ru-RU" sz="1600" b="0"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546825" name="Text Box 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2" y="2202"/>
                      <a:ext cx="394" cy="2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chemeClr val="tx1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715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7145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860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43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00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57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14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sz="1600" b="0">
                          <a:latin typeface="Arial" pitchFamily="34" charset="0"/>
                        </a:rPr>
                        <a:t>crust</a:t>
                      </a:r>
                      <a:endParaRPr lang="ru-RU" sz="1600" b="0"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546826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0" y="1608"/>
                      <a:ext cx="746" cy="2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chemeClr val="tx1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5715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7145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28600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743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200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657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114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sz="1600" b="0">
                          <a:latin typeface="Arial" pitchFamily="34" charset="0"/>
                        </a:rPr>
                        <a:t>gas+steam</a:t>
                      </a:r>
                      <a:endParaRPr lang="ru-RU" sz="1600" b="0">
                        <a:latin typeface="Arial" pitchFamily="34" charset="0"/>
                      </a:endParaRPr>
                    </a:p>
                  </p:txBody>
                </p:sp>
              </p:grpSp>
              <p:sp>
                <p:nvSpPr>
                  <p:cNvPr id="54682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176" y="1950"/>
                    <a:ext cx="0" cy="58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 type="stealth" w="lg" len="lg"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aphicFrame>
                <p:nvGraphicFramePr>
                  <p:cNvPr id="546829" name="Object 13"/>
                  <p:cNvGraphicFramePr>
                    <a:graphicFrameLocks noChangeAspect="1"/>
                  </p:cNvGraphicFramePr>
                  <p:nvPr/>
                </p:nvGraphicFramePr>
                <p:xfrm>
                  <a:off x="1188" y="2082"/>
                  <a:ext cx="420" cy="288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546928" name="Формула" r:id="rId9" imgW="330200" imgH="228600" progId="Equation.3">
                          <p:embed/>
                        </p:oleObj>
                      </mc:Choice>
                      <mc:Fallback>
                        <p:oleObj name="Формула" r:id="rId9" imgW="330200" imgH="228600" progId="Equation.3">
                          <p:embed/>
                          <p:pic>
                            <p:nvPicPr>
                              <p:cNvPr id="0" name="Object 13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0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188" y="2082"/>
                                <a:ext cx="420" cy="288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546838" name="Object 22"/>
                <p:cNvGraphicFramePr>
                  <a:graphicFrameLocks noChangeAspect="1"/>
                </p:cNvGraphicFramePr>
                <p:nvPr/>
              </p:nvGraphicFramePr>
              <p:xfrm>
                <a:off x="2028" y="2544"/>
                <a:ext cx="828" cy="28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6929" name="Формула" r:id="rId11" imgW="647700" imgH="228600" progId="Equation.3">
                        <p:embed/>
                      </p:oleObj>
                    </mc:Choice>
                    <mc:Fallback>
                      <p:oleObj name="Формула" r:id="rId11" imgW="647700" imgH="228600" progId="Equation.3">
                        <p:embed/>
                        <p:pic>
                          <p:nvPicPr>
                            <p:cNvPr id="0" name="Object 2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028" y="2544"/>
                              <a:ext cx="828" cy="28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546840" name="Object 24"/>
                <p:cNvGraphicFramePr>
                  <a:graphicFrameLocks noChangeAspect="1"/>
                </p:cNvGraphicFramePr>
                <p:nvPr/>
              </p:nvGraphicFramePr>
              <p:xfrm>
                <a:off x="2262" y="2850"/>
                <a:ext cx="366" cy="28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6930" name="Формула" r:id="rId13" imgW="291973" imgH="228501" progId="Equation.3">
                        <p:embed/>
                      </p:oleObj>
                    </mc:Choice>
                    <mc:Fallback>
                      <p:oleObj name="Формула" r:id="rId13" imgW="291973" imgH="228501" progId="Equation.3">
                        <p:embed/>
                        <p:pic>
                          <p:nvPicPr>
                            <p:cNvPr id="0" name="Object 2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262" y="2850"/>
                              <a:ext cx="366" cy="28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546843" name="Line 27"/>
                <p:cNvSpPr>
                  <a:spLocks noChangeShapeType="1"/>
                </p:cNvSpPr>
                <p:nvPr/>
              </p:nvSpPr>
              <p:spPr bwMode="auto">
                <a:xfrm>
                  <a:off x="1578" y="1950"/>
                  <a:ext cx="0" cy="594"/>
                </a:xfrm>
                <a:prstGeom prst="line">
                  <a:avLst/>
                </a:prstGeom>
                <a:noFill/>
                <a:ln w="25400">
                  <a:solidFill>
                    <a:srgbClr val="3366FF"/>
                  </a:solidFill>
                  <a:round/>
                  <a:headEnd type="none" w="sm" len="sm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46847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2316" y="1944"/>
                  <a:ext cx="6" cy="42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graphicFrame>
              <p:nvGraphicFramePr>
                <p:cNvPr id="546849" name="Object 33"/>
                <p:cNvGraphicFramePr>
                  <a:graphicFrameLocks noChangeAspect="1"/>
                </p:cNvGraphicFramePr>
                <p:nvPr/>
              </p:nvGraphicFramePr>
              <p:xfrm>
                <a:off x="2340" y="1620"/>
                <a:ext cx="324" cy="28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6931" name="Формула" r:id="rId15" imgW="253890" imgH="228501" progId="Equation.3">
                        <p:embed/>
                      </p:oleObj>
                    </mc:Choice>
                    <mc:Fallback>
                      <p:oleObj name="Формула" r:id="rId15" imgW="253890" imgH="228501" progId="Equation.3">
                        <p:embed/>
                        <p:pic>
                          <p:nvPicPr>
                            <p:cNvPr id="0" name="Object 3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340" y="1620"/>
                              <a:ext cx="324" cy="28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546851" name="Object 35"/>
                <p:cNvGraphicFramePr>
                  <a:graphicFrameLocks noChangeAspect="1"/>
                </p:cNvGraphicFramePr>
                <p:nvPr/>
              </p:nvGraphicFramePr>
              <p:xfrm>
                <a:off x="2346" y="2010"/>
                <a:ext cx="396" cy="28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6932" name="Формула" r:id="rId17" imgW="317362" imgH="228501" progId="Equation.3">
                        <p:embed/>
                      </p:oleObj>
                    </mc:Choice>
                    <mc:Fallback>
                      <p:oleObj name="Формула" r:id="rId17" imgW="317362" imgH="228501" progId="Equation.3">
                        <p:embed/>
                        <p:pic>
                          <p:nvPicPr>
                            <p:cNvPr id="0" name="Object 3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346" y="2010"/>
                              <a:ext cx="396" cy="28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546854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320" y="1528"/>
                  <a:ext cx="6" cy="42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46857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2007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46859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2007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46861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2007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graphicFrame>
              <p:nvGraphicFramePr>
                <p:cNvPr id="546860" name="Object 44"/>
                <p:cNvGraphicFramePr>
                  <a:graphicFrameLocks noChangeAspect="1"/>
                </p:cNvGraphicFramePr>
                <p:nvPr/>
              </p:nvGraphicFramePr>
              <p:xfrm>
                <a:off x="1596" y="2079"/>
                <a:ext cx="270" cy="30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6933" name="Формула" r:id="rId19" imgW="215713" imgH="241091" progId="Equation.3">
                        <p:embed/>
                      </p:oleObj>
                    </mc:Choice>
                    <mc:Fallback>
                      <p:oleObj name="Формула" r:id="rId19" imgW="215713" imgH="241091" progId="Equation.3">
                        <p:embed/>
                        <p:pic>
                          <p:nvPicPr>
                            <p:cNvPr id="0" name="Object 4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96" y="2079"/>
                              <a:ext cx="270" cy="30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546863" name="Rectangle 47"/>
                <p:cNvSpPr>
                  <a:spLocks noChangeArrowheads="1"/>
                </p:cNvSpPr>
                <p:nvPr/>
              </p:nvSpPr>
              <p:spPr bwMode="auto">
                <a:xfrm>
                  <a:off x="0" y="2007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46865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2007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graphicFrame>
              <p:nvGraphicFramePr>
                <p:cNvPr id="546864" name="Object 48"/>
                <p:cNvGraphicFramePr>
                  <a:graphicFrameLocks noChangeAspect="1"/>
                </p:cNvGraphicFramePr>
                <p:nvPr/>
              </p:nvGraphicFramePr>
              <p:xfrm>
                <a:off x="3164" y="1839"/>
                <a:ext cx="2462" cy="30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6934" name="Формула" r:id="rId21" imgW="1904760" imgH="241200" progId="Equation.3">
                        <p:embed/>
                      </p:oleObj>
                    </mc:Choice>
                    <mc:Fallback>
                      <p:oleObj name="Формула" r:id="rId21" imgW="1904760" imgH="241200" progId="Equation.3">
                        <p:embed/>
                        <p:pic>
                          <p:nvPicPr>
                            <p:cNvPr id="0" name="Object 4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64" y="1839"/>
                              <a:ext cx="2462" cy="30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546867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2007"/>
                  <a:ext cx="5760" cy="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de-DE"/>
                </a:p>
              </p:txBody>
            </p:sp>
            <p:graphicFrame>
              <p:nvGraphicFramePr>
                <p:cNvPr id="546866" name="Object 50"/>
                <p:cNvGraphicFramePr>
                  <a:graphicFrameLocks noChangeAspect="1"/>
                </p:cNvGraphicFramePr>
                <p:nvPr/>
              </p:nvGraphicFramePr>
              <p:xfrm>
                <a:off x="3168" y="2367"/>
                <a:ext cx="1788" cy="30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6935" name="Формула" r:id="rId23" imgW="1384300" imgH="241300" progId="Equation.3">
                        <p:embed/>
                      </p:oleObj>
                    </mc:Choice>
                    <mc:Fallback>
                      <p:oleObj name="Формула" r:id="rId23" imgW="1384300" imgH="241300" progId="Equation.3">
                        <p:embed/>
                        <p:pic>
                          <p:nvPicPr>
                            <p:cNvPr id="0" name="Object 5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68" y="2367"/>
                              <a:ext cx="1788" cy="30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546882" name="Line 66"/>
              <p:cNvSpPr>
                <a:spLocks noChangeShapeType="1"/>
              </p:cNvSpPr>
              <p:nvPr/>
            </p:nvSpPr>
            <p:spPr bwMode="auto">
              <a:xfrm flipV="1">
                <a:off x="1572" y="666"/>
                <a:ext cx="0" cy="48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 type="none" w="sm" len="sm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aphicFrame>
          <p:nvGraphicFramePr>
            <p:cNvPr id="546922" name="Object 106"/>
            <p:cNvGraphicFramePr>
              <a:graphicFrameLocks noChangeAspect="1"/>
            </p:cNvGraphicFramePr>
            <p:nvPr/>
          </p:nvGraphicFramePr>
          <p:xfrm>
            <a:off x="1584" y="789"/>
            <a:ext cx="270" cy="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6936" name="Формула" r:id="rId25" imgW="215713" imgH="241091" progId="Equation.3">
                    <p:embed/>
                  </p:oleObj>
                </mc:Choice>
                <mc:Fallback>
                  <p:oleObj name="Формула" r:id="rId25" imgW="215713" imgH="241091" progId="Equation.3">
                    <p:embed/>
                    <p:pic>
                      <p:nvPicPr>
                        <p:cNvPr id="0" name="Object 1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789"/>
                          <a:ext cx="270" cy="3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46F2E-3B59-411D-8295-52A5B98177FA}" type="slidenum">
              <a:rPr lang="en-GB"/>
              <a:pPr/>
              <a:t>12</a:t>
            </a:fld>
            <a:endParaRPr lang="en-GB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0"/>
            <a:ext cx="7772400" cy="792163"/>
          </a:xfrm>
        </p:spPr>
        <p:txBody>
          <a:bodyPr/>
          <a:lstStyle/>
          <a:p>
            <a:pPr defTabSz="835025"/>
            <a:r>
              <a:rPr lang="en-US" sz="2800">
                <a:effectLst/>
              </a:rPr>
              <a:t>Post-test</a:t>
            </a:r>
            <a:r>
              <a:rPr lang="ru-RU" sz="2800">
                <a:effectLst/>
              </a:rPr>
              <a:t> </a:t>
            </a:r>
            <a:r>
              <a:rPr lang="en-US" sz="2800">
                <a:effectLst/>
              </a:rPr>
              <a:t>modeling of crust growth (</a:t>
            </a:r>
            <a:r>
              <a:rPr lang="ru-RU" sz="2800">
                <a:effectLst/>
              </a:rPr>
              <a:t>3</a:t>
            </a:r>
            <a:r>
              <a:rPr lang="en-US" sz="2800">
                <a:effectLst/>
              </a:rPr>
              <a:t>)</a:t>
            </a:r>
            <a:endParaRPr lang="en-GB" sz="2800">
              <a:effectLst/>
            </a:endParaRPr>
          </a:p>
        </p:txBody>
      </p:sp>
      <p:sp>
        <p:nvSpPr>
          <p:cNvPr id="54992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9931" name="Rectangle 4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9932" name="Rectangle 44"/>
          <p:cNvSpPr>
            <a:spLocks noChangeArrowheads="1"/>
          </p:cNvSpPr>
          <p:nvPr/>
        </p:nvSpPr>
        <p:spPr bwMode="auto">
          <a:xfrm>
            <a:off x="0" y="2947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9933" name="Rectangle 45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9939" name="Rectangle 5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9941" name="Rectangle 53"/>
          <p:cNvSpPr>
            <a:spLocks noChangeArrowheads="1"/>
          </p:cNvSpPr>
          <p:nvPr/>
        </p:nvSpPr>
        <p:spPr bwMode="auto">
          <a:xfrm>
            <a:off x="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9943" name="Rectangle 55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9945" name="Rectangle 5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49947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pSp>
        <p:nvGrpSpPr>
          <p:cNvPr id="549955" name="Group 67"/>
          <p:cNvGrpSpPr>
            <a:grpSpLocks/>
          </p:cNvGrpSpPr>
          <p:nvPr/>
        </p:nvGrpSpPr>
        <p:grpSpPr bwMode="auto">
          <a:xfrm>
            <a:off x="200025" y="1077913"/>
            <a:ext cx="8674100" cy="3262312"/>
            <a:chOff x="126" y="835"/>
            <a:chExt cx="5464" cy="2055"/>
          </a:xfrm>
        </p:grpSpPr>
        <p:sp>
          <p:nvSpPr>
            <p:cNvPr id="549929" name="Text Box 41"/>
            <p:cNvSpPr txBox="1">
              <a:spLocks noChangeArrowheads="1"/>
            </p:cNvSpPr>
            <p:nvPr/>
          </p:nvSpPr>
          <p:spPr bwMode="auto">
            <a:xfrm>
              <a:off x="126" y="835"/>
              <a:ext cx="5464" cy="2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00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1717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743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5720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66"/>
                  </a:solidFill>
                  <a:latin typeface="Arial" pitchFamily="34" charset="0"/>
                </a:rPr>
                <a:t>The </a:t>
              </a:r>
              <a:r>
                <a:rPr lang="ru-RU" sz="2000">
                  <a:solidFill>
                    <a:srgbClr val="000066"/>
                  </a:solidFill>
                  <a:latin typeface="Arial" pitchFamily="34" charset="0"/>
                </a:rPr>
                <a:t>3</a:t>
              </a:r>
              <a:r>
                <a:rPr lang="en-US" sz="2000" baseline="30000">
                  <a:solidFill>
                    <a:srgbClr val="000066"/>
                  </a:solidFill>
                  <a:latin typeface="Arial" pitchFamily="34" charset="0"/>
                </a:rPr>
                <a:t>rd</a:t>
              </a:r>
              <a:r>
                <a:rPr lang="en-US" sz="2000">
                  <a:solidFill>
                    <a:srgbClr val="000066"/>
                  </a:solidFill>
                  <a:latin typeface="Arial" pitchFamily="34" charset="0"/>
                </a:rPr>
                <a:t> way (melt and crust temperature)</a:t>
              </a:r>
              <a:endParaRPr lang="en-US" sz="1800" b="0">
                <a:solidFill>
                  <a:srgbClr val="A50021"/>
                </a:solidFill>
                <a:latin typeface="Arial" pitchFamily="34" charset="0"/>
              </a:endParaRPr>
            </a:p>
            <a:p>
              <a:pPr>
                <a:buFontTx/>
                <a:buAutoNum type="arabicPeriod"/>
              </a:pPr>
              <a:r>
                <a:rPr lang="en-US" sz="1800" b="0">
                  <a:solidFill>
                    <a:srgbClr val="A50021"/>
                  </a:solidFill>
                  <a:latin typeface="Arial" pitchFamily="34" charset="0"/>
                </a:rPr>
                <a:t> Crust thickness            is determined by the equality of two heat fluxes</a:t>
              </a:r>
            </a:p>
            <a:p>
              <a:endParaRPr lang="en-US" altLang="ko-KR" sz="1400">
                <a:latin typeface="Arial" pitchFamily="34" charset="0"/>
                <a:ea typeface="Gulim" pitchFamily="34" charset="-127"/>
              </a:endParaRPr>
            </a:p>
            <a:p>
              <a:pPr>
                <a:buFontTx/>
                <a:buChar char="•"/>
              </a:pPr>
              <a:endParaRPr lang="en-US" altLang="ko-KR" sz="1400">
                <a:latin typeface="Arial" pitchFamily="34" charset="0"/>
                <a:ea typeface="Gulim" pitchFamily="34" charset="-127"/>
              </a:endParaRPr>
            </a:p>
            <a:p>
              <a:r>
                <a:rPr lang="en-US" altLang="ko-KR" sz="1400">
                  <a:latin typeface="Arial" pitchFamily="34" charset="0"/>
                  <a:ea typeface="Gulim" pitchFamily="34" charset="-127"/>
                </a:rPr>
                <a:t>                                                    </a:t>
              </a:r>
              <a:r>
                <a:rPr lang="ru-RU" altLang="ko-KR" sz="1800" b="0">
                  <a:solidFill>
                    <a:srgbClr val="A50021"/>
                  </a:solidFill>
                  <a:latin typeface="Arial" pitchFamily="34" charset="0"/>
                </a:rPr>
                <a:t>– </a:t>
              </a:r>
              <a:r>
                <a:rPr lang="en-US" altLang="ko-KR" sz="1800" b="0">
                  <a:solidFill>
                    <a:srgbClr val="A50021"/>
                  </a:solidFill>
                  <a:latin typeface="Arial" pitchFamily="34" charset="0"/>
                  <a:ea typeface="Gulim" pitchFamily="34" charset="-127"/>
                </a:rPr>
                <a:t>heat flux radiating from the crust top surface</a:t>
              </a:r>
              <a:r>
                <a:rPr lang="ru-RU" altLang="ko-KR" sz="1800" b="0">
                  <a:solidFill>
                    <a:srgbClr val="A50021"/>
                  </a:solidFill>
                  <a:latin typeface="Arial" pitchFamily="34" charset="0"/>
                </a:rPr>
                <a:t> </a:t>
              </a:r>
              <a:endParaRPr lang="en-US" altLang="ko-KR" sz="1800" b="0">
                <a:solidFill>
                  <a:srgbClr val="A50021"/>
                </a:solidFill>
                <a:latin typeface="Arial" pitchFamily="34" charset="0"/>
                <a:ea typeface="Gulim" pitchFamily="34" charset="-127"/>
              </a:endParaRPr>
            </a:p>
            <a:p>
              <a:r>
                <a:rPr lang="en-US" altLang="ko-KR" sz="1800" b="0">
                  <a:solidFill>
                    <a:srgbClr val="A50021"/>
                  </a:solidFill>
                  <a:latin typeface="Arial" pitchFamily="34" charset="0"/>
                  <a:ea typeface="Gulim" pitchFamily="34" charset="-127"/>
                </a:rPr>
                <a:t>                                              </a:t>
              </a:r>
            </a:p>
            <a:p>
              <a:r>
                <a:rPr lang="en-US" altLang="ko-KR" sz="1800" b="0">
                  <a:solidFill>
                    <a:srgbClr val="A50021"/>
                  </a:solidFill>
                  <a:latin typeface="Arial" pitchFamily="34" charset="0"/>
                  <a:ea typeface="Gulim" pitchFamily="34" charset="-127"/>
                </a:rPr>
                <a:t>                                                   </a:t>
              </a:r>
              <a:r>
                <a:rPr lang="ru-RU" altLang="ko-KR" sz="1800" b="0">
                  <a:solidFill>
                    <a:srgbClr val="A50021"/>
                  </a:solidFill>
                  <a:latin typeface="Arial" pitchFamily="34" charset="0"/>
                </a:rPr>
                <a:t>– </a:t>
              </a:r>
              <a:r>
                <a:rPr lang="en-US" altLang="ko-KR" sz="1800" b="0">
                  <a:solidFill>
                    <a:srgbClr val="A50021"/>
                  </a:solidFill>
                  <a:latin typeface="Arial" pitchFamily="34" charset="0"/>
                  <a:ea typeface="Gulim" pitchFamily="34" charset="-127"/>
                </a:rPr>
                <a:t>heat flux through the crust by thermal conductivity</a:t>
              </a:r>
            </a:p>
            <a:p>
              <a:endParaRPr lang="en-US" altLang="ko-KR" sz="1800" b="0">
                <a:solidFill>
                  <a:srgbClr val="A50021"/>
                </a:solidFill>
                <a:latin typeface="Arial" pitchFamily="34" charset="0"/>
                <a:ea typeface="Gulim" pitchFamily="34" charset="-127"/>
              </a:endParaRPr>
            </a:p>
            <a:p>
              <a:r>
                <a:rPr lang="en-US" altLang="ko-KR" sz="1400">
                  <a:latin typeface="Arial" pitchFamily="34" charset="0"/>
                  <a:ea typeface="Gulim" pitchFamily="34" charset="-127"/>
                </a:rPr>
                <a:t>                                                        </a:t>
              </a:r>
              <a:endParaRPr lang="en-US" altLang="ko-KR" sz="1800" b="0">
                <a:solidFill>
                  <a:srgbClr val="A50021"/>
                </a:solidFill>
                <a:latin typeface="Arial" pitchFamily="34" charset="0"/>
                <a:ea typeface="Gulim" pitchFamily="34" charset="-127"/>
              </a:endParaRPr>
            </a:p>
            <a:p>
              <a:r>
                <a:rPr lang="en-US" sz="1800" b="0">
                  <a:solidFill>
                    <a:srgbClr val="A50021"/>
                  </a:solidFill>
                  <a:latin typeface="Arial" pitchFamily="34" charset="0"/>
                </a:rPr>
                <a:t>2. Temperature of the crust bottom surface       is close to the melt temperature due to a high heat exchange coefficient               in the metallic melt :</a:t>
              </a:r>
              <a:endParaRPr lang="ru-RU" sz="1800" b="0">
                <a:solidFill>
                  <a:srgbClr val="A50021"/>
                </a:solidFill>
                <a:latin typeface="Arial" pitchFamily="34" charset="0"/>
              </a:endParaRPr>
            </a:p>
            <a:p>
              <a:pPr>
                <a:buFontTx/>
                <a:buChar char="•"/>
              </a:pPr>
              <a:endParaRPr lang="ru-RU" sz="2000">
                <a:solidFill>
                  <a:srgbClr val="000066"/>
                </a:solidFill>
                <a:latin typeface="Arial" pitchFamily="34" charset="0"/>
              </a:endParaRPr>
            </a:p>
          </p:txBody>
        </p:sp>
        <p:graphicFrame>
          <p:nvGraphicFramePr>
            <p:cNvPr id="549930" name="Object 42"/>
            <p:cNvGraphicFramePr>
              <a:graphicFrameLocks noChangeAspect="1"/>
            </p:cNvGraphicFramePr>
            <p:nvPr/>
          </p:nvGraphicFramePr>
          <p:xfrm>
            <a:off x="1530" y="1014"/>
            <a:ext cx="42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9956" name="Формула" r:id="rId3" imgW="330200" imgH="228600" progId="Equation.3">
                    <p:embed/>
                  </p:oleObj>
                </mc:Choice>
                <mc:Fallback>
                  <p:oleObj name="Формула" r:id="rId3" imgW="330200" imgH="228600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0" y="1014"/>
                          <a:ext cx="420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9938" name="Object 50"/>
            <p:cNvGraphicFramePr>
              <a:graphicFrameLocks noChangeAspect="1"/>
            </p:cNvGraphicFramePr>
            <p:nvPr/>
          </p:nvGraphicFramePr>
          <p:xfrm>
            <a:off x="198" y="1413"/>
            <a:ext cx="1506" cy="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9957" name="Формула" r:id="rId5" imgW="1180588" imgH="241195" progId="Equation.3">
                    <p:embed/>
                  </p:oleObj>
                </mc:Choice>
                <mc:Fallback>
                  <p:oleObj name="Формула" r:id="rId5" imgW="1180588" imgH="241195" progId="Equation.3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" y="1413"/>
                          <a:ext cx="1506" cy="3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9940" name="Object 52"/>
            <p:cNvGraphicFramePr>
              <a:graphicFrameLocks noChangeAspect="1"/>
            </p:cNvGraphicFramePr>
            <p:nvPr/>
          </p:nvGraphicFramePr>
          <p:xfrm>
            <a:off x="222" y="1695"/>
            <a:ext cx="1944" cy="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9958" name="Формула" r:id="rId7" imgW="1562100" imgH="444500" progId="Equation.3">
                    <p:embed/>
                  </p:oleObj>
                </mc:Choice>
                <mc:Fallback>
                  <p:oleObj name="Формула" r:id="rId7" imgW="1562100" imgH="444500" progId="Equation.3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" y="1695"/>
                          <a:ext cx="1944" cy="5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9942" name="Object 54"/>
            <p:cNvGraphicFramePr>
              <a:graphicFrameLocks noChangeAspect="1"/>
            </p:cNvGraphicFramePr>
            <p:nvPr/>
          </p:nvGraphicFramePr>
          <p:xfrm>
            <a:off x="2934" y="2262"/>
            <a:ext cx="228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9959" name="Формула" r:id="rId9" imgW="177569" imgH="202936" progId="Equation.3">
                    <p:embed/>
                  </p:oleObj>
                </mc:Choice>
                <mc:Fallback>
                  <p:oleObj name="Формула" r:id="rId9" imgW="177569" imgH="202936" progId="Equation.3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34" y="2262"/>
                          <a:ext cx="228" cy="2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9944" name="Object 56"/>
            <p:cNvGraphicFramePr>
              <a:graphicFrameLocks noChangeAspect="1"/>
            </p:cNvGraphicFramePr>
            <p:nvPr/>
          </p:nvGraphicFramePr>
          <p:xfrm>
            <a:off x="2754" y="2442"/>
            <a:ext cx="54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9960" name="Формула" r:id="rId11" imgW="431613" imgH="228501" progId="Equation.3">
                    <p:embed/>
                  </p:oleObj>
                </mc:Choice>
                <mc:Fallback>
                  <p:oleObj name="Формула" r:id="rId11" imgW="431613" imgH="228501" progId="Equation.3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4" y="2442"/>
                          <a:ext cx="540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9946" name="Object 58"/>
            <p:cNvGraphicFramePr>
              <a:graphicFrameLocks noChangeAspect="1"/>
            </p:cNvGraphicFramePr>
            <p:nvPr/>
          </p:nvGraphicFramePr>
          <p:xfrm>
            <a:off x="4608" y="2436"/>
            <a:ext cx="73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9961" name="Формула" r:id="rId13" imgW="583947" imgH="228501" progId="Equation.3">
                    <p:embed/>
                  </p:oleObj>
                </mc:Choice>
                <mc:Fallback>
                  <p:oleObj name="Формула" r:id="rId13" imgW="583947" imgH="228501" progId="Equation.3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8" y="2436"/>
                          <a:ext cx="738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9949" name="Rectangle 61"/>
          <p:cNvSpPr>
            <a:spLocks noChangeArrowheads="1"/>
          </p:cNvSpPr>
          <p:nvPr/>
        </p:nvSpPr>
        <p:spPr bwMode="auto">
          <a:xfrm>
            <a:off x="0" y="3000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pSp>
        <p:nvGrpSpPr>
          <p:cNvPr id="549952" name="Group 64"/>
          <p:cNvGrpSpPr>
            <a:grpSpLocks/>
          </p:cNvGrpSpPr>
          <p:nvPr/>
        </p:nvGrpSpPr>
        <p:grpSpPr bwMode="auto">
          <a:xfrm>
            <a:off x="1619250" y="4638675"/>
            <a:ext cx="5305425" cy="1000125"/>
            <a:chOff x="804" y="3198"/>
            <a:chExt cx="3342" cy="630"/>
          </a:xfrm>
        </p:grpSpPr>
        <p:graphicFrame>
          <p:nvGraphicFramePr>
            <p:cNvPr id="549948" name="Object 60"/>
            <p:cNvGraphicFramePr>
              <a:graphicFrameLocks noChangeAspect="1"/>
            </p:cNvGraphicFramePr>
            <p:nvPr/>
          </p:nvGraphicFramePr>
          <p:xfrm>
            <a:off x="1566" y="3288"/>
            <a:ext cx="2580" cy="5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9962" name="Формула" r:id="rId15" imgW="2070100" imgH="431800" progId="Equation.3">
                    <p:embed/>
                  </p:oleObj>
                </mc:Choice>
                <mc:Fallback>
                  <p:oleObj name="Формула" r:id="rId15" imgW="2070100" imgH="431800" progId="Equation.3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6" y="3288"/>
                          <a:ext cx="2580" cy="5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9951" name="AutoShape 63"/>
            <p:cNvSpPr>
              <a:spLocks noChangeArrowheads="1"/>
            </p:cNvSpPr>
            <p:nvPr/>
          </p:nvSpPr>
          <p:spPr bwMode="auto">
            <a:xfrm flipV="1">
              <a:off x="804" y="3198"/>
              <a:ext cx="513" cy="540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D1561-8F2A-4390-A54C-DDE8B95CAFFF}" type="slidenum">
              <a:rPr lang="en-GB"/>
              <a:pPr/>
              <a:t>13</a:t>
            </a:fld>
            <a:endParaRPr lang="en-GB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0"/>
            <a:ext cx="7772400" cy="715963"/>
          </a:xfrm>
        </p:spPr>
        <p:txBody>
          <a:bodyPr/>
          <a:lstStyle/>
          <a:p>
            <a:pPr defTabSz="835025"/>
            <a:r>
              <a:rPr lang="en-US" sz="2800">
                <a:effectLst/>
              </a:rPr>
              <a:t>Estimate of oxidation time</a:t>
            </a:r>
            <a:endParaRPr lang="en-GB" sz="2800">
              <a:effectLst/>
            </a:endParaRPr>
          </a:p>
        </p:txBody>
      </p:sp>
      <p:sp>
        <p:nvSpPr>
          <p:cNvPr id="551940" name="Text Box 4"/>
          <p:cNvSpPr txBox="1">
            <a:spLocks noChangeArrowheads="1"/>
          </p:cNvSpPr>
          <p:nvPr/>
        </p:nvSpPr>
        <p:spPr bwMode="auto">
          <a:xfrm>
            <a:off x="279400" y="963613"/>
            <a:ext cx="3543300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>
                <a:solidFill>
                  <a:srgbClr val="000066"/>
                </a:solidFill>
                <a:latin typeface="Arial" pitchFamily="34" charset="0"/>
              </a:rPr>
              <a:t>Referense:</a:t>
            </a:r>
          </a:p>
          <a:p>
            <a:r>
              <a:rPr lang="en-US" sz="1600" b="0" i="1">
                <a:solidFill>
                  <a:srgbClr val="A50021"/>
                </a:solidFill>
                <a:latin typeface="Arial" pitchFamily="34" charset="0"/>
              </a:rPr>
              <a:t>Granovsky, V.S., Bechta, S.V., Lopukh, D.B. et al. 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Hydrogen generation at water boiling on the zirconium-bearing metallic melt </a:t>
            </a:r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 // 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Proceedings of the</a:t>
            </a:r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 4</a:t>
            </a:r>
            <a:r>
              <a:rPr lang="en-US" sz="1600" b="0" baseline="30000">
                <a:solidFill>
                  <a:srgbClr val="A50021"/>
                </a:solidFill>
                <a:latin typeface="Arial" pitchFamily="34" charset="0"/>
              </a:rPr>
              <a:t>th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 Russian national conference on heat transfer</a:t>
            </a:r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, </a:t>
            </a:r>
            <a:endParaRPr lang="en-US" sz="1600" b="0">
              <a:solidFill>
                <a:srgbClr val="A50021"/>
              </a:solidFill>
              <a:latin typeface="Arial" pitchFamily="34" charset="0"/>
            </a:endParaRPr>
          </a:p>
          <a:p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23-27 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Oct.,</a:t>
            </a:r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 2006, 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Moscow</a:t>
            </a:r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, 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V</a:t>
            </a:r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.1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,</a:t>
            </a:r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 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PP</a:t>
            </a:r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.219-222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.</a:t>
            </a:r>
            <a:r>
              <a:rPr lang="ru-RU" sz="1600" b="0">
                <a:solidFill>
                  <a:srgbClr val="A50021"/>
                </a:solidFill>
                <a:latin typeface="Arial" pitchFamily="34" charset="0"/>
              </a:rPr>
              <a:t> </a:t>
            </a:r>
            <a:r>
              <a:rPr lang="en-US" sz="1600" b="0">
                <a:solidFill>
                  <a:srgbClr val="A50021"/>
                </a:solidFill>
                <a:latin typeface="Arial" pitchFamily="34" charset="0"/>
              </a:rPr>
              <a:t>(in Russian)</a:t>
            </a:r>
            <a:endParaRPr lang="ru-RU" sz="1600" b="0">
              <a:solidFill>
                <a:srgbClr val="A50021"/>
              </a:solidFill>
              <a:latin typeface="Arial" pitchFamily="34" charset="0"/>
            </a:endParaRPr>
          </a:p>
        </p:txBody>
      </p:sp>
      <p:grpSp>
        <p:nvGrpSpPr>
          <p:cNvPr id="551947" name="Group 11"/>
          <p:cNvGrpSpPr>
            <a:grpSpLocks/>
          </p:cNvGrpSpPr>
          <p:nvPr/>
        </p:nvGrpSpPr>
        <p:grpSpPr bwMode="auto">
          <a:xfrm>
            <a:off x="4343400" y="658813"/>
            <a:ext cx="3790950" cy="4613275"/>
            <a:chOff x="2796" y="523"/>
            <a:chExt cx="2388" cy="2906"/>
          </a:xfrm>
        </p:grpSpPr>
        <p:sp>
          <p:nvSpPr>
            <p:cNvPr id="551946" name="Text Box 10"/>
            <p:cNvSpPr txBox="1">
              <a:spLocks noChangeArrowheads="1"/>
            </p:cNvSpPr>
            <p:nvPr/>
          </p:nvSpPr>
          <p:spPr bwMode="auto">
            <a:xfrm>
              <a:off x="4176" y="551"/>
              <a:ext cx="257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sz="1400">
                <a:latin typeface="Arial" pitchFamily="34" charset="0"/>
              </a:endParaRPr>
            </a:p>
          </p:txBody>
        </p:sp>
        <p:pic>
          <p:nvPicPr>
            <p:cNvPr id="55194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" y="534"/>
              <a:ext cx="2388" cy="28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1942" name="Text Box 6"/>
            <p:cNvSpPr txBox="1">
              <a:spLocks noChangeArrowheads="1"/>
            </p:cNvSpPr>
            <p:nvPr/>
          </p:nvSpPr>
          <p:spPr bwMode="auto">
            <a:xfrm>
              <a:off x="3260" y="523"/>
              <a:ext cx="365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>
                  <a:latin typeface="Arial" pitchFamily="34" charset="0"/>
                </a:rPr>
                <a:t>  </a:t>
              </a:r>
              <a:r>
                <a:rPr lang="en-US" sz="1400" b="0">
                  <a:latin typeface="Arial" pitchFamily="34" charset="0"/>
                </a:rPr>
                <a:t>Ar</a:t>
              </a:r>
              <a:r>
                <a:rPr lang="en-US" sz="1400">
                  <a:latin typeface="Arial" pitchFamily="34" charset="0"/>
                </a:rPr>
                <a:t>  </a:t>
              </a:r>
              <a:endParaRPr lang="ru-RU" sz="1400">
                <a:latin typeface="Arial" pitchFamily="34" charset="0"/>
              </a:endParaRPr>
            </a:p>
          </p:txBody>
        </p:sp>
        <p:sp>
          <p:nvSpPr>
            <p:cNvPr id="551943" name="Text Box 7"/>
            <p:cNvSpPr txBox="1">
              <a:spLocks noChangeArrowheads="1"/>
            </p:cNvSpPr>
            <p:nvPr/>
          </p:nvSpPr>
          <p:spPr bwMode="auto">
            <a:xfrm>
              <a:off x="4116" y="545"/>
              <a:ext cx="316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 b="0">
                  <a:latin typeface="Arial" pitchFamily="34" charset="0"/>
                </a:rPr>
                <a:t>steam</a:t>
              </a:r>
              <a:endParaRPr lang="ru-RU" sz="1400">
                <a:latin typeface="Arial" pitchFamily="34" charset="0"/>
              </a:endParaRPr>
            </a:p>
          </p:txBody>
        </p:sp>
        <p:sp>
          <p:nvSpPr>
            <p:cNvPr id="551945" name="Text Box 9"/>
            <p:cNvSpPr txBox="1">
              <a:spLocks noChangeArrowheads="1"/>
            </p:cNvSpPr>
            <p:nvPr/>
          </p:nvSpPr>
          <p:spPr bwMode="auto">
            <a:xfrm>
              <a:off x="4526" y="535"/>
              <a:ext cx="257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sz="1400">
                <a:latin typeface="Arial" pitchFamily="34" charset="0"/>
              </a:endParaRPr>
            </a:p>
          </p:txBody>
        </p:sp>
        <p:sp>
          <p:nvSpPr>
            <p:cNvPr id="551944" name="Text Box 8"/>
            <p:cNvSpPr txBox="1">
              <a:spLocks noChangeArrowheads="1"/>
            </p:cNvSpPr>
            <p:nvPr/>
          </p:nvSpPr>
          <p:spPr bwMode="auto">
            <a:xfrm>
              <a:off x="4522" y="555"/>
              <a:ext cx="305" cy="1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 b="0">
                  <a:latin typeface="Arial" pitchFamily="34" charset="0"/>
                </a:rPr>
                <a:t>water</a:t>
              </a:r>
              <a:endParaRPr lang="ru-RU" sz="1400">
                <a:latin typeface="Arial" pitchFamily="34" charset="0"/>
              </a:endParaRPr>
            </a:p>
          </p:txBody>
        </p:sp>
      </p:grpSp>
      <p:sp>
        <p:nvSpPr>
          <p:cNvPr id="551948" name="Text Box 12"/>
          <p:cNvSpPr txBox="1">
            <a:spLocks noChangeArrowheads="1"/>
          </p:cNvSpPr>
          <p:nvPr/>
        </p:nvSpPr>
        <p:spPr bwMode="auto">
          <a:xfrm>
            <a:off x="3765550" y="5411788"/>
            <a:ext cx="52117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1600" b="0">
                <a:latin typeface="Arial" pitchFamily="34" charset="0"/>
              </a:rPr>
              <a:t>1 – </a:t>
            </a:r>
            <a:r>
              <a:rPr lang="en-US" sz="1600" b="0">
                <a:latin typeface="Arial" pitchFamily="34" charset="0"/>
              </a:rPr>
              <a:t>metallic furnace cover</a:t>
            </a:r>
            <a:r>
              <a:rPr lang="ru-RU" sz="1600" b="0">
                <a:latin typeface="Arial" pitchFamily="34" charset="0"/>
              </a:rPr>
              <a:t>, 2 – </a:t>
            </a:r>
            <a:r>
              <a:rPr lang="en-US" sz="1600" b="0">
                <a:latin typeface="Arial" pitchFamily="34" charset="0"/>
              </a:rPr>
              <a:t>quartz</a:t>
            </a:r>
            <a:r>
              <a:rPr lang="ru-RU" sz="1600" b="0">
                <a:latin typeface="Arial" pitchFamily="34" charset="0"/>
              </a:rPr>
              <a:t> </a:t>
            </a:r>
            <a:r>
              <a:rPr lang="en-US" sz="1600" b="0">
                <a:latin typeface="Arial" pitchFamily="34" charset="0"/>
              </a:rPr>
              <a:t>tube,</a:t>
            </a:r>
            <a:r>
              <a:rPr lang="ru-RU" sz="1600" b="0">
                <a:latin typeface="Arial" pitchFamily="34" charset="0"/>
              </a:rPr>
              <a:t> </a:t>
            </a:r>
            <a:endParaRPr lang="en-US" sz="1600" b="0">
              <a:latin typeface="Arial" pitchFamily="34" charset="0"/>
            </a:endParaRPr>
          </a:p>
          <a:p>
            <a:r>
              <a:rPr lang="ru-RU" sz="1600" b="0">
                <a:latin typeface="Arial" pitchFamily="34" charset="0"/>
              </a:rPr>
              <a:t>3 – </a:t>
            </a:r>
            <a:r>
              <a:rPr lang="en-US" sz="1600" b="0">
                <a:latin typeface="Arial" pitchFamily="34" charset="0"/>
              </a:rPr>
              <a:t>crucible</a:t>
            </a:r>
            <a:r>
              <a:rPr lang="ru-RU" sz="1600" b="0">
                <a:latin typeface="Arial" pitchFamily="34" charset="0"/>
              </a:rPr>
              <a:t> </a:t>
            </a:r>
            <a:r>
              <a:rPr lang="en-US" sz="1600" b="0">
                <a:latin typeface="Arial" pitchFamily="34" charset="0"/>
              </a:rPr>
              <a:t>made of</a:t>
            </a:r>
            <a:r>
              <a:rPr lang="ru-RU" sz="1600" b="0">
                <a:latin typeface="Arial" pitchFamily="34" charset="0"/>
              </a:rPr>
              <a:t> </a:t>
            </a:r>
            <a:r>
              <a:rPr lang="en-US" sz="1600" b="0">
                <a:latin typeface="Arial" pitchFamily="34" charset="0"/>
              </a:rPr>
              <a:t>magnesite refractory</a:t>
            </a:r>
            <a:r>
              <a:rPr lang="ru-RU" sz="1600" b="0">
                <a:latin typeface="Arial" pitchFamily="34" charset="0"/>
              </a:rPr>
              <a:t>, 4 – </a:t>
            </a:r>
            <a:r>
              <a:rPr lang="en-US" sz="1600" b="0">
                <a:latin typeface="Arial" pitchFamily="34" charset="0"/>
              </a:rPr>
              <a:t>inductor</a:t>
            </a:r>
            <a:r>
              <a:rPr lang="ru-RU" sz="1600" b="0">
                <a:latin typeface="Arial" pitchFamily="34" charset="0"/>
              </a:rPr>
              <a:t>, </a:t>
            </a:r>
            <a:endParaRPr lang="en-US" sz="1600" b="0">
              <a:latin typeface="Arial" pitchFamily="34" charset="0"/>
            </a:endParaRPr>
          </a:p>
          <a:p>
            <a:r>
              <a:rPr lang="ru-RU" sz="1600" b="0">
                <a:latin typeface="Arial" pitchFamily="34" charset="0"/>
              </a:rPr>
              <a:t>5 – </a:t>
            </a:r>
            <a:r>
              <a:rPr lang="en-US" sz="1600" b="0">
                <a:latin typeface="Arial" pitchFamily="34" charset="0"/>
              </a:rPr>
              <a:t>thermal isolation</a:t>
            </a:r>
            <a:r>
              <a:rPr lang="ru-RU" sz="1600" b="0">
                <a:latin typeface="Arial" pitchFamily="34" charset="0"/>
              </a:rPr>
              <a:t>, 6 – </a:t>
            </a:r>
            <a:r>
              <a:rPr lang="en-US" sz="1600" b="0">
                <a:latin typeface="Arial" pitchFamily="34" charset="0"/>
              </a:rPr>
              <a:t>melt</a:t>
            </a:r>
            <a:r>
              <a:rPr lang="ru-RU" sz="1600" b="0">
                <a:latin typeface="Arial" pitchFamily="34" charset="0"/>
              </a:rPr>
              <a:t>, 7 – </a:t>
            </a:r>
            <a:r>
              <a:rPr lang="en-US" sz="1600" b="0">
                <a:latin typeface="Arial" pitchFamily="34" charset="0"/>
              </a:rPr>
              <a:t>W/Re thermocouple</a:t>
            </a:r>
            <a:r>
              <a:rPr lang="ru-RU" sz="1400">
                <a:latin typeface="Arial" pitchFamily="34" charset="0"/>
              </a:rPr>
              <a:t> </a:t>
            </a:r>
          </a:p>
        </p:txBody>
      </p:sp>
      <p:sp>
        <p:nvSpPr>
          <p:cNvPr id="551949" name="Text Box 13"/>
          <p:cNvSpPr txBox="1">
            <a:spLocks noChangeArrowheads="1"/>
          </p:cNvSpPr>
          <p:nvPr/>
        </p:nvSpPr>
        <p:spPr bwMode="auto">
          <a:xfrm>
            <a:off x="307975" y="3725863"/>
            <a:ext cx="36274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66"/>
                </a:solidFill>
                <a:latin typeface="Arial" pitchFamily="34" charset="0"/>
              </a:rPr>
              <a:t>Furnace charge:</a:t>
            </a:r>
          </a:p>
          <a:p>
            <a:r>
              <a:rPr lang="en-US" sz="2000" b="0">
                <a:solidFill>
                  <a:srgbClr val="A50021"/>
                </a:solidFill>
                <a:latin typeface="Arial" pitchFamily="34" charset="0"/>
              </a:rPr>
              <a:t>SS 12Kh18N10T </a:t>
            </a:r>
            <a:r>
              <a:rPr lang="ru-RU" sz="2000" b="0">
                <a:solidFill>
                  <a:srgbClr val="A50021"/>
                </a:solidFill>
                <a:latin typeface="Arial" pitchFamily="34" charset="0"/>
              </a:rPr>
              <a:t>–</a:t>
            </a:r>
            <a:r>
              <a:rPr lang="en-US" sz="2000" b="0">
                <a:solidFill>
                  <a:srgbClr val="A50021"/>
                </a:solidFill>
                <a:latin typeface="Arial" pitchFamily="34" charset="0"/>
              </a:rPr>
              <a:t> 95 mass.%</a:t>
            </a:r>
          </a:p>
          <a:p>
            <a:r>
              <a:rPr lang="en-US" sz="2000" b="0">
                <a:solidFill>
                  <a:srgbClr val="A50021"/>
                </a:solidFill>
                <a:latin typeface="Arial" pitchFamily="34" charset="0"/>
              </a:rPr>
              <a:t>Zr </a:t>
            </a:r>
            <a:r>
              <a:rPr lang="ru-RU" sz="2000" b="0">
                <a:solidFill>
                  <a:srgbClr val="A50021"/>
                </a:solidFill>
                <a:latin typeface="Arial" pitchFamily="34" charset="0"/>
              </a:rPr>
              <a:t>–</a:t>
            </a:r>
            <a:r>
              <a:rPr lang="en-US" sz="2000" b="0">
                <a:solidFill>
                  <a:srgbClr val="A50021"/>
                </a:solidFill>
                <a:latin typeface="Arial" pitchFamily="34" charset="0"/>
              </a:rPr>
              <a:t> 5 mass.%</a:t>
            </a:r>
          </a:p>
          <a:p>
            <a:r>
              <a:rPr lang="en-US" sz="2000">
                <a:solidFill>
                  <a:srgbClr val="000066"/>
                </a:solidFill>
                <a:latin typeface="Arial" pitchFamily="34" charset="0"/>
              </a:rPr>
              <a:t>Total:</a:t>
            </a:r>
            <a:r>
              <a:rPr lang="en-US" sz="2000" b="0">
                <a:latin typeface="Arial" pitchFamily="34" charset="0"/>
              </a:rPr>
              <a:t> </a:t>
            </a:r>
            <a:r>
              <a:rPr lang="en-US" sz="2000" b="0">
                <a:solidFill>
                  <a:srgbClr val="A50021"/>
                </a:solidFill>
                <a:latin typeface="Arial" pitchFamily="34" charset="0"/>
              </a:rPr>
              <a:t>1400 g</a:t>
            </a:r>
            <a:r>
              <a:rPr lang="en-US" sz="2000">
                <a:solidFill>
                  <a:srgbClr val="A50021"/>
                </a:solidFill>
                <a:latin typeface="Arial" pitchFamily="34" charset="0"/>
              </a:rPr>
              <a:t> </a:t>
            </a:r>
            <a:endParaRPr lang="ru-RU" sz="2000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7F2B8-080F-44E2-A797-E8FFFF63D749}" type="slidenum">
              <a:rPr lang="en-GB"/>
              <a:pPr/>
              <a:t>14</a:t>
            </a:fld>
            <a:endParaRPr lang="en-GB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0"/>
            <a:ext cx="7772400" cy="715963"/>
          </a:xfrm>
        </p:spPr>
        <p:txBody>
          <a:bodyPr/>
          <a:lstStyle/>
          <a:p>
            <a:pPr defTabSz="835025"/>
            <a:r>
              <a:rPr lang="en-US" sz="2800">
                <a:effectLst/>
              </a:rPr>
              <a:t>Estimate of oxidation time (2)</a:t>
            </a:r>
            <a:endParaRPr lang="en-GB" sz="2800">
              <a:effectLst/>
            </a:endParaRPr>
          </a:p>
        </p:txBody>
      </p:sp>
      <p:graphicFrame>
        <p:nvGraphicFramePr>
          <p:cNvPr id="550918" name="Object 6"/>
          <p:cNvGraphicFramePr>
            <a:graphicFrameLocks noChangeAspect="1"/>
          </p:cNvGraphicFramePr>
          <p:nvPr/>
        </p:nvGraphicFramePr>
        <p:xfrm>
          <a:off x="2408238" y="752475"/>
          <a:ext cx="4833937" cy="465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928" name="Plot" r:id="rId3" imgW="2728440" imgH="2629080" progId="Grapher.Document">
                  <p:embed/>
                </p:oleObj>
              </mc:Choice>
              <mc:Fallback>
                <p:oleObj name="Plot" r:id="rId3" imgW="2728440" imgH="2629080" progId="Grapher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238" y="752475"/>
                        <a:ext cx="4833937" cy="46561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0922" name="Rectangle 10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50923" name="Text Box 11"/>
          <p:cNvSpPr txBox="1">
            <a:spLocks noChangeArrowheads="1"/>
          </p:cNvSpPr>
          <p:nvPr/>
        </p:nvSpPr>
        <p:spPr bwMode="auto">
          <a:xfrm>
            <a:off x="498475" y="5573713"/>
            <a:ext cx="83137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A50021"/>
                </a:solidFill>
                <a:latin typeface="Arial" pitchFamily="34" charset="0"/>
              </a:rPr>
              <a:t>Prediction for MCP-6: </a:t>
            </a:r>
            <a:r>
              <a:rPr lang="en-US" sz="2000" b="0">
                <a:solidFill>
                  <a:srgbClr val="A50021"/>
                </a:solidFill>
                <a:latin typeface="Arial" pitchFamily="34" charset="0"/>
              </a:rPr>
              <a:t>Within</a:t>
            </a:r>
            <a:r>
              <a:rPr lang="ru-RU" sz="2000" b="0">
                <a:solidFill>
                  <a:srgbClr val="A50021"/>
                </a:solidFill>
                <a:latin typeface="Arial" pitchFamily="34" charset="0"/>
              </a:rPr>
              <a:t> </a:t>
            </a:r>
            <a:r>
              <a:rPr lang="ru-RU" sz="2000" b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≈</a:t>
            </a:r>
            <a:r>
              <a:rPr lang="ru-RU" sz="2000" b="0">
                <a:solidFill>
                  <a:srgbClr val="A50021"/>
                </a:solidFill>
                <a:latin typeface="Arial" pitchFamily="34" charset="0"/>
              </a:rPr>
              <a:t>2 </a:t>
            </a:r>
            <a:r>
              <a:rPr lang="en-US" sz="2000" b="0">
                <a:solidFill>
                  <a:srgbClr val="A50021"/>
                </a:solidFill>
                <a:latin typeface="Arial" pitchFamily="34" charset="0"/>
              </a:rPr>
              <a:t>min hydrogen release rate and </a:t>
            </a:r>
          </a:p>
          <a:p>
            <a:r>
              <a:rPr lang="en-US" sz="2000" b="0">
                <a:solidFill>
                  <a:srgbClr val="A50021"/>
                </a:solidFill>
                <a:latin typeface="Arial" pitchFamily="34" charset="0"/>
              </a:rPr>
              <a:t>corresponding rates of oxidation and crust growth will drop by</a:t>
            </a:r>
            <a:r>
              <a:rPr lang="ru-RU" sz="2000" b="0">
                <a:solidFill>
                  <a:srgbClr val="A50021"/>
                </a:solidFill>
                <a:latin typeface="Arial" pitchFamily="34" charset="0"/>
              </a:rPr>
              <a:t> 100 </a:t>
            </a:r>
            <a:r>
              <a:rPr lang="en-US" sz="2000" b="0">
                <a:solidFill>
                  <a:srgbClr val="A50021"/>
                </a:solidFill>
                <a:latin typeface="Arial" pitchFamily="34" charset="0"/>
              </a:rPr>
              <a:t>times</a:t>
            </a:r>
            <a:endParaRPr lang="ru-RU" sz="2000" b="0">
              <a:solidFill>
                <a:srgbClr val="A50021"/>
              </a:solidFill>
              <a:latin typeface="Arial" pitchFamily="34" charset="0"/>
            </a:endParaRPr>
          </a:p>
        </p:txBody>
      </p:sp>
      <p:sp>
        <p:nvSpPr>
          <p:cNvPr id="550924" name="Text Box 12"/>
          <p:cNvSpPr txBox="1">
            <a:spLocks noChangeArrowheads="1"/>
          </p:cNvSpPr>
          <p:nvPr/>
        </p:nvSpPr>
        <p:spPr bwMode="auto">
          <a:xfrm>
            <a:off x="136525" y="1144588"/>
            <a:ext cx="2232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66"/>
                </a:solidFill>
                <a:latin typeface="Arial" pitchFamily="34" charset="0"/>
              </a:rPr>
              <a:t>Melt oxidation derived through oxidic crust</a:t>
            </a:r>
            <a:endParaRPr lang="ru-RU" sz="2000">
              <a:solidFill>
                <a:srgbClr val="000066"/>
              </a:solidFill>
              <a:latin typeface="Arial" pitchFamily="34" charset="0"/>
            </a:endParaRPr>
          </a:p>
        </p:txBody>
      </p:sp>
      <p:grpSp>
        <p:nvGrpSpPr>
          <p:cNvPr id="550927" name="Group 15"/>
          <p:cNvGrpSpPr>
            <a:grpSpLocks/>
          </p:cNvGrpSpPr>
          <p:nvPr/>
        </p:nvGrpSpPr>
        <p:grpSpPr bwMode="auto">
          <a:xfrm>
            <a:off x="7375525" y="2379663"/>
            <a:ext cx="1708150" cy="1870075"/>
            <a:chOff x="4646" y="1499"/>
            <a:chExt cx="1076" cy="1178"/>
          </a:xfrm>
        </p:grpSpPr>
        <p:graphicFrame>
          <p:nvGraphicFramePr>
            <p:cNvPr id="550921" name="Object 9"/>
            <p:cNvGraphicFramePr>
              <a:graphicFrameLocks noChangeAspect="1"/>
            </p:cNvGraphicFramePr>
            <p:nvPr/>
          </p:nvGraphicFramePr>
          <p:xfrm>
            <a:off x="4722" y="1923"/>
            <a:ext cx="774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0929" name="Формула" r:id="rId5" imgW="622030" imgH="291973" progId="Equation.3">
                    <p:embed/>
                  </p:oleObj>
                </mc:Choice>
                <mc:Fallback>
                  <p:oleObj name="Формула" r:id="rId5" imgW="622030" imgH="291973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2" y="1923"/>
                          <a:ext cx="774" cy="3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0925" name="Object 13"/>
            <p:cNvGraphicFramePr>
              <a:graphicFrameLocks noChangeAspect="1"/>
            </p:cNvGraphicFramePr>
            <p:nvPr/>
          </p:nvGraphicFramePr>
          <p:xfrm>
            <a:off x="4735" y="2311"/>
            <a:ext cx="805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0930" name="Формула" r:id="rId7" imgW="647640" imgH="291960" progId="Equation.3">
                    <p:embed/>
                  </p:oleObj>
                </mc:Choice>
                <mc:Fallback>
                  <p:oleObj name="Формула" r:id="rId7" imgW="647640" imgH="29196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5" y="2311"/>
                          <a:ext cx="805" cy="3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0926" name="Text Box 14"/>
            <p:cNvSpPr txBox="1">
              <a:spLocks noChangeArrowheads="1"/>
            </p:cNvSpPr>
            <p:nvPr/>
          </p:nvSpPr>
          <p:spPr bwMode="auto">
            <a:xfrm>
              <a:off x="4646" y="1499"/>
              <a:ext cx="10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66"/>
                  </a:solidFill>
                  <a:latin typeface="Arial" pitchFamily="34" charset="0"/>
                </a:rPr>
                <a:t>Characteristic</a:t>
              </a:r>
            </a:p>
            <a:p>
              <a:r>
                <a:rPr lang="en-US" sz="1800">
                  <a:solidFill>
                    <a:srgbClr val="000066"/>
                  </a:solidFill>
                  <a:latin typeface="Arial" pitchFamily="34" charset="0"/>
                </a:rPr>
                <a:t>times:</a:t>
              </a:r>
              <a:endParaRPr lang="ru-RU" sz="1800">
                <a:solidFill>
                  <a:srgbClr val="000066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7E568-609D-4E12-9426-7ABB6884AAD5}" type="slidenum">
              <a:rPr lang="en-GB"/>
              <a:pPr/>
              <a:t>15</a:t>
            </a:fld>
            <a:endParaRPr lang="en-GB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8988" y="0"/>
            <a:ext cx="7772400" cy="563563"/>
          </a:xfrm>
        </p:spPr>
        <p:txBody>
          <a:bodyPr/>
          <a:lstStyle/>
          <a:p>
            <a:pPr defTabSz="835025"/>
            <a:r>
              <a:rPr lang="en-US" sz="2800">
                <a:effectLst/>
              </a:rPr>
              <a:t>Conclusions</a:t>
            </a:r>
            <a:endParaRPr lang="en-GB" sz="2800">
              <a:effectLst/>
            </a:endParaRPr>
          </a:p>
        </p:txBody>
      </p:sp>
      <p:sp>
        <p:nvSpPr>
          <p:cNvPr id="534531" name="Text Box 3"/>
          <p:cNvSpPr txBox="1">
            <a:spLocks noChangeArrowheads="1"/>
          </p:cNvSpPr>
          <p:nvPr/>
        </p:nvSpPr>
        <p:spPr bwMode="auto">
          <a:xfrm>
            <a:off x="1831975" y="1811338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400">
              <a:latin typeface="Arial" pitchFamily="34" charset="0"/>
            </a:endParaRPr>
          </a:p>
        </p:txBody>
      </p:sp>
      <p:sp>
        <p:nvSpPr>
          <p:cNvPr id="534532" name="Text Box 4"/>
          <p:cNvSpPr txBox="1">
            <a:spLocks noChangeArrowheads="1"/>
          </p:cNvSpPr>
          <p:nvPr/>
        </p:nvSpPr>
        <p:spPr bwMode="auto">
          <a:xfrm>
            <a:off x="1657350" y="1543050"/>
            <a:ext cx="6296025" cy="334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30000"/>
              </a:spcBef>
              <a:buFontTx/>
              <a:buChar char="•"/>
            </a:pPr>
            <a:r>
              <a:rPr lang="ru-RU" b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Experimental</a:t>
            </a:r>
            <a:r>
              <a:rPr lang="en-US" b="0">
                <a:latin typeface="Arial" pitchFamily="34" charset="0"/>
              </a:rPr>
              <a:t> </a:t>
            </a: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procedure</a:t>
            </a:r>
            <a:r>
              <a:rPr lang="en-US" b="0">
                <a:latin typeface="Arial" pitchFamily="34" charset="0"/>
              </a:rPr>
              <a:t> </a:t>
            </a: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has</a:t>
            </a:r>
            <a:r>
              <a:rPr lang="en-US" b="0">
                <a:latin typeface="Arial" pitchFamily="34" charset="0"/>
              </a:rPr>
              <a:t> </a:t>
            </a: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been</a:t>
            </a:r>
            <a:r>
              <a:rPr lang="en-US" b="0">
                <a:latin typeface="Arial" pitchFamily="34" charset="0"/>
              </a:rPr>
              <a:t> </a:t>
            </a: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developed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 Gas-aerosol system has been assembled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ru-RU" b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New furnace design has a minimum surface for uncontrolled steam condensation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 Alternative methodologies for post-test evaluation of oxidic crust growth are developed</a:t>
            </a:r>
            <a:endParaRPr lang="ru-RU" b="0">
              <a:solidFill>
                <a:srgbClr val="000066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EE80D-EF6A-4313-A535-FF7715BA7B3A}" type="slidenum">
              <a:rPr lang="en-GB"/>
              <a:pPr/>
              <a:t>2</a:t>
            </a:fld>
            <a:endParaRPr lang="en-GB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0"/>
            <a:ext cx="7772400" cy="717550"/>
          </a:xfrm>
        </p:spPr>
        <p:txBody>
          <a:bodyPr/>
          <a:lstStyle/>
          <a:p>
            <a:r>
              <a:rPr lang="en-US" sz="2800">
                <a:effectLst/>
                <a:cs typeface="Times New Roman" pitchFamily="18" charset="0"/>
              </a:rPr>
              <a:t>  </a:t>
            </a:r>
            <a:r>
              <a:rPr lang="en-GB" sz="2800">
                <a:effectLst/>
                <a:cs typeface="Times New Roman" pitchFamily="18" charset="0"/>
              </a:rPr>
              <a:t>Contents</a:t>
            </a:r>
            <a:r>
              <a:rPr lang="en-GB" sz="2800">
                <a:effectLst/>
              </a:rPr>
              <a:t> </a:t>
            </a:r>
          </a:p>
        </p:txBody>
      </p:sp>
      <p:sp>
        <p:nvSpPr>
          <p:cNvPr id="169068" name="Rectangle 108"/>
          <p:cNvSpPr>
            <a:spLocks noChangeArrowheads="1"/>
          </p:cNvSpPr>
          <p:nvPr/>
        </p:nvSpPr>
        <p:spPr bwMode="auto">
          <a:xfrm>
            <a:off x="1752600" y="719138"/>
            <a:ext cx="6086475" cy="5386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 anchor="ctr">
            <a:spAutoFit/>
          </a:bodyPr>
          <a:lstStyle/>
          <a:p>
            <a:pPr marL="457200" indent="-457200" defTabSz="762000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000066"/>
                </a:solidFill>
              </a:rPr>
              <a:t>Objectives</a:t>
            </a:r>
            <a:endParaRPr lang="ru-RU" sz="2400">
              <a:solidFill>
                <a:srgbClr val="000066"/>
              </a:solidFill>
            </a:endParaRPr>
          </a:p>
          <a:p>
            <a:pPr marL="457200" indent="-457200" defTabSz="762000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000066"/>
                </a:solidFill>
              </a:rPr>
              <a:t>Furnace</a:t>
            </a:r>
            <a:r>
              <a:rPr lang="ru-RU" sz="24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66"/>
                </a:solidFill>
              </a:rPr>
              <a:t>charge</a:t>
            </a:r>
            <a:endParaRPr lang="ru-RU" sz="2400">
              <a:solidFill>
                <a:srgbClr val="000066"/>
              </a:solidFill>
            </a:endParaRPr>
          </a:p>
          <a:p>
            <a:pPr marL="457200" indent="-457200" defTabSz="762000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000066"/>
                </a:solidFill>
              </a:rPr>
              <a:t>Furnace schematics</a:t>
            </a:r>
            <a:endParaRPr lang="en-GB" sz="24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Tx/>
              <a:buChar char="•"/>
            </a:pPr>
            <a:r>
              <a:rPr lang="en-US" sz="2400">
                <a:solidFill>
                  <a:srgbClr val="000066"/>
                </a:solidFill>
              </a:rPr>
              <a:t>Gas-aerosol sampling system</a:t>
            </a:r>
            <a:endParaRPr lang="ru-RU" sz="24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Tx/>
              <a:buChar char="•"/>
            </a:pPr>
            <a:r>
              <a:rPr lang="en-US" sz="2400">
                <a:solidFill>
                  <a:srgbClr val="000066"/>
                </a:solidFill>
              </a:rPr>
              <a:t>Experimental procedure</a:t>
            </a: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Tx/>
              <a:buChar char="•"/>
            </a:pPr>
            <a:r>
              <a:rPr lang="en-US" sz="2400">
                <a:solidFill>
                  <a:srgbClr val="000066"/>
                </a:solidFill>
              </a:rPr>
              <a:t>Post-test analysis</a:t>
            </a: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Tx/>
              <a:buChar char="•"/>
            </a:pPr>
            <a:r>
              <a:rPr lang="en-US" sz="2400">
                <a:solidFill>
                  <a:srgbClr val="000066"/>
                </a:solidFill>
              </a:rPr>
              <a:t>Post-test</a:t>
            </a:r>
            <a:r>
              <a:rPr lang="ru-RU" sz="24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66"/>
                </a:solidFill>
              </a:rPr>
              <a:t>modeling of crust growth</a:t>
            </a:r>
            <a:endParaRPr lang="ru-RU" sz="24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Tx/>
              <a:buChar char="•"/>
            </a:pPr>
            <a:r>
              <a:rPr lang="en-US" sz="2400">
                <a:solidFill>
                  <a:srgbClr val="000066"/>
                </a:solidFill>
              </a:rPr>
              <a:t>Estimate of oxidation time</a:t>
            </a:r>
            <a:endParaRPr lang="ru-RU" sz="24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Tx/>
              <a:buChar char="•"/>
            </a:pPr>
            <a:r>
              <a:rPr lang="en-US" sz="2400">
                <a:solidFill>
                  <a:srgbClr val="000066"/>
                </a:solidFill>
              </a:rPr>
              <a:t>Conclusions</a:t>
            </a:r>
            <a:endParaRPr lang="en-GB" sz="2400">
              <a:solidFill>
                <a:srgbClr val="000066"/>
              </a:solidFill>
            </a:endParaRPr>
          </a:p>
          <a:p>
            <a:pPr marL="457200" indent="-457200" defTabSz="762000">
              <a:spcBef>
                <a:spcPct val="50000"/>
              </a:spcBef>
              <a:buFont typeface="Wingdings" pitchFamily="2" charset="2"/>
              <a:buBlip>
                <a:blip r:embed="rId3"/>
              </a:buBlip>
            </a:pPr>
            <a:endParaRPr lang="en-US" sz="24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1A1C-73F0-48E5-A11D-07DB66BD30A7}" type="slidenum">
              <a:rPr lang="en-GB"/>
              <a:pPr/>
              <a:t>3</a:t>
            </a:fld>
            <a:endParaRPr lang="en-GB"/>
          </a:p>
        </p:txBody>
      </p:sp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2562225" y="0"/>
            <a:ext cx="36512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defTabSz="762000">
              <a:lnSpc>
                <a:spcPct val="110000"/>
              </a:lnSpc>
              <a:spcBef>
                <a:spcPct val="40000"/>
              </a:spcBef>
              <a:tabLst>
                <a:tab pos="457200" algn="l"/>
              </a:tabLst>
            </a:pPr>
            <a:r>
              <a:rPr lang="en-US" sz="2400">
                <a:solidFill>
                  <a:srgbClr val="A50021"/>
                </a:solidFill>
              </a:rPr>
              <a:t> </a:t>
            </a:r>
            <a:r>
              <a:rPr lang="en-US" sz="2800">
                <a:solidFill>
                  <a:srgbClr val="A50021"/>
                </a:solidFill>
              </a:rPr>
              <a:t>Objectives</a:t>
            </a:r>
            <a:endParaRPr lang="en-US" sz="2800" b="0">
              <a:solidFill>
                <a:srgbClr val="A50021"/>
              </a:solidFill>
            </a:endParaRPr>
          </a:p>
        </p:txBody>
      </p:sp>
      <p:sp>
        <p:nvSpPr>
          <p:cNvPr id="486405" name="Rectangle 5"/>
          <p:cNvSpPr>
            <a:spLocks noChangeArrowheads="1"/>
          </p:cNvSpPr>
          <p:nvPr/>
        </p:nvSpPr>
        <p:spPr bwMode="auto">
          <a:xfrm>
            <a:off x="1158875" y="1598613"/>
            <a:ext cx="6784975" cy="2244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762000">
              <a:lnSpc>
                <a:spcPct val="110000"/>
              </a:lnSpc>
              <a:spcBef>
                <a:spcPct val="40000"/>
              </a:spcBef>
              <a:tabLst>
                <a:tab pos="457200" algn="l"/>
              </a:tabLst>
            </a:pPr>
            <a:r>
              <a:rPr lang="en-US" sz="2400">
                <a:solidFill>
                  <a:srgbClr val="000066"/>
                </a:solidFill>
              </a:rPr>
              <a:t>Study oxygen diffusion through oxidic crust</a:t>
            </a:r>
            <a:r>
              <a:rPr lang="ru-RU" sz="24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66"/>
                </a:solidFill>
              </a:rPr>
              <a:t>on the surface of metallic pool containing uranium and zirconium when</a:t>
            </a:r>
            <a:r>
              <a:rPr lang="ru-RU" sz="24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66"/>
                </a:solidFill>
              </a:rPr>
              <a:t>neutral atmosphere is replaced with steam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09724-7B68-4C75-9493-3C1570B176BC}" type="slidenum">
              <a:rPr lang="en-GB"/>
              <a:pPr/>
              <a:t>4</a:t>
            </a:fld>
            <a:endParaRPr lang="en-GB"/>
          </a:p>
        </p:txBody>
      </p:sp>
      <p:sp>
        <p:nvSpPr>
          <p:cNvPr id="540674" name="Rectangle 2"/>
          <p:cNvSpPr>
            <a:spLocks noChangeArrowheads="1"/>
          </p:cNvSpPr>
          <p:nvPr/>
        </p:nvSpPr>
        <p:spPr bwMode="auto">
          <a:xfrm>
            <a:off x="1492250" y="685800"/>
            <a:ext cx="5295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defTabSz="762000">
              <a:spcBef>
                <a:spcPct val="20000"/>
              </a:spcBef>
            </a:pP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540675" name="Rectangle 3"/>
          <p:cNvSpPr>
            <a:spLocks noChangeArrowheads="1"/>
          </p:cNvSpPr>
          <p:nvPr/>
        </p:nvSpPr>
        <p:spPr bwMode="auto">
          <a:xfrm>
            <a:off x="2282825" y="0"/>
            <a:ext cx="4157663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marL="342900" indent="-342900" algn="ctr" eaLnBrk="1" hangingPunct="1">
              <a:spcBef>
                <a:spcPct val="20000"/>
              </a:spcBef>
              <a:buSzPct val="85000"/>
              <a:buFont typeface="Wingdings" pitchFamily="2" charset="2"/>
              <a:buNone/>
            </a:pPr>
            <a:r>
              <a:rPr lang="en-US" sz="2800">
                <a:solidFill>
                  <a:srgbClr val="A50021"/>
                </a:solidFill>
              </a:rPr>
              <a:t>Furnace</a:t>
            </a:r>
            <a:r>
              <a:rPr lang="ru-RU" sz="2800">
                <a:solidFill>
                  <a:srgbClr val="A50021"/>
                </a:solidFill>
              </a:rPr>
              <a:t> </a:t>
            </a:r>
            <a:r>
              <a:rPr lang="en-US" sz="2800">
                <a:solidFill>
                  <a:srgbClr val="A50021"/>
                </a:solidFill>
              </a:rPr>
              <a:t>charge</a:t>
            </a:r>
            <a:endParaRPr lang="en-GB" sz="2800">
              <a:solidFill>
                <a:srgbClr val="A50021"/>
              </a:solidFill>
            </a:endParaRPr>
          </a:p>
        </p:txBody>
      </p:sp>
      <p:sp>
        <p:nvSpPr>
          <p:cNvPr id="540705" name="Text Box 33"/>
          <p:cNvSpPr txBox="1">
            <a:spLocks noChangeArrowheads="1"/>
          </p:cNvSpPr>
          <p:nvPr/>
        </p:nvSpPr>
        <p:spPr bwMode="auto">
          <a:xfrm>
            <a:off x="1222375" y="4525963"/>
            <a:ext cx="74295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0">
                <a:solidFill>
                  <a:srgbClr val="A50021"/>
                </a:solidFill>
                <a:latin typeface="Arial" pitchFamily="34" charset="0"/>
              </a:rPr>
              <a:t>This metal composition corresponds metallic liquid of system C-32 corium + SS (40 mass.%)</a:t>
            </a:r>
            <a:endParaRPr lang="ru-RU" b="0">
              <a:solidFill>
                <a:srgbClr val="A50021"/>
              </a:solidFill>
              <a:latin typeface="Arial" pitchFamily="34" charset="0"/>
            </a:endParaRPr>
          </a:p>
        </p:txBody>
      </p:sp>
      <p:graphicFrame>
        <p:nvGraphicFramePr>
          <p:cNvPr id="540903" name="Group 231"/>
          <p:cNvGraphicFramePr>
            <a:graphicFrameLocks noGrp="1"/>
          </p:cNvGraphicFramePr>
          <p:nvPr/>
        </p:nvGraphicFramePr>
        <p:xfrm>
          <a:off x="1063625" y="1304925"/>
          <a:ext cx="7245350" cy="2651760"/>
        </p:xfrm>
        <a:graphic>
          <a:graphicData uri="http://schemas.openxmlformats.org/drawingml/2006/table">
            <a:tbl>
              <a:tblPr/>
              <a:tblGrid>
                <a:gridCol w="2501900"/>
                <a:gridCol w="2406650"/>
                <a:gridCol w="23368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Component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Mass, 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Composition, mass.%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SS 08Kh18N10T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1760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65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581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21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Zr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387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Total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2728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Batang" pitchFamily="18" charset="-127"/>
                          <a:cs typeface="Arial" pitchFamily="34" charset="0"/>
                        </a:rPr>
                        <a:t>100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triangl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C30C7-D2E5-4C1C-B8D0-9FD39555DEDC}" type="slidenum">
              <a:rPr lang="en-GB"/>
              <a:pPr/>
              <a:t>5</a:t>
            </a:fld>
            <a:endParaRPr lang="en-GB"/>
          </a:p>
        </p:txBody>
      </p:sp>
      <p:sp>
        <p:nvSpPr>
          <p:cNvPr id="492547" name="Rectangle 3"/>
          <p:cNvSpPr>
            <a:spLocks noChangeArrowheads="1"/>
          </p:cNvSpPr>
          <p:nvPr/>
        </p:nvSpPr>
        <p:spPr bwMode="auto">
          <a:xfrm>
            <a:off x="1492250" y="685800"/>
            <a:ext cx="5295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defTabSz="762000">
              <a:spcBef>
                <a:spcPct val="20000"/>
              </a:spcBef>
            </a:pP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492549" name="Rectangle 5"/>
          <p:cNvSpPr>
            <a:spLocks noChangeArrowheads="1"/>
          </p:cNvSpPr>
          <p:nvPr/>
        </p:nvSpPr>
        <p:spPr bwMode="auto">
          <a:xfrm>
            <a:off x="2282825" y="0"/>
            <a:ext cx="4157663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marL="342900" indent="-342900" algn="ctr" eaLnBrk="1" hangingPunct="1">
              <a:spcBef>
                <a:spcPct val="20000"/>
              </a:spcBef>
              <a:buSzPct val="85000"/>
              <a:buFont typeface="Wingdings" pitchFamily="2" charset="2"/>
              <a:buNone/>
            </a:pPr>
            <a:r>
              <a:rPr lang="en-US" sz="2800">
                <a:solidFill>
                  <a:srgbClr val="A50021"/>
                </a:solidFill>
              </a:rPr>
              <a:t>Furnace</a:t>
            </a:r>
            <a:r>
              <a:rPr lang="ru-RU" sz="2800">
                <a:solidFill>
                  <a:srgbClr val="A50021"/>
                </a:solidFill>
              </a:rPr>
              <a:t> </a:t>
            </a:r>
            <a:r>
              <a:rPr lang="en-US" sz="2800">
                <a:solidFill>
                  <a:srgbClr val="A50021"/>
                </a:solidFill>
              </a:rPr>
              <a:t>schematics</a:t>
            </a:r>
            <a:endParaRPr lang="en-GB" sz="2800">
              <a:solidFill>
                <a:srgbClr val="A50021"/>
              </a:solidFill>
            </a:endParaRPr>
          </a:p>
        </p:txBody>
      </p:sp>
      <p:sp>
        <p:nvSpPr>
          <p:cNvPr id="492551" name="Rectangle 7"/>
          <p:cNvSpPr>
            <a:spLocks noChangeArrowheads="1"/>
          </p:cNvSpPr>
          <p:nvPr/>
        </p:nvSpPr>
        <p:spPr bwMode="auto">
          <a:xfrm>
            <a:off x="250825" y="5210175"/>
            <a:ext cx="8621713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/>
            <a:r>
              <a:rPr lang="ru-RU" sz="1300" b="0"/>
              <a:t>1 </a:t>
            </a:r>
            <a:r>
              <a:rPr lang="en-US" b="0"/>
              <a:t>– two ports of corrosion-resistant tube: for steam supply and for the introduction of  W/Re thermocouple in a tungsten sheath; 2 – water-cooled furnace cover; 3 – quartz tube; 4 – crucible made of ZrO</a:t>
            </a:r>
            <a:r>
              <a:rPr lang="en-US" b="0" baseline="-25000"/>
              <a:t>2</a:t>
            </a:r>
            <a:r>
              <a:rPr lang="en-US" b="0"/>
              <a:t> concrete; 5 – metallic melt; 6 – inductor; 7 – thermal insulation; 8 – lightweight bottom; 9 – two W/Re thermocouples in the ZrO</a:t>
            </a:r>
            <a:r>
              <a:rPr lang="en-US" b="0" baseline="-25000"/>
              <a:t>2</a:t>
            </a:r>
            <a:r>
              <a:rPr lang="en-US" b="0"/>
              <a:t> sheath; 10 – corrosion-resistant bottom; 11 – Ar supply port; 12 – lid of monitoring window; 13 – pyrometer; 14 – video camera</a:t>
            </a:r>
            <a:endParaRPr lang="en-GB" sz="1300" b="0"/>
          </a:p>
        </p:txBody>
      </p:sp>
      <p:sp>
        <p:nvSpPr>
          <p:cNvPr id="492557" name="Rectangle 13"/>
          <p:cNvSpPr>
            <a:spLocks noChangeArrowheads="1"/>
          </p:cNvSpPr>
          <p:nvPr/>
        </p:nvSpPr>
        <p:spPr bwMode="auto">
          <a:xfrm>
            <a:off x="4295775" y="955675"/>
            <a:ext cx="4468813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buFontTx/>
              <a:buChar char="•"/>
            </a:pPr>
            <a:r>
              <a:rPr lang="en-US">
                <a:solidFill>
                  <a:srgbClr val="000066"/>
                </a:solidFill>
              </a:rPr>
              <a:t> Hot crucible</a:t>
            </a:r>
            <a:r>
              <a:rPr lang="ru-RU">
                <a:solidFill>
                  <a:srgbClr val="000066"/>
                </a:solidFill>
              </a:rPr>
              <a:t> (4) </a:t>
            </a:r>
            <a:r>
              <a:rPr lang="en-US">
                <a:solidFill>
                  <a:srgbClr val="000066"/>
                </a:solidFill>
              </a:rPr>
              <a:t>made of ZrO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  <a:r>
              <a:rPr lang="en-US">
                <a:solidFill>
                  <a:srgbClr val="000066"/>
                </a:solidFill>
              </a:rPr>
              <a:t> concrete</a:t>
            </a:r>
          </a:p>
          <a:p>
            <a:pPr defTabSz="762000">
              <a:buFontTx/>
              <a:buChar char="•"/>
            </a:pPr>
            <a:r>
              <a:rPr lang="en-US">
                <a:solidFill>
                  <a:srgbClr val="000066"/>
                </a:solidFill>
              </a:rPr>
              <a:t> To prevent steam penetration into the melt through crucible walls its outer surfaces (side, bottom and top edge) are covered with aluma-silicate enamel with ZrO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  <a:r>
              <a:rPr lang="en-US">
                <a:solidFill>
                  <a:srgbClr val="000066"/>
                </a:solidFill>
              </a:rPr>
              <a:t> filling</a:t>
            </a:r>
          </a:p>
          <a:p>
            <a:pPr defTabSz="762000">
              <a:buFontTx/>
              <a:buChar char="•"/>
            </a:pP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Outer crucible surface is separated from </a:t>
            </a: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water-cooled inductor by thermal insulation (7) made of mullite cotton and </a:t>
            </a: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ZrO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  <a:r>
              <a:rPr lang="en-US">
                <a:solidFill>
                  <a:srgbClr val="000066"/>
                </a:solidFill>
              </a:rPr>
              <a:t> filling</a:t>
            </a:r>
          </a:p>
          <a:p>
            <a:pPr defTabSz="762000">
              <a:buFontTx/>
              <a:buChar char="•"/>
            </a:pP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To exclude steam condensation on the furnace cover a water-cooled lid </a:t>
            </a:r>
            <a:r>
              <a:rPr lang="ru-RU">
                <a:solidFill>
                  <a:srgbClr val="000066"/>
                </a:solidFill>
              </a:rPr>
              <a:t>(2) </a:t>
            </a:r>
            <a:r>
              <a:rPr lang="en-US">
                <a:solidFill>
                  <a:srgbClr val="000066"/>
                </a:solidFill>
              </a:rPr>
              <a:t>having hot downward surface will be used</a:t>
            </a:r>
          </a:p>
          <a:p>
            <a:pPr defTabSz="762000">
              <a:buFontTx/>
              <a:buChar char="•"/>
            </a:pP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Molten pool surface is raised to the maximum possible level</a:t>
            </a:r>
          </a:p>
          <a:p>
            <a:pPr defTabSz="762000">
              <a:buFontTx/>
              <a:buChar char="•"/>
            </a:pP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Furnace volume including thermal insulation</a:t>
            </a:r>
            <a:r>
              <a:rPr lang="ru-RU">
                <a:solidFill>
                  <a:srgbClr val="000066"/>
                </a:solidFill>
              </a:rPr>
              <a:t> (7)</a:t>
            </a:r>
            <a:r>
              <a:rPr lang="en-US">
                <a:solidFill>
                  <a:srgbClr val="000066"/>
                </a:solidFill>
              </a:rPr>
              <a:t> is separated from the ambient atmosphere by hot quartz tube</a:t>
            </a:r>
            <a:r>
              <a:rPr lang="ru-RU">
                <a:solidFill>
                  <a:srgbClr val="000066"/>
                </a:solidFill>
              </a:rPr>
              <a:t> (3)</a:t>
            </a:r>
            <a:endParaRPr lang="en-US">
              <a:solidFill>
                <a:srgbClr val="000066"/>
              </a:solidFill>
            </a:endParaRPr>
          </a:p>
          <a:p>
            <a:pPr defTabSz="762000">
              <a:buFontTx/>
              <a:buChar char="•"/>
            </a:pPr>
            <a:r>
              <a:rPr lang="en-US">
                <a:solidFill>
                  <a:srgbClr val="000066"/>
                </a:solidFill>
              </a:rPr>
              <a:t> Furnace atmosphere is</a:t>
            </a: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Ar/steam</a:t>
            </a:r>
            <a:endParaRPr lang="en-GB">
              <a:solidFill>
                <a:srgbClr val="000066"/>
              </a:solidFill>
            </a:endParaRPr>
          </a:p>
          <a:p>
            <a:pPr defTabSz="762000">
              <a:buFontTx/>
              <a:buChar char="•"/>
            </a:pPr>
            <a:endParaRPr lang="en-GB">
              <a:solidFill>
                <a:srgbClr val="000066"/>
              </a:solidFill>
            </a:endParaRPr>
          </a:p>
        </p:txBody>
      </p:sp>
      <p:pic>
        <p:nvPicPr>
          <p:cNvPr id="49255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638175"/>
            <a:ext cx="3848100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76EB3-3F64-4A30-8C67-BBE5C4366B4D}" type="slidenum">
              <a:rPr lang="en-GB"/>
              <a:pPr/>
              <a:t>6</a:t>
            </a:fld>
            <a:endParaRPr lang="en-GB"/>
          </a:p>
        </p:txBody>
      </p:sp>
      <p:sp>
        <p:nvSpPr>
          <p:cNvPr id="542723" name="Rectangle 3"/>
          <p:cNvSpPr>
            <a:spLocks noChangeArrowheads="1"/>
          </p:cNvSpPr>
          <p:nvPr/>
        </p:nvSpPr>
        <p:spPr bwMode="auto">
          <a:xfrm>
            <a:off x="2149475" y="0"/>
            <a:ext cx="4548188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marL="342900" indent="-342900" algn="ctr" eaLnBrk="1" hangingPunct="1">
              <a:spcBef>
                <a:spcPct val="20000"/>
              </a:spcBef>
              <a:buSzPct val="85000"/>
              <a:buFont typeface="Wingdings" pitchFamily="2" charset="2"/>
              <a:buNone/>
            </a:pPr>
            <a:r>
              <a:rPr lang="en-US" sz="2800">
                <a:solidFill>
                  <a:srgbClr val="A50021"/>
                </a:solidFill>
              </a:rPr>
              <a:t>Furnace</a:t>
            </a:r>
            <a:r>
              <a:rPr lang="ru-RU" sz="2800">
                <a:solidFill>
                  <a:srgbClr val="A50021"/>
                </a:solidFill>
              </a:rPr>
              <a:t> </a:t>
            </a:r>
            <a:r>
              <a:rPr lang="en-US" sz="2800">
                <a:solidFill>
                  <a:srgbClr val="A50021"/>
                </a:solidFill>
              </a:rPr>
              <a:t>schematics (2)</a:t>
            </a:r>
            <a:endParaRPr lang="en-GB" sz="2800">
              <a:solidFill>
                <a:srgbClr val="A50021"/>
              </a:solidFill>
            </a:endParaRPr>
          </a:p>
        </p:txBody>
      </p:sp>
      <p:grpSp>
        <p:nvGrpSpPr>
          <p:cNvPr id="542744" name="Group 24"/>
          <p:cNvGrpSpPr>
            <a:grpSpLocks/>
          </p:cNvGrpSpPr>
          <p:nvPr/>
        </p:nvGrpSpPr>
        <p:grpSpPr bwMode="auto">
          <a:xfrm>
            <a:off x="152400" y="511175"/>
            <a:ext cx="8718550" cy="5718175"/>
            <a:chOff x="96" y="322"/>
            <a:chExt cx="5492" cy="3602"/>
          </a:xfrm>
        </p:grpSpPr>
        <p:pic>
          <p:nvPicPr>
            <p:cNvPr id="542728" name="Picture 8" descr="DSCN357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4" y="1004"/>
              <a:ext cx="2844" cy="2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2727" name="Picture 7" descr="DSCN3578rc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851"/>
              <a:ext cx="2489" cy="2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42732" name="Group 12"/>
            <p:cNvGrpSpPr>
              <a:grpSpLocks/>
            </p:cNvGrpSpPr>
            <p:nvPr/>
          </p:nvGrpSpPr>
          <p:grpSpPr bwMode="auto">
            <a:xfrm>
              <a:off x="2226" y="437"/>
              <a:ext cx="738" cy="337"/>
              <a:chOff x="2214" y="299"/>
              <a:chExt cx="738" cy="337"/>
            </a:xfrm>
          </p:grpSpPr>
          <p:sp>
            <p:nvSpPr>
              <p:cNvPr id="542731" name="AutoShape 11"/>
              <p:cNvSpPr>
                <a:spLocks noChangeArrowheads="1"/>
              </p:cNvSpPr>
              <p:nvPr/>
            </p:nvSpPr>
            <p:spPr bwMode="auto">
              <a:xfrm>
                <a:off x="2214" y="299"/>
                <a:ext cx="738" cy="336"/>
              </a:xfrm>
              <a:prstGeom prst="wedgeRectCallout">
                <a:avLst>
                  <a:gd name="adj1" fmla="val 187398"/>
                  <a:gd name="adj2" fmla="val 290773"/>
                </a:avLst>
              </a:prstGeom>
              <a:noFill/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b="0">
                    <a:solidFill>
                      <a:srgbClr val="000066"/>
                    </a:solidFill>
                  </a:rPr>
                  <a:t>Steam supply</a:t>
                </a:r>
                <a:endParaRPr lang="ru-RU" b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42730" name="AutoShape 10"/>
              <p:cNvSpPr>
                <a:spLocks noChangeArrowheads="1"/>
              </p:cNvSpPr>
              <p:nvPr/>
            </p:nvSpPr>
            <p:spPr bwMode="auto">
              <a:xfrm>
                <a:off x="2214" y="300"/>
                <a:ext cx="738" cy="336"/>
              </a:xfrm>
              <a:prstGeom prst="wedgeRectCallout">
                <a:avLst>
                  <a:gd name="adj1" fmla="val -171949"/>
                  <a:gd name="adj2" fmla="val 322917"/>
                </a:avLst>
              </a:prstGeom>
              <a:noFill/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b="0">
                    <a:solidFill>
                      <a:srgbClr val="000066"/>
                    </a:solidFill>
                  </a:rPr>
                  <a:t>Steam supply</a:t>
                </a:r>
                <a:endParaRPr lang="ru-RU" b="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542733" name="AutoShape 13"/>
            <p:cNvSpPr>
              <a:spLocks noChangeArrowheads="1"/>
            </p:cNvSpPr>
            <p:nvPr/>
          </p:nvSpPr>
          <p:spPr bwMode="auto">
            <a:xfrm>
              <a:off x="3978" y="480"/>
              <a:ext cx="1338" cy="330"/>
            </a:xfrm>
            <a:prstGeom prst="wedgeRectCallout">
              <a:avLst>
                <a:gd name="adj1" fmla="val -26681"/>
                <a:gd name="adj2" fmla="val 322426"/>
              </a:avLst>
            </a:prstGeom>
            <a:no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b="0">
                  <a:solidFill>
                    <a:srgbClr val="000066"/>
                  </a:solidFill>
                </a:rPr>
                <a:t>W/Re thermocouple in </a:t>
              </a:r>
            </a:p>
            <a:p>
              <a:pPr algn="ctr"/>
              <a:r>
                <a:rPr lang="en-US" b="0">
                  <a:solidFill>
                    <a:srgbClr val="000066"/>
                  </a:solidFill>
                </a:rPr>
                <a:t>a tungsten sheath</a:t>
              </a:r>
              <a:endParaRPr lang="ru-RU" b="0">
                <a:solidFill>
                  <a:srgbClr val="000066"/>
                </a:solidFill>
              </a:endParaRPr>
            </a:p>
          </p:txBody>
        </p:sp>
        <p:sp>
          <p:nvSpPr>
            <p:cNvPr id="542734" name="AutoShape 14"/>
            <p:cNvSpPr>
              <a:spLocks noChangeArrowheads="1"/>
            </p:cNvSpPr>
            <p:nvPr/>
          </p:nvSpPr>
          <p:spPr bwMode="auto">
            <a:xfrm>
              <a:off x="108" y="322"/>
              <a:ext cx="1074" cy="504"/>
            </a:xfrm>
            <a:prstGeom prst="wedgeRectCallout">
              <a:avLst>
                <a:gd name="adj1" fmla="val 70486"/>
                <a:gd name="adj2" fmla="val 359324"/>
              </a:avLst>
            </a:prstGeom>
            <a:no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b="0">
                  <a:solidFill>
                    <a:srgbClr val="000066"/>
                  </a:solidFill>
                </a:rPr>
                <a:t>W/Re thermocouple in a tungsten sheath</a:t>
              </a:r>
              <a:endParaRPr lang="ru-RU" b="0">
                <a:solidFill>
                  <a:srgbClr val="000066"/>
                </a:solidFill>
              </a:endParaRPr>
            </a:p>
          </p:txBody>
        </p:sp>
        <p:sp>
          <p:nvSpPr>
            <p:cNvPr id="542735" name="AutoShape 15"/>
            <p:cNvSpPr>
              <a:spLocks noChangeArrowheads="1"/>
            </p:cNvSpPr>
            <p:nvPr/>
          </p:nvSpPr>
          <p:spPr bwMode="auto">
            <a:xfrm>
              <a:off x="4266" y="3225"/>
              <a:ext cx="1206" cy="480"/>
            </a:xfrm>
            <a:prstGeom prst="wedgeRectCallout">
              <a:avLst>
                <a:gd name="adj1" fmla="val -62440"/>
                <a:gd name="adj2" fmla="val -240208"/>
              </a:avLst>
            </a:prstGeom>
            <a:no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b="0">
                  <a:solidFill>
                    <a:srgbClr val="FFEAD5"/>
                  </a:solidFill>
                </a:rPr>
                <a:t>2 W/Re thermocouples in the ZrO</a:t>
              </a:r>
              <a:r>
                <a:rPr lang="en-US" b="0" baseline="-25000">
                  <a:solidFill>
                    <a:srgbClr val="FFEAD5"/>
                  </a:solidFill>
                </a:rPr>
                <a:t>2</a:t>
              </a:r>
              <a:r>
                <a:rPr lang="en-US" b="0">
                  <a:solidFill>
                    <a:srgbClr val="FFEAD5"/>
                  </a:solidFill>
                </a:rPr>
                <a:t> sheath</a:t>
              </a:r>
              <a:endParaRPr lang="ru-RU" b="0">
                <a:solidFill>
                  <a:srgbClr val="FFEAD5"/>
                </a:solidFill>
              </a:endParaRPr>
            </a:p>
          </p:txBody>
        </p:sp>
        <p:sp>
          <p:nvSpPr>
            <p:cNvPr id="542736" name="AutoShape 16"/>
            <p:cNvSpPr>
              <a:spLocks noChangeArrowheads="1"/>
            </p:cNvSpPr>
            <p:nvPr/>
          </p:nvSpPr>
          <p:spPr bwMode="auto">
            <a:xfrm>
              <a:off x="4266" y="3226"/>
              <a:ext cx="1206" cy="483"/>
            </a:xfrm>
            <a:prstGeom prst="wedgeRectCallout">
              <a:avLst>
                <a:gd name="adj1" fmla="val -76532"/>
                <a:gd name="adj2" fmla="val -235208"/>
              </a:avLst>
            </a:prstGeom>
            <a:no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b="0">
                  <a:solidFill>
                    <a:srgbClr val="000066"/>
                  </a:solidFill>
                </a:rPr>
                <a:t>2 W/Re thermocouples in the ZrO</a:t>
              </a:r>
              <a:r>
                <a:rPr lang="en-US" b="0" baseline="-25000">
                  <a:solidFill>
                    <a:srgbClr val="000066"/>
                  </a:solidFill>
                </a:rPr>
                <a:t>2</a:t>
              </a:r>
              <a:r>
                <a:rPr lang="en-US" b="0">
                  <a:solidFill>
                    <a:srgbClr val="000066"/>
                  </a:solidFill>
                </a:rPr>
                <a:t> sheath</a:t>
              </a:r>
              <a:endParaRPr lang="ru-RU" b="0">
                <a:solidFill>
                  <a:srgbClr val="000066"/>
                </a:solidFill>
              </a:endParaRPr>
            </a:p>
          </p:txBody>
        </p:sp>
        <p:sp>
          <p:nvSpPr>
            <p:cNvPr id="542739" name="AutoShape 19"/>
            <p:cNvSpPr>
              <a:spLocks noChangeArrowheads="1"/>
            </p:cNvSpPr>
            <p:nvPr/>
          </p:nvSpPr>
          <p:spPr bwMode="auto">
            <a:xfrm>
              <a:off x="2742" y="3306"/>
              <a:ext cx="1344" cy="600"/>
            </a:xfrm>
            <a:prstGeom prst="wedgeRectCallout">
              <a:avLst>
                <a:gd name="adj1" fmla="val 34819"/>
                <a:gd name="adj2" fmla="val -140167"/>
              </a:avLst>
            </a:prstGeom>
            <a:no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b="0">
                  <a:solidFill>
                    <a:srgbClr val="000066"/>
                  </a:solidFill>
                </a:rPr>
                <a:t>Coating made of alumo-silicate enamel with </a:t>
              </a:r>
              <a:r>
                <a:rPr lang="ru-RU" b="0">
                  <a:solidFill>
                    <a:srgbClr val="000066"/>
                  </a:solidFill>
                </a:rPr>
                <a:t>из </a:t>
              </a:r>
              <a:r>
                <a:rPr lang="en-US" b="0">
                  <a:solidFill>
                    <a:srgbClr val="000066"/>
                  </a:solidFill>
                </a:rPr>
                <a:t>ZrO</a:t>
              </a:r>
              <a:r>
                <a:rPr lang="en-US" b="0" baseline="-25000">
                  <a:solidFill>
                    <a:srgbClr val="000066"/>
                  </a:solidFill>
                </a:rPr>
                <a:t>2</a:t>
              </a:r>
              <a:r>
                <a:rPr lang="en-US" b="0">
                  <a:solidFill>
                    <a:srgbClr val="000066"/>
                  </a:solidFill>
                </a:rPr>
                <a:t> filling</a:t>
              </a:r>
              <a:endParaRPr lang="ru-RU" b="0">
                <a:solidFill>
                  <a:srgbClr val="000066"/>
                </a:solidFill>
              </a:endParaRPr>
            </a:p>
          </p:txBody>
        </p:sp>
        <p:sp>
          <p:nvSpPr>
            <p:cNvPr id="542741" name="AutoShape 21"/>
            <p:cNvSpPr>
              <a:spLocks noChangeArrowheads="1"/>
            </p:cNvSpPr>
            <p:nvPr/>
          </p:nvSpPr>
          <p:spPr bwMode="auto">
            <a:xfrm>
              <a:off x="426" y="3726"/>
              <a:ext cx="1056" cy="198"/>
            </a:xfrm>
            <a:prstGeom prst="wedgeRectCallout">
              <a:avLst>
                <a:gd name="adj1" fmla="val 6819"/>
                <a:gd name="adj2" fmla="val -1089898"/>
              </a:avLst>
            </a:prstGeom>
            <a:no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b="0">
                  <a:solidFill>
                    <a:srgbClr val="000066"/>
                  </a:solidFill>
                </a:rPr>
                <a:t>Ar supply port</a:t>
              </a:r>
              <a:endParaRPr lang="ru-RU" b="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90E9E-FF32-4179-9E73-A54F856F2B86}" type="slidenum">
              <a:rPr lang="en-GB"/>
              <a:pPr/>
              <a:t>7</a:t>
            </a:fld>
            <a:endParaRPr lang="en-GB"/>
          </a:p>
        </p:txBody>
      </p:sp>
      <p:sp>
        <p:nvSpPr>
          <p:cNvPr id="544770" name="Rectangle 2"/>
          <p:cNvSpPr>
            <a:spLocks noChangeArrowheads="1"/>
          </p:cNvSpPr>
          <p:nvPr/>
        </p:nvSpPr>
        <p:spPr bwMode="auto">
          <a:xfrm>
            <a:off x="1230313" y="0"/>
            <a:ext cx="628015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algn="ctr" eaLnBrk="1" hangingPunct="1">
              <a:spcBef>
                <a:spcPct val="20000"/>
              </a:spcBef>
              <a:buSzPct val="85000"/>
              <a:buFont typeface="Wingdings" pitchFamily="2" charset="2"/>
              <a:buNone/>
            </a:pPr>
            <a:r>
              <a:rPr lang="en-US" sz="2800">
                <a:solidFill>
                  <a:srgbClr val="A50021"/>
                </a:solidFill>
              </a:rPr>
              <a:t>Gas-aerosol sampling system</a:t>
            </a:r>
            <a:endParaRPr lang="en-GB" sz="2800">
              <a:solidFill>
                <a:srgbClr val="A50021"/>
              </a:solidFill>
            </a:endParaRPr>
          </a:p>
        </p:txBody>
      </p:sp>
      <p:sp>
        <p:nvSpPr>
          <p:cNvPr id="544771" name="Rectangle 3"/>
          <p:cNvSpPr>
            <a:spLocks noChangeArrowheads="1"/>
          </p:cNvSpPr>
          <p:nvPr/>
        </p:nvSpPr>
        <p:spPr bwMode="auto">
          <a:xfrm>
            <a:off x="601663" y="4824413"/>
            <a:ext cx="8085137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defTabSz="762000"/>
            <a:r>
              <a:rPr lang="ru-RU" b="0"/>
              <a:t>1 – Ar, </a:t>
            </a:r>
            <a:r>
              <a:rPr lang="en-US" b="0"/>
              <a:t>N</a:t>
            </a:r>
            <a:r>
              <a:rPr lang="ru-RU" b="0" baseline="-25000"/>
              <a:t>2</a:t>
            </a:r>
            <a:r>
              <a:rPr lang="ru-RU" b="0"/>
              <a:t> </a:t>
            </a:r>
            <a:r>
              <a:rPr lang="en-US" b="0"/>
              <a:t>tanks;  2 – water regulator – flow-rate meter to the direct-flow steam generator;  3 – direct-flow steam generator;  4 – heated steam supply line; 5 – evacuated burettes</a:t>
            </a:r>
            <a:r>
              <a:rPr lang="ru-RU" b="0"/>
              <a:t>;</a:t>
            </a:r>
            <a:r>
              <a:rPr lang="ru-RU"/>
              <a:t> </a:t>
            </a:r>
            <a:r>
              <a:rPr lang="en-US" b="0"/>
              <a:t>6 – ejector;</a:t>
            </a:r>
            <a:r>
              <a:rPr lang="en-US"/>
              <a:t> </a:t>
            </a:r>
            <a:r>
              <a:rPr lang="en-US" b="0"/>
              <a:t>7 – steam condenser; 8 – condensate collector; 9 – tensiometric weight sensor; large-area filter (LAF); 10 – large-area filter</a:t>
            </a:r>
            <a:r>
              <a:rPr lang="ru-RU" b="0"/>
              <a:t> (</a:t>
            </a:r>
            <a:r>
              <a:rPr lang="en-US" b="0"/>
              <a:t>LAF</a:t>
            </a:r>
            <a:r>
              <a:rPr lang="ru-RU" b="0"/>
              <a:t>);</a:t>
            </a:r>
            <a:r>
              <a:rPr lang="ru-RU"/>
              <a:t> </a:t>
            </a:r>
            <a:r>
              <a:rPr lang="en-US" b="0"/>
              <a:t>11 – silica gel dehumidifier; 12 – Petrianov filter</a:t>
            </a:r>
            <a:r>
              <a:rPr lang="ru-RU" b="0"/>
              <a:t> (</a:t>
            </a:r>
            <a:r>
              <a:rPr lang="en-US" b="0"/>
              <a:t>AFA</a:t>
            </a:r>
            <a:r>
              <a:rPr lang="ru-RU" b="0"/>
              <a:t>);</a:t>
            </a:r>
            <a:r>
              <a:rPr lang="ru-RU"/>
              <a:t> </a:t>
            </a:r>
            <a:r>
              <a:rPr lang="en-US" b="0"/>
              <a:t>13 – electrochemical oxygen sensor</a:t>
            </a:r>
            <a:r>
              <a:rPr lang="ru-RU" b="0"/>
              <a:t>;</a:t>
            </a:r>
            <a:r>
              <a:rPr lang="en-US" b="0"/>
              <a:t> 14 – electrochemical hydrogen sensors</a:t>
            </a:r>
            <a:r>
              <a:rPr lang="ru-RU" b="0"/>
              <a:t>; </a:t>
            </a:r>
            <a:r>
              <a:rPr lang="en-US" b="0"/>
              <a:t>Gpv</a:t>
            </a:r>
            <a:r>
              <a:rPr lang="ru-RU" b="0"/>
              <a:t>1, </a:t>
            </a:r>
            <a:r>
              <a:rPr lang="en-US" b="0"/>
              <a:t>Gar2, Gar5 </a:t>
            </a:r>
            <a:r>
              <a:rPr lang="ru-RU" b="0"/>
              <a:t>–</a:t>
            </a:r>
            <a:r>
              <a:rPr lang="ru-RU"/>
              <a:t> </a:t>
            </a:r>
            <a:r>
              <a:rPr lang="en-US" b="0"/>
              <a:t>flow-rate regulators</a:t>
            </a:r>
            <a:r>
              <a:rPr lang="en-US"/>
              <a:t> </a:t>
            </a:r>
            <a:r>
              <a:rPr lang="en-US" b="0"/>
              <a:t>(Bronkhost)</a:t>
            </a:r>
            <a:r>
              <a:rPr lang="ru-RU" b="0"/>
              <a:t>; </a:t>
            </a:r>
            <a:r>
              <a:rPr lang="en-US" b="0"/>
              <a:t>TC</a:t>
            </a:r>
            <a:r>
              <a:rPr lang="ru-RU" b="0"/>
              <a:t>02 –</a:t>
            </a:r>
            <a:r>
              <a:rPr lang="ru-RU"/>
              <a:t> </a:t>
            </a:r>
            <a:r>
              <a:rPr lang="en-US" b="0"/>
              <a:t>thermocouple (K)</a:t>
            </a:r>
            <a:r>
              <a:rPr lang="ru-RU" b="0"/>
              <a:t>; </a:t>
            </a:r>
            <a:r>
              <a:rPr lang="en-US" b="0"/>
              <a:t>TC</a:t>
            </a:r>
            <a:r>
              <a:rPr lang="ru-RU" b="0"/>
              <a:t>23, </a:t>
            </a:r>
            <a:r>
              <a:rPr lang="en-US" b="0"/>
              <a:t>TC</a:t>
            </a:r>
            <a:r>
              <a:rPr lang="ru-RU" b="0"/>
              <a:t>24 –</a:t>
            </a:r>
            <a:r>
              <a:rPr lang="ru-RU"/>
              <a:t> </a:t>
            </a:r>
            <a:r>
              <a:rPr lang="en-US" b="0"/>
              <a:t>thermocouples (L)</a:t>
            </a:r>
            <a:r>
              <a:rPr lang="ru-RU" b="0"/>
              <a:t>; </a:t>
            </a:r>
            <a:r>
              <a:rPr lang="en-US" b="0"/>
              <a:t>Pr</a:t>
            </a:r>
            <a:r>
              <a:rPr lang="ru-RU" b="0"/>
              <a:t>05-11 –</a:t>
            </a:r>
            <a:r>
              <a:rPr lang="ru-RU"/>
              <a:t> </a:t>
            </a:r>
            <a:r>
              <a:rPr lang="en-US" b="0"/>
              <a:t>absolute pressure</a:t>
            </a:r>
            <a:r>
              <a:rPr lang="ru-RU" b="0"/>
              <a:t> </a:t>
            </a:r>
            <a:r>
              <a:rPr lang="en-US" b="0"/>
              <a:t>gauges (Honeywell)</a:t>
            </a:r>
            <a:endParaRPr lang="ru-RU" b="0"/>
          </a:p>
        </p:txBody>
      </p:sp>
      <p:grpSp>
        <p:nvGrpSpPr>
          <p:cNvPr id="544776" name="Group 8"/>
          <p:cNvGrpSpPr>
            <a:grpSpLocks/>
          </p:cNvGrpSpPr>
          <p:nvPr/>
        </p:nvGrpSpPr>
        <p:grpSpPr bwMode="auto">
          <a:xfrm>
            <a:off x="590550" y="504825"/>
            <a:ext cx="7724775" cy="4379913"/>
            <a:chOff x="372" y="318"/>
            <a:chExt cx="4866" cy="2759"/>
          </a:xfrm>
        </p:grpSpPr>
        <p:pic>
          <p:nvPicPr>
            <p:cNvPr id="544773" name="Picture 5" descr="MCP6 v1me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69" t="22284" r="8807" b="16380"/>
            <a:stretch>
              <a:fillRect/>
            </a:stretch>
          </p:blipFill>
          <p:spPr bwMode="auto">
            <a:xfrm>
              <a:off x="372" y="318"/>
              <a:ext cx="4866" cy="2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4775" name="Rectangle 7"/>
            <p:cNvSpPr>
              <a:spLocks noChangeArrowheads="1"/>
            </p:cNvSpPr>
            <p:nvPr/>
          </p:nvSpPr>
          <p:spPr bwMode="auto">
            <a:xfrm>
              <a:off x="2298" y="2544"/>
              <a:ext cx="398" cy="3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>
                  <a:solidFill>
                    <a:schemeClr val="bg1"/>
                  </a:solidFill>
                </a:rPr>
                <a:t>    </a:t>
              </a:r>
              <a:endParaRPr lang="ru-RU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7DEF3-4D09-478E-A5D4-3D8DB77AFC24}" type="slidenum">
              <a:rPr lang="en-GB"/>
              <a:pPr/>
              <a:t>8</a:t>
            </a:fld>
            <a:endParaRPr lang="en-GB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6900" y="0"/>
            <a:ext cx="7772400" cy="630238"/>
          </a:xfrm>
        </p:spPr>
        <p:txBody>
          <a:bodyPr/>
          <a:lstStyle/>
          <a:p>
            <a:pPr defTabSz="835025"/>
            <a:r>
              <a:rPr lang="en-US" sz="2800">
                <a:effectLst/>
              </a:rPr>
              <a:t>Experimental procedure</a:t>
            </a:r>
            <a:endParaRPr lang="en-GB" sz="2800">
              <a:effectLst/>
            </a:endParaRPr>
          </a:p>
        </p:txBody>
      </p:sp>
      <p:sp>
        <p:nvSpPr>
          <p:cNvPr id="523276" name="Text Box 12"/>
          <p:cNvSpPr txBox="1">
            <a:spLocks noChangeArrowheads="1"/>
          </p:cNvSpPr>
          <p:nvPr/>
        </p:nvSpPr>
        <p:spPr bwMode="auto">
          <a:xfrm>
            <a:off x="250825" y="582613"/>
            <a:ext cx="8666163" cy="580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00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171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743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572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1. Ar is flushed during 10 min at a 10 slm flow rate to remove oxygen from the furnace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2. Gradual heating of metallic charge and molten pool production, Ar flow rate – 10 slm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3. After complete melting of metallic components the pool is heated to 1700°С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4. The molten pool surface is shifted to the inductor field edge to reduce meniscus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5. The electrical and thermal characteristics of the molten pool, its surface temperature are measured 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     by pyrometer. Temperature in the pool is measured by 2 W/Re thermocouples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6. If oxidic film is observed on the metallic top, the surface is cleaned by melt freezing on the 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    corrosion-resistant rod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7. The startup line is disconnected, condenser is connected and sparged with Ar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8. Ar supply disconnected, steam is supplied at a flow rate of 100…200 g.H</a:t>
            </a:r>
            <a:r>
              <a:rPr lang="en-US" sz="1500" b="0" baseline="-25000">
                <a:solidFill>
                  <a:srgbClr val="000066"/>
                </a:solidFill>
                <a:latin typeface="Arial" pitchFamily="34" charset="0"/>
              </a:rPr>
              <a:t>2</a:t>
            </a:r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O/hour with 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    a simultaneous nitrogen supply to the ejector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9. Melt oxidation regime. In the beginning the carrier-gas flow rate is regulated to limit the H</a:t>
            </a:r>
            <a:r>
              <a:rPr lang="en-US" sz="1500" b="0" baseline="-25000">
                <a:solidFill>
                  <a:srgbClr val="000066"/>
                </a:solidFill>
                <a:latin typeface="Arial" pitchFamily="34" charset="0"/>
              </a:rPr>
              <a:t>2</a:t>
            </a:r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 content 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    in the flue gases (not more than 4 vol.%). After crust formation on the pool surface its temperature 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    is measured by the W/Re thermocouple in the tungsten sheath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10. In the beginning of oxidation regime after crust formation additional monitoring of the furnace gas 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      composition by sampling it into vacuum burettes for the chromatographic analysis from the gas 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      mixture sampling point to furnace outlet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11. </a:t>
            </a:r>
            <a:r>
              <a:rPr lang="en-US" sz="1500" b="0" u="sng">
                <a:solidFill>
                  <a:srgbClr val="000066"/>
                </a:solidFill>
                <a:latin typeface="Arial" pitchFamily="34" charset="0"/>
              </a:rPr>
              <a:t>The criterion of stopped oxidation – </a:t>
            </a:r>
            <a:r>
              <a:rPr lang="en-US" altLang="ko-KR" sz="1500" b="0" u="sng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the content of hydrogen in furnace gases should reduce to </a:t>
            </a:r>
          </a:p>
          <a:p>
            <a:r>
              <a:rPr lang="en-US" altLang="ko-KR" sz="1500" b="0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      </a:t>
            </a:r>
            <a:r>
              <a:rPr lang="en-US" altLang="ko-KR" sz="1500" b="0" u="sng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the level of hydrogen sensor sensitivity</a:t>
            </a:r>
            <a:r>
              <a:rPr lang="en-US" sz="1500" b="0" u="sng">
                <a:solidFill>
                  <a:srgbClr val="000066"/>
                </a:solidFill>
                <a:latin typeface="Arial" pitchFamily="34" charset="0"/>
              </a:rPr>
              <a:t>. </a:t>
            </a:r>
            <a:r>
              <a:rPr lang="en-US" altLang="ko-KR" sz="1500" b="0" u="sng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Also, the quantities of the oxidized U and Zr will be </a:t>
            </a:r>
          </a:p>
          <a:p>
            <a:r>
              <a:rPr lang="en-US" altLang="ko-KR" sz="1500" b="0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      </a:t>
            </a:r>
            <a:r>
              <a:rPr lang="en-US" altLang="ko-KR" sz="1500" b="0" u="sng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calculated on-line during the test, so it is proposed to stop the test upon reaching the predicted </a:t>
            </a:r>
          </a:p>
          <a:p>
            <a:r>
              <a:rPr lang="en-US" altLang="ko-KR" sz="1500" b="0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      </a:t>
            </a:r>
            <a:r>
              <a:rPr lang="en-US" altLang="ko-KR" sz="1500" b="0" u="sng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instant of the unoxidized U and Zr depletion, unless termination is caused before that by reaching </a:t>
            </a:r>
          </a:p>
          <a:p>
            <a:r>
              <a:rPr lang="en-US" altLang="ko-KR" sz="1500" b="0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      </a:t>
            </a:r>
            <a:r>
              <a:rPr lang="en-US" altLang="ko-KR" sz="1500" b="0" u="sng">
                <a:solidFill>
                  <a:srgbClr val="000066"/>
                </a:solidFill>
                <a:latin typeface="Arial" pitchFamily="34" charset="0"/>
                <a:ea typeface="Gulim" pitchFamily="34" charset="-127"/>
              </a:rPr>
              <a:t>the hydrogen sensor sensitivity threshold</a:t>
            </a:r>
            <a:r>
              <a:rPr lang="ru-RU" altLang="ko-KR" sz="1400">
                <a:latin typeface="Arial" pitchFamily="34" charset="0"/>
              </a:rPr>
              <a:t> </a:t>
            </a:r>
            <a:endParaRPr lang="en-US" sz="1500" b="0">
              <a:solidFill>
                <a:srgbClr val="000066"/>
              </a:solidFill>
              <a:latin typeface="Arial" pitchFamily="34" charset="0"/>
            </a:endParaRP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11. Furnace is flushed with Ar. The HF heating is disconnected after the oxidation stops</a:t>
            </a:r>
          </a:p>
          <a:p>
            <a:r>
              <a:rPr lang="en-US" sz="1500" b="0">
                <a:solidFill>
                  <a:srgbClr val="000066"/>
                </a:solidFill>
                <a:latin typeface="Arial" pitchFamily="34" charset="0"/>
              </a:rPr>
              <a:t>12. Ingot is crystallized in the Ar atmosphere until complete cooling</a:t>
            </a:r>
            <a:endParaRPr lang="ru-RU" sz="1500" b="0">
              <a:solidFill>
                <a:srgbClr val="000066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6114F-028F-45C6-8008-2069FA7A8080}" type="slidenum">
              <a:rPr lang="en-GB"/>
              <a:pPr/>
              <a:t>9</a:t>
            </a:fld>
            <a:endParaRPr lang="en-GB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0"/>
            <a:ext cx="7772400" cy="792163"/>
          </a:xfrm>
        </p:spPr>
        <p:txBody>
          <a:bodyPr/>
          <a:lstStyle/>
          <a:p>
            <a:pPr defTabSz="835025"/>
            <a:r>
              <a:rPr lang="en-US" sz="2800">
                <a:effectLst/>
              </a:rPr>
              <a:t>Post-test</a:t>
            </a:r>
            <a:r>
              <a:rPr lang="ru-RU" sz="2800">
                <a:effectLst/>
              </a:rPr>
              <a:t> </a:t>
            </a:r>
            <a:r>
              <a:rPr lang="en-US" sz="2800">
                <a:effectLst/>
              </a:rPr>
              <a:t>analysis</a:t>
            </a:r>
            <a:endParaRPr lang="en-GB" sz="2800">
              <a:effectLst/>
            </a:endParaRPr>
          </a:p>
        </p:txBody>
      </p:sp>
      <p:sp>
        <p:nvSpPr>
          <p:cNvPr id="547846" name="Text Box 6"/>
          <p:cNvSpPr txBox="1">
            <a:spLocks noChangeArrowheads="1"/>
          </p:cNvSpPr>
          <p:nvPr/>
        </p:nvSpPr>
        <p:spPr bwMode="auto">
          <a:xfrm>
            <a:off x="1346200" y="773113"/>
            <a:ext cx="6937375" cy="539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66"/>
                </a:solidFill>
                <a:latin typeface="Arial" pitchFamily="34" charset="0"/>
              </a:rPr>
              <a:t>Post-test analysis will include the following:</a:t>
            </a:r>
            <a:endParaRPr lang="ru-RU" sz="2000">
              <a:solidFill>
                <a:srgbClr val="000066"/>
              </a:solidFill>
              <a:latin typeface="Arial" pitchFamily="34" charset="0"/>
            </a:endParaRPr>
          </a:p>
          <a:p>
            <a:endParaRPr lang="en-US" sz="2000" b="0">
              <a:latin typeface="Arial" pitchFamily="34" charset="0"/>
            </a:endParaRPr>
          </a:p>
          <a:p>
            <a:r>
              <a:rPr lang="en-US" sz="2000" b="0">
                <a:solidFill>
                  <a:srgbClr val="000066"/>
                </a:solidFill>
                <a:latin typeface="Arial" pitchFamily="34" charset="0"/>
              </a:rPr>
              <a:t>Experimental file processing to determine</a:t>
            </a:r>
            <a:r>
              <a:rPr lang="ru-RU" sz="2000" b="0">
                <a:solidFill>
                  <a:srgbClr val="000066"/>
                </a:solidFill>
                <a:latin typeface="Arial" pitchFamily="34" charset="0"/>
              </a:rPr>
              <a:t>:</a:t>
            </a:r>
            <a:endParaRPr lang="en-US" sz="2000" b="0">
              <a:solidFill>
                <a:srgbClr val="000066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Hydrogen release during oxidation</a:t>
            </a:r>
          </a:p>
          <a:p>
            <a:pPr>
              <a:buFontTx/>
              <a:buChar char="•"/>
            </a:pP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Steam spent on oxidation</a:t>
            </a:r>
          </a:p>
          <a:p>
            <a:pPr>
              <a:buFontTx/>
              <a:buChar char="•"/>
            </a:pP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Melt temperature condition</a:t>
            </a:r>
          </a:p>
          <a:p>
            <a:pPr>
              <a:buFontTx/>
              <a:buChar char="•"/>
            </a:pP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Crust temperature condition at oxidation</a:t>
            </a:r>
            <a:endParaRPr lang="ru-RU" sz="1800" b="0">
              <a:latin typeface="Arial" pitchFamily="34" charset="0"/>
            </a:endParaRPr>
          </a:p>
          <a:p>
            <a:endParaRPr lang="ru-RU" sz="1800" b="0">
              <a:latin typeface="Arial" pitchFamily="34" charset="0"/>
            </a:endParaRPr>
          </a:p>
          <a:p>
            <a:r>
              <a:rPr lang="en-US" sz="2000" b="0">
                <a:solidFill>
                  <a:srgbClr val="000066"/>
                </a:solidFill>
                <a:latin typeface="Arial" pitchFamily="34" charset="0"/>
              </a:rPr>
              <a:t>Physicochemical analysis to determine:</a:t>
            </a: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</a:t>
            </a:r>
          </a:p>
          <a:p>
            <a:pPr>
              <a:buFontTx/>
              <a:buChar char="•"/>
            </a:pP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Final amount of oxidized melt components</a:t>
            </a:r>
          </a:p>
          <a:p>
            <a:pPr>
              <a:buFontTx/>
              <a:buChar char="•"/>
            </a:pP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Thickness of final crust</a:t>
            </a:r>
          </a:p>
          <a:p>
            <a:pPr>
              <a:buFontTx/>
              <a:buChar char="•"/>
            </a:pP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Crust composition</a:t>
            </a:r>
          </a:p>
          <a:p>
            <a:r>
              <a:rPr lang="ru-RU" sz="1800">
                <a:latin typeface="Arial" pitchFamily="34" charset="0"/>
              </a:rPr>
              <a:t> </a:t>
            </a:r>
            <a:endParaRPr lang="ru-RU" sz="1800" b="0">
              <a:latin typeface="Arial" pitchFamily="34" charset="0"/>
            </a:endParaRPr>
          </a:p>
          <a:p>
            <a:r>
              <a:rPr lang="en-US" sz="2000">
                <a:solidFill>
                  <a:srgbClr val="000066"/>
                </a:solidFill>
                <a:latin typeface="Arial" pitchFamily="34" charset="0"/>
              </a:rPr>
              <a:t>Post-test analysis will be followed by:</a:t>
            </a:r>
            <a:endParaRPr lang="ru-RU" sz="2000">
              <a:solidFill>
                <a:srgbClr val="000066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Theoretical modeling of oxidic crust growth on the pool surface</a:t>
            </a:r>
            <a:endParaRPr lang="en-US" sz="180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800">
                <a:latin typeface="Arial" pitchFamily="34" charset="0"/>
              </a:rPr>
              <a:t> </a:t>
            </a: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Direct numerical modeling of the molten pool temperature </a:t>
            </a:r>
          </a:p>
          <a:p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 conditions</a:t>
            </a:r>
          </a:p>
          <a:p>
            <a:pPr>
              <a:buFontTx/>
              <a:buChar char="•"/>
            </a:pPr>
            <a:r>
              <a:rPr lang="en-US" sz="1800" b="0">
                <a:solidFill>
                  <a:srgbClr val="000066"/>
                </a:solidFill>
                <a:latin typeface="Arial" pitchFamily="34" charset="0"/>
              </a:rPr>
              <a:t> Estimate of diffusion coefficient</a:t>
            </a:r>
            <a:endParaRPr lang="ru-RU" sz="1800" b="0">
              <a:solidFill>
                <a:srgbClr val="000066"/>
              </a:solidFill>
              <a:latin typeface="Arial" pitchFamily="34" charset="0"/>
            </a:endParaRPr>
          </a:p>
          <a:p>
            <a:endParaRPr lang="ru-RU" sz="1800"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13582</TotalTime>
  <Words>1057</Words>
  <Application>Microsoft Office PowerPoint</Application>
  <PresentationFormat>Bildschirmpräsentation (4:3)</PresentationFormat>
  <Paragraphs>171</Paragraphs>
  <Slides>15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15</vt:i4>
      </vt:variant>
    </vt:vector>
  </HeadingPairs>
  <TitlesOfParts>
    <vt:vector size="26" baseType="lpstr">
      <vt:lpstr>Times New Roman</vt:lpstr>
      <vt:lpstr>Arial</vt:lpstr>
      <vt:lpstr>Times New Roman CYR</vt:lpstr>
      <vt:lpstr>Arial Unicode MS</vt:lpstr>
      <vt:lpstr>Gulim</vt:lpstr>
      <vt:lpstr>Wingdings</vt:lpstr>
      <vt:lpstr>Batang</vt:lpstr>
      <vt:lpstr>Оформление по умолчанию</vt:lpstr>
      <vt:lpstr>CorelDRAW 7.0 Graphic</vt:lpstr>
      <vt:lpstr>Microsoft Equation 3.0</vt:lpstr>
      <vt:lpstr>Grapher Plot Document</vt:lpstr>
      <vt:lpstr>МСР-6 preparation. Oxidation kinetics of metallic melt containing uranium and zirconium</vt:lpstr>
      <vt:lpstr>  Contents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Experimental procedure</vt:lpstr>
      <vt:lpstr>Post-test analysis</vt:lpstr>
      <vt:lpstr>Post-test modeling of crust growth</vt:lpstr>
      <vt:lpstr>Post-test modeling of crust growth (2)</vt:lpstr>
      <vt:lpstr>Post-test modeling of crust growth (3)</vt:lpstr>
      <vt:lpstr>Estimate of oxidation time</vt:lpstr>
      <vt:lpstr>Estimate of oxidation time (2)</vt:lpstr>
      <vt:lpstr>Conclusions</vt:lpstr>
    </vt:vector>
  </TitlesOfParts>
  <Manager>Khabensky V.B.</Manager>
  <Company>NITI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MCP7</dc:title>
  <dc:subject>METCOR-P</dc:subject>
  <dc:creator>Sulatsky A.A.</dc:creator>
  <cp:lastModifiedBy>Peters, Ursula</cp:lastModifiedBy>
  <cp:revision>443</cp:revision>
  <cp:lastPrinted>2001-10-30T08:59:27Z</cp:lastPrinted>
  <dcterms:created xsi:type="dcterms:W3CDTF">1998-10-12T06:52:06Z</dcterms:created>
  <dcterms:modified xsi:type="dcterms:W3CDTF">2012-10-16T20:31:26Z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/>
  </property>
</Properties>
</file>