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344" r:id="rId2"/>
    <p:sldId id="413" r:id="rId3"/>
    <p:sldId id="438" r:id="rId4"/>
    <p:sldId id="439" r:id="rId5"/>
    <p:sldId id="440" r:id="rId6"/>
    <p:sldId id="441" r:id="rId7"/>
    <p:sldId id="449" r:id="rId8"/>
    <p:sldId id="450" r:id="rId9"/>
    <p:sldId id="451" r:id="rId10"/>
    <p:sldId id="452" r:id="rId11"/>
    <p:sldId id="453" r:id="rId12"/>
    <p:sldId id="454" r:id="rId13"/>
    <p:sldId id="455" r:id="rId14"/>
    <p:sldId id="456" r:id="rId15"/>
    <p:sldId id="457" r:id="rId16"/>
    <p:sldId id="425" r:id="rId17"/>
    <p:sldId id="424" r:id="rId18"/>
    <p:sldId id="423" r:id="rId19"/>
    <p:sldId id="426" r:id="rId20"/>
    <p:sldId id="427" r:id="rId21"/>
    <p:sldId id="428" r:id="rId22"/>
    <p:sldId id="429" r:id="rId23"/>
    <p:sldId id="430" r:id="rId24"/>
    <p:sldId id="431" r:id="rId25"/>
    <p:sldId id="432" r:id="rId26"/>
    <p:sldId id="433" r:id="rId27"/>
    <p:sldId id="434" r:id="rId28"/>
    <p:sldId id="435" r:id="rId29"/>
  </p:sldIdLst>
  <p:sldSz cx="9144000" cy="6858000" type="screen4x3"/>
  <p:notesSz cx="6784975" cy="9856788"/>
  <p:defaultTextStyle>
    <a:defPPr>
      <a:defRPr lang="en-GB"/>
    </a:defPPr>
    <a:lvl1pPr algn="ctr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2000" b="1"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sz="2000" b="1"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sz="2000" b="1"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sz="2000" b="1"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nata" initials="n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C0000"/>
    <a:srgbClr val="CC00CC"/>
    <a:srgbClr val="990033"/>
    <a:srgbClr val="A50021"/>
    <a:srgbClr val="996600"/>
    <a:srgbClr val="FFCCCC"/>
    <a:srgbClr val="FF6600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480" autoAdjust="0"/>
    <p:restoredTop sz="96715" autoAdjust="0"/>
  </p:normalViewPr>
  <p:slideViewPr>
    <p:cSldViewPr>
      <p:cViewPr>
        <p:scale>
          <a:sx n="93" d="100"/>
          <a:sy n="93" d="100"/>
        </p:scale>
        <p:origin x="-1282" y="-14"/>
      </p:cViewPr>
      <p:guideLst>
        <p:guide orient="horz" pos="2143"/>
        <p:guide pos="289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-1854" y="-102"/>
      </p:cViewPr>
      <p:guideLst>
        <p:guide orient="horz" pos="3105"/>
        <p:guide pos="2137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08-06-24T10:53:28.634" idx="2">
    <p:pos x="10" y="10"/>
    <p:text/>
  </p:cm>
</p:cmLst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0.vml.rels><?xml version="1.0" encoding="UTF-8" standalone="yes"?>
<Relationships xmlns="http://schemas.openxmlformats.org/package/2006/relationships"><Relationship Id="rId8" Type="http://schemas.openxmlformats.org/officeDocument/2006/relationships/image" Target="../media/image32.wmf"/><Relationship Id="rId3" Type="http://schemas.openxmlformats.org/officeDocument/2006/relationships/image" Target="../media/image24.wmf"/><Relationship Id="rId7" Type="http://schemas.openxmlformats.org/officeDocument/2006/relationships/image" Target="../media/image31.wmf"/><Relationship Id="rId2" Type="http://schemas.openxmlformats.org/officeDocument/2006/relationships/image" Target="../media/image27.wmf"/><Relationship Id="rId1" Type="http://schemas.openxmlformats.org/officeDocument/2006/relationships/image" Target="../media/image26.wmf"/><Relationship Id="rId6" Type="http://schemas.openxmlformats.org/officeDocument/2006/relationships/image" Target="../media/image30.wmf"/><Relationship Id="rId5" Type="http://schemas.openxmlformats.org/officeDocument/2006/relationships/image" Target="../media/image29.wmf"/><Relationship Id="rId10" Type="http://schemas.openxmlformats.org/officeDocument/2006/relationships/image" Target="../media/image34.wmf"/><Relationship Id="rId4" Type="http://schemas.openxmlformats.org/officeDocument/2006/relationships/image" Target="../media/image28.wmf"/><Relationship Id="rId9" Type="http://schemas.openxmlformats.org/officeDocument/2006/relationships/image" Target="../media/image33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image" Target="../media/image36.wmf"/><Relationship Id="rId1" Type="http://schemas.openxmlformats.org/officeDocument/2006/relationships/image" Target="../media/image35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2" Type="http://schemas.openxmlformats.org/officeDocument/2006/relationships/image" Target="../media/image40.wmf"/><Relationship Id="rId1" Type="http://schemas.openxmlformats.org/officeDocument/2006/relationships/image" Target="../media/image39.wmf"/><Relationship Id="rId4" Type="http://schemas.openxmlformats.org/officeDocument/2006/relationships/image" Target="../media/image42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47.wmf"/><Relationship Id="rId7" Type="http://schemas.openxmlformats.org/officeDocument/2006/relationships/image" Target="../media/image51.wmf"/><Relationship Id="rId2" Type="http://schemas.openxmlformats.org/officeDocument/2006/relationships/image" Target="../media/image46.wmf"/><Relationship Id="rId1" Type="http://schemas.openxmlformats.org/officeDocument/2006/relationships/image" Target="../media/image45.wmf"/><Relationship Id="rId6" Type="http://schemas.openxmlformats.org/officeDocument/2006/relationships/image" Target="../media/image50.wmf"/><Relationship Id="rId5" Type="http://schemas.openxmlformats.org/officeDocument/2006/relationships/image" Target="../media/image49.wmf"/><Relationship Id="rId4" Type="http://schemas.openxmlformats.org/officeDocument/2006/relationships/image" Target="../media/image48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54.wmf"/><Relationship Id="rId2" Type="http://schemas.openxmlformats.org/officeDocument/2006/relationships/image" Target="../media/image53.wmf"/><Relationship Id="rId1" Type="http://schemas.openxmlformats.org/officeDocument/2006/relationships/image" Target="../media/image52.wmf"/><Relationship Id="rId4" Type="http://schemas.openxmlformats.org/officeDocument/2006/relationships/image" Target="../media/image55.wmf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57.wmf"/><Relationship Id="rId1" Type="http://schemas.openxmlformats.org/officeDocument/2006/relationships/image" Target="../media/image5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image" Target="../media/image17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image" Target="../media/image2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005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49" tIns="46076" rIns="92149" bIns="46076" numCol="1" anchor="t" anchorCtr="0" compatLnSpc="1">
            <a:prstTxWarp prst="textNoShape">
              <a:avLst/>
            </a:prstTxWarp>
          </a:bodyPr>
          <a:lstStyle>
            <a:lvl1pPr algn="l" defTabSz="922338">
              <a:defRPr sz="1200" b="0">
                <a:latin typeface="Times New Roman CYR" charset="-52"/>
              </a:defRPr>
            </a:lvl1pPr>
          </a:lstStyle>
          <a:p>
            <a:endParaRPr lang="ru-RU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4925" y="0"/>
            <a:ext cx="294005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49" tIns="46076" rIns="92149" bIns="46076" numCol="1" anchor="t" anchorCtr="0" compatLnSpc="1">
            <a:prstTxWarp prst="textNoShape">
              <a:avLst/>
            </a:prstTxWarp>
          </a:bodyPr>
          <a:lstStyle>
            <a:lvl1pPr algn="r" defTabSz="922338">
              <a:defRPr sz="1200" b="0">
                <a:latin typeface="Times New Roman CYR" charset="-52"/>
              </a:defRPr>
            </a:lvl1pPr>
          </a:lstStyle>
          <a:p>
            <a:endParaRPr lang="ru-RU"/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4188"/>
            <a:ext cx="294005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49" tIns="46076" rIns="92149" bIns="46076" numCol="1" anchor="b" anchorCtr="0" compatLnSpc="1">
            <a:prstTxWarp prst="textNoShape">
              <a:avLst/>
            </a:prstTxWarp>
          </a:bodyPr>
          <a:lstStyle>
            <a:lvl1pPr algn="l" defTabSz="922338">
              <a:defRPr sz="1200" b="0">
                <a:latin typeface="Times New Roman CYR" charset="-52"/>
              </a:defRPr>
            </a:lvl1pPr>
          </a:lstStyle>
          <a:p>
            <a:r>
              <a:rPr lang="ru-RU"/>
              <a:t>Cologne, Germany, March, 2005</a:t>
            </a:r>
          </a:p>
        </p:txBody>
      </p:sp>
    </p:spTree>
    <p:extLst>
      <p:ext uri="{BB962C8B-B14F-4D97-AF65-F5344CB8AC3E}">
        <p14:creationId xmlns:p14="http://schemas.microsoft.com/office/powerpoint/2010/main" val="27559057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3030462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 CYR" charset="-52"/>
        <a:ea typeface="+mn-ea"/>
        <a:cs typeface="+mn-cs"/>
      </a:defRPr>
    </a:lvl1pPr>
    <a:lvl2pPr marL="4572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 CYR" charset="-52"/>
        <a:ea typeface="+mn-ea"/>
        <a:cs typeface="+mn-cs"/>
      </a:defRPr>
    </a:lvl2pPr>
    <a:lvl3pPr marL="9144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 CYR" charset="-52"/>
        <a:ea typeface="+mn-ea"/>
        <a:cs typeface="+mn-cs"/>
      </a:defRPr>
    </a:lvl3pPr>
    <a:lvl4pPr marL="13716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 CYR" charset="-52"/>
        <a:ea typeface="+mn-ea"/>
        <a:cs typeface="+mn-cs"/>
      </a:defRPr>
    </a:lvl4pPr>
    <a:lvl5pPr marL="18288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 CYR" charset="-52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506" name="Rectangle 2"/>
          <p:cNvSpPr>
            <a:spLocks noRot="1" noChangeArrowheads="1" noTextEdit="1"/>
          </p:cNvSpPr>
          <p:nvPr>
            <p:ph type="sldImg"/>
          </p:nvPr>
        </p:nvSpPr>
        <p:spPr bwMode="auto">
          <a:xfrm>
            <a:off x="928688" y="739775"/>
            <a:ext cx="4927600" cy="36957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055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7863" y="4681538"/>
            <a:ext cx="5429250" cy="44354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714" name="Rectangle 2"/>
          <p:cNvSpPr>
            <a:spLocks noRot="1" noChangeArrowheads="1" noTextEdit="1"/>
          </p:cNvSpPr>
          <p:nvPr>
            <p:ph type="sldImg"/>
          </p:nvPr>
        </p:nvSpPr>
        <p:spPr bwMode="auto">
          <a:xfrm>
            <a:off x="928688" y="739775"/>
            <a:ext cx="4927600" cy="36957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277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7863" y="4681538"/>
            <a:ext cx="5429250" cy="44354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762" name="Rectangle 2"/>
          <p:cNvSpPr>
            <a:spLocks noRot="1" noChangeArrowheads="1" noTextEdit="1"/>
          </p:cNvSpPr>
          <p:nvPr>
            <p:ph type="sldImg"/>
          </p:nvPr>
        </p:nvSpPr>
        <p:spPr bwMode="auto">
          <a:xfrm>
            <a:off x="928688" y="739775"/>
            <a:ext cx="4927600" cy="36957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297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7863" y="4681538"/>
            <a:ext cx="5429250" cy="44354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810" name="Rectangle 2"/>
          <p:cNvSpPr>
            <a:spLocks noRot="1" noChangeArrowheads="1" noTextEdit="1"/>
          </p:cNvSpPr>
          <p:nvPr>
            <p:ph type="sldImg"/>
          </p:nvPr>
        </p:nvSpPr>
        <p:spPr bwMode="auto">
          <a:xfrm>
            <a:off x="928688" y="739775"/>
            <a:ext cx="4927600" cy="36957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318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7863" y="4681538"/>
            <a:ext cx="5429250" cy="44354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146" name="Rectangle 2"/>
          <p:cNvSpPr>
            <a:spLocks noRot="1" noChangeArrowheads="1" noTextEdit="1"/>
          </p:cNvSpPr>
          <p:nvPr>
            <p:ph type="sldImg"/>
          </p:nvPr>
        </p:nvSpPr>
        <p:spPr bwMode="auto">
          <a:xfrm>
            <a:off x="928688" y="739775"/>
            <a:ext cx="4927600" cy="36957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7863" y="4681538"/>
            <a:ext cx="5429250" cy="44354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194" name="Rectangle 2"/>
          <p:cNvSpPr>
            <a:spLocks noRot="1" noChangeArrowheads="1" noTextEdit="1"/>
          </p:cNvSpPr>
          <p:nvPr>
            <p:ph type="sldImg"/>
          </p:nvPr>
        </p:nvSpPr>
        <p:spPr bwMode="auto">
          <a:xfrm>
            <a:off x="928688" y="739775"/>
            <a:ext cx="4927600" cy="36957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7863" y="4681538"/>
            <a:ext cx="5429250" cy="44354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0242" name="Rectangle 2"/>
          <p:cNvSpPr>
            <a:spLocks noRot="1" noChangeArrowheads="1" noTextEdit="1"/>
          </p:cNvSpPr>
          <p:nvPr>
            <p:ph type="sldImg"/>
          </p:nvPr>
        </p:nvSpPr>
        <p:spPr bwMode="auto">
          <a:xfrm>
            <a:off x="928688" y="739775"/>
            <a:ext cx="4927600" cy="36957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50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7863" y="4681538"/>
            <a:ext cx="5429250" cy="44354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290" name="Rectangle 2"/>
          <p:cNvSpPr>
            <a:spLocks noRot="1" noChangeArrowheads="1" noTextEdit="1"/>
          </p:cNvSpPr>
          <p:nvPr>
            <p:ph type="sldImg"/>
          </p:nvPr>
        </p:nvSpPr>
        <p:spPr bwMode="auto">
          <a:xfrm>
            <a:off x="928688" y="739775"/>
            <a:ext cx="4927600" cy="36957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522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7863" y="4681538"/>
            <a:ext cx="5429250" cy="44354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338" name="Rectangle 2"/>
          <p:cNvSpPr>
            <a:spLocks noRot="1" noChangeArrowheads="1" noTextEdit="1"/>
          </p:cNvSpPr>
          <p:nvPr>
            <p:ph type="sldImg"/>
          </p:nvPr>
        </p:nvSpPr>
        <p:spPr bwMode="auto">
          <a:xfrm>
            <a:off x="928688" y="739775"/>
            <a:ext cx="4927600" cy="36957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543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7863" y="4681538"/>
            <a:ext cx="5429250" cy="44354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2</a:t>
            </a:r>
            <a:r>
              <a:rPr lang="en-US" baseline="30000"/>
              <a:t>nd</a:t>
            </a:r>
            <a:r>
              <a:rPr lang="en-US"/>
              <a:t> METCOR-P Meeting, July 9, 2008, St.-Peterburg   </a:t>
            </a:r>
            <a:r>
              <a:rPr lang="en-GB"/>
              <a:t> </a:t>
            </a:r>
            <a:fld id="{192A4530-3A46-441A-9639-13826BD2960C}" type="slidenum">
              <a:rPr lang="en-GB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4320034"/>
      </p:ext>
    </p:extLst>
  </p:cSld>
  <p:clrMapOvr>
    <a:masterClrMapping/>
  </p:clrMapOvr>
  <p:transition advClick="0">
    <p:zoom dir="in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2</a:t>
            </a:r>
            <a:r>
              <a:rPr lang="en-US" baseline="30000"/>
              <a:t>nd</a:t>
            </a:r>
            <a:r>
              <a:rPr lang="en-US"/>
              <a:t> METCOR-P Meeting, July 9, 2008, St.-Peterburg   </a:t>
            </a:r>
            <a:r>
              <a:rPr lang="en-GB"/>
              <a:t> </a:t>
            </a:r>
            <a:fld id="{563985F9-F45F-4DAE-8B1E-1558F049A0BF}" type="slidenum">
              <a:rPr lang="en-GB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9749571"/>
      </p:ext>
    </p:extLst>
  </p:cSld>
  <p:clrMapOvr>
    <a:masterClrMapping/>
  </p:clrMapOvr>
  <p:transition advClick="0">
    <p:zoom dir="in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15100" y="481013"/>
            <a:ext cx="1943100" cy="5614987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85800" y="481013"/>
            <a:ext cx="5676900" cy="5614987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2</a:t>
            </a:r>
            <a:r>
              <a:rPr lang="en-US" baseline="30000"/>
              <a:t>nd</a:t>
            </a:r>
            <a:r>
              <a:rPr lang="en-US"/>
              <a:t> METCOR-P Meeting, July 9, 2008, St.-Peterburg   </a:t>
            </a:r>
            <a:r>
              <a:rPr lang="en-GB"/>
              <a:t> </a:t>
            </a:r>
            <a:fld id="{48567ED8-CA28-4A18-B135-B994A73B7002}" type="slidenum">
              <a:rPr lang="en-GB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2301289"/>
      </p:ext>
    </p:extLst>
  </p:cSld>
  <p:clrMapOvr>
    <a:masterClrMapping/>
  </p:clrMapOvr>
  <p:transition advClick="0">
    <p:zoom dir="in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el, Text und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481013"/>
            <a:ext cx="7772400" cy="639762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0"/>
          </p:nvPr>
        </p:nvSpPr>
        <p:spPr>
          <a:xfrm>
            <a:off x="4284663" y="6400800"/>
            <a:ext cx="4859337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2</a:t>
            </a:r>
            <a:r>
              <a:rPr lang="en-US" baseline="30000"/>
              <a:t>nd</a:t>
            </a:r>
            <a:r>
              <a:rPr lang="en-US"/>
              <a:t> METCOR-P Meeting, July 9, 2008, St.-Peterburg   </a:t>
            </a:r>
            <a:r>
              <a:rPr lang="en-GB"/>
              <a:t> </a:t>
            </a:r>
            <a:fld id="{9652AB14-F0F1-4F85-ACDD-7E0582002133}" type="slidenum">
              <a:rPr lang="en-GB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9392894"/>
      </p:ext>
    </p:extLst>
  </p:cSld>
  <p:clrMapOvr>
    <a:masterClrMapping/>
  </p:clrMapOvr>
  <p:transition advClick="0">
    <p:zoom dir="in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el, Inhalt und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481013"/>
            <a:ext cx="7772400" cy="639762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0"/>
          </p:nvPr>
        </p:nvSpPr>
        <p:spPr>
          <a:xfrm>
            <a:off x="4284663" y="6400800"/>
            <a:ext cx="4859337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2</a:t>
            </a:r>
            <a:r>
              <a:rPr lang="en-US" baseline="30000"/>
              <a:t>nd</a:t>
            </a:r>
            <a:r>
              <a:rPr lang="en-US"/>
              <a:t> METCOR-P Meeting, July 9, 2008, St.-Peterburg   </a:t>
            </a:r>
            <a:r>
              <a:rPr lang="en-GB"/>
              <a:t> </a:t>
            </a:r>
            <a:fld id="{CBC9BCA2-C158-4136-8863-36E82BE295FB}" type="slidenum">
              <a:rPr lang="en-GB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9200041"/>
      </p:ext>
    </p:extLst>
  </p:cSld>
  <p:clrMapOvr>
    <a:masterClrMapping/>
  </p:clrMapOvr>
  <p:transition advClick="0">
    <p:zoom dir="in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2</a:t>
            </a:r>
            <a:r>
              <a:rPr lang="en-US" baseline="30000"/>
              <a:t>nd</a:t>
            </a:r>
            <a:r>
              <a:rPr lang="en-US"/>
              <a:t> METCOR-P Meeting, July 9, 2008, St.-Peterburg   </a:t>
            </a:r>
            <a:r>
              <a:rPr lang="en-GB"/>
              <a:t> </a:t>
            </a:r>
            <a:fld id="{7D0F8CA7-711D-46AA-B1EB-1A474BEFFE08}" type="slidenum">
              <a:rPr lang="en-GB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2620715"/>
      </p:ext>
    </p:extLst>
  </p:cSld>
  <p:clrMapOvr>
    <a:masterClrMapping/>
  </p:clrMapOvr>
  <p:transition advClick="0">
    <p:zoom dir="in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2</a:t>
            </a:r>
            <a:r>
              <a:rPr lang="en-US" baseline="30000"/>
              <a:t>nd</a:t>
            </a:r>
            <a:r>
              <a:rPr lang="en-US"/>
              <a:t> METCOR-P Meeting, July 9, 2008, St.-Peterburg   </a:t>
            </a:r>
            <a:r>
              <a:rPr lang="en-GB"/>
              <a:t> </a:t>
            </a:r>
            <a:fld id="{950BC2D3-3B82-4375-BC0E-98A4F5658171}" type="slidenum">
              <a:rPr lang="en-GB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4335290"/>
      </p:ext>
    </p:extLst>
  </p:cSld>
  <p:clrMapOvr>
    <a:masterClrMapping/>
  </p:clrMapOvr>
  <p:transition advClick="0">
    <p:zoom dir="in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2</a:t>
            </a:r>
            <a:r>
              <a:rPr lang="en-US" baseline="30000"/>
              <a:t>nd</a:t>
            </a:r>
            <a:r>
              <a:rPr lang="en-US"/>
              <a:t> METCOR-P Meeting, July 9, 2008, St.-Peterburg   </a:t>
            </a:r>
            <a:r>
              <a:rPr lang="en-GB"/>
              <a:t> </a:t>
            </a:r>
            <a:fld id="{E954178D-218C-468A-ABFC-B92D8BCF41E9}" type="slidenum">
              <a:rPr lang="en-GB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7459037"/>
      </p:ext>
    </p:extLst>
  </p:cSld>
  <p:clrMapOvr>
    <a:masterClrMapping/>
  </p:clrMapOvr>
  <p:transition advClick="0">
    <p:zoom dir="in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2</a:t>
            </a:r>
            <a:r>
              <a:rPr lang="en-US" baseline="30000"/>
              <a:t>nd</a:t>
            </a:r>
            <a:r>
              <a:rPr lang="en-US"/>
              <a:t> METCOR-P Meeting, July 9, 2008, St.-Peterburg   </a:t>
            </a:r>
            <a:r>
              <a:rPr lang="en-GB"/>
              <a:t> </a:t>
            </a:r>
            <a:fld id="{6D2D95F5-B62B-4B23-9C08-B53EA3937324}" type="slidenum">
              <a:rPr lang="en-GB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0089971"/>
      </p:ext>
    </p:extLst>
  </p:cSld>
  <p:clrMapOvr>
    <a:masterClrMapping/>
  </p:clrMapOvr>
  <p:transition advClick="0">
    <p:zoom dir="in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2</a:t>
            </a:r>
            <a:r>
              <a:rPr lang="en-US" baseline="30000"/>
              <a:t>nd</a:t>
            </a:r>
            <a:r>
              <a:rPr lang="en-US"/>
              <a:t> METCOR-P Meeting, July 9, 2008, St.-Peterburg   </a:t>
            </a:r>
            <a:r>
              <a:rPr lang="en-GB"/>
              <a:t> </a:t>
            </a:r>
            <a:fld id="{B4BCC1F9-93DF-4759-B089-244E550DA6EC}" type="slidenum">
              <a:rPr lang="en-GB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3874864"/>
      </p:ext>
    </p:extLst>
  </p:cSld>
  <p:clrMapOvr>
    <a:masterClrMapping/>
  </p:clrMapOvr>
  <p:transition advClick="0">
    <p:zoom dir="in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2</a:t>
            </a:r>
            <a:r>
              <a:rPr lang="en-US" baseline="30000"/>
              <a:t>nd</a:t>
            </a:r>
            <a:r>
              <a:rPr lang="en-US"/>
              <a:t> METCOR-P Meeting, July 9, 2008, St.-Peterburg   </a:t>
            </a:r>
            <a:r>
              <a:rPr lang="en-GB"/>
              <a:t> </a:t>
            </a:r>
            <a:fld id="{02D914FA-D3F6-4091-BF5F-9C86E72E76A1}" type="slidenum">
              <a:rPr lang="en-GB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2446781"/>
      </p:ext>
    </p:extLst>
  </p:cSld>
  <p:clrMapOvr>
    <a:masterClrMapping/>
  </p:clrMapOvr>
  <p:transition advClick="0">
    <p:zoom dir="in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2</a:t>
            </a:r>
            <a:r>
              <a:rPr lang="en-US" baseline="30000"/>
              <a:t>nd</a:t>
            </a:r>
            <a:r>
              <a:rPr lang="en-US"/>
              <a:t> METCOR-P Meeting, July 9, 2008, St.-Peterburg   </a:t>
            </a:r>
            <a:r>
              <a:rPr lang="en-GB"/>
              <a:t> </a:t>
            </a:r>
            <a:fld id="{5BD6D936-1218-4A2C-8E96-8381CD63FAA9}" type="slidenum">
              <a:rPr lang="en-GB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8063510"/>
      </p:ext>
    </p:extLst>
  </p:cSld>
  <p:clrMapOvr>
    <a:masterClrMapping/>
  </p:clrMapOvr>
  <p:transition advClick="0">
    <p:zoom dir="in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2</a:t>
            </a:r>
            <a:r>
              <a:rPr lang="en-US" baseline="30000"/>
              <a:t>nd</a:t>
            </a:r>
            <a:r>
              <a:rPr lang="en-US"/>
              <a:t> METCOR-P Meeting, July 9, 2008, St.-Peterburg   </a:t>
            </a:r>
            <a:r>
              <a:rPr lang="en-GB"/>
              <a:t> </a:t>
            </a:r>
            <a:fld id="{2D581C72-A889-4BA2-9E4E-A18A6A194170}" type="slidenum">
              <a:rPr lang="en-GB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145183"/>
      </p:ext>
    </p:extLst>
  </p:cSld>
  <p:clrMapOvr>
    <a:masterClrMapping/>
  </p:clrMapOvr>
  <p:transition advClick="0">
    <p:zoom dir="in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481013"/>
            <a:ext cx="7772400" cy="63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59" tIns="46030" rIns="92059" bIns="4603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Щелчок правит 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59" tIns="46030" rIns="92059" bIns="4603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Щелчок правит образец текста</a:t>
            </a:r>
          </a:p>
          <a:p>
            <a:pPr lvl="1"/>
            <a:r>
              <a:rPr lang="en-GB" smtClean="0"/>
              <a:t>Второй уровень</a:t>
            </a:r>
          </a:p>
          <a:p>
            <a:pPr lvl="2"/>
            <a:r>
              <a:rPr lang="en-GB" smtClean="0"/>
              <a:t>Третий уровень</a:t>
            </a:r>
          </a:p>
          <a:p>
            <a:pPr lvl="3"/>
            <a:r>
              <a:rPr lang="en-GB" smtClean="0"/>
              <a:t>Четвертый уровень</a:t>
            </a:r>
          </a:p>
          <a:p>
            <a:pPr lvl="4"/>
            <a:r>
              <a:rPr lang="en-GB" smtClean="0"/>
              <a:t>Пятый уровень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284663" y="6400800"/>
            <a:ext cx="48593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59" tIns="46030" rIns="92059" bIns="46030" numCol="1" anchor="ctr" anchorCtr="0" compatLnSpc="1">
            <a:prstTxWarp prst="textNoShape">
              <a:avLst/>
            </a:prstTxWarp>
          </a:bodyPr>
          <a:lstStyle>
            <a:lvl1pPr algn="r" defTabSz="762000">
              <a:defRPr sz="1200">
                <a:solidFill>
                  <a:srgbClr val="990033"/>
                </a:solidFill>
              </a:defRPr>
            </a:lvl1pPr>
          </a:lstStyle>
          <a:p>
            <a:r>
              <a:rPr lang="en-US"/>
              <a:t>2</a:t>
            </a:r>
            <a:r>
              <a:rPr lang="en-US" baseline="30000"/>
              <a:t>nd</a:t>
            </a:r>
            <a:r>
              <a:rPr lang="en-US"/>
              <a:t> METCOR-P Meeting, July 9, 2008, St.-Peterburg   </a:t>
            </a:r>
            <a:r>
              <a:rPr lang="en-GB"/>
              <a:t> </a:t>
            </a:r>
            <a:fld id="{260CC7D3-A84F-402B-8C61-6733E0A993F4}" type="slidenum">
              <a:rPr lang="en-GB"/>
              <a:pPr/>
              <a:t>‹Nr.›</a:t>
            </a:fld>
            <a:endParaRPr lang="en-GB"/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527050" y="6388100"/>
            <a:ext cx="8616950" cy="0"/>
          </a:xfrm>
          <a:prstGeom prst="line">
            <a:avLst/>
          </a:prstGeom>
          <a:noFill/>
          <a:ln w="28575">
            <a:solidFill>
              <a:srgbClr val="990033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 advClick="0">
    <p:zoom dir="in"/>
  </p:transition>
  <p:hf hdr="0" ftr="0" dt="0"/>
  <p:txStyles>
    <p:titleStyle>
      <a:lvl1pPr algn="ctr" defTabSz="762000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A50021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defTabSz="762000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A50021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2pPr>
      <a:lvl3pPr algn="ctr" defTabSz="762000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A50021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3pPr>
      <a:lvl4pPr algn="ctr" defTabSz="762000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A50021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4pPr>
      <a:lvl5pPr algn="ctr" defTabSz="762000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A50021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5pPr>
      <a:lvl6pPr marL="457200" algn="ctr" defTabSz="762000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A50021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6pPr>
      <a:lvl7pPr marL="914400" algn="ctr" defTabSz="762000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A50021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7pPr>
      <a:lvl8pPr marL="1371600" algn="ctr" defTabSz="762000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A50021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8pPr>
      <a:lvl9pPr marL="1828800" algn="ctr" defTabSz="762000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A50021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9pPr>
    </p:titleStyle>
    <p:bodyStyle>
      <a:lvl1pPr marL="342900" indent="-342900" algn="l" defTabSz="762000" rtl="0" eaLnBrk="0" fontAlgn="base" hangingPunct="0">
        <a:spcBef>
          <a:spcPct val="20000"/>
        </a:spcBef>
        <a:spcAft>
          <a:spcPct val="0"/>
        </a:spcAft>
        <a:buBlip>
          <a:blip r:embed="rId15"/>
        </a:buBlip>
        <a:defRPr sz="2400">
          <a:solidFill>
            <a:srgbClr val="000066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defTabSz="762000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</a:defRPr>
      </a:lvl2pPr>
      <a:lvl3pPr marL="1143000" indent="-228600" algn="l" defTabSz="762000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defTabSz="762000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defTabSz="762000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defTabSz="762000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defTabSz="762000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defTabSz="762000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defTabSz="762000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3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4.png"/><Relationship Id="rId4" Type="http://schemas.openxmlformats.org/officeDocument/2006/relationships/oleObject" Target="../embeddings/oleObject4.bin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6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8.e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17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9.w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22.wmf"/><Relationship Id="rId5" Type="http://schemas.openxmlformats.org/officeDocument/2006/relationships/image" Target="../media/image21.wmf"/><Relationship Id="rId4" Type="http://schemas.openxmlformats.org/officeDocument/2006/relationships/image" Target="../media/image20.w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wmf"/><Relationship Id="rId3" Type="http://schemas.openxmlformats.org/officeDocument/2006/relationships/oleObject" Target="../embeddings/oleObject10.bin"/><Relationship Id="rId7" Type="http://schemas.openxmlformats.org/officeDocument/2006/relationships/oleObject" Target="../embeddings/oleObject12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24.wmf"/><Relationship Id="rId5" Type="http://schemas.openxmlformats.org/officeDocument/2006/relationships/oleObject" Target="../embeddings/oleObject11.bin"/><Relationship Id="rId4" Type="http://schemas.openxmlformats.org/officeDocument/2006/relationships/image" Target="../media/image23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wmf"/><Relationship Id="rId13" Type="http://schemas.openxmlformats.org/officeDocument/2006/relationships/oleObject" Target="../embeddings/oleObject18.bin"/><Relationship Id="rId18" Type="http://schemas.openxmlformats.org/officeDocument/2006/relationships/oleObject" Target="../embeddings/oleObject21.bin"/><Relationship Id="rId3" Type="http://schemas.openxmlformats.org/officeDocument/2006/relationships/oleObject" Target="../embeddings/oleObject13.bin"/><Relationship Id="rId21" Type="http://schemas.openxmlformats.org/officeDocument/2006/relationships/image" Target="../media/image33.wmf"/><Relationship Id="rId7" Type="http://schemas.openxmlformats.org/officeDocument/2006/relationships/oleObject" Target="../embeddings/oleObject15.bin"/><Relationship Id="rId12" Type="http://schemas.openxmlformats.org/officeDocument/2006/relationships/image" Target="../media/image29.wmf"/><Relationship Id="rId17" Type="http://schemas.openxmlformats.org/officeDocument/2006/relationships/oleObject" Target="../embeddings/oleObject20.bin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31.wmf"/><Relationship Id="rId20" Type="http://schemas.openxmlformats.org/officeDocument/2006/relationships/oleObject" Target="../embeddings/oleObject22.bin"/><Relationship Id="rId1" Type="http://schemas.openxmlformats.org/officeDocument/2006/relationships/vmlDrawing" Target="../drawings/vmlDrawing10.vml"/><Relationship Id="rId6" Type="http://schemas.openxmlformats.org/officeDocument/2006/relationships/image" Target="../media/image27.wmf"/><Relationship Id="rId11" Type="http://schemas.openxmlformats.org/officeDocument/2006/relationships/oleObject" Target="../embeddings/oleObject17.bin"/><Relationship Id="rId5" Type="http://schemas.openxmlformats.org/officeDocument/2006/relationships/oleObject" Target="../embeddings/oleObject14.bin"/><Relationship Id="rId15" Type="http://schemas.openxmlformats.org/officeDocument/2006/relationships/oleObject" Target="../embeddings/oleObject19.bin"/><Relationship Id="rId23" Type="http://schemas.openxmlformats.org/officeDocument/2006/relationships/image" Target="../media/image34.wmf"/><Relationship Id="rId10" Type="http://schemas.openxmlformats.org/officeDocument/2006/relationships/image" Target="../media/image28.wmf"/><Relationship Id="rId19" Type="http://schemas.openxmlformats.org/officeDocument/2006/relationships/image" Target="../media/image32.wmf"/><Relationship Id="rId4" Type="http://schemas.openxmlformats.org/officeDocument/2006/relationships/image" Target="../media/image26.wmf"/><Relationship Id="rId9" Type="http://schemas.openxmlformats.org/officeDocument/2006/relationships/oleObject" Target="../embeddings/oleObject16.bin"/><Relationship Id="rId14" Type="http://schemas.openxmlformats.org/officeDocument/2006/relationships/image" Target="../media/image30.wmf"/><Relationship Id="rId22" Type="http://schemas.openxmlformats.org/officeDocument/2006/relationships/oleObject" Target="../embeddings/oleObject23.bin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wmf"/><Relationship Id="rId3" Type="http://schemas.openxmlformats.org/officeDocument/2006/relationships/oleObject" Target="../embeddings/oleObject24.bin"/><Relationship Id="rId7" Type="http://schemas.openxmlformats.org/officeDocument/2006/relationships/oleObject" Target="../embeddings/oleObject26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36.wmf"/><Relationship Id="rId5" Type="http://schemas.openxmlformats.org/officeDocument/2006/relationships/oleObject" Target="../embeddings/oleObject25.bin"/><Relationship Id="rId4" Type="http://schemas.openxmlformats.org/officeDocument/2006/relationships/image" Target="../media/image35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38.wm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wmf"/><Relationship Id="rId3" Type="http://schemas.openxmlformats.org/officeDocument/2006/relationships/image" Target="../media/image43.png"/><Relationship Id="rId7" Type="http://schemas.openxmlformats.org/officeDocument/2006/relationships/oleObject" Target="../embeddings/oleObject29.bin"/><Relationship Id="rId12" Type="http://schemas.openxmlformats.org/officeDocument/2006/relationships/image" Target="../media/image42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39.wmf"/><Relationship Id="rId11" Type="http://schemas.openxmlformats.org/officeDocument/2006/relationships/oleObject" Target="../embeddings/oleObject31.bin"/><Relationship Id="rId5" Type="http://schemas.openxmlformats.org/officeDocument/2006/relationships/oleObject" Target="../embeddings/oleObject28.bin"/><Relationship Id="rId10" Type="http://schemas.openxmlformats.org/officeDocument/2006/relationships/image" Target="../media/image41.wmf"/><Relationship Id="rId4" Type="http://schemas.openxmlformats.org/officeDocument/2006/relationships/image" Target="../media/image44.png"/><Relationship Id="rId9" Type="http://schemas.openxmlformats.org/officeDocument/2006/relationships/oleObject" Target="../embeddings/oleObject30.bin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wmf"/><Relationship Id="rId13" Type="http://schemas.openxmlformats.org/officeDocument/2006/relationships/oleObject" Target="../embeddings/oleObject37.bin"/><Relationship Id="rId3" Type="http://schemas.openxmlformats.org/officeDocument/2006/relationships/oleObject" Target="../embeddings/oleObject32.bin"/><Relationship Id="rId7" Type="http://schemas.openxmlformats.org/officeDocument/2006/relationships/oleObject" Target="../embeddings/oleObject34.bin"/><Relationship Id="rId12" Type="http://schemas.openxmlformats.org/officeDocument/2006/relationships/image" Target="../media/image49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51.wmf"/><Relationship Id="rId1" Type="http://schemas.openxmlformats.org/officeDocument/2006/relationships/vmlDrawing" Target="../drawings/vmlDrawing14.vml"/><Relationship Id="rId6" Type="http://schemas.openxmlformats.org/officeDocument/2006/relationships/image" Target="../media/image46.wmf"/><Relationship Id="rId11" Type="http://schemas.openxmlformats.org/officeDocument/2006/relationships/oleObject" Target="../embeddings/oleObject36.bin"/><Relationship Id="rId5" Type="http://schemas.openxmlformats.org/officeDocument/2006/relationships/oleObject" Target="../embeddings/oleObject33.bin"/><Relationship Id="rId15" Type="http://schemas.openxmlformats.org/officeDocument/2006/relationships/oleObject" Target="../embeddings/oleObject38.bin"/><Relationship Id="rId10" Type="http://schemas.openxmlformats.org/officeDocument/2006/relationships/image" Target="../media/image48.wmf"/><Relationship Id="rId4" Type="http://schemas.openxmlformats.org/officeDocument/2006/relationships/image" Target="../media/image45.wmf"/><Relationship Id="rId9" Type="http://schemas.openxmlformats.org/officeDocument/2006/relationships/oleObject" Target="../embeddings/oleObject35.bin"/><Relationship Id="rId14" Type="http://schemas.openxmlformats.org/officeDocument/2006/relationships/image" Target="../media/image50.wmf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wmf"/><Relationship Id="rId3" Type="http://schemas.openxmlformats.org/officeDocument/2006/relationships/oleObject" Target="../embeddings/oleObject39.bin"/><Relationship Id="rId7" Type="http://schemas.openxmlformats.org/officeDocument/2006/relationships/oleObject" Target="../embeddings/oleObject4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53.wmf"/><Relationship Id="rId5" Type="http://schemas.openxmlformats.org/officeDocument/2006/relationships/oleObject" Target="../embeddings/oleObject40.bin"/><Relationship Id="rId10" Type="http://schemas.openxmlformats.org/officeDocument/2006/relationships/image" Target="../media/image55.wmf"/><Relationship Id="rId4" Type="http://schemas.openxmlformats.org/officeDocument/2006/relationships/image" Target="../media/image52.wmf"/><Relationship Id="rId9" Type="http://schemas.openxmlformats.org/officeDocument/2006/relationships/oleObject" Target="../embeddings/oleObject42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57.wmf"/><Relationship Id="rId5" Type="http://schemas.openxmlformats.org/officeDocument/2006/relationships/oleObject" Target="../embeddings/oleObject44.bin"/><Relationship Id="rId4" Type="http://schemas.openxmlformats.org/officeDocument/2006/relationships/image" Target="../media/image56.w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5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9.wmf"/><Relationship Id="rId4" Type="http://schemas.openxmlformats.org/officeDocument/2006/relationships/oleObject" Target="../embeddings/oleObject3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484" name="Rectangle 4"/>
          <p:cNvSpPr>
            <a:spLocks noChangeArrowheads="1"/>
          </p:cNvSpPr>
          <p:nvPr/>
        </p:nvSpPr>
        <p:spPr bwMode="auto">
          <a:xfrm>
            <a:off x="542925" y="4364038"/>
            <a:ext cx="7508875" cy="158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59" tIns="46030" rIns="92059" bIns="46030" anchor="ctr"/>
          <a:lstStyle/>
          <a:p>
            <a:pPr marL="342900" indent="-342900" algn="l"/>
            <a:r>
              <a:rPr lang="en-US" sz="2400"/>
              <a:t>Presented by V. Granovsky</a:t>
            </a:r>
          </a:p>
          <a:p>
            <a:pPr marL="342900" indent="-342900" algn="l"/>
            <a:r>
              <a:rPr lang="ru-RU" sz="2400" b="0"/>
              <a:t>2</a:t>
            </a:r>
            <a:r>
              <a:rPr lang="en-US" sz="2400" b="0" baseline="30000"/>
              <a:t>nd</a:t>
            </a:r>
            <a:r>
              <a:rPr lang="en-US" sz="2400" b="0"/>
              <a:t> METCOR-P project mee</a:t>
            </a:r>
            <a:r>
              <a:rPr lang="en-GB" sz="2400" b="0"/>
              <a:t>ting</a:t>
            </a:r>
          </a:p>
          <a:p>
            <a:pPr marL="342900" indent="-342900" algn="l"/>
            <a:r>
              <a:rPr lang="en-US" sz="2400" b="0">
                <a:solidFill>
                  <a:srgbClr val="000000"/>
                </a:solidFill>
              </a:rPr>
              <a:t>July 9, 2008, St. Petersburg</a:t>
            </a:r>
            <a:endParaRPr lang="en-US" sz="2400"/>
          </a:p>
          <a:p>
            <a:pPr marL="342900" indent="-342900" algn="l"/>
            <a:endParaRPr lang="en-GB" sz="2400"/>
          </a:p>
        </p:txBody>
      </p:sp>
      <p:sp>
        <p:nvSpPr>
          <p:cNvPr id="404491" name="Rectangle 11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200"/>
              <a:t>Interaction of suboxidized corium melt </a:t>
            </a:r>
            <a:br>
              <a:rPr lang="en-US" sz="3200"/>
            </a:br>
            <a:r>
              <a:rPr lang="en-US" sz="3200"/>
              <a:t>with a vertically-positioned specimen</a:t>
            </a:r>
            <a:r>
              <a:rPr lang="ru-RU" sz="3200"/>
              <a:t>. </a:t>
            </a:r>
            <a:br>
              <a:rPr lang="ru-RU" sz="3200"/>
            </a:br>
            <a:r>
              <a:rPr lang="en-US" sz="3200"/>
              <a:t>Test</a:t>
            </a:r>
            <a:r>
              <a:rPr lang="ru-RU" sz="3200"/>
              <a:t> МСР-1. </a:t>
            </a:r>
            <a:r>
              <a:rPr lang="en-US" sz="3200"/>
              <a:t>Results of analysis</a:t>
            </a:r>
            <a:endParaRPr lang="ru-RU" sz="3200"/>
          </a:p>
        </p:txBody>
      </p:sp>
      <p:grpSp>
        <p:nvGrpSpPr>
          <p:cNvPr id="404492" name="Group 12"/>
          <p:cNvGrpSpPr>
            <a:grpSpLocks/>
          </p:cNvGrpSpPr>
          <p:nvPr/>
        </p:nvGrpSpPr>
        <p:grpSpPr bwMode="auto">
          <a:xfrm>
            <a:off x="4976813" y="179388"/>
            <a:ext cx="4098925" cy="1004887"/>
            <a:chOff x="3062" y="0"/>
            <a:chExt cx="2542" cy="592"/>
          </a:xfrm>
        </p:grpSpPr>
        <p:sp>
          <p:nvSpPr>
            <p:cNvPr id="404493" name="Rectangle 13"/>
            <p:cNvSpPr>
              <a:spLocks noChangeArrowheads="1"/>
            </p:cNvSpPr>
            <p:nvPr/>
          </p:nvSpPr>
          <p:spPr bwMode="auto">
            <a:xfrm>
              <a:off x="3062" y="122"/>
              <a:ext cx="1834" cy="3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/>
            <a:p>
              <a:pPr algn="l"/>
              <a:r>
                <a:rPr lang="en-GB" sz="1800"/>
                <a:t> </a:t>
              </a:r>
              <a:r>
                <a:rPr lang="en-US" sz="1800"/>
                <a:t>International Science and Technology Center</a:t>
              </a:r>
              <a:endParaRPr lang="en-GB" sz="1800"/>
            </a:p>
          </p:txBody>
        </p:sp>
        <p:pic>
          <p:nvPicPr>
            <p:cNvPr id="404494" name="Picture 14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3064"/>
            <a:stretch>
              <a:fillRect/>
            </a:stretch>
          </p:blipFill>
          <p:spPr bwMode="auto">
            <a:xfrm>
              <a:off x="4896" y="0"/>
              <a:ext cx="708" cy="5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04495" name="Rectangle 15"/>
          <p:cNvSpPr>
            <a:spLocks noChangeArrowheads="1"/>
          </p:cNvSpPr>
          <p:nvPr/>
        </p:nvSpPr>
        <p:spPr bwMode="auto">
          <a:xfrm>
            <a:off x="1289050" y="400050"/>
            <a:ext cx="3606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algn="l"/>
            <a:r>
              <a:rPr lang="en-US" sz="1800">
                <a:ea typeface="Arial Unicode MS" pitchFamily="34" charset="-128"/>
                <a:cs typeface="Arial Unicode MS" pitchFamily="34" charset="-128"/>
              </a:rPr>
              <a:t>A.P. Alexandrov </a:t>
            </a:r>
            <a:r>
              <a:rPr lang="en-GB" sz="1800"/>
              <a:t>Research</a:t>
            </a:r>
            <a:r>
              <a:rPr lang="en-US" sz="1800"/>
              <a:t> </a:t>
            </a:r>
            <a:r>
              <a:rPr lang="en-GB" sz="1800"/>
              <a:t>Institute</a:t>
            </a:r>
            <a:r>
              <a:rPr lang="en-US" sz="1800"/>
              <a:t> of Technology</a:t>
            </a:r>
            <a:endParaRPr lang="en-GB" sz="1800"/>
          </a:p>
        </p:txBody>
      </p:sp>
      <p:graphicFrame>
        <p:nvGraphicFramePr>
          <p:cNvPr id="404496" name="Object 16"/>
          <p:cNvGraphicFramePr>
            <a:graphicFrameLocks noChangeAspect="1"/>
          </p:cNvGraphicFramePr>
          <p:nvPr/>
        </p:nvGraphicFramePr>
        <p:xfrm>
          <a:off x="404813" y="179388"/>
          <a:ext cx="852487" cy="874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4498" name="CorelDRAW" r:id="rId5" imgW="515520" imgH="574200" progId="CorelDraw.Graphic.7">
                  <p:embed/>
                </p:oleObj>
              </mc:Choice>
              <mc:Fallback>
                <p:oleObj name="CorelDRAW" r:id="rId5" imgW="515520" imgH="574200" progId="CorelDraw.Graphic.7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4813" y="179388"/>
                        <a:ext cx="852487" cy="874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4497" name="Line 17"/>
          <p:cNvSpPr>
            <a:spLocks noChangeShapeType="1"/>
          </p:cNvSpPr>
          <p:nvPr/>
        </p:nvSpPr>
        <p:spPr bwMode="auto">
          <a:xfrm>
            <a:off x="0" y="1125538"/>
            <a:ext cx="9144000" cy="0"/>
          </a:xfrm>
          <a:prstGeom prst="line">
            <a:avLst/>
          </a:prstGeom>
          <a:noFill/>
          <a:ln w="28575">
            <a:solidFill>
              <a:srgbClr val="990033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  <p:transition advClick="0">
    <p:zoom dir="in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2</a:t>
            </a:r>
            <a:r>
              <a:rPr lang="en-US" baseline="30000"/>
              <a:t>nd</a:t>
            </a:r>
            <a:r>
              <a:rPr lang="en-US"/>
              <a:t> METCOR-P Meeting, July 9, 2008, St.-Peterburg   </a:t>
            </a:r>
            <a:r>
              <a:rPr lang="en-GB"/>
              <a:t> </a:t>
            </a:r>
            <a:fld id="{FC256D49-B83F-493C-8D8C-311CEBE51E87}" type="slidenum">
              <a:rPr lang="en-GB"/>
              <a:pPr/>
              <a:t>10</a:t>
            </a:fld>
            <a:endParaRPr lang="en-GB"/>
          </a:p>
        </p:txBody>
      </p:sp>
      <p:sp>
        <p:nvSpPr>
          <p:cNvPr id="65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033463" y="0"/>
            <a:ext cx="7265987" cy="639763"/>
          </a:xfrm>
        </p:spPr>
        <p:txBody>
          <a:bodyPr/>
          <a:lstStyle/>
          <a:p>
            <a:r>
              <a:rPr lang="en-US" sz="2800">
                <a:effectLst/>
              </a:rPr>
              <a:t>Posttest examination</a:t>
            </a:r>
            <a:r>
              <a:rPr lang="ru-RU" sz="2800">
                <a:effectLst/>
              </a:rPr>
              <a:t> (2)</a:t>
            </a:r>
            <a:endParaRPr lang="en-US" sz="2800">
              <a:effectLst/>
            </a:endParaRPr>
          </a:p>
        </p:txBody>
      </p:sp>
      <p:grpSp>
        <p:nvGrpSpPr>
          <p:cNvPr id="651267" name="Group 3"/>
          <p:cNvGrpSpPr>
            <a:grpSpLocks/>
          </p:cNvGrpSpPr>
          <p:nvPr/>
        </p:nvGrpSpPr>
        <p:grpSpPr bwMode="auto">
          <a:xfrm>
            <a:off x="331788" y="504825"/>
            <a:ext cx="8812212" cy="5775325"/>
            <a:chOff x="209" y="318"/>
            <a:chExt cx="5551" cy="3638"/>
          </a:xfrm>
        </p:grpSpPr>
        <p:pic>
          <p:nvPicPr>
            <p:cNvPr id="651268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1" y="911"/>
              <a:ext cx="5222" cy="12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51269" name="Text Box 5"/>
            <p:cNvSpPr txBox="1">
              <a:spLocks noChangeArrowheads="1"/>
            </p:cNvSpPr>
            <p:nvPr/>
          </p:nvSpPr>
          <p:spPr bwMode="auto">
            <a:xfrm>
              <a:off x="1558" y="318"/>
              <a:ext cx="258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71500"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714500"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286000"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743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3200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657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4114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>
                  <a:solidFill>
                    <a:srgbClr val="000066"/>
                  </a:solidFill>
                  <a:latin typeface="Arial" pitchFamily="34" charset="0"/>
                </a:rPr>
                <a:t>Axial sections of specimen</a:t>
              </a:r>
              <a:endParaRPr lang="en-US">
                <a:solidFill>
                  <a:srgbClr val="000066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51270" name="Text Box 6"/>
            <p:cNvSpPr txBox="1">
              <a:spLocks noChangeArrowheads="1"/>
            </p:cNvSpPr>
            <p:nvPr/>
          </p:nvSpPr>
          <p:spPr bwMode="auto">
            <a:xfrm>
              <a:off x="1035" y="588"/>
              <a:ext cx="1883" cy="5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71500"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714500"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286000"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743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3200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657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4114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>
                  <a:solidFill>
                    <a:srgbClr val="000066"/>
                  </a:solidFill>
                  <a:latin typeface="Arial" pitchFamily="34" charset="0"/>
                </a:rPr>
                <a:t>MCP-1 (90</a:t>
              </a:r>
              <a:r>
                <a:rPr lang="en-US">
                  <a:solidFill>
                    <a:srgbClr val="000066"/>
                  </a:solidFill>
                  <a:latin typeface="Arial" pitchFamily="34" charset="0"/>
                  <a:cs typeface="Arial" pitchFamily="34" charset="0"/>
                </a:rPr>
                <a:t>º</a:t>
              </a:r>
              <a:r>
                <a:rPr lang="en-US">
                  <a:solidFill>
                    <a:srgbClr val="000066"/>
                  </a:solidFill>
                  <a:latin typeface="Arial" pitchFamily="34" charset="0"/>
                </a:rPr>
                <a:t> rotated)</a:t>
              </a:r>
              <a:endParaRPr lang="en-US">
                <a:solidFill>
                  <a:srgbClr val="000066"/>
                </a:solidFill>
                <a:latin typeface="Arial" pitchFamily="34" charset="0"/>
                <a:cs typeface="Arial" pitchFamily="34" charset="0"/>
              </a:endParaRPr>
            </a:p>
            <a:p>
              <a:endParaRPr lang="ru-RU">
                <a:solidFill>
                  <a:srgbClr val="000066"/>
                </a:solidFill>
                <a:latin typeface="Arial" pitchFamily="34" charset="0"/>
              </a:endParaRPr>
            </a:p>
          </p:txBody>
        </p:sp>
        <p:pic>
          <p:nvPicPr>
            <p:cNvPr id="651271" name="Picture 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369" b="81514"/>
            <a:stretch>
              <a:fillRect/>
            </a:stretch>
          </p:blipFill>
          <p:spPr bwMode="auto">
            <a:xfrm>
              <a:off x="209" y="2543"/>
              <a:ext cx="5119" cy="14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51272" name="Rectangle 8"/>
            <p:cNvSpPr>
              <a:spLocks noChangeArrowheads="1"/>
            </p:cNvSpPr>
            <p:nvPr/>
          </p:nvSpPr>
          <p:spPr bwMode="auto">
            <a:xfrm>
              <a:off x="991" y="2223"/>
              <a:ext cx="66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2400">
                  <a:solidFill>
                    <a:srgbClr val="000066"/>
                  </a:solidFill>
                </a:rPr>
                <a:t>MC </a:t>
              </a:r>
              <a:r>
                <a:rPr lang="ru-RU" sz="2400">
                  <a:solidFill>
                    <a:srgbClr val="000066"/>
                  </a:solidFill>
                </a:rPr>
                <a:t>6</a:t>
              </a:r>
              <a:endParaRPr lang="ru-RU" sz="2400">
                <a:solidFill>
                  <a:srgbClr val="FF0066"/>
                </a:solidFill>
              </a:endParaRPr>
            </a:p>
          </p:txBody>
        </p:sp>
        <p:sp>
          <p:nvSpPr>
            <p:cNvPr id="651273" name="AutoShape 9"/>
            <p:cNvSpPr>
              <a:spLocks/>
            </p:cNvSpPr>
            <p:nvPr/>
          </p:nvSpPr>
          <p:spPr bwMode="auto">
            <a:xfrm>
              <a:off x="3422" y="613"/>
              <a:ext cx="576" cy="195"/>
            </a:xfrm>
            <a:prstGeom prst="callout1">
              <a:avLst>
                <a:gd name="adj1" fmla="val 36921"/>
                <a:gd name="adj2" fmla="val -8333"/>
                <a:gd name="adj3" fmla="val 191282"/>
                <a:gd name="adj4" fmla="val -33856"/>
              </a:avLst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8000" tIns="10800" rIns="18000" bIns="10800">
              <a:spAutoFit/>
            </a:bodyPr>
            <a:lstStyle/>
            <a:p>
              <a:r>
                <a:rPr lang="en-US" sz="1800"/>
                <a:t>Corium</a:t>
              </a:r>
            </a:p>
          </p:txBody>
        </p:sp>
        <p:sp>
          <p:nvSpPr>
            <p:cNvPr id="651274" name="AutoShape 10"/>
            <p:cNvSpPr>
              <a:spLocks/>
            </p:cNvSpPr>
            <p:nvPr/>
          </p:nvSpPr>
          <p:spPr bwMode="auto">
            <a:xfrm>
              <a:off x="4301" y="607"/>
              <a:ext cx="576" cy="195"/>
            </a:xfrm>
            <a:prstGeom prst="callout1">
              <a:avLst>
                <a:gd name="adj1" fmla="val 36921"/>
                <a:gd name="adj2" fmla="val -8333"/>
                <a:gd name="adj3" fmla="val 336921"/>
                <a:gd name="adj4" fmla="val -239931"/>
              </a:avLst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8000" tIns="10800" rIns="18000" bIns="10800">
              <a:spAutoFit/>
            </a:bodyPr>
            <a:lstStyle/>
            <a:p>
              <a:r>
                <a:rPr lang="en-US" sz="1800"/>
                <a:t>1</a:t>
              </a:r>
              <a:r>
                <a:rPr lang="en-US" sz="1800" baseline="30000"/>
                <a:t>st</a:t>
              </a:r>
              <a:r>
                <a:rPr lang="en-US" sz="1800"/>
                <a:t> layer</a:t>
              </a:r>
            </a:p>
          </p:txBody>
        </p:sp>
        <p:sp>
          <p:nvSpPr>
            <p:cNvPr id="651275" name="AutoShape 11"/>
            <p:cNvSpPr>
              <a:spLocks/>
            </p:cNvSpPr>
            <p:nvPr/>
          </p:nvSpPr>
          <p:spPr bwMode="auto">
            <a:xfrm>
              <a:off x="4961" y="732"/>
              <a:ext cx="693" cy="195"/>
            </a:xfrm>
            <a:prstGeom prst="callout1">
              <a:avLst>
                <a:gd name="adj1" fmla="val 36921"/>
                <a:gd name="adj2" fmla="val -6926"/>
                <a:gd name="adj3" fmla="val 311282"/>
                <a:gd name="adj4" fmla="val -207648"/>
              </a:avLst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8000" tIns="10800" rIns="18000" bIns="10800">
              <a:spAutoFit/>
            </a:bodyPr>
            <a:lstStyle/>
            <a:p>
              <a:r>
                <a:rPr lang="en-US" sz="1800"/>
                <a:t>2</a:t>
              </a:r>
              <a:r>
                <a:rPr lang="en-US" sz="1800" baseline="30000"/>
                <a:t>nd</a:t>
              </a:r>
              <a:r>
                <a:rPr lang="en-US" sz="1800"/>
                <a:t> layer</a:t>
              </a:r>
            </a:p>
          </p:txBody>
        </p:sp>
        <p:sp>
          <p:nvSpPr>
            <p:cNvPr id="651276" name="AutoShape 12"/>
            <p:cNvSpPr>
              <a:spLocks/>
            </p:cNvSpPr>
            <p:nvPr/>
          </p:nvSpPr>
          <p:spPr bwMode="auto">
            <a:xfrm>
              <a:off x="4238" y="1252"/>
              <a:ext cx="1123" cy="368"/>
            </a:xfrm>
            <a:prstGeom prst="callout1">
              <a:avLst>
                <a:gd name="adj1" fmla="val 22222"/>
                <a:gd name="adj2" fmla="val -4273"/>
                <a:gd name="adj3" fmla="val 62347"/>
                <a:gd name="adj4" fmla="val -36333"/>
              </a:avLst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8000" tIns="10800" rIns="18000" bIns="10800" anchor="b">
              <a:spAutoFit/>
            </a:bodyPr>
            <a:lstStyle/>
            <a:p>
              <a:r>
                <a:rPr lang="en-US" sz="1800"/>
                <a:t>Zone of thermal influence</a:t>
              </a:r>
            </a:p>
          </p:txBody>
        </p:sp>
        <p:sp>
          <p:nvSpPr>
            <p:cNvPr id="651277" name="AutoShape 13"/>
            <p:cNvSpPr>
              <a:spLocks/>
            </p:cNvSpPr>
            <p:nvPr/>
          </p:nvSpPr>
          <p:spPr bwMode="auto">
            <a:xfrm>
              <a:off x="4369" y="1595"/>
              <a:ext cx="1001" cy="368"/>
            </a:xfrm>
            <a:prstGeom prst="callout1">
              <a:avLst>
                <a:gd name="adj1" fmla="val 19097"/>
                <a:gd name="adj2" fmla="val -4796"/>
                <a:gd name="adj3" fmla="val 61806"/>
                <a:gd name="adj4" fmla="val -32866"/>
              </a:avLst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8000" tIns="10800" rIns="18000" bIns="10800">
              <a:spAutoFit/>
            </a:bodyPr>
            <a:lstStyle/>
            <a:p>
              <a:r>
                <a:rPr lang="en-US" sz="1800"/>
                <a:t>Steel of initial structure</a:t>
              </a:r>
            </a:p>
          </p:txBody>
        </p:sp>
        <p:sp>
          <p:nvSpPr>
            <p:cNvPr id="651278" name="AutoShape 14"/>
            <p:cNvSpPr>
              <a:spLocks/>
            </p:cNvSpPr>
            <p:nvPr/>
          </p:nvSpPr>
          <p:spPr bwMode="auto">
            <a:xfrm>
              <a:off x="4872" y="2329"/>
              <a:ext cx="576" cy="195"/>
            </a:xfrm>
            <a:prstGeom prst="callout1">
              <a:avLst>
                <a:gd name="adj1" fmla="val 36921"/>
                <a:gd name="adj2" fmla="val -8333"/>
                <a:gd name="adj3" fmla="val 201028"/>
                <a:gd name="adj4" fmla="val -87847"/>
              </a:avLst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8000" tIns="10800" rIns="18000" bIns="10800">
              <a:spAutoFit/>
            </a:bodyPr>
            <a:lstStyle/>
            <a:p>
              <a:r>
                <a:rPr lang="en-US" sz="1800"/>
                <a:t>IZ</a:t>
              </a:r>
            </a:p>
          </p:txBody>
        </p:sp>
        <p:sp>
          <p:nvSpPr>
            <p:cNvPr id="651279" name="AutoShape 15"/>
            <p:cNvSpPr>
              <a:spLocks/>
            </p:cNvSpPr>
            <p:nvPr/>
          </p:nvSpPr>
          <p:spPr bwMode="auto">
            <a:xfrm>
              <a:off x="5184" y="2839"/>
              <a:ext cx="576" cy="195"/>
            </a:xfrm>
            <a:prstGeom prst="callout1">
              <a:avLst>
                <a:gd name="adj1" fmla="val 36921"/>
                <a:gd name="adj2" fmla="val -8333"/>
                <a:gd name="adj3" fmla="val 136412"/>
                <a:gd name="adj4" fmla="val -78995"/>
              </a:avLst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8000" tIns="10800" rIns="18000" bIns="10800">
              <a:spAutoFit/>
            </a:bodyPr>
            <a:lstStyle/>
            <a:p>
              <a:r>
                <a:rPr lang="en-US" sz="1800"/>
                <a:t>   Steel</a:t>
              </a:r>
            </a:p>
          </p:txBody>
        </p:sp>
      </p:grpSp>
    </p:spTree>
  </p:cSld>
  <p:clrMapOvr>
    <a:masterClrMapping/>
  </p:clrMapOvr>
  <p:transition advClick="0">
    <p:zoom dir="in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2</a:t>
            </a:r>
            <a:r>
              <a:rPr lang="en-US" baseline="30000"/>
              <a:t>nd</a:t>
            </a:r>
            <a:r>
              <a:rPr lang="en-US"/>
              <a:t> METCOR-P Meeting, July 9, 2008, St.-Peterburg   </a:t>
            </a:r>
            <a:r>
              <a:rPr lang="en-GB"/>
              <a:t> </a:t>
            </a:r>
            <a:fld id="{47ED3963-9330-4C17-92C4-BBF517937D45}" type="slidenum">
              <a:rPr lang="en-GB"/>
              <a:pPr/>
              <a:t>11</a:t>
            </a:fld>
            <a:endParaRPr lang="en-GB"/>
          </a:p>
        </p:txBody>
      </p:sp>
      <p:graphicFrame>
        <p:nvGraphicFramePr>
          <p:cNvPr id="653314" name="Object 2"/>
          <p:cNvGraphicFramePr>
            <a:graphicFrameLocks noChangeAspect="1"/>
          </p:cNvGraphicFramePr>
          <p:nvPr/>
        </p:nvGraphicFramePr>
        <p:xfrm>
          <a:off x="428625" y="1100138"/>
          <a:ext cx="8504238" cy="2619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3326" r:id="rId4" imgW="8259795" imgH="2541475" progId="Photoshop.Image.5">
                  <p:embed/>
                </p:oleObj>
              </mc:Choice>
              <mc:Fallback>
                <p:oleObj r:id="rId4" imgW="8259795" imgH="2541475" progId="Photoshop.Image.5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625" y="1100138"/>
                        <a:ext cx="8504238" cy="2619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53315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39763"/>
          </a:xfrm>
        </p:spPr>
        <p:txBody>
          <a:bodyPr/>
          <a:lstStyle/>
          <a:p>
            <a:r>
              <a:rPr lang="en-US" sz="2800">
                <a:effectLst/>
              </a:rPr>
              <a:t>Posttest examination (3)</a:t>
            </a:r>
          </a:p>
        </p:txBody>
      </p:sp>
      <p:sp>
        <p:nvSpPr>
          <p:cNvPr id="653316" name="Text Box 4"/>
          <p:cNvSpPr txBox="1">
            <a:spLocks noChangeArrowheads="1"/>
          </p:cNvSpPr>
          <p:nvPr/>
        </p:nvSpPr>
        <p:spPr bwMode="auto">
          <a:xfrm>
            <a:off x="1587500" y="582613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145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ru-RU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653317" name="Text Box 5"/>
          <p:cNvSpPr txBox="1">
            <a:spLocks noChangeArrowheads="1"/>
          </p:cNvSpPr>
          <p:nvPr/>
        </p:nvSpPr>
        <p:spPr bwMode="auto">
          <a:xfrm>
            <a:off x="715963" y="600075"/>
            <a:ext cx="56181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145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>
                <a:solidFill>
                  <a:srgbClr val="000066"/>
                </a:solidFill>
                <a:latin typeface="Arial" pitchFamily="34" charset="0"/>
              </a:rPr>
              <a:t>Temperature profile of the specimen  </a:t>
            </a:r>
            <a:endParaRPr lang="ru-RU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653318" name="Text Box 6"/>
          <p:cNvSpPr txBox="1">
            <a:spLocks noChangeArrowheads="1"/>
          </p:cNvSpPr>
          <p:nvPr/>
        </p:nvSpPr>
        <p:spPr bwMode="auto">
          <a:xfrm>
            <a:off x="423863" y="3717925"/>
            <a:ext cx="8720137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tabLst>
                <a:tab pos="355600" algn="l"/>
                <a:tab pos="533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 algn="l">
              <a:tabLst>
                <a:tab pos="355600" algn="l"/>
                <a:tab pos="533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algn="l">
              <a:tabLst>
                <a:tab pos="355600" algn="l"/>
                <a:tab pos="533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14500" algn="l">
              <a:tabLst>
                <a:tab pos="355600" algn="l"/>
                <a:tab pos="533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algn="l">
              <a:tabLst>
                <a:tab pos="355600" algn="l"/>
                <a:tab pos="533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  <a:tab pos="533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  <a:tab pos="533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  <a:tab pos="533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  <a:tab pos="533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 typeface="Wingdings" pitchFamily="2" charset="2"/>
              <a:buNone/>
            </a:pPr>
            <a:r>
              <a:rPr lang="en-US" sz="2000">
                <a:solidFill>
                  <a:srgbClr val="000066"/>
                </a:solidFill>
                <a:latin typeface="Arial" pitchFamily="34" charset="0"/>
              </a:rPr>
              <a:t>A 	–	boundary of the thermal influence zone (</a:t>
            </a:r>
            <a:r>
              <a:rPr lang="ru-RU" sz="2000">
                <a:solidFill>
                  <a:srgbClr val="000066"/>
                </a:solidFill>
                <a:latin typeface="Arial" pitchFamily="34" charset="0"/>
              </a:rPr>
              <a:t>lamellar pearlite</a:t>
            </a:r>
            <a:r>
              <a:rPr lang="en-US" sz="2000">
                <a:solidFill>
                  <a:srgbClr val="000066"/>
                </a:solidFill>
                <a:latin typeface="Arial" pitchFamily="34" charset="0"/>
              </a:rPr>
              <a:t> 			structure indicating eutectic composition formation at 7</a:t>
            </a:r>
            <a:r>
              <a:rPr lang="ru-RU" sz="2000">
                <a:solidFill>
                  <a:srgbClr val="000066"/>
                </a:solidFill>
                <a:latin typeface="Arial" pitchFamily="34" charset="0"/>
              </a:rPr>
              <a:t>27</a:t>
            </a:r>
            <a:r>
              <a:rPr lang="en-US" sz="2000">
                <a:solidFill>
                  <a:srgbClr val="000066"/>
                </a:solidFill>
                <a:latin typeface="Arial" pitchFamily="34" charset="0"/>
              </a:rPr>
              <a:t> </a:t>
            </a:r>
            <a:r>
              <a:rPr lang="en-US" sz="2000" baseline="30000">
                <a:solidFill>
                  <a:srgbClr val="000066"/>
                </a:solidFill>
                <a:latin typeface="Arial" pitchFamily="34" charset="0"/>
              </a:rPr>
              <a:t>o</a:t>
            </a:r>
            <a:r>
              <a:rPr lang="en-US" sz="2000">
                <a:solidFill>
                  <a:srgbClr val="000066"/>
                </a:solidFill>
                <a:latin typeface="Arial" pitchFamily="34" charset="0"/>
              </a:rPr>
              <a:t>C)</a:t>
            </a:r>
          </a:p>
          <a:p>
            <a:pPr>
              <a:buFont typeface="Wingdings" pitchFamily="2" charset="2"/>
              <a:buNone/>
            </a:pPr>
            <a:r>
              <a:rPr lang="en-US" sz="2000">
                <a:solidFill>
                  <a:srgbClr val="000066"/>
                </a:solidFill>
                <a:latin typeface="Arial" pitchFamily="34" charset="0"/>
              </a:rPr>
              <a:t>B 	–	boundary of the 2</a:t>
            </a:r>
            <a:r>
              <a:rPr lang="en-US" sz="2000" baseline="30000">
                <a:solidFill>
                  <a:srgbClr val="000066"/>
                </a:solidFill>
                <a:latin typeface="Arial" pitchFamily="34" charset="0"/>
              </a:rPr>
              <a:t>nd</a:t>
            </a:r>
            <a:r>
              <a:rPr lang="en-US" sz="2000">
                <a:solidFill>
                  <a:srgbClr val="000066"/>
                </a:solidFill>
                <a:latin typeface="Arial" pitchFamily="34" charset="0"/>
              </a:rPr>
              <a:t> layer (10</a:t>
            </a:r>
            <a:r>
              <a:rPr lang="ru-RU" sz="2000">
                <a:solidFill>
                  <a:srgbClr val="000066"/>
                </a:solidFill>
                <a:latin typeface="Arial" pitchFamily="34" charset="0"/>
              </a:rPr>
              <a:t>0</a:t>
            </a:r>
            <a:r>
              <a:rPr lang="en-US" sz="2000">
                <a:solidFill>
                  <a:srgbClr val="000066"/>
                </a:solidFill>
                <a:latin typeface="Arial" pitchFamily="34" charset="0"/>
              </a:rPr>
              <a:t>0-1</a:t>
            </a:r>
            <a:r>
              <a:rPr lang="ru-RU" sz="2000">
                <a:solidFill>
                  <a:srgbClr val="000066"/>
                </a:solidFill>
                <a:latin typeface="Arial" pitchFamily="34" charset="0"/>
              </a:rPr>
              <a:t>09</a:t>
            </a:r>
            <a:r>
              <a:rPr lang="en-US" sz="2000">
                <a:solidFill>
                  <a:srgbClr val="000066"/>
                </a:solidFill>
                <a:latin typeface="Arial" pitchFamily="34" charset="0"/>
              </a:rPr>
              <a:t>0 </a:t>
            </a:r>
            <a:r>
              <a:rPr lang="en-US" sz="2000" baseline="30000">
                <a:solidFill>
                  <a:srgbClr val="000066"/>
                </a:solidFill>
                <a:latin typeface="Arial" pitchFamily="34" charset="0"/>
              </a:rPr>
              <a:t>o</a:t>
            </a:r>
            <a:r>
              <a:rPr lang="en-US" sz="2000">
                <a:solidFill>
                  <a:srgbClr val="000066"/>
                </a:solidFill>
                <a:latin typeface="Arial" pitchFamily="34" charset="0"/>
              </a:rPr>
              <a:t>C)</a:t>
            </a:r>
          </a:p>
          <a:p>
            <a:pPr>
              <a:buFont typeface="Wingdings" pitchFamily="2" charset="2"/>
              <a:buNone/>
            </a:pPr>
            <a:r>
              <a:rPr lang="en-US" sz="2000">
                <a:solidFill>
                  <a:srgbClr val="000066"/>
                </a:solidFill>
                <a:latin typeface="Arial" pitchFamily="34" charset="0"/>
              </a:rPr>
              <a:t>C 	–	boundary of the 1</a:t>
            </a:r>
            <a:r>
              <a:rPr lang="en-US" sz="2000" baseline="30000">
                <a:solidFill>
                  <a:srgbClr val="000066"/>
                </a:solidFill>
                <a:latin typeface="Arial" pitchFamily="34" charset="0"/>
              </a:rPr>
              <a:t>st</a:t>
            </a:r>
            <a:r>
              <a:rPr lang="en-US" sz="2000">
                <a:solidFill>
                  <a:srgbClr val="000066"/>
                </a:solidFill>
                <a:latin typeface="Arial" pitchFamily="34" charset="0"/>
              </a:rPr>
              <a:t> layer (12</a:t>
            </a:r>
            <a:r>
              <a:rPr lang="ru-RU" sz="2000">
                <a:solidFill>
                  <a:srgbClr val="000066"/>
                </a:solidFill>
                <a:latin typeface="Arial" pitchFamily="34" charset="0"/>
              </a:rPr>
              <a:t>4</a:t>
            </a:r>
            <a:r>
              <a:rPr lang="en-US" sz="2000">
                <a:solidFill>
                  <a:srgbClr val="000066"/>
                </a:solidFill>
                <a:latin typeface="Arial" pitchFamily="34" charset="0"/>
              </a:rPr>
              <a:t>0</a:t>
            </a:r>
            <a:r>
              <a:rPr lang="ru-RU" sz="2000">
                <a:solidFill>
                  <a:srgbClr val="000066"/>
                </a:solidFill>
                <a:latin typeface="Arial" pitchFamily="34" charset="0"/>
              </a:rPr>
              <a:t>-1300</a:t>
            </a:r>
            <a:r>
              <a:rPr lang="en-US" sz="2000">
                <a:solidFill>
                  <a:srgbClr val="000066"/>
                </a:solidFill>
                <a:latin typeface="Arial" pitchFamily="34" charset="0"/>
              </a:rPr>
              <a:t> </a:t>
            </a:r>
            <a:r>
              <a:rPr lang="en-US" sz="2000" baseline="30000">
                <a:solidFill>
                  <a:srgbClr val="000066"/>
                </a:solidFill>
                <a:latin typeface="Arial" pitchFamily="34" charset="0"/>
              </a:rPr>
              <a:t>o</a:t>
            </a:r>
            <a:r>
              <a:rPr lang="en-US" sz="2000">
                <a:solidFill>
                  <a:srgbClr val="000066"/>
                </a:solidFill>
                <a:latin typeface="Arial" pitchFamily="34" charset="0"/>
              </a:rPr>
              <a:t>C)</a:t>
            </a:r>
          </a:p>
          <a:p>
            <a:pPr>
              <a:spcBef>
                <a:spcPct val="20000"/>
              </a:spcBef>
              <a:buFont typeface="Wingdings" pitchFamily="2" charset="2"/>
              <a:buNone/>
            </a:pPr>
            <a:r>
              <a:rPr lang="en-US" sz="2000">
                <a:solidFill>
                  <a:srgbClr val="000066"/>
                </a:solidFill>
                <a:latin typeface="Arial" pitchFamily="34" charset="0"/>
              </a:rPr>
              <a:t>1 – 700 </a:t>
            </a:r>
            <a:r>
              <a:rPr lang="en-US" sz="2000" baseline="30000">
                <a:solidFill>
                  <a:srgbClr val="000066"/>
                </a:solidFill>
                <a:latin typeface="Arial" pitchFamily="34" charset="0"/>
              </a:rPr>
              <a:t>o</a:t>
            </a:r>
            <a:r>
              <a:rPr lang="en-US" sz="2000">
                <a:solidFill>
                  <a:srgbClr val="000066"/>
                </a:solidFill>
                <a:latin typeface="Arial" pitchFamily="34" charset="0"/>
              </a:rPr>
              <a:t>C				5 –  1100 </a:t>
            </a:r>
            <a:r>
              <a:rPr lang="en-US" sz="2000" baseline="30000">
                <a:solidFill>
                  <a:srgbClr val="000066"/>
                </a:solidFill>
                <a:latin typeface="Arial" pitchFamily="34" charset="0"/>
              </a:rPr>
              <a:t>o</a:t>
            </a:r>
            <a:r>
              <a:rPr lang="en-US" sz="2000">
                <a:solidFill>
                  <a:srgbClr val="000066"/>
                </a:solidFill>
                <a:latin typeface="Arial" pitchFamily="34" charset="0"/>
              </a:rPr>
              <a:t>C</a:t>
            </a:r>
          </a:p>
          <a:p>
            <a:pPr>
              <a:buFont typeface="Wingdings" pitchFamily="2" charset="2"/>
              <a:buNone/>
            </a:pPr>
            <a:r>
              <a:rPr lang="en-US" sz="2000">
                <a:solidFill>
                  <a:srgbClr val="000066"/>
                </a:solidFill>
                <a:latin typeface="Arial" pitchFamily="34" charset="0"/>
              </a:rPr>
              <a:t>2 – 800 </a:t>
            </a:r>
            <a:r>
              <a:rPr lang="en-US" sz="2000" baseline="30000">
                <a:solidFill>
                  <a:srgbClr val="000066"/>
                </a:solidFill>
                <a:latin typeface="Arial" pitchFamily="34" charset="0"/>
              </a:rPr>
              <a:t>o</a:t>
            </a:r>
            <a:r>
              <a:rPr lang="en-US" sz="2000">
                <a:solidFill>
                  <a:srgbClr val="000066"/>
                </a:solidFill>
                <a:latin typeface="Arial" pitchFamily="34" charset="0"/>
              </a:rPr>
              <a:t>C				6 –  1200 </a:t>
            </a:r>
            <a:r>
              <a:rPr lang="en-US" sz="2000" baseline="30000">
                <a:solidFill>
                  <a:srgbClr val="000066"/>
                </a:solidFill>
                <a:latin typeface="Arial" pitchFamily="34" charset="0"/>
              </a:rPr>
              <a:t>o</a:t>
            </a:r>
            <a:r>
              <a:rPr lang="en-US" sz="2000">
                <a:solidFill>
                  <a:srgbClr val="000066"/>
                </a:solidFill>
                <a:latin typeface="Arial" pitchFamily="34" charset="0"/>
              </a:rPr>
              <a:t>C</a:t>
            </a:r>
          </a:p>
          <a:p>
            <a:pPr>
              <a:buFont typeface="Wingdings" pitchFamily="2" charset="2"/>
              <a:buNone/>
            </a:pPr>
            <a:r>
              <a:rPr lang="en-US" sz="2000">
                <a:solidFill>
                  <a:srgbClr val="000066"/>
                </a:solidFill>
                <a:latin typeface="Arial" pitchFamily="34" charset="0"/>
              </a:rPr>
              <a:t>3 – 900 </a:t>
            </a:r>
            <a:r>
              <a:rPr lang="en-US" sz="2000" baseline="30000">
                <a:solidFill>
                  <a:srgbClr val="000066"/>
                </a:solidFill>
                <a:latin typeface="Arial" pitchFamily="34" charset="0"/>
              </a:rPr>
              <a:t>o</a:t>
            </a:r>
            <a:r>
              <a:rPr lang="en-US" sz="2000">
                <a:solidFill>
                  <a:srgbClr val="000066"/>
                </a:solidFill>
                <a:latin typeface="Arial" pitchFamily="34" charset="0"/>
              </a:rPr>
              <a:t>C				7 –  1300 </a:t>
            </a:r>
            <a:r>
              <a:rPr lang="en-US" sz="2000" baseline="30000">
                <a:solidFill>
                  <a:srgbClr val="000066"/>
                </a:solidFill>
                <a:latin typeface="Arial" pitchFamily="34" charset="0"/>
              </a:rPr>
              <a:t>o</a:t>
            </a:r>
            <a:r>
              <a:rPr lang="en-US" sz="2000">
                <a:solidFill>
                  <a:srgbClr val="000066"/>
                </a:solidFill>
                <a:latin typeface="Arial" pitchFamily="34" charset="0"/>
              </a:rPr>
              <a:t>C</a:t>
            </a:r>
          </a:p>
          <a:p>
            <a:pPr>
              <a:buFont typeface="Wingdings" pitchFamily="2" charset="2"/>
              <a:buNone/>
            </a:pPr>
            <a:r>
              <a:rPr lang="en-US" sz="2000">
                <a:solidFill>
                  <a:srgbClr val="000066"/>
                </a:solidFill>
                <a:latin typeface="Arial" pitchFamily="34" charset="0"/>
              </a:rPr>
              <a:t>4 – 1000 </a:t>
            </a:r>
            <a:r>
              <a:rPr lang="en-US" sz="2000" baseline="30000">
                <a:solidFill>
                  <a:srgbClr val="000066"/>
                </a:solidFill>
                <a:latin typeface="Arial" pitchFamily="34" charset="0"/>
              </a:rPr>
              <a:t>o</a:t>
            </a:r>
            <a:r>
              <a:rPr lang="en-US" sz="2000">
                <a:solidFill>
                  <a:srgbClr val="000066"/>
                </a:solidFill>
                <a:latin typeface="Arial" pitchFamily="34" charset="0"/>
              </a:rPr>
              <a:t>C				8 –  1400 </a:t>
            </a:r>
            <a:r>
              <a:rPr lang="en-US" sz="2000" baseline="30000">
                <a:solidFill>
                  <a:srgbClr val="000066"/>
                </a:solidFill>
                <a:latin typeface="Arial" pitchFamily="34" charset="0"/>
              </a:rPr>
              <a:t>o</a:t>
            </a:r>
            <a:r>
              <a:rPr lang="en-US" sz="2000">
                <a:solidFill>
                  <a:srgbClr val="000066"/>
                </a:solidFill>
                <a:latin typeface="Arial" pitchFamily="34" charset="0"/>
              </a:rPr>
              <a:t>C</a:t>
            </a:r>
          </a:p>
          <a:p>
            <a:pPr>
              <a:buFont typeface="Wingdings" pitchFamily="2" charset="2"/>
              <a:buNone/>
            </a:pPr>
            <a:endParaRPr lang="ru-RU" sz="200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653319" name="Text Box 7"/>
          <p:cNvSpPr txBox="1">
            <a:spLocks noChangeArrowheads="1"/>
          </p:cNvSpPr>
          <p:nvPr/>
        </p:nvSpPr>
        <p:spPr bwMode="auto">
          <a:xfrm>
            <a:off x="8077200" y="701675"/>
            <a:ext cx="71913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145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>
                <a:latin typeface="Arial" pitchFamily="34" charset="0"/>
              </a:rPr>
              <a:t>T, </a:t>
            </a:r>
            <a:r>
              <a:rPr lang="en-US" sz="1800" baseline="30000">
                <a:latin typeface="Arial" pitchFamily="34" charset="0"/>
              </a:rPr>
              <a:t>o</a:t>
            </a:r>
            <a:r>
              <a:rPr lang="en-US" sz="1800">
                <a:latin typeface="Arial" pitchFamily="34" charset="0"/>
              </a:rPr>
              <a:t>C</a:t>
            </a:r>
          </a:p>
        </p:txBody>
      </p:sp>
      <p:sp>
        <p:nvSpPr>
          <p:cNvPr id="653320" name="Text Box 8"/>
          <p:cNvSpPr txBox="1">
            <a:spLocks noChangeArrowheads="1"/>
          </p:cNvSpPr>
          <p:nvPr/>
        </p:nvSpPr>
        <p:spPr bwMode="auto">
          <a:xfrm>
            <a:off x="3625850" y="1204913"/>
            <a:ext cx="1498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145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000">
                <a:latin typeface="Arial" pitchFamily="34" charset="0"/>
              </a:rPr>
              <a:t>90</a:t>
            </a:r>
            <a:r>
              <a:rPr lang="en-US" sz="2000">
                <a:latin typeface="Arial" pitchFamily="34" charset="0"/>
                <a:cs typeface="Arial" pitchFamily="34" charset="0"/>
              </a:rPr>
              <a:t>°</a:t>
            </a:r>
            <a:r>
              <a:rPr lang="en-US" sz="2000">
                <a:latin typeface="Arial" pitchFamily="34" charset="0"/>
              </a:rPr>
              <a:t> rotated</a:t>
            </a:r>
          </a:p>
        </p:txBody>
      </p:sp>
      <p:sp>
        <p:nvSpPr>
          <p:cNvPr id="653321" name="Text Box 9"/>
          <p:cNvSpPr txBox="1">
            <a:spLocks noChangeArrowheads="1"/>
          </p:cNvSpPr>
          <p:nvPr/>
        </p:nvSpPr>
        <p:spPr bwMode="auto">
          <a:xfrm>
            <a:off x="635000" y="2968625"/>
            <a:ext cx="18923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145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000">
                <a:latin typeface="Arial" pitchFamily="34" charset="0"/>
              </a:rPr>
              <a:t>Upper surface</a:t>
            </a:r>
          </a:p>
        </p:txBody>
      </p:sp>
      <p:sp>
        <p:nvSpPr>
          <p:cNvPr id="653322" name="Text Box 10"/>
          <p:cNvSpPr txBox="1">
            <a:spLocks noChangeArrowheads="1"/>
          </p:cNvSpPr>
          <p:nvPr/>
        </p:nvSpPr>
        <p:spPr bwMode="auto">
          <a:xfrm>
            <a:off x="6361113" y="2968625"/>
            <a:ext cx="10445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145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000">
                <a:latin typeface="Arial" pitchFamily="34" charset="0"/>
              </a:rPr>
              <a:t>bottom</a:t>
            </a:r>
          </a:p>
        </p:txBody>
      </p:sp>
      <p:sp>
        <p:nvSpPr>
          <p:cNvPr id="653323" name="AutoShape 11"/>
          <p:cNvSpPr>
            <a:spLocks noChangeArrowheads="1"/>
          </p:cNvSpPr>
          <p:nvPr/>
        </p:nvSpPr>
        <p:spPr bwMode="auto">
          <a:xfrm>
            <a:off x="655638" y="2727325"/>
            <a:ext cx="487362" cy="260350"/>
          </a:xfrm>
          <a:prstGeom prst="leftArrow">
            <a:avLst>
              <a:gd name="adj1" fmla="val 50000"/>
              <a:gd name="adj2" fmla="val 46799"/>
            </a:avLst>
          </a:prstGeom>
          <a:solidFill>
            <a:srgbClr val="FFFFFF"/>
          </a:solidFill>
          <a:ln w="14288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653324" name="AutoShape 12"/>
          <p:cNvSpPr>
            <a:spLocks noChangeArrowheads="1"/>
          </p:cNvSpPr>
          <p:nvPr/>
        </p:nvSpPr>
        <p:spPr bwMode="auto">
          <a:xfrm>
            <a:off x="7010400" y="2803525"/>
            <a:ext cx="441325" cy="214313"/>
          </a:xfrm>
          <a:prstGeom prst="rightArrow">
            <a:avLst>
              <a:gd name="adj1" fmla="val 50000"/>
              <a:gd name="adj2" fmla="val 51481"/>
            </a:avLst>
          </a:prstGeom>
          <a:solidFill>
            <a:srgbClr val="FFFFFF"/>
          </a:solidFill>
          <a:ln w="14288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653325" name="Rectangle 13"/>
          <p:cNvSpPr>
            <a:spLocks noChangeArrowheads="1"/>
          </p:cNvSpPr>
          <p:nvPr/>
        </p:nvSpPr>
        <p:spPr bwMode="auto">
          <a:xfrm>
            <a:off x="0" y="21574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4288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</p:spTree>
  </p:cSld>
  <p:clrMapOvr>
    <a:masterClrMapping/>
  </p:clrMapOvr>
  <p:transition advClick="0">
    <p:zoom dir="in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2</a:t>
            </a:r>
            <a:r>
              <a:rPr lang="en-US" baseline="30000"/>
              <a:t>nd</a:t>
            </a:r>
            <a:r>
              <a:rPr lang="en-US"/>
              <a:t> METCOR-P Meeting, July 9, 2008, St.-Peterburg   </a:t>
            </a:r>
            <a:r>
              <a:rPr lang="en-GB"/>
              <a:t> </a:t>
            </a:r>
            <a:fld id="{9FC5A1FA-C853-4BA8-830A-262A87CE547C}" type="slidenum">
              <a:rPr lang="en-GB"/>
              <a:pPr/>
              <a:t>12</a:t>
            </a:fld>
            <a:endParaRPr lang="en-GB"/>
          </a:p>
        </p:txBody>
      </p:sp>
      <p:sp>
        <p:nvSpPr>
          <p:cNvPr id="655362" name="Text Box 2"/>
          <p:cNvSpPr txBox="1">
            <a:spLocks noChangeArrowheads="1"/>
          </p:cNvSpPr>
          <p:nvPr/>
        </p:nvSpPr>
        <p:spPr bwMode="auto">
          <a:xfrm>
            <a:off x="179388" y="5084763"/>
            <a:ext cx="8964612" cy="1344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defTabSz="749300">
              <a:tabLst>
                <a:tab pos="2667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algn="l" defTabSz="749300">
              <a:tabLst>
                <a:tab pos="2667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algn="l" defTabSz="749300">
              <a:tabLst>
                <a:tab pos="2667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l" defTabSz="749300">
              <a:tabLst>
                <a:tab pos="2667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l" defTabSz="749300">
              <a:tabLst>
                <a:tab pos="2667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defTabSz="7493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defTabSz="7493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defTabSz="7493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defTabSz="7493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 typeface="Wingdings" pitchFamily="2" charset="2"/>
              <a:buChar char="Ø"/>
            </a:pPr>
            <a:r>
              <a:rPr lang="en-US" sz="1800" b="0">
                <a:solidFill>
                  <a:srgbClr val="000066"/>
                </a:solidFill>
                <a:latin typeface="Arial" pitchFamily="34" charset="0"/>
              </a:rPr>
              <a:t>	</a:t>
            </a:r>
            <a:r>
              <a:rPr lang="en-US" sz="1600">
                <a:solidFill>
                  <a:srgbClr val="000066"/>
                </a:solidFill>
                <a:latin typeface="Arial" pitchFamily="34" charset="0"/>
              </a:rPr>
              <a:t>Reduction of C</a:t>
            </a:r>
            <a:r>
              <a:rPr lang="en-US" sz="1600" baseline="-25000">
                <a:solidFill>
                  <a:srgbClr val="000066"/>
                </a:solidFill>
                <a:latin typeface="Arial" pitchFamily="34" charset="0"/>
              </a:rPr>
              <a:t>n</a:t>
            </a:r>
            <a:r>
              <a:rPr lang="en-US" sz="1600">
                <a:solidFill>
                  <a:srgbClr val="000066"/>
                </a:solidFill>
                <a:latin typeface="Arial" pitchFamily="34" charset="0"/>
              </a:rPr>
              <a:t> up to</a:t>
            </a:r>
            <a:r>
              <a:rPr lang="en-US" sz="1800" b="0">
                <a:solidFill>
                  <a:srgbClr val="000066"/>
                </a:solidFill>
                <a:latin typeface="Arial" pitchFamily="34" charset="0"/>
              </a:rPr>
              <a:t> </a:t>
            </a:r>
            <a:r>
              <a:rPr lang="ru-RU" sz="1800">
                <a:solidFill>
                  <a:srgbClr val="000066"/>
                </a:solidFill>
                <a:latin typeface="Arial" pitchFamily="34" charset="0"/>
              </a:rPr>
              <a:t>≈</a:t>
            </a:r>
            <a:r>
              <a:rPr lang="en-US" sz="1600">
                <a:solidFill>
                  <a:srgbClr val="000066"/>
                </a:solidFill>
                <a:latin typeface="Arial" pitchFamily="34" charset="0"/>
                <a:sym typeface="Symbol" pitchFamily="18" charset="2"/>
              </a:rPr>
              <a:t>17% (instead  of 30) at the interaction start is explained by a 	high </a:t>
            </a:r>
            <a:r>
              <a:rPr lang="en-US" sz="1600">
                <a:solidFill>
                  <a:srgbClr val="000066"/>
                </a:solidFill>
                <a:latin typeface="Arial" pitchFamily="34" charset="0"/>
              </a:rPr>
              <a:t>oxygen content in the upper crust</a:t>
            </a:r>
            <a:endParaRPr lang="en-US" sz="1600">
              <a:solidFill>
                <a:srgbClr val="000066"/>
              </a:solidFill>
              <a:latin typeface="Arial" pitchFamily="34" charset="0"/>
              <a:sym typeface="Symbol" pitchFamily="18" charset="2"/>
            </a:endParaRPr>
          </a:p>
          <a:p>
            <a:pPr eaLnBrk="1" hangingPunct="1">
              <a:buFont typeface="Wingdings" pitchFamily="2" charset="2"/>
              <a:buChar char="Ø"/>
            </a:pPr>
            <a:r>
              <a:rPr lang="en-US" sz="1600">
                <a:solidFill>
                  <a:srgbClr val="000066"/>
                </a:solidFill>
                <a:latin typeface="Arial" pitchFamily="34" charset="0"/>
              </a:rPr>
              <a:t> 	Higher content of U and Zr in IZ  (40-50 and 13-</a:t>
            </a:r>
            <a:r>
              <a:rPr lang="ru-RU" sz="1600">
                <a:solidFill>
                  <a:srgbClr val="000066"/>
                </a:solidFill>
                <a:latin typeface="Arial" pitchFamily="34" charset="0"/>
              </a:rPr>
              <a:t>14</a:t>
            </a:r>
            <a:r>
              <a:rPr lang="en-US" sz="1600">
                <a:solidFill>
                  <a:srgbClr val="000066"/>
                </a:solidFill>
                <a:latin typeface="Arial" pitchFamily="34" charset="0"/>
              </a:rPr>
              <a:t> mass %) in comparison with</a:t>
            </a:r>
            <a:br>
              <a:rPr lang="en-US" sz="1600">
                <a:solidFill>
                  <a:srgbClr val="000066"/>
                </a:solidFill>
                <a:latin typeface="Arial" pitchFamily="34" charset="0"/>
              </a:rPr>
            </a:br>
            <a:r>
              <a:rPr lang="en-US" sz="1600">
                <a:solidFill>
                  <a:srgbClr val="000066"/>
                </a:solidFill>
                <a:latin typeface="Arial" pitchFamily="34" charset="0"/>
              </a:rPr>
              <a:t>    	</a:t>
            </a:r>
            <a:r>
              <a:rPr lang="ru-RU" sz="1600">
                <a:solidFill>
                  <a:srgbClr val="000066"/>
                </a:solidFill>
                <a:latin typeface="Arial" pitchFamily="34" charset="0"/>
              </a:rPr>
              <a:t>МС6 </a:t>
            </a:r>
            <a:r>
              <a:rPr lang="en-US" sz="1600">
                <a:solidFill>
                  <a:srgbClr val="000066"/>
                </a:solidFill>
                <a:latin typeface="Arial" pitchFamily="34" charset="0"/>
              </a:rPr>
              <a:t>IZ (24 and 5 mass %) </a:t>
            </a:r>
            <a:endParaRPr lang="ru-RU" sz="1600">
              <a:solidFill>
                <a:srgbClr val="000066"/>
              </a:solidFill>
              <a:latin typeface="Arial" pitchFamily="34" charset="0"/>
            </a:endParaRPr>
          </a:p>
          <a:p>
            <a:pPr eaLnBrk="1" hangingPunct="1">
              <a:buFont typeface="Wingdings" pitchFamily="2" charset="2"/>
              <a:buChar char="Ø"/>
            </a:pPr>
            <a:r>
              <a:rPr lang="en-US" sz="1600">
                <a:solidFill>
                  <a:srgbClr val="000066"/>
                </a:solidFill>
                <a:latin typeface="Arial" pitchFamily="34" charset="0"/>
              </a:rPr>
              <a:t> 	High content of U and Zr in metal inclusion (</a:t>
            </a:r>
            <a:r>
              <a:rPr lang="ru-RU" sz="1600">
                <a:solidFill>
                  <a:srgbClr val="000066"/>
                </a:solidFill>
                <a:latin typeface="Arial" pitchFamily="34" charset="0"/>
                <a:sym typeface="Symbol" pitchFamily="18" charset="2"/>
              </a:rPr>
              <a:t></a:t>
            </a:r>
            <a:r>
              <a:rPr lang="en-US" sz="1600">
                <a:solidFill>
                  <a:srgbClr val="000066"/>
                </a:solidFill>
                <a:latin typeface="Arial" pitchFamily="34" charset="0"/>
                <a:sym typeface="Symbol" pitchFamily="18" charset="2"/>
              </a:rPr>
              <a:t> </a:t>
            </a:r>
            <a:r>
              <a:rPr lang="ru-RU" sz="1600">
                <a:solidFill>
                  <a:srgbClr val="000066"/>
                </a:solidFill>
                <a:latin typeface="Arial" pitchFamily="34" charset="0"/>
                <a:sym typeface="Symbol" pitchFamily="18" charset="2"/>
              </a:rPr>
              <a:t>58</a:t>
            </a:r>
            <a:r>
              <a:rPr lang="en-US" sz="1600">
                <a:solidFill>
                  <a:srgbClr val="000066"/>
                </a:solidFill>
                <a:latin typeface="Arial" pitchFamily="34" charset="0"/>
                <a:sym typeface="Symbol" pitchFamily="18" charset="2"/>
              </a:rPr>
              <a:t> and</a:t>
            </a:r>
            <a:r>
              <a:rPr lang="ru-RU" sz="1600">
                <a:solidFill>
                  <a:srgbClr val="000066"/>
                </a:solidFill>
                <a:latin typeface="Arial" pitchFamily="34" charset="0"/>
                <a:sym typeface="Symbol" pitchFamily="18" charset="2"/>
              </a:rPr>
              <a:t> </a:t>
            </a:r>
            <a:r>
              <a:rPr lang="en-US" sz="1600">
                <a:solidFill>
                  <a:srgbClr val="000066"/>
                </a:solidFill>
                <a:latin typeface="Arial" pitchFamily="34" charset="0"/>
                <a:sym typeface="Symbol" pitchFamily="18" charset="2"/>
              </a:rPr>
              <a:t> </a:t>
            </a:r>
            <a:r>
              <a:rPr lang="ru-RU" sz="1600">
                <a:solidFill>
                  <a:srgbClr val="000066"/>
                </a:solidFill>
                <a:latin typeface="Arial" pitchFamily="34" charset="0"/>
                <a:sym typeface="Symbol" pitchFamily="18" charset="2"/>
              </a:rPr>
              <a:t>24</a:t>
            </a:r>
            <a:r>
              <a:rPr lang="en-US" sz="1600">
                <a:solidFill>
                  <a:srgbClr val="000066"/>
                </a:solidFill>
                <a:latin typeface="Arial" pitchFamily="34" charset="0"/>
                <a:sym typeface="Symbol" pitchFamily="18" charset="2"/>
              </a:rPr>
              <a:t> mass %)</a:t>
            </a:r>
            <a:r>
              <a:rPr lang="ru-RU" sz="1600">
                <a:solidFill>
                  <a:srgbClr val="000066"/>
                </a:solidFill>
                <a:latin typeface="Arial" pitchFamily="34" charset="0"/>
                <a:sym typeface="Symbol" pitchFamily="18" charset="2"/>
              </a:rPr>
              <a:t>, </a:t>
            </a:r>
            <a:r>
              <a:rPr lang="en-US" sz="1600">
                <a:solidFill>
                  <a:srgbClr val="000066"/>
                </a:solidFill>
                <a:latin typeface="Arial" pitchFamily="34" charset="0"/>
                <a:sym typeface="Symbol" pitchFamily="18" charset="2"/>
              </a:rPr>
              <a:t>as in</a:t>
            </a:r>
            <a:r>
              <a:rPr lang="ru-RU" sz="1600">
                <a:solidFill>
                  <a:srgbClr val="000066"/>
                </a:solidFill>
                <a:latin typeface="Arial" pitchFamily="34" charset="0"/>
                <a:sym typeface="Symbol" pitchFamily="18" charset="2"/>
              </a:rPr>
              <a:t> </a:t>
            </a:r>
            <a:r>
              <a:rPr lang="en-US" sz="1600">
                <a:solidFill>
                  <a:srgbClr val="000066"/>
                </a:solidFill>
                <a:latin typeface="Arial" pitchFamily="34" charset="0"/>
                <a:sym typeface="Symbol" pitchFamily="18" charset="2"/>
              </a:rPr>
              <a:t>MC6</a:t>
            </a:r>
            <a:endParaRPr lang="ru-RU" sz="1600">
              <a:solidFill>
                <a:srgbClr val="000066"/>
              </a:solidFill>
              <a:latin typeface="Arial" pitchFamily="34" charset="0"/>
              <a:sym typeface="Symbol" pitchFamily="18" charset="2"/>
            </a:endParaRPr>
          </a:p>
        </p:txBody>
      </p:sp>
      <p:sp>
        <p:nvSpPr>
          <p:cNvPr id="655363" name="Rectangle 3"/>
          <p:cNvSpPr>
            <a:spLocks noChangeArrowheads="1"/>
          </p:cNvSpPr>
          <p:nvPr/>
        </p:nvSpPr>
        <p:spPr bwMode="auto">
          <a:xfrm>
            <a:off x="0" y="0"/>
            <a:ext cx="9144000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59" tIns="46030" rIns="92059" bIns="46030" anchor="ctr"/>
          <a:lstStyle/>
          <a:p>
            <a:r>
              <a:rPr lang="en-US" sz="2800">
                <a:solidFill>
                  <a:srgbClr val="A50021"/>
                </a:solidFill>
              </a:rPr>
              <a:t>Posttest examination (4)</a:t>
            </a:r>
          </a:p>
        </p:txBody>
      </p:sp>
      <p:sp>
        <p:nvSpPr>
          <p:cNvPr id="655364" name="Text Box 4"/>
          <p:cNvSpPr txBox="1">
            <a:spLocks noChangeArrowheads="1"/>
          </p:cNvSpPr>
          <p:nvPr/>
        </p:nvSpPr>
        <p:spPr bwMode="auto">
          <a:xfrm>
            <a:off x="1870075" y="484188"/>
            <a:ext cx="41798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145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>
                <a:solidFill>
                  <a:srgbClr val="000066"/>
                </a:solidFill>
                <a:latin typeface="Arial" pitchFamily="34" charset="0"/>
              </a:rPr>
              <a:t> XRF and chemical analysis</a:t>
            </a:r>
            <a:endParaRPr lang="ru-RU">
              <a:solidFill>
                <a:srgbClr val="FF0066"/>
              </a:solidFill>
              <a:latin typeface="Arial" pitchFamily="34" charset="0"/>
            </a:endParaRPr>
          </a:p>
        </p:txBody>
      </p:sp>
      <p:grpSp>
        <p:nvGrpSpPr>
          <p:cNvPr id="655365" name="Group 5"/>
          <p:cNvGrpSpPr>
            <a:grpSpLocks/>
          </p:cNvGrpSpPr>
          <p:nvPr/>
        </p:nvGrpSpPr>
        <p:grpSpPr bwMode="auto">
          <a:xfrm>
            <a:off x="638175" y="979488"/>
            <a:ext cx="8505825" cy="4200525"/>
            <a:chOff x="402" y="617"/>
            <a:chExt cx="5358" cy="2646"/>
          </a:xfrm>
        </p:grpSpPr>
        <p:sp>
          <p:nvSpPr>
            <p:cNvPr id="655366" name="Line 6"/>
            <p:cNvSpPr>
              <a:spLocks noChangeShapeType="1"/>
            </p:cNvSpPr>
            <p:nvPr/>
          </p:nvSpPr>
          <p:spPr bwMode="auto">
            <a:xfrm flipH="1">
              <a:off x="3334" y="709"/>
              <a:ext cx="45" cy="240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prstDash val="lgDash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55367" name="Text Box 7"/>
            <p:cNvSpPr txBox="1">
              <a:spLocks noChangeArrowheads="1"/>
            </p:cNvSpPr>
            <p:nvPr/>
          </p:nvSpPr>
          <p:spPr bwMode="auto">
            <a:xfrm>
              <a:off x="4873" y="623"/>
              <a:ext cx="887" cy="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l" defTabSz="7493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algn="l" defTabSz="7493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algn="l" defTabSz="7493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algn="l" defTabSz="7493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algn="l" defTabSz="7493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defTabSz="7493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defTabSz="7493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defTabSz="7493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defTabSz="7493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Aft>
                  <a:spcPts val="600"/>
                </a:spcAft>
              </a:pPr>
              <a:r>
                <a:rPr lang="ru-RU" sz="1400" b="0">
                  <a:latin typeface="Arial" pitchFamily="34" charset="0"/>
                </a:rPr>
                <a:t>XRF</a:t>
              </a:r>
              <a:r>
                <a:rPr lang="en-US" sz="1400" b="0">
                  <a:latin typeface="Arial" pitchFamily="34" charset="0"/>
                </a:rPr>
                <a:t>,mass.%</a:t>
              </a:r>
              <a:endParaRPr lang="ru-RU" sz="1400" b="0">
                <a:latin typeface="Arial" pitchFamily="34" charset="0"/>
              </a:endParaRPr>
            </a:p>
            <a:p>
              <a:pPr eaLnBrk="1" hangingPunct="1">
                <a:spcAft>
                  <a:spcPts val="600"/>
                </a:spcAft>
              </a:pPr>
              <a:r>
                <a:rPr lang="ru-RU" sz="1400" b="0">
                  <a:latin typeface="Arial" pitchFamily="34" charset="0"/>
                </a:rPr>
                <a:t>ChA</a:t>
              </a:r>
              <a:r>
                <a:rPr lang="en-US" sz="1400" b="0">
                  <a:latin typeface="Arial" pitchFamily="34" charset="0"/>
                </a:rPr>
                <a:t>,mass.%</a:t>
              </a:r>
              <a:endParaRPr lang="ru-RU" sz="1400" b="0">
                <a:latin typeface="Arial" pitchFamily="34" charset="0"/>
              </a:endParaRPr>
            </a:p>
          </p:txBody>
        </p:sp>
        <p:sp>
          <p:nvSpPr>
            <p:cNvPr id="655368" name="Text Box 8"/>
            <p:cNvSpPr txBox="1">
              <a:spLocks noChangeArrowheads="1"/>
            </p:cNvSpPr>
            <p:nvPr/>
          </p:nvSpPr>
          <p:spPr bwMode="auto">
            <a:xfrm>
              <a:off x="402" y="780"/>
              <a:ext cx="541" cy="771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algn="l" defTabSz="7493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algn="l" defTabSz="7493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algn="l" defTabSz="7493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algn="l" defTabSz="7493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algn="l" defTabSz="7493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defTabSz="7493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defTabSz="7493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defTabSz="7493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defTabSz="7493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1400" b="0">
                  <a:latin typeface="Arial" pitchFamily="34" charset="0"/>
                </a:rPr>
                <a:t>U</a:t>
              </a:r>
              <a:r>
                <a:rPr lang="ru-RU" sz="1400" b="0">
                  <a:latin typeface="Arial" pitchFamily="34" charset="0"/>
                </a:rPr>
                <a:t>=</a:t>
              </a:r>
              <a:r>
                <a:rPr lang="en-US" sz="1400" b="0">
                  <a:latin typeface="Arial" pitchFamily="34" charset="0"/>
                </a:rPr>
                <a:t>66.</a:t>
              </a:r>
              <a:r>
                <a:rPr lang="ru-RU" sz="1400" b="0">
                  <a:latin typeface="Arial" pitchFamily="34" charset="0"/>
                </a:rPr>
                <a:t>1</a:t>
              </a:r>
            </a:p>
            <a:p>
              <a:pPr eaLnBrk="1" hangingPunct="1"/>
              <a:r>
                <a:rPr lang="en-US" sz="1400" b="0">
                  <a:latin typeface="Arial" pitchFamily="34" charset="0"/>
                </a:rPr>
                <a:t>Zr=20.</a:t>
              </a:r>
              <a:r>
                <a:rPr lang="ru-RU" sz="1400" b="0">
                  <a:latin typeface="Arial" pitchFamily="34" charset="0"/>
                </a:rPr>
                <a:t>1</a:t>
              </a:r>
            </a:p>
            <a:p>
              <a:pPr eaLnBrk="1" hangingPunct="1"/>
              <a:r>
                <a:rPr lang="en-US" sz="1400" b="0">
                  <a:latin typeface="Arial" pitchFamily="34" charset="0"/>
                </a:rPr>
                <a:t>Fe=1.7</a:t>
              </a:r>
            </a:p>
            <a:p>
              <a:pPr eaLnBrk="1" hangingPunct="1"/>
              <a:r>
                <a:rPr lang="en-US" sz="1400" b="0">
                  <a:latin typeface="Arial" pitchFamily="34" charset="0"/>
                </a:rPr>
                <a:t>Cr=0.06</a:t>
              </a:r>
            </a:p>
            <a:p>
              <a:pPr eaLnBrk="1" hangingPunct="1"/>
              <a:r>
                <a:rPr lang="en-US" sz="1400" b="0">
                  <a:latin typeface="Arial" pitchFamily="34" charset="0"/>
                </a:rPr>
                <a:t>Ni=0.02</a:t>
              </a:r>
              <a:endParaRPr lang="ru-RU" sz="2300" b="0">
                <a:latin typeface="Arial" pitchFamily="34" charset="0"/>
              </a:endParaRPr>
            </a:p>
          </p:txBody>
        </p:sp>
        <p:sp>
          <p:nvSpPr>
            <p:cNvPr id="655369" name="Text Box 9"/>
            <p:cNvSpPr txBox="1">
              <a:spLocks noChangeArrowheads="1"/>
            </p:cNvSpPr>
            <p:nvPr/>
          </p:nvSpPr>
          <p:spPr bwMode="auto">
            <a:xfrm>
              <a:off x="410" y="1634"/>
              <a:ext cx="541" cy="771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algn="l" defTabSz="7493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algn="l" defTabSz="7493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algn="l" defTabSz="7493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algn="l" defTabSz="7493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algn="l" defTabSz="7493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defTabSz="7493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defTabSz="7493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defTabSz="7493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defTabSz="7493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1400" b="0">
                  <a:latin typeface="Arial" pitchFamily="34" charset="0"/>
                </a:rPr>
                <a:t>U</a:t>
              </a:r>
              <a:r>
                <a:rPr lang="ru-RU" sz="1400" b="0">
                  <a:latin typeface="Arial" pitchFamily="34" charset="0"/>
                </a:rPr>
                <a:t>=65.6</a:t>
              </a:r>
            </a:p>
            <a:p>
              <a:pPr eaLnBrk="1" hangingPunct="1"/>
              <a:r>
                <a:rPr lang="en-US" sz="1400" b="0">
                  <a:latin typeface="Arial" pitchFamily="34" charset="0"/>
                </a:rPr>
                <a:t>Zr=</a:t>
              </a:r>
              <a:r>
                <a:rPr lang="ru-RU" sz="1400" b="0">
                  <a:latin typeface="Arial" pitchFamily="34" charset="0"/>
                </a:rPr>
                <a:t>22.1</a:t>
              </a:r>
            </a:p>
            <a:p>
              <a:pPr eaLnBrk="1" hangingPunct="1"/>
              <a:r>
                <a:rPr lang="en-US" sz="1400" b="0">
                  <a:latin typeface="Arial" pitchFamily="34" charset="0"/>
                </a:rPr>
                <a:t>Fe=</a:t>
              </a:r>
              <a:r>
                <a:rPr lang="ru-RU" sz="1400" b="0">
                  <a:latin typeface="Arial" pitchFamily="34" charset="0"/>
                </a:rPr>
                <a:t>1.0</a:t>
              </a:r>
              <a:endParaRPr lang="en-US" sz="1400" b="0">
                <a:latin typeface="Arial" pitchFamily="34" charset="0"/>
              </a:endParaRPr>
            </a:p>
            <a:p>
              <a:pPr eaLnBrk="1" hangingPunct="1"/>
              <a:r>
                <a:rPr lang="en-US" sz="1400" b="0">
                  <a:latin typeface="Arial" pitchFamily="34" charset="0"/>
                </a:rPr>
                <a:t>Cr=</a:t>
              </a:r>
              <a:r>
                <a:rPr lang="ru-RU" sz="1400" b="0">
                  <a:latin typeface="Arial" pitchFamily="34" charset="0"/>
                </a:rPr>
                <a:t>0.02</a:t>
              </a:r>
              <a:endParaRPr lang="en-US" sz="1400" b="0">
                <a:latin typeface="Arial" pitchFamily="34" charset="0"/>
              </a:endParaRPr>
            </a:p>
            <a:p>
              <a:pPr eaLnBrk="1" hangingPunct="1"/>
              <a:r>
                <a:rPr lang="en-US" sz="1400" b="0">
                  <a:latin typeface="Arial" pitchFamily="34" charset="0"/>
                </a:rPr>
                <a:t>Ni=</a:t>
              </a:r>
              <a:r>
                <a:rPr lang="ru-RU" sz="1400" b="0">
                  <a:latin typeface="Arial" pitchFamily="34" charset="0"/>
                </a:rPr>
                <a:t>0.03</a:t>
              </a:r>
              <a:endParaRPr lang="ru-RU" sz="2300" b="0">
                <a:latin typeface="Arial" pitchFamily="34" charset="0"/>
              </a:endParaRPr>
            </a:p>
          </p:txBody>
        </p:sp>
        <p:sp>
          <p:nvSpPr>
            <p:cNvPr id="655370" name="Text Box 10"/>
            <p:cNvSpPr txBox="1">
              <a:spLocks noChangeArrowheads="1"/>
            </p:cNvSpPr>
            <p:nvPr/>
          </p:nvSpPr>
          <p:spPr bwMode="auto">
            <a:xfrm>
              <a:off x="947" y="1634"/>
              <a:ext cx="541" cy="771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algn="l" defTabSz="7493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algn="l" defTabSz="7493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algn="l" defTabSz="7493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algn="l" defTabSz="7493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algn="l" defTabSz="7493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defTabSz="7493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defTabSz="7493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defTabSz="7493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defTabSz="7493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sz="1400" b="0">
                <a:latin typeface="Arial" pitchFamily="34" charset="0"/>
              </a:endParaRPr>
            </a:p>
            <a:p>
              <a:pPr eaLnBrk="1" hangingPunct="1"/>
              <a:r>
                <a:rPr lang="en-US" sz="1400" b="0">
                  <a:latin typeface="Arial" pitchFamily="34" charset="0"/>
                </a:rPr>
                <a:t>U</a:t>
              </a:r>
              <a:r>
                <a:rPr lang="ru-RU" sz="1400" b="0">
                  <a:latin typeface="Arial" pitchFamily="34" charset="0"/>
                </a:rPr>
                <a:t>=66.6</a:t>
              </a:r>
            </a:p>
            <a:p>
              <a:pPr eaLnBrk="1" hangingPunct="1"/>
              <a:r>
                <a:rPr lang="en-US" sz="1400" b="0">
                  <a:latin typeface="Arial" pitchFamily="34" charset="0"/>
                </a:rPr>
                <a:t>Zr=</a:t>
              </a:r>
              <a:r>
                <a:rPr lang="ru-RU" sz="1400" b="0">
                  <a:latin typeface="Arial" pitchFamily="34" charset="0"/>
                </a:rPr>
                <a:t>23.2</a:t>
              </a:r>
            </a:p>
            <a:p>
              <a:pPr eaLnBrk="1" hangingPunct="1"/>
              <a:r>
                <a:rPr lang="en-US" sz="1400" b="0">
                  <a:latin typeface="Arial" pitchFamily="34" charset="0"/>
                </a:rPr>
                <a:t>Fe=</a:t>
              </a:r>
              <a:r>
                <a:rPr lang="ru-RU" sz="1400" b="0">
                  <a:latin typeface="Arial" pitchFamily="34" charset="0"/>
                </a:rPr>
                <a:t>1.0</a:t>
              </a:r>
              <a:endParaRPr lang="en-US" sz="1400" b="0">
                <a:latin typeface="Arial" pitchFamily="34" charset="0"/>
              </a:endParaRPr>
            </a:p>
            <a:p>
              <a:pPr eaLnBrk="1" hangingPunct="1"/>
              <a:endParaRPr lang="en-US" sz="1400" b="0">
                <a:latin typeface="Arial" pitchFamily="34" charset="0"/>
              </a:endParaRPr>
            </a:p>
            <a:p>
              <a:pPr eaLnBrk="1" hangingPunct="1"/>
              <a:endParaRPr lang="ru-RU" sz="2300" b="0">
                <a:latin typeface="Arial" pitchFamily="34" charset="0"/>
              </a:endParaRPr>
            </a:p>
          </p:txBody>
        </p:sp>
        <p:sp>
          <p:nvSpPr>
            <p:cNvPr id="655371" name="Text Box 11"/>
            <p:cNvSpPr txBox="1">
              <a:spLocks noChangeArrowheads="1"/>
            </p:cNvSpPr>
            <p:nvPr/>
          </p:nvSpPr>
          <p:spPr bwMode="auto">
            <a:xfrm>
              <a:off x="418" y="2492"/>
              <a:ext cx="541" cy="771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algn="l" defTabSz="7493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algn="l" defTabSz="7493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algn="l" defTabSz="7493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algn="l" defTabSz="7493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algn="l" defTabSz="7493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defTabSz="7493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defTabSz="7493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defTabSz="7493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defTabSz="7493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1400" b="0">
                  <a:latin typeface="Arial" pitchFamily="34" charset="0"/>
                </a:rPr>
                <a:t>U</a:t>
              </a:r>
              <a:r>
                <a:rPr lang="ru-RU" sz="1400" b="0">
                  <a:latin typeface="Arial" pitchFamily="34" charset="0"/>
                </a:rPr>
                <a:t>=64.4</a:t>
              </a:r>
            </a:p>
            <a:p>
              <a:pPr eaLnBrk="1" hangingPunct="1"/>
              <a:r>
                <a:rPr lang="en-US" sz="1400" b="0">
                  <a:latin typeface="Arial" pitchFamily="34" charset="0"/>
                </a:rPr>
                <a:t>Zr=</a:t>
              </a:r>
              <a:r>
                <a:rPr lang="ru-RU" sz="1400" b="0">
                  <a:latin typeface="Arial" pitchFamily="34" charset="0"/>
                </a:rPr>
                <a:t>21.7</a:t>
              </a:r>
            </a:p>
            <a:p>
              <a:pPr eaLnBrk="1" hangingPunct="1"/>
              <a:r>
                <a:rPr lang="en-US" sz="1400" b="0">
                  <a:latin typeface="Arial" pitchFamily="34" charset="0"/>
                </a:rPr>
                <a:t>Fe=</a:t>
              </a:r>
              <a:r>
                <a:rPr lang="ru-RU" sz="1400" b="0">
                  <a:latin typeface="Arial" pitchFamily="34" charset="0"/>
                </a:rPr>
                <a:t>3.5</a:t>
              </a:r>
              <a:endParaRPr lang="en-US" sz="1400" b="0">
                <a:latin typeface="Arial" pitchFamily="34" charset="0"/>
              </a:endParaRPr>
            </a:p>
            <a:p>
              <a:pPr eaLnBrk="1" hangingPunct="1"/>
              <a:r>
                <a:rPr lang="en-US" sz="1400" b="0">
                  <a:latin typeface="Arial" pitchFamily="34" charset="0"/>
                </a:rPr>
                <a:t>Cr=</a:t>
              </a:r>
              <a:r>
                <a:rPr lang="ru-RU" sz="1400" b="0">
                  <a:latin typeface="Arial" pitchFamily="34" charset="0"/>
                </a:rPr>
                <a:t>0.04</a:t>
              </a:r>
              <a:endParaRPr lang="en-US" sz="1400" b="0">
                <a:latin typeface="Arial" pitchFamily="34" charset="0"/>
              </a:endParaRPr>
            </a:p>
            <a:p>
              <a:pPr eaLnBrk="1" hangingPunct="1"/>
              <a:r>
                <a:rPr lang="en-US" sz="1400" b="0">
                  <a:latin typeface="Arial" pitchFamily="34" charset="0"/>
                </a:rPr>
                <a:t>Ni=</a:t>
              </a:r>
              <a:r>
                <a:rPr lang="ru-RU" sz="1400" b="0">
                  <a:latin typeface="Arial" pitchFamily="34" charset="0"/>
                </a:rPr>
                <a:t>0.08</a:t>
              </a:r>
              <a:endParaRPr lang="ru-RU" sz="2300" b="0">
                <a:latin typeface="Arial" pitchFamily="34" charset="0"/>
              </a:endParaRPr>
            </a:p>
          </p:txBody>
        </p:sp>
        <p:sp>
          <p:nvSpPr>
            <p:cNvPr id="655372" name="Text Box 12"/>
            <p:cNvSpPr txBox="1">
              <a:spLocks noChangeArrowheads="1"/>
            </p:cNvSpPr>
            <p:nvPr/>
          </p:nvSpPr>
          <p:spPr bwMode="auto">
            <a:xfrm>
              <a:off x="955" y="2492"/>
              <a:ext cx="541" cy="771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algn="l" defTabSz="7493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algn="l" defTabSz="7493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algn="l" defTabSz="7493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algn="l" defTabSz="7493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algn="l" defTabSz="7493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defTabSz="7493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defTabSz="7493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defTabSz="7493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defTabSz="7493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sz="1400" b="0">
                <a:latin typeface="Arial" pitchFamily="34" charset="0"/>
              </a:endParaRPr>
            </a:p>
            <a:p>
              <a:pPr eaLnBrk="1" hangingPunct="1"/>
              <a:r>
                <a:rPr lang="en-US" sz="1400" b="0">
                  <a:latin typeface="Arial" pitchFamily="34" charset="0"/>
                </a:rPr>
                <a:t>U</a:t>
              </a:r>
              <a:r>
                <a:rPr lang="ru-RU" sz="1400" b="0">
                  <a:latin typeface="Arial" pitchFamily="34" charset="0"/>
                </a:rPr>
                <a:t>=66.7</a:t>
              </a:r>
            </a:p>
            <a:p>
              <a:pPr eaLnBrk="1" hangingPunct="1"/>
              <a:r>
                <a:rPr lang="en-US" sz="1400" b="0">
                  <a:latin typeface="Arial" pitchFamily="34" charset="0"/>
                </a:rPr>
                <a:t>Zr=</a:t>
              </a:r>
              <a:r>
                <a:rPr lang="ru-RU" sz="1400" b="0">
                  <a:latin typeface="Arial" pitchFamily="34" charset="0"/>
                </a:rPr>
                <a:t>22.3</a:t>
              </a:r>
            </a:p>
            <a:p>
              <a:pPr eaLnBrk="1" hangingPunct="1"/>
              <a:r>
                <a:rPr lang="en-US" sz="1400" b="0">
                  <a:latin typeface="Arial" pitchFamily="34" charset="0"/>
                </a:rPr>
                <a:t>Fe=</a:t>
              </a:r>
              <a:r>
                <a:rPr lang="ru-RU" sz="1400" b="0">
                  <a:latin typeface="Arial" pitchFamily="34" charset="0"/>
                </a:rPr>
                <a:t>5.7</a:t>
              </a:r>
              <a:endParaRPr lang="en-US" sz="1400" b="0">
                <a:latin typeface="Arial" pitchFamily="34" charset="0"/>
              </a:endParaRPr>
            </a:p>
            <a:p>
              <a:pPr eaLnBrk="1" hangingPunct="1"/>
              <a:endParaRPr lang="en-US" sz="1400" b="0">
                <a:latin typeface="Arial" pitchFamily="34" charset="0"/>
              </a:endParaRPr>
            </a:p>
            <a:p>
              <a:pPr eaLnBrk="1" hangingPunct="1"/>
              <a:endParaRPr lang="ru-RU" sz="2300" b="0">
                <a:latin typeface="Arial" pitchFamily="34" charset="0"/>
              </a:endParaRPr>
            </a:p>
          </p:txBody>
        </p:sp>
        <p:sp>
          <p:nvSpPr>
            <p:cNvPr id="655373" name="Rectangle 13"/>
            <p:cNvSpPr>
              <a:spLocks noChangeArrowheads="1"/>
            </p:cNvSpPr>
            <p:nvPr/>
          </p:nvSpPr>
          <p:spPr bwMode="auto">
            <a:xfrm>
              <a:off x="4672" y="668"/>
              <a:ext cx="144" cy="130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55374" name="Rectangle 14"/>
            <p:cNvSpPr>
              <a:spLocks noChangeArrowheads="1"/>
            </p:cNvSpPr>
            <p:nvPr/>
          </p:nvSpPr>
          <p:spPr bwMode="auto">
            <a:xfrm>
              <a:off x="4677" y="834"/>
              <a:ext cx="144" cy="131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55375" name="Text Box 15"/>
            <p:cNvSpPr txBox="1">
              <a:spLocks noChangeArrowheads="1"/>
            </p:cNvSpPr>
            <p:nvPr/>
          </p:nvSpPr>
          <p:spPr bwMode="auto">
            <a:xfrm>
              <a:off x="4328" y="617"/>
              <a:ext cx="389" cy="3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l" defTabSz="7493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algn="l" defTabSz="7493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algn="l" defTabSz="7493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algn="l" defTabSz="7493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algn="l" defTabSz="7493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defTabSz="7493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defTabSz="7493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defTabSz="7493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defTabSz="7493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Aft>
                  <a:spcPts val="600"/>
                </a:spcAft>
              </a:pPr>
              <a:r>
                <a:rPr lang="ru-RU" sz="1400" b="0">
                  <a:latin typeface="Arial" pitchFamily="34" charset="0"/>
                </a:rPr>
                <a:t>XRF</a:t>
              </a:r>
            </a:p>
            <a:p>
              <a:pPr eaLnBrk="1" hangingPunct="1">
                <a:spcAft>
                  <a:spcPts val="600"/>
                </a:spcAft>
              </a:pPr>
              <a:r>
                <a:rPr lang="ru-RU" sz="1400" b="0">
                  <a:latin typeface="Arial" pitchFamily="34" charset="0"/>
                </a:rPr>
                <a:t>ChA</a:t>
              </a:r>
            </a:p>
          </p:txBody>
        </p:sp>
        <p:sp>
          <p:nvSpPr>
            <p:cNvPr id="655376" name="Text Box 16"/>
            <p:cNvSpPr txBox="1">
              <a:spLocks noChangeArrowheads="1"/>
            </p:cNvSpPr>
            <p:nvPr/>
          </p:nvSpPr>
          <p:spPr bwMode="auto">
            <a:xfrm>
              <a:off x="4652" y="2386"/>
              <a:ext cx="541" cy="771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algn="l" defTabSz="7493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algn="l" defTabSz="7493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algn="l" defTabSz="7493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algn="l" defTabSz="7493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algn="l" defTabSz="7493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defTabSz="7493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defTabSz="7493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defTabSz="7493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defTabSz="7493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1400" b="0">
                  <a:latin typeface="Arial" pitchFamily="34" charset="0"/>
                </a:rPr>
                <a:t>U</a:t>
              </a:r>
              <a:r>
                <a:rPr lang="ru-RU" sz="1400" b="0">
                  <a:latin typeface="Arial" pitchFamily="34" charset="0"/>
                </a:rPr>
                <a:t>=</a:t>
              </a:r>
              <a:r>
                <a:rPr lang="en-US" sz="1400" b="0">
                  <a:latin typeface="Arial" pitchFamily="34" charset="0"/>
                </a:rPr>
                <a:t>57.5</a:t>
              </a:r>
              <a:endParaRPr lang="ru-RU" sz="1400" b="0">
                <a:latin typeface="Arial" pitchFamily="34" charset="0"/>
              </a:endParaRPr>
            </a:p>
            <a:p>
              <a:pPr eaLnBrk="1" hangingPunct="1"/>
              <a:r>
                <a:rPr lang="en-US" sz="1400" b="0">
                  <a:latin typeface="Arial" pitchFamily="34" charset="0"/>
                </a:rPr>
                <a:t>Zr=24.2</a:t>
              </a:r>
              <a:endParaRPr lang="ru-RU" sz="1400" b="0">
                <a:latin typeface="Arial" pitchFamily="34" charset="0"/>
              </a:endParaRPr>
            </a:p>
            <a:p>
              <a:pPr eaLnBrk="1" hangingPunct="1"/>
              <a:r>
                <a:rPr lang="en-US" sz="1400" b="0">
                  <a:latin typeface="Arial" pitchFamily="34" charset="0"/>
                </a:rPr>
                <a:t>Fe=17.8</a:t>
              </a:r>
            </a:p>
            <a:p>
              <a:pPr eaLnBrk="1" hangingPunct="1"/>
              <a:r>
                <a:rPr lang="en-US" sz="1400" b="0">
                  <a:latin typeface="Arial" pitchFamily="34" charset="0"/>
                </a:rPr>
                <a:t>Cr=0.2</a:t>
              </a:r>
            </a:p>
            <a:p>
              <a:pPr eaLnBrk="1" hangingPunct="1"/>
              <a:r>
                <a:rPr lang="en-US" sz="1400" b="0">
                  <a:latin typeface="Arial" pitchFamily="34" charset="0"/>
                </a:rPr>
                <a:t>Ni=0.3</a:t>
              </a:r>
              <a:endParaRPr lang="ru-RU" sz="2300" b="0">
                <a:latin typeface="Arial" pitchFamily="34" charset="0"/>
              </a:endParaRPr>
            </a:p>
          </p:txBody>
        </p:sp>
        <p:sp>
          <p:nvSpPr>
            <p:cNvPr id="655377" name="Text Box 17"/>
            <p:cNvSpPr txBox="1">
              <a:spLocks noChangeArrowheads="1"/>
            </p:cNvSpPr>
            <p:nvPr/>
          </p:nvSpPr>
          <p:spPr bwMode="auto">
            <a:xfrm>
              <a:off x="4876" y="1026"/>
              <a:ext cx="584" cy="843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algn="l" defTabSz="7493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algn="l" defTabSz="7493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algn="l" defTabSz="7493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algn="l" defTabSz="7493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algn="l" defTabSz="7493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defTabSz="7493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defTabSz="7493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defTabSz="7493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defTabSz="7493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1400">
                  <a:latin typeface="Arial" pitchFamily="34" charset="0"/>
                </a:rPr>
                <a:t>1</a:t>
              </a:r>
              <a:r>
                <a:rPr lang="en-US" sz="1400" baseline="30000">
                  <a:latin typeface="Arial" pitchFamily="34" charset="0"/>
                </a:rPr>
                <a:t>st</a:t>
              </a:r>
              <a:r>
                <a:rPr lang="en-US" sz="1400">
                  <a:latin typeface="Arial" pitchFamily="34" charset="0"/>
                </a:rPr>
                <a:t> layer:</a:t>
              </a:r>
              <a:endParaRPr lang="ru-RU" sz="1400">
                <a:latin typeface="Arial" pitchFamily="34" charset="0"/>
              </a:endParaRPr>
            </a:p>
            <a:p>
              <a:pPr eaLnBrk="1" hangingPunct="1"/>
              <a:r>
                <a:rPr lang="en-US" sz="1400" b="0">
                  <a:latin typeface="Arial" pitchFamily="34" charset="0"/>
                </a:rPr>
                <a:t>U</a:t>
              </a:r>
              <a:r>
                <a:rPr lang="ru-RU" sz="1400" b="0">
                  <a:latin typeface="Arial" pitchFamily="34" charset="0"/>
                </a:rPr>
                <a:t>=</a:t>
              </a:r>
              <a:r>
                <a:rPr lang="en-US" sz="1400" b="0">
                  <a:latin typeface="Arial" pitchFamily="34" charset="0"/>
                </a:rPr>
                <a:t>5</a:t>
              </a:r>
              <a:r>
                <a:rPr lang="ru-RU" sz="1400" b="0">
                  <a:latin typeface="Arial" pitchFamily="34" charset="0"/>
                </a:rPr>
                <a:t>2.4</a:t>
              </a:r>
            </a:p>
            <a:p>
              <a:pPr eaLnBrk="1" hangingPunct="1"/>
              <a:r>
                <a:rPr lang="en-US" sz="1400" b="0">
                  <a:latin typeface="Arial" pitchFamily="34" charset="0"/>
                </a:rPr>
                <a:t>Zr=13.</a:t>
              </a:r>
              <a:r>
                <a:rPr lang="ru-RU" sz="1400" b="0">
                  <a:latin typeface="Arial" pitchFamily="34" charset="0"/>
                </a:rPr>
                <a:t>7</a:t>
              </a:r>
            </a:p>
            <a:p>
              <a:pPr eaLnBrk="1" hangingPunct="1"/>
              <a:r>
                <a:rPr lang="en-US" sz="1400" b="0">
                  <a:latin typeface="Arial" pitchFamily="34" charset="0"/>
                </a:rPr>
                <a:t>Fe=30.9</a:t>
              </a:r>
            </a:p>
            <a:p>
              <a:pPr eaLnBrk="1" hangingPunct="1"/>
              <a:r>
                <a:rPr lang="en-US" sz="1400" b="0">
                  <a:latin typeface="Arial" pitchFamily="34" charset="0"/>
                </a:rPr>
                <a:t>Cr=0.6</a:t>
              </a:r>
            </a:p>
            <a:p>
              <a:pPr eaLnBrk="1" hangingPunct="1"/>
              <a:r>
                <a:rPr lang="en-US" sz="1400" b="0">
                  <a:latin typeface="Arial" pitchFamily="34" charset="0"/>
                </a:rPr>
                <a:t>Ni=0.3</a:t>
              </a:r>
              <a:endParaRPr lang="ru-RU" sz="2300" b="0">
                <a:latin typeface="Arial" pitchFamily="34" charset="0"/>
              </a:endParaRPr>
            </a:p>
          </p:txBody>
        </p:sp>
        <p:sp>
          <p:nvSpPr>
            <p:cNvPr id="655378" name="Line 18"/>
            <p:cNvSpPr>
              <a:spLocks noChangeShapeType="1"/>
            </p:cNvSpPr>
            <p:nvPr/>
          </p:nvSpPr>
          <p:spPr bwMode="auto">
            <a:xfrm>
              <a:off x="1496" y="2885"/>
              <a:ext cx="771" cy="13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55379" name="Line 19"/>
            <p:cNvSpPr>
              <a:spLocks noChangeShapeType="1"/>
            </p:cNvSpPr>
            <p:nvPr/>
          </p:nvSpPr>
          <p:spPr bwMode="auto">
            <a:xfrm flipV="1">
              <a:off x="1496" y="2069"/>
              <a:ext cx="862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55380" name="Line 20"/>
            <p:cNvSpPr>
              <a:spLocks noChangeShapeType="1"/>
            </p:cNvSpPr>
            <p:nvPr/>
          </p:nvSpPr>
          <p:spPr bwMode="auto">
            <a:xfrm flipV="1">
              <a:off x="1450" y="844"/>
              <a:ext cx="908" cy="363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55381" name="Text Box 21"/>
            <p:cNvSpPr txBox="1">
              <a:spLocks noChangeArrowheads="1"/>
            </p:cNvSpPr>
            <p:nvPr/>
          </p:nvSpPr>
          <p:spPr bwMode="auto">
            <a:xfrm>
              <a:off x="939" y="780"/>
              <a:ext cx="541" cy="771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algn="l" defTabSz="7493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algn="l" defTabSz="7493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algn="l" defTabSz="7493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algn="l" defTabSz="7493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algn="l" defTabSz="7493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defTabSz="7493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defTabSz="7493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defTabSz="7493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defTabSz="7493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sz="1400" b="0">
                <a:latin typeface="Arial" pitchFamily="34" charset="0"/>
              </a:endParaRPr>
            </a:p>
            <a:p>
              <a:pPr eaLnBrk="1" hangingPunct="1"/>
              <a:r>
                <a:rPr lang="en-US" sz="1400" b="0">
                  <a:latin typeface="Arial" pitchFamily="34" charset="0"/>
                </a:rPr>
                <a:t>U</a:t>
              </a:r>
              <a:r>
                <a:rPr lang="ru-RU" sz="1400" b="0">
                  <a:latin typeface="Arial" pitchFamily="34" charset="0"/>
                </a:rPr>
                <a:t>=</a:t>
              </a:r>
              <a:r>
                <a:rPr lang="en-US" sz="1400" b="0">
                  <a:latin typeface="Arial" pitchFamily="34" charset="0"/>
                </a:rPr>
                <a:t>66.8</a:t>
              </a:r>
              <a:endParaRPr lang="ru-RU" sz="1400" b="0">
                <a:latin typeface="Arial" pitchFamily="34" charset="0"/>
              </a:endParaRPr>
            </a:p>
            <a:p>
              <a:pPr eaLnBrk="1" hangingPunct="1"/>
              <a:r>
                <a:rPr lang="en-US" sz="1400" b="0">
                  <a:latin typeface="Arial" pitchFamily="34" charset="0"/>
                </a:rPr>
                <a:t>Zr=22.3</a:t>
              </a:r>
              <a:endParaRPr lang="ru-RU" sz="1400" b="0">
                <a:latin typeface="Arial" pitchFamily="34" charset="0"/>
              </a:endParaRPr>
            </a:p>
            <a:p>
              <a:pPr eaLnBrk="1" hangingPunct="1"/>
              <a:r>
                <a:rPr lang="en-US" sz="1400" b="0">
                  <a:latin typeface="Arial" pitchFamily="34" charset="0"/>
                </a:rPr>
                <a:t>Fe=2.1</a:t>
              </a:r>
            </a:p>
            <a:p>
              <a:pPr eaLnBrk="1" hangingPunct="1"/>
              <a:endParaRPr lang="en-US" sz="1400" b="0">
                <a:latin typeface="Arial" pitchFamily="34" charset="0"/>
              </a:endParaRPr>
            </a:p>
            <a:p>
              <a:pPr eaLnBrk="1" hangingPunct="1"/>
              <a:endParaRPr lang="ru-RU" sz="2300" b="0">
                <a:latin typeface="Arial" pitchFamily="34" charset="0"/>
              </a:endParaRPr>
            </a:p>
          </p:txBody>
        </p:sp>
        <p:sp>
          <p:nvSpPr>
            <p:cNvPr id="655382" name="Freeform 22"/>
            <p:cNvSpPr>
              <a:spLocks/>
            </p:cNvSpPr>
            <p:nvPr/>
          </p:nvSpPr>
          <p:spPr bwMode="auto">
            <a:xfrm>
              <a:off x="2947" y="1162"/>
              <a:ext cx="409" cy="1950"/>
            </a:xfrm>
            <a:custGeom>
              <a:avLst/>
              <a:gdLst>
                <a:gd name="T0" fmla="*/ 11 w 409"/>
                <a:gd name="T1" fmla="*/ 0 h 2371"/>
                <a:gd name="T2" fmla="*/ 387 w 409"/>
                <a:gd name="T3" fmla="*/ 8 h 2371"/>
                <a:gd name="T4" fmla="*/ 409 w 409"/>
                <a:gd name="T5" fmla="*/ 2371 h 2371"/>
                <a:gd name="T6" fmla="*/ 0 w 409"/>
                <a:gd name="T7" fmla="*/ 2371 h 2371"/>
                <a:gd name="T8" fmla="*/ 0 w 409"/>
                <a:gd name="T9" fmla="*/ 2008 h 2371"/>
                <a:gd name="T10" fmla="*/ 91 w 409"/>
                <a:gd name="T11" fmla="*/ 1918 h 2371"/>
                <a:gd name="T12" fmla="*/ 182 w 409"/>
                <a:gd name="T13" fmla="*/ 1691 h 2371"/>
                <a:gd name="T14" fmla="*/ 182 w 409"/>
                <a:gd name="T15" fmla="*/ 1419 h 2371"/>
                <a:gd name="T16" fmla="*/ 136 w 409"/>
                <a:gd name="T17" fmla="*/ 1146 h 2371"/>
                <a:gd name="T18" fmla="*/ 46 w 409"/>
                <a:gd name="T19" fmla="*/ 1010 h 2371"/>
                <a:gd name="T20" fmla="*/ 0 w 409"/>
                <a:gd name="T21" fmla="*/ 965 h 2371"/>
                <a:gd name="T22" fmla="*/ 11 w 409"/>
                <a:gd name="T23" fmla="*/ 0 h 2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09" h="2371">
                  <a:moveTo>
                    <a:pt x="11" y="0"/>
                  </a:moveTo>
                  <a:cubicBezTo>
                    <a:pt x="136" y="3"/>
                    <a:pt x="387" y="8"/>
                    <a:pt x="387" y="8"/>
                  </a:cubicBezTo>
                  <a:lnTo>
                    <a:pt x="409" y="2371"/>
                  </a:lnTo>
                  <a:lnTo>
                    <a:pt x="0" y="2371"/>
                  </a:lnTo>
                  <a:lnTo>
                    <a:pt x="0" y="2008"/>
                  </a:lnTo>
                  <a:lnTo>
                    <a:pt x="91" y="1918"/>
                  </a:lnTo>
                  <a:lnTo>
                    <a:pt x="182" y="1691"/>
                  </a:lnTo>
                  <a:lnTo>
                    <a:pt x="182" y="1419"/>
                  </a:lnTo>
                  <a:lnTo>
                    <a:pt x="136" y="1146"/>
                  </a:lnTo>
                  <a:lnTo>
                    <a:pt x="46" y="1010"/>
                  </a:lnTo>
                  <a:lnTo>
                    <a:pt x="0" y="965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E4EDEE"/>
            </a:solidFill>
            <a:ln w="9525">
              <a:solidFill>
                <a:srgbClr val="E4EDEE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55383" name="Freeform 23"/>
            <p:cNvSpPr>
              <a:spLocks/>
            </p:cNvSpPr>
            <p:nvPr/>
          </p:nvSpPr>
          <p:spPr bwMode="auto">
            <a:xfrm>
              <a:off x="2267" y="1706"/>
              <a:ext cx="862" cy="1406"/>
            </a:xfrm>
            <a:custGeom>
              <a:avLst/>
              <a:gdLst>
                <a:gd name="T0" fmla="*/ 0 w 862"/>
                <a:gd name="T1" fmla="*/ 0 h 1406"/>
                <a:gd name="T2" fmla="*/ 680 w 862"/>
                <a:gd name="T3" fmla="*/ 0 h 1406"/>
                <a:gd name="T4" fmla="*/ 816 w 862"/>
                <a:gd name="T5" fmla="*/ 181 h 1406"/>
                <a:gd name="T6" fmla="*/ 862 w 862"/>
                <a:gd name="T7" fmla="*/ 363 h 1406"/>
                <a:gd name="T8" fmla="*/ 862 w 862"/>
                <a:gd name="T9" fmla="*/ 590 h 1406"/>
                <a:gd name="T10" fmla="*/ 862 w 862"/>
                <a:gd name="T11" fmla="*/ 771 h 1406"/>
                <a:gd name="T12" fmla="*/ 771 w 862"/>
                <a:gd name="T13" fmla="*/ 907 h 1406"/>
                <a:gd name="T14" fmla="*/ 680 w 862"/>
                <a:gd name="T15" fmla="*/ 1043 h 1406"/>
                <a:gd name="T16" fmla="*/ 680 w 862"/>
                <a:gd name="T17" fmla="*/ 1406 h 1406"/>
                <a:gd name="T18" fmla="*/ 0 w 862"/>
                <a:gd name="T19" fmla="*/ 1406 h 1406"/>
                <a:gd name="T20" fmla="*/ 0 w 862"/>
                <a:gd name="T21" fmla="*/ 0 h 14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62" h="1406">
                  <a:moveTo>
                    <a:pt x="0" y="0"/>
                  </a:moveTo>
                  <a:lnTo>
                    <a:pt x="680" y="0"/>
                  </a:lnTo>
                  <a:lnTo>
                    <a:pt x="816" y="181"/>
                  </a:lnTo>
                  <a:lnTo>
                    <a:pt x="862" y="363"/>
                  </a:lnTo>
                  <a:lnTo>
                    <a:pt x="862" y="590"/>
                  </a:lnTo>
                  <a:lnTo>
                    <a:pt x="862" y="771"/>
                  </a:lnTo>
                  <a:lnTo>
                    <a:pt x="771" y="907"/>
                  </a:lnTo>
                  <a:lnTo>
                    <a:pt x="680" y="1043"/>
                  </a:lnTo>
                  <a:lnTo>
                    <a:pt x="680" y="1406"/>
                  </a:lnTo>
                  <a:lnTo>
                    <a:pt x="0" y="140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DF2A1"/>
            </a:solidFill>
            <a:ln w="9525">
              <a:solidFill>
                <a:srgbClr val="FDF2A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55384" name="Freeform 24"/>
            <p:cNvSpPr>
              <a:spLocks/>
            </p:cNvSpPr>
            <p:nvPr/>
          </p:nvSpPr>
          <p:spPr bwMode="auto">
            <a:xfrm>
              <a:off x="2267" y="744"/>
              <a:ext cx="680" cy="953"/>
            </a:xfrm>
            <a:custGeom>
              <a:avLst/>
              <a:gdLst>
                <a:gd name="T0" fmla="*/ 0 w 680"/>
                <a:gd name="T1" fmla="*/ 0 h 953"/>
                <a:gd name="T2" fmla="*/ 680 w 680"/>
                <a:gd name="T3" fmla="*/ 0 h 953"/>
                <a:gd name="T4" fmla="*/ 680 w 680"/>
                <a:gd name="T5" fmla="*/ 953 h 953"/>
                <a:gd name="T6" fmla="*/ 0 w 680"/>
                <a:gd name="T7" fmla="*/ 953 h 953"/>
                <a:gd name="T8" fmla="*/ 0 w 680"/>
                <a:gd name="T9" fmla="*/ 0 h 9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0" h="953">
                  <a:moveTo>
                    <a:pt x="0" y="0"/>
                  </a:moveTo>
                  <a:lnTo>
                    <a:pt x="680" y="0"/>
                  </a:lnTo>
                  <a:lnTo>
                    <a:pt x="680" y="953"/>
                  </a:lnTo>
                  <a:lnTo>
                    <a:pt x="0" y="9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D0F4"/>
            </a:solidFill>
            <a:ln w="9525">
              <a:solidFill>
                <a:srgbClr val="D5D0F4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pic>
          <p:nvPicPr>
            <p:cNvPr id="655385" name="Picture 25" descr="Без имени-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15" y="1127"/>
              <a:ext cx="1145" cy="20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655386" name="Line 26"/>
            <p:cNvSpPr>
              <a:spLocks noChangeShapeType="1"/>
            </p:cNvSpPr>
            <p:nvPr/>
          </p:nvSpPr>
          <p:spPr bwMode="auto">
            <a:xfrm flipH="1">
              <a:off x="2272" y="2441"/>
              <a:ext cx="816" cy="0"/>
            </a:xfrm>
            <a:prstGeom prst="line">
              <a:avLst/>
            </a:prstGeom>
            <a:noFill/>
            <a:ln w="28575">
              <a:solidFill>
                <a:srgbClr val="00008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55387" name="Line 27"/>
            <p:cNvSpPr>
              <a:spLocks noChangeShapeType="1"/>
            </p:cNvSpPr>
            <p:nvPr/>
          </p:nvSpPr>
          <p:spPr bwMode="auto">
            <a:xfrm flipH="1">
              <a:off x="2272" y="3125"/>
              <a:ext cx="1088" cy="0"/>
            </a:xfrm>
            <a:prstGeom prst="line">
              <a:avLst/>
            </a:prstGeom>
            <a:noFill/>
            <a:ln w="28575">
              <a:solidFill>
                <a:srgbClr val="00008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55388" name="Line 28"/>
            <p:cNvSpPr>
              <a:spLocks noChangeShapeType="1"/>
            </p:cNvSpPr>
            <p:nvPr/>
          </p:nvSpPr>
          <p:spPr bwMode="auto">
            <a:xfrm flipV="1">
              <a:off x="2952" y="2762"/>
              <a:ext cx="0" cy="363"/>
            </a:xfrm>
            <a:prstGeom prst="line">
              <a:avLst/>
            </a:prstGeom>
            <a:noFill/>
            <a:ln w="28575">
              <a:solidFill>
                <a:srgbClr val="00008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55389" name="Line 29"/>
            <p:cNvSpPr>
              <a:spLocks noChangeShapeType="1"/>
            </p:cNvSpPr>
            <p:nvPr/>
          </p:nvSpPr>
          <p:spPr bwMode="auto">
            <a:xfrm flipH="1" flipV="1">
              <a:off x="2267" y="2023"/>
              <a:ext cx="5" cy="1102"/>
            </a:xfrm>
            <a:prstGeom prst="line">
              <a:avLst/>
            </a:prstGeom>
            <a:noFill/>
            <a:ln w="28575">
              <a:solidFill>
                <a:srgbClr val="00008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55390" name="Text Box 30"/>
            <p:cNvSpPr txBox="1">
              <a:spLocks noChangeArrowheads="1"/>
            </p:cNvSpPr>
            <p:nvPr/>
          </p:nvSpPr>
          <p:spPr bwMode="auto">
            <a:xfrm>
              <a:off x="2358" y="1887"/>
              <a:ext cx="635" cy="5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8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l" defTabSz="7493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algn="l" defTabSz="7493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algn="l" defTabSz="7493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algn="l" defTabSz="7493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algn="l" defTabSz="7493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defTabSz="7493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defTabSz="7493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defTabSz="7493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defTabSz="7493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1200" b="0">
                  <a:latin typeface="Arial" pitchFamily="34" charset="0"/>
                </a:rPr>
                <a:t>Average</a:t>
              </a:r>
            </a:p>
            <a:p>
              <a:pPr eaLnBrk="1" hangingPunct="1"/>
              <a:r>
                <a:rPr lang="en-US" sz="1200" b="0">
                  <a:latin typeface="Arial" pitchFamily="34" charset="0"/>
                </a:rPr>
                <a:t>sample of ingot upper part </a:t>
              </a:r>
              <a:r>
                <a:rPr lang="ru-RU" sz="1200" b="0">
                  <a:latin typeface="Arial" pitchFamily="34" charset="0"/>
                </a:rPr>
                <a:t>C</a:t>
              </a:r>
              <a:r>
                <a:rPr lang="en-US" sz="1200" b="0" baseline="-25000">
                  <a:latin typeface="Arial" pitchFamily="34" charset="0"/>
                </a:rPr>
                <a:t>n</a:t>
              </a:r>
              <a:r>
                <a:rPr lang="ru-RU" sz="1200" b="0">
                  <a:latin typeface="Arial" pitchFamily="34" charset="0"/>
                </a:rPr>
                <a:t>≈</a:t>
              </a:r>
              <a:r>
                <a:rPr lang="en-US" sz="1200" b="0">
                  <a:latin typeface="Arial" pitchFamily="34" charset="0"/>
                </a:rPr>
                <a:t>40</a:t>
              </a:r>
              <a:endParaRPr lang="ru-RU" sz="1200" b="0">
                <a:latin typeface="Arial" pitchFamily="34" charset="0"/>
              </a:endParaRPr>
            </a:p>
          </p:txBody>
        </p:sp>
        <p:grpSp>
          <p:nvGrpSpPr>
            <p:cNvPr id="655391" name="Group 31"/>
            <p:cNvGrpSpPr>
              <a:grpSpLocks/>
            </p:cNvGrpSpPr>
            <p:nvPr/>
          </p:nvGrpSpPr>
          <p:grpSpPr bwMode="auto">
            <a:xfrm rot="-23148272">
              <a:off x="2378" y="2847"/>
              <a:ext cx="440" cy="201"/>
              <a:chOff x="2789" y="2957"/>
              <a:chExt cx="440" cy="201"/>
            </a:xfrm>
          </p:grpSpPr>
          <p:sp>
            <p:nvSpPr>
              <p:cNvPr id="655392" name="Oval 32"/>
              <p:cNvSpPr>
                <a:spLocks noChangeArrowheads="1"/>
              </p:cNvSpPr>
              <p:nvPr/>
            </p:nvSpPr>
            <p:spPr bwMode="auto">
              <a:xfrm rot="971968">
                <a:off x="2789" y="2957"/>
                <a:ext cx="440" cy="200"/>
              </a:xfrm>
              <a:prstGeom prst="ellipse">
                <a:avLst/>
              </a:prstGeom>
              <a:noFill/>
              <a:ln w="28575">
                <a:solidFill>
                  <a:srgbClr val="000080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655393" name="Freeform 33"/>
              <p:cNvSpPr>
                <a:spLocks/>
              </p:cNvSpPr>
              <p:nvPr/>
            </p:nvSpPr>
            <p:spPr bwMode="auto">
              <a:xfrm>
                <a:off x="2880" y="3007"/>
                <a:ext cx="227" cy="151"/>
              </a:xfrm>
              <a:custGeom>
                <a:avLst/>
                <a:gdLst>
                  <a:gd name="T0" fmla="*/ 0 w 227"/>
                  <a:gd name="T1" fmla="*/ 106 h 151"/>
                  <a:gd name="T2" fmla="*/ 45 w 227"/>
                  <a:gd name="T3" fmla="*/ 15 h 151"/>
                  <a:gd name="T4" fmla="*/ 136 w 227"/>
                  <a:gd name="T5" fmla="*/ 15 h 151"/>
                  <a:gd name="T6" fmla="*/ 181 w 227"/>
                  <a:gd name="T7" fmla="*/ 60 h 151"/>
                  <a:gd name="T8" fmla="*/ 227 w 227"/>
                  <a:gd name="T9" fmla="*/ 151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7" h="151">
                    <a:moveTo>
                      <a:pt x="0" y="106"/>
                    </a:moveTo>
                    <a:cubicBezTo>
                      <a:pt x="11" y="68"/>
                      <a:pt x="22" y="30"/>
                      <a:pt x="45" y="15"/>
                    </a:cubicBezTo>
                    <a:cubicBezTo>
                      <a:pt x="68" y="0"/>
                      <a:pt x="113" y="8"/>
                      <a:pt x="136" y="15"/>
                    </a:cubicBezTo>
                    <a:cubicBezTo>
                      <a:pt x="159" y="22"/>
                      <a:pt x="166" y="37"/>
                      <a:pt x="181" y="60"/>
                    </a:cubicBezTo>
                    <a:cubicBezTo>
                      <a:pt x="196" y="83"/>
                      <a:pt x="219" y="136"/>
                      <a:pt x="227" y="151"/>
                    </a:cubicBezTo>
                  </a:path>
                </a:pathLst>
              </a:custGeom>
              <a:noFill/>
              <a:ln w="28575" cap="flat" cmpd="sng">
                <a:solidFill>
                  <a:srgbClr val="000080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655394" name="Text Box 34"/>
            <p:cNvSpPr txBox="1">
              <a:spLocks noChangeArrowheads="1"/>
            </p:cNvSpPr>
            <p:nvPr/>
          </p:nvSpPr>
          <p:spPr bwMode="auto">
            <a:xfrm>
              <a:off x="2267" y="890"/>
              <a:ext cx="631" cy="7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8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l" defTabSz="7493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algn="l" defTabSz="7493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algn="l" defTabSz="7493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algn="l" defTabSz="7493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algn="l" defTabSz="7493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defTabSz="7493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defTabSz="7493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defTabSz="7493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defTabSz="7493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1400" b="0">
                  <a:latin typeface="Arial" pitchFamily="34" charset="0"/>
                </a:rPr>
                <a:t>Average</a:t>
              </a:r>
            </a:p>
            <a:p>
              <a:pPr eaLnBrk="1" hangingPunct="1"/>
              <a:r>
                <a:rPr lang="en-US" sz="1400" b="0">
                  <a:latin typeface="Arial" pitchFamily="34" charset="0"/>
                </a:rPr>
                <a:t>sample of </a:t>
              </a:r>
            </a:p>
            <a:p>
              <a:pPr eaLnBrk="1" hangingPunct="1"/>
              <a:r>
                <a:rPr lang="en-US" sz="1400" b="0">
                  <a:latin typeface="Arial" pitchFamily="34" charset="0"/>
                </a:rPr>
                <a:t>crust</a:t>
              </a:r>
            </a:p>
            <a:p>
              <a:pPr eaLnBrk="1" hangingPunct="1"/>
              <a:r>
                <a:rPr lang="en-US" sz="1400" b="0">
                  <a:latin typeface="Arial" pitchFamily="34" charset="0"/>
                </a:rPr>
                <a:t>C</a:t>
              </a:r>
              <a:r>
                <a:rPr lang="en-US" sz="1400" b="0" baseline="-25000">
                  <a:latin typeface="Arial" pitchFamily="34" charset="0"/>
                </a:rPr>
                <a:t>n</a:t>
              </a:r>
              <a:r>
                <a:rPr lang="en-US" sz="1400" b="0">
                  <a:latin typeface="Arial" pitchFamily="34" charset="0"/>
                  <a:cs typeface="Arial" pitchFamily="34" charset="0"/>
                </a:rPr>
                <a:t>≈48</a:t>
              </a:r>
            </a:p>
            <a:p>
              <a:pPr eaLnBrk="1" hangingPunct="1"/>
              <a:endParaRPr lang="ru-RU" sz="1400" b="0">
                <a:latin typeface="Arial" pitchFamily="34" charset="0"/>
              </a:endParaRPr>
            </a:p>
          </p:txBody>
        </p:sp>
        <p:sp>
          <p:nvSpPr>
            <p:cNvPr id="655395" name="Oval 35"/>
            <p:cNvSpPr>
              <a:spLocks noChangeArrowheads="1"/>
            </p:cNvSpPr>
            <p:nvPr/>
          </p:nvSpPr>
          <p:spPr bwMode="auto">
            <a:xfrm>
              <a:off x="4090" y="629"/>
              <a:ext cx="191" cy="144"/>
            </a:xfrm>
            <a:prstGeom prst="ellipse">
              <a:avLst/>
            </a:prstGeom>
            <a:solidFill>
              <a:srgbClr val="FFFFFF">
                <a:alpha val="0"/>
              </a:srgbClr>
            </a:solidFill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grpSp>
          <p:nvGrpSpPr>
            <p:cNvPr id="655396" name="Group 36"/>
            <p:cNvGrpSpPr>
              <a:grpSpLocks/>
            </p:cNvGrpSpPr>
            <p:nvPr/>
          </p:nvGrpSpPr>
          <p:grpSpPr bwMode="auto">
            <a:xfrm>
              <a:off x="4135" y="829"/>
              <a:ext cx="96" cy="72"/>
              <a:chOff x="8798" y="8334"/>
              <a:chExt cx="1440" cy="1440"/>
            </a:xfrm>
          </p:grpSpPr>
          <p:sp>
            <p:nvSpPr>
              <p:cNvPr id="655397" name="Line 37"/>
              <p:cNvSpPr>
                <a:spLocks noChangeShapeType="1"/>
              </p:cNvSpPr>
              <p:nvPr/>
            </p:nvSpPr>
            <p:spPr bwMode="auto">
              <a:xfrm flipV="1">
                <a:off x="8798" y="8334"/>
                <a:ext cx="1440" cy="144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55398" name="Line 38"/>
              <p:cNvSpPr>
                <a:spLocks noChangeShapeType="1"/>
              </p:cNvSpPr>
              <p:nvPr/>
            </p:nvSpPr>
            <p:spPr bwMode="auto">
              <a:xfrm flipH="1" flipV="1">
                <a:off x="8798" y="8334"/>
                <a:ext cx="1440" cy="144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655399" name="Oval 39"/>
            <p:cNvSpPr>
              <a:spLocks noChangeArrowheads="1"/>
            </p:cNvSpPr>
            <p:nvPr/>
          </p:nvSpPr>
          <p:spPr bwMode="auto">
            <a:xfrm>
              <a:off x="4084" y="2795"/>
              <a:ext cx="318" cy="296"/>
            </a:xfrm>
            <a:prstGeom prst="ellipse">
              <a:avLst/>
            </a:prstGeom>
            <a:solidFill>
              <a:srgbClr val="FFFFFF">
                <a:alpha val="0"/>
              </a:srgbClr>
            </a:solidFill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grpSp>
          <p:nvGrpSpPr>
            <p:cNvPr id="655400" name="Group 40"/>
            <p:cNvGrpSpPr>
              <a:grpSpLocks/>
            </p:cNvGrpSpPr>
            <p:nvPr/>
          </p:nvGrpSpPr>
          <p:grpSpPr bwMode="auto">
            <a:xfrm rot="5400000">
              <a:off x="3451" y="2206"/>
              <a:ext cx="279" cy="91"/>
              <a:chOff x="4168" y="1531"/>
              <a:chExt cx="481" cy="94"/>
            </a:xfrm>
          </p:grpSpPr>
          <p:sp>
            <p:nvSpPr>
              <p:cNvPr id="655401" name="Freeform 41"/>
              <p:cNvSpPr>
                <a:spLocks/>
              </p:cNvSpPr>
              <p:nvPr/>
            </p:nvSpPr>
            <p:spPr bwMode="auto">
              <a:xfrm>
                <a:off x="4168" y="1567"/>
                <a:ext cx="481" cy="58"/>
              </a:xfrm>
              <a:custGeom>
                <a:avLst/>
                <a:gdLst>
                  <a:gd name="T0" fmla="*/ 630 w 1403"/>
                  <a:gd name="T1" fmla="*/ 0 h 166"/>
                  <a:gd name="T2" fmla="*/ 561 w 1403"/>
                  <a:gd name="T3" fmla="*/ 2 h 166"/>
                  <a:gd name="T4" fmla="*/ 493 w 1403"/>
                  <a:gd name="T5" fmla="*/ 4 h 166"/>
                  <a:gd name="T6" fmla="*/ 428 w 1403"/>
                  <a:gd name="T7" fmla="*/ 6 h 166"/>
                  <a:gd name="T8" fmla="*/ 368 w 1403"/>
                  <a:gd name="T9" fmla="*/ 10 h 166"/>
                  <a:gd name="T10" fmla="*/ 310 w 1403"/>
                  <a:gd name="T11" fmla="*/ 14 h 166"/>
                  <a:gd name="T12" fmla="*/ 256 w 1403"/>
                  <a:gd name="T13" fmla="*/ 19 h 166"/>
                  <a:gd name="T14" fmla="*/ 206 w 1403"/>
                  <a:gd name="T15" fmla="*/ 25 h 166"/>
                  <a:gd name="T16" fmla="*/ 160 w 1403"/>
                  <a:gd name="T17" fmla="*/ 31 h 166"/>
                  <a:gd name="T18" fmla="*/ 121 w 1403"/>
                  <a:gd name="T19" fmla="*/ 37 h 166"/>
                  <a:gd name="T20" fmla="*/ 86 w 1403"/>
                  <a:gd name="T21" fmla="*/ 43 h 166"/>
                  <a:gd name="T22" fmla="*/ 56 w 1403"/>
                  <a:gd name="T23" fmla="*/ 50 h 166"/>
                  <a:gd name="T24" fmla="*/ 32 w 1403"/>
                  <a:gd name="T25" fmla="*/ 58 h 166"/>
                  <a:gd name="T26" fmla="*/ 15 w 1403"/>
                  <a:gd name="T27" fmla="*/ 66 h 166"/>
                  <a:gd name="T28" fmla="*/ 5 w 1403"/>
                  <a:gd name="T29" fmla="*/ 75 h 166"/>
                  <a:gd name="T30" fmla="*/ 0 w 1403"/>
                  <a:gd name="T31" fmla="*/ 83 h 166"/>
                  <a:gd name="T32" fmla="*/ 5 w 1403"/>
                  <a:gd name="T33" fmla="*/ 91 h 166"/>
                  <a:gd name="T34" fmla="*/ 15 w 1403"/>
                  <a:gd name="T35" fmla="*/ 100 h 166"/>
                  <a:gd name="T36" fmla="*/ 32 w 1403"/>
                  <a:gd name="T37" fmla="*/ 108 h 166"/>
                  <a:gd name="T38" fmla="*/ 56 w 1403"/>
                  <a:gd name="T39" fmla="*/ 116 h 166"/>
                  <a:gd name="T40" fmla="*/ 86 w 1403"/>
                  <a:gd name="T41" fmla="*/ 122 h 166"/>
                  <a:gd name="T42" fmla="*/ 121 w 1403"/>
                  <a:gd name="T43" fmla="*/ 129 h 166"/>
                  <a:gd name="T44" fmla="*/ 160 w 1403"/>
                  <a:gd name="T45" fmla="*/ 135 h 166"/>
                  <a:gd name="T46" fmla="*/ 206 w 1403"/>
                  <a:gd name="T47" fmla="*/ 141 h 166"/>
                  <a:gd name="T48" fmla="*/ 256 w 1403"/>
                  <a:gd name="T49" fmla="*/ 147 h 166"/>
                  <a:gd name="T50" fmla="*/ 310 w 1403"/>
                  <a:gd name="T51" fmla="*/ 152 h 166"/>
                  <a:gd name="T52" fmla="*/ 368 w 1403"/>
                  <a:gd name="T53" fmla="*/ 156 h 166"/>
                  <a:gd name="T54" fmla="*/ 428 w 1403"/>
                  <a:gd name="T55" fmla="*/ 160 h 166"/>
                  <a:gd name="T56" fmla="*/ 493 w 1403"/>
                  <a:gd name="T57" fmla="*/ 162 h 166"/>
                  <a:gd name="T58" fmla="*/ 559 w 1403"/>
                  <a:gd name="T59" fmla="*/ 164 h 166"/>
                  <a:gd name="T60" fmla="*/ 630 w 1403"/>
                  <a:gd name="T61" fmla="*/ 166 h 166"/>
                  <a:gd name="T62" fmla="*/ 738 w 1403"/>
                  <a:gd name="T63" fmla="*/ 166 h 166"/>
                  <a:gd name="T64" fmla="*/ 808 w 1403"/>
                  <a:gd name="T65" fmla="*/ 166 h 166"/>
                  <a:gd name="T66" fmla="*/ 877 w 1403"/>
                  <a:gd name="T67" fmla="*/ 164 h 166"/>
                  <a:gd name="T68" fmla="*/ 943 w 1403"/>
                  <a:gd name="T69" fmla="*/ 162 h 166"/>
                  <a:gd name="T70" fmla="*/ 1006 w 1403"/>
                  <a:gd name="T71" fmla="*/ 158 h 166"/>
                  <a:gd name="T72" fmla="*/ 1066 w 1403"/>
                  <a:gd name="T73" fmla="*/ 154 h 166"/>
                  <a:gd name="T74" fmla="*/ 1120 w 1403"/>
                  <a:gd name="T75" fmla="*/ 149 h 166"/>
                  <a:gd name="T76" fmla="*/ 1172 w 1403"/>
                  <a:gd name="T77" fmla="*/ 145 h 166"/>
                  <a:gd name="T78" fmla="*/ 1220 w 1403"/>
                  <a:gd name="T79" fmla="*/ 139 h 166"/>
                  <a:gd name="T80" fmla="*/ 1263 w 1403"/>
                  <a:gd name="T81" fmla="*/ 133 h 166"/>
                  <a:gd name="T82" fmla="*/ 1301 w 1403"/>
                  <a:gd name="T83" fmla="*/ 127 h 166"/>
                  <a:gd name="T84" fmla="*/ 1334 w 1403"/>
                  <a:gd name="T85" fmla="*/ 118 h 166"/>
                  <a:gd name="T86" fmla="*/ 1361 w 1403"/>
                  <a:gd name="T87" fmla="*/ 112 h 166"/>
                  <a:gd name="T88" fmla="*/ 1380 w 1403"/>
                  <a:gd name="T89" fmla="*/ 104 h 166"/>
                  <a:gd name="T90" fmla="*/ 1394 w 1403"/>
                  <a:gd name="T91" fmla="*/ 95 h 166"/>
                  <a:gd name="T92" fmla="*/ 1403 w 1403"/>
                  <a:gd name="T93" fmla="*/ 87 h 166"/>
                  <a:gd name="T94" fmla="*/ 1403 w 1403"/>
                  <a:gd name="T95" fmla="*/ 79 h 166"/>
                  <a:gd name="T96" fmla="*/ 1394 w 1403"/>
                  <a:gd name="T97" fmla="*/ 71 h 166"/>
                  <a:gd name="T98" fmla="*/ 1380 w 1403"/>
                  <a:gd name="T99" fmla="*/ 62 h 166"/>
                  <a:gd name="T100" fmla="*/ 1361 w 1403"/>
                  <a:gd name="T101" fmla="*/ 54 h 166"/>
                  <a:gd name="T102" fmla="*/ 1334 w 1403"/>
                  <a:gd name="T103" fmla="*/ 48 h 166"/>
                  <a:gd name="T104" fmla="*/ 1301 w 1403"/>
                  <a:gd name="T105" fmla="*/ 39 h 166"/>
                  <a:gd name="T106" fmla="*/ 1263 w 1403"/>
                  <a:gd name="T107" fmla="*/ 33 h 166"/>
                  <a:gd name="T108" fmla="*/ 1220 w 1403"/>
                  <a:gd name="T109" fmla="*/ 27 h 166"/>
                  <a:gd name="T110" fmla="*/ 1172 w 1403"/>
                  <a:gd name="T111" fmla="*/ 21 h 166"/>
                  <a:gd name="T112" fmla="*/ 1120 w 1403"/>
                  <a:gd name="T113" fmla="*/ 16 h 166"/>
                  <a:gd name="T114" fmla="*/ 1066 w 1403"/>
                  <a:gd name="T115" fmla="*/ 12 h 166"/>
                  <a:gd name="T116" fmla="*/ 1006 w 1403"/>
                  <a:gd name="T117" fmla="*/ 8 h 166"/>
                  <a:gd name="T118" fmla="*/ 943 w 1403"/>
                  <a:gd name="T119" fmla="*/ 4 h 166"/>
                  <a:gd name="T120" fmla="*/ 877 w 1403"/>
                  <a:gd name="T121" fmla="*/ 2 h 166"/>
                  <a:gd name="T122" fmla="*/ 808 w 1403"/>
                  <a:gd name="T123" fmla="*/ 0 h 166"/>
                  <a:gd name="T124" fmla="*/ 738 w 1403"/>
                  <a:gd name="T125" fmla="*/ 0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403" h="166">
                    <a:moveTo>
                      <a:pt x="703" y="0"/>
                    </a:moveTo>
                    <a:lnTo>
                      <a:pt x="630" y="0"/>
                    </a:lnTo>
                    <a:lnTo>
                      <a:pt x="594" y="0"/>
                    </a:lnTo>
                    <a:lnTo>
                      <a:pt x="561" y="2"/>
                    </a:lnTo>
                    <a:lnTo>
                      <a:pt x="526" y="2"/>
                    </a:lnTo>
                    <a:lnTo>
                      <a:pt x="493" y="4"/>
                    </a:lnTo>
                    <a:lnTo>
                      <a:pt x="459" y="4"/>
                    </a:lnTo>
                    <a:lnTo>
                      <a:pt x="428" y="6"/>
                    </a:lnTo>
                    <a:lnTo>
                      <a:pt x="397" y="8"/>
                    </a:lnTo>
                    <a:lnTo>
                      <a:pt x="368" y="10"/>
                    </a:lnTo>
                    <a:lnTo>
                      <a:pt x="339" y="12"/>
                    </a:lnTo>
                    <a:lnTo>
                      <a:pt x="310" y="14"/>
                    </a:lnTo>
                    <a:lnTo>
                      <a:pt x="283" y="16"/>
                    </a:lnTo>
                    <a:lnTo>
                      <a:pt x="256" y="19"/>
                    </a:lnTo>
                    <a:lnTo>
                      <a:pt x="231" y="21"/>
                    </a:lnTo>
                    <a:lnTo>
                      <a:pt x="206" y="25"/>
                    </a:lnTo>
                    <a:lnTo>
                      <a:pt x="183" y="27"/>
                    </a:lnTo>
                    <a:lnTo>
                      <a:pt x="160" y="31"/>
                    </a:lnTo>
                    <a:lnTo>
                      <a:pt x="140" y="33"/>
                    </a:lnTo>
                    <a:lnTo>
                      <a:pt x="121" y="37"/>
                    </a:lnTo>
                    <a:lnTo>
                      <a:pt x="102" y="39"/>
                    </a:lnTo>
                    <a:lnTo>
                      <a:pt x="86" y="43"/>
                    </a:lnTo>
                    <a:lnTo>
                      <a:pt x="69" y="48"/>
                    </a:lnTo>
                    <a:lnTo>
                      <a:pt x="56" y="50"/>
                    </a:lnTo>
                    <a:lnTo>
                      <a:pt x="42" y="54"/>
                    </a:lnTo>
                    <a:lnTo>
                      <a:pt x="32" y="58"/>
                    </a:lnTo>
                    <a:lnTo>
                      <a:pt x="23" y="62"/>
                    </a:lnTo>
                    <a:lnTo>
                      <a:pt x="15" y="66"/>
                    </a:lnTo>
                    <a:lnTo>
                      <a:pt x="9" y="71"/>
                    </a:lnTo>
                    <a:lnTo>
                      <a:pt x="5" y="75"/>
                    </a:lnTo>
                    <a:lnTo>
                      <a:pt x="0" y="79"/>
                    </a:lnTo>
                    <a:lnTo>
                      <a:pt x="0" y="83"/>
                    </a:lnTo>
                    <a:lnTo>
                      <a:pt x="0" y="87"/>
                    </a:lnTo>
                    <a:lnTo>
                      <a:pt x="5" y="91"/>
                    </a:lnTo>
                    <a:lnTo>
                      <a:pt x="9" y="95"/>
                    </a:lnTo>
                    <a:lnTo>
                      <a:pt x="15" y="100"/>
                    </a:lnTo>
                    <a:lnTo>
                      <a:pt x="23" y="104"/>
                    </a:lnTo>
                    <a:lnTo>
                      <a:pt x="32" y="108"/>
                    </a:lnTo>
                    <a:lnTo>
                      <a:pt x="44" y="112"/>
                    </a:lnTo>
                    <a:lnTo>
                      <a:pt x="56" y="116"/>
                    </a:lnTo>
                    <a:lnTo>
                      <a:pt x="69" y="118"/>
                    </a:lnTo>
                    <a:lnTo>
                      <a:pt x="86" y="122"/>
                    </a:lnTo>
                    <a:lnTo>
                      <a:pt x="102" y="127"/>
                    </a:lnTo>
                    <a:lnTo>
                      <a:pt x="121" y="129"/>
                    </a:lnTo>
                    <a:lnTo>
                      <a:pt x="140" y="133"/>
                    </a:lnTo>
                    <a:lnTo>
                      <a:pt x="160" y="135"/>
                    </a:lnTo>
                    <a:lnTo>
                      <a:pt x="183" y="139"/>
                    </a:lnTo>
                    <a:lnTo>
                      <a:pt x="206" y="141"/>
                    </a:lnTo>
                    <a:lnTo>
                      <a:pt x="231" y="145"/>
                    </a:lnTo>
                    <a:lnTo>
                      <a:pt x="256" y="147"/>
                    </a:lnTo>
                    <a:lnTo>
                      <a:pt x="283" y="149"/>
                    </a:lnTo>
                    <a:lnTo>
                      <a:pt x="310" y="152"/>
                    </a:lnTo>
                    <a:lnTo>
                      <a:pt x="339" y="154"/>
                    </a:lnTo>
                    <a:lnTo>
                      <a:pt x="368" y="156"/>
                    </a:lnTo>
                    <a:lnTo>
                      <a:pt x="397" y="158"/>
                    </a:lnTo>
                    <a:lnTo>
                      <a:pt x="428" y="160"/>
                    </a:lnTo>
                    <a:lnTo>
                      <a:pt x="459" y="162"/>
                    </a:lnTo>
                    <a:lnTo>
                      <a:pt x="493" y="162"/>
                    </a:lnTo>
                    <a:lnTo>
                      <a:pt x="526" y="164"/>
                    </a:lnTo>
                    <a:lnTo>
                      <a:pt x="559" y="164"/>
                    </a:lnTo>
                    <a:lnTo>
                      <a:pt x="594" y="166"/>
                    </a:lnTo>
                    <a:lnTo>
                      <a:pt x="630" y="166"/>
                    </a:lnTo>
                    <a:lnTo>
                      <a:pt x="703" y="166"/>
                    </a:lnTo>
                    <a:lnTo>
                      <a:pt x="738" y="166"/>
                    </a:lnTo>
                    <a:lnTo>
                      <a:pt x="773" y="166"/>
                    </a:lnTo>
                    <a:lnTo>
                      <a:pt x="808" y="166"/>
                    </a:lnTo>
                    <a:lnTo>
                      <a:pt x="844" y="164"/>
                    </a:lnTo>
                    <a:lnTo>
                      <a:pt x="877" y="164"/>
                    </a:lnTo>
                    <a:lnTo>
                      <a:pt x="910" y="162"/>
                    </a:lnTo>
                    <a:lnTo>
                      <a:pt x="943" y="162"/>
                    </a:lnTo>
                    <a:lnTo>
                      <a:pt x="975" y="160"/>
                    </a:lnTo>
                    <a:lnTo>
                      <a:pt x="1006" y="158"/>
                    </a:lnTo>
                    <a:lnTo>
                      <a:pt x="1035" y="156"/>
                    </a:lnTo>
                    <a:lnTo>
                      <a:pt x="1066" y="154"/>
                    </a:lnTo>
                    <a:lnTo>
                      <a:pt x="1093" y="152"/>
                    </a:lnTo>
                    <a:lnTo>
                      <a:pt x="1120" y="149"/>
                    </a:lnTo>
                    <a:lnTo>
                      <a:pt x="1147" y="147"/>
                    </a:lnTo>
                    <a:lnTo>
                      <a:pt x="1172" y="145"/>
                    </a:lnTo>
                    <a:lnTo>
                      <a:pt x="1197" y="141"/>
                    </a:lnTo>
                    <a:lnTo>
                      <a:pt x="1220" y="139"/>
                    </a:lnTo>
                    <a:lnTo>
                      <a:pt x="1243" y="135"/>
                    </a:lnTo>
                    <a:lnTo>
                      <a:pt x="1263" y="133"/>
                    </a:lnTo>
                    <a:lnTo>
                      <a:pt x="1282" y="129"/>
                    </a:lnTo>
                    <a:lnTo>
                      <a:pt x="1301" y="127"/>
                    </a:lnTo>
                    <a:lnTo>
                      <a:pt x="1317" y="122"/>
                    </a:lnTo>
                    <a:lnTo>
                      <a:pt x="1334" y="118"/>
                    </a:lnTo>
                    <a:lnTo>
                      <a:pt x="1349" y="116"/>
                    </a:lnTo>
                    <a:lnTo>
                      <a:pt x="1361" y="112"/>
                    </a:lnTo>
                    <a:lnTo>
                      <a:pt x="1371" y="108"/>
                    </a:lnTo>
                    <a:lnTo>
                      <a:pt x="1380" y="104"/>
                    </a:lnTo>
                    <a:lnTo>
                      <a:pt x="1388" y="100"/>
                    </a:lnTo>
                    <a:lnTo>
                      <a:pt x="1394" y="95"/>
                    </a:lnTo>
                    <a:lnTo>
                      <a:pt x="1398" y="91"/>
                    </a:lnTo>
                    <a:lnTo>
                      <a:pt x="1403" y="87"/>
                    </a:lnTo>
                    <a:lnTo>
                      <a:pt x="1403" y="83"/>
                    </a:lnTo>
                    <a:lnTo>
                      <a:pt x="1403" y="79"/>
                    </a:lnTo>
                    <a:lnTo>
                      <a:pt x="1398" y="75"/>
                    </a:lnTo>
                    <a:lnTo>
                      <a:pt x="1394" y="71"/>
                    </a:lnTo>
                    <a:lnTo>
                      <a:pt x="1388" y="66"/>
                    </a:lnTo>
                    <a:lnTo>
                      <a:pt x="1380" y="62"/>
                    </a:lnTo>
                    <a:lnTo>
                      <a:pt x="1371" y="58"/>
                    </a:lnTo>
                    <a:lnTo>
                      <a:pt x="1361" y="54"/>
                    </a:lnTo>
                    <a:lnTo>
                      <a:pt x="1349" y="50"/>
                    </a:lnTo>
                    <a:lnTo>
                      <a:pt x="1334" y="48"/>
                    </a:lnTo>
                    <a:lnTo>
                      <a:pt x="1317" y="43"/>
                    </a:lnTo>
                    <a:lnTo>
                      <a:pt x="1301" y="39"/>
                    </a:lnTo>
                    <a:lnTo>
                      <a:pt x="1282" y="37"/>
                    </a:lnTo>
                    <a:lnTo>
                      <a:pt x="1263" y="33"/>
                    </a:lnTo>
                    <a:lnTo>
                      <a:pt x="1243" y="31"/>
                    </a:lnTo>
                    <a:lnTo>
                      <a:pt x="1220" y="27"/>
                    </a:lnTo>
                    <a:lnTo>
                      <a:pt x="1197" y="25"/>
                    </a:lnTo>
                    <a:lnTo>
                      <a:pt x="1172" y="21"/>
                    </a:lnTo>
                    <a:lnTo>
                      <a:pt x="1147" y="19"/>
                    </a:lnTo>
                    <a:lnTo>
                      <a:pt x="1120" y="16"/>
                    </a:lnTo>
                    <a:lnTo>
                      <a:pt x="1093" y="14"/>
                    </a:lnTo>
                    <a:lnTo>
                      <a:pt x="1066" y="12"/>
                    </a:lnTo>
                    <a:lnTo>
                      <a:pt x="1035" y="10"/>
                    </a:lnTo>
                    <a:lnTo>
                      <a:pt x="1006" y="8"/>
                    </a:lnTo>
                    <a:lnTo>
                      <a:pt x="975" y="6"/>
                    </a:lnTo>
                    <a:lnTo>
                      <a:pt x="943" y="4"/>
                    </a:lnTo>
                    <a:lnTo>
                      <a:pt x="910" y="4"/>
                    </a:lnTo>
                    <a:lnTo>
                      <a:pt x="877" y="2"/>
                    </a:lnTo>
                    <a:lnTo>
                      <a:pt x="844" y="2"/>
                    </a:lnTo>
                    <a:lnTo>
                      <a:pt x="808" y="0"/>
                    </a:lnTo>
                    <a:lnTo>
                      <a:pt x="773" y="0"/>
                    </a:lnTo>
                    <a:lnTo>
                      <a:pt x="738" y="0"/>
                    </a:lnTo>
                    <a:lnTo>
                      <a:pt x="703" y="0"/>
                    </a:lnTo>
                  </a:path>
                </a:pathLst>
              </a:custGeom>
              <a:noFill/>
              <a:ln w="24765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55402" name="Freeform 42"/>
              <p:cNvSpPr>
                <a:spLocks/>
              </p:cNvSpPr>
              <p:nvPr/>
            </p:nvSpPr>
            <p:spPr bwMode="auto">
              <a:xfrm>
                <a:off x="4168" y="1531"/>
                <a:ext cx="481" cy="57"/>
              </a:xfrm>
              <a:custGeom>
                <a:avLst/>
                <a:gdLst>
                  <a:gd name="T0" fmla="*/ 630 w 1403"/>
                  <a:gd name="T1" fmla="*/ 0 h 166"/>
                  <a:gd name="T2" fmla="*/ 561 w 1403"/>
                  <a:gd name="T3" fmla="*/ 2 h 166"/>
                  <a:gd name="T4" fmla="*/ 493 w 1403"/>
                  <a:gd name="T5" fmla="*/ 4 h 166"/>
                  <a:gd name="T6" fmla="*/ 428 w 1403"/>
                  <a:gd name="T7" fmla="*/ 6 h 166"/>
                  <a:gd name="T8" fmla="*/ 368 w 1403"/>
                  <a:gd name="T9" fmla="*/ 10 h 166"/>
                  <a:gd name="T10" fmla="*/ 310 w 1403"/>
                  <a:gd name="T11" fmla="*/ 15 h 166"/>
                  <a:gd name="T12" fmla="*/ 256 w 1403"/>
                  <a:gd name="T13" fmla="*/ 19 h 166"/>
                  <a:gd name="T14" fmla="*/ 206 w 1403"/>
                  <a:gd name="T15" fmla="*/ 25 h 166"/>
                  <a:gd name="T16" fmla="*/ 160 w 1403"/>
                  <a:gd name="T17" fmla="*/ 31 h 166"/>
                  <a:gd name="T18" fmla="*/ 121 w 1403"/>
                  <a:gd name="T19" fmla="*/ 37 h 166"/>
                  <a:gd name="T20" fmla="*/ 86 w 1403"/>
                  <a:gd name="T21" fmla="*/ 44 h 166"/>
                  <a:gd name="T22" fmla="*/ 56 w 1403"/>
                  <a:gd name="T23" fmla="*/ 50 h 166"/>
                  <a:gd name="T24" fmla="*/ 32 w 1403"/>
                  <a:gd name="T25" fmla="*/ 58 h 166"/>
                  <a:gd name="T26" fmla="*/ 15 w 1403"/>
                  <a:gd name="T27" fmla="*/ 66 h 166"/>
                  <a:gd name="T28" fmla="*/ 5 w 1403"/>
                  <a:gd name="T29" fmla="*/ 75 h 166"/>
                  <a:gd name="T30" fmla="*/ 0 w 1403"/>
                  <a:gd name="T31" fmla="*/ 83 h 166"/>
                  <a:gd name="T32" fmla="*/ 5 w 1403"/>
                  <a:gd name="T33" fmla="*/ 91 h 166"/>
                  <a:gd name="T34" fmla="*/ 15 w 1403"/>
                  <a:gd name="T35" fmla="*/ 100 h 166"/>
                  <a:gd name="T36" fmla="*/ 32 w 1403"/>
                  <a:gd name="T37" fmla="*/ 108 h 166"/>
                  <a:gd name="T38" fmla="*/ 56 w 1403"/>
                  <a:gd name="T39" fmla="*/ 116 h 166"/>
                  <a:gd name="T40" fmla="*/ 86 w 1403"/>
                  <a:gd name="T41" fmla="*/ 123 h 166"/>
                  <a:gd name="T42" fmla="*/ 121 w 1403"/>
                  <a:gd name="T43" fmla="*/ 129 h 166"/>
                  <a:gd name="T44" fmla="*/ 160 w 1403"/>
                  <a:gd name="T45" fmla="*/ 135 h 166"/>
                  <a:gd name="T46" fmla="*/ 206 w 1403"/>
                  <a:gd name="T47" fmla="*/ 141 h 166"/>
                  <a:gd name="T48" fmla="*/ 256 w 1403"/>
                  <a:gd name="T49" fmla="*/ 147 h 166"/>
                  <a:gd name="T50" fmla="*/ 310 w 1403"/>
                  <a:gd name="T51" fmla="*/ 152 h 166"/>
                  <a:gd name="T52" fmla="*/ 368 w 1403"/>
                  <a:gd name="T53" fmla="*/ 156 h 166"/>
                  <a:gd name="T54" fmla="*/ 428 w 1403"/>
                  <a:gd name="T55" fmla="*/ 160 h 166"/>
                  <a:gd name="T56" fmla="*/ 493 w 1403"/>
                  <a:gd name="T57" fmla="*/ 162 h 166"/>
                  <a:gd name="T58" fmla="*/ 559 w 1403"/>
                  <a:gd name="T59" fmla="*/ 164 h 166"/>
                  <a:gd name="T60" fmla="*/ 630 w 1403"/>
                  <a:gd name="T61" fmla="*/ 166 h 166"/>
                  <a:gd name="T62" fmla="*/ 738 w 1403"/>
                  <a:gd name="T63" fmla="*/ 166 h 166"/>
                  <a:gd name="T64" fmla="*/ 808 w 1403"/>
                  <a:gd name="T65" fmla="*/ 166 h 166"/>
                  <a:gd name="T66" fmla="*/ 877 w 1403"/>
                  <a:gd name="T67" fmla="*/ 164 h 166"/>
                  <a:gd name="T68" fmla="*/ 943 w 1403"/>
                  <a:gd name="T69" fmla="*/ 162 h 166"/>
                  <a:gd name="T70" fmla="*/ 1006 w 1403"/>
                  <a:gd name="T71" fmla="*/ 158 h 166"/>
                  <a:gd name="T72" fmla="*/ 1066 w 1403"/>
                  <a:gd name="T73" fmla="*/ 154 h 166"/>
                  <a:gd name="T74" fmla="*/ 1120 w 1403"/>
                  <a:gd name="T75" fmla="*/ 150 h 166"/>
                  <a:gd name="T76" fmla="*/ 1172 w 1403"/>
                  <a:gd name="T77" fmla="*/ 145 h 166"/>
                  <a:gd name="T78" fmla="*/ 1220 w 1403"/>
                  <a:gd name="T79" fmla="*/ 139 h 166"/>
                  <a:gd name="T80" fmla="*/ 1263 w 1403"/>
                  <a:gd name="T81" fmla="*/ 133 h 166"/>
                  <a:gd name="T82" fmla="*/ 1301 w 1403"/>
                  <a:gd name="T83" fmla="*/ 127 h 166"/>
                  <a:gd name="T84" fmla="*/ 1334 w 1403"/>
                  <a:gd name="T85" fmla="*/ 118 h 166"/>
                  <a:gd name="T86" fmla="*/ 1361 w 1403"/>
                  <a:gd name="T87" fmla="*/ 112 h 166"/>
                  <a:gd name="T88" fmla="*/ 1380 w 1403"/>
                  <a:gd name="T89" fmla="*/ 104 h 166"/>
                  <a:gd name="T90" fmla="*/ 1394 w 1403"/>
                  <a:gd name="T91" fmla="*/ 96 h 166"/>
                  <a:gd name="T92" fmla="*/ 1403 w 1403"/>
                  <a:gd name="T93" fmla="*/ 87 h 166"/>
                  <a:gd name="T94" fmla="*/ 1403 w 1403"/>
                  <a:gd name="T95" fmla="*/ 79 h 166"/>
                  <a:gd name="T96" fmla="*/ 1394 w 1403"/>
                  <a:gd name="T97" fmla="*/ 71 h 166"/>
                  <a:gd name="T98" fmla="*/ 1380 w 1403"/>
                  <a:gd name="T99" fmla="*/ 62 h 166"/>
                  <a:gd name="T100" fmla="*/ 1361 w 1403"/>
                  <a:gd name="T101" fmla="*/ 54 h 166"/>
                  <a:gd name="T102" fmla="*/ 1334 w 1403"/>
                  <a:gd name="T103" fmla="*/ 48 h 166"/>
                  <a:gd name="T104" fmla="*/ 1301 w 1403"/>
                  <a:gd name="T105" fmla="*/ 39 h 166"/>
                  <a:gd name="T106" fmla="*/ 1263 w 1403"/>
                  <a:gd name="T107" fmla="*/ 33 h 166"/>
                  <a:gd name="T108" fmla="*/ 1220 w 1403"/>
                  <a:gd name="T109" fmla="*/ 27 h 166"/>
                  <a:gd name="T110" fmla="*/ 1172 w 1403"/>
                  <a:gd name="T111" fmla="*/ 21 h 166"/>
                  <a:gd name="T112" fmla="*/ 1120 w 1403"/>
                  <a:gd name="T113" fmla="*/ 17 h 166"/>
                  <a:gd name="T114" fmla="*/ 1066 w 1403"/>
                  <a:gd name="T115" fmla="*/ 12 h 166"/>
                  <a:gd name="T116" fmla="*/ 1006 w 1403"/>
                  <a:gd name="T117" fmla="*/ 8 h 166"/>
                  <a:gd name="T118" fmla="*/ 943 w 1403"/>
                  <a:gd name="T119" fmla="*/ 4 h 166"/>
                  <a:gd name="T120" fmla="*/ 877 w 1403"/>
                  <a:gd name="T121" fmla="*/ 2 h 166"/>
                  <a:gd name="T122" fmla="*/ 808 w 1403"/>
                  <a:gd name="T123" fmla="*/ 0 h 166"/>
                  <a:gd name="T124" fmla="*/ 738 w 1403"/>
                  <a:gd name="T125" fmla="*/ 0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403" h="166">
                    <a:moveTo>
                      <a:pt x="703" y="0"/>
                    </a:moveTo>
                    <a:lnTo>
                      <a:pt x="630" y="0"/>
                    </a:lnTo>
                    <a:lnTo>
                      <a:pt x="594" y="0"/>
                    </a:lnTo>
                    <a:lnTo>
                      <a:pt x="561" y="2"/>
                    </a:lnTo>
                    <a:lnTo>
                      <a:pt x="526" y="2"/>
                    </a:lnTo>
                    <a:lnTo>
                      <a:pt x="493" y="4"/>
                    </a:lnTo>
                    <a:lnTo>
                      <a:pt x="459" y="4"/>
                    </a:lnTo>
                    <a:lnTo>
                      <a:pt x="428" y="6"/>
                    </a:lnTo>
                    <a:lnTo>
                      <a:pt x="397" y="8"/>
                    </a:lnTo>
                    <a:lnTo>
                      <a:pt x="368" y="10"/>
                    </a:lnTo>
                    <a:lnTo>
                      <a:pt x="339" y="12"/>
                    </a:lnTo>
                    <a:lnTo>
                      <a:pt x="310" y="15"/>
                    </a:lnTo>
                    <a:lnTo>
                      <a:pt x="283" y="17"/>
                    </a:lnTo>
                    <a:lnTo>
                      <a:pt x="256" y="19"/>
                    </a:lnTo>
                    <a:lnTo>
                      <a:pt x="231" y="21"/>
                    </a:lnTo>
                    <a:lnTo>
                      <a:pt x="206" y="25"/>
                    </a:lnTo>
                    <a:lnTo>
                      <a:pt x="183" y="27"/>
                    </a:lnTo>
                    <a:lnTo>
                      <a:pt x="160" y="31"/>
                    </a:lnTo>
                    <a:lnTo>
                      <a:pt x="140" y="33"/>
                    </a:lnTo>
                    <a:lnTo>
                      <a:pt x="121" y="37"/>
                    </a:lnTo>
                    <a:lnTo>
                      <a:pt x="102" y="39"/>
                    </a:lnTo>
                    <a:lnTo>
                      <a:pt x="86" y="44"/>
                    </a:lnTo>
                    <a:lnTo>
                      <a:pt x="69" y="48"/>
                    </a:lnTo>
                    <a:lnTo>
                      <a:pt x="56" y="50"/>
                    </a:lnTo>
                    <a:lnTo>
                      <a:pt x="42" y="54"/>
                    </a:lnTo>
                    <a:lnTo>
                      <a:pt x="32" y="58"/>
                    </a:lnTo>
                    <a:lnTo>
                      <a:pt x="23" y="62"/>
                    </a:lnTo>
                    <a:lnTo>
                      <a:pt x="15" y="66"/>
                    </a:lnTo>
                    <a:lnTo>
                      <a:pt x="9" y="71"/>
                    </a:lnTo>
                    <a:lnTo>
                      <a:pt x="5" y="75"/>
                    </a:lnTo>
                    <a:lnTo>
                      <a:pt x="0" y="79"/>
                    </a:lnTo>
                    <a:lnTo>
                      <a:pt x="0" y="83"/>
                    </a:lnTo>
                    <a:lnTo>
                      <a:pt x="0" y="87"/>
                    </a:lnTo>
                    <a:lnTo>
                      <a:pt x="5" y="91"/>
                    </a:lnTo>
                    <a:lnTo>
                      <a:pt x="9" y="96"/>
                    </a:lnTo>
                    <a:lnTo>
                      <a:pt x="15" y="100"/>
                    </a:lnTo>
                    <a:lnTo>
                      <a:pt x="23" y="104"/>
                    </a:lnTo>
                    <a:lnTo>
                      <a:pt x="32" y="108"/>
                    </a:lnTo>
                    <a:lnTo>
                      <a:pt x="44" y="112"/>
                    </a:lnTo>
                    <a:lnTo>
                      <a:pt x="56" y="116"/>
                    </a:lnTo>
                    <a:lnTo>
                      <a:pt x="69" y="118"/>
                    </a:lnTo>
                    <a:lnTo>
                      <a:pt x="86" y="123"/>
                    </a:lnTo>
                    <a:lnTo>
                      <a:pt x="102" y="127"/>
                    </a:lnTo>
                    <a:lnTo>
                      <a:pt x="121" y="129"/>
                    </a:lnTo>
                    <a:lnTo>
                      <a:pt x="140" y="133"/>
                    </a:lnTo>
                    <a:lnTo>
                      <a:pt x="160" y="135"/>
                    </a:lnTo>
                    <a:lnTo>
                      <a:pt x="183" y="139"/>
                    </a:lnTo>
                    <a:lnTo>
                      <a:pt x="206" y="141"/>
                    </a:lnTo>
                    <a:lnTo>
                      <a:pt x="231" y="145"/>
                    </a:lnTo>
                    <a:lnTo>
                      <a:pt x="256" y="147"/>
                    </a:lnTo>
                    <a:lnTo>
                      <a:pt x="283" y="150"/>
                    </a:lnTo>
                    <a:lnTo>
                      <a:pt x="310" y="152"/>
                    </a:lnTo>
                    <a:lnTo>
                      <a:pt x="339" y="154"/>
                    </a:lnTo>
                    <a:lnTo>
                      <a:pt x="368" y="156"/>
                    </a:lnTo>
                    <a:lnTo>
                      <a:pt x="397" y="158"/>
                    </a:lnTo>
                    <a:lnTo>
                      <a:pt x="428" y="160"/>
                    </a:lnTo>
                    <a:lnTo>
                      <a:pt x="459" y="162"/>
                    </a:lnTo>
                    <a:lnTo>
                      <a:pt x="493" y="162"/>
                    </a:lnTo>
                    <a:lnTo>
                      <a:pt x="526" y="164"/>
                    </a:lnTo>
                    <a:lnTo>
                      <a:pt x="559" y="164"/>
                    </a:lnTo>
                    <a:lnTo>
                      <a:pt x="594" y="166"/>
                    </a:lnTo>
                    <a:lnTo>
                      <a:pt x="630" y="166"/>
                    </a:lnTo>
                    <a:lnTo>
                      <a:pt x="703" y="166"/>
                    </a:lnTo>
                    <a:lnTo>
                      <a:pt x="738" y="166"/>
                    </a:lnTo>
                    <a:lnTo>
                      <a:pt x="773" y="166"/>
                    </a:lnTo>
                    <a:lnTo>
                      <a:pt x="808" y="166"/>
                    </a:lnTo>
                    <a:lnTo>
                      <a:pt x="844" y="164"/>
                    </a:lnTo>
                    <a:lnTo>
                      <a:pt x="877" y="164"/>
                    </a:lnTo>
                    <a:lnTo>
                      <a:pt x="910" y="162"/>
                    </a:lnTo>
                    <a:lnTo>
                      <a:pt x="943" y="162"/>
                    </a:lnTo>
                    <a:lnTo>
                      <a:pt x="975" y="160"/>
                    </a:lnTo>
                    <a:lnTo>
                      <a:pt x="1006" y="158"/>
                    </a:lnTo>
                    <a:lnTo>
                      <a:pt x="1035" y="156"/>
                    </a:lnTo>
                    <a:lnTo>
                      <a:pt x="1066" y="154"/>
                    </a:lnTo>
                    <a:lnTo>
                      <a:pt x="1093" y="152"/>
                    </a:lnTo>
                    <a:lnTo>
                      <a:pt x="1120" y="150"/>
                    </a:lnTo>
                    <a:lnTo>
                      <a:pt x="1147" y="147"/>
                    </a:lnTo>
                    <a:lnTo>
                      <a:pt x="1172" y="145"/>
                    </a:lnTo>
                    <a:lnTo>
                      <a:pt x="1197" y="141"/>
                    </a:lnTo>
                    <a:lnTo>
                      <a:pt x="1220" y="139"/>
                    </a:lnTo>
                    <a:lnTo>
                      <a:pt x="1243" y="135"/>
                    </a:lnTo>
                    <a:lnTo>
                      <a:pt x="1263" y="133"/>
                    </a:lnTo>
                    <a:lnTo>
                      <a:pt x="1282" y="129"/>
                    </a:lnTo>
                    <a:lnTo>
                      <a:pt x="1301" y="127"/>
                    </a:lnTo>
                    <a:lnTo>
                      <a:pt x="1317" y="123"/>
                    </a:lnTo>
                    <a:lnTo>
                      <a:pt x="1334" y="118"/>
                    </a:lnTo>
                    <a:lnTo>
                      <a:pt x="1349" y="116"/>
                    </a:lnTo>
                    <a:lnTo>
                      <a:pt x="1361" y="112"/>
                    </a:lnTo>
                    <a:lnTo>
                      <a:pt x="1371" y="108"/>
                    </a:lnTo>
                    <a:lnTo>
                      <a:pt x="1380" y="104"/>
                    </a:lnTo>
                    <a:lnTo>
                      <a:pt x="1388" y="100"/>
                    </a:lnTo>
                    <a:lnTo>
                      <a:pt x="1394" y="96"/>
                    </a:lnTo>
                    <a:lnTo>
                      <a:pt x="1398" y="91"/>
                    </a:lnTo>
                    <a:lnTo>
                      <a:pt x="1403" y="87"/>
                    </a:lnTo>
                    <a:lnTo>
                      <a:pt x="1403" y="83"/>
                    </a:lnTo>
                    <a:lnTo>
                      <a:pt x="1403" y="79"/>
                    </a:lnTo>
                    <a:lnTo>
                      <a:pt x="1398" y="75"/>
                    </a:lnTo>
                    <a:lnTo>
                      <a:pt x="1394" y="71"/>
                    </a:lnTo>
                    <a:lnTo>
                      <a:pt x="1388" y="66"/>
                    </a:lnTo>
                    <a:lnTo>
                      <a:pt x="1380" y="62"/>
                    </a:lnTo>
                    <a:lnTo>
                      <a:pt x="1371" y="58"/>
                    </a:lnTo>
                    <a:lnTo>
                      <a:pt x="1361" y="54"/>
                    </a:lnTo>
                    <a:lnTo>
                      <a:pt x="1349" y="50"/>
                    </a:lnTo>
                    <a:lnTo>
                      <a:pt x="1334" y="48"/>
                    </a:lnTo>
                    <a:lnTo>
                      <a:pt x="1317" y="44"/>
                    </a:lnTo>
                    <a:lnTo>
                      <a:pt x="1301" y="39"/>
                    </a:lnTo>
                    <a:lnTo>
                      <a:pt x="1282" y="37"/>
                    </a:lnTo>
                    <a:lnTo>
                      <a:pt x="1263" y="33"/>
                    </a:lnTo>
                    <a:lnTo>
                      <a:pt x="1243" y="31"/>
                    </a:lnTo>
                    <a:lnTo>
                      <a:pt x="1220" y="27"/>
                    </a:lnTo>
                    <a:lnTo>
                      <a:pt x="1197" y="25"/>
                    </a:lnTo>
                    <a:lnTo>
                      <a:pt x="1172" y="21"/>
                    </a:lnTo>
                    <a:lnTo>
                      <a:pt x="1147" y="19"/>
                    </a:lnTo>
                    <a:lnTo>
                      <a:pt x="1120" y="17"/>
                    </a:lnTo>
                    <a:lnTo>
                      <a:pt x="1093" y="15"/>
                    </a:lnTo>
                    <a:lnTo>
                      <a:pt x="1066" y="12"/>
                    </a:lnTo>
                    <a:lnTo>
                      <a:pt x="1035" y="10"/>
                    </a:lnTo>
                    <a:lnTo>
                      <a:pt x="1006" y="8"/>
                    </a:lnTo>
                    <a:lnTo>
                      <a:pt x="975" y="6"/>
                    </a:lnTo>
                    <a:lnTo>
                      <a:pt x="943" y="4"/>
                    </a:lnTo>
                    <a:lnTo>
                      <a:pt x="910" y="4"/>
                    </a:lnTo>
                    <a:lnTo>
                      <a:pt x="877" y="2"/>
                    </a:lnTo>
                    <a:lnTo>
                      <a:pt x="844" y="2"/>
                    </a:lnTo>
                    <a:lnTo>
                      <a:pt x="808" y="0"/>
                    </a:lnTo>
                    <a:lnTo>
                      <a:pt x="773" y="0"/>
                    </a:lnTo>
                    <a:lnTo>
                      <a:pt x="738" y="0"/>
                    </a:lnTo>
                    <a:lnTo>
                      <a:pt x="703" y="0"/>
                    </a:lnTo>
                  </a:path>
                </a:pathLst>
              </a:custGeom>
              <a:noFill/>
              <a:ln w="24765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55403" name="Line 43"/>
              <p:cNvSpPr>
                <a:spLocks noChangeShapeType="1"/>
              </p:cNvSpPr>
              <p:nvPr/>
            </p:nvSpPr>
            <p:spPr bwMode="auto">
              <a:xfrm>
                <a:off x="4168" y="1567"/>
                <a:ext cx="1" cy="21"/>
              </a:xfrm>
              <a:prstGeom prst="line">
                <a:avLst/>
              </a:prstGeom>
              <a:noFill/>
              <a:ln w="2476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55404" name="Line 44"/>
              <p:cNvSpPr>
                <a:spLocks noChangeShapeType="1"/>
              </p:cNvSpPr>
              <p:nvPr/>
            </p:nvSpPr>
            <p:spPr bwMode="auto">
              <a:xfrm>
                <a:off x="4647" y="1570"/>
                <a:ext cx="1" cy="22"/>
              </a:xfrm>
              <a:prstGeom prst="line">
                <a:avLst/>
              </a:prstGeom>
              <a:noFill/>
              <a:ln w="2476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655405" name="Line 45"/>
            <p:cNvSpPr>
              <a:spLocks noChangeShapeType="1"/>
            </p:cNvSpPr>
            <p:nvPr/>
          </p:nvSpPr>
          <p:spPr bwMode="auto">
            <a:xfrm flipH="1">
              <a:off x="4177" y="2704"/>
              <a:ext cx="449" cy="208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55406" name="Line 46"/>
            <p:cNvSpPr>
              <a:spLocks noChangeShapeType="1"/>
            </p:cNvSpPr>
            <p:nvPr/>
          </p:nvSpPr>
          <p:spPr bwMode="auto">
            <a:xfrm>
              <a:off x="3401" y="2250"/>
              <a:ext cx="136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55407" name="Text Box 47"/>
            <p:cNvSpPr txBox="1">
              <a:spLocks noChangeArrowheads="1"/>
            </p:cNvSpPr>
            <p:nvPr/>
          </p:nvSpPr>
          <p:spPr bwMode="auto">
            <a:xfrm>
              <a:off x="4241" y="1026"/>
              <a:ext cx="609" cy="888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algn="l" defTabSz="7493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algn="l" defTabSz="7493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algn="l" defTabSz="7493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algn="l" defTabSz="7493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algn="l" defTabSz="7493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defTabSz="7493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defTabSz="7493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defTabSz="7493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defTabSz="7493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1400">
                  <a:latin typeface="Arial" pitchFamily="34" charset="0"/>
                </a:rPr>
                <a:t>2</a:t>
              </a:r>
              <a:r>
                <a:rPr lang="en-US" sz="1400" baseline="30000">
                  <a:latin typeface="Arial" pitchFamily="34" charset="0"/>
                </a:rPr>
                <a:t>nd</a:t>
              </a:r>
              <a:r>
                <a:rPr lang="en-US" sz="1400">
                  <a:latin typeface="Arial" pitchFamily="34" charset="0"/>
                </a:rPr>
                <a:t> layer:</a:t>
              </a:r>
              <a:endParaRPr lang="ru-RU" sz="1400" b="0">
                <a:latin typeface="Arial" pitchFamily="34" charset="0"/>
              </a:endParaRPr>
            </a:p>
            <a:p>
              <a:pPr eaLnBrk="1" hangingPunct="1"/>
              <a:r>
                <a:rPr lang="en-US" sz="1400" b="0">
                  <a:latin typeface="Arial" pitchFamily="34" charset="0"/>
                </a:rPr>
                <a:t>U</a:t>
              </a:r>
              <a:r>
                <a:rPr lang="ru-RU" sz="1400" b="0">
                  <a:latin typeface="Arial" pitchFamily="34" charset="0"/>
                </a:rPr>
                <a:t>=</a:t>
              </a:r>
              <a:r>
                <a:rPr lang="en-US" sz="1400" b="0">
                  <a:latin typeface="Arial" pitchFamily="34" charset="0"/>
                </a:rPr>
                <a:t>36.</a:t>
              </a:r>
              <a:r>
                <a:rPr lang="ru-RU" sz="1400" b="0">
                  <a:latin typeface="Arial" pitchFamily="34" charset="0"/>
                </a:rPr>
                <a:t>4</a:t>
              </a:r>
            </a:p>
            <a:p>
              <a:pPr eaLnBrk="1" hangingPunct="1"/>
              <a:r>
                <a:rPr lang="en-US" sz="1400" b="0">
                  <a:latin typeface="Arial" pitchFamily="34" charset="0"/>
                </a:rPr>
                <a:t>Zr=</a:t>
              </a:r>
              <a:r>
                <a:rPr lang="ru-RU" sz="1400" b="0">
                  <a:latin typeface="Arial" pitchFamily="34" charset="0"/>
                </a:rPr>
                <a:t>14</a:t>
              </a:r>
              <a:r>
                <a:rPr lang="en-US" sz="1400" b="0">
                  <a:latin typeface="Arial" pitchFamily="34" charset="0"/>
                </a:rPr>
                <a:t>.</a:t>
              </a:r>
              <a:r>
                <a:rPr lang="ru-RU" sz="1400" b="0">
                  <a:latin typeface="Arial" pitchFamily="34" charset="0"/>
                </a:rPr>
                <a:t>3</a:t>
              </a:r>
            </a:p>
            <a:p>
              <a:pPr eaLnBrk="1" hangingPunct="1"/>
              <a:r>
                <a:rPr lang="en-US" sz="1400" b="0">
                  <a:latin typeface="Arial" pitchFamily="34" charset="0"/>
                </a:rPr>
                <a:t>Fe=47.8</a:t>
              </a:r>
            </a:p>
            <a:p>
              <a:pPr eaLnBrk="1" hangingPunct="1"/>
              <a:r>
                <a:rPr lang="en-US" sz="1400" b="0">
                  <a:latin typeface="Arial" pitchFamily="34" charset="0"/>
                </a:rPr>
                <a:t>Cr=0.8</a:t>
              </a:r>
            </a:p>
            <a:p>
              <a:pPr eaLnBrk="1" hangingPunct="1"/>
              <a:r>
                <a:rPr lang="en-US" sz="1400" b="0">
                  <a:latin typeface="Arial" pitchFamily="34" charset="0"/>
                </a:rPr>
                <a:t>Ni=0.5</a:t>
              </a:r>
              <a:endParaRPr lang="ru-RU" sz="1400" b="0">
                <a:latin typeface="Arial" pitchFamily="34" charset="0"/>
              </a:endParaRPr>
            </a:p>
          </p:txBody>
        </p:sp>
        <p:sp>
          <p:nvSpPr>
            <p:cNvPr id="655408" name="Line 48"/>
            <p:cNvSpPr>
              <a:spLocks noChangeShapeType="1"/>
            </p:cNvSpPr>
            <p:nvPr/>
          </p:nvSpPr>
          <p:spPr bwMode="auto">
            <a:xfrm flipH="1">
              <a:off x="2091" y="1706"/>
              <a:ext cx="221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55409" name="Line 49"/>
            <p:cNvSpPr>
              <a:spLocks noChangeShapeType="1"/>
            </p:cNvSpPr>
            <p:nvPr/>
          </p:nvSpPr>
          <p:spPr bwMode="auto">
            <a:xfrm flipH="1">
              <a:off x="2091" y="2444"/>
              <a:ext cx="22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55410" name="Line 50"/>
            <p:cNvSpPr>
              <a:spLocks noChangeShapeType="1"/>
            </p:cNvSpPr>
            <p:nvPr/>
          </p:nvSpPr>
          <p:spPr bwMode="auto">
            <a:xfrm flipH="1">
              <a:off x="2091" y="3124"/>
              <a:ext cx="18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55411" name="Line 51"/>
            <p:cNvSpPr>
              <a:spLocks noChangeShapeType="1"/>
            </p:cNvSpPr>
            <p:nvPr/>
          </p:nvSpPr>
          <p:spPr bwMode="auto">
            <a:xfrm>
              <a:off x="3628" y="2250"/>
              <a:ext cx="136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55412" name="Text Box 52"/>
            <p:cNvSpPr txBox="1">
              <a:spLocks noChangeArrowheads="1"/>
            </p:cNvSpPr>
            <p:nvPr/>
          </p:nvSpPr>
          <p:spPr bwMode="auto">
            <a:xfrm>
              <a:off x="2312" y="2408"/>
              <a:ext cx="771" cy="5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8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l" defTabSz="7493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algn="l" defTabSz="7493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algn="l" defTabSz="7493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algn="l" defTabSz="7493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algn="l" defTabSz="7493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defTabSz="7493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defTabSz="7493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defTabSz="7493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defTabSz="7493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1200" b="0">
                  <a:latin typeface="Arial" pitchFamily="34" charset="0"/>
                </a:rPr>
                <a:t>Average</a:t>
              </a:r>
            </a:p>
            <a:p>
              <a:pPr eaLnBrk="1" hangingPunct="1"/>
              <a:r>
                <a:rPr lang="en-US" sz="1200" b="0">
                  <a:latin typeface="Arial" pitchFamily="34" charset="0"/>
                </a:rPr>
                <a:t>sample of ingot lower part </a:t>
              </a:r>
              <a:r>
                <a:rPr lang="en-US" sz="1400" b="0">
                  <a:latin typeface="Arial" pitchFamily="34" charset="0"/>
                </a:rPr>
                <a:t>C</a:t>
              </a:r>
              <a:r>
                <a:rPr lang="en-US" sz="1400" b="0" baseline="-25000">
                  <a:latin typeface="Arial" pitchFamily="34" charset="0"/>
                </a:rPr>
                <a:t>n</a:t>
              </a:r>
              <a:r>
                <a:rPr lang="en-US" sz="1400" b="0">
                  <a:latin typeface="Arial" pitchFamily="34" charset="0"/>
                  <a:cs typeface="Arial" pitchFamily="34" charset="0"/>
                </a:rPr>
                <a:t>≈32</a:t>
              </a:r>
              <a:endParaRPr lang="ru-RU" sz="1400" b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55413" name="Line 53"/>
            <p:cNvSpPr>
              <a:spLocks noChangeShapeType="1"/>
            </p:cNvSpPr>
            <p:nvPr/>
          </p:nvSpPr>
          <p:spPr bwMode="auto">
            <a:xfrm flipV="1">
              <a:off x="2947" y="708"/>
              <a:ext cx="0" cy="998"/>
            </a:xfrm>
            <a:prstGeom prst="line">
              <a:avLst/>
            </a:prstGeom>
            <a:noFill/>
            <a:ln w="31750">
              <a:solidFill>
                <a:srgbClr val="00008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55414" name="Line 54"/>
            <p:cNvSpPr>
              <a:spLocks noChangeShapeType="1"/>
            </p:cNvSpPr>
            <p:nvPr/>
          </p:nvSpPr>
          <p:spPr bwMode="auto">
            <a:xfrm flipH="1">
              <a:off x="2091" y="735"/>
              <a:ext cx="17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55415" name="Text Box 55"/>
            <p:cNvSpPr txBox="1">
              <a:spLocks noChangeArrowheads="1"/>
            </p:cNvSpPr>
            <p:nvPr/>
          </p:nvSpPr>
          <p:spPr bwMode="auto">
            <a:xfrm rot="16200000">
              <a:off x="1793" y="1301"/>
              <a:ext cx="587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8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l" defTabSz="7493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algn="l" defTabSz="7493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algn="l" defTabSz="7493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algn="l" defTabSz="7493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algn="l" defTabSz="7493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defTabSz="7493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defTabSz="7493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defTabSz="7493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defTabSz="7493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ru-RU" sz="1400" b="0">
                  <a:latin typeface="Arial" pitchFamily="34" charset="0"/>
                  <a:sym typeface="Symbol" pitchFamily="18" charset="2"/>
                </a:rPr>
                <a:t>29</a:t>
              </a:r>
              <a:r>
                <a:rPr lang="en-US" sz="1400" b="0">
                  <a:latin typeface="Arial" pitchFamily="34" charset="0"/>
                  <a:sym typeface="Symbol" pitchFamily="18" charset="2"/>
                </a:rPr>
                <a:t>-</a:t>
              </a:r>
              <a:r>
                <a:rPr lang="ru-RU" sz="1400" b="0">
                  <a:latin typeface="Arial" pitchFamily="34" charset="0"/>
                  <a:sym typeface="Symbol" pitchFamily="18" charset="2"/>
                </a:rPr>
                <a:t>31</a:t>
              </a:r>
              <a:r>
                <a:rPr lang="en-US" sz="1400" b="0">
                  <a:latin typeface="Arial" pitchFamily="34" charset="0"/>
                  <a:sym typeface="Symbol" pitchFamily="18" charset="2"/>
                </a:rPr>
                <a:t>mm</a:t>
              </a:r>
              <a:endParaRPr lang="ru-RU" sz="1400" b="0">
                <a:latin typeface="Arial" pitchFamily="34" charset="0"/>
                <a:sym typeface="Symbol" pitchFamily="18" charset="2"/>
              </a:endParaRPr>
            </a:p>
          </p:txBody>
        </p:sp>
        <p:sp>
          <p:nvSpPr>
            <p:cNvPr id="655416" name="Line 56"/>
            <p:cNvSpPr>
              <a:spLocks noChangeShapeType="1"/>
            </p:cNvSpPr>
            <p:nvPr/>
          </p:nvSpPr>
          <p:spPr bwMode="auto">
            <a:xfrm>
              <a:off x="2267" y="735"/>
              <a:ext cx="658" cy="19"/>
            </a:xfrm>
            <a:prstGeom prst="line">
              <a:avLst/>
            </a:prstGeom>
            <a:noFill/>
            <a:ln w="31750">
              <a:solidFill>
                <a:srgbClr val="00008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55417" name="Text Box 57"/>
            <p:cNvSpPr txBox="1">
              <a:spLocks noChangeArrowheads="1"/>
            </p:cNvSpPr>
            <p:nvPr/>
          </p:nvSpPr>
          <p:spPr bwMode="auto">
            <a:xfrm rot="16200000">
              <a:off x="1839" y="2723"/>
              <a:ext cx="487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8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l" defTabSz="7493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algn="l" defTabSz="7493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algn="l" defTabSz="7493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algn="l" defTabSz="7493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algn="l" defTabSz="7493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defTabSz="7493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defTabSz="7493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defTabSz="7493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defTabSz="7493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ru-RU" sz="1400" b="0">
                  <a:latin typeface="Arial" pitchFamily="34" charset="0"/>
                  <a:sym typeface="Symbol" pitchFamily="18" charset="2"/>
                </a:rPr>
                <a:t></a:t>
              </a:r>
              <a:r>
                <a:rPr lang="en-US" sz="1400" b="0">
                  <a:latin typeface="Arial" pitchFamily="34" charset="0"/>
                  <a:sym typeface="Symbol" pitchFamily="18" charset="2"/>
                </a:rPr>
                <a:t>23mm</a:t>
              </a:r>
              <a:endParaRPr lang="ru-RU" sz="1400" b="0">
                <a:latin typeface="Arial" pitchFamily="34" charset="0"/>
                <a:sym typeface="Symbol" pitchFamily="18" charset="2"/>
              </a:endParaRPr>
            </a:p>
          </p:txBody>
        </p:sp>
        <p:sp>
          <p:nvSpPr>
            <p:cNvPr id="655418" name="Text Box 58"/>
            <p:cNvSpPr txBox="1">
              <a:spLocks noChangeArrowheads="1"/>
            </p:cNvSpPr>
            <p:nvPr/>
          </p:nvSpPr>
          <p:spPr bwMode="auto">
            <a:xfrm rot="16200000">
              <a:off x="1852" y="2117"/>
              <a:ext cx="487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8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l" defTabSz="7493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algn="l" defTabSz="7493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algn="l" defTabSz="7493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algn="l" defTabSz="7493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algn="l" defTabSz="7493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defTabSz="7493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defTabSz="7493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defTabSz="7493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defTabSz="7493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ru-RU" sz="1400" b="0">
                  <a:latin typeface="Arial" pitchFamily="34" charset="0"/>
                  <a:sym typeface="Symbol" pitchFamily="18" charset="2"/>
                </a:rPr>
                <a:t>25</a:t>
              </a:r>
              <a:r>
                <a:rPr lang="en-US" sz="1400" b="0">
                  <a:latin typeface="Arial" pitchFamily="34" charset="0"/>
                  <a:sym typeface="Symbol" pitchFamily="18" charset="2"/>
                </a:rPr>
                <a:t>mm</a:t>
              </a:r>
              <a:endParaRPr lang="ru-RU" sz="1400" b="0">
                <a:latin typeface="Arial" pitchFamily="34" charset="0"/>
                <a:sym typeface="Symbol" pitchFamily="18" charset="2"/>
              </a:endParaRPr>
            </a:p>
          </p:txBody>
        </p:sp>
        <p:sp>
          <p:nvSpPr>
            <p:cNvPr id="655419" name="Line 59"/>
            <p:cNvSpPr>
              <a:spLocks noChangeShapeType="1"/>
            </p:cNvSpPr>
            <p:nvPr/>
          </p:nvSpPr>
          <p:spPr bwMode="auto">
            <a:xfrm flipV="1">
              <a:off x="2160" y="2444"/>
              <a:ext cx="0" cy="6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arrow" w="med" len="med"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55420" name="Line 60"/>
            <p:cNvSpPr>
              <a:spLocks noChangeShapeType="1"/>
            </p:cNvSpPr>
            <p:nvPr/>
          </p:nvSpPr>
          <p:spPr bwMode="auto">
            <a:xfrm flipV="1">
              <a:off x="2267" y="708"/>
              <a:ext cx="0" cy="1270"/>
            </a:xfrm>
            <a:prstGeom prst="line">
              <a:avLst/>
            </a:prstGeom>
            <a:noFill/>
            <a:ln w="31750">
              <a:solidFill>
                <a:srgbClr val="00008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55421" name="Line 61"/>
            <p:cNvSpPr>
              <a:spLocks noChangeShapeType="1"/>
            </p:cNvSpPr>
            <p:nvPr/>
          </p:nvSpPr>
          <p:spPr bwMode="auto">
            <a:xfrm flipV="1">
              <a:off x="2160" y="1706"/>
              <a:ext cx="0" cy="7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arrow" w="med" len="med"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55422" name="Line 62"/>
            <p:cNvSpPr>
              <a:spLocks noChangeShapeType="1"/>
            </p:cNvSpPr>
            <p:nvPr/>
          </p:nvSpPr>
          <p:spPr bwMode="auto">
            <a:xfrm flipH="1">
              <a:off x="2267" y="1703"/>
              <a:ext cx="680" cy="0"/>
            </a:xfrm>
            <a:prstGeom prst="line">
              <a:avLst/>
            </a:prstGeom>
            <a:noFill/>
            <a:ln w="28575">
              <a:solidFill>
                <a:srgbClr val="00008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55423" name="Freeform 63"/>
            <p:cNvSpPr>
              <a:spLocks/>
            </p:cNvSpPr>
            <p:nvPr/>
          </p:nvSpPr>
          <p:spPr bwMode="auto">
            <a:xfrm>
              <a:off x="2947" y="1706"/>
              <a:ext cx="182" cy="1043"/>
            </a:xfrm>
            <a:custGeom>
              <a:avLst/>
              <a:gdLst>
                <a:gd name="T0" fmla="*/ 0 w 190"/>
                <a:gd name="T1" fmla="*/ 0 h 1043"/>
                <a:gd name="T2" fmla="*/ 46 w 190"/>
                <a:gd name="T3" fmla="*/ 45 h 1043"/>
                <a:gd name="T4" fmla="*/ 136 w 190"/>
                <a:gd name="T5" fmla="*/ 181 h 1043"/>
                <a:gd name="T6" fmla="*/ 182 w 190"/>
                <a:gd name="T7" fmla="*/ 363 h 1043"/>
                <a:gd name="T8" fmla="*/ 182 w 190"/>
                <a:gd name="T9" fmla="*/ 499 h 1043"/>
                <a:gd name="T10" fmla="*/ 182 w 190"/>
                <a:gd name="T11" fmla="*/ 680 h 1043"/>
                <a:gd name="T12" fmla="*/ 136 w 190"/>
                <a:gd name="T13" fmla="*/ 862 h 1043"/>
                <a:gd name="T14" fmla="*/ 46 w 190"/>
                <a:gd name="T15" fmla="*/ 998 h 1043"/>
                <a:gd name="T16" fmla="*/ 0 w 190"/>
                <a:gd name="T17" fmla="*/ 1043 h 1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0" h="1043">
                  <a:moveTo>
                    <a:pt x="0" y="0"/>
                  </a:moveTo>
                  <a:cubicBezTo>
                    <a:pt x="11" y="7"/>
                    <a:pt x="23" y="15"/>
                    <a:pt x="46" y="45"/>
                  </a:cubicBezTo>
                  <a:cubicBezTo>
                    <a:pt x="69" y="75"/>
                    <a:pt x="113" y="128"/>
                    <a:pt x="136" y="181"/>
                  </a:cubicBezTo>
                  <a:cubicBezTo>
                    <a:pt x="159" y="234"/>
                    <a:pt x="174" y="310"/>
                    <a:pt x="182" y="363"/>
                  </a:cubicBezTo>
                  <a:cubicBezTo>
                    <a:pt x="190" y="416"/>
                    <a:pt x="182" y="446"/>
                    <a:pt x="182" y="499"/>
                  </a:cubicBezTo>
                  <a:cubicBezTo>
                    <a:pt x="182" y="552"/>
                    <a:pt x="190" y="620"/>
                    <a:pt x="182" y="680"/>
                  </a:cubicBezTo>
                  <a:cubicBezTo>
                    <a:pt x="174" y="740"/>
                    <a:pt x="159" y="809"/>
                    <a:pt x="136" y="862"/>
                  </a:cubicBezTo>
                  <a:cubicBezTo>
                    <a:pt x="113" y="915"/>
                    <a:pt x="69" y="968"/>
                    <a:pt x="46" y="998"/>
                  </a:cubicBezTo>
                  <a:cubicBezTo>
                    <a:pt x="23" y="1028"/>
                    <a:pt x="11" y="1035"/>
                    <a:pt x="0" y="1043"/>
                  </a:cubicBezTo>
                </a:path>
              </a:pathLst>
            </a:custGeom>
            <a:noFill/>
            <a:ln w="28575" cap="flat" cmpd="sng">
              <a:solidFill>
                <a:srgbClr val="00008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55424" name="Line 64"/>
            <p:cNvSpPr>
              <a:spLocks noChangeShapeType="1"/>
            </p:cNvSpPr>
            <p:nvPr/>
          </p:nvSpPr>
          <p:spPr bwMode="auto">
            <a:xfrm flipV="1">
              <a:off x="2168" y="737"/>
              <a:ext cx="0" cy="95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arrow" w="med" len="med"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55425" name="Line 65"/>
            <p:cNvSpPr>
              <a:spLocks noChangeShapeType="1"/>
            </p:cNvSpPr>
            <p:nvPr/>
          </p:nvSpPr>
          <p:spPr bwMode="auto">
            <a:xfrm flipH="1">
              <a:off x="3582" y="1933"/>
              <a:ext cx="1225" cy="408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</p:grp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2</a:t>
            </a:r>
            <a:r>
              <a:rPr lang="en-US" baseline="30000"/>
              <a:t>nd</a:t>
            </a:r>
            <a:r>
              <a:rPr lang="en-US"/>
              <a:t> METCOR-P Meeting, July 9, 2008, St.-Peterburg   </a:t>
            </a:r>
            <a:r>
              <a:rPr lang="en-GB"/>
              <a:t> </a:t>
            </a:r>
            <a:fld id="{BB22DCB4-9BB2-4759-BCA0-465DE0E86679}" type="slidenum">
              <a:rPr lang="en-GB"/>
              <a:pPr/>
              <a:t>13</a:t>
            </a:fld>
            <a:endParaRPr lang="en-GB"/>
          </a:p>
        </p:txBody>
      </p:sp>
      <p:sp>
        <p:nvSpPr>
          <p:cNvPr id="65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0"/>
            <a:ext cx="7772400" cy="644525"/>
          </a:xfrm>
        </p:spPr>
        <p:txBody>
          <a:bodyPr/>
          <a:lstStyle/>
          <a:p>
            <a:r>
              <a:rPr lang="en-US" sz="2800">
                <a:effectLst/>
              </a:rPr>
              <a:t>Posttest examination (5)</a:t>
            </a:r>
            <a:endParaRPr lang="ru-RU" sz="2800">
              <a:effectLst/>
            </a:endParaRPr>
          </a:p>
        </p:txBody>
      </p:sp>
      <p:sp>
        <p:nvSpPr>
          <p:cNvPr id="656387" name="Rectangle 3"/>
          <p:cNvSpPr>
            <a:spLocks noChangeArrowheads="1"/>
          </p:cNvSpPr>
          <p:nvPr/>
        </p:nvSpPr>
        <p:spPr bwMode="auto">
          <a:xfrm>
            <a:off x="0" y="26479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4288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656388" name="Text Box 4"/>
          <p:cNvSpPr txBox="1">
            <a:spLocks noChangeArrowheads="1"/>
          </p:cNvSpPr>
          <p:nvPr/>
        </p:nvSpPr>
        <p:spPr bwMode="auto">
          <a:xfrm>
            <a:off x="3127375" y="717550"/>
            <a:ext cx="28432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4288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145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>
                <a:solidFill>
                  <a:srgbClr val="000066"/>
                </a:solidFill>
                <a:latin typeface="Arial" pitchFamily="34" charset="0"/>
              </a:rPr>
              <a:t>SEM/EDX analysis</a:t>
            </a:r>
            <a:endParaRPr lang="ru-RU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656389" name="Rectangle 5"/>
          <p:cNvSpPr>
            <a:spLocks noChangeArrowheads="1"/>
          </p:cNvSpPr>
          <p:nvPr/>
        </p:nvSpPr>
        <p:spPr bwMode="auto">
          <a:xfrm>
            <a:off x="0" y="26479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4288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graphicFrame>
        <p:nvGraphicFramePr>
          <p:cNvPr id="656390" name="Object 6"/>
          <p:cNvGraphicFramePr>
            <a:graphicFrameLocks noChangeAspect="1"/>
          </p:cNvGraphicFramePr>
          <p:nvPr/>
        </p:nvGraphicFramePr>
        <p:xfrm>
          <a:off x="971550" y="1268413"/>
          <a:ext cx="6851650" cy="1874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6406" name="Рисунок" r:id="rId3" imgW="5699150" imgH="1561225" progId="Word.Picture.8">
                  <p:embed/>
                </p:oleObj>
              </mc:Choice>
              <mc:Fallback>
                <p:oleObj name="Рисунок" r:id="rId3" imgW="5699150" imgH="1561225" progId="Word.Picture.8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bright="-6000" contrast="18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550" y="1268413"/>
                        <a:ext cx="6851650" cy="18748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56391" name="Line 7"/>
          <p:cNvSpPr>
            <a:spLocks noChangeShapeType="1"/>
          </p:cNvSpPr>
          <p:nvPr/>
        </p:nvSpPr>
        <p:spPr bwMode="auto">
          <a:xfrm>
            <a:off x="7442200" y="2795588"/>
            <a:ext cx="334963" cy="369887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56392" name="Rectangle 8"/>
          <p:cNvSpPr>
            <a:spLocks noChangeArrowheads="1"/>
          </p:cNvSpPr>
          <p:nvPr/>
        </p:nvSpPr>
        <p:spPr bwMode="auto">
          <a:xfrm>
            <a:off x="7885113" y="2997200"/>
            <a:ext cx="685800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14351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/>
              <a:t>Steel</a:t>
            </a:r>
            <a:endParaRPr lang="ru-RU"/>
          </a:p>
        </p:txBody>
      </p:sp>
      <p:sp>
        <p:nvSpPr>
          <p:cNvPr id="656393" name="Line 9"/>
          <p:cNvSpPr>
            <a:spLocks noChangeShapeType="1"/>
          </p:cNvSpPr>
          <p:nvPr/>
        </p:nvSpPr>
        <p:spPr bwMode="auto">
          <a:xfrm>
            <a:off x="6937375" y="2876550"/>
            <a:ext cx="428625" cy="1085850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56394" name="Line 10"/>
          <p:cNvSpPr>
            <a:spLocks noChangeShapeType="1"/>
          </p:cNvSpPr>
          <p:nvPr/>
        </p:nvSpPr>
        <p:spPr bwMode="auto">
          <a:xfrm flipH="1">
            <a:off x="6084888" y="2790825"/>
            <a:ext cx="4762" cy="422275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56395" name="Line 11"/>
          <p:cNvSpPr>
            <a:spLocks noChangeShapeType="1"/>
          </p:cNvSpPr>
          <p:nvPr/>
        </p:nvSpPr>
        <p:spPr bwMode="auto">
          <a:xfrm flipH="1">
            <a:off x="1679575" y="2647950"/>
            <a:ext cx="628650" cy="628650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56396" name="Line 12"/>
          <p:cNvSpPr>
            <a:spLocks noChangeShapeType="1"/>
          </p:cNvSpPr>
          <p:nvPr/>
        </p:nvSpPr>
        <p:spPr bwMode="auto">
          <a:xfrm flipH="1">
            <a:off x="3746500" y="2447925"/>
            <a:ext cx="657225" cy="704850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56397" name="Rectangle 13"/>
          <p:cNvSpPr>
            <a:spLocks noChangeArrowheads="1"/>
          </p:cNvSpPr>
          <p:nvPr/>
        </p:nvSpPr>
        <p:spPr bwMode="auto">
          <a:xfrm>
            <a:off x="2195513" y="3284538"/>
            <a:ext cx="1454150" cy="927100"/>
          </a:xfrm>
          <a:prstGeom prst="rect">
            <a:avLst/>
          </a:prstGeom>
          <a:solidFill>
            <a:srgbClr val="FFFFFF"/>
          </a:solidFill>
          <a:ln w="14351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tIns="82800" anchor="ctr">
            <a:spAutoFit/>
          </a:bodyPr>
          <a:lstStyle/>
          <a:p>
            <a:pPr>
              <a:lnSpc>
                <a:spcPct val="50000"/>
              </a:lnSpc>
              <a:spcBef>
                <a:spcPct val="5000"/>
              </a:spcBef>
            </a:pPr>
            <a:r>
              <a:rPr lang="en-US" sz="1600"/>
              <a:t>Crust</a:t>
            </a:r>
          </a:p>
          <a:p>
            <a:pPr>
              <a:lnSpc>
                <a:spcPct val="50000"/>
              </a:lnSpc>
              <a:spcBef>
                <a:spcPct val="5000"/>
              </a:spcBef>
            </a:pPr>
            <a:r>
              <a:rPr lang="en-US" sz="1600" u="sng"/>
              <a:t>__________</a:t>
            </a:r>
          </a:p>
          <a:p>
            <a:pPr>
              <a:lnSpc>
                <a:spcPct val="50000"/>
              </a:lnSpc>
              <a:spcBef>
                <a:spcPct val="5000"/>
              </a:spcBef>
            </a:pPr>
            <a:endParaRPr lang="en-US" sz="1600" u="sng"/>
          </a:p>
          <a:p>
            <a:pPr>
              <a:lnSpc>
                <a:spcPct val="50000"/>
              </a:lnSpc>
              <a:spcBef>
                <a:spcPct val="5000"/>
              </a:spcBef>
            </a:pPr>
            <a:r>
              <a:rPr lang="en-US" sz="1600"/>
              <a:t>U(Zr)O</a:t>
            </a:r>
            <a:r>
              <a:rPr lang="en-US" sz="1600" baseline="-25000"/>
              <a:t>2</a:t>
            </a:r>
          </a:p>
          <a:p>
            <a:pPr>
              <a:lnSpc>
                <a:spcPct val="50000"/>
              </a:lnSpc>
              <a:spcBef>
                <a:spcPct val="5000"/>
              </a:spcBef>
            </a:pPr>
            <a:r>
              <a:rPr lang="en-US" sz="1600"/>
              <a:t/>
            </a:r>
            <a:br>
              <a:rPr lang="en-US" sz="1600"/>
            </a:br>
            <a:r>
              <a:rPr lang="en-US" sz="1600"/>
              <a:t>intermetalics</a:t>
            </a:r>
            <a:endParaRPr lang="ru-RU" sz="1600" baseline="-25000"/>
          </a:p>
        </p:txBody>
      </p:sp>
      <p:sp>
        <p:nvSpPr>
          <p:cNvPr id="656398" name="Line 14"/>
          <p:cNvSpPr>
            <a:spLocks noChangeShapeType="1"/>
          </p:cNvSpPr>
          <p:nvPr/>
        </p:nvSpPr>
        <p:spPr bwMode="auto">
          <a:xfrm flipH="1">
            <a:off x="4787900" y="2724150"/>
            <a:ext cx="320675" cy="488950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56399" name="Rectangle 15"/>
          <p:cNvSpPr>
            <a:spLocks noChangeArrowheads="1"/>
          </p:cNvSpPr>
          <p:nvPr/>
        </p:nvSpPr>
        <p:spPr bwMode="auto">
          <a:xfrm>
            <a:off x="3708400" y="3284538"/>
            <a:ext cx="1511300" cy="1993900"/>
          </a:xfrm>
          <a:prstGeom prst="rect">
            <a:avLst/>
          </a:prstGeom>
          <a:solidFill>
            <a:srgbClr val="FFFFFF"/>
          </a:solidFill>
          <a:ln w="14351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tIns="82800" anchor="ctr">
            <a:spAutoFit/>
          </a:bodyPr>
          <a:lstStyle/>
          <a:p>
            <a:pPr>
              <a:lnSpc>
                <a:spcPct val="55000"/>
              </a:lnSpc>
              <a:spcBef>
                <a:spcPct val="8000"/>
              </a:spcBef>
            </a:pPr>
            <a:r>
              <a:rPr lang="en-US" sz="1600"/>
              <a:t/>
            </a:r>
            <a:br>
              <a:rPr lang="en-US" sz="1600"/>
            </a:br>
            <a:r>
              <a:rPr lang="en-US" sz="1600"/>
              <a:t>1</a:t>
            </a:r>
            <a:r>
              <a:rPr lang="en-US" sz="1600" baseline="30000"/>
              <a:t>st </a:t>
            </a:r>
            <a:r>
              <a:rPr lang="en-US" sz="1600"/>
              <a:t>layer</a:t>
            </a:r>
          </a:p>
          <a:p>
            <a:pPr>
              <a:lnSpc>
                <a:spcPct val="55000"/>
              </a:lnSpc>
              <a:spcBef>
                <a:spcPct val="8000"/>
              </a:spcBef>
            </a:pPr>
            <a:r>
              <a:rPr lang="en-US" sz="1600"/>
              <a:t>__________</a:t>
            </a:r>
          </a:p>
          <a:p>
            <a:pPr>
              <a:lnSpc>
                <a:spcPct val="55000"/>
              </a:lnSpc>
              <a:spcBef>
                <a:spcPct val="8000"/>
              </a:spcBef>
            </a:pPr>
            <a:endParaRPr lang="en-US" sz="1600"/>
          </a:p>
          <a:p>
            <a:pPr>
              <a:lnSpc>
                <a:spcPct val="55000"/>
              </a:lnSpc>
              <a:spcBef>
                <a:spcPct val="8000"/>
              </a:spcBef>
            </a:pPr>
            <a:r>
              <a:rPr lang="en-US" sz="1600"/>
              <a:t>U(Zr)O</a:t>
            </a:r>
            <a:r>
              <a:rPr lang="en-US" sz="1600" baseline="-25000"/>
              <a:t>2</a:t>
            </a:r>
            <a:endParaRPr lang="en-US" sz="1600"/>
          </a:p>
          <a:p>
            <a:pPr>
              <a:lnSpc>
                <a:spcPct val="55000"/>
              </a:lnSpc>
              <a:spcBef>
                <a:spcPct val="8000"/>
              </a:spcBef>
            </a:pPr>
            <a:endParaRPr lang="en-US" sz="1600"/>
          </a:p>
          <a:p>
            <a:pPr>
              <a:lnSpc>
                <a:spcPct val="55000"/>
              </a:lnSpc>
              <a:spcBef>
                <a:spcPct val="8000"/>
              </a:spcBef>
            </a:pPr>
            <a:r>
              <a:rPr lang="en-US" sz="1600"/>
              <a:t>Zr(U)Fe</a:t>
            </a:r>
            <a:r>
              <a:rPr lang="en-US" sz="1600" baseline="-25000"/>
              <a:t>2</a:t>
            </a:r>
          </a:p>
          <a:p>
            <a:pPr>
              <a:lnSpc>
                <a:spcPct val="55000"/>
              </a:lnSpc>
              <a:spcBef>
                <a:spcPct val="8000"/>
              </a:spcBef>
            </a:pPr>
            <a:endParaRPr lang="en-US" sz="1600"/>
          </a:p>
          <a:p>
            <a:pPr>
              <a:lnSpc>
                <a:spcPct val="55000"/>
              </a:lnSpc>
              <a:spcBef>
                <a:spcPct val="8000"/>
              </a:spcBef>
            </a:pPr>
            <a:r>
              <a:rPr lang="en-US" sz="1600"/>
              <a:t>U</a:t>
            </a:r>
            <a:r>
              <a:rPr lang="en-US" sz="1600" baseline="-25000"/>
              <a:t>6</a:t>
            </a:r>
            <a:r>
              <a:rPr lang="en-US" sz="1600"/>
              <a:t>Fe</a:t>
            </a:r>
          </a:p>
          <a:p>
            <a:pPr>
              <a:lnSpc>
                <a:spcPct val="55000"/>
              </a:lnSpc>
              <a:spcBef>
                <a:spcPct val="8000"/>
              </a:spcBef>
            </a:pPr>
            <a:endParaRPr lang="en-US" sz="1600">
              <a:sym typeface="Symbol" pitchFamily="18" charset="2"/>
            </a:endParaRPr>
          </a:p>
          <a:p>
            <a:pPr>
              <a:lnSpc>
                <a:spcPct val="60000"/>
              </a:lnSpc>
              <a:spcBef>
                <a:spcPct val="9000"/>
              </a:spcBef>
              <a:spcAft>
                <a:spcPct val="5000"/>
              </a:spcAft>
            </a:pPr>
            <a:r>
              <a:rPr lang="en-US" sz="1600">
                <a:sym typeface="Symbol" pitchFamily="18" charset="2"/>
              </a:rPr>
              <a:t>U(Zr)- Fe</a:t>
            </a:r>
          </a:p>
          <a:p>
            <a:pPr>
              <a:lnSpc>
                <a:spcPct val="60000"/>
              </a:lnSpc>
              <a:spcBef>
                <a:spcPct val="9000"/>
              </a:spcBef>
              <a:spcAft>
                <a:spcPct val="5000"/>
              </a:spcAft>
            </a:pPr>
            <a:r>
              <a:rPr lang="en-US" sz="1600">
                <a:sym typeface="Symbol" pitchFamily="18" charset="2"/>
              </a:rPr>
              <a:t>eutectic</a:t>
            </a:r>
            <a:endParaRPr lang="ru-RU" sz="1600"/>
          </a:p>
        </p:txBody>
      </p:sp>
      <p:sp>
        <p:nvSpPr>
          <p:cNvPr id="656400" name="Line 16"/>
          <p:cNvSpPr>
            <a:spLocks noChangeShapeType="1"/>
          </p:cNvSpPr>
          <p:nvPr/>
        </p:nvSpPr>
        <p:spPr bwMode="auto">
          <a:xfrm>
            <a:off x="7164388" y="3141663"/>
            <a:ext cx="358775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 type="diamond" w="med" len="med"/>
            <a:tailEnd type="diamond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56401" name="Text Box 17"/>
          <p:cNvSpPr txBox="1">
            <a:spLocks noChangeArrowheads="1"/>
          </p:cNvSpPr>
          <p:nvPr/>
        </p:nvSpPr>
        <p:spPr bwMode="auto">
          <a:xfrm>
            <a:off x="6948488" y="2852738"/>
            <a:ext cx="64928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4288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145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1400">
                <a:latin typeface="Arial" pitchFamily="34" charset="0"/>
              </a:rPr>
              <a:t>1 mm</a:t>
            </a:r>
            <a:endParaRPr lang="ru-RU" sz="1400">
              <a:latin typeface="Arial" pitchFamily="34" charset="0"/>
            </a:endParaRPr>
          </a:p>
        </p:txBody>
      </p:sp>
      <p:sp>
        <p:nvSpPr>
          <p:cNvPr id="656402" name="Text Box 18"/>
          <p:cNvSpPr txBox="1">
            <a:spLocks noChangeArrowheads="1"/>
          </p:cNvSpPr>
          <p:nvPr/>
        </p:nvSpPr>
        <p:spPr bwMode="auto">
          <a:xfrm>
            <a:off x="468313" y="3284538"/>
            <a:ext cx="1582737" cy="1022350"/>
          </a:xfrm>
          <a:prstGeom prst="rect">
            <a:avLst/>
          </a:prstGeom>
          <a:solidFill>
            <a:schemeClr val="bg1"/>
          </a:solidFill>
          <a:ln w="14351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tIns="82800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145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55000"/>
              </a:lnSpc>
              <a:spcBef>
                <a:spcPct val="10000"/>
              </a:spcBef>
            </a:pPr>
            <a:r>
              <a:rPr lang="en-US" sz="1600">
                <a:latin typeface="Arial" pitchFamily="34" charset="0"/>
              </a:rPr>
              <a:t>Corium</a:t>
            </a:r>
          </a:p>
          <a:p>
            <a:pPr algn="ctr">
              <a:lnSpc>
                <a:spcPct val="55000"/>
              </a:lnSpc>
              <a:spcBef>
                <a:spcPct val="10000"/>
              </a:spcBef>
            </a:pPr>
            <a:r>
              <a:rPr lang="en-US" sz="1600">
                <a:latin typeface="Arial" pitchFamily="34" charset="0"/>
              </a:rPr>
              <a:t>____________</a:t>
            </a:r>
          </a:p>
          <a:p>
            <a:pPr algn="ctr">
              <a:lnSpc>
                <a:spcPct val="55000"/>
              </a:lnSpc>
              <a:spcBef>
                <a:spcPct val="10000"/>
              </a:spcBef>
            </a:pPr>
            <a:endParaRPr lang="en-US" sz="1600">
              <a:latin typeface="Arial" pitchFamily="34" charset="0"/>
            </a:endParaRPr>
          </a:p>
          <a:p>
            <a:pPr algn="ctr">
              <a:lnSpc>
                <a:spcPct val="55000"/>
              </a:lnSpc>
              <a:spcBef>
                <a:spcPct val="10000"/>
              </a:spcBef>
            </a:pPr>
            <a:r>
              <a:rPr lang="en-US" sz="1600">
                <a:latin typeface="Arial" pitchFamily="34" charset="0"/>
              </a:rPr>
              <a:t>U(Zr)O</a:t>
            </a:r>
            <a:r>
              <a:rPr lang="en-US" sz="1600" baseline="-25000">
                <a:latin typeface="Arial" pitchFamily="34" charset="0"/>
              </a:rPr>
              <a:t>2</a:t>
            </a:r>
            <a:endParaRPr lang="en-US" sz="1600">
              <a:latin typeface="Arial" pitchFamily="34" charset="0"/>
            </a:endParaRPr>
          </a:p>
          <a:p>
            <a:pPr algn="ctr">
              <a:lnSpc>
                <a:spcPct val="55000"/>
              </a:lnSpc>
              <a:spcBef>
                <a:spcPct val="10000"/>
              </a:spcBef>
            </a:pPr>
            <a:endParaRPr lang="en-US" sz="1600" baseline="-25000">
              <a:latin typeface="Arial" pitchFamily="34" charset="0"/>
            </a:endParaRPr>
          </a:p>
          <a:p>
            <a:pPr algn="ctr">
              <a:lnSpc>
                <a:spcPct val="55000"/>
              </a:lnSpc>
              <a:spcBef>
                <a:spcPct val="10000"/>
              </a:spcBef>
            </a:pPr>
            <a:r>
              <a:rPr lang="en-US" sz="1600">
                <a:latin typeface="Arial" pitchFamily="34" charset="0"/>
                <a:sym typeface="Symbol" pitchFamily="18" charset="2"/>
              </a:rPr>
              <a:t>-Zr(O)</a:t>
            </a:r>
            <a:endParaRPr lang="ru-RU" sz="1600">
              <a:latin typeface="Arial" pitchFamily="34" charset="0"/>
              <a:sym typeface="Symbol" pitchFamily="18" charset="2"/>
            </a:endParaRPr>
          </a:p>
        </p:txBody>
      </p:sp>
      <p:sp>
        <p:nvSpPr>
          <p:cNvPr id="656403" name="Rectangle 19"/>
          <p:cNvSpPr>
            <a:spLocks noChangeArrowheads="1"/>
          </p:cNvSpPr>
          <p:nvPr/>
        </p:nvSpPr>
        <p:spPr bwMode="auto">
          <a:xfrm>
            <a:off x="5292725" y="3284538"/>
            <a:ext cx="1296988" cy="1203325"/>
          </a:xfrm>
          <a:prstGeom prst="rect">
            <a:avLst/>
          </a:prstGeom>
          <a:solidFill>
            <a:srgbClr val="FFFFFF"/>
          </a:solidFill>
          <a:ln w="14351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tIns="82800" anchor="ctr">
            <a:spAutoFit/>
          </a:bodyPr>
          <a:lstStyle/>
          <a:p>
            <a:pPr>
              <a:lnSpc>
                <a:spcPct val="55000"/>
              </a:lnSpc>
              <a:spcBef>
                <a:spcPct val="5000"/>
              </a:spcBef>
            </a:pPr>
            <a:r>
              <a:rPr lang="en-US" sz="1600"/>
              <a:t/>
            </a:r>
            <a:br>
              <a:rPr lang="en-US" sz="1600"/>
            </a:br>
            <a:r>
              <a:rPr lang="en-US" sz="1600"/>
              <a:t>2</a:t>
            </a:r>
            <a:r>
              <a:rPr lang="en-US" sz="1600" baseline="30000"/>
              <a:t>nd </a:t>
            </a:r>
            <a:r>
              <a:rPr lang="en-US" sz="1600"/>
              <a:t>layer</a:t>
            </a:r>
          </a:p>
          <a:p>
            <a:pPr>
              <a:lnSpc>
                <a:spcPct val="55000"/>
              </a:lnSpc>
              <a:spcBef>
                <a:spcPct val="5000"/>
              </a:spcBef>
            </a:pPr>
            <a:r>
              <a:rPr lang="en-US" sz="1600"/>
              <a:t>_________</a:t>
            </a:r>
          </a:p>
          <a:p>
            <a:pPr>
              <a:lnSpc>
                <a:spcPct val="55000"/>
              </a:lnSpc>
              <a:spcBef>
                <a:spcPct val="5000"/>
              </a:spcBef>
            </a:pPr>
            <a:endParaRPr lang="en-US" sz="1600"/>
          </a:p>
          <a:p>
            <a:pPr>
              <a:lnSpc>
                <a:spcPct val="55000"/>
              </a:lnSpc>
              <a:spcBef>
                <a:spcPct val="5000"/>
              </a:spcBef>
            </a:pPr>
            <a:r>
              <a:rPr lang="en-US" sz="1600"/>
              <a:t>U(Zr)Fe</a:t>
            </a:r>
            <a:r>
              <a:rPr lang="en-US" sz="1600" baseline="-25000"/>
              <a:t>2</a:t>
            </a:r>
          </a:p>
          <a:p>
            <a:pPr>
              <a:lnSpc>
                <a:spcPct val="55000"/>
              </a:lnSpc>
              <a:spcBef>
                <a:spcPct val="5000"/>
              </a:spcBef>
            </a:pPr>
            <a:endParaRPr lang="en-US" sz="1600" baseline="-25000"/>
          </a:p>
          <a:p>
            <a:pPr>
              <a:lnSpc>
                <a:spcPct val="55000"/>
              </a:lnSpc>
              <a:spcBef>
                <a:spcPct val="5000"/>
              </a:spcBef>
            </a:pPr>
            <a:endParaRPr lang="en-US" sz="1600" baseline="-25000"/>
          </a:p>
          <a:p>
            <a:pPr>
              <a:lnSpc>
                <a:spcPct val="55000"/>
              </a:lnSpc>
              <a:spcBef>
                <a:spcPct val="5000"/>
              </a:spcBef>
            </a:pPr>
            <a:endParaRPr lang="ru-RU" sz="1600"/>
          </a:p>
        </p:txBody>
      </p:sp>
      <p:sp>
        <p:nvSpPr>
          <p:cNvPr id="656404" name="Rectangle 20"/>
          <p:cNvSpPr>
            <a:spLocks noChangeArrowheads="1"/>
          </p:cNvSpPr>
          <p:nvPr/>
        </p:nvSpPr>
        <p:spPr bwMode="auto">
          <a:xfrm>
            <a:off x="6877050" y="3716338"/>
            <a:ext cx="1258888" cy="1225550"/>
          </a:xfrm>
          <a:prstGeom prst="rect">
            <a:avLst/>
          </a:prstGeom>
          <a:solidFill>
            <a:srgbClr val="FFFFFF"/>
          </a:solidFill>
          <a:ln w="14351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tIns="82800" anchor="ctr">
            <a:spAutoFit/>
          </a:bodyPr>
          <a:lstStyle/>
          <a:p>
            <a:pPr>
              <a:lnSpc>
                <a:spcPct val="55000"/>
              </a:lnSpc>
              <a:spcBef>
                <a:spcPct val="5000"/>
              </a:spcBef>
            </a:pPr>
            <a:r>
              <a:rPr lang="en-US" sz="1600"/>
              <a:t/>
            </a:r>
            <a:br>
              <a:rPr lang="en-US" sz="1600"/>
            </a:br>
            <a:r>
              <a:rPr lang="en-US" sz="1600"/>
              <a:t>Fe- U(Zr)</a:t>
            </a:r>
          </a:p>
          <a:p>
            <a:pPr>
              <a:lnSpc>
                <a:spcPct val="55000"/>
              </a:lnSpc>
              <a:spcBef>
                <a:spcPct val="5000"/>
              </a:spcBef>
            </a:pPr>
            <a:r>
              <a:rPr lang="en-US" sz="1600"/>
              <a:t/>
            </a:r>
            <a:br>
              <a:rPr lang="en-US" sz="1600"/>
            </a:br>
            <a:r>
              <a:rPr lang="en-US" sz="1600"/>
              <a:t> </a:t>
            </a:r>
            <a:r>
              <a:rPr lang="en-US" sz="1600">
                <a:sym typeface="Symbol" pitchFamily="18" charset="2"/>
              </a:rPr>
              <a:t>eutectic</a:t>
            </a:r>
            <a:endParaRPr lang="en-US" sz="1600" baseline="-25000"/>
          </a:p>
          <a:p>
            <a:pPr>
              <a:lnSpc>
                <a:spcPct val="55000"/>
              </a:lnSpc>
              <a:spcBef>
                <a:spcPct val="5000"/>
              </a:spcBef>
            </a:pPr>
            <a:endParaRPr lang="en-US" sz="1600">
              <a:sym typeface="Symbol" pitchFamily="18" charset="2"/>
            </a:endParaRPr>
          </a:p>
          <a:p>
            <a:pPr>
              <a:lnSpc>
                <a:spcPct val="55000"/>
              </a:lnSpc>
              <a:spcBef>
                <a:spcPct val="5000"/>
              </a:spcBef>
            </a:pPr>
            <a:r>
              <a:rPr lang="en-US" sz="1600">
                <a:sym typeface="Symbol" pitchFamily="18" charset="2"/>
              </a:rPr>
              <a:t>UFe</a:t>
            </a:r>
            <a:r>
              <a:rPr lang="en-US" sz="1600" baseline="-25000">
                <a:sym typeface="Symbol" pitchFamily="18" charset="2"/>
              </a:rPr>
              <a:t>3</a:t>
            </a:r>
          </a:p>
          <a:p>
            <a:pPr>
              <a:lnSpc>
                <a:spcPct val="55000"/>
              </a:lnSpc>
              <a:spcBef>
                <a:spcPct val="5000"/>
              </a:spcBef>
            </a:pPr>
            <a:r>
              <a:rPr lang="en-US" sz="1600" baseline="-25000">
                <a:sym typeface="Symbol" pitchFamily="18" charset="2"/>
              </a:rPr>
              <a:t> </a:t>
            </a:r>
            <a:br>
              <a:rPr lang="en-US" sz="1600" baseline="-25000">
                <a:sym typeface="Symbol" pitchFamily="18" charset="2"/>
              </a:rPr>
            </a:br>
            <a:r>
              <a:rPr lang="en-US" sz="1600">
                <a:sym typeface="Symbol" pitchFamily="18" charset="2"/>
              </a:rPr>
              <a:t>U(Zr)Fe</a:t>
            </a:r>
            <a:r>
              <a:rPr lang="en-US" sz="1600" baseline="-25000">
                <a:sym typeface="Symbol" pitchFamily="18" charset="2"/>
              </a:rPr>
              <a:t>3</a:t>
            </a:r>
            <a:endParaRPr lang="ru-RU" sz="1600" baseline="-25000">
              <a:sym typeface="Symbol" pitchFamily="18" charset="2"/>
            </a:endParaRPr>
          </a:p>
        </p:txBody>
      </p:sp>
      <p:sp>
        <p:nvSpPr>
          <p:cNvPr id="656405" name="Text Box 21"/>
          <p:cNvSpPr txBox="1">
            <a:spLocks noChangeArrowheads="1"/>
          </p:cNvSpPr>
          <p:nvPr/>
        </p:nvSpPr>
        <p:spPr bwMode="auto">
          <a:xfrm>
            <a:off x="179388" y="5300663"/>
            <a:ext cx="8964612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4288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tabLst>
                <a:tab pos="2667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 algn="l">
              <a:tabLst>
                <a:tab pos="2667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algn="l">
              <a:tabLst>
                <a:tab pos="2667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14500" algn="l">
              <a:tabLst>
                <a:tab pos="2667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algn="l">
              <a:tabLst>
                <a:tab pos="2667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 typeface="Wingdings" pitchFamily="2" charset="2"/>
              <a:buChar char="Ø"/>
            </a:pPr>
            <a:r>
              <a:rPr lang="en-US" sz="1600">
                <a:solidFill>
                  <a:srgbClr val="000066"/>
                </a:solidFill>
                <a:latin typeface="Arial" pitchFamily="34" charset="0"/>
              </a:rPr>
              <a:t> 	</a:t>
            </a:r>
            <a:r>
              <a:rPr lang="en-US" sz="1800">
                <a:solidFill>
                  <a:srgbClr val="000066"/>
                </a:solidFill>
                <a:latin typeface="Arial" pitchFamily="34" charset="0"/>
              </a:rPr>
              <a:t>No liquid in the crust</a:t>
            </a:r>
            <a:endParaRPr lang="ru-RU" sz="1800">
              <a:solidFill>
                <a:srgbClr val="000066"/>
              </a:solidFill>
              <a:latin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1800">
                <a:solidFill>
                  <a:srgbClr val="000066"/>
                </a:solidFill>
                <a:latin typeface="Arial" pitchFamily="34" charset="0"/>
              </a:rPr>
              <a:t> 	Small solid fraction in the 1</a:t>
            </a:r>
            <a:r>
              <a:rPr lang="en-US" sz="1800" baseline="30000">
                <a:solidFill>
                  <a:srgbClr val="000066"/>
                </a:solidFill>
                <a:latin typeface="Arial" pitchFamily="34" charset="0"/>
              </a:rPr>
              <a:t>st</a:t>
            </a:r>
            <a:r>
              <a:rPr lang="en-US" sz="1800">
                <a:solidFill>
                  <a:srgbClr val="000066"/>
                </a:solidFill>
                <a:latin typeface="Arial" pitchFamily="34" charset="0"/>
              </a:rPr>
              <a:t> layer</a:t>
            </a:r>
          </a:p>
          <a:p>
            <a:pPr>
              <a:buFont typeface="Wingdings" pitchFamily="2" charset="2"/>
              <a:buChar char="Ø"/>
            </a:pPr>
            <a:r>
              <a:rPr lang="en-US" sz="1800">
                <a:solidFill>
                  <a:srgbClr val="000066"/>
                </a:solidFill>
                <a:latin typeface="Arial" pitchFamily="34" charset="0"/>
              </a:rPr>
              <a:t>	Small liquid fraction in the  2</a:t>
            </a:r>
            <a:r>
              <a:rPr lang="en-US" sz="1800" baseline="30000">
                <a:solidFill>
                  <a:srgbClr val="000066"/>
                </a:solidFill>
                <a:latin typeface="Arial" pitchFamily="34" charset="0"/>
              </a:rPr>
              <a:t>nd</a:t>
            </a:r>
            <a:r>
              <a:rPr lang="en-US" sz="1800">
                <a:solidFill>
                  <a:srgbClr val="000066"/>
                </a:solidFill>
                <a:latin typeface="Arial" pitchFamily="34" charset="0"/>
              </a:rPr>
              <a:t> layer (only in a thin layer contacted with steel)</a:t>
            </a:r>
            <a:endParaRPr lang="ru-RU" sz="1800">
              <a:solidFill>
                <a:srgbClr val="000066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 advClick="0">
    <p:zoom dir="in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2</a:t>
            </a:r>
            <a:r>
              <a:rPr lang="en-US" baseline="30000"/>
              <a:t>nd</a:t>
            </a:r>
            <a:r>
              <a:rPr lang="en-US"/>
              <a:t> METCOR-P Meeting, July 9, 2008, St.-Peterburg   </a:t>
            </a:r>
            <a:r>
              <a:rPr lang="en-GB"/>
              <a:t> </a:t>
            </a:r>
            <a:fld id="{BC46DEE6-219A-4B61-ABD3-8E5B1FEE601B}" type="slidenum">
              <a:rPr lang="en-GB"/>
              <a:pPr/>
              <a:t>14</a:t>
            </a:fld>
            <a:endParaRPr lang="en-GB"/>
          </a:p>
        </p:txBody>
      </p:sp>
      <p:sp>
        <p:nvSpPr>
          <p:cNvPr id="65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188913"/>
            <a:ext cx="7772400" cy="639762"/>
          </a:xfrm>
        </p:spPr>
        <p:txBody>
          <a:bodyPr/>
          <a:lstStyle/>
          <a:p>
            <a:r>
              <a:rPr lang="en-US" sz="2800">
                <a:effectLst/>
              </a:rPr>
              <a:t>Comparison of MCP</a:t>
            </a:r>
            <a:r>
              <a:rPr lang="ru-RU" sz="2800">
                <a:effectLst/>
              </a:rPr>
              <a:t>-1 </a:t>
            </a:r>
            <a:r>
              <a:rPr lang="en-US" sz="2800">
                <a:effectLst/>
              </a:rPr>
              <a:t>and</a:t>
            </a:r>
            <a:r>
              <a:rPr lang="ru-RU" sz="2800">
                <a:effectLst/>
              </a:rPr>
              <a:t> </a:t>
            </a:r>
            <a:r>
              <a:rPr lang="en-US" sz="2800">
                <a:effectLst/>
              </a:rPr>
              <a:t>MC6 data</a:t>
            </a:r>
            <a:endParaRPr lang="ru-RU" sz="2800">
              <a:effectLst/>
            </a:endParaRPr>
          </a:p>
        </p:txBody>
      </p:sp>
      <p:grpSp>
        <p:nvGrpSpPr>
          <p:cNvPr id="657420" name="Group 12"/>
          <p:cNvGrpSpPr>
            <a:grpSpLocks/>
          </p:cNvGrpSpPr>
          <p:nvPr/>
        </p:nvGrpSpPr>
        <p:grpSpPr bwMode="auto">
          <a:xfrm>
            <a:off x="-323850" y="836613"/>
            <a:ext cx="9883775" cy="5419725"/>
            <a:chOff x="-204" y="527"/>
            <a:chExt cx="6226" cy="3414"/>
          </a:xfrm>
        </p:grpSpPr>
        <p:grpSp>
          <p:nvGrpSpPr>
            <p:cNvPr id="657419" name="Group 11"/>
            <p:cNvGrpSpPr>
              <a:grpSpLocks/>
            </p:cNvGrpSpPr>
            <p:nvPr/>
          </p:nvGrpSpPr>
          <p:grpSpPr bwMode="auto">
            <a:xfrm>
              <a:off x="-204" y="958"/>
              <a:ext cx="6226" cy="2361"/>
              <a:chOff x="-240" y="1207"/>
              <a:chExt cx="6226" cy="2361"/>
            </a:xfrm>
          </p:grpSpPr>
          <p:graphicFrame>
            <p:nvGraphicFramePr>
              <p:cNvPr id="657411" name="Object 3"/>
              <p:cNvGraphicFramePr>
                <a:graphicFrameLocks noChangeAspect="1"/>
              </p:cNvGraphicFramePr>
              <p:nvPr/>
            </p:nvGraphicFramePr>
            <p:xfrm>
              <a:off x="-240" y="1212"/>
              <a:ext cx="3342" cy="235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657421" name="Документ" r:id="rId3" imgW="10031193" imgH="7071900" progId="Word.Document.8">
                      <p:embed/>
                    </p:oleObj>
                  </mc:Choice>
                  <mc:Fallback>
                    <p:oleObj name="Документ" r:id="rId3" imgW="10031193" imgH="7071900" progId="Word.Document.8">
                      <p:embed/>
                      <p:pic>
                        <p:nvPicPr>
                          <p:cNvPr id="0" name="Object 3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-240" y="1212"/>
                            <a:ext cx="3342" cy="235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12700">
                                <a:solidFill>
                                  <a:schemeClr val="tx1"/>
                                </a:solidFill>
                                <a:miter lim="800000"/>
                                <a:headEnd type="none" w="sm" len="sm"/>
                                <a:tailEnd type="none" w="sm" len="sm"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657413" name="Rectangle 5"/>
              <p:cNvSpPr>
                <a:spLocks noChangeArrowheads="1"/>
              </p:cNvSpPr>
              <p:nvPr/>
            </p:nvSpPr>
            <p:spPr bwMode="auto">
              <a:xfrm>
                <a:off x="0" y="2055"/>
                <a:ext cx="5760" cy="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4288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de-DE"/>
              </a:p>
            </p:txBody>
          </p:sp>
          <p:sp>
            <p:nvSpPr>
              <p:cNvPr id="657414" name="Rectangle 6"/>
              <p:cNvSpPr>
                <a:spLocks noChangeArrowheads="1"/>
              </p:cNvSpPr>
              <p:nvPr/>
            </p:nvSpPr>
            <p:spPr bwMode="auto">
              <a:xfrm>
                <a:off x="0" y="2055"/>
                <a:ext cx="5760" cy="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4288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de-DE"/>
              </a:p>
            </p:txBody>
          </p:sp>
          <p:graphicFrame>
            <p:nvGraphicFramePr>
              <p:cNvPr id="657415" name="Object 7"/>
              <p:cNvGraphicFramePr>
                <a:graphicFrameLocks noChangeAspect="1"/>
              </p:cNvGraphicFramePr>
              <p:nvPr/>
            </p:nvGraphicFramePr>
            <p:xfrm>
              <a:off x="2993" y="1207"/>
              <a:ext cx="2993" cy="2331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657422" name="Документ" r:id="rId5" imgW="8946526" imgH="6965726" progId="Word.Document.8">
                      <p:embed/>
                    </p:oleObj>
                  </mc:Choice>
                  <mc:Fallback>
                    <p:oleObj name="Документ" r:id="rId5" imgW="8946526" imgH="6965726" progId="Word.Document.8">
                      <p:embed/>
                      <p:pic>
                        <p:nvPicPr>
                          <p:cNvPr id="0" name="Object 7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993" y="1207"/>
                            <a:ext cx="2993" cy="2331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12700">
                                <a:solidFill>
                                  <a:schemeClr val="tx1"/>
                                </a:solidFill>
                                <a:miter lim="800000"/>
                                <a:headEnd type="none" w="sm" len="sm"/>
                                <a:tailEnd type="none" w="sm" len="sm"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657416" name="Rectangle 8"/>
            <p:cNvSpPr>
              <a:spLocks noChangeArrowheads="1"/>
            </p:cNvSpPr>
            <p:nvPr/>
          </p:nvSpPr>
          <p:spPr bwMode="auto">
            <a:xfrm>
              <a:off x="431" y="527"/>
              <a:ext cx="4584" cy="4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59" tIns="46030" rIns="92059" bIns="46030" anchor="ctr"/>
            <a:lstStyle/>
            <a:p>
              <a:pPr defTabSz="762000"/>
              <a:r>
                <a:rPr lang="en-US" sz="2200">
                  <a:solidFill>
                    <a:srgbClr val="000066"/>
                  </a:solidFill>
                </a:rPr>
                <a:t>Conditions</a:t>
              </a:r>
              <a:r>
                <a:rPr lang="ru-RU" sz="2200">
                  <a:solidFill>
                    <a:srgbClr val="000066"/>
                  </a:solidFill>
                </a:rPr>
                <a:t>				</a:t>
              </a:r>
              <a:r>
                <a:rPr lang="en-US" sz="2200">
                  <a:solidFill>
                    <a:srgbClr val="000066"/>
                  </a:solidFill>
                </a:rPr>
                <a:t>Results</a:t>
              </a:r>
              <a:endParaRPr lang="ru-RU" sz="2200">
                <a:solidFill>
                  <a:srgbClr val="000066"/>
                </a:solidFill>
              </a:endParaRPr>
            </a:p>
          </p:txBody>
        </p:sp>
        <p:sp>
          <p:nvSpPr>
            <p:cNvPr id="657417" name="Rectangle 9"/>
            <p:cNvSpPr>
              <a:spLocks noChangeArrowheads="1"/>
            </p:cNvSpPr>
            <p:nvPr/>
          </p:nvSpPr>
          <p:spPr bwMode="auto">
            <a:xfrm>
              <a:off x="113" y="3249"/>
              <a:ext cx="5556" cy="6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4288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>
                <a:spcBef>
                  <a:spcPct val="30000"/>
                </a:spcBef>
                <a:buFont typeface="Wingdings" pitchFamily="2" charset="2"/>
                <a:buChar char="Ø"/>
                <a:tabLst>
                  <a:tab pos="355600" algn="l"/>
                </a:tabLst>
              </a:pPr>
              <a:r>
                <a:rPr lang="en-US">
                  <a:solidFill>
                    <a:srgbClr val="000066"/>
                  </a:solidFill>
                </a:rPr>
                <a:t> 	Different conditions not only in the interface orientation, but also in 	corium oxidation index and heat flux</a:t>
              </a:r>
            </a:p>
            <a:p>
              <a:pPr algn="l">
                <a:spcBef>
                  <a:spcPct val="30000"/>
                </a:spcBef>
                <a:buFont typeface="Wingdings" pitchFamily="2" charset="2"/>
                <a:buChar char="Ø"/>
                <a:tabLst>
                  <a:tab pos="355600" algn="l"/>
                </a:tabLst>
              </a:pPr>
              <a:r>
                <a:rPr lang="en-US">
                  <a:solidFill>
                    <a:srgbClr val="000066"/>
                  </a:solidFill>
                </a:rPr>
                <a:t> 	Reason of result differences?</a:t>
              </a:r>
              <a:endParaRPr lang="ru-RU">
                <a:solidFill>
                  <a:srgbClr val="000066"/>
                </a:solidFill>
              </a:endParaRPr>
            </a:p>
          </p:txBody>
        </p:sp>
      </p:grpSp>
    </p:spTree>
  </p:cSld>
  <p:clrMapOvr>
    <a:masterClrMapping/>
  </p:clrMapOvr>
  <p:transition advClick="0">
    <p:zoom dir="in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2</a:t>
            </a:r>
            <a:r>
              <a:rPr lang="en-US" baseline="30000"/>
              <a:t>nd</a:t>
            </a:r>
            <a:r>
              <a:rPr lang="en-US"/>
              <a:t> METCOR-P Meeting, July 9, 2008, St.-Peterburg   </a:t>
            </a:r>
            <a:r>
              <a:rPr lang="en-GB"/>
              <a:t> </a:t>
            </a:r>
            <a:fld id="{3637EFEB-CEE2-4128-BCE0-14723B73179D}" type="slidenum">
              <a:rPr lang="en-GB"/>
              <a:pPr/>
              <a:t>15</a:t>
            </a:fld>
            <a:endParaRPr lang="en-GB"/>
          </a:p>
        </p:txBody>
      </p:sp>
      <p:sp>
        <p:nvSpPr>
          <p:cNvPr id="65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>
                <a:effectLst/>
              </a:rPr>
              <a:t>Discussion of results</a:t>
            </a:r>
            <a:endParaRPr lang="ru-RU" sz="2800">
              <a:effectLst/>
            </a:endParaRPr>
          </a:p>
        </p:txBody>
      </p:sp>
      <p:sp>
        <p:nvSpPr>
          <p:cNvPr id="6584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182688"/>
            <a:ext cx="8278813" cy="5151437"/>
          </a:xfrm>
        </p:spPr>
        <p:txBody>
          <a:bodyPr/>
          <a:lstStyle/>
          <a:p>
            <a:pPr>
              <a:buFont typeface="Wingdings" pitchFamily="2" charset="2"/>
              <a:buChar char="Ø"/>
              <a:tabLst>
                <a:tab pos="355600" algn="l"/>
                <a:tab pos="622300" algn="l"/>
              </a:tabLst>
            </a:pPr>
            <a:r>
              <a:rPr lang="en-US" b="1">
                <a:effectLst/>
              </a:rPr>
              <a:t>	Possible reason of shorter incubation period in </a:t>
            </a:r>
            <a:r>
              <a:rPr lang="ru-RU" b="1">
                <a:effectLst/>
              </a:rPr>
              <a:t> </a:t>
            </a:r>
            <a:r>
              <a:rPr lang="en-US" b="1">
                <a:effectLst/>
              </a:rPr>
              <a:t>	</a:t>
            </a:r>
            <a:r>
              <a:rPr lang="ru-RU" b="1">
                <a:effectLst/>
              </a:rPr>
              <a:t>МСР-1 </a:t>
            </a:r>
            <a:r>
              <a:rPr lang="en-US" b="1">
                <a:effectLst/>
              </a:rPr>
              <a:t>in comparison with</a:t>
            </a:r>
            <a:r>
              <a:rPr lang="ru-RU" b="1">
                <a:effectLst/>
              </a:rPr>
              <a:t> МС6:</a:t>
            </a:r>
          </a:p>
          <a:p>
            <a:pPr>
              <a:buFontTx/>
              <a:buNone/>
              <a:tabLst>
                <a:tab pos="355600" algn="l"/>
                <a:tab pos="622300" algn="l"/>
              </a:tabLst>
            </a:pPr>
            <a:r>
              <a:rPr lang="ru-RU" b="1">
                <a:effectLst/>
              </a:rPr>
              <a:t>	- </a:t>
            </a:r>
            <a:r>
              <a:rPr lang="en-US" b="1">
                <a:effectLst/>
              </a:rPr>
              <a:t>	</a:t>
            </a:r>
            <a:r>
              <a:rPr lang="en-US" sz="2000" b="1">
                <a:effectLst/>
              </a:rPr>
              <a:t>thinning of</a:t>
            </a:r>
            <a:r>
              <a:rPr lang="en-US" b="1">
                <a:effectLst/>
              </a:rPr>
              <a:t> </a:t>
            </a:r>
            <a:r>
              <a:rPr lang="ru-RU" sz="2000" b="1">
                <a:effectLst/>
              </a:rPr>
              <a:t> </a:t>
            </a:r>
            <a:r>
              <a:rPr lang="en-US" sz="2000" b="1">
                <a:effectLst/>
              </a:rPr>
              <a:t>crust between melt </a:t>
            </a:r>
            <a:r>
              <a:rPr lang="ru-RU" sz="2000" b="1">
                <a:effectLst/>
              </a:rPr>
              <a:t> </a:t>
            </a:r>
            <a:r>
              <a:rPr lang="en-US" sz="2000" b="1">
                <a:effectLst/>
              </a:rPr>
              <a:t>and</a:t>
            </a:r>
            <a:r>
              <a:rPr lang="ru-RU" sz="2000" b="1">
                <a:effectLst/>
              </a:rPr>
              <a:t> </a:t>
            </a:r>
            <a:r>
              <a:rPr lang="en-US" sz="2000" b="1">
                <a:effectLst/>
              </a:rPr>
              <a:t>IZ caused by increased</a:t>
            </a:r>
            <a:br>
              <a:rPr lang="en-US" sz="2000" b="1">
                <a:effectLst/>
              </a:rPr>
            </a:br>
            <a:r>
              <a:rPr lang="en-US" sz="2000" b="1">
                <a:effectLst/>
              </a:rPr>
              <a:t> </a:t>
            </a:r>
            <a:r>
              <a:rPr lang="ru-RU" sz="2000" b="1">
                <a:effectLst/>
              </a:rPr>
              <a:t> </a:t>
            </a:r>
            <a:r>
              <a:rPr lang="en-US" sz="2000" b="1">
                <a:effectLst/>
              </a:rPr>
              <a:t>	heat flux and surface temperature</a:t>
            </a:r>
          </a:p>
          <a:p>
            <a:pPr>
              <a:buFontTx/>
              <a:buNone/>
              <a:tabLst>
                <a:tab pos="355600" algn="l"/>
                <a:tab pos="622300" algn="l"/>
              </a:tabLst>
            </a:pPr>
            <a:endParaRPr lang="ru-RU" b="1">
              <a:effectLst/>
            </a:endParaRPr>
          </a:p>
          <a:p>
            <a:pPr>
              <a:buFont typeface="Wingdings" pitchFamily="2" charset="2"/>
              <a:buChar char="Ø"/>
              <a:tabLst>
                <a:tab pos="355600" algn="l"/>
                <a:tab pos="622300" algn="l"/>
              </a:tabLst>
            </a:pPr>
            <a:r>
              <a:rPr lang="en-US" b="1">
                <a:effectLst/>
              </a:rPr>
              <a:t>	Lower temperature of</a:t>
            </a:r>
            <a:r>
              <a:rPr lang="ru-RU" b="1">
                <a:effectLst/>
              </a:rPr>
              <a:t> </a:t>
            </a:r>
            <a:r>
              <a:rPr lang="en-US" b="1">
                <a:effectLst/>
              </a:rPr>
              <a:t>MCP-1</a:t>
            </a:r>
            <a:r>
              <a:rPr lang="ru-RU" b="1">
                <a:effectLst/>
              </a:rPr>
              <a:t> </a:t>
            </a:r>
            <a:r>
              <a:rPr lang="en-US" b="1">
                <a:effectLst/>
              </a:rPr>
              <a:t>IZ final boundary in 	comparison with</a:t>
            </a:r>
            <a:r>
              <a:rPr lang="ru-RU" b="1">
                <a:effectLst/>
              </a:rPr>
              <a:t> </a:t>
            </a:r>
            <a:r>
              <a:rPr lang="en-US" b="1">
                <a:effectLst/>
              </a:rPr>
              <a:t>MC6</a:t>
            </a:r>
            <a:r>
              <a:rPr lang="ru-RU" b="1">
                <a:effectLst/>
              </a:rPr>
              <a:t> </a:t>
            </a:r>
            <a:r>
              <a:rPr lang="en-US" b="1">
                <a:effectLst/>
              </a:rPr>
              <a:t>can be  explained by </a:t>
            </a:r>
            <a:r>
              <a:rPr lang="ru-RU" b="1">
                <a:effectLst/>
              </a:rPr>
              <a:t>:</a:t>
            </a:r>
            <a:r>
              <a:rPr lang="en-US" b="1">
                <a:effectLst/>
              </a:rPr>
              <a:t> </a:t>
            </a:r>
            <a:endParaRPr lang="ru-RU" b="1">
              <a:effectLst/>
            </a:endParaRPr>
          </a:p>
          <a:p>
            <a:pPr>
              <a:buFont typeface="Wingdings" pitchFamily="2" charset="2"/>
              <a:buNone/>
              <a:tabLst>
                <a:tab pos="355600" algn="l"/>
                <a:tab pos="622300" algn="l"/>
              </a:tabLst>
            </a:pPr>
            <a:r>
              <a:rPr lang="ru-RU" b="1">
                <a:effectLst/>
              </a:rPr>
              <a:t>    </a:t>
            </a:r>
            <a:r>
              <a:rPr lang="en-US" b="1">
                <a:effectLst/>
              </a:rPr>
              <a:t>	- 	</a:t>
            </a:r>
            <a:r>
              <a:rPr lang="en-US" sz="2000" b="1">
                <a:effectLst/>
              </a:rPr>
              <a:t>a significantly decreased C</a:t>
            </a:r>
            <a:r>
              <a:rPr lang="en-US" sz="2000" b="1" baseline="-25000">
                <a:effectLst/>
              </a:rPr>
              <a:t>n</a:t>
            </a:r>
            <a:r>
              <a:rPr lang="en-US" sz="2000" b="1">
                <a:effectLst/>
              </a:rPr>
              <a:t>, i.e. increased content of </a:t>
            </a:r>
            <a:br>
              <a:rPr lang="en-US" sz="2000" b="1">
                <a:effectLst/>
              </a:rPr>
            </a:br>
            <a:r>
              <a:rPr lang="en-US" sz="2000" b="1">
                <a:effectLst/>
              </a:rPr>
              <a:t>		Zr- free in the melt </a:t>
            </a:r>
            <a:r>
              <a:rPr lang="ru-RU" sz="2000" b="1">
                <a:solidFill>
                  <a:srgbClr val="FF0000"/>
                </a:solidFill>
                <a:effectLst/>
              </a:rPr>
              <a:t>?</a:t>
            </a:r>
          </a:p>
          <a:p>
            <a:pPr>
              <a:buFont typeface="Wingdings" pitchFamily="2" charset="2"/>
              <a:buNone/>
              <a:tabLst>
                <a:tab pos="355600" algn="l"/>
                <a:tab pos="622300" algn="l"/>
              </a:tabLst>
            </a:pPr>
            <a:r>
              <a:rPr lang="en-US" sz="2000" b="1">
                <a:effectLst/>
              </a:rPr>
              <a:t> </a:t>
            </a:r>
            <a:r>
              <a:rPr lang="ru-RU" sz="2000" b="1">
                <a:effectLst/>
              </a:rPr>
              <a:t>    </a:t>
            </a:r>
            <a:r>
              <a:rPr lang="en-US" sz="2000" b="1">
                <a:effectLst/>
              </a:rPr>
              <a:t>-  	vertically- positioned interface </a:t>
            </a:r>
            <a:r>
              <a:rPr lang="ru-RU" sz="2000" b="1">
                <a:solidFill>
                  <a:srgbClr val="FF0000"/>
                </a:solidFill>
                <a:effectLst/>
              </a:rPr>
              <a:t>?</a:t>
            </a:r>
          </a:p>
        </p:txBody>
      </p:sp>
    </p:spTree>
  </p:cSld>
  <p:clrMapOvr>
    <a:masterClrMapping/>
  </p:clrMapOvr>
  <p:transition advClick="0">
    <p:zoom dir="in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Foliennummernplatzhalt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2</a:t>
            </a:r>
            <a:r>
              <a:rPr lang="en-US" baseline="30000"/>
              <a:t>nd</a:t>
            </a:r>
            <a:r>
              <a:rPr lang="en-US"/>
              <a:t> METCOR-P Meeting, July 9, 2008, St.-Peterburg   </a:t>
            </a:r>
            <a:r>
              <a:rPr lang="en-GB"/>
              <a:t> </a:t>
            </a:r>
            <a:fld id="{987FE5FF-84BD-4159-ABC9-5C73D87D17EF}" type="slidenum">
              <a:rPr lang="en-GB"/>
              <a:pPr/>
              <a:t>16</a:t>
            </a:fld>
            <a:endParaRPr lang="en-GB"/>
          </a:p>
        </p:txBody>
      </p:sp>
      <p:graphicFrame>
        <p:nvGraphicFramePr>
          <p:cNvPr id="561731" name="Group 579"/>
          <p:cNvGraphicFramePr>
            <a:graphicFrameLocks noGrp="1"/>
          </p:cNvGraphicFramePr>
          <p:nvPr>
            <p:ph sz="half" idx="1"/>
          </p:nvPr>
        </p:nvGraphicFramePr>
        <p:xfrm>
          <a:off x="179388" y="1089025"/>
          <a:ext cx="8785225" cy="4521200"/>
        </p:xfrm>
        <a:graphic>
          <a:graphicData uri="http://schemas.openxmlformats.org/drawingml/2006/table">
            <a:tbl>
              <a:tblPr/>
              <a:tblGrid>
                <a:gridCol w="828675"/>
                <a:gridCol w="1403350"/>
                <a:gridCol w="1331912"/>
                <a:gridCol w="1584325"/>
                <a:gridCol w="576263"/>
                <a:gridCol w="576262"/>
                <a:gridCol w="576263"/>
                <a:gridCol w="647700"/>
                <a:gridCol w="647700"/>
                <a:gridCol w="612775"/>
              </a:tblGrid>
              <a:tr h="542925">
                <a:tc rowSpan="2"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Test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Corium oxidation index,</a:t>
                      </a: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С</a:t>
                      </a:r>
                      <a:r>
                        <a:rPr kumimoji="0" lang="en-US" sz="1600" b="1" i="0" u="none" strike="noStrike" cap="none" normalizeH="0" baseline="-1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n</a:t>
                      </a:r>
                      <a:endParaRPr kumimoji="0" lang="ru-RU" sz="1600" b="1" i="0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Temperature on the IZ boundary</a:t>
                      </a: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, 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sym typeface="Symbol" pitchFamily="18" charset="2"/>
                        </a:rPr>
                        <a:t>T</a:t>
                      </a:r>
                      <a:r>
                        <a:rPr kumimoji="0" lang="en-US" sz="1600" b="1" i="0" u="none" strike="noStrike" cap="none" normalizeH="0" baseline="-1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sym typeface="Symbol" pitchFamily="18" charset="2"/>
                        </a:rPr>
                        <a:t>B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,</a:t>
                      </a: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sym typeface="Symbol" pitchFamily="18" charset="2"/>
                        </a:rPr>
                        <a:t></a:t>
                      </a: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sym typeface="Symbol" pitchFamily="18" charset="2"/>
                        </a:rPr>
                        <a:t>С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Mass fraction </a:t>
                      </a:r>
                      <a:b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</a:b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of interacting specimen steel,</a:t>
                      </a:r>
                    </a:p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,%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IZ composition</a:t>
                      </a: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, 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mass.%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Composition </a:t>
                      </a:r>
                      <a:b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</a:b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of the in-corium metallic body</a:t>
                      </a: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, 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mass.%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355600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U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Zr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Fe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U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Zr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Fe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6588"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99"/>
                          </a:solidFill>
                          <a:effectLst/>
                          <a:latin typeface="Arial" pitchFamily="34" charset="0"/>
                        </a:rPr>
                        <a:t>МС6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99"/>
                          </a:solidFill>
                          <a:effectLst/>
                          <a:latin typeface="Arial" pitchFamily="34" charset="0"/>
                        </a:rPr>
                        <a:t>С-30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Arial" pitchFamily="34" charset="0"/>
                        </a:rPr>
                        <a:t>1120 … 1200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99"/>
                          </a:solidFill>
                          <a:effectLst/>
                          <a:latin typeface="Arial" pitchFamily="34" charset="0"/>
                        </a:rPr>
                        <a:t>3,4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Arial" pitchFamily="34" charset="0"/>
                        </a:rPr>
                        <a:t>25,6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Arial" pitchFamily="34" charset="0"/>
                        </a:rPr>
                        <a:t>5,4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Arial" pitchFamily="34" charset="0"/>
                        </a:rPr>
                        <a:t>64,4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99"/>
                          </a:solidFill>
                          <a:effectLst/>
                          <a:latin typeface="Arial" pitchFamily="34" charset="0"/>
                        </a:rPr>
                        <a:t>55,0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99"/>
                          </a:solidFill>
                          <a:effectLst/>
                          <a:latin typeface="Arial" pitchFamily="34" charset="0"/>
                        </a:rPr>
                        <a:t>25,0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99"/>
                          </a:solidFill>
                          <a:effectLst/>
                          <a:latin typeface="Arial" pitchFamily="34" charset="0"/>
                        </a:rPr>
                        <a:t>15,0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6588"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</a:rPr>
                        <a:t>МС7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</a:rPr>
                        <a:t>С-30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</a:rPr>
                        <a:t>1030 … 1100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</a:rPr>
                        <a:t>0,4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</a:rPr>
                        <a:t>44,0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</a:rPr>
                        <a:t>2,2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</a:rPr>
                        <a:t>50,0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pitchFamily="34" charset="0"/>
                        <a:sym typeface="Symbol" pitchFamily="18" charset="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pitchFamily="34" charset="0"/>
                        <a:sym typeface="Symbol" pitchFamily="18" charset="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pitchFamily="34" charset="0"/>
                        <a:sym typeface="Symbol" pitchFamily="18" charset="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6588"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99"/>
                          </a:solidFill>
                          <a:effectLst/>
                          <a:latin typeface="Arial" pitchFamily="34" charset="0"/>
                        </a:rPr>
                        <a:t>МС8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99"/>
                          </a:solidFill>
                          <a:effectLst/>
                          <a:latin typeface="Arial" pitchFamily="34" charset="0"/>
                        </a:rPr>
                        <a:t>С-70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Arial" pitchFamily="34" charset="0"/>
                        </a:rPr>
                        <a:t>1200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99"/>
                          </a:solidFill>
                          <a:effectLst/>
                          <a:latin typeface="Arial" pitchFamily="34" charset="0"/>
                        </a:rPr>
                        <a:t>2,9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Arial" pitchFamily="34" charset="0"/>
                        </a:rPr>
                        <a:t>22,0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Arial" pitchFamily="34" charset="0"/>
                        </a:rPr>
                        <a:t>6,1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Arial" pitchFamily="34" charset="0"/>
                        </a:rPr>
                        <a:t>68,2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5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99"/>
                        </a:solidFill>
                        <a:effectLst/>
                        <a:latin typeface="Arial" pitchFamily="34" charset="0"/>
                        <a:sym typeface="Symbol" pitchFamily="18" charset="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5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99"/>
                        </a:solidFill>
                        <a:effectLst/>
                        <a:latin typeface="Arial" pitchFamily="34" charset="0"/>
                        <a:sym typeface="Symbol" pitchFamily="18" charset="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5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99"/>
                        </a:solidFill>
                        <a:effectLst/>
                        <a:latin typeface="Arial" pitchFamily="34" charset="0"/>
                        <a:sym typeface="Symbol" pitchFamily="18" charset="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6588"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</a:rPr>
                        <a:t>МС9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</a:rPr>
                        <a:t>С-30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</a:rPr>
                        <a:t>1060 … 1100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</a:rPr>
                        <a:t>9,2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</a:rPr>
                        <a:t>33,3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</a:rPr>
                        <a:t>8,3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</a:rPr>
                        <a:t>53,0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  <a:sym typeface="Symbol" pitchFamily="18" charset="2"/>
                        </a:rPr>
                        <a:t>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  <a:sym typeface="Symbol" pitchFamily="18" charset="2"/>
                        </a:rPr>
                        <a:t>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  <a:sym typeface="Symbol" pitchFamily="18" charset="2"/>
                        </a:rPr>
                        <a:t>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5000"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</a:rPr>
                        <a:t>МСР-1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</a:rPr>
                        <a:t>С-17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</a:rPr>
                        <a:t>1000 … 1090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</a:rPr>
                        <a:t>7,1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</a:rPr>
                        <a:t>44,0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</a:rPr>
                        <a:t>14,0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</a:rPr>
                        <a:t>40,0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</a:rPr>
                        <a:t>57,0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</a:rPr>
                        <a:t>24,0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</a:rPr>
                        <a:t>18,0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611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188913"/>
            <a:ext cx="7772400" cy="639762"/>
          </a:xfrm>
        </p:spPr>
        <p:txBody>
          <a:bodyPr/>
          <a:lstStyle/>
          <a:p>
            <a:r>
              <a:rPr lang="en-US"/>
              <a:t>Results of tests with suboxidized corium</a:t>
            </a:r>
            <a:endParaRPr lang="ru-RU"/>
          </a:p>
        </p:txBody>
      </p:sp>
      <p:graphicFrame>
        <p:nvGraphicFramePr>
          <p:cNvPr id="561652" name="Object 500"/>
          <p:cNvGraphicFramePr>
            <a:graphicFrameLocks noChangeAspect="1"/>
          </p:cNvGraphicFramePr>
          <p:nvPr/>
        </p:nvGraphicFramePr>
        <p:xfrm>
          <a:off x="3959225" y="1773238"/>
          <a:ext cx="431800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1732" name="Формула" r:id="rId3" imgW="368280" imgH="228600" progId="Equation.3">
                  <p:embed/>
                </p:oleObj>
              </mc:Choice>
              <mc:Fallback>
                <p:oleObj name="Формула" r:id="rId3" imgW="368280" imgH="228600" progId="Equation.3">
                  <p:embed/>
                  <p:pic>
                    <p:nvPicPr>
                      <p:cNvPr id="0" name="Object 50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9225" y="1773238"/>
                        <a:ext cx="431800" cy="266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advClick="0">
    <p:zoom dir="in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Foliennummernplatzhalt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2</a:t>
            </a:r>
            <a:r>
              <a:rPr lang="en-US" baseline="30000"/>
              <a:t>nd</a:t>
            </a:r>
            <a:r>
              <a:rPr lang="en-US"/>
              <a:t> METCOR-P Meeting, July 9, 2008, St.-Peterburg   </a:t>
            </a:r>
            <a:r>
              <a:rPr lang="en-GB"/>
              <a:t> </a:t>
            </a:r>
            <a:fld id="{9B363F42-7EB0-4F4D-B225-F64D55538411}" type="slidenum">
              <a:rPr lang="en-GB"/>
              <a:pPr/>
              <a:t>17</a:t>
            </a:fld>
            <a:endParaRPr lang="en-GB"/>
          </a:p>
        </p:txBody>
      </p:sp>
      <p:sp>
        <p:nvSpPr>
          <p:cNvPr id="560130" name="Rectangle 2"/>
          <p:cNvSpPr>
            <a:spLocks noGrp="1" noChangeArrowheads="1"/>
          </p:cNvSpPr>
          <p:nvPr>
            <p:ph type="title"/>
          </p:nvPr>
        </p:nvSpPr>
        <p:spPr>
          <a:xfrm>
            <a:off x="647700" y="260350"/>
            <a:ext cx="7772400" cy="463550"/>
          </a:xfrm>
        </p:spPr>
        <p:txBody>
          <a:bodyPr/>
          <a:lstStyle/>
          <a:p>
            <a:r>
              <a:rPr lang="en-US"/>
              <a:t>Peculiarities of</a:t>
            </a:r>
            <a:r>
              <a:rPr lang="ru-RU"/>
              <a:t> </a:t>
            </a:r>
            <a:r>
              <a:rPr lang="en-US"/>
              <a:t>METCOR tests</a:t>
            </a:r>
            <a:endParaRPr lang="ru-RU"/>
          </a:p>
        </p:txBody>
      </p:sp>
      <p:grpSp>
        <p:nvGrpSpPr>
          <p:cNvPr id="560200" name="Group 72"/>
          <p:cNvGrpSpPr>
            <a:grpSpLocks/>
          </p:cNvGrpSpPr>
          <p:nvPr/>
        </p:nvGrpSpPr>
        <p:grpSpPr bwMode="auto">
          <a:xfrm>
            <a:off x="179388" y="944563"/>
            <a:ext cx="8820150" cy="5402262"/>
            <a:chOff x="113" y="595"/>
            <a:chExt cx="5556" cy="3403"/>
          </a:xfrm>
        </p:grpSpPr>
        <p:sp>
          <p:nvSpPr>
            <p:cNvPr id="560133" name="Text Box 5"/>
            <p:cNvSpPr txBox="1">
              <a:spLocks noChangeArrowheads="1"/>
            </p:cNvSpPr>
            <p:nvPr/>
          </p:nvSpPr>
          <p:spPr bwMode="auto">
            <a:xfrm>
              <a:off x="113" y="2954"/>
              <a:ext cx="5556" cy="10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4288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l">
                <a:tabLst>
                  <a:tab pos="444500" algn="l"/>
                </a:tabLs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179388" algn="l">
                <a:tabLst>
                  <a:tab pos="444500" algn="l"/>
                </a:tabLs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algn="l">
                <a:tabLst>
                  <a:tab pos="444500" algn="l"/>
                </a:tabLs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714500" algn="l">
                <a:tabLst>
                  <a:tab pos="444500" algn="l"/>
                </a:tabLs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286000" algn="l">
                <a:tabLst>
                  <a:tab pos="444500" algn="l"/>
                </a:tabLs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743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44500" algn="l"/>
                </a:tabLs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32004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44500" algn="l"/>
                </a:tabLs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657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44500" algn="l"/>
                </a:tabLs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41148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44500" algn="l"/>
                </a:tabLs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lvl="1">
                <a:buFont typeface="Arial" pitchFamily="34" charset="0"/>
                <a:buChar char="●"/>
              </a:pPr>
              <a:r>
                <a:rPr lang="en-US" sz="1600">
                  <a:latin typeface="Arial" pitchFamily="34" charset="0"/>
                </a:rPr>
                <a:t> 	Fe displaced by U and Zr from the IZ forms a metallic body in the oxidic melt</a:t>
              </a:r>
              <a:r>
                <a:rPr lang="ru-RU" sz="1600">
                  <a:latin typeface="Arial" pitchFamily="34" charset="0"/>
                </a:rPr>
                <a:t>. </a:t>
              </a:r>
              <a:r>
                <a:rPr lang="en-US" sz="1600">
                  <a:latin typeface="Arial" pitchFamily="34" charset="0"/>
                </a:rPr>
                <a:t>Other 	conditions being equal, it leads to the corium oxidation degree growth</a:t>
              </a:r>
              <a:endParaRPr lang="ru-RU" sz="1600">
                <a:latin typeface="Arial" pitchFamily="34" charset="0"/>
              </a:endParaRPr>
            </a:p>
            <a:p>
              <a:pPr lvl="1">
                <a:spcBef>
                  <a:spcPct val="20000"/>
                </a:spcBef>
                <a:buFont typeface="Arial" pitchFamily="34" charset="0"/>
                <a:buChar char="●"/>
              </a:pPr>
              <a:r>
                <a:rPr lang="ru-RU" sz="1600">
                  <a:latin typeface="Arial" pitchFamily="34" charset="0"/>
                </a:rPr>
                <a:t>  </a:t>
              </a:r>
              <a:r>
                <a:rPr lang="en-US" sz="1600">
                  <a:latin typeface="Arial" pitchFamily="34" charset="0"/>
                </a:rPr>
                <a:t>	In</a:t>
              </a:r>
              <a:r>
                <a:rPr lang="ru-RU" sz="1600">
                  <a:latin typeface="Arial" pitchFamily="34" charset="0"/>
                </a:rPr>
                <a:t> МС9 200</a:t>
              </a:r>
              <a:r>
                <a:rPr lang="en-US" sz="1600">
                  <a:latin typeface="Arial" pitchFamily="34" charset="0"/>
                </a:rPr>
                <a:t> g of</a:t>
              </a:r>
              <a:r>
                <a:rPr lang="ru-RU" sz="1600">
                  <a:latin typeface="Arial" pitchFamily="34" charset="0"/>
                </a:rPr>
                <a:t> </a:t>
              </a:r>
              <a:r>
                <a:rPr lang="en-US" sz="1600">
                  <a:latin typeface="Arial" pitchFamily="34" charset="0"/>
                </a:rPr>
                <a:t>SS is introduced.</a:t>
              </a:r>
              <a:r>
                <a:rPr lang="ru-RU" sz="1600">
                  <a:latin typeface="Arial" pitchFamily="34" charset="0"/>
                </a:rPr>
                <a:t> </a:t>
              </a:r>
              <a:r>
                <a:rPr lang="en-US" sz="1600">
                  <a:latin typeface="Arial" pitchFamily="34" charset="0"/>
                </a:rPr>
                <a:t>Absence of the melt surface crust leads to the  Fe 	volatilization, therefore a metallic body is not formed in the oxidic melt.</a:t>
              </a:r>
              <a:endParaRPr lang="ru-RU" sz="1600">
                <a:latin typeface="Arial" pitchFamily="34" charset="0"/>
              </a:endParaRPr>
            </a:p>
            <a:p>
              <a:pPr lvl="1">
                <a:spcBef>
                  <a:spcPct val="20000"/>
                </a:spcBef>
                <a:buFont typeface="Arial" pitchFamily="34" charset="0"/>
                <a:buChar char="●"/>
              </a:pPr>
              <a:r>
                <a:rPr lang="ru-RU" sz="1600">
                  <a:latin typeface="Arial" pitchFamily="34" charset="0"/>
                </a:rPr>
                <a:t>  </a:t>
              </a:r>
              <a:r>
                <a:rPr lang="en-US" sz="1600">
                  <a:latin typeface="Arial" pitchFamily="34" charset="0"/>
                </a:rPr>
                <a:t>	For metallic melt (1) C</a:t>
              </a:r>
              <a:r>
                <a:rPr lang="en-US" sz="1600" baseline="-25000">
                  <a:latin typeface="Arial" pitchFamily="34" charset="0"/>
                </a:rPr>
                <a:t>U</a:t>
              </a:r>
              <a:r>
                <a:rPr lang="en-US" sz="1600">
                  <a:latin typeface="Arial" pitchFamily="34" charset="0"/>
                </a:rPr>
                <a:t> and</a:t>
              </a:r>
              <a:r>
                <a:rPr lang="ru-RU" sz="1600">
                  <a:latin typeface="Arial" pitchFamily="34" charset="0"/>
                </a:rPr>
                <a:t> </a:t>
              </a:r>
              <a:r>
                <a:rPr lang="en-US" sz="1600">
                  <a:latin typeface="Arial" pitchFamily="34" charset="0"/>
                </a:rPr>
                <a:t>C</a:t>
              </a:r>
              <a:r>
                <a:rPr lang="en-US" sz="1600" baseline="-25000">
                  <a:latin typeface="Arial" pitchFamily="34" charset="0"/>
                </a:rPr>
                <a:t>Zr</a:t>
              </a:r>
              <a:r>
                <a:rPr lang="ru-RU" sz="1600">
                  <a:latin typeface="Arial" pitchFamily="34" charset="0"/>
                </a:rPr>
                <a:t> </a:t>
              </a:r>
              <a:r>
                <a:rPr lang="en-US" sz="1600">
                  <a:latin typeface="Arial" pitchFamily="34" charset="0"/>
                </a:rPr>
                <a:t>is larger</a:t>
              </a:r>
              <a:r>
                <a:rPr lang="ru-RU" sz="1600">
                  <a:latin typeface="Arial" pitchFamily="34" charset="0"/>
                </a:rPr>
                <a:t>, </a:t>
              </a:r>
              <a:r>
                <a:rPr lang="en-US" sz="1600">
                  <a:latin typeface="Arial" pitchFamily="34" charset="0"/>
                </a:rPr>
                <a:t>and</a:t>
              </a:r>
              <a:r>
                <a:rPr lang="ru-RU" sz="1600">
                  <a:latin typeface="Arial" pitchFamily="34" charset="0"/>
                </a:rPr>
                <a:t> </a:t>
              </a:r>
              <a:r>
                <a:rPr lang="en-US" sz="1600">
                  <a:latin typeface="Arial" pitchFamily="34" charset="0"/>
                </a:rPr>
                <a:t>C</a:t>
              </a:r>
              <a:r>
                <a:rPr lang="en-US" sz="1600" baseline="-25000">
                  <a:latin typeface="Arial" pitchFamily="34" charset="0"/>
                </a:rPr>
                <a:t>Fe</a:t>
              </a:r>
              <a:r>
                <a:rPr lang="en-US" sz="1600">
                  <a:latin typeface="Arial" pitchFamily="34" charset="0"/>
                </a:rPr>
                <a:t> – smaller than in case of metallic 	melt (</a:t>
              </a:r>
              <a:r>
                <a:rPr lang="ru-RU" sz="1600">
                  <a:latin typeface="Arial" pitchFamily="34" charset="0"/>
                </a:rPr>
                <a:t>2</a:t>
              </a:r>
              <a:r>
                <a:rPr lang="en-US" sz="1600">
                  <a:latin typeface="Arial" pitchFamily="34" charset="0"/>
                </a:rPr>
                <a:t>)</a:t>
              </a:r>
              <a:r>
                <a:rPr lang="ru-RU" sz="1600">
                  <a:latin typeface="Arial" pitchFamily="34" charset="0"/>
                </a:rPr>
                <a:t> </a:t>
              </a:r>
            </a:p>
          </p:txBody>
        </p:sp>
        <p:grpSp>
          <p:nvGrpSpPr>
            <p:cNvPr id="560199" name="Group 71"/>
            <p:cNvGrpSpPr>
              <a:grpSpLocks/>
            </p:cNvGrpSpPr>
            <p:nvPr/>
          </p:nvGrpSpPr>
          <p:grpSpPr bwMode="auto">
            <a:xfrm>
              <a:off x="113" y="595"/>
              <a:ext cx="5473" cy="2344"/>
              <a:chOff x="113" y="595"/>
              <a:chExt cx="5473" cy="2344"/>
            </a:xfrm>
          </p:grpSpPr>
          <p:sp>
            <p:nvSpPr>
              <p:cNvPr id="560134" name="Text Box 6"/>
              <p:cNvSpPr txBox="1">
                <a:spLocks noChangeArrowheads="1"/>
              </p:cNvSpPr>
              <p:nvPr/>
            </p:nvSpPr>
            <p:spPr bwMode="auto">
              <a:xfrm>
                <a:off x="113" y="595"/>
                <a:ext cx="5307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4288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l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571500" algn="l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algn="l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714500" algn="l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286000" algn="l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4114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sz="1400" b="0">
                    <a:latin typeface="Arial" pitchFamily="34" charset="0"/>
                  </a:rPr>
                  <a:t>            </a:t>
                </a:r>
                <a:r>
                  <a:rPr lang="en-US" sz="1600">
                    <a:solidFill>
                      <a:srgbClr val="CC0000"/>
                    </a:solidFill>
                    <a:latin typeface="Arial" pitchFamily="34" charset="0"/>
                  </a:rPr>
                  <a:t>MASCA 				      METCOR</a:t>
                </a:r>
                <a:r>
                  <a:rPr lang="ru-RU" sz="1600">
                    <a:solidFill>
                      <a:srgbClr val="990033"/>
                    </a:solidFill>
                    <a:latin typeface="Arial" pitchFamily="34" charset="0"/>
                  </a:rPr>
                  <a:t> </a:t>
                </a:r>
              </a:p>
            </p:txBody>
          </p:sp>
          <p:sp>
            <p:nvSpPr>
              <p:cNvPr id="560187" name="Text Box 59"/>
              <p:cNvSpPr txBox="1">
                <a:spLocks noChangeArrowheads="1"/>
              </p:cNvSpPr>
              <p:nvPr/>
            </p:nvSpPr>
            <p:spPr bwMode="auto">
              <a:xfrm>
                <a:off x="1859" y="799"/>
                <a:ext cx="3369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4288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l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571500" algn="l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algn="l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714500" algn="l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286000" algn="l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4114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sz="1600">
                    <a:solidFill>
                      <a:schemeClr val="accent2"/>
                    </a:solidFill>
                    <a:latin typeface="Arial" pitchFamily="34" charset="0"/>
                  </a:rPr>
                  <a:t>MC6 … MC8,  MCP-1                              MC9</a:t>
                </a:r>
                <a:endParaRPr lang="ru-RU" sz="1600">
                  <a:solidFill>
                    <a:schemeClr val="accent2"/>
                  </a:solidFill>
                  <a:latin typeface="Arial" pitchFamily="34" charset="0"/>
                </a:endParaRPr>
              </a:p>
            </p:txBody>
          </p:sp>
          <p:sp>
            <p:nvSpPr>
              <p:cNvPr id="560188" name="Text Box 60"/>
              <p:cNvSpPr txBox="1">
                <a:spLocks noChangeArrowheads="1"/>
              </p:cNvSpPr>
              <p:nvPr/>
            </p:nvSpPr>
            <p:spPr bwMode="auto">
              <a:xfrm>
                <a:off x="635" y="2727"/>
                <a:ext cx="3697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4288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l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571500" algn="l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algn="l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714500" algn="l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286000" algn="l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4114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sz="1600">
                    <a:solidFill>
                      <a:schemeClr val="accent2"/>
                    </a:solidFill>
                    <a:latin typeface="Arial" pitchFamily="34" charset="0"/>
                  </a:rPr>
                  <a:t>T</a:t>
                </a:r>
                <a:r>
                  <a:rPr lang="en-US" sz="1600" baseline="-25000">
                    <a:solidFill>
                      <a:schemeClr val="accent2"/>
                    </a:solidFill>
                    <a:latin typeface="Arial" pitchFamily="34" charset="0"/>
                  </a:rPr>
                  <a:t>1</a:t>
                </a:r>
                <a:r>
                  <a:rPr lang="en-US" sz="1600">
                    <a:solidFill>
                      <a:schemeClr val="accent2"/>
                    </a:solidFill>
                    <a:latin typeface="Arial" pitchFamily="34" charset="0"/>
                  </a:rPr>
                  <a:t> = T</a:t>
                </a:r>
                <a:r>
                  <a:rPr lang="en-US" sz="1600" baseline="-25000">
                    <a:solidFill>
                      <a:schemeClr val="accent2"/>
                    </a:solidFill>
                    <a:latin typeface="Arial" pitchFamily="34" charset="0"/>
                  </a:rPr>
                  <a:t>2</a:t>
                </a:r>
                <a:r>
                  <a:rPr lang="en-US" sz="1600" b="0">
                    <a:solidFill>
                      <a:schemeClr val="accent2"/>
                    </a:solidFill>
                    <a:latin typeface="Arial" pitchFamily="34" charset="0"/>
                  </a:rPr>
                  <a:t>                                                             </a:t>
                </a:r>
                <a:r>
                  <a:rPr lang="en-US" sz="1600">
                    <a:solidFill>
                      <a:schemeClr val="accent2"/>
                    </a:solidFill>
                    <a:latin typeface="Arial" pitchFamily="34" charset="0"/>
                  </a:rPr>
                  <a:t>T</a:t>
                </a:r>
                <a:r>
                  <a:rPr lang="en-US" sz="1600" baseline="-25000">
                    <a:solidFill>
                      <a:schemeClr val="accent2"/>
                    </a:solidFill>
                    <a:latin typeface="Arial" pitchFamily="34" charset="0"/>
                  </a:rPr>
                  <a:t>1 </a:t>
                </a:r>
                <a:r>
                  <a:rPr lang="en-US" sz="1600">
                    <a:solidFill>
                      <a:schemeClr val="accent2"/>
                    </a:solidFill>
                    <a:latin typeface="Arial" pitchFamily="34" charset="0"/>
                  </a:rPr>
                  <a:t>&gt;&gt; T</a:t>
                </a:r>
                <a:r>
                  <a:rPr lang="en-US" sz="1600" baseline="-25000">
                    <a:solidFill>
                      <a:schemeClr val="accent2"/>
                    </a:solidFill>
                    <a:latin typeface="Arial" pitchFamily="34" charset="0"/>
                  </a:rPr>
                  <a:t>2</a:t>
                </a:r>
                <a:endParaRPr lang="ru-RU" sz="1600" baseline="-25000">
                  <a:solidFill>
                    <a:schemeClr val="accent2"/>
                  </a:solidFill>
                  <a:latin typeface="Arial" pitchFamily="34" charset="0"/>
                </a:endParaRPr>
              </a:p>
            </p:txBody>
          </p:sp>
          <p:grpSp>
            <p:nvGrpSpPr>
              <p:cNvPr id="560135" name="Group 7"/>
              <p:cNvGrpSpPr>
                <a:grpSpLocks/>
              </p:cNvGrpSpPr>
              <p:nvPr/>
            </p:nvGrpSpPr>
            <p:grpSpPr bwMode="auto">
              <a:xfrm>
                <a:off x="249" y="984"/>
                <a:ext cx="1608" cy="1725"/>
                <a:chOff x="2214" y="2421"/>
                <a:chExt cx="3696" cy="3600"/>
              </a:xfrm>
            </p:grpSpPr>
            <p:grpSp>
              <p:nvGrpSpPr>
                <p:cNvPr id="560136" name="Group 8"/>
                <p:cNvGrpSpPr>
                  <a:grpSpLocks/>
                </p:cNvGrpSpPr>
                <p:nvPr/>
              </p:nvGrpSpPr>
              <p:grpSpPr bwMode="auto">
                <a:xfrm>
                  <a:off x="2214" y="2421"/>
                  <a:ext cx="2880" cy="3600"/>
                  <a:chOff x="2214" y="2421"/>
                  <a:chExt cx="2880" cy="3600"/>
                </a:xfrm>
              </p:grpSpPr>
              <p:sp>
                <p:nvSpPr>
                  <p:cNvPr id="560137" name="Line 9"/>
                  <p:cNvSpPr>
                    <a:spLocks noChangeShapeType="1"/>
                  </p:cNvSpPr>
                  <p:nvPr/>
                </p:nvSpPr>
                <p:spPr bwMode="auto">
                  <a:xfrm>
                    <a:off x="2214" y="2421"/>
                    <a:ext cx="0" cy="360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560138" name="Line 10"/>
                  <p:cNvSpPr>
                    <a:spLocks noChangeShapeType="1"/>
                  </p:cNvSpPr>
                  <p:nvPr/>
                </p:nvSpPr>
                <p:spPr bwMode="auto">
                  <a:xfrm>
                    <a:off x="2214" y="6021"/>
                    <a:ext cx="288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560139" name="Line 11"/>
                  <p:cNvSpPr>
                    <a:spLocks noChangeShapeType="1"/>
                  </p:cNvSpPr>
                  <p:nvPr/>
                </p:nvSpPr>
                <p:spPr bwMode="auto">
                  <a:xfrm>
                    <a:off x="5094" y="2421"/>
                    <a:ext cx="0" cy="360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560140" name="Line 12"/>
                  <p:cNvSpPr>
                    <a:spLocks noChangeShapeType="1"/>
                  </p:cNvSpPr>
                  <p:nvPr/>
                </p:nvSpPr>
                <p:spPr bwMode="auto">
                  <a:xfrm>
                    <a:off x="2214" y="2781"/>
                    <a:ext cx="288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560141" name="Line 13"/>
                  <p:cNvSpPr>
                    <a:spLocks noChangeShapeType="1"/>
                  </p:cNvSpPr>
                  <p:nvPr/>
                </p:nvSpPr>
                <p:spPr bwMode="auto">
                  <a:xfrm>
                    <a:off x="2214" y="4401"/>
                    <a:ext cx="288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560142" name="Text Box 14"/>
                <p:cNvSpPr txBox="1">
                  <a:spLocks noChangeArrowheads="1"/>
                </p:cNvSpPr>
                <p:nvPr/>
              </p:nvSpPr>
              <p:spPr bwMode="auto">
                <a:xfrm>
                  <a:off x="2478" y="3189"/>
                  <a:ext cx="2364" cy="8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 sz="1400"/>
                    <a:t>Oxide melt</a:t>
                  </a:r>
                </a:p>
                <a:p>
                  <a:r>
                    <a:rPr lang="en-US" sz="1200"/>
                    <a:t>(U, Zr)</a:t>
                  </a:r>
                  <a:r>
                    <a:rPr lang="en-US" sz="1400" baseline="-25000"/>
                    <a:t>2-x</a:t>
                  </a:r>
                  <a:r>
                    <a:rPr lang="en-US" sz="1200"/>
                    <a:t> – FeO</a:t>
                  </a:r>
                  <a:r>
                    <a:rPr lang="en-US" sz="1400" baseline="-25000"/>
                    <a:t>1-y</a:t>
                  </a:r>
                  <a:endParaRPr lang="ru-RU"/>
                </a:p>
              </p:txBody>
            </p:sp>
            <p:sp>
              <p:nvSpPr>
                <p:cNvPr id="560143" name="Text Box 15"/>
                <p:cNvSpPr txBox="1">
                  <a:spLocks noChangeArrowheads="1"/>
                </p:cNvSpPr>
                <p:nvPr/>
              </p:nvSpPr>
              <p:spPr bwMode="auto">
                <a:xfrm>
                  <a:off x="2424" y="4821"/>
                  <a:ext cx="2364" cy="7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 sz="1400"/>
                    <a:t>Metal melt (1)</a:t>
                  </a:r>
                </a:p>
                <a:p>
                  <a:r>
                    <a:rPr lang="en-US" sz="1200"/>
                    <a:t>U–Zr– Fe–(O)</a:t>
                  </a:r>
                  <a:endParaRPr lang="ru-RU"/>
                </a:p>
              </p:txBody>
            </p:sp>
            <p:sp>
              <p:nvSpPr>
                <p:cNvPr id="560144" name="Line 16"/>
                <p:cNvSpPr>
                  <a:spLocks noChangeShapeType="1"/>
                </p:cNvSpPr>
                <p:nvPr/>
              </p:nvSpPr>
              <p:spPr bwMode="auto">
                <a:xfrm flipV="1">
                  <a:off x="4812" y="3189"/>
                  <a:ext cx="576" cy="234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560145" name="Text Box 17"/>
                <p:cNvSpPr txBox="1">
                  <a:spLocks noChangeArrowheads="1"/>
                </p:cNvSpPr>
                <p:nvPr/>
              </p:nvSpPr>
              <p:spPr bwMode="auto">
                <a:xfrm>
                  <a:off x="5304" y="2859"/>
                  <a:ext cx="588" cy="43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 sz="1200"/>
                    <a:t>T</a:t>
                  </a:r>
                  <a:r>
                    <a:rPr lang="en-US" sz="1400" baseline="-25000"/>
                    <a:t>1</a:t>
                  </a:r>
                  <a:endParaRPr lang="ru-RU"/>
                </a:p>
              </p:txBody>
            </p:sp>
            <p:grpSp>
              <p:nvGrpSpPr>
                <p:cNvPr id="560146" name="Group 18"/>
                <p:cNvGrpSpPr>
                  <a:grpSpLocks/>
                </p:cNvGrpSpPr>
                <p:nvPr/>
              </p:nvGrpSpPr>
              <p:grpSpPr bwMode="auto">
                <a:xfrm>
                  <a:off x="4830" y="4617"/>
                  <a:ext cx="1080" cy="564"/>
                  <a:chOff x="4812" y="2859"/>
                  <a:chExt cx="1080" cy="564"/>
                </a:xfrm>
              </p:grpSpPr>
              <p:sp>
                <p:nvSpPr>
                  <p:cNvPr id="560147" name="Line 1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812" y="3189"/>
                    <a:ext cx="576" cy="234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560148" name="Text Box 2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304" y="2859"/>
                    <a:ext cx="588" cy="43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r>
                      <a:rPr lang="en-US" sz="1200"/>
                      <a:t>T</a:t>
                    </a:r>
                    <a:r>
                      <a:rPr lang="en-US" sz="1400" baseline="-25000"/>
                      <a:t>2</a:t>
                    </a:r>
                    <a:endParaRPr lang="ru-RU"/>
                  </a:p>
                </p:txBody>
              </p:sp>
            </p:grpSp>
          </p:grpSp>
          <p:sp>
            <p:nvSpPr>
              <p:cNvPr id="560150" name="Text Box 22"/>
              <p:cNvSpPr txBox="1">
                <a:spLocks noChangeArrowheads="1"/>
              </p:cNvSpPr>
              <p:nvPr/>
            </p:nvSpPr>
            <p:spPr bwMode="auto">
              <a:xfrm>
                <a:off x="3239" y="1690"/>
                <a:ext cx="626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 sz="1200"/>
                  <a:t>Metal </a:t>
                </a:r>
              </a:p>
              <a:p>
                <a:r>
                  <a:rPr lang="en-US" sz="1200"/>
                  <a:t>melt (1)</a:t>
                </a:r>
                <a:endParaRPr lang="ru-RU"/>
              </a:p>
            </p:txBody>
          </p:sp>
          <p:sp>
            <p:nvSpPr>
              <p:cNvPr id="560151" name="Line 23"/>
              <p:cNvSpPr>
                <a:spLocks noChangeShapeType="1"/>
              </p:cNvSpPr>
              <p:nvPr/>
            </p:nvSpPr>
            <p:spPr bwMode="auto">
              <a:xfrm>
                <a:off x="1889" y="984"/>
                <a:ext cx="0" cy="1725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60152" name="Line 24"/>
              <p:cNvSpPr>
                <a:spLocks noChangeShapeType="1"/>
              </p:cNvSpPr>
              <p:nvPr/>
            </p:nvSpPr>
            <p:spPr bwMode="auto">
              <a:xfrm>
                <a:off x="1882" y="2500"/>
                <a:ext cx="1253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60153" name="Line 25"/>
              <p:cNvSpPr>
                <a:spLocks noChangeShapeType="1"/>
              </p:cNvSpPr>
              <p:nvPr/>
            </p:nvSpPr>
            <p:spPr bwMode="auto">
              <a:xfrm>
                <a:off x="3142" y="984"/>
                <a:ext cx="0" cy="1725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60154" name="Rectangle 26" descr="Светлый диагональный 2"/>
              <p:cNvSpPr>
                <a:spLocks noChangeArrowheads="1"/>
              </p:cNvSpPr>
              <p:nvPr/>
            </p:nvSpPr>
            <p:spPr bwMode="auto">
              <a:xfrm>
                <a:off x="1889" y="1953"/>
                <a:ext cx="1253" cy="83"/>
              </a:xfrm>
              <a:prstGeom prst="rect">
                <a:avLst/>
              </a:prstGeom>
              <a:pattFill prst="ltUpDiag">
                <a:fgClr>
                  <a:srgbClr val="000000"/>
                </a:fgClr>
                <a:bgClr>
                  <a:srgbClr val="FFFFFF"/>
                </a:bgClr>
              </a:patt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60155" name="Rectangle 27" descr="Светлый диагональный 2"/>
              <p:cNvSpPr>
                <a:spLocks noChangeArrowheads="1"/>
              </p:cNvSpPr>
              <p:nvPr/>
            </p:nvSpPr>
            <p:spPr bwMode="auto">
              <a:xfrm>
                <a:off x="1891" y="1114"/>
                <a:ext cx="1253" cy="82"/>
              </a:xfrm>
              <a:prstGeom prst="rect">
                <a:avLst/>
              </a:prstGeom>
              <a:pattFill prst="ltUpDiag">
                <a:fgClr>
                  <a:srgbClr val="000000"/>
                </a:fgClr>
                <a:bgClr>
                  <a:srgbClr val="FFFFFF"/>
                </a:bgClr>
              </a:patt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60156" name="Text Box 28"/>
              <p:cNvSpPr txBox="1">
                <a:spLocks noChangeArrowheads="1"/>
              </p:cNvSpPr>
              <p:nvPr/>
            </p:nvSpPr>
            <p:spPr bwMode="auto">
              <a:xfrm>
                <a:off x="1975" y="1196"/>
                <a:ext cx="1029" cy="4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 sz="1400"/>
                  <a:t>Oxide melt</a:t>
                </a:r>
              </a:p>
              <a:p>
                <a:r>
                  <a:rPr lang="en-US" sz="1200"/>
                  <a:t>(U, Zr)</a:t>
                </a:r>
                <a:r>
                  <a:rPr lang="en-US" sz="1400" baseline="-25000"/>
                  <a:t>2-x</a:t>
                </a:r>
                <a:r>
                  <a:rPr lang="en-US" sz="1200"/>
                  <a:t> – FeO</a:t>
                </a:r>
                <a:r>
                  <a:rPr lang="en-US" sz="1400" baseline="-25000"/>
                  <a:t>1-y</a:t>
                </a:r>
                <a:endParaRPr lang="ru-RU"/>
              </a:p>
            </p:txBody>
          </p:sp>
          <p:sp>
            <p:nvSpPr>
              <p:cNvPr id="560157" name="Text Box 29"/>
              <p:cNvSpPr txBox="1">
                <a:spLocks noChangeArrowheads="1"/>
              </p:cNvSpPr>
              <p:nvPr/>
            </p:nvSpPr>
            <p:spPr bwMode="auto">
              <a:xfrm>
                <a:off x="2018" y="2069"/>
                <a:ext cx="1030" cy="3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 sz="1400"/>
                  <a:t>Metal melt (2)</a:t>
                </a:r>
              </a:p>
              <a:p>
                <a:r>
                  <a:rPr lang="en-US" sz="1200"/>
                  <a:t>U–Zr– Fe–(O)</a:t>
                </a:r>
              </a:p>
              <a:p>
                <a:r>
                  <a:rPr lang="en-US" sz="1200"/>
                  <a:t>(IZ)</a:t>
                </a:r>
                <a:endParaRPr lang="ru-RU"/>
              </a:p>
            </p:txBody>
          </p:sp>
          <p:sp>
            <p:nvSpPr>
              <p:cNvPr id="560158" name="Oval 30"/>
              <p:cNvSpPr>
                <a:spLocks noChangeArrowheads="1"/>
              </p:cNvSpPr>
              <p:nvPr/>
            </p:nvSpPr>
            <p:spPr bwMode="auto">
              <a:xfrm>
                <a:off x="2635" y="1617"/>
                <a:ext cx="290" cy="310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60159" name="Line 31"/>
              <p:cNvSpPr>
                <a:spLocks noChangeShapeType="1"/>
              </p:cNvSpPr>
              <p:nvPr/>
            </p:nvSpPr>
            <p:spPr bwMode="auto">
              <a:xfrm rot="-781930">
                <a:off x="3022" y="1340"/>
                <a:ext cx="331" cy="25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60160" name="Line 32"/>
              <p:cNvSpPr>
                <a:spLocks noChangeShapeType="1"/>
              </p:cNvSpPr>
              <p:nvPr/>
            </p:nvSpPr>
            <p:spPr bwMode="auto">
              <a:xfrm>
                <a:off x="2808" y="1792"/>
                <a:ext cx="485" cy="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60161" name="Line 33"/>
              <p:cNvSpPr>
                <a:spLocks noChangeShapeType="1"/>
              </p:cNvSpPr>
              <p:nvPr/>
            </p:nvSpPr>
            <p:spPr bwMode="auto">
              <a:xfrm rot="-655160">
                <a:off x="3029" y="2280"/>
                <a:ext cx="332" cy="25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60162" name="Line 34"/>
              <p:cNvSpPr>
                <a:spLocks noChangeShapeType="1"/>
              </p:cNvSpPr>
              <p:nvPr/>
            </p:nvSpPr>
            <p:spPr bwMode="auto">
              <a:xfrm rot="-3232863">
                <a:off x="2827" y="1491"/>
                <a:ext cx="515" cy="35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60163" name="Text Box 35"/>
              <p:cNvSpPr txBox="1">
                <a:spLocks noChangeArrowheads="1"/>
              </p:cNvSpPr>
              <p:nvPr/>
            </p:nvSpPr>
            <p:spPr bwMode="auto">
              <a:xfrm>
                <a:off x="3414" y="2355"/>
                <a:ext cx="255" cy="2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 sz="1200"/>
                  <a:t>T</a:t>
                </a:r>
                <a:r>
                  <a:rPr lang="en-US" sz="1400" baseline="-25000"/>
                  <a:t>2</a:t>
                </a:r>
                <a:endParaRPr lang="ru-RU"/>
              </a:p>
            </p:txBody>
          </p:sp>
          <p:sp>
            <p:nvSpPr>
              <p:cNvPr id="560164" name="Text Box 36"/>
              <p:cNvSpPr txBox="1">
                <a:spLocks noChangeArrowheads="1"/>
              </p:cNvSpPr>
              <p:nvPr/>
            </p:nvSpPr>
            <p:spPr bwMode="auto">
              <a:xfrm>
                <a:off x="3405" y="1421"/>
                <a:ext cx="257" cy="2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 sz="1200"/>
                  <a:t>T</a:t>
                </a:r>
                <a:r>
                  <a:rPr lang="en-US" sz="1400" baseline="-25000"/>
                  <a:t>1</a:t>
                </a:r>
                <a:endParaRPr lang="ru-RU"/>
              </a:p>
            </p:txBody>
          </p:sp>
          <p:grpSp>
            <p:nvGrpSpPr>
              <p:cNvPr id="560165" name="Group 37"/>
              <p:cNvGrpSpPr>
                <a:grpSpLocks/>
              </p:cNvGrpSpPr>
              <p:nvPr/>
            </p:nvGrpSpPr>
            <p:grpSpPr bwMode="auto">
              <a:xfrm>
                <a:off x="3085" y="935"/>
                <a:ext cx="622" cy="232"/>
                <a:chOff x="9768" y="2295"/>
                <a:chExt cx="1428" cy="486"/>
              </a:xfrm>
            </p:grpSpPr>
            <p:sp>
              <p:nvSpPr>
                <p:cNvPr id="560166" name="Line 38"/>
                <p:cNvSpPr>
                  <a:spLocks noChangeShapeType="1"/>
                </p:cNvSpPr>
                <p:nvPr/>
              </p:nvSpPr>
              <p:spPr bwMode="auto">
                <a:xfrm flipV="1">
                  <a:off x="9768" y="2547"/>
                  <a:ext cx="576" cy="234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560167" name="Text Box 39"/>
                <p:cNvSpPr txBox="1">
                  <a:spLocks noChangeArrowheads="1"/>
                </p:cNvSpPr>
                <p:nvPr/>
              </p:nvSpPr>
              <p:spPr bwMode="auto">
                <a:xfrm>
                  <a:off x="10188" y="2295"/>
                  <a:ext cx="1008" cy="34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 sz="1200"/>
                    <a:t>Crust</a:t>
                  </a:r>
                  <a:endParaRPr lang="ru-RU"/>
                </a:p>
              </p:txBody>
            </p:sp>
          </p:grpSp>
          <p:sp>
            <p:nvSpPr>
              <p:cNvPr id="560168" name="Text Box 40"/>
              <p:cNvSpPr txBox="1">
                <a:spLocks noChangeArrowheads="1"/>
              </p:cNvSpPr>
              <p:nvPr/>
            </p:nvSpPr>
            <p:spPr bwMode="auto">
              <a:xfrm>
                <a:off x="3258" y="2103"/>
                <a:ext cx="439" cy="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 sz="1200"/>
                  <a:t>Crust</a:t>
                </a:r>
                <a:endParaRPr lang="ru-RU"/>
              </a:p>
            </p:txBody>
          </p:sp>
          <p:sp>
            <p:nvSpPr>
              <p:cNvPr id="560172" name="Line 44"/>
              <p:cNvSpPr>
                <a:spLocks noChangeShapeType="1"/>
              </p:cNvSpPr>
              <p:nvPr/>
            </p:nvSpPr>
            <p:spPr bwMode="auto">
              <a:xfrm>
                <a:off x="3768" y="981"/>
                <a:ext cx="0" cy="1725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60173" name="Line 45"/>
              <p:cNvSpPr>
                <a:spLocks noChangeShapeType="1"/>
              </p:cNvSpPr>
              <p:nvPr/>
            </p:nvSpPr>
            <p:spPr bwMode="auto">
              <a:xfrm>
                <a:off x="3765" y="2478"/>
                <a:ext cx="1253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60174" name="Line 46"/>
              <p:cNvSpPr>
                <a:spLocks noChangeShapeType="1"/>
              </p:cNvSpPr>
              <p:nvPr/>
            </p:nvSpPr>
            <p:spPr bwMode="auto">
              <a:xfrm>
                <a:off x="5021" y="981"/>
                <a:ext cx="0" cy="1725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60175" name="Line 47"/>
              <p:cNvSpPr>
                <a:spLocks noChangeShapeType="1"/>
              </p:cNvSpPr>
              <p:nvPr/>
            </p:nvSpPr>
            <p:spPr bwMode="auto">
              <a:xfrm>
                <a:off x="3768" y="1154"/>
                <a:ext cx="1253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60176" name="Rectangle 48" descr="Светлый диагональный 2"/>
              <p:cNvSpPr>
                <a:spLocks noChangeArrowheads="1"/>
              </p:cNvSpPr>
              <p:nvPr/>
            </p:nvSpPr>
            <p:spPr bwMode="auto">
              <a:xfrm>
                <a:off x="3765" y="1904"/>
                <a:ext cx="1253" cy="83"/>
              </a:xfrm>
              <a:prstGeom prst="rect">
                <a:avLst/>
              </a:prstGeom>
              <a:pattFill prst="ltUpDiag">
                <a:fgClr>
                  <a:srgbClr val="000000"/>
                </a:fgClr>
                <a:bgClr>
                  <a:srgbClr val="FFFFFF"/>
                </a:bgClr>
              </a:patt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60177" name="Text Box 49"/>
              <p:cNvSpPr txBox="1">
                <a:spLocks noChangeArrowheads="1"/>
              </p:cNvSpPr>
              <p:nvPr/>
            </p:nvSpPr>
            <p:spPr bwMode="auto">
              <a:xfrm>
                <a:off x="3925" y="1358"/>
                <a:ext cx="1029" cy="4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 sz="1400"/>
                  <a:t>Oxide melt</a:t>
                </a:r>
              </a:p>
              <a:p>
                <a:r>
                  <a:rPr lang="en-US" sz="1200"/>
                  <a:t>(U, Zr)</a:t>
                </a:r>
                <a:r>
                  <a:rPr lang="en-US" sz="1400" baseline="-25000"/>
                  <a:t>2-x</a:t>
                </a:r>
                <a:r>
                  <a:rPr lang="en-US" sz="1200"/>
                  <a:t> – FeO</a:t>
                </a:r>
                <a:r>
                  <a:rPr lang="en-US" sz="1400" baseline="-25000"/>
                  <a:t>1-y</a:t>
                </a:r>
                <a:endParaRPr lang="ru-RU"/>
              </a:p>
            </p:txBody>
          </p:sp>
          <p:sp>
            <p:nvSpPr>
              <p:cNvPr id="560178" name="Text Box 50"/>
              <p:cNvSpPr txBox="1">
                <a:spLocks noChangeArrowheads="1"/>
              </p:cNvSpPr>
              <p:nvPr/>
            </p:nvSpPr>
            <p:spPr bwMode="auto">
              <a:xfrm>
                <a:off x="3855" y="2047"/>
                <a:ext cx="1029" cy="3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 sz="1400"/>
                  <a:t>Metal  melt (2)</a:t>
                </a:r>
              </a:p>
              <a:p>
                <a:r>
                  <a:rPr lang="en-US" sz="1200"/>
                  <a:t>U–Zr– Fe–(O)</a:t>
                </a:r>
              </a:p>
              <a:p>
                <a:r>
                  <a:rPr lang="en-US" sz="1200"/>
                  <a:t>(IZ)</a:t>
                </a:r>
                <a:endParaRPr lang="ru-RU"/>
              </a:p>
            </p:txBody>
          </p:sp>
          <p:sp>
            <p:nvSpPr>
              <p:cNvPr id="560179" name="Line 51"/>
              <p:cNvSpPr>
                <a:spLocks noChangeShapeType="1"/>
              </p:cNvSpPr>
              <p:nvPr/>
            </p:nvSpPr>
            <p:spPr bwMode="auto">
              <a:xfrm flipV="1">
                <a:off x="4936" y="2177"/>
                <a:ext cx="250" cy="11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60180" name="Text Box 52"/>
              <p:cNvSpPr txBox="1">
                <a:spLocks noChangeArrowheads="1"/>
              </p:cNvSpPr>
              <p:nvPr/>
            </p:nvSpPr>
            <p:spPr bwMode="auto">
              <a:xfrm>
                <a:off x="5150" y="2019"/>
                <a:ext cx="256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 sz="1200"/>
                  <a:t>T</a:t>
                </a:r>
                <a:r>
                  <a:rPr lang="en-US" sz="1400" baseline="-25000"/>
                  <a:t>2</a:t>
                </a:r>
                <a:endParaRPr lang="ru-RU"/>
              </a:p>
            </p:txBody>
          </p:sp>
          <p:grpSp>
            <p:nvGrpSpPr>
              <p:cNvPr id="560181" name="Group 53"/>
              <p:cNvGrpSpPr>
                <a:grpSpLocks/>
              </p:cNvGrpSpPr>
              <p:nvPr/>
            </p:nvGrpSpPr>
            <p:grpSpPr bwMode="auto">
              <a:xfrm>
                <a:off x="4967" y="1208"/>
                <a:ext cx="470" cy="271"/>
                <a:chOff x="4812" y="2859"/>
                <a:chExt cx="1080" cy="564"/>
              </a:xfrm>
            </p:grpSpPr>
            <p:sp>
              <p:nvSpPr>
                <p:cNvPr id="560182" name="Line 54"/>
                <p:cNvSpPr>
                  <a:spLocks noChangeShapeType="1"/>
                </p:cNvSpPr>
                <p:nvPr/>
              </p:nvSpPr>
              <p:spPr bwMode="auto">
                <a:xfrm flipV="1">
                  <a:off x="4812" y="3189"/>
                  <a:ext cx="576" cy="234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560183" name="Text Box 55"/>
                <p:cNvSpPr txBox="1">
                  <a:spLocks noChangeArrowheads="1"/>
                </p:cNvSpPr>
                <p:nvPr/>
              </p:nvSpPr>
              <p:spPr bwMode="auto">
                <a:xfrm>
                  <a:off x="5304" y="2859"/>
                  <a:ext cx="588" cy="43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 sz="1200"/>
                    <a:t>T</a:t>
                  </a:r>
                  <a:r>
                    <a:rPr lang="en-US" sz="1400" baseline="-25000"/>
                    <a:t>1</a:t>
                  </a:r>
                  <a:endParaRPr lang="ru-RU"/>
                </a:p>
              </p:txBody>
            </p:sp>
          </p:grpSp>
          <p:grpSp>
            <p:nvGrpSpPr>
              <p:cNvPr id="560184" name="Group 56"/>
              <p:cNvGrpSpPr>
                <a:grpSpLocks/>
              </p:cNvGrpSpPr>
              <p:nvPr/>
            </p:nvGrpSpPr>
            <p:grpSpPr bwMode="auto">
              <a:xfrm>
                <a:off x="4964" y="1714"/>
                <a:ext cx="622" cy="233"/>
                <a:chOff x="9768" y="2295"/>
                <a:chExt cx="1428" cy="486"/>
              </a:xfrm>
            </p:grpSpPr>
            <p:sp>
              <p:nvSpPr>
                <p:cNvPr id="560185" name="Line 57"/>
                <p:cNvSpPr>
                  <a:spLocks noChangeShapeType="1"/>
                </p:cNvSpPr>
                <p:nvPr/>
              </p:nvSpPr>
              <p:spPr bwMode="auto">
                <a:xfrm flipV="1">
                  <a:off x="9768" y="2547"/>
                  <a:ext cx="576" cy="234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560186" name="Text Box 58"/>
                <p:cNvSpPr txBox="1">
                  <a:spLocks noChangeArrowheads="1"/>
                </p:cNvSpPr>
                <p:nvPr/>
              </p:nvSpPr>
              <p:spPr bwMode="auto">
                <a:xfrm>
                  <a:off x="10188" y="2295"/>
                  <a:ext cx="1008" cy="34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 sz="1200"/>
                    <a:t>Crust</a:t>
                  </a:r>
                  <a:endParaRPr lang="ru-RU"/>
                </a:p>
              </p:txBody>
            </p:sp>
          </p:grpSp>
          <p:sp>
            <p:nvSpPr>
              <p:cNvPr id="560191" name="Line 63"/>
              <p:cNvSpPr>
                <a:spLocks noChangeShapeType="1"/>
              </p:cNvSpPr>
              <p:nvPr/>
            </p:nvSpPr>
            <p:spPr bwMode="auto">
              <a:xfrm flipH="1" flipV="1">
                <a:off x="3086" y="1994"/>
                <a:ext cx="197" cy="190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60197" name="Text Box 69"/>
              <p:cNvSpPr txBox="1">
                <a:spLocks noChangeArrowheads="1"/>
              </p:cNvSpPr>
              <p:nvPr/>
            </p:nvSpPr>
            <p:spPr bwMode="auto">
              <a:xfrm>
                <a:off x="2018" y="2523"/>
                <a:ext cx="1030" cy="2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 sz="1400"/>
                  <a:t>Vessel steel</a:t>
                </a:r>
              </a:p>
            </p:txBody>
          </p:sp>
          <p:sp>
            <p:nvSpPr>
              <p:cNvPr id="560198" name="Text Box 70"/>
              <p:cNvSpPr txBox="1">
                <a:spLocks noChangeArrowheads="1"/>
              </p:cNvSpPr>
              <p:nvPr/>
            </p:nvSpPr>
            <p:spPr bwMode="auto">
              <a:xfrm>
                <a:off x="3901" y="2500"/>
                <a:ext cx="1030" cy="2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 sz="1400"/>
                  <a:t>Vessel steel</a:t>
                </a:r>
              </a:p>
            </p:txBody>
          </p:sp>
        </p:grpSp>
      </p:grpSp>
    </p:spTree>
  </p:cSld>
  <p:clrMapOvr>
    <a:masterClrMapping/>
  </p:clrMapOvr>
  <p:transition advClick="0">
    <p:zoom dir="in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2</a:t>
            </a:r>
            <a:r>
              <a:rPr lang="en-US" baseline="30000"/>
              <a:t>nd</a:t>
            </a:r>
            <a:r>
              <a:rPr lang="en-US"/>
              <a:t> METCOR-P Meeting, July 9, 2008, St.-Peterburg   </a:t>
            </a:r>
            <a:r>
              <a:rPr lang="en-GB"/>
              <a:t> </a:t>
            </a:r>
            <a:fld id="{CD3D22A6-ADAD-4DD8-9B6D-BFD2DED438BF}" type="slidenum">
              <a:rPr lang="en-GB"/>
              <a:pPr/>
              <a:t>18</a:t>
            </a:fld>
            <a:endParaRPr lang="en-GB"/>
          </a:p>
        </p:txBody>
      </p:sp>
      <p:sp>
        <p:nvSpPr>
          <p:cNvPr id="559114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4288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559116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4288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559118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4288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grpSp>
        <p:nvGrpSpPr>
          <p:cNvPr id="559154" name="Group 50"/>
          <p:cNvGrpSpPr>
            <a:grpSpLocks/>
          </p:cNvGrpSpPr>
          <p:nvPr/>
        </p:nvGrpSpPr>
        <p:grpSpPr bwMode="auto">
          <a:xfrm>
            <a:off x="179388" y="765175"/>
            <a:ext cx="8820150" cy="5573713"/>
            <a:chOff x="113" y="482"/>
            <a:chExt cx="5556" cy="3511"/>
          </a:xfrm>
        </p:grpSpPr>
        <p:grpSp>
          <p:nvGrpSpPr>
            <p:cNvPr id="559153" name="Group 49"/>
            <p:cNvGrpSpPr>
              <a:grpSpLocks/>
            </p:cNvGrpSpPr>
            <p:nvPr/>
          </p:nvGrpSpPr>
          <p:grpSpPr bwMode="auto">
            <a:xfrm>
              <a:off x="363" y="3589"/>
              <a:ext cx="5193" cy="404"/>
              <a:chOff x="363" y="3589"/>
              <a:chExt cx="5193" cy="404"/>
            </a:xfrm>
          </p:grpSpPr>
          <p:sp>
            <p:nvSpPr>
              <p:cNvPr id="559111" name="Text Box 7"/>
              <p:cNvSpPr txBox="1">
                <a:spLocks noChangeArrowheads="1"/>
              </p:cNvSpPr>
              <p:nvPr/>
            </p:nvSpPr>
            <p:spPr bwMode="auto">
              <a:xfrm>
                <a:off x="363" y="3589"/>
                <a:ext cx="5193" cy="4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4288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l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571500" algn="l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algn="l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714500" algn="l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286000" algn="l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4114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sz="1800" b="0">
                    <a:latin typeface="Arial" pitchFamily="34" charset="0"/>
                  </a:rPr>
                  <a:t>As</a:t>
                </a:r>
                <a:r>
                  <a:rPr lang="ru-RU" sz="1800" b="0">
                    <a:latin typeface="Arial" pitchFamily="34" charset="0"/>
                  </a:rPr>
                  <a:t>        </a:t>
                </a:r>
                <a:r>
                  <a:rPr lang="en-US" sz="1800" b="0">
                    <a:latin typeface="Arial" pitchFamily="34" charset="0"/>
                  </a:rPr>
                  <a:t>and</a:t>
                </a:r>
                <a:r>
                  <a:rPr lang="ru-RU" sz="1800" b="0">
                    <a:latin typeface="Arial" pitchFamily="34" charset="0"/>
                  </a:rPr>
                  <a:t> С</a:t>
                </a:r>
                <a:r>
                  <a:rPr lang="en-US" sz="1800" baseline="-25000">
                    <a:latin typeface="Arial" pitchFamily="34" charset="0"/>
                  </a:rPr>
                  <a:t>n</a:t>
                </a:r>
                <a:r>
                  <a:rPr lang="ru-RU" sz="1800" b="0">
                    <a:latin typeface="Arial" pitchFamily="34" charset="0"/>
                  </a:rPr>
                  <a:t> </a:t>
                </a:r>
                <a:r>
                  <a:rPr lang="en-US" sz="1800" b="0">
                    <a:latin typeface="Arial" pitchFamily="34" charset="0"/>
                  </a:rPr>
                  <a:t>grow, U</a:t>
                </a:r>
                <a:r>
                  <a:rPr lang="ru-RU" sz="1800" b="0">
                    <a:latin typeface="Arial" pitchFamily="34" charset="0"/>
                  </a:rPr>
                  <a:t> </a:t>
                </a:r>
                <a:r>
                  <a:rPr lang="en-US" sz="1800" b="0">
                    <a:latin typeface="Arial" pitchFamily="34" charset="0"/>
                  </a:rPr>
                  <a:t>and</a:t>
                </a:r>
                <a:r>
                  <a:rPr lang="ru-RU" sz="1800" b="0">
                    <a:latin typeface="Arial" pitchFamily="34" charset="0"/>
                  </a:rPr>
                  <a:t> </a:t>
                </a:r>
                <a:r>
                  <a:rPr lang="en-US" sz="1800" b="0">
                    <a:latin typeface="Arial" pitchFamily="34" charset="0"/>
                  </a:rPr>
                  <a:t>Zr</a:t>
                </a:r>
                <a:r>
                  <a:rPr lang="ru-RU" sz="1800" b="0">
                    <a:latin typeface="Arial" pitchFamily="34" charset="0"/>
                  </a:rPr>
                  <a:t> </a:t>
                </a:r>
                <a:r>
                  <a:rPr lang="en-US" sz="1800" b="0">
                    <a:latin typeface="Arial" pitchFamily="34" charset="0"/>
                  </a:rPr>
                  <a:t>concentrations decrease, and Fe concentration increases in the metallic part of the melt</a:t>
                </a:r>
                <a:endParaRPr lang="ru-RU" sz="1800" b="0">
                  <a:latin typeface="Arial" pitchFamily="34" charset="0"/>
                </a:endParaRPr>
              </a:p>
            </p:txBody>
          </p:sp>
          <p:graphicFrame>
            <p:nvGraphicFramePr>
              <p:cNvPr id="559115" name="Object 11"/>
              <p:cNvGraphicFramePr>
                <a:graphicFrameLocks noChangeAspect="1"/>
              </p:cNvGraphicFramePr>
              <p:nvPr/>
            </p:nvGraphicFramePr>
            <p:xfrm>
              <a:off x="670" y="3634"/>
              <a:ext cx="265" cy="15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59155" name="Формула" r:id="rId3" imgW="342720" imgH="228600" progId="Equation.3">
                      <p:embed/>
                    </p:oleObj>
                  </mc:Choice>
                  <mc:Fallback>
                    <p:oleObj name="Формула" r:id="rId3" imgW="342720" imgH="228600" progId="Equation.3">
                      <p:embed/>
                      <p:pic>
                        <p:nvPicPr>
                          <p:cNvPr id="0" name="Object 11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70" y="3634"/>
                            <a:ext cx="265" cy="158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pic>
          <p:nvPicPr>
            <p:cNvPr id="559143" name="Picture 39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" y="1094"/>
              <a:ext cx="2653" cy="24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59144" name="Picture 40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9" y="1071"/>
              <a:ext cx="2880" cy="24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59147" name="Rectangle 43"/>
            <p:cNvSpPr>
              <a:spLocks noChangeArrowheads="1"/>
            </p:cNvSpPr>
            <p:nvPr/>
          </p:nvSpPr>
          <p:spPr bwMode="auto">
            <a:xfrm>
              <a:off x="181" y="482"/>
              <a:ext cx="5444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28" tIns="45714" rIns="91428" bIns="45714" anchor="ctr">
              <a:spAutoFit/>
            </a:bodyPr>
            <a:lstStyle/>
            <a:p>
              <a:pPr eaLnBrk="1" hangingPunct="1"/>
              <a:r>
                <a:rPr lang="en-US" sz="1800"/>
                <a:t>U, Zr and Fe concentrations in the metallic ingot as a function of the </a:t>
              </a:r>
              <a:br>
                <a:rPr lang="en-US" sz="1800"/>
              </a:br>
              <a:r>
                <a:rPr lang="en-US" sz="1800"/>
                <a:t>introduced steel concentration</a:t>
              </a:r>
              <a:endParaRPr lang="de-DE" sz="1800"/>
            </a:p>
          </p:txBody>
        </p:sp>
        <p:sp>
          <p:nvSpPr>
            <p:cNvPr id="559148" name="Rectangle 44"/>
            <p:cNvSpPr>
              <a:spLocks noChangeArrowheads="1"/>
            </p:cNvSpPr>
            <p:nvPr/>
          </p:nvSpPr>
          <p:spPr bwMode="auto">
            <a:xfrm>
              <a:off x="703" y="867"/>
              <a:ext cx="17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1428" tIns="45714" rIns="91428" bIns="45714" anchor="ctr">
              <a:spAutoFit/>
            </a:bodyPr>
            <a:lstStyle/>
            <a:p>
              <a:pPr algn="l" eaLnBrk="1" hangingPunct="1"/>
              <a:r>
                <a:rPr lang="en-US" sz="1800"/>
                <a:t>in the </a:t>
              </a:r>
              <a:r>
                <a:rPr lang="ru-RU" sz="1800"/>
                <a:t>С-</a:t>
              </a:r>
              <a:r>
                <a:rPr lang="en-US" sz="1800"/>
                <a:t>32 – </a:t>
              </a:r>
              <a:r>
                <a:rPr lang="ru-RU" sz="1800"/>
                <a:t>С-</a:t>
              </a:r>
              <a:r>
                <a:rPr lang="en-US" sz="1800"/>
                <a:t>45 range</a:t>
              </a:r>
              <a:r>
                <a:rPr lang="ru-RU" sz="1800" b="0"/>
                <a:t> </a:t>
              </a:r>
            </a:p>
          </p:txBody>
        </p:sp>
        <p:sp>
          <p:nvSpPr>
            <p:cNvPr id="559149" name="Rectangle 45"/>
            <p:cNvSpPr>
              <a:spLocks noChangeArrowheads="1"/>
            </p:cNvSpPr>
            <p:nvPr/>
          </p:nvSpPr>
          <p:spPr bwMode="auto">
            <a:xfrm>
              <a:off x="3379" y="845"/>
              <a:ext cx="17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1428" tIns="45714" rIns="91428" bIns="45714" anchor="ctr">
              <a:spAutoFit/>
            </a:bodyPr>
            <a:lstStyle/>
            <a:p>
              <a:pPr algn="l" eaLnBrk="1" hangingPunct="1"/>
              <a:r>
                <a:rPr lang="en-US" sz="1800"/>
                <a:t>in the </a:t>
              </a:r>
              <a:r>
                <a:rPr lang="ru-RU" sz="1800"/>
                <a:t>С-</a:t>
              </a:r>
              <a:r>
                <a:rPr lang="en-US" sz="1800"/>
                <a:t>60 – </a:t>
              </a:r>
              <a:r>
                <a:rPr lang="ru-RU" sz="1800"/>
                <a:t>С-</a:t>
              </a:r>
              <a:r>
                <a:rPr lang="en-US" sz="1800"/>
                <a:t>75 range</a:t>
              </a:r>
              <a:r>
                <a:rPr lang="ru-RU" sz="1800" b="0"/>
                <a:t> </a:t>
              </a:r>
            </a:p>
          </p:txBody>
        </p:sp>
      </p:grpSp>
      <p:sp>
        <p:nvSpPr>
          <p:cNvPr id="559150" name="Rectangle 46"/>
          <p:cNvSpPr>
            <a:spLocks noGrp="1" noChangeArrowheads="1"/>
          </p:cNvSpPr>
          <p:nvPr>
            <p:ph type="title"/>
          </p:nvPr>
        </p:nvSpPr>
        <p:spPr>
          <a:xfrm>
            <a:off x="647700" y="188913"/>
            <a:ext cx="7772400" cy="476250"/>
          </a:xfrm>
          <a:noFill/>
          <a:ln/>
        </p:spPr>
        <p:txBody>
          <a:bodyPr/>
          <a:lstStyle/>
          <a:p>
            <a:r>
              <a:rPr lang="en-US" sz="2000"/>
              <a:t>MASCA results</a:t>
            </a:r>
            <a:endParaRPr lang="ru-RU" sz="2000"/>
          </a:p>
        </p:txBody>
      </p:sp>
    </p:spTree>
  </p:cSld>
  <p:clrMapOvr>
    <a:masterClrMapping/>
  </p:clrMapOvr>
  <p:transition advClick="0">
    <p:zoom dir="in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2</a:t>
            </a:r>
            <a:r>
              <a:rPr lang="en-US" baseline="30000"/>
              <a:t>nd</a:t>
            </a:r>
            <a:r>
              <a:rPr lang="en-US"/>
              <a:t> METCOR-P Meeting, July 9, 2008, St.-Peterburg   </a:t>
            </a:r>
            <a:r>
              <a:rPr lang="en-GB"/>
              <a:t> </a:t>
            </a:r>
            <a:fld id="{517C5421-56CE-4203-8EE9-1EA9301C51D7}" type="slidenum">
              <a:rPr lang="en-GB"/>
              <a:pPr/>
              <a:t>19</a:t>
            </a:fld>
            <a:endParaRPr lang="en-GB"/>
          </a:p>
        </p:txBody>
      </p:sp>
      <p:sp>
        <p:nvSpPr>
          <p:cNvPr id="5683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152400"/>
            <a:ext cx="7772400" cy="639763"/>
          </a:xfrm>
        </p:spPr>
        <p:txBody>
          <a:bodyPr/>
          <a:lstStyle/>
          <a:p>
            <a:r>
              <a:rPr lang="en-US"/>
              <a:t>Fe</a:t>
            </a:r>
            <a:r>
              <a:rPr lang="ru-RU" sz="2000"/>
              <a:t> </a:t>
            </a:r>
            <a:r>
              <a:rPr lang="en-US" sz="2000"/>
              <a:t>concentration in the </a:t>
            </a:r>
            <a:r>
              <a:rPr lang="en-US"/>
              <a:t>IZ</a:t>
            </a:r>
            <a:r>
              <a:rPr lang="en-US" sz="2000"/>
              <a:t> versus </a:t>
            </a:r>
            <a:br>
              <a:rPr lang="en-US" sz="2000"/>
            </a:br>
            <a:r>
              <a:rPr lang="en-US" sz="2000"/>
              <a:t>the mass fraction of interacting steel</a:t>
            </a:r>
            <a:endParaRPr lang="ru-RU" sz="2000"/>
          </a:p>
        </p:txBody>
      </p:sp>
      <p:grpSp>
        <p:nvGrpSpPr>
          <p:cNvPr id="568429" name="Group 109"/>
          <p:cNvGrpSpPr>
            <a:grpSpLocks/>
          </p:cNvGrpSpPr>
          <p:nvPr/>
        </p:nvGrpSpPr>
        <p:grpSpPr bwMode="auto">
          <a:xfrm>
            <a:off x="142875" y="944563"/>
            <a:ext cx="9001125" cy="5419725"/>
            <a:chOff x="90" y="595"/>
            <a:chExt cx="5670" cy="3414"/>
          </a:xfrm>
        </p:grpSpPr>
        <p:sp>
          <p:nvSpPr>
            <p:cNvPr id="568410" name="Text Box 90"/>
            <p:cNvSpPr txBox="1">
              <a:spLocks noChangeArrowheads="1"/>
            </p:cNvSpPr>
            <p:nvPr/>
          </p:nvSpPr>
          <p:spPr bwMode="auto">
            <a:xfrm>
              <a:off x="90" y="3181"/>
              <a:ext cx="5670" cy="8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4288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l">
                <a:tabLst>
                  <a:tab pos="444500" algn="l"/>
                </a:tabLs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179388" algn="l">
                <a:tabLst>
                  <a:tab pos="444500" algn="l"/>
                </a:tabLs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algn="l">
                <a:tabLst>
                  <a:tab pos="444500" algn="l"/>
                </a:tabLs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714500" algn="l">
                <a:tabLst>
                  <a:tab pos="444500" algn="l"/>
                </a:tabLs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286000" algn="l">
                <a:tabLst>
                  <a:tab pos="444500" algn="l"/>
                </a:tabLs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743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44500" algn="l"/>
                </a:tabLs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32004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44500" algn="l"/>
                </a:tabLs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657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44500" algn="l"/>
                </a:tabLs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41148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44500" algn="l"/>
                </a:tabLs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lvl="1">
                <a:buFont typeface="Arial" pitchFamily="34" charset="0"/>
                <a:buChar char="●"/>
              </a:pPr>
              <a:r>
                <a:rPr lang="en-US" sz="1600">
                  <a:latin typeface="Arial" pitchFamily="34" charset="0"/>
                </a:rPr>
                <a:t>	</a:t>
              </a:r>
              <a:r>
                <a:rPr lang="ru-RU" sz="1600">
                  <a:latin typeface="Arial" pitchFamily="34" charset="0"/>
                </a:rPr>
                <a:t>МС8 </a:t>
              </a:r>
              <a:r>
                <a:rPr lang="en-US" sz="1600">
                  <a:latin typeface="Arial" pitchFamily="34" charset="0"/>
                </a:rPr>
                <a:t>point</a:t>
              </a:r>
              <a:r>
                <a:rPr lang="ru-RU" sz="1600">
                  <a:latin typeface="Arial" pitchFamily="34" charset="0"/>
                </a:rPr>
                <a:t> </a:t>
              </a:r>
              <a:r>
                <a:rPr lang="en-US" sz="1600">
                  <a:latin typeface="Arial" pitchFamily="34" charset="0"/>
                </a:rPr>
                <a:t>is on a steeper curve than </a:t>
              </a:r>
              <a:r>
                <a:rPr lang="ru-RU" sz="1600">
                  <a:latin typeface="Arial" pitchFamily="34" charset="0"/>
                </a:rPr>
                <a:t>МС6, МС7 </a:t>
              </a:r>
              <a:r>
                <a:rPr lang="en-US" sz="1600">
                  <a:latin typeface="Arial" pitchFamily="34" charset="0"/>
                </a:rPr>
                <a:t>due to a higher oxidation index</a:t>
              </a:r>
              <a:endParaRPr lang="ru-RU" sz="1600">
                <a:latin typeface="Arial" pitchFamily="34" charset="0"/>
              </a:endParaRPr>
            </a:p>
            <a:p>
              <a:pPr lvl="1">
                <a:spcBef>
                  <a:spcPct val="50000"/>
                </a:spcBef>
                <a:buFont typeface="Arial" pitchFamily="34" charset="0"/>
                <a:buChar char="●"/>
              </a:pPr>
              <a:r>
                <a:rPr lang="en-US" sz="1600">
                  <a:latin typeface="Arial" pitchFamily="34" charset="0"/>
                </a:rPr>
                <a:t>	</a:t>
              </a:r>
              <a:r>
                <a:rPr lang="ru-RU" sz="1600">
                  <a:latin typeface="Arial" pitchFamily="34" charset="0"/>
                </a:rPr>
                <a:t>МСР-1 </a:t>
              </a:r>
              <a:r>
                <a:rPr lang="en-US" sz="1600">
                  <a:latin typeface="Arial" pitchFamily="34" charset="0"/>
                </a:rPr>
                <a:t>point</a:t>
              </a:r>
              <a:r>
                <a:rPr lang="ru-RU" sz="1600">
                  <a:latin typeface="Arial" pitchFamily="34" charset="0"/>
                </a:rPr>
                <a:t> </a:t>
              </a:r>
              <a:r>
                <a:rPr lang="en-US" sz="1600">
                  <a:latin typeface="Arial" pitchFamily="34" charset="0"/>
                </a:rPr>
                <a:t>is on a flatter curve than</a:t>
              </a:r>
              <a:r>
                <a:rPr lang="ru-RU" sz="1600">
                  <a:latin typeface="Arial" pitchFamily="34" charset="0"/>
                </a:rPr>
                <a:t> МС6, МС7 </a:t>
              </a:r>
              <a:r>
                <a:rPr lang="en-US" sz="1600">
                  <a:latin typeface="Arial" pitchFamily="34" charset="0"/>
                </a:rPr>
                <a:t>due to a lower oxidation index</a:t>
              </a:r>
              <a:r>
                <a:rPr lang="ru-RU" sz="1600">
                  <a:latin typeface="Arial" pitchFamily="34" charset="0"/>
                </a:rPr>
                <a:t> </a:t>
              </a:r>
            </a:p>
            <a:p>
              <a:pPr lvl="1">
                <a:spcBef>
                  <a:spcPct val="50000"/>
                </a:spcBef>
                <a:buFont typeface="Arial" pitchFamily="34" charset="0"/>
                <a:buChar char="●"/>
              </a:pPr>
              <a:r>
                <a:rPr lang="en-US" sz="1600">
                  <a:latin typeface="Arial" pitchFamily="34" charset="0"/>
                </a:rPr>
                <a:t>	</a:t>
              </a:r>
              <a:r>
                <a:rPr lang="ru-RU" sz="1600">
                  <a:latin typeface="Arial" pitchFamily="34" charset="0"/>
                </a:rPr>
                <a:t>МС9 </a:t>
              </a:r>
              <a:r>
                <a:rPr lang="en-US" sz="1600">
                  <a:latin typeface="Arial" pitchFamily="34" charset="0"/>
                </a:rPr>
                <a:t>point</a:t>
              </a:r>
              <a:r>
                <a:rPr lang="ru-RU" sz="1600">
                  <a:latin typeface="Arial" pitchFamily="34" charset="0"/>
                </a:rPr>
                <a:t> </a:t>
              </a:r>
              <a:r>
                <a:rPr lang="en-US" sz="1600">
                  <a:latin typeface="Arial" pitchFamily="34" charset="0"/>
                </a:rPr>
                <a:t>is on a flatter curve than </a:t>
              </a:r>
              <a:r>
                <a:rPr lang="ru-RU" sz="1600">
                  <a:latin typeface="Arial" pitchFamily="34" charset="0"/>
                </a:rPr>
                <a:t>МС6, МС7 </a:t>
              </a:r>
              <a:r>
                <a:rPr lang="en-US" sz="1600">
                  <a:latin typeface="Arial" pitchFamily="34" charset="0"/>
                </a:rPr>
                <a:t>due to the absence of a metallic body, 	which is equivalent to a smaller oxidation index</a:t>
              </a:r>
              <a:endParaRPr lang="ru-RU" sz="1600">
                <a:latin typeface="Arial" pitchFamily="34" charset="0"/>
              </a:endParaRPr>
            </a:p>
          </p:txBody>
        </p:sp>
        <p:grpSp>
          <p:nvGrpSpPr>
            <p:cNvPr id="568428" name="Group 108"/>
            <p:cNvGrpSpPr>
              <a:grpSpLocks/>
            </p:cNvGrpSpPr>
            <p:nvPr/>
          </p:nvGrpSpPr>
          <p:grpSpPr bwMode="auto">
            <a:xfrm>
              <a:off x="1247" y="595"/>
              <a:ext cx="3221" cy="2518"/>
              <a:chOff x="1111" y="482"/>
              <a:chExt cx="3221" cy="2518"/>
            </a:xfrm>
          </p:grpSpPr>
          <p:grpSp>
            <p:nvGrpSpPr>
              <p:cNvPr id="568421" name="Group 101"/>
              <p:cNvGrpSpPr>
                <a:grpSpLocks/>
              </p:cNvGrpSpPr>
              <p:nvPr/>
            </p:nvGrpSpPr>
            <p:grpSpPr bwMode="auto">
              <a:xfrm>
                <a:off x="1111" y="482"/>
                <a:ext cx="3221" cy="2518"/>
                <a:chOff x="1383" y="663"/>
                <a:chExt cx="2972" cy="2340"/>
              </a:xfrm>
            </p:grpSpPr>
            <p:graphicFrame>
              <p:nvGraphicFramePr>
                <p:cNvPr id="568407" name="Object 87"/>
                <p:cNvGraphicFramePr>
                  <a:graphicFrameLocks noChangeAspect="1"/>
                </p:cNvGraphicFramePr>
                <p:nvPr/>
              </p:nvGraphicFramePr>
              <p:xfrm>
                <a:off x="1383" y="663"/>
                <a:ext cx="2948" cy="2340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568430" name="Диаграмма" r:id="rId3" imgW="4191122" imgH="3333780" progId="Excel.Chart.8">
                        <p:embed/>
                      </p:oleObj>
                    </mc:Choice>
                    <mc:Fallback>
                      <p:oleObj name="Диаграмма" r:id="rId3" imgW="4191122" imgH="3333780" progId="Excel.Chart.8">
                        <p:embed/>
                        <p:pic>
                          <p:nvPicPr>
                            <p:cNvPr id="0" name="Object 87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4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 t="3307" b="3307"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1383" y="663"/>
                              <a:ext cx="2948" cy="2340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568411" name="Object 91"/>
                <p:cNvGraphicFramePr>
                  <a:graphicFrameLocks noChangeAspect="1"/>
                </p:cNvGraphicFramePr>
                <p:nvPr/>
              </p:nvGraphicFramePr>
              <p:xfrm>
                <a:off x="1678" y="754"/>
                <a:ext cx="160" cy="176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568431" name="Формула" r:id="rId5" imgW="253800" imgH="279360" progId="Equation.3">
                        <p:embed/>
                      </p:oleObj>
                    </mc:Choice>
                    <mc:Fallback>
                      <p:oleObj name="Формула" r:id="rId5" imgW="253800" imgH="279360" progId="Equation.3">
                        <p:embed/>
                        <p:pic>
                          <p:nvPicPr>
                            <p:cNvPr id="0" name="Object 91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6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1678" y="754"/>
                              <a:ext cx="160" cy="176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bg1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rgbClr val="808080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568417" name="Object 97"/>
                <p:cNvGraphicFramePr>
                  <a:graphicFrameLocks noChangeAspect="1"/>
                </p:cNvGraphicFramePr>
                <p:nvPr/>
              </p:nvGraphicFramePr>
              <p:xfrm>
                <a:off x="3198" y="2614"/>
                <a:ext cx="945" cy="141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568432" name="Формула" r:id="rId7" imgW="1536480" imgH="228600" progId="Equation.3">
                        <p:embed/>
                      </p:oleObj>
                    </mc:Choice>
                    <mc:Fallback>
                      <p:oleObj name="Формула" r:id="rId7" imgW="1536480" imgH="228600" progId="Equation.3">
                        <p:embed/>
                        <p:pic>
                          <p:nvPicPr>
                            <p:cNvPr id="0" name="Object 97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8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3198" y="2614"/>
                              <a:ext cx="945" cy="141"/>
                            </a:xfrm>
                            <a:prstGeom prst="rect">
                              <a:avLst/>
                            </a:prstGeom>
                            <a:solidFill>
                              <a:schemeClr val="bg1"/>
                            </a:solidFill>
                            <a:ln>
                              <a:noFill/>
                            </a:ln>
                            <a:effectLst/>
                            <a:extLs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rgbClr val="808080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sp>
              <p:nvSpPr>
                <p:cNvPr id="568420" name="Rectangle 100"/>
                <p:cNvSpPr>
                  <a:spLocks noChangeArrowheads="1"/>
                </p:cNvSpPr>
                <p:nvPr/>
              </p:nvSpPr>
              <p:spPr bwMode="auto">
                <a:xfrm>
                  <a:off x="3787" y="1321"/>
                  <a:ext cx="408" cy="91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4288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568419" name="Text Box 99"/>
                <p:cNvSpPr txBox="1">
                  <a:spLocks noChangeArrowheads="1"/>
                </p:cNvSpPr>
                <p:nvPr/>
              </p:nvSpPr>
              <p:spPr bwMode="auto">
                <a:xfrm>
                  <a:off x="3719" y="1275"/>
                  <a:ext cx="636" cy="14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4288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algn="l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571500" algn="l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algn="l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714500" algn="l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286000" algn="l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743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3200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657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4114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</a:pPr>
                  <a:r>
                    <a:rPr lang="en-US" sz="1000" b="0">
                      <a:latin typeface="Arial" pitchFamily="34" charset="0"/>
                    </a:rPr>
                    <a:t>, evaporation)</a:t>
                  </a:r>
                  <a:endParaRPr lang="ru-RU" sz="1000" b="0">
                    <a:latin typeface="Arial" pitchFamily="34" charset="0"/>
                  </a:endParaRPr>
                </a:p>
              </p:txBody>
            </p:sp>
          </p:grpSp>
          <p:sp>
            <p:nvSpPr>
              <p:cNvPr id="568423" name="Oval 103"/>
              <p:cNvSpPr>
                <a:spLocks noChangeArrowheads="1"/>
              </p:cNvSpPr>
              <p:nvPr/>
            </p:nvSpPr>
            <p:spPr bwMode="auto">
              <a:xfrm>
                <a:off x="2154" y="981"/>
                <a:ext cx="45" cy="45"/>
              </a:xfrm>
              <a:prstGeom prst="ellipse">
                <a:avLst/>
              </a:prstGeom>
              <a:solidFill>
                <a:srgbClr val="CC0000"/>
              </a:solidFill>
              <a:ln w="14288" algn="ctr">
                <a:solidFill>
                  <a:srgbClr val="CC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568424" name="Oval 104"/>
              <p:cNvSpPr>
                <a:spLocks noChangeArrowheads="1"/>
              </p:cNvSpPr>
              <p:nvPr/>
            </p:nvSpPr>
            <p:spPr bwMode="auto">
              <a:xfrm>
                <a:off x="2041" y="890"/>
                <a:ext cx="45" cy="45"/>
              </a:xfrm>
              <a:prstGeom prst="ellipse">
                <a:avLst/>
              </a:prstGeom>
              <a:solidFill>
                <a:srgbClr val="CC0000"/>
              </a:solidFill>
              <a:ln w="14288" algn="ctr">
                <a:solidFill>
                  <a:srgbClr val="CC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568425" name="Oval 105"/>
              <p:cNvSpPr>
                <a:spLocks noChangeArrowheads="1"/>
              </p:cNvSpPr>
              <p:nvPr/>
            </p:nvSpPr>
            <p:spPr bwMode="auto">
              <a:xfrm>
                <a:off x="3470" y="1298"/>
                <a:ext cx="45" cy="45"/>
              </a:xfrm>
              <a:prstGeom prst="ellipse">
                <a:avLst/>
              </a:prstGeom>
              <a:solidFill>
                <a:schemeClr val="accent2"/>
              </a:solidFill>
              <a:ln w="14288" algn="ctr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568426" name="Oval 106"/>
              <p:cNvSpPr>
                <a:spLocks noChangeArrowheads="1"/>
              </p:cNvSpPr>
              <p:nvPr/>
            </p:nvSpPr>
            <p:spPr bwMode="auto">
              <a:xfrm>
                <a:off x="2993" y="1638"/>
                <a:ext cx="45" cy="45"/>
              </a:xfrm>
              <a:prstGeom prst="ellipse">
                <a:avLst/>
              </a:prstGeom>
              <a:solidFill>
                <a:schemeClr val="accent2"/>
              </a:solidFill>
              <a:ln w="14288" algn="ctr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568427" name="Oval 107"/>
              <p:cNvSpPr>
                <a:spLocks noChangeArrowheads="1"/>
              </p:cNvSpPr>
              <p:nvPr/>
            </p:nvSpPr>
            <p:spPr bwMode="auto">
              <a:xfrm>
                <a:off x="1474" y="1389"/>
                <a:ext cx="45" cy="45"/>
              </a:xfrm>
              <a:prstGeom prst="ellipse">
                <a:avLst/>
              </a:prstGeom>
              <a:solidFill>
                <a:schemeClr val="accent2"/>
              </a:solidFill>
              <a:ln w="14288" algn="ctr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</p:grpSp>
      </p:grpSp>
    </p:spTree>
  </p:cSld>
  <p:clrMapOvr>
    <a:masterClrMapping/>
  </p:clrMapOvr>
  <p:transition advClick="0">
    <p:zoom dir="in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2</a:t>
            </a:r>
            <a:r>
              <a:rPr lang="en-US" baseline="30000"/>
              <a:t>nd</a:t>
            </a:r>
            <a:r>
              <a:rPr lang="en-US"/>
              <a:t> METCOR-P Meeting, July 9, 2008, St.-Peterburg   </a:t>
            </a:r>
            <a:r>
              <a:rPr lang="en-GB"/>
              <a:t> </a:t>
            </a:r>
            <a:fld id="{08833F9C-2091-44C8-AAE4-E492A87F6E60}" type="slidenum">
              <a:rPr lang="en-GB"/>
              <a:pPr/>
              <a:t>2</a:t>
            </a:fld>
            <a:endParaRPr lang="en-GB"/>
          </a:p>
        </p:txBody>
      </p:sp>
      <p:sp>
        <p:nvSpPr>
          <p:cNvPr id="531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>
                <a:solidFill>
                  <a:srgbClr val="990033"/>
                </a:solidFill>
                <a:effectLst/>
                <a:cs typeface="Times New Roman" pitchFamily="18" charset="0"/>
              </a:rPr>
              <a:t>Contents</a:t>
            </a:r>
            <a:endParaRPr lang="ru-RU" sz="2800">
              <a:solidFill>
                <a:srgbClr val="990033"/>
              </a:solidFill>
              <a:effectLst/>
              <a:cs typeface="Times New Roman" pitchFamily="18" charset="0"/>
            </a:endParaRPr>
          </a:p>
        </p:txBody>
      </p:sp>
      <p:sp>
        <p:nvSpPr>
          <p:cNvPr id="5314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9750" y="1376363"/>
            <a:ext cx="8388350" cy="4645025"/>
          </a:xfrm>
        </p:spPr>
        <p:txBody>
          <a:bodyPr/>
          <a:lstStyle/>
          <a:p>
            <a:pPr marL="0" indent="0">
              <a:spcBef>
                <a:spcPct val="30000"/>
              </a:spcBef>
              <a:buFont typeface="Wingdings" pitchFamily="2" charset="2"/>
              <a:buChar char="Ø"/>
              <a:tabLst>
                <a:tab pos="355600" algn="l"/>
              </a:tabLst>
            </a:pPr>
            <a:r>
              <a:rPr lang="en-US" sz="2000" b="1">
                <a:effectLst/>
              </a:rPr>
              <a:t>	Experiment specifications</a:t>
            </a:r>
          </a:p>
          <a:p>
            <a:pPr marL="0" indent="0">
              <a:spcBef>
                <a:spcPct val="30000"/>
              </a:spcBef>
              <a:buFont typeface="Wingdings" pitchFamily="2" charset="2"/>
              <a:buChar char="Ø"/>
              <a:tabLst>
                <a:tab pos="355600" algn="l"/>
              </a:tabLst>
            </a:pPr>
            <a:r>
              <a:rPr lang="en-US" sz="2000" b="1">
                <a:effectLst/>
              </a:rPr>
              <a:t>	Results</a:t>
            </a:r>
          </a:p>
          <a:p>
            <a:pPr marL="0" indent="0">
              <a:spcBef>
                <a:spcPct val="30000"/>
              </a:spcBef>
              <a:buFont typeface="Wingdings" pitchFamily="2" charset="2"/>
              <a:buChar char="Ø"/>
              <a:tabLst>
                <a:tab pos="355600" algn="l"/>
              </a:tabLst>
            </a:pPr>
            <a:r>
              <a:rPr lang="en-US" sz="2000" b="1">
                <a:effectLst/>
              </a:rPr>
              <a:t>	Posttest analysis </a:t>
            </a:r>
          </a:p>
          <a:p>
            <a:pPr marL="0" indent="0">
              <a:spcBef>
                <a:spcPct val="30000"/>
              </a:spcBef>
              <a:buFont typeface="Wingdings" pitchFamily="2" charset="2"/>
              <a:buChar char="Ø"/>
              <a:tabLst>
                <a:tab pos="355600" algn="l"/>
              </a:tabLst>
            </a:pPr>
            <a:r>
              <a:rPr lang="en-US" sz="2000" b="1">
                <a:effectLst/>
              </a:rPr>
              <a:t>	Systematization of tests with suboxidized corium</a:t>
            </a:r>
          </a:p>
          <a:p>
            <a:pPr marL="0" indent="0">
              <a:spcBef>
                <a:spcPct val="30000"/>
              </a:spcBef>
              <a:buFont typeface="Wingdings" pitchFamily="2" charset="2"/>
              <a:buChar char="Ø"/>
              <a:tabLst>
                <a:tab pos="355600" algn="l"/>
              </a:tabLst>
            </a:pPr>
            <a:r>
              <a:rPr lang="ru-RU" sz="2000" b="1">
                <a:effectLst/>
              </a:rPr>
              <a:t> </a:t>
            </a:r>
            <a:r>
              <a:rPr lang="en-US" sz="2000" b="1">
                <a:effectLst/>
              </a:rPr>
              <a:t>	Model of stabilized corrosion condition </a:t>
            </a:r>
            <a:endParaRPr lang="ru-RU" sz="2000" b="1">
              <a:effectLst/>
            </a:endParaRPr>
          </a:p>
          <a:p>
            <a:pPr marL="0" indent="0">
              <a:spcBef>
                <a:spcPct val="30000"/>
              </a:spcBef>
              <a:buFont typeface="Wingdings" pitchFamily="2" charset="2"/>
              <a:buChar char="Ø"/>
              <a:tabLst>
                <a:tab pos="355600" algn="l"/>
              </a:tabLst>
            </a:pPr>
            <a:r>
              <a:rPr lang="en-US" sz="2000" b="1">
                <a:effectLst/>
              </a:rPr>
              <a:t>	Comparison with</a:t>
            </a:r>
            <a:r>
              <a:rPr lang="ru-RU" sz="2000" b="1">
                <a:effectLst/>
              </a:rPr>
              <a:t> </a:t>
            </a:r>
            <a:r>
              <a:rPr lang="en-US" sz="2000" b="1">
                <a:effectLst/>
              </a:rPr>
              <a:t>GEMINI / NUCLEA calculations</a:t>
            </a:r>
          </a:p>
          <a:p>
            <a:pPr marL="0" indent="0">
              <a:spcBef>
                <a:spcPct val="30000"/>
              </a:spcBef>
              <a:buFont typeface="Wingdings" pitchFamily="2" charset="2"/>
              <a:buChar char="Ø"/>
              <a:tabLst>
                <a:tab pos="355600" algn="l"/>
              </a:tabLst>
            </a:pPr>
            <a:r>
              <a:rPr lang="en-US" sz="2000" b="1">
                <a:effectLst/>
              </a:rPr>
              <a:t>	IVR application</a:t>
            </a:r>
          </a:p>
          <a:p>
            <a:pPr marL="0" indent="0">
              <a:spcBef>
                <a:spcPct val="30000"/>
              </a:spcBef>
              <a:buFont typeface="Wingdings" pitchFamily="2" charset="2"/>
              <a:buChar char="Ø"/>
              <a:tabLst>
                <a:tab pos="355600" algn="l"/>
              </a:tabLst>
            </a:pPr>
            <a:r>
              <a:rPr lang="ru-RU" sz="2000" b="1">
                <a:effectLst/>
              </a:rPr>
              <a:t> </a:t>
            </a:r>
            <a:r>
              <a:rPr lang="en-US" sz="2000" b="1">
                <a:effectLst/>
              </a:rPr>
              <a:t>	Requirements to the test on the interface </a:t>
            </a:r>
            <a:r>
              <a:rPr lang="ru-RU" sz="2000" b="1">
                <a:effectLst/>
              </a:rPr>
              <a:t> </a:t>
            </a:r>
            <a:r>
              <a:rPr lang="en-US" sz="2000" b="1">
                <a:effectLst/>
              </a:rPr>
              <a:t>orientation relevance</a:t>
            </a:r>
            <a:endParaRPr lang="ru-RU" sz="2000" b="1">
              <a:effectLst/>
            </a:endParaRPr>
          </a:p>
          <a:p>
            <a:pPr marL="0" indent="0">
              <a:spcBef>
                <a:spcPct val="30000"/>
              </a:spcBef>
              <a:buFont typeface="Wingdings" pitchFamily="2" charset="2"/>
              <a:buChar char="Ø"/>
              <a:tabLst>
                <a:tab pos="355600" algn="l"/>
              </a:tabLst>
            </a:pPr>
            <a:r>
              <a:rPr lang="ru-RU" sz="2000" b="1">
                <a:effectLst/>
              </a:rPr>
              <a:t> </a:t>
            </a:r>
            <a:r>
              <a:rPr lang="en-US" sz="2000" b="1">
                <a:effectLst/>
              </a:rPr>
              <a:t>	Conclusions</a:t>
            </a:r>
          </a:p>
          <a:p>
            <a:pPr marL="0" indent="0">
              <a:spcBef>
                <a:spcPct val="30000"/>
              </a:spcBef>
              <a:buFont typeface="Wingdings" pitchFamily="2" charset="2"/>
              <a:buNone/>
              <a:tabLst>
                <a:tab pos="355600" algn="l"/>
              </a:tabLst>
            </a:pPr>
            <a:endParaRPr lang="ru-RU" sz="2000" b="1">
              <a:effectLst/>
            </a:endParaRPr>
          </a:p>
        </p:txBody>
      </p:sp>
    </p:spTree>
  </p:cSld>
  <p:clrMapOvr>
    <a:masterClrMapping/>
  </p:clrMapOvr>
  <p:transition advClick="0">
    <p:zoom dir="in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2</a:t>
            </a:r>
            <a:r>
              <a:rPr lang="en-US" baseline="30000"/>
              <a:t>nd</a:t>
            </a:r>
            <a:r>
              <a:rPr lang="en-US"/>
              <a:t> METCOR-P Meeting, July 9, 2008, St.-Peterburg   </a:t>
            </a:r>
            <a:r>
              <a:rPr lang="en-GB"/>
              <a:t> </a:t>
            </a:r>
            <a:fld id="{F52D51EB-8617-4574-B3B5-12B18068B5CD}" type="slidenum">
              <a:rPr lang="en-GB"/>
              <a:pPr/>
              <a:t>20</a:t>
            </a:fld>
            <a:endParaRPr lang="en-GB"/>
          </a:p>
        </p:txBody>
      </p:sp>
      <p:sp>
        <p:nvSpPr>
          <p:cNvPr id="573442" name="Rectangle 2"/>
          <p:cNvSpPr>
            <a:spLocks noGrp="1" noChangeArrowheads="1"/>
          </p:cNvSpPr>
          <p:nvPr>
            <p:ph type="title"/>
          </p:nvPr>
        </p:nvSpPr>
        <p:spPr>
          <a:xfrm>
            <a:off x="576263" y="333375"/>
            <a:ext cx="7772400" cy="719138"/>
          </a:xfrm>
        </p:spPr>
        <p:txBody>
          <a:bodyPr/>
          <a:lstStyle/>
          <a:p>
            <a:r>
              <a:rPr lang="en-US" sz="2600"/>
              <a:t>Model of the stabilized system after </a:t>
            </a:r>
            <a:br>
              <a:rPr lang="en-US" sz="2600"/>
            </a:br>
            <a:r>
              <a:rPr lang="en-US" sz="2600"/>
              <a:t>corrosion stage completion</a:t>
            </a:r>
            <a:endParaRPr lang="ru-RU" sz="2600"/>
          </a:p>
        </p:txBody>
      </p:sp>
      <p:sp>
        <p:nvSpPr>
          <p:cNvPr id="573631" name="Text Box 191"/>
          <p:cNvSpPr txBox="1">
            <a:spLocks noChangeArrowheads="1"/>
          </p:cNvSpPr>
          <p:nvPr/>
        </p:nvSpPr>
        <p:spPr bwMode="auto">
          <a:xfrm>
            <a:off x="142875" y="1592263"/>
            <a:ext cx="9001125" cy="394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4288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tabLst>
                <a:tab pos="3556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 algn="l">
              <a:tabLst>
                <a:tab pos="3556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algn="l">
              <a:tabLst>
                <a:tab pos="3556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14500" algn="l">
              <a:tabLst>
                <a:tab pos="3556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algn="l">
              <a:tabLst>
                <a:tab pos="3556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ru-RU" sz="2200" b="0">
                <a:latin typeface="Arial" pitchFamily="34" charset="0"/>
                <a:cs typeface="Arial" pitchFamily="34" charset="0"/>
              </a:rPr>
              <a:t>●</a:t>
            </a:r>
            <a:r>
              <a:rPr lang="en-US" sz="2200" b="0">
                <a:latin typeface="Arial" pitchFamily="34" charset="0"/>
                <a:cs typeface="Arial" pitchFamily="34" charset="0"/>
              </a:rPr>
              <a:t>  	Stabilized condition</a:t>
            </a:r>
            <a:r>
              <a:rPr lang="ru-RU" sz="2200" b="0">
                <a:latin typeface="Arial" pitchFamily="34" charset="0"/>
                <a:cs typeface="Arial" pitchFamily="34" charset="0"/>
              </a:rPr>
              <a:t> (</a:t>
            </a:r>
            <a:r>
              <a:rPr lang="en-US" sz="2200" b="0">
                <a:latin typeface="Arial" pitchFamily="34" charset="0"/>
                <a:cs typeface="Arial" pitchFamily="34" charset="0"/>
              </a:rPr>
              <a:t>corrosion completion</a:t>
            </a:r>
            <a:r>
              <a:rPr lang="ru-RU" sz="2200" b="0">
                <a:latin typeface="Arial" pitchFamily="34" charset="0"/>
                <a:cs typeface="Arial" pitchFamily="34" charset="0"/>
              </a:rPr>
              <a:t>)</a:t>
            </a:r>
            <a:r>
              <a:rPr lang="en-US" sz="2200" b="0">
                <a:latin typeface="Arial" pitchFamily="34" charset="0"/>
                <a:cs typeface="Arial" pitchFamily="34" charset="0"/>
              </a:rPr>
              <a:t> means chemical 	equilibrium between the oxidic liquid (corium) and metallic liquid (IZ) 	in the thermal gradient conditions. The equilibrium is provided by the 	repartitioning of components between liquids</a:t>
            </a:r>
            <a:r>
              <a:rPr lang="ru-RU" sz="2200" b="0">
                <a:latin typeface="Arial" pitchFamily="34" charset="0"/>
                <a:cs typeface="Arial" pitchFamily="34" charset="0"/>
              </a:rPr>
              <a:t> (</a:t>
            </a:r>
            <a:r>
              <a:rPr lang="en-US" sz="2200" b="0">
                <a:latin typeface="Arial" pitchFamily="34" charset="0"/>
                <a:cs typeface="Arial" pitchFamily="34" charset="0"/>
              </a:rPr>
              <a:t>like in</a:t>
            </a:r>
            <a:r>
              <a:rPr lang="ru-RU" sz="2200" b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b="0">
                <a:latin typeface="Arial" pitchFamily="34" charset="0"/>
                <a:cs typeface="Arial" pitchFamily="34" charset="0"/>
              </a:rPr>
              <a:t>MASCA)</a:t>
            </a:r>
          </a:p>
          <a:p>
            <a:pPr>
              <a:spcBef>
                <a:spcPct val="50000"/>
              </a:spcBef>
            </a:pPr>
            <a:r>
              <a:rPr lang="en-US" sz="2200" b="0">
                <a:latin typeface="Arial" pitchFamily="34" charset="0"/>
                <a:cs typeface="Arial" pitchFamily="34" charset="0"/>
              </a:rPr>
              <a:t>●  	Low IZ temperature explains </a:t>
            </a:r>
            <a:r>
              <a:rPr lang="ru-RU" sz="2200" b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b="0">
                <a:latin typeface="Arial" pitchFamily="34" charset="0"/>
                <a:cs typeface="Arial" pitchFamily="34" charset="0"/>
              </a:rPr>
              <a:t>insignificant solubility of </a:t>
            </a:r>
            <a:r>
              <a:rPr lang="ru-RU" sz="2200" b="0"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ru-RU" sz="2200" b="0">
                <a:latin typeface="Arial" pitchFamily="34" charset="0"/>
                <a:cs typeface="Arial" pitchFamily="34" charset="0"/>
              </a:rPr>
              <a:t>    </a:t>
            </a:r>
            <a:r>
              <a:rPr lang="en-US" sz="2200" b="0">
                <a:latin typeface="Arial" pitchFamily="34" charset="0"/>
                <a:cs typeface="Arial" pitchFamily="34" charset="0"/>
              </a:rPr>
              <a:t>	oxygen in the metallic melt</a:t>
            </a:r>
            <a:r>
              <a:rPr lang="ru-RU" sz="2200" b="0">
                <a:latin typeface="Arial" pitchFamily="34" charset="0"/>
                <a:cs typeface="Arial" pitchFamily="34" charset="0"/>
              </a:rPr>
              <a:t>. </a:t>
            </a:r>
            <a:r>
              <a:rPr lang="en-US" sz="2200" b="0">
                <a:latin typeface="Arial" pitchFamily="34" charset="0"/>
                <a:cs typeface="Arial" pitchFamily="34" charset="0"/>
              </a:rPr>
              <a:t>Therefore, the IZ can be roughly</a:t>
            </a:r>
            <a:br>
              <a:rPr lang="en-US" sz="2200" b="0">
                <a:latin typeface="Arial" pitchFamily="34" charset="0"/>
                <a:cs typeface="Arial" pitchFamily="34" charset="0"/>
              </a:rPr>
            </a:br>
            <a:r>
              <a:rPr lang="en-US" sz="2200" b="0">
                <a:latin typeface="Arial" pitchFamily="34" charset="0"/>
                <a:cs typeface="Arial" pitchFamily="34" charset="0"/>
              </a:rPr>
              <a:t>    analyzed using the </a:t>
            </a:r>
            <a:r>
              <a:rPr lang="en-US" sz="2200" b="0">
                <a:latin typeface="Arial" pitchFamily="34" charset="0"/>
                <a:cs typeface="Arial" pitchFamily="34" charset="0"/>
                <a:sym typeface="Symbol" pitchFamily="18" charset="2"/>
              </a:rPr>
              <a:t>U-Zr-Fe</a:t>
            </a:r>
            <a:r>
              <a:rPr lang="en-US" sz="2200" b="0">
                <a:latin typeface="Arial" pitchFamily="34" charset="0"/>
                <a:cs typeface="Arial" pitchFamily="34" charset="0"/>
              </a:rPr>
              <a:t> ternary diagram</a:t>
            </a:r>
            <a:r>
              <a:rPr lang="ru-RU" sz="2200" b="0">
                <a:latin typeface="Arial" pitchFamily="34" charset="0"/>
                <a:cs typeface="Arial" pitchFamily="34" charset="0"/>
                <a:sym typeface="Symbol" pitchFamily="18" charset="2"/>
              </a:rPr>
              <a:t> (</a:t>
            </a:r>
            <a:r>
              <a:rPr lang="en-US" sz="2200" b="0">
                <a:latin typeface="Arial" pitchFamily="34" charset="0"/>
                <a:cs typeface="Arial" pitchFamily="34" charset="0"/>
                <a:sym typeface="Symbol" pitchFamily="18" charset="2"/>
              </a:rPr>
              <a:t>without oxygen</a:t>
            </a:r>
            <a:r>
              <a:rPr lang="ru-RU" sz="2200" b="0">
                <a:latin typeface="Arial" pitchFamily="34" charset="0"/>
                <a:cs typeface="Arial" pitchFamily="34" charset="0"/>
                <a:sym typeface="Symbol" pitchFamily="18" charset="2"/>
              </a:rPr>
              <a:t>)</a:t>
            </a:r>
            <a:endParaRPr lang="ru-RU" sz="2200" b="0">
              <a:latin typeface="Arial" pitchFamily="34" charset="0"/>
              <a:sym typeface="Symbol" pitchFamily="18" charset="2"/>
            </a:endParaRPr>
          </a:p>
          <a:p>
            <a:pPr>
              <a:spcBef>
                <a:spcPct val="50000"/>
              </a:spcBef>
            </a:pPr>
            <a:r>
              <a:rPr lang="ru-RU" sz="2200" b="0">
                <a:latin typeface="Arial" pitchFamily="34" charset="0"/>
                <a:cs typeface="Arial" pitchFamily="34" charset="0"/>
                <a:sym typeface="Symbol" pitchFamily="18" charset="2"/>
              </a:rPr>
              <a:t>●  </a:t>
            </a:r>
            <a:r>
              <a:rPr lang="en-US" sz="2200" b="0">
                <a:latin typeface="Arial" pitchFamily="34" charset="0"/>
                <a:cs typeface="Arial" pitchFamily="34" charset="0"/>
                <a:sym typeface="Symbol" pitchFamily="18" charset="2"/>
              </a:rPr>
              <a:t>	Steel corrosion</a:t>
            </a:r>
            <a:r>
              <a:rPr lang="ru-RU" sz="2200" b="0">
                <a:latin typeface="Arial" pitchFamily="34" charset="0"/>
                <a:cs typeface="Arial" pitchFamily="34" charset="0"/>
                <a:sym typeface="Symbol" pitchFamily="18" charset="2"/>
              </a:rPr>
              <a:t> – </a:t>
            </a:r>
            <a:r>
              <a:rPr lang="en-US" sz="2200" b="0">
                <a:latin typeface="Arial" pitchFamily="34" charset="0"/>
                <a:cs typeface="Arial" pitchFamily="34" charset="0"/>
                <a:sym typeface="Symbol" pitchFamily="18" charset="2"/>
              </a:rPr>
              <a:t>its dissolution in the IZ metallic melt</a:t>
            </a:r>
            <a:endParaRPr lang="ru-RU" sz="2200" b="0">
              <a:latin typeface="Arial" pitchFamily="34" charset="0"/>
              <a:cs typeface="Arial" pitchFamily="34" charset="0"/>
              <a:sym typeface="Symbol" pitchFamily="18" charset="2"/>
            </a:endParaRPr>
          </a:p>
          <a:p>
            <a:pPr>
              <a:spcBef>
                <a:spcPct val="50000"/>
              </a:spcBef>
            </a:pPr>
            <a:r>
              <a:rPr lang="ru-RU" sz="2200" b="0">
                <a:latin typeface="Arial" pitchFamily="34" charset="0"/>
                <a:cs typeface="Arial" pitchFamily="34" charset="0"/>
                <a:sym typeface="Symbol" pitchFamily="18" charset="2"/>
              </a:rPr>
              <a:t>●  </a:t>
            </a:r>
            <a:r>
              <a:rPr lang="en-US" sz="2200" b="0">
                <a:latin typeface="Arial" pitchFamily="34" charset="0"/>
                <a:cs typeface="Arial" pitchFamily="34" charset="0"/>
                <a:sym typeface="Symbol" pitchFamily="18" charset="2"/>
              </a:rPr>
              <a:t>	Specimen and IZ temperature are sensitive only to thermal 	boundary conditions</a:t>
            </a:r>
            <a:endParaRPr lang="ru-RU" sz="2200" b="0">
              <a:latin typeface="Arial" pitchFamily="34" charset="0"/>
              <a:cs typeface="Arial" pitchFamily="34" charset="0"/>
              <a:sym typeface="Symbol" pitchFamily="18" charset="2"/>
            </a:endParaRPr>
          </a:p>
        </p:txBody>
      </p:sp>
    </p:spTree>
  </p:cSld>
  <p:clrMapOvr>
    <a:masterClrMapping/>
  </p:clrMapOvr>
  <p:transition advClick="0">
    <p:zoom dir="in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Foliennummernplatzhalt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2</a:t>
            </a:r>
            <a:r>
              <a:rPr lang="en-US" baseline="30000"/>
              <a:t>nd</a:t>
            </a:r>
            <a:r>
              <a:rPr lang="en-US"/>
              <a:t> METCOR-P Meeting, July 9, 2008, St.-Peterburg   </a:t>
            </a:r>
            <a:r>
              <a:rPr lang="en-GB"/>
              <a:t> </a:t>
            </a:r>
            <a:fld id="{0480EC63-B50D-45E3-BF75-CFD9AB609949}" type="slidenum">
              <a:rPr lang="en-GB"/>
              <a:pPr/>
              <a:t>21</a:t>
            </a:fld>
            <a:endParaRPr lang="en-GB"/>
          </a:p>
        </p:txBody>
      </p:sp>
      <p:sp>
        <p:nvSpPr>
          <p:cNvPr id="588802" name="Rectangle 2"/>
          <p:cNvSpPr>
            <a:spLocks noGrp="1" noChangeArrowheads="1"/>
          </p:cNvSpPr>
          <p:nvPr>
            <p:ph type="title"/>
          </p:nvPr>
        </p:nvSpPr>
        <p:spPr>
          <a:xfrm>
            <a:off x="647700" y="188913"/>
            <a:ext cx="7772400" cy="639762"/>
          </a:xfrm>
        </p:spPr>
        <p:txBody>
          <a:bodyPr/>
          <a:lstStyle/>
          <a:p>
            <a:r>
              <a:rPr lang="en-US" sz="2200"/>
              <a:t>Model of the stabilized system after </a:t>
            </a:r>
            <a:br>
              <a:rPr lang="en-US" sz="2200"/>
            </a:br>
            <a:r>
              <a:rPr lang="en-US" sz="2200"/>
              <a:t>corrosion stage completion</a:t>
            </a:r>
            <a:r>
              <a:rPr lang="ru-RU" sz="2200"/>
              <a:t> </a:t>
            </a:r>
            <a:r>
              <a:rPr lang="ru-RU" sz="2000"/>
              <a:t>(2)</a:t>
            </a:r>
          </a:p>
        </p:txBody>
      </p:sp>
      <p:grpSp>
        <p:nvGrpSpPr>
          <p:cNvPr id="588951" name="Group 151"/>
          <p:cNvGrpSpPr>
            <a:grpSpLocks/>
          </p:cNvGrpSpPr>
          <p:nvPr/>
        </p:nvGrpSpPr>
        <p:grpSpPr bwMode="auto">
          <a:xfrm>
            <a:off x="0" y="1268413"/>
            <a:ext cx="9144000" cy="3140075"/>
            <a:chOff x="0" y="550"/>
            <a:chExt cx="5760" cy="1978"/>
          </a:xfrm>
        </p:grpSpPr>
        <p:sp>
          <p:nvSpPr>
            <p:cNvPr id="588950" name="Freeform 150"/>
            <p:cNvSpPr>
              <a:spLocks/>
            </p:cNvSpPr>
            <p:nvPr/>
          </p:nvSpPr>
          <p:spPr bwMode="auto">
            <a:xfrm>
              <a:off x="2404" y="1049"/>
              <a:ext cx="989" cy="1221"/>
            </a:xfrm>
            <a:custGeom>
              <a:avLst/>
              <a:gdLst>
                <a:gd name="T0" fmla="*/ 29 w 2966"/>
                <a:gd name="T1" fmla="*/ 3296 h 3663"/>
                <a:gd name="T2" fmla="*/ 89 w 2966"/>
                <a:gd name="T3" fmla="*/ 3028 h 3663"/>
                <a:gd name="T4" fmla="*/ 148 w 2966"/>
                <a:gd name="T5" fmla="*/ 2843 h 3663"/>
                <a:gd name="T6" fmla="*/ 207 w 2966"/>
                <a:gd name="T7" fmla="*/ 2693 h 3663"/>
                <a:gd name="T8" fmla="*/ 267 w 2966"/>
                <a:gd name="T9" fmla="*/ 2563 h 3663"/>
                <a:gd name="T10" fmla="*/ 326 w 2966"/>
                <a:gd name="T11" fmla="*/ 2448 h 3663"/>
                <a:gd name="T12" fmla="*/ 385 w 2966"/>
                <a:gd name="T13" fmla="*/ 2342 h 3663"/>
                <a:gd name="T14" fmla="*/ 445 w 2966"/>
                <a:gd name="T15" fmla="*/ 2244 h 3663"/>
                <a:gd name="T16" fmla="*/ 504 w 2966"/>
                <a:gd name="T17" fmla="*/ 2152 h 3663"/>
                <a:gd name="T18" fmla="*/ 563 w 2966"/>
                <a:gd name="T19" fmla="*/ 2066 h 3663"/>
                <a:gd name="T20" fmla="*/ 623 w 2966"/>
                <a:gd name="T21" fmla="*/ 1984 h 3663"/>
                <a:gd name="T22" fmla="*/ 682 w 2966"/>
                <a:gd name="T23" fmla="*/ 1907 h 3663"/>
                <a:gd name="T24" fmla="*/ 741 w 2966"/>
                <a:gd name="T25" fmla="*/ 1832 h 3663"/>
                <a:gd name="T26" fmla="*/ 801 w 2966"/>
                <a:gd name="T27" fmla="*/ 1759 h 3663"/>
                <a:gd name="T28" fmla="*/ 860 w 2966"/>
                <a:gd name="T29" fmla="*/ 1690 h 3663"/>
                <a:gd name="T30" fmla="*/ 919 w 2966"/>
                <a:gd name="T31" fmla="*/ 1623 h 3663"/>
                <a:gd name="T32" fmla="*/ 979 w 2966"/>
                <a:gd name="T33" fmla="*/ 1559 h 3663"/>
                <a:gd name="T34" fmla="*/ 1038 w 2966"/>
                <a:gd name="T35" fmla="*/ 1496 h 3663"/>
                <a:gd name="T36" fmla="*/ 1097 w 2966"/>
                <a:gd name="T37" fmla="*/ 1435 h 3663"/>
                <a:gd name="T38" fmla="*/ 1157 w 2966"/>
                <a:gd name="T39" fmla="*/ 1375 h 3663"/>
                <a:gd name="T40" fmla="*/ 1216 w 2966"/>
                <a:gd name="T41" fmla="*/ 1317 h 3663"/>
                <a:gd name="T42" fmla="*/ 1275 w 2966"/>
                <a:gd name="T43" fmla="*/ 1261 h 3663"/>
                <a:gd name="T44" fmla="*/ 1335 w 2966"/>
                <a:gd name="T45" fmla="*/ 1205 h 3663"/>
                <a:gd name="T46" fmla="*/ 1394 w 2966"/>
                <a:gd name="T47" fmla="*/ 1152 h 3663"/>
                <a:gd name="T48" fmla="*/ 1453 w 2966"/>
                <a:gd name="T49" fmla="*/ 1099 h 3663"/>
                <a:gd name="T50" fmla="*/ 1513 w 2966"/>
                <a:gd name="T51" fmla="*/ 1046 h 3663"/>
                <a:gd name="T52" fmla="*/ 1572 w 2966"/>
                <a:gd name="T53" fmla="*/ 997 h 3663"/>
                <a:gd name="T54" fmla="*/ 1631 w 2966"/>
                <a:gd name="T55" fmla="*/ 946 h 3663"/>
                <a:gd name="T56" fmla="*/ 1691 w 2966"/>
                <a:gd name="T57" fmla="*/ 897 h 3663"/>
                <a:gd name="T58" fmla="*/ 1750 w 2966"/>
                <a:gd name="T59" fmla="*/ 849 h 3663"/>
                <a:gd name="T60" fmla="*/ 1809 w 2966"/>
                <a:gd name="T61" fmla="*/ 802 h 3663"/>
                <a:gd name="T62" fmla="*/ 1869 w 2966"/>
                <a:gd name="T63" fmla="*/ 755 h 3663"/>
                <a:gd name="T64" fmla="*/ 1928 w 2966"/>
                <a:gd name="T65" fmla="*/ 709 h 3663"/>
                <a:gd name="T66" fmla="*/ 1987 w 2966"/>
                <a:gd name="T67" fmla="*/ 665 h 3663"/>
                <a:gd name="T68" fmla="*/ 2047 w 2966"/>
                <a:gd name="T69" fmla="*/ 620 h 3663"/>
                <a:gd name="T70" fmla="*/ 2106 w 2966"/>
                <a:gd name="T71" fmla="*/ 577 h 3663"/>
                <a:gd name="T72" fmla="*/ 2165 w 2966"/>
                <a:gd name="T73" fmla="*/ 534 h 3663"/>
                <a:gd name="T74" fmla="*/ 2224 w 2966"/>
                <a:gd name="T75" fmla="*/ 490 h 3663"/>
                <a:gd name="T76" fmla="*/ 2284 w 2966"/>
                <a:gd name="T77" fmla="*/ 448 h 3663"/>
                <a:gd name="T78" fmla="*/ 2343 w 2966"/>
                <a:gd name="T79" fmla="*/ 408 h 3663"/>
                <a:gd name="T80" fmla="*/ 2402 w 2966"/>
                <a:gd name="T81" fmla="*/ 367 h 3663"/>
                <a:gd name="T82" fmla="*/ 2462 w 2966"/>
                <a:gd name="T83" fmla="*/ 326 h 3663"/>
                <a:gd name="T84" fmla="*/ 2521 w 2966"/>
                <a:gd name="T85" fmla="*/ 285 h 3663"/>
                <a:gd name="T86" fmla="*/ 2580 w 2966"/>
                <a:gd name="T87" fmla="*/ 246 h 3663"/>
                <a:gd name="T88" fmla="*/ 2640 w 2966"/>
                <a:gd name="T89" fmla="*/ 208 h 3663"/>
                <a:gd name="T90" fmla="*/ 2699 w 2966"/>
                <a:gd name="T91" fmla="*/ 168 h 3663"/>
                <a:gd name="T92" fmla="*/ 2758 w 2966"/>
                <a:gd name="T93" fmla="*/ 130 h 3663"/>
                <a:gd name="T94" fmla="*/ 2818 w 2966"/>
                <a:gd name="T95" fmla="*/ 93 h 3663"/>
                <a:gd name="T96" fmla="*/ 2877 w 2966"/>
                <a:gd name="T97" fmla="*/ 55 h 3663"/>
                <a:gd name="T98" fmla="*/ 2936 w 2966"/>
                <a:gd name="T99" fmla="*/ 18 h 36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966" h="3663">
                  <a:moveTo>
                    <a:pt x="0" y="3663"/>
                  </a:moveTo>
                  <a:lnTo>
                    <a:pt x="29" y="3296"/>
                  </a:lnTo>
                  <a:lnTo>
                    <a:pt x="59" y="3145"/>
                  </a:lnTo>
                  <a:lnTo>
                    <a:pt x="89" y="3028"/>
                  </a:lnTo>
                  <a:lnTo>
                    <a:pt x="118" y="2930"/>
                  </a:lnTo>
                  <a:lnTo>
                    <a:pt x="148" y="2843"/>
                  </a:lnTo>
                  <a:lnTo>
                    <a:pt x="178" y="2766"/>
                  </a:lnTo>
                  <a:lnTo>
                    <a:pt x="207" y="2693"/>
                  </a:lnTo>
                  <a:lnTo>
                    <a:pt x="237" y="2627"/>
                  </a:lnTo>
                  <a:lnTo>
                    <a:pt x="267" y="2563"/>
                  </a:lnTo>
                  <a:lnTo>
                    <a:pt x="296" y="2505"/>
                  </a:lnTo>
                  <a:lnTo>
                    <a:pt x="326" y="2448"/>
                  </a:lnTo>
                  <a:lnTo>
                    <a:pt x="356" y="2394"/>
                  </a:lnTo>
                  <a:lnTo>
                    <a:pt x="385" y="2342"/>
                  </a:lnTo>
                  <a:lnTo>
                    <a:pt x="415" y="2292"/>
                  </a:lnTo>
                  <a:lnTo>
                    <a:pt x="445" y="2244"/>
                  </a:lnTo>
                  <a:lnTo>
                    <a:pt x="474" y="2198"/>
                  </a:lnTo>
                  <a:lnTo>
                    <a:pt x="504" y="2152"/>
                  </a:lnTo>
                  <a:lnTo>
                    <a:pt x="534" y="2109"/>
                  </a:lnTo>
                  <a:lnTo>
                    <a:pt x="563" y="2066"/>
                  </a:lnTo>
                  <a:lnTo>
                    <a:pt x="593" y="2025"/>
                  </a:lnTo>
                  <a:lnTo>
                    <a:pt x="623" y="1984"/>
                  </a:lnTo>
                  <a:lnTo>
                    <a:pt x="652" y="1945"/>
                  </a:lnTo>
                  <a:lnTo>
                    <a:pt x="682" y="1907"/>
                  </a:lnTo>
                  <a:lnTo>
                    <a:pt x="712" y="1869"/>
                  </a:lnTo>
                  <a:lnTo>
                    <a:pt x="741" y="1832"/>
                  </a:lnTo>
                  <a:lnTo>
                    <a:pt x="771" y="1795"/>
                  </a:lnTo>
                  <a:lnTo>
                    <a:pt x="801" y="1759"/>
                  </a:lnTo>
                  <a:lnTo>
                    <a:pt x="830" y="1725"/>
                  </a:lnTo>
                  <a:lnTo>
                    <a:pt x="860" y="1690"/>
                  </a:lnTo>
                  <a:lnTo>
                    <a:pt x="890" y="1656"/>
                  </a:lnTo>
                  <a:lnTo>
                    <a:pt x="919" y="1623"/>
                  </a:lnTo>
                  <a:lnTo>
                    <a:pt x="949" y="1591"/>
                  </a:lnTo>
                  <a:lnTo>
                    <a:pt x="979" y="1559"/>
                  </a:lnTo>
                  <a:lnTo>
                    <a:pt x="1008" y="1527"/>
                  </a:lnTo>
                  <a:lnTo>
                    <a:pt x="1038" y="1496"/>
                  </a:lnTo>
                  <a:lnTo>
                    <a:pt x="1068" y="1465"/>
                  </a:lnTo>
                  <a:lnTo>
                    <a:pt x="1097" y="1435"/>
                  </a:lnTo>
                  <a:lnTo>
                    <a:pt x="1127" y="1405"/>
                  </a:lnTo>
                  <a:lnTo>
                    <a:pt x="1157" y="1375"/>
                  </a:lnTo>
                  <a:lnTo>
                    <a:pt x="1186" y="1347"/>
                  </a:lnTo>
                  <a:lnTo>
                    <a:pt x="1216" y="1317"/>
                  </a:lnTo>
                  <a:lnTo>
                    <a:pt x="1246" y="1289"/>
                  </a:lnTo>
                  <a:lnTo>
                    <a:pt x="1275" y="1261"/>
                  </a:lnTo>
                  <a:lnTo>
                    <a:pt x="1305" y="1233"/>
                  </a:lnTo>
                  <a:lnTo>
                    <a:pt x="1335" y="1205"/>
                  </a:lnTo>
                  <a:lnTo>
                    <a:pt x="1364" y="1179"/>
                  </a:lnTo>
                  <a:lnTo>
                    <a:pt x="1394" y="1152"/>
                  </a:lnTo>
                  <a:lnTo>
                    <a:pt x="1424" y="1125"/>
                  </a:lnTo>
                  <a:lnTo>
                    <a:pt x="1453" y="1099"/>
                  </a:lnTo>
                  <a:lnTo>
                    <a:pt x="1483" y="1073"/>
                  </a:lnTo>
                  <a:lnTo>
                    <a:pt x="1513" y="1046"/>
                  </a:lnTo>
                  <a:lnTo>
                    <a:pt x="1542" y="1021"/>
                  </a:lnTo>
                  <a:lnTo>
                    <a:pt x="1572" y="997"/>
                  </a:lnTo>
                  <a:lnTo>
                    <a:pt x="1602" y="971"/>
                  </a:lnTo>
                  <a:lnTo>
                    <a:pt x="1631" y="946"/>
                  </a:lnTo>
                  <a:lnTo>
                    <a:pt x="1661" y="922"/>
                  </a:lnTo>
                  <a:lnTo>
                    <a:pt x="1691" y="897"/>
                  </a:lnTo>
                  <a:lnTo>
                    <a:pt x="1720" y="873"/>
                  </a:lnTo>
                  <a:lnTo>
                    <a:pt x="1750" y="849"/>
                  </a:lnTo>
                  <a:lnTo>
                    <a:pt x="1780" y="825"/>
                  </a:lnTo>
                  <a:lnTo>
                    <a:pt x="1809" y="802"/>
                  </a:lnTo>
                  <a:lnTo>
                    <a:pt x="1839" y="779"/>
                  </a:lnTo>
                  <a:lnTo>
                    <a:pt x="1869" y="755"/>
                  </a:lnTo>
                  <a:lnTo>
                    <a:pt x="1898" y="732"/>
                  </a:lnTo>
                  <a:lnTo>
                    <a:pt x="1928" y="709"/>
                  </a:lnTo>
                  <a:lnTo>
                    <a:pt x="1958" y="688"/>
                  </a:lnTo>
                  <a:lnTo>
                    <a:pt x="1987" y="665"/>
                  </a:lnTo>
                  <a:lnTo>
                    <a:pt x="2017" y="643"/>
                  </a:lnTo>
                  <a:lnTo>
                    <a:pt x="2047" y="620"/>
                  </a:lnTo>
                  <a:lnTo>
                    <a:pt x="2076" y="598"/>
                  </a:lnTo>
                  <a:lnTo>
                    <a:pt x="2106" y="577"/>
                  </a:lnTo>
                  <a:lnTo>
                    <a:pt x="2135" y="555"/>
                  </a:lnTo>
                  <a:lnTo>
                    <a:pt x="2165" y="534"/>
                  </a:lnTo>
                  <a:lnTo>
                    <a:pt x="2195" y="512"/>
                  </a:lnTo>
                  <a:lnTo>
                    <a:pt x="2224" y="490"/>
                  </a:lnTo>
                  <a:lnTo>
                    <a:pt x="2254" y="470"/>
                  </a:lnTo>
                  <a:lnTo>
                    <a:pt x="2284" y="448"/>
                  </a:lnTo>
                  <a:lnTo>
                    <a:pt x="2313" y="428"/>
                  </a:lnTo>
                  <a:lnTo>
                    <a:pt x="2343" y="408"/>
                  </a:lnTo>
                  <a:lnTo>
                    <a:pt x="2373" y="387"/>
                  </a:lnTo>
                  <a:lnTo>
                    <a:pt x="2402" y="367"/>
                  </a:lnTo>
                  <a:lnTo>
                    <a:pt x="2432" y="346"/>
                  </a:lnTo>
                  <a:lnTo>
                    <a:pt x="2462" y="326"/>
                  </a:lnTo>
                  <a:lnTo>
                    <a:pt x="2491" y="306"/>
                  </a:lnTo>
                  <a:lnTo>
                    <a:pt x="2521" y="285"/>
                  </a:lnTo>
                  <a:lnTo>
                    <a:pt x="2551" y="266"/>
                  </a:lnTo>
                  <a:lnTo>
                    <a:pt x="2580" y="246"/>
                  </a:lnTo>
                  <a:lnTo>
                    <a:pt x="2610" y="227"/>
                  </a:lnTo>
                  <a:lnTo>
                    <a:pt x="2640" y="208"/>
                  </a:lnTo>
                  <a:lnTo>
                    <a:pt x="2669" y="187"/>
                  </a:lnTo>
                  <a:lnTo>
                    <a:pt x="2699" y="168"/>
                  </a:lnTo>
                  <a:lnTo>
                    <a:pt x="2729" y="149"/>
                  </a:lnTo>
                  <a:lnTo>
                    <a:pt x="2758" y="130"/>
                  </a:lnTo>
                  <a:lnTo>
                    <a:pt x="2788" y="111"/>
                  </a:lnTo>
                  <a:lnTo>
                    <a:pt x="2818" y="93"/>
                  </a:lnTo>
                  <a:lnTo>
                    <a:pt x="2847" y="74"/>
                  </a:lnTo>
                  <a:lnTo>
                    <a:pt x="2877" y="55"/>
                  </a:lnTo>
                  <a:lnTo>
                    <a:pt x="2907" y="37"/>
                  </a:lnTo>
                  <a:lnTo>
                    <a:pt x="2936" y="18"/>
                  </a:lnTo>
                  <a:lnTo>
                    <a:pt x="2966" y="0"/>
                  </a:lnTo>
                </a:path>
              </a:pathLst>
            </a:custGeom>
            <a:noFill/>
            <a:ln w="28575" cmpd="sng">
              <a:solidFill>
                <a:srgbClr val="CC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88906" name="AutoShape 106"/>
            <p:cNvSpPr>
              <a:spLocks noChangeAspect="1" noChangeArrowheads="1" noTextEdit="1"/>
            </p:cNvSpPr>
            <p:nvPr/>
          </p:nvSpPr>
          <p:spPr bwMode="auto">
            <a:xfrm>
              <a:off x="2379" y="975"/>
              <a:ext cx="1293" cy="13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88910" name="Freeform 110"/>
            <p:cNvSpPr>
              <a:spLocks/>
            </p:cNvSpPr>
            <p:nvPr/>
          </p:nvSpPr>
          <p:spPr bwMode="auto">
            <a:xfrm>
              <a:off x="2400" y="1457"/>
              <a:ext cx="457" cy="823"/>
            </a:xfrm>
            <a:custGeom>
              <a:avLst/>
              <a:gdLst>
                <a:gd name="T0" fmla="*/ 29 w 2966"/>
                <a:gd name="T1" fmla="*/ 3296 h 3663"/>
                <a:gd name="T2" fmla="*/ 89 w 2966"/>
                <a:gd name="T3" fmla="*/ 3028 h 3663"/>
                <a:gd name="T4" fmla="*/ 148 w 2966"/>
                <a:gd name="T5" fmla="*/ 2843 h 3663"/>
                <a:gd name="T6" fmla="*/ 207 w 2966"/>
                <a:gd name="T7" fmla="*/ 2693 h 3663"/>
                <a:gd name="T8" fmla="*/ 267 w 2966"/>
                <a:gd name="T9" fmla="*/ 2563 h 3663"/>
                <a:gd name="T10" fmla="*/ 326 w 2966"/>
                <a:gd name="T11" fmla="*/ 2448 h 3663"/>
                <a:gd name="T12" fmla="*/ 385 w 2966"/>
                <a:gd name="T13" fmla="*/ 2342 h 3663"/>
                <a:gd name="T14" fmla="*/ 445 w 2966"/>
                <a:gd name="T15" fmla="*/ 2244 h 3663"/>
                <a:gd name="T16" fmla="*/ 504 w 2966"/>
                <a:gd name="T17" fmla="*/ 2152 h 3663"/>
                <a:gd name="T18" fmla="*/ 563 w 2966"/>
                <a:gd name="T19" fmla="*/ 2066 h 3663"/>
                <a:gd name="T20" fmla="*/ 623 w 2966"/>
                <a:gd name="T21" fmla="*/ 1984 h 3663"/>
                <a:gd name="T22" fmla="*/ 682 w 2966"/>
                <a:gd name="T23" fmla="*/ 1907 h 3663"/>
                <a:gd name="T24" fmla="*/ 741 w 2966"/>
                <a:gd name="T25" fmla="*/ 1832 h 3663"/>
                <a:gd name="T26" fmla="*/ 801 w 2966"/>
                <a:gd name="T27" fmla="*/ 1759 h 3663"/>
                <a:gd name="T28" fmla="*/ 860 w 2966"/>
                <a:gd name="T29" fmla="*/ 1690 h 3663"/>
                <a:gd name="T30" fmla="*/ 919 w 2966"/>
                <a:gd name="T31" fmla="*/ 1623 h 3663"/>
                <a:gd name="T32" fmla="*/ 979 w 2966"/>
                <a:gd name="T33" fmla="*/ 1559 h 3663"/>
                <a:gd name="T34" fmla="*/ 1038 w 2966"/>
                <a:gd name="T35" fmla="*/ 1496 h 3663"/>
                <a:gd name="T36" fmla="*/ 1097 w 2966"/>
                <a:gd name="T37" fmla="*/ 1435 h 3663"/>
                <a:gd name="T38" fmla="*/ 1157 w 2966"/>
                <a:gd name="T39" fmla="*/ 1375 h 3663"/>
                <a:gd name="T40" fmla="*/ 1216 w 2966"/>
                <a:gd name="T41" fmla="*/ 1317 h 3663"/>
                <a:gd name="T42" fmla="*/ 1275 w 2966"/>
                <a:gd name="T43" fmla="*/ 1261 h 3663"/>
                <a:gd name="T44" fmla="*/ 1335 w 2966"/>
                <a:gd name="T45" fmla="*/ 1205 h 3663"/>
                <a:gd name="T46" fmla="*/ 1394 w 2966"/>
                <a:gd name="T47" fmla="*/ 1152 h 3663"/>
                <a:gd name="T48" fmla="*/ 1453 w 2966"/>
                <a:gd name="T49" fmla="*/ 1099 h 3663"/>
                <a:gd name="T50" fmla="*/ 1513 w 2966"/>
                <a:gd name="T51" fmla="*/ 1046 h 3663"/>
                <a:gd name="T52" fmla="*/ 1572 w 2966"/>
                <a:gd name="T53" fmla="*/ 997 h 3663"/>
                <a:gd name="T54" fmla="*/ 1631 w 2966"/>
                <a:gd name="T55" fmla="*/ 946 h 3663"/>
                <a:gd name="T56" fmla="*/ 1691 w 2966"/>
                <a:gd name="T57" fmla="*/ 897 h 3663"/>
                <a:gd name="T58" fmla="*/ 1750 w 2966"/>
                <a:gd name="T59" fmla="*/ 849 h 3663"/>
                <a:gd name="T60" fmla="*/ 1809 w 2966"/>
                <a:gd name="T61" fmla="*/ 802 h 3663"/>
                <a:gd name="T62" fmla="*/ 1869 w 2966"/>
                <a:gd name="T63" fmla="*/ 755 h 3663"/>
                <a:gd name="T64" fmla="*/ 1928 w 2966"/>
                <a:gd name="T65" fmla="*/ 709 h 3663"/>
                <a:gd name="T66" fmla="*/ 1987 w 2966"/>
                <a:gd name="T67" fmla="*/ 665 h 3663"/>
                <a:gd name="T68" fmla="*/ 2047 w 2966"/>
                <a:gd name="T69" fmla="*/ 620 h 3663"/>
                <a:gd name="T70" fmla="*/ 2106 w 2966"/>
                <a:gd name="T71" fmla="*/ 577 h 3663"/>
                <a:gd name="T72" fmla="*/ 2165 w 2966"/>
                <a:gd name="T73" fmla="*/ 534 h 3663"/>
                <a:gd name="T74" fmla="*/ 2224 w 2966"/>
                <a:gd name="T75" fmla="*/ 490 h 3663"/>
                <a:gd name="T76" fmla="*/ 2284 w 2966"/>
                <a:gd name="T77" fmla="*/ 448 h 3663"/>
                <a:gd name="T78" fmla="*/ 2343 w 2966"/>
                <a:gd name="T79" fmla="*/ 408 h 3663"/>
                <a:gd name="T80" fmla="*/ 2402 w 2966"/>
                <a:gd name="T81" fmla="*/ 367 h 3663"/>
                <a:gd name="T82" fmla="*/ 2462 w 2966"/>
                <a:gd name="T83" fmla="*/ 326 h 3663"/>
                <a:gd name="T84" fmla="*/ 2521 w 2966"/>
                <a:gd name="T85" fmla="*/ 285 h 3663"/>
                <a:gd name="T86" fmla="*/ 2580 w 2966"/>
                <a:gd name="T87" fmla="*/ 246 h 3663"/>
                <a:gd name="T88" fmla="*/ 2640 w 2966"/>
                <a:gd name="T89" fmla="*/ 208 h 3663"/>
                <a:gd name="T90" fmla="*/ 2699 w 2966"/>
                <a:gd name="T91" fmla="*/ 168 h 3663"/>
                <a:gd name="T92" fmla="*/ 2758 w 2966"/>
                <a:gd name="T93" fmla="*/ 130 h 3663"/>
                <a:gd name="T94" fmla="*/ 2818 w 2966"/>
                <a:gd name="T95" fmla="*/ 93 h 3663"/>
                <a:gd name="T96" fmla="*/ 2877 w 2966"/>
                <a:gd name="T97" fmla="*/ 55 h 3663"/>
                <a:gd name="T98" fmla="*/ 2936 w 2966"/>
                <a:gd name="T99" fmla="*/ 18 h 36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966" h="3663">
                  <a:moveTo>
                    <a:pt x="0" y="3663"/>
                  </a:moveTo>
                  <a:lnTo>
                    <a:pt x="29" y="3296"/>
                  </a:lnTo>
                  <a:lnTo>
                    <a:pt x="59" y="3145"/>
                  </a:lnTo>
                  <a:lnTo>
                    <a:pt x="89" y="3028"/>
                  </a:lnTo>
                  <a:lnTo>
                    <a:pt x="118" y="2930"/>
                  </a:lnTo>
                  <a:lnTo>
                    <a:pt x="148" y="2843"/>
                  </a:lnTo>
                  <a:lnTo>
                    <a:pt x="178" y="2766"/>
                  </a:lnTo>
                  <a:lnTo>
                    <a:pt x="207" y="2693"/>
                  </a:lnTo>
                  <a:lnTo>
                    <a:pt x="237" y="2627"/>
                  </a:lnTo>
                  <a:lnTo>
                    <a:pt x="267" y="2563"/>
                  </a:lnTo>
                  <a:lnTo>
                    <a:pt x="296" y="2505"/>
                  </a:lnTo>
                  <a:lnTo>
                    <a:pt x="326" y="2448"/>
                  </a:lnTo>
                  <a:lnTo>
                    <a:pt x="356" y="2394"/>
                  </a:lnTo>
                  <a:lnTo>
                    <a:pt x="385" y="2342"/>
                  </a:lnTo>
                  <a:lnTo>
                    <a:pt x="415" y="2292"/>
                  </a:lnTo>
                  <a:lnTo>
                    <a:pt x="445" y="2244"/>
                  </a:lnTo>
                  <a:lnTo>
                    <a:pt x="474" y="2198"/>
                  </a:lnTo>
                  <a:lnTo>
                    <a:pt x="504" y="2152"/>
                  </a:lnTo>
                  <a:lnTo>
                    <a:pt x="534" y="2109"/>
                  </a:lnTo>
                  <a:lnTo>
                    <a:pt x="563" y="2066"/>
                  </a:lnTo>
                  <a:lnTo>
                    <a:pt x="593" y="2025"/>
                  </a:lnTo>
                  <a:lnTo>
                    <a:pt x="623" y="1984"/>
                  </a:lnTo>
                  <a:lnTo>
                    <a:pt x="652" y="1945"/>
                  </a:lnTo>
                  <a:lnTo>
                    <a:pt x="682" y="1907"/>
                  </a:lnTo>
                  <a:lnTo>
                    <a:pt x="712" y="1869"/>
                  </a:lnTo>
                  <a:lnTo>
                    <a:pt x="741" y="1832"/>
                  </a:lnTo>
                  <a:lnTo>
                    <a:pt x="771" y="1795"/>
                  </a:lnTo>
                  <a:lnTo>
                    <a:pt x="801" y="1759"/>
                  </a:lnTo>
                  <a:lnTo>
                    <a:pt x="830" y="1725"/>
                  </a:lnTo>
                  <a:lnTo>
                    <a:pt x="860" y="1690"/>
                  </a:lnTo>
                  <a:lnTo>
                    <a:pt x="890" y="1656"/>
                  </a:lnTo>
                  <a:lnTo>
                    <a:pt x="919" y="1623"/>
                  </a:lnTo>
                  <a:lnTo>
                    <a:pt x="949" y="1591"/>
                  </a:lnTo>
                  <a:lnTo>
                    <a:pt x="979" y="1559"/>
                  </a:lnTo>
                  <a:lnTo>
                    <a:pt x="1008" y="1527"/>
                  </a:lnTo>
                  <a:lnTo>
                    <a:pt x="1038" y="1496"/>
                  </a:lnTo>
                  <a:lnTo>
                    <a:pt x="1068" y="1465"/>
                  </a:lnTo>
                  <a:lnTo>
                    <a:pt x="1097" y="1435"/>
                  </a:lnTo>
                  <a:lnTo>
                    <a:pt x="1127" y="1405"/>
                  </a:lnTo>
                  <a:lnTo>
                    <a:pt x="1157" y="1375"/>
                  </a:lnTo>
                  <a:lnTo>
                    <a:pt x="1186" y="1347"/>
                  </a:lnTo>
                  <a:lnTo>
                    <a:pt x="1216" y="1317"/>
                  </a:lnTo>
                  <a:lnTo>
                    <a:pt x="1246" y="1289"/>
                  </a:lnTo>
                  <a:lnTo>
                    <a:pt x="1275" y="1261"/>
                  </a:lnTo>
                  <a:lnTo>
                    <a:pt x="1305" y="1233"/>
                  </a:lnTo>
                  <a:lnTo>
                    <a:pt x="1335" y="1205"/>
                  </a:lnTo>
                  <a:lnTo>
                    <a:pt x="1364" y="1179"/>
                  </a:lnTo>
                  <a:lnTo>
                    <a:pt x="1394" y="1152"/>
                  </a:lnTo>
                  <a:lnTo>
                    <a:pt x="1424" y="1125"/>
                  </a:lnTo>
                  <a:lnTo>
                    <a:pt x="1453" y="1099"/>
                  </a:lnTo>
                  <a:lnTo>
                    <a:pt x="1483" y="1073"/>
                  </a:lnTo>
                  <a:lnTo>
                    <a:pt x="1513" y="1046"/>
                  </a:lnTo>
                  <a:lnTo>
                    <a:pt x="1542" y="1021"/>
                  </a:lnTo>
                  <a:lnTo>
                    <a:pt x="1572" y="997"/>
                  </a:lnTo>
                  <a:lnTo>
                    <a:pt x="1602" y="971"/>
                  </a:lnTo>
                  <a:lnTo>
                    <a:pt x="1631" y="946"/>
                  </a:lnTo>
                  <a:lnTo>
                    <a:pt x="1661" y="922"/>
                  </a:lnTo>
                  <a:lnTo>
                    <a:pt x="1691" y="897"/>
                  </a:lnTo>
                  <a:lnTo>
                    <a:pt x="1720" y="873"/>
                  </a:lnTo>
                  <a:lnTo>
                    <a:pt x="1750" y="849"/>
                  </a:lnTo>
                  <a:lnTo>
                    <a:pt x="1780" y="825"/>
                  </a:lnTo>
                  <a:lnTo>
                    <a:pt x="1809" y="802"/>
                  </a:lnTo>
                  <a:lnTo>
                    <a:pt x="1839" y="779"/>
                  </a:lnTo>
                  <a:lnTo>
                    <a:pt x="1869" y="755"/>
                  </a:lnTo>
                  <a:lnTo>
                    <a:pt x="1898" y="732"/>
                  </a:lnTo>
                  <a:lnTo>
                    <a:pt x="1928" y="709"/>
                  </a:lnTo>
                  <a:lnTo>
                    <a:pt x="1958" y="688"/>
                  </a:lnTo>
                  <a:lnTo>
                    <a:pt x="1987" y="665"/>
                  </a:lnTo>
                  <a:lnTo>
                    <a:pt x="2017" y="643"/>
                  </a:lnTo>
                  <a:lnTo>
                    <a:pt x="2047" y="620"/>
                  </a:lnTo>
                  <a:lnTo>
                    <a:pt x="2076" y="598"/>
                  </a:lnTo>
                  <a:lnTo>
                    <a:pt x="2106" y="577"/>
                  </a:lnTo>
                  <a:lnTo>
                    <a:pt x="2135" y="555"/>
                  </a:lnTo>
                  <a:lnTo>
                    <a:pt x="2165" y="534"/>
                  </a:lnTo>
                  <a:lnTo>
                    <a:pt x="2195" y="512"/>
                  </a:lnTo>
                  <a:lnTo>
                    <a:pt x="2224" y="490"/>
                  </a:lnTo>
                  <a:lnTo>
                    <a:pt x="2254" y="470"/>
                  </a:lnTo>
                  <a:lnTo>
                    <a:pt x="2284" y="448"/>
                  </a:lnTo>
                  <a:lnTo>
                    <a:pt x="2313" y="428"/>
                  </a:lnTo>
                  <a:lnTo>
                    <a:pt x="2343" y="408"/>
                  </a:lnTo>
                  <a:lnTo>
                    <a:pt x="2373" y="387"/>
                  </a:lnTo>
                  <a:lnTo>
                    <a:pt x="2402" y="367"/>
                  </a:lnTo>
                  <a:lnTo>
                    <a:pt x="2432" y="346"/>
                  </a:lnTo>
                  <a:lnTo>
                    <a:pt x="2462" y="326"/>
                  </a:lnTo>
                  <a:lnTo>
                    <a:pt x="2491" y="306"/>
                  </a:lnTo>
                  <a:lnTo>
                    <a:pt x="2521" y="285"/>
                  </a:lnTo>
                  <a:lnTo>
                    <a:pt x="2551" y="266"/>
                  </a:lnTo>
                  <a:lnTo>
                    <a:pt x="2580" y="246"/>
                  </a:lnTo>
                  <a:lnTo>
                    <a:pt x="2610" y="227"/>
                  </a:lnTo>
                  <a:lnTo>
                    <a:pt x="2640" y="208"/>
                  </a:lnTo>
                  <a:lnTo>
                    <a:pt x="2669" y="187"/>
                  </a:lnTo>
                  <a:lnTo>
                    <a:pt x="2699" y="168"/>
                  </a:lnTo>
                  <a:lnTo>
                    <a:pt x="2729" y="149"/>
                  </a:lnTo>
                  <a:lnTo>
                    <a:pt x="2758" y="130"/>
                  </a:lnTo>
                  <a:lnTo>
                    <a:pt x="2788" y="111"/>
                  </a:lnTo>
                  <a:lnTo>
                    <a:pt x="2818" y="93"/>
                  </a:lnTo>
                  <a:lnTo>
                    <a:pt x="2847" y="74"/>
                  </a:lnTo>
                  <a:lnTo>
                    <a:pt x="2877" y="55"/>
                  </a:lnTo>
                  <a:lnTo>
                    <a:pt x="2907" y="37"/>
                  </a:lnTo>
                  <a:lnTo>
                    <a:pt x="2936" y="18"/>
                  </a:lnTo>
                  <a:lnTo>
                    <a:pt x="2966" y="0"/>
                  </a:lnTo>
                </a:path>
              </a:pathLst>
            </a:custGeom>
            <a:noFill/>
            <a:ln w="38100" cmpd="sng">
              <a:solidFill>
                <a:schemeClr val="accent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88803" name="Text Box 3"/>
            <p:cNvSpPr txBox="1">
              <a:spLocks noChangeArrowheads="1"/>
            </p:cNvSpPr>
            <p:nvPr/>
          </p:nvSpPr>
          <p:spPr bwMode="auto">
            <a:xfrm>
              <a:off x="272" y="618"/>
              <a:ext cx="1474" cy="3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4288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71500"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714500"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286000"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743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3200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657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4114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400">
                  <a:solidFill>
                    <a:schemeClr val="accent2"/>
                  </a:solidFill>
                  <a:latin typeface="Arial" pitchFamily="34" charset="0"/>
                </a:rPr>
                <a:t>Conventional phase diagram </a:t>
              </a:r>
              <a:endParaRPr lang="ru-RU" sz="1400">
                <a:solidFill>
                  <a:schemeClr val="accent2"/>
                </a:solidFill>
                <a:latin typeface="Arial" pitchFamily="34" charset="0"/>
              </a:endParaRPr>
            </a:p>
          </p:txBody>
        </p:sp>
        <p:sp>
          <p:nvSpPr>
            <p:cNvPr id="588804" name="Text Box 4"/>
            <p:cNvSpPr txBox="1">
              <a:spLocks noChangeArrowheads="1"/>
            </p:cNvSpPr>
            <p:nvPr/>
          </p:nvSpPr>
          <p:spPr bwMode="auto">
            <a:xfrm>
              <a:off x="1927" y="550"/>
              <a:ext cx="1950" cy="3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4288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71500"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714500"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286000"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743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3200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657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4114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400">
                  <a:solidFill>
                    <a:schemeClr val="accent2"/>
                  </a:solidFill>
                  <a:latin typeface="Arial" pitchFamily="34" charset="0"/>
                </a:rPr>
                <a:t>Equilibrium concentration of</a:t>
              </a:r>
              <a:r>
                <a:rPr lang="ru-RU" sz="1400">
                  <a:solidFill>
                    <a:schemeClr val="accent2"/>
                  </a:solidFill>
                  <a:latin typeface="Arial" pitchFamily="34" charset="0"/>
                </a:rPr>
                <a:t> </a:t>
              </a:r>
              <a:r>
                <a:rPr lang="en-US" sz="1400">
                  <a:solidFill>
                    <a:schemeClr val="accent2"/>
                  </a:solidFill>
                  <a:latin typeface="Arial" pitchFamily="34" charset="0"/>
                </a:rPr>
                <a:t>Fe</a:t>
              </a:r>
              <a:r>
                <a:rPr lang="ru-RU" sz="1400">
                  <a:solidFill>
                    <a:schemeClr val="accent2"/>
                  </a:solidFill>
                  <a:latin typeface="Arial" pitchFamily="34" charset="0"/>
                </a:rPr>
                <a:t> </a:t>
              </a:r>
              <a:r>
                <a:rPr lang="en-US" sz="1400">
                  <a:solidFill>
                    <a:schemeClr val="accent2"/>
                  </a:solidFill>
                  <a:latin typeface="Arial" pitchFamily="34" charset="0"/>
                </a:rPr>
                <a:t>in the IZ</a:t>
              </a:r>
              <a:r>
                <a:rPr lang="ru-RU" sz="1400">
                  <a:solidFill>
                    <a:schemeClr val="accent2"/>
                  </a:solidFill>
                  <a:latin typeface="Arial" pitchFamily="34" charset="0"/>
                </a:rPr>
                <a:t> </a:t>
              </a:r>
              <a:r>
                <a:rPr lang="en-US" sz="1400">
                  <a:solidFill>
                    <a:schemeClr val="accent2"/>
                  </a:solidFill>
                  <a:latin typeface="Arial" pitchFamily="34" charset="0"/>
                </a:rPr>
                <a:t>versus</a:t>
              </a:r>
              <a:r>
                <a:rPr lang="ru-RU" sz="1400">
                  <a:solidFill>
                    <a:schemeClr val="accent2"/>
                  </a:solidFill>
                  <a:latin typeface="Arial" pitchFamily="34" charset="0"/>
                </a:rPr>
                <a:t> </a:t>
              </a:r>
              <a:r>
                <a:rPr lang="en-US" sz="1400">
                  <a:solidFill>
                    <a:schemeClr val="accent2"/>
                  </a:solidFill>
                  <a:latin typeface="Arial" pitchFamily="34" charset="0"/>
                </a:rPr>
                <a:t>steel </a:t>
              </a:r>
              <a:r>
                <a:rPr lang="ru-RU" sz="1400">
                  <a:solidFill>
                    <a:schemeClr val="accent2"/>
                  </a:solidFill>
                  <a:latin typeface="Arial" pitchFamily="34" charset="0"/>
                </a:rPr>
                <a:t>mass</a:t>
              </a:r>
              <a:r>
                <a:rPr lang="en-US" sz="1400">
                  <a:solidFill>
                    <a:schemeClr val="accent2"/>
                  </a:solidFill>
                  <a:latin typeface="Arial" pitchFamily="34" charset="0"/>
                </a:rPr>
                <a:t> fraction</a:t>
              </a:r>
              <a:endParaRPr lang="ru-RU" sz="1400">
                <a:solidFill>
                  <a:schemeClr val="accent2"/>
                </a:solidFill>
                <a:latin typeface="Arial" pitchFamily="34" charset="0"/>
              </a:endParaRPr>
            </a:p>
          </p:txBody>
        </p:sp>
        <p:sp>
          <p:nvSpPr>
            <p:cNvPr id="588805" name="Text Box 5"/>
            <p:cNvSpPr txBox="1">
              <a:spLocks noChangeArrowheads="1"/>
            </p:cNvSpPr>
            <p:nvPr/>
          </p:nvSpPr>
          <p:spPr bwMode="auto">
            <a:xfrm>
              <a:off x="3855" y="550"/>
              <a:ext cx="1633" cy="3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4288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71500"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714500"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286000"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743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3200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657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4114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400">
                  <a:solidFill>
                    <a:schemeClr val="accent2"/>
                  </a:solidFill>
                  <a:latin typeface="Arial" pitchFamily="34" charset="0"/>
                </a:rPr>
                <a:t>Final position of the IZ boundary</a:t>
              </a:r>
              <a:endParaRPr lang="ru-RU" sz="1400">
                <a:solidFill>
                  <a:schemeClr val="accent2"/>
                </a:solidFill>
                <a:latin typeface="Arial" pitchFamily="34" charset="0"/>
              </a:endParaRPr>
            </a:p>
          </p:txBody>
        </p:sp>
        <p:sp>
          <p:nvSpPr>
            <p:cNvPr id="588830" name="AutoShape 30"/>
            <p:cNvSpPr>
              <a:spLocks noChangeAspect="1" noChangeArrowheads="1" noTextEdit="1"/>
            </p:cNvSpPr>
            <p:nvPr/>
          </p:nvSpPr>
          <p:spPr bwMode="auto">
            <a:xfrm>
              <a:off x="3787" y="868"/>
              <a:ext cx="1973" cy="16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588937" name="Group 137"/>
            <p:cNvGrpSpPr>
              <a:grpSpLocks/>
            </p:cNvGrpSpPr>
            <p:nvPr/>
          </p:nvGrpSpPr>
          <p:grpSpPr bwMode="auto">
            <a:xfrm>
              <a:off x="3809" y="913"/>
              <a:ext cx="1860" cy="1565"/>
              <a:chOff x="3809" y="935"/>
              <a:chExt cx="1860" cy="1565"/>
            </a:xfrm>
          </p:grpSpPr>
          <p:sp>
            <p:nvSpPr>
              <p:cNvPr id="588831" name="Rectangle 31"/>
              <p:cNvSpPr>
                <a:spLocks noChangeArrowheads="1"/>
              </p:cNvSpPr>
              <p:nvPr/>
            </p:nvSpPr>
            <p:spPr bwMode="auto">
              <a:xfrm>
                <a:off x="3809" y="1429"/>
                <a:ext cx="718" cy="2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1113">
                    <a:solidFill>
                      <a:srgbClr val="FFFFFF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graphicFrame>
            <p:nvGraphicFramePr>
              <p:cNvPr id="588864" name="Object 64"/>
              <p:cNvGraphicFramePr>
                <a:graphicFrameLocks noChangeAspect="1"/>
              </p:cNvGraphicFramePr>
              <p:nvPr/>
            </p:nvGraphicFramePr>
            <p:xfrm>
              <a:off x="4898" y="1911"/>
              <a:ext cx="771" cy="23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88980" name="Формула" r:id="rId3" imgW="825500" imgH="254000" progId="Equation.3">
                      <p:embed/>
                    </p:oleObj>
                  </mc:Choice>
                  <mc:Fallback>
                    <p:oleObj name="Формула" r:id="rId3" imgW="825500" imgH="254000" progId="Equation.3">
                      <p:embed/>
                      <p:pic>
                        <p:nvPicPr>
                          <p:cNvPr id="0" name="Object 6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898" y="1911"/>
                            <a:ext cx="771" cy="237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pSp>
            <p:nvGrpSpPr>
              <p:cNvPr id="588902" name="Group 102"/>
              <p:cNvGrpSpPr>
                <a:grpSpLocks/>
              </p:cNvGrpSpPr>
              <p:nvPr/>
            </p:nvGrpSpPr>
            <p:grpSpPr bwMode="auto">
              <a:xfrm>
                <a:off x="3833" y="935"/>
                <a:ext cx="1411" cy="1565"/>
                <a:chOff x="3996" y="950"/>
                <a:chExt cx="1411" cy="1565"/>
              </a:xfrm>
            </p:grpSpPr>
            <p:sp>
              <p:nvSpPr>
                <p:cNvPr id="588832" name="Line 32"/>
                <p:cNvSpPr>
                  <a:spLocks noChangeShapeType="1"/>
                </p:cNvSpPr>
                <p:nvPr/>
              </p:nvSpPr>
              <p:spPr bwMode="auto">
                <a:xfrm>
                  <a:off x="3996" y="950"/>
                  <a:ext cx="0" cy="644"/>
                </a:xfrm>
                <a:prstGeom prst="line">
                  <a:avLst/>
                </a:prstGeom>
                <a:noFill/>
                <a:ln w="1111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588833" name="Line 33"/>
                <p:cNvSpPr>
                  <a:spLocks noChangeShapeType="1"/>
                </p:cNvSpPr>
                <p:nvPr/>
              </p:nvSpPr>
              <p:spPr bwMode="auto">
                <a:xfrm flipV="1">
                  <a:off x="5051" y="950"/>
                  <a:ext cx="0" cy="644"/>
                </a:xfrm>
                <a:prstGeom prst="line">
                  <a:avLst/>
                </a:prstGeom>
                <a:noFill/>
                <a:ln w="1111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588834" name="Line 34"/>
                <p:cNvSpPr>
                  <a:spLocks noChangeShapeType="1"/>
                </p:cNvSpPr>
                <p:nvPr/>
              </p:nvSpPr>
              <p:spPr bwMode="auto">
                <a:xfrm>
                  <a:off x="3996" y="1594"/>
                  <a:ext cx="1055" cy="0"/>
                </a:xfrm>
                <a:prstGeom prst="line">
                  <a:avLst/>
                </a:prstGeom>
                <a:noFill/>
                <a:ln w="1111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588835" name="Line 35"/>
                <p:cNvSpPr>
                  <a:spLocks noChangeShapeType="1"/>
                </p:cNvSpPr>
                <p:nvPr/>
              </p:nvSpPr>
              <p:spPr bwMode="auto">
                <a:xfrm>
                  <a:off x="3996" y="1594"/>
                  <a:ext cx="0" cy="82"/>
                </a:xfrm>
                <a:prstGeom prst="line">
                  <a:avLst/>
                </a:prstGeom>
                <a:noFill/>
                <a:ln w="1111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588836" name="Line 36"/>
                <p:cNvSpPr>
                  <a:spLocks noChangeShapeType="1"/>
                </p:cNvSpPr>
                <p:nvPr/>
              </p:nvSpPr>
              <p:spPr bwMode="auto">
                <a:xfrm>
                  <a:off x="3996" y="1676"/>
                  <a:ext cx="1055" cy="0"/>
                </a:xfrm>
                <a:prstGeom prst="line">
                  <a:avLst/>
                </a:prstGeom>
                <a:noFill/>
                <a:ln w="1111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588837" name="Line 37"/>
                <p:cNvSpPr>
                  <a:spLocks noChangeShapeType="1"/>
                </p:cNvSpPr>
                <p:nvPr/>
              </p:nvSpPr>
              <p:spPr bwMode="auto">
                <a:xfrm flipV="1">
                  <a:off x="5051" y="1594"/>
                  <a:ext cx="0" cy="82"/>
                </a:xfrm>
                <a:prstGeom prst="line">
                  <a:avLst/>
                </a:prstGeom>
                <a:noFill/>
                <a:ln w="1111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588838" name="Line 38"/>
                <p:cNvSpPr>
                  <a:spLocks noChangeShapeType="1"/>
                </p:cNvSpPr>
                <p:nvPr/>
              </p:nvSpPr>
              <p:spPr bwMode="auto">
                <a:xfrm flipV="1">
                  <a:off x="4011" y="1594"/>
                  <a:ext cx="112" cy="75"/>
                </a:xfrm>
                <a:prstGeom prst="line">
                  <a:avLst/>
                </a:prstGeom>
                <a:noFill/>
                <a:ln w="1111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588839" name="Line 39"/>
                <p:cNvSpPr>
                  <a:spLocks noChangeShapeType="1"/>
                </p:cNvSpPr>
                <p:nvPr/>
              </p:nvSpPr>
              <p:spPr bwMode="auto">
                <a:xfrm flipV="1">
                  <a:off x="4153" y="1594"/>
                  <a:ext cx="112" cy="75"/>
                </a:xfrm>
                <a:prstGeom prst="line">
                  <a:avLst/>
                </a:prstGeom>
                <a:noFill/>
                <a:ln w="1111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588840" name="Line 40"/>
                <p:cNvSpPr>
                  <a:spLocks noChangeShapeType="1"/>
                </p:cNvSpPr>
                <p:nvPr/>
              </p:nvSpPr>
              <p:spPr bwMode="auto">
                <a:xfrm flipV="1">
                  <a:off x="4310" y="1594"/>
                  <a:ext cx="113" cy="75"/>
                </a:xfrm>
                <a:prstGeom prst="line">
                  <a:avLst/>
                </a:prstGeom>
                <a:noFill/>
                <a:ln w="1111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588841" name="Line 41"/>
                <p:cNvSpPr>
                  <a:spLocks noChangeShapeType="1"/>
                </p:cNvSpPr>
                <p:nvPr/>
              </p:nvSpPr>
              <p:spPr bwMode="auto">
                <a:xfrm flipV="1">
                  <a:off x="4467" y="1594"/>
                  <a:ext cx="113" cy="82"/>
                </a:xfrm>
                <a:prstGeom prst="line">
                  <a:avLst/>
                </a:prstGeom>
                <a:noFill/>
                <a:ln w="1111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588842" name="Line 42"/>
                <p:cNvSpPr>
                  <a:spLocks noChangeShapeType="1"/>
                </p:cNvSpPr>
                <p:nvPr/>
              </p:nvSpPr>
              <p:spPr bwMode="auto">
                <a:xfrm flipV="1">
                  <a:off x="4789" y="1594"/>
                  <a:ext cx="112" cy="82"/>
                </a:xfrm>
                <a:prstGeom prst="line">
                  <a:avLst/>
                </a:prstGeom>
                <a:noFill/>
                <a:ln w="1111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588843" name="Line 43"/>
                <p:cNvSpPr>
                  <a:spLocks noChangeShapeType="1"/>
                </p:cNvSpPr>
                <p:nvPr/>
              </p:nvSpPr>
              <p:spPr bwMode="auto">
                <a:xfrm flipV="1">
                  <a:off x="4916" y="1594"/>
                  <a:ext cx="120" cy="82"/>
                </a:xfrm>
                <a:prstGeom prst="line">
                  <a:avLst/>
                </a:prstGeom>
                <a:noFill/>
                <a:ln w="1111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588844" name="Line 44"/>
                <p:cNvSpPr>
                  <a:spLocks noChangeShapeType="1"/>
                </p:cNvSpPr>
                <p:nvPr/>
              </p:nvSpPr>
              <p:spPr bwMode="auto">
                <a:xfrm flipV="1">
                  <a:off x="4632" y="1594"/>
                  <a:ext cx="112" cy="82"/>
                </a:xfrm>
                <a:prstGeom prst="line">
                  <a:avLst/>
                </a:prstGeom>
                <a:noFill/>
                <a:ln w="1111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588845" name="Rectangle 45"/>
                <p:cNvSpPr>
                  <a:spLocks noChangeArrowheads="1"/>
                </p:cNvSpPr>
                <p:nvPr/>
              </p:nvSpPr>
              <p:spPr bwMode="auto">
                <a:xfrm>
                  <a:off x="4288" y="1138"/>
                  <a:ext cx="643" cy="31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1113">
                      <a:solidFill>
                        <a:srgbClr val="FFFFFF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588846" name="Rectangle 46"/>
                <p:cNvSpPr>
                  <a:spLocks noChangeArrowheads="1"/>
                </p:cNvSpPr>
                <p:nvPr/>
              </p:nvSpPr>
              <p:spPr bwMode="auto">
                <a:xfrm>
                  <a:off x="4373" y="1175"/>
                  <a:ext cx="392" cy="26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1400">
                      <a:solidFill>
                        <a:srgbClr val="000000"/>
                      </a:solidFill>
                    </a:rPr>
                    <a:t>Corium</a:t>
                  </a:r>
                  <a:br>
                    <a:rPr lang="en-US" sz="1400">
                      <a:solidFill>
                        <a:srgbClr val="000000"/>
                      </a:solidFill>
                    </a:rPr>
                  </a:br>
                  <a:r>
                    <a:rPr lang="en-US" sz="1400">
                      <a:solidFill>
                        <a:srgbClr val="000000"/>
                      </a:solidFill>
                    </a:rPr>
                    <a:t>melt</a:t>
                  </a:r>
                  <a:endParaRPr lang="ru-RU" sz="1400"/>
                </a:p>
              </p:txBody>
            </p:sp>
            <p:sp>
              <p:nvSpPr>
                <p:cNvPr id="588847" name="Rectangle 47"/>
                <p:cNvSpPr>
                  <a:spLocks noChangeArrowheads="1"/>
                </p:cNvSpPr>
                <p:nvPr/>
              </p:nvSpPr>
              <p:spPr bwMode="auto">
                <a:xfrm>
                  <a:off x="4753" y="1175"/>
                  <a:ext cx="26" cy="12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ru-RU" sz="1300" b="0">
                      <a:solidFill>
                        <a:srgbClr val="000000"/>
                      </a:solidFill>
                      <a:latin typeface="Times New Roman" pitchFamily="18" charset="0"/>
                    </a:rPr>
                    <a:t> </a:t>
                  </a:r>
                  <a:endParaRPr lang="ru-RU"/>
                </a:p>
              </p:txBody>
            </p:sp>
            <p:sp>
              <p:nvSpPr>
                <p:cNvPr id="588848" name="Rectangle 48"/>
                <p:cNvSpPr>
                  <a:spLocks noChangeArrowheads="1"/>
                </p:cNvSpPr>
                <p:nvPr/>
              </p:nvSpPr>
              <p:spPr bwMode="auto">
                <a:xfrm>
                  <a:off x="4768" y="1295"/>
                  <a:ext cx="26" cy="12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ru-RU" sz="1300" b="0">
                      <a:solidFill>
                        <a:srgbClr val="000000"/>
                      </a:solidFill>
                      <a:latin typeface="Times New Roman" pitchFamily="18" charset="0"/>
                    </a:rPr>
                    <a:t> </a:t>
                  </a:r>
                  <a:endParaRPr lang="ru-RU"/>
                </a:p>
              </p:txBody>
            </p:sp>
            <p:sp>
              <p:nvSpPr>
                <p:cNvPr id="588849" name="Rectangle 49"/>
                <p:cNvSpPr>
                  <a:spLocks noChangeArrowheads="1"/>
                </p:cNvSpPr>
                <p:nvPr/>
              </p:nvSpPr>
              <p:spPr bwMode="auto">
                <a:xfrm>
                  <a:off x="4379" y="1422"/>
                  <a:ext cx="26" cy="12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ru-RU" sz="1300" b="0">
                      <a:solidFill>
                        <a:srgbClr val="000000"/>
                      </a:solidFill>
                      <a:latin typeface="Times New Roman" pitchFamily="18" charset="0"/>
                    </a:rPr>
                    <a:t> </a:t>
                  </a:r>
                  <a:endParaRPr lang="ru-RU"/>
                </a:p>
              </p:txBody>
            </p:sp>
            <p:sp>
              <p:nvSpPr>
                <p:cNvPr id="588850" name="Rectangle 50"/>
                <p:cNvSpPr>
                  <a:spLocks noChangeArrowheads="1"/>
                </p:cNvSpPr>
                <p:nvPr/>
              </p:nvSpPr>
              <p:spPr bwMode="auto">
                <a:xfrm>
                  <a:off x="4379" y="1549"/>
                  <a:ext cx="26" cy="12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ru-RU" sz="1300" b="0">
                      <a:solidFill>
                        <a:srgbClr val="000000"/>
                      </a:solidFill>
                      <a:latin typeface="Times New Roman" pitchFamily="18" charset="0"/>
                    </a:rPr>
                    <a:t> </a:t>
                  </a:r>
                  <a:endParaRPr lang="ru-RU"/>
                </a:p>
              </p:txBody>
            </p:sp>
            <p:sp>
              <p:nvSpPr>
                <p:cNvPr id="588851" name="Rectangle 51"/>
                <p:cNvSpPr>
                  <a:spLocks noChangeArrowheads="1"/>
                </p:cNvSpPr>
                <p:nvPr/>
              </p:nvSpPr>
              <p:spPr bwMode="auto">
                <a:xfrm>
                  <a:off x="4379" y="1669"/>
                  <a:ext cx="26" cy="12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ru-RU" sz="1300" b="0">
                      <a:solidFill>
                        <a:srgbClr val="000000"/>
                      </a:solidFill>
                      <a:latin typeface="Times New Roman" pitchFamily="18" charset="0"/>
                    </a:rPr>
                    <a:t> </a:t>
                  </a:r>
                  <a:endParaRPr lang="ru-RU"/>
                </a:p>
              </p:txBody>
            </p:sp>
            <p:sp>
              <p:nvSpPr>
                <p:cNvPr id="588852" name="Line 52"/>
                <p:cNvSpPr>
                  <a:spLocks noChangeShapeType="1"/>
                </p:cNvSpPr>
                <p:nvPr/>
              </p:nvSpPr>
              <p:spPr bwMode="auto">
                <a:xfrm>
                  <a:off x="3996" y="1048"/>
                  <a:ext cx="1055" cy="0"/>
                </a:xfrm>
                <a:prstGeom prst="line">
                  <a:avLst/>
                </a:prstGeom>
                <a:noFill/>
                <a:ln w="1111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588853" name="Freeform 53"/>
                <p:cNvSpPr>
                  <a:spLocks/>
                </p:cNvSpPr>
                <p:nvPr/>
              </p:nvSpPr>
              <p:spPr bwMode="auto">
                <a:xfrm>
                  <a:off x="4168" y="1669"/>
                  <a:ext cx="740" cy="150"/>
                </a:xfrm>
                <a:custGeom>
                  <a:avLst/>
                  <a:gdLst>
                    <a:gd name="T0" fmla="*/ 0 w 740"/>
                    <a:gd name="T1" fmla="*/ 0 h 150"/>
                    <a:gd name="T2" fmla="*/ 0 w 740"/>
                    <a:gd name="T3" fmla="*/ 7 h 150"/>
                    <a:gd name="T4" fmla="*/ 0 w 740"/>
                    <a:gd name="T5" fmla="*/ 22 h 150"/>
                    <a:gd name="T6" fmla="*/ 8 w 740"/>
                    <a:gd name="T7" fmla="*/ 37 h 150"/>
                    <a:gd name="T8" fmla="*/ 15 w 740"/>
                    <a:gd name="T9" fmla="*/ 52 h 150"/>
                    <a:gd name="T10" fmla="*/ 30 w 740"/>
                    <a:gd name="T11" fmla="*/ 60 h 150"/>
                    <a:gd name="T12" fmla="*/ 45 w 740"/>
                    <a:gd name="T13" fmla="*/ 75 h 150"/>
                    <a:gd name="T14" fmla="*/ 60 w 740"/>
                    <a:gd name="T15" fmla="*/ 90 h 150"/>
                    <a:gd name="T16" fmla="*/ 83 w 740"/>
                    <a:gd name="T17" fmla="*/ 97 h 150"/>
                    <a:gd name="T18" fmla="*/ 105 w 740"/>
                    <a:gd name="T19" fmla="*/ 105 h 150"/>
                    <a:gd name="T20" fmla="*/ 135 w 740"/>
                    <a:gd name="T21" fmla="*/ 120 h 150"/>
                    <a:gd name="T22" fmla="*/ 165 w 740"/>
                    <a:gd name="T23" fmla="*/ 127 h 150"/>
                    <a:gd name="T24" fmla="*/ 195 w 740"/>
                    <a:gd name="T25" fmla="*/ 135 h 150"/>
                    <a:gd name="T26" fmla="*/ 225 w 740"/>
                    <a:gd name="T27" fmla="*/ 142 h 150"/>
                    <a:gd name="T28" fmla="*/ 262 w 740"/>
                    <a:gd name="T29" fmla="*/ 142 h 150"/>
                    <a:gd name="T30" fmla="*/ 292 w 740"/>
                    <a:gd name="T31" fmla="*/ 150 h 150"/>
                    <a:gd name="T32" fmla="*/ 329 w 740"/>
                    <a:gd name="T33" fmla="*/ 150 h 150"/>
                    <a:gd name="T34" fmla="*/ 367 w 740"/>
                    <a:gd name="T35" fmla="*/ 150 h 150"/>
                    <a:gd name="T36" fmla="*/ 404 w 740"/>
                    <a:gd name="T37" fmla="*/ 150 h 150"/>
                    <a:gd name="T38" fmla="*/ 441 w 740"/>
                    <a:gd name="T39" fmla="*/ 150 h 150"/>
                    <a:gd name="T40" fmla="*/ 479 w 740"/>
                    <a:gd name="T41" fmla="*/ 142 h 150"/>
                    <a:gd name="T42" fmla="*/ 516 w 740"/>
                    <a:gd name="T43" fmla="*/ 142 h 150"/>
                    <a:gd name="T44" fmla="*/ 546 w 740"/>
                    <a:gd name="T45" fmla="*/ 135 h 150"/>
                    <a:gd name="T46" fmla="*/ 576 w 740"/>
                    <a:gd name="T47" fmla="*/ 127 h 150"/>
                    <a:gd name="T48" fmla="*/ 606 w 740"/>
                    <a:gd name="T49" fmla="*/ 120 h 150"/>
                    <a:gd name="T50" fmla="*/ 628 w 740"/>
                    <a:gd name="T51" fmla="*/ 105 h 150"/>
                    <a:gd name="T52" fmla="*/ 658 w 740"/>
                    <a:gd name="T53" fmla="*/ 97 h 150"/>
                    <a:gd name="T54" fmla="*/ 681 w 740"/>
                    <a:gd name="T55" fmla="*/ 90 h 150"/>
                    <a:gd name="T56" fmla="*/ 696 w 740"/>
                    <a:gd name="T57" fmla="*/ 75 h 150"/>
                    <a:gd name="T58" fmla="*/ 711 w 740"/>
                    <a:gd name="T59" fmla="*/ 60 h 150"/>
                    <a:gd name="T60" fmla="*/ 726 w 740"/>
                    <a:gd name="T61" fmla="*/ 52 h 150"/>
                    <a:gd name="T62" fmla="*/ 733 w 740"/>
                    <a:gd name="T63" fmla="*/ 37 h 150"/>
                    <a:gd name="T64" fmla="*/ 740 w 740"/>
                    <a:gd name="T65" fmla="*/ 22 h 150"/>
                    <a:gd name="T66" fmla="*/ 740 w 740"/>
                    <a:gd name="T67" fmla="*/ 7 h 1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740" h="150">
                      <a:moveTo>
                        <a:pt x="0" y="0"/>
                      </a:moveTo>
                      <a:lnTo>
                        <a:pt x="0" y="7"/>
                      </a:lnTo>
                      <a:lnTo>
                        <a:pt x="0" y="22"/>
                      </a:lnTo>
                      <a:lnTo>
                        <a:pt x="8" y="37"/>
                      </a:lnTo>
                      <a:lnTo>
                        <a:pt x="15" y="52"/>
                      </a:lnTo>
                      <a:lnTo>
                        <a:pt x="30" y="60"/>
                      </a:lnTo>
                      <a:lnTo>
                        <a:pt x="45" y="75"/>
                      </a:lnTo>
                      <a:lnTo>
                        <a:pt x="60" y="90"/>
                      </a:lnTo>
                      <a:lnTo>
                        <a:pt x="83" y="97"/>
                      </a:lnTo>
                      <a:lnTo>
                        <a:pt x="105" y="105"/>
                      </a:lnTo>
                      <a:lnTo>
                        <a:pt x="135" y="120"/>
                      </a:lnTo>
                      <a:lnTo>
                        <a:pt x="165" y="127"/>
                      </a:lnTo>
                      <a:lnTo>
                        <a:pt x="195" y="135"/>
                      </a:lnTo>
                      <a:lnTo>
                        <a:pt x="225" y="142"/>
                      </a:lnTo>
                      <a:lnTo>
                        <a:pt x="262" y="142"/>
                      </a:lnTo>
                      <a:lnTo>
                        <a:pt x="292" y="150"/>
                      </a:lnTo>
                      <a:lnTo>
                        <a:pt x="329" y="150"/>
                      </a:lnTo>
                      <a:lnTo>
                        <a:pt x="367" y="150"/>
                      </a:lnTo>
                      <a:lnTo>
                        <a:pt x="404" y="150"/>
                      </a:lnTo>
                      <a:lnTo>
                        <a:pt x="441" y="150"/>
                      </a:lnTo>
                      <a:lnTo>
                        <a:pt x="479" y="142"/>
                      </a:lnTo>
                      <a:lnTo>
                        <a:pt x="516" y="142"/>
                      </a:lnTo>
                      <a:lnTo>
                        <a:pt x="546" y="135"/>
                      </a:lnTo>
                      <a:lnTo>
                        <a:pt x="576" y="127"/>
                      </a:lnTo>
                      <a:lnTo>
                        <a:pt x="606" y="120"/>
                      </a:lnTo>
                      <a:lnTo>
                        <a:pt x="628" y="105"/>
                      </a:lnTo>
                      <a:lnTo>
                        <a:pt x="658" y="97"/>
                      </a:lnTo>
                      <a:lnTo>
                        <a:pt x="681" y="90"/>
                      </a:lnTo>
                      <a:lnTo>
                        <a:pt x="696" y="75"/>
                      </a:lnTo>
                      <a:lnTo>
                        <a:pt x="711" y="60"/>
                      </a:lnTo>
                      <a:lnTo>
                        <a:pt x="726" y="52"/>
                      </a:lnTo>
                      <a:lnTo>
                        <a:pt x="733" y="37"/>
                      </a:lnTo>
                      <a:lnTo>
                        <a:pt x="740" y="22"/>
                      </a:lnTo>
                      <a:lnTo>
                        <a:pt x="740" y="7"/>
                      </a:lnTo>
                    </a:path>
                  </a:pathLst>
                </a:custGeom>
                <a:noFill/>
                <a:ln w="1111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588854" name="Line 54"/>
                <p:cNvSpPr>
                  <a:spLocks noChangeShapeType="1"/>
                </p:cNvSpPr>
                <p:nvPr/>
              </p:nvSpPr>
              <p:spPr bwMode="auto">
                <a:xfrm flipH="1">
                  <a:off x="4363" y="1819"/>
                  <a:ext cx="194" cy="134"/>
                </a:xfrm>
                <a:prstGeom prst="line">
                  <a:avLst/>
                </a:prstGeom>
                <a:noFill/>
                <a:ln w="1111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588855" name="Rectangle 55"/>
                <p:cNvSpPr>
                  <a:spLocks noChangeArrowheads="1"/>
                </p:cNvSpPr>
                <p:nvPr/>
              </p:nvSpPr>
              <p:spPr bwMode="auto">
                <a:xfrm>
                  <a:off x="4241" y="1933"/>
                  <a:ext cx="321" cy="20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1113">
                      <a:solidFill>
                        <a:srgbClr val="FFFFFF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588858" name="Rectangle 58"/>
                <p:cNvSpPr>
                  <a:spLocks noChangeArrowheads="1"/>
                </p:cNvSpPr>
                <p:nvPr/>
              </p:nvSpPr>
              <p:spPr bwMode="auto">
                <a:xfrm>
                  <a:off x="4497" y="1953"/>
                  <a:ext cx="30" cy="1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ru-RU" sz="1500" b="0">
                      <a:solidFill>
                        <a:srgbClr val="000000"/>
                      </a:solidFill>
                      <a:latin typeface="Times New Roman" pitchFamily="18" charset="0"/>
                    </a:rPr>
                    <a:t> </a:t>
                  </a:r>
                  <a:endParaRPr lang="ru-RU"/>
                </a:p>
              </p:txBody>
            </p:sp>
            <p:sp>
              <p:nvSpPr>
                <p:cNvPr id="588859" name="Line 59"/>
                <p:cNvSpPr>
                  <a:spLocks noChangeShapeType="1"/>
                </p:cNvSpPr>
                <p:nvPr/>
              </p:nvSpPr>
              <p:spPr bwMode="auto">
                <a:xfrm>
                  <a:off x="4677" y="1751"/>
                  <a:ext cx="583" cy="165"/>
                </a:xfrm>
                <a:prstGeom prst="line">
                  <a:avLst/>
                </a:prstGeom>
                <a:noFill/>
                <a:ln w="1111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588860" name="Line 60"/>
                <p:cNvSpPr>
                  <a:spLocks noChangeShapeType="1"/>
                </p:cNvSpPr>
                <p:nvPr/>
              </p:nvSpPr>
              <p:spPr bwMode="auto">
                <a:xfrm>
                  <a:off x="3996" y="1669"/>
                  <a:ext cx="0" cy="846"/>
                </a:xfrm>
                <a:prstGeom prst="line">
                  <a:avLst/>
                </a:prstGeom>
                <a:noFill/>
                <a:ln w="1111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588861" name="Line 61"/>
                <p:cNvSpPr>
                  <a:spLocks noChangeShapeType="1"/>
                </p:cNvSpPr>
                <p:nvPr/>
              </p:nvSpPr>
              <p:spPr bwMode="auto">
                <a:xfrm>
                  <a:off x="5051" y="1676"/>
                  <a:ext cx="0" cy="839"/>
                </a:xfrm>
                <a:prstGeom prst="line">
                  <a:avLst/>
                </a:prstGeom>
                <a:noFill/>
                <a:ln w="1111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588862" name="Rectangle 62"/>
                <p:cNvSpPr>
                  <a:spLocks noChangeArrowheads="1"/>
                </p:cNvSpPr>
                <p:nvPr/>
              </p:nvSpPr>
              <p:spPr bwMode="auto">
                <a:xfrm>
                  <a:off x="5381" y="1946"/>
                  <a:ext cx="26" cy="12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ru-RU" sz="1300" b="0">
                      <a:solidFill>
                        <a:srgbClr val="000000"/>
                      </a:solidFill>
                      <a:latin typeface="Times New Roman" pitchFamily="18" charset="0"/>
                    </a:rPr>
                    <a:t> </a:t>
                  </a:r>
                  <a:endParaRPr lang="ru-RU"/>
                </a:p>
              </p:txBody>
            </p:sp>
            <p:sp>
              <p:nvSpPr>
                <p:cNvPr id="588863" name="Rectangle 63"/>
                <p:cNvSpPr>
                  <a:spLocks noChangeArrowheads="1"/>
                </p:cNvSpPr>
                <p:nvPr/>
              </p:nvSpPr>
              <p:spPr bwMode="auto">
                <a:xfrm>
                  <a:off x="4449" y="2183"/>
                  <a:ext cx="267" cy="13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1400">
                      <a:solidFill>
                        <a:srgbClr val="000000"/>
                      </a:solidFill>
                    </a:rPr>
                    <a:t>Steel</a:t>
                  </a:r>
                  <a:endParaRPr lang="ru-RU" sz="1400"/>
                </a:p>
              </p:txBody>
            </p:sp>
            <p:graphicFrame>
              <p:nvGraphicFramePr>
                <p:cNvPr id="588900" name="Object 100"/>
                <p:cNvGraphicFramePr>
                  <a:graphicFrameLocks noChangeAspect="1"/>
                </p:cNvGraphicFramePr>
                <p:nvPr/>
              </p:nvGraphicFramePr>
              <p:xfrm>
                <a:off x="4127" y="1888"/>
                <a:ext cx="295" cy="242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588981" name="Формула" r:id="rId5" imgW="279400" imgH="228600" progId="Equation.3">
                        <p:embed/>
                      </p:oleObj>
                    </mc:Choice>
                    <mc:Fallback>
                      <p:oleObj name="Формула" r:id="rId5" imgW="279400" imgH="228600" progId="Equation.3">
                        <p:embed/>
                        <p:pic>
                          <p:nvPicPr>
                            <p:cNvPr id="0" name="Object 100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6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4127" y="1888"/>
                              <a:ext cx="295" cy="242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rgbClr val="808080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</p:grpSp>
        <p:graphicFrame>
          <p:nvGraphicFramePr>
            <p:cNvPr id="588819" name="Object 19"/>
            <p:cNvGraphicFramePr>
              <a:graphicFrameLocks noChangeAspect="1"/>
            </p:cNvGraphicFramePr>
            <p:nvPr/>
          </p:nvGraphicFramePr>
          <p:xfrm>
            <a:off x="2133" y="890"/>
            <a:ext cx="242" cy="26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88982" name="Формула" r:id="rId7" imgW="253800" imgH="279360" progId="Equation.3">
                    <p:embed/>
                  </p:oleObj>
                </mc:Choice>
                <mc:Fallback>
                  <p:oleObj name="Формула" r:id="rId7" imgW="253800" imgH="279360" progId="Equation.3">
                    <p:embed/>
                    <p:pic>
                      <p:nvPicPr>
                        <p:cNvPr id="0" name="Object 1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33" y="890"/>
                          <a:ext cx="242" cy="26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bg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88820" name="Object 20"/>
            <p:cNvGraphicFramePr>
              <a:graphicFrameLocks noChangeAspect="1"/>
            </p:cNvGraphicFramePr>
            <p:nvPr/>
          </p:nvGraphicFramePr>
          <p:xfrm>
            <a:off x="2020" y="1343"/>
            <a:ext cx="400" cy="21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88983" name="Формула" r:id="rId9" imgW="419040" imgH="228600" progId="Equation.3">
                    <p:embed/>
                  </p:oleObj>
                </mc:Choice>
                <mc:Fallback>
                  <p:oleObj name="Формула" r:id="rId9" imgW="419040" imgH="228600" progId="Equation.3">
                    <p:embed/>
                    <p:pic>
                      <p:nvPicPr>
                        <p:cNvPr id="0" name="Object 2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20" y="1343"/>
                          <a:ext cx="400" cy="21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bg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88821" name="Object 21"/>
            <p:cNvGraphicFramePr>
              <a:graphicFrameLocks noChangeAspect="1"/>
            </p:cNvGraphicFramePr>
            <p:nvPr/>
          </p:nvGraphicFramePr>
          <p:xfrm>
            <a:off x="2723" y="2296"/>
            <a:ext cx="321" cy="22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88984" name="Формула" r:id="rId11" imgW="241200" imgH="241200" progId="Equation.3">
                    <p:embed/>
                  </p:oleObj>
                </mc:Choice>
                <mc:Fallback>
                  <p:oleObj name="Формула" r:id="rId11" imgW="241200" imgH="241200" progId="Equation.3">
                    <p:embed/>
                    <p:pic>
                      <p:nvPicPr>
                        <p:cNvPr id="0" name="Object 2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23" y="2296"/>
                          <a:ext cx="321" cy="22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88822" name="Object 22"/>
            <p:cNvGraphicFramePr>
              <a:graphicFrameLocks noChangeAspect="1"/>
            </p:cNvGraphicFramePr>
            <p:nvPr/>
          </p:nvGraphicFramePr>
          <p:xfrm>
            <a:off x="3516" y="2296"/>
            <a:ext cx="308" cy="23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88985" name="Формула" r:id="rId13" imgW="253800" imgH="228600" progId="Equation.3">
                    <p:embed/>
                  </p:oleObj>
                </mc:Choice>
                <mc:Fallback>
                  <p:oleObj name="Формула" r:id="rId13" imgW="253800" imgH="228600" progId="Equation.3">
                    <p:embed/>
                    <p:pic>
                      <p:nvPicPr>
                        <p:cNvPr id="0" name="Object 2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16" y="2296"/>
                          <a:ext cx="308" cy="23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88908" name="Line 108"/>
            <p:cNvSpPr>
              <a:spLocks noChangeShapeType="1"/>
            </p:cNvSpPr>
            <p:nvPr/>
          </p:nvSpPr>
          <p:spPr bwMode="auto">
            <a:xfrm>
              <a:off x="2400" y="2277"/>
              <a:ext cx="1272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88909" name="Line 109"/>
            <p:cNvSpPr>
              <a:spLocks noChangeShapeType="1"/>
            </p:cNvSpPr>
            <p:nvPr/>
          </p:nvSpPr>
          <p:spPr bwMode="auto">
            <a:xfrm flipV="1">
              <a:off x="2400" y="975"/>
              <a:ext cx="0" cy="127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88911" name="Freeform 111"/>
            <p:cNvSpPr>
              <a:spLocks/>
            </p:cNvSpPr>
            <p:nvPr/>
          </p:nvSpPr>
          <p:spPr bwMode="auto">
            <a:xfrm>
              <a:off x="2400" y="1468"/>
              <a:ext cx="43" cy="0"/>
            </a:xfrm>
            <a:custGeom>
              <a:avLst/>
              <a:gdLst>
                <a:gd name="T0" fmla="*/ 0 w 127"/>
                <a:gd name="T1" fmla="*/ 35 w 127"/>
                <a:gd name="T2" fmla="*/ 72 w 127"/>
                <a:gd name="T3" fmla="*/ 108 w 127"/>
                <a:gd name="T4" fmla="*/ 127 w 127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27">
                  <a:moveTo>
                    <a:pt x="0" y="0"/>
                  </a:moveTo>
                  <a:lnTo>
                    <a:pt x="35" y="0"/>
                  </a:lnTo>
                  <a:lnTo>
                    <a:pt x="72" y="0"/>
                  </a:lnTo>
                  <a:lnTo>
                    <a:pt x="108" y="0"/>
                  </a:lnTo>
                  <a:lnTo>
                    <a:pt x="127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88912" name="Freeform 112"/>
            <p:cNvSpPr>
              <a:spLocks/>
            </p:cNvSpPr>
            <p:nvPr/>
          </p:nvSpPr>
          <p:spPr bwMode="auto">
            <a:xfrm>
              <a:off x="2485" y="1468"/>
              <a:ext cx="42" cy="0"/>
            </a:xfrm>
            <a:custGeom>
              <a:avLst/>
              <a:gdLst>
                <a:gd name="T0" fmla="*/ 0 w 127"/>
                <a:gd name="T1" fmla="*/ 34 w 127"/>
                <a:gd name="T2" fmla="*/ 70 w 127"/>
                <a:gd name="T3" fmla="*/ 105 w 127"/>
                <a:gd name="T4" fmla="*/ 127 w 127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27">
                  <a:moveTo>
                    <a:pt x="0" y="0"/>
                  </a:moveTo>
                  <a:lnTo>
                    <a:pt x="34" y="0"/>
                  </a:lnTo>
                  <a:lnTo>
                    <a:pt x="70" y="0"/>
                  </a:lnTo>
                  <a:lnTo>
                    <a:pt x="105" y="0"/>
                  </a:lnTo>
                  <a:lnTo>
                    <a:pt x="127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88913" name="Freeform 113"/>
            <p:cNvSpPr>
              <a:spLocks/>
            </p:cNvSpPr>
            <p:nvPr/>
          </p:nvSpPr>
          <p:spPr bwMode="auto">
            <a:xfrm>
              <a:off x="2570" y="1468"/>
              <a:ext cx="42" cy="0"/>
            </a:xfrm>
            <a:custGeom>
              <a:avLst/>
              <a:gdLst>
                <a:gd name="T0" fmla="*/ 0 w 127"/>
                <a:gd name="T1" fmla="*/ 32 w 127"/>
                <a:gd name="T2" fmla="*/ 68 w 127"/>
                <a:gd name="T3" fmla="*/ 104 w 127"/>
                <a:gd name="T4" fmla="*/ 127 w 127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27">
                  <a:moveTo>
                    <a:pt x="0" y="0"/>
                  </a:moveTo>
                  <a:lnTo>
                    <a:pt x="32" y="0"/>
                  </a:lnTo>
                  <a:lnTo>
                    <a:pt x="68" y="0"/>
                  </a:lnTo>
                  <a:lnTo>
                    <a:pt x="104" y="0"/>
                  </a:lnTo>
                  <a:lnTo>
                    <a:pt x="127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88914" name="Freeform 114"/>
            <p:cNvSpPr>
              <a:spLocks/>
            </p:cNvSpPr>
            <p:nvPr/>
          </p:nvSpPr>
          <p:spPr bwMode="auto">
            <a:xfrm>
              <a:off x="2654" y="1468"/>
              <a:ext cx="43" cy="0"/>
            </a:xfrm>
            <a:custGeom>
              <a:avLst/>
              <a:gdLst>
                <a:gd name="T0" fmla="*/ 0 w 128"/>
                <a:gd name="T1" fmla="*/ 30 w 128"/>
                <a:gd name="T2" fmla="*/ 67 w 128"/>
                <a:gd name="T3" fmla="*/ 102 w 128"/>
                <a:gd name="T4" fmla="*/ 128 w 12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28">
                  <a:moveTo>
                    <a:pt x="0" y="0"/>
                  </a:moveTo>
                  <a:lnTo>
                    <a:pt x="30" y="0"/>
                  </a:lnTo>
                  <a:lnTo>
                    <a:pt x="67" y="0"/>
                  </a:lnTo>
                  <a:lnTo>
                    <a:pt x="102" y="0"/>
                  </a:lnTo>
                  <a:lnTo>
                    <a:pt x="128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88915" name="Freeform 115"/>
            <p:cNvSpPr>
              <a:spLocks/>
            </p:cNvSpPr>
            <p:nvPr/>
          </p:nvSpPr>
          <p:spPr bwMode="auto">
            <a:xfrm>
              <a:off x="2739" y="1468"/>
              <a:ext cx="43" cy="0"/>
            </a:xfrm>
            <a:custGeom>
              <a:avLst/>
              <a:gdLst>
                <a:gd name="T0" fmla="*/ 0 w 127"/>
                <a:gd name="T1" fmla="*/ 28 w 127"/>
                <a:gd name="T2" fmla="*/ 63 w 127"/>
                <a:gd name="T3" fmla="*/ 99 w 127"/>
                <a:gd name="T4" fmla="*/ 127 w 127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27">
                  <a:moveTo>
                    <a:pt x="0" y="0"/>
                  </a:moveTo>
                  <a:lnTo>
                    <a:pt x="28" y="0"/>
                  </a:lnTo>
                  <a:lnTo>
                    <a:pt x="63" y="0"/>
                  </a:lnTo>
                  <a:lnTo>
                    <a:pt x="99" y="0"/>
                  </a:lnTo>
                  <a:lnTo>
                    <a:pt x="127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88926" name="Line 126"/>
            <p:cNvSpPr>
              <a:spLocks noChangeShapeType="1"/>
            </p:cNvSpPr>
            <p:nvPr/>
          </p:nvSpPr>
          <p:spPr bwMode="auto">
            <a:xfrm flipV="1">
              <a:off x="2841" y="2235"/>
              <a:ext cx="0" cy="4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88927" name="Line 127"/>
            <p:cNvSpPr>
              <a:spLocks noChangeShapeType="1"/>
            </p:cNvSpPr>
            <p:nvPr/>
          </p:nvSpPr>
          <p:spPr bwMode="auto">
            <a:xfrm flipV="1">
              <a:off x="2841" y="2150"/>
              <a:ext cx="0" cy="4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88928" name="Line 128"/>
            <p:cNvSpPr>
              <a:spLocks noChangeShapeType="1"/>
            </p:cNvSpPr>
            <p:nvPr/>
          </p:nvSpPr>
          <p:spPr bwMode="auto">
            <a:xfrm flipV="1">
              <a:off x="2841" y="2065"/>
              <a:ext cx="0" cy="4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88929" name="Line 129"/>
            <p:cNvSpPr>
              <a:spLocks noChangeShapeType="1"/>
            </p:cNvSpPr>
            <p:nvPr/>
          </p:nvSpPr>
          <p:spPr bwMode="auto">
            <a:xfrm flipV="1">
              <a:off x="2841" y="1980"/>
              <a:ext cx="0" cy="4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88930" name="Line 130"/>
            <p:cNvSpPr>
              <a:spLocks noChangeShapeType="1"/>
            </p:cNvSpPr>
            <p:nvPr/>
          </p:nvSpPr>
          <p:spPr bwMode="auto">
            <a:xfrm flipV="1">
              <a:off x="2841" y="1895"/>
              <a:ext cx="0" cy="4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88931" name="Line 131"/>
            <p:cNvSpPr>
              <a:spLocks noChangeShapeType="1"/>
            </p:cNvSpPr>
            <p:nvPr/>
          </p:nvSpPr>
          <p:spPr bwMode="auto">
            <a:xfrm flipV="1">
              <a:off x="2841" y="1810"/>
              <a:ext cx="0" cy="4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88932" name="Line 132"/>
            <p:cNvSpPr>
              <a:spLocks noChangeShapeType="1"/>
            </p:cNvSpPr>
            <p:nvPr/>
          </p:nvSpPr>
          <p:spPr bwMode="auto">
            <a:xfrm flipV="1">
              <a:off x="2841" y="1725"/>
              <a:ext cx="0" cy="4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88933" name="Line 133"/>
            <p:cNvSpPr>
              <a:spLocks noChangeShapeType="1"/>
            </p:cNvSpPr>
            <p:nvPr/>
          </p:nvSpPr>
          <p:spPr bwMode="auto">
            <a:xfrm flipV="1">
              <a:off x="2841" y="1641"/>
              <a:ext cx="0" cy="4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88934" name="Line 134"/>
            <p:cNvSpPr>
              <a:spLocks noChangeShapeType="1"/>
            </p:cNvSpPr>
            <p:nvPr/>
          </p:nvSpPr>
          <p:spPr bwMode="auto">
            <a:xfrm flipV="1">
              <a:off x="2841" y="1556"/>
              <a:ext cx="0" cy="4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588946" name="Group 146"/>
            <p:cNvGrpSpPr>
              <a:grpSpLocks/>
            </p:cNvGrpSpPr>
            <p:nvPr/>
          </p:nvGrpSpPr>
          <p:grpSpPr bwMode="auto">
            <a:xfrm>
              <a:off x="0" y="958"/>
              <a:ext cx="2109" cy="1242"/>
              <a:chOff x="0" y="958"/>
              <a:chExt cx="2109" cy="1242"/>
            </a:xfrm>
          </p:grpSpPr>
          <p:sp>
            <p:nvSpPr>
              <p:cNvPr id="588940" name="Rectangle 140"/>
              <p:cNvSpPr>
                <a:spLocks noChangeArrowheads="1"/>
              </p:cNvSpPr>
              <p:nvPr/>
            </p:nvSpPr>
            <p:spPr bwMode="auto">
              <a:xfrm>
                <a:off x="476" y="1071"/>
                <a:ext cx="612" cy="613"/>
              </a:xfrm>
              <a:prstGeom prst="rect">
                <a:avLst/>
              </a:prstGeom>
              <a:solidFill>
                <a:srgbClr val="CCEC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4288" algn="ctr">
                    <a:solidFill>
                      <a:schemeClr val="accent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588879" name="Line 79"/>
              <p:cNvSpPr>
                <a:spLocks noChangeShapeType="1"/>
              </p:cNvSpPr>
              <p:nvPr/>
            </p:nvSpPr>
            <p:spPr bwMode="auto">
              <a:xfrm>
                <a:off x="1088" y="1684"/>
                <a:ext cx="0" cy="266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lg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88868" name="Line 68"/>
              <p:cNvSpPr>
                <a:spLocks noChangeShapeType="1"/>
              </p:cNvSpPr>
              <p:nvPr/>
            </p:nvSpPr>
            <p:spPr bwMode="auto">
              <a:xfrm>
                <a:off x="476" y="1684"/>
                <a:ext cx="612" cy="0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88873" name="Line 73"/>
              <p:cNvSpPr>
                <a:spLocks noChangeShapeType="1"/>
              </p:cNvSpPr>
              <p:nvPr/>
            </p:nvSpPr>
            <p:spPr bwMode="auto">
              <a:xfrm>
                <a:off x="198" y="1072"/>
                <a:ext cx="0" cy="89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88874" name="Line 74"/>
              <p:cNvSpPr>
                <a:spLocks noChangeShapeType="1"/>
              </p:cNvSpPr>
              <p:nvPr/>
            </p:nvSpPr>
            <p:spPr bwMode="auto">
              <a:xfrm>
                <a:off x="198" y="1962"/>
                <a:ext cx="1637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88883" name="Text Box 83"/>
              <p:cNvSpPr txBox="1">
                <a:spLocks noChangeArrowheads="1"/>
              </p:cNvSpPr>
              <p:nvPr/>
            </p:nvSpPr>
            <p:spPr bwMode="auto">
              <a:xfrm>
                <a:off x="0" y="1951"/>
                <a:ext cx="567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4288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l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571500" algn="l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algn="l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714500" algn="l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286000" algn="l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4114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r>
                  <a:rPr lang="en-US" sz="1400">
                    <a:latin typeface="Arial" pitchFamily="34" charset="0"/>
                  </a:rPr>
                  <a:t>U, Zr</a:t>
                </a:r>
                <a:endParaRPr lang="ru-RU" sz="1400">
                  <a:latin typeface="Arial" pitchFamily="34" charset="0"/>
                </a:endParaRPr>
              </a:p>
            </p:txBody>
          </p:sp>
          <p:sp>
            <p:nvSpPr>
              <p:cNvPr id="588884" name="Text Box 84"/>
              <p:cNvSpPr txBox="1">
                <a:spLocks noChangeArrowheads="1"/>
              </p:cNvSpPr>
              <p:nvPr/>
            </p:nvSpPr>
            <p:spPr bwMode="auto">
              <a:xfrm>
                <a:off x="1723" y="1951"/>
                <a:ext cx="341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4288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l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571500" algn="l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algn="l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714500" algn="l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286000" algn="l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4114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r>
                  <a:rPr lang="en-US" sz="1600">
                    <a:latin typeface="Arial" pitchFamily="34" charset="0"/>
                  </a:rPr>
                  <a:t>Fe</a:t>
                </a:r>
                <a:endParaRPr lang="ru-RU" sz="1600">
                  <a:latin typeface="Arial" pitchFamily="34" charset="0"/>
                </a:endParaRPr>
              </a:p>
            </p:txBody>
          </p:sp>
          <p:graphicFrame>
            <p:nvGraphicFramePr>
              <p:cNvPr id="588886" name="Object 86"/>
              <p:cNvGraphicFramePr>
                <a:graphicFrameLocks noChangeAspect="1"/>
              </p:cNvGraphicFramePr>
              <p:nvPr/>
            </p:nvGraphicFramePr>
            <p:xfrm>
              <a:off x="1020" y="1973"/>
              <a:ext cx="409" cy="22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88986" name="Формула" r:id="rId15" imgW="444240" imgH="241200" progId="Equation.3">
                      <p:embed/>
                    </p:oleObj>
                  </mc:Choice>
                  <mc:Fallback>
                    <p:oleObj name="Формула" r:id="rId15" imgW="444240" imgH="241200" progId="Equation.3">
                      <p:embed/>
                      <p:pic>
                        <p:nvPicPr>
                          <p:cNvPr id="0" name="Object 86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020" y="1973"/>
                            <a:ext cx="409" cy="227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588893" name="Text Box 93"/>
              <p:cNvSpPr txBox="1">
                <a:spLocks noChangeArrowheads="1"/>
              </p:cNvSpPr>
              <p:nvPr/>
            </p:nvSpPr>
            <p:spPr bwMode="auto">
              <a:xfrm>
                <a:off x="158" y="958"/>
                <a:ext cx="204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4288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l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571500" algn="l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algn="l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714500" algn="l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286000" algn="l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4114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r>
                  <a:rPr lang="en-US" sz="1600">
                    <a:latin typeface="Arial" pitchFamily="34" charset="0"/>
                  </a:rPr>
                  <a:t>T</a:t>
                </a:r>
                <a:endParaRPr lang="ru-RU" sz="1600">
                  <a:latin typeface="Arial" pitchFamily="34" charset="0"/>
                </a:endParaRPr>
              </a:p>
            </p:txBody>
          </p:sp>
          <p:sp>
            <p:nvSpPr>
              <p:cNvPr id="588896" name="Line 96"/>
              <p:cNvSpPr>
                <a:spLocks noChangeShapeType="1"/>
              </p:cNvSpPr>
              <p:nvPr/>
            </p:nvSpPr>
            <p:spPr bwMode="auto">
              <a:xfrm>
                <a:off x="499" y="1207"/>
                <a:ext cx="589" cy="476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88875" name="Line 75"/>
              <p:cNvSpPr>
                <a:spLocks noChangeShapeType="1"/>
              </p:cNvSpPr>
              <p:nvPr/>
            </p:nvSpPr>
            <p:spPr bwMode="auto">
              <a:xfrm flipV="1">
                <a:off x="1837" y="1071"/>
                <a:ext cx="0" cy="89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graphicFrame>
            <p:nvGraphicFramePr>
              <p:cNvPr id="588885" name="Object 85"/>
              <p:cNvGraphicFramePr>
                <a:graphicFrameLocks noChangeAspect="1"/>
              </p:cNvGraphicFramePr>
              <p:nvPr/>
            </p:nvGraphicFramePr>
            <p:xfrm>
              <a:off x="1837" y="1570"/>
              <a:ext cx="272" cy="22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88987" name="Формула" r:id="rId17" imgW="279400" imgH="228600" progId="Equation.3">
                      <p:embed/>
                    </p:oleObj>
                  </mc:Choice>
                  <mc:Fallback>
                    <p:oleObj name="Формула" r:id="rId17" imgW="279400" imgH="228600" progId="Equation.3">
                      <p:embed/>
                      <p:pic>
                        <p:nvPicPr>
                          <p:cNvPr id="0" name="Object 85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837" y="1570"/>
                            <a:ext cx="272" cy="224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588939" name="Line 139"/>
              <p:cNvSpPr>
                <a:spLocks noChangeShapeType="1"/>
              </p:cNvSpPr>
              <p:nvPr/>
            </p:nvSpPr>
            <p:spPr bwMode="auto">
              <a:xfrm>
                <a:off x="1088" y="1684"/>
                <a:ext cx="749" cy="0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88944" name="AutoShape 144"/>
              <p:cNvSpPr>
                <a:spLocks noChangeArrowheads="1"/>
              </p:cNvSpPr>
              <p:nvPr/>
            </p:nvSpPr>
            <p:spPr bwMode="auto">
              <a:xfrm rot="5400000">
                <a:off x="1156" y="1003"/>
                <a:ext cx="613" cy="749"/>
              </a:xfrm>
              <a:prstGeom prst="triangle">
                <a:avLst>
                  <a:gd name="adj" fmla="val 0"/>
                </a:avLst>
              </a:prstGeom>
              <a:solidFill>
                <a:srgbClr val="FFCCC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4288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588945" name="Line 145"/>
              <p:cNvSpPr>
                <a:spLocks noChangeShapeType="1"/>
              </p:cNvSpPr>
              <p:nvPr/>
            </p:nvSpPr>
            <p:spPr bwMode="auto">
              <a:xfrm flipV="1">
                <a:off x="1088" y="1071"/>
                <a:ext cx="749" cy="613"/>
              </a:xfrm>
              <a:prstGeom prst="line">
                <a:avLst/>
              </a:prstGeom>
              <a:noFill/>
              <a:ln w="28575">
                <a:solidFill>
                  <a:srgbClr val="CC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sp>
        <p:nvSpPr>
          <p:cNvPr id="588969" name="Rectangle 169"/>
          <p:cNvSpPr>
            <a:spLocks noChangeArrowheads="1"/>
          </p:cNvSpPr>
          <p:nvPr/>
        </p:nvSpPr>
        <p:spPr bwMode="auto">
          <a:xfrm>
            <a:off x="0" y="31384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4288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588973" name="Rectangle 173"/>
          <p:cNvSpPr>
            <a:spLocks noChangeArrowheads="1"/>
          </p:cNvSpPr>
          <p:nvPr/>
        </p:nvSpPr>
        <p:spPr bwMode="auto">
          <a:xfrm>
            <a:off x="0" y="31765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4288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588976" name="Rectangle 176"/>
          <p:cNvSpPr>
            <a:spLocks noChangeArrowheads="1"/>
          </p:cNvSpPr>
          <p:nvPr/>
        </p:nvSpPr>
        <p:spPr bwMode="auto">
          <a:xfrm>
            <a:off x="0" y="31623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4288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588978" name="Rectangle 178"/>
          <p:cNvSpPr>
            <a:spLocks noChangeArrowheads="1"/>
          </p:cNvSpPr>
          <p:nvPr/>
        </p:nvSpPr>
        <p:spPr bwMode="auto">
          <a:xfrm>
            <a:off x="0" y="29718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4288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grpSp>
        <p:nvGrpSpPr>
          <p:cNvPr id="588979" name="Group 179"/>
          <p:cNvGrpSpPr>
            <a:grpSpLocks/>
          </p:cNvGrpSpPr>
          <p:nvPr/>
        </p:nvGrpSpPr>
        <p:grpSpPr bwMode="auto">
          <a:xfrm>
            <a:off x="993775" y="4365625"/>
            <a:ext cx="4046538" cy="1871663"/>
            <a:chOff x="626" y="2750"/>
            <a:chExt cx="2549" cy="1179"/>
          </a:xfrm>
        </p:grpSpPr>
        <p:graphicFrame>
          <p:nvGraphicFramePr>
            <p:cNvPr id="588972" name="Object 172"/>
            <p:cNvGraphicFramePr>
              <a:graphicFrameLocks noChangeAspect="1"/>
            </p:cNvGraphicFramePr>
            <p:nvPr/>
          </p:nvGraphicFramePr>
          <p:xfrm>
            <a:off x="626" y="2750"/>
            <a:ext cx="1488" cy="38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88988" name="Формула" r:id="rId18" imgW="1955520" imgH="507960" progId="Equation.3">
                    <p:embed/>
                  </p:oleObj>
                </mc:Choice>
                <mc:Fallback>
                  <p:oleObj name="Формула" r:id="rId18" imgW="1955520" imgH="507960" progId="Equation.3">
                    <p:embed/>
                    <p:pic>
                      <p:nvPicPr>
                        <p:cNvPr id="0" name="Object 17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26" y="2750"/>
                          <a:ext cx="1488" cy="38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88975" name="Object 175"/>
            <p:cNvGraphicFramePr>
              <a:graphicFrameLocks noChangeAspect="1"/>
            </p:cNvGraphicFramePr>
            <p:nvPr/>
          </p:nvGraphicFramePr>
          <p:xfrm>
            <a:off x="644" y="3267"/>
            <a:ext cx="1478" cy="40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88989" name="Формула" r:id="rId20" imgW="1968480" imgH="533160" progId="Equation.3">
                    <p:embed/>
                  </p:oleObj>
                </mc:Choice>
                <mc:Fallback>
                  <p:oleObj name="Формула" r:id="rId20" imgW="1968480" imgH="533160" progId="Equation.3">
                    <p:embed/>
                    <p:pic>
                      <p:nvPicPr>
                        <p:cNvPr id="0" name="Object 17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44" y="3267"/>
                          <a:ext cx="1478" cy="401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88977" name="Object 177"/>
            <p:cNvGraphicFramePr>
              <a:graphicFrameLocks noChangeAspect="1"/>
            </p:cNvGraphicFramePr>
            <p:nvPr/>
          </p:nvGraphicFramePr>
          <p:xfrm>
            <a:off x="2200" y="3279"/>
            <a:ext cx="975" cy="6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88990" name="Формула" r:id="rId22" imgW="1371600" imgH="914400" progId="Equation.3">
                    <p:embed/>
                  </p:oleObj>
                </mc:Choice>
                <mc:Fallback>
                  <p:oleObj name="Формула" r:id="rId22" imgW="1371600" imgH="914400" progId="Equation.3">
                    <p:embed/>
                    <p:pic>
                      <p:nvPicPr>
                        <p:cNvPr id="0" name="Object 17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00" y="3279"/>
                          <a:ext cx="975" cy="6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ransition advClick="0">
    <p:zoom dir="in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2</a:t>
            </a:r>
            <a:r>
              <a:rPr lang="en-US" baseline="30000"/>
              <a:t>nd</a:t>
            </a:r>
            <a:r>
              <a:rPr lang="en-US"/>
              <a:t> METCOR-P Meeting, July 9, 2008, St.-Peterburg   </a:t>
            </a:r>
            <a:r>
              <a:rPr lang="en-GB"/>
              <a:t> </a:t>
            </a:r>
            <a:fld id="{4C5570F9-D0FE-484F-B48B-63DBF83CC4A8}" type="slidenum">
              <a:rPr lang="en-GB"/>
              <a:pPr/>
              <a:t>22</a:t>
            </a:fld>
            <a:endParaRPr lang="en-GB"/>
          </a:p>
        </p:txBody>
      </p:sp>
      <p:sp>
        <p:nvSpPr>
          <p:cNvPr id="5898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188913"/>
            <a:ext cx="7772400" cy="639762"/>
          </a:xfrm>
        </p:spPr>
        <p:txBody>
          <a:bodyPr/>
          <a:lstStyle/>
          <a:p>
            <a:r>
              <a:rPr lang="en-US" sz="2000"/>
              <a:t>Comparison of</a:t>
            </a:r>
            <a:r>
              <a:rPr lang="ru-RU" sz="2000"/>
              <a:t> </a:t>
            </a:r>
            <a:r>
              <a:rPr lang="en-US" sz="2000"/>
              <a:t>GEMINI / NUCLEA </a:t>
            </a:r>
            <a:r>
              <a:rPr lang="ru-RU" sz="2000"/>
              <a:t/>
            </a:r>
            <a:br>
              <a:rPr lang="ru-RU" sz="2000"/>
            </a:br>
            <a:r>
              <a:rPr lang="en-US" sz="2000"/>
              <a:t>calculations with experimental data</a:t>
            </a:r>
            <a:endParaRPr lang="ru-RU" sz="2000"/>
          </a:p>
        </p:txBody>
      </p:sp>
      <p:sp>
        <p:nvSpPr>
          <p:cNvPr id="589922" name="Text Box 98"/>
          <p:cNvSpPr txBox="1">
            <a:spLocks noChangeArrowheads="1"/>
          </p:cNvSpPr>
          <p:nvPr/>
        </p:nvSpPr>
        <p:spPr bwMode="auto">
          <a:xfrm>
            <a:off x="1584325" y="5913438"/>
            <a:ext cx="62642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4351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145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>
                <a:latin typeface="Arial" pitchFamily="34" charset="0"/>
              </a:rPr>
              <a:t>U/Zr</a:t>
            </a:r>
            <a:r>
              <a:rPr lang="ru-RU" sz="1600">
                <a:latin typeface="Arial" pitchFamily="34" charset="0"/>
              </a:rPr>
              <a:t> </a:t>
            </a:r>
            <a:r>
              <a:rPr lang="en-US" sz="1600">
                <a:latin typeface="Arial" pitchFamily="34" charset="0"/>
              </a:rPr>
              <a:t>variation range in the IZ</a:t>
            </a:r>
            <a:r>
              <a:rPr lang="ru-RU" sz="1600">
                <a:latin typeface="Arial" pitchFamily="34" charset="0"/>
              </a:rPr>
              <a:t> </a:t>
            </a:r>
            <a:r>
              <a:rPr lang="en-US" sz="1600">
                <a:latin typeface="Arial" pitchFamily="34" charset="0"/>
              </a:rPr>
              <a:t>compositions from</a:t>
            </a:r>
            <a:r>
              <a:rPr lang="ru-RU" sz="1600">
                <a:latin typeface="Arial" pitchFamily="34" charset="0"/>
              </a:rPr>
              <a:t> 3.15 </a:t>
            </a:r>
            <a:r>
              <a:rPr lang="en-US" sz="1600">
                <a:latin typeface="Arial" pitchFamily="34" charset="0"/>
              </a:rPr>
              <a:t>to</a:t>
            </a:r>
            <a:r>
              <a:rPr lang="ru-RU" sz="1600">
                <a:latin typeface="Arial" pitchFamily="34" charset="0"/>
              </a:rPr>
              <a:t> 20.0</a:t>
            </a:r>
          </a:p>
        </p:txBody>
      </p:sp>
      <p:grpSp>
        <p:nvGrpSpPr>
          <p:cNvPr id="590041" name="Group 217"/>
          <p:cNvGrpSpPr>
            <a:grpSpLocks/>
          </p:cNvGrpSpPr>
          <p:nvPr/>
        </p:nvGrpSpPr>
        <p:grpSpPr bwMode="auto">
          <a:xfrm>
            <a:off x="1692275" y="981075"/>
            <a:ext cx="5345113" cy="4713288"/>
            <a:chOff x="1066" y="618"/>
            <a:chExt cx="3367" cy="2969"/>
          </a:xfrm>
        </p:grpSpPr>
        <p:sp>
          <p:nvSpPr>
            <p:cNvPr id="589924" name="Freeform 100"/>
            <p:cNvSpPr>
              <a:spLocks/>
            </p:cNvSpPr>
            <p:nvPr/>
          </p:nvSpPr>
          <p:spPr bwMode="auto">
            <a:xfrm>
              <a:off x="1270" y="789"/>
              <a:ext cx="2888" cy="2524"/>
            </a:xfrm>
            <a:custGeom>
              <a:avLst/>
              <a:gdLst>
                <a:gd name="T0" fmla="*/ 0 w 5699"/>
                <a:gd name="T1" fmla="*/ 4985 h 4985"/>
                <a:gd name="T2" fmla="*/ 5699 w 5699"/>
                <a:gd name="T3" fmla="*/ 4985 h 4985"/>
                <a:gd name="T4" fmla="*/ 2850 w 5699"/>
                <a:gd name="T5" fmla="*/ 0 h 4985"/>
                <a:gd name="T6" fmla="*/ 0 w 5699"/>
                <a:gd name="T7" fmla="*/ 4985 h 49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99" h="4985">
                  <a:moveTo>
                    <a:pt x="0" y="4985"/>
                  </a:moveTo>
                  <a:lnTo>
                    <a:pt x="5699" y="4985"/>
                  </a:lnTo>
                  <a:lnTo>
                    <a:pt x="2850" y="0"/>
                  </a:lnTo>
                  <a:lnTo>
                    <a:pt x="0" y="4985"/>
                  </a:lnTo>
                  <a:close/>
                </a:path>
              </a:pathLst>
            </a:custGeom>
            <a:solidFill>
              <a:srgbClr val="FFFFFF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89925" name="Line 101"/>
            <p:cNvSpPr>
              <a:spLocks noChangeShapeType="1"/>
            </p:cNvSpPr>
            <p:nvPr/>
          </p:nvSpPr>
          <p:spPr bwMode="auto">
            <a:xfrm flipH="1">
              <a:off x="1912" y="791"/>
              <a:ext cx="803" cy="2524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89926" name="Rectangle 102"/>
            <p:cNvSpPr>
              <a:spLocks noChangeArrowheads="1"/>
            </p:cNvSpPr>
            <p:nvPr/>
          </p:nvSpPr>
          <p:spPr bwMode="auto">
            <a:xfrm>
              <a:off x="2404" y="3453"/>
              <a:ext cx="750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MS Sans Serif" charset="-52"/>
                </a:rPr>
                <a:t>Mass Fraction</a:t>
              </a:r>
              <a:endParaRPr lang="ru-RU" sz="1400"/>
            </a:p>
          </p:txBody>
        </p:sp>
        <p:sp>
          <p:nvSpPr>
            <p:cNvPr id="589927" name="Rectangle 103"/>
            <p:cNvSpPr>
              <a:spLocks noChangeArrowheads="1"/>
            </p:cNvSpPr>
            <p:nvPr/>
          </p:nvSpPr>
          <p:spPr bwMode="auto">
            <a:xfrm>
              <a:off x="4321" y="3314"/>
              <a:ext cx="112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MS Sans Serif" charset="-52"/>
                </a:rPr>
                <a:t>Zr</a:t>
              </a:r>
              <a:endParaRPr lang="ru-RU" sz="1400"/>
            </a:p>
          </p:txBody>
        </p:sp>
        <p:sp>
          <p:nvSpPr>
            <p:cNvPr id="589928" name="Line 104"/>
            <p:cNvSpPr>
              <a:spLocks noChangeShapeType="1"/>
            </p:cNvSpPr>
            <p:nvPr/>
          </p:nvSpPr>
          <p:spPr bwMode="auto">
            <a:xfrm>
              <a:off x="1270" y="3313"/>
              <a:ext cx="0" cy="37"/>
            </a:xfrm>
            <a:prstGeom prst="line">
              <a:avLst/>
            </a:prstGeom>
            <a:noFill/>
            <a:ln w="7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89929" name="Line 105"/>
            <p:cNvSpPr>
              <a:spLocks noChangeShapeType="1"/>
            </p:cNvSpPr>
            <p:nvPr/>
          </p:nvSpPr>
          <p:spPr bwMode="auto">
            <a:xfrm>
              <a:off x="1559" y="3313"/>
              <a:ext cx="0" cy="37"/>
            </a:xfrm>
            <a:prstGeom prst="line">
              <a:avLst/>
            </a:prstGeom>
            <a:noFill/>
            <a:ln w="7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89930" name="Line 106"/>
            <p:cNvSpPr>
              <a:spLocks noChangeShapeType="1"/>
            </p:cNvSpPr>
            <p:nvPr/>
          </p:nvSpPr>
          <p:spPr bwMode="auto">
            <a:xfrm>
              <a:off x="1848" y="3313"/>
              <a:ext cx="0" cy="37"/>
            </a:xfrm>
            <a:prstGeom prst="line">
              <a:avLst/>
            </a:prstGeom>
            <a:noFill/>
            <a:ln w="7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89931" name="Line 107"/>
            <p:cNvSpPr>
              <a:spLocks noChangeShapeType="1"/>
            </p:cNvSpPr>
            <p:nvPr/>
          </p:nvSpPr>
          <p:spPr bwMode="auto">
            <a:xfrm>
              <a:off x="2136" y="3313"/>
              <a:ext cx="1" cy="37"/>
            </a:xfrm>
            <a:prstGeom prst="line">
              <a:avLst/>
            </a:prstGeom>
            <a:noFill/>
            <a:ln w="7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89932" name="Line 108"/>
            <p:cNvSpPr>
              <a:spLocks noChangeShapeType="1"/>
            </p:cNvSpPr>
            <p:nvPr/>
          </p:nvSpPr>
          <p:spPr bwMode="auto">
            <a:xfrm>
              <a:off x="2425" y="3313"/>
              <a:ext cx="1" cy="37"/>
            </a:xfrm>
            <a:prstGeom prst="line">
              <a:avLst/>
            </a:prstGeom>
            <a:noFill/>
            <a:ln w="7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89933" name="Line 109"/>
            <p:cNvSpPr>
              <a:spLocks noChangeShapeType="1"/>
            </p:cNvSpPr>
            <p:nvPr/>
          </p:nvSpPr>
          <p:spPr bwMode="auto">
            <a:xfrm>
              <a:off x="2714" y="3313"/>
              <a:ext cx="1" cy="37"/>
            </a:xfrm>
            <a:prstGeom prst="line">
              <a:avLst/>
            </a:prstGeom>
            <a:noFill/>
            <a:ln w="7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89934" name="Line 110"/>
            <p:cNvSpPr>
              <a:spLocks noChangeShapeType="1"/>
            </p:cNvSpPr>
            <p:nvPr/>
          </p:nvSpPr>
          <p:spPr bwMode="auto">
            <a:xfrm>
              <a:off x="3003" y="3313"/>
              <a:ext cx="1" cy="37"/>
            </a:xfrm>
            <a:prstGeom prst="line">
              <a:avLst/>
            </a:prstGeom>
            <a:noFill/>
            <a:ln w="7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89935" name="Line 111"/>
            <p:cNvSpPr>
              <a:spLocks noChangeShapeType="1"/>
            </p:cNvSpPr>
            <p:nvPr/>
          </p:nvSpPr>
          <p:spPr bwMode="auto">
            <a:xfrm>
              <a:off x="3292" y="3313"/>
              <a:ext cx="1" cy="37"/>
            </a:xfrm>
            <a:prstGeom prst="line">
              <a:avLst/>
            </a:prstGeom>
            <a:noFill/>
            <a:ln w="7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89936" name="Line 112"/>
            <p:cNvSpPr>
              <a:spLocks noChangeShapeType="1"/>
            </p:cNvSpPr>
            <p:nvPr/>
          </p:nvSpPr>
          <p:spPr bwMode="auto">
            <a:xfrm>
              <a:off x="3581" y="3313"/>
              <a:ext cx="0" cy="37"/>
            </a:xfrm>
            <a:prstGeom prst="line">
              <a:avLst/>
            </a:prstGeom>
            <a:noFill/>
            <a:ln w="7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89937" name="Line 113"/>
            <p:cNvSpPr>
              <a:spLocks noChangeShapeType="1"/>
            </p:cNvSpPr>
            <p:nvPr/>
          </p:nvSpPr>
          <p:spPr bwMode="auto">
            <a:xfrm>
              <a:off x="3869" y="3313"/>
              <a:ext cx="1" cy="37"/>
            </a:xfrm>
            <a:prstGeom prst="line">
              <a:avLst/>
            </a:prstGeom>
            <a:noFill/>
            <a:ln w="7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89938" name="Line 114"/>
            <p:cNvSpPr>
              <a:spLocks noChangeShapeType="1"/>
            </p:cNvSpPr>
            <p:nvPr/>
          </p:nvSpPr>
          <p:spPr bwMode="auto">
            <a:xfrm>
              <a:off x="4158" y="3313"/>
              <a:ext cx="1" cy="37"/>
            </a:xfrm>
            <a:prstGeom prst="line">
              <a:avLst/>
            </a:prstGeom>
            <a:noFill/>
            <a:ln w="7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89939" name="Line 115"/>
            <p:cNvSpPr>
              <a:spLocks noChangeShapeType="1"/>
            </p:cNvSpPr>
            <p:nvPr/>
          </p:nvSpPr>
          <p:spPr bwMode="auto">
            <a:xfrm flipH="1" flipV="1">
              <a:off x="1233" y="3283"/>
              <a:ext cx="37" cy="30"/>
            </a:xfrm>
            <a:prstGeom prst="line">
              <a:avLst/>
            </a:prstGeom>
            <a:noFill/>
            <a:ln w="7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89940" name="Line 116"/>
            <p:cNvSpPr>
              <a:spLocks noChangeShapeType="1"/>
            </p:cNvSpPr>
            <p:nvPr/>
          </p:nvSpPr>
          <p:spPr bwMode="auto">
            <a:xfrm flipH="1" flipV="1">
              <a:off x="1374" y="3036"/>
              <a:ext cx="37" cy="29"/>
            </a:xfrm>
            <a:prstGeom prst="line">
              <a:avLst/>
            </a:prstGeom>
            <a:noFill/>
            <a:ln w="7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89941" name="Rectangle 117"/>
            <p:cNvSpPr>
              <a:spLocks noChangeArrowheads="1"/>
            </p:cNvSpPr>
            <p:nvPr/>
          </p:nvSpPr>
          <p:spPr bwMode="auto">
            <a:xfrm>
              <a:off x="1286" y="2968"/>
              <a:ext cx="67" cy="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600" b="0">
                  <a:solidFill>
                    <a:srgbClr val="000000"/>
                  </a:solidFill>
                </a:rPr>
                <a:t>0.1</a:t>
              </a:r>
              <a:endParaRPr lang="ru-RU"/>
            </a:p>
          </p:txBody>
        </p:sp>
        <p:sp>
          <p:nvSpPr>
            <p:cNvPr id="589942" name="Line 118"/>
            <p:cNvSpPr>
              <a:spLocks noChangeShapeType="1"/>
            </p:cNvSpPr>
            <p:nvPr/>
          </p:nvSpPr>
          <p:spPr bwMode="auto">
            <a:xfrm flipH="1" flipV="1">
              <a:off x="1518" y="2784"/>
              <a:ext cx="37" cy="29"/>
            </a:xfrm>
            <a:prstGeom prst="line">
              <a:avLst/>
            </a:prstGeom>
            <a:noFill/>
            <a:ln w="7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89943" name="Rectangle 119"/>
            <p:cNvSpPr>
              <a:spLocks noChangeArrowheads="1"/>
            </p:cNvSpPr>
            <p:nvPr/>
          </p:nvSpPr>
          <p:spPr bwMode="auto">
            <a:xfrm>
              <a:off x="1439" y="2716"/>
              <a:ext cx="67" cy="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600" b="0">
                  <a:solidFill>
                    <a:srgbClr val="000000"/>
                  </a:solidFill>
                </a:rPr>
                <a:t>0.2</a:t>
              </a:r>
              <a:endParaRPr lang="ru-RU"/>
            </a:p>
          </p:txBody>
        </p:sp>
        <p:sp>
          <p:nvSpPr>
            <p:cNvPr id="589944" name="Line 120"/>
            <p:cNvSpPr>
              <a:spLocks noChangeShapeType="1"/>
            </p:cNvSpPr>
            <p:nvPr/>
          </p:nvSpPr>
          <p:spPr bwMode="auto">
            <a:xfrm flipH="1" flipV="1">
              <a:off x="1662" y="2532"/>
              <a:ext cx="38" cy="30"/>
            </a:xfrm>
            <a:prstGeom prst="line">
              <a:avLst/>
            </a:prstGeom>
            <a:noFill/>
            <a:ln w="7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89945" name="Rectangle 121"/>
            <p:cNvSpPr>
              <a:spLocks noChangeArrowheads="1"/>
            </p:cNvSpPr>
            <p:nvPr/>
          </p:nvSpPr>
          <p:spPr bwMode="auto">
            <a:xfrm>
              <a:off x="1583" y="2473"/>
              <a:ext cx="67" cy="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600" b="0">
                  <a:solidFill>
                    <a:srgbClr val="000000"/>
                  </a:solidFill>
                </a:rPr>
                <a:t>0.3</a:t>
              </a:r>
              <a:endParaRPr lang="ru-RU"/>
            </a:p>
          </p:txBody>
        </p:sp>
        <p:sp>
          <p:nvSpPr>
            <p:cNvPr id="589946" name="Line 122"/>
            <p:cNvSpPr>
              <a:spLocks noChangeShapeType="1"/>
            </p:cNvSpPr>
            <p:nvPr/>
          </p:nvSpPr>
          <p:spPr bwMode="auto">
            <a:xfrm flipH="1" flipV="1">
              <a:off x="1803" y="2281"/>
              <a:ext cx="37" cy="29"/>
            </a:xfrm>
            <a:prstGeom prst="line">
              <a:avLst/>
            </a:prstGeom>
            <a:noFill/>
            <a:ln w="7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89947" name="Rectangle 123"/>
            <p:cNvSpPr>
              <a:spLocks noChangeArrowheads="1"/>
            </p:cNvSpPr>
            <p:nvPr/>
          </p:nvSpPr>
          <p:spPr bwMode="auto">
            <a:xfrm>
              <a:off x="1727" y="2213"/>
              <a:ext cx="67" cy="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600" b="0">
                  <a:solidFill>
                    <a:srgbClr val="000000"/>
                  </a:solidFill>
                </a:rPr>
                <a:t>0.4</a:t>
              </a:r>
              <a:endParaRPr lang="ru-RU"/>
            </a:p>
          </p:txBody>
        </p:sp>
        <p:sp>
          <p:nvSpPr>
            <p:cNvPr id="589948" name="Line 124"/>
            <p:cNvSpPr>
              <a:spLocks noChangeShapeType="1"/>
            </p:cNvSpPr>
            <p:nvPr/>
          </p:nvSpPr>
          <p:spPr bwMode="auto">
            <a:xfrm flipH="1" flipV="1">
              <a:off x="1947" y="2029"/>
              <a:ext cx="37" cy="30"/>
            </a:xfrm>
            <a:prstGeom prst="line">
              <a:avLst/>
            </a:prstGeom>
            <a:noFill/>
            <a:ln w="7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89949" name="Rectangle 125"/>
            <p:cNvSpPr>
              <a:spLocks noChangeArrowheads="1"/>
            </p:cNvSpPr>
            <p:nvPr/>
          </p:nvSpPr>
          <p:spPr bwMode="auto">
            <a:xfrm>
              <a:off x="1863" y="1965"/>
              <a:ext cx="67" cy="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600" b="0">
                  <a:solidFill>
                    <a:srgbClr val="000000"/>
                  </a:solidFill>
                </a:rPr>
                <a:t>0.5</a:t>
              </a:r>
              <a:endParaRPr lang="ru-RU"/>
            </a:p>
          </p:txBody>
        </p:sp>
        <p:sp>
          <p:nvSpPr>
            <p:cNvPr id="589950" name="Line 126"/>
            <p:cNvSpPr>
              <a:spLocks noChangeShapeType="1"/>
            </p:cNvSpPr>
            <p:nvPr/>
          </p:nvSpPr>
          <p:spPr bwMode="auto">
            <a:xfrm flipH="1" flipV="1">
              <a:off x="2092" y="1778"/>
              <a:ext cx="37" cy="29"/>
            </a:xfrm>
            <a:prstGeom prst="line">
              <a:avLst/>
            </a:prstGeom>
            <a:noFill/>
            <a:ln w="7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89951" name="Rectangle 127"/>
            <p:cNvSpPr>
              <a:spLocks noChangeArrowheads="1"/>
            </p:cNvSpPr>
            <p:nvPr/>
          </p:nvSpPr>
          <p:spPr bwMode="auto">
            <a:xfrm>
              <a:off x="2011" y="1714"/>
              <a:ext cx="67" cy="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600" b="0">
                  <a:solidFill>
                    <a:srgbClr val="000000"/>
                  </a:solidFill>
                </a:rPr>
                <a:t>0.6</a:t>
              </a:r>
              <a:endParaRPr lang="ru-RU"/>
            </a:p>
          </p:txBody>
        </p:sp>
        <p:sp>
          <p:nvSpPr>
            <p:cNvPr id="589952" name="Line 128"/>
            <p:cNvSpPr>
              <a:spLocks noChangeShapeType="1"/>
            </p:cNvSpPr>
            <p:nvPr/>
          </p:nvSpPr>
          <p:spPr bwMode="auto">
            <a:xfrm flipH="1" flipV="1">
              <a:off x="2236" y="1526"/>
              <a:ext cx="37" cy="29"/>
            </a:xfrm>
            <a:prstGeom prst="line">
              <a:avLst/>
            </a:prstGeom>
            <a:noFill/>
            <a:ln w="7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89953" name="Rectangle 129"/>
            <p:cNvSpPr>
              <a:spLocks noChangeArrowheads="1"/>
            </p:cNvSpPr>
            <p:nvPr/>
          </p:nvSpPr>
          <p:spPr bwMode="auto">
            <a:xfrm>
              <a:off x="2155" y="1457"/>
              <a:ext cx="67" cy="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600" b="0">
                  <a:solidFill>
                    <a:srgbClr val="000000"/>
                  </a:solidFill>
                </a:rPr>
                <a:t>0.7</a:t>
              </a:r>
              <a:endParaRPr lang="ru-RU"/>
            </a:p>
          </p:txBody>
        </p:sp>
        <p:sp>
          <p:nvSpPr>
            <p:cNvPr id="589954" name="Line 130"/>
            <p:cNvSpPr>
              <a:spLocks noChangeShapeType="1"/>
            </p:cNvSpPr>
            <p:nvPr/>
          </p:nvSpPr>
          <p:spPr bwMode="auto">
            <a:xfrm flipH="1" flipV="1">
              <a:off x="2381" y="1274"/>
              <a:ext cx="37" cy="30"/>
            </a:xfrm>
            <a:prstGeom prst="line">
              <a:avLst/>
            </a:prstGeom>
            <a:noFill/>
            <a:ln w="7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89955" name="Rectangle 131"/>
            <p:cNvSpPr>
              <a:spLocks noChangeArrowheads="1"/>
            </p:cNvSpPr>
            <p:nvPr/>
          </p:nvSpPr>
          <p:spPr bwMode="auto">
            <a:xfrm>
              <a:off x="2297" y="1214"/>
              <a:ext cx="67" cy="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600" b="0">
                  <a:solidFill>
                    <a:srgbClr val="000000"/>
                  </a:solidFill>
                </a:rPr>
                <a:t>0.8</a:t>
              </a:r>
              <a:endParaRPr lang="ru-RU"/>
            </a:p>
          </p:txBody>
        </p:sp>
        <p:sp>
          <p:nvSpPr>
            <p:cNvPr id="589956" name="Line 132"/>
            <p:cNvSpPr>
              <a:spLocks noChangeShapeType="1"/>
            </p:cNvSpPr>
            <p:nvPr/>
          </p:nvSpPr>
          <p:spPr bwMode="auto">
            <a:xfrm flipH="1" flipV="1">
              <a:off x="2525" y="1022"/>
              <a:ext cx="37" cy="30"/>
            </a:xfrm>
            <a:prstGeom prst="line">
              <a:avLst/>
            </a:prstGeom>
            <a:noFill/>
            <a:ln w="7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89957" name="Rectangle 133"/>
            <p:cNvSpPr>
              <a:spLocks noChangeArrowheads="1"/>
            </p:cNvSpPr>
            <p:nvPr/>
          </p:nvSpPr>
          <p:spPr bwMode="auto">
            <a:xfrm>
              <a:off x="2433" y="971"/>
              <a:ext cx="67" cy="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600" b="0">
                  <a:solidFill>
                    <a:srgbClr val="000000"/>
                  </a:solidFill>
                </a:rPr>
                <a:t>0.9</a:t>
              </a:r>
              <a:endParaRPr lang="ru-RU"/>
            </a:p>
          </p:txBody>
        </p:sp>
        <p:sp>
          <p:nvSpPr>
            <p:cNvPr id="589958" name="Line 134"/>
            <p:cNvSpPr>
              <a:spLocks noChangeShapeType="1"/>
            </p:cNvSpPr>
            <p:nvPr/>
          </p:nvSpPr>
          <p:spPr bwMode="auto">
            <a:xfrm flipH="1" flipV="1">
              <a:off x="2677" y="760"/>
              <a:ext cx="37" cy="29"/>
            </a:xfrm>
            <a:prstGeom prst="line">
              <a:avLst/>
            </a:prstGeom>
            <a:noFill/>
            <a:ln w="7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89959" name="Rectangle 135"/>
            <p:cNvSpPr>
              <a:spLocks noChangeArrowheads="1"/>
            </p:cNvSpPr>
            <p:nvPr/>
          </p:nvSpPr>
          <p:spPr bwMode="auto">
            <a:xfrm>
              <a:off x="2585" y="719"/>
              <a:ext cx="67" cy="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600" b="0">
                  <a:solidFill>
                    <a:srgbClr val="000000"/>
                  </a:solidFill>
                </a:rPr>
                <a:t>1.0</a:t>
              </a:r>
              <a:endParaRPr lang="ru-RU"/>
            </a:p>
          </p:txBody>
        </p:sp>
        <p:sp>
          <p:nvSpPr>
            <p:cNvPr id="589960" name="Line 136"/>
            <p:cNvSpPr>
              <a:spLocks noChangeShapeType="1"/>
            </p:cNvSpPr>
            <p:nvPr/>
          </p:nvSpPr>
          <p:spPr bwMode="auto">
            <a:xfrm flipV="1">
              <a:off x="4158" y="3283"/>
              <a:ext cx="37" cy="30"/>
            </a:xfrm>
            <a:prstGeom prst="line">
              <a:avLst/>
            </a:prstGeom>
            <a:noFill/>
            <a:ln w="7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89961" name="Line 137"/>
            <p:cNvSpPr>
              <a:spLocks noChangeShapeType="1"/>
            </p:cNvSpPr>
            <p:nvPr/>
          </p:nvSpPr>
          <p:spPr bwMode="auto">
            <a:xfrm flipV="1">
              <a:off x="4014" y="3036"/>
              <a:ext cx="37" cy="29"/>
            </a:xfrm>
            <a:prstGeom prst="line">
              <a:avLst/>
            </a:prstGeom>
            <a:noFill/>
            <a:ln w="7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89962" name="Line 138"/>
            <p:cNvSpPr>
              <a:spLocks noChangeShapeType="1"/>
            </p:cNvSpPr>
            <p:nvPr/>
          </p:nvSpPr>
          <p:spPr bwMode="auto">
            <a:xfrm flipV="1">
              <a:off x="3869" y="2784"/>
              <a:ext cx="38" cy="29"/>
            </a:xfrm>
            <a:prstGeom prst="line">
              <a:avLst/>
            </a:prstGeom>
            <a:noFill/>
            <a:ln w="7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89963" name="Line 139"/>
            <p:cNvSpPr>
              <a:spLocks noChangeShapeType="1"/>
            </p:cNvSpPr>
            <p:nvPr/>
          </p:nvSpPr>
          <p:spPr bwMode="auto">
            <a:xfrm flipV="1">
              <a:off x="3725" y="2532"/>
              <a:ext cx="37" cy="30"/>
            </a:xfrm>
            <a:prstGeom prst="line">
              <a:avLst/>
            </a:prstGeom>
            <a:noFill/>
            <a:ln w="7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89964" name="Line 140"/>
            <p:cNvSpPr>
              <a:spLocks noChangeShapeType="1"/>
            </p:cNvSpPr>
            <p:nvPr/>
          </p:nvSpPr>
          <p:spPr bwMode="auto">
            <a:xfrm flipV="1">
              <a:off x="3584" y="2281"/>
              <a:ext cx="37" cy="29"/>
            </a:xfrm>
            <a:prstGeom prst="line">
              <a:avLst/>
            </a:prstGeom>
            <a:noFill/>
            <a:ln w="7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89965" name="Line 141"/>
            <p:cNvSpPr>
              <a:spLocks noChangeShapeType="1"/>
            </p:cNvSpPr>
            <p:nvPr/>
          </p:nvSpPr>
          <p:spPr bwMode="auto">
            <a:xfrm flipV="1">
              <a:off x="3440" y="2029"/>
              <a:ext cx="37" cy="30"/>
            </a:xfrm>
            <a:prstGeom prst="line">
              <a:avLst/>
            </a:prstGeom>
            <a:noFill/>
            <a:ln w="7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89966" name="Line 142"/>
            <p:cNvSpPr>
              <a:spLocks noChangeShapeType="1"/>
            </p:cNvSpPr>
            <p:nvPr/>
          </p:nvSpPr>
          <p:spPr bwMode="auto">
            <a:xfrm flipV="1">
              <a:off x="3296" y="1778"/>
              <a:ext cx="37" cy="29"/>
            </a:xfrm>
            <a:prstGeom prst="line">
              <a:avLst/>
            </a:prstGeom>
            <a:noFill/>
            <a:ln w="7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89967" name="Line 143"/>
            <p:cNvSpPr>
              <a:spLocks noChangeShapeType="1"/>
            </p:cNvSpPr>
            <p:nvPr/>
          </p:nvSpPr>
          <p:spPr bwMode="auto">
            <a:xfrm flipV="1">
              <a:off x="3151" y="1526"/>
              <a:ext cx="37" cy="29"/>
            </a:xfrm>
            <a:prstGeom prst="line">
              <a:avLst/>
            </a:prstGeom>
            <a:noFill/>
            <a:ln w="7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89968" name="Line 144"/>
            <p:cNvSpPr>
              <a:spLocks noChangeShapeType="1"/>
            </p:cNvSpPr>
            <p:nvPr/>
          </p:nvSpPr>
          <p:spPr bwMode="auto">
            <a:xfrm flipV="1">
              <a:off x="3007" y="1274"/>
              <a:ext cx="37" cy="30"/>
            </a:xfrm>
            <a:prstGeom prst="line">
              <a:avLst/>
            </a:prstGeom>
            <a:noFill/>
            <a:ln w="7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89969" name="Line 145"/>
            <p:cNvSpPr>
              <a:spLocks noChangeShapeType="1"/>
            </p:cNvSpPr>
            <p:nvPr/>
          </p:nvSpPr>
          <p:spPr bwMode="auto">
            <a:xfrm flipV="1">
              <a:off x="2862" y="1022"/>
              <a:ext cx="37" cy="30"/>
            </a:xfrm>
            <a:prstGeom prst="line">
              <a:avLst/>
            </a:prstGeom>
            <a:noFill/>
            <a:ln w="7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89970" name="Line 146"/>
            <p:cNvSpPr>
              <a:spLocks noChangeShapeType="1"/>
            </p:cNvSpPr>
            <p:nvPr/>
          </p:nvSpPr>
          <p:spPr bwMode="auto">
            <a:xfrm flipV="1">
              <a:off x="2714" y="760"/>
              <a:ext cx="37" cy="29"/>
            </a:xfrm>
            <a:prstGeom prst="line">
              <a:avLst/>
            </a:prstGeom>
            <a:noFill/>
            <a:ln w="7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89971" name="Line 147"/>
            <p:cNvSpPr>
              <a:spLocks noChangeShapeType="1"/>
            </p:cNvSpPr>
            <p:nvPr/>
          </p:nvSpPr>
          <p:spPr bwMode="auto">
            <a:xfrm>
              <a:off x="1411" y="3062"/>
              <a:ext cx="2603" cy="0"/>
            </a:xfrm>
            <a:prstGeom prst="line">
              <a:avLst/>
            </a:prstGeom>
            <a:noFill/>
            <a:ln w="7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89972" name="Line 148"/>
            <p:cNvSpPr>
              <a:spLocks noChangeShapeType="1"/>
            </p:cNvSpPr>
            <p:nvPr/>
          </p:nvSpPr>
          <p:spPr bwMode="auto">
            <a:xfrm>
              <a:off x="1555" y="2810"/>
              <a:ext cx="2314" cy="0"/>
            </a:xfrm>
            <a:prstGeom prst="line">
              <a:avLst/>
            </a:prstGeom>
            <a:noFill/>
            <a:ln w="7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89973" name="Line 149"/>
            <p:cNvSpPr>
              <a:spLocks noChangeShapeType="1"/>
            </p:cNvSpPr>
            <p:nvPr/>
          </p:nvSpPr>
          <p:spPr bwMode="auto">
            <a:xfrm>
              <a:off x="1700" y="2558"/>
              <a:ext cx="2025" cy="1"/>
            </a:xfrm>
            <a:prstGeom prst="line">
              <a:avLst/>
            </a:prstGeom>
            <a:noFill/>
            <a:ln w="7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89974" name="Line 150"/>
            <p:cNvSpPr>
              <a:spLocks noChangeShapeType="1"/>
            </p:cNvSpPr>
            <p:nvPr/>
          </p:nvSpPr>
          <p:spPr bwMode="auto">
            <a:xfrm>
              <a:off x="1844" y="2307"/>
              <a:ext cx="1737" cy="0"/>
            </a:xfrm>
            <a:prstGeom prst="line">
              <a:avLst/>
            </a:prstGeom>
            <a:noFill/>
            <a:ln w="7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89975" name="Line 151"/>
            <p:cNvSpPr>
              <a:spLocks noChangeShapeType="1"/>
            </p:cNvSpPr>
            <p:nvPr/>
          </p:nvSpPr>
          <p:spPr bwMode="auto">
            <a:xfrm>
              <a:off x="1988" y="2055"/>
              <a:ext cx="1448" cy="0"/>
            </a:xfrm>
            <a:prstGeom prst="line">
              <a:avLst/>
            </a:prstGeom>
            <a:noFill/>
            <a:ln w="7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89976" name="Line 152"/>
            <p:cNvSpPr>
              <a:spLocks noChangeShapeType="1"/>
            </p:cNvSpPr>
            <p:nvPr/>
          </p:nvSpPr>
          <p:spPr bwMode="auto">
            <a:xfrm>
              <a:off x="2132" y="1803"/>
              <a:ext cx="1160" cy="1"/>
            </a:xfrm>
            <a:prstGeom prst="line">
              <a:avLst/>
            </a:prstGeom>
            <a:noFill/>
            <a:ln w="7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89977" name="Line 153"/>
            <p:cNvSpPr>
              <a:spLocks noChangeShapeType="1"/>
            </p:cNvSpPr>
            <p:nvPr/>
          </p:nvSpPr>
          <p:spPr bwMode="auto">
            <a:xfrm>
              <a:off x="2277" y="1552"/>
              <a:ext cx="871" cy="0"/>
            </a:xfrm>
            <a:prstGeom prst="line">
              <a:avLst/>
            </a:prstGeom>
            <a:noFill/>
            <a:ln w="7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89978" name="Line 154"/>
            <p:cNvSpPr>
              <a:spLocks noChangeShapeType="1"/>
            </p:cNvSpPr>
            <p:nvPr/>
          </p:nvSpPr>
          <p:spPr bwMode="auto">
            <a:xfrm>
              <a:off x="2421" y="1300"/>
              <a:ext cx="582" cy="1"/>
            </a:xfrm>
            <a:prstGeom prst="line">
              <a:avLst/>
            </a:prstGeom>
            <a:noFill/>
            <a:ln w="7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89979" name="Line 155"/>
            <p:cNvSpPr>
              <a:spLocks noChangeShapeType="1"/>
            </p:cNvSpPr>
            <p:nvPr/>
          </p:nvSpPr>
          <p:spPr bwMode="auto">
            <a:xfrm>
              <a:off x="2562" y="1048"/>
              <a:ext cx="300" cy="1"/>
            </a:xfrm>
            <a:prstGeom prst="line">
              <a:avLst/>
            </a:prstGeom>
            <a:noFill/>
            <a:ln w="7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89980" name="Line 156"/>
            <p:cNvSpPr>
              <a:spLocks noChangeShapeType="1"/>
            </p:cNvSpPr>
            <p:nvPr/>
          </p:nvSpPr>
          <p:spPr bwMode="auto">
            <a:xfrm flipV="1">
              <a:off x="1559" y="1044"/>
              <a:ext cx="1300" cy="2269"/>
            </a:xfrm>
            <a:prstGeom prst="line">
              <a:avLst/>
            </a:prstGeom>
            <a:noFill/>
            <a:ln w="7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89981" name="Line 157"/>
            <p:cNvSpPr>
              <a:spLocks noChangeShapeType="1"/>
            </p:cNvSpPr>
            <p:nvPr/>
          </p:nvSpPr>
          <p:spPr bwMode="auto">
            <a:xfrm flipV="1">
              <a:off x="1848" y="1296"/>
              <a:ext cx="1155" cy="2017"/>
            </a:xfrm>
            <a:prstGeom prst="line">
              <a:avLst/>
            </a:prstGeom>
            <a:noFill/>
            <a:ln w="7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89982" name="Line 158"/>
            <p:cNvSpPr>
              <a:spLocks noChangeShapeType="1"/>
            </p:cNvSpPr>
            <p:nvPr/>
          </p:nvSpPr>
          <p:spPr bwMode="auto">
            <a:xfrm flipV="1">
              <a:off x="2136" y="1548"/>
              <a:ext cx="1012" cy="1765"/>
            </a:xfrm>
            <a:prstGeom prst="line">
              <a:avLst/>
            </a:prstGeom>
            <a:noFill/>
            <a:ln w="7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89983" name="Line 159"/>
            <p:cNvSpPr>
              <a:spLocks noChangeShapeType="1"/>
            </p:cNvSpPr>
            <p:nvPr/>
          </p:nvSpPr>
          <p:spPr bwMode="auto">
            <a:xfrm flipV="1">
              <a:off x="2425" y="1799"/>
              <a:ext cx="867" cy="1514"/>
            </a:xfrm>
            <a:prstGeom prst="line">
              <a:avLst/>
            </a:prstGeom>
            <a:noFill/>
            <a:ln w="7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89984" name="Line 160"/>
            <p:cNvSpPr>
              <a:spLocks noChangeShapeType="1"/>
            </p:cNvSpPr>
            <p:nvPr/>
          </p:nvSpPr>
          <p:spPr bwMode="auto">
            <a:xfrm flipV="1">
              <a:off x="2714" y="2051"/>
              <a:ext cx="722" cy="1262"/>
            </a:xfrm>
            <a:prstGeom prst="line">
              <a:avLst/>
            </a:prstGeom>
            <a:noFill/>
            <a:ln w="7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89985" name="Line 161"/>
            <p:cNvSpPr>
              <a:spLocks noChangeShapeType="1"/>
            </p:cNvSpPr>
            <p:nvPr/>
          </p:nvSpPr>
          <p:spPr bwMode="auto">
            <a:xfrm flipV="1">
              <a:off x="3003" y="2307"/>
              <a:ext cx="578" cy="1006"/>
            </a:xfrm>
            <a:prstGeom prst="line">
              <a:avLst/>
            </a:prstGeom>
            <a:noFill/>
            <a:ln w="7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89986" name="Line 162"/>
            <p:cNvSpPr>
              <a:spLocks noChangeShapeType="1"/>
            </p:cNvSpPr>
            <p:nvPr/>
          </p:nvSpPr>
          <p:spPr bwMode="auto">
            <a:xfrm flipV="1">
              <a:off x="3292" y="2558"/>
              <a:ext cx="433" cy="755"/>
            </a:xfrm>
            <a:prstGeom prst="line">
              <a:avLst/>
            </a:prstGeom>
            <a:noFill/>
            <a:ln w="7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89987" name="Line 163"/>
            <p:cNvSpPr>
              <a:spLocks noChangeShapeType="1"/>
            </p:cNvSpPr>
            <p:nvPr/>
          </p:nvSpPr>
          <p:spPr bwMode="auto">
            <a:xfrm flipV="1">
              <a:off x="3581" y="2810"/>
              <a:ext cx="288" cy="503"/>
            </a:xfrm>
            <a:prstGeom prst="line">
              <a:avLst/>
            </a:prstGeom>
            <a:noFill/>
            <a:ln w="7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89988" name="Line 164"/>
            <p:cNvSpPr>
              <a:spLocks noChangeShapeType="1"/>
            </p:cNvSpPr>
            <p:nvPr/>
          </p:nvSpPr>
          <p:spPr bwMode="auto">
            <a:xfrm flipV="1">
              <a:off x="3869" y="3062"/>
              <a:ext cx="145" cy="251"/>
            </a:xfrm>
            <a:prstGeom prst="line">
              <a:avLst/>
            </a:prstGeom>
            <a:noFill/>
            <a:ln w="7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89989" name="Line 165"/>
            <p:cNvSpPr>
              <a:spLocks noChangeShapeType="1"/>
            </p:cNvSpPr>
            <p:nvPr/>
          </p:nvSpPr>
          <p:spPr bwMode="auto">
            <a:xfrm flipH="1" flipV="1">
              <a:off x="2570" y="1044"/>
              <a:ext cx="1299" cy="2269"/>
            </a:xfrm>
            <a:prstGeom prst="line">
              <a:avLst/>
            </a:prstGeom>
            <a:noFill/>
            <a:ln w="7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89990" name="Line 166"/>
            <p:cNvSpPr>
              <a:spLocks noChangeShapeType="1"/>
            </p:cNvSpPr>
            <p:nvPr/>
          </p:nvSpPr>
          <p:spPr bwMode="auto">
            <a:xfrm flipH="1" flipV="1">
              <a:off x="2425" y="1296"/>
              <a:ext cx="1156" cy="2017"/>
            </a:xfrm>
            <a:prstGeom prst="line">
              <a:avLst/>
            </a:prstGeom>
            <a:noFill/>
            <a:ln w="7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89991" name="Line 167"/>
            <p:cNvSpPr>
              <a:spLocks noChangeShapeType="1"/>
            </p:cNvSpPr>
            <p:nvPr/>
          </p:nvSpPr>
          <p:spPr bwMode="auto">
            <a:xfrm flipH="1" flipV="1">
              <a:off x="2281" y="1548"/>
              <a:ext cx="1011" cy="1765"/>
            </a:xfrm>
            <a:prstGeom prst="line">
              <a:avLst/>
            </a:prstGeom>
            <a:noFill/>
            <a:ln w="7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89992" name="Line 168"/>
            <p:cNvSpPr>
              <a:spLocks noChangeShapeType="1"/>
            </p:cNvSpPr>
            <p:nvPr/>
          </p:nvSpPr>
          <p:spPr bwMode="auto">
            <a:xfrm flipH="1" flipV="1">
              <a:off x="1992" y="2055"/>
              <a:ext cx="722" cy="1258"/>
            </a:xfrm>
            <a:prstGeom prst="line">
              <a:avLst/>
            </a:prstGeom>
            <a:noFill/>
            <a:ln w="7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89993" name="Line 169"/>
            <p:cNvSpPr>
              <a:spLocks noChangeShapeType="1"/>
            </p:cNvSpPr>
            <p:nvPr/>
          </p:nvSpPr>
          <p:spPr bwMode="auto">
            <a:xfrm flipH="1" flipV="1">
              <a:off x="2136" y="1799"/>
              <a:ext cx="867" cy="1514"/>
            </a:xfrm>
            <a:prstGeom prst="line">
              <a:avLst/>
            </a:prstGeom>
            <a:noFill/>
            <a:ln w="7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89994" name="Line 170"/>
            <p:cNvSpPr>
              <a:spLocks noChangeShapeType="1"/>
            </p:cNvSpPr>
            <p:nvPr/>
          </p:nvSpPr>
          <p:spPr bwMode="auto">
            <a:xfrm flipH="1" flipV="1">
              <a:off x="1848" y="2307"/>
              <a:ext cx="577" cy="1006"/>
            </a:xfrm>
            <a:prstGeom prst="line">
              <a:avLst/>
            </a:prstGeom>
            <a:noFill/>
            <a:ln w="7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89995" name="Line 171"/>
            <p:cNvSpPr>
              <a:spLocks noChangeShapeType="1"/>
            </p:cNvSpPr>
            <p:nvPr/>
          </p:nvSpPr>
          <p:spPr bwMode="auto">
            <a:xfrm flipH="1" flipV="1">
              <a:off x="1703" y="2558"/>
              <a:ext cx="433" cy="755"/>
            </a:xfrm>
            <a:prstGeom prst="line">
              <a:avLst/>
            </a:prstGeom>
            <a:noFill/>
            <a:ln w="7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89996" name="Line 172"/>
            <p:cNvSpPr>
              <a:spLocks noChangeShapeType="1"/>
            </p:cNvSpPr>
            <p:nvPr/>
          </p:nvSpPr>
          <p:spPr bwMode="auto">
            <a:xfrm flipH="1" flipV="1">
              <a:off x="1559" y="2810"/>
              <a:ext cx="289" cy="503"/>
            </a:xfrm>
            <a:prstGeom prst="line">
              <a:avLst/>
            </a:prstGeom>
            <a:noFill/>
            <a:ln w="7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89997" name="Line 173"/>
            <p:cNvSpPr>
              <a:spLocks noChangeShapeType="1"/>
            </p:cNvSpPr>
            <p:nvPr/>
          </p:nvSpPr>
          <p:spPr bwMode="auto">
            <a:xfrm flipH="1" flipV="1">
              <a:off x="1414" y="3062"/>
              <a:ext cx="145" cy="251"/>
            </a:xfrm>
            <a:prstGeom prst="line">
              <a:avLst/>
            </a:prstGeom>
            <a:noFill/>
            <a:ln w="7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89998" name="Freeform 174"/>
            <p:cNvSpPr>
              <a:spLocks/>
            </p:cNvSpPr>
            <p:nvPr/>
          </p:nvSpPr>
          <p:spPr bwMode="auto">
            <a:xfrm>
              <a:off x="2922" y="3313"/>
              <a:ext cx="144" cy="1"/>
            </a:xfrm>
            <a:custGeom>
              <a:avLst/>
              <a:gdLst>
                <a:gd name="T0" fmla="*/ 39 w 39"/>
                <a:gd name="T1" fmla="*/ 26 w 39"/>
                <a:gd name="T2" fmla="*/ 13 w 39"/>
                <a:gd name="T3" fmla="*/ 0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39" y="0"/>
                  </a:moveTo>
                  <a:lnTo>
                    <a:pt x="26" y="0"/>
                  </a:lnTo>
                  <a:lnTo>
                    <a:pt x="13" y="0"/>
                  </a:lnTo>
                  <a:lnTo>
                    <a:pt x="0" y="0"/>
                  </a:lnTo>
                </a:path>
              </a:pathLst>
            </a:custGeom>
            <a:noFill/>
            <a:ln w="7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89999" name="Freeform 175"/>
            <p:cNvSpPr>
              <a:spLocks/>
            </p:cNvSpPr>
            <p:nvPr/>
          </p:nvSpPr>
          <p:spPr bwMode="auto">
            <a:xfrm>
              <a:off x="2862" y="3313"/>
              <a:ext cx="19" cy="1"/>
            </a:xfrm>
            <a:custGeom>
              <a:avLst/>
              <a:gdLst>
                <a:gd name="T0" fmla="*/ 0 w 5"/>
                <a:gd name="T1" fmla="*/ 1 w 5"/>
                <a:gd name="T2" fmla="*/ 3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1" y="0"/>
                  </a:lnTo>
                  <a:lnTo>
                    <a:pt x="3" y="0"/>
                  </a:lnTo>
                  <a:lnTo>
                    <a:pt x="5" y="0"/>
                  </a:lnTo>
                </a:path>
              </a:pathLst>
            </a:custGeom>
            <a:noFill/>
            <a:ln w="7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90000" name="Line 176"/>
            <p:cNvSpPr>
              <a:spLocks noChangeShapeType="1"/>
            </p:cNvSpPr>
            <p:nvPr/>
          </p:nvSpPr>
          <p:spPr bwMode="auto">
            <a:xfrm flipH="1">
              <a:off x="1777" y="791"/>
              <a:ext cx="937" cy="2524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90001" name="Line 177"/>
            <p:cNvSpPr>
              <a:spLocks noChangeShapeType="1"/>
            </p:cNvSpPr>
            <p:nvPr/>
          </p:nvSpPr>
          <p:spPr bwMode="auto">
            <a:xfrm flipV="1">
              <a:off x="1411" y="791"/>
              <a:ext cx="1304" cy="2524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90002" name="Oval 178"/>
            <p:cNvSpPr>
              <a:spLocks noChangeArrowheads="1"/>
            </p:cNvSpPr>
            <p:nvPr/>
          </p:nvSpPr>
          <p:spPr bwMode="auto">
            <a:xfrm>
              <a:off x="2435" y="1480"/>
              <a:ext cx="35" cy="3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90004" name="Oval 180"/>
            <p:cNvSpPr>
              <a:spLocks noChangeArrowheads="1"/>
            </p:cNvSpPr>
            <p:nvPr/>
          </p:nvSpPr>
          <p:spPr bwMode="auto">
            <a:xfrm>
              <a:off x="2074" y="1984"/>
              <a:ext cx="34" cy="34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90005" name="Rectangle 181"/>
            <p:cNvSpPr>
              <a:spLocks noChangeArrowheads="1"/>
            </p:cNvSpPr>
            <p:nvPr/>
          </p:nvSpPr>
          <p:spPr bwMode="auto">
            <a:xfrm>
              <a:off x="2100" y="2008"/>
              <a:ext cx="169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000">
                  <a:solidFill>
                    <a:srgbClr val="000000"/>
                  </a:solidFill>
                  <a:latin typeface="MS Sans Serif" charset="-52"/>
                </a:rPr>
                <a:t>MC7</a:t>
              </a:r>
              <a:endParaRPr lang="ru-RU"/>
            </a:p>
          </p:txBody>
        </p:sp>
        <p:sp>
          <p:nvSpPr>
            <p:cNvPr id="590006" name="Oval 182"/>
            <p:cNvSpPr>
              <a:spLocks noChangeArrowheads="1"/>
            </p:cNvSpPr>
            <p:nvPr/>
          </p:nvSpPr>
          <p:spPr bwMode="auto">
            <a:xfrm>
              <a:off x="2461" y="1515"/>
              <a:ext cx="34" cy="3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90007" name="Rectangle 183"/>
            <p:cNvSpPr>
              <a:spLocks noChangeArrowheads="1"/>
            </p:cNvSpPr>
            <p:nvPr/>
          </p:nvSpPr>
          <p:spPr bwMode="auto">
            <a:xfrm>
              <a:off x="2495" y="1557"/>
              <a:ext cx="169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000">
                  <a:solidFill>
                    <a:srgbClr val="000000"/>
                  </a:solidFill>
                  <a:latin typeface="MS Sans Serif" charset="-52"/>
                </a:rPr>
                <a:t>MC8</a:t>
              </a:r>
              <a:endParaRPr lang="ru-RU"/>
            </a:p>
          </p:txBody>
        </p:sp>
        <p:sp>
          <p:nvSpPr>
            <p:cNvPr id="590008" name="Rectangle 184"/>
            <p:cNvSpPr>
              <a:spLocks noChangeArrowheads="1"/>
            </p:cNvSpPr>
            <p:nvPr/>
          </p:nvSpPr>
          <p:spPr bwMode="auto">
            <a:xfrm>
              <a:off x="2372" y="1860"/>
              <a:ext cx="169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000">
                  <a:solidFill>
                    <a:srgbClr val="000000"/>
                  </a:solidFill>
                  <a:latin typeface="MS Sans Serif" charset="-52"/>
                </a:rPr>
                <a:t>MC9</a:t>
              </a:r>
              <a:endParaRPr lang="ru-RU"/>
            </a:p>
          </p:txBody>
        </p:sp>
        <p:sp>
          <p:nvSpPr>
            <p:cNvPr id="590009" name="Line 185"/>
            <p:cNvSpPr>
              <a:spLocks noChangeShapeType="1"/>
            </p:cNvSpPr>
            <p:nvPr/>
          </p:nvSpPr>
          <p:spPr bwMode="auto">
            <a:xfrm flipH="1">
              <a:off x="1953" y="791"/>
              <a:ext cx="765" cy="2524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90010" name="Rectangle 186"/>
            <p:cNvSpPr>
              <a:spLocks noChangeArrowheads="1"/>
            </p:cNvSpPr>
            <p:nvPr/>
          </p:nvSpPr>
          <p:spPr bwMode="auto">
            <a:xfrm>
              <a:off x="2310" y="2225"/>
              <a:ext cx="249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000">
                  <a:solidFill>
                    <a:srgbClr val="000000"/>
                  </a:solidFill>
                  <a:latin typeface="MS Sans Serif" charset="-52"/>
                </a:rPr>
                <a:t>MCP</a:t>
              </a:r>
              <a:r>
                <a:rPr lang="ru-RU" sz="1000">
                  <a:solidFill>
                    <a:srgbClr val="000000"/>
                  </a:solidFill>
                  <a:latin typeface="MS Sans Serif" charset="-52"/>
                </a:rPr>
                <a:t>-1</a:t>
              </a:r>
              <a:endParaRPr lang="ru-RU"/>
            </a:p>
          </p:txBody>
        </p:sp>
        <p:sp>
          <p:nvSpPr>
            <p:cNvPr id="590011" name="Line 187"/>
            <p:cNvSpPr>
              <a:spLocks noChangeShapeType="1"/>
            </p:cNvSpPr>
            <p:nvPr/>
          </p:nvSpPr>
          <p:spPr bwMode="auto">
            <a:xfrm flipH="1">
              <a:off x="1852" y="791"/>
              <a:ext cx="867" cy="2524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90012" name="Rectangle 188"/>
            <p:cNvSpPr>
              <a:spLocks noChangeArrowheads="1"/>
            </p:cNvSpPr>
            <p:nvPr/>
          </p:nvSpPr>
          <p:spPr bwMode="auto">
            <a:xfrm>
              <a:off x="1234" y="3359"/>
              <a:ext cx="67" cy="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600" b="0">
                  <a:solidFill>
                    <a:srgbClr val="000000"/>
                  </a:solidFill>
                </a:rPr>
                <a:t>1.0</a:t>
              </a:r>
              <a:endParaRPr lang="ru-RU"/>
            </a:p>
          </p:txBody>
        </p:sp>
        <p:sp>
          <p:nvSpPr>
            <p:cNvPr id="590013" name="Rectangle 189"/>
            <p:cNvSpPr>
              <a:spLocks noChangeArrowheads="1"/>
            </p:cNvSpPr>
            <p:nvPr/>
          </p:nvSpPr>
          <p:spPr bwMode="auto">
            <a:xfrm>
              <a:off x="1518" y="3350"/>
              <a:ext cx="67" cy="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600" b="0">
                  <a:solidFill>
                    <a:srgbClr val="000000"/>
                  </a:solidFill>
                </a:rPr>
                <a:t>0.9</a:t>
              </a:r>
              <a:endParaRPr lang="ru-RU"/>
            </a:p>
          </p:txBody>
        </p:sp>
        <p:sp>
          <p:nvSpPr>
            <p:cNvPr id="590014" name="Rectangle 190"/>
            <p:cNvSpPr>
              <a:spLocks noChangeArrowheads="1"/>
            </p:cNvSpPr>
            <p:nvPr/>
          </p:nvSpPr>
          <p:spPr bwMode="auto">
            <a:xfrm>
              <a:off x="1802" y="3350"/>
              <a:ext cx="67" cy="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600" b="0">
                  <a:solidFill>
                    <a:srgbClr val="000000"/>
                  </a:solidFill>
                </a:rPr>
                <a:t>0.8</a:t>
              </a:r>
              <a:endParaRPr lang="ru-RU"/>
            </a:p>
          </p:txBody>
        </p:sp>
        <p:sp>
          <p:nvSpPr>
            <p:cNvPr id="590015" name="Rectangle 191"/>
            <p:cNvSpPr>
              <a:spLocks noChangeArrowheads="1"/>
            </p:cNvSpPr>
            <p:nvPr/>
          </p:nvSpPr>
          <p:spPr bwMode="auto">
            <a:xfrm>
              <a:off x="2096" y="3350"/>
              <a:ext cx="67" cy="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600" b="0">
                  <a:solidFill>
                    <a:srgbClr val="000000"/>
                  </a:solidFill>
                </a:rPr>
                <a:t>0.7</a:t>
              </a:r>
              <a:endParaRPr lang="ru-RU"/>
            </a:p>
          </p:txBody>
        </p:sp>
        <p:sp>
          <p:nvSpPr>
            <p:cNvPr id="590016" name="Rectangle 192"/>
            <p:cNvSpPr>
              <a:spLocks noChangeArrowheads="1"/>
            </p:cNvSpPr>
            <p:nvPr/>
          </p:nvSpPr>
          <p:spPr bwMode="auto">
            <a:xfrm>
              <a:off x="2380" y="3350"/>
              <a:ext cx="67" cy="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600" b="0">
                  <a:solidFill>
                    <a:srgbClr val="000000"/>
                  </a:solidFill>
                </a:rPr>
                <a:t>0.6</a:t>
              </a:r>
              <a:endParaRPr lang="ru-RU"/>
            </a:p>
          </p:txBody>
        </p:sp>
        <p:sp>
          <p:nvSpPr>
            <p:cNvPr id="590017" name="Rectangle 193"/>
            <p:cNvSpPr>
              <a:spLocks noChangeArrowheads="1"/>
            </p:cNvSpPr>
            <p:nvPr/>
          </p:nvSpPr>
          <p:spPr bwMode="auto">
            <a:xfrm>
              <a:off x="2671" y="3356"/>
              <a:ext cx="67" cy="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600" b="0">
                  <a:solidFill>
                    <a:srgbClr val="000000"/>
                  </a:solidFill>
                </a:rPr>
                <a:t>0.5</a:t>
              </a:r>
              <a:endParaRPr lang="ru-RU"/>
            </a:p>
          </p:txBody>
        </p:sp>
        <p:sp>
          <p:nvSpPr>
            <p:cNvPr id="590018" name="Rectangle 194"/>
            <p:cNvSpPr>
              <a:spLocks noChangeArrowheads="1"/>
            </p:cNvSpPr>
            <p:nvPr/>
          </p:nvSpPr>
          <p:spPr bwMode="auto">
            <a:xfrm>
              <a:off x="2962" y="3350"/>
              <a:ext cx="67" cy="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600" b="0">
                  <a:solidFill>
                    <a:srgbClr val="000000"/>
                  </a:solidFill>
                </a:rPr>
                <a:t>0.4</a:t>
              </a:r>
              <a:endParaRPr lang="ru-RU"/>
            </a:p>
          </p:txBody>
        </p:sp>
        <p:sp>
          <p:nvSpPr>
            <p:cNvPr id="590019" name="Rectangle 195"/>
            <p:cNvSpPr>
              <a:spLocks noChangeArrowheads="1"/>
            </p:cNvSpPr>
            <p:nvPr/>
          </p:nvSpPr>
          <p:spPr bwMode="auto">
            <a:xfrm>
              <a:off x="3248" y="3350"/>
              <a:ext cx="67" cy="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600" b="0">
                  <a:solidFill>
                    <a:srgbClr val="000000"/>
                  </a:solidFill>
                </a:rPr>
                <a:t>0.3</a:t>
              </a:r>
              <a:endParaRPr lang="ru-RU"/>
            </a:p>
          </p:txBody>
        </p:sp>
        <p:sp>
          <p:nvSpPr>
            <p:cNvPr id="590020" name="Rectangle 196"/>
            <p:cNvSpPr>
              <a:spLocks noChangeArrowheads="1"/>
            </p:cNvSpPr>
            <p:nvPr/>
          </p:nvSpPr>
          <p:spPr bwMode="auto">
            <a:xfrm>
              <a:off x="3537" y="3350"/>
              <a:ext cx="67" cy="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600" b="0">
                  <a:solidFill>
                    <a:srgbClr val="000000"/>
                  </a:solidFill>
                </a:rPr>
                <a:t>0.2</a:t>
              </a:r>
              <a:endParaRPr lang="ru-RU"/>
            </a:p>
          </p:txBody>
        </p:sp>
        <p:sp>
          <p:nvSpPr>
            <p:cNvPr id="590021" name="Rectangle 197"/>
            <p:cNvSpPr>
              <a:spLocks noChangeArrowheads="1"/>
            </p:cNvSpPr>
            <p:nvPr/>
          </p:nvSpPr>
          <p:spPr bwMode="auto">
            <a:xfrm>
              <a:off x="3823" y="3350"/>
              <a:ext cx="67" cy="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600" b="0">
                  <a:solidFill>
                    <a:srgbClr val="000000"/>
                  </a:solidFill>
                </a:rPr>
                <a:t>0.1</a:t>
              </a:r>
              <a:endParaRPr lang="ru-RU"/>
            </a:p>
          </p:txBody>
        </p:sp>
        <p:sp>
          <p:nvSpPr>
            <p:cNvPr id="590022" name="Rectangle 198"/>
            <p:cNvSpPr>
              <a:spLocks noChangeArrowheads="1"/>
            </p:cNvSpPr>
            <p:nvPr/>
          </p:nvSpPr>
          <p:spPr bwMode="auto">
            <a:xfrm>
              <a:off x="4110" y="3350"/>
              <a:ext cx="67" cy="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600" b="0">
                  <a:solidFill>
                    <a:srgbClr val="000000"/>
                  </a:solidFill>
                </a:rPr>
                <a:t>0.0</a:t>
              </a:r>
              <a:endParaRPr lang="ru-RU"/>
            </a:p>
          </p:txBody>
        </p:sp>
        <p:sp>
          <p:nvSpPr>
            <p:cNvPr id="590023" name="Rectangle 199"/>
            <p:cNvSpPr>
              <a:spLocks noChangeArrowheads="1"/>
            </p:cNvSpPr>
            <p:nvPr/>
          </p:nvSpPr>
          <p:spPr bwMode="auto">
            <a:xfrm>
              <a:off x="4195" y="3212"/>
              <a:ext cx="67" cy="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600" b="0">
                  <a:solidFill>
                    <a:srgbClr val="000000"/>
                  </a:solidFill>
                </a:rPr>
                <a:t>1.0</a:t>
              </a:r>
              <a:endParaRPr lang="ru-RU"/>
            </a:p>
          </p:txBody>
        </p:sp>
        <p:sp>
          <p:nvSpPr>
            <p:cNvPr id="590024" name="Rectangle 200"/>
            <p:cNvSpPr>
              <a:spLocks noChangeArrowheads="1"/>
            </p:cNvSpPr>
            <p:nvPr/>
          </p:nvSpPr>
          <p:spPr bwMode="auto">
            <a:xfrm>
              <a:off x="4051" y="2968"/>
              <a:ext cx="67" cy="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600" b="0">
                  <a:solidFill>
                    <a:srgbClr val="000000"/>
                  </a:solidFill>
                </a:rPr>
                <a:t>0.9</a:t>
              </a:r>
              <a:endParaRPr lang="ru-RU"/>
            </a:p>
          </p:txBody>
        </p:sp>
        <p:sp>
          <p:nvSpPr>
            <p:cNvPr id="590025" name="Rectangle 201"/>
            <p:cNvSpPr>
              <a:spLocks noChangeArrowheads="1"/>
            </p:cNvSpPr>
            <p:nvPr/>
          </p:nvSpPr>
          <p:spPr bwMode="auto">
            <a:xfrm>
              <a:off x="3906" y="2715"/>
              <a:ext cx="67" cy="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600" b="0">
                  <a:solidFill>
                    <a:srgbClr val="000000"/>
                  </a:solidFill>
                </a:rPr>
                <a:t>0.8</a:t>
              </a:r>
              <a:endParaRPr lang="ru-RU"/>
            </a:p>
          </p:txBody>
        </p:sp>
        <p:sp>
          <p:nvSpPr>
            <p:cNvPr id="590026" name="Rectangle 202"/>
            <p:cNvSpPr>
              <a:spLocks noChangeArrowheads="1"/>
            </p:cNvSpPr>
            <p:nvPr/>
          </p:nvSpPr>
          <p:spPr bwMode="auto">
            <a:xfrm>
              <a:off x="3763" y="2463"/>
              <a:ext cx="67" cy="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600" b="0">
                  <a:solidFill>
                    <a:srgbClr val="000000"/>
                  </a:solidFill>
                </a:rPr>
                <a:t>0.7</a:t>
              </a:r>
              <a:endParaRPr lang="ru-RU"/>
            </a:p>
          </p:txBody>
        </p:sp>
        <p:sp>
          <p:nvSpPr>
            <p:cNvPr id="590027" name="Rectangle 203"/>
            <p:cNvSpPr>
              <a:spLocks noChangeArrowheads="1"/>
            </p:cNvSpPr>
            <p:nvPr/>
          </p:nvSpPr>
          <p:spPr bwMode="auto">
            <a:xfrm>
              <a:off x="3620" y="2213"/>
              <a:ext cx="67" cy="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600" b="0">
                  <a:solidFill>
                    <a:srgbClr val="000000"/>
                  </a:solidFill>
                </a:rPr>
                <a:t>0.6</a:t>
              </a:r>
              <a:endParaRPr lang="ru-RU"/>
            </a:p>
          </p:txBody>
        </p:sp>
        <p:sp>
          <p:nvSpPr>
            <p:cNvPr id="590028" name="Rectangle 204"/>
            <p:cNvSpPr>
              <a:spLocks noChangeArrowheads="1"/>
            </p:cNvSpPr>
            <p:nvPr/>
          </p:nvSpPr>
          <p:spPr bwMode="auto">
            <a:xfrm>
              <a:off x="3476" y="1965"/>
              <a:ext cx="67" cy="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600" b="0">
                  <a:solidFill>
                    <a:srgbClr val="000000"/>
                  </a:solidFill>
                </a:rPr>
                <a:t>0.5</a:t>
              </a:r>
              <a:endParaRPr lang="ru-RU"/>
            </a:p>
          </p:txBody>
        </p:sp>
        <p:sp>
          <p:nvSpPr>
            <p:cNvPr id="590029" name="Rectangle 205"/>
            <p:cNvSpPr>
              <a:spLocks noChangeArrowheads="1"/>
            </p:cNvSpPr>
            <p:nvPr/>
          </p:nvSpPr>
          <p:spPr bwMode="auto">
            <a:xfrm>
              <a:off x="3331" y="1714"/>
              <a:ext cx="67" cy="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600" b="0">
                  <a:solidFill>
                    <a:srgbClr val="000000"/>
                  </a:solidFill>
                </a:rPr>
                <a:t>0.4</a:t>
              </a:r>
              <a:endParaRPr lang="ru-RU"/>
            </a:p>
          </p:txBody>
        </p:sp>
        <p:sp>
          <p:nvSpPr>
            <p:cNvPr id="590030" name="Rectangle 206"/>
            <p:cNvSpPr>
              <a:spLocks noChangeArrowheads="1"/>
            </p:cNvSpPr>
            <p:nvPr/>
          </p:nvSpPr>
          <p:spPr bwMode="auto">
            <a:xfrm>
              <a:off x="3188" y="1457"/>
              <a:ext cx="67" cy="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600" b="0">
                  <a:solidFill>
                    <a:srgbClr val="000000"/>
                  </a:solidFill>
                </a:rPr>
                <a:t>0.3</a:t>
              </a:r>
              <a:endParaRPr lang="ru-RU"/>
            </a:p>
          </p:txBody>
        </p:sp>
        <p:sp>
          <p:nvSpPr>
            <p:cNvPr id="590031" name="Rectangle 207"/>
            <p:cNvSpPr>
              <a:spLocks noChangeArrowheads="1"/>
            </p:cNvSpPr>
            <p:nvPr/>
          </p:nvSpPr>
          <p:spPr bwMode="auto">
            <a:xfrm>
              <a:off x="3044" y="1214"/>
              <a:ext cx="67" cy="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600" b="0">
                  <a:solidFill>
                    <a:srgbClr val="000000"/>
                  </a:solidFill>
                </a:rPr>
                <a:t>0.2</a:t>
              </a:r>
              <a:endParaRPr lang="ru-RU"/>
            </a:p>
          </p:txBody>
        </p:sp>
        <p:sp>
          <p:nvSpPr>
            <p:cNvPr id="590032" name="Rectangle 208"/>
            <p:cNvSpPr>
              <a:spLocks noChangeArrowheads="1"/>
            </p:cNvSpPr>
            <p:nvPr/>
          </p:nvSpPr>
          <p:spPr bwMode="auto">
            <a:xfrm>
              <a:off x="2899" y="953"/>
              <a:ext cx="67" cy="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600" b="0">
                  <a:solidFill>
                    <a:srgbClr val="000000"/>
                  </a:solidFill>
                </a:rPr>
                <a:t>0.1</a:t>
              </a:r>
              <a:endParaRPr lang="ru-RU"/>
            </a:p>
          </p:txBody>
        </p:sp>
        <p:sp>
          <p:nvSpPr>
            <p:cNvPr id="590033" name="Rectangle 209"/>
            <p:cNvSpPr>
              <a:spLocks noChangeArrowheads="1"/>
            </p:cNvSpPr>
            <p:nvPr/>
          </p:nvSpPr>
          <p:spPr bwMode="auto">
            <a:xfrm>
              <a:off x="2756" y="722"/>
              <a:ext cx="67" cy="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600" b="0">
                  <a:solidFill>
                    <a:srgbClr val="000000"/>
                  </a:solidFill>
                </a:rPr>
                <a:t>0.0</a:t>
              </a:r>
              <a:endParaRPr lang="ru-RU"/>
            </a:p>
          </p:txBody>
        </p:sp>
        <p:sp>
          <p:nvSpPr>
            <p:cNvPr id="590034" name="Rectangle 210"/>
            <p:cNvSpPr>
              <a:spLocks noChangeArrowheads="1"/>
            </p:cNvSpPr>
            <p:nvPr/>
          </p:nvSpPr>
          <p:spPr bwMode="auto">
            <a:xfrm>
              <a:off x="2662" y="618"/>
              <a:ext cx="130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MS Sans Serif" charset="-52"/>
                </a:rPr>
                <a:t>Fe</a:t>
              </a:r>
              <a:endParaRPr lang="ru-RU" sz="1400"/>
            </a:p>
          </p:txBody>
        </p:sp>
        <p:sp>
          <p:nvSpPr>
            <p:cNvPr id="590035" name="Rectangle 211"/>
            <p:cNvSpPr>
              <a:spLocks noChangeArrowheads="1"/>
            </p:cNvSpPr>
            <p:nvPr/>
          </p:nvSpPr>
          <p:spPr bwMode="auto">
            <a:xfrm>
              <a:off x="1066" y="3314"/>
              <a:ext cx="81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MS Sans Serif" charset="-52"/>
                </a:rPr>
                <a:t>U</a:t>
              </a:r>
              <a:endParaRPr lang="ru-RU" sz="1400"/>
            </a:p>
          </p:txBody>
        </p:sp>
        <p:sp>
          <p:nvSpPr>
            <p:cNvPr id="590036" name="Rectangle 212"/>
            <p:cNvSpPr>
              <a:spLocks noChangeArrowheads="1"/>
            </p:cNvSpPr>
            <p:nvPr/>
          </p:nvSpPr>
          <p:spPr bwMode="auto">
            <a:xfrm>
              <a:off x="1145" y="3212"/>
              <a:ext cx="67" cy="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600" b="0">
                  <a:solidFill>
                    <a:srgbClr val="000000"/>
                  </a:solidFill>
                </a:rPr>
                <a:t>0.0</a:t>
              </a:r>
              <a:endParaRPr lang="ru-RU"/>
            </a:p>
          </p:txBody>
        </p:sp>
        <p:sp>
          <p:nvSpPr>
            <p:cNvPr id="590037" name="Oval 213"/>
            <p:cNvSpPr>
              <a:spLocks noChangeArrowheads="1"/>
            </p:cNvSpPr>
            <p:nvPr/>
          </p:nvSpPr>
          <p:spPr bwMode="auto">
            <a:xfrm>
              <a:off x="2250" y="2264"/>
              <a:ext cx="35" cy="3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90038" name="Oval 214"/>
            <p:cNvSpPr>
              <a:spLocks noChangeArrowheads="1"/>
            </p:cNvSpPr>
            <p:nvPr/>
          </p:nvSpPr>
          <p:spPr bwMode="auto">
            <a:xfrm>
              <a:off x="2317" y="1894"/>
              <a:ext cx="34" cy="34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90003" name="Rectangle 179"/>
            <p:cNvSpPr>
              <a:spLocks noChangeArrowheads="1"/>
            </p:cNvSpPr>
            <p:nvPr/>
          </p:nvSpPr>
          <p:spPr bwMode="auto">
            <a:xfrm>
              <a:off x="2456" y="1364"/>
              <a:ext cx="169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000">
                  <a:solidFill>
                    <a:srgbClr val="000000"/>
                  </a:solidFill>
                  <a:latin typeface="MS Sans Serif" charset="-52"/>
                </a:rPr>
                <a:t>MC6</a:t>
              </a:r>
              <a:endParaRPr lang="ru-RU"/>
            </a:p>
          </p:txBody>
        </p:sp>
      </p:grpSp>
    </p:spTree>
  </p:cSld>
  <p:clrMapOvr>
    <a:masterClrMapping/>
  </p:clrMapOvr>
  <p:transition advClick="0">
    <p:zoom dir="in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Foliennummernplatzhalt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2</a:t>
            </a:r>
            <a:r>
              <a:rPr lang="en-US" baseline="30000"/>
              <a:t>nd</a:t>
            </a:r>
            <a:r>
              <a:rPr lang="en-US"/>
              <a:t> METCOR-P Meeting, July 9, 2008, St.-Peterburg   </a:t>
            </a:r>
            <a:r>
              <a:rPr lang="en-GB"/>
              <a:t> </a:t>
            </a:r>
            <a:fld id="{8CE0058A-BE00-4FB6-A265-B2514D1FF61A}" type="slidenum">
              <a:rPr lang="en-GB"/>
              <a:pPr/>
              <a:t>23</a:t>
            </a:fld>
            <a:endParaRPr lang="en-GB"/>
          </a:p>
        </p:txBody>
      </p:sp>
      <p:sp>
        <p:nvSpPr>
          <p:cNvPr id="590850" name="Rectangle 2"/>
          <p:cNvSpPr>
            <a:spLocks noGrp="1" noChangeArrowheads="1"/>
          </p:cNvSpPr>
          <p:nvPr>
            <p:ph type="title"/>
          </p:nvPr>
        </p:nvSpPr>
        <p:spPr>
          <a:xfrm>
            <a:off x="1511300" y="260350"/>
            <a:ext cx="5975350" cy="576263"/>
          </a:xfrm>
        </p:spPr>
        <p:txBody>
          <a:bodyPr/>
          <a:lstStyle/>
          <a:p>
            <a:r>
              <a:rPr lang="en-US" sz="2000"/>
              <a:t>Comparison of</a:t>
            </a:r>
            <a:r>
              <a:rPr lang="ru-RU" sz="2000"/>
              <a:t> </a:t>
            </a:r>
            <a:r>
              <a:rPr lang="en-US" sz="2000"/>
              <a:t>GEMINI / NUCLEA </a:t>
            </a:r>
            <a:r>
              <a:rPr lang="ru-RU" sz="2000"/>
              <a:t/>
            </a:r>
            <a:br>
              <a:rPr lang="ru-RU" sz="2000"/>
            </a:br>
            <a:r>
              <a:rPr lang="en-US" sz="2000"/>
              <a:t>calculations with experimental data </a:t>
            </a:r>
            <a:r>
              <a:rPr lang="ru-RU" sz="2000"/>
              <a:t>(2)</a:t>
            </a:r>
          </a:p>
        </p:txBody>
      </p:sp>
      <p:sp>
        <p:nvSpPr>
          <p:cNvPr id="590909" name="Rectangle 6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4288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590914" name="Rectangle 6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4288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590916" name="Rectangle 6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4288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grpSp>
        <p:nvGrpSpPr>
          <p:cNvPr id="591177" name="Group 329"/>
          <p:cNvGrpSpPr>
            <a:grpSpLocks/>
          </p:cNvGrpSpPr>
          <p:nvPr/>
        </p:nvGrpSpPr>
        <p:grpSpPr bwMode="auto">
          <a:xfrm>
            <a:off x="0" y="1016000"/>
            <a:ext cx="9323388" cy="5397500"/>
            <a:chOff x="0" y="640"/>
            <a:chExt cx="5873" cy="3400"/>
          </a:xfrm>
        </p:grpSpPr>
        <p:grpSp>
          <p:nvGrpSpPr>
            <p:cNvPr id="591176" name="Group 328"/>
            <p:cNvGrpSpPr>
              <a:grpSpLocks/>
            </p:cNvGrpSpPr>
            <p:nvPr/>
          </p:nvGrpSpPr>
          <p:grpSpPr bwMode="auto">
            <a:xfrm>
              <a:off x="340" y="2727"/>
              <a:ext cx="5420" cy="1313"/>
              <a:chOff x="340" y="2704"/>
              <a:chExt cx="5420" cy="1313"/>
            </a:xfrm>
          </p:grpSpPr>
          <p:sp>
            <p:nvSpPr>
              <p:cNvPr id="590851" name="Text Box 3"/>
              <p:cNvSpPr txBox="1">
                <a:spLocks noChangeArrowheads="1"/>
              </p:cNvSpPr>
              <p:nvPr/>
            </p:nvSpPr>
            <p:spPr bwMode="auto">
              <a:xfrm>
                <a:off x="340" y="2727"/>
                <a:ext cx="5420" cy="12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4288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l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179388" algn="l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algn="l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714500" algn="l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286000" algn="l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4114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lvl="1">
                  <a:buFont typeface="Arial" pitchFamily="34" charset="0"/>
                  <a:buChar char="●"/>
                </a:pPr>
                <a:r>
                  <a:rPr lang="ru-RU" sz="1600">
                    <a:latin typeface="Arial" pitchFamily="34" charset="0"/>
                  </a:rPr>
                  <a:t>  </a:t>
                </a:r>
              </a:p>
              <a:p>
                <a:pPr lvl="1">
                  <a:spcBef>
                    <a:spcPct val="100000"/>
                  </a:spcBef>
                  <a:buFont typeface="Arial" pitchFamily="34" charset="0"/>
                  <a:buChar char="●"/>
                </a:pPr>
                <a:r>
                  <a:rPr lang="ru-RU" sz="1600">
                    <a:latin typeface="Arial" pitchFamily="34" charset="0"/>
                  </a:rPr>
                  <a:t>  </a:t>
                </a:r>
                <a:r>
                  <a:rPr lang="en-US" sz="1600">
                    <a:latin typeface="Arial" pitchFamily="34" charset="0"/>
                  </a:rPr>
                  <a:t>Minimum value         exceeds</a:t>
                </a:r>
                <a:r>
                  <a:rPr lang="ru-RU" sz="1600">
                    <a:latin typeface="Arial" pitchFamily="34" charset="0"/>
                  </a:rPr>
                  <a:t> </a:t>
                </a:r>
              </a:p>
              <a:p>
                <a:pPr lvl="1">
                  <a:spcBef>
                    <a:spcPct val="50000"/>
                  </a:spcBef>
                  <a:buFont typeface="Arial" pitchFamily="34" charset="0"/>
                  <a:buChar char="●"/>
                </a:pPr>
                <a:r>
                  <a:rPr lang="ru-RU" sz="1600">
                    <a:latin typeface="Arial" pitchFamily="34" charset="0"/>
                  </a:rPr>
                  <a:t> </a:t>
                </a:r>
                <a:r>
                  <a:rPr lang="en-US" sz="1600">
                    <a:latin typeface="Arial" pitchFamily="34" charset="0"/>
                  </a:rPr>
                  <a:t> The</a:t>
                </a:r>
                <a:r>
                  <a:rPr lang="ru-RU" sz="1600">
                    <a:latin typeface="Arial" pitchFamily="34" charset="0"/>
                  </a:rPr>
                  <a:t> </a:t>
                </a:r>
                <a:r>
                  <a:rPr lang="en-US" sz="1600">
                    <a:latin typeface="Arial" pitchFamily="34" charset="0"/>
                  </a:rPr>
                  <a:t>MC7</a:t>
                </a:r>
                <a:r>
                  <a:rPr lang="ru-RU" sz="1600">
                    <a:latin typeface="Arial" pitchFamily="34" charset="0"/>
                  </a:rPr>
                  <a:t> </a:t>
                </a:r>
                <a:r>
                  <a:rPr lang="en-US" sz="1600">
                    <a:latin typeface="Arial" pitchFamily="34" charset="0"/>
                  </a:rPr>
                  <a:t>IZ composition is close to the eutectics</a:t>
                </a:r>
                <a:r>
                  <a:rPr lang="ru-RU" sz="1600">
                    <a:latin typeface="Arial" pitchFamily="34" charset="0"/>
                  </a:rPr>
                  <a:t>. </a:t>
                </a:r>
                <a:r>
                  <a:rPr lang="en-US" sz="1600">
                    <a:latin typeface="Arial" pitchFamily="34" charset="0"/>
                  </a:rPr>
                  <a:t>It corresponds to the </a:t>
                </a:r>
              </a:p>
              <a:p>
                <a:pPr lvl="1">
                  <a:buFont typeface="Arial" pitchFamily="34" charset="0"/>
                  <a:buNone/>
                </a:pPr>
                <a:r>
                  <a:rPr lang="en-US" sz="1600">
                    <a:latin typeface="Arial" pitchFamily="34" charset="0"/>
                  </a:rPr>
                  <a:t>    SEM/EDX</a:t>
                </a:r>
                <a:r>
                  <a:rPr lang="ru-RU" sz="1600">
                    <a:latin typeface="Arial" pitchFamily="34" charset="0"/>
                  </a:rPr>
                  <a:t> </a:t>
                </a:r>
                <a:r>
                  <a:rPr lang="en-US" sz="1600">
                    <a:latin typeface="Arial" pitchFamily="34" charset="0"/>
                  </a:rPr>
                  <a:t>results – liquid phase is more than </a:t>
                </a:r>
                <a:r>
                  <a:rPr lang="ru-RU" sz="1600">
                    <a:latin typeface="Arial" pitchFamily="34" charset="0"/>
                  </a:rPr>
                  <a:t>80</a:t>
                </a:r>
                <a:r>
                  <a:rPr lang="en-US" sz="1600">
                    <a:latin typeface="Arial" pitchFamily="34" charset="0"/>
                  </a:rPr>
                  <a:t> </a:t>
                </a:r>
                <a:r>
                  <a:rPr lang="ru-RU" sz="1600">
                    <a:latin typeface="Arial" pitchFamily="34" charset="0"/>
                  </a:rPr>
                  <a:t>mass.%</a:t>
                </a:r>
                <a:endParaRPr lang="en-US" sz="1600">
                  <a:latin typeface="Arial" pitchFamily="34" charset="0"/>
                </a:endParaRPr>
              </a:p>
              <a:p>
                <a:pPr lvl="1">
                  <a:spcBef>
                    <a:spcPct val="50000"/>
                  </a:spcBef>
                  <a:buFont typeface="Arial" pitchFamily="34" charset="0"/>
                  <a:buChar char="●"/>
                </a:pPr>
                <a:r>
                  <a:rPr lang="en-US" sz="1600">
                    <a:latin typeface="Arial" pitchFamily="34" charset="0"/>
                  </a:rPr>
                  <a:t>  Composition of the </a:t>
                </a:r>
                <a:r>
                  <a:rPr lang="ru-RU" sz="1600">
                    <a:latin typeface="Arial" pitchFamily="34" charset="0"/>
                  </a:rPr>
                  <a:t>МС9, МСР-1 </a:t>
                </a:r>
                <a:r>
                  <a:rPr lang="en-US" sz="1600">
                    <a:latin typeface="Arial" pitchFamily="34" charset="0"/>
                  </a:rPr>
                  <a:t>IZ</a:t>
                </a:r>
                <a:r>
                  <a:rPr lang="ru-RU" sz="1600">
                    <a:latin typeface="Arial" pitchFamily="34" charset="0"/>
                  </a:rPr>
                  <a:t> </a:t>
                </a:r>
                <a:r>
                  <a:rPr lang="en-US" sz="1600">
                    <a:latin typeface="Arial" pitchFamily="34" charset="0"/>
                  </a:rPr>
                  <a:t>is mushy</a:t>
                </a:r>
                <a:r>
                  <a:rPr lang="ru-RU" sz="1600">
                    <a:latin typeface="Arial" pitchFamily="34" charset="0"/>
                  </a:rPr>
                  <a:t>. </a:t>
                </a:r>
                <a:r>
                  <a:rPr lang="en-US" sz="1600">
                    <a:latin typeface="Arial" pitchFamily="34" charset="0"/>
                  </a:rPr>
                  <a:t>It corresponds to the</a:t>
                </a:r>
              </a:p>
              <a:p>
                <a:pPr lvl="1">
                  <a:buFont typeface="Arial" pitchFamily="34" charset="0"/>
                  <a:buNone/>
                </a:pPr>
                <a:r>
                  <a:rPr lang="en-US" sz="1600">
                    <a:latin typeface="Arial" pitchFamily="34" charset="0"/>
                  </a:rPr>
                  <a:t>   </a:t>
                </a:r>
                <a:r>
                  <a:rPr lang="ru-RU" sz="1600">
                    <a:latin typeface="Arial" pitchFamily="34" charset="0"/>
                  </a:rPr>
                  <a:t> </a:t>
                </a:r>
                <a:r>
                  <a:rPr lang="en-US" sz="1600">
                    <a:latin typeface="Arial" pitchFamily="34" charset="0"/>
                  </a:rPr>
                  <a:t>SEM/EDX results</a:t>
                </a:r>
                <a:endParaRPr lang="ru-RU" sz="1600">
                  <a:latin typeface="Arial" pitchFamily="34" charset="0"/>
                </a:endParaRPr>
              </a:p>
            </p:txBody>
          </p:sp>
          <p:graphicFrame>
            <p:nvGraphicFramePr>
              <p:cNvPr id="590908" name="Object 60"/>
              <p:cNvGraphicFramePr>
                <a:graphicFrameLocks noChangeAspect="1"/>
              </p:cNvGraphicFramePr>
              <p:nvPr/>
            </p:nvGraphicFramePr>
            <p:xfrm>
              <a:off x="635" y="2704"/>
              <a:ext cx="2049" cy="28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91178" name="Формула" r:id="rId3" imgW="2019240" imgH="279360" progId="Equation.3">
                      <p:embed/>
                    </p:oleObj>
                  </mc:Choice>
                  <mc:Fallback>
                    <p:oleObj name="Формула" r:id="rId3" imgW="2019240" imgH="279360" progId="Equation.3">
                      <p:embed/>
                      <p:pic>
                        <p:nvPicPr>
                          <p:cNvPr id="0" name="Object 60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35" y="2704"/>
                            <a:ext cx="2049" cy="280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590913" name="Object 65"/>
              <p:cNvGraphicFramePr>
                <a:graphicFrameLocks noChangeAspect="1"/>
              </p:cNvGraphicFramePr>
              <p:nvPr/>
            </p:nvGraphicFramePr>
            <p:xfrm>
              <a:off x="1655" y="3045"/>
              <a:ext cx="250" cy="23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91179" name="Формула" r:id="rId5" imgW="253890" imgH="241195" progId="Equation.3">
                      <p:embed/>
                    </p:oleObj>
                  </mc:Choice>
                  <mc:Fallback>
                    <p:oleObj name="Формула" r:id="rId5" imgW="253890" imgH="241195" progId="Equation.3">
                      <p:embed/>
                      <p:pic>
                        <p:nvPicPr>
                          <p:cNvPr id="0" name="Object 65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655" y="3045"/>
                            <a:ext cx="250" cy="232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590915" name="Object 67"/>
              <p:cNvGraphicFramePr>
                <a:graphicFrameLocks noChangeAspect="1"/>
              </p:cNvGraphicFramePr>
              <p:nvPr/>
            </p:nvGraphicFramePr>
            <p:xfrm>
              <a:off x="2449" y="3045"/>
              <a:ext cx="272" cy="21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91180" name="Формула" r:id="rId7" imgW="279360" imgH="228600" progId="Equation.3">
                      <p:embed/>
                    </p:oleObj>
                  </mc:Choice>
                  <mc:Fallback>
                    <p:oleObj name="Формула" r:id="rId7" imgW="279360" imgH="228600" progId="Equation.3">
                      <p:embed/>
                      <p:pic>
                        <p:nvPicPr>
                          <p:cNvPr id="0" name="Object 67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449" y="3045"/>
                            <a:ext cx="272" cy="218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590917" name="Text Box 69"/>
            <p:cNvSpPr txBox="1">
              <a:spLocks noChangeArrowheads="1"/>
            </p:cNvSpPr>
            <p:nvPr/>
          </p:nvSpPr>
          <p:spPr bwMode="auto">
            <a:xfrm>
              <a:off x="317" y="640"/>
              <a:ext cx="5307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4288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71500"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714500"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286000"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743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3200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657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4114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400" b="0">
                  <a:latin typeface="Arial" pitchFamily="34" charset="0"/>
                </a:rPr>
                <a:t>          </a:t>
              </a:r>
              <a:r>
                <a:rPr lang="ru-RU" sz="1800">
                  <a:solidFill>
                    <a:srgbClr val="CC0000"/>
                  </a:solidFill>
                  <a:latin typeface="Arial" pitchFamily="34" charset="0"/>
                </a:rPr>
                <a:t>МС7   </a:t>
              </a:r>
              <a:r>
                <a:rPr lang="en-US" sz="1800">
                  <a:solidFill>
                    <a:srgbClr val="CC0000"/>
                  </a:solidFill>
                  <a:latin typeface="Arial" pitchFamily="34" charset="0"/>
                </a:rPr>
                <a:t>U/Zr=20.0</a:t>
              </a:r>
              <a:r>
                <a:rPr lang="ru-RU" sz="1800">
                  <a:solidFill>
                    <a:srgbClr val="CC0000"/>
                  </a:solidFill>
                  <a:latin typeface="Arial" pitchFamily="34" charset="0"/>
                </a:rPr>
                <a:t>  </a:t>
              </a:r>
              <a:r>
                <a:rPr lang="en-US" sz="1800">
                  <a:solidFill>
                    <a:srgbClr val="CC0000"/>
                  </a:solidFill>
                  <a:latin typeface="Arial" pitchFamily="34" charset="0"/>
                </a:rPr>
                <a:t> 	            </a:t>
              </a:r>
              <a:r>
                <a:rPr lang="ru-RU" sz="1800">
                  <a:solidFill>
                    <a:srgbClr val="CC0000"/>
                  </a:solidFill>
                  <a:latin typeface="Arial" pitchFamily="34" charset="0"/>
                </a:rPr>
                <a:t>МС9</a:t>
              </a:r>
              <a:r>
                <a:rPr lang="en-US" sz="1800">
                  <a:solidFill>
                    <a:srgbClr val="CC0000"/>
                  </a:solidFill>
                  <a:latin typeface="Arial" pitchFamily="34" charset="0"/>
                </a:rPr>
                <a:t>   </a:t>
              </a:r>
              <a:r>
                <a:rPr lang="en-US" sz="2000">
                  <a:solidFill>
                    <a:srgbClr val="CC0000"/>
                  </a:solidFill>
                  <a:latin typeface="Arial" pitchFamily="34" charset="0"/>
                </a:rPr>
                <a:t>U/Zr=4.0</a:t>
              </a:r>
              <a:r>
                <a:rPr lang="en-US" sz="1800">
                  <a:solidFill>
                    <a:srgbClr val="CC0000"/>
                  </a:solidFill>
                  <a:latin typeface="Arial" pitchFamily="34" charset="0"/>
                </a:rPr>
                <a:t>	      </a:t>
              </a:r>
              <a:r>
                <a:rPr lang="ru-RU" sz="1800">
                  <a:solidFill>
                    <a:srgbClr val="CC0000"/>
                  </a:solidFill>
                  <a:latin typeface="Arial" pitchFamily="34" charset="0"/>
                </a:rPr>
                <a:t>      </a:t>
              </a:r>
              <a:r>
                <a:rPr lang="en-US" sz="1800">
                  <a:solidFill>
                    <a:srgbClr val="CC0000"/>
                  </a:solidFill>
                  <a:latin typeface="Arial" pitchFamily="34" charset="0"/>
                </a:rPr>
                <a:t>MC</a:t>
              </a:r>
              <a:r>
                <a:rPr lang="ru-RU" sz="1800">
                  <a:solidFill>
                    <a:srgbClr val="CC0000"/>
                  </a:solidFill>
                  <a:latin typeface="Arial" pitchFamily="34" charset="0"/>
                </a:rPr>
                <a:t>Р-1</a:t>
              </a:r>
              <a:r>
                <a:rPr lang="en-US" sz="1800">
                  <a:solidFill>
                    <a:srgbClr val="CC0000"/>
                  </a:solidFill>
                  <a:latin typeface="Arial" pitchFamily="34" charset="0"/>
                </a:rPr>
                <a:t>  </a:t>
              </a:r>
              <a:r>
                <a:rPr lang="en-US" sz="2000">
                  <a:solidFill>
                    <a:srgbClr val="CC0000"/>
                  </a:solidFill>
                  <a:latin typeface="Arial" pitchFamily="34" charset="0"/>
                </a:rPr>
                <a:t>U/Zr=3.15</a:t>
              </a:r>
              <a:r>
                <a:rPr lang="en-US" sz="1800">
                  <a:solidFill>
                    <a:srgbClr val="CC0000"/>
                  </a:solidFill>
                  <a:latin typeface="Arial" pitchFamily="34" charset="0"/>
                </a:rPr>
                <a:t> </a:t>
              </a:r>
              <a:r>
                <a:rPr lang="ru-RU" sz="1800">
                  <a:solidFill>
                    <a:srgbClr val="990033"/>
                  </a:solidFill>
                  <a:latin typeface="Arial" pitchFamily="34" charset="0"/>
                </a:rPr>
                <a:t> </a:t>
              </a:r>
            </a:p>
          </p:txBody>
        </p:sp>
        <p:sp>
          <p:nvSpPr>
            <p:cNvPr id="590919" name="Rectangle 71"/>
            <p:cNvSpPr>
              <a:spLocks noChangeArrowheads="1"/>
            </p:cNvSpPr>
            <p:nvPr/>
          </p:nvSpPr>
          <p:spPr bwMode="auto">
            <a:xfrm>
              <a:off x="113" y="1191"/>
              <a:ext cx="5760" cy="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4288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de-DE"/>
            </a:p>
          </p:txBody>
        </p:sp>
        <p:sp>
          <p:nvSpPr>
            <p:cNvPr id="590921" name="Rectangle 73"/>
            <p:cNvSpPr>
              <a:spLocks noChangeArrowheads="1"/>
            </p:cNvSpPr>
            <p:nvPr/>
          </p:nvSpPr>
          <p:spPr bwMode="auto">
            <a:xfrm>
              <a:off x="113" y="1197"/>
              <a:ext cx="5760" cy="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4288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de-DE"/>
            </a:p>
          </p:txBody>
        </p:sp>
        <p:sp>
          <p:nvSpPr>
            <p:cNvPr id="590923" name="Rectangle 75"/>
            <p:cNvSpPr>
              <a:spLocks noChangeArrowheads="1"/>
            </p:cNvSpPr>
            <p:nvPr/>
          </p:nvSpPr>
          <p:spPr bwMode="auto">
            <a:xfrm>
              <a:off x="113" y="1197"/>
              <a:ext cx="5760" cy="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4288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de-DE"/>
            </a:p>
          </p:txBody>
        </p:sp>
        <p:grpSp>
          <p:nvGrpSpPr>
            <p:cNvPr id="591174" name="Group 326"/>
            <p:cNvGrpSpPr>
              <a:grpSpLocks/>
            </p:cNvGrpSpPr>
            <p:nvPr/>
          </p:nvGrpSpPr>
          <p:grpSpPr bwMode="auto">
            <a:xfrm>
              <a:off x="0" y="935"/>
              <a:ext cx="5760" cy="1803"/>
              <a:chOff x="0" y="935"/>
              <a:chExt cx="5760" cy="1803"/>
            </a:xfrm>
          </p:grpSpPr>
          <p:sp>
            <p:nvSpPr>
              <p:cNvPr id="590942" name="AutoShape 94"/>
              <p:cNvSpPr>
                <a:spLocks noChangeAspect="1" noChangeArrowheads="1" noTextEdit="1"/>
              </p:cNvSpPr>
              <p:nvPr/>
            </p:nvSpPr>
            <p:spPr bwMode="auto">
              <a:xfrm>
                <a:off x="0" y="935"/>
                <a:ext cx="1837" cy="16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90931" name="Text Box 83"/>
              <p:cNvSpPr txBox="1">
                <a:spLocks noChangeArrowheads="1"/>
              </p:cNvSpPr>
              <p:nvPr/>
            </p:nvSpPr>
            <p:spPr bwMode="auto">
              <a:xfrm>
                <a:off x="1905" y="2432"/>
                <a:ext cx="409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4288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l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571500" algn="l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algn="l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714500" algn="l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286000" algn="l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4114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sz="1200">
                    <a:latin typeface="Arial" pitchFamily="34" charset="0"/>
                  </a:rPr>
                  <a:t>U, Zr</a:t>
                </a:r>
                <a:endParaRPr lang="ru-RU" sz="1200">
                  <a:latin typeface="Arial" pitchFamily="34" charset="0"/>
                </a:endParaRPr>
              </a:p>
            </p:txBody>
          </p:sp>
          <p:sp>
            <p:nvSpPr>
              <p:cNvPr id="590940" name="Text Box 92"/>
              <p:cNvSpPr txBox="1">
                <a:spLocks noChangeArrowheads="1"/>
              </p:cNvSpPr>
              <p:nvPr/>
            </p:nvSpPr>
            <p:spPr bwMode="auto">
              <a:xfrm>
                <a:off x="2721" y="2523"/>
                <a:ext cx="589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4288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l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571500" algn="l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algn="l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714500" algn="l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286000" algn="l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4114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sz="1400">
                    <a:latin typeface="Arial" pitchFamily="34" charset="0"/>
                  </a:rPr>
                  <a:t>Mass.</a:t>
                </a:r>
                <a:r>
                  <a:rPr lang="en-US" sz="1400">
                    <a:latin typeface="Arial" pitchFamily="34" charset="0"/>
                    <a:sym typeface="Symbol" pitchFamily="18" charset="2"/>
                  </a:rPr>
                  <a:t>%</a:t>
                </a:r>
              </a:p>
            </p:txBody>
          </p:sp>
          <p:sp>
            <p:nvSpPr>
              <p:cNvPr id="590924" name="Text Box 76"/>
              <p:cNvSpPr txBox="1">
                <a:spLocks noChangeArrowheads="1"/>
              </p:cNvSpPr>
              <p:nvPr/>
            </p:nvSpPr>
            <p:spPr bwMode="auto">
              <a:xfrm>
                <a:off x="340" y="937"/>
                <a:ext cx="431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4288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l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571500" algn="l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algn="l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714500" algn="l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286000" algn="l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4114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sz="1400">
                    <a:latin typeface="Arial" pitchFamily="34" charset="0"/>
                  </a:rPr>
                  <a:t>T,</a:t>
                </a:r>
                <a:r>
                  <a:rPr lang="en-US" sz="1400">
                    <a:latin typeface="Arial" pitchFamily="34" charset="0"/>
                    <a:sym typeface="Symbol" pitchFamily="18" charset="2"/>
                  </a:rPr>
                  <a:t>C</a:t>
                </a:r>
              </a:p>
            </p:txBody>
          </p:sp>
          <p:sp>
            <p:nvSpPr>
              <p:cNvPr id="590927" name="Text Box 79"/>
              <p:cNvSpPr txBox="1">
                <a:spLocks noChangeArrowheads="1"/>
              </p:cNvSpPr>
              <p:nvPr/>
            </p:nvSpPr>
            <p:spPr bwMode="auto">
              <a:xfrm>
                <a:off x="1633" y="2275"/>
                <a:ext cx="295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4288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l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571500" algn="l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algn="l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714500" algn="l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286000" algn="l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4114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sz="1200">
                    <a:latin typeface="Arial" pitchFamily="34" charset="0"/>
                  </a:rPr>
                  <a:t>Fe</a:t>
                </a:r>
                <a:endParaRPr lang="ru-RU" sz="1200">
                  <a:latin typeface="Arial" pitchFamily="34" charset="0"/>
                </a:endParaRPr>
              </a:p>
            </p:txBody>
          </p:sp>
          <p:sp>
            <p:nvSpPr>
              <p:cNvPr id="590929" name="Text Box 81"/>
              <p:cNvSpPr txBox="1">
                <a:spLocks noChangeArrowheads="1"/>
              </p:cNvSpPr>
              <p:nvPr/>
            </p:nvSpPr>
            <p:spPr bwMode="auto">
              <a:xfrm>
                <a:off x="0" y="2432"/>
                <a:ext cx="363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4288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l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571500" algn="l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algn="l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714500" algn="l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286000" algn="l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4114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sz="1200">
                    <a:latin typeface="Arial" pitchFamily="34" charset="0"/>
                  </a:rPr>
                  <a:t>U, Zr</a:t>
                </a:r>
                <a:endParaRPr lang="ru-RU" sz="1200">
                  <a:latin typeface="Arial" pitchFamily="34" charset="0"/>
                </a:endParaRPr>
              </a:p>
            </p:txBody>
          </p:sp>
          <p:sp>
            <p:nvSpPr>
              <p:cNvPr id="590938" name="Text Box 90"/>
              <p:cNvSpPr txBox="1">
                <a:spLocks noChangeArrowheads="1"/>
              </p:cNvSpPr>
              <p:nvPr/>
            </p:nvSpPr>
            <p:spPr bwMode="auto">
              <a:xfrm>
                <a:off x="862" y="2523"/>
                <a:ext cx="589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4288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l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571500" algn="l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algn="l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714500" algn="l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286000" algn="l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4114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sz="1400">
                    <a:latin typeface="Arial" pitchFamily="34" charset="0"/>
                  </a:rPr>
                  <a:t>Mass.</a:t>
                </a:r>
                <a:r>
                  <a:rPr lang="en-US" sz="1400">
                    <a:latin typeface="Arial" pitchFamily="34" charset="0"/>
                    <a:sym typeface="Symbol" pitchFamily="18" charset="2"/>
                  </a:rPr>
                  <a:t>%</a:t>
                </a:r>
              </a:p>
            </p:txBody>
          </p:sp>
          <p:sp>
            <p:nvSpPr>
              <p:cNvPr id="590944" name="Line 96"/>
              <p:cNvSpPr>
                <a:spLocks noChangeShapeType="1"/>
              </p:cNvSpPr>
              <p:nvPr/>
            </p:nvSpPr>
            <p:spPr bwMode="auto">
              <a:xfrm>
                <a:off x="423" y="2413"/>
                <a:ext cx="1438" cy="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90945" name="Line 97"/>
              <p:cNvSpPr>
                <a:spLocks noChangeShapeType="1"/>
              </p:cNvSpPr>
              <p:nvPr/>
            </p:nvSpPr>
            <p:spPr bwMode="auto">
              <a:xfrm>
                <a:off x="423" y="2413"/>
                <a:ext cx="0" cy="48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90946" name="Line 98"/>
              <p:cNvSpPr>
                <a:spLocks noChangeShapeType="1"/>
              </p:cNvSpPr>
              <p:nvPr/>
            </p:nvSpPr>
            <p:spPr bwMode="auto">
              <a:xfrm>
                <a:off x="663" y="2413"/>
                <a:ext cx="0" cy="48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90947" name="Line 99"/>
              <p:cNvSpPr>
                <a:spLocks noChangeShapeType="1"/>
              </p:cNvSpPr>
              <p:nvPr/>
            </p:nvSpPr>
            <p:spPr bwMode="auto">
              <a:xfrm>
                <a:off x="903" y="2413"/>
                <a:ext cx="0" cy="48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90948" name="Line 100"/>
              <p:cNvSpPr>
                <a:spLocks noChangeShapeType="1"/>
              </p:cNvSpPr>
              <p:nvPr/>
            </p:nvSpPr>
            <p:spPr bwMode="auto">
              <a:xfrm>
                <a:off x="1142" y="2413"/>
                <a:ext cx="0" cy="48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90949" name="Line 101"/>
              <p:cNvSpPr>
                <a:spLocks noChangeShapeType="1"/>
              </p:cNvSpPr>
              <p:nvPr/>
            </p:nvSpPr>
            <p:spPr bwMode="auto">
              <a:xfrm>
                <a:off x="1382" y="2413"/>
                <a:ext cx="0" cy="48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90950" name="Line 102"/>
              <p:cNvSpPr>
                <a:spLocks noChangeShapeType="1"/>
              </p:cNvSpPr>
              <p:nvPr/>
            </p:nvSpPr>
            <p:spPr bwMode="auto">
              <a:xfrm>
                <a:off x="1622" y="2413"/>
                <a:ext cx="0" cy="48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90951" name="Line 103"/>
              <p:cNvSpPr>
                <a:spLocks noChangeShapeType="1"/>
              </p:cNvSpPr>
              <p:nvPr/>
            </p:nvSpPr>
            <p:spPr bwMode="auto">
              <a:xfrm>
                <a:off x="1861" y="2413"/>
                <a:ext cx="0" cy="48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90952" name="Line 104"/>
              <p:cNvSpPr>
                <a:spLocks noChangeShapeType="1"/>
              </p:cNvSpPr>
              <p:nvPr/>
            </p:nvSpPr>
            <p:spPr bwMode="auto">
              <a:xfrm>
                <a:off x="543" y="2413"/>
                <a:ext cx="0" cy="24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90953" name="Line 105"/>
              <p:cNvSpPr>
                <a:spLocks noChangeShapeType="1"/>
              </p:cNvSpPr>
              <p:nvPr/>
            </p:nvSpPr>
            <p:spPr bwMode="auto">
              <a:xfrm>
                <a:off x="783" y="2413"/>
                <a:ext cx="0" cy="24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90954" name="Line 106"/>
              <p:cNvSpPr>
                <a:spLocks noChangeShapeType="1"/>
              </p:cNvSpPr>
              <p:nvPr/>
            </p:nvSpPr>
            <p:spPr bwMode="auto">
              <a:xfrm>
                <a:off x="1022" y="2413"/>
                <a:ext cx="0" cy="24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90955" name="Line 107"/>
              <p:cNvSpPr>
                <a:spLocks noChangeShapeType="1"/>
              </p:cNvSpPr>
              <p:nvPr/>
            </p:nvSpPr>
            <p:spPr bwMode="auto">
              <a:xfrm>
                <a:off x="1262" y="2413"/>
                <a:ext cx="0" cy="24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90956" name="Line 108"/>
              <p:cNvSpPr>
                <a:spLocks noChangeShapeType="1"/>
              </p:cNvSpPr>
              <p:nvPr/>
            </p:nvSpPr>
            <p:spPr bwMode="auto">
              <a:xfrm>
                <a:off x="1502" y="2413"/>
                <a:ext cx="0" cy="24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90957" name="Line 109"/>
              <p:cNvSpPr>
                <a:spLocks noChangeShapeType="1"/>
              </p:cNvSpPr>
              <p:nvPr/>
            </p:nvSpPr>
            <p:spPr bwMode="auto">
              <a:xfrm>
                <a:off x="1741" y="2413"/>
                <a:ext cx="0" cy="24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90958" name="Rectangle 110"/>
              <p:cNvSpPr>
                <a:spLocks noChangeArrowheads="1"/>
              </p:cNvSpPr>
              <p:nvPr/>
            </p:nvSpPr>
            <p:spPr bwMode="auto">
              <a:xfrm>
                <a:off x="402" y="2483"/>
                <a:ext cx="72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sz="800">
                    <a:solidFill>
                      <a:srgbClr val="000000"/>
                    </a:solidFill>
                  </a:rPr>
                  <a:t>30</a:t>
                </a:r>
                <a:endParaRPr lang="ru-RU"/>
              </a:p>
            </p:txBody>
          </p:sp>
          <p:sp>
            <p:nvSpPr>
              <p:cNvPr id="590959" name="Rectangle 111"/>
              <p:cNvSpPr>
                <a:spLocks noChangeArrowheads="1"/>
              </p:cNvSpPr>
              <p:nvPr/>
            </p:nvSpPr>
            <p:spPr bwMode="auto">
              <a:xfrm>
                <a:off x="642" y="2483"/>
                <a:ext cx="72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sz="800">
                    <a:solidFill>
                      <a:srgbClr val="000000"/>
                    </a:solidFill>
                  </a:rPr>
                  <a:t>40</a:t>
                </a:r>
                <a:endParaRPr lang="ru-RU"/>
              </a:p>
            </p:txBody>
          </p:sp>
          <p:sp>
            <p:nvSpPr>
              <p:cNvPr id="590960" name="Rectangle 112"/>
              <p:cNvSpPr>
                <a:spLocks noChangeArrowheads="1"/>
              </p:cNvSpPr>
              <p:nvPr/>
            </p:nvSpPr>
            <p:spPr bwMode="auto">
              <a:xfrm>
                <a:off x="882" y="2483"/>
                <a:ext cx="72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sz="800">
                    <a:solidFill>
                      <a:srgbClr val="000000"/>
                    </a:solidFill>
                  </a:rPr>
                  <a:t>50</a:t>
                </a:r>
                <a:endParaRPr lang="ru-RU"/>
              </a:p>
            </p:txBody>
          </p:sp>
          <p:sp>
            <p:nvSpPr>
              <p:cNvPr id="590961" name="Rectangle 113"/>
              <p:cNvSpPr>
                <a:spLocks noChangeArrowheads="1"/>
              </p:cNvSpPr>
              <p:nvPr/>
            </p:nvSpPr>
            <p:spPr bwMode="auto">
              <a:xfrm>
                <a:off x="1121" y="2483"/>
                <a:ext cx="72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sz="800">
                    <a:solidFill>
                      <a:srgbClr val="000000"/>
                    </a:solidFill>
                  </a:rPr>
                  <a:t>60</a:t>
                </a:r>
                <a:endParaRPr lang="ru-RU"/>
              </a:p>
            </p:txBody>
          </p:sp>
          <p:sp>
            <p:nvSpPr>
              <p:cNvPr id="590962" name="Rectangle 114"/>
              <p:cNvSpPr>
                <a:spLocks noChangeArrowheads="1"/>
              </p:cNvSpPr>
              <p:nvPr/>
            </p:nvSpPr>
            <p:spPr bwMode="auto">
              <a:xfrm>
                <a:off x="1361" y="2483"/>
                <a:ext cx="72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sz="800">
                    <a:solidFill>
                      <a:srgbClr val="000000"/>
                    </a:solidFill>
                  </a:rPr>
                  <a:t>70</a:t>
                </a:r>
                <a:endParaRPr lang="ru-RU"/>
              </a:p>
            </p:txBody>
          </p:sp>
          <p:sp>
            <p:nvSpPr>
              <p:cNvPr id="590963" name="Rectangle 115"/>
              <p:cNvSpPr>
                <a:spLocks noChangeArrowheads="1"/>
              </p:cNvSpPr>
              <p:nvPr/>
            </p:nvSpPr>
            <p:spPr bwMode="auto">
              <a:xfrm>
                <a:off x="1600" y="2483"/>
                <a:ext cx="72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sz="800">
                    <a:solidFill>
                      <a:srgbClr val="000000"/>
                    </a:solidFill>
                  </a:rPr>
                  <a:t>80</a:t>
                </a:r>
                <a:endParaRPr lang="ru-RU"/>
              </a:p>
            </p:txBody>
          </p:sp>
          <p:sp>
            <p:nvSpPr>
              <p:cNvPr id="590964" name="Rectangle 116"/>
              <p:cNvSpPr>
                <a:spLocks noChangeArrowheads="1"/>
              </p:cNvSpPr>
              <p:nvPr/>
            </p:nvSpPr>
            <p:spPr bwMode="auto">
              <a:xfrm>
                <a:off x="1840" y="2483"/>
                <a:ext cx="72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sz="800">
                    <a:solidFill>
                      <a:srgbClr val="000000"/>
                    </a:solidFill>
                  </a:rPr>
                  <a:t>90</a:t>
                </a:r>
                <a:endParaRPr lang="ru-RU"/>
              </a:p>
            </p:txBody>
          </p:sp>
          <p:sp>
            <p:nvSpPr>
              <p:cNvPr id="590965" name="Line 117"/>
              <p:cNvSpPr>
                <a:spLocks noChangeShapeType="1"/>
              </p:cNvSpPr>
              <p:nvPr/>
            </p:nvSpPr>
            <p:spPr bwMode="auto">
              <a:xfrm flipV="1">
                <a:off x="423" y="970"/>
                <a:ext cx="0" cy="144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90966" name="Line 118"/>
              <p:cNvSpPr>
                <a:spLocks noChangeShapeType="1"/>
              </p:cNvSpPr>
              <p:nvPr/>
            </p:nvSpPr>
            <p:spPr bwMode="auto">
              <a:xfrm flipV="1">
                <a:off x="663" y="970"/>
                <a:ext cx="0" cy="144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90967" name="Line 119"/>
              <p:cNvSpPr>
                <a:spLocks noChangeShapeType="1"/>
              </p:cNvSpPr>
              <p:nvPr/>
            </p:nvSpPr>
            <p:spPr bwMode="auto">
              <a:xfrm flipV="1">
                <a:off x="903" y="970"/>
                <a:ext cx="0" cy="144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90968" name="Line 120"/>
              <p:cNvSpPr>
                <a:spLocks noChangeShapeType="1"/>
              </p:cNvSpPr>
              <p:nvPr/>
            </p:nvSpPr>
            <p:spPr bwMode="auto">
              <a:xfrm flipV="1">
                <a:off x="1142" y="970"/>
                <a:ext cx="0" cy="144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90969" name="Line 121"/>
              <p:cNvSpPr>
                <a:spLocks noChangeShapeType="1"/>
              </p:cNvSpPr>
              <p:nvPr/>
            </p:nvSpPr>
            <p:spPr bwMode="auto">
              <a:xfrm flipV="1">
                <a:off x="1382" y="970"/>
                <a:ext cx="0" cy="144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90970" name="Line 122"/>
              <p:cNvSpPr>
                <a:spLocks noChangeShapeType="1"/>
              </p:cNvSpPr>
              <p:nvPr/>
            </p:nvSpPr>
            <p:spPr bwMode="auto">
              <a:xfrm flipV="1">
                <a:off x="1622" y="970"/>
                <a:ext cx="0" cy="144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90971" name="Line 123"/>
              <p:cNvSpPr>
                <a:spLocks noChangeShapeType="1"/>
              </p:cNvSpPr>
              <p:nvPr/>
            </p:nvSpPr>
            <p:spPr bwMode="auto">
              <a:xfrm flipV="1">
                <a:off x="1861" y="970"/>
                <a:ext cx="0" cy="144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90972" name="Line 124"/>
              <p:cNvSpPr>
                <a:spLocks noChangeShapeType="1"/>
              </p:cNvSpPr>
              <p:nvPr/>
            </p:nvSpPr>
            <p:spPr bwMode="auto">
              <a:xfrm flipV="1">
                <a:off x="295" y="970"/>
                <a:ext cx="0" cy="1443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90973" name="Line 125"/>
              <p:cNvSpPr>
                <a:spLocks noChangeShapeType="1"/>
              </p:cNvSpPr>
              <p:nvPr/>
            </p:nvSpPr>
            <p:spPr bwMode="auto">
              <a:xfrm flipH="1">
                <a:off x="247" y="2413"/>
                <a:ext cx="48" cy="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90974" name="Line 126"/>
              <p:cNvSpPr>
                <a:spLocks noChangeShapeType="1"/>
              </p:cNvSpPr>
              <p:nvPr/>
            </p:nvSpPr>
            <p:spPr bwMode="auto">
              <a:xfrm flipH="1">
                <a:off x="247" y="2125"/>
                <a:ext cx="48" cy="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90975" name="Line 127"/>
              <p:cNvSpPr>
                <a:spLocks noChangeShapeType="1"/>
              </p:cNvSpPr>
              <p:nvPr/>
            </p:nvSpPr>
            <p:spPr bwMode="auto">
              <a:xfrm flipH="1">
                <a:off x="247" y="1836"/>
                <a:ext cx="48" cy="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90976" name="Line 128"/>
              <p:cNvSpPr>
                <a:spLocks noChangeShapeType="1"/>
              </p:cNvSpPr>
              <p:nvPr/>
            </p:nvSpPr>
            <p:spPr bwMode="auto">
              <a:xfrm flipH="1">
                <a:off x="247" y="1548"/>
                <a:ext cx="48" cy="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90977" name="Line 129"/>
              <p:cNvSpPr>
                <a:spLocks noChangeShapeType="1"/>
              </p:cNvSpPr>
              <p:nvPr/>
            </p:nvSpPr>
            <p:spPr bwMode="auto">
              <a:xfrm flipH="1">
                <a:off x="247" y="1259"/>
                <a:ext cx="48" cy="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90978" name="Line 130"/>
              <p:cNvSpPr>
                <a:spLocks noChangeShapeType="1"/>
              </p:cNvSpPr>
              <p:nvPr/>
            </p:nvSpPr>
            <p:spPr bwMode="auto">
              <a:xfrm flipH="1">
                <a:off x="247" y="970"/>
                <a:ext cx="48" cy="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90979" name="Line 131"/>
              <p:cNvSpPr>
                <a:spLocks noChangeShapeType="1"/>
              </p:cNvSpPr>
              <p:nvPr/>
            </p:nvSpPr>
            <p:spPr bwMode="auto">
              <a:xfrm flipH="1">
                <a:off x="271" y="2269"/>
                <a:ext cx="24" cy="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90980" name="Line 132"/>
              <p:cNvSpPr>
                <a:spLocks noChangeShapeType="1"/>
              </p:cNvSpPr>
              <p:nvPr/>
            </p:nvSpPr>
            <p:spPr bwMode="auto">
              <a:xfrm flipH="1">
                <a:off x="271" y="1980"/>
                <a:ext cx="24" cy="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90981" name="Line 133"/>
              <p:cNvSpPr>
                <a:spLocks noChangeShapeType="1"/>
              </p:cNvSpPr>
              <p:nvPr/>
            </p:nvSpPr>
            <p:spPr bwMode="auto">
              <a:xfrm flipH="1">
                <a:off x="271" y="1691"/>
                <a:ext cx="24" cy="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90982" name="Line 134"/>
              <p:cNvSpPr>
                <a:spLocks noChangeShapeType="1"/>
              </p:cNvSpPr>
              <p:nvPr/>
            </p:nvSpPr>
            <p:spPr bwMode="auto">
              <a:xfrm flipH="1">
                <a:off x="271" y="1403"/>
                <a:ext cx="24" cy="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90983" name="Line 135"/>
              <p:cNvSpPr>
                <a:spLocks noChangeShapeType="1"/>
              </p:cNvSpPr>
              <p:nvPr/>
            </p:nvSpPr>
            <p:spPr bwMode="auto">
              <a:xfrm flipH="1">
                <a:off x="271" y="1114"/>
                <a:ext cx="24" cy="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90984" name="Rectangle 136"/>
              <p:cNvSpPr>
                <a:spLocks noChangeArrowheads="1"/>
              </p:cNvSpPr>
              <p:nvPr/>
            </p:nvSpPr>
            <p:spPr bwMode="auto">
              <a:xfrm>
                <a:off x="99" y="2378"/>
                <a:ext cx="144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sz="800">
                    <a:solidFill>
                      <a:srgbClr val="000000"/>
                    </a:solidFill>
                  </a:rPr>
                  <a:t>1000</a:t>
                </a:r>
                <a:endParaRPr lang="ru-RU"/>
              </a:p>
            </p:txBody>
          </p:sp>
          <p:sp>
            <p:nvSpPr>
              <p:cNvPr id="590985" name="Rectangle 137"/>
              <p:cNvSpPr>
                <a:spLocks noChangeArrowheads="1"/>
              </p:cNvSpPr>
              <p:nvPr/>
            </p:nvSpPr>
            <p:spPr bwMode="auto">
              <a:xfrm>
                <a:off x="99" y="2089"/>
                <a:ext cx="144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sz="800">
                    <a:solidFill>
                      <a:srgbClr val="000000"/>
                    </a:solidFill>
                  </a:rPr>
                  <a:t>1100</a:t>
                </a:r>
                <a:endParaRPr lang="ru-RU"/>
              </a:p>
            </p:txBody>
          </p:sp>
          <p:sp>
            <p:nvSpPr>
              <p:cNvPr id="590986" name="Rectangle 138"/>
              <p:cNvSpPr>
                <a:spLocks noChangeArrowheads="1"/>
              </p:cNvSpPr>
              <p:nvPr/>
            </p:nvSpPr>
            <p:spPr bwMode="auto">
              <a:xfrm>
                <a:off x="99" y="1801"/>
                <a:ext cx="144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sz="800">
                    <a:solidFill>
                      <a:srgbClr val="000000"/>
                    </a:solidFill>
                  </a:rPr>
                  <a:t>1200</a:t>
                </a:r>
                <a:endParaRPr lang="ru-RU"/>
              </a:p>
            </p:txBody>
          </p:sp>
          <p:sp>
            <p:nvSpPr>
              <p:cNvPr id="590987" name="Rectangle 139"/>
              <p:cNvSpPr>
                <a:spLocks noChangeArrowheads="1"/>
              </p:cNvSpPr>
              <p:nvPr/>
            </p:nvSpPr>
            <p:spPr bwMode="auto">
              <a:xfrm>
                <a:off x="99" y="1512"/>
                <a:ext cx="144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sz="800">
                    <a:solidFill>
                      <a:srgbClr val="000000"/>
                    </a:solidFill>
                  </a:rPr>
                  <a:t>1300</a:t>
                </a:r>
                <a:endParaRPr lang="ru-RU"/>
              </a:p>
            </p:txBody>
          </p:sp>
          <p:sp>
            <p:nvSpPr>
              <p:cNvPr id="590988" name="Rectangle 140"/>
              <p:cNvSpPr>
                <a:spLocks noChangeArrowheads="1"/>
              </p:cNvSpPr>
              <p:nvPr/>
            </p:nvSpPr>
            <p:spPr bwMode="auto">
              <a:xfrm>
                <a:off x="99" y="1224"/>
                <a:ext cx="144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sz="800">
                    <a:solidFill>
                      <a:srgbClr val="000000"/>
                    </a:solidFill>
                  </a:rPr>
                  <a:t>1400</a:t>
                </a:r>
                <a:endParaRPr lang="ru-RU"/>
              </a:p>
            </p:txBody>
          </p:sp>
          <p:sp>
            <p:nvSpPr>
              <p:cNvPr id="590989" name="Rectangle 141"/>
              <p:cNvSpPr>
                <a:spLocks noChangeArrowheads="1"/>
              </p:cNvSpPr>
              <p:nvPr/>
            </p:nvSpPr>
            <p:spPr bwMode="auto">
              <a:xfrm>
                <a:off x="99" y="935"/>
                <a:ext cx="144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sz="800">
                    <a:solidFill>
                      <a:srgbClr val="000000"/>
                    </a:solidFill>
                  </a:rPr>
                  <a:t>1500</a:t>
                </a:r>
                <a:endParaRPr lang="ru-RU"/>
              </a:p>
            </p:txBody>
          </p:sp>
          <p:sp>
            <p:nvSpPr>
              <p:cNvPr id="590990" name="Line 142"/>
              <p:cNvSpPr>
                <a:spLocks noChangeShapeType="1"/>
              </p:cNvSpPr>
              <p:nvPr/>
            </p:nvSpPr>
            <p:spPr bwMode="auto">
              <a:xfrm>
                <a:off x="423" y="2125"/>
                <a:ext cx="1438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90991" name="Line 143"/>
              <p:cNvSpPr>
                <a:spLocks noChangeShapeType="1"/>
              </p:cNvSpPr>
              <p:nvPr/>
            </p:nvSpPr>
            <p:spPr bwMode="auto">
              <a:xfrm>
                <a:off x="423" y="1836"/>
                <a:ext cx="1438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90992" name="Line 144"/>
              <p:cNvSpPr>
                <a:spLocks noChangeShapeType="1"/>
              </p:cNvSpPr>
              <p:nvPr/>
            </p:nvSpPr>
            <p:spPr bwMode="auto">
              <a:xfrm>
                <a:off x="423" y="1548"/>
                <a:ext cx="1438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90993" name="Line 145"/>
              <p:cNvSpPr>
                <a:spLocks noChangeShapeType="1"/>
              </p:cNvSpPr>
              <p:nvPr/>
            </p:nvSpPr>
            <p:spPr bwMode="auto">
              <a:xfrm>
                <a:off x="423" y="1259"/>
                <a:ext cx="1438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90994" name="Line 146"/>
              <p:cNvSpPr>
                <a:spLocks noChangeShapeType="1"/>
              </p:cNvSpPr>
              <p:nvPr/>
            </p:nvSpPr>
            <p:spPr bwMode="auto">
              <a:xfrm>
                <a:off x="423" y="970"/>
                <a:ext cx="1438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90995" name="Freeform 147"/>
              <p:cNvSpPr>
                <a:spLocks/>
              </p:cNvSpPr>
              <p:nvPr/>
            </p:nvSpPr>
            <p:spPr bwMode="auto">
              <a:xfrm>
                <a:off x="543" y="1094"/>
                <a:ext cx="1198" cy="1120"/>
              </a:xfrm>
              <a:custGeom>
                <a:avLst/>
                <a:gdLst>
                  <a:gd name="T0" fmla="*/ 0 w 3594"/>
                  <a:gd name="T1" fmla="*/ 1991 h 3359"/>
                  <a:gd name="T2" fmla="*/ 359 w 3594"/>
                  <a:gd name="T3" fmla="*/ 2250 h 3359"/>
                  <a:gd name="T4" fmla="*/ 718 w 3594"/>
                  <a:gd name="T5" fmla="*/ 2640 h 3359"/>
                  <a:gd name="T6" fmla="*/ 1078 w 3594"/>
                  <a:gd name="T7" fmla="*/ 3029 h 3359"/>
                  <a:gd name="T8" fmla="*/ 1243 w 3594"/>
                  <a:gd name="T9" fmla="*/ 3359 h 3359"/>
                  <a:gd name="T10" fmla="*/ 1437 w 3594"/>
                  <a:gd name="T11" fmla="*/ 3116 h 3359"/>
                  <a:gd name="T12" fmla="*/ 1796 w 3594"/>
                  <a:gd name="T13" fmla="*/ 2337 h 3359"/>
                  <a:gd name="T14" fmla="*/ 2156 w 3594"/>
                  <a:gd name="T15" fmla="*/ 1558 h 3359"/>
                  <a:gd name="T16" fmla="*/ 2515 w 3594"/>
                  <a:gd name="T17" fmla="*/ 1125 h 3359"/>
                  <a:gd name="T18" fmla="*/ 2876 w 3594"/>
                  <a:gd name="T19" fmla="*/ 779 h 3359"/>
                  <a:gd name="T20" fmla="*/ 3235 w 3594"/>
                  <a:gd name="T21" fmla="*/ 433 h 3359"/>
                  <a:gd name="T22" fmla="*/ 3594 w 3594"/>
                  <a:gd name="T23" fmla="*/ 0 h 33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94" h="3359">
                    <a:moveTo>
                      <a:pt x="0" y="1991"/>
                    </a:moveTo>
                    <a:lnTo>
                      <a:pt x="359" y="2250"/>
                    </a:lnTo>
                    <a:lnTo>
                      <a:pt x="718" y="2640"/>
                    </a:lnTo>
                    <a:lnTo>
                      <a:pt x="1078" y="3029"/>
                    </a:lnTo>
                    <a:lnTo>
                      <a:pt x="1243" y="3359"/>
                    </a:lnTo>
                    <a:lnTo>
                      <a:pt x="1437" y="3116"/>
                    </a:lnTo>
                    <a:lnTo>
                      <a:pt x="1796" y="2337"/>
                    </a:lnTo>
                    <a:lnTo>
                      <a:pt x="2156" y="1558"/>
                    </a:lnTo>
                    <a:lnTo>
                      <a:pt x="2515" y="1125"/>
                    </a:lnTo>
                    <a:lnTo>
                      <a:pt x="2876" y="779"/>
                    </a:lnTo>
                    <a:lnTo>
                      <a:pt x="3235" y="433"/>
                    </a:lnTo>
                    <a:lnTo>
                      <a:pt x="3594" y="0"/>
                    </a:lnTo>
                  </a:path>
                </a:pathLst>
              </a:custGeom>
              <a:noFill/>
              <a:ln w="158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91014" name="Freeform 166"/>
              <p:cNvSpPr>
                <a:spLocks/>
              </p:cNvSpPr>
              <p:nvPr/>
            </p:nvSpPr>
            <p:spPr bwMode="auto">
              <a:xfrm>
                <a:off x="543" y="2222"/>
                <a:ext cx="1198" cy="55"/>
              </a:xfrm>
              <a:custGeom>
                <a:avLst/>
                <a:gdLst>
                  <a:gd name="T0" fmla="*/ 0 w 3594"/>
                  <a:gd name="T1" fmla="*/ 164 h 164"/>
                  <a:gd name="T2" fmla="*/ 359 w 3594"/>
                  <a:gd name="T3" fmla="*/ 78 h 164"/>
                  <a:gd name="T4" fmla="*/ 718 w 3594"/>
                  <a:gd name="T5" fmla="*/ 78 h 164"/>
                  <a:gd name="T6" fmla="*/ 1078 w 3594"/>
                  <a:gd name="T7" fmla="*/ 78 h 164"/>
                  <a:gd name="T8" fmla="*/ 1243 w 3594"/>
                  <a:gd name="T9" fmla="*/ 0 h 164"/>
                  <a:gd name="T10" fmla="*/ 1437 w 3594"/>
                  <a:gd name="T11" fmla="*/ 78 h 164"/>
                  <a:gd name="T12" fmla="*/ 1796 w 3594"/>
                  <a:gd name="T13" fmla="*/ 164 h 164"/>
                  <a:gd name="T14" fmla="*/ 2156 w 3594"/>
                  <a:gd name="T15" fmla="*/ 121 h 164"/>
                  <a:gd name="T16" fmla="*/ 2515 w 3594"/>
                  <a:gd name="T17" fmla="*/ 78 h 164"/>
                  <a:gd name="T18" fmla="*/ 2876 w 3594"/>
                  <a:gd name="T19" fmla="*/ 121 h 164"/>
                  <a:gd name="T20" fmla="*/ 3235 w 3594"/>
                  <a:gd name="T21" fmla="*/ 164 h 164"/>
                  <a:gd name="T22" fmla="*/ 3594 w 3594"/>
                  <a:gd name="T23" fmla="*/ 78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94" h="164">
                    <a:moveTo>
                      <a:pt x="0" y="164"/>
                    </a:moveTo>
                    <a:lnTo>
                      <a:pt x="359" y="78"/>
                    </a:lnTo>
                    <a:lnTo>
                      <a:pt x="718" y="78"/>
                    </a:lnTo>
                    <a:lnTo>
                      <a:pt x="1078" y="78"/>
                    </a:lnTo>
                    <a:lnTo>
                      <a:pt x="1243" y="0"/>
                    </a:lnTo>
                    <a:lnTo>
                      <a:pt x="1437" y="78"/>
                    </a:lnTo>
                    <a:lnTo>
                      <a:pt x="1796" y="164"/>
                    </a:lnTo>
                    <a:lnTo>
                      <a:pt x="2156" y="121"/>
                    </a:lnTo>
                    <a:lnTo>
                      <a:pt x="2515" y="78"/>
                    </a:lnTo>
                    <a:lnTo>
                      <a:pt x="2876" y="121"/>
                    </a:lnTo>
                    <a:lnTo>
                      <a:pt x="3235" y="164"/>
                    </a:lnTo>
                    <a:lnTo>
                      <a:pt x="3594" y="78"/>
                    </a:lnTo>
                  </a:path>
                </a:pathLst>
              </a:custGeom>
              <a:noFill/>
              <a:ln w="158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91015" name="Line 167"/>
              <p:cNvSpPr>
                <a:spLocks noChangeShapeType="1"/>
              </p:cNvSpPr>
              <p:nvPr/>
            </p:nvSpPr>
            <p:spPr bwMode="auto">
              <a:xfrm flipV="1">
                <a:off x="903" y="2125"/>
                <a:ext cx="0" cy="201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91016" name="Rectangle 168"/>
              <p:cNvSpPr>
                <a:spLocks noChangeArrowheads="1"/>
              </p:cNvSpPr>
              <p:nvPr/>
            </p:nvSpPr>
            <p:spPr bwMode="auto">
              <a:xfrm>
                <a:off x="867" y="2323"/>
                <a:ext cx="72" cy="7"/>
              </a:xfrm>
              <a:prstGeom prst="rect">
                <a:avLst/>
              </a:prstGeom>
              <a:solidFill>
                <a:srgbClr val="FF0000"/>
              </a:solidFill>
              <a:ln w="2857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91017" name="Rectangle 169"/>
              <p:cNvSpPr>
                <a:spLocks noChangeArrowheads="1"/>
              </p:cNvSpPr>
              <p:nvPr/>
            </p:nvSpPr>
            <p:spPr bwMode="auto">
              <a:xfrm>
                <a:off x="867" y="2121"/>
                <a:ext cx="72" cy="7"/>
              </a:xfrm>
              <a:prstGeom prst="rect">
                <a:avLst/>
              </a:prstGeom>
              <a:solidFill>
                <a:srgbClr val="FF0000"/>
              </a:solidFill>
              <a:ln w="2857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grpSp>
            <p:nvGrpSpPr>
              <p:cNvPr id="591170" name="Group 322"/>
              <p:cNvGrpSpPr>
                <a:grpSpLocks/>
              </p:cNvGrpSpPr>
              <p:nvPr/>
            </p:nvGrpSpPr>
            <p:grpSpPr bwMode="auto">
              <a:xfrm>
                <a:off x="1950" y="935"/>
                <a:ext cx="1860" cy="1628"/>
                <a:chOff x="2086" y="1070"/>
                <a:chExt cx="1860" cy="1628"/>
              </a:xfrm>
            </p:grpSpPr>
            <p:sp>
              <p:nvSpPr>
                <p:cNvPr id="590933" name="Text Box 85"/>
                <p:cNvSpPr txBox="1">
                  <a:spLocks noChangeArrowheads="1"/>
                </p:cNvSpPr>
                <p:nvPr/>
              </p:nvSpPr>
              <p:spPr bwMode="auto">
                <a:xfrm>
                  <a:off x="3628" y="2409"/>
                  <a:ext cx="295" cy="17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4288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algn="l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571500" algn="l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algn="l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714500" algn="l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286000" algn="l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743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3200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657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4114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algn="ctr">
                    <a:spcBef>
                      <a:spcPct val="50000"/>
                    </a:spcBef>
                  </a:pPr>
                  <a:r>
                    <a:rPr lang="en-US" sz="1200">
                      <a:latin typeface="Arial" pitchFamily="34" charset="0"/>
                    </a:rPr>
                    <a:t>Fe</a:t>
                  </a:r>
                  <a:endParaRPr lang="ru-RU" sz="1200">
                    <a:latin typeface="Arial" pitchFamily="34" charset="0"/>
                  </a:endParaRPr>
                </a:p>
              </p:txBody>
            </p:sp>
            <p:sp>
              <p:nvSpPr>
                <p:cNvPr id="590937" name="Text Box 89"/>
                <p:cNvSpPr txBox="1">
                  <a:spLocks noChangeArrowheads="1"/>
                </p:cNvSpPr>
                <p:nvPr/>
              </p:nvSpPr>
              <p:spPr bwMode="auto">
                <a:xfrm>
                  <a:off x="2358" y="1094"/>
                  <a:ext cx="431" cy="19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4288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algn="l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571500" algn="l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algn="l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714500" algn="l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286000" algn="l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743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3200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657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4114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algn="ctr">
                    <a:spcBef>
                      <a:spcPct val="50000"/>
                    </a:spcBef>
                  </a:pPr>
                  <a:r>
                    <a:rPr lang="en-US" sz="1400">
                      <a:latin typeface="Arial" pitchFamily="34" charset="0"/>
                    </a:rPr>
                    <a:t>T,</a:t>
                  </a:r>
                  <a:r>
                    <a:rPr lang="en-US" sz="1400">
                      <a:latin typeface="Arial" pitchFamily="34" charset="0"/>
                      <a:sym typeface="Symbol" pitchFamily="18" charset="2"/>
                    </a:rPr>
                    <a:t>C</a:t>
                  </a:r>
                </a:p>
              </p:txBody>
            </p:sp>
            <p:sp>
              <p:nvSpPr>
                <p:cNvPr id="591019" name="AutoShape 171"/>
                <p:cNvSpPr>
                  <a:spLocks noChangeAspect="1" noChangeArrowheads="1" noTextEdit="1"/>
                </p:cNvSpPr>
                <p:nvPr/>
              </p:nvSpPr>
              <p:spPr bwMode="auto">
                <a:xfrm>
                  <a:off x="2086" y="1071"/>
                  <a:ext cx="1860" cy="161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591021" name="Line 173"/>
                <p:cNvSpPr>
                  <a:spLocks noChangeShapeType="1"/>
                </p:cNvSpPr>
                <p:nvPr/>
              </p:nvSpPr>
              <p:spPr bwMode="auto">
                <a:xfrm>
                  <a:off x="2411" y="2551"/>
                  <a:ext cx="1445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591022" name="Line 174"/>
                <p:cNvSpPr>
                  <a:spLocks noChangeShapeType="1"/>
                </p:cNvSpPr>
                <p:nvPr/>
              </p:nvSpPr>
              <p:spPr bwMode="auto">
                <a:xfrm>
                  <a:off x="2411" y="2551"/>
                  <a:ext cx="0" cy="48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591023" name="Line 175"/>
                <p:cNvSpPr>
                  <a:spLocks noChangeShapeType="1"/>
                </p:cNvSpPr>
                <p:nvPr/>
              </p:nvSpPr>
              <p:spPr bwMode="auto">
                <a:xfrm>
                  <a:off x="2700" y="2551"/>
                  <a:ext cx="0" cy="48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591024" name="Line 176"/>
                <p:cNvSpPr>
                  <a:spLocks noChangeShapeType="1"/>
                </p:cNvSpPr>
                <p:nvPr/>
              </p:nvSpPr>
              <p:spPr bwMode="auto">
                <a:xfrm>
                  <a:off x="2989" y="2551"/>
                  <a:ext cx="0" cy="48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591025" name="Line 177"/>
                <p:cNvSpPr>
                  <a:spLocks noChangeShapeType="1"/>
                </p:cNvSpPr>
                <p:nvPr/>
              </p:nvSpPr>
              <p:spPr bwMode="auto">
                <a:xfrm>
                  <a:off x="3278" y="2551"/>
                  <a:ext cx="0" cy="48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591026" name="Line 178"/>
                <p:cNvSpPr>
                  <a:spLocks noChangeShapeType="1"/>
                </p:cNvSpPr>
                <p:nvPr/>
              </p:nvSpPr>
              <p:spPr bwMode="auto">
                <a:xfrm>
                  <a:off x="3567" y="2551"/>
                  <a:ext cx="0" cy="48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591027" name="Line 179"/>
                <p:cNvSpPr>
                  <a:spLocks noChangeShapeType="1"/>
                </p:cNvSpPr>
                <p:nvPr/>
              </p:nvSpPr>
              <p:spPr bwMode="auto">
                <a:xfrm>
                  <a:off x="3856" y="2551"/>
                  <a:ext cx="0" cy="48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591028" name="Line 180"/>
                <p:cNvSpPr>
                  <a:spLocks noChangeShapeType="1"/>
                </p:cNvSpPr>
                <p:nvPr/>
              </p:nvSpPr>
              <p:spPr bwMode="auto">
                <a:xfrm>
                  <a:off x="2556" y="2551"/>
                  <a:ext cx="0" cy="24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591029" name="Line 181"/>
                <p:cNvSpPr>
                  <a:spLocks noChangeShapeType="1"/>
                </p:cNvSpPr>
                <p:nvPr/>
              </p:nvSpPr>
              <p:spPr bwMode="auto">
                <a:xfrm>
                  <a:off x="2845" y="2551"/>
                  <a:ext cx="0" cy="24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591030" name="Line 182"/>
                <p:cNvSpPr>
                  <a:spLocks noChangeShapeType="1"/>
                </p:cNvSpPr>
                <p:nvPr/>
              </p:nvSpPr>
              <p:spPr bwMode="auto">
                <a:xfrm>
                  <a:off x="3133" y="2551"/>
                  <a:ext cx="0" cy="24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591031" name="Line 183"/>
                <p:cNvSpPr>
                  <a:spLocks noChangeShapeType="1"/>
                </p:cNvSpPr>
                <p:nvPr/>
              </p:nvSpPr>
              <p:spPr bwMode="auto">
                <a:xfrm>
                  <a:off x="3422" y="2551"/>
                  <a:ext cx="0" cy="24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591032" name="Line 184"/>
                <p:cNvSpPr>
                  <a:spLocks noChangeShapeType="1"/>
                </p:cNvSpPr>
                <p:nvPr/>
              </p:nvSpPr>
              <p:spPr bwMode="auto">
                <a:xfrm>
                  <a:off x="3711" y="2551"/>
                  <a:ext cx="0" cy="24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591033" name="Rectangle 185"/>
                <p:cNvSpPr>
                  <a:spLocks noChangeArrowheads="1"/>
                </p:cNvSpPr>
                <p:nvPr/>
              </p:nvSpPr>
              <p:spPr bwMode="auto">
                <a:xfrm>
                  <a:off x="2390" y="2621"/>
                  <a:ext cx="72" cy="7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ru-RU" sz="800">
                      <a:solidFill>
                        <a:srgbClr val="000000"/>
                      </a:solidFill>
                    </a:rPr>
                    <a:t>40</a:t>
                  </a:r>
                  <a:endParaRPr lang="ru-RU"/>
                </a:p>
              </p:txBody>
            </p:sp>
            <p:sp>
              <p:nvSpPr>
                <p:cNvPr id="591034" name="Rectangle 186"/>
                <p:cNvSpPr>
                  <a:spLocks noChangeArrowheads="1"/>
                </p:cNvSpPr>
                <p:nvPr/>
              </p:nvSpPr>
              <p:spPr bwMode="auto">
                <a:xfrm>
                  <a:off x="2679" y="2621"/>
                  <a:ext cx="72" cy="7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ru-RU" sz="800">
                      <a:solidFill>
                        <a:srgbClr val="000000"/>
                      </a:solidFill>
                    </a:rPr>
                    <a:t>50</a:t>
                  </a:r>
                  <a:endParaRPr lang="ru-RU"/>
                </a:p>
              </p:txBody>
            </p:sp>
            <p:sp>
              <p:nvSpPr>
                <p:cNvPr id="591035" name="Rectangle 187"/>
                <p:cNvSpPr>
                  <a:spLocks noChangeArrowheads="1"/>
                </p:cNvSpPr>
                <p:nvPr/>
              </p:nvSpPr>
              <p:spPr bwMode="auto">
                <a:xfrm>
                  <a:off x="2968" y="2621"/>
                  <a:ext cx="72" cy="7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ru-RU" sz="800">
                      <a:solidFill>
                        <a:srgbClr val="000000"/>
                      </a:solidFill>
                    </a:rPr>
                    <a:t>60</a:t>
                  </a:r>
                  <a:endParaRPr lang="ru-RU"/>
                </a:p>
              </p:txBody>
            </p:sp>
            <p:sp>
              <p:nvSpPr>
                <p:cNvPr id="591036" name="Rectangle 188"/>
                <p:cNvSpPr>
                  <a:spLocks noChangeArrowheads="1"/>
                </p:cNvSpPr>
                <p:nvPr/>
              </p:nvSpPr>
              <p:spPr bwMode="auto">
                <a:xfrm>
                  <a:off x="3256" y="2621"/>
                  <a:ext cx="72" cy="7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ru-RU" sz="800">
                      <a:solidFill>
                        <a:srgbClr val="000000"/>
                      </a:solidFill>
                    </a:rPr>
                    <a:t>70</a:t>
                  </a:r>
                  <a:endParaRPr lang="ru-RU"/>
                </a:p>
              </p:txBody>
            </p:sp>
            <p:sp>
              <p:nvSpPr>
                <p:cNvPr id="591037" name="Rectangle 189"/>
                <p:cNvSpPr>
                  <a:spLocks noChangeArrowheads="1"/>
                </p:cNvSpPr>
                <p:nvPr/>
              </p:nvSpPr>
              <p:spPr bwMode="auto">
                <a:xfrm>
                  <a:off x="3545" y="2621"/>
                  <a:ext cx="72" cy="7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ru-RU" sz="800">
                      <a:solidFill>
                        <a:srgbClr val="000000"/>
                      </a:solidFill>
                    </a:rPr>
                    <a:t>80</a:t>
                  </a:r>
                  <a:endParaRPr lang="ru-RU"/>
                </a:p>
              </p:txBody>
            </p:sp>
            <p:sp>
              <p:nvSpPr>
                <p:cNvPr id="591038" name="Rectangle 190"/>
                <p:cNvSpPr>
                  <a:spLocks noChangeArrowheads="1"/>
                </p:cNvSpPr>
                <p:nvPr/>
              </p:nvSpPr>
              <p:spPr bwMode="auto">
                <a:xfrm>
                  <a:off x="3834" y="2621"/>
                  <a:ext cx="72" cy="7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ru-RU" sz="800">
                      <a:solidFill>
                        <a:srgbClr val="000000"/>
                      </a:solidFill>
                    </a:rPr>
                    <a:t>90</a:t>
                  </a:r>
                  <a:endParaRPr lang="ru-RU"/>
                </a:p>
              </p:txBody>
            </p:sp>
            <p:sp>
              <p:nvSpPr>
                <p:cNvPr id="591039" name="Line 191"/>
                <p:cNvSpPr>
                  <a:spLocks noChangeShapeType="1"/>
                </p:cNvSpPr>
                <p:nvPr/>
              </p:nvSpPr>
              <p:spPr bwMode="auto">
                <a:xfrm flipV="1">
                  <a:off x="2411" y="1104"/>
                  <a:ext cx="0" cy="1447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591040" name="Line 192"/>
                <p:cNvSpPr>
                  <a:spLocks noChangeShapeType="1"/>
                </p:cNvSpPr>
                <p:nvPr/>
              </p:nvSpPr>
              <p:spPr bwMode="auto">
                <a:xfrm flipV="1">
                  <a:off x="2700" y="1104"/>
                  <a:ext cx="0" cy="1447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591041" name="Line 193"/>
                <p:cNvSpPr>
                  <a:spLocks noChangeShapeType="1"/>
                </p:cNvSpPr>
                <p:nvPr/>
              </p:nvSpPr>
              <p:spPr bwMode="auto">
                <a:xfrm flipV="1">
                  <a:off x="2989" y="1104"/>
                  <a:ext cx="0" cy="1447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591042" name="Line 194"/>
                <p:cNvSpPr>
                  <a:spLocks noChangeShapeType="1"/>
                </p:cNvSpPr>
                <p:nvPr/>
              </p:nvSpPr>
              <p:spPr bwMode="auto">
                <a:xfrm flipV="1">
                  <a:off x="3278" y="1104"/>
                  <a:ext cx="0" cy="1447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591043" name="Line 195"/>
                <p:cNvSpPr>
                  <a:spLocks noChangeShapeType="1"/>
                </p:cNvSpPr>
                <p:nvPr/>
              </p:nvSpPr>
              <p:spPr bwMode="auto">
                <a:xfrm flipV="1">
                  <a:off x="3567" y="1104"/>
                  <a:ext cx="0" cy="1447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591044" name="Line 196"/>
                <p:cNvSpPr>
                  <a:spLocks noChangeShapeType="1"/>
                </p:cNvSpPr>
                <p:nvPr/>
              </p:nvSpPr>
              <p:spPr bwMode="auto">
                <a:xfrm flipV="1">
                  <a:off x="3856" y="1104"/>
                  <a:ext cx="0" cy="1447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591045" name="Line 197"/>
                <p:cNvSpPr>
                  <a:spLocks noChangeShapeType="1"/>
                </p:cNvSpPr>
                <p:nvPr/>
              </p:nvSpPr>
              <p:spPr bwMode="auto">
                <a:xfrm flipV="1">
                  <a:off x="2292" y="1104"/>
                  <a:ext cx="0" cy="1447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591046" name="Line 198"/>
                <p:cNvSpPr>
                  <a:spLocks noChangeShapeType="1"/>
                </p:cNvSpPr>
                <p:nvPr/>
              </p:nvSpPr>
              <p:spPr bwMode="auto">
                <a:xfrm flipH="1">
                  <a:off x="2244" y="2551"/>
                  <a:ext cx="48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591047" name="Line 199"/>
                <p:cNvSpPr>
                  <a:spLocks noChangeShapeType="1"/>
                </p:cNvSpPr>
                <p:nvPr/>
              </p:nvSpPr>
              <p:spPr bwMode="auto">
                <a:xfrm flipH="1">
                  <a:off x="2244" y="2261"/>
                  <a:ext cx="48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591048" name="Line 200"/>
                <p:cNvSpPr>
                  <a:spLocks noChangeShapeType="1"/>
                </p:cNvSpPr>
                <p:nvPr/>
              </p:nvSpPr>
              <p:spPr bwMode="auto">
                <a:xfrm flipH="1">
                  <a:off x="2244" y="1972"/>
                  <a:ext cx="48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591049" name="Line 201"/>
                <p:cNvSpPr>
                  <a:spLocks noChangeShapeType="1"/>
                </p:cNvSpPr>
                <p:nvPr/>
              </p:nvSpPr>
              <p:spPr bwMode="auto">
                <a:xfrm flipH="1">
                  <a:off x="2244" y="1683"/>
                  <a:ext cx="48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591050" name="Line 202"/>
                <p:cNvSpPr>
                  <a:spLocks noChangeShapeType="1"/>
                </p:cNvSpPr>
                <p:nvPr/>
              </p:nvSpPr>
              <p:spPr bwMode="auto">
                <a:xfrm flipH="1">
                  <a:off x="2244" y="1394"/>
                  <a:ext cx="48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591051" name="Line 203"/>
                <p:cNvSpPr>
                  <a:spLocks noChangeShapeType="1"/>
                </p:cNvSpPr>
                <p:nvPr/>
              </p:nvSpPr>
              <p:spPr bwMode="auto">
                <a:xfrm flipH="1">
                  <a:off x="2244" y="1104"/>
                  <a:ext cx="48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591052" name="Line 204"/>
                <p:cNvSpPr>
                  <a:spLocks noChangeShapeType="1"/>
                </p:cNvSpPr>
                <p:nvPr/>
              </p:nvSpPr>
              <p:spPr bwMode="auto">
                <a:xfrm flipH="1">
                  <a:off x="2268" y="2406"/>
                  <a:ext cx="24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591053" name="Line 205"/>
                <p:cNvSpPr>
                  <a:spLocks noChangeShapeType="1"/>
                </p:cNvSpPr>
                <p:nvPr/>
              </p:nvSpPr>
              <p:spPr bwMode="auto">
                <a:xfrm flipH="1">
                  <a:off x="2268" y="2117"/>
                  <a:ext cx="24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591054" name="Line 206"/>
                <p:cNvSpPr>
                  <a:spLocks noChangeShapeType="1"/>
                </p:cNvSpPr>
                <p:nvPr/>
              </p:nvSpPr>
              <p:spPr bwMode="auto">
                <a:xfrm flipH="1">
                  <a:off x="2268" y="1828"/>
                  <a:ext cx="24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591055" name="Line 207"/>
                <p:cNvSpPr>
                  <a:spLocks noChangeShapeType="1"/>
                </p:cNvSpPr>
                <p:nvPr/>
              </p:nvSpPr>
              <p:spPr bwMode="auto">
                <a:xfrm flipH="1">
                  <a:off x="2268" y="1538"/>
                  <a:ext cx="24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591056" name="Line 208"/>
                <p:cNvSpPr>
                  <a:spLocks noChangeShapeType="1"/>
                </p:cNvSpPr>
                <p:nvPr/>
              </p:nvSpPr>
              <p:spPr bwMode="auto">
                <a:xfrm flipH="1">
                  <a:off x="2268" y="1249"/>
                  <a:ext cx="24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591057" name="Rectangle 209"/>
                <p:cNvSpPr>
                  <a:spLocks noChangeArrowheads="1"/>
                </p:cNvSpPr>
                <p:nvPr/>
              </p:nvSpPr>
              <p:spPr bwMode="auto">
                <a:xfrm>
                  <a:off x="2096" y="2516"/>
                  <a:ext cx="144" cy="7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ru-RU" sz="800">
                      <a:solidFill>
                        <a:srgbClr val="000000"/>
                      </a:solidFill>
                    </a:rPr>
                    <a:t>1000</a:t>
                  </a:r>
                  <a:endParaRPr lang="ru-RU"/>
                </a:p>
              </p:txBody>
            </p:sp>
            <p:sp>
              <p:nvSpPr>
                <p:cNvPr id="591058" name="Rectangle 210"/>
                <p:cNvSpPr>
                  <a:spLocks noChangeArrowheads="1"/>
                </p:cNvSpPr>
                <p:nvPr/>
              </p:nvSpPr>
              <p:spPr bwMode="auto">
                <a:xfrm>
                  <a:off x="2096" y="2226"/>
                  <a:ext cx="144" cy="7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ru-RU" sz="800">
                      <a:solidFill>
                        <a:srgbClr val="000000"/>
                      </a:solidFill>
                    </a:rPr>
                    <a:t>1100</a:t>
                  </a:r>
                  <a:endParaRPr lang="ru-RU"/>
                </a:p>
              </p:txBody>
            </p:sp>
            <p:sp>
              <p:nvSpPr>
                <p:cNvPr id="591059" name="Rectangle 211"/>
                <p:cNvSpPr>
                  <a:spLocks noChangeArrowheads="1"/>
                </p:cNvSpPr>
                <p:nvPr/>
              </p:nvSpPr>
              <p:spPr bwMode="auto">
                <a:xfrm>
                  <a:off x="2096" y="1937"/>
                  <a:ext cx="144" cy="7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ru-RU" sz="800">
                      <a:solidFill>
                        <a:srgbClr val="000000"/>
                      </a:solidFill>
                    </a:rPr>
                    <a:t>1200</a:t>
                  </a:r>
                  <a:endParaRPr lang="ru-RU"/>
                </a:p>
              </p:txBody>
            </p:sp>
            <p:sp>
              <p:nvSpPr>
                <p:cNvPr id="591060" name="Rectangle 212"/>
                <p:cNvSpPr>
                  <a:spLocks noChangeArrowheads="1"/>
                </p:cNvSpPr>
                <p:nvPr/>
              </p:nvSpPr>
              <p:spPr bwMode="auto">
                <a:xfrm>
                  <a:off x="2096" y="1648"/>
                  <a:ext cx="144" cy="7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ru-RU" sz="800">
                      <a:solidFill>
                        <a:srgbClr val="000000"/>
                      </a:solidFill>
                    </a:rPr>
                    <a:t>1300</a:t>
                  </a:r>
                  <a:endParaRPr lang="ru-RU"/>
                </a:p>
              </p:txBody>
            </p:sp>
            <p:sp>
              <p:nvSpPr>
                <p:cNvPr id="591061" name="Rectangle 213"/>
                <p:cNvSpPr>
                  <a:spLocks noChangeArrowheads="1"/>
                </p:cNvSpPr>
                <p:nvPr/>
              </p:nvSpPr>
              <p:spPr bwMode="auto">
                <a:xfrm>
                  <a:off x="2096" y="1359"/>
                  <a:ext cx="144" cy="7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ru-RU" sz="800">
                      <a:solidFill>
                        <a:srgbClr val="000000"/>
                      </a:solidFill>
                    </a:rPr>
                    <a:t>1400</a:t>
                  </a:r>
                  <a:endParaRPr lang="ru-RU"/>
                </a:p>
              </p:txBody>
            </p:sp>
            <p:sp>
              <p:nvSpPr>
                <p:cNvPr id="591062" name="Rectangle 214"/>
                <p:cNvSpPr>
                  <a:spLocks noChangeArrowheads="1"/>
                </p:cNvSpPr>
                <p:nvPr/>
              </p:nvSpPr>
              <p:spPr bwMode="auto">
                <a:xfrm>
                  <a:off x="2096" y="1070"/>
                  <a:ext cx="144" cy="7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ru-RU" sz="800">
                      <a:solidFill>
                        <a:srgbClr val="000000"/>
                      </a:solidFill>
                    </a:rPr>
                    <a:t>1500</a:t>
                  </a:r>
                  <a:endParaRPr lang="ru-RU"/>
                </a:p>
              </p:txBody>
            </p:sp>
            <p:sp>
              <p:nvSpPr>
                <p:cNvPr id="591063" name="Line 215"/>
                <p:cNvSpPr>
                  <a:spLocks noChangeShapeType="1"/>
                </p:cNvSpPr>
                <p:nvPr/>
              </p:nvSpPr>
              <p:spPr bwMode="auto">
                <a:xfrm>
                  <a:off x="2411" y="2261"/>
                  <a:ext cx="1445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591064" name="Line 216"/>
                <p:cNvSpPr>
                  <a:spLocks noChangeShapeType="1"/>
                </p:cNvSpPr>
                <p:nvPr/>
              </p:nvSpPr>
              <p:spPr bwMode="auto">
                <a:xfrm>
                  <a:off x="2411" y="1972"/>
                  <a:ext cx="1445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591065" name="Line 217"/>
                <p:cNvSpPr>
                  <a:spLocks noChangeShapeType="1"/>
                </p:cNvSpPr>
                <p:nvPr/>
              </p:nvSpPr>
              <p:spPr bwMode="auto">
                <a:xfrm>
                  <a:off x="2411" y="1683"/>
                  <a:ext cx="1445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591066" name="Line 218"/>
                <p:cNvSpPr>
                  <a:spLocks noChangeShapeType="1"/>
                </p:cNvSpPr>
                <p:nvPr/>
              </p:nvSpPr>
              <p:spPr bwMode="auto">
                <a:xfrm>
                  <a:off x="2411" y="1394"/>
                  <a:ext cx="1445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591067" name="Line 219"/>
                <p:cNvSpPr>
                  <a:spLocks noChangeShapeType="1"/>
                </p:cNvSpPr>
                <p:nvPr/>
              </p:nvSpPr>
              <p:spPr bwMode="auto">
                <a:xfrm>
                  <a:off x="2411" y="1104"/>
                  <a:ext cx="1445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591068" name="Freeform 220"/>
                <p:cNvSpPr>
                  <a:spLocks/>
                </p:cNvSpPr>
                <p:nvPr/>
              </p:nvSpPr>
              <p:spPr bwMode="auto">
                <a:xfrm>
                  <a:off x="2411" y="1171"/>
                  <a:ext cx="1445" cy="810"/>
                </a:xfrm>
                <a:custGeom>
                  <a:avLst/>
                  <a:gdLst>
                    <a:gd name="T0" fmla="*/ 0 w 4333"/>
                    <a:gd name="T1" fmla="*/ 1041 h 2429"/>
                    <a:gd name="T2" fmla="*/ 433 w 4333"/>
                    <a:gd name="T3" fmla="*/ 1215 h 2429"/>
                    <a:gd name="T4" fmla="*/ 867 w 4333"/>
                    <a:gd name="T5" fmla="*/ 1475 h 2429"/>
                    <a:gd name="T6" fmla="*/ 1300 w 4333"/>
                    <a:gd name="T7" fmla="*/ 1865 h 2429"/>
                    <a:gd name="T8" fmla="*/ 1733 w 4333"/>
                    <a:gd name="T9" fmla="*/ 2256 h 2429"/>
                    <a:gd name="T10" fmla="*/ 2166 w 4333"/>
                    <a:gd name="T11" fmla="*/ 2429 h 2429"/>
                    <a:gd name="T12" fmla="*/ 2600 w 4333"/>
                    <a:gd name="T13" fmla="*/ 1735 h 2429"/>
                    <a:gd name="T14" fmla="*/ 3033 w 4333"/>
                    <a:gd name="T15" fmla="*/ 1128 h 2429"/>
                    <a:gd name="T16" fmla="*/ 3467 w 4333"/>
                    <a:gd name="T17" fmla="*/ 737 h 2429"/>
                    <a:gd name="T18" fmla="*/ 3900 w 4333"/>
                    <a:gd name="T19" fmla="*/ 347 h 2429"/>
                    <a:gd name="T20" fmla="*/ 4333 w 4333"/>
                    <a:gd name="T21" fmla="*/ 0 h 24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4333" h="2429">
                      <a:moveTo>
                        <a:pt x="0" y="1041"/>
                      </a:moveTo>
                      <a:lnTo>
                        <a:pt x="433" y="1215"/>
                      </a:lnTo>
                      <a:lnTo>
                        <a:pt x="867" y="1475"/>
                      </a:lnTo>
                      <a:lnTo>
                        <a:pt x="1300" y="1865"/>
                      </a:lnTo>
                      <a:lnTo>
                        <a:pt x="1733" y="2256"/>
                      </a:lnTo>
                      <a:lnTo>
                        <a:pt x="2166" y="2429"/>
                      </a:lnTo>
                      <a:lnTo>
                        <a:pt x="2600" y="1735"/>
                      </a:lnTo>
                      <a:lnTo>
                        <a:pt x="3033" y="1128"/>
                      </a:lnTo>
                      <a:lnTo>
                        <a:pt x="3467" y="737"/>
                      </a:lnTo>
                      <a:lnTo>
                        <a:pt x="3900" y="347"/>
                      </a:lnTo>
                      <a:lnTo>
                        <a:pt x="4333" y="0"/>
                      </a:lnTo>
                    </a:path>
                  </a:pathLst>
                </a:custGeom>
                <a:noFill/>
                <a:ln w="158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591069" name="Line 221"/>
                <p:cNvSpPr>
                  <a:spLocks noChangeShapeType="1"/>
                </p:cNvSpPr>
                <p:nvPr/>
              </p:nvSpPr>
              <p:spPr bwMode="auto">
                <a:xfrm>
                  <a:off x="2411" y="2386"/>
                  <a:ext cx="1445" cy="0"/>
                </a:xfrm>
                <a:prstGeom prst="line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591088" name="Line 240"/>
                <p:cNvSpPr>
                  <a:spLocks noChangeShapeType="1"/>
                </p:cNvSpPr>
                <p:nvPr/>
              </p:nvSpPr>
              <p:spPr bwMode="auto">
                <a:xfrm flipV="1">
                  <a:off x="2787" y="2261"/>
                  <a:ext cx="0" cy="116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591089" name="Rectangle 241"/>
                <p:cNvSpPr>
                  <a:spLocks noChangeArrowheads="1"/>
                </p:cNvSpPr>
                <p:nvPr/>
              </p:nvSpPr>
              <p:spPr bwMode="auto">
                <a:xfrm>
                  <a:off x="2751" y="2374"/>
                  <a:ext cx="72" cy="6"/>
                </a:xfrm>
                <a:prstGeom prst="rect">
                  <a:avLst/>
                </a:prstGeom>
                <a:solidFill>
                  <a:srgbClr val="FF0000"/>
                </a:solidFill>
                <a:ln w="28575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591090" name="Rectangle 242"/>
                <p:cNvSpPr>
                  <a:spLocks noChangeArrowheads="1"/>
                </p:cNvSpPr>
                <p:nvPr/>
              </p:nvSpPr>
              <p:spPr bwMode="auto">
                <a:xfrm>
                  <a:off x="2751" y="2258"/>
                  <a:ext cx="72" cy="7"/>
                </a:xfrm>
                <a:prstGeom prst="rect">
                  <a:avLst/>
                </a:prstGeom>
                <a:solidFill>
                  <a:srgbClr val="FF0000"/>
                </a:solidFill>
                <a:ln w="28575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590930" name="Text Box 82"/>
              <p:cNvSpPr txBox="1">
                <a:spLocks noChangeArrowheads="1"/>
              </p:cNvSpPr>
              <p:nvPr/>
            </p:nvSpPr>
            <p:spPr bwMode="auto">
              <a:xfrm>
                <a:off x="3855" y="2478"/>
                <a:ext cx="363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4288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l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571500" algn="l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algn="l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714500" algn="l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286000" algn="l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4114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sz="1200">
                    <a:latin typeface="Arial" pitchFamily="34" charset="0"/>
                  </a:rPr>
                  <a:t>U, Zr</a:t>
                </a:r>
                <a:endParaRPr lang="ru-RU" sz="1200">
                  <a:latin typeface="Arial" pitchFamily="34" charset="0"/>
                </a:endParaRPr>
              </a:p>
            </p:txBody>
          </p:sp>
          <p:sp>
            <p:nvSpPr>
              <p:cNvPr id="591092" name="AutoShape 244"/>
              <p:cNvSpPr>
                <a:spLocks noChangeAspect="1" noChangeArrowheads="1" noTextEdit="1"/>
              </p:cNvSpPr>
              <p:nvPr/>
            </p:nvSpPr>
            <p:spPr bwMode="auto">
              <a:xfrm>
                <a:off x="3878" y="959"/>
                <a:ext cx="1882" cy="16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91094" name="Line 246"/>
              <p:cNvSpPr>
                <a:spLocks noChangeShapeType="1"/>
              </p:cNvSpPr>
              <p:nvPr/>
            </p:nvSpPr>
            <p:spPr bwMode="auto">
              <a:xfrm>
                <a:off x="4208" y="2455"/>
                <a:ext cx="1462" cy="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91095" name="Line 247"/>
              <p:cNvSpPr>
                <a:spLocks noChangeShapeType="1"/>
              </p:cNvSpPr>
              <p:nvPr/>
            </p:nvSpPr>
            <p:spPr bwMode="auto">
              <a:xfrm>
                <a:off x="4208" y="2455"/>
                <a:ext cx="0" cy="49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91096" name="Line 248"/>
              <p:cNvSpPr>
                <a:spLocks noChangeShapeType="1"/>
              </p:cNvSpPr>
              <p:nvPr/>
            </p:nvSpPr>
            <p:spPr bwMode="auto">
              <a:xfrm>
                <a:off x="4452" y="2455"/>
                <a:ext cx="0" cy="49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91097" name="Line 249"/>
              <p:cNvSpPr>
                <a:spLocks noChangeShapeType="1"/>
              </p:cNvSpPr>
              <p:nvPr/>
            </p:nvSpPr>
            <p:spPr bwMode="auto">
              <a:xfrm>
                <a:off x="4696" y="2455"/>
                <a:ext cx="0" cy="49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91098" name="Line 250"/>
              <p:cNvSpPr>
                <a:spLocks noChangeShapeType="1"/>
              </p:cNvSpPr>
              <p:nvPr/>
            </p:nvSpPr>
            <p:spPr bwMode="auto">
              <a:xfrm>
                <a:off x="4939" y="2455"/>
                <a:ext cx="0" cy="49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91099" name="Line 251"/>
              <p:cNvSpPr>
                <a:spLocks noChangeShapeType="1"/>
              </p:cNvSpPr>
              <p:nvPr/>
            </p:nvSpPr>
            <p:spPr bwMode="auto">
              <a:xfrm>
                <a:off x="5183" y="2455"/>
                <a:ext cx="0" cy="49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91100" name="Line 252"/>
              <p:cNvSpPr>
                <a:spLocks noChangeShapeType="1"/>
              </p:cNvSpPr>
              <p:nvPr/>
            </p:nvSpPr>
            <p:spPr bwMode="auto">
              <a:xfrm>
                <a:off x="5426" y="2455"/>
                <a:ext cx="0" cy="49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91101" name="Line 253"/>
              <p:cNvSpPr>
                <a:spLocks noChangeShapeType="1"/>
              </p:cNvSpPr>
              <p:nvPr/>
            </p:nvSpPr>
            <p:spPr bwMode="auto">
              <a:xfrm>
                <a:off x="5670" y="2455"/>
                <a:ext cx="0" cy="49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91102" name="Line 254"/>
              <p:cNvSpPr>
                <a:spLocks noChangeShapeType="1"/>
              </p:cNvSpPr>
              <p:nvPr/>
            </p:nvSpPr>
            <p:spPr bwMode="auto">
              <a:xfrm>
                <a:off x="4330" y="2455"/>
                <a:ext cx="0" cy="24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91103" name="Line 255"/>
              <p:cNvSpPr>
                <a:spLocks noChangeShapeType="1"/>
              </p:cNvSpPr>
              <p:nvPr/>
            </p:nvSpPr>
            <p:spPr bwMode="auto">
              <a:xfrm>
                <a:off x="4574" y="2455"/>
                <a:ext cx="0" cy="24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91104" name="Line 256"/>
              <p:cNvSpPr>
                <a:spLocks noChangeShapeType="1"/>
              </p:cNvSpPr>
              <p:nvPr/>
            </p:nvSpPr>
            <p:spPr bwMode="auto">
              <a:xfrm>
                <a:off x="4818" y="2455"/>
                <a:ext cx="0" cy="24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91105" name="Line 257"/>
              <p:cNvSpPr>
                <a:spLocks noChangeShapeType="1"/>
              </p:cNvSpPr>
              <p:nvPr/>
            </p:nvSpPr>
            <p:spPr bwMode="auto">
              <a:xfrm>
                <a:off x="5061" y="2455"/>
                <a:ext cx="0" cy="24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91106" name="Line 258"/>
              <p:cNvSpPr>
                <a:spLocks noChangeShapeType="1"/>
              </p:cNvSpPr>
              <p:nvPr/>
            </p:nvSpPr>
            <p:spPr bwMode="auto">
              <a:xfrm>
                <a:off x="5305" y="2455"/>
                <a:ext cx="0" cy="24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91107" name="Line 259"/>
              <p:cNvSpPr>
                <a:spLocks noChangeShapeType="1"/>
              </p:cNvSpPr>
              <p:nvPr/>
            </p:nvSpPr>
            <p:spPr bwMode="auto">
              <a:xfrm>
                <a:off x="5548" y="2455"/>
                <a:ext cx="0" cy="24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91108" name="Rectangle 260"/>
              <p:cNvSpPr>
                <a:spLocks noChangeArrowheads="1"/>
              </p:cNvSpPr>
              <p:nvPr/>
            </p:nvSpPr>
            <p:spPr bwMode="auto">
              <a:xfrm>
                <a:off x="4188" y="2527"/>
                <a:ext cx="72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sz="800">
                    <a:solidFill>
                      <a:srgbClr val="000000"/>
                    </a:solidFill>
                  </a:rPr>
                  <a:t>30</a:t>
                </a:r>
                <a:endParaRPr lang="ru-RU"/>
              </a:p>
            </p:txBody>
          </p:sp>
          <p:sp>
            <p:nvSpPr>
              <p:cNvPr id="591109" name="Rectangle 261"/>
              <p:cNvSpPr>
                <a:spLocks noChangeArrowheads="1"/>
              </p:cNvSpPr>
              <p:nvPr/>
            </p:nvSpPr>
            <p:spPr bwMode="auto">
              <a:xfrm>
                <a:off x="4431" y="2527"/>
                <a:ext cx="72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sz="800">
                    <a:solidFill>
                      <a:srgbClr val="000000"/>
                    </a:solidFill>
                  </a:rPr>
                  <a:t>40</a:t>
                </a:r>
                <a:endParaRPr lang="ru-RU"/>
              </a:p>
            </p:txBody>
          </p:sp>
          <p:sp>
            <p:nvSpPr>
              <p:cNvPr id="591110" name="Rectangle 262"/>
              <p:cNvSpPr>
                <a:spLocks noChangeArrowheads="1"/>
              </p:cNvSpPr>
              <p:nvPr/>
            </p:nvSpPr>
            <p:spPr bwMode="auto">
              <a:xfrm>
                <a:off x="4675" y="2527"/>
                <a:ext cx="72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sz="800">
                    <a:solidFill>
                      <a:srgbClr val="000000"/>
                    </a:solidFill>
                  </a:rPr>
                  <a:t>50</a:t>
                </a:r>
                <a:endParaRPr lang="ru-RU"/>
              </a:p>
            </p:txBody>
          </p:sp>
          <p:sp>
            <p:nvSpPr>
              <p:cNvPr id="591111" name="Rectangle 263"/>
              <p:cNvSpPr>
                <a:spLocks noChangeArrowheads="1"/>
              </p:cNvSpPr>
              <p:nvPr/>
            </p:nvSpPr>
            <p:spPr bwMode="auto">
              <a:xfrm>
                <a:off x="4918" y="2527"/>
                <a:ext cx="72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sz="800">
                    <a:solidFill>
                      <a:srgbClr val="000000"/>
                    </a:solidFill>
                  </a:rPr>
                  <a:t>60</a:t>
                </a:r>
                <a:endParaRPr lang="ru-RU"/>
              </a:p>
            </p:txBody>
          </p:sp>
          <p:sp>
            <p:nvSpPr>
              <p:cNvPr id="591112" name="Rectangle 264"/>
              <p:cNvSpPr>
                <a:spLocks noChangeArrowheads="1"/>
              </p:cNvSpPr>
              <p:nvPr/>
            </p:nvSpPr>
            <p:spPr bwMode="auto">
              <a:xfrm>
                <a:off x="5162" y="2527"/>
                <a:ext cx="72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sz="800">
                    <a:solidFill>
                      <a:srgbClr val="000000"/>
                    </a:solidFill>
                  </a:rPr>
                  <a:t>70</a:t>
                </a:r>
                <a:endParaRPr lang="ru-RU"/>
              </a:p>
            </p:txBody>
          </p:sp>
          <p:sp>
            <p:nvSpPr>
              <p:cNvPr id="591113" name="Rectangle 265"/>
              <p:cNvSpPr>
                <a:spLocks noChangeArrowheads="1"/>
              </p:cNvSpPr>
              <p:nvPr/>
            </p:nvSpPr>
            <p:spPr bwMode="auto">
              <a:xfrm>
                <a:off x="5405" y="2527"/>
                <a:ext cx="72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sz="800">
                    <a:solidFill>
                      <a:srgbClr val="000000"/>
                    </a:solidFill>
                  </a:rPr>
                  <a:t>80</a:t>
                </a:r>
                <a:endParaRPr lang="ru-RU"/>
              </a:p>
            </p:txBody>
          </p:sp>
          <p:sp>
            <p:nvSpPr>
              <p:cNvPr id="591114" name="Rectangle 266"/>
              <p:cNvSpPr>
                <a:spLocks noChangeArrowheads="1"/>
              </p:cNvSpPr>
              <p:nvPr/>
            </p:nvSpPr>
            <p:spPr bwMode="auto">
              <a:xfrm>
                <a:off x="5649" y="2527"/>
                <a:ext cx="72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sz="800">
                    <a:solidFill>
                      <a:srgbClr val="000000"/>
                    </a:solidFill>
                  </a:rPr>
                  <a:t>90</a:t>
                </a:r>
                <a:endParaRPr lang="ru-RU"/>
              </a:p>
            </p:txBody>
          </p:sp>
          <p:sp>
            <p:nvSpPr>
              <p:cNvPr id="591115" name="Line 267"/>
              <p:cNvSpPr>
                <a:spLocks noChangeShapeType="1"/>
              </p:cNvSpPr>
              <p:nvPr/>
            </p:nvSpPr>
            <p:spPr bwMode="auto">
              <a:xfrm flipV="1">
                <a:off x="4208" y="993"/>
                <a:ext cx="0" cy="146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91116" name="Line 268"/>
              <p:cNvSpPr>
                <a:spLocks noChangeShapeType="1"/>
              </p:cNvSpPr>
              <p:nvPr/>
            </p:nvSpPr>
            <p:spPr bwMode="auto">
              <a:xfrm flipV="1">
                <a:off x="4452" y="993"/>
                <a:ext cx="0" cy="146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91117" name="Line 269"/>
              <p:cNvSpPr>
                <a:spLocks noChangeShapeType="1"/>
              </p:cNvSpPr>
              <p:nvPr/>
            </p:nvSpPr>
            <p:spPr bwMode="auto">
              <a:xfrm flipV="1">
                <a:off x="4696" y="993"/>
                <a:ext cx="0" cy="146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91118" name="Line 270"/>
              <p:cNvSpPr>
                <a:spLocks noChangeShapeType="1"/>
              </p:cNvSpPr>
              <p:nvPr/>
            </p:nvSpPr>
            <p:spPr bwMode="auto">
              <a:xfrm flipV="1">
                <a:off x="4939" y="993"/>
                <a:ext cx="0" cy="146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91119" name="Line 271"/>
              <p:cNvSpPr>
                <a:spLocks noChangeShapeType="1"/>
              </p:cNvSpPr>
              <p:nvPr/>
            </p:nvSpPr>
            <p:spPr bwMode="auto">
              <a:xfrm flipV="1">
                <a:off x="5183" y="993"/>
                <a:ext cx="0" cy="146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91120" name="Line 272"/>
              <p:cNvSpPr>
                <a:spLocks noChangeShapeType="1"/>
              </p:cNvSpPr>
              <p:nvPr/>
            </p:nvSpPr>
            <p:spPr bwMode="auto">
              <a:xfrm flipV="1">
                <a:off x="5426" y="993"/>
                <a:ext cx="0" cy="146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91121" name="Line 273"/>
              <p:cNvSpPr>
                <a:spLocks noChangeShapeType="1"/>
              </p:cNvSpPr>
              <p:nvPr/>
            </p:nvSpPr>
            <p:spPr bwMode="auto">
              <a:xfrm flipV="1">
                <a:off x="5670" y="993"/>
                <a:ext cx="0" cy="146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91122" name="Line 274"/>
              <p:cNvSpPr>
                <a:spLocks noChangeShapeType="1"/>
              </p:cNvSpPr>
              <p:nvPr/>
            </p:nvSpPr>
            <p:spPr bwMode="auto">
              <a:xfrm flipV="1">
                <a:off x="4086" y="993"/>
                <a:ext cx="0" cy="1462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91123" name="Line 275"/>
              <p:cNvSpPr>
                <a:spLocks noChangeShapeType="1"/>
              </p:cNvSpPr>
              <p:nvPr/>
            </p:nvSpPr>
            <p:spPr bwMode="auto">
              <a:xfrm flipH="1">
                <a:off x="4038" y="2455"/>
                <a:ext cx="48" cy="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91124" name="Line 276"/>
              <p:cNvSpPr>
                <a:spLocks noChangeShapeType="1"/>
              </p:cNvSpPr>
              <p:nvPr/>
            </p:nvSpPr>
            <p:spPr bwMode="auto">
              <a:xfrm flipH="1">
                <a:off x="4038" y="2163"/>
                <a:ext cx="48" cy="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91125" name="Line 277"/>
              <p:cNvSpPr>
                <a:spLocks noChangeShapeType="1"/>
              </p:cNvSpPr>
              <p:nvPr/>
            </p:nvSpPr>
            <p:spPr bwMode="auto">
              <a:xfrm flipH="1">
                <a:off x="4038" y="1870"/>
                <a:ext cx="48" cy="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91126" name="Line 278"/>
              <p:cNvSpPr>
                <a:spLocks noChangeShapeType="1"/>
              </p:cNvSpPr>
              <p:nvPr/>
            </p:nvSpPr>
            <p:spPr bwMode="auto">
              <a:xfrm flipH="1">
                <a:off x="4038" y="1577"/>
                <a:ext cx="48" cy="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91127" name="Line 279"/>
              <p:cNvSpPr>
                <a:spLocks noChangeShapeType="1"/>
              </p:cNvSpPr>
              <p:nvPr/>
            </p:nvSpPr>
            <p:spPr bwMode="auto">
              <a:xfrm flipH="1">
                <a:off x="4038" y="1285"/>
                <a:ext cx="48" cy="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91128" name="Line 280"/>
              <p:cNvSpPr>
                <a:spLocks noChangeShapeType="1"/>
              </p:cNvSpPr>
              <p:nvPr/>
            </p:nvSpPr>
            <p:spPr bwMode="auto">
              <a:xfrm flipH="1">
                <a:off x="4038" y="993"/>
                <a:ext cx="48" cy="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91129" name="Line 281"/>
              <p:cNvSpPr>
                <a:spLocks noChangeShapeType="1"/>
              </p:cNvSpPr>
              <p:nvPr/>
            </p:nvSpPr>
            <p:spPr bwMode="auto">
              <a:xfrm flipH="1">
                <a:off x="4062" y="2309"/>
                <a:ext cx="24" cy="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91130" name="Line 282"/>
              <p:cNvSpPr>
                <a:spLocks noChangeShapeType="1"/>
              </p:cNvSpPr>
              <p:nvPr/>
            </p:nvSpPr>
            <p:spPr bwMode="auto">
              <a:xfrm flipH="1">
                <a:off x="4062" y="2016"/>
                <a:ext cx="24" cy="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91131" name="Line 283"/>
              <p:cNvSpPr>
                <a:spLocks noChangeShapeType="1"/>
              </p:cNvSpPr>
              <p:nvPr/>
            </p:nvSpPr>
            <p:spPr bwMode="auto">
              <a:xfrm flipH="1">
                <a:off x="4062" y="1724"/>
                <a:ext cx="24" cy="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91132" name="Line 284"/>
              <p:cNvSpPr>
                <a:spLocks noChangeShapeType="1"/>
              </p:cNvSpPr>
              <p:nvPr/>
            </p:nvSpPr>
            <p:spPr bwMode="auto">
              <a:xfrm flipH="1">
                <a:off x="4062" y="1431"/>
                <a:ext cx="24" cy="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91133" name="Line 285"/>
              <p:cNvSpPr>
                <a:spLocks noChangeShapeType="1"/>
              </p:cNvSpPr>
              <p:nvPr/>
            </p:nvSpPr>
            <p:spPr bwMode="auto">
              <a:xfrm flipH="1">
                <a:off x="4062" y="1139"/>
                <a:ext cx="24" cy="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91134" name="Rectangle 286"/>
              <p:cNvSpPr>
                <a:spLocks noChangeArrowheads="1"/>
              </p:cNvSpPr>
              <p:nvPr/>
            </p:nvSpPr>
            <p:spPr bwMode="auto">
              <a:xfrm>
                <a:off x="3889" y="2420"/>
                <a:ext cx="144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sz="800">
                    <a:solidFill>
                      <a:srgbClr val="000000"/>
                    </a:solidFill>
                  </a:rPr>
                  <a:t>1000</a:t>
                </a:r>
                <a:endParaRPr lang="ru-RU"/>
              </a:p>
            </p:txBody>
          </p:sp>
          <p:sp>
            <p:nvSpPr>
              <p:cNvPr id="591135" name="Rectangle 287"/>
              <p:cNvSpPr>
                <a:spLocks noChangeArrowheads="1"/>
              </p:cNvSpPr>
              <p:nvPr/>
            </p:nvSpPr>
            <p:spPr bwMode="auto">
              <a:xfrm>
                <a:off x="3889" y="2128"/>
                <a:ext cx="144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sz="800">
                    <a:solidFill>
                      <a:srgbClr val="000000"/>
                    </a:solidFill>
                  </a:rPr>
                  <a:t>1100</a:t>
                </a:r>
                <a:endParaRPr lang="ru-RU"/>
              </a:p>
            </p:txBody>
          </p:sp>
          <p:sp>
            <p:nvSpPr>
              <p:cNvPr id="591136" name="Rectangle 288"/>
              <p:cNvSpPr>
                <a:spLocks noChangeArrowheads="1"/>
              </p:cNvSpPr>
              <p:nvPr/>
            </p:nvSpPr>
            <p:spPr bwMode="auto">
              <a:xfrm>
                <a:off x="3889" y="1835"/>
                <a:ext cx="144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sz="800">
                    <a:solidFill>
                      <a:srgbClr val="000000"/>
                    </a:solidFill>
                  </a:rPr>
                  <a:t>1200</a:t>
                </a:r>
                <a:endParaRPr lang="ru-RU"/>
              </a:p>
            </p:txBody>
          </p:sp>
          <p:sp>
            <p:nvSpPr>
              <p:cNvPr id="591137" name="Rectangle 289"/>
              <p:cNvSpPr>
                <a:spLocks noChangeArrowheads="1"/>
              </p:cNvSpPr>
              <p:nvPr/>
            </p:nvSpPr>
            <p:spPr bwMode="auto">
              <a:xfrm>
                <a:off x="3889" y="1543"/>
                <a:ext cx="144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sz="800">
                    <a:solidFill>
                      <a:srgbClr val="000000"/>
                    </a:solidFill>
                  </a:rPr>
                  <a:t>1300</a:t>
                </a:r>
                <a:endParaRPr lang="ru-RU"/>
              </a:p>
            </p:txBody>
          </p:sp>
          <p:sp>
            <p:nvSpPr>
              <p:cNvPr id="591138" name="Rectangle 290"/>
              <p:cNvSpPr>
                <a:spLocks noChangeArrowheads="1"/>
              </p:cNvSpPr>
              <p:nvPr/>
            </p:nvSpPr>
            <p:spPr bwMode="auto">
              <a:xfrm>
                <a:off x="3889" y="1251"/>
                <a:ext cx="144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sz="800">
                    <a:solidFill>
                      <a:srgbClr val="000000"/>
                    </a:solidFill>
                  </a:rPr>
                  <a:t>1400</a:t>
                </a:r>
                <a:endParaRPr lang="ru-RU"/>
              </a:p>
            </p:txBody>
          </p:sp>
          <p:sp>
            <p:nvSpPr>
              <p:cNvPr id="591139" name="Rectangle 291"/>
              <p:cNvSpPr>
                <a:spLocks noChangeArrowheads="1"/>
              </p:cNvSpPr>
              <p:nvPr/>
            </p:nvSpPr>
            <p:spPr bwMode="auto">
              <a:xfrm>
                <a:off x="3889" y="958"/>
                <a:ext cx="144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sz="800">
                    <a:solidFill>
                      <a:srgbClr val="000000"/>
                    </a:solidFill>
                  </a:rPr>
                  <a:t>1500</a:t>
                </a:r>
                <a:endParaRPr lang="ru-RU"/>
              </a:p>
            </p:txBody>
          </p:sp>
          <p:sp>
            <p:nvSpPr>
              <p:cNvPr id="591140" name="Line 292"/>
              <p:cNvSpPr>
                <a:spLocks noChangeShapeType="1"/>
              </p:cNvSpPr>
              <p:nvPr/>
            </p:nvSpPr>
            <p:spPr bwMode="auto">
              <a:xfrm>
                <a:off x="4208" y="2163"/>
                <a:ext cx="1462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91141" name="Line 293"/>
              <p:cNvSpPr>
                <a:spLocks noChangeShapeType="1"/>
              </p:cNvSpPr>
              <p:nvPr/>
            </p:nvSpPr>
            <p:spPr bwMode="auto">
              <a:xfrm>
                <a:off x="4208" y="1870"/>
                <a:ext cx="1462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91142" name="Line 294"/>
              <p:cNvSpPr>
                <a:spLocks noChangeShapeType="1"/>
              </p:cNvSpPr>
              <p:nvPr/>
            </p:nvSpPr>
            <p:spPr bwMode="auto">
              <a:xfrm>
                <a:off x="4208" y="1577"/>
                <a:ext cx="1462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91143" name="Line 295"/>
              <p:cNvSpPr>
                <a:spLocks noChangeShapeType="1"/>
              </p:cNvSpPr>
              <p:nvPr/>
            </p:nvSpPr>
            <p:spPr bwMode="auto">
              <a:xfrm>
                <a:off x="4208" y="1285"/>
                <a:ext cx="1462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91144" name="Line 296"/>
              <p:cNvSpPr>
                <a:spLocks noChangeShapeType="1"/>
              </p:cNvSpPr>
              <p:nvPr/>
            </p:nvSpPr>
            <p:spPr bwMode="auto">
              <a:xfrm>
                <a:off x="4208" y="993"/>
                <a:ext cx="1462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91145" name="Freeform 297"/>
              <p:cNvSpPr>
                <a:spLocks/>
              </p:cNvSpPr>
              <p:nvPr/>
            </p:nvSpPr>
            <p:spPr bwMode="auto">
              <a:xfrm>
                <a:off x="4330" y="1060"/>
                <a:ext cx="1340" cy="833"/>
              </a:xfrm>
              <a:custGeom>
                <a:avLst/>
                <a:gdLst>
                  <a:gd name="T0" fmla="*/ 0 w 4019"/>
                  <a:gd name="T1" fmla="*/ 895 h 2500"/>
                  <a:gd name="T2" fmla="*/ 365 w 4019"/>
                  <a:gd name="T3" fmla="*/ 719 h 2500"/>
                  <a:gd name="T4" fmla="*/ 730 w 4019"/>
                  <a:gd name="T5" fmla="*/ 895 h 2500"/>
                  <a:gd name="T6" fmla="*/ 1097 w 4019"/>
                  <a:gd name="T7" fmla="*/ 1070 h 2500"/>
                  <a:gd name="T8" fmla="*/ 1462 w 4019"/>
                  <a:gd name="T9" fmla="*/ 1404 h 2500"/>
                  <a:gd name="T10" fmla="*/ 1827 w 4019"/>
                  <a:gd name="T11" fmla="*/ 2035 h 2500"/>
                  <a:gd name="T12" fmla="*/ 2192 w 4019"/>
                  <a:gd name="T13" fmla="*/ 2500 h 2500"/>
                  <a:gd name="T14" fmla="*/ 2238 w 4019"/>
                  <a:gd name="T15" fmla="*/ 2421 h 2500"/>
                  <a:gd name="T16" fmla="*/ 2558 w 4019"/>
                  <a:gd name="T17" fmla="*/ 1755 h 2500"/>
                  <a:gd name="T18" fmla="*/ 2923 w 4019"/>
                  <a:gd name="T19" fmla="*/ 1228 h 2500"/>
                  <a:gd name="T20" fmla="*/ 3288 w 4019"/>
                  <a:gd name="T21" fmla="*/ 675 h 2500"/>
                  <a:gd name="T22" fmla="*/ 3654 w 4019"/>
                  <a:gd name="T23" fmla="*/ 351 h 2500"/>
                  <a:gd name="T24" fmla="*/ 4019 w 4019"/>
                  <a:gd name="T25" fmla="*/ 0 h 25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019" h="2500">
                    <a:moveTo>
                      <a:pt x="0" y="895"/>
                    </a:moveTo>
                    <a:lnTo>
                      <a:pt x="365" y="719"/>
                    </a:lnTo>
                    <a:lnTo>
                      <a:pt x="730" y="895"/>
                    </a:lnTo>
                    <a:lnTo>
                      <a:pt x="1097" y="1070"/>
                    </a:lnTo>
                    <a:lnTo>
                      <a:pt x="1462" y="1404"/>
                    </a:lnTo>
                    <a:lnTo>
                      <a:pt x="1827" y="2035"/>
                    </a:lnTo>
                    <a:lnTo>
                      <a:pt x="2192" y="2500"/>
                    </a:lnTo>
                    <a:lnTo>
                      <a:pt x="2238" y="2421"/>
                    </a:lnTo>
                    <a:lnTo>
                      <a:pt x="2558" y="1755"/>
                    </a:lnTo>
                    <a:lnTo>
                      <a:pt x="2923" y="1228"/>
                    </a:lnTo>
                    <a:lnTo>
                      <a:pt x="3288" y="675"/>
                    </a:lnTo>
                    <a:lnTo>
                      <a:pt x="3654" y="351"/>
                    </a:lnTo>
                    <a:lnTo>
                      <a:pt x="4019" y="0"/>
                    </a:lnTo>
                  </a:path>
                </a:pathLst>
              </a:custGeom>
              <a:noFill/>
              <a:ln w="158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91146" name="Freeform 298"/>
              <p:cNvSpPr>
                <a:spLocks/>
              </p:cNvSpPr>
              <p:nvPr/>
            </p:nvSpPr>
            <p:spPr bwMode="auto">
              <a:xfrm>
                <a:off x="4330" y="1060"/>
                <a:ext cx="1340" cy="833"/>
              </a:xfrm>
              <a:custGeom>
                <a:avLst/>
                <a:gdLst>
                  <a:gd name="T0" fmla="*/ 0 w 4019"/>
                  <a:gd name="T1" fmla="*/ 895 h 2500"/>
                  <a:gd name="T2" fmla="*/ 365 w 4019"/>
                  <a:gd name="T3" fmla="*/ 719 h 2500"/>
                  <a:gd name="T4" fmla="*/ 730 w 4019"/>
                  <a:gd name="T5" fmla="*/ 895 h 2500"/>
                  <a:gd name="T6" fmla="*/ 1097 w 4019"/>
                  <a:gd name="T7" fmla="*/ 1070 h 2500"/>
                  <a:gd name="T8" fmla="*/ 1462 w 4019"/>
                  <a:gd name="T9" fmla="*/ 1404 h 2500"/>
                  <a:gd name="T10" fmla="*/ 1827 w 4019"/>
                  <a:gd name="T11" fmla="*/ 2035 h 2500"/>
                  <a:gd name="T12" fmla="*/ 2192 w 4019"/>
                  <a:gd name="T13" fmla="*/ 2500 h 2500"/>
                  <a:gd name="T14" fmla="*/ 2238 w 4019"/>
                  <a:gd name="T15" fmla="*/ 2421 h 2500"/>
                  <a:gd name="T16" fmla="*/ 2558 w 4019"/>
                  <a:gd name="T17" fmla="*/ 1755 h 2500"/>
                  <a:gd name="T18" fmla="*/ 2923 w 4019"/>
                  <a:gd name="T19" fmla="*/ 1228 h 2500"/>
                  <a:gd name="T20" fmla="*/ 3288 w 4019"/>
                  <a:gd name="T21" fmla="*/ 675 h 2500"/>
                  <a:gd name="T22" fmla="*/ 3654 w 4019"/>
                  <a:gd name="T23" fmla="*/ 351 h 2500"/>
                  <a:gd name="T24" fmla="*/ 4019 w 4019"/>
                  <a:gd name="T25" fmla="*/ 0 h 25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019" h="2500">
                    <a:moveTo>
                      <a:pt x="0" y="895"/>
                    </a:moveTo>
                    <a:lnTo>
                      <a:pt x="365" y="719"/>
                    </a:lnTo>
                    <a:lnTo>
                      <a:pt x="730" y="895"/>
                    </a:lnTo>
                    <a:lnTo>
                      <a:pt x="1097" y="1070"/>
                    </a:lnTo>
                    <a:lnTo>
                      <a:pt x="1462" y="1404"/>
                    </a:lnTo>
                    <a:lnTo>
                      <a:pt x="1827" y="2035"/>
                    </a:lnTo>
                    <a:lnTo>
                      <a:pt x="2192" y="2500"/>
                    </a:lnTo>
                    <a:lnTo>
                      <a:pt x="2238" y="2421"/>
                    </a:lnTo>
                    <a:lnTo>
                      <a:pt x="2558" y="1755"/>
                    </a:lnTo>
                    <a:lnTo>
                      <a:pt x="2923" y="1228"/>
                    </a:lnTo>
                    <a:lnTo>
                      <a:pt x="3288" y="675"/>
                    </a:lnTo>
                    <a:lnTo>
                      <a:pt x="3654" y="351"/>
                    </a:lnTo>
                    <a:lnTo>
                      <a:pt x="4019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91147" name="Line 299"/>
              <p:cNvSpPr>
                <a:spLocks noChangeShapeType="1"/>
              </p:cNvSpPr>
              <p:nvPr/>
            </p:nvSpPr>
            <p:spPr bwMode="auto">
              <a:xfrm flipV="1">
                <a:off x="4452" y="2192"/>
                <a:ext cx="0" cy="263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91148" name="Rectangle 300"/>
              <p:cNvSpPr>
                <a:spLocks noChangeArrowheads="1"/>
              </p:cNvSpPr>
              <p:nvPr/>
            </p:nvSpPr>
            <p:spPr bwMode="auto">
              <a:xfrm>
                <a:off x="4416" y="2451"/>
                <a:ext cx="73" cy="7"/>
              </a:xfrm>
              <a:prstGeom prst="rect">
                <a:avLst/>
              </a:prstGeom>
              <a:solidFill>
                <a:srgbClr val="FF0000"/>
              </a:solidFill>
              <a:ln w="2857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91149" name="Rectangle 301"/>
              <p:cNvSpPr>
                <a:spLocks noChangeArrowheads="1"/>
              </p:cNvSpPr>
              <p:nvPr/>
            </p:nvSpPr>
            <p:spPr bwMode="auto">
              <a:xfrm>
                <a:off x="4416" y="2188"/>
                <a:ext cx="73" cy="7"/>
              </a:xfrm>
              <a:prstGeom prst="rect">
                <a:avLst/>
              </a:prstGeom>
              <a:solidFill>
                <a:srgbClr val="FF0000"/>
              </a:solidFill>
              <a:ln w="2857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91150" name="Freeform 302"/>
              <p:cNvSpPr>
                <a:spLocks/>
              </p:cNvSpPr>
              <p:nvPr/>
            </p:nvSpPr>
            <p:spPr bwMode="auto">
              <a:xfrm>
                <a:off x="4452" y="2230"/>
                <a:ext cx="1218" cy="117"/>
              </a:xfrm>
              <a:custGeom>
                <a:avLst/>
                <a:gdLst>
                  <a:gd name="T0" fmla="*/ 0 w 3654"/>
                  <a:gd name="T1" fmla="*/ 0 h 351"/>
                  <a:gd name="T2" fmla="*/ 365 w 3654"/>
                  <a:gd name="T3" fmla="*/ 132 h 351"/>
                  <a:gd name="T4" fmla="*/ 732 w 3654"/>
                  <a:gd name="T5" fmla="*/ 176 h 351"/>
                  <a:gd name="T6" fmla="*/ 1097 w 3654"/>
                  <a:gd name="T7" fmla="*/ 351 h 351"/>
                  <a:gd name="T8" fmla="*/ 1462 w 3654"/>
                  <a:gd name="T9" fmla="*/ 176 h 351"/>
                  <a:gd name="T10" fmla="*/ 1827 w 3654"/>
                  <a:gd name="T11" fmla="*/ 176 h 351"/>
                  <a:gd name="T12" fmla="*/ 1873 w 3654"/>
                  <a:gd name="T13" fmla="*/ 158 h 351"/>
                  <a:gd name="T14" fmla="*/ 2193 w 3654"/>
                  <a:gd name="T15" fmla="*/ 263 h 351"/>
                  <a:gd name="T16" fmla="*/ 2558 w 3654"/>
                  <a:gd name="T17" fmla="*/ 176 h 351"/>
                  <a:gd name="T18" fmla="*/ 2923 w 3654"/>
                  <a:gd name="T19" fmla="*/ 307 h 351"/>
                  <a:gd name="T20" fmla="*/ 3289 w 3654"/>
                  <a:gd name="T21" fmla="*/ 351 h 351"/>
                  <a:gd name="T22" fmla="*/ 3654 w 3654"/>
                  <a:gd name="T23" fmla="*/ 351 h 3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654" h="351">
                    <a:moveTo>
                      <a:pt x="0" y="0"/>
                    </a:moveTo>
                    <a:lnTo>
                      <a:pt x="365" y="132"/>
                    </a:lnTo>
                    <a:lnTo>
                      <a:pt x="732" y="176"/>
                    </a:lnTo>
                    <a:lnTo>
                      <a:pt x="1097" y="351"/>
                    </a:lnTo>
                    <a:lnTo>
                      <a:pt x="1462" y="176"/>
                    </a:lnTo>
                    <a:lnTo>
                      <a:pt x="1827" y="176"/>
                    </a:lnTo>
                    <a:lnTo>
                      <a:pt x="1873" y="158"/>
                    </a:lnTo>
                    <a:lnTo>
                      <a:pt x="2193" y="263"/>
                    </a:lnTo>
                    <a:lnTo>
                      <a:pt x="2558" y="176"/>
                    </a:lnTo>
                    <a:lnTo>
                      <a:pt x="2923" y="307"/>
                    </a:lnTo>
                    <a:lnTo>
                      <a:pt x="3289" y="351"/>
                    </a:lnTo>
                    <a:lnTo>
                      <a:pt x="3654" y="351"/>
                    </a:lnTo>
                  </a:path>
                </a:pathLst>
              </a:custGeom>
              <a:noFill/>
              <a:ln w="158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91171" name="Text Box 323"/>
              <p:cNvSpPr txBox="1">
                <a:spLocks noChangeArrowheads="1"/>
              </p:cNvSpPr>
              <p:nvPr/>
            </p:nvSpPr>
            <p:spPr bwMode="auto">
              <a:xfrm>
                <a:off x="4127" y="981"/>
                <a:ext cx="431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4288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l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571500" algn="l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algn="l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714500" algn="l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286000" algn="l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4114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sz="1400">
                    <a:latin typeface="Arial" pitchFamily="34" charset="0"/>
                  </a:rPr>
                  <a:t>T,</a:t>
                </a:r>
                <a:r>
                  <a:rPr lang="en-US" sz="1400">
                    <a:latin typeface="Arial" pitchFamily="34" charset="0"/>
                    <a:sym typeface="Symbol" pitchFamily="18" charset="2"/>
                  </a:rPr>
                  <a:t>C</a:t>
                </a:r>
              </a:p>
            </p:txBody>
          </p:sp>
          <p:sp>
            <p:nvSpPr>
              <p:cNvPr id="591172" name="Text Box 324"/>
              <p:cNvSpPr txBox="1">
                <a:spLocks noChangeArrowheads="1"/>
              </p:cNvSpPr>
              <p:nvPr/>
            </p:nvSpPr>
            <p:spPr bwMode="auto">
              <a:xfrm>
                <a:off x="4694" y="2546"/>
                <a:ext cx="589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4288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l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571500" algn="l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algn="l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714500" algn="l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286000" algn="l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4114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sz="1400">
                    <a:latin typeface="Arial" pitchFamily="34" charset="0"/>
                  </a:rPr>
                  <a:t>Mass.</a:t>
                </a:r>
                <a:r>
                  <a:rPr lang="en-US" sz="1400">
                    <a:latin typeface="Arial" pitchFamily="34" charset="0"/>
                    <a:sym typeface="Symbol" pitchFamily="18" charset="2"/>
                  </a:rPr>
                  <a:t>%</a:t>
                </a:r>
              </a:p>
            </p:txBody>
          </p:sp>
          <p:sp>
            <p:nvSpPr>
              <p:cNvPr id="591173" name="Text Box 325"/>
              <p:cNvSpPr txBox="1">
                <a:spLocks noChangeArrowheads="1"/>
              </p:cNvSpPr>
              <p:nvPr/>
            </p:nvSpPr>
            <p:spPr bwMode="auto">
              <a:xfrm>
                <a:off x="5465" y="2319"/>
                <a:ext cx="295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4288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l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571500" algn="l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algn="l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714500" algn="l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286000" algn="l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4114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sz="1200">
                    <a:latin typeface="Arial" pitchFamily="34" charset="0"/>
                  </a:rPr>
                  <a:t>Fe</a:t>
                </a:r>
                <a:endParaRPr lang="ru-RU" sz="1200">
                  <a:latin typeface="Arial" pitchFamily="34" charset="0"/>
                </a:endParaRPr>
              </a:p>
            </p:txBody>
          </p:sp>
        </p:grpSp>
      </p:grpSp>
    </p:spTree>
  </p:cSld>
  <p:clrMapOvr>
    <a:masterClrMapping/>
  </p:clrMapOvr>
  <p:transition advClick="0">
    <p:zoom dir="in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Foliennummernplatzhalt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2</a:t>
            </a:r>
            <a:r>
              <a:rPr lang="en-US" baseline="30000"/>
              <a:t>nd</a:t>
            </a:r>
            <a:r>
              <a:rPr lang="en-US"/>
              <a:t> METCOR-P Meeting, July 9, 2008, St.-Peterburg   </a:t>
            </a:r>
            <a:r>
              <a:rPr lang="en-GB"/>
              <a:t> </a:t>
            </a:r>
            <a:fld id="{D1F79692-DA30-4FF1-9820-BBC14BC1A514}" type="slidenum">
              <a:rPr lang="en-GB"/>
              <a:pPr/>
              <a:t>24</a:t>
            </a:fld>
            <a:endParaRPr lang="en-GB"/>
          </a:p>
        </p:txBody>
      </p:sp>
      <p:sp>
        <p:nvSpPr>
          <p:cNvPr id="592898" name="Rectangle 2"/>
          <p:cNvSpPr>
            <a:spLocks noGrp="1" noChangeArrowheads="1"/>
          </p:cNvSpPr>
          <p:nvPr>
            <p:ph type="title"/>
          </p:nvPr>
        </p:nvSpPr>
        <p:spPr>
          <a:xfrm>
            <a:off x="647700" y="188913"/>
            <a:ext cx="7772400" cy="576262"/>
          </a:xfrm>
        </p:spPr>
        <p:txBody>
          <a:bodyPr/>
          <a:lstStyle/>
          <a:p>
            <a:r>
              <a:rPr lang="en-US"/>
              <a:t>Comparison of</a:t>
            </a:r>
            <a:r>
              <a:rPr lang="ru-RU"/>
              <a:t> </a:t>
            </a:r>
            <a:r>
              <a:rPr lang="en-US"/>
              <a:t>GEMINI / NUCLEA </a:t>
            </a:r>
            <a:r>
              <a:rPr lang="ru-RU"/>
              <a:t/>
            </a:r>
            <a:br>
              <a:rPr lang="ru-RU"/>
            </a:br>
            <a:r>
              <a:rPr lang="en-US"/>
              <a:t>calculations with experimental data </a:t>
            </a:r>
            <a:r>
              <a:rPr lang="ru-RU"/>
              <a:t>(3)</a:t>
            </a:r>
          </a:p>
        </p:txBody>
      </p:sp>
      <p:sp>
        <p:nvSpPr>
          <p:cNvPr id="59290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4288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59290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4288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59290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4288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grpSp>
        <p:nvGrpSpPr>
          <p:cNvPr id="593067" name="Group 171"/>
          <p:cNvGrpSpPr>
            <a:grpSpLocks/>
          </p:cNvGrpSpPr>
          <p:nvPr/>
        </p:nvGrpSpPr>
        <p:grpSpPr bwMode="auto">
          <a:xfrm>
            <a:off x="0" y="1016000"/>
            <a:ext cx="9144000" cy="5224463"/>
            <a:chOff x="0" y="640"/>
            <a:chExt cx="5760" cy="3291"/>
          </a:xfrm>
        </p:grpSpPr>
        <p:sp>
          <p:nvSpPr>
            <p:cNvPr id="592899" name="Text Box 3"/>
            <p:cNvSpPr txBox="1">
              <a:spLocks noChangeArrowheads="1"/>
            </p:cNvSpPr>
            <p:nvPr/>
          </p:nvSpPr>
          <p:spPr bwMode="auto">
            <a:xfrm>
              <a:off x="544" y="3316"/>
              <a:ext cx="4740" cy="6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4288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179388"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714500"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286000"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743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3200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657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4114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lvl="1">
                <a:spcBef>
                  <a:spcPct val="100000"/>
                </a:spcBef>
                <a:buFont typeface="Arial" pitchFamily="34" charset="0"/>
                <a:buChar char="●"/>
              </a:pPr>
              <a:r>
                <a:rPr lang="ru-RU" sz="1800">
                  <a:latin typeface="Arial" pitchFamily="34" charset="0"/>
                </a:rPr>
                <a:t>  </a:t>
              </a:r>
            </a:p>
            <a:p>
              <a:pPr lvl="1">
                <a:spcBef>
                  <a:spcPct val="100000"/>
                </a:spcBef>
                <a:buFont typeface="Arial" pitchFamily="34" charset="0"/>
                <a:buChar char="●"/>
              </a:pPr>
              <a:r>
                <a:rPr lang="ru-RU" sz="1800">
                  <a:latin typeface="Arial" pitchFamily="34" charset="0"/>
                </a:rPr>
                <a:t>     </a:t>
              </a:r>
              <a:r>
                <a:rPr lang="en-US" sz="2000">
                  <a:latin typeface="Arial" pitchFamily="34" charset="0"/>
                </a:rPr>
                <a:t>IZ is liquid</a:t>
              </a:r>
              <a:r>
                <a:rPr lang="ru-RU" sz="2000">
                  <a:latin typeface="Arial" pitchFamily="34" charset="0"/>
                </a:rPr>
                <a:t>. </a:t>
              </a:r>
              <a:r>
                <a:rPr lang="en-US" sz="2000">
                  <a:latin typeface="Arial" pitchFamily="34" charset="0"/>
                </a:rPr>
                <a:t>It corresponds to</a:t>
              </a:r>
              <a:r>
                <a:rPr lang="ru-RU" sz="2000">
                  <a:latin typeface="Arial" pitchFamily="34" charset="0"/>
                </a:rPr>
                <a:t> </a:t>
              </a:r>
              <a:r>
                <a:rPr lang="en-US" sz="2000">
                  <a:latin typeface="Arial" pitchFamily="34" charset="0"/>
                </a:rPr>
                <a:t>the SEM/EDX results</a:t>
              </a:r>
              <a:endParaRPr lang="ru-RU" sz="2000">
                <a:latin typeface="Arial" pitchFamily="34" charset="0"/>
              </a:endParaRPr>
            </a:p>
          </p:txBody>
        </p:sp>
        <p:graphicFrame>
          <p:nvGraphicFramePr>
            <p:cNvPr id="592901" name="Object 5"/>
            <p:cNvGraphicFramePr>
              <a:graphicFrameLocks noChangeAspect="1"/>
            </p:cNvGraphicFramePr>
            <p:nvPr/>
          </p:nvGraphicFramePr>
          <p:xfrm>
            <a:off x="975" y="3271"/>
            <a:ext cx="2382" cy="34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93068" name="Формула" r:id="rId3" imgW="1968480" imgH="291960" progId="Equation.3">
                    <p:embed/>
                  </p:oleObj>
                </mc:Choice>
                <mc:Fallback>
                  <p:oleObj name="Формула" r:id="rId3" imgW="1968480" imgH="291960" progId="Equation.3">
                    <p:embed/>
                    <p:pic>
                      <p:nvPicPr>
                        <p:cNvPr id="0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75" y="3271"/>
                          <a:ext cx="2382" cy="349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593066" name="Group 170"/>
            <p:cNvGrpSpPr>
              <a:grpSpLocks/>
            </p:cNvGrpSpPr>
            <p:nvPr/>
          </p:nvGrpSpPr>
          <p:grpSpPr bwMode="auto">
            <a:xfrm>
              <a:off x="0" y="640"/>
              <a:ext cx="5760" cy="2641"/>
              <a:chOff x="0" y="640"/>
              <a:chExt cx="5760" cy="2641"/>
            </a:xfrm>
          </p:grpSpPr>
          <p:sp>
            <p:nvSpPr>
              <p:cNvPr id="592906" name="Text Box 10"/>
              <p:cNvSpPr txBox="1">
                <a:spLocks noChangeArrowheads="1"/>
              </p:cNvSpPr>
              <p:nvPr/>
            </p:nvSpPr>
            <p:spPr bwMode="auto">
              <a:xfrm>
                <a:off x="204" y="640"/>
                <a:ext cx="5307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4288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l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571500" algn="l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algn="l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714500" algn="l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286000" algn="l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4114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sz="1400" b="0">
                    <a:latin typeface="Arial" pitchFamily="34" charset="0"/>
                  </a:rPr>
                  <a:t>                          </a:t>
                </a:r>
                <a:r>
                  <a:rPr lang="en-US" sz="1600">
                    <a:solidFill>
                      <a:srgbClr val="CC0000"/>
                    </a:solidFill>
                    <a:latin typeface="Arial" pitchFamily="34" charset="0"/>
                  </a:rPr>
                  <a:t>MC</a:t>
                </a:r>
                <a:r>
                  <a:rPr lang="ru-RU" sz="1600">
                    <a:solidFill>
                      <a:srgbClr val="CC0000"/>
                    </a:solidFill>
                    <a:latin typeface="Arial" pitchFamily="34" charset="0"/>
                  </a:rPr>
                  <a:t>6</a:t>
                </a:r>
                <a:r>
                  <a:rPr lang="en-US" sz="1600">
                    <a:solidFill>
                      <a:srgbClr val="CC0000"/>
                    </a:solidFill>
                    <a:latin typeface="Arial" pitchFamily="34" charset="0"/>
                  </a:rPr>
                  <a:t>   U/Zr=4.75 		                      MC</a:t>
                </a:r>
                <a:r>
                  <a:rPr lang="ru-RU" sz="1600">
                    <a:solidFill>
                      <a:srgbClr val="CC0000"/>
                    </a:solidFill>
                    <a:latin typeface="Arial" pitchFamily="34" charset="0"/>
                  </a:rPr>
                  <a:t>8</a:t>
                </a:r>
                <a:r>
                  <a:rPr lang="en-US" sz="1600">
                    <a:solidFill>
                      <a:srgbClr val="CC0000"/>
                    </a:solidFill>
                    <a:latin typeface="Arial" pitchFamily="34" charset="0"/>
                  </a:rPr>
                  <a:t>   U/Zr=3.62</a:t>
                </a:r>
                <a:r>
                  <a:rPr lang="ru-RU" sz="1600">
                    <a:solidFill>
                      <a:srgbClr val="990033"/>
                    </a:solidFill>
                    <a:latin typeface="Arial" pitchFamily="34" charset="0"/>
                  </a:rPr>
                  <a:t> </a:t>
                </a:r>
              </a:p>
            </p:txBody>
          </p:sp>
          <p:sp>
            <p:nvSpPr>
              <p:cNvPr id="592908" name="Rectangle 12"/>
              <p:cNvSpPr>
                <a:spLocks noChangeArrowheads="1"/>
              </p:cNvSpPr>
              <p:nvPr/>
            </p:nvSpPr>
            <p:spPr bwMode="auto">
              <a:xfrm>
                <a:off x="0" y="1333"/>
                <a:ext cx="5760" cy="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4288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de-DE"/>
              </a:p>
            </p:txBody>
          </p:sp>
          <p:sp>
            <p:nvSpPr>
              <p:cNvPr id="592913" name="Text Box 17"/>
              <p:cNvSpPr txBox="1">
                <a:spLocks noChangeArrowheads="1"/>
              </p:cNvSpPr>
              <p:nvPr/>
            </p:nvSpPr>
            <p:spPr bwMode="auto">
              <a:xfrm>
                <a:off x="589" y="2704"/>
                <a:ext cx="409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4288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l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571500" algn="l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algn="l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714500" algn="l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286000" algn="l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4114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sz="1400">
                    <a:latin typeface="Arial" pitchFamily="34" charset="0"/>
                  </a:rPr>
                  <a:t>U, Zr</a:t>
                </a:r>
                <a:endParaRPr lang="ru-RU" sz="1400">
                  <a:latin typeface="Arial" pitchFamily="34" charset="0"/>
                </a:endParaRPr>
              </a:p>
            </p:txBody>
          </p:sp>
          <p:sp>
            <p:nvSpPr>
              <p:cNvPr id="592914" name="Text Box 18"/>
              <p:cNvSpPr txBox="1">
                <a:spLocks noChangeArrowheads="1"/>
              </p:cNvSpPr>
              <p:nvPr/>
            </p:nvSpPr>
            <p:spPr bwMode="auto">
              <a:xfrm>
                <a:off x="3447" y="2727"/>
                <a:ext cx="409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4288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l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571500" algn="l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algn="l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714500" algn="l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286000" algn="l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4114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sz="1400">
                    <a:latin typeface="Arial" pitchFamily="34" charset="0"/>
                  </a:rPr>
                  <a:t>U, Zr</a:t>
                </a:r>
                <a:endParaRPr lang="ru-RU" sz="1400">
                  <a:latin typeface="Arial" pitchFamily="34" charset="0"/>
                </a:endParaRPr>
              </a:p>
            </p:txBody>
          </p:sp>
          <p:sp>
            <p:nvSpPr>
              <p:cNvPr id="592915" name="Text Box 19"/>
              <p:cNvSpPr txBox="1">
                <a:spLocks noChangeArrowheads="1"/>
              </p:cNvSpPr>
              <p:nvPr/>
            </p:nvSpPr>
            <p:spPr bwMode="auto">
              <a:xfrm>
                <a:off x="5261" y="2727"/>
                <a:ext cx="295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4288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l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571500" algn="l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algn="l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714500" algn="l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286000" algn="l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4114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sz="1400">
                    <a:latin typeface="Arial" pitchFamily="34" charset="0"/>
                  </a:rPr>
                  <a:t>Fe</a:t>
                </a:r>
                <a:endParaRPr lang="ru-RU" sz="1400">
                  <a:latin typeface="Arial" pitchFamily="34" charset="0"/>
                </a:endParaRPr>
              </a:p>
            </p:txBody>
          </p:sp>
          <p:sp>
            <p:nvSpPr>
              <p:cNvPr id="592916" name="Text Box 20"/>
              <p:cNvSpPr txBox="1">
                <a:spLocks noChangeArrowheads="1"/>
              </p:cNvSpPr>
              <p:nvPr/>
            </p:nvSpPr>
            <p:spPr bwMode="auto">
              <a:xfrm>
                <a:off x="2426" y="2704"/>
                <a:ext cx="295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4288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l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571500" algn="l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algn="l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714500" algn="l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286000" algn="l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4114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sz="1400">
                    <a:latin typeface="Arial" pitchFamily="34" charset="0"/>
                  </a:rPr>
                  <a:t>Fe</a:t>
                </a:r>
                <a:endParaRPr lang="ru-RU" sz="1400">
                  <a:latin typeface="Arial" pitchFamily="34" charset="0"/>
                </a:endParaRPr>
              </a:p>
            </p:txBody>
          </p:sp>
          <p:sp>
            <p:nvSpPr>
              <p:cNvPr id="592918" name="Text Box 22"/>
              <p:cNvSpPr txBox="1">
                <a:spLocks noChangeArrowheads="1"/>
              </p:cNvSpPr>
              <p:nvPr/>
            </p:nvSpPr>
            <p:spPr bwMode="auto">
              <a:xfrm>
                <a:off x="1406" y="3044"/>
                <a:ext cx="589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4288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l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571500" algn="l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algn="l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714500" algn="l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286000" algn="l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4114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sz="1400">
                    <a:latin typeface="Arial" pitchFamily="34" charset="0"/>
                  </a:rPr>
                  <a:t>Mass.</a:t>
                </a:r>
                <a:r>
                  <a:rPr lang="en-US" sz="1400">
                    <a:latin typeface="Arial" pitchFamily="34" charset="0"/>
                    <a:sym typeface="Symbol" pitchFamily="18" charset="2"/>
                  </a:rPr>
                  <a:t>%</a:t>
                </a:r>
              </a:p>
            </p:txBody>
          </p:sp>
          <p:sp>
            <p:nvSpPr>
              <p:cNvPr id="592919" name="Text Box 23"/>
              <p:cNvSpPr txBox="1">
                <a:spLocks noChangeArrowheads="1"/>
              </p:cNvSpPr>
              <p:nvPr/>
            </p:nvSpPr>
            <p:spPr bwMode="auto">
              <a:xfrm>
                <a:off x="4286" y="3089"/>
                <a:ext cx="589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4288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l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571500" algn="l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algn="l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714500" algn="l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286000" algn="l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4114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sz="1400">
                    <a:latin typeface="Arial" pitchFamily="34" charset="0"/>
                  </a:rPr>
                  <a:t>Mass.</a:t>
                </a:r>
                <a:r>
                  <a:rPr lang="en-US" sz="1400">
                    <a:latin typeface="Arial" pitchFamily="34" charset="0"/>
                    <a:sym typeface="Symbol" pitchFamily="18" charset="2"/>
                  </a:rPr>
                  <a:t>%</a:t>
                </a:r>
              </a:p>
            </p:txBody>
          </p:sp>
          <p:sp>
            <p:nvSpPr>
              <p:cNvPr id="592920" name="Text Box 24"/>
              <p:cNvSpPr txBox="1">
                <a:spLocks noChangeArrowheads="1"/>
              </p:cNvSpPr>
              <p:nvPr/>
            </p:nvSpPr>
            <p:spPr bwMode="auto">
              <a:xfrm>
                <a:off x="3447" y="867"/>
                <a:ext cx="431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4288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l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571500" algn="l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algn="l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714500" algn="l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286000" algn="l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4114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sz="1400">
                    <a:latin typeface="Arial" pitchFamily="34" charset="0"/>
                  </a:rPr>
                  <a:t>T,</a:t>
                </a:r>
                <a:r>
                  <a:rPr lang="en-US" sz="1400">
                    <a:latin typeface="Arial" pitchFamily="34" charset="0"/>
                    <a:sym typeface="Symbol" pitchFamily="18" charset="2"/>
                  </a:rPr>
                  <a:t>C</a:t>
                </a:r>
              </a:p>
            </p:txBody>
          </p:sp>
          <p:sp>
            <p:nvSpPr>
              <p:cNvPr id="592921" name="Text Box 25"/>
              <p:cNvSpPr txBox="1">
                <a:spLocks noChangeArrowheads="1"/>
              </p:cNvSpPr>
              <p:nvPr/>
            </p:nvSpPr>
            <p:spPr bwMode="auto">
              <a:xfrm>
                <a:off x="589" y="821"/>
                <a:ext cx="431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4288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l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571500" algn="l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algn="l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714500" algn="l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286000" algn="l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4114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sz="1400">
                    <a:latin typeface="Arial" pitchFamily="34" charset="0"/>
                  </a:rPr>
                  <a:t>T,</a:t>
                </a:r>
                <a:r>
                  <a:rPr lang="en-US" sz="1400">
                    <a:latin typeface="Arial" pitchFamily="34" charset="0"/>
                    <a:sym typeface="Symbol" pitchFamily="18" charset="2"/>
                  </a:rPr>
                  <a:t>C</a:t>
                </a:r>
              </a:p>
            </p:txBody>
          </p:sp>
          <p:sp>
            <p:nvSpPr>
              <p:cNvPr id="592923" name="AutoShape 27"/>
              <p:cNvSpPr>
                <a:spLocks noChangeAspect="1" noChangeArrowheads="1" noTextEdit="1"/>
              </p:cNvSpPr>
              <p:nvPr/>
            </p:nvSpPr>
            <p:spPr bwMode="auto">
              <a:xfrm>
                <a:off x="158" y="776"/>
                <a:ext cx="2654" cy="23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92925" name="Line 29"/>
              <p:cNvSpPr>
                <a:spLocks noChangeShapeType="1"/>
              </p:cNvSpPr>
              <p:nvPr/>
            </p:nvSpPr>
            <p:spPr bwMode="auto">
              <a:xfrm>
                <a:off x="624" y="2886"/>
                <a:ext cx="2060" cy="0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92926" name="Line 30"/>
              <p:cNvSpPr>
                <a:spLocks noChangeShapeType="1"/>
              </p:cNvSpPr>
              <p:nvPr/>
            </p:nvSpPr>
            <p:spPr bwMode="auto">
              <a:xfrm>
                <a:off x="624" y="2886"/>
                <a:ext cx="0" cy="69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92927" name="Line 31"/>
              <p:cNvSpPr>
                <a:spLocks noChangeShapeType="1"/>
              </p:cNvSpPr>
              <p:nvPr/>
            </p:nvSpPr>
            <p:spPr bwMode="auto">
              <a:xfrm>
                <a:off x="1036" y="2886"/>
                <a:ext cx="0" cy="69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92928" name="Line 32"/>
              <p:cNvSpPr>
                <a:spLocks noChangeShapeType="1"/>
              </p:cNvSpPr>
              <p:nvPr/>
            </p:nvSpPr>
            <p:spPr bwMode="auto">
              <a:xfrm>
                <a:off x="1448" y="2886"/>
                <a:ext cx="0" cy="69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92929" name="Line 33"/>
              <p:cNvSpPr>
                <a:spLocks noChangeShapeType="1"/>
              </p:cNvSpPr>
              <p:nvPr/>
            </p:nvSpPr>
            <p:spPr bwMode="auto">
              <a:xfrm>
                <a:off x="1860" y="2886"/>
                <a:ext cx="0" cy="69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92930" name="Line 34"/>
              <p:cNvSpPr>
                <a:spLocks noChangeShapeType="1"/>
              </p:cNvSpPr>
              <p:nvPr/>
            </p:nvSpPr>
            <p:spPr bwMode="auto">
              <a:xfrm>
                <a:off x="2272" y="2886"/>
                <a:ext cx="0" cy="69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92931" name="Line 35"/>
              <p:cNvSpPr>
                <a:spLocks noChangeShapeType="1"/>
              </p:cNvSpPr>
              <p:nvPr/>
            </p:nvSpPr>
            <p:spPr bwMode="auto">
              <a:xfrm>
                <a:off x="2684" y="2886"/>
                <a:ext cx="0" cy="69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92932" name="Line 36"/>
              <p:cNvSpPr>
                <a:spLocks noChangeShapeType="1"/>
              </p:cNvSpPr>
              <p:nvPr/>
            </p:nvSpPr>
            <p:spPr bwMode="auto">
              <a:xfrm>
                <a:off x="830" y="2886"/>
                <a:ext cx="0" cy="35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92933" name="Line 37"/>
              <p:cNvSpPr>
                <a:spLocks noChangeShapeType="1"/>
              </p:cNvSpPr>
              <p:nvPr/>
            </p:nvSpPr>
            <p:spPr bwMode="auto">
              <a:xfrm>
                <a:off x="1242" y="2886"/>
                <a:ext cx="0" cy="35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92934" name="Line 38"/>
              <p:cNvSpPr>
                <a:spLocks noChangeShapeType="1"/>
              </p:cNvSpPr>
              <p:nvPr/>
            </p:nvSpPr>
            <p:spPr bwMode="auto">
              <a:xfrm>
                <a:off x="1654" y="2886"/>
                <a:ext cx="0" cy="35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92935" name="Line 39"/>
              <p:cNvSpPr>
                <a:spLocks noChangeShapeType="1"/>
              </p:cNvSpPr>
              <p:nvPr/>
            </p:nvSpPr>
            <p:spPr bwMode="auto">
              <a:xfrm>
                <a:off x="2066" y="2886"/>
                <a:ext cx="0" cy="35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92936" name="Line 40"/>
              <p:cNvSpPr>
                <a:spLocks noChangeShapeType="1"/>
              </p:cNvSpPr>
              <p:nvPr/>
            </p:nvSpPr>
            <p:spPr bwMode="auto">
              <a:xfrm>
                <a:off x="2478" y="2886"/>
                <a:ext cx="0" cy="35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92937" name="Rectangle 41"/>
              <p:cNvSpPr>
                <a:spLocks noChangeArrowheads="1"/>
              </p:cNvSpPr>
              <p:nvPr/>
            </p:nvSpPr>
            <p:spPr bwMode="auto">
              <a:xfrm>
                <a:off x="596" y="2987"/>
                <a:ext cx="98" cy="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sz="1100">
                    <a:solidFill>
                      <a:srgbClr val="000000"/>
                    </a:solidFill>
                  </a:rPr>
                  <a:t>40</a:t>
                </a:r>
                <a:endParaRPr lang="ru-RU"/>
              </a:p>
            </p:txBody>
          </p:sp>
          <p:sp>
            <p:nvSpPr>
              <p:cNvPr id="592938" name="Rectangle 42"/>
              <p:cNvSpPr>
                <a:spLocks noChangeArrowheads="1"/>
              </p:cNvSpPr>
              <p:nvPr/>
            </p:nvSpPr>
            <p:spPr bwMode="auto">
              <a:xfrm>
                <a:off x="1008" y="2987"/>
                <a:ext cx="98" cy="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sz="1100">
                    <a:solidFill>
                      <a:srgbClr val="000000"/>
                    </a:solidFill>
                  </a:rPr>
                  <a:t>50</a:t>
                </a:r>
                <a:endParaRPr lang="ru-RU"/>
              </a:p>
            </p:txBody>
          </p:sp>
          <p:sp>
            <p:nvSpPr>
              <p:cNvPr id="592939" name="Rectangle 43"/>
              <p:cNvSpPr>
                <a:spLocks noChangeArrowheads="1"/>
              </p:cNvSpPr>
              <p:nvPr/>
            </p:nvSpPr>
            <p:spPr bwMode="auto">
              <a:xfrm>
                <a:off x="1420" y="2987"/>
                <a:ext cx="98" cy="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sz="1100">
                    <a:solidFill>
                      <a:srgbClr val="000000"/>
                    </a:solidFill>
                  </a:rPr>
                  <a:t>60</a:t>
                </a:r>
                <a:endParaRPr lang="ru-RU"/>
              </a:p>
            </p:txBody>
          </p:sp>
          <p:sp>
            <p:nvSpPr>
              <p:cNvPr id="592940" name="Rectangle 44"/>
              <p:cNvSpPr>
                <a:spLocks noChangeArrowheads="1"/>
              </p:cNvSpPr>
              <p:nvPr/>
            </p:nvSpPr>
            <p:spPr bwMode="auto">
              <a:xfrm>
                <a:off x="1832" y="2987"/>
                <a:ext cx="98" cy="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sz="1100">
                    <a:solidFill>
                      <a:srgbClr val="000000"/>
                    </a:solidFill>
                  </a:rPr>
                  <a:t>70</a:t>
                </a:r>
                <a:endParaRPr lang="ru-RU"/>
              </a:p>
            </p:txBody>
          </p:sp>
          <p:sp>
            <p:nvSpPr>
              <p:cNvPr id="592941" name="Rectangle 45"/>
              <p:cNvSpPr>
                <a:spLocks noChangeArrowheads="1"/>
              </p:cNvSpPr>
              <p:nvPr/>
            </p:nvSpPr>
            <p:spPr bwMode="auto">
              <a:xfrm>
                <a:off x="2245" y="2987"/>
                <a:ext cx="98" cy="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sz="1100">
                    <a:solidFill>
                      <a:srgbClr val="000000"/>
                    </a:solidFill>
                  </a:rPr>
                  <a:t>80</a:t>
                </a:r>
                <a:endParaRPr lang="ru-RU"/>
              </a:p>
            </p:txBody>
          </p:sp>
          <p:sp>
            <p:nvSpPr>
              <p:cNvPr id="592942" name="Rectangle 46"/>
              <p:cNvSpPr>
                <a:spLocks noChangeArrowheads="1"/>
              </p:cNvSpPr>
              <p:nvPr/>
            </p:nvSpPr>
            <p:spPr bwMode="auto">
              <a:xfrm>
                <a:off x="2657" y="2987"/>
                <a:ext cx="98" cy="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sz="1100">
                    <a:solidFill>
                      <a:srgbClr val="000000"/>
                    </a:solidFill>
                  </a:rPr>
                  <a:t>90</a:t>
                </a:r>
                <a:endParaRPr lang="ru-RU"/>
              </a:p>
            </p:txBody>
          </p:sp>
          <p:sp>
            <p:nvSpPr>
              <p:cNvPr id="592943" name="Line 47"/>
              <p:cNvSpPr>
                <a:spLocks noChangeShapeType="1"/>
              </p:cNvSpPr>
              <p:nvPr/>
            </p:nvSpPr>
            <p:spPr bwMode="auto">
              <a:xfrm flipV="1">
                <a:off x="624" y="824"/>
                <a:ext cx="0" cy="206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92944" name="Line 48"/>
              <p:cNvSpPr>
                <a:spLocks noChangeShapeType="1"/>
              </p:cNvSpPr>
              <p:nvPr/>
            </p:nvSpPr>
            <p:spPr bwMode="auto">
              <a:xfrm flipV="1">
                <a:off x="1036" y="824"/>
                <a:ext cx="0" cy="206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92945" name="Line 49"/>
              <p:cNvSpPr>
                <a:spLocks noChangeShapeType="1"/>
              </p:cNvSpPr>
              <p:nvPr/>
            </p:nvSpPr>
            <p:spPr bwMode="auto">
              <a:xfrm flipV="1">
                <a:off x="1448" y="824"/>
                <a:ext cx="0" cy="206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92946" name="Line 50"/>
              <p:cNvSpPr>
                <a:spLocks noChangeShapeType="1"/>
              </p:cNvSpPr>
              <p:nvPr/>
            </p:nvSpPr>
            <p:spPr bwMode="auto">
              <a:xfrm flipV="1">
                <a:off x="1860" y="824"/>
                <a:ext cx="0" cy="206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92947" name="Line 51"/>
              <p:cNvSpPr>
                <a:spLocks noChangeShapeType="1"/>
              </p:cNvSpPr>
              <p:nvPr/>
            </p:nvSpPr>
            <p:spPr bwMode="auto">
              <a:xfrm flipV="1">
                <a:off x="2272" y="824"/>
                <a:ext cx="0" cy="206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92948" name="Line 52"/>
              <p:cNvSpPr>
                <a:spLocks noChangeShapeType="1"/>
              </p:cNvSpPr>
              <p:nvPr/>
            </p:nvSpPr>
            <p:spPr bwMode="auto">
              <a:xfrm flipV="1">
                <a:off x="2684" y="824"/>
                <a:ext cx="0" cy="206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92949" name="Line 53"/>
              <p:cNvSpPr>
                <a:spLocks noChangeShapeType="1"/>
              </p:cNvSpPr>
              <p:nvPr/>
            </p:nvSpPr>
            <p:spPr bwMode="auto">
              <a:xfrm flipV="1">
                <a:off x="452" y="824"/>
                <a:ext cx="0" cy="2062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92950" name="Line 54"/>
              <p:cNvSpPr>
                <a:spLocks noChangeShapeType="1"/>
              </p:cNvSpPr>
              <p:nvPr/>
            </p:nvSpPr>
            <p:spPr bwMode="auto">
              <a:xfrm flipH="1">
                <a:off x="383" y="2886"/>
                <a:ext cx="69" cy="0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92951" name="Line 55"/>
              <p:cNvSpPr>
                <a:spLocks noChangeShapeType="1"/>
              </p:cNvSpPr>
              <p:nvPr/>
            </p:nvSpPr>
            <p:spPr bwMode="auto">
              <a:xfrm flipH="1">
                <a:off x="383" y="2474"/>
                <a:ext cx="69" cy="0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92952" name="Line 56"/>
              <p:cNvSpPr>
                <a:spLocks noChangeShapeType="1"/>
              </p:cNvSpPr>
              <p:nvPr/>
            </p:nvSpPr>
            <p:spPr bwMode="auto">
              <a:xfrm flipH="1">
                <a:off x="383" y="2061"/>
                <a:ext cx="69" cy="0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92953" name="Line 57"/>
              <p:cNvSpPr>
                <a:spLocks noChangeShapeType="1"/>
              </p:cNvSpPr>
              <p:nvPr/>
            </p:nvSpPr>
            <p:spPr bwMode="auto">
              <a:xfrm flipH="1">
                <a:off x="383" y="1648"/>
                <a:ext cx="69" cy="0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92954" name="Line 58"/>
              <p:cNvSpPr>
                <a:spLocks noChangeShapeType="1"/>
              </p:cNvSpPr>
              <p:nvPr/>
            </p:nvSpPr>
            <p:spPr bwMode="auto">
              <a:xfrm flipH="1">
                <a:off x="383" y="1236"/>
                <a:ext cx="69" cy="0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92955" name="Line 59"/>
              <p:cNvSpPr>
                <a:spLocks noChangeShapeType="1"/>
              </p:cNvSpPr>
              <p:nvPr/>
            </p:nvSpPr>
            <p:spPr bwMode="auto">
              <a:xfrm flipH="1">
                <a:off x="383" y="824"/>
                <a:ext cx="69" cy="0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92956" name="Line 60"/>
              <p:cNvSpPr>
                <a:spLocks noChangeShapeType="1"/>
              </p:cNvSpPr>
              <p:nvPr/>
            </p:nvSpPr>
            <p:spPr bwMode="auto">
              <a:xfrm flipH="1">
                <a:off x="418" y="2680"/>
                <a:ext cx="34" cy="0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92957" name="Line 61"/>
              <p:cNvSpPr>
                <a:spLocks noChangeShapeType="1"/>
              </p:cNvSpPr>
              <p:nvPr/>
            </p:nvSpPr>
            <p:spPr bwMode="auto">
              <a:xfrm flipH="1">
                <a:off x="418" y="2268"/>
                <a:ext cx="34" cy="0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92958" name="Line 62"/>
              <p:cNvSpPr>
                <a:spLocks noChangeShapeType="1"/>
              </p:cNvSpPr>
              <p:nvPr/>
            </p:nvSpPr>
            <p:spPr bwMode="auto">
              <a:xfrm flipH="1">
                <a:off x="418" y="1855"/>
                <a:ext cx="34" cy="0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92959" name="Line 63"/>
              <p:cNvSpPr>
                <a:spLocks noChangeShapeType="1"/>
              </p:cNvSpPr>
              <p:nvPr/>
            </p:nvSpPr>
            <p:spPr bwMode="auto">
              <a:xfrm flipH="1">
                <a:off x="418" y="1442"/>
                <a:ext cx="34" cy="0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92960" name="Line 64"/>
              <p:cNvSpPr>
                <a:spLocks noChangeShapeType="1"/>
              </p:cNvSpPr>
              <p:nvPr/>
            </p:nvSpPr>
            <p:spPr bwMode="auto">
              <a:xfrm flipH="1">
                <a:off x="418" y="1030"/>
                <a:ext cx="34" cy="0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92961" name="Rectangle 65"/>
              <p:cNvSpPr>
                <a:spLocks noChangeArrowheads="1"/>
              </p:cNvSpPr>
              <p:nvPr/>
            </p:nvSpPr>
            <p:spPr bwMode="auto">
              <a:xfrm>
                <a:off x="177" y="2836"/>
                <a:ext cx="196" cy="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sz="1100">
                    <a:solidFill>
                      <a:srgbClr val="000000"/>
                    </a:solidFill>
                  </a:rPr>
                  <a:t>1000</a:t>
                </a:r>
                <a:endParaRPr lang="ru-RU"/>
              </a:p>
            </p:txBody>
          </p:sp>
          <p:sp>
            <p:nvSpPr>
              <p:cNvPr id="592962" name="Rectangle 66"/>
              <p:cNvSpPr>
                <a:spLocks noChangeArrowheads="1"/>
              </p:cNvSpPr>
              <p:nvPr/>
            </p:nvSpPr>
            <p:spPr bwMode="auto">
              <a:xfrm>
                <a:off x="177" y="2424"/>
                <a:ext cx="196" cy="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sz="1100">
                    <a:solidFill>
                      <a:srgbClr val="000000"/>
                    </a:solidFill>
                  </a:rPr>
                  <a:t>1100</a:t>
                </a:r>
                <a:endParaRPr lang="ru-RU"/>
              </a:p>
            </p:txBody>
          </p:sp>
          <p:sp>
            <p:nvSpPr>
              <p:cNvPr id="592963" name="Rectangle 67"/>
              <p:cNvSpPr>
                <a:spLocks noChangeArrowheads="1"/>
              </p:cNvSpPr>
              <p:nvPr/>
            </p:nvSpPr>
            <p:spPr bwMode="auto">
              <a:xfrm>
                <a:off x="177" y="2011"/>
                <a:ext cx="196" cy="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sz="1100">
                    <a:solidFill>
                      <a:srgbClr val="000000"/>
                    </a:solidFill>
                  </a:rPr>
                  <a:t>1200</a:t>
                </a:r>
                <a:endParaRPr lang="ru-RU"/>
              </a:p>
            </p:txBody>
          </p:sp>
          <p:sp>
            <p:nvSpPr>
              <p:cNvPr id="592964" name="Rectangle 68"/>
              <p:cNvSpPr>
                <a:spLocks noChangeArrowheads="1"/>
              </p:cNvSpPr>
              <p:nvPr/>
            </p:nvSpPr>
            <p:spPr bwMode="auto">
              <a:xfrm>
                <a:off x="177" y="1599"/>
                <a:ext cx="196" cy="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sz="1100">
                    <a:solidFill>
                      <a:srgbClr val="000000"/>
                    </a:solidFill>
                  </a:rPr>
                  <a:t>1300</a:t>
                </a:r>
                <a:endParaRPr lang="ru-RU"/>
              </a:p>
            </p:txBody>
          </p:sp>
          <p:sp>
            <p:nvSpPr>
              <p:cNvPr id="592965" name="Rectangle 69"/>
              <p:cNvSpPr>
                <a:spLocks noChangeArrowheads="1"/>
              </p:cNvSpPr>
              <p:nvPr/>
            </p:nvSpPr>
            <p:spPr bwMode="auto">
              <a:xfrm>
                <a:off x="177" y="1186"/>
                <a:ext cx="196" cy="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sz="1100">
                    <a:solidFill>
                      <a:srgbClr val="000000"/>
                    </a:solidFill>
                  </a:rPr>
                  <a:t>1400</a:t>
                </a:r>
                <a:endParaRPr lang="ru-RU"/>
              </a:p>
            </p:txBody>
          </p:sp>
          <p:sp>
            <p:nvSpPr>
              <p:cNvPr id="592966" name="Rectangle 70"/>
              <p:cNvSpPr>
                <a:spLocks noChangeArrowheads="1"/>
              </p:cNvSpPr>
              <p:nvPr/>
            </p:nvSpPr>
            <p:spPr bwMode="auto">
              <a:xfrm>
                <a:off x="177" y="774"/>
                <a:ext cx="196" cy="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sz="1100">
                    <a:solidFill>
                      <a:srgbClr val="000000"/>
                    </a:solidFill>
                  </a:rPr>
                  <a:t>1500</a:t>
                </a:r>
                <a:endParaRPr lang="ru-RU"/>
              </a:p>
            </p:txBody>
          </p:sp>
          <p:sp>
            <p:nvSpPr>
              <p:cNvPr id="592967" name="Line 71"/>
              <p:cNvSpPr>
                <a:spLocks noChangeShapeType="1"/>
              </p:cNvSpPr>
              <p:nvPr/>
            </p:nvSpPr>
            <p:spPr bwMode="auto">
              <a:xfrm>
                <a:off x="624" y="2474"/>
                <a:ext cx="206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92968" name="Line 72"/>
              <p:cNvSpPr>
                <a:spLocks noChangeShapeType="1"/>
              </p:cNvSpPr>
              <p:nvPr/>
            </p:nvSpPr>
            <p:spPr bwMode="auto">
              <a:xfrm>
                <a:off x="624" y="2061"/>
                <a:ext cx="206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92969" name="Line 73"/>
              <p:cNvSpPr>
                <a:spLocks noChangeShapeType="1"/>
              </p:cNvSpPr>
              <p:nvPr/>
            </p:nvSpPr>
            <p:spPr bwMode="auto">
              <a:xfrm>
                <a:off x="624" y="1648"/>
                <a:ext cx="206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92970" name="Line 74"/>
              <p:cNvSpPr>
                <a:spLocks noChangeShapeType="1"/>
              </p:cNvSpPr>
              <p:nvPr/>
            </p:nvSpPr>
            <p:spPr bwMode="auto">
              <a:xfrm>
                <a:off x="624" y="1236"/>
                <a:ext cx="206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92971" name="Line 75"/>
              <p:cNvSpPr>
                <a:spLocks noChangeShapeType="1"/>
              </p:cNvSpPr>
              <p:nvPr/>
            </p:nvSpPr>
            <p:spPr bwMode="auto">
              <a:xfrm>
                <a:off x="624" y="824"/>
                <a:ext cx="206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92972" name="Freeform 76"/>
              <p:cNvSpPr>
                <a:spLocks/>
              </p:cNvSpPr>
              <p:nvPr/>
            </p:nvSpPr>
            <p:spPr bwMode="auto">
              <a:xfrm>
                <a:off x="624" y="1084"/>
                <a:ext cx="1854" cy="1101"/>
              </a:xfrm>
              <a:custGeom>
                <a:avLst/>
                <a:gdLst>
                  <a:gd name="T0" fmla="*/ 0 w 3708"/>
                  <a:gd name="T1" fmla="*/ 908 h 2203"/>
                  <a:gd name="T2" fmla="*/ 412 w 3708"/>
                  <a:gd name="T3" fmla="*/ 825 h 2203"/>
                  <a:gd name="T4" fmla="*/ 824 w 3708"/>
                  <a:gd name="T5" fmla="*/ 1320 h 2203"/>
                  <a:gd name="T6" fmla="*/ 1236 w 3708"/>
                  <a:gd name="T7" fmla="*/ 1650 h 2203"/>
                  <a:gd name="T8" fmla="*/ 1647 w 3708"/>
                  <a:gd name="T9" fmla="*/ 2062 h 2203"/>
                  <a:gd name="T10" fmla="*/ 1821 w 3708"/>
                  <a:gd name="T11" fmla="*/ 2203 h 2203"/>
                  <a:gd name="T12" fmla="*/ 2061 w 3708"/>
                  <a:gd name="T13" fmla="*/ 1897 h 2203"/>
                  <a:gd name="T14" fmla="*/ 2473 w 3708"/>
                  <a:gd name="T15" fmla="*/ 1155 h 2203"/>
                  <a:gd name="T16" fmla="*/ 2884 w 3708"/>
                  <a:gd name="T17" fmla="*/ 660 h 2203"/>
                  <a:gd name="T18" fmla="*/ 3296 w 3708"/>
                  <a:gd name="T19" fmla="*/ 330 h 2203"/>
                  <a:gd name="T20" fmla="*/ 3708 w 3708"/>
                  <a:gd name="T21" fmla="*/ 0 h 22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708" h="2203">
                    <a:moveTo>
                      <a:pt x="0" y="908"/>
                    </a:moveTo>
                    <a:lnTo>
                      <a:pt x="412" y="825"/>
                    </a:lnTo>
                    <a:lnTo>
                      <a:pt x="824" y="1320"/>
                    </a:lnTo>
                    <a:lnTo>
                      <a:pt x="1236" y="1650"/>
                    </a:lnTo>
                    <a:lnTo>
                      <a:pt x="1647" y="2062"/>
                    </a:lnTo>
                    <a:lnTo>
                      <a:pt x="1821" y="2203"/>
                    </a:lnTo>
                    <a:lnTo>
                      <a:pt x="2061" y="1897"/>
                    </a:lnTo>
                    <a:lnTo>
                      <a:pt x="2473" y="1155"/>
                    </a:lnTo>
                    <a:lnTo>
                      <a:pt x="2884" y="660"/>
                    </a:lnTo>
                    <a:lnTo>
                      <a:pt x="3296" y="330"/>
                    </a:lnTo>
                    <a:lnTo>
                      <a:pt x="3708" y="0"/>
                    </a:lnTo>
                  </a:path>
                </a:pathLst>
              </a:custGeom>
              <a:noFill/>
              <a:ln w="222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92973" name="Line 77"/>
              <p:cNvSpPr>
                <a:spLocks noChangeShapeType="1"/>
              </p:cNvSpPr>
              <p:nvPr/>
            </p:nvSpPr>
            <p:spPr bwMode="auto">
              <a:xfrm flipV="1">
                <a:off x="1629" y="2069"/>
                <a:ext cx="4" cy="322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92974" name="Rectangle 78"/>
              <p:cNvSpPr>
                <a:spLocks noChangeArrowheads="1"/>
              </p:cNvSpPr>
              <p:nvPr/>
            </p:nvSpPr>
            <p:spPr bwMode="auto">
              <a:xfrm>
                <a:off x="1578" y="2386"/>
                <a:ext cx="103" cy="10"/>
              </a:xfrm>
              <a:prstGeom prst="rect">
                <a:avLst/>
              </a:prstGeom>
              <a:solidFill>
                <a:srgbClr val="FF0000"/>
              </a:solidFill>
              <a:ln w="38100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92975" name="Rectangle 79"/>
              <p:cNvSpPr>
                <a:spLocks noChangeArrowheads="1"/>
              </p:cNvSpPr>
              <p:nvPr/>
            </p:nvSpPr>
            <p:spPr bwMode="auto">
              <a:xfrm>
                <a:off x="1578" y="2056"/>
                <a:ext cx="103" cy="10"/>
              </a:xfrm>
              <a:prstGeom prst="rect">
                <a:avLst/>
              </a:prstGeom>
              <a:solidFill>
                <a:srgbClr val="FF0000"/>
              </a:solidFill>
              <a:ln w="38100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92976" name="Line 80"/>
              <p:cNvSpPr>
                <a:spLocks noChangeShapeType="1"/>
              </p:cNvSpPr>
              <p:nvPr/>
            </p:nvSpPr>
            <p:spPr bwMode="auto">
              <a:xfrm>
                <a:off x="624" y="2610"/>
                <a:ext cx="2060" cy="0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92995" name="AutoShape 99"/>
              <p:cNvSpPr>
                <a:spLocks noChangeAspect="1" noChangeArrowheads="1" noTextEdit="1"/>
              </p:cNvSpPr>
              <p:nvPr/>
            </p:nvSpPr>
            <p:spPr bwMode="auto">
              <a:xfrm>
                <a:off x="2993" y="799"/>
                <a:ext cx="2652" cy="23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92997" name="Line 101"/>
              <p:cNvSpPr>
                <a:spLocks noChangeShapeType="1"/>
              </p:cNvSpPr>
              <p:nvPr/>
            </p:nvSpPr>
            <p:spPr bwMode="auto">
              <a:xfrm>
                <a:off x="3457" y="2907"/>
                <a:ext cx="2059" cy="0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92998" name="Line 102"/>
              <p:cNvSpPr>
                <a:spLocks noChangeShapeType="1"/>
              </p:cNvSpPr>
              <p:nvPr/>
            </p:nvSpPr>
            <p:spPr bwMode="auto">
              <a:xfrm>
                <a:off x="3457" y="2907"/>
                <a:ext cx="0" cy="69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92999" name="Line 103"/>
              <p:cNvSpPr>
                <a:spLocks noChangeShapeType="1"/>
              </p:cNvSpPr>
              <p:nvPr/>
            </p:nvSpPr>
            <p:spPr bwMode="auto">
              <a:xfrm>
                <a:off x="3869" y="2907"/>
                <a:ext cx="0" cy="69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93000" name="Line 104"/>
              <p:cNvSpPr>
                <a:spLocks noChangeShapeType="1"/>
              </p:cNvSpPr>
              <p:nvPr/>
            </p:nvSpPr>
            <p:spPr bwMode="auto">
              <a:xfrm>
                <a:off x="4281" y="2907"/>
                <a:ext cx="0" cy="69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93001" name="Line 105"/>
              <p:cNvSpPr>
                <a:spLocks noChangeShapeType="1"/>
              </p:cNvSpPr>
              <p:nvPr/>
            </p:nvSpPr>
            <p:spPr bwMode="auto">
              <a:xfrm>
                <a:off x="4692" y="2907"/>
                <a:ext cx="0" cy="69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93002" name="Line 106"/>
              <p:cNvSpPr>
                <a:spLocks noChangeShapeType="1"/>
              </p:cNvSpPr>
              <p:nvPr/>
            </p:nvSpPr>
            <p:spPr bwMode="auto">
              <a:xfrm>
                <a:off x="5105" y="2907"/>
                <a:ext cx="0" cy="69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93003" name="Line 107"/>
              <p:cNvSpPr>
                <a:spLocks noChangeShapeType="1"/>
              </p:cNvSpPr>
              <p:nvPr/>
            </p:nvSpPr>
            <p:spPr bwMode="auto">
              <a:xfrm>
                <a:off x="5516" y="2907"/>
                <a:ext cx="0" cy="69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93004" name="Line 108"/>
              <p:cNvSpPr>
                <a:spLocks noChangeShapeType="1"/>
              </p:cNvSpPr>
              <p:nvPr/>
            </p:nvSpPr>
            <p:spPr bwMode="auto">
              <a:xfrm>
                <a:off x="3663" y="2907"/>
                <a:ext cx="0" cy="35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93005" name="Line 109"/>
              <p:cNvSpPr>
                <a:spLocks noChangeShapeType="1"/>
              </p:cNvSpPr>
              <p:nvPr/>
            </p:nvSpPr>
            <p:spPr bwMode="auto">
              <a:xfrm>
                <a:off x="4075" y="2907"/>
                <a:ext cx="0" cy="35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93006" name="Line 110"/>
              <p:cNvSpPr>
                <a:spLocks noChangeShapeType="1"/>
              </p:cNvSpPr>
              <p:nvPr/>
            </p:nvSpPr>
            <p:spPr bwMode="auto">
              <a:xfrm>
                <a:off x="4487" y="2907"/>
                <a:ext cx="0" cy="35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93007" name="Line 111"/>
              <p:cNvSpPr>
                <a:spLocks noChangeShapeType="1"/>
              </p:cNvSpPr>
              <p:nvPr/>
            </p:nvSpPr>
            <p:spPr bwMode="auto">
              <a:xfrm>
                <a:off x="4898" y="2907"/>
                <a:ext cx="0" cy="35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93008" name="Line 112"/>
              <p:cNvSpPr>
                <a:spLocks noChangeShapeType="1"/>
              </p:cNvSpPr>
              <p:nvPr/>
            </p:nvSpPr>
            <p:spPr bwMode="auto">
              <a:xfrm>
                <a:off x="5310" y="2907"/>
                <a:ext cx="0" cy="35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93009" name="Rectangle 113"/>
              <p:cNvSpPr>
                <a:spLocks noChangeArrowheads="1"/>
              </p:cNvSpPr>
              <p:nvPr/>
            </p:nvSpPr>
            <p:spPr bwMode="auto">
              <a:xfrm>
                <a:off x="3429" y="3008"/>
                <a:ext cx="98" cy="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sz="1100">
                    <a:solidFill>
                      <a:srgbClr val="000000"/>
                    </a:solidFill>
                  </a:rPr>
                  <a:t>40</a:t>
                </a:r>
                <a:endParaRPr lang="ru-RU"/>
              </a:p>
            </p:txBody>
          </p:sp>
          <p:sp>
            <p:nvSpPr>
              <p:cNvPr id="593010" name="Rectangle 114"/>
              <p:cNvSpPr>
                <a:spLocks noChangeArrowheads="1"/>
              </p:cNvSpPr>
              <p:nvPr/>
            </p:nvSpPr>
            <p:spPr bwMode="auto">
              <a:xfrm>
                <a:off x="3841" y="3008"/>
                <a:ext cx="98" cy="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sz="1100">
                    <a:solidFill>
                      <a:srgbClr val="000000"/>
                    </a:solidFill>
                  </a:rPr>
                  <a:t>50</a:t>
                </a:r>
                <a:endParaRPr lang="ru-RU"/>
              </a:p>
            </p:txBody>
          </p:sp>
          <p:sp>
            <p:nvSpPr>
              <p:cNvPr id="593011" name="Rectangle 115"/>
              <p:cNvSpPr>
                <a:spLocks noChangeArrowheads="1"/>
              </p:cNvSpPr>
              <p:nvPr/>
            </p:nvSpPr>
            <p:spPr bwMode="auto">
              <a:xfrm>
                <a:off x="4253" y="3008"/>
                <a:ext cx="98" cy="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sz="1100">
                    <a:solidFill>
                      <a:srgbClr val="000000"/>
                    </a:solidFill>
                  </a:rPr>
                  <a:t>60</a:t>
                </a:r>
                <a:endParaRPr lang="ru-RU"/>
              </a:p>
            </p:txBody>
          </p:sp>
          <p:sp>
            <p:nvSpPr>
              <p:cNvPr id="593012" name="Rectangle 116"/>
              <p:cNvSpPr>
                <a:spLocks noChangeArrowheads="1"/>
              </p:cNvSpPr>
              <p:nvPr/>
            </p:nvSpPr>
            <p:spPr bwMode="auto">
              <a:xfrm>
                <a:off x="4665" y="3008"/>
                <a:ext cx="98" cy="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sz="1100">
                    <a:solidFill>
                      <a:srgbClr val="000000"/>
                    </a:solidFill>
                  </a:rPr>
                  <a:t>70</a:t>
                </a:r>
                <a:endParaRPr lang="ru-RU"/>
              </a:p>
            </p:txBody>
          </p:sp>
          <p:sp>
            <p:nvSpPr>
              <p:cNvPr id="593013" name="Rectangle 117"/>
              <p:cNvSpPr>
                <a:spLocks noChangeArrowheads="1"/>
              </p:cNvSpPr>
              <p:nvPr/>
            </p:nvSpPr>
            <p:spPr bwMode="auto">
              <a:xfrm>
                <a:off x="5076" y="3008"/>
                <a:ext cx="98" cy="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sz="1100">
                    <a:solidFill>
                      <a:srgbClr val="000000"/>
                    </a:solidFill>
                  </a:rPr>
                  <a:t>80</a:t>
                </a:r>
                <a:endParaRPr lang="ru-RU"/>
              </a:p>
            </p:txBody>
          </p:sp>
          <p:sp>
            <p:nvSpPr>
              <p:cNvPr id="593014" name="Rectangle 118"/>
              <p:cNvSpPr>
                <a:spLocks noChangeArrowheads="1"/>
              </p:cNvSpPr>
              <p:nvPr/>
            </p:nvSpPr>
            <p:spPr bwMode="auto">
              <a:xfrm>
                <a:off x="5489" y="3008"/>
                <a:ext cx="98" cy="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sz="1100">
                    <a:solidFill>
                      <a:srgbClr val="000000"/>
                    </a:solidFill>
                  </a:rPr>
                  <a:t>90</a:t>
                </a:r>
                <a:endParaRPr lang="ru-RU"/>
              </a:p>
            </p:txBody>
          </p:sp>
          <p:sp>
            <p:nvSpPr>
              <p:cNvPr id="593015" name="Line 119"/>
              <p:cNvSpPr>
                <a:spLocks noChangeShapeType="1"/>
              </p:cNvSpPr>
              <p:nvPr/>
            </p:nvSpPr>
            <p:spPr bwMode="auto">
              <a:xfrm flipV="1">
                <a:off x="3457" y="847"/>
                <a:ext cx="0" cy="206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93016" name="Line 120"/>
              <p:cNvSpPr>
                <a:spLocks noChangeShapeType="1"/>
              </p:cNvSpPr>
              <p:nvPr/>
            </p:nvSpPr>
            <p:spPr bwMode="auto">
              <a:xfrm flipV="1">
                <a:off x="3869" y="847"/>
                <a:ext cx="0" cy="206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93017" name="Line 121"/>
              <p:cNvSpPr>
                <a:spLocks noChangeShapeType="1"/>
              </p:cNvSpPr>
              <p:nvPr/>
            </p:nvSpPr>
            <p:spPr bwMode="auto">
              <a:xfrm flipV="1">
                <a:off x="4281" y="847"/>
                <a:ext cx="0" cy="206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93018" name="Line 122"/>
              <p:cNvSpPr>
                <a:spLocks noChangeShapeType="1"/>
              </p:cNvSpPr>
              <p:nvPr/>
            </p:nvSpPr>
            <p:spPr bwMode="auto">
              <a:xfrm flipV="1">
                <a:off x="4692" y="847"/>
                <a:ext cx="0" cy="206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93019" name="Line 123"/>
              <p:cNvSpPr>
                <a:spLocks noChangeShapeType="1"/>
              </p:cNvSpPr>
              <p:nvPr/>
            </p:nvSpPr>
            <p:spPr bwMode="auto">
              <a:xfrm flipV="1">
                <a:off x="5105" y="847"/>
                <a:ext cx="0" cy="206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93020" name="Line 124"/>
              <p:cNvSpPr>
                <a:spLocks noChangeShapeType="1"/>
              </p:cNvSpPr>
              <p:nvPr/>
            </p:nvSpPr>
            <p:spPr bwMode="auto">
              <a:xfrm flipV="1">
                <a:off x="5516" y="847"/>
                <a:ext cx="0" cy="206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93021" name="Line 125"/>
              <p:cNvSpPr>
                <a:spLocks noChangeShapeType="1"/>
              </p:cNvSpPr>
              <p:nvPr/>
            </p:nvSpPr>
            <p:spPr bwMode="auto">
              <a:xfrm flipV="1">
                <a:off x="3287" y="847"/>
                <a:ext cx="0" cy="2060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93022" name="Line 126"/>
              <p:cNvSpPr>
                <a:spLocks noChangeShapeType="1"/>
              </p:cNvSpPr>
              <p:nvPr/>
            </p:nvSpPr>
            <p:spPr bwMode="auto">
              <a:xfrm flipH="1">
                <a:off x="3218" y="2907"/>
                <a:ext cx="69" cy="0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93023" name="Line 127"/>
              <p:cNvSpPr>
                <a:spLocks noChangeShapeType="1"/>
              </p:cNvSpPr>
              <p:nvPr/>
            </p:nvSpPr>
            <p:spPr bwMode="auto">
              <a:xfrm flipH="1">
                <a:off x="3218" y="2495"/>
                <a:ext cx="69" cy="0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93024" name="Line 128"/>
              <p:cNvSpPr>
                <a:spLocks noChangeShapeType="1"/>
              </p:cNvSpPr>
              <p:nvPr/>
            </p:nvSpPr>
            <p:spPr bwMode="auto">
              <a:xfrm flipH="1">
                <a:off x="3218" y="2083"/>
                <a:ext cx="69" cy="0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93025" name="Line 129"/>
              <p:cNvSpPr>
                <a:spLocks noChangeShapeType="1"/>
              </p:cNvSpPr>
              <p:nvPr/>
            </p:nvSpPr>
            <p:spPr bwMode="auto">
              <a:xfrm flipH="1">
                <a:off x="3218" y="1671"/>
                <a:ext cx="69" cy="0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93026" name="Line 130"/>
              <p:cNvSpPr>
                <a:spLocks noChangeShapeType="1"/>
              </p:cNvSpPr>
              <p:nvPr/>
            </p:nvSpPr>
            <p:spPr bwMode="auto">
              <a:xfrm flipH="1">
                <a:off x="3218" y="1259"/>
                <a:ext cx="69" cy="0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93027" name="Line 131"/>
              <p:cNvSpPr>
                <a:spLocks noChangeShapeType="1"/>
              </p:cNvSpPr>
              <p:nvPr/>
            </p:nvSpPr>
            <p:spPr bwMode="auto">
              <a:xfrm flipH="1">
                <a:off x="3218" y="847"/>
                <a:ext cx="69" cy="0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93028" name="Line 132"/>
              <p:cNvSpPr>
                <a:spLocks noChangeShapeType="1"/>
              </p:cNvSpPr>
              <p:nvPr/>
            </p:nvSpPr>
            <p:spPr bwMode="auto">
              <a:xfrm flipH="1">
                <a:off x="3253" y="2701"/>
                <a:ext cx="34" cy="0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93029" name="Line 133"/>
              <p:cNvSpPr>
                <a:spLocks noChangeShapeType="1"/>
              </p:cNvSpPr>
              <p:nvPr/>
            </p:nvSpPr>
            <p:spPr bwMode="auto">
              <a:xfrm flipH="1">
                <a:off x="3253" y="2289"/>
                <a:ext cx="34" cy="0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93030" name="Line 134"/>
              <p:cNvSpPr>
                <a:spLocks noChangeShapeType="1"/>
              </p:cNvSpPr>
              <p:nvPr/>
            </p:nvSpPr>
            <p:spPr bwMode="auto">
              <a:xfrm flipH="1">
                <a:off x="3253" y="1877"/>
                <a:ext cx="34" cy="0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93031" name="Line 135"/>
              <p:cNvSpPr>
                <a:spLocks noChangeShapeType="1"/>
              </p:cNvSpPr>
              <p:nvPr/>
            </p:nvSpPr>
            <p:spPr bwMode="auto">
              <a:xfrm flipH="1">
                <a:off x="3253" y="1465"/>
                <a:ext cx="34" cy="0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93032" name="Line 136"/>
              <p:cNvSpPr>
                <a:spLocks noChangeShapeType="1"/>
              </p:cNvSpPr>
              <p:nvPr/>
            </p:nvSpPr>
            <p:spPr bwMode="auto">
              <a:xfrm flipH="1">
                <a:off x="3253" y="1053"/>
                <a:ext cx="34" cy="0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93033" name="Rectangle 137"/>
              <p:cNvSpPr>
                <a:spLocks noChangeArrowheads="1"/>
              </p:cNvSpPr>
              <p:nvPr/>
            </p:nvSpPr>
            <p:spPr bwMode="auto">
              <a:xfrm>
                <a:off x="3012" y="2857"/>
                <a:ext cx="196" cy="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sz="1100">
                    <a:solidFill>
                      <a:srgbClr val="000000"/>
                    </a:solidFill>
                  </a:rPr>
                  <a:t>1000</a:t>
                </a:r>
                <a:endParaRPr lang="ru-RU"/>
              </a:p>
            </p:txBody>
          </p:sp>
          <p:sp>
            <p:nvSpPr>
              <p:cNvPr id="593034" name="Rectangle 138"/>
              <p:cNvSpPr>
                <a:spLocks noChangeArrowheads="1"/>
              </p:cNvSpPr>
              <p:nvPr/>
            </p:nvSpPr>
            <p:spPr bwMode="auto">
              <a:xfrm>
                <a:off x="3012" y="2445"/>
                <a:ext cx="196" cy="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sz="1100">
                    <a:solidFill>
                      <a:srgbClr val="000000"/>
                    </a:solidFill>
                  </a:rPr>
                  <a:t>1100</a:t>
                </a:r>
                <a:endParaRPr lang="ru-RU"/>
              </a:p>
            </p:txBody>
          </p:sp>
          <p:sp>
            <p:nvSpPr>
              <p:cNvPr id="593035" name="Rectangle 139"/>
              <p:cNvSpPr>
                <a:spLocks noChangeArrowheads="1"/>
              </p:cNvSpPr>
              <p:nvPr/>
            </p:nvSpPr>
            <p:spPr bwMode="auto">
              <a:xfrm>
                <a:off x="3012" y="2033"/>
                <a:ext cx="196" cy="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sz="1100">
                    <a:solidFill>
                      <a:srgbClr val="000000"/>
                    </a:solidFill>
                  </a:rPr>
                  <a:t>1200</a:t>
                </a:r>
                <a:endParaRPr lang="ru-RU"/>
              </a:p>
            </p:txBody>
          </p:sp>
          <p:sp>
            <p:nvSpPr>
              <p:cNvPr id="593036" name="Rectangle 140"/>
              <p:cNvSpPr>
                <a:spLocks noChangeArrowheads="1"/>
              </p:cNvSpPr>
              <p:nvPr/>
            </p:nvSpPr>
            <p:spPr bwMode="auto">
              <a:xfrm>
                <a:off x="3012" y="1621"/>
                <a:ext cx="196" cy="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sz="1100">
                    <a:solidFill>
                      <a:srgbClr val="000000"/>
                    </a:solidFill>
                  </a:rPr>
                  <a:t>1300</a:t>
                </a:r>
                <a:endParaRPr lang="ru-RU"/>
              </a:p>
            </p:txBody>
          </p:sp>
          <p:sp>
            <p:nvSpPr>
              <p:cNvPr id="593037" name="Rectangle 141"/>
              <p:cNvSpPr>
                <a:spLocks noChangeArrowheads="1"/>
              </p:cNvSpPr>
              <p:nvPr/>
            </p:nvSpPr>
            <p:spPr bwMode="auto">
              <a:xfrm>
                <a:off x="3012" y="1209"/>
                <a:ext cx="196" cy="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sz="1100">
                    <a:solidFill>
                      <a:srgbClr val="000000"/>
                    </a:solidFill>
                  </a:rPr>
                  <a:t>1400</a:t>
                </a:r>
                <a:endParaRPr lang="ru-RU"/>
              </a:p>
            </p:txBody>
          </p:sp>
          <p:sp>
            <p:nvSpPr>
              <p:cNvPr id="593038" name="Rectangle 142"/>
              <p:cNvSpPr>
                <a:spLocks noChangeArrowheads="1"/>
              </p:cNvSpPr>
              <p:nvPr/>
            </p:nvSpPr>
            <p:spPr bwMode="auto">
              <a:xfrm>
                <a:off x="3012" y="797"/>
                <a:ext cx="196" cy="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sz="1100">
                    <a:solidFill>
                      <a:srgbClr val="000000"/>
                    </a:solidFill>
                  </a:rPr>
                  <a:t>1500</a:t>
                </a:r>
                <a:endParaRPr lang="ru-RU"/>
              </a:p>
            </p:txBody>
          </p:sp>
          <p:sp>
            <p:nvSpPr>
              <p:cNvPr id="593039" name="Line 143"/>
              <p:cNvSpPr>
                <a:spLocks noChangeShapeType="1"/>
              </p:cNvSpPr>
              <p:nvPr/>
            </p:nvSpPr>
            <p:spPr bwMode="auto">
              <a:xfrm>
                <a:off x="3457" y="2495"/>
                <a:ext cx="2059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93040" name="Line 144"/>
              <p:cNvSpPr>
                <a:spLocks noChangeShapeType="1"/>
              </p:cNvSpPr>
              <p:nvPr/>
            </p:nvSpPr>
            <p:spPr bwMode="auto">
              <a:xfrm>
                <a:off x="3457" y="2083"/>
                <a:ext cx="2059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93041" name="Line 145"/>
              <p:cNvSpPr>
                <a:spLocks noChangeShapeType="1"/>
              </p:cNvSpPr>
              <p:nvPr/>
            </p:nvSpPr>
            <p:spPr bwMode="auto">
              <a:xfrm>
                <a:off x="3457" y="1671"/>
                <a:ext cx="2059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93042" name="Line 146"/>
              <p:cNvSpPr>
                <a:spLocks noChangeShapeType="1"/>
              </p:cNvSpPr>
              <p:nvPr/>
            </p:nvSpPr>
            <p:spPr bwMode="auto">
              <a:xfrm>
                <a:off x="3457" y="1259"/>
                <a:ext cx="2059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93043" name="Line 147"/>
              <p:cNvSpPr>
                <a:spLocks noChangeShapeType="1"/>
              </p:cNvSpPr>
              <p:nvPr/>
            </p:nvSpPr>
            <p:spPr bwMode="auto">
              <a:xfrm>
                <a:off x="3457" y="847"/>
                <a:ext cx="2059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93044" name="Freeform 148"/>
              <p:cNvSpPr>
                <a:spLocks/>
              </p:cNvSpPr>
              <p:nvPr/>
            </p:nvSpPr>
            <p:spPr bwMode="auto">
              <a:xfrm>
                <a:off x="3457" y="942"/>
                <a:ext cx="2059" cy="1194"/>
              </a:xfrm>
              <a:custGeom>
                <a:avLst/>
                <a:gdLst>
                  <a:gd name="T0" fmla="*/ 0 w 4119"/>
                  <a:gd name="T1" fmla="*/ 1566 h 2390"/>
                  <a:gd name="T2" fmla="*/ 411 w 4119"/>
                  <a:gd name="T3" fmla="*/ 1483 h 2390"/>
                  <a:gd name="T4" fmla="*/ 824 w 4119"/>
                  <a:gd name="T5" fmla="*/ 1236 h 2390"/>
                  <a:gd name="T6" fmla="*/ 1236 w 4119"/>
                  <a:gd name="T7" fmla="*/ 1648 h 2390"/>
                  <a:gd name="T8" fmla="*/ 1647 w 4119"/>
                  <a:gd name="T9" fmla="*/ 1978 h 2390"/>
                  <a:gd name="T10" fmla="*/ 1997 w 4119"/>
                  <a:gd name="T11" fmla="*/ 2357 h 2390"/>
                  <a:gd name="T12" fmla="*/ 2059 w 4119"/>
                  <a:gd name="T13" fmla="*/ 2390 h 2390"/>
                  <a:gd name="T14" fmla="*/ 2471 w 4119"/>
                  <a:gd name="T15" fmla="*/ 1648 h 2390"/>
                  <a:gd name="T16" fmla="*/ 2882 w 4119"/>
                  <a:gd name="T17" fmla="*/ 1113 h 2390"/>
                  <a:gd name="T18" fmla="*/ 3295 w 4119"/>
                  <a:gd name="T19" fmla="*/ 659 h 2390"/>
                  <a:gd name="T20" fmla="*/ 3707 w 4119"/>
                  <a:gd name="T21" fmla="*/ 371 h 2390"/>
                  <a:gd name="T22" fmla="*/ 4119 w 4119"/>
                  <a:gd name="T23" fmla="*/ 0 h 23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119" h="2390">
                    <a:moveTo>
                      <a:pt x="0" y="1566"/>
                    </a:moveTo>
                    <a:lnTo>
                      <a:pt x="411" y="1483"/>
                    </a:lnTo>
                    <a:lnTo>
                      <a:pt x="824" y="1236"/>
                    </a:lnTo>
                    <a:lnTo>
                      <a:pt x="1236" y="1648"/>
                    </a:lnTo>
                    <a:lnTo>
                      <a:pt x="1647" y="1978"/>
                    </a:lnTo>
                    <a:lnTo>
                      <a:pt x="1997" y="2357"/>
                    </a:lnTo>
                    <a:lnTo>
                      <a:pt x="2059" y="2390"/>
                    </a:lnTo>
                    <a:lnTo>
                      <a:pt x="2471" y="1648"/>
                    </a:lnTo>
                    <a:lnTo>
                      <a:pt x="2882" y="1113"/>
                    </a:lnTo>
                    <a:lnTo>
                      <a:pt x="3295" y="659"/>
                    </a:lnTo>
                    <a:lnTo>
                      <a:pt x="3707" y="371"/>
                    </a:lnTo>
                    <a:lnTo>
                      <a:pt x="4119" y="0"/>
                    </a:lnTo>
                  </a:path>
                </a:pathLst>
              </a:custGeom>
              <a:noFill/>
              <a:ln w="222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93045" name="Freeform 149"/>
              <p:cNvSpPr>
                <a:spLocks/>
              </p:cNvSpPr>
              <p:nvPr/>
            </p:nvSpPr>
            <p:spPr bwMode="auto">
              <a:xfrm>
                <a:off x="3457" y="942"/>
                <a:ext cx="2059" cy="1194"/>
              </a:xfrm>
              <a:custGeom>
                <a:avLst/>
                <a:gdLst>
                  <a:gd name="T0" fmla="*/ 0 w 4119"/>
                  <a:gd name="T1" fmla="*/ 1566 h 2390"/>
                  <a:gd name="T2" fmla="*/ 411 w 4119"/>
                  <a:gd name="T3" fmla="*/ 1483 h 2390"/>
                  <a:gd name="T4" fmla="*/ 824 w 4119"/>
                  <a:gd name="T5" fmla="*/ 1236 h 2390"/>
                  <a:gd name="T6" fmla="*/ 1236 w 4119"/>
                  <a:gd name="T7" fmla="*/ 1648 h 2390"/>
                  <a:gd name="T8" fmla="*/ 1647 w 4119"/>
                  <a:gd name="T9" fmla="*/ 1978 h 2390"/>
                  <a:gd name="T10" fmla="*/ 1997 w 4119"/>
                  <a:gd name="T11" fmla="*/ 2357 h 2390"/>
                  <a:gd name="T12" fmla="*/ 2059 w 4119"/>
                  <a:gd name="T13" fmla="*/ 2390 h 2390"/>
                  <a:gd name="T14" fmla="*/ 2471 w 4119"/>
                  <a:gd name="T15" fmla="*/ 1648 h 2390"/>
                  <a:gd name="T16" fmla="*/ 2882 w 4119"/>
                  <a:gd name="T17" fmla="*/ 1113 h 2390"/>
                  <a:gd name="T18" fmla="*/ 3295 w 4119"/>
                  <a:gd name="T19" fmla="*/ 659 h 2390"/>
                  <a:gd name="T20" fmla="*/ 3707 w 4119"/>
                  <a:gd name="T21" fmla="*/ 371 h 2390"/>
                  <a:gd name="T22" fmla="*/ 4119 w 4119"/>
                  <a:gd name="T23" fmla="*/ 0 h 23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119" h="2390">
                    <a:moveTo>
                      <a:pt x="0" y="1566"/>
                    </a:moveTo>
                    <a:lnTo>
                      <a:pt x="411" y="1483"/>
                    </a:lnTo>
                    <a:lnTo>
                      <a:pt x="824" y="1236"/>
                    </a:lnTo>
                    <a:lnTo>
                      <a:pt x="1236" y="1648"/>
                    </a:lnTo>
                    <a:lnTo>
                      <a:pt x="1647" y="1978"/>
                    </a:lnTo>
                    <a:lnTo>
                      <a:pt x="1997" y="2357"/>
                    </a:lnTo>
                    <a:lnTo>
                      <a:pt x="2059" y="2390"/>
                    </a:lnTo>
                    <a:lnTo>
                      <a:pt x="2471" y="1648"/>
                    </a:lnTo>
                    <a:lnTo>
                      <a:pt x="2882" y="1113"/>
                    </a:lnTo>
                    <a:lnTo>
                      <a:pt x="3295" y="659"/>
                    </a:lnTo>
                    <a:lnTo>
                      <a:pt x="3707" y="371"/>
                    </a:lnTo>
                    <a:lnTo>
                      <a:pt x="4119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93046" name="Line 150"/>
              <p:cNvSpPr>
                <a:spLocks noChangeShapeType="1"/>
              </p:cNvSpPr>
              <p:nvPr/>
            </p:nvSpPr>
            <p:spPr bwMode="auto">
              <a:xfrm>
                <a:off x="3457" y="2631"/>
                <a:ext cx="2059" cy="0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93047" name="Freeform 151"/>
              <p:cNvSpPr>
                <a:spLocks/>
              </p:cNvSpPr>
              <p:nvPr/>
            </p:nvSpPr>
            <p:spPr bwMode="auto">
              <a:xfrm>
                <a:off x="4581" y="2024"/>
                <a:ext cx="91" cy="90"/>
              </a:xfrm>
              <a:custGeom>
                <a:avLst/>
                <a:gdLst>
                  <a:gd name="T0" fmla="*/ 54 w 124"/>
                  <a:gd name="T1" fmla="*/ 1 h 123"/>
                  <a:gd name="T2" fmla="*/ 39 w 124"/>
                  <a:gd name="T3" fmla="*/ 4 h 123"/>
                  <a:gd name="T4" fmla="*/ 25 w 124"/>
                  <a:gd name="T5" fmla="*/ 12 h 123"/>
                  <a:gd name="T6" fmla="*/ 13 w 124"/>
                  <a:gd name="T7" fmla="*/ 25 h 123"/>
                  <a:gd name="T8" fmla="*/ 7 w 124"/>
                  <a:gd name="T9" fmla="*/ 35 h 123"/>
                  <a:gd name="T10" fmla="*/ 3 w 124"/>
                  <a:gd name="T11" fmla="*/ 42 h 123"/>
                  <a:gd name="T12" fmla="*/ 1 w 124"/>
                  <a:gd name="T13" fmla="*/ 50 h 123"/>
                  <a:gd name="T14" fmla="*/ 0 w 124"/>
                  <a:gd name="T15" fmla="*/ 58 h 123"/>
                  <a:gd name="T16" fmla="*/ 1 w 124"/>
                  <a:gd name="T17" fmla="*/ 69 h 123"/>
                  <a:gd name="T18" fmla="*/ 5 w 124"/>
                  <a:gd name="T19" fmla="*/ 84 h 123"/>
                  <a:gd name="T20" fmla="*/ 13 w 124"/>
                  <a:gd name="T21" fmla="*/ 99 h 123"/>
                  <a:gd name="T22" fmla="*/ 25 w 124"/>
                  <a:gd name="T23" fmla="*/ 111 h 123"/>
                  <a:gd name="T24" fmla="*/ 35 w 124"/>
                  <a:gd name="T25" fmla="*/ 117 h 123"/>
                  <a:gd name="T26" fmla="*/ 42 w 124"/>
                  <a:gd name="T27" fmla="*/ 121 h 123"/>
                  <a:gd name="T28" fmla="*/ 50 w 124"/>
                  <a:gd name="T29" fmla="*/ 122 h 123"/>
                  <a:gd name="T30" fmla="*/ 57 w 124"/>
                  <a:gd name="T31" fmla="*/ 123 h 123"/>
                  <a:gd name="T32" fmla="*/ 66 w 124"/>
                  <a:gd name="T33" fmla="*/ 123 h 123"/>
                  <a:gd name="T34" fmla="*/ 73 w 124"/>
                  <a:gd name="T35" fmla="*/ 122 h 123"/>
                  <a:gd name="T36" fmla="*/ 81 w 124"/>
                  <a:gd name="T37" fmla="*/ 121 h 123"/>
                  <a:gd name="T38" fmla="*/ 88 w 124"/>
                  <a:gd name="T39" fmla="*/ 117 h 123"/>
                  <a:gd name="T40" fmla="*/ 100 w 124"/>
                  <a:gd name="T41" fmla="*/ 111 h 123"/>
                  <a:gd name="T42" fmla="*/ 111 w 124"/>
                  <a:gd name="T43" fmla="*/ 99 h 123"/>
                  <a:gd name="T44" fmla="*/ 119 w 124"/>
                  <a:gd name="T45" fmla="*/ 84 h 123"/>
                  <a:gd name="T46" fmla="*/ 123 w 124"/>
                  <a:gd name="T47" fmla="*/ 69 h 123"/>
                  <a:gd name="T48" fmla="*/ 123 w 124"/>
                  <a:gd name="T49" fmla="*/ 53 h 123"/>
                  <a:gd name="T50" fmla="*/ 119 w 124"/>
                  <a:gd name="T51" fmla="*/ 39 h 123"/>
                  <a:gd name="T52" fmla="*/ 113 w 124"/>
                  <a:gd name="T53" fmla="*/ 27 h 123"/>
                  <a:gd name="T54" fmla="*/ 108 w 124"/>
                  <a:gd name="T55" fmla="*/ 20 h 123"/>
                  <a:gd name="T56" fmla="*/ 102 w 124"/>
                  <a:gd name="T57" fmla="*/ 16 h 123"/>
                  <a:gd name="T58" fmla="*/ 96 w 124"/>
                  <a:gd name="T59" fmla="*/ 10 h 123"/>
                  <a:gd name="T60" fmla="*/ 85 w 124"/>
                  <a:gd name="T61" fmla="*/ 4 h 123"/>
                  <a:gd name="T62" fmla="*/ 70 w 124"/>
                  <a:gd name="T63" fmla="*/ 1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24" h="123">
                    <a:moveTo>
                      <a:pt x="62" y="0"/>
                    </a:moveTo>
                    <a:lnTo>
                      <a:pt x="54" y="1"/>
                    </a:lnTo>
                    <a:lnTo>
                      <a:pt x="47" y="2"/>
                    </a:lnTo>
                    <a:lnTo>
                      <a:pt x="39" y="4"/>
                    </a:lnTo>
                    <a:lnTo>
                      <a:pt x="32" y="9"/>
                    </a:lnTo>
                    <a:lnTo>
                      <a:pt x="25" y="12"/>
                    </a:lnTo>
                    <a:lnTo>
                      <a:pt x="18" y="18"/>
                    </a:lnTo>
                    <a:lnTo>
                      <a:pt x="13" y="25"/>
                    </a:lnTo>
                    <a:lnTo>
                      <a:pt x="8" y="30"/>
                    </a:lnTo>
                    <a:lnTo>
                      <a:pt x="7" y="35"/>
                    </a:lnTo>
                    <a:lnTo>
                      <a:pt x="5" y="39"/>
                    </a:lnTo>
                    <a:lnTo>
                      <a:pt x="3" y="42"/>
                    </a:lnTo>
                    <a:lnTo>
                      <a:pt x="2" y="47"/>
                    </a:lnTo>
                    <a:lnTo>
                      <a:pt x="1" y="50"/>
                    </a:lnTo>
                    <a:lnTo>
                      <a:pt x="1" y="53"/>
                    </a:lnTo>
                    <a:lnTo>
                      <a:pt x="0" y="58"/>
                    </a:lnTo>
                    <a:lnTo>
                      <a:pt x="0" y="63"/>
                    </a:lnTo>
                    <a:lnTo>
                      <a:pt x="1" y="69"/>
                    </a:lnTo>
                    <a:lnTo>
                      <a:pt x="2" y="77"/>
                    </a:lnTo>
                    <a:lnTo>
                      <a:pt x="5" y="84"/>
                    </a:lnTo>
                    <a:lnTo>
                      <a:pt x="8" y="92"/>
                    </a:lnTo>
                    <a:lnTo>
                      <a:pt x="13" y="99"/>
                    </a:lnTo>
                    <a:lnTo>
                      <a:pt x="18" y="105"/>
                    </a:lnTo>
                    <a:lnTo>
                      <a:pt x="25" y="111"/>
                    </a:lnTo>
                    <a:lnTo>
                      <a:pt x="32" y="115"/>
                    </a:lnTo>
                    <a:lnTo>
                      <a:pt x="35" y="117"/>
                    </a:lnTo>
                    <a:lnTo>
                      <a:pt x="39" y="119"/>
                    </a:lnTo>
                    <a:lnTo>
                      <a:pt x="42" y="121"/>
                    </a:lnTo>
                    <a:lnTo>
                      <a:pt x="46" y="122"/>
                    </a:lnTo>
                    <a:lnTo>
                      <a:pt x="50" y="122"/>
                    </a:lnTo>
                    <a:lnTo>
                      <a:pt x="54" y="123"/>
                    </a:lnTo>
                    <a:lnTo>
                      <a:pt x="57" y="123"/>
                    </a:lnTo>
                    <a:lnTo>
                      <a:pt x="62" y="123"/>
                    </a:lnTo>
                    <a:lnTo>
                      <a:pt x="66" y="123"/>
                    </a:lnTo>
                    <a:lnTo>
                      <a:pt x="70" y="123"/>
                    </a:lnTo>
                    <a:lnTo>
                      <a:pt x="73" y="122"/>
                    </a:lnTo>
                    <a:lnTo>
                      <a:pt x="78" y="122"/>
                    </a:lnTo>
                    <a:lnTo>
                      <a:pt x="81" y="121"/>
                    </a:lnTo>
                    <a:lnTo>
                      <a:pt x="85" y="119"/>
                    </a:lnTo>
                    <a:lnTo>
                      <a:pt x="88" y="117"/>
                    </a:lnTo>
                    <a:lnTo>
                      <a:pt x="93" y="115"/>
                    </a:lnTo>
                    <a:lnTo>
                      <a:pt x="100" y="111"/>
                    </a:lnTo>
                    <a:lnTo>
                      <a:pt x="105" y="105"/>
                    </a:lnTo>
                    <a:lnTo>
                      <a:pt x="111" y="99"/>
                    </a:lnTo>
                    <a:lnTo>
                      <a:pt x="116" y="92"/>
                    </a:lnTo>
                    <a:lnTo>
                      <a:pt x="119" y="84"/>
                    </a:lnTo>
                    <a:lnTo>
                      <a:pt x="122" y="77"/>
                    </a:lnTo>
                    <a:lnTo>
                      <a:pt x="123" y="69"/>
                    </a:lnTo>
                    <a:lnTo>
                      <a:pt x="124" y="63"/>
                    </a:lnTo>
                    <a:lnTo>
                      <a:pt x="123" y="53"/>
                    </a:lnTo>
                    <a:lnTo>
                      <a:pt x="122" y="47"/>
                    </a:lnTo>
                    <a:lnTo>
                      <a:pt x="119" y="39"/>
                    </a:lnTo>
                    <a:lnTo>
                      <a:pt x="116" y="30"/>
                    </a:lnTo>
                    <a:lnTo>
                      <a:pt x="113" y="27"/>
                    </a:lnTo>
                    <a:lnTo>
                      <a:pt x="111" y="25"/>
                    </a:lnTo>
                    <a:lnTo>
                      <a:pt x="108" y="20"/>
                    </a:lnTo>
                    <a:lnTo>
                      <a:pt x="105" y="18"/>
                    </a:lnTo>
                    <a:lnTo>
                      <a:pt x="102" y="16"/>
                    </a:lnTo>
                    <a:lnTo>
                      <a:pt x="100" y="12"/>
                    </a:lnTo>
                    <a:lnTo>
                      <a:pt x="96" y="10"/>
                    </a:lnTo>
                    <a:lnTo>
                      <a:pt x="92" y="9"/>
                    </a:lnTo>
                    <a:lnTo>
                      <a:pt x="85" y="4"/>
                    </a:lnTo>
                    <a:lnTo>
                      <a:pt x="77" y="2"/>
                    </a:lnTo>
                    <a:lnTo>
                      <a:pt x="70" y="1"/>
                    </a:lnTo>
                    <a:lnTo>
                      <a:pt x="62" y="0"/>
                    </a:lnTo>
                    <a:close/>
                  </a:path>
                </a:pathLst>
              </a:custGeom>
              <a:solidFill>
                <a:srgbClr val="FF0000"/>
              </a:solidFill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</p:grpSp>
      </p:grpSp>
    </p:spTree>
  </p:cSld>
  <p:clrMapOvr>
    <a:masterClrMapping/>
  </p:clrMapOvr>
  <p:transition advClick="0">
    <p:zoom dir="in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oliennummernplatzhalt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2</a:t>
            </a:r>
            <a:r>
              <a:rPr lang="en-US" baseline="30000"/>
              <a:t>nd</a:t>
            </a:r>
            <a:r>
              <a:rPr lang="en-US"/>
              <a:t> METCOR-P Meeting, July 9, 2008, St.-Peterburg   </a:t>
            </a:r>
            <a:r>
              <a:rPr lang="en-GB"/>
              <a:t> </a:t>
            </a:r>
            <a:fld id="{6E71C225-0AF6-408D-B241-09860A8D3937}" type="slidenum">
              <a:rPr lang="en-GB"/>
              <a:pPr/>
              <a:t>25</a:t>
            </a:fld>
            <a:endParaRPr lang="en-GB"/>
          </a:p>
        </p:txBody>
      </p:sp>
      <p:sp>
        <p:nvSpPr>
          <p:cNvPr id="593922" name="Rectangle 2"/>
          <p:cNvSpPr>
            <a:spLocks noGrp="1" noChangeArrowheads="1"/>
          </p:cNvSpPr>
          <p:nvPr>
            <p:ph type="title"/>
          </p:nvPr>
        </p:nvSpPr>
        <p:spPr>
          <a:xfrm>
            <a:off x="431800" y="188913"/>
            <a:ext cx="7772400" cy="576262"/>
          </a:xfrm>
        </p:spPr>
        <p:txBody>
          <a:bodyPr/>
          <a:lstStyle/>
          <a:p>
            <a:r>
              <a:rPr lang="en-US" sz="2000"/>
              <a:t>Application for</a:t>
            </a:r>
            <a:r>
              <a:rPr lang="ru-RU" sz="2000"/>
              <a:t> </a:t>
            </a:r>
            <a:r>
              <a:rPr lang="en-US" sz="2000"/>
              <a:t>IVR</a:t>
            </a:r>
            <a:br>
              <a:rPr lang="en-US" sz="2000"/>
            </a:br>
            <a:r>
              <a:rPr lang="ru-RU" sz="2000"/>
              <a:t> </a:t>
            </a:r>
            <a:r>
              <a:rPr lang="en-US" sz="2000"/>
              <a:t>VVER-1000</a:t>
            </a:r>
            <a:endParaRPr lang="ru-RU" sz="2000"/>
          </a:p>
        </p:txBody>
      </p:sp>
      <p:sp>
        <p:nvSpPr>
          <p:cNvPr id="59392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4288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59392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4288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593927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4288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grpSp>
        <p:nvGrpSpPr>
          <p:cNvPr id="593967" name="Group 47"/>
          <p:cNvGrpSpPr>
            <a:grpSpLocks/>
          </p:cNvGrpSpPr>
          <p:nvPr/>
        </p:nvGrpSpPr>
        <p:grpSpPr bwMode="auto">
          <a:xfrm>
            <a:off x="0" y="800100"/>
            <a:ext cx="9144000" cy="5491163"/>
            <a:chOff x="0" y="504"/>
            <a:chExt cx="5760" cy="3459"/>
          </a:xfrm>
        </p:grpSpPr>
        <p:sp>
          <p:nvSpPr>
            <p:cNvPr id="593928" name="Text Box 8"/>
            <p:cNvSpPr txBox="1">
              <a:spLocks noChangeArrowheads="1"/>
            </p:cNvSpPr>
            <p:nvPr/>
          </p:nvSpPr>
          <p:spPr bwMode="auto">
            <a:xfrm>
              <a:off x="0" y="504"/>
              <a:ext cx="281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4288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71500"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714500"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286000"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743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3200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657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4114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800">
                  <a:solidFill>
                    <a:srgbClr val="CC0000"/>
                  </a:solidFill>
                  <a:latin typeface="Arial" pitchFamily="34" charset="0"/>
                </a:rPr>
                <a:t>Stratified molten pool</a:t>
              </a:r>
              <a:endParaRPr lang="ru-RU" sz="1800">
                <a:solidFill>
                  <a:srgbClr val="990033"/>
                </a:solidFill>
                <a:latin typeface="Arial" pitchFamily="34" charset="0"/>
              </a:endParaRPr>
            </a:p>
          </p:txBody>
        </p:sp>
        <p:grpSp>
          <p:nvGrpSpPr>
            <p:cNvPr id="593966" name="Group 46"/>
            <p:cNvGrpSpPr>
              <a:grpSpLocks/>
            </p:cNvGrpSpPr>
            <p:nvPr/>
          </p:nvGrpSpPr>
          <p:grpSpPr bwMode="auto">
            <a:xfrm>
              <a:off x="0" y="913"/>
              <a:ext cx="5760" cy="2518"/>
              <a:chOff x="0" y="913"/>
              <a:chExt cx="5760" cy="2518"/>
            </a:xfrm>
          </p:grpSpPr>
          <p:sp>
            <p:nvSpPr>
              <p:cNvPr id="593929" name="Rectangle 9"/>
              <p:cNvSpPr>
                <a:spLocks noChangeArrowheads="1"/>
              </p:cNvSpPr>
              <p:nvPr/>
            </p:nvSpPr>
            <p:spPr bwMode="auto">
              <a:xfrm>
                <a:off x="0" y="1197"/>
                <a:ext cx="5760" cy="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4288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de-DE"/>
              </a:p>
            </p:txBody>
          </p:sp>
          <p:sp>
            <p:nvSpPr>
              <p:cNvPr id="593931" name="Rectangle 11"/>
              <p:cNvSpPr>
                <a:spLocks noChangeArrowheads="1"/>
              </p:cNvSpPr>
              <p:nvPr/>
            </p:nvSpPr>
            <p:spPr bwMode="auto">
              <a:xfrm>
                <a:off x="0" y="1197"/>
                <a:ext cx="5760" cy="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4288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de-DE"/>
              </a:p>
            </p:txBody>
          </p:sp>
          <p:sp>
            <p:nvSpPr>
              <p:cNvPr id="593939" name="Text Box 19"/>
              <p:cNvSpPr txBox="1">
                <a:spLocks noChangeArrowheads="1"/>
              </p:cNvSpPr>
              <p:nvPr/>
            </p:nvSpPr>
            <p:spPr bwMode="auto">
              <a:xfrm>
                <a:off x="5112" y="1936"/>
                <a:ext cx="558" cy="2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algn="l" defTabSz="7620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571500" algn="l" defTabSz="7620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algn="l" defTabSz="7620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714500" algn="l" defTabSz="7620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286000" algn="l" defTabSz="7620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743200" defTabSz="7620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3200400" defTabSz="7620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657600" defTabSz="7620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4114800" defTabSz="7620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r>
                  <a:rPr lang="en-US" sz="1600">
                    <a:latin typeface="Arial" pitchFamily="34" charset="0"/>
                    <a:cs typeface="Times New Roman" pitchFamily="18" charset="0"/>
                  </a:rPr>
                  <a:t>1090°C</a:t>
                </a:r>
                <a:endParaRPr lang="en-US" sz="1600" b="0">
                  <a:latin typeface="Arial" pitchFamily="34" charset="0"/>
                </a:endParaRPr>
              </a:p>
            </p:txBody>
          </p:sp>
          <p:pic>
            <p:nvPicPr>
              <p:cNvPr id="593933" name="Picture 13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87" y="935"/>
                <a:ext cx="2190" cy="249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593942" name="Text Box 22"/>
              <p:cNvSpPr txBox="1">
                <a:spLocks noChangeArrowheads="1"/>
              </p:cNvSpPr>
              <p:nvPr/>
            </p:nvSpPr>
            <p:spPr bwMode="auto">
              <a:xfrm>
                <a:off x="3061" y="1729"/>
                <a:ext cx="904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algn="l" defTabSz="7620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571500" algn="l" defTabSz="7620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algn="l" defTabSz="7620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714500" algn="l" defTabSz="7620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286000" algn="l" defTabSz="7620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743200" defTabSz="7620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3200400" defTabSz="7620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657600" defTabSz="7620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4114800" defTabSz="7620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r>
                  <a:rPr lang="en-US" sz="2000">
                    <a:latin typeface="Arial" pitchFamily="34" charset="0"/>
                    <a:cs typeface="Times New Roman" pitchFamily="18" charset="0"/>
                  </a:rPr>
                  <a:t>Metal melt</a:t>
                </a:r>
                <a:endParaRPr lang="en-US" sz="2000" b="0">
                  <a:latin typeface="Arial" pitchFamily="34" charset="0"/>
                </a:endParaRPr>
              </a:p>
            </p:txBody>
          </p:sp>
          <p:sp>
            <p:nvSpPr>
              <p:cNvPr id="593941" name="Text Box 21"/>
              <p:cNvSpPr txBox="1">
                <a:spLocks noChangeArrowheads="1"/>
              </p:cNvSpPr>
              <p:nvPr/>
            </p:nvSpPr>
            <p:spPr bwMode="auto">
              <a:xfrm>
                <a:off x="2925" y="2818"/>
                <a:ext cx="967" cy="2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Ins="0"/>
              <a:lstStyle>
                <a:lvl1pPr algn="l" defTabSz="7620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571500" algn="l" defTabSz="7620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algn="l" defTabSz="7620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714500" algn="l" defTabSz="7620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286000" algn="l" defTabSz="7620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743200" defTabSz="7620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3200400" defTabSz="7620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657600" defTabSz="7620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4114800" defTabSz="7620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r>
                  <a:rPr lang="en-US" sz="2000">
                    <a:latin typeface="Arial" pitchFamily="34" charset="0"/>
                    <a:cs typeface="Times New Roman" pitchFamily="18" charset="0"/>
                  </a:rPr>
                  <a:t>Oxide melt</a:t>
                </a:r>
                <a:endParaRPr lang="en-US" sz="2000" b="0">
                  <a:latin typeface="Arial" pitchFamily="34" charset="0"/>
                </a:endParaRPr>
              </a:p>
            </p:txBody>
          </p:sp>
          <p:sp>
            <p:nvSpPr>
              <p:cNvPr id="593940" name="Text Box 20"/>
              <p:cNvSpPr txBox="1">
                <a:spLocks noChangeArrowheads="1"/>
              </p:cNvSpPr>
              <p:nvPr/>
            </p:nvSpPr>
            <p:spPr bwMode="auto">
              <a:xfrm>
                <a:off x="5097" y="1389"/>
                <a:ext cx="649" cy="2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algn="l" defTabSz="7620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571500" algn="l" defTabSz="7620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algn="l" defTabSz="7620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714500" algn="l" defTabSz="7620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286000" algn="l" defTabSz="7620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743200" defTabSz="7620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3200400" defTabSz="7620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657600" defTabSz="7620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4114800" defTabSz="7620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r>
                  <a:rPr lang="en-US" sz="1600">
                    <a:latin typeface="Arial" pitchFamily="34" charset="0"/>
                    <a:cs typeface="Times New Roman" pitchFamily="18" charset="0"/>
                  </a:rPr>
                  <a:t>1500°C</a:t>
                </a:r>
                <a:endParaRPr lang="en-US" sz="1600" b="0">
                  <a:latin typeface="Arial" pitchFamily="34" charset="0"/>
                </a:endParaRPr>
              </a:p>
            </p:txBody>
          </p:sp>
          <p:sp>
            <p:nvSpPr>
              <p:cNvPr id="593938" name="Text Box 18"/>
              <p:cNvSpPr txBox="1">
                <a:spLocks noChangeArrowheads="1"/>
              </p:cNvSpPr>
              <p:nvPr/>
            </p:nvSpPr>
            <p:spPr bwMode="auto">
              <a:xfrm>
                <a:off x="5040" y="2628"/>
                <a:ext cx="720" cy="3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algn="l" defTabSz="7620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571500" algn="l" defTabSz="7620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algn="l" defTabSz="7620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714500" algn="l" defTabSz="7620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286000" algn="l" defTabSz="7620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743200" defTabSz="7620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3200400" defTabSz="7620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657600" defTabSz="7620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4114800" defTabSz="7620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r>
                  <a:rPr lang="en-US" sz="2000">
                    <a:latin typeface="Arial" pitchFamily="34" charset="0"/>
                    <a:cs typeface="Times New Roman" pitchFamily="18" charset="0"/>
                  </a:rPr>
                  <a:t>m</a:t>
                </a:r>
                <a:r>
                  <a:rPr lang="en-US" sz="2000" baseline="-30000">
                    <a:latin typeface="Arial" pitchFamily="34" charset="0"/>
                    <a:cs typeface="Times New Roman" pitchFamily="18" charset="0"/>
                  </a:rPr>
                  <a:t>st</a:t>
                </a:r>
                <a:r>
                  <a:rPr lang="en-US" sz="2000" baseline="30000">
                    <a:latin typeface="Arial" pitchFamily="34" charset="0"/>
                    <a:cs typeface="Times New Roman" pitchFamily="18" charset="0"/>
                  </a:rPr>
                  <a:t>max</a:t>
                </a:r>
                <a:endParaRPr lang="en-US" sz="2000" b="0">
                  <a:latin typeface="Arial" pitchFamily="34" charset="0"/>
                </a:endParaRPr>
              </a:p>
            </p:txBody>
          </p:sp>
          <p:sp>
            <p:nvSpPr>
              <p:cNvPr id="593937" name="Line 17"/>
              <p:cNvSpPr>
                <a:spLocks noChangeShapeType="1"/>
              </p:cNvSpPr>
              <p:nvPr/>
            </p:nvSpPr>
            <p:spPr bwMode="auto">
              <a:xfrm flipV="1">
                <a:off x="4579" y="1533"/>
                <a:ext cx="504" cy="169"/>
              </a:xfrm>
              <a:prstGeom prst="line">
                <a:avLst/>
              </a:prstGeom>
              <a:noFill/>
              <a:ln w="31750">
                <a:solidFill>
                  <a:srgbClr val="000000"/>
                </a:solidFill>
                <a:round/>
                <a:headEnd type="arrow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93936" name="Line 16"/>
              <p:cNvSpPr>
                <a:spLocks noChangeShapeType="1"/>
              </p:cNvSpPr>
              <p:nvPr/>
            </p:nvSpPr>
            <p:spPr bwMode="auto">
              <a:xfrm flipV="1">
                <a:off x="4665" y="2052"/>
                <a:ext cx="505" cy="167"/>
              </a:xfrm>
              <a:prstGeom prst="line">
                <a:avLst/>
              </a:prstGeom>
              <a:noFill/>
              <a:ln w="31750">
                <a:solidFill>
                  <a:srgbClr val="000000"/>
                </a:solidFill>
                <a:round/>
                <a:headEnd type="arrow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93935" name="Line 15"/>
              <p:cNvSpPr>
                <a:spLocks noChangeShapeType="1"/>
              </p:cNvSpPr>
              <p:nvPr/>
            </p:nvSpPr>
            <p:spPr bwMode="auto">
              <a:xfrm flipV="1">
                <a:off x="4493" y="2750"/>
                <a:ext cx="562" cy="189"/>
              </a:xfrm>
              <a:prstGeom prst="line">
                <a:avLst/>
              </a:prstGeom>
              <a:noFill/>
              <a:ln w="31750">
                <a:solidFill>
                  <a:srgbClr val="000000"/>
                </a:solidFill>
                <a:round/>
                <a:headEnd type="arrow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pic>
            <p:nvPicPr>
              <p:cNvPr id="593952" name="Picture 32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6" y="913"/>
                <a:ext cx="1681" cy="25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93954" name="Text Box 34"/>
              <p:cNvSpPr txBox="1">
                <a:spLocks noChangeArrowheads="1"/>
              </p:cNvSpPr>
              <p:nvPr/>
            </p:nvSpPr>
            <p:spPr bwMode="auto">
              <a:xfrm>
                <a:off x="816" y="2341"/>
                <a:ext cx="998" cy="249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/>
                  <a:t>Metal melt</a:t>
                </a:r>
                <a:endParaRPr lang="ru-RU"/>
              </a:p>
            </p:txBody>
          </p:sp>
          <p:sp>
            <p:nvSpPr>
              <p:cNvPr id="593955" name="Text Box 35"/>
              <p:cNvSpPr txBox="1">
                <a:spLocks noChangeArrowheads="1"/>
              </p:cNvSpPr>
              <p:nvPr/>
            </p:nvSpPr>
            <p:spPr bwMode="auto">
              <a:xfrm>
                <a:off x="771" y="2931"/>
                <a:ext cx="1066" cy="199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/>
                  <a:t>Oxide melt </a:t>
                </a:r>
                <a:endParaRPr lang="ru-RU"/>
              </a:p>
            </p:txBody>
          </p:sp>
        </p:grpSp>
        <p:sp>
          <p:nvSpPr>
            <p:cNvPr id="593957" name="Text Box 37"/>
            <p:cNvSpPr txBox="1">
              <a:spLocks noChangeArrowheads="1"/>
            </p:cNvSpPr>
            <p:nvPr/>
          </p:nvSpPr>
          <p:spPr bwMode="auto">
            <a:xfrm>
              <a:off x="3560" y="527"/>
              <a:ext cx="81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4288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71500"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714500"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286000"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743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3200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657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4114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800">
                  <a:solidFill>
                    <a:srgbClr val="CC0000"/>
                  </a:solidFill>
                  <a:latin typeface="Arial" pitchFamily="34" charset="0"/>
                </a:rPr>
                <a:t>Fragment</a:t>
              </a:r>
              <a:endParaRPr lang="ru-RU" sz="1800">
                <a:solidFill>
                  <a:srgbClr val="990033"/>
                </a:solidFill>
                <a:latin typeface="Arial" pitchFamily="34" charset="0"/>
              </a:endParaRPr>
            </a:p>
          </p:txBody>
        </p:sp>
        <p:graphicFrame>
          <p:nvGraphicFramePr>
            <p:cNvPr id="593959" name="Object 39"/>
            <p:cNvGraphicFramePr>
              <a:graphicFrameLocks noChangeAspect="1"/>
            </p:cNvGraphicFramePr>
            <p:nvPr/>
          </p:nvGraphicFramePr>
          <p:xfrm>
            <a:off x="408" y="3702"/>
            <a:ext cx="952" cy="22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93968" name="Формула" r:id="rId5" imgW="914003" imgH="215806" progId="Equation.3">
                    <p:embed/>
                  </p:oleObj>
                </mc:Choice>
                <mc:Fallback>
                  <p:oleObj name="Формула" r:id="rId5" imgW="914003" imgH="215806" progId="Equation.3">
                    <p:embed/>
                    <p:pic>
                      <p:nvPicPr>
                        <p:cNvPr id="0" name="Object 3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8" y="3702"/>
                          <a:ext cx="952" cy="22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93960" name="Object 40"/>
            <p:cNvGraphicFramePr>
              <a:graphicFrameLocks noChangeAspect="1"/>
            </p:cNvGraphicFramePr>
            <p:nvPr/>
          </p:nvGraphicFramePr>
          <p:xfrm>
            <a:off x="1390" y="3702"/>
            <a:ext cx="1279" cy="26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93969" name="Формула" r:id="rId7" imgW="1117440" imgH="228600" progId="Equation.3">
                    <p:embed/>
                  </p:oleObj>
                </mc:Choice>
                <mc:Fallback>
                  <p:oleObj name="Формула" r:id="rId7" imgW="1117440" imgH="228600" progId="Equation.3">
                    <p:embed/>
                    <p:pic>
                      <p:nvPicPr>
                        <p:cNvPr id="0" name="Object 4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90" y="3702"/>
                          <a:ext cx="1279" cy="261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93961" name="Object 41"/>
            <p:cNvGraphicFramePr>
              <a:graphicFrameLocks noChangeAspect="1"/>
            </p:cNvGraphicFramePr>
            <p:nvPr/>
          </p:nvGraphicFramePr>
          <p:xfrm>
            <a:off x="2812" y="3657"/>
            <a:ext cx="1021" cy="3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93970" name="Формула" r:id="rId9" imgW="875920" imgH="253890" progId="Equation.3">
                    <p:embed/>
                  </p:oleObj>
                </mc:Choice>
                <mc:Fallback>
                  <p:oleObj name="Формула" r:id="rId9" imgW="875920" imgH="253890" progId="Equation.3">
                    <p:embed/>
                    <p:pic>
                      <p:nvPicPr>
                        <p:cNvPr id="0" name="Object 4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12" y="3657"/>
                          <a:ext cx="1021" cy="3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93962" name="Object 42"/>
            <p:cNvGraphicFramePr>
              <a:graphicFrameLocks noChangeAspect="1"/>
            </p:cNvGraphicFramePr>
            <p:nvPr/>
          </p:nvGraphicFramePr>
          <p:xfrm>
            <a:off x="4179" y="3680"/>
            <a:ext cx="1189" cy="28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93971" name="Формула" r:id="rId11" imgW="1079280" imgH="253800" progId="Equation.3">
                    <p:embed/>
                  </p:oleObj>
                </mc:Choice>
                <mc:Fallback>
                  <p:oleObj name="Формула" r:id="rId11" imgW="1079280" imgH="253800" progId="Equation.3">
                    <p:embed/>
                    <p:pic>
                      <p:nvPicPr>
                        <p:cNvPr id="0" name="Object 4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79" y="3680"/>
                          <a:ext cx="1189" cy="28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ransition advClick="0">
    <p:zoom dir="in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2</a:t>
            </a:r>
            <a:r>
              <a:rPr lang="en-US" baseline="30000"/>
              <a:t>nd</a:t>
            </a:r>
            <a:r>
              <a:rPr lang="en-US"/>
              <a:t> METCOR-P Meeting, July 9, 2008, St.-Peterburg   </a:t>
            </a:r>
            <a:r>
              <a:rPr lang="en-GB"/>
              <a:t> </a:t>
            </a:r>
            <a:fld id="{0F1AD485-11B6-4ACB-B766-44DA5E5D8686}" type="slidenum">
              <a:rPr lang="en-GB"/>
              <a:pPr/>
              <a:t>26</a:t>
            </a:fld>
            <a:endParaRPr lang="en-GB"/>
          </a:p>
        </p:txBody>
      </p:sp>
      <p:sp>
        <p:nvSpPr>
          <p:cNvPr id="5949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296863"/>
            <a:ext cx="7772400" cy="639762"/>
          </a:xfrm>
        </p:spPr>
        <p:txBody>
          <a:bodyPr/>
          <a:lstStyle/>
          <a:p>
            <a:r>
              <a:rPr lang="en-US"/>
              <a:t>Application for</a:t>
            </a:r>
            <a:r>
              <a:rPr lang="ru-RU"/>
              <a:t> </a:t>
            </a:r>
            <a:r>
              <a:rPr lang="en-US"/>
              <a:t>IVR</a:t>
            </a:r>
            <a:r>
              <a:rPr lang="ru-RU"/>
              <a:t> </a:t>
            </a:r>
            <a:r>
              <a:rPr lang="en-US"/>
              <a:t/>
            </a:r>
            <a:br>
              <a:rPr lang="en-US"/>
            </a:br>
            <a:r>
              <a:rPr lang="ru-RU"/>
              <a:t> </a:t>
            </a:r>
            <a:r>
              <a:rPr lang="en-US"/>
              <a:t>VVER-1000</a:t>
            </a:r>
            <a:r>
              <a:rPr lang="ru-RU"/>
              <a:t> (2)</a:t>
            </a:r>
          </a:p>
        </p:txBody>
      </p:sp>
      <p:sp>
        <p:nvSpPr>
          <p:cNvPr id="59494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4288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59495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4288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594951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4288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595008" name="Rectangle 64"/>
          <p:cNvSpPr>
            <a:spLocks noChangeArrowheads="1"/>
          </p:cNvSpPr>
          <p:nvPr/>
        </p:nvSpPr>
        <p:spPr bwMode="auto">
          <a:xfrm>
            <a:off x="0" y="4238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4288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grpSp>
        <p:nvGrpSpPr>
          <p:cNvPr id="595017" name="Group 73"/>
          <p:cNvGrpSpPr>
            <a:grpSpLocks/>
          </p:cNvGrpSpPr>
          <p:nvPr/>
        </p:nvGrpSpPr>
        <p:grpSpPr bwMode="auto">
          <a:xfrm>
            <a:off x="0" y="981075"/>
            <a:ext cx="9144000" cy="5418138"/>
            <a:chOff x="0" y="618"/>
            <a:chExt cx="5760" cy="3413"/>
          </a:xfrm>
        </p:grpSpPr>
        <p:sp>
          <p:nvSpPr>
            <p:cNvPr id="594975" name="Rectangle 31"/>
            <p:cNvSpPr>
              <a:spLocks noChangeArrowheads="1"/>
            </p:cNvSpPr>
            <p:nvPr/>
          </p:nvSpPr>
          <p:spPr bwMode="auto">
            <a:xfrm>
              <a:off x="0" y="2091"/>
              <a:ext cx="5760" cy="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4288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de-DE"/>
            </a:p>
          </p:txBody>
        </p:sp>
        <p:sp>
          <p:nvSpPr>
            <p:cNvPr id="594977" name="Rectangle 33"/>
            <p:cNvSpPr>
              <a:spLocks noChangeArrowheads="1"/>
            </p:cNvSpPr>
            <p:nvPr/>
          </p:nvSpPr>
          <p:spPr bwMode="auto">
            <a:xfrm>
              <a:off x="0" y="2088"/>
              <a:ext cx="5760" cy="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4288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de-DE"/>
            </a:p>
          </p:txBody>
        </p:sp>
        <p:sp>
          <p:nvSpPr>
            <p:cNvPr id="594979" name="Rectangle 35"/>
            <p:cNvSpPr>
              <a:spLocks noChangeArrowheads="1"/>
            </p:cNvSpPr>
            <p:nvPr/>
          </p:nvSpPr>
          <p:spPr bwMode="auto">
            <a:xfrm>
              <a:off x="0" y="2079"/>
              <a:ext cx="5760" cy="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4288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de-DE"/>
            </a:p>
          </p:txBody>
        </p:sp>
        <p:sp>
          <p:nvSpPr>
            <p:cNvPr id="594981" name="Rectangle 37"/>
            <p:cNvSpPr>
              <a:spLocks noChangeArrowheads="1"/>
            </p:cNvSpPr>
            <p:nvPr/>
          </p:nvSpPr>
          <p:spPr bwMode="auto">
            <a:xfrm>
              <a:off x="0" y="2079"/>
              <a:ext cx="5760" cy="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4288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de-DE"/>
            </a:p>
          </p:txBody>
        </p:sp>
        <p:sp>
          <p:nvSpPr>
            <p:cNvPr id="594983" name="Rectangle 39"/>
            <p:cNvSpPr>
              <a:spLocks noChangeArrowheads="1"/>
            </p:cNvSpPr>
            <p:nvPr/>
          </p:nvSpPr>
          <p:spPr bwMode="auto">
            <a:xfrm>
              <a:off x="0" y="2079"/>
              <a:ext cx="5760" cy="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4288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de-DE"/>
            </a:p>
          </p:txBody>
        </p:sp>
        <p:sp>
          <p:nvSpPr>
            <p:cNvPr id="594985" name="Rectangle 41"/>
            <p:cNvSpPr>
              <a:spLocks noChangeArrowheads="1"/>
            </p:cNvSpPr>
            <p:nvPr/>
          </p:nvSpPr>
          <p:spPr bwMode="auto">
            <a:xfrm>
              <a:off x="0" y="2076"/>
              <a:ext cx="5760" cy="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4288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de-DE"/>
            </a:p>
          </p:txBody>
        </p:sp>
        <p:sp>
          <p:nvSpPr>
            <p:cNvPr id="594987" name="Rectangle 43"/>
            <p:cNvSpPr>
              <a:spLocks noChangeArrowheads="1"/>
            </p:cNvSpPr>
            <p:nvPr/>
          </p:nvSpPr>
          <p:spPr bwMode="auto">
            <a:xfrm>
              <a:off x="0" y="2076"/>
              <a:ext cx="5760" cy="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4288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de-DE"/>
            </a:p>
          </p:txBody>
        </p:sp>
        <p:grpSp>
          <p:nvGrpSpPr>
            <p:cNvPr id="594994" name="Group 50"/>
            <p:cNvGrpSpPr>
              <a:grpSpLocks/>
            </p:cNvGrpSpPr>
            <p:nvPr/>
          </p:nvGrpSpPr>
          <p:grpSpPr bwMode="auto">
            <a:xfrm>
              <a:off x="4286" y="1865"/>
              <a:ext cx="1111" cy="443"/>
              <a:chOff x="3447" y="3249"/>
              <a:chExt cx="1111" cy="443"/>
            </a:xfrm>
          </p:grpSpPr>
          <p:sp>
            <p:nvSpPr>
              <p:cNvPr id="594988" name="Oval 44"/>
              <p:cNvSpPr>
                <a:spLocks noChangeArrowheads="1"/>
              </p:cNvSpPr>
              <p:nvPr/>
            </p:nvSpPr>
            <p:spPr bwMode="auto">
              <a:xfrm>
                <a:off x="3447" y="3543"/>
                <a:ext cx="113" cy="11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4288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grpSp>
            <p:nvGrpSpPr>
              <p:cNvPr id="594992" name="Group 48"/>
              <p:cNvGrpSpPr>
                <a:grpSpLocks/>
              </p:cNvGrpSpPr>
              <p:nvPr/>
            </p:nvGrpSpPr>
            <p:grpSpPr bwMode="auto">
              <a:xfrm>
                <a:off x="3447" y="3317"/>
                <a:ext cx="91" cy="91"/>
                <a:chOff x="3424" y="3203"/>
                <a:chExt cx="91" cy="91"/>
              </a:xfrm>
            </p:grpSpPr>
            <p:sp>
              <p:nvSpPr>
                <p:cNvPr id="594990" name="Line 46"/>
                <p:cNvSpPr>
                  <a:spLocks noChangeShapeType="1"/>
                </p:cNvSpPr>
                <p:nvPr/>
              </p:nvSpPr>
              <p:spPr bwMode="auto">
                <a:xfrm>
                  <a:off x="3424" y="3203"/>
                  <a:ext cx="91" cy="91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594991" name="Line 47"/>
                <p:cNvSpPr>
                  <a:spLocks noChangeShapeType="1"/>
                </p:cNvSpPr>
                <p:nvPr/>
              </p:nvSpPr>
              <p:spPr bwMode="auto">
                <a:xfrm flipH="1">
                  <a:off x="3424" y="3203"/>
                  <a:ext cx="91" cy="91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594993" name="Text Box 49"/>
              <p:cNvSpPr txBox="1">
                <a:spLocks noChangeArrowheads="1"/>
              </p:cNvSpPr>
              <p:nvPr/>
            </p:nvSpPr>
            <p:spPr bwMode="auto">
              <a:xfrm>
                <a:off x="3583" y="3249"/>
                <a:ext cx="975" cy="44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4288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l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571500" algn="l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algn="l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714500" algn="l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286000" algn="l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4114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sz="1600">
                    <a:latin typeface="Arial" pitchFamily="34" charset="0"/>
                  </a:rPr>
                  <a:t>-  </a:t>
                </a:r>
                <a:r>
                  <a:rPr lang="ru-RU" sz="1600">
                    <a:latin typeface="Arial" pitchFamily="34" charset="0"/>
                  </a:rPr>
                  <a:t>МС8</a:t>
                </a:r>
              </a:p>
              <a:p>
                <a:pPr>
                  <a:spcBef>
                    <a:spcPct val="50000"/>
                  </a:spcBef>
                </a:pPr>
                <a:r>
                  <a:rPr lang="en-US" sz="1600">
                    <a:latin typeface="Arial" pitchFamily="34" charset="0"/>
                  </a:rPr>
                  <a:t>-  VVER</a:t>
                </a:r>
                <a:r>
                  <a:rPr lang="ru-RU" sz="1600">
                    <a:latin typeface="Arial" pitchFamily="34" charset="0"/>
                  </a:rPr>
                  <a:t>-1000</a:t>
                </a:r>
              </a:p>
            </p:txBody>
          </p:sp>
        </p:grpSp>
        <p:sp>
          <p:nvSpPr>
            <p:cNvPr id="594996" name="Rectangle 52"/>
            <p:cNvSpPr>
              <a:spLocks noChangeArrowheads="1"/>
            </p:cNvSpPr>
            <p:nvPr/>
          </p:nvSpPr>
          <p:spPr bwMode="auto">
            <a:xfrm>
              <a:off x="0" y="2085"/>
              <a:ext cx="5760" cy="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4288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de-DE"/>
            </a:p>
          </p:txBody>
        </p:sp>
        <p:sp>
          <p:nvSpPr>
            <p:cNvPr id="595000" name="Rectangle 56"/>
            <p:cNvSpPr>
              <a:spLocks noChangeArrowheads="1"/>
            </p:cNvSpPr>
            <p:nvPr/>
          </p:nvSpPr>
          <p:spPr bwMode="auto">
            <a:xfrm>
              <a:off x="0" y="2091"/>
              <a:ext cx="5760" cy="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4288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de-DE"/>
            </a:p>
          </p:txBody>
        </p:sp>
        <p:grpSp>
          <p:nvGrpSpPr>
            <p:cNvPr id="595012" name="Group 68"/>
            <p:cNvGrpSpPr>
              <a:grpSpLocks/>
            </p:cNvGrpSpPr>
            <p:nvPr/>
          </p:nvGrpSpPr>
          <p:grpSpPr bwMode="auto">
            <a:xfrm>
              <a:off x="0" y="618"/>
              <a:ext cx="3840" cy="3413"/>
              <a:chOff x="0" y="618"/>
              <a:chExt cx="3840" cy="3413"/>
            </a:xfrm>
          </p:grpSpPr>
          <p:graphicFrame>
            <p:nvGraphicFramePr>
              <p:cNvPr id="595010" name="Object 66"/>
              <p:cNvGraphicFramePr>
                <a:graphicFrameLocks noChangeAspect="1"/>
              </p:cNvGraphicFramePr>
              <p:nvPr/>
            </p:nvGraphicFramePr>
            <p:xfrm>
              <a:off x="340" y="618"/>
              <a:ext cx="3370" cy="341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95018" name="Plot" r:id="rId3" imgW="6110757" imgH="6197770" progId="Grapher.Document">
                      <p:embed/>
                    </p:oleObj>
                  </mc:Choice>
                  <mc:Fallback>
                    <p:oleObj name="Plot" r:id="rId3" imgW="6110757" imgH="6197770" progId="Grapher.Document">
                      <p:embed/>
                      <p:pic>
                        <p:nvPicPr>
                          <p:cNvPr id="0" name="Object 66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40" y="618"/>
                            <a:ext cx="3370" cy="3413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594999" name="Object 55"/>
              <p:cNvGraphicFramePr>
                <a:graphicFrameLocks noChangeAspect="1"/>
              </p:cNvGraphicFramePr>
              <p:nvPr/>
            </p:nvGraphicFramePr>
            <p:xfrm>
              <a:off x="2245" y="3770"/>
              <a:ext cx="300" cy="25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95019" name="Формула" r:id="rId5" imgW="291960" imgH="241200" progId="Equation.3">
                      <p:embed/>
                    </p:oleObj>
                  </mc:Choice>
                  <mc:Fallback>
                    <p:oleObj name="Формула" r:id="rId5" imgW="291960" imgH="241200" progId="Equation.3">
                      <p:embed/>
                      <p:pic>
                        <p:nvPicPr>
                          <p:cNvPr id="0" name="Object 55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245" y="3770"/>
                            <a:ext cx="300" cy="252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C489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594995" name="Object 51"/>
              <p:cNvGraphicFramePr>
                <a:graphicFrameLocks noChangeAspect="1"/>
              </p:cNvGraphicFramePr>
              <p:nvPr/>
            </p:nvGraphicFramePr>
            <p:xfrm>
              <a:off x="0" y="1117"/>
              <a:ext cx="876" cy="291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95020" name="Формула" r:id="rId7" imgW="622030" imgH="241195" progId="Equation.3">
                      <p:embed/>
                    </p:oleObj>
                  </mc:Choice>
                  <mc:Fallback>
                    <p:oleObj name="Формула" r:id="rId7" imgW="622030" imgH="241195" progId="Equation.3">
                      <p:embed/>
                      <p:pic>
                        <p:nvPicPr>
                          <p:cNvPr id="0" name="Object 51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0" y="1117"/>
                            <a:ext cx="876" cy="291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594997" name="Object 53"/>
              <p:cNvGraphicFramePr>
                <a:graphicFrameLocks noChangeAspect="1"/>
              </p:cNvGraphicFramePr>
              <p:nvPr/>
            </p:nvGraphicFramePr>
            <p:xfrm>
              <a:off x="657" y="686"/>
              <a:ext cx="939" cy="26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95021" name="Формула" r:id="rId9" imgW="838080" imgH="241200" progId="Equation.3">
                      <p:embed/>
                    </p:oleObj>
                  </mc:Choice>
                  <mc:Fallback>
                    <p:oleObj name="Формула" r:id="rId9" imgW="838080" imgH="241200" progId="Equation.3">
                      <p:embed/>
                      <p:pic>
                        <p:nvPicPr>
                          <p:cNvPr id="0" name="Object 53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0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57" y="686"/>
                            <a:ext cx="939" cy="263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595002" name="Object 58"/>
              <p:cNvGraphicFramePr>
                <a:graphicFrameLocks noChangeAspect="1"/>
              </p:cNvGraphicFramePr>
              <p:nvPr/>
            </p:nvGraphicFramePr>
            <p:xfrm>
              <a:off x="3107" y="3453"/>
              <a:ext cx="733" cy="29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95022" name="Формула" r:id="rId11" imgW="634725" imgH="253890" progId="Equation.3">
                      <p:embed/>
                    </p:oleObj>
                  </mc:Choice>
                  <mc:Fallback>
                    <p:oleObj name="Формула" r:id="rId11" imgW="634725" imgH="253890" progId="Equation.3">
                      <p:embed/>
                      <p:pic>
                        <p:nvPicPr>
                          <p:cNvPr id="0" name="Object 58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2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107" y="3453"/>
                            <a:ext cx="733" cy="290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595014" name="Rectangle 70"/>
            <p:cNvSpPr>
              <a:spLocks noChangeArrowheads="1"/>
            </p:cNvSpPr>
            <p:nvPr/>
          </p:nvSpPr>
          <p:spPr bwMode="auto">
            <a:xfrm>
              <a:off x="0" y="2076"/>
              <a:ext cx="5760" cy="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4288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de-DE"/>
            </a:p>
          </p:txBody>
        </p:sp>
        <p:graphicFrame>
          <p:nvGraphicFramePr>
            <p:cNvPr id="595013" name="Object 69"/>
            <p:cNvGraphicFramePr>
              <a:graphicFrameLocks noChangeAspect="1"/>
            </p:cNvGraphicFramePr>
            <p:nvPr/>
          </p:nvGraphicFramePr>
          <p:xfrm>
            <a:off x="3923" y="2908"/>
            <a:ext cx="1712" cy="3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95023" name="Формула" r:id="rId13" imgW="1307880" imgH="266400" progId="Equation.3">
                    <p:embed/>
                  </p:oleObj>
                </mc:Choice>
                <mc:Fallback>
                  <p:oleObj name="Формула" r:id="rId13" imgW="1307880" imgH="266400" progId="Equation.3">
                    <p:embed/>
                    <p:pic>
                      <p:nvPicPr>
                        <p:cNvPr id="0" name="Object 6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23" y="2908"/>
                          <a:ext cx="1712" cy="3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95015" name="Object 71"/>
            <p:cNvGraphicFramePr>
              <a:graphicFrameLocks noChangeAspect="1"/>
            </p:cNvGraphicFramePr>
            <p:nvPr/>
          </p:nvGraphicFramePr>
          <p:xfrm>
            <a:off x="4263" y="2455"/>
            <a:ext cx="998" cy="32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95024" name="Формула" r:id="rId15" imgW="787320" imgH="253800" progId="Equation.3">
                    <p:embed/>
                  </p:oleObj>
                </mc:Choice>
                <mc:Fallback>
                  <p:oleObj name="Формула" r:id="rId15" imgW="787320" imgH="253800" progId="Equation.3">
                    <p:embed/>
                    <p:pic>
                      <p:nvPicPr>
                        <p:cNvPr id="0" name="Object 7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63" y="2455"/>
                          <a:ext cx="998" cy="32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ransition advClick="0">
    <p:zoom dir="in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2</a:t>
            </a:r>
            <a:r>
              <a:rPr lang="en-US" baseline="30000"/>
              <a:t>nd</a:t>
            </a:r>
            <a:r>
              <a:rPr lang="en-US"/>
              <a:t> METCOR-P Meeting, July 9, 2008, St.-Peterburg   </a:t>
            </a:r>
            <a:r>
              <a:rPr lang="en-GB"/>
              <a:t> </a:t>
            </a:r>
            <a:fld id="{6191555B-7C81-4D65-B899-1025FBD7AE7A}" type="slidenum">
              <a:rPr lang="en-GB"/>
              <a:pPr/>
              <a:t>27</a:t>
            </a:fld>
            <a:endParaRPr lang="en-GB"/>
          </a:p>
        </p:txBody>
      </p:sp>
      <p:sp>
        <p:nvSpPr>
          <p:cNvPr id="5959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81013"/>
            <a:ext cx="7772400" cy="1039812"/>
          </a:xfrm>
        </p:spPr>
        <p:txBody>
          <a:bodyPr/>
          <a:lstStyle/>
          <a:p>
            <a:r>
              <a:rPr lang="en-US"/>
              <a:t>Requirements to the test on checking the influence of interface orientation</a:t>
            </a:r>
            <a:endParaRPr lang="ru-RU"/>
          </a:p>
        </p:txBody>
      </p:sp>
      <p:sp>
        <p:nvSpPr>
          <p:cNvPr id="59597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4288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595977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4288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grpSp>
        <p:nvGrpSpPr>
          <p:cNvPr id="595982" name="Group 14"/>
          <p:cNvGrpSpPr>
            <a:grpSpLocks/>
          </p:cNvGrpSpPr>
          <p:nvPr/>
        </p:nvGrpSpPr>
        <p:grpSpPr bwMode="auto">
          <a:xfrm>
            <a:off x="-252413" y="1700213"/>
            <a:ext cx="9396413" cy="4181475"/>
            <a:chOff x="-159" y="1071"/>
            <a:chExt cx="5919" cy="2634"/>
          </a:xfrm>
        </p:grpSpPr>
        <p:sp>
          <p:nvSpPr>
            <p:cNvPr id="595971" name="Text Box 3"/>
            <p:cNvSpPr txBox="1">
              <a:spLocks noChangeArrowheads="1"/>
            </p:cNvSpPr>
            <p:nvPr/>
          </p:nvSpPr>
          <p:spPr bwMode="auto">
            <a:xfrm>
              <a:off x="-159" y="1071"/>
              <a:ext cx="5919" cy="26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4288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l">
                <a:tabLst>
                  <a:tab pos="723900" algn="l"/>
                </a:tabLs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179388" algn="l">
                <a:tabLst>
                  <a:tab pos="723900" algn="l"/>
                </a:tabLs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358775" algn="l">
                <a:tabLst>
                  <a:tab pos="723900" algn="l"/>
                </a:tabLs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538163" algn="l">
                <a:tabLst>
                  <a:tab pos="723900" algn="l"/>
                </a:tabLs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286000" algn="l">
                <a:tabLst>
                  <a:tab pos="723900" algn="l"/>
                </a:tabLs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743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23900" algn="l"/>
                </a:tabLs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32004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23900" algn="l"/>
                </a:tabLs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657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23900" algn="l"/>
                </a:tabLs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41148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23900" algn="l"/>
                </a:tabLs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lvl="3">
                <a:spcBef>
                  <a:spcPct val="30000"/>
                </a:spcBef>
              </a:pPr>
              <a:r>
                <a:rPr lang="ru-RU" sz="2000" b="0">
                  <a:latin typeface="Arial" pitchFamily="34" charset="0"/>
                </a:rPr>
                <a:t>	●  </a:t>
              </a:r>
              <a:r>
                <a:rPr lang="en-US" sz="2000" b="0">
                  <a:latin typeface="Arial" pitchFamily="34" charset="0"/>
                </a:rPr>
                <a:t>Prototype with a horizontal specimen positioning</a:t>
              </a:r>
              <a:r>
                <a:rPr lang="ru-RU" sz="2000" b="0">
                  <a:latin typeface="Arial" pitchFamily="34" charset="0"/>
                </a:rPr>
                <a:t>– МС8</a:t>
              </a:r>
            </a:p>
            <a:p>
              <a:pPr lvl="1">
                <a:spcBef>
                  <a:spcPct val="30000"/>
                </a:spcBef>
              </a:pPr>
              <a:r>
                <a:rPr lang="ru-RU" sz="2000" b="0">
                  <a:latin typeface="Arial" pitchFamily="34" charset="0"/>
                </a:rPr>
                <a:t>	●  </a:t>
              </a:r>
              <a:r>
                <a:rPr lang="en-US" sz="2000" b="0">
                  <a:latin typeface="Arial" pitchFamily="34" charset="0"/>
                </a:rPr>
                <a:t>Exact thermometry of the specimen</a:t>
              </a:r>
              <a:endParaRPr lang="ru-RU" sz="2000" b="0">
                <a:latin typeface="Arial" pitchFamily="34" charset="0"/>
                <a:sym typeface="Symbol" pitchFamily="18" charset="2"/>
              </a:endParaRPr>
            </a:p>
            <a:p>
              <a:pPr lvl="1">
                <a:spcBef>
                  <a:spcPct val="30000"/>
                </a:spcBef>
              </a:pPr>
              <a:r>
                <a:rPr lang="ru-RU" sz="2000" b="0">
                  <a:latin typeface="Arial" pitchFamily="34" charset="0"/>
                </a:rPr>
                <a:t>	●  </a:t>
              </a:r>
              <a:r>
                <a:rPr lang="en-US" sz="2000" b="0">
                  <a:latin typeface="Arial" pitchFamily="34" charset="0"/>
                </a:rPr>
                <a:t>Melt oxidation index</a:t>
              </a:r>
              <a:r>
                <a:rPr lang="ru-RU" sz="2000" b="0">
                  <a:latin typeface="Arial" pitchFamily="34" charset="0"/>
                </a:rPr>
                <a:t> – С-30</a:t>
              </a:r>
            </a:p>
            <a:p>
              <a:pPr lvl="1">
                <a:spcBef>
                  <a:spcPct val="30000"/>
                </a:spcBef>
              </a:pPr>
              <a:r>
                <a:rPr lang="ru-RU" sz="2000" b="0">
                  <a:latin typeface="Arial" pitchFamily="34" charset="0"/>
                </a:rPr>
                <a:t>	●  </a:t>
              </a:r>
              <a:r>
                <a:rPr lang="en-US" sz="2000" b="0">
                  <a:latin typeface="Arial" pitchFamily="34" charset="0"/>
                </a:rPr>
                <a:t>Added</a:t>
              </a:r>
              <a:r>
                <a:rPr lang="ru-RU" sz="2000" b="0">
                  <a:latin typeface="Arial" pitchFamily="34" charset="0"/>
                </a:rPr>
                <a:t> 12 mass% </a:t>
              </a:r>
              <a:r>
                <a:rPr lang="en-US" sz="2000" b="0">
                  <a:latin typeface="Arial" pitchFamily="34" charset="0"/>
                </a:rPr>
                <a:t>of steel</a:t>
              </a:r>
              <a:r>
                <a:rPr lang="ru-RU" sz="2000" b="0">
                  <a:latin typeface="Arial" pitchFamily="34" charset="0"/>
                </a:rPr>
                <a:t> </a:t>
              </a:r>
              <a:r>
                <a:rPr lang="ru-RU" sz="2000" b="0">
                  <a:latin typeface="Arial" pitchFamily="34" charset="0"/>
                  <a:sym typeface="Symbol" pitchFamily="18" charset="2"/>
                </a:rPr>
                <a:t> С-70</a:t>
              </a:r>
              <a:r>
                <a:rPr lang="en-US" sz="2000" b="0">
                  <a:latin typeface="Arial" pitchFamily="34" charset="0"/>
                  <a:sym typeface="Symbol" pitchFamily="18" charset="2"/>
                </a:rPr>
                <a:t> oxidation index</a:t>
              </a:r>
              <a:endParaRPr lang="ru-RU" sz="2000" b="0">
                <a:latin typeface="Arial" pitchFamily="34" charset="0"/>
                <a:sym typeface="Symbol" pitchFamily="18" charset="2"/>
              </a:endParaRPr>
            </a:p>
            <a:p>
              <a:pPr lvl="1">
                <a:spcBef>
                  <a:spcPct val="30000"/>
                </a:spcBef>
              </a:pPr>
              <a:r>
                <a:rPr lang="ru-RU" sz="2000" b="0">
                  <a:latin typeface="Arial" pitchFamily="34" charset="0"/>
                </a:rPr>
                <a:t>	●  </a:t>
              </a:r>
              <a:r>
                <a:rPr lang="en-US" sz="2000" b="0">
                  <a:latin typeface="Arial" pitchFamily="34" charset="0"/>
                </a:rPr>
                <a:t>Corium crust on the oxidic melt surface,</a:t>
              </a:r>
              <a:endParaRPr lang="ru-RU" sz="2000" b="0">
                <a:latin typeface="Arial" pitchFamily="34" charset="0"/>
              </a:endParaRPr>
            </a:p>
            <a:p>
              <a:pPr lvl="1">
                <a:spcBef>
                  <a:spcPct val="30000"/>
                </a:spcBef>
              </a:pPr>
              <a:r>
                <a:rPr lang="ru-RU" sz="2000" b="0">
                  <a:latin typeface="Arial" pitchFamily="34" charset="0"/>
                </a:rPr>
                <a:t>	●  </a:t>
              </a:r>
              <a:r>
                <a:rPr lang="en-US" sz="2000" b="0">
                  <a:latin typeface="Arial" pitchFamily="34" charset="0"/>
                </a:rPr>
                <a:t>Establishment of the specimen’s stationary temperature condition</a:t>
              </a:r>
              <a:r>
                <a:rPr lang="ru-RU" sz="2000" b="0">
                  <a:latin typeface="Arial" pitchFamily="34" charset="0"/>
                </a:rPr>
                <a:t>                   </a:t>
              </a:r>
            </a:p>
            <a:p>
              <a:pPr lvl="1">
                <a:spcBef>
                  <a:spcPct val="30000"/>
                </a:spcBef>
              </a:pPr>
              <a:r>
                <a:rPr lang="ru-RU" sz="2000" b="0">
                  <a:latin typeface="Arial" pitchFamily="34" charset="0"/>
                </a:rPr>
                <a:t>	●  </a:t>
              </a:r>
              <a:r>
                <a:rPr lang="en-US" sz="2000" b="0">
                  <a:latin typeface="Arial" pitchFamily="34" charset="0"/>
                </a:rPr>
                <a:t>Numerical modeling to determine        </a:t>
              </a:r>
              <a:r>
                <a:rPr lang="ru-RU" sz="2000" b="0">
                  <a:latin typeface="Arial" pitchFamily="34" charset="0"/>
                </a:rPr>
                <a:t>, </a:t>
              </a:r>
              <a:r>
                <a:rPr lang="en-US" sz="2000" b="0">
                  <a:latin typeface="Arial" pitchFamily="34" charset="0"/>
                </a:rPr>
                <a:t>at which</a:t>
              </a:r>
              <a:r>
                <a:rPr lang="ru-RU" sz="2000" b="0">
                  <a:latin typeface="Arial" pitchFamily="34" charset="0"/>
                </a:rPr>
                <a:t> </a:t>
              </a:r>
            </a:p>
            <a:p>
              <a:pPr lvl="1">
                <a:spcBef>
                  <a:spcPct val="30000"/>
                </a:spcBef>
              </a:pPr>
              <a:endParaRPr lang="ru-RU" sz="2000" b="0">
                <a:latin typeface="Arial" pitchFamily="34" charset="0"/>
              </a:endParaRPr>
            </a:p>
            <a:p>
              <a:pPr lvl="1">
                <a:spcBef>
                  <a:spcPct val="100000"/>
                </a:spcBef>
              </a:pPr>
              <a:r>
                <a:rPr lang="ru-RU" sz="2000" b="0">
                  <a:latin typeface="Arial" pitchFamily="34" charset="0"/>
                </a:rPr>
                <a:t>	●  </a:t>
              </a:r>
              <a:r>
                <a:rPr lang="en-US" sz="2000" b="0">
                  <a:latin typeface="Arial" pitchFamily="34" charset="0"/>
                </a:rPr>
                <a:t>Adjustment of stationary regime</a:t>
              </a:r>
              <a:r>
                <a:rPr lang="ru-RU" sz="2000" b="0">
                  <a:latin typeface="Arial" pitchFamily="34" charset="0"/>
                </a:rPr>
                <a:t> </a:t>
              </a:r>
            </a:p>
            <a:p>
              <a:pPr lvl="1">
                <a:spcBef>
                  <a:spcPct val="30000"/>
                </a:spcBef>
              </a:pPr>
              <a:r>
                <a:rPr lang="ru-RU" sz="2000" b="0">
                  <a:latin typeface="Arial" pitchFamily="34" charset="0"/>
                </a:rPr>
                <a:t>	●  </a:t>
              </a:r>
              <a:r>
                <a:rPr lang="en-US" sz="2000" b="0">
                  <a:latin typeface="Arial" pitchFamily="34" charset="0"/>
                </a:rPr>
                <a:t>Regime duration</a:t>
              </a:r>
              <a:r>
                <a:rPr lang="ru-RU" sz="2000" b="0">
                  <a:latin typeface="Arial" pitchFamily="34" charset="0"/>
                </a:rPr>
                <a:t> – </a:t>
              </a:r>
              <a:r>
                <a:rPr lang="en-US" sz="2000" b="0">
                  <a:latin typeface="Arial" pitchFamily="34" charset="0"/>
                </a:rPr>
                <a:t>until corrosion front stabilizes</a:t>
              </a:r>
              <a:endParaRPr lang="ru-RU" sz="2000" b="0">
                <a:latin typeface="Arial" pitchFamily="34" charset="0"/>
              </a:endParaRPr>
            </a:p>
          </p:txBody>
        </p:sp>
        <p:graphicFrame>
          <p:nvGraphicFramePr>
            <p:cNvPr id="595972" name="Object 4"/>
            <p:cNvGraphicFramePr>
              <a:graphicFrameLocks noChangeAspect="1"/>
            </p:cNvGraphicFramePr>
            <p:nvPr/>
          </p:nvGraphicFramePr>
          <p:xfrm>
            <a:off x="3356" y="2047"/>
            <a:ext cx="1157" cy="2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95983" name="Формула" r:id="rId3" imgW="1079032" imgH="253890" progId="Equation.3">
                    <p:embed/>
                  </p:oleObj>
                </mc:Choice>
                <mc:Fallback>
                  <p:oleObj name="Формула" r:id="rId3" imgW="1079032" imgH="253890" progId="Equation.3">
                    <p:embed/>
                    <p:pic>
                      <p:nvPicPr>
                        <p:cNvPr id="0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56" y="2047"/>
                          <a:ext cx="1157" cy="28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95974" name="Object 6"/>
            <p:cNvGraphicFramePr>
              <a:graphicFrameLocks noChangeAspect="1"/>
            </p:cNvGraphicFramePr>
            <p:nvPr/>
          </p:nvGraphicFramePr>
          <p:xfrm>
            <a:off x="2903" y="2546"/>
            <a:ext cx="364" cy="26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95984" name="Формула" r:id="rId5" imgW="342720" imgH="253800" progId="Equation.3">
                    <p:embed/>
                  </p:oleObj>
                </mc:Choice>
                <mc:Fallback>
                  <p:oleObj name="Формула" r:id="rId5" imgW="342720" imgH="253800" progId="Equation.3">
                    <p:embed/>
                    <p:pic>
                      <p:nvPicPr>
                        <p:cNvPr id="0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03" y="2546"/>
                          <a:ext cx="364" cy="26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95976" name="Object 8"/>
            <p:cNvGraphicFramePr>
              <a:graphicFrameLocks noChangeAspect="1"/>
            </p:cNvGraphicFramePr>
            <p:nvPr/>
          </p:nvGraphicFramePr>
          <p:xfrm>
            <a:off x="544" y="2863"/>
            <a:ext cx="1497" cy="28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95985" name="Формула" r:id="rId7" imgW="1345616" imgH="253890" progId="Equation.3">
                    <p:embed/>
                  </p:oleObj>
                </mc:Choice>
                <mc:Fallback>
                  <p:oleObj name="Формула" r:id="rId7" imgW="1345616" imgH="253890" progId="Equation.3">
                    <p:embed/>
                    <p:pic>
                      <p:nvPicPr>
                        <p:cNvPr id="0" name="Object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44" y="2863"/>
                          <a:ext cx="1497" cy="28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95978" name="Object 10"/>
            <p:cNvGraphicFramePr>
              <a:graphicFrameLocks noChangeAspect="1"/>
            </p:cNvGraphicFramePr>
            <p:nvPr/>
          </p:nvGraphicFramePr>
          <p:xfrm>
            <a:off x="2582" y="2863"/>
            <a:ext cx="2026" cy="28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95986" name="Формула" r:id="rId9" imgW="1854000" imgH="253800" progId="Equation.3">
                    <p:embed/>
                  </p:oleObj>
                </mc:Choice>
                <mc:Fallback>
                  <p:oleObj name="Формула" r:id="rId9" imgW="1854000" imgH="253800" progId="Equation.3">
                    <p:embed/>
                    <p:pic>
                      <p:nvPicPr>
                        <p:cNvPr id="0" name="Object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82" y="2863"/>
                          <a:ext cx="2026" cy="281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ransition advClick="0">
    <p:zoom dir="in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2</a:t>
            </a:r>
            <a:r>
              <a:rPr lang="en-US" baseline="30000"/>
              <a:t>nd</a:t>
            </a:r>
            <a:r>
              <a:rPr lang="en-US"/>
              <a:t> METCOR-P Meeting, July 9, 2008, St.-Peterburg   </a:t>
            </a:r>
            <a:r>
              <a:rPr lang="en-GB"/>
              <a:t> </a:t>
            </a:r>
            <a:fld id="{091B2AD5-E66F-4845-B4E9-8D27623CFB5E}" type="slidenum">
              <a:rPr lang="en-GB"/>
              <a:pPr/>
              <a:t>28</a:t>
            </a:fld>
            <a:endParaRPr lang="en-GB"/>
          </a:p>
        </p:txBody>
      </p:sp>
      <p:sp>
        <p:nvSpPr>
          <p:cNvPr id="5980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260350"/>
            <a:ext cx="7772400" cy="639763"/>
          </a:xfrm>
        </p:spPr>
        <p:txBody>
          <a:bodyPr/>
          <a:lstStyle/>
          <a:p>
            <a:r>
              <a:rPr lang="en-US" sz="2800"/>
              <a:t>Conclusions</a:t>
            </a:r>
            <a:endParaRPr lang="ru-RU" sz="2800"/>
          </a:p>
        </p:txBody>
      </p:sp>
      <p:sp>
        <p:nvSpPr>
          <p:cNvPr id="59802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4288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598023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4288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grpSp>
        <p:nvGrpSpPr>
          <p:cNvPr id="598032" name="Group 16"/>
          <p:cNvGrpSpPr>
            <a:grpSpLocks/>
          </p:cNvGrpSpPr>
          <p:nvPr/>
        </p:nvGrpSpPr>
        <p:grpSpPr bwMode="auto">
          <a:xfrm>
            <a:off x="0" y="1125538"/>
            <a:ext cx="8856663" cy="4765675"/>
            <a:chOff x="0" y="709"/>
            <a:chExt cx="5579" cy="3002"/>
          </a:xfrm>
        </p:grpSpPr>
        <p:sp>
          <p:nvSpPr>
            <p:cNvPr id="598019" name="Text Box 3"/>
            <p:cNvSpPr txBox="1">
              <a:spLocks noChangeArrowheads="1"/>
            </p:cNvSpPr>
            <p:nvPr/>
          </p:nvSpPr>
          <p:spPr bwMode="auto">
            <a:xfrm>
              <a:off x="0" y="709"/>
              <a:ext cx="5579" cy="30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4288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l">
                <a:tabLst>
                  <a:tab pos="901700" algn="l"/>
                </a:tabLs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179388" algn="l">
                <a:tabLst>
                  <a:tab pos="901700" algn="l"/>
                </a:tabLs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358775" algn="l">
                <a:tabLst>
                  <a:tab pos="901700" algn="l"/>
                </a:tabLs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538163" algn="l">
                <a:tabLst>
                  <a:tab pos="901700" algn="l"/>
                </a:tabLs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286000" algn="l">
                <a:tabLst>
                  <a:tab pos="901700" algn="l"/>
                </a:tabLs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743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901700" algn="l"/>
                </a:tabLs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32004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901700" algn="l"/>
                </a:tabLs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657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901700" algn="l"/>
                </a:tabLs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41148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901700" algn="l"/>
                </a:tabLs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lvl="3"/>
              <a:r>
                <a:rPr lang="ru-RU" sz="1800">
                  <a:latin typeface="Arial" pitchFamily="34" charset="0"/>
                </a:rPr>
                <a:t>●  	</a:t>
              </a:r>
              <a:r>
                <a:rPr lang="en-US" sz="1800">
                  <a:latin typeface="Arial" pitchFamily="34" charset="0"/>
                </a:rPr>
                <a:t>	Completed analysis explains the </a:t>
              </a:r>
              <a:r>
                <a:rPr lang="ru-RU" sz="1800">
                  <a:latin typeface="Arial" pitchFamily="34" charset="0"/>
                </a:rPr>
                <a:t>МСР-1</a:t>
              </a:r>
              <a:r>
                <a:rPr lang="en-US" sz="1800">
                  <a:latin typeface="Arial" pitchFamily="34" charset="0"/>
                </a:rPr>
                <a:t> results; the interface 	orientation is not taken into account</a:t>
              </a:r>
              <a:endParaRPr lang="ru-RU" sz="1800">
                <a:latin typeface="Arial" pitchFamily="34" charset="0"/>
              </a:endParaRPr>
            </a:p>
            <a:p>
              <a:pPr lvl="3">
                <a:spcBef>
                  <a:spcPct val="50000"/>
                </a:spcBef>
              </a:pPr>
              <a:r>
                <a:rPr lang="ru-RU" sz="1800">
                  <a:latin typeface="Arial" pitchFamily="34" charset="0"/>
                </a:rPr>
                <a:t>●  </a:t>
              </a:r>
              <a:r>
                <a:rPr lang="en-US" sz="1800">
                  <a:latin typeface="Arial" pitchFamily="34" charset="0"/>
                </a:rPr>
                <a:t>	If the corrosion of steel at its interaction</a:t>
              </a:r>
              <a:r>
                <a:rPr lang="ru-RU" sz="1800">
                  <a:latin typeface="Arial" pitchFamily="34" charset="0"/>
                </a:rPr>
                <a:t> </a:t>
              </a:r>
              <a:r>
                <a:rPr lang="en-US" sz="1800">
                  <a:latin typeface="Arial" pitchFamily="34" charset="0"/>
                </a:rPr>
                <a:t>with suboxidized</a:t>
              </a:r>
              <a:r>
                <a:rPr lang="ru-RU" sz="1800">
                  <a:latin typeface="Arial" pitchFamily="34" charset="0"/>
                </a:rPr>
                <a:t> </a:t>
              </a:r>
              <a:r>
                <a:rPr lang="en-US" sz="1800">
                  <a:latin typeface="Arial" pitchFamily="34" charset="0"/>
                </a:rPr>
                <a:t>corium 	melt depends only on the chemical equilibrium, the interface 	orientation assumably does not influence the final corrosion depth</a:t>
              </a:r>
            </a:p>
            <a:p>
              <a:pPr lvl="3">
                <a:spcBef>
                  <a:spcPct val="50000"/>
                </a:spcBef>
              </a:pPr>
              <a:r>
                <a:rPr lang="ru-RU" sz="1800">
                  <a:latin typeface="Arial" pitchFamily="34" charset="0"/>
                </a:rPr>
                <a:t>●  	</a:t>
              </a:r>
              <a:r>
                <a:rPr lang="en-US" sz="1800">
                  <a:latin typeface="Arial" pitchFamily="34" charset="0"/>
                </a:rPr>
                <a:t>	Experiments on checking the possible influence of interface 	orientation are to have identical conditions</a:t>
              </a:r>
              <a:r>
                <a:rPr lang="ru-RU" sz="1800">
                  <a:latin typeface="Arial" pitchFamily="34" charset="0"/>
                </a:rPr>
                <a:t>:</a:t>
              </a:r>
            </a:p>
            <a:p>
              <a:pPr lvl="1">
                <a:spcBef>
                  <a:spcPct val="50000"/>
                </a:spcBef>
              </a:pPr>
              <a:r>
                <a:rPr lang="ru-RU" sz="1800">
                  <a:latin typeface="Arial" pitchFamily="34" charset="0"/>
                </a:rPr>
                <a:t>    		-  С</a:t>
              </a:r>
              <a:r>
                <a:rPr lang="en-US" sz="1800" baseline="-14000">
                  <a:latin typeface="Arial" pitchFamily="34" charset="0"/>
                </a:rPr>
                <a:t>n</a:t>
              </a:r>
            </a:p>
            <a:p>
              <a:pPr lvl="1">
                <a:spcBef>
                  <a:spcPct val="50000"/>
                </a:spcBef>
              </a:pPr>
              <a:r>
                <a:rPr lang="en-US" sz="1800">
                  <a:latin typeface="Arial" pitchFamily="34" charset="0"/>
                </a:rPr>
                <a:t>   </a:t>
              </a:r>
              <a:r>
                <a:rPr lang="ru-RU" sz="1800">
                  <a:latin typeface="Arial" pitchFamily="34" charset="0"/>
                </a:rPr>
                <a:t>	</a:t>
              </a:r>
              <a:r>
                <a:rPr lang="en-US" sz="1800">
                  <a:latin typeface="Arial" pitchFamily="34" charset="0"/>
                </a:rPr>
                <a:t>-  </a:t>
              </a:r>
            </a:p>
            <a:p>
              <a:pPr lvl="1">
                <a:spcBef>
                  <a:spcPct val="50000"/>
                </a:spcBef>
              </a:pPr>
              <a:r>
                <a:rPr lang="en-US" sz="1800">
                  <a:latin typeface="Arial" pitchFamily="34" charset="0"/>
                </a:rPr>
                <a:t>   </a:t>
              </a:r>
              <a:r>
                <a:rPr lang="ru-RU" sz="1800">
                  <a:latin typeface="Arial" pitchFamily="34" charset="0"/>
                </a:rPr>
                <a:t>	</a:t>
              </a:r>
              <a:r>
                <a:rPr lang="en-US" sz="1800">
                  <a:latin typeface="Arial" pitchFamily="34" charset="0"/>
                </a:rPr>
                <a:t>-  presence of crust on the </a:t>
              </a:r>
              <a:r>
                <a:rPr lang="ru-RU" sz="1800">
                  <a:latin typeface="Arial" pitchFamily="34" charset="0"/>
                </a:rPr>
                <a:t> </a:t>
              </a:r>
              <a:r>
                <a:rPr lang="en-US" sz="1800">
                  <a:latin typeface="Arial" pitchFamily="34" charset="0"/>
                </a:rPr>
                <a:t>molten corium surface</a:t>
              </a:r>
              <a:endParaRPr lang="ru-RU" sz="1800">
                <a:latin typeface="Arial" pitchFamily="34" charset="0"/>
              </a:endParaRPr>
            </a:p>
            <a:p>
              <a:pPr lvl="3">
                <a:spcBef>
                  <a:spcPct val="50000"/>
                </a:spcBef>
              </a:pPr>
              <a:r>
                <a:rPr lang="ru-RU" sz="1800">
                  <a:latin typeface="Arial" pitchFamily="34" charset="0"/>
                </a:rPr>
                <a:t>●  </a:t>
              </a:r>
              <a:r>
                <a:rPr lang="en-US" sz="1800">
                  <a:latin typeface="Arial" pitchFamily="34" charset="0"/>
                </a:rPr>
                <a:t>	In order to verify the presented model it is advisable to make an 	experiment at the horizontal position of the </a:t>
              </a:r>
              <a:r>
                <a:rPr lang="ru-RU" sz="1800">
                  <a:latin typeface="Arial" pitchFamily="34" charset="0"/>
                </a:rPr>
                <a:t> </a:t>
              </a:r>
              <a:r>
                <a:rPr lang="en-US" sz="1800">
                  <a:latin typeface="Arial" pitchFamily="34" charset="0"/>
                </a:rPr>
                <a:t>interface with corium</a:t>
              </a:r>
              <a:r>
                <a:rPr lang="ru-RU" sz="1800">
                  <a:latin typeface="Arial" pitchFamily="34" charset="0"/>
                </a:rPr>
                <a:t> </a:t>
              </a:r>
              <a:endParaRPr lang="en-US" sz="1800">
                <a:latin typeface="Arial" pitchFamily="34" charset="0"/>
              </a:endParaRPr>
            </a:p>
            <a:p>
              <a:pPr lvl="3"/>
              <a:r>
                <a:rPr lang="en-US" sz="1800">
                  <a:latin typeface="Arial" pitchFamily="34" charset="0"/>
                </a:rPr>
                <a:t>	C</a:t>
              </a:r>
              <a:r>
                <a:rPr lang="ru-RU" sz="1800">
                  <a:latin typeface="Arial" pitchFamily="34" charset="0"/>
                </a:rPr>
                <a:t>-90 (С-95) </a:t>
              </a:r>
              <a:r>
                <a:rPr lang="en-US" sz="1800">
                  <a:latin typeface="Arial" pitchFamily="34" charset="0"/>
                </a:rPr>
                <a:t>or</a:t>
              </a:r>
              <a:r>
                <a:rPr lang="ru-RU" sz="1800">
                  <a:latin typeface="Arial" pitchFamily="34" charset="0"/>
                </a:rPr>
                <a:t> С-30 (С-70) </a:t>
              </a:r>
              <a:r>
                <a:rPr lang="en-US" sz="1800">
                  <a:latin typeface="Arial" pitchFamily="34" charset="0"/>
                </a:rPr>
                <a:t>and increased value of            in comparison 	with</a:t>
              </a:r>
              <a:r>
                <a:rPr lang="ru-RU" sz="1800">
                  <a:latin typeface="Arial" pitchFamily="34" charset="0"/>
                </a:rPr>
                <a:t> с МС6, МС8 </a:t>
              </a:r>
              <a:r>
                <a:rPr lang="en-US" sz="1800">
                  <a:latin typeface="Arial" pitchFamily="34" charset="0"/>
                </a:rPr>
                <a:t>in order to get</a:t>
              </a:r>
              <a:r>
                <a:rPr lang="ru-RU" sz="1800">
                  <a:latin typeface="Arial" pitchFamily="34" charset="0"/>
                </a:rPr>
                <a:t> Т</a:t>
              </a:r>
              <a:r>
                <a:rPr lang="ru-RU" sz="1800" baseline="-25000">
                  <a:latin typeface="Arial" pitchFamily="34" charset="0"/>
                </a:rPr>
                <a:t>В</a:t>
              </a:r>
              <a:r>
                <a:rPr lang="ru-RU" sz="1800">
                  <a:latin typeface="Arial" pitchFamily="34" charset="0"/>
                </a:rPr>
                <a:t> </a:t>
              </a:r>
              <a:r>
                <a:rPr lang="ru-RU" sz="1800">
                  <a:latin typeface="Arial" pitchFamily="34" charset="0"/>
                  <a:sym typeface="Symbol" pitchFamily="18" charset="2"/>
                </a:rPr>
                <a:t> 1300 - 1350С</a:t>
              </a:r>
            </a:p>
          </p:txBody>
        </p:sp>
        <p:graphicFrame>
          <p:nvGraphicFramePr>
            <p:cNvPr id="598024" name="Object 8"/>
            <p:cNvGraphicFramePr>
              <a:graphicFrameLocks noChangeAspect="1"/>
            </p:cNvGraphicFramePr>
            <p:nvPr/>
          </p:nvGraphicFramePr>
          <p:xfrm>
            <a:off x="748" y="2409"/>
            <a:ext cx="431" cy="27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98033" name="Формула" r:id="rId3" imgW="431640" imgH="266400" progId="Equation.3">
                    <p:embed/>
                  </p:oleObj>
                </mc:Choice>
                <mc:Fallback>
                  <p:oleObj name="Формула" r:id="rId3" imgW="431640" imgH="266400" progId="Equation.3">
                    <p:embed/>
                    <p:pic>
                      <p:nvPicPr>
                        <p:cNvPr id="0" name="Object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48" y="2409"/>
                          <a:ext cx="431" cy="27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98029" name="Object 13"/>
            <p:cNvGraphicFramePr>
              <a:graphicFrameLocks noChangeAspect="1"/>
            </p:cNvGraphicFramePr>
            <p:nvPr/>
          </p:nvGraphicFramePr>
          <p:xfrm>
            <a:off x="4014" y="3294"/>
            <a:ext cx="407" cy="25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98034" name="Формула" r:id="rId5" imgW="431640" imgH="266400" progId="Equation.3">
                    <p:embed/>
                  </p:oleObj>
                </mc:Choice>
                <mc:Fallback>
                  <p:oleObj name="Формула" r:id="rId5" imgW="431640" imgH="266400" progId="Equation.3">
                    <p:embed/>
                    <p:pic>
                      <p:nvPicPr>
                        <p:cNvPr id="0" name="Object 1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14" y="3294"/>
                          <a:ext cx="407" cy="25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ransition advClick="0">
    <p:zoom dir="in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2</a:t>
            </a:r>
            <a:r>
              <a:rPr lang="en-US" baseline="30000"/>
              <a:t>nd</a:t>
            </a:r>
            <a:r>
              <a:rPr lang="en-US"/>
              <a:t> METCOR-P Meeting, July 9, 2008, St.-Peterburg   </a:t>
            </a:r>
            <a:r>
              <a:rPr lang="en-GB"/>
              <a:t> </a:t>
            </a:r>
            <a:fld id="{8C59A6D8-A53C-466A-BA4E-EE8699C44A2B}" type="slidenum">
              <a:rPr lang="en-GB"/>
              <a:pPr/>
              <a:t>3</a:t>
            </a:fld>
            <a:endParaRPr lang="en-GB"/>
          </a:p>
        </p:txBody>
      </p:sp>
      <p:sp>
        <p:nvSpPr>
          <p:cNvPr id="625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>
                <a:effectLst/>
              </a:rPr>
              <a:t>Objectives of the test</a:t>
            </a:r>
            <a:endParaRPr lang="ru-RU" sz="2800">
              <a:effectLst/>
            </a:endParaRPr>
          </a:p>
        </p:txBody>
      </p:sp>
      <p:sp>
        <p:nvSpPr>
          <p:cNvPr id="625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675" y="1616075"/>
            <a:ext cx="7772400" cy="4114800"/>
          </a:xfrm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endParaRPr lang="en-US" sz="2800" b="1">
              <a:effectLst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>
                <a:effectLst/>
              </a:rPr>
              <a:t>     Comparison with results of MC6 test with horizontally</a:t>
            </a:r>
            <a:br>
              <a:rPr lang="en-US">
                <a:effectLst/>
              </a:rPr>
            </a:br>
            <a:r>
              <a:rPr lang="en-US">
                <a:effectLst/>
              </a:rPr>
              <a:t> positioned interface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>
              <a:effectLst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>
                <a:effectLst/>
              </a:rPr>
              <a:t>Test parameters are similar to MC6 test of METCOR-2:</a:t>
            </a:r>
            <a:endParaRPr lang="en-US" u="sng">
              <a:effectLst/>
            </a:endParaRP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en-US">
                <a:effectLst/>
              </a:rPr>
              <a:t> C-30 corium charge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en-US">
                <a:effectLst/>
              </a:rPr>
              <a:t> 15Kh2NMFA vessel steel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en-US">
                <a:effectLst/>
              </a:rPr>
              <a:t> Pure argon above the melt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en-US">
                <a:effectLst/>
              </a:rPr>
              <a:t> 10 h exposition</a:t>
            </a:r>
            <a:r>
              <a:rPr lang="ru-RU">
                <a:effectLst/>
              </a:rPr>
              <a:t/>
            </a:r>
            <a:br>
              <a:rPr lang="ru-RU">
                <a:effectLst/>
              </a:rPr>
            </a:br>
            <a:endParaRPr lang="ru-RU">
              <a:effectLst/>
            </a:endParaRPr>
          </a:p>
        </p:txBody>
      </p:sp>
    </p:spTree>
  </p:cSld>
  <p:clrMapOvr>
    <a:masterClrMapping/>
  </p:clrMapOvr>
  <p:transition advClick="0">
    <p:zoom dir="in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2</a:t>
            </a:r>
            <a:r>
              <a:rPr lang="en-US" baseline="30000"/>
              <a:t>nd</a:t>
            </a:r>
            <a:r>
              <a:rPr lang="en-US"/>
              <a:t> METCOR-P Meeting, July 9, 2008, St.-Peterburg   </a:t>
            </a:r>
            <a:r>
              <a:rPr lang="en-GB"/>
              <a:t> </a:t>
            </a:r>
            <a:fld id="{AA754C90-13FD-41E7-947A-E79ED7A53429}" type="slidenum">
              <a:rPr lang="en-GB"/>
              <a:pPr/>
              <a:t>4</a:t>
            </a:fld>
            <a:endParaRPr lang="en-GB"/>
          </a:p>
        </p:txBody>
      </p:sp>
      <p:sp>
        <p:nvSpPr>
          <p:cNvPr id="6266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39763"/>
          </a:xfrm>
        </p:spPr>
        <p:txBody>
          <a:bodyPr/>
          <a:lstStyle/>
          <a:p>
            <a:r>
              <a:rPr lang="en-US" sz="2800">
                <a:effectLst/>
              </a:rPr>
              <a:t>Furnace design</a:t>
            </a:r>
          </a:p>
        </p:txBody>
      </p:sp>
      <p:pic>
        <p:nvPicPr>
          <p:cNvPr id="62669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513" y="587375"/>
            <a:ext cx="3162300" cy="564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26692" name="Rectangle 4"/>
          <p:cNvSpPr>
            <a:spLocks noChangeArrowheads="1"/>
          </p:cNvSpPr>
          <p:nvPr/>
        </p:nvSpPr>
        <p:spPr bwMode="auto">
          <a:xfrm>
            <a:off x="5383213" y="609600"/>
            <a:ext cx="3436937" cy="56292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4" tIns="45712" rIns="91424" bIns="45712" anchor="ctr"/>
          <a:lstStyle/>
          <a:p>
            <a:pPr algn="l" defTabSz="762000">
              <a:spcBef>
                <a:spcPct val="20000"/>
              </a:spcBef>
              <a:tabLst>
                <a:tab pos="355600" algn="l"/>
                <a:tab pos="622300" algn="l"/>
              </a:tabLst>
            </a:pPr>
            <a:r>
              <a:rPr lang="en-US" sz="1800" b="0">
                <a:solidFill>
                  <a:srgbClr val="000066"/>
                </a:solidFill>
              </a:rPr>
              <a:t>1  	–</a:t>
            </a:r>
            <a:r>
              <a:rPr lang="ru-RU" sz="1800" b="0">
                <a:solidFill>
                  <a:srgbClr val="000066"/>
                </a:solidFill>
              </a:rPr>
              <a:t> </a:t>
            </a:r>
            <a:r>
              <a:rPr lang="en-US" sz="1800" b="0">
                <a:solidFill>
                  <a:srgbClr val="000066"/>
                </a:solidFill>
              </a:rPr>
              <a:t>	Water-cooled screen</a:t>
            </a:r>
          </a:p>
          <a:p>
            <a:pPr algn="l" defTabSz="762000">
              <a:spcBef>
                <a:spcPct val="20000"/>
              </a:spcBef>
              <a:tabLst>
                <a:tab pos="355600" algn="l"/>
                <a:tab pos="622300" algn="l"/>
              </a:tabLst>
            </a:pPr>
            <a:r>
              <a:rPr lang="en-US" sz="1800" b="0">
                <a:solidFill>
                  <a:srgbClr val="000066"/>
                </a:solidFill>
              </a:rPr>
              <a:t>2  	– 	Lid</a:t>
            </a:r>
          </a:p>
          <a:p>
            <a:pPr algn="l" defTabSz="762000">
              <a:spcBef>
                <a:spcPct val="20000"/>
              </a:spcBef>
              <a:tabLst>
                <a:tab pos="355600" algn="l"/>
                <a:tab pos="622300" algn="l"/>
              </a:tabLst>
            </a:pPr>
            <a:r>
              <a:rPr lang="en-US" sz="1800" b="0">
                <a:solidFill>
                  <a:srgbClr val="000066"/>
                </a:solidFill>
              </a:rPr>
              <a:t>3  	– 	Water in</a:t>
            </a:r>
          </a:p>
          <a:p>
            <a:pPr algn="l" defTabSz="762000">
              <a:spcBef>
                <a:spcPct val="20000"/>
              </a:spcBef>
              <a:tabLst>
                <a:tab pos="355600" algn="l"/>
                <a:tab pos="622300" algn="l"/>
              </a:tabLst>
            </a:pPr>
            <a:r>
              <a:rPr lang="en-US" sz="1800" b="0">
                <a:solidFill>
                  <a:srgbClr val="000066"/>
                </a:solidFill>
              </a:rPr>
              <a:t>4  	– 	Quartz tube</a:t>
            </a:r>
          </a:p>
          <a:p>
            <a:pPr algn="l" defTabSz="762000">
              <a:spcBef>
                <a:spcPct val="20000"/>
              </a:spcBef>
              <a:tabLst>
                <a:tab pos="355600" algn="l"/>
                <a:tab pos="622300" algn="l"/>
              </a:tabLst>
            </a:pPr>
            <a:r>
              <a:rPr lang="en-US" sz="1800" b="0">
                <a:solidFill>
                  <a:srgbClr val="000066"/>
                </a:solidFill>
              </a:rPr>
              <a:t>5  	– 	Crucible sections</a:t>
            </a:r>
          </a:p>
          <a:p>
            <a:pPr algn="l" defTabSz="762000">
              <a:spcBef>
                <a:spcPct val="20000"/>
              </a:spcBef>
              <a:tabLst>
                <a:tab pos="355600" algn="l"/>
                <a:tab pos="622300" algn="l"/>
              </a:tabLst>
            </a:pPr>
            <a:r>
              <a:rPr lang="en-US" sz="1800" b="0">
                <a:solidFill>
                  <a:srgbClr val="000066"/>
                </a:solidFill>
              </a:rPr>
              <a:t>6  	– 	Specimen</a:t>
            </a:r>
          </a:p>
          <a:p>
            <a:pPr algn="l" defTabSz="762000">
              <a:spcBef>
                <a:spcPct val="20000"/>
              </a:spcBef>
              <a:tabLst>
                <a:tab pos="355600" algn="l"/>
                <a:tab pos="622300" algn="l"/>
              </a:tabLst>
            </a:pPr>
            <a:r>
              <a:rPr lang="en-US" sz="1800" b="0">
                <a:solidFill>
                  <a:srgbClr val="000066"/>
                </a:solidFill>
              </a:rPr>
              <a:t>7  	– 	Inductor</a:t>
            </a:r>
          </a:p>
          <a:p>
            <a:pPr algn="l" defTabSz="762000">
              <a:spcBef>
                <a:spcPct val="20000"/>
              </a:spcBef>
              <a:tabLst>
                <a:tab pos="355600" algn="l"/>
                <a:tab pos="622300" algn="l"/>
              </a:tabLst>
            </a:pPr>
            <a:r>
              <a:rPr lang="en-US" sz="1800" b="0">
                <a:solidFill>
                  <a:srgbClr val="000066"/>
                </a:solidFill>
              </a:rPr>
              <a:t>8  	– 	Bottom calorimeter</a:t>
            </a:r>
          </a:p>
          <a:p>
            <a:pPr algn="l" defTabSz="762000">
              <a:spcBef>
                <a:spcPct val="20000"/>
              </a:spcBef>
              <a:tabLst>
                <a:tab pos="355600" algn="l"/>
                <a:tab pos="622300" algn="l"/>
              </a:tabLst>
            </a:pPr>
            <a:r>
              <a:rPr lang="en-US" sz="1800" b="0">
                <a:solidFill>
                  <a:srgbClr val="000066"/>
                </a:solidFill>
              </a:rPr>
              <a:t>9  	– 	Welded crucible sections</a:t>
            </a:r>
          </a:p>
          <a:p>
            <a:pPr algn="l" defTabSz="762000">
              <a:spcBef>
                <a:spcPct val="20000"/>
              </a:spcBef>
              <a:buFontTx/>
              <a:buAutoNum type="arabicPlain" startAt="10"/>
              <a:tabLst>
                <a:tab pos="355600" algn="l"/>
                <a:tab pos="622300" algn="l"/>
              </a:tabLst>
            </a:pPr>
            <a:r>
              <a:rPr lang="en-US" sz="1800" b="0">
                <a:solidFill>
                  <a:srgbClr val="000066"/>
                </a:solidFill>
              </a:rPr>
              <a:t>	– 	SS support </a:t>
            </a:r>
          </a:p>
          <a:p>
            <a:pPr algn="l" defTabSz="762000">
              <a:spcBef>
                <a:spcPct val="20000"/>
              </a:spcBef>
              <a:buFontTx/>
              <a:buAutoNum type="arabicPlain" startAt="10"/>
              <a:tabLst>
                <a:tab pos="355600" algn="l"/>
                <a:tab pos="622300" algn="l"/>
              </a:tabLst>
            </a:pPr>
            <a:r>
              <a:rPr lang="en-US" sz="1800" b="0">
                <a:solidFill>
                  <a:srgbClr val="000066"/>
                </a:solidFill>
              </a:rPr>
              <a:t>	– 	Water out</a:t>
            </a:r>
          </a:p>
          <a:p>
            <a:pPr algn="l" defTabSz="762000">
              <a:spcBef>
                <a:spcPct val="20000"/>
              </a:spcBef>
              <a:tabLst>
                <a:tab pos="355600" algn="l"/>
                <a:tab pos="622300" algn="l"/>
              </a:tabLst>
            </a:pPr>
            <a:r>
              <a:rPr lang="en-US" sz="1800" b="0">
                <a:solidFill>
                  <a:srgbClr val="000066"/>
                </a:solidFill>
              </a:rPr>
              <a:t>12 	– 	Electromagnetic screen</a:t>
            </a:r>
          </a:p>
          <a:p>
            <a:pPr algn="l" defTabSz="762000">
              <a:spcBef>
                <a:spcPct val="20000"/>
              </a:spcBef>
              <a:tabLst>
                <a:tab pos="355600" algn="l"/>
                <a:tab pos="622300" algn="l"/>
              </a:tabLst>
            </a:pPr>
            <a:r>
              <a:rPr lang="en-US" sz="1800" b="0">
                <a:solidFill>
                  <a:srgbClr val="000066"/>
                </a:solidFill>
              </a:rPr>
              <a:t>13 	– 	Crucible collector</a:t>
            </a:r>
            <a:endParaRPr lang="en-GB" sz="1800" b="0">
              <a:solidFill>
                <a:srgbClr val="000066"/>
              </a:solidFill>
            </a:endParaRPr>
          </a:p>
        </p:txBody>
      </p:sp>
    </p:spTree>
  </p:cSld>
  <p:clrMapOvr>
    <a:masterClrMapping/>
  </p:clrMapOvr>
  <p:transition advClick="0">
    <p:zoom dir="in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2</a:t>
            </a:r>
            <a:r>
              <a:rPr lang="en-US" baseline="30000"/>
              <a:t>nd</a:t>
            </a:r>
            <a:r>
              <a:rPr lang="en-US"/>
              <a:t> METCOR-P Meeting, July 9, 2008, St.-Peterburg   </a:t>
            </a:r>
            <a:r>
              <a:rPr lang="en-GB"/>
              <a:t> </a:t>
            </a:r>
            <a:fld id="{40FB1533-4419-42CC-9011-491CFAF9A5B2}" type="slidenum">
              <a:rPr lang="en-GB"/>
              <a:pPr/>
              <a:t>5</a:t>
            </a:fld>
            <a:endParaRPr lang="en-GB"/>
          </a:p>
        </p:txBody>
      </p:sp>
      <p:sp>
        <p:nvSpPr>
          <p:cNvPr id="628738" name="Rectangle 2"/>
          <p:cNvSpPr>
            <a:spLocks noGrp="1" noChangeArrowheads="1"/>
          </p:cNvSpPr>
          <p:nvPr>
            <p:ph type="title"/>
          </p:nvPr>
        </p:nvSpPr>
        <p:spPr>
          <a:xfrm>
            <a:off x="785813" y="0"/>
            <a:ext cx="7772400" cy="639763"/>
          </a:xfrm>
        </p:spPr>
        <p:txBody>
          <a:bodyPr/>
          <a:lstStyle/>
          <a:p>
            <a:r>
              <a:rPr lang="en-US" sz="2800">
                <a:effectLst/>
              </a:rPr>
              <a:t>TC locations in the specimen</a:t>
            </a:r>
          </a:p>
        </p:txBody>
      </p:sp>
      <p:sp>
        <p:nvSpPr>
          <p:cNvPr id="628739" name="Text Box 3"/>
          <p:cNvSpPr txBox="1">
            <a:spLocks noChangeArrowheads="1"/>
          </p:cNvSpPr>
          <p:nvPr/>
        </p:nvSpPr>
        <p:spPr bwMode="auto">
          <a:xfrm>
            <a:off x="4848225" y="450850"/>
            <a:ext cx="40497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145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2000">
                <a:solidFill>
                  <a:srgbClr val="000066"/>
                </a:solidFill>
                <a:latin typeface="Arial" pitchFamily="34" charset="0"/>
              </a:rPr>
              <a:t>Coordinates of TC hot junctions</a:t>
            </a:r>
            <a:endParaRPr lang="ru-RU" sz="2000">
              <a:solidFill>
                <a:srgbClr val="000066"/>
              </a:solidFill>
              <a:latin typeface="Arial" pitchFamily="34" charset="0"/>
            </a:endParaRPr>
          </a:p>
        </p:txBody>
      </p:sp>
      <p:pic>
        <p:nvPicPr>
          <p:cNvPr id="62874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38" y="908050"/>
            <a:ext cx="4527550" cy="466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28741" name="Rectangle 5"/>
          <p:cNvSpPr>
            <a:spLocks noChangeArrowheads="1"/>
          </p:cNvSpPr>
          <p:nvPr/>
        </p:nvSpPr>
        <p:spPr bwMode="auto">
          <a:xfrm>
            <a:off x="395288" y="5589588"/>
            <a:ext cx="8510587" cy="782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59" tIns="46030" rIns="92059" bIns="46030" anchor="ctr"/>
          <a:lstStyle/>
          <a:p>
            <a:pPr marL="363538" indent="-363538" algn="l">
              <a:buFont typeface="Wingdings" pitchFamily="2" charset="2"/>
              <a:buChar char="Ø"/>
            </a:pPr>
            <a:r>
              <a:rPr lang="en-US" sz="1600">
                <a:solidFill>
                  <a:srgbClr val="000066"/>
                </a:solidFill>
              </a:rPr>
              <a:t>Majority of TC were installed at H=5</a:t>
            </a:r>
            <a:r>
              <a:rPr lang="ru-RU" sz="1600">
                <a:solidFill>
                  <a:srgbClr val="000066"/>
                </a:solidFill>
              </a:rPr>
              <a:t>0 </a:t>
            </a:r>
            <a:r>
              <a:rPr lang="en-US" sz="1600">
                <a:solidFill>
                  <a:srgbClr val="000066"/>
                </a:solidFill>
              </a:rPr>
              <a:t>mm elevation, where the</a:t>
            </a:r>
            <a:r>
              <a:rPr lang="ru-RU" sz="1600">
                <a:solidFill>
                  <a:srgbClr val="000066"/>
                </a:solidFill>
              </a:rPr>
              <a:t> </a:t>
            </a:r>
            <a:r>
              <a:rPr lang="en-US" sz="1600">
                <a:solidFill>
                  <a:srgbClr val="000066"/>
                </a:solidFill>
              </a:rPr>
              <a:t>maximum depth of specimen corrosion was expected according to the pretest calculations</a:t>
            </a:r>
            <a:r>
              <a:rPr lang="ru-RU" sz="1600">
                <a:solidFill>
                  <a:srgbClr val="000066"/>
                </a:solidFill>
              </a:rPr>
              <a:t> </a:t>
            </a:r>
            <a:endParaRPr lang="en-US" sz="1600">
              <a:solidFill>
                <a:srgbClr val="000066"/>
              </a:solidFill>
            </a:endParaRPr>
          </a:p>
        </p:txBody>
      </p:sp>
      <p:sp>
        <p:nvSpPr>
          <p:cNvPr id="628742" name="Rectangle 6"/>
          <p:cNvSpPr>
            <a:spLocks noChangeArrowheads="1"/>
          </p:cNvSpPr>
          <p:nvPr/>
        </p:nvSpPr>
        <p:spPr bwMode="auto">
          <a:xfrm>
            <a:off x="5253038" y="862013"/>
            <a:ext cx="1160462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grpSp>
        <p:nvGrpSpPr>
          <p:cNvPr id="628743" name="Group 7"/>
          <p:cNvGrpSpPr>
            <a:grpSpLocks/>
          </p:cNvGrpSpPr>
          <p:nvPr/>
        </p:nvGrpSpPr>
        <p:grpSpPr bwMode="auto">
          <a:xfrm>
            <a:off x="5364163" y="836613"/>
            <a:ext cx="3097212" cy="4819650"/>
            <a:chOff x="3394" y="864"/>
            <a:chExt cx="1951" cy="3036"/>
          </a:xfrm>
        </p:grpSpPr>
        <p:pic>
          <p:nvPicPr>
            <p:cNvPr id="628744" name="Picture 8" descr="Расположение термопар МСР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715" t="3450" r="13347" b="28033"/>
            <a:stretch>
              <a:fillRect/>
            </a:stretch>
          </p:blipFill>
          <p:spPr bwMode="auto">
            <a:xfrm>
              <a:off x="3403" y="864"/>
              <a:ext cx="1942" cy="30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28745" name="Rectangle 9"/>
            <p:cNvSpPr>
              <a:spLocks noChangeArrowheads="1"/>
            </p:cNvSpPr>
            <p:nvPr/>
          </p:nvSpPr>
          <p:spPr bwMode="auto">
            <a:xfrm>
              <a:off x="3394" y="871"/>
              <a:ext cx="615" cy="1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de-DE"/>
            </a:p>
          </p:txBody>
        </p:sp>
      </p:grpSp>
      <p:graphicFrame>
        <p:nvGraphicFramePr>
          <p:cNvPr id="628746" name="Object 10"/>
          <p:cNvGraphicFramePr>
            <a:graphicFrameLocks noChangeAspect="1"/>
          </p:cNvGraphicFramePr>
          <p:nvPr>
            <p:ph idx="1"/>
          </p:nvPr>
        </p:nvGraphicFramePr>
        <p:xfrm>
          <a:off x="5491163" y="3870325"/>
          <a:ext cx="2854325" cy="196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8747" name="Документ" r:id="rId6" imgW="3670365" imgH="2532545" progId="Word.Document.8">
                  <p:embed/>
                </p:oleObj>
              </mc:Choice>
              <mc:Fallback>
                <p:oleObj name="Документ" r:id="rId6" imgW="3670365" imgH="2532545" progId="Word.Document.8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91163" y="3870325"/>
                        <a:ext cx="2854325" cy="1968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flat" cmpd="sng" algn="ctr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advClick="0">
    <p:zoom dir="in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2</a:t>
            </a:r>
            <a:r>
              <a:rPr lang="en-US" baseline="30000"/>
              <a:t>nd</a:t>
            </a:r>
            <a:r>
              <a:rPr lang="en-US"/>
              <a:t> METCOR-P Meeting, July 9, 2008, St.-Peterburg   </a:t>
            </a:r>
            <a:r>
              <a:rPr lang="en-GB"/>
              <a:t> </a:t>
            </a:r>
            <a:fld id="{10F71E78-B2EC-4306-9330-2637A39E3D3B}" type="slidenum">
              <a:rPr lang="en-GB"/>
              <a:pPr/>
              <a:t>6</a:t>
            </a:fld>
            <a:endParaRPr lang="en-GB"/>
          </a:p>
        </p:txBody>
      </p:sp>
      <p:sp>
        <p:nvSpPr>
          <p:cNvPr id="6307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39763"/>
          </a:xfrm>
        </p:spPr>
        <p:txBody>
          <a:bodyPr/>
          <a:lstStyle/>
          <a:p>
            <a:r>
              <a:rPr lang="en-US" sz="2800">
                <a:effectLst/>
              </a:rPr>
              <a:t>Test procedure</a:t>
            </a:r>
          </a:p>
        </p:txBody>
      </p:sp>
      <p:graphicFrame>
        <p:nvGraphicFramePr>
          <p:cNvPr id="630787" name="Group 3"/>
          <p:cNvGraphicFramePr>
            <a:graphicFrameLocks noGrp="1"/>
          </p:cNvGraphicFramePr>
          <p:nvPr/>
        </p:nvGraphicFramePr>
        <p:xfrm>
          <a:off x="354013" y="871538"/>
          <a:ext cx="8510587" cy="4792663"/>
        </p:xfrm>
        <a:graphic>
          <a:graphicData uri="http://schemas.openxmlformats.org/drawingml/2006/table">
            <a:tbl>
              <a:tblPr/>
              <a:tblGrid>
                <a:gridCol w="1789112"/>
                <a:gridCol w="6721475"/>
              </a:tblGrid>
              <a:tr h="1035050"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</a:rPr>
                        <a:t>Time, s</a:t>
                      </a: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</a:rPr>
                        <a:t>Operation mode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54050">
                <a:tc>
                  <a:txBody>
                    <a:bodyPr/>
                    <a:lstStyle/>
                    <a:p>
                      <a:pPr marL="0" marR="0" lvl="0" indent="0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0-963</a:t>
                      </a: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</a:rPr>
                        <a:t>Furnace deoxygenation by argon flow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33463">
                <a:tc>
                  <a:txBody>
                    <a:bodyPr/>
                    <a:lstStyle/>
                    <a:p>
                      <a:pPr marL="0" marR="0" lvl="0" indent="0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963-3550</a:t>
                      </a: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</a:rPr>
                        <a:t>Formation and homogenization of the molten pool. Increase of power in the melt  to get 1400 </a:t>
                      </a:r>
                      <a:r>
                        <a:rPr kumimoji="0" lang="en-US" sz="20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</a:rPr>
                        <a:t>o</a:t>
                      </a: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</a:rPr>
                        <a:t>C on the specimen surface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35050">
                <a:tc>
                  <a:txBody>
                    <a:bodyPr/>
                    <a:lstStyle/>
                    <a:p>
                      <a:pPr marL="0" marR="0" lvl="0" indent="0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3550-39874</a:t>
                      </a: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</a:rPr>
                        <a:t>Surface temperature and specimen - water power kept constant by inductor voltage control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35050">
                <a:tc>
                  <a:txBody>
                    <a:bodyPr/>
                    <a:lstStyle/>
                    <a:p>
                      <a:pPr marL="0" marR="0" lvl="0" indent="0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39875-42000</a:t>
                      </a: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</a:rPr>
                        <a:t>Heating disconnection, melt solidification and ingot cooling in argon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advClick="0">
    <p:zoom dir="in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2</a:t>
            </a:r>
            <a:r>
              <a:rPr lang="en-US" baseline="30000"/>
              <a:t>nd</a:t>
            </a:r>
            <a:r>
              <a:rPr lang="en-US"/>
              <a:t> METCOR-P Meeting, July 9, 2008, St.-Peterburg   </a:t>
            </a:r>
            <a:r>
              <a:rPr lang="en-GB"/>
              <a:t> </a:t>
            </a:r>
            <a:fld id="{41227B2D-CEFD-4BEB-8CD1-1D22A9B41AE3}" type="slidenum">
              <a:rPr lang="en-GB"/>
              <a:pPr/>
              <a:t>7</a:t>
            </a:fld>
            <a:endParaRPr lang="en-GB"/>
          </a:p>
        </p:txBody>
      </p:sp>
      <p:sp>
        <p:nvSpPr>
          <p:cNvPr id="64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719138" y="0"/>
            <a:ext cx="7772400" cy="639763"/>
          </a:xfrm>
        </p:spPr>
        <p:txBody>
          <a:bodyPr/>
          <a:lstStyle/>
          <a:p>
            <a:r>
              <a:rPr lang="en-US">
                <a:effectLst/>
              </a:rPr>
              <a:t>Test results: TC readings (1)</a:t>
            </a:r>
          </a:p>
        </p:txBody>
      </p:sp>
      <p:sp>
        <p:nvSpPr>
          <p:cNvPr id="645125" name="Text Box 5"/>
          <p:cNvSpPr txBox="1">
            <a:spLocks noChangeArrowheads="1"/>
          </p:cNvSpPr>
          <p:nvPr/>
        </p:nvSpPr>
        <p:spPr bwMode="auto">
          <a:xfrm>
            <a:off x="323850" y="5805488"/>
            <a:ext cx="8820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tabLst>
                <a:tab pos="2667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 algn="l">
              <a:tabLst>
                <a:tab pos="2667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algn="l">
              <a:tabLst>
                <a:tab pos="2667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14500" algn="l">
              <a:tabLst>
                <a:tab pos="2667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algn="l">
              <a:tabLst>
                <a:tab pos="2667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 typeface="Wingdings" pitchFamily="2" charset="2"/>
              <a:buChar char="Ø"/>
            </a:pPr>
            <a:r>
              <a:rPr lang="en-US" sz="1800" b="0">
                <a:solidFill>
                  <a:srgbClr val="000066"/>
                </a:solidFill>
                <a:latin typeface="Arial" pitchFamily="34" charset="0"/>
              </a:rPr>
              <a:t>	Wrong readings of several thermocouples due to corrosion of wires below the hot 	junctions</a:t>
            </a:r>
            <a:endParaRPr lang="ru-RU" b="0">
              <a:solidFill>
                <a:srgbClr val="000066"/>
              </a:solidFill>
              <a:latin typeface="Arial" pitchFamily="34" charset="0"/>
            </a:endParaRPr>
          </a:p>
        </p:txBody>
      </p:sp>
      <p:pic>
        <p:nvPicPr>
          <p:cNvPr id="645126" name="Picture 6"/>
          <p:cNvPicPr>
            <a:picLocks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5650" y="620713"/>
            <a:ext cx="7740650" cy="50625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4288" cap="flat" cmpd="sng" algn="ctr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advClick="0">
    <p:zoom dir="in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2</a:t>
            </a:r>
            <a:r>
              <a:rPr lang="en-US" baseline="30000"/>
              <a:t>nd</a:t>
            </a:r>
            <a:r>
              <a:rPr lang="en-US"/>
              <a:t> METCOR-P Meeting, July 9, 2008, St.-Peterburg   </a:t>
            </a:r>
            <a:r>
              <a:rPr lang="en-GB"/>
              <a:t> </a:t>
            </a:r>
            <a:fld id="{A7AB74E9-6873-49A6-BF5B-7A71DF4D6FE4}" type="slidenum">
              <a:rPr lang="en-GB"/>
              <a:pPr/>
              <a:t>8</a:t>
            </a:fld>
            <a:endParaRPr lang="en-GB"/>
          </a:p>
        </p:txBody>
      </p:sp>
      <p:sp>
        <p:nvSpPr>
          <p:cNvPr id="64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39763"/>
          </a:xfrm>
        </p:spPr>
        <p:txBody>
          <a:bodyPr/>
          <a:lstStyle/>
          <a:p>
            <a:r>
              <a:rPr lang="en-US" sz="2800">
                <a:effectLst/>
              </a:rPr>
              <a:t>Test results: TC readings (2)</a:t>
            </a:r>
          </a:p>
        </p:txBody>
      </p:sp>
      <p:sp>
        <p:nvSpPr>
          <p:cNvPr id="647171" name="Rectangle 3"/>
          <p:cNvSpPr>
            <a:spLocks noChangeArrowheads="1"/>
          </p:cNvSpPr>
          <p:nvPr/>
        </p:nvSpPr>
        <p:spPr bwMode="auto">
          <a:xfrm>
            <a:off x="1620838" y="473075"/>
            <a:ext cx="58658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>
                <a:solidFill>
                  <a:srgbClr val="000066"/>
                </a:solidFill>
              </a:rPr>
              <a:t>Estimation of IZ progression from TC readings </a:t>
            </a:r>
          </a:p>
        </p:txBody>
      </p:sp>
      <p:sp>
        <p:nvSpPr>
          <p:cNvPr id="647172" name="Rectangle 4"/>
          <p:cNvSpPr>
            <a:spLocks noChangeArrowheads="1"/>
          </p:cNvSpPr>
          <p:nvPr/>
        </p:nvSpPr>
        <p:spPr bwMode="auto">
          <a:xfrm>
            <a:off x="0" y="6572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graphicFrame>
        <p:nvGraphicFramePr>
          <p:cNvPr id="647173" name="Object 5"/>
          <p:cNvGraphicFramePr>
            <a:graphicFrameLocks noChangeAspect="1"/>
          </p:cNvGraphicFramePr>
          <p:nvPr/>
        </p:nvGraphicFramePr>
        <p:xfrm>
          <a:off x="0" y="798513"/>
          <a:ext cx="5934075" cy="554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7175" name="Plot" r:id="rId4" imgW="6730898" imgH="6282842" progId="Grapher.Document">
                  <p:embed/>
                </p:oleObj>
              </mc:Choice>
              <mc:Fallback>
                <p:oleObj name="Plot" r:id="rId4" imgW="6730898" imgH="6282842" progId="Grapher.Document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798513"/>
                        <a:ext cx="5934075" cy="5543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47174" name="Text Box 6"/>
          <p:cNvSpPr txBox="1">
            <a:spLocks noChangeArrowheads="1"/>
          </p:cNvSpPr>
          <p:nvPr/>
        </p:nvSpPr>
        <p:spPr bwMode="auto">
          <a:xfrm>
            <a:off x="5902325" y="1308100"/>
            <a:ext cx="3241675" cy="344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tabLst>
                <a:tab pos="2667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 algn="l">
              <a:tabLst>
                <a:tab pos="2667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algn="l">
              <a:tabLst>
                <a:tab pos="2667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14500" algn="l">
              <a:tabLst>
                <a:tab pos="2667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algn="l">
              <a:tabLst>
                <a:tab pos="2667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 typeface="Wingdings" pitchFamily="2" charset="2"/>
              <a:buChar char="Ø"/>
            </a:pPr>
            <a:r>
              <a:rPr lang="en-US" sz="2000" b="0">
                <a:solidFill>
                  <a:srgbClr val="000066"/>
                </a:solidFill>
                <a:latin typeface="Arial" pitchFamily="34" charset="0"/>
              </a:rPr>
              <a:t>	Different lifetime of TCs 	in the mushy interaction 	zone</a:t>
            </a:r>
          </a:p>
          <a:p>
            <a:pPr>
              <a:buFont typeface="Wingdings" pitchFamily="2" charset="2"/>
              <a:buChar char="Ø"/>
            </a:pPr>
            <a:endParaRPr lang="en-US" sz="2000" b="0">
              <a:solidFill>
                <a:srgbClr val="000066"/>
              </a:solidFill>
              <a:latin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000" b="0">
                <a:solidFill>
                  <a:srgbClr val="000066"/>
                </a:solidFill>
                <a:latin typeface="Arial" pitchFamily="34" charset="0"/>
              </a:rPr>
              <a:t>	Not possible to estimate 	interaction kinetics</a:t>
            </a:r>
          </a:p>
          <a:p>
            <a:pPr>
              <a:buFont typeface="Wingdings" pitchFamily="2" charset="2"/>
              <a:buChar char="Ø"/>
            </a:pPr>
            <a:endParaRPr lang="en-US" sz="2000" b="0">
              <a:solidFill>
                <a:srgbClr val="000066"/>
              </a:solidFill>
              <a:latin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000" b="0">
                <a:solidFill>
                  <a:srgbClr val="000066"/>
                </a:solidFill>
                <a:latin typeface="Arial" pitchFamily="34" charset="0"/>
              </a:rPr>
              <a:t>	Short incubation period</a:t>
            </a:r>
            <a:r>
              <a:rPr lang="ru-RU" sz="2000" b="0">
                <a:solidFill>
                  <a:srgbClr val="000066"/>
                </a:solidFill>
                <a:latin typeface="Arial" pitchFamily="34" charset="0"/>
              </a:rPr>
              <a:t/>
            </a:r>
            <a:br>
              <a:rPr lang="ru-RU" sz="2000" b="0">
                <a:solidFill>
                  <a:srgbClr val="000066"/>
                </a:solidFill>
                <a:latin typeface="Arial" pitchFamily="34" charset="0"/>
              </a:rPr>
            </a:br>
            <a:r>
              <a:rPr lang="ru-RU" sz="2000" b="0">
                <a:solidFill>
                  <a:srgbClr val="000066"/>
                </a:solidFill>
                <a:latin typeface="Arial" pitchFamily="34" charset="0"/>
              </a:rPr>
              <a:t>  </a:t>
            </a:r>
            <a:r>
              <a:rPr lang="en-US" sz="2000" b="0">
                <a:solidFill>
                  <a:srgbClr val="000066"/>
                </a:solidFill>
                <a:latin typeface="Arial" pitchFamily="34" charset="0"/>
              </a:rPr>
              <a:t> 	(or no incubation) </a:t>
            </a:r>
            <a:endParaRPr lang="en-US" sz="2000" b="0" baseline="30000">
              <a:solidFill>
                <a:srgbClr val="000066"/>
              </a:solidFill>
              <a:latin typeface="Arial" pitchFamily="34" charset="0"/>
            </a:endParaRPr>
          </a:p>
          <a:p>
            <a:pPr>
              <a:buFont typeface="Wingdings" pitchFamily="2" charset="2"/>
              <a:buChar char="Ø"/>
            </a:pPr>
            <a:endParaRPr lang="en-US" sz="2000" b="0">
              <a:solidFill>
                <a:srgbClr val="000066"/>
              </a:solidFill>
              <a:latin typeface="Arial" pitchFamily="34" charset="0"/>
            </a:endParaRPr>
          </a:p>
          <a:p>
            <a:pPr>
              <a:buFont typeface="Wingdings" pitchFamily="2" charset="2"/>
              <a:buChar char="Ø"/>
            </a:pPr>
            <a:endParaRPr lang="en-US" sz="2000" b="0">
              <a:solidFill>
                <a:srgbClr val="000066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 advClick="0">
    <p:zoom dir="in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2</a:t>
            </a:r>
            <a:r>
              <a:rPr lang="en-US" baseline="30000"/>
              <a:t>nd</a:t>
            </a:r>
            <a:r>
              <a:rPr lang="en-US"/>
              <a:t> METCOR-P Meeting, July 9, 2008, St.-Peterburg   </a:t>
            </a:r>
            <a:r>
              <a:rPr lang="en-GB"/>
              <a:t> </a:t>
            </a:r>
            <a:fld id="{10A633D2-CFE9-4796-8181-013BCE6A2CA5}" type="slidenum">
              <a:rPr lang="en-GB"/>
              <a:pPr/>
              <a:t>9</a:t>
            </a:fld>
            <a:endParaRPr lang="en-GB"/>
          </a:p>
        </p:txBody>
      </p:sp>
      <p:sp>
        <p:nvSpPr>
          <p:cNvPr id="64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39763"/>
          </a:xfrm>
        </p:spPr>
        <p:txBody>
          <a:bodyPr/>
          <a:lstStyle/>
          <a:p>
            <a:r>
              <a:rPr lang="en-US" sz="2800">
                <a:effectLst/>
              </a:rPr>
              <a:t>Posttest examination </a:t>
            </a:r>
          </a:p>
        </p:txBody>
      </p:sp>
      <p:sp>
        <p:nvSpPr>
          <p:cNvPr id="649219" name="Text Box 3"/>
          <p:cNvSpPr txBox="1">
            <a:spLocks noChangeArrowheads="1"/>
          </p:cNvSpPr>
          <p:nvPr/>
        </p:nvSpPr>
        <p:spPr bwMode="auto">
          <a:xfrm>
            <a:off x="2847975" y="468313"/>
            <a:ext cx="34321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145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>
                <a:solidFill>
                  <a:srgbClr val="000066"/>
                </a:solidFill>
                <a:latin typeface="Arial" pitchFamily="34" charset="0"/>
              </a:rPr>
              <a:t>Axial sections of ingot</a:t>
            </a:r>
            <a:endParaRPr lang="ru-RU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649223" name="AutoShape 7"/>
          <p:cNvSpPr>
            <a:spLocks/>
          </p:cNvSpPr>
          <p:nvPr/>
        </p:nvSpPr>
        <p:spPr bwMode="auto">
          <a:xfrm>
            <a:off x="950913" y="5386388"/>
            <a:ext cx="3335337" cy="376237"/>
          </a:xfrm>
          <a:prstGeom prst="accentCallout1">
            <a:avLst>
              <a:gd name="adj1" fmla="val 30380"/>
              <a:gd name="adj2" fmla="val 102282"/>
              <a:gd name="adj3" fmla="val 102111"/>
              <a:gd name="adj4" fmla="val 165921"/>
            </a:avLst>
          </a:prstGeom>
          <a:noFill/>
          <a:ln w="19050">
            <a:solidFill>
              <a:schemeClr val="tx1"/>
            </a:solidFill>
            <a:miter lim="800000"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/>
              <a:t>Example of TC location</a:t>
            </a:r>
          </a:p>
        </p:txBody>
      </p:sp>
      <p:sp>
        <p:nvSpPr>
          <p:cNvPr id="649224" name="Text Box 8"/>
          <p:cNvSpPr txBox="1">
            <a:spLocks noChangeArrowheads="1"/>
          </p:cNvSpPr>
          <p:nvPr/>
        </p:nvSpPr>
        <p:spPr bwMode="auto">
          <a:xfrm>
            <a:off x="423863" y="4692650"/>
            <a:ext cx="511333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145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 typeface="Wingdings" pitchFamily="2" charset="2"/>
              <a:buChar char="ü"/>
            </a:pPr>
            <a:r>
              <a:rPr lang="en-US" sz="2000">
                <a:solidFill>
                  <a:srgbClr val="000066"/>
                </a:solidFill>
                <a:latin typeface="Arial" pitchFamily="34" charset="0"/>
              </a:rPr>
              <a:t>Corium upper crust is removed</a:t>
            </a:r>
          </a:p>
          <a:p>
            <a:pPr>
              <a:buFont typeface="Wingdings" pitchFamily="2" charset="2"/>
              <a:buChar char="ü"/>
            </a:pPr>
            <a:r>
              <a:rPr lang="en-US" sz="2000">
                <a:solidFill>
                  <a:srgbClr val="000066"/>
                </a:solidFill>
                <a:latin typeface="Arial" pitchFamily="34" charset="0"/>
              </a:rPr>
              <a:t>Metal inclusions in corium ingot</a:t>
            </a:r>
            <a:endParaRPr lang="ru-RU" sz="2000">
              <a:solidFill>
                <a:srgbClr val="000066"/>
              </a:solidFill>
              <a:latin typeface="Arial" pitchFamily="34" charset="0"/>
            </a:endParaRPr>
          </a:p>
        </p:txBody>
      </p:sp>
      <p:grpSp>
        <p:nvGrpSpPr>
          <p:cNvPr id="649232" name="Group 16"/>
          <p:cNvGrpSpPr>
            <a:grpSpLocks/>
          </p:cNvGrpSpPr>
          <p:nvPr/>
        </p:nvGrpSpPr>
        <p:grpSpPr bwMode="auto">
          <a:xfrm>
            <a:off x="236538" y="1014413"/>
            <a:ext cx="8718550" cy="4864100"/>
            <a:chOff x="149" y="639"/>
            <a:chExt cx="5492" cy="3064"/>
          </a:xfrm>
        </p:grpSpPr>
        <p:pic>
          <p:nvPicPr>
            <p:cNvPr id="649220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3" y="646"/>
              <a:ext cx="3296" cy="22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49221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68" y="639"/>
              <a:ext cx="2073" cy="29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49222" name="Line 6"/>
            <p:cNvSpPr>
              <a:spLocks noChangeShapeType="1"/>
            </p:cNvSpPr>
            <p:nvPr/>
          </p:nvSpPr>
          <p:spPr bwMode="auto">
            <a:xfrm flipH="1">
              <a:off x="4108" y="860"/>
              <a:ext cx="18" cy="284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de-DE"/>
            </a:p>
          </p:txBody>
        </p:sp>
        <p:sp>
          <p:nvSpPr>
            <p:cNvPr id="649226" name="Line 10"/>
            <p:cNvSpPr>
              <a:spLocks noChangeShapeType="1"/>
            </p:cNvSpPr>
            <p:nvPr/>
          </p:nvSpPr>
          <p:spPr bwMode="auto">
            <a:xfrm flipV="1">
              <a:off x="165" y="2525"/>
              <a:ext cx="364" cy="810"/>
            </a:xfrm>
            <a:prstGeom prst="line">
              <a:avLst/>
            </a:prstGeom>
            <a:noFill/>
            <a:ln w="17526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49227" name="Line 11"/>
            <p:cNvSpPr>
              <a:spLocks noChangeShapeType="1"/>
            </p:cNvSpPr>
            <p:nvPr/>
          </p:nvSpPr>
          <p:spPr bwMode="auto">
            <a:xfrm flipH="1">
              <a:off x="149" y="3361"/>
              <a:ext cx="2826" cy="0"/>
            </a:xfrm>
            <a:prstGeom prst="line">
              <a:avLst/>
            </a:prstGeom>
            <a:noFill/>
            <a:ln w="14351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49228" name="Line 12"/>
            <p:cNvSpPr>
              <a:spLocks noChangeShapeType="1"/>
            </p:cNvSpPr>
            <p:nvPr/>
          </p:nvSpPr>
          <p:spPr bwMode="auto">
            <a:xfrm flipV="1">
              <a:off x="2968" y="2566"/>
              <a:ext cx="135" cy="762"/>
            </a:xfrm>
            <a:prstGeom prst="line">
              <a:avLst/>
            </a:prstGeom>
            <a:noFill/>
            <a:ln w="17526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649229" name="Text Box 13"/>
          <p:cNvSpPr txBox="1">
            <a:spLocks noChangeArrowheads="1"/>
          </p:cNvSpPr>
          <p:nvPr/>
        </p:nvSpPr>
        <p:spPr bwMode="auto">
          <a:xfrm>
            <a:off x="2847975" y="468313"/>
            <a:ext cx="34321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145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>
                <a:solidFill>
                  <a:srgbClr val="000066"/>
                </a:solidFill>
                <a:latin typeface="Arial" pitchFamily="34" charset="0"/>
              </a:rPr>
              <a:t>Axial sections of ingot</a:t>
            </a:r>
            <a:endParaRPr lang="ru-RU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649230" name="Text Box 14"/>
          <p:cNvSpPr txBox="1">
            <a:spLocks noChangeArrowheads="1"/>
          </p:cNvSpPr>
          <p:nvPr/>
        </p:nvSpPr>
        <p:spPr bwMode="auto">
          <a:xfrm>
            <a:off x="2847975" y="468313"/>
            <a:ext cx="34321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145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>
                <a:solidFill>
                  <a:srgbClr val="000066"/>
                </a:solidFill>
                <a:latin typeface="Arial" pitchFamily="34" charset="0"/>
              </a:rPr>
              <a:t>Axial sections of ingot</a:t>
            </a:r>
            <a:endParaRPr lang="ru-RU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649231" name="Rectangle 15"/>
          <p:cNvSpPr>
            <a:spLocks noChangeArrowheads="1"/>
          </p:cNvSpPr>
          <p:nvPr/>
        </p:nvSpPr>
        <p:spPr bwMode="auto">
          <a:xfrm>
            <a:off x="0" y="5768975"/>
            <a:ext cx="9144000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59" tIns="46030" rIns="92059" bIns="46030" anchor="ctr"/>
          <a:lstStyle/>
          <a:p>
            <a:pPr marL="174625" indent="-174625" algn="l">
              <a:buFont typeface="Wingdings" pitchFamily="2" charset="2"/>
              <a:buChar char="Ø"/>
            </a:pPr>
            <a:r>
              <a:rPr lang="en-US" sz="1600">
                <a:solidFill>
                  <a:srgbClr val="000066"/>
                </a:solidFill>
              </a:rPr>
              <a:t>The maximum depth of corrosion is in the middle section of the specimen</a:t>
            </a:r>
            <a:r>
              <a:rPr lang="ru-RU" sz="1600">
                <a:solidFill>
                  <a:srgbClr val="000066"/>
                </a:solidFill>
              </a:rPr>
              <a:t> </a:t>
            </a:r>
            <a:r>
              <a:rPr lang="en-US" sz="1600">
                <a:solidFill>
                  <a:srgbClr val="000066"/>
                </a:solidFill>
              </a:rPr>
              <a:t/>
            </a:r>
            <a:br>
              <a:rPr lang="en-US" sz="1600">
                <a:solidFill>
                  <a:srgbClr val="000066"/>
                </a:solidFill>
              </a:rPr>
            </a:br>
            <a:r>
              <a:rPr lang="en-US" sz="1600">
                <a:solidFill>
                  <a:srgbClr val="000066"/>
                </a:solidFill>
              </a:rPr>
              <a:t>(</a:t>
            </a:r>
            <a:r>
              <a:rPr lang="ru-RU" sz="1600">
                <a:solidFill>
                  <a:srgbClr val="000066"/>
                </a:solidFill>
              </a:rPr>
              <a:t>Н </a:t>
            </a:r>
            <a:r>
              <a:rPr lang="ru-RU" sz="1600">
                <a:solidFill>
                  <a:srgbClr val="000066"/>
                </a:solidFill>
                <a:sym typeface="Symbol" pitchFamily="18" charset="2"/>
              </a:rPr>
              <a:t> 30 </a:t>
            </a:r>
            <a:r>
              <a:rPr lang="en-US" sz="1600">
                <a:solidFill>
                  <a:srgbClr val="000066"/>
                </a:solidFill>
                <a:sym typeface="Symbol" pitchFamily="18" charset="2"/>
              </a:rPr>
              <a:t>mm)</a:t>
            </a:r>
            <a:r>
              <a:rPr lang="ru-RU" sz="1600">
                <a:solidFill>
                  <a:srgbClr val="000066"/>
                </a:solidFill>
                <a:sym typeface="Symbol" pitchFamily="18" charset="2"/>
              </a:rPr>
              <a:t> </a:t>
            </a:r>
            <a:r>
              <a:rPr lang="en-US" sz="1600">
                <a:solidFill>
                  <a:srgbClr val="000066"/>
                </a:solidFill>
                <a:sym typeface="Symbol" pitchFamily="18" charset="2"/>
              </a:rPr>
              <a:t>due to formation of a thick corium upper crust and decrease in the melt depth</a:t>
            </a:r>
            <a:endParaRPr lang="ru-RU" sz="1600">
              <a:solidFill>
                <a:srgbClr val="000066"/>
              </a:solidFill>
              <a:sym typeface="Symbol" pitchFamily="18" charset="2"/>
            </a:endParaRPr>
          </a:p>
        </p:txBody>
      </p:sp>
    </p:spTree>
  </p:cSld>
  <p:clrMapOvr>
    <a:masterClrMapping/>
  </p:clrMapOvr>
  <p:transition advClick="0">
    <p:zoom dir="in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14288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14288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19777</TotalTime>
  <Words>1374</Words>
  <Application>Microsoft Office PowerPoint</Application>
  <PresentationFormat>Bildschirmpräsentation (4:3)</PresentationFormat>
  <Paragraphs>534</Paragraphs>
  <Slides>28</Slides>
  <Notes>9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7</vt:i4>
      </vt:variant>
      <vt:variant>
        <vt:lpstr>Folientitel</vt:lpstr>
      </vt:variant>
      <vt:variant>
        <vt:i4>28</vt:i4>
      </vt:variant>
    </vt:vector>
  </HeadingPairs>
  <TitlesOfParts>
    <vt:vector size="43" baseType="lpstr">
      <vt:lpstr>Times New Roman</vt:lpstr>
      <vt:lpstr>Arial</vt:lpstr>
      <vt:lpstr>Times New Roman CYR</vt:lpstr>
      <vt:lpstr>Arial Unicode MS</vt:lpstr>
      <vt:lpstr>Wingdings</vt:lpstr>
      <vt:lpstr>Symbol</vt:lpstr>
      <vt:lpstr>MS Sans Serif</vt:lpstr>
      <vt:lpstr>Оформление по умолчанию</vt:lpstr>
      <vt:lpstr>CorelDRAW 7.0 Graphic</vt:lpstr>
      <vt:lpstr>Документ Microsoft Word</vt:lpstr>
      <vt:lpstr>Grapher Plot Document</vt:lpstr>
      <vt:lpstr>Photoshop.Image.5</vt:lpstr>
      <vt:lpstr>Рисунок Microsoft Word</vt:lpstr>
      <vt:lpstr>Microsoft Equation 3.0</vt:lpstr>
      <vt:lpstr>Диаграмма Microsoft Office Excel</vt:lpstr>
      <vt:lpstr>Interaction of suboxidized corium melt  with a vertically-positioned specimen.  Test МСР-1. Results of analysis</vt:lpstr>
      <vt:lpstr>Contents</vt:lpstr>
      <vt:lpstr>Objectives of the test</vt:lpstr>
      <vt:lpstr>Furnace design</vt:lpstr>
      <vt:lpstr>TC locations in the specimen</vt:lpstr>
      <vt:lpstr>Test procedure</vt:lpstr>
      <vt:lpstr>Test results: TC readings (1)</vt:lpstr>
      <vt:lpstr>Test results: TC readings (2)</vt:lpstr>
      <vt:lpstr>Posttest examination </vt:lpstr>
      <vt:lpstr>Posttest examination (2)</vt:lpstr>
      <vt:lpstr>Posttest examination (3)</vt:lpstr>
      <vt:lpstr>PowerPoint-Präsentation</vt:lpstr>
      <vt:lpstr>Posttest examination (5)</vt:lpstr>
      <vt:lpstr>Comparison of MCP-1 and MC6 data</vt:lpstr>
      <vt:lpstr>Discussion of results</vt:lpstr>
      <vt:lpstr>Results of tests with suboxidized corium</vt:lpstr>
      <vt:lpstr>Peculiarities of METCOR tests</vt:lpstr>
      <vt:lpstr>MASCA results</vt:lpstr>
      <vt:lpstr>Fe concentration in the IZ versus  the mass fraction of interacting steel</vt:lpstr>
      <vt:lpstr>Model of the stabilized system after  corrosion stage completion</vt:lpstr>
      <vt:lpstr>Model of the stabilized system after  corrosion stage completion (2)</vt:lpstr>
      <vt:lpstr>Comparison of GEMINI / NUCLEA  calculations with experimental data</vt:lpstr>
      <vt:lpstr>Comparison of GEMINI / NUCLEA  calculations with experimental data (2)</vt:lpstr>
      <vt:lpstr>Comparison of GEMINI / NUCLEA  calculations with experimental data (3)</vt:lpstr>
      <vt:lpstr>Application for IVR  VVER-1000</vt:lpstr>
      <vt:lpstr>Application for IVR   VVER-1000 (2)</vt:lpstr>
      <vt:lpstr>Requirements to the test on checking the influence of interface orientation</vt:lpstr>
      <vt:lpstr>Conclusions</vt:lpstr>
    </vt:vector>
  </TitlesOfParts>
  <Manager>S Bechta</Manager>
  <Company>NITI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MCP-1</dc:title>
  <dc:subject>2 Meeting METCORP</dc:subject>
  <dc:creator>Granovsky V</dc:creator>
  <cp:lastModifiedBy>Peters, Ursula</cp:lastModifiedBy>
  <cp:revision>852</cp:revision>
  <cp:lastPrinted>2001-10-30T08:59:27Z</cp:lastPrinted>
  <dcterms:created xsi:type="dcterms:W3CDTF">1998-10-12T06:52:06Z</dcterms:created>
  <dcterms:modified xsi:type="dcterms:W3CDTF">2012-10-16T19:38:42Z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Type">
    <vt:i4>1</vt:i4>
  </property>
  <property fmtid="{D5CDD505-2E9C-101B-9397-08002B2CF9AE}" pid="3" name="GraphicType">
    <vt:i4>1</vt:i4>
  </property>
  <property fmtid="{D5CDD505-2E9C-101B-9397-08002B2CF9AE}" pid="4" name="Compression">
    <vt:i4>100</vt:i4>
  </property>
  <property fmtid="{D5CDD505-2E9C-101B-9397-08002B2CF9AE}" pid="5" name="ScreenSize">
    <vt:i4>2</vt:i4>
  </property>
  <property fmtid="{D5CDD505-2E9C-101B-9397-08002B2CF9AE}" pid="6" name="ScreenUsage">
    <vt:i4>2</vt:i4>
  </property>
  <property fmtid="{D5CDD505-2E9C-101B-9397-08002B2CF9AE}" pid="7" name="MailAddress">
    <vt:lpwstr>asmolov@nsi.kiae.ru</vt:lpwstr>
  </property>
  <property fmtid="{D5CDD505-2E9C-101B-9397-08002B2CF9AE}" pid="8" name="HomePage">
    <vt:lpwstr>http:\\www.nsi.kiae.ru</vt:lpwstr>
  </property>
  <property fmtid="{D5CDD505-2E9C-101B-9397-08002B2CF9AE}" pid="9" name="Other">
    <vt:lpwstr/>
  </property>
  <property fmtid="{D5CDD505-2E9C-101B-9397-08002B2CF9AE}" pid="10" name="DownloadOriginal">
    <vt:bool>false</vt:bool>
  </property>
  <property fmtid="{D5CDD505-2E9C-101B-9397-08002B2CF9AE}" pid="11" name="DownloadIEButton">
    <vt:bool>false</vt:bool>
  </property>
  <property fmtid="{D5CDD505-2E9C-101B-9397-08002B2CF9AE}" pid="12" name="UseBrowserColor">
    <vt:bool>false</vt:bool>
  </property>
  <property fmtid="{D5CDD505-2E9C-101B-9397-08002B2CF9AE}" pid="13" name="BackColor">
    <vt:i4>10140862</vt:i4>
  </property>
  <property fmtid="{D5CDD505-2E9C-101B-9397-08002B2CF9AE}" pid="14" name="TextColor">
    <vt:i4>0</vt:i4>
  </property>
  <property fmtid="{D5CDD505-2E9C-101B-9397-08002B2CF9AE}" pid="15" name="LinkColor">
    <vt:i4>16711680</vt:i4>
  </property>
  <property fmtid="{D5CDD505-2E9C-101B-9397-08002B2CF9AE}" pid="16" name="VisitedColor">
    <vt:i4>10040268</vt:i4>
  </property>
  <property fmtid="{D5CDD505-2E9C-101B-9397-08002B2CF9AE}" pid="17" name="TransparentButton">
    <vt:i4>-1</vt:i4>
  </property>
  <property fmtid="{D5CDD505-2E9C-101B-9397-08002B2CF9AE}" pid="18" name="ButtonType">
    <vt:i4>1</vt:i4>
  </property>
  <property fmtid="{D5CDD505-2E9C-101B-9397-08002B2CF9AE}" pid="19" name="ShowNotes">
    <vt:bool>true</vt:bool>
  </property>
  <property fmtid="{D5CDD505-2E9C-101B-9397-08002B2CF9AE}" pid="20" name="NavBtnPos">
    <vt:i4>1</vt:i4>
  </property>
  <property fmtid="{D5CDD505-2E9C-101B-9397-08002B2CF9AE}" pid="21" name="OutputDir">
    <vt:lpwstr>C:\PRG10\ASMOLOV</vt:lpwstr>
  </property>
  <property fmtid="{D5CDD505-2E9C-101B-9397-08002B2CF9AE}" pid="22" name="Description0">
    <vt:lpwstr>Interaction of suboxidized corium melt with a vertically-positioned specimen. Test МСР-1. Results of analysis</vt:lpwstr>
  </property>
</Properties>
</file>