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6" r:id="rId2"/>
    <p:sldId id="457" r:id="rId3"/>
    <p:sldId id="438" r:id="rId4"/>
    <p:sldId id="439" r:id="rId5"/>
    <p:sldId id="458" r:id="rId6"/>
    <p:sldId id="441" r:id="rId7"/>
    <p:sldId id="454" r:id="rId8"/>
    <p:sldId id="459" r:id="rId9"/>
    <p:sldId id="460" r:id="rId10"/>
    <p:sldId id="443" r:id="rId11"/>
    <p:sldId id="450" r:id="rId12"/>
    <p:sldId id="455" r:id="rId13"/>
    <p:sldId id="461" r:id="rId14"/>
  </p:sldIdLst>
  <p:sldSz cx="9144000" cy="6858000" type="screen4x3"/>
  <p:notesSz cx="6784975" cy="985678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00"/>
    <a:srgbClr val="CC00CC"/>
    <a:srgbClr val="990033"/>
    <a:srgbClr val="A50021"/>
    <a:srgbClr val="996600"/>
    <a:srgbClr val="000066"/>
    <a:srgbClr val="00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84" autoAdjust="0"/>
    <p:restoredTop sz="94407" autoAdjust="0"/>
  </p:normalViewPr>
  <p:slideViewPr>
    <p:cSldViewPr snapToGrid="0">
      <p:cViewPr>
        <p:scale>
          <a:sx n="91" d="100"/>
          <a:sy n="91" d="100"/>
        </p:scale>
        <p:origin x="-1378" y="-24"/>
      </p:cViewPr>
      <p:guideLst>
        <p:guide orient="horz" pos="2143"/>
        <p:guide pos="2892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1836" y="-90"/>
      </p:cViewPr>
      <p:guideLst>
        <p:guide orient="horz" pos="3104"/>
        <p:guide pos="21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49" tIns="46076" rIns="92149" bIns="46076" numCol="1" anchor="t" anchorCtr="0" compatLnSpc="1">
            <a:prstTxWarp prst="textNoShape">
              <a:avLst/>
            </a:prstTxWarp>
          </a:bodyPr>
          <a:lstStyle>
            <a:lvl1pPr defTabSz="922338">
              <a:defRPr sz="1200" b="0" smtClean="0">
                <a:latin typeface="Times New Roman CYR" charset="-5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4188"/>
            <a:ext cx="29400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49" tIns="46076" rIns="92149" bIns="46076" numCol="1" anchor="b" anchorCtr="0" compatLnSpc="1">
            <a:prstTxWarp prst="textNoShape">
              <a:avLst/>
            </a:prstTxWarp>
          </a:bodyPr>
          <a:lstStyle>
            <a:lvl1pPr defTabSz="922338">
              <a:defRPr sz="1200" b="0" smtClean="0">
                <a:latin typeface="Times New Roman CYR" charset="-5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4925" y="9374188"/>
            <a:ext cx="29400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49" tIns="46076" rIns="92149" bIns="46076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 b="0" smtClean="0">
                <a:latin typeface="Times New Roman CYR" charset="-52"/>
              </a:defRPr>
            </a:lvl1pPr>
          </a:lstStyle>
          <a:p>
            <a:pPr>
              <a:defRPr/>
            </a:pPr>
            <a:fld id="{84A9F88C-36D7-49CF-AD6B-4406AEA15DAB}" type="slidenum">
              <a:rPr lang="ru-RU"/>
              <a:pPr>
                <a:defRPr/>
              </a:pPr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2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13201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928688" y="739775"/>
            <a:ext cx="4927600" cy="36957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7863" y="4681538"/>
            <a:ext cx="5429250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928688" y="739775"/>
            <a:ext cx="4927600" cy="36957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7863" y="4681538"/>
            <a:ext cx="5429250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31863" y="741363"/>
            <a:ext cx="4922837" cy="36925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4875" y="4679950"/>
            <a:ext cx="4975225" cy="4435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928688" y="739775"/>
            <a:ext cx="4927600" cy="36957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7863" y="4681538"/>
            <a:ext cx="5429250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5</a:t>
            </a:r>
            <a:r>
              <a:rPr lang="en-US" sz="1200" baseline="30000"/>
              <a:t>th </a:t>
            </a:r>
            <a:r>
              <a:rPr lang="en-US" sz="1200"/>
              <a:t>METCOR-P Project Meeting, 07.06.2011,  St Petersburg</a:t>
            </a:r>
            <a:r>
              <a:rPr lang="en-US"/>
              <a:t>    </a:t>
            </a:r>
            <a:r>
              <a:rPr lang="en-GB"/>
              <a:t> </a:t>
            </a:r>
            <a:fld id="{A0BD90EA-90BC-404D-A8E9-6DC60B6CC191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176344"/>
      </p:ext>
    </p:extLst>
  </p:cSld>
  <p:clrMapOvr>
    <a:masterClrMapping/>
  </p:clrMapOvr>
  <p:transition advClick="0"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5</a:t>
            </a:r>
            <a:r>
              <a:rPr lang="en-US" sz="1200" baseline="30000"/>
              <a:t>th </a:t>
            </a:r>
            <a:r>
              <a:rPr lang="en-US" sz="1200"/>
              <a:t>METCOR-P Project Meeting, 07.06.2011,  St Petersburg</a:t>
            </a:r>
            <a:r>
              <a:rPr lang="en-US"/>
              <a:t>    </a:t>
            </a:r>
            <a:r>
              <a:rPr lang="en-GB"/>
              <a:t> </a:t>
            </a:r>
            <a:fld id="{57910645-13AA-491A-B7CD-8AF6984045D4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4242382"/>
      </p:ext>
    </p:extLst>
  </p:cSld>
  <p:clrMapOvr>
    <a:masterClrMapping/>
  </p:clrMapOvr>
  <p:transition advClick="0"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05588" y="481013"/>
            <a:ext cx="1973262" cy="59324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481013"/>
            <a:ext cx="5767388" cy="59324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5</a:t>
            </a:r>
            <a:r>
              <a:rPr lang="en-US" sz="1200" baseline="30000"/>
              <a:t>th </a:t>
            </a:r>
            <a:r>
              <a:rPr lang="en-US" sz="1200"/>
              <a:t>METCOR-P Project Meeting, 07.06.2011,  St Petersburg</a:t>
            </a:r>
            <a:r>
              <a:rPr lang="en-US"/>
              <a:t>    </a:t>
            </a:r>
            <a:r>
              <a:rPr lang="en-GB"/>
              <a:t> </a:t>
            </a:r>
            <a:fld id="{8E485C57-7FDE-414F-95A6-8E46093D0C58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4901691"/>
      </p:ext>
    </p:extLst>
  </p:cSld>
  <p:clrMapOvr>
    <a:masterClrMapping/>
  </p:clrMapOvr>
  <p:transition advClick="0">
    <p:zoom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481013"/>
            <a:ext cx="7772400" cy="6397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06450" y="22987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768850" y="22987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768850" y="44323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5</a:t>
            </a:r>
            <a:r>
              <a:rPr lang="en-US" sz="1200" baseline="30000"/>
              <a:t>th </a:t>
            </a:r>
            <a:r>
              <a:rPr lang="en-US" sz="1200"/>
              <a:t>METCOR-P Project Meeting, 07.06.2011,  St Petersburg</a:t>
            </a:r>
            <a:r>
              <a:rPr lang="en-US"/>
              <a:t>    </a:t>
            </a:r>
            <a:r>
              <a:rPr lang="en-GB"/>
              <a:t> </a:t>
            </a:r>
            <a:fld id="{F1F2E70E-DBEB-43E3-8896-CFABC5A9C04A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158002"/>
      </p:ext>
    </p:extLst>
  </p:cSld>
  <p:clrMapOvr>
    <a:masterClrMapping/>
  </p:clrMapOvr>
  <p:transition advClick="0">
    <p:zoom dir="in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481013"/>
            <a:ext cx="7772400" cy="6397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06450" y="22987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768850" y="2298700"/>
            <a:ext cx="38100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5</a:t>
            </a:r>
            <a:r>
              <a:rPr lang="en-US" sz="1200" baseline="30000"/>
              <a:t>th </a:t>
            </a:r>
            <a:r>
              <a:rPr lang="en-US" sz="1200"/>
              <a:t>METCOR-P Project Meeting, 07.06.2011,  St Petersburg</a:t>
            </a:r>
            <a:r>
              <a:rPr lang="en-US"/>
              <a:t>    </a:t>
            </a:r>
            <a:r>
              <a:rPr lang="en-GB"/>
              <a:t> </a:t>
            </a:r>
            <a:fld id="{C285ABFE-223A-4AC1-99F9-8503EA3EB1C4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320333"/>
      </p:ext>
    </p:extLst>
  </p:cSld>
  <p:clrMapOvr>
    <a:masterClrMapping/>
  </p:clrMapOvr>
  <p:transition advClick="0">
    <p:zoom dir="in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481013"/>
            <a:ext cx="7772400" cy="6397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806450" y="2298700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5</a:t>
            </a:r>
            <a:r>
              <a:rPr lang="en-US" sz="1200" baseline="30000"/>
              <a:t>th </a:t>
            </a:r>
            <a:r>
              <a:rPr lang="en-US" sz="1200"/>
              <a:t>METCOR-P Project Meeting, 07.06.2011,  St Petersburg</a:t>
            </a:r>
            <a:r>
              <a:rPr lang="en-US"/>
              <a:t>    </a:t>
            </a:r>
            <a:r>
              <a:rPr lang="en-GB"/>
              <a:t> </a:t>
            </a:r>
            <a:fld id="{18B93583-358E-4DF4-B42F-C8DF59129825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0730954"/>
      </p:ext>
    </p:extLst>
  </p:cSld>
  <p:clrMapOvr>
    <a:masterClrMapping/>
  </p:clrMapOvr>
  <p:transition advClick="0"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5</a:t>
            </a:r>
            <a:r>
              <a:rPr lang="en-US" sz="1200" baseline="30000"/>
              <a:t>th </a:t>
            </a:r>
            <a:r>
              <a:rPr lang="en-US" sz="1200"/>
              <a:t>METCOR-P Project Meeting, 07.06.2011,  St Petersburg</a:t>
            </a:r>
            <a:r>
              <a:rPr lang="en-US"/>
              <a:t>    </a:t>
            </a:r>
            <a:r>
              <a:rPr lang="en-GB"/>
              <a:t> </a:t>
            </a:r>
            <a:fld id="{AE62BF49-76AF-45E6-AA4B-6A203C62C0E9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744901"/>
      </p:ext>
    </p:extLst>
  </p:cSld>
  <p:clrMapOvr>
    <a:masterClrMapping/>
  </p:clrMapOvr>
  <p:transition advClick="0"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5</a:t>
            </a:r>
            <a:r>
              <a:rPr lang="en-US" sz="1200" baseline="30000"/>
              <a:t>th </a:t>
            </a:r>
            <a:r>
              <a:rPr lang="en-US" sz="1200"/>
              <a:t>METCOR-P Project Meeting, 07.06.2011,  St Petersburg</a:t>
            </a:r>
            <a:r>
              <a:rPr lang="en-US"/>
              <a:t>    </a:t>
            </a:r>
            <a:r>
              <a:rPr lang="en-GB"/>
              <a:t> </a:t>
            </a:r>
            <a:fld id="{14141B2E-0F59-4115-A407-4D221C0EABF2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87872"/>
      </p:ext>
    </p:extLst>
  </p:cSld>
  <p:clrMapOvr>
    <a:masterClrMapping/>
  </p:clrMapOvr>
  <p:transition advClick="0"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06450" y="2298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68850" y="2298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5</a:t>
            </a:r>
            <a:r>
              <a:rPr lang="en-US" sz="1200" baseline="30000"/>
              <a:t>th </a:t>
            </a:r>
            <a:r>
              <a:rPr lang="en-US" sz="1200"/>
              <a:t>METCOR-P Project Meeting, 07.06.2011,  St Petersburg</a:t>
            </a:r>
            <a:r>
              <a:rPr lang="en-US"/>
              <a:t>    </a:t>
            </a:r>
            <a:r>
              <a:rPr lang="en-GB"/>
              <a:t> </a:t>
            </a:r>
            <a:fld id="{5CC39E0E-6C31-496C-87C8-4FB0351AB867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211782"/>
      </p:ext>
    </p:extLst>
  </p:cSld>
  <p:clrMapOvr>
    <a:masterClrMapping/>
  </p:clrMapOvr>
  <p:transition advClick="0"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5</a:t>
            </a:r>
            <a:r>
              <a:rPr lang="en-US" sz="1200" baseline="30000"/>
              <a:t>th </a:t>
            </a:r>
            <a:r>
              <a:rPr lang="en-US" sz="1200"/>
              <a:t>METCOR-P Project Meeting, 07.06.2011,  St Petersburg</a:t>
            </a:r>
            <a:r>
              <a:rPr lang="en-US"/>
              <a:t>    </a:t>
            </a:r>
            <a:r>
              <a:rPr lang="en-GB"/>
              <a:t> </a:t>
            </a:r>
            <a:fld id="{4F346662-1405-4DFC-86A3-21D7A1E39377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7491491"/>
      </p:ext>
    </p:extLst>
  </p:cSld>
  <p:clrMapOvr>
    <a:masterClrMapping/>
  </p:clrMapOvr>
  <p:transition advClick="0"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5</a:t>
            </a:r>
            <a:r>
              <a:rPr lang="en-US" sz="1200" baseline="30000"/>
              <a:t>th </a:t>
            </a:r>
            <a:r>
              <a:rPr lang="en-US" sz="1200"/>
              <a:t>METCOR-P Project Meeting, 07.06.2011,  St Petersburg</a:t>
            </a:r>
            <a:r>
              <a:rPr lang="en-US"/>
              <a:t>    </a:t>
            </a:r>
            <a:r>
              <a:rPr lang="en-GB"/>
              <a:t> </a:t>
            </a:r>
            <a:fld id="{68A74543-B33D-4352-87A7-1F77E478EB10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493254"/>
      </p:ext>
    </p:extLst>
  </p:cSld>
  <p:clrMapOvr>
    <a:masterClrMapping/>
  </p:clrMapOvr>
  <p:transition advClick="0"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5</a:t>
            </a:r>
            <a:r>
              <a:rPr lang="en-US" sz="1200" baseline="30000"/>
              <a:t>th </a:t>
            </a:r>
            <a:r>
              <a:rPr lang="en-US" sz="1200"/>
              <a:t>METCOR-P Project Meeting, 07.06.2011,  St Petersburg</a:t>
            </a:r>
            <a:r>
              <a:rPr lang="en-US"/>
              <a:t>    </a:t>
            </a:r>
            <a:r>
              <a:rPr lang="en-GB"/>
              <a:t> </a:t>
            </a:r>
            <a:fld id="{15477262-F821-4A3C-B6AE-3D173E42B2AA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4610259"/>
      </p:ext>
    </p:extLst>
  </p:cSld>
  <p:clrMapOvr>
    <a:masterClrMapping/>
  </p:clrMapOvr>
  <p:transition advClick="0"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5</a:t>
            </a:r>
            <a:r>
              <a:rPr lang="en-US" sz="1200" baseline="30000"/>
              <a:t>th </a:t>
            </a:r>
            <a:r>
              <a:rPr lang="en-US" sz="1200"/>
              <a:t>METCOR-P Project Meeting, 07.06.2011,  St Petersburg</a:t>
            </a:r>
            <a:r>
              <a:rPr lang="en-US"/>
              <a:t>    </a:t>
            </a:r>
            <a:r>
              <a:rPr lang="en-GB"/>
              <a:t> </a:t>
            </a:r>
            <a:fld id="{2B77FBFC-C93D-441E-AE63-B79D781D230F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336807"/>
      </p:ext>
    </p:extLst>
  </p:cSld>
  <p:clrMapOvr>
    <a:masterClrMapping/>
  </p:clrMapOvr>
  <p:transition advClick="0"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5</a:t>
            </a:r>
            <a:r>
              <a:rPr lang="en-US" sz="1200" baseline="30000"/>
              <a:t>th </a:t>
            </a:r>
            <a:r>
              <a:rPr lang="en-US" sz="1200"/>
              <a:t>METCOR-P Project Meeting, 07.06.2011,  St Petersburg</a:t>
            </a:r>
            <a:r>
              <a:rPr lang="en-US"/>
              <a:t>    </a:t>
            </a:r>
            <a:r>
              <a:rPr lang="en-GB"/>
              <a:t> </a:t>
            </a:r>
            <a:fld id="{29C77BD3-4A42-44DC-A2C0-174A0CE86A8F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888468"/>
      </p:ext>
    </p:extLst>
  </p:cSld>
  <p:clrMapOvr>
    <a:masterClrMapping/>
  </p:clrMapOvr>
  <p:transition advClick="0"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81013"/>
            <a:ext cx="777240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59" tIns="46030" rIns="92059" bIns="4603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6450" y="22987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59" tIns="46030" rIns="92059" bIns="460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текста</a:t>
            </a:r>
          </a:p>
          <a:p>
            <a:pPr lvl="1"/>
            <a:r>
              <a:rPr lang="en-GB" smtClean="0"/>
              <a:t>Второй уровень</a:t>
            </a:r>
          </a:p>
          <a:p>
            <a:pPr lvl="2"/>
            <a:r>
              <a:rPr lang="en-GB" smtClean="0"/>
              <a:t>Третий уровень</a:t>
            </a:r>
          </a:p>
          <a:p>
            <a:pPr lvl="3"/>
            <a:r>
              <a:rPr lang="en-GB" smtClean="0"/>
              <a:t>Четвертый уровень</a:t>
            </a:r>
          </a:p>
          <a:p>
            <a:pPr lvl="4"/>
            <a:r>
              <a:rPr lang="en-GB" smtClean="0"/>
              <a:t>Пятый уровень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01650" y="6578600"/>
            <a:ext cx="8642350" cy="279400"/>
          </a:xfrm>
          <a:prstGeom prst="rect">
            <a:avLst/>
          </a:prstGeom>
          <a:solidFill>
            <a:srgbClr val="A50021">
              <a:alpha val="45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2059" tIns="46030" rIns="92059" bIns="4603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                                                 5</a:t>
            </a:r>
            <a:r>
              <a:rPr lang="en-US" sz="1200" baseline="30000"/>
              <a:t>th </a:t>
            </a:r>
            <a:r>
              <a:rPr lang="en-US" sz="1200"/>
              <a:t>METCOR-P Project Meeting, 07.06.2011,  St Petersburg</a:t>
            </a:r>
            <a:r>
              <a:rPr lang="en-US"/>
              <a:t>    </a:t>
            </a:r>
            <a:r>
              <a:rPr lang="en-GB"/>
              <a:t> </a:t>
            </a:r>
            <a:fld id="{75DD86B9-0DCD-43C1-BE32-38ECE75C1AB6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527050" y="6535738"/>
            <a:ext cx="861695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advClick="0">
    <p:zoom dir="in"/>
  </p:transition>
  <p:hf hdr="0" ftr="0" dt="0"/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A5002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A50021"/>
          </a:solidFill>
          <a:latin typeface="Trebuchet MS" pitchFamily="34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A50021"/>
          </a:solidFill>
          <a:latin typeface="Trebuchet MS" pitchFamily="34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A50021"/>
          </a:solidFill>
          <a:latin typeface="Trebuchet MS" pitchFamily="34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A50021"/>
          </a:solidFill>
          <a:latin typeface="Trebuchet MS" pitchFamily="34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A50021"/>
          </a:solidFill>
          <a:latin typeface="Trebuchet MS" pitchFamily="34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A50021"/>
          </a:solidFill>
          <a:latin typeface="Trebuchet MS" pitchFamily="34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A50021"/>
          </a:solidFill>
          <a:latin typeface="Trebuchet MS" pitchFamily="34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A50021"/>
          </a:solidFill>
          <a:latin typeface="Trebuchet MS" pitchFamily="34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400">
          <a:solidFill>
            <a:srgbClr val="000066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4.wmf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14"/>
          <p:cNvSpPr>
            <a:spLocks noChangeArrowheads="1"/>
          </p:cNvSpPr>
          <p:nvPr/>
        </p:nvSpPr>
        <p:spPr bwMode="auto">
          <a:xfrm>
            <a:off x="542925" y="4364038"/>
            <a:ext cx="750887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9" tIns="46030" rIns="92059" bIns="46030" anchor="ctr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GB" sz="2400"/>
              <a:t>Presented by V. Khabensky</a:t>
            </a:r>
          </a:p>
          <a:p>
            <a:pPr marL="342900" indent="-342900"/>
            <a:r>
              <a:rPr lang="ru-RU" sz="2400" b="0"/>
              <a:t>5</a:t>
            </a:r>
            <a:r>
              <a:rPr lang="en-US" sz="2400" b="0" baseline="30000"/>
              <a:t>th</a:t>
            </a:r>
            <a:r>
              <a:rPr lang="en-US" sz="2400" b="0"/>
              <a:t> METCOR-P project mee</a:t>
            </a:r>
            <a:r>
              <a:rPr lang="en-GB" sz="2400" b="0"/>
              <a:t>ting</a:t>
            </a:r>
          </a:p>
          <a:p>
            <a:pPr marL="342900" indent="-342900"/>
            <a:r>
              <a:rPr lang="en-US" sz="2400" b="0">
                <a:solidFill>
                  <a:srgbClr val="000000"/>
                </a:solidFill>
              </a:rPr>
              <a:t>June </a:t>
            </a:r>
            <a:r>
              <a:rPr lang="ru-RU" sz="2400" b="0">
                <a:solidFill>
                  <a:srgbClr val="000000"/>
                </a:solidFill>
              </a:rPr>
              <a:t>7</a:t>
            </a:r>
            <a:r>
              <a:rPr lang="en-US" sz="2400" b="0">
                <a:solidFill>
                  <a:srgbClr val="000000"/>
                </a:solidFill>
              </a:rPr>
              <a:t>, 201</a:t>
            </a:r>
            <a:r>
              <a:rPr lang="ru-RU" sz="2400" b="0">
                <a:solidFill>
                  <a:srgbClr val="000000"/>
                </a:solidFill>
              </a:rPr>
              <a:t>1</a:t>
            </a:r>
            <a:r>
              <a:rPr lang="en-US" sz="2400" b="0">
                <a:solidFill>
                  <a:srgbClr val="000000"/>
                </a:solidFill>
              </a:rPr>
              <a:t>, St. Petersburg, Russia</a:t>
            </a:r>
            <a:endParaRPr lang="en-GB" sz="2400" b="0"/>
          </a:p>
        </p:txBody>
      </p:sp>
      <p:sp>
        <p:nvSpPr>
          <p:cNvPr id="1029" name="Rectangle 15"/>
          <p:cNvSpPr>
            <a:spLocks noChangeArrowheads="1"/>
          </p:cNvSpPr>
          <p:nvPr/>
        </p:nvSpPr>
        <p:spPr bwMode="auto">
          <a:xfrm>
            <a:off x="557213" y="1546225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9" tIns="46030" rIns="92059" bIns="46030" anchor="ctr"/>
          <a:lstStyle/>
          <a:p>
            <a:pPr algn="ctr"/>
            <a:endParaRPr lang="ru-RU" sz="2800">
              <a:solidFill>
                <a:srgbClr val="A50021"/>
              </a:solidFill>
              <a:latin typeface="Trebuchet MS" pitchFamily="34" charset="0"/>
              <a:cs typeface="Times New Roman" pitchFamily="18" charset="0"/>
            </a:endParaRPr>
          </a:p>
        </p:txBody>
      </p:sp>
      <p:sp>
        <p:nvSpPr>
          <p:cNvPr id="1030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0" y="2127250"/>
            <a:ext cx="8853488" cy="1470025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sz="4400" smtClean="0"/>
              <a:t>Status of the ISTC project #3592</a:t>
            </a:r>
            <a:r>
              <a:rPr lang="ru-RU" sz="4400" smtClean="0"/>
              <a:t> (</a:t>
            </a:r>
            <a:r>
              <a:rPr lang="en-US" sz="4400" smtClean="0"/>
              <a:t>METCOR-P</a:t>
            </a:r>
            <a:r>
              <a:rPr lang="ru-RU" sz="4400" smtClean="0"/>
              <a:t>) </a:t>
            </a:r>
            <a:r>
              <a:rPr lang="en-US" sz="4400" smtClean="0"/>
              <a:t/>
            </a:r>
            <a:br>
              <a:rPr lang="en-US" sz="4400" smtClean="0"/>
            </a:br>
            <a:endParaRPr lang="en-GB" sz="4400" smtClean="0"/>
          </a:p>
        </p:txBody>
      </p:sp>
      <p:sp>
        <p:nvSpPr>
          <p:cNvPr id="1031" name="Line 2057"/>
          <p:cNvSpPr>
            <a:spLocks noChangeShapeType="1"/>
          </p:cNvSpPr>
          <p:nvPr/>
        </p:nvSpPr>
        <p:spPr bwMode="auto">
          <a:xfrm>
            <a:off x="0" y="912813"/>
            <a:ext cx="91440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1032" name="Group 2062"/>
          <p:cNvGrpSpPr>
            <a:grpSpLocks/>
          </p:cNvGrpSpPr>
          <p:nvPr/>
        </p:nvGrpSpPr>
        <p:grpSpPr bwMode="auto">
          <a:xfrm>
            <a:off x="4797425" y="0"/>
            <a:ext cx="4098925" cy="1004888"/>
            <a:chOff x="3062" y="0"/>
            <a:chExt cx="2542" cy="592"/>
          </a:xfrm>
        </p:grpSpPr>
        <p:sp>
          <p:nvSpPr>
            <p:cNvPr id="1034" name="Rectangle 2063"/>
            <p:cNvSpPr>
              <a:spLocks noChangeArrowheads="1"/>
            </p:cNvSpPr>
            <p:nvPr/>
          </p:nvSpPr>
          <p:spPr bwMode="auto">
            <a:xfrm>
              <a:off x="3062" y="122"/>
              <a:ext cx="1834" cy="3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/>
            <a:p>
              <a:r>
                <a:rPr lang="en-GB" sz="1800"/>
                <a:t> </a:t>
              </a:r>
              <a:r>
                <a:rPr lang="en-US" sz="1800"/>
                <a:t>International Science and Technology Center</a:t>
              </a:r>
              <a:endParaRPr lang="en-GB" sz="1800"/>
            </a:p>
          </p:txBody>
        </p:sp>
        <p:pic>
          <p:nvPicPr>
            <p:cNvPr id="1035" name="Picture 2064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3064"/>
            <a:stretch>
              <a:fillRect/>
            </a:stretch>
          </p:blipFill>
          <p:spPr bwMode="auto">
            <a:xfrm>
              <a:off x="4896" y="0"/>
              <a:ext cx="708" cy="5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33" name="Rectangle 2066"/>
          <p:cNvSpPr>
            <a:spLocks noChangeArrowheads="1"/>
          </p:cNvSpPr>
          <p:nvPr/>
        </p:nvSpPr>
        <p:spPr bwMode="auto">
          <a:xfrm>
            <a:off x="1109663" y="220663"/>
            <a:ext cx="3606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r>
              <a:rPr lang="en-US" sz="1800">
                <a:ea typeface="Arial Unicode MS" pitchFamily="34" charset="-128"/>
                <a:cs typeface="Arial Unicode MS" pitchFamily="34" charset="-128"/>
              </a:rPr>
              <a:t>A.P. Alexandrov </a:t>
            </a:r>
            <a:r>
              <a:rPr lang="en-GB" sz="1800"/>
              <a:t>Research</a:t>
            </a:r>
            <a:r>
              <a:rPr lang="en-US" sz="1800"/>
              <a:t> </a:t>
            </a:r>
            <a:r>
              <a:rPr lang="en-GB" sz="1800"/>
              <a:t>Institute</a:t>
            </a:r>
            <a:r>
              <a:rPr lang="en-US" sz="1800"/>
              <a:t> of Technology</a:t>
            </a:r>
            <a:endParaRPr lang="en-GB" sz="1800"/>
          </a:p>
        </p:txBody>
      </p:sp>
      <p:graphicFrame>
        <p:nvGraphicFramePr>
          <p:cNvPr id="1026" name="Object 2067"/>
          <p:cNvGraphicFramePr>
            <a:graphicFrameLocks noChangeAspect="1"/>
          </p:cNvGraphicFramePr>
          <p:nvPr/>
        </p:nvGraphicFramePr>
        <p:xfrm>
          <a:off x="225425" y="0"/>
          <a:ext cx="852488" cy="87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CorelDRAW" r:id="rId6" imgW="515520" imgH="574200" progId="CorelDraw.Graphic.7">
                  <p:embed/>
                </p:oleObj>
              </mc:Choice>
              <mc:Fallback>
                <p:oleObj name="CorelDRAW" r:id="rId6" imgW="515520" imgH="574200" progId="CorelDraw.Graphic.7">
                  <p:embed/>
                  <p:pic>
                    <p:nvPicPr>
                      <p:cNvPr id="0" name="Object 20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425" y="0"/>
                        <a:ext cx="852488" cy="874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Номер слайда 3"/>
          <p:cNvSpPr>
            <a:spLocks noGrp="1"/>
          </p:cNvSpPr>
          <p:nvPr>
            <p:ph type="sldNum" sz="quarter" idx="10"/>
          </p:nvPr>
        </p:nvSpPr>
        <p:spPr>
          <a:solidFill>
            <a:srgbClr val="A50021">
              <a:alpha val="45097"/>
            </a:srgbClr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>
                <a:solidFill>
                  <a:schemeClr val="bg1"/>
                </a:solidFill>
              </a:rPr>
              <a:t>                                                 5</a:t>
            </a:r>
            <a:r>
              <a:rPr lang="en-US" sz="1200" baseline="30000">
                <a:solidFill>
                  <a:schemeClr val="bg1"/>
                </a:solidFill>
              </a:rPr>
              <a:t>th </a:t>
            </a:r>
            <a:r>
              <a:rPr lang="en-US" sz="1200">
                <a:solidFill>
                  <a:schemeClr val="bg1"/>
                </a:solidFill>
              </a:rPr>
              <a:t>METCOR-P Project Meeting, 07.06.2011,  St Petersburg</a:t>
            </a:r>
            <a:r>
              <a:rPr lang="en-US">
                <a:solidFill>
                  <a:schemeClr val="bg1"/>
                </a:solidFill>
              </a:rPr>
              <a:t>    </a:t>
            </a:r>
            <a:r>
              <a:rPr lang="en-GB">
                <a:solidFill>
                  <a:schemeClr val="bg1"/>
                </a:solidFill>
              </a:rPr>
              <a:t> </a:t>
            </a:r>
            <a:fld id="{C5DF410C-A57A-4579-8312-80FAE8C2E8F9}" type="slidenum">
              <a:rPr lang="en-GB">
                <a:solidFill>
                  <a:schemeClr val="bg1"/>
                </a:solidFill>
              </a:rPr>
              <a:pPr/>
              <a:t>10</a:t>
            </a:fld>
            <a:endParaRPr lang="en-GB">
              <a:solidFill>
                <a:schemeClr val="bg1"/>
              </a:solidFill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711200" y="157163"/>
            <a:ext cx="7772400" cy="639762"/>
          </a:xfrm>
        </p:spPr>
        <p:txBody>
          <a:bodyPr/>
          <a:lstStyle/>
          <a:p>
            <a:r>
              <a:rPr lang="en-US" smtClean="0">
                <a:latin typeface="Arial" pitchFamily="34" charset="0"/>
              </a:rPr>
              <a:t>Publications during</a:t>
            </a:r>
            <a:r>
              <a:rPr lang="ru-RU" smtClean="0">
                <a:latin typeface="Arial" pitchFamily="34" charset="0"/>
              </a:rPr>
              <a:t> </a:t>
            </a:r>
            <a:r>
              <a:rPr lang="en-US" smtClean="0">
                <a:latin typeface="Arial" pitchFamily="34" charset="0"/>
              </a:rPr>
              <a:t>METCOR-P</a:t>
            </a:r>
            <a:endParaRPr lang="ru-RU" smtClean="0">
              <a:latin typeface="Arial" pitchFamily="34" charset="0"/>
            </a:endParaRPr>
          </a:p>
        </p:txBody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9725" y="933450"/>
            <a:ext cx="8632825" cy="5513388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spcAft>
                <a:spcPct val="5000"/>
              </a:spcAft>
              <a:buFontTx/>
              <a:buAutoNum type="arabicPeriod"/>
              <a:defRPr/>
            </a:pPr>
            <a:r>
              <a:rPr lang="en-US" sz="2100" b="1" smtClean="0">
                <a:effectLst/>
              </a:rPr>
              <a:t>Bechta S.V., Granovsky V</a:t>
            </a:r>
            <a:r>
              <a:rPr lang="ru-RU" sz="2100" b="1" smtClean="0">
                <a:effectLst/>
              </a:rPr>
              <a:t>.</a:t>
            </a:r>
            <a:r>
              <a:rPr lang="en-US" sz="2100" b="1" smtClean="0">
                <a:effectLst/>
              </a:rPr>
              <a:t>S</a:t>
            </a:r>
            <a:r>
              <a:rPr lang="ru-RU" sz="2100" b="1" smtClean="0">
                <a:effectLst/>
              </a:rPr>
              <a:t>., </a:t>
            </a:r>
            <a:r>
              <a:rPr lang="en-US" sz="2100" b="1" smtClean="0">
                <a:effectLst/>
              </a:rPr>
              <a:t>Khabensky V.B., Krushinov E</a:t>
            </a:r>
            <a:r>
              <a:rPr lang="ru-RU" sz="2100" b="1" smtClean="0">
                <a:effectLst/>
              </a:rPr>
              <a:t>.</a:t>
            </a:r>
            <a:r>
              <a:rPr lang="en-US" sz="2100" b="1" smtClean="0">
                <a:effectLst/>
              </a:rPr>
              <a:t>V</a:t>
            </a:r>
            <a:r>
              <a:rPr lang="ru-RU" sz="2100" b="1" smtClean="0">
                <a:effectLst/>
              </a:rPr>
              <a:t>., </a:t>
            </a:r>
            <a:r>
              <a:rPr lang="en-US" sz="2100" b="1" smtClean="0">
                <a:effectLst/>
              </a:rPr>
              <a:t>Vitol S.A., Sulatsky A.A., Gusarov V</a:t>
            </a:r>
            <a:r>
              <a:rPr lang="ru-RU" sz="2100" b="1" smtClean="0">
                <a:effectLst/>
              </a:rPr>
              <a:t>.</a:t>
            </a:r>
            <a:r>
              <a:rPr lang="en-US" sz="2100" b="1" smtClean="0">
                <a:effectLst/>
              </a:rPr>
              <a:t>V</a:t>
            </a:r>
            <a:r>
              <a:rPr lang="ru-RU" sz="2100" b="1" smtClean="0">
                <a:effectLst/>
              </a:rPr>
              <a:t>., </a:t>
            </a:r>
            <a:r>
              <a:rPr lang="en-US" sz="2100" b="1" smtClean="0">
                <a:effectLst/>
              </a:rPr>
              <a:t>Almjashev V</a:t>
            </a:r>
            <a:r>
              <a:rPr lang="ru-RU" sz="2100" b="1" smtClean="0">
                <a:effectLst/>
              </a:rPr>
              <a:t>.</a:t>
            </a:r>
            <a:r>
              <a:rPr lang="en-US" sz="2100" b="1" smtClean="0">
                <a:effectLst/>
              </a:rPr>
              <a:t>I</a:t>
            </a:r>
            <a:r>
              <a:rPr lang="ru-RU" sz="2100" b="1" smtClean="0">
                <a:effectLst/>
              </a:rPr>
              <a:t>.,</a:t>
            </a:r>
            <a:r>
              <a:rPr lang="en-US" sz="2100" b="1" smtClean="0">
                <a:effectLst/>
              </a:rPr>
              <a:t> Lopukh D</a:t>
            </a:r>
            <a:r>
              <a:rPr lang="ru-RU" sz="2100" b="1" smtClean="0">
                <a:effectLst/>
              </a:rPr>
              <a:t>.</a:t>
            </a:r>
            <a:r>
              <a:rPr lang="en-US" sz="2100" b="1" smtClean="0">
                <a:effectLst/>
              </a:rPr>
              <a:t>B</a:t>
            </a:r>
            <a:r>
              <a:rPr lang="ru-RU" sz="2100" b="1" smtClean="0">
                <a:effectLst/>
              </a:rPr>
              <a:t>.,</a:t>
            </a:r>
            <a:r>
              <a:rPr lang="en-US" sz="2100" b="1" smtClean="0">
                <a:effectLst/>
              </a:rPr>
              <a:t> Bottomley D</a:t>
            </a:r>
            <a:r>
              <a:rPr lang="ru-RU" sz="2100" b="1" smtClean="0">
                <a:effectLst/>
              </a:rPr>
              <a:t>., </a:t>
            </a:r>
            <a:r>
              <a:rPr lang="en-US" sz="2100" b="1" smtClean="0">
                <a:effectLst/>
              </a:rPr>
              <a:t>Fischer M</a:t>
            </a:r>
            <a:r>
              <a:rPr lang="ru-RU" sz="2100" b="1" smtClean="0">
                <a:effectLst/>
              </a:rPr>
              <a:t>., </a:t>
            </a:r>
            <a:r>
              <a:rPr lang="en-US" sz="2100" b="1" smtClean="0">
                <a:effectLst/>
              </a:rPr>
              <a:t>Piluso P., Miassoedov A., Tromm W</a:t>
            </a:r>
            <a:r>
              <a:rPr lang="ru-RU" sz="2100" b="1" smtClean="0">
                <a:effectLst/>
              </a:rPr>
              <a:t>., </a:t>
            </a:r>
            <a:r>
              <a:rPr lang="en-US" sz="2100" b="1" smtClean="0">
                <a:effectLst/>
              </a:rPr>
              <a:t>Altstadt E</a:t>
            </a:r>
            <a:r>
              <a:rPr lang="ru-RU" sz="2100" b="1" smtClean="0">
                <a:effectLst/>
              </a:rPr>
              <a:t>., </a:t>
            </a:r>
            <a:r>
              <a:rPr lang="en-US" sz="2100" b="1" smtClean="0">
                <a:effectLst/>
              </a:rPr>
              <a:t>Fichot F</a:t>
            </a:r>
            <a:r>
              <a:rPr lang="ru-RU" sz="2100" b="1" smtClean="0">
                <a:effectLst/>
              </a:rPr>
              <a:t>., </a:t>
            </a:r>
            <a:r>
              <a:rPr lang="en-US" sz="2100" b="1" smtClean="0">
                <a:effectLst/>
              </a:rPr>
              <a:t>Kymalainen O. </a:t>
            </a:r>
            <a:r>
              <a:rPr lang="en-US" sz="2100" b="1" smtClean="0">
                <a:solidFill>
                  <a:srgbClr val="990033"/>
                </a:solidFill>
                <a:effectLst/>
              </a:rPr>
              <a:t>Interaction between Molten Corium UO</a:t>
            </a:r>
            <a:r>
              <a:rPr lang="en-US" sz="2100" b="1" baseline="-25000" smtClean="0">
                <a:solidFill>
                  <a:srgbClr val="990033"/>
                </a:solidFill>
                <a:effectLst/>
              </a:rPr>
              <a:t>2+x</a:t>
            </a:r>
            <a:r>
              <a:rPr lang="en-US" sz="2100" b="1" smtClean="0">
                <a:solidFill>
                  <a:srgbClr val="990033"/>
                </a:solidFill>
                <a:effectLst/>
              </a:rPr>
              <a:t>-ZrO</a:t>
            </a:r>
            <a:r>
              <a:rPr lang="en-US" sz="2100" b="1" baseline="-25000" smtClean="0">
                <a:solidFill>
                  <a:srgbClr val="990033"/>
                </a:solidFill>
                <a:effectLst/>
              </a:rPr>
              <a:t>2</a:t>
            </a:r>
            <a:r>
              <a:rPr lang="en-US" sz="2100" b="1" smtClean="0">
                <a:solidFill>
                  <a:srgbClr val="990033"/>
                </a:solidFill>
                <a:effectLst/>
              </a:rPr>
              <a:t>-FeO</a:t>
            </a:r>
            <a:r>
              <a:rPr lang="en-US" sz="2100" b="1" baseline="-25000" smtClean="0">
                <a:solidFill>
                  <a:srgbClr val="990033"/>
                </a:solidFill>
                <a:effectLst/>
              </a:rPr>
              <a:t>y</a:t>
            </a:r>
            <a:r>
              <a:rPr lang="en-US" sz="2100" b="1" smtClean="0">
                <a:solidFill>
                  <a:srgbClr val="990033"/>
                </a:solidFill>
                <a:effectLst/>
              </a:rPr>
              <a:t> and VVER Vessel Steel</a:t>
            </a:r>
            <a:r>
              <a:rPr lang="en-US" sz="2100" b="1" smtClean="0">
                <a:effectLst/>
              </a:rPr>
              <a:t> // Proceeding of ICAPP’08, Anaheim, CA USA, June 8-12, 2008, Paper 8052.</a:t>
            </a:r>
          </a:p>
          <a:p>
            <a:pPr marL="457200" indent="-457200">
              <a:lnSpc>
                <a:spcPct val="80000"/>
              </a:lnSpc>
              <a:spcAft>
                <a:spcPct val="5000"/>
              </a:spcAft>
              <a:buFontTx/>
              <a:buAutoNum type="arabicPeriod"/>
              <a:defRPr/>
            </a:pPr>
            <a:r>
              <a:rPr lang="en-US" sz="2100" b="1" smtClean="0">
                <a:effectLst/>
              </a:rPr>
              <a:t>Bechta S.V., Granovsky V</a:t>
            </a:r>
            <a:r>
              <a:rPr lang="ru-RU" sz="2100" b="1" smtClean="0">
                <a:effectLst/>
              </a:rPr>
              <a:t>.</a:t>
            </a:r>
            <a:r>
              <a:rPr lang="en-US" sz="2100" b="1" smtClean="0">
                <a:effectLst/>
              </a:rPr>
              <a:t>S</a:t>
            </a:r>
            <a:r>
              <a:rPr lang="ru-RU" sz="2100" b="1" smtClean="0">
                <a:effectLst/>
              </a:rPr>
              <a:t>., </a:t>
            </a:r>
            <a:r>
              <a:rPr lang="en-US" sz="2100" b="1" smtClean="0">
                <a:effectLst/>
              </a:rPr>
              <a:t>Khabensky V.B., Krushinov E</a:t>
            </a:r>
            <a:r>
              <a:rPr lang="ru-RU" sz="2100" b="1" smtClean="0">
                <a:effectLst/>
              </a:rPr>
              <a:t>.</a:t>
            </a:r>
            <a:r>
              <a:rPr lang="en-US" sz="2100" b="1" smtClean="0">
                <a:effectLst/>
              </a:rPr>
              <a:t>V</a:t>
            </a:r>
            <a:r>
              <a:rPr lang="ru-RU" sz="2100" b="1" smtClean="0">
                <a:effectLst/>
              </a:rPr>
              <a:t>., </a:t>
            </a:r>
            <a:r>
              <a:rPr lang="en-US" sz="2100" b="1" smtClean="0">
                <a:effectLst/>
              </a:rPr>
              <a:t>Vitol S.A., Sulatsky A.A., Gusarov V</a:t>
            </a:r>
            <a:r>
              <a:rPr lang="ru-RU" sz="2100" b="1" smtClean="0">
                <a:effectLst/>
              </a:rPr>
              <a:t>.</a:t>
            </a:r>
            <a:r>
              <a:rPr lang="en-US" sz="2100" b="1" smtClean="0">
                <a:effectLst/>
              </a:rPr>
              <a:t>V</a:t>
            </a:r>
            <a:r>
              <a:rPr lang="ru-RU" sz="2100" b="1" smtClean="0">
                <a:effectLst/>
              </a:rPr>
              <a:t>., </a:t>
            </a:r>
            <a:r>
              <a:rPr lang="en-US" sz="2100" b="1" smtClean="0">
                <a:effectLst/>
              </a:rPr>
              <a:t>Almjashev V</a:t>
            </a:r>
            <a:r>
              <a:rPr lang="ru-RU" sz="2100" b="1" smtClean="0">
                <a:effectLst/>
              </a:rPr>
              <a:t>.</a:t>
            </a:r>
            <a:r>
              <a:rPr lang="en-US" sz="2100" b="1" smtClean="0">
                <a:effectLst/>
              </a:rPr>
              <a:t>I</a:t>
            </a:r>
            <a:r>
              <a:rPr lang="ru-RU" sz="2100" b="1" smtClean="0">
                <a:effectLst/>
              </a:rPr>
              <a:t>.,</a:t>
            </a:r>
            <a:r>
              <a:rPr lang="ru-RU" sz="2100" b="1" smtClean="0"/>
              <a:t> </a:t>
            </a:r>
            <a:r>
              <a:rPr lang="en-US" sz="2100" b="1" smtClean="0">
                <a:effectLst/>
              </a:rPr>
              <a:t>Mezentseva L</a:t>
            </a:r>
            <a:r>
              <a:rPr lang="ru-RU" sz="2100" b="1" smtClean="0">
                <a:effectLst/>
              </a:rPr>
              <a:t>.</a:t>
            </a:r>
            <a:r>
              <a:rPr lang="en-US" sz="2100" b="1" smtClean="0">
                <a:effectLst/>
              </a:rPr>
              <a:t>P</a:t>
            </a:r>
            <a:r>
              <a:rPr lang="ru-RU" sz="2100" b="1" smtClean="0">
                <a:effectLst/>
              </a:rPr>
              <a:t>., </a:t>
            </a:r>
            <a:r>
              <a:rPr lang="en-US" sz="2100" b="1" smtClean="0">
                <a:effectLst/>
              </a:rPr>
              <a:t>Krushinov E</a:t>
            </a:r>
            <a:r>
              <a:rPr lang="ru-RU" sz="2100" b="1" smtClean="0">
                <a:effectLst/>
              </a:rPr>
              <a:t>.</a:t>
            </a:r>
            <a:r>
              <a:rPr lang="en-US" sz="2100" b="1" smtClean="0">
                <a:effectLst/>
              </a:rPr>
              <a:t>V</a:t>
            </a:r>
            <a:r>
              <a:rPr lang="ru-RU" sz="2100" b="1" smtClean="0">
                <a:effectLst/>
              </a:rPr>
              <a:t>., </a:t>
            </a:r>
            <a:r>
              <a:rPr lang="en-US" sz="2100" b="1" smtClean="0">
                <a:effectLst/>
              </a:rPr>
              <a:t>Kotova S.Yu., Kosarevsky R.A., Barrachin M</a:t>
            </a:r>
            <a:r>
              <a:rPr lang="ru-RU" sz="2100" b="1" smtClean="0">
                <a:effectLst/>
              </a:rPr>
              <a:t>., </a:t>
            </a:r>
            <a:r>
              <a:rPr lang="en-US" sz="2100" b="1" smtClean="0">
                <a:effectLst/>
              </a:rPr>
              <a:t>Bottomley D</a:t>
            </a:r>
            <a:r>
              <a:rPr lang="ru-RU" sz="2100" b="1" smtClean="0">
                <a:effectLst/>
              </a:rPr>
              <a:t>., </a:t>
            </a:r>
            <a:r>
              <a:rPr lang="en-US" sz="2100" b="1" smtClean="0">
                <a:effectLst/>
              </a:rPr>
              <a:t>Fischer M</a:t>
            </a:r>
            <a:r>
              <a:rPr lang="ru-RU" sz="2100" b="1" smtClean="0">
                <a:effectLst/>
              </a:rPr>
              <a:t>.,</a:t>
            </a:r>
            <a:r>
              <a:rPr lang="en-US" sz="2100" b="1" smtClean="0">
                <a:effectLst/>
              </a:rPr>
              <a:t> Fichot F</a:t>
            </a:r>
            <a:r>
              <a:rPr lang="ru-RU" sz="2100" b="1" smtClean="0">
                <a:effectLst/>
              </a:rPr>
              <a:t>. </a:t>
            </a:r>
            <a:r>
              <a:rPr lang="en-US" sz="2100" b="1" smtClean="0">
                <a:solidFill>
                  <a:srgbClr val="990033"/>
                </a:solidFill>
                <a:effectLst/>
              </a:rPr>
              <a:t>Corium Phase Equilibria from MASCA, METCOR and CORPHAD Results</a:t>
            </a:r>
            <a:r>
              <a:rPr lang="en-US" sz="2100" b="1" smtClean="0">
                <a:effectLst/>
              </a:rPr>
              <a:t> // Nucl. Eng. and Design, 238, p. 2761-2771 (2008).</a:t>
            </a:r>
          </a:p>
          <a:p>
            <a:pPr marL="457200" indent="-457200">
              <a:lnSpc>
                <a:spcPct val="80000"/>
              </a:lnSpc>
              <a:spcAft>
                <a:spcPct val="5000"/>
              </a:spcAft>
              <a:buFontTx/>
              <a:buNone/>
              <a:defRPr/>
            </a:pPr>
            <a:r>
              <a:rPr lang="en-US" sz="2100" b="1" smtClean="0">
                <a:effectLst/>
              </a:rPr>
              <a:t>3.    Bechta S.V., Granovsky V</a:t>
            </a:r>
            <a:r>
              <a:rPr lang="ru-RU" sz="2100" b="1" smtClean="0">
                <a:effectLst/>
              </a:rPr>
              <a:t>.</a:t>
            </a:r>
            <a:r>
              <a:rPr lang="en-US" sz="2100" b="1" smtClean="0">
                <a:effectLst/>
              </a:rPr>
              <a:t>S</a:t>
            </a:r>
            <a:r>
              <a:rPr lang="ru-RU" sz="2100" b="1" smtClean="0">
                <a:effectLst/>
              </a:rPr>
              <a:t>., </a:t>
            </a:r>
            <a:r>
              <a:rPr lang="en-US" sz="2100" b="1" smtClean="0">
                <a:effectLst/>
              </a:rPr>
              <a:t>Khabensky V.B., Krushinov E</a:t>
            </a:r>
            <a:r>
              <a:rPr lang="ru-RU" sz="2100" b="1" smtClean="0">
                <a:effectLst/>
              </a:rPr>
              <a:t>.</a:t>
            </a:r>
            <a:r>
              <a:rPr lang="en-US" sz="2100" b="1" smtClean="0">
                <a:effectLst/>
              </a:rPr>
              <a:t>V</a:t>
            </a:r>
            <a:r>
              <a:rPr lang="ru-RU" sz="2100" b="1" smtClean="0">
                <a:effectLst/>
              </a:rPr>
              <a:t>., </a:t>
            </a:r>
            <a:r>
              <a:rPr lang="en-US" sz="2100" b="1" smtClean="0">
                <a:effectLst/>
              </a:rPr>
              <a:t>Vitol S.A., Strizhov V.F., D</a:t>
            </a:r>
            <a:r>
              <a:rPr lang="ru-RU" sz="2100" b="1" smtClean="0">
                <a:effectLst/>
              </a:rPr>
              <a:t>.</a:t>
            </a:r>
            <a:r>
              <a:rPr lang="en-US" sz="2100" b="1" smtClean="0">
                <a:effectLst/>
              </a:rPr>
              <a:t>B</a:t>
            </a:r>
            <a:r>
              <a:rPr lang="ru-RU" sz="2100" b="1" smtClean="0">
                <a:effectLst/>
              </a:rPr>
              <a:t>.,</a:t>
            </a:r>
            <a:r>
              <a:rPr lang="en-US" sz="2100" b="1" smtClean="0">
                <a:effectLst/>
              </a:rPr>
              <a:t> Bottomley D</a:t>
            </a:r>
            <a:r>
              <a:rPr lang="ru-RU" sz="2100" b="1" smtClean="0">
                <a:effectLst/>
              </a:rPr>
              <a:t>., </a:t>
            </a:r>
            <a:r>
              <a:rPr lang="en-US" sz="2100" b="1" smtClean="0">
                <a:effectLst/>
              </a:rPr>
              <a:t>Fischer M</a:t>
            </a:r>
            <a:r>
              <a:rPr lang="ru-RU" sz="2100" b="1" smtClean="0">
                <a:effectLst/>
              </a:rPr>
              <a:t>., </a:t>
            </a:r>
            <a:r>
              <a:rPr lang="en-US" sz="2100" b="1" smtClean="0">
                <a:effectLst/>
              </a:rPr>
              <a:t>Piluso P., Miassoedov A., Tromm W</a:t>
            </a:r>
            <a:r>
              <a:rPr lang="ru-RU" sz="2100" b="1" smtClean="0">
                <a:effectLst/>
              </a:rPr>
              <a:t>., </a:t>
            </a:r>
            <a:r>
              <a:rPr lang="en-US" sz="2100" b="1" smtClean="0">
                <a:effectLst/>
              </a:rPr>
              <a:t>Altstadt E</a:t>
            </a:r>
            <a:r>
              <a:rPr lang="ru-RU" sz="2100" b="1" smtClean="0">
                <a:effectLst/>
              </a:rPr>
              <a:t>., </a:t>
            </a:r>
            <a:r>
              <a:rPr lang="en-US" sz="2100" b="1" smtClean="0">
                <a:effectLst/>
              </a:rPr>
              <a:t>Willschutz H.G., Fichot F</a:t>
            </a:r>
            <a:r>
              <a:rPr lang="ru-RU" sz="2100" b="1" smtClean="0">
                <a:effectLst/>
              </a:rPr>
              <a:t>., </a:t>
            </a:r>
            <a:r>
              <a:rPr lang="en-US" sz="2100" b="1" smtClean="0">
                <a:effectLst/>
              </a:rPr>
              <a:t>Kymalainen O. </a:t>
            </a:r>
            <a:r>
              <a:rPr lang="en-US" sz="2100" b="1" smtClean="0">
                <a:solidFill>
                  <a:srgbClr val="990033"/>
                </a:solidFill>
                <a:effectLst/>
              </a:rPr>
              <a:t>VVR Steel Corrosion during In-Vessel Retention of Corium Melt </a:t>
            </a:r>
            <a:r>
              <a:rPr lang="en-US" sz="2100" b="1" smtClean="0">
                <a:effectLst/>
              </a:rPr>
              <a:t>// Proceeding of the 3</a:t>
            </a:r>
            <a:r>
              <a:rPr lang="en-US" sz="2100" b="1" baseline="30000" smtClean="0">
                <a:effectLst/>
              </a:rPr>
              <a:t>rd</a:t>
            </a:r>
            <a:r>
              <a:rPr lang="en-US" sz="2100" b="1" smtClean="0">
                <a:effectLst/>
              </a:rPr>
              <a:t> European Review Meeting on Severe Accident Research (ERMSAR 2008), Paper 2.7, Nesseber, Bulgaria, September 23-25 (2008).</a:t>
            </a: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Номер слайда 3"/>
          <p:cNvSpPr>
            <a:spLocks noGrp="1"/>
          </p:cNvSpPr>
          <p:nvPr>
            <p:ph type="sldNum" sz="quarter" idx="10"/>
          </p:nvPr>
        </p:nvSpPr>
        <p:spPr>
          <a:solidFill>
            <a:srgbClr val="A50021">
              <a:alpha val="45097"/>
            </a:srgbClr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>
                <a:solidFill>
                  <a:schemeClr val="bg1"/>
                </a:solidFill>
              </a:rPr>
              <a:t>                                                 5</a:t>
            </a:r>
            <a:r>
              <a:rPr lang="en-US" sz="1200" baseline="30000">
                <a:solidFill>
                  <a:schemeClr val="bg1"/>
                </a:solidFill>
              </a:rPr>
              <a:t>th </a:t>
            </a:r>
            <a:r>
              <a:rPr lang="en-US" sz="1200">
                <a:solidFill>
                  <a:schemeClr val="bg1"/>
                </a:solidFill>
              </a:rPr>
              <a:t>METCOR-P Project Meeting, 07.06.2011,  St Petersburg</a:t>
            </a:r>
            <a:r>
              <a:rPr lang="en-US">
                <a:solidFill>
                  <a:schemeClr val="bg1"/>
                </a:solidFill>
              </a:rPr>
              <a:t>    </a:t>
            </a:r>
            <a:r>
              <a:rPr lang="en-GB">
                <a:solidFill>
                  <a:schemeClr val="bg1"/>
                </a:solidFill>
              </a:rPr>
              <a:t> </a:t>
            </a:r>
            <a:fld id="{F412A19F-A6F2-494D-A77A-4F9BD09AA42B}" type="slidenum">
              <a:rPr lang="en-GB">
                <a:solidFill>
                  <a:schemeClr val="bg1"/>
                </a:solidFill>
              </a:rPr>
              <a:pPr/>
              <a:t>11</a:t>
            </a:fld>
            <a:endParaRPr lang="en-GB">
              <a:solidFill>
                <a:schemeClr val="bg1"/>
              </a:solidFill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6213"/>
            <a:ext cx="7772400" cy="639762"/>
          </a:xfrm>
        </p:spPr>
        <p:txBody>
          <a:bodyPr/>
          <a:lstStyle/>
          <a:p>
            <a:r>
              <a:rPr lang="en-US" smtClean="0">
                <a:latin typeface="Arial" pitchFamily="34" charset="0"/>
              </a:rPr>
              <a:t>Publications during</a:t>
            </a:r>
            <a:r>
              <a:rPr lang="ru-RU" smtClean="0">
                <a:latin typeface="Arial" pitchFamily="34" charset="0"/>
              </a:rPr>
              <a:t> </a:t>
            </a:r>
            <a:r>
              <a:rPr lang="en-US" smtClean="0">
                <a:latin typeface="Arial" pitchFamily="34" charset="0"/>
              </a:rPr>
              <a:t>METCOR-P (2)</a:t>
            </a:r>
            <a:endParaRPr lang="ru-RU" smtClean="0">
              <a:latin typeface="Arial" pitchFamily="34" charset="0"/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6450" y="992188"/>
            <a:ext cx="7772400" cy="5421312"/>
          </a:xfrm>
        </p:spPr>
        <p:txBody>
          <a:bodyPr/>
          <a:lstStyle/>
          <a:p>
            <a:pPr marL="381000" indent="-381000">
              <a:lnSpc>
                <a:spcPct val="90000"/>
              </a:lnSpc>
              <a:buFontTx/>
              <a:buNone/>
            </a:pPr>
            <a:r>
              <a:rPr lang="en-US" sz="2000" b="1" smtClean="0">
                <a:effectLst/>
              </a:rPr>
              <a:t>4.	</a:t>
            </a:r>
            <a:r>
              <a:rPr lang="en-US" sz="2200" b="1" smtClean="0">
                <a:effectLst/>
              </a:rPr>
              <a:t>Bechta S.V., Granovsky V</a:t>
            </a:r>
            <a:r>
              <a:rPr lang="ru-RU" sz="2200" b="1" smtClean="0">
                <a:effectLst/>
              </a:rPr>
              <a:t>.</a:t>
            </a:r>
            <a:r>
              <a:rPr lang="en-US" sz="2200" b="1" smtClean="0">
                <a:effectLst/>
              </a:rPr>
              <a:t>S</a:t>
            </a:r>
            <a:r>
              <a:rPr lang="ru-RU" sz="2200" b="1" smtClean="0">
                <a:effectLst/>
              </a:rPr>
              <a:t>., </a:t>
            </a:r>
            <a:r>
              <a:rPr lang="en-US" sz="2200" b="1" smtClean="0">
                <a:effectLst/>
              </a:rPr>
              <a:t>Khabensky V.B., Krushinov E</a:t>
            </a:r>
            <a:r>
              <a:rPr lang="ru-RU" sz="2200" b="1" smtClean="0">
                <a:effectLst/>
              </a:rPr>
              <a:t>.</a:t>
            </a:r>
            <a:r>
              <a:rPr lang="en-US" sz="2200" b="1" smtClean="0">
                <a:effectLst/>
              </a:rPr>
              <a:t>V</a:t>
            </a:r>
            <a:r>
              <a:rPr lang="ru-RU" sz="2200" b="1" smtClean="0">
                <a:effectLst/>
              </a:rPr>
              <a:t>., </a:t>
            </a:r>
            <a:r>
              <a:rPr lang="en-US" sz="2200" b="1" smtClean="0">
                <a:effectLst/>
              </a:rPr>
              <a:t>Vitol S.A., Sulatsky A.A., Gusarov V</a:t>
            </a:r>
            <a:r>
              <a:rPr lang="ru-RU" sz="2200" b="1" smtClean="0">
                <a:effectLst/>
              </a:rPr>
              <a:t>.</a:t>
            </a:r>
            <a:r>
              <a:rPr lang="en-US" sz="2200" b="1" smtClean="0">
                <a:effectLst/>
              </a:rPr>
              <a:t>V</a:t>
            </a:r>
            <a:r>
              <a:rPr lang="ru-RU" sz="2200" b="1" smtClean="0">
                <a:effectLst/>
              </a:rPr>
              <a:t>., </a:t>
            </a:r>
            <a:r>
              <a:rPr lang="en-US" sz="2200" b="1" smtClean="0">
                <a:effectLst/>
              </a:rPr>
              <a:t>Almjashev V</a:t>
            </a:r>
            <a:r>
              <a:rPr lang="ru-RU" sz="2200" b="1" smtClean="0">
                <a:effectLst/>
              </a:rPr>
              <a:t>.</a:t>
            </a:r>
            <a:r>
              <a:rPr lang="en-US" sz="2200" b="1" smtClean="0">
                <a:effectLst/>
              </a:rPr>
              <a:t>I</a:t>
            </a:r>
            <a:r>
              <a:rPr lang="ru-RU" sz="2200" b="1" smtClean="0">
                <a:effectLst/>
              </a:rPr>
              <a:t>.,</a:t>
            </a:r>
            <a:r>
              <a:rPr lang="en-US" sz="2200" b="1" smtClean="0">
                <a:effectLst/>
              </a:rPr>
              <a:t> Lopukh D</a:t>
            </a:r>
            <a:r>
              <a:rPr lang="ru-RU" sz="2200" b="1" smtClean="0">
                <a:effectLst/>
              </a:rPr>
              <a:t>.</a:t>
            </a:r>
            <a:r>
              <a:rPr lang="en-US" sz="2200" b="1" smtClean="0">
                <a:effectLst/>
              </a:rPr>
              <a:t>B</a:t>
            </a:r>
            <a:r>
              <a:rPr lang="ru-RU" sz="2200" b="1" smtClean="0">
                <a:effectLst/>
              </a:rPr>
              <a:t>.,</a:t>
            </a:r>
            <a:r>
              <a:rPr lang="en-US" sz="2200" b="1" smtClean="0">
                <a:effectLst/>
              </a:rPr>
              <a:t> Bottomley D</a:t>
            </a:r>
            <a:r>
              <a:rPr lang="ru-RU" sz="2200" b="1" smtClean="0">
                <a:effectLst/>
              </a:rPr>
              <a:t>., </a:t>
            </a:r>
            <a:r>
              <a:rPr lang="en-US" sz="2200" b="1" smtClean="0">
                <a:effectLst/>
              </a:rPr>
              <a:t>Fischer M</a:t>
            </a:r>
            <a:r>
              <a:rPr lang="ru-RU" sz="2200" b="1" smtClean="0">
                <a:effectLst/>
              </a:rPr>
              <a:t>., </a:t>
            </a:r>
            <a:r>
              <a:rPr lang="en-US" sz="2200" b="1" smtClean="0">
                <a:effectLst/>
              </a:rPr>
              <a:t>Piluso P., Miassoedov A., Tromm W</a:t>
            </a:r>
            <a:r>
              <a:rPr lang="ru-RU" sz="2200" b="1" smtClean="0">
                <a:effectLst/>
              </a:rPr>
              <a:t>., </a:t>
            </a:r>
            <a:r>
              <a:rPr lang="en-US" sz="2200" b="1" smtClean="0">
                <a:effectLst/>
              </a:rPr>
              <a:t>Altstadt E</a:t>
            </a:r>
            <a:r>
              <a:rPr lang="ru-RU" sz="2200" b="1" smtClean="0">
                <a:effectLst/>
              </a:rPr>
              <a:t>., </a:t>
            </a:r>
            <a:r>
              <a:rPr lang="en-US" sz="2200" b="1" smtClean="0">
                <a:effectLst/>
              </a:rPr>
              <a:t>Fichot F</a:t>
            </a:r>
            <a:r>
              <a:rPr lang="ru-RU" sz="2200" b="1" smtClean="0">
                <a:effectLst/>
              </a:rPr>
              <a:t>., </a:t>
            </a:r>
            <a:r>
              <a:rPr lang="en-US" sz="2200" b="1" smtClean="0">
                <a:effectLst/>
              </a:rPr>
              <a:t>Kymalainen O. </a:t>
            </a:r>
            <a:r>
              <a:rPr lang="en-US" sz="2200" b="1" smtClean="0">
                <a:solidFill>
                  <a:srgbClr val="990033"/>
                </a:solidFill>
                <a:effectLst/>
              </a:rPr>
              <a:t>VVER Vessel Steel Corrosion at Interaction with Molten Corium in Oxidizing Atmosphere</a:t>
            </a:r>
            <a:r>
              <a:rPr lang="en-US" sz="2200" b="1" smtClean="0">
                <a:effectLst/>
              </a:rPr>
              <a:t> // </a:t>
            </a:r>
            <a:r>
              <a:rPr lang="en-US" sz="2200" b="1" smtClean="0">
                <a:solidFill>
                  <a:srgbClr val="A50021"/>
                </a:solidFill>
                <a:effectLst/>
              </a:rPr>
              <a:t>Nucl. Eng. and Design</a:t>
            </a:r>
            <a:r>
              <a:rPr lang="en-US" sz="2200" b="1" smtClean="0">
                <a:effectLst/>
              </a:rPr>
              <a:t>,</a:t>
            </a:r>
            <a:r>
              <a:rPr lang="en-US" sz="2200" i="1" smtClean="0">
                <a:effectLst/>
              </a:rPr>
              <a:t> </a:t>
            </a:r>
            <a:r>
              <a:rPr lang="ru-RU" sz="2200" b="1" smtClean="0">
                <a:effectLst/>
              </a:rPr>
              <a:t>239 (2009), </a:t>
            </a:r>
            <a:r>
              <a:rPr lang="en-US" sz="2200" b="1" smtClean="0">
                <a:effectLst/>
              </a:rPr>
              <a:t>p. 1103-1112</a:t>
            </a:r>
            <a:r>
              <a:rPr lang="ru-RU" sz="2200" b="1" smtClean="0">
                <a:solidFill>
                  <a:schemeClr val="accent2"/>
                </a:solidFill>
                <a:effectLst/>
              </a:rPr>
              <a:t> </a:t>
            </a:r>
          </a:p>
          <a:p>
            <a:pPr marL="381000" indent="-381000">
              <a:lnSpc>
                <a:spcPct val="90000"/>
              </a:lnSpc>
              <a:buFontTx/>
              <a:buNone/>
            </a:pPr>
            <a:r>
              <a:rPr lang="en-US" sz="2200" b="1" smtClean="0">
                <a:effectLst/>
              </a:rPr>
              <a:t>5.	 Bechta S.V., Granovsky V</a:t>
            </a:r>
            <a:r>
              <a:rPr lang="ru-RU" sz="2200" b="1" smtClean="0">
                <a:effectLst/>
              </a:rPr>
              <a:t>.</a:t>
            </a:r>
            <a:r>
              <a:rPr lang="en-US" sz="2200" b="1" smtClean="0">
                <a:effectLst/>
              </a:rPr>
              <a:t>S</a:t>
            </a:r>
            <a:r>
              <a:rPr lang="ru-RU" sz="2200" b="1" smtClean="0">
                <a:effectLst/>
              </a:rPr>
              <a:t>., </a:t>
            </a:r>
            <a:r>
              <a:rPr lang="en-US" sz="2200" b="1" smtClean="0">
                <a:effectLst/>
              </a:rPr>
              <a:t>Khabensky V.B., Krushinov E</a:t>
            </a:r>
            <a:r>
              <a:rPr lang="ru-RU" sz="2200" b="1" smtClean="0">
                <a:effectLst/>
              </a:rPr>
              <a:t>.</a:t>
            </a:r>
            <a:r>
              <a:rPr lang="en-US" sz="2200" b="1" smtClean="0">
                <a:effectLst/>
              </a:rPr>
              <a:t>V</a:t>
            </a:r>
            <a:r>
              <a:rPr lang="ru-RU" sz="2200" b="1" smtClean="0">
                <a:effectLst/>
              </a:rPr>
              <a:t>., </a:t>
            </a:r>
            <a:r>
              <a:rPr lang="en-US" sz="2200" b="1" smtClean="0">
                <a:effectLst/>
              </a:rPr>
              <a:t>Vitol S.A., Sulatsky A.A., Gusarov V</a:t>
            </a:r>
            <a:r>
              <a:rPr lang="ru-RU" sz="2200" b="1" smtClean="0">
                <a:effectLst/>
              </a:rPr>
              <a:t>.</a:t>
            </a:r>
            <a:r>
              <a:rPr lang="en-US" sz="2200" b="1" smtClean="0">
                <a:effectLst/>
              </a:rPr>
              <a:t>V</a:t>
            </a:r>
            <a:r>
              <a:rPr lang="ru-RU" sz="2200" b="1" smtClean="0">
                <a:effectLst/>
              </a:rPr>
              <a:t>., </a:t>
            </a:r>
            <a:r>
              <a:rPr lang="en-US" sz="2200" b="1" smtClean="0">
                <a:effectLst/>
              </a:rPr>
              <a:t>Almjashev V</a:t>
            </a:r>
            <a:r>
              <a:rPr lang="ru-RU" sz="2200" b="1" smtClean="0">
                <a:effectLst/>
              </a:rPr>
              <a:t>.</a:t>
            </a:r>
            <a:r>
              <a:rPr lang="en-US" sz="2200" b="1" smtClean="0">
                <a:effectLst/>
              </a:rPr>
              <a:t>I</a:t>
            </a:r>
            <a:r>
              <a:rPr lang="ru-RU" sz="2200" b="1" smtClean="0">
                <a:effectLst/>
              </a:rPr>
              <a:t>.,</a:t>
            </a:r>
            <a:r>
              <a:rPr lang="en-US" sz="2200" b="1" smtClean="0">
                <a:effectLst/>
              </a:rPr>
              <a:t> Lopukh D</a:t>
            </a:r>
            <a:r>
              <a:rPr lang="ru-RU" sz="2200" b="1" smtClean="0">
                <a:effectLst/>
              </a:rPr>
              <a:t>.</a:t>
            </a:r>
            <a:r>
              <a:rPr lang="en-US" sz="2200" b="1" smtClean="0">
                <a:effectLst/>
              </a:rPr>
              <a:t>B</a:t>
            </a:r>
            <a:r>
              <a:rPr lang="ru-RU" sz="2200" b="1" smtClean="0">
                <a:effectLst/>
              </a:rPr>
              <a:t>.,</a:t>
            </a:r>
            <a:r>
              <a:rPr lang="en-US" sz="2200" b="1" smtClean="0">
                <a:effectLst/>
              </a:rPr>
              <a:t> Bottomley D</a:t>
            </a:r>
            <a:r>
              <a:rPr lang="ru-RU" sz="2200" b="1" smtClean="0">
                <a:effectLst/>
              </a:rPr>
              <a:t>., </a:t>
            </a:r>
            <a:r>
              <a:rPr lang="en-US" sz="2200" b="1" smtClean="0">
                <a:effectLst/>
              </a:rPr>
              <a:t>Fischer M</a:t>
            </a:r>
            <a:r>
              <a:rPr lang="ru-RU" sz="2200" b="1" smtClean="0">
                <a:effectLst/>
              </a:rPr>
              <a:t>., </a:t>
            </a:r>
            <a:r>
              <a:rPr lang="en-US" sz="2200" b="1" smtClean="0">
                <a:effectLst/>
              </a:rPr>
              <a:t>Piluso P., Miassoedov A., Tromm W</a:t>
            </a:r>
            <a:r>
              <a:rPr lang="ru-RU" sz="2200" b="1" smtClean="0">
                <a:effectLst/>
              </a:rPr>
              <a:t>., </a:t>
            </a:r>
            <a:r>
              <a:rPr lang="en-US" sz="2200" b="1" smtClean="0">
                <a:effectLst/>
              </a:rPr>
              <a:t>Altstadt E</a:t>
            </a:r>
            <a:r>
              <a:rPr lang="ru-RU" sz="2200" b="1" smtClean="0">
                <a:effectLst/>
              </a:rPr>
              <a:t>., </a:t>
            </a:r>
            <a:r>
              <a:rPr lang="en-US" sz="2200" b="1" smtClean="0">
                <a:effectLst/>
              </a:rPr>
              <a:t>Fichot F</a:t>
            </a:r>
            <a:r>
              <a:rPr lang="ru-RU" sz="2200" b="1" smtClean="0">
                <a:effectLst/>
              </a:rPr>
              <a:t>., </a:t>
            </a:r>
            <a:r>
              <a:rPr lang="en-US" sz="2200" b="1" smtClean="0">
                <a:effectLst/>
              </a:rPr>
              <a:t>Kymalainen O. </a:t>
            </a:r>
            <a:r>
              <a:rPr lang="en-US" sz="2200" b="1" smtClean="0">
                <a:solidFill>
                  <a:srgbClr val="990033"/>
                </a:solidFill>
                <a:effectLst/>
              </a:rPr>
              <a:t>Interaction between Molten Corium UO</a:t>
            </a:r>
            <a:r>
              <a:rPr lang="en-US" sz="2200" b="1" baseline="-25000" smtClean="0">
                <a:solidFill>
                  <a:srgbClr val="990033"/>
                </a:solidFill>
                <a:effectLst/>
              </a:rPr>
              <a:t>2+x</a:t>
            </a:r>
            <a:r>
              <a:rPr lang="en-US" sz="2200" b="1" smtClean="0">
                <a:solidFill>
                  <a:srgbClr val="990033"/>
                </a:solidFill>
                <a:effectLst/>
              </a:rPr>
              <a:t>-ZrO</a:t>
            </a:r>
            <a:r>
              <a:rPr lang="en-US" sz="2200" b="1" baseline="-25000" smtClean="0">
                <a:solidFill>
                  <a:srgbClr val="990033"/>
                </a:solidFill>
                <a:effectLst/>
              </a:rPr>
              <a:t>2</a:t>
            </a:r>
            <a:r>
              <a:rPr lang="en-US" sz="2200" b="1" smtClean="0">
                <a:solidFill>
                  <a:srgbClr val="990033"/>
                </a:solidFill>
                <a:effectLst/>
              </a:rPr>
              <a:t>-FeO</a:t>
            </a:r>
            <a:r>
              <a:rPr lang="en-US" sz="2200" b="1" baseline="-25000" smtClean="0">
                <a:solidFill>
                  <a:srgbClr val="990033"/>
                </a:solidFill>
                <a:effectLst/>
              </a:rPr>
              <a:t>y</a:t>
            </a:r>
            <a:r>
              <a:rPr lang="en-US" sz="2200" b="1" smtClean="0">
                <a:solidFill>
                  <a:srgbClr val="990033"/>
                </a:solidFill>
                <a:effectLst/>
              </a:rPr>
              <a:t> and VVER Vessel Steel</a:t>
            </a:r>
            <a:r>
              <a:rPr lang="en-US" sz="2200" b="1" smtClean="0">
                <a:effectLst/>
              </a:rPr>
              <a:t> // J. Nucl. Technology , vol. 170, APR 2010, p. 210-218.</a:t>
            </a:r>
            <a:endParaRPr lang="ru-RU" sz="2200" b="1" smtClean="0">
              <a:effectLst/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Номер слайда 3"/>
          <p:cNvSpPr>
            <a:spLocks noGrp="1"/>
          </p:cNvSpPr>
          <p:nvPr>
            <p:ph type="sldNum" sz="quarter" idx="10"/>
          </p:nvPr>
        </p:nvSpPr>
        <p:spPr>
          <a:solidFill>
            <a:srgbClr val="A50021">
              <a:alpha val="45097"/>
            </a:srgbClr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>
                <a:solidFill>
                  <a:schemeClr val="bg1"/>
                </a:solidFill>
              </a:rPr>
              <a:t>                                                 5</a:t>
            </a:r>
            <a:r>
              <a:rPr lang="en-US" sz="1200" baseline="30000">
                <a:solidFill>
                  <a:schemeClr val="bg1"/>
                </a:solidFill>
              </a:rPr>
              <a:t>th </a:t>
            </a:r>
            <a:r>
              <a:rPr lang="en-US" sz="1200">
                <a:solidFill>
                  <a:schemeClr val="bg1"/>
                </a:solidFill>
              </a:rPr>
              <a:t>METCOR-P Project Meeting, 07.06.2011,  St Petersburg</a:t>
            </a:r>
            <a:r>
              <a:rPr lang="en-US">
                <a:solidFill>
                  <a:schemeClr val="bg1"/>
                </a:solidFill>
              </a:rPr>
              <a:t>    </a:t>
            </a:r>
            <a:r>
              <a:rPr lang="en-GB">
                <a:solidFill>
                  <a:schemeClr val="bg1"/>
                </a:solidFill>
              </a:rPr>
              <a:t> </a:t>
            </a:r>
            <a:fld id="{DA91F5E4-21DA-4F82-8694-C568109DAF65}" type="slidenum">
              <a:rPr lang="en-GB">
                <a:solidFill>
                  <a:schemeClr val="bg1"/>
                </a:solidFill>
              </a:rPr>
              <a:pPr/>
              <a:t>12</a:t>
            </a:fld>
            <a:endParaRPr lang="en-GB">
              <a:solidFill>
                <a:schemeClr val="bg1"/>
              </a:solidFill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</a:rPr>
              <a:t>Publications during</a:t>
            </a:r>
            <a:r>
              <a:rPr lang="ru-RU" smtClean="0">
                <a:latin typeface="Arial" pitchFamily="34" charset="0"/>
              </a:rPr>
              <a:t> </a:t>
            </a:r>
            <a:r>
              <a:rPr lang="en-US" smtClean="0">
                <a:latin typeface="Arial" pitchFamily="34" charset="0"/>
              </a:rPr>
              <a:t>METCOR-P (</a:t>
            </a:r>
            <a:r>
              <a:rPr lang="ru-RU" smtClean="0">
                <a:latin typeface="Arial" pitchFamily="34" charset="0"/>
              </a:rPr>
              <a:t>3</a:t>
            </a:r>
            <a:r>
              <a:rPr lang="en-US" smtClean="0">
                <a:latin typeface="Arial" pitchFamily="34" charset="0"/>
              </a:rPr>
              <a:t>)</a:t>
            </a:r>
            <a:endParaRPr lang="ru-RU" smtClean="0">
              <a:latin typeface="Arial" pitchFamily="34" charset="0"/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397000"/>
            <a:ext cx="8007350" cy="5016500"/>
          </a:xfrm>
        </p:spPr>
        <p:txBody>
          <a:bodyPr/>
          <a:lstStyle/>
          <a:p>
            <a:pPr marL="381000" indent="-381000">
              <a:buFontTx/>
              <a:buNone/>
            </a:pPr>
            <a:r>
              <a:rPr lang="en-US" sz="2000" b="1" smtClean="0">
                <a:effectLst/>
              </a:rPr>
              <a:t>6.	Granovsky V</a:t>
            </a:r>
            <a:r>
              <a:rPr lang="ru-RU" sz="2000" b="1" smtClean="0">
                <a:effectLst/>
              </a:rPr>
              <a:t>.</a:t>
            </a:r>
            <a:r>
              <a:rPr lang="en-US" sz="2000" b="1" smtClean="0">
                <a:effectLst/>
              </a:rPr>
              <a:t>S</a:t>
            </a:r>
            <a:r>
              <a:rPr lang="ru-RU" sz="2000" b="1" smtClean="0">
                <a:effectLst/>
              </a:rPr>
              <a:t>., </a:t>
            </a:r>
            <a:r>
              <a:rPr lang="en-US" sz="2000" b="1" smtClean="0">
                <a:effectLst/>
              </a:rPr>
              <a:t>Khabensky V.B., Bechta S.V., Vitol S.A., Krushinov E</a:t>
            </a:r>
            <a:r>
              <a:rPr lang="ru-RU" sz="2000" b="1" smtClean="0">
                <a:effectLst/>
              </a:rPr>
              <a:t>.</a:t>
            </a:r>
            <a:r>
              <a:rPr lang="en-US" sz="2000" b="1" smtClean="0">
                <a:effectLst/>
              </a:rPr>
              <a:t>V</a:t>
            </a:r>
            <a:r>
              <a:rPr lang="ru-RU" sz="2000" b="1" smtClean="0">
                <a:effectLst/>
              </a:rPr>
              <a:t>., </a:t>
            </a:r>
            <a:r>
              <a:rPr lang="en-US" sz="2000" b="1" smtClean="0">
                <a:effectLst/>
              </a:rPr>
              <a:t>Kotova S.Yu., Sulatsky A.A., Gusarov V</a:t>
            </a:r>
            <a:r>
              <a:rPr lang="ru-RU" sz="2000" b="1" smtClean="0">
                <a:effectLst/>
              </a:rPr>
              <a:t>.</a:t>
            </a:r>
            <a:r>
              <a:rPr lang="en-US" sz="2000" b="1" smtClean="0">
                <a:effectLst/>
              </a:rPr>
              <a:t>V</a:t>
            </a:r>
            <a:r>
              <a:rPr lang="ru-RU" sz="2000" b="1" smtClean="0">
                <a:effectLst/>
              </a:rPr>
              <a:t>., </a:t>
            </a:r>
            <a:r>
              <a:rPr lang="en-US" sz="2000" b="1" smtClean="0">
                <a:effectLst/>
              </a:rPr>
              <a:t>Almjashev V</a:t>
            </a:r>
            <a:r>
              <a:rPr lang="ru-RU" sz="2000" b="1" smtClean="0">
                <a:effectLst/>
              </a:rPr>
              <a:t>.</a:t>
            </a:r>
            <a:r>
              <a:rPr lang="en-US" sz="2000" b="1" smtClean="0">
                <a:effectLst/>
              </a:rPr>
              <a:t>I</a:t>
            </a:r>
            <a:r>
              <a:rPr lang="ru-RU" sz="2000" b="1" smtClean="0">
                <a:effectLst/>
              </a:rPr>
              <a:t>.,</a:t>
            </a:r>
            <a:r>
              <a:rPr lang="en-US" sz="2000" b="1" smtClean="0">
                <a:effectLst/>
              </a:rPr>
              <a:t> Barrachin M., Bottomley D</a:t>
            </a:r>
            <a:r>
              <a:rPr lang="ru-RU" sz="2000" b="1" smtClean="0">
                <a:effectLst/>
              </a:rPr>
              <a:t>., </a:t>
            </a:r>
            <a:r>
              <a:rPr lang="en-US" sz="2000" b="1" smtClean="0">
                <a:effectLst/>
              </a:rPr>
              <a:t>Fischer M</a:t>
            </a:r>
            <a:r>
              <a:rPr lang="ru-RU" sz="2000" b="1" smtClean="0">
                <a:effectLst/>
              </a:rPr>
              <a:t>., </a:t>
            </a:r>
            <a:r>
              <a:rPr lang="en-US" sz="2000" b="1" smtClean="0">
                <a:effectLst/>
              </a:rPr>
              <a:t>Piluso P., Miassoedov A., Tromm W</a:t>
            </a:r>
            <a:r>
              <a:rPr lang="ru-RU" sz="2000" b="1" smtClean="0">
                <a:effectLst/>
              </a:rPr>
              <a:t>., </a:t>
            </a:r>
            <a:r>
              <a:rPr lang="en-US" sz="2000" b="1" smtClean="0">
                <a:effectLst/>
              </a:rPr>
              <a:t>Fichot F</a:t>
            </a:r>
            <a:r>
              <a:rPr lang="ru-RU" sz="2000" b="1" smtClean="0">
                <a:effectLst/>
              </a:rPr>
              <a:t>., </a:t>
            </a:r>
            <a:r>
              <a:rPr lang="en-US" sz="2000" b="1" smtClean="0">
                <a:effectLst/>
              </a:rPr>
              <a:t>Kymalainen O. </a:t>
            </a:r>
            <a:r>
              <a:rPr lang="en-US" sz="2000" b="1" smtClean="0">
                <a:solidFill>
                  <a:srgbClr val="A50021"/>
                </a:solidFill>
                <a:effectLst/>
              </a:rPr>
              <a:t>Influence of thermal gradient </a:t>
            </a:r>
            <a:r>
              <a:rPr lang="ru-RU" sz="2000" b="1" smtClean="0">
                <a:solidFill>
                  <a:srgbClr val="A50021"/>
                </a:solidFill>
                <a:effectLst/>
              </a:rPr>
              <a:t> </a:t>
            </a:r>
            <a:r>
              <a:rPr lang="en-US" sz="2000" b="1" smtClean="0">
                <a:solidFill>
                  <a:srgbClr val="A50021"/>
                </a:solidFill>
                <a:effectLst/>
              </a:rPr>
              <a:t>conditions on the physicochemical interaction between suboxidized corium melt and steel </a:t>
            </a:r>
            <a:r>
              <a:rPr lang="ru-RU" sz="2000" b="1" smtClean="0">
                <a:solidFill>
                  <a:srgbClr val="A50021"/>
                </a:solidFill>
                <a:effectLst/>
              </a:rPr>
              <a:t> </a:t>
            </a:r>
            <a:r>
              <a:rPr lang="en-US" sz="2000" b="1" smtClean="0">
                <a:solidFill>
                  <a:srgbClr val="A50021"/>
                </a:solidFill>
                <a:effectLst/>
              </a:rPr>
              <a:t>during in-vessel retention </a:t>
            </a:r>
            <a:r>
              <a:rPr lang="ru-RU" sz="2000" b="1" smtClean="0">
                <a:effectLst/>
              </a:rPr>
              <a:t>// </a:t>
            </a:r>
            <a:r>
              <a:rPr lang="en-US" sz="2000" b="1" smtClean="0">
                <a:effectLst/>
              </a:rPr>
              <a:t>First version in Russian</a:t>
            </a:r>
            <a:r>
              <a:rPr lang="ru-RU" sz="2000" b="1" smtClean="0">
                <a:effectLst/>
              </a:rPr>
              <a:t>. </a:t>
            </a:r>
            <a:endParaRPr lang="en-US" sz="2000" b="1" smtClean="0">
              <a:effectLst/>
            </a:endParaRPr>
          </a:p>
          <a:p>
            <a:pPr marL="381000" indent="-381000">
              <a:buFontTx/>
              <a:buAutoNum type="arabicPeriod" startAt="7"/>
            </a:pPr>
            <a:r>
              <a:rPr lang="en-US" sz="2000" b="1" smtClean="0">
                <a:effectLst/>
              </a:rPr>
              <a:t>Sulatsky A.A., Smirnov S.A., Granovsky V</a:t>
            </a:r>
            <a:r>
              <a:rPr lang="ru-RU" sz="2000" b="1" smtClean="0">
                <a:effectLst/>
              </a:rPr>
              <a:t>.</a:t>
            </a:r>
            <a:r>
              <a:rPr lang="en-US" sz="2000" b="1" smtClean="0">
                <a:effectLst/>
              </a:rPr>
              <a:t>S</a:t>
            </a:r>
            <a:r>
              <a:rPr lang="ru-RU" sz="2000" b="1" smtClean="0">
                <a:effectLst/>
              </a:rPr>
              <a:t>.</a:t>
            </a:r>
            <a:r>
              <a:rPr lang="en-US" sz="2000" b="1" smtClean="0">
                <a:effectLst/>
              </a:rPr>
              <a:t>, Khabensky V.B., S.A., Krushinov E</a:t>
            </a:r>
            <a:r>
              <a:rPr lang="ru-RU" sz="2000" b="1" smtClean="0">
                <a:effectLst/>
              </a:rPr>
              <a:t>.</a:t>
            </a:r>
            <a:r>
              <a:rPr lang="en-US" sz="2000" b="1" smtClean="0">
                <a:effectLst/>
              </a:rPr>
              <a:t>V</a:t>
            </a:r>
            <a:r>
              <a:rPr lang="ru-RU" sz="2000" b="1" smtClean="0">
                <a:effectLst/>
              </a:rPr>
              <a:t>., </a:t>
            </a:r>
            <a:r>
              <a:rPr lang="en-US" sz="2000" b="1" smtClean="0">
                <a:effectLst/>
              </a:rPr>
              <a:t>Vitol S.A.,</a:t>
            </a:r>
            <a:r>
              <a:rPr lang="ru-RU" sz="2000" b="1" smtClean="0">
                <a:effectLst/>
              </a:rPr>
              <a:t> </a:t>
            </a:r>
            <a:r>
              <a:rPr lang="en-US" sz="2000" b="1" smtClean="0">
                <a:effectLst/>
              </a:rPr>
              <a:t>Kotova S.Yu., Fischer M</a:t>
            </a:r>
            <a:r>
              <a:rPr lang="ru-RU" sz="2000" b="1" smtClean="0">
                <a:effectLst/>
              </a:rPr>
              <a:t>.,</a:t>
            </a:r>
            <a:r>
              <a:rPr lang="en-US" sz="2000" b="1" smtClean="0">
                <a:effectLst/>
              </a:rPr>
              <a:t> Hellmann S., Tromm W</a:t>
            </a:r>
            <a:r>
              <a:rPr lang="ru-RU" sz="2000" b="1" smtClean="0">
                <a:effectLst/>
              </a:rPr>
              <a:t>.,</a:t>
            </a:r>
            <a:r>
              <a:rPr lang="en-US" sz="2000" b="1" smtClean="0">
                <a:effectLst/>
              </a:rPr>
              <a:t> Miassoedov A.,</a:t>
            </a:r>
            <a:r>
              <a:rPr lang="ru-RU" sz="2000" b="1" smtClean="0">
                <a:effectLst/>
              </a:rPr>
              <a:t> </a:t>
            </a:r>
            <a:r>
              <a:rPr lang="en-US" sz="2000" b="1" smtClean="0">
                <a:effectLst/>
              </a:rPr>
              <a:t>Bottomley D</a:t>
            </a:r>
            <a:r>
              <a:rPr lang="ru-RU" sz="2000" b="1" smtClean="0">
                <a:effectLst/>
              </a:rPr>
              <a:t>., </a:t>
            </a:r>
            <a:r>
              <a:rPr lang="en-US" sz="2000" b="1" smtClean="0">
                <a:effectLst/>
              </a:rPr>
              <a:t>Piluso P., Kymalainen O., Barrachin M. </a:t>
            </a:r>
            <a:r>
              <a:rPr lang="en-US" sz="2000" b="1" smtClean="0">
                <a:solidFill>
                  <a:srgbClr val="A50021"/>
                </a:solidFill>
                <a:effectLst/>
              </a:rPr>
              <a:t>Molten</a:t>
            </a:r>
            <a:r>
              <a:rPr lang="en-US" sz="2000" b="1" smtClean="0">
                <a:effectLst/>
              </a:rPr>
              <a:t> </a:t>
            </a:r>
            <a:r>
              <a:rPr lang="en-US" sz="2000" b="1" smtClean="0">
                <a:solidFill>
                  <a:srgbClr val="A50021"/>
                </a:solidFill>
                <a:effectLst/>
              </a:rPr>
              <a:t>corium</a:t>
            </a:r>
            <a:r>
              <a:rPr lang="en-US" sz="2000" b="1" smtClean="0">
                <a:effectLst/>
              </a:rPr>
              <a:t> </a:t>
            </a:r>
            <a:r>
              <a:rPr lang="en-US" sz="2000" b="1" smtClean="0">
                <a:solidFill>
                  <a:srgbClr val="A50021"/>
                </a:solidFill>
                <a:effectLst/>
              </a:rPr>
              <a:t>oxidation</a:t>
            </a:r>
            <a:r>
              <a:rPr lang="en-US" sz="2000" b="1" smtClean="0">
                <a:effectLst/>
              </a:rPr>
              <a:t> </a:t>
            </a:r>
            <a:r>
              <a:rPr lang="en-US" sz="2000" b="1" smtClean="0">
                <a:solidFill>
                  <a:srgbClr val="A50021"/>
                </a:solidFill>
                <a:effectLst/>
              </a:rPr>
              <a:t>kinetics at a severe accident with VVER</a:t>
            </a:r>
            <a:r>
              <a:rPr lang="ru-RU" sz="2000" b="1" smtClean="0">
                <a:solidFill>
                  <a:srgbClr val="A50021"/>
                </a:solidFill>
                <a:effectLst/>
              </a:rPr>
              <a:t>, </a:t>
            </a:r>
            <a:r>
              <a:rPr lang="en-US" sz="2000" b="1" smtClean="0">
                <a:solidFill>
                  <a:srgbClr val="A50021"/>
                </a:solidFill>
                <a:effectLst/>
              </a:rPr>
              <a:t>PWR, BWR</a:t>
            </a:r>
            <a:r>
              <a:rPr lang="en-US" sz="2000" b="1" smtClean="0">
                <a:effectLst/>
              </a:rPr>
              <a:t> // First version in Russian</a:t>
            </a:r>
            <a:r>
              <a:rPr lang="ru-RU" sz="2000" b="1" smtClean="0">
                <a:effectLst/>
              </a:rPr>
              <a:t>. </a:t>
            </a:r>
          </a:p>
        </p:txBody>
      </p:sp>
    </p:spTree>
  </p:cSld>
  <p:clrMapOvr>
    <a:masterClrMapping/>
  </p:clrMapOvr>
  <p:transition advClick="0">
    <p:zoom dir="in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омер слайда 3"/>
          <p:cNvSpPr>
            <a:spLocks noGrp="1"/>
          </p:cNvSpPr>
          <p:nvPr>
            <p:ph type="sldNum" sz="quarter" idx="10"/>
          </p:nvPr>
        </p:nvSpPr>
        <p:spPr>
          <a:solidFill>
            <a:srgbClr val="A50021">
              <a:alpha val="45097"/>
            </a:srgbClr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>
                <a:solidFill>
                  <a:schemeClr val="bg1"/>
                </a:solidFill>
              </a:rPr>
              <a:t>                                                 5</a:t>
            </a:r>
            <a:r>
              <a:rPr lang="en-US" sz="1200" baseline="30000">
                <a:solidFill>
                  <a:schemeClr val="bg1"/>
                </a:solidFill>
              </a:rPr>
              <a:t>th </a:t>
            </a:r>
            <a:r>
              <a:rPr lang="en-US" sz="1200">
                <a:solidFill>
                  <a:schemeClr val="bg1"/>
                </a:solidFill>
              </a:rPr>
              <a:t>METCOR-P Project Meeting, 07.06.2011,  St Petersburg</a:t>
            </a:r>
            <a:r>
              <a:rPr lang="en-US">
                <a:solidFill>
                  <a:schemeClr val="bg1"/>
                </a:solidFill>
              </a:rPr>
              <a:t>    </a:t>
            </a:r>
            <a:r>
              <a:rPr lang="en-GB">
                <a:solidFill>
                  <a:schemeClr val="bg1"/>
                </a:solidFill>
              </a:rPr>
              <a:t> </a:t>
            </a:r>
            <a:fld id="{99F09AB5-7DC4-449F-86B2-63C618827F5B}" type="slidenum">
              <a:rPr lang="en-GB">
                <a:solidFill>
                  <a:schemeClr val="bg1"/>
                </a:solidFill>
              </a:rPr>
              <a:pPr/>
              <a:t>13</a:t>
            </a:fld>
            <a:endParaRPr lang="en-GB">
              <a:solidFill>
                <a:schemeClr val="bg1"/>
              </a:solidFill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latin typeface="Arial" pitchFamily="34" charset="0"/>
              </a:rPr>
              <a:t>Conclusions</a:t>
            </a:r>
            <a:endParaRPr lang="ru-RU" sz="3200" smtClean="0">
              <a:latin typeface="Arial" pitchFamily="34" charset="0"/>
            </a:endParaRPr>
          </a:p>
        </p:txBody>
      </p:sp>
      <p:sp>
        <p:nvSpPr>
          <p:cNvPr id="69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397000"/>
            <a:ext cx="8007350" cy="5016500"/>
          </a:xfrm>
        </p:spPr>
        <p:txBody>
          <a:bodyPr/>
          <a:lstStyle/>
          <a:p>
            <a:pPr marL="381000" indent="-381000">
              <a:buFont typeface="Wingdings" pitchFamily="2" charset="2"/>
              <a:buChar char="Ø"/>
            </a:pPr>
            <a:r>
              <a:rPr lang="en-US" sz="2000" b="1" smtClean="0">
                <a:effectLst/>
              </a:rPr>
              <a:t>The experimental part of the project and post test analyses have been completed</a:t>
            </a:r>
          </a:p>
          <a:p>
            <a:pPr marL="381000" indent="-381000">
              <a:buFont typeface="Wingdings" pitchFamily="2" charset="2"/>
              <a:buChar char="Ø"/>
            </a:pPr>
            <a:r>
              <a:rPr lang="en-US" sz="2000" b="1" smtClean="0">
                <a:effectLst/>
              </a:rPr>
              <a:t>Thematic reports on </a:t>
            </a:r>
            <a:r>
              <a:rPr lang="ru-RU" sz="2000" b="1" smtClean="0">
                <a:effectLst/>
              </a:rPr>
              <a:t>МСР</a:t>
            </a:r>
            <a:r>
              <a:rPr lang="en-US" sz="2000" b="1" smtClean="0">
                <a:effectLst/>
              </a:rPr>
              <a:t>-1, </a:t>
            </a:r>
            <a:r>
              <a:rPr lang="ru-RU" sz="2000" b="1" smtClean="0">
                <a:effectLst/>
              </a:rPr>
              <a:t>МСР</a:t>
            </a:r>
            <a:r>
              <a:rPr lang="en-US" sz="2000" b="1" smtClean="0">
                <a:effectLst/>
              </a:rPr>
              <a:t>-2, </a:t>
            </a:r>
            <a:r>
              <a:rPr lang="ru-RU" sz="2000" b="1" smtClean="0">
                <a:effectLst/>
              </a:rPr>
              <a:t>МСР</a:t>
            </a:r>
            <a:r>
              <a:rPr lang="en-US" sz="2000" b="1" smtClean="0">
                <a:effectLst/>
              </a:rPr>
              <a:t>-3 tests have been sent to ITU</a:t>
            </a:r>
          </a:p>
          <a:p>
            <a:pPr marL="381000" indent="-381000">
              <a:buFont typeface="Wingdings" pitchFamily="2" charset="2"/>
              <a:buChar char="Ø"/>
            </a:pPr>
            <a:r>
              <a:rPr lang="en-US" sz="2000" b="1" smtClean="0">
                <a:effectLst/>
              </a:rPr>
              <a:t>Thematic reports on </a:t>
            </a:r>
            <a:r>
              <a:rPr lang="ru-RU" sz="2000" b="1" smtClean="0">
                <a:effectLst/>
              </a:rPr>
              <a:t>МСР</a:t>
            </a:r>
            <a:r>
              <a:rPr lang="en-US" sz="2000" b="1" smtClean="0">
                <a:effectLst/>
              </a:rPr>
              <a:t>-4 and </a:t>
            </a:r>
            <a:r>
              <a:rPr lang="ru-RU" sz="2000" b="1" smtClean="0">
                <a:effectLst/>
              </a:rPr>
              <a:t>МСР</a:t>
            </a:r>
            <a:r>
              <a:rPr lang="en-US" sz="2000" b="1" smtClean="0">
                <a:effectLst/>
              </a:rPr>
              <a:t>-5 tests are ready in English and have been sent to an expertise</a:t>
            </a:r>
          </a:p>
          <a:p>
            <a:pPr marL="381000" indent="-381000">
              <a:buFont typeface="Wingdings" pitchFamily="2" charset="2"/>
              <a:buChar char="Ø"/>
            </a:pPr>
            <a:r>
              <a:rPr lang="en-US" sz="2000" b="1" smtClean="0">
                <a:effectLst/>
              </a:rPr>
              <a:t>Thematic reports on </a:t>
            </a:r>
            <a:r>
              <a:rPr lang="ru-RU" sz="2000" b="1" smtClean="0">
                <a:effectLst/>
              </a:rPr>
              <a:t>МСР</a:t>
            </a:r>
            <a:r>
              <a:rPr lang="en-US" sz="2000" b="1" smtClean="0">
                <a:effectLst/>
              </a:rPr>
              <a:t>-6 and </a:t>
            </a:r>
            <a:r>
              <a:rPr lang="ru-RU" sz="2000" b="1" smtClean="0">
                <a:effectLst/>
              </a:rPr>
              <a:t>МСР</a:t>
            </a:r>
            <a:r>
              <a:rPr lang="en-US" sz="2000" b="1" smtClean="0">
                <a:effectLst/>
              </a:rPr>
              <a:t>-7 tests are ready in Russian version</a:t>
            </a:r>
          </a:p>
          <a:p>
            <a:pPr marL="381000" indent="-381000">
              <a:buFont typeface="Wingdings" pitchFamily="2" charset="2"/>
              <a:buChar char="Ø"/>
            </a:pPr>
            <a:r>
              <a:rPr lang="ru-RU" sz="2000" b="1" smtClean="0">
                <a:effectLst/>
              </a:rPr>
              <a:t>The thematic report on МСР-8 test is in progress</a:t>
            </a:r>
            <a:endParaRPr lang="en-US" sz="2000" b="1" smtClean="0">
              <a:effectLst/>
            </a:endParaRPr>
          </a:p>
          <a:p>
            <a:pPr marL="381000" indent="-381000">
              <a:buFont typeface="Wingdings" pitchFamily="2" charset="2"/>
              <a:buChar char="Ø"/>
            </a:pPr>
            <a:r>
              <a:rPr lang="en-US" sz="2000" b="1" smtClean="0">
                <a:effectLst/>
              </a:rPr>
              <a:t>Annual reports on the project work performed</a:t>
            </a:r>
            <a:r>
              <a:rPr lang="en-US" sz="2000" smtClean="0"/>
              <a:t> </a:t>
            </a:r>
            <a:r>
              <a:rPr lang="en-US" sz="2000" b="1" smtClean="0">
                <a:effectLst/>
              </a:rPr>
              <a:t>for the 1st and 2nd year have been sent to the ISTC</a:t>
            </a:r>
          </a:p>
          <a:p>
            <a:pPr marL="381000" indent="-381000">
              <a:buFont typeface="Wingdings" pitchFamily="2" charset="2"/>
              <a:buChar char="Ø"/>
            </a:pPr>
            <a:r>
              <a:rPr lang="en-US" sz="2000" b="1" smtClean="0">
                <a:effectLst/>
              </a:rPr>
              <a:t>The final METCOR-P project report is in preparation</a:t>
            </a:r>
            <a:endParaRPr lang="ru-RU" sz="2000" b="1" smtClean="0">
              <a:effectLst/>
            </a:endParaRPr>
          </a:p>
        </p:txBody>
      </p:sp>
    </p:spTree>
  </p:cSld>
  <p:clrMapOvr>
    <a:masterClrMapping/>
  </p:clrMapOvr>
  <p:transition advClick="0">
    <p:zoom dir="in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5"/>
          <p:cNvSpPr>
            <a:spLocks noGrp="1"/>
          </p:cNvSpPr>
          <p:nvPr>
            <p:ph type="sldNum" sz="quarter" idx="10"/>
          </p:nvPr>
        </p:nvSpPr>
        <p:spPr>
          <a:solidFill>
            <a:srgbClr val="A50021">
              <a:alpha val="45097"/>
            </a:srgbClr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>
                <a:solidFill>
                  <a:schemeClr val="bg1"/>
                </a:solidFill>
              </a:rPr>
              <a:t>                                                 5</a:t>
            </a:r>
            <a:r>
              <a:rPr lang="en-US" sz="1200" baseline="30000">
                <a:solidFill>
                  <a:schemeClr val="bg1"/>
                </a:solidFill>
              </a:rPr>
              <a:t>th </a:t>
            </a:r>
            <a:r>
              <a:rPr lang="en-US" sz="1200">
                <a:solidFill>
                  <a:schemeClr val="bg1"/>
                </a:solidFill>
              </a:rPr>
              <a:t>METCOR-P Project Meeting, 07.06.2011,  St Petersburg</a:t>
            </a:r>
            <a:r>
              <a:rPr lang="en-US">
                <a:solidFill>
                  <a:schemeClr val="bg1"/>
                </a:solidFill>
              </a:rPr>
              <a:t>    </a:t>
            </a:r>
            <a:r>
              <a:rPr lang="en-GB">
                <a:solidFill>
                  <a:schemeClr val="bg1"/>
                </a:solidFill>
              </a:rPr>
              <a:t> </a:t>
            </a:r>
            <a:fld id="{31BCAEFC-331B-46CA-BD37-DF3B74A01E22}" type="slidenum">
              <a:rPr lang="en-GB">
                <a:solidFill>
                  <a:schemeClr val="bg1"/>
                </a:solidFill>
              </a:rPr>
              <a:pPr/>
              <a:t>2</a:t>
            </a:fld>
            <a:endParaRPr lang="en-GB">
              <a:solidFill>
                <a:schemeClr val="bg1"/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31800" y="4227513"/>
            <a:ext cx="8316913" cy="4699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ru-RU" sz="800" b="1" smtClean="0">
              <a:effectLst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ru-RU" sz="800" b="1" smtClean="0">
              <a:effectLst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ru-RU" sz="800" b="1" smtClean="0">
              <a:effectLst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ru-RU" sz="800" b="1" smtClean="0">
              <a:effectLst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800" b="1" smtClean="0">
              <a:effectLst/>
            </a:endParaRPr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7691438" y="0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/>
          <a:p>
            <a:pPr defTabSz="762000"/>
            <a:endParaRPr lang="ru-RU" sz="2000">
              <a:solidFill>
                <a:srgbClr val="A50021"/>
              </a:solidFill>
            </a:endParaRPr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579438" y="268288"/>
            <a:ext cx="777240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defTabSz="762000"/>
            <a:r>
              <a:rPr lang="en-GB" sz="2800">
                <a:solidFill>
                  <a:srgbClr val="A50021"/>
                </a:solidFill>
              </a:rPr>
              <a:t>Contents</a:t>
            </a:r>
            <a:endParaRPr lang="en-US" sz="2800">
              <a:solidFill>
                <a:srgbClr val="A50021"/>
              </a:solidFill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720725" y="1162050"/>
            <a:ext cx="7848600" cy="335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/>
          <a:p>
            <a:pPr marL="268288" indent="-268288" defTabSz="762000">
              <a:lnSpc>
                <a:spcPct val="80000"/>
              </a:lnSpc>
              <a:spcBef>
                <a:spcPct val="70000"/>
              </a:spcBef>
              <a:buFont typeface="Wingdings" pitchFamily="2" charset="2"/>
              <a:buNone/>
              <a:tabLst>
                <a:tab pos="457200" algn="l"/>
              </a:tabLst>
            </a:pPr>
            <a:endParaRPr lang="en-US" sz="2000">
              <a:solidFill>
                <a:srgbClr val="000066"/>
              </a:solidFill>
            </a:endParaRPr>
          </a:p>
          <a:p>
            <a:pPr marL="268288" indent="-268288" defTabSz="762000">
              <a:lnSpc>
                <a:spcPct val="80000"/>
              </a:lnSpc>
              <a:spcBef>
                <a:spcPct val="70000"/>
              </a:spcBef>
              <a:buFont typeface="Wingdings" pitchFamily="2" charset="2"/>
              <a:buChar char="Ø"/>
              <a:tabLst>
                <a:tab pos="457200" algn="l"/>
              </a:tabLst>
            </a:pPr>
            <a:r>
              <a:rPr lang="en-US" sz="2200">
                <a:solidFill>
                  <a:srgbClr val="000066"/>
                </a:solidFill>
              </a:rPr>
              <a:t>General information</a:t>
            </a:r>
          </a:p>
          <a:p>
            <a:pPr marL="268288" indent="-268288" defTabSz="762000">
              <a:lnSpc>
                <a:spcPct val="80000"/>
              </a:lnSpc>
              <a:spcBef>
                <a:spcPct val="70000"/>
              </a:spcBef>
              <a:buFont typeface="Wingdings" pitchFamily="2" charset="2"/>
              <a:buChar char="Ø"/>
              <a:tabLst>
                <a:tab pos="457200" algn="l"/>
              </a:tabLst>
            </a:pPr>
            <a:r>
              <a:rPr lang="en-US" sz="2200">
                <a:solidFill>
                  <a:srgbClr val="000066"/>
                </a:solidFill>
              </a:rPr>
              <a:t>Objectives of METCOR-P project</a:t>
            </a:r>
            <a:endParaRPr lang="en-US" sz="2200">
              <a:solidFill>
                <a:srgbClr val="990033"/>
              </a:solidFill>
              <a:cs typeface="Arial" pitchFamily="34" charset="0"/>
            </a:endParaRPr>
          </a:p>
          <a:p>
            <a:pPr marL="268288" indent="-268288" defTabSz="762000">
              <a:lnSpc>
                <a:spcPct val="80000"/>
              </a:lnSpc>
              <a:spcBef>
                <a:spcPct val="70000"/>
              </a:spcBef>
              <a:buFont typeface="Wingdings" pitchFamily="2" charset="2"/>
              <a:buChar char="Ø"/>
              <a:tabLst>
                <a:tab pos="457200" algn="l"/>
              </a:tabLst>
            </a:pPr>
            <a:r>
              <a:rPr lang="en-US" sz="2200">
                <a:solidFill>
                  <a:srgbClr val="000066"/>
                </a:solidFill>
                <a:cs typeface="Arial" pitchFamily="34" charset="0"/>
              </a:rPr>
              <a:t>Experimental matrix for </a:t>
            </a:r>
            <a:r>
              <a:rPr lang="en-US" sz="2200">
                <a:solidFill>
                  <a:srgbClr val="000066"/>
                </a:solidFill>
              </a:rPr>
              <a:t>METCOR-P project</a:t>
            </a:r>
          </a:p>
          <a:p>
            <a:pPr marL="268288" indent="-268288" defTabSz="762000">
              <a:lnSpc>
                <a:spcPct val="80000"/>
              </a:lnSpc>
              <a:spcBef>
                <a:spcPct val="70000"/>
              </a:spcBef>
              <a:buFont typeface="Wingdings" pitchFamily="2" charset="2"/>
              <a:buChar char="Ø"/>
              <a:tabLst>
                <a:tab pos="457200" algn="l"/>
              </a:tabLst>
            </a:pPr>
            <a:r>
              <a:rPr lang="en-US" sz="2200">
                <a:solidFill>
                  <a:srgbClr val="000066"/>
                </a:solidFill>
              </a:rPr>
              <a:t>METCOR-P</a:t>
            </a:r>
            <a:r>
              <a:rPr lang="en-US" sz="2200"/>
              <a:t> </a:t>
            </a:r>
            <a:r>
              <a:rPr lang="en-US" sz="2200">
                <a:solidFill>
                  <a:srgbClr val="000066"/>
                </a:solidFill>
              </a:rPr>
              <a:t>reporting</a:t>
            </a:r>
            <a:endParaRPr lang="ru-RU" sz="2200">
              <a:solidFill>
                <a:srgbClr val="000066"/>
              </a:solidFill>
            </a:endParaRPr>
          </a:p>
          <a:p>
            <a:pPr marL="268288" indent="-268288" defTabSz="762000">
              <a:lnSpc>
                <a:spcPct val="80000"/>
              </a:lnSpc>
              <a:spcBef>
                <a:spcPct val="70000"/>
              </a:spcBef>
              <a:buFont typeface="Wingdings" pitchFamily="2" charset="2"/>
              <a:buChar char="Ø"/>
              <a:tabLst>
                <a:tab pos="457200" algn="l"/>
              </a:tabLst>
            </a:pPr>
            <a:r>
              <a:rPr lang="en-US" sz="2200">
                <a:solidFill>
                  <a:srgbClr val="000066"/>
                </a:solidFill>
              </a:rPr>
              <a:t>Publications during</a:t>
            </a:r>
            <a:r>
              <a:rPr lang="ru-RU" sz="2200">
                <a:solidFill>
                  <a:srgbClr val="000066"/>
                </a:solidFill>
              </a:rPr>
              <a:t> </a:t>
            </a:r>
            <a:r>
              <a:rPr lang="en-US" sz="2200">
                <a:solidFill>
                  <a:srgbClr val="000066"/>
                </a:solidFill>
              </a:rPr>
              <a:t>METCOR-P</a:t>
            </a:r>
            <a:r>
              <a:rPr lang="en-US"/>
              <a:t> </a:t>
            </a:r>
            <a:endParaRPr lang="en-US" sz="2200">
              <a:solidFill>
                <a:srgbClr val="000066"/>
              </a:solidFill>
            </a:endParaRPr>
          </a:p>
          <a:p>
            <a:pPr marL="268288" indent="-268288" defTabSz="762000">
              <a:lnSpc>
                <a:spcPct val="80000"/>
              </a:lnSpc>
              <a:spcBef>
                <a:spcPct val="70000"/>
              </a:spcBef>
              <a:buFont typeface="Wingdings" pitchFamily="2" charset="2"/>
              <a:buChar char="Ø"/>
              <a:tabLst>
                <a:tab pos="457200" algn="l"/>
              </a:tabLst>
            </a:pPr>
            <a:r>
              <a:rPr lang="en-US" sz="2200">
                <a:solidFill>
                  <a:srgbClr val="000066"/>
                </a:solidFill>
              </a:rPr>
              <a:t>Conclusions</a:t>
            </a: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Номер слайда 4"/>
          <p:cNvSpPr>
            <a:spLocks noGrp="1"/>
          </p:cNvSpPr>
          <p:nvPr>
            <p:ph type="sldNum" sz="quarter" idx="10"/>
          </p:nvPr>
        </p:nvSpPr>
        <p:spPr>
          <a:solidFill>
            <a:srgbClr val="A50021">
              <a:alpha val="45097"/>
            </a:srgbClr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>
                <a:solidFill>
                  <a:schemeClr val="bg1"/>
                </a:solidFill>
              </a:rPr>
              <a:t>                                                 5</a:t>
            </a:r>
            <a:r>
              <a:rPr lang="en-US" sz="1200" baseline="30000">
                <a:solidFill>
                  <a:schemeClr val="bg1"/>
                </a:solidFill>
              </a:rPr>
              <a:t>th </a:t>
            </a:r>
            <a:r>
              <a:rPr lang="en-US" sz="1200">
                <a:solidFill>
                  <a:schemeClr val="bg1"/>
                </a:solidFill>
              </a:rPr>
              <a:t>METCOR-P Project Meeting, 07.06.2011,  St Petersburg</a:t>
            </a:r>
            <a:r>
              <a:rPr lang="en-US">
                <a:solidFill>
                  <a:schemeClr val="bg1"/>
                </a:solidFill>
              </a:rPr>
              <a:t>    </a:t>
            </a:r>
            <a:r>
              <a:rPr lang="en-GB">
                <a:solidFill>
                  <a:schemeClr val="bg1"/>
                </a:solidFill>
              </a:rPr>
              <a:t> </a:t>
            </a:r>
            <a:fld id="{25EDC3CA-A331-4B4C-BA78-09AC8C8F5A11}" type="slidenum">
              <a:rPr lang="en-GB">
                <a:solidFill>
                  <a:schemeClr val="bg1"/>
                </a:solidFill>
              </a:rPr>
              <a:pPr/>
              <a:t>3</a:t>
            </a:fld>
            <a:endParaRPr lang="en-GB">
              <a:solidFill>
                <a:schemeClr val="bg1"/>
              </a:solidFill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defTabSz="914400"/>
            <a:r>
              <a:rPr lang="en-GB" smtClean="0">
                <a:cs typeface="Times New Roman" pitchFamily="18" charset="0"/>
              </a:rPr>
              <a:t>METCOR-P project general information 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2328863" y="1363663"/>
            <a:ext cx="5908675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2" rIns="91424" bIns="45712"/>
          <a:lstStyle/>
          <a:p>
            <a:pPr marL="342900" indent="-342900" eaLnBrk="1" hangingPunct="1">
              <a:spcBef>
                <a:spcPct val="20000"/>
              </a:spcBef>
              <a:buSzPct val="85000"/>
            </a:pPr>
            <a:r>
              <a:rPr lang="en-GB" sz="2000">
                <a:solidFill>
                  <a:srgbClr val="000066"/>
                </a:solidFill>
                <a:cs typeface="Times New Roman" pitchFamily="18" charset="0"/>
              </a:rPr>
              <a:t>Project participants and coordination</a:t>
            </a:r>
          </a:p>
        </p:txBody>
      </p:sp>
      <p:sp>
        <p:nvSpPr>
          <p:cNvPr id="653318" name="Rectangle 6"/>
          <p:cNvSpPr>
            <a:spLocks noChangeArrowheads="1"/>
          </p:cNvSpPr>
          <p:nvPr/>
        </p:nvSpPr>
        <p:spPr bwMode="auto">
          <a:xfrm>
            <a:off x="1301750" y="3325813"/>
            <a:ext cx="1096963" cy="515937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 lIns="91424" tIns="45712" rIns="91424" bIns="45712"/>
          <a:lstStyle/>
          <a:p>
            <a:pPr>
              <a:defRPr/>
            </a:pPr>
            <a:r>
              <a:rPr lang="en-GB" sz="1200"/>
              <a:t>ISTC, </a:t>
            </a:r>
            <a:r>
              <a:rPr lang="en-GB" sz="1200" b="0"/>
              <a:t>Moscow</a:t>
            </a:r>
          </a:p>
        </p:txBody>
      </p:sp>
      <p:sp>
        <p:nvSpPr>
          <p:cNvPr id="653319" name="Rectangle 7"/>
          <p:cNvSpPr>
            <a:spLocks noChangeArrowheads="1"/>
          </p:cNvSpPr>
          <p:nvPr/>
        </p:nvSpPr>
        <p:spPr bwMode="auto">
          <a:xfrm>
            <a:off x="1446213" y="2293938"/>
            <a:ext cx="974725" cy="5175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 lIns="91424" tIns="45712" rIns="91424" bIns="45712"/>
          <a:lstStyle/>
          <a:p>
            <a:pPr>
              <a:defRPr/>
            </a:pPr>
            <a:r>
              <a:rPr lang="en-GB" sz="1200"/>
              <a:t>FZK, </a:t>
            </a:r>
            <a:r>
              <a:rPr lang="en-GB" sz="1200" b="0"/>
              <a:t>Germany</a:t>
            </a:r>
          </a:p>
        </p:txBody>
      </p:sp>
      <p:sp>
        <p:nvSpPr>
          <p:cNvPr id="653320" name="Rectangle 8"/>
          <p:cNvSpPr>
            <a:spLocks noChangeArrowheads="1"/>
          </p:cNvSpPr>
          <p:nvPr/>
        </p:nvSpPr>
        <p:spPr bwMode="auto">
          <a:xfrm>
            <a:off x="3440113" y="2303463"/>
            <a:ext cx="881062" cy="5175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 lIns="91424" tIns="45712" rIns="91424" bIns="45712"/>
          <a:lstStyle/>
          <a:p>
            <a:pPr>
              <a:defRPr/>
            </a:pPr>
            <a:r>
              <a:rPr lang="en-GB" sz="1200"/>
              <a:t>JRC ITU, </a:t>
            </a:r>
          </a:p>
          <a:p>
            <a:pPr>
              <a:defRPr/>
            </a:pPr>
            <a:r>
              <a:rPr lang="en-GB" sz="1200" b="0"/>
              <a:t>EU</a:t>
            </a:r>
          </a:p>
        </p:txBody>
      </p:sp>
      <p:sp>
        <p:nvSpPr>
          <p:cNvPr id="653321" name="Rectangle 9"/>
          <p:cNvSpPr>
            <a:spLocks noChangeArrowheads="1"/>
          </p:cNvSpPr>
          <p:nvPr/>
        </p:nvSpPr>
        <p:spPr bwMode="auto">
          <a:xfrm>
            <a:off x="4387850" y="2317750"/>
            <a:ext cx="931863" cy="5175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 lIns="91424" tIns="45712" rIns="91424" bIns="45712"/>
          <a:lstStyle/>
          <a:p>
            <a:pPr>
              <a:defRPr/>
            </a:pPr>
            <a:r>
              <a:rPr lang="en-GB" sz="1200"/>
              <a:t>CEA,</a:t>
            </a:r>
          </a:p>
          <a:p>
            <a:pPr>
              <a:defRPr/>
            </a:pPr>
            <a:r>
              <a:rPr lang="en-GB" sz="1200" b="0"/>
              <a:t>France</a:t>
            </a:r>
          </a:p>
        </p:txBody>
      </p:sp>
      <p:sp>
        <p:nvSpPr>
          <p:cNvPr id="653322" name="Rectangle 10"/>
          <p:cNvSpPr>
            <a:spLocks noChangeArrowheads="1"/>
          </p:cNvSpPr>
          <p:nvPr/>
        </p:nvSpPr>
        <p:spPr bwMode="auto">
          <a:xfrm>
            <a:off x="1414463" y="1920875"/>
            <a:ext cx="5586412" cy="38735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 lIns="91424" tIns="45712" rIns="91424" bIns="45712"/>
          <a:lstStyle/>
          <a:p>
            <a:pPr algn="ctr">
              <a:defRPr/>
            </a:pPr>
            <a:r>
              <a:rPr lang="en-GB" sz="1200"/>
              <a:t>Collaborators</a:t>
            </a:r>
          </a:p>
        </p:txBody>
      </p:sp>
      <p:sp>
        <p:nvSpPr>
          <p:cNvPr id="653323" name="Rectangle 11"/>
          <p:cNvSpPr>
            <a:spLocks noChangeArrowheads="1"/>
          </p:cNvSpPr>
          <p:nvPr/>
        </p:nvSpPr>
        <p:spPr bwMode="auto">
          <a:xfrm>
            <a:off x="3494088" y="3343275"/>
            <a:ext cx="1811337" cy="4032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 lIns="91424" tIns="45712" rIns="91424" bIns="45712"/>
          <a:lstStyle/>
          <a:p>
            <a:pPr>
              <a:defRPr/>
            </a:pPr>
            <a:r>
              <a:rPr lang="en-GB" sz="1200"/>
              <a:t>Steering committee</a:t>
            </a:r>
          </a:p>
        </p:txBody>
      </p:sp>
      <p:sp>
        <p:nvSpPr>
          <p:cNvPr id="653324" name="Rectangle 12"/>
          <p:cNvSpPr>
            <a:spLocks noChangeArrowheads="1"/>
          </p:cNvSpPr>
          <p:nvPr/>
        </p:nvSpPr>
        <p:spPr bwMode="auto">
          <a:xfrm>
            <a:off x="1911350" y="4248150"/>
            <a:ext cx="5237163" cy="38735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 lIns="91424" tIns="45712" rIns="91424" bIns="45712"/>
          <a:lstStyle/>
          <a:p>
            <a:pPr>
              <a:defRPr/>
            </a:pPr>
            <a:r>
              <a:rPr lang="en-GB" sz="1200"/>
              <a:t>Operation Agent: A.P. Alexandrov RIT, </a:t>
            </a:r>
            <a:r>
              <a:rPr lang="en-GB" sz="1200" b="0"/>
              <a:t>Russia</a:t>
            </a:r>
          </a:p>
          <a:p>
            <a:pPr algn="ctr">
              <a:defRPr/>
            </a:pPr>
            <a:endParaRPr lang="en-GB" sz="1200" b="0"/>
          </a:p>
        </p:txBody>
      </p:sp>
      <p:sp>
        <p:nvSpPr>
          <p:cNvPr id="653325" name="Rectangle 13"/>
          <p:cNvSpPr>
            <a:spLocks noChangeArrowheads="1"/>
          </p:cNvSpPr>
          <p:nvPr/>
        </p:nvSpPr>
        <p:spPr bwMode="auto">
          <a:xfrm>
            <a:off x="1301750" y="3067050"/>
            <a:ext cx="1096963" cy="25876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 lIns="91424" tIns="45712" rIns="91424" bIns="45712"/>
          <a:lstStyle/>
          <a:p>
            <a:pPr>
              <a:defRPr/>
            </a:pPr>
            <a:r>
              <a:rPr lang="en-GB" sz="1200" b="0"/>
              <a:t>Coordinator </a:t>
            </a:r>
          </a:p>
        </p:txBody>
      </p:sp>
      <p:sp>
        <p:nvSpPr>
          <p:cNvPr id="653326" name="Line 14"/>
          <p:cNvSpPr>
            <a:spLocks noChangeShapeType="1"/>
          </p:cNvSpPr>
          <p:nvPr/>
        </p:nvSpPr>
        <p:spPr bwMode="auto">
          <a:xfrm>
            <a:off x="1789113" y="3841750"/>
            <a:ext cx="122237" cy="406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3327" name="Line 15"/>
          <p:cNvSpPr>
            <a:spLocks noChangeShapeType="1"/>
          </p:cNvSpPr>
          <p:nvPr/>
        </p:nvSpPr>
        <p:spPr bwMode="auto">
          <a:xfrm flipH="1">
            <a:off x="4346575" y="2825750"/>
            <a:ext cx="487363" cy="517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3328" name="Line 16"/>
          <p:cNvSpPr>
            <a:spLocks noChangeShapeType="1"/>
          </p:cNvSpPr>
          <p:nvPr/>
        </p:nvSpPr>
        <p:spPr bwMode="auto">
          <a:xfrm>
            <a:off x="3981450" y="2808288"/>
            <a:ext cx="242888" cy="5349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3329" name="Line 17"/>
          <p:cNvSpPr>
            <a:spLocks noChangeShapeType="1"/>
          </p:cNvSpPr>
          <p:nvPr/>
        </p:nvSpPr>
        <p:spPr bwMode="auto">
          <a:xfrm flipH="1">
            <a:off x="4711700" y="2808288"/>
            <a:ext cx="1096963" cy="5349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3330" name="Line 18"/>
          <p:cNvSpPr>
            <a:spLocks noChangeShapeType="1"/>
          </p:cNvSpPr>
          <p:nvPr/>
        </p:nvSpPr>
        <p:spPr bwMode="auto">
          <a:xfrm>
            <a:off x="2303463" y="2825750"/>
            <a:ext cx="1433512" cy="517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3331" name="Line 19"/>
          <p:cNvSpPr>
            <a:spLocks noChangeShapeType="1"/>
          </p:cNvSpPr>
          <p:nvPr/>
        </p:nvSpPr>
        <p:spPr bwMode="auto">
          <a:xfrm>
            <a:off x="4224338" y="3730625"/>
            <a:ext cx="0" cy="517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3332" name="Line 20"/>
          <p:cNvSpPr>
            <a:spLocks noChangeShapeType="1"/>
          </p:cNvSpPr>
          <p:nvPr/>
        </p:nvSpPr>
        <p:spPr bwMode="auto">
          <a:xfrm flipH="1">
            <a:off x="1301750" y="2220913"/>
            <a:ext cx="138113" cy="8461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5464175" y="2325688"/>
            <a:ext cx="1144588" cy="509587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45712" rIns="0" bIns="45712"/>
          <a:lstStyle/>
          <a:p>
            <a:r>
              <a:rPr lang="en-GB" sz="1200"/>
              <a:t> AREVA NP</a:t>
            </a:r>
            <a:r>
              <a:rPr lang="en-GB" sz="1200" b="0">
                <a:latin typeface="Times New Roman" pitchFamily="18" charset="0"/>
              </a:rPr>
              <a:t>,</a:t>
            </a:r>
            <a:br>
              <a:rPr lang="en-GB" sz="1200" b="0">
                <a:latin typeface="Times New Roman" pitchFamily="18" charset="0"/>
              </a:rPr>
            </a:br>
            <a:r>
              <a:rPr lang="en-GB" sz="1200" b="0">
                <a:latin typeface="Times New Roman" pitchFamily="18" charset="0"/>
              </a:rPr>
              <a:t> </a:t>
            </a:r>
            <a:r>
              <a:rPr lang="en-GB" sz="1200" b="0"/>
              <a:t>Germany</a:t>
            </a:r>
          </a:p>
        </p:txBody>
      </p:sp>
      <p:sp>
        <p:nvSpPr>
          <p:cNvPr id="653334" name="Line 22"/>
          <p:cNvSpPr>
            <a:spLocks noChangeShapeType="1"/>
          </p:cNvSpPr>
          <p:nvPr/>
        </p:nvSpPr>
        <p:spPr bwMode="auto">
          <a:xfrm>
            <a:off x="3302000" y="2822575"/>
            <a:ext cx="679450" cy="5032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3335" name="Rectangle 23"/>
          <p:cNvSpPr>
            <a:spLocks noChangeArrowheads="1"/>
          </p:cNvSpPr>
          <p:nvPr/>
        </p:nvSpPr>
        <p:spPr bwMode="auto">
          <a:xfrm>
            <a:off x="2433638" y="4616450"/>
            <a:ext cx="1855787" cy="5175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 lIns="91424" tIns="45712" rIns="91424" bIns="45712"/>
          <a:lstStyle/>
          <a:p>
            <a:pPr>
              <a:defRPr/>
            </a:pPr>
            <a:r>
              <a:rPr lang="en-GB" sz="1200"/>
              <a:t>SPb Technological University</a:t>
            </a:r>
            <a:r>
              <a:rPr lang="en-GB" sz="1200" b="0"/>
              <a:t>, Russia</a:t>
            </a:r>
          </a:p>
        </p:txBody>
      </p:sp>
      <p:sp>
        <p:nvSpPr>
          <p:cNvPr id="653336" name="Rectangle 24"/>
          <p:cNvSpPr>
            <a:spLocks noChangeArrowheads="1"/>
          </p:cNvSpPr>
          <p:nvPr/>
        </p:nvSpPr>
        <p:spPr bwMode="auto">
          <a:xfrm>
            <a:off x="5114925" y="4600575"/>
            <a:ext cx="1812925" cy="69215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 lIns="91424" tIns="45712" rIns="91424" bIns="45712"/>
          <a:lstStyle/>
          <a:p>
            <a:pPr>
              <a:defRPr/>
            </a:pPr>
            <a:r>
              <a:rPr lang="en-GB" sz="1200"/>
              <a:t>SPb Electrotechnical State University,</a:t>
            </a:r>
            <a:r>
              <a:rPr lang="en-GB" sz="1000" b="0"/>
              <a:t> Russia</a:t>
            </a:r>
          </a:p>
        </p:txBody>
      </p:sp>
      <p:sp>
        <p:nvSpPr>
          <p:cNvPr id="2073" name="Rectangle 26"/>
          <p:cNvSpPr>
            <a:spLocks noChangeArrowheads="1"/>
          </p:cNvSpPr>
          <p:nvPr/>
        </p:nvSpPr>
        <p:spPr bwMode="auto">
          <a:xfrm>
            <a:off x="2392363" y="2306638"/>
            <a:ext cx="974725" cy="51911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91424" tIns="45712" rIns="91424" bIns="45712"/>
          <a:lstStyle/>
          <a:p>
            <a:r>
              <a:rPr lang="en-GB" sz="1200"/>
              <a:t>FORTUM, </a:t>
            </a:r>
            <a:r>
              <a:rPr lang="en-GB" sz="1200" b="0"/>
              <a:t>Finland</a:t>
            </a:r>
          </a:p>
        </p:txBody>
      </p:sp>
      <p:sp>
        <p:nvSpPr>
          <p:cNvPr id="2074" name="Rectangle 29"/>
          <p:cNvSpPr>
            <a:spLocks noChangeArrowheads="1"/>
          </p:cNvSpPr>
          <p:nvPr/>
        </p:nvSpPr>
        <p:spPr bwMode="auto">
          <a:xfrm>
            <a:off x="354013" y="336550"/>
            <a:ext cx="837088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2000">
              <a:solidFill>
                <a:srgbClr val="990033"/>
              </a:solidFill>
            </a:endParaRPr>
          </a:p>
          <a:p>
            <a:pPr algn="ctr"/>
            <a:r>
              <a:rPr lang="en-US" sz="2000">
                <a:solidFill>
                  <a:srgbClr val="A50021"/>
                </a:solidFill>
              </a:rPr>
              <a:t>Investigation of Corium Melt Interaction with NPP </a:t>
            </a:r>
            <a:br>
              <a:rPr lang="en-US" sz="2000">
                <a:solidFill>
                  <a:srgbClr val="A50021"/>
                </a:solidFill>
              </a:rPr>
            </a:br>
            <a:r>
              <a:rPr lang="en-US" sz="2000">
                <a:solidFill>
                  <a:srgbClr val="A50021"/>
                </a:solidFill>
              </a:rPr>
              <a:t>Reactor Vessel Steel </a:t>
            </a:r>
            <a:r>
              <a:rPr lang="en-US" sz="1800">
                <a:solidFill>
                  <a:srgbClr val="A50021"/>
                </a:solidFill>
              </a:rPr>
              <a:t>(</a:t>
            </a:r>
            <a:r>
              <a:rPr lang="en-US" sz="2000">
                <a:solidFill>
                  <a:srgbClr val="A50021"/>
                </a:solidFill>
              </a:rPr>
              <a:t>#3592</a:t>
            </a:r>
            <a:r>
              <a:rPr lang="en-US" sz="2400">
                <a:solidFill>
                  <a:srgbClr val="A50021"/>
                </a:solidFill>
              </a:rPr>
              <a:t> </a:t>
            </a:r>
            <a:r>
              <a:rPr lang="en-US" sz="2000">
                <a:solidFill>
                  <a:srgbClr val="A50021"/>
                </a:solidFill>
              </a:rPr>
              <a:t>METCOR-P)</a:t>
            </a:r>
            <a:endParaRPr lang="en-GB" sz="2000">
              <a:solidFill>
                <a:srgbClr val="A50021"/>
              </a:solidFill>
            </a:endParaRPr>
          </a:p>
        </p:txBody>
      </p:sp>
      <p:graphicFrame>
        <p:nvGraphicFramePr>
          <p:cNvPr id="2050" name="Object 30"/>
          <p:cNvGraphicFramePr>
            <a:graphicFrameLocks noChangeAspect="1"/>
          </p:cNvGraphicFramePr>
          <p:nvPr/>
        </p:nvGraphicFramePr>
        <p:xfrm>
          <a:off x="592138" y="5311775"/>
          <a:ext cx="8331200" cy="1335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Документ" r:id="rId4" imgW="6920251" imgH="1165033" progId="Word.Document.8">
                  <p:embed/>
                </p:oleObj>
              </mc:Choice>
              <mc:Fallback>
                <p:oleObj name="Документ" r:id="rId4" imgW="6920251" imgH="1165033" progId="Word.Document.8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138" y="5311775"/>
                        <a:ext cx="8331200" cy="1335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Номер слайда 5"/>
          <p:cNvSpPr>
            <a:spLocks noGrp="1"/>
          </p:cNvSpPr>
          <p:nvPr>
            <p:ph type="sldNum" sz="quarter" idx="10"/>
          </p:nvPr>
        </p:nvSpPr>
        <p:spPr>
          <a:solidFill>
            <a:srgbClr val="A50021">
              <a:alpha val="45097"/>
            </a:srgbClr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>
                <a:solidFill>
                  <a:schemeClr val="bg1"/>
                </a:solidFill>
              </a:rPr>
              <a:t>                                                 5</a:t>
            </a:r>
            <a:r>
              <a:rPr lang="en-US" sz="1200" baseline="30000">
                <a:solidFill>
                  <a:schemeClr val="bg1"/>
                </a:solidFill>
              </a:rPr>
              <a:t>th </a:t>
            </a:r>
            <a:r>
              <a:rPr lang="en-US" sz="1200">
                <a:solidFill>
                  <a:schemeClr val="bg1"/>
                </a:solidFill>
              </a:rPr>
              <a:t>METCOR-P Project Meeting, 07.06.2011,  St Petersburg</a:t>
            </a:r>
            <a:r>
              <a:rPr lang="en-US">
                <a:solidFill>
                  <a:schemeClr val="bg1"/>
                </a:solidFill>
              </a:rPr>
              <a:t>    </a:t>
            </a:r>
            <a:r>
              <a:rPr lang="en-GB">
                <a:solidFill>
                  <a:schemeClr val="bg1"/>
                </a:solidFill>
              </a:rPr>
              <a:t> </a:t>
            </a:r>
            <a:fld id="{CA92084A-919A-41D1-853D-14967079EF7E}" type="slidenum">
              <a:rPr lang="en-GB">
                <a:solidFill>
                  <a:schemeClr val="bg1"/>
                </a:solidFill>
              </a:rPr>
              <a:pPr/>
              <a:t>4</a:t>
            </a:fld>
            <a:endParaRPr lang="en-GB">
              <a:solidFill>
                <a:schemeClr val="bg1"/>
              </a:solidFill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31800" y="4227513"/>
            <a:ext cx="8316913" cy="4699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ru-RU" sz="800" b="1" smtClean="0">
              <a:effectLst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ru-RU" sz="800" b="1" smtClean="0">
              <a:effectLst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ru-RU" sz="800" b="1" smtClean="0">
              <a:effectLst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ru-RU" sz="800" b="1" smtClean="0">
              <a:effectLst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800" b="1" smtClean="0">
              <a:effectLst/>
            </a:endParaRPr>
          </a:p>
        </p:txBody>
      </p:sp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7691438" y="0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/>
          <a:p>
            <a:pPr defTabSz="762000"/>
            <a:endParaRPr lang="ru-RU" sz="2000">
              <a:solidFill>
                <a:srgbClr val="A50021"/>
              </a:solidFill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579438" y="268288"/>
            <a:ext cx="777240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defTabSz="762000"/>
            <a:r>
              <a:rPr lang="en-GB" sz="2800">
                <a:solidFill>
                  <a:srgbClr val="A50021"/>
                </a:solidFill>
              </a:rPr>
              <a:t>Objectives of </a:t>
            </a:r>
            <a:r>
              <a:rPr lang="en-US" sz="2800">
                <a:solidFill>
                  <a:srgbClr val="A50021"/>
                </a:solidFill>
              </a:rPr>
              <a:t>METCOR-P project</a:t>
            </a:r>
          </a:p>
        </p:txBody>
      </p:sp>
      <p:sp>
        <p:nvSpPr>
          <p:cNvPr id="655365" name="Rectangle 5"/>
          <p:cNvSpPr>
            <a:spLocks noChangeArrowheads="1"/>
          </p:cNvSpPr>
          <p:nvPr/>
        </p:nvSpPr>
        <p:spPr bwMode="auto">
          <a:xfrm>
            <a:off x="438150" y="1465263"/>
            <a:ext cx="8478838" cy="1187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000066"/>
                </a:solidFill>
              </a:rPr>
              <a:t> </a:t>
            </a:r>
            <a:r>
              <a:rPr lang="en-US" sz="2400">
                <a:solidFill>
                  <a:srgbClr val="000066"/>
                </a:solidFill>
              </a:rPr>
              <a:t>Qualification and quantification of physicochemical phenomena of corium melt interaction with reactor vessel steel with particular interest to:</a:t>
            </a:r>
            <a:r>
              <a:rPr lang="en-US" sz="2000">
                <a:solidFill>
                  <a:srgbClr val="000066"/>
                </a:solidFill>
              </a:rPr>
              <a:t> </a:t>
            </a:r>
            <a:r>
              <a:rPr lang="en-GB" sz="200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US" sz="200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51" name="Rectangle 6"/>
          <p:cNvSpPr>
            <a:spLocks noChangeArrowheads="1"/>
          </p:cNvSpPr>
          <p:nvPr/>
        </p:nvSpPr>
        <p:spPr bwMode="auto">
          <a:xfrm>
            <a:off x="720725" y="2951163"/>
            <a:ext cx="7848600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/>
          <a:p>
            <a:pPr marL="268288" indent="-268288" defTabSz="762000">
              <a:lnSpc>
                <a:spcPct val="80000"/>
              </a:lnSpc>
              <a:spcBef>
                <a:spcPct val="70000"/>
              </a:spcBef>
              <a:buFont typeface="Wingdings" pitchFamily="2" charset="2"/>
              <a:buNone/>
              <a:tabLst>
                <a:tab pos="457200" algn="l"/>
              </a:tabLst>
            </a:pPr>
            <a:endParaRPr lang="en-US" sz="2000">
              <a:solidFill>
                <a:srgbClr val="000066"/>
              </a:solidFill>
            </a:endParaRPr>
          </a:p>
          <a:p>
            <a:pPr marL="268288" indent="-268288" defTabSz="762000">
              <a:lnSpc>
                <a:spcPct val="80000"/>
              </a:lnSpc>
              <a:spcBef>
                <a:spcPct val="70000"/>
              </a:spcBef>
              <a:buFont typeface="Wingdings" pitchFamily="2" charset="2"/>
              <a:buChar char="Ø"/>
              <a:tabLst>
                <a:tab pos="457200" algn="l"/>
              </a:tabLst>
            </a:pPr>
            <a:r>
              <a:rPr lang="en-US" sz="2200">
                <a:solidFill>
                  <a:srgbClr val="000066"/>
                </a:solidFill>
              </a:rPr>
              <a:t>Interaction at the vertical position of vessel steel specimen surface</a:t>
            </a:r>
          </a:p>
          <a:p>
            <a:pPr marL="268288" indent="-268288" defTabSz="762000">
              <a:lnSpc>
                <a:spcPct val="80000"/>
              </a:lnSpc>
              <a:spcBef>
                <a:spcPct val="70000"/>
              </a:spcBef>
              <a:buFont typeface="Wingdings" pitchFamily="2" charset="2"/>
              <a:buChar char="Ø"/>
              <a:tabLst>
                <a:tab pos="457200" algn="l"/>
              </a:tabLst>
            </a:pPr>
            <a:r>
              <a:rPr lang="en-US" sz="2200">
                <a:solidFill>
                  <a:srgbClr val="000066"/>
                </a:solidFill>
              </a:rPr>
              <a:t>European vessel steel specimen behavior</a:t>
            </a:r>
            <a:endParaRPr lang="en-US" sz="2200">
              <a:solidFill>
                <a:srgbClr val="990033"/>
              </a:solidFill>
              <a:cs typeface="Arial" pitchFamily="34" charset="0"/>
            </a:endParaRPr>
          </a:p>
          <a:p>
            <a:pPr marL="268288" indent="-268288" defTabSz="762000">
              <a:lnSpc>
                <a:spcPct val="80000"/>
              </a:lnSpc>
              <a:spcBef>
                <a:spcPct val="70000"/>
              </a:spcBef>
              <a:buFont typeface="Wingdings" pitchFamily="2" charset="2"/>
              <a:buChar char="Ø"/>
              <a:tabLst>
                <a:tab pos="457200" algn="l"/>
              </a:tabLst>
            </a:pPr>
            <a:r>
              <a:rPr lang="en-US" sz="2200">
                <a:solidFill>
                  <a:srgbClr val="000066"/>
                </a:solidFill>
                <a:cs typeface="Arial" pitchFamily="34" charset="0"/>
              </a:rPr>
              <a:t>Oxidation effects</a:t>
            </a:r>
            <a:endParaRPr lang="en-US" sz="220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Номер слайда 1"/>
          <p:cNvSpPr>
            <a:spLocks noGrp="1"/>
          </p:cNvSpPr>
          <p:nvPr>
            <p:ph type="sldNum" sz="quarter" idx="10"/>
          </p:nvPr>
        </p:nvSpPr>
        <p:spPr>
          <a:solidFill>
            <a:srgbClr val="A50021">
              <a:alpha val="45097"/>
            </a:srgbClr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>
                <a:solidFill>
                  <a:schemeClr val="bg1"/>
                </a:solidFill>
              </a:rPr>
              <a:t>                                                 5</a:t>
            </a:r>
            <a:r>
              <a:rPr lang="en-US" sz="1200" baseline="30000">
                <a:solidFill>
                  <a:schemeClr val="bg1"/>
                </a:solidFill>
              </a:rPr>
              <a:t>th </a:t>
            </a:r>
            <a:r>
              <a:rPr lang="en-US" sz="1200">
                <a:solidFill>
                  <a:schemeClr val="bg1"/>
                </a:solidFill>
              </a:rPr>
              <a:t>METCOR-P Project Meeting, 07.06.2011,  St Petersburg</a:t>
            </a:r>
            <a:r>
              <a:rPr lang="en-US">
                <a:solidFill>
                  <a:schemeClr val="bg1"/>
                </a:solidFill>
              </a:rPr>
              <a:t>    </a:t>
            </a:r>
            <a:r>
              <a:rPr lang="en-GB">
                <a:solidFill>
                  <a:schemeClr val="bg1"/>
                </a:solidFill>
              </a:rPr>
              <a:t> </a:t>
            </a:r>
            <a:fld id="{1C84C144-254C-4D36-9B64-DEF78673AD8F}" type="slidenum">
              <a:rPr lang="en-GB">
                <a:solidFill>
                  <a:schemeClr val="bg1"/>
                </a:solidFill>
              </a:rPr>
              <a:pPr/>
              <a:t>5</a:t>
            </a:fld>
            <a:endParaRPr lang="en-GB">
              <a:solidFill>
                <a:schemeClr val="bg1"/>
              </a:solidFill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0975"/>
            <a:ext cx="9144000" cy="620713"/>
          </a:xfrm>
        </p:spPr>
        <p:txBody>
          <a:bodyPr/>
          <a:lstStyle/>
          <a:p>
            <a:pPr defTabSz="835025"/>
            <a:r>
              <a:rPr lang="en-US" sz="2400" smtClean="0"/>
              <a:t>METCOR-P experimental matrix*</a:t>
            </a:r>
            <a:r>
              <a:rPr lang="en-US" sz="2400" baseline="30000" smtClean="0"/>
              <a:t>) </a:t>
            </a:r>
            <a:r>
              <a:rPr lang="en-GB" sz="2400" smtClean="0"/>
              <a:t>corrected </a:t>
            </a:r>
            <a:r>
              <a:rPr lang="ru-RU" sz="2400" smtClean="0"/>
              <a:t>on </a:t>
            </a:r>
            <a:r>
              <a:rPr lang="en-US" sz="2400" smtClean="0"/>
              <a:t>the</a:t>
            </a:r>
            <a:r>
              <a:rPr lang="ru-RU" sz="2400" smtClean="0"/>
              <a:t> </a:t>
            </a:r>
            <a:r>
              <a:rPr lang="en-US" sz="2400" smtClean="0"/>
              <a:t/>
            </a:r>
            <a:br>
              <a:rPr lang="en-US" sz="2400" smtClean="0"/>
            </a:br>
            <a:r>
              <a:rPr lang="en-US" sz="2400" smtClean="0"/>
              <a:t>1</a:t>
            </a:r>
            <a:r>
              <a:rPr lang="en-US" sz="2400" smtClean="0">
                <a:sym typeface="Symbol" pitchFamily="18" charset="2"/>
              </a:rPr>
              <a:t></a:t>
            </a:r>
            <a:r>
              <a:rPr lang="en-US" sz="2400" smtClean="0"/>
              <a:t>4 meeting decisions</a:t>
            </a:r>
            <a:r>
              <a:rPr lang="en-GB" sz="2400" smtClean="0"/>
              <a:t> </a:t>
            </a:r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884238" y="917575"/>
          <a:ext cx="7375525" cy="6107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Документ" r:id="rId3" imgW="7569250" imgH="6255981" progId="Word.Document.8">
                  <p:embed/>
                </p:oleObj>
              </mc:Choice>
              <mc:Fallback>
                <p:oleObj name="Документ" r:id="rId3" imgW="7569250" imgH="6255981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4238" y="917575"/>
                        <a:ext cx="7375525" cy="6107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Rectangle 4"/>
          <p:cNvSpPr>
            <a:spLocks noChangeArrowheads="1"/>
          </p:cNvSpPr>
          <p:nvPr/>
        </p:nvSpPr>
        <p:spPr bwMode="auto">
          <a:xfrm>
            <a:off x="841375" y="6107113"/>
            <a:ext cx="77851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9" tIns="46030" rIns="92059" bIns="46030" anchor="ctr"/>
          <a:lstStyle/>
          <a:p>
            <a:pPr defTabSz="835025"/>
            <a:r>
              <a:rPr lang="ru-RU" sz="1600">
                <a:solidFill>
                  <a:schemeClr val="accent1"/>
                </a:solidFill>
                <a:latin typeface="Trebuchet MS" pitchFamily="34" charset="0"/>
              </a:rPr>
              <a:t>    </a:t>
            </a:r>
            <a:r>
              <a:rPr lang="en-US" sz="1600">
                <a:solidFill>
                  <a:schemeClr val="accent1"/>
                </a:solidFill>
                <a:latin typeface="Trebuchet MS" pitchFamily="34" charset="0"/>
              </a:rPr>
              <a:t>  </a:t>
            </a:r>
            <a:endParaRPr lang="en-GB" sz="2800">
              <a:solidFill>
                <a:srgbClr val="990033"/>
              </a:solidFill>
              <a:latin typeface="Trebuchet MS" pitchFamily="34" charset="0"/>
            </a:endParaRP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885825" y="6240463"/>
            <a:ext cx="7358063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18000" tIns="10800" rIns="18000" bIns="10800"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A50021"/>
                </a:solidFill>
              </a:rPr>
              <a:t>*) All tests </a:t>
            </a:r>
            <a:r>
              <a:rPr lang="ru-RU">
                <a:solidFill>
                  <a:srgbClr val="990033"/>
                </a:solidFill>
              </a:rPr>
              <a:t>carr</a:t>
            </a:r>
            <a:r>
              <a:rPr lang="en-US">
                <a:solidFill>
                  <a:srgbClr val="990033"/>
                </a:solidFill>
              </a:rPr>
              <a:t>ied</a:t>
            </a:r>
            <a:r>
              <a:rPr lang="ru-RU">
                <a:solidFill>
                  <a:srgbClr val="990033"/>
                </a:solidFill>
              </a:rPr>
              <a:t> out</a:t>
            </a: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Номер слайда 3"/>
          <p:cNvSpPr>
            <a:spLocks noGrp="1"/>
          </p:cNvSpPr>
          <p:nvPr>
            <p:ph type="sldNum" sz="quarter" idx="10"/>
          </p:nvPr>
        </p:nvSpPr>
        <p:spPr>
          <a:solidFill>
            <a:srgbClr val="A50021">
              <a:alpha val="45097"/>
            </a:srgbClr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>
                <a:solidFill>
                  <a:schemeClr val="bg1"/>
                </a:solidFill>
              </a:rPr>
              <a:t>                                                 5</a:t>
            </a:r>
            <a:r>
              <a:rPr lang="en-US" sz="1200" baseline="30000">
                <a:solidFill>
                  <a:schemeClr val="bg1"/>
                </a:solidFill>
              </a:rPr>
              <a:t>th </a:t>
            </a:r>
            <a:r>
              <a:rPr lang="en-US" sz="1200">
                <a:solidFill>
                  <a:schemeClr val="bg1"/>
                </a:solidFill>
              </a:rPr>
              <a:t>METCOR-P Project Meeting, 07.06.2011,  St Petersburg</a:t>
            </a:r>
            <a:r>
              <a:rPr lang="en-US">
                <a:solidFill>
                  <a:schemeClr val="bg1"/>
                </a:solidFill>
              </a:rPr>
              <a:t>    </a:t>
            </a:r>
            <a:r>
              <a:rPr lang="en-GB">
                <a:solidFill>
                  <a:schemeClr val="bg1"/>
                </a:solidFill>
              </a:rPr>
              <a:t> </a:t>
            </a:r>
            <a:fld id="{C3CE6D9D-FF08-4E15-9174-D5DFF893A1F7}" type="slidenum">
              <a:rPr lang="en-GB">
                <a:solidFill>
                  <a:schemeClr val="bg1"/>
                </a:solidFill>
              </a:rPr>
              <a:pPr/>
              <a:t>6</a:t>
            </a:fld>
            <a:endParaRPr lang="en-GB">
              <a:solidFill>
                <a:schemeClr val="bg1"/>
              </a:solidFill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6213"/>
            <a:ext cx="8032750" cy="581025"/>
          </a:xfrm>
        </p:spPr>
        <p:txBody>
          <a:bodyPr/>
          <a:lstStyle/>
          <a:p>
            <a:r>
              <a:rPr lang="en-US" sz="2400" smtClean="0"/>
              <a:t>METCOR-P reporting </a:t>
            </a:r>
            <a:br>
              <a:rPr lang="en-US" sz="2400" smtClean="0"/>
            </a:br>
            <a:r>
              <a:rPr lang="en-US" sz="2400" smtClean="0"/>
              <a:t>T</a:t>
            </a:r>
            <a:r>
              <a:rPr lang="ru-RU" sz="2400" smtClean="0"/>
              <a:t>hematic</a:t>
            </a:r>
            <a:r>
              <a:rPr lang="en-US" sz="2400" smtClean="0"/>
              <a:t> reports</a:t>
            </a:r>
            <a:endParaRPr lang="ru-RU" sz="2400" smtClean="0"/>
          </a:p>
        </p:txBody>
      </p:sp>
      <p:graphicFrame>
        <p:nvGraphicFramePr>
          <p:cNvPr id="658543" name="Group 111"/>
          <p:cNvGraphicFramePr>
            <a:graphicFrameLocks noGrp="1"/>
          </p:cNvGraphicFramePr>
          <p:nvPr>
            <p:ph idx="1"/>
          </p:nvPr>
        </p:nvGraphicFramePr>
        <p:xfrm>
          <a:off x="274638" y="833438"/>
          <a:ext cx="8723312" cy="5365750"/>
        </p:xfrm>
        <a:graphic>
          <a:graphicData uri="http://schemas.openxmlformats.org/drawingml/2006/table">
            <a:tbl>
              <a:tblPr/>
              <a:tblGrid>
                <a:gridCol w="1431925"/>
                <a:gridCol w="3870325"/>
                <a:gridCol w="1844675"/>
                <a:gridCol w="1576387"/>
              </a:tblGrid>
              <a:tr h="619125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Test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Name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Stage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Deliverables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81175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RMP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-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L="18000" marR="18000" marT="10800" marB="10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Interaction of molten corium with vertically positioned vessel steel specimen in the neutral atmosphere. MCP-1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Completed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Report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B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Sent to ITU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4825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RMP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-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marL="18000" marR="18000" marT="10800" marB="10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Interaction of molten corium UO</a:t>
                      </a:r>
                      <a:r>
                        <a:rPr kumimoji="0" lang="en-US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2+x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-ZrO</a:t>
                      </a:r>
                      <a:r>
                        <a:rPr kumimoji="0" lang="en-US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 with horizontally positioned vessel steel specimen in the steam atmosphere. MCP-2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Instead of reference test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)</a:t>
                      </a: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Completed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Report</a:t>
                      </a: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B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Sent to ITU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0625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RMP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-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marL="18000" marR="18000" marT="10800" marB="10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Interaction of suboxidized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corium melt with steel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at the replacement of neutral atmosphere with steam. MCP-3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Completed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Report</a:t>
                      </a: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B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Sent to ITU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Номер слайда 3"/>
          <p:cNvSpPr>
            <a:spLocks noGrp="1"/>
          </p:cNvSpPr>
          <p:nvPr>
            <p:ph type="sldNum" sz="quarter" idx="10"/>
          </p:nvPr>
        </p:nvSpPr>
        <p:spPr>
          <a:solidFill>
            <a:srgbClr val="A50021">
              <a:alpha val="45097"/>
            </a:srgbClr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>
                <a:solidFill>
                  <a:schemeClr val="bg1"/>
                </a:solidFill>
              </a:rPr>
              <a:t>                                                 5</a:t>
            </a:r>
            <a:r>
              <a:rPr lang="en-US" sz="1200" baseline="30000">
                <a:solidFill>
                  <a:schemeClr val="bg1"/>
                </a:solidFill>
              </a:rPr>
              <a:t>th </a:t>
            </a:r>
            <a:r>
              <a:rPr lang="en-US" sz="1200">
                <a:solidFill>
                  <a:schemeClr val="bg1"/>
                </a:solidFill>
              </a:rPr>
              <a:t>METCOR-P Project Meeting, 07.06.2011,  St Petersburg</a:t>
            </a:r>
            <a:r>
              <a:rPr lang="en-US">
                <a:solidFill>
                  <a:schemeClr val="bg1"/>
                </a:solidFill>
              </a:rPr>
              <a:t>    </a:t>
            </a:r>
            <a:r>
              <a:rPr lang="en-GB">
                <a:solidFill>
                  <a:schemeClr val="bg1"/>
                </a:solidFill>
              </a:rPr>
              <a:t> </a:t>
            </a:r>
            <a:fld id="{E5F4CE0F-F70C-4C15-92FB-3B70E66210E7}" type="slidenum">
              <a:rPr lang="en-GB">
                <a:solidFill>
                  <a:schemeClr val="bg1"/>
                </a:solidFill>
              </a:rPr>
              <a:pPr/>
              <a:t>7</a:t>
            </a:fld>
            <a:endParaRPr lang="en-GB">
              <a:solidFill>
                <a:schemeClr val="bg1"/>
              </a:solidFill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6213"/>
            <a:ext cx="8032750" cy="581025"/>
          </a:xfrm>
        </p:spPr>
        <p:txBody>
          <a:bodyPr/>
          <a:lstStyle/>
          <a:p>
            <a:r>
              <a:rPr lang="en-US" sz="2400" smtClean="0"/>
              <a:t>METCOR-P reporting (2)</a:t>
            </a:r>
            <a:br>
              <a:rPr lang="en-US" sz="2400" smtClean="0"/>
            </a:br>
            <a:r>
              <a:rPr lang="en-US" sz="2400" smtClean="0"/>
              <a:t>T</a:t>
            </a:r>
            <a:r>
              <a:rPr lang="ru-RU" sz="2400" smtClean="0"/>
              <a:t>hematic</a:t>
            </a:r>
            <a:r>
              <a:rPr lang="en-US" sz="2400" smtClean="0"/>
              <a:t> reports</a:t>
            </a:r>
            <a:endParaRPr lang="ru-RU" sz="2400" smtClean="0"/>
          </a:p>
        </p:txBody>
      </p:sp>
      <p:graphicFrame>
        <p:nvGraphicFramePr>
          <p:cNvPr id="681005" name="Group 45"/>
          <p:cNvGraphicFramePr>
            <a:graphicFrameLocks noGrp="1"/>
          </p:cNvGraphicFramePr>
          <p:nvPr>
            <p:ph idx="1"/>
          </p:nvPr>
        </p:nvGraphicFramePr>
        <p:xfrm>
          <a:off x="206375" y="1106488"/>
          <a:ext cx="8723313" cy="5037138"/>
        </p:xfrm>
        <a:graphic>
          <a:graphicData uri="http://schemas.openxmlformats.org/drawingml/2006/table">
            <a:tbl>
              <a:tblPr/>
              <a:tblGrid>
                <a:gridCol w="1431925"/>
                <a:gridCol w="3870325"/>
                <a:gridCol w="1844675"/>
                <a:gridCol w="1576388"/>
              </a:tblGrid>
              <a:tr h="631278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Test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1" marB="108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Name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1" marB="108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Stage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1" marB="108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Deliverables/status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1" marB="108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81396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RMP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-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04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1" marB="1080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Interaction of molten corium with European vessel steel in oxidizing atmosphere (air). MCP-4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1" marB="108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Completed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1" marB="108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Report (ready in English version)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On expertise in Rosatom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1" marB="108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33691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RMP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-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05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1" marB="1080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Interaction of suboxidized molten corium with European vessel steel. MCP-5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1" marB="108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Completed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1" marB="108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Report (ready in English version)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1" marB="108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0773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RMP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-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06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1" marB="1080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Oxidation kinetics of metallic melt containing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U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and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Zr, when Ar atmosphere is replaced by steam. MCP-6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1" marB="108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Completed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1" marB="108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Report (ready in Russian version)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1" marB="108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3"/>
          <p:cNvSpPr>
            <a:spLocks noGrp="1"/>
          </p:cNvSpPr>
          <p:nvPr>
            <p:ph type="sldNum" sz="quarter" idx="10"/>
          </p:nvPr>
        </p:nvSpPr>
        <p:spPr>
          <a:solidFill>
            <a:srgbClr val="A50021">
              <a:alpha val="45097"/>
            </a:srgbClr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>
                <a:solidFill>
                  <a:schemeClr val="bg1"/>
                </a:solidFill>
              </a:rPr>
              <a:t>                                                 5</a:t>
            </a:r>
            <a:r>
              <a:rPr lang="en-US" sz="1200" baseline="30000">
                <a:solidFill>
                  <a:schemeClr val="bg1"/>
                </a:solidFill>
              </a:rPr>
              <a:t>th </a:t>
            </a:r>
            <a:r>
              <a:rPr lang="en-US" sz="1200">
                <a:solidFill>
                  <a:schemeClr val="bg1"/>
                </a:solidFill>
              </a:rPr>
              <a:t>METCOR-P Project Meeting, 07.06.2011,  St Petersburg</a:t>
            </a:r>
            <a:r>
              <a:rPr lang="en-US">
                <a:solidFill>
                  <a:schemeClr val="bg1"/>
                </a:solidFill>
              </a:rPr>
              <a:t>    </a:t>
            </a:r>
            <a:r>
              <a:rPr lang="en-GB">
                <a:solidFill>
                  <a:schemeClr val="bg1"/>
                </a:solidFill>
              </a:rPr>
              <a:t> </a:t>
            </a:r>
            <a:fld id="{4CED6D77-0748-426D-B5B8-ECF231BF6848}" type="slidenum">
              <a:rPr lang="en-GB">
                <a:solidFill>
                  <a:schemeClr val="bg1"/>
                </a:solidFill>
              </a:rPr>
              <a:pPr/>
              <a:t>8</a:t>
            </a:fld>
            <a:endParaRPr lang="en-GB">
              <a:solidFill>
                <a:schemeClr val="bg1"/>
              </a:solidFill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6213"/>
            <a:ext cx="8032750" cy="581025"/>
          </a:xfrm>
        </p:spPr>
        <p:txBody>
          <a:bodyPr/>
          <a:lstStyle/>
          <a:p>
            <a:r>
              <a:rPr lang="en-US" sz="2400" smtClean="0"/>
              <a:t>METCOR-P reporting (3)</a:t>
            </a:r>
            <a:br>
              <a:rPr lang="en-US" sz="2400" smtClean="0"/>
            </a:br>
            <a:r>
              <a:rPr lang="en-US" sz="2400" smtClean="0"/>
              <a:t>T</a:t>
            </a:r>
            <a:r>
              <a:rPr lang="ru-RU" sz="2400" smtClean="0"/>
              <a:t>hematic</a:t>
            </a:r>
            <a:r>
              <a:rPr lang="en-US" sz="2400" smtClean="0"/>
              <a:t> reports</a:t>
            </a:r>
            <a:endParaRPr lang="ru-RU" sz="2400" smtClean="0"/>
          </a:p>
        </p:txBody>
      </p:sp>
      <p:graphicFrame>
        <p:nvGraphicFramePr>
          <p:cNvPr id="690208" name="Group 32"/>
          <p:cNvGraphicFramePr>
            <a:graphicFrameLocks noGrp="1"/>
          </p:cNvGraphicFramePr>
          <p:nvPr>
            <p:ph idx="1"/>
          </p:nvPr>
        </p:nvGraphicFramePr>
        <p:xfrm>
          <a:off x="206375" y="1106488"/>
          <a:ext cx="8723313" cy="3846512"/>
        </p:xfrm>
        <a:graphic>
          <a:graphicData uri="http://schemas.openxmlformats.org/drawingml/2006/table">
            <a:tbl>
              <a:tblPr/>
              <a:tblGrid>
                <a:gridCol w="1431925"/>
                <a:gridCol w="3870325"/>
                <a:gridCol w="1844675"/>
                <a:gridCol w="1576388"/>
              </a:tblGrid>
              <a:tr h="631302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Test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2" marB="108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Name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2" marB="10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Stage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2" marB="10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Deliverables/status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2" marB="10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81464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RMP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-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07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2" marB="108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Oxidation of the suboxidized molten corium in steam. MCP-7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2" marB="10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Completed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2" marB="10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Report (ready in Russian version)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2" marB="10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33746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RMP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-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08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2" marB="1080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Interaction of metal melt U-Zr-SS with vertically positioned vessel steel specimen. MCP-8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2" marB="10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Completed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2" marB="10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Draft (ready in Russian version)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2" marB="108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Номер слайда 3"/>
          <p:cNvSpPr>
            <a:spLocks noGrp="1"/>
          </p:cNvSpPr>
          <p:nvPr>
            <p:ph type="sldNum" sz="quarter" idx="10"/>
          </p:nvPr>
        </p:nvSpPr>
        <p:spPr>
          <a:solidFill>
            <a:srgbClr val="A50021">
              <a:alpha val="45097"/>
            </a:srgbClr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>
              <a:defRPr sz="14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>
                <a:solidFill>
                  <a:schemeClr val="bg1"/>
                </a:solidFill>
              </a:rPr>
              <a:t>                                                 5</a:t>
            </a:r>
            <a:r>
              <a:rPr lang="en-US" sz="1200" baseline="30000">
                <a:solidFill>
                  <a:schemeClr val="bg1"/>
                </a:solidFill>
              </a:rPr>
              <a:t>th </a:t>
            </a:r>
            <a:r>
              <a:rPr lang="en-US" sz="1200">
                <a:solidFill>
                  <a:schemeClr val="bg1"/>
                </a:solidFill>
              </a:rPr>
              <a:t>METCOR-P Project Meeting, 07.06.2011,  St Petersburg</a:t>
            </a:r>
            <a:r>
              <a:rPr lang="en-US">
                <a:solidFill>
                  <a:schemeClr val="bg1"/>
                </a:solidFill>
              </a:rPr>
              <a:t>    </a:t>
            </a:r>
            <a:r>
              <a:rPr lang="en-GB">
                <a:solidFill>
                  <a:schemeClr val="bg1"/>
                </a:solidFill>
              </a:rPr>
              <a:t> </a:t>
            </a:r>
            <a:fld id="{A7677043-A1F1-4297-B319-50C4668C7DF3}" type="slidenum">
              <a:rPr lang="en-GB">
                <a:solidFill>
                  <a:schemeClr val="bg1"/>
                </a:solidFill>
              </a:rPr>
              <a:pPr/>
              <a:t>9</a:t>
            </a:fld>
            <a:endParaRPr lang="en-GB">
              <a:solidFill>
                <a:schemeClr val="bg1"/>
              </a:solidFill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6213"/>
            <a:ext cx="8032750" cy="581025"/>
          </a:xfrm>
        </p:spPr>
        <p:txBody>
          <a:bodyPr/>
          <a:lstStyle/>
          <a:p>
            <a:r>
              <a:rPr lang="en-US" sz="2400" smtClean="0"/>
              <a:t>METCOR-P reporting (4)</a:t>
            </a:r>
            <a:br>
              <a:rPr lang="en-US" sz="2400" smtClean="0"/>
            </a:br>
            <a:r>
              <a:rPr lang="en-US" sz="2400" smtClean="0"/>
              <a:t>Annual and final reports</a:t>
            </a:r>
            <a:endParaRPr lang="ru-RU" sz="2400" smtClean="0"/>
          </a:p>
        </p:txBody>
      </p:sp>
      <p:graphicFrame>
        <p:nvGraphicFramePr>
          <p:cNvPr id="691232" name="Group 32"/>
          <p:cNvGraphicFramePr>
            <a:graphicFrameLocks noGrp="1"/>
          </p:cNvGraphicFramePr>
          <p:nvPr>
            <p:ph idx="1"/>
          </p:nvPr>
        </p:nvGraphicFramePr>
        <p:xfrm>
          <a:off x="188913" y="1443038"/>
          <a:ext cx="8723312" cy="4714876"/>
        </p:xfrm>
        <a:graphic>
          <a:graphicData uri="http://schemas.openxmlformats.org/drawingml/2006/table">
            <a:tbl>
              <a:tblPr/>
              <a:tblGrid>
                <a:gridCol w="1431925"/>
                <a:gridCol w="3870325"/>
                <a:gridCol w="1844675"/>
                <a:gridCol w="1576387"/>
              </a:tblGrid>
              <a:tr h="619125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Test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Name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Stage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Deliverables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5263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RMP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-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L="18000" marR="18000" marT="10800" marB="10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Annual report of METCOR-P.</a:t>
                      </a:r>
                    </a:p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First year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Completed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Report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B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Sent to ISTC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39863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RMP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-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marL="18000" marR="18000" marT="10800" marB="10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Annual report of METCOR-P.</a:t>
                      </a:r>
                    </a:p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Second year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Completed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Report</a:t>
                      </a: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B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Sent to ISTC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0625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RMP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-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marL="18000" marR="18000" marT="10800" marB="10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METCOR-P Final Report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-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In progress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sm" len="sm"/>
          <a:tailEnd type="triangle" w="sm" len="sm"/>
        </a:ln>
        <a:effectLst/>
      </a:spPr>
      <a:bodyPr vert="horz" wrap="square" lIns="18000" tIns="10800" rIns="18000" bIns="10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sm" len="sm"/>
          <a:tailEnd type="triangle" w="sm" len="sm"/>
        </a:ln>
        <a:effectLst/>
      </a:spPr>
      <a:bodyPr vert="horz" wrap="square" lIns="18000" tIns="10800" rIns="18000" bIns="10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16669</TotalTime>
  <Words>992</Words>
  <Application>Microsoft Office PowerPoint</Application>
  <PresentationFormat>Bildschirmpräsentation (4:3)</PresentationFormat>
  <Paragraphs>169</Paragraphs>
  <Slides>13</Slides>
  <Notes>4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13</vt:i4>
      </vt:variant>
    </vt:vector>
  </HeadingPairs>
  <TitlesOfParts>
    <vt:vector size="23" baseType="lpstr">
      <vt:lpstr>Arial</vt:lpstr>
      <vt:lpstr>Trebuchet MS</vt:lpstr>
      <vt:lpstr>Times New Roman CYR</vt:lpstr>
      <vt:lpstr>Times New Roman</vt:lpstr>
      <vt:lpstr>Arial Unicode MS</vt:lpstr>
      <vt:lpstr>Wingdings</vt:lpstr>
      <vt:lpstr>Symbol</vt:lpstr>
      <vt:lpstr>Оформление по умолчанию</vt:lpstr>
      <vt:lpstr>CorelDRAW 7.0 Graphic</vt:lpstr>
      <vt:lpstr>Документ Microsoft Word</vt:lpstr>
      <vt:lpstr>Status of the ISTC project #3592 (METCOR-P)  </vt:lpstr>
      <vt:lpstr>PowerPoint-Präsentation</vt:lpstr>
      <vt:lpstr>METCOR-P project general information </vt:lpstr>
      <vt:lpstr>PowerPoint-Präsentation</vt:lpstr>
      <vt:lpstr>METCOR-P experimental matrix*) corrected on the  14 meeting decisions </vt:lpstr>
      <vt:lpstr>METCOR-P reporting  Thematic reports</vt:lpstr>
      <vt:lpstr>METCOR-P reporting (2) Thematic reports</vt:lpstr>
      <vt:lpstr>METCOR-P reporting (3) Thematic reports</vt:lpstr>
      <vt:lpstr>METCOR-P reporting (4) Annual and final reports</vt:lpstr>
      <vt:lpstr>Publications during METCOR-P</vt:lpstr>
      <vt:lpstr>Publications during METCOR-P (2)</vt:lpstr>
      <vt:lpstr>Publications during METCOR-P (3)</vt:lpstr>
      <vt:lpstr>Conclusions</vt:lpstr>
    </vt:vector>
  </TitlesOfParts>
  <Company>NITI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METCORP Status</dc:title>
  <dc:subject>5 Meeting</dc:subject>
  <dc:creator>V. Khabensky</dc:creator>
  <cp:lastModifiedBy>Peters, Ursula</cp:lastModifiedBy>
  <cp:revision>558</cp:revision>
  <cp:lastPrinted>2001-10-30T08:59:27Z</cp:lastPrinted>
  <dcterms:created xsi:type="dcterms:W3CDTF">1998-10-12T06:52:06Z</dcterms:created>
  <dcterms:modified xsi:type="dcterms:W3CDTF">2012-10-16T20:48:32Z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asmolov@nsi.kiae.ru</vt:lpwstr>
  </property>
  <property fmtid="{D5CDD505-2E9C-101B-9397-08002B2CF9AE}" pid="8" name="HomePage">
    <vt:lpwstr>http:\\www.nsi.kiae.ru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10140862</vt:i4>
  </property>
  <property fmtid="{D5CDD505-2E9C-101B-9397-08002B2CF9AE}" pid="14" name="TextColor">
    <vt:i4>0</vt:i4>
  </property>
  <property fmtid="{D5CDD505-2E9C-101B-9397-08002B2CF9AE}" pid="15" name="LinkColor">
    <vt:i4>16711680</vt:i4>
  </property>
  <property fmtid="{D5CDD505-2E9C-101B-9397-08002B2CF9AE}" pid="16" name="VisitedColor">
    <vt:i4>10040268</vt:i4>
  </property>
  <property fmtid="{D5CDD505-2E9C-101B-9397-08002B2CF9AE}" pid="17" name="TransparentButton">
    <vt:i4>-1</vt:i4>
  </property>
  <property fmtid="{D5CDD505-2E9C-101B-9397-08002B2CF9AE}" pid="18" name="ButtonType">
    <vt:i4>1</vt:i4>
  </property>
  <property fmtid="{D5CDD505-2E9C-101B-9397-08002B2CF9AE}" pid="19" name="ShowNotes">
    <vt:bool>true</vt:bool>
  </property>
  <property fmtid="{D5CDD505-2E9C-101B-9397-08002B2CF9AE}" pid="20" name="NavBtnPos">
    <vt:i4>1</vt:i4>
  </property>
  <property fmtid="{D5CDD505-2E9C-101B-9397-08002B2CF9AE}" pid="21" name="OutputDir">
    <vt:lpwstr>C:\PRG10\ASMOLOV</vt:lpwstr>
  </property>
  <property fmtid="{D5CDD505-2E9C-101B-9397-08002B2CF9AE}" pid="22" name="Description0">
    <vt:lpwstr>Status of the ISTC project #3592</vt:lpwstr>
  </property>
</Properties>
</file>