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2" r:id="rId2"/>
    <p:sldId id="557" r:id="rId3"/>
    <p:sldId id="613" r:id="rId4"/>
    <p:sldId id="614" r:id="rId5"/>
    <p:sldId id="615" r:id="rId6"/>
    <p:sldId id="616" r:id="rId7"/>
    <p:sldId id="617" r:id="rId8"/>
    <p:sldId id="618" r:id="rId9"/>
    <p:sldId id="625" r:id="rId10"/>
    <p:sldId id="629" r:id="rId11"/>
    <p:sldId id="626" r:id="rId12"/>
    <p:sldId id="621" r:id="rId13"/>
    <p:sldId id="627" r:id="rId14"/>
    <p:sldId id="628" r:id="rId15"/>
    <p:sldId id="624" r:id="rId16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77870" autoAdjust="0"/>
  </p:normalViewPr>
  <p:slideViewPr>
    <p:cSldViewPr snapToGrid="0">
      <p:cViewPr>
        <p:scale>
          <a:sx n="75" d="100"/>
          <a:sy n="75" d="100"/>
        </p:scale>
        <p:origin x="-1522" y="-53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20" y="-108"/>
      </p:cViewPr>
      <p:guideLst>
        <p:guide orient="horz" pos="3104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nnnnn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5D1EEBEE-EB1B-4F0D-8754-7C192310EF5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4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259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algn="just"/>
            <a:r>
              <a:rPr lang="ru-RU"/>
              <a:t>Криксунов</a:t>
            </a:r>
            <a:r>
              <a:rPr lang="en-US"/>
              <a:t> </a:t>
            </a:r>
            <a:r>
              <a:rPr lang="ru-RU"/>
              <a:t>Л.З. Справочник по основам инфракрасной техники. Изд.</a:t>
            </a:r>
            <a:r>
              <a:rPr lang="en-US"/>
              <a:t> </a:t>
            </a:r>
            <a:r>
              <a:rPr lang="ru-RU"/>
              <a:t>Советское радио. 1978г.</a:t>
            </a:r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/>
              <a:t>Разброс данных по содержанию водорода: от -17 до +15 относ.% от среднего значения. И он определяется не погрешностью химического/хроматографического анализа, которая достаточно мала – порядка (но не ниже) 5 отн</a:t>
            </a:r>
            <a:r>
              <a:rPr lang="en-US"/>
              <a:t>.</a:t>
            </a:r>
            <a:r>
              <a:rPr lang="ru-RU"/>
              <a:t>%, а самим процессом – в среднем постоянным на данном временном интервале, но имеющим существенный разброс. Такой разброс не представляет чего-то необычного для процессов с фазовыми переходами и химическими реакциями, осложнённых такими стохастическими процессами, как трещинообразование и т.п.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/>
              <a:t>Кислородный датчик </a:t>
            </a:r>
            <a:r>
              <a:rPr lang="en-US"/>
              <a:t>Oxic, </a:t>
            </a:r>
            <a:r>
              <a:rPr lang="ru-RU"/>
              <a:t>стоящий на конце газовой магистрали, на протяжении всего опыта показывал отсутствие кислорода в смеси газа-носителя и осушенных печных газов. Этот НОЛЬ здесь не приводится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rgbClr val="000066"/>
                </a:solidFill>
              </a:rPr>
              <a:t>1. </a:t>
            </a:r>
            <a:r>
              <a:rPr lang="ru-RU" sz="1000">
                <a:solidFill>
                  <a:srgbClr val="000066"/>
                </a:solidFill>
              </a:rPr>
              <a:t>0…190 </a:t>
            </a:r>
            <a:r>
              <a:rPr lang="en-US" sz="1000">
                <a:solidFill>
                  <a:srgbClr val="000066"/>
                </a:solidFill>
              </a:rPr>
              <a:t>s –</a:t>
            </a:r>
            <a:r>
              <a:rPr lang="en-US" sz="1000" b="1"/>
              <a:t> </a:t>
            </a:r>
            <a:r>
              <a:rPr lang="ru-RU" sz="1000">
                <a:solidFill>
                  <a:srgbClr val="000066"/>
                </a:solidFill>
              </a:rPr>
              <a:t>предстартовая продувка печи аргоном в течение 190</a:t>
            </a:r>
            <a:r>
              <a:rPr lang="en-US" sz="1000">
                <a:solidFill>
                  <a:srgbClr val="000066"/>
                </a:solidFill>
              </a:rPr>
              <a:t> s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000066"/>
                </a:solidFill>
              </a:rPr>
              <a:t>2. </a:t>
            </a:r>
            <a:r>
              <a:rPr lang="ru-RU" sz="1000">
                <a:solidFill>
                  <a:srgbClr val="000066"/>
                </a:solidFill>
              </a:rPr>
              <a:t>190… 3586 </a:t>
            </a:r>
            <a:r>
              <a:rPr lang="en-US" sz="1000">
                <a:solidFill>
                  <a:srgbClr val="000066"/>
                </a:solidFill>
              </a:rPr>
              <a:t>s –</a:t>
            </a:r>
            <a:r>
              <a:rPr lang="en-US" sz="1000" b="1"/>
              <a:t> </a:t>
            </a:r>
            <a:r>
              <a:rPr lang="ru-RU" sz="1000">
                <a:solidFill>
                  <a:srgbClr val="000066"/>
                </a:solidFill>
              </a:rPr>
              <a:t>плавный нагрев</a:t>
            </a:r>
            <a:r>
              <a:rPr lang="en-US" sz="1000">
                <a:solidFill>
                  <a:srgbClr val="000066"/>
                </a:solidFill>
              </a:rPr>
              <a:t>, </a:t>
            </a:r>
            <a:r>
              <a:rPr lang="ru-RU" sz="1000">
                <a:solidFill>
                  <a:srgbClr val="000066"/>
                </a:solidFill>
              </a:rPr>
              <a:t>плавление загрузки</a:t>
            </a:r>
            <a:r>
              <a:rPr lang="en-US" sz="1000">
                <a:solidFill>
                  <a:srgbClr val="000066"/>
                </a:solidFill>
              </a:rPr>
              <a:t>, </a:t>
            </a:r>
            <a:r>
              <a:rPr lang="ru-RU" sz="1000">
                <a:solidFill>
                  <a:srgbClr val="000066"/>
                </a:solidFill>
              </a:rPr>
              <a:t>формирование расплава и </a:t>
            </a:r>
            <a:endParaRPr lang="en-US" sz="10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000066"/>
                </a:solidFill>
              </a:rPr>
              <a:t>    </a:t>
            </a:r>
            <a:r>
              <a:rPr lang="ru-RU" sz="1000">
                <a:solidFill>
                  <a:srgbClr val="000066"/>
                </a:solidFill>
              </a:rPr>
              <a:t>шлаковой корки на поверхности расплава необходимых кондиций</a:t>
            </a:r>
            <a:endParaRPr lang="en-US" sz="10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000066"/>
                </a:solidFill>
              </a:rPr>
              <a:t>3. </a:t>
            </a:r>
            <a:r>
              <a:rPr lang="ru-RU" sz="1000">
                <a:solidFill>
                  <a:srgbClr val="000066"/>
                </a:solidFill>
              </a:rPr>
              <a:t>3586…</a:t>
            </a:r>
            <a:r>
              <a:rPr lang="en-US" sz="1000">
                <a:solidFill>
                  <a:srgbClr val="000066"/>
                </a:solidFill>
              </a:rPr>
              <a:t>4500</a:t>
            </a:r>
            <a:r>
              <a:rPr lang="ru-RU" sz="1000">
                <a:solidFill>
                  <a:srgbClr val="000066"/>
                </a:solidFill>
              </a:rPr>
              <a:t>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образование на поверхности расплава шлаковой корки с 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    температурой 2</a:t>
            </a:r>
            <a:r>
              <a:rPr lang="en-US" sz="1000">
                <a:solidFill>
                  <a:srgbClr val="000066"/>
                </a:solidFill>
              </a:rPr>
              <a:t>03</a:t>
            </a:r>
            <a:r>
              <a:rPr lang="ru-RU" sz="1000">
                <a:solidFill>
                  <a:srgbClr val="000066"/>
                </a:solidFill>
              </a:rPr>
              <a:t>0</a:t>
            </a:r>
            <a:r>
              <a:rPr lang="en-US" sz="1000">
                <a:solidFill>
                  <a:srgbClr val="000066"/>
                </a:solidFill>
              </a:rPr>
              <a:t>°C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000066"/>
                </a:solidFill>
              </a:rPr>
              <a:t>4. 45</a:t>
            </a:r>
            <a:r>
              <a:rPr lang="ru-RU" sz="1000">
                <a:solidFill>
                  <a:srgbClr val="000066"/>
                </a:solidFill>
              </a:rPr>
              <a:t>00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начало подачи пара в объём печи</a:t>
            </a:r>
            <a:r>
              <a:rPr lang="en-US" sz="1000">
                <a:solidFill>
                  <a:srgbClr val="000066"/>
                </a:solidFill>
              </a:rPr>
              <a:t> </a:t>
            </a:r>
            <a:r>
              <a:rPr lang="ru-RU" sz="1000">
                <a:solidFill>
                  <a:srgbClr val="000066"/>
                </a:solidFill>
              </a:rPr>
              <a:t>с расходом 59.2 </a:t>
            </a:r>
            <a:r>
              <a:rPr lang="en-US" sz="1000">
                <a:solidFill>
                  <a:srgbClr val="000066"/>
                </a:solidFill>
              </a:rPr>
              <a:t>g H2O/hr</a:t>
            </a:r>
            <a:r>
              <a:rPr lang="ru-RU" sz="1000" b="1"/>
              <a:t> </a:t>
            </a:r>
            <a:r>
              <a:rPr lang="ru-RU" sz="1000">
                <a:solidFill>
                  <a:srgbClr val="000066"/>
                </a:solidFill>
              </a:rPr>
              <a:t>и окисления 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    расплава. Отбор парогазовых проб из печи в вакуумные бюретки.</a:t>
            </a:r>
            <a:r>
              <a:rPr lang="ru-RU" sz="1000" b="1"/>
              <a:t> </a:t>
            </a:r>
            <a:endParaRPr lang="en-US" sz="1000" b="1"/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5</a:t>
            </a:r>
            <a:r>
              <a:rPr lang="en-US" sz="1000">
                <a:solidFill>
                  <a:srgbClr val="000066"/>
                </a:solidFill>
              </a:rPr>
              <a:t>. </a:t>
            </a:r>
            <a:r>
              <a:rPr lang="ru-RU" sz="1000">
                <a:solidFill>
                  <a:srgbClr val="000066"/>
                </a:solidFill>
              </a:rPr>
              <a:t>4800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плавный рост показаний датчика водорода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6. ≈50</a:t>
            </a:r>
            <a:r>
              <a:rPr lang="en-US" sz="1000">
                <a:solidFill>
                  <a:srgbClr val="000066"/>
                </a:solidFill>
              </a:rPr>
              <a:t>00</a:t>
            </a:r>
            <a:r>
              <a:rPr lang="ru-RU" sz="1000">
                <a:solidFill>
                  <a:srgbClr val="000066"/>
                </a:solidFill>
              </a:rPr>
              <a:t>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рост показаний датчика веса конденсата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7. 4998, 5236, 5296, 5395, 5521, 5811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регулирование расхода газа-носителя в 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     связи с изменениями концентрации водорода в печных газах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8. 5911…7860 </a:t>
            </a:r>
            <a:r>
              <a:rPr lang="en-US" sz="1000">
                <a:solidFill>
                  <a:srgbClr val="000066"/>
                </a:solidFill>
              </a:rPr>
              <a:t>s </a:t>
            </a:r>
            <a:r>
              <a:rPr lang="ru-RU" sz="1000">
                <a:solidFill>
                  <a:srgbClr val="000066"/>
                </a:solidFill>
              </a:rPr>
              <a:t>– расход газа-носителя постоянен при этом наблюдается </a:t>
            </a:r>
            <a:endParaRPr lang="en-US" sz="10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000066"/>
                </a:solidFill>
              </a:rPr>
              <a:t>    </a:t>
            </a:r>
            <a:r>
              <a:rPr lang="ru-RU" sz="1000">
                <a:solidFill>
                  <a:srgbClr val="000066"/>
                </a:solidFill>
              </a:rPr>
              <a:t>немонотоннное изменение содержания </a:t>
            </a:r>
            <a:r>
              <a:rPr lang="en-US" sz="1000">
                <a:solidFill>
                  <a:srgbClr val="000066"/>
                </a:solidFill>
              </a:rPr>
              <a:t>H2 </a:t>
            </a:r>
            <a:r>
              <a:rPr lang="ru-RU" sz="1000">
                <a:solidFill>
                  <a:srgbClr val="000066"/>
                </a:solidFill>
              </a:rPr>
              <a:t>в печных газах и </a:t>
            </a:r>
            <a:endParaRPr lang="en-US" sz="10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000066"/>
                </a:solidFill>
              </a:rPr>
              <a:t>    </a:t>
            </a:r>
            <a:r>
              <a:rPr lang="ru-RU" sz="1000">
                <a:solidFill>
                  <a:srgbClr val="000066"/>
                </a:solidFill>
              </a:rPr>
              <a:t>образование/исчезновение трещин на поверхности оксидной корки</a:t>
            </a:r>
            <a:endParaRPr lang="en-US" sz="10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9. 7900…8319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резкое возрастание содержания </a:t>
            </a:r>
            <a:r>
              <a:rPr lang="en-US" sz="1000">
                <a:solidFill>
                  <a:srgbClr val="000066"/>
                </a:solidFill>
              </a:rPr>
              <a:t>H2 </a:t>
            </a:r>
            <a:r>
              <a:rPr lang="ru-RU" sz="1000">
                <a:solidFill>
                  <a:srgbClr val="000066"/>
                </a:solidFill>
              </a:rPr>
              <a:t>и возобновление регулировки 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    расхода-газа носителя</a:t>
            </a:r>
            <a:endParaRPr lang="en-US" sz="10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10</a:t>
            </a:r>
            <a:r>
              <a:rPr lang="en-US" sz="1000">
                <a:solidFill>
                  <a:srgbClr val="000066"/>
                </a:solidFill>
              </a:rPr>
              <a:t>. </a:t>
            </a:r>
            <a:r>
              <a:rPr lang="ru-RU" sz="1000">
                <a:solidFill>
                  <a:srgbClr val="000066"/>
                </a:solidFill>
              </a:rPr>
              <a:t>8134…8507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рост температуры корки с 1736 до 2250</a:t>
            </a:r>
            <a:r>
              <a:rPr lang="en-US" sz="1000">
                <a:solidFill>
                  <a:srgbClr val="000066"/>
                </a:solidFill>
              </a:rPr>
              <a:t>°C</a:t>
            </a:r>
            <a:r>
              <a:rPr lang="ru-RU" sz="1000">
                <a:solidFill>
                  <a:srgbClr val="000066"/>
                </a:solidFill>
              </a:rPr>
              <a:t> при снижении 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    содержания </a:t>
            </a:r>
            <a:r>
              <a:rPr lang="en-US" sz="1000">
                <a:solidFill>
                  <a:srgbClr val="000066"/>
                </a:solidFill>
              </a:rPr>
              <a:t>H2 </a:t>
            </a:r>
            <a:r>
              <a:rPr lang="ru-RU" sz="1000">
                <a:solidFill>
                  <a:srgbClr val="000066"/>
                </a:solidFill>
              </a:rPr>
              <a:t>в печных газах</a:t>
            </a:r>
            <a:endParaRPr lang="en-US" sz="10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11</a:t>
            </a:r>
            <a:r>
              <a:rPr lang="en-US" sz="1000">
                <a:solidFill>
                  <a:srgbClr val="000066"/>
                </a:solidFill>
              </a:rPr>
              <a:t>. </a:t>
            </a:r>
            <a:r>
              <a:rPr lang="ru-RU" sz="1000">
                <a:solidFill>
                  <a:srgbClr val="000066"/>
                </a:solidFill>
              </a:rPr>
              <a:t>8935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резкое возрастание содержания </a:t>
            </a:r>
            <a:r>
              <a:rPr lang="en-US" sz="1000">
                <a:solidFill>
                  <a:srgbClr val="000066"/>
                </a:solidFill>
              </a:rPr>
              <a:t>H2</a:t>
            </a:r>
            <a:r>
              <a:rPr lang="ru-RU" sz="1000">
                <a:solidFill>
                  <a:srgbClr val="000066"/>
                </a:solidFill>
              </a:rPr>
              <a:t> при визуально наблюдавшемся 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      вспухании и осыпании корки </a:t>
            </a:r>
          </a:p>
          <a:p>
            <a:pPr>
              <a:lnSpc>
                <a:spcPct val="90000"/>
              </a:lnSpc>
            </a:pPr>
            <a:r>
              <a:rPr lang="ru-RU" sz="1000">
                <a:solidFill>
                  <a:srgbClr val="000066"/>
                </a:solidFill>
              </a:rPr>
              <a:t>12. 9042</a:t>
            </a:r>
            <a:r>
              <a:rPr lang="en-US" sz="1000">
                <a:solidFill>
                  <a:srgbClr val="000066"/>
                </a:solidFill>
              </a:rPr>
              <a:t> s – </a:t>
            </a:r>
            <a:r>
              <a:rPr lang="ru-RU" sz="1000">
                <a:solidFill>
                  <a:srgbClr val="000066"/>
                </a:solidFill>
              </a:rPr>
              <a:t>прекращение подачи пара в печь, подача в печь аргона</a:t>
            </a:r>
            <a:r>
              <a:rPr lang="ru-RU" sz="1000" b="1"/>
              <a:t> </a:t>
            </a:r>
            <a:endParaRPr lang="en-US" sz="10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000066"/>
                </a:solidFill>
              </a:rPr>
              <a:t>1</a:t>
            </a:r>
            <a:r>
              <a:rPr lang="ru-RU" sz="1000">
                <a:solidFill>
                  <a:srgbClr val="000066"/>
                </a:solidFill>
              </a:rPr>
              <a:t>3</a:t>
            </a:r>
            <a:r>
              <a:rPr lang="en-US" sz="1000">
                <a:solidFill>
                  <a:srgbClr val="000066"/>
                </a:solidFill>
              </a:rPr>
              <a:t>. </a:t>
            </a:r>
            <a:r>
              <a:rPr lang="ru-RU" sz="1000">
                <a:solidFill>
                  <a:srgbClr val="000066"/>
                </a:solidFill>
              </a:rPr>
              <a:t>9479 </a:t>
            </a:r>
            <a:r>
              <a:rPr lang="en-US" sz="1000">
                <a:solidFill>
                  <a:srgbClr val="000066"/>
                </a:solidFill>
              </a:rPr>
              <a:t>s – </a:t>
            </a:r>
            <a:r>
              <a:rPr lang="ru-RU" sz="1000">
                <a:solidFill>
                  <a:srgbClr val="000066"/>
                </a:solidFill>
              </a:rPr>
              <a:t>прекращение ВЧ-нагрева, кристаллизация слитка</a:t>
            </a:r>
          </a:p>
          <a:p>
            <a:pPr>
              <a:lnSpc>
                <a:spcPct val="90000"/>
              </a:lnSpc>
            </a:pPr>
            <a:endParaRPr lang="ru-RU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solidFill>
                  <a:srgbClr val="000066"/>
                </a:solidFill>
              </a:rPr>
              <a:t>Нерегулярность корки, её механическая непрочность, а также визуально наблюдавшиеся в ходе опыта вытекания/выбросы расплава, вспухание корки свидетельствуют о наличии большого количества пор и трещин в ней, и, т.е., о том, что она не является серьёзным препятствием на пути окислителя к расплаву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/>
              <a:t>При подаче пара наблюдается быстрый спад (порядка 100с) температуры поверхности, обусловленный НЕ поглощением теплового излучения, а захолаживанием поверхности корки. Это было видно визуально.</a:t>
            </a:r>
          </a:p>
          <a:p>
            <a:r>
              <a:rPr lang="ru-RU"/>
              <a:t>Нестабильность корки обусловлена её растрескиванием, вспуханием и т.п.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197C2734-1F04-4A86-8D68-9A31E9433BA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0082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8EBD6BB8-A58E-41BB-8A43-13FF774467B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2981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8D813B13-2A52-4D86-A957-68BA5493016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69829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830388" y="6472238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B8192335-0B52-4D52-830C-83A6889E3AF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0642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83574411-0BC1-49E8-9404-92F183FE41D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2950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957318FA-9796-44FF-8462-B5BF47168AF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2281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38E29E50-63E6-467E-A650-0BAE52C7830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5664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E3C37F78-F60F-4BDE-A6C2-C061584DD47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9805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7A1C6D16-20D1-4342-87A0-B5F6964FDA6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5192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510837B9-673D-4B90-AE9F-1BCC7EBAF1D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8390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96A64956-FB1E-44E8-AF7B-AB0DFFD989E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3041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44912F8A-658A-4253-9378-E6052E19EA4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4695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30388" y="6472238"/>
            <a:ext cx="656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defTabSz="762000" eaLnBrk="1" hangingPunct="1">
              <a:defRPr sz="1200">
                <a:solidFill>
                  <a:srgbClr val="990033"/>
                </a:solidFill>
              </a:defRPr>
            </a:lvl1pPr>
          </a:lstStyle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83893C5D-0ED0-46B3-9A48-F88BCEDC8C4A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07163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7045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0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515938" y="4597400"/>
            <a:ext cx="75088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/>
            <a:r>
              <a:rPr lang="en-GB" sz="2000">
                <a:solidFill>
                  <a:srgbClr val="000066"/>
                </a:solidFill>
              </a:rPr>
              <a:t>Presented by A. Sulatsky</a:t>
            </a:r>
            <a:endParaRPr lang="ru-RU" sz="2000">
              <a:solidFill>
                <a:srgbClr val="000066"/>
              </a:solidFill>
            </a:endParaRPr>
          </a:p>
          <a:p>
            <a:pPr marL="342900" indent="-342900"/>
            <a:r>
              <a:rPr lang="en-US" sz="2000">
                <a:solidFill>
                  <a:srgbClr val="000066"/>
                </a:solidFill>
              </a:rPr>
              <a:t>5</a:t>
            </a:r>
            <a:r>
              <a:rPr lang="en-US" sz="2000" baseline="30000">
                <a:solidFill>
                  <a:srgbClr val="000066"/>
                </a:solidFill>
              </a:rPr>
              <a:t>th</a:t>
            </a:r>
            <a:r>
              <a:rPr lang="en-US" sz="2000">
                <a:solidFill>
                  <a:srgbClr val="000066"/>
                </a:solidFill>
              </a:rPr>
              <a:t> METCOR-P Meeting</a:t>
            </a:r>
          </a:p>
          <a:p>
            <a:pPr marL="342900" indent="-342900"/>
            <a:r>
              <a:rPr lang="en-US" sz="2000">
                <a:solidFill>
                  <a:srgbClr val="000066"/>
                </a:solidFill>
              </a:rPr>
              <a:t>St. Petersburg, Russia, </a:t>
            </a:r>
          </a:p>
          <a:p>
            <a:pPr marL="342900" indent="-342900"/>
            <a:r>
              <a:rPr lang="en-US" sz="2000">
                <a:solidFill>
                  <a:srgbClr val="000066"/>
                </a:solidFill>
              </a:rPr>
              <a:t>June 7, 2011</a:t>
            </a:r>
            <a:endParaRPr lang="en-GB" sz="2000">
              <a:solidFill>
                <a:srgbClr val="000066"/>
              </a:solidFill>
            </a:endParaRPr>
          </a:p>
        </p:txBody>
      </p:sp>
      <p:sp>
        <p:nvSpPr>
          <p:cNvPr id="704518" name="Rectangle 6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8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7045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28700" y="2130425"/>
            <a:ext cx="7019925" cy="1470025"/>
          </a:xfrm>
        </p:spPr>
        <p:txBody>
          <a:bodyPr/>
          <a:lstStyle/>
          <a:p>
            <a:r>
              <a:rPr lang="en-US"/>
              <a:t>Oxidation kinetics of suboxidized corium melt in the </a:t>
            </a:r>
            <a:br>
              <a:rPr lang="en-US"/>
            </a:br>
            <a:r>
              <a:rPr lang="en-US"/>
              <a:t>steam atmosphere. MCP-7 test</a:t>
            </a:r>
            <a:r>
              <a:rPr lang="ru-RU"/>
              <a:t> </a:t>
            </a:r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BD061D96-7441-4D31-B535-1A19CEC612D8}" type="slidenum">
              <a:rPr lang="en-GB"/>
              <a:pPr/>
              <a:t>10</a:t>
            </a:fld>
            <a:endParaRPr lang="en-GB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Post-test</a:t>
            </a:r>
            <a:r>
              <a:rPr lang="ru-RU">
                <a:solidFill>
                  <a:srgbClr val="990033"/>
                </a:solidFill>
              </a:rPr>
              <a:t> </a:t>
            </a:r>
            <a:r>
              <a:rPr lang="en-US">
                <a:solidFill>
                  <a:srgbClr val="990033"/>
                </a:solidFill>
              </a:rPr>
              <a:t>analysis</a:t>
            </a:r>
            <a:r>
              <a:rPr lang="ru-RU">
                <a:solidFill>
                  <a:srgbClr val="990033"/>
                </a:solidFill>
              </a:rPr>
              <a:t> (2)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931843" name="Rectangle 3"/>
          <p:cNvSpPr>
            <a:spLocks noChangeArrowheads="1"/>
          </p:cNvSpPr>
          <p:nvPr/>
        </p:nvSpPr>
        <p:spPr bwMode="auto">
          <a:xfrm>
            <a:off x="0" y="614363"/>
            <a:ext cx="91440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 defTabSz="762000"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Pyrometric measurement of surface temperature in steam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931844" name="Rectangle 4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31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31846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31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31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31849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317500" y="5097463"/>
            <a:ext cx="8626475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In the considered case, the pyrometer operating wavelengths are </a:t>
            </a:r>
            <a:r>
              <a:rPr lang="en-GB" sz="1800">
                <a:solidFill>
                  <a:srgbClr val="000066"/>
                </a:solidFill>
                <a:latin typeface="Arial" pitchFamily="34" charset="0"/>
              </a:rPr>
              <a:t>0.85 and 1.05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 </a:t>
            </a:r>
            <a:r>
              <a:rPr lang="el-GR" sz="1800">
                <a:solidFill>
                  <a:srgbClr val="000066"/>
                </a:solidFill>
                <a:latin typeface="Arial" pitchFamily="34" charset="0"/>
              </a:rPr>
              <a:t>μ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m</a:t>
            </a:r>
            <a:r>
              <a:rPr lang="en-GB" sz="1800">
                <a:solidFill>
                  <a:srgbClr val="000066"/>
                </a:solidFill>
                <a:latin typeface="Arial" pitchFamily="34" charset="0"/>
              </a:rPr>
              <a:t>, while the calculated thickness of the precipitated water level is below 0.1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mm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→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The measurement error is below</a:t>
            </a:r>
            <a:r>
              <a:rPr lang="en-GB" sz="1800">
                <a:solidFill>
                  <a:srgbClr val="000066"/>
                </a:solidFill>
                <a:latin typeface="Arial" pitchFamily="34" charset="0"/>
              </a:rPr>
              <a:t> 10ºС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→ </a:t>
            </a:r>
            <a:r>
              <a:rPr lang="en-US" sz="1800">
                <a:solidFill>
                  <a:srgbClr val="990033"/>
                </a:solidFill>
                <a:latin typeface="Arial" pitchFamily="34" charset="0"/>
              </a:rPr>
              <a:t>The influence of steam on the measured color temperature can be neglected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861" name="Rectangle 21"/>
          <p:cNvSpPr>
            <a:spLocks noChangeArrowheads="1"/>
          </p:cNvSpPr>
          <p:nvPr/>
        </p:nvSpPr>
        <p:spPr bwMode="auto">
          <a:xfrm>
            <a:off x="569913" y="1185863"/>
            <a:ext cx="8256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990033"/>
                </a:solidFill>
              </a:rPr>
              <a:t>Spectral transmittance of steam at </a:t>
            </a:r>
            <a:r>
              <a:rPr lang="ru-RU" sz="1800">
                <a:solidFill>
                  <a:srgbClr val="990033"/>
                </a:solidFill>
              </a:rPr>
              <a:t>0.8…1.1</a:t>
            </a:r>
            <a:r>
              <a:rPr lang="en-US" sz="1800">
                <a:solidFill>
                  <a:srgbClr val="990033"/>
                </a:solidFill>
              </a:rPr>
              <a:t> </a:t>
            </a:r>
            <a:r>
              <a:rPr lang="el-GR" sz="1800">
                <a:solidFill>
                  <a:srgbClr val="990033"/>
                </a:solidFill>
              </a:rPr>
              <a:t>μ</a:t>
            </a:r>
            <a:r>
              <a:rPr lang="en-US" sz="1800">
                <a:solidFill>
                  <a:srgbClr val="990033"/>
                </a:solidFill>
              </a:rPr>
              <a:t>m wavelengths has been determined for a horizontal path at the sea level</a:t>
            </a:r>
            <a:endParaRPr lang="en-GB" sz="1800">
              <a:solidFill>
                <a:srgbClr val="990033"/>
              </a:solidFill>
            </a:endParaRPr>
          </a:p>
        </p:txBody>
      </p:sp>
      <p:graphicFrame>
        <p:nvGraphicFramePr>
          <p:cNvPr id="932086" name="Group 246"/>
          <p:cNvGraphicFramePr>
            <a:graphicFrameLocks noGrp="1"/>
          </p:cNvGraphicFramePr>
          <p:nvPr/>
        </p:nvGraphicFramePr>
        <p:xfrm>
          <a:off x="1435100" y="1997075"/>
          <a:ext cx="6232525" cy="2971800"/>
        </p:xfrm>
        <a:graphic>
          <a:graphicData uri="http://schemas.openxmlformats.org/drawingml/2006/table">
            <a:tbl>
              <a:tblPr/>
              <a:tblGrid>
                <a:gridCol w="1711325"/>
                <a:gridCol w="869950"/>
                <a:gridCol w="952500"/>
                <a:gridCol w="969963"/>
                <a:gridCol w="868362"/>
                <a:gridCol w="860425"/>
              </a:tblGrid>
              <a:tr h="49530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Wavelength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Thickness of condensed water level,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53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0.989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0.984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0.975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0.965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0.950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0.965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0.951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0.922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0.890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0.844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0.990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0.986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0.977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0.968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0.955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0.970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0.958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0.932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0.905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0.866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B3692607-1495-40CA-9B89-8ED24DEA4DF0}" type="slidenum">
              <a:rPr lang="en-GB"/>
              <a:pPr/>
              <a:t>11</a:t>
            </a:fld>
            <a:endParaRPr lang="en-GB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Post-test</a:t>
            </a:r>
            <a:r>
              <a:rPr lang="ru-RU">
                <a:solidFill>
                  <a:srgbClr val="990033"/>
                </a:solidFill>
              </a:rPr>
              <a:t> </a:t>
            </a:r>
            <a:r>
              <a:rPr lang="en-US">
                <a:solidFill>
                  <a:srgbClr val="990033"/>
                </a:solidFill>
              </a:rPr>
              <a:t>analysis</a:t>
            </a:r>
            <a:r>
              <a:rPr lang="ru-RU">
                <a:solidFill>
                  <a:srgbClr val="990033"/>
                </a:solidFill>
              </a:rPr>
              <a:t> (3)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925699" name="Rectangle 3"/>
          <p:cNvSpPr>
            <a:spLocks noChangeArrowheads="1"/>
          </p:cNvSpPr>
          <p:nvPr/>
        </p:nvSpPr>
        <p:spPr bwMode="auto">
          <a:xfrm>
            <a:off x="0" y="538163"/>
            <a:ext cx="91440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 defTabSz="762000"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Evaluation of the oxidic crust thickness from the measured crust temperature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925700" name="Rectangle 4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5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5702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5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5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5705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925706" name="Group 10"/>
          <p:cNvGrpSpPr>
            <a:grpSpLocks/>
          </p:cNvGrpSpPr>
          <p:nvPr/>
        </p:nvGrpSpPr>
        <p:grpSpPr bwMode="auto">
          <a:xfrm>
            <a:off x="5156200" y="1373188"/>
            <a:ext cx="3987800" cy="4999037"/>
            <a:chOff x="3248" y="865"/>
            <a:chExt cx="2512" cy="3149"/>
          </a:xfrm>
        </p:grpSpPr>
        <p:sp>
          <p:nvSpPr>
            <p:cNvPr id="925707" name="Text Box 11"/>
            <p:cNvSpPr txBox="1">
              <a:spLocks noChangeArrowheads="1"/>
            </p:cNvSpPr>
            <p:nvPr/>
          </p:nvSpPr>
          <p:spPr bwMode="auto">
            <a:xfrm>
              <a:off x="3248" y="865"/>
              <a:ext cx="2512" cy="3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Char char="•"/>
              </a:pPr>
              <a:r>
                <a:rPr lang="ru-RU" sz="1400">
                  <a:latin typeface="Arial" pitchFamily="34" charset="0"/>
                </a:rPr>
                <a:t> </a:t>
              </a:r>
              <a:r>
                <a:rPr lang="en-US" sz="1400" b="0">
                  <a:solidFill>
                    <a:srgbClr val="000066"/>
                  </a:solidFill>
                  <a:latin typeface="Arial" pitchFamily="34" charset="0"/>
                </a:rPr>
                <a:t>Crust thickness is calculated from the assumption about the equality of heat flux from the melt through the crust and heat flux radiated from the crust top</a:t>
              </a:r>
              <a:r>
                <a:rPr lang="ru-RU" sz="1400" b="0">
                  <a:solidFill>
                    <a:srgbClr val="000066"/>
                  </a:solidFill>
                  <a:latin typeface="Arial" pitchFamily="34" charset="0"/>
                </a:rPr>
                <a:t>:</a:t>
              </a: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buFontTx/>
                <a:buChar char="•"/>
              </a:pP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buFontTx/>
                <a:buChar char="•"/>
              </a:pP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buFontTx/>
                <a:buChar char="•"/>
              </a:pP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buFontTx/>
                <a:buChar char="•"/>
              </a:pP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buFontTx/>
                <a:buChar char="•"/>
              </a:pP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buFontTx/>
                <a:buChar char="•"/>
              </a:pP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buFontTx/>
                <a:buChar char="•"/>
              </a:pP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buFontTx/>
                <a:buChar char="•"/>
              </a:pPr>
              <a:endParaRPr lang="en-US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r>
                <a:rPr lang="ru-RU" sz="1400" b="0">
                  <a:solidFill>
                    <a:srgbClr val="000066"/>
                  </a:solidFill>
                  <a:latin typeface="Arial" pitchFamily="34" charset="0"/>
                </a:rPr>
                <a:t> </a:t>
              </a:r>
            </a:p>
            <a:p>
              <a:r>
                <a:rPr lang="ru-RU" sz="1400" b="0">
                  <a:solidFill>
                    <a:srgbClr val="000066"/>
                  </a:solidFill>
                  <a:latin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ru-RU" sz="1400" b="0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US" sz="1400" b="0">
                  <a:solidFill>
                    <a:srgbClr val="000066"/>
                  </a:solidFill>
                  <a:latin typeface="Arial" pitchFamily="34" charset="0"/>
                </a:rPr>
                <a:t>An assumption about the approximately equal temperatures of the oxidic crust bottom and melt solidus temperature is used </a:t>
              </a:r>
              <a:endParaRPr lang="ru-RU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r>
                <a:rPr lang="ru-RU" sz="1400" b="0">
                  <a:solidFill>
                    <a:srgbClr val="000066"/>
                  </a:solidFill>
                  <a:latin typeface="Arial" pitchFamily="34" charset="0"/>
                </a:rPr>
                <a:t> </a:t>
              </a:r>
            </a:p>
            <a:p>
              <a:endParaRPr lang="ru-RU" sz="1400" b="0">
                <a:solidFill>
                  <a:srgbClr val="000066"/>
                </a:solidFill>
                <a:latin typeface="Arial" pitchFamily="34" charset="0"/>
              </a:endParaRPr>
            </a:p>
            <a:p>
              <a:r>
                <a:rPr lang="ru-RU" sz="1400" b="0">
                  <a:solidFill>
                    <a:srgbClr val="000066"/>
                  </a:solidFill>
                  <a:latin typeface="Aria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ru-RU" sz="1400" b="0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US" sz="1400" b="0">
                  <a:solidFill>
                    <a:srgbClr val="000066"/>
                  </a:solidFill>
                  <a:latin typeface="Arial" pitchFamily="34" charset="0"/>
                </a:rPr>
                <a:t>Evaluation indicates a considerable instability of oxidic crust</a:t>
              </a:r>
              <a:endParaRPr lang="ru-RU" sz="1400" b="0" baseline="-25000">
                <a:solidFill>
                  <a:srgbClr val="000066"/>
                </a:solidFill>
              </a:endParaRPr>
            </a:p>
          </p:txBody>
        </p:sp>
        <p:graphicFrame>
          <p:nvGraphicFramePr>
            <p:cNvPr id="925708" name="Object 12"/>
            <p:cNvGraphicFramePr>
              <a:graphicFrameLocks noChangeAspect="1"/>
            </p:cNvGraphicFramePr>
            <p:nvPr/>
          </p:nvGraphicFramePr>
          <p:xfrm>
            <a:off x="3354" y="1644"/>
            <a:ext cx="2231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17" name="Формула" r:id="rId4" imgW="1790640" imgH="431640" progId="Equation.3">
                    <p:embed/>
                  </p:oleObj>
                </mc:Choice>
                <mc:Fallback>
                  <p:oleObj name="Формула" r:id="rId4" imgW="1790640" imgH="431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4" y="1644"/>
                          <a:ext cx="2231" cy="5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709" name="Object 13"/>
            <p:cNvGraphicFramePr>
              <a:graphicFrameLocks noChangeAspect="1"/>
            </p:cNvGraphicFramePr>
            <p:nvPr/>
          </p:nvGraphicFramePr>
          <p:xfrm>
            <a:off x="3968" y="2232"/>
            <a:ext cx="1520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18" name="Формула" r:id="rId6" imgW="1218960" imgH="228600" progId="Equation.3">
                    <p:embed/>
                  </p:oleObj>
                </mc:Choice>
                <mc:Fallback>
                  <p:oleObj name="Формула" r:id="rId6" imgW="1218960" imgH="2286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8" y="2232"/>
                          <a:ext cx="1520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710" name="Object 14"/>
            <p:cNvGraphicFramePr>
              <a:graphicFrameLocks noChangeAspect="1"/>
            </p:cNvGraphicFramePr>
            <p:nvPr/>
          </p:nvGraphicFramePr>
          <p:xfrm>
            <a:off x="3954" y="2508"/>
            <a:ext cx="828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19" name="Формула" r:id="rId8" imgW="647700" imgH="228600" progId="Equation.3">
                    <p:embed/>
                  </p:oleObj>
                </mc:Choice>
                <mc:Fallback>
                  <p:oleObj name="Формула" r:id="rId8" imgW="64770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" y="2508"/>
                          <a:ext cx="828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711" name="Object 15"/>
            <p:cNvGraphicFramePr>
              <a:graphicFrameLocks noChangeAspect="1"/>
            </p:cNvGraphicFramePr>
            <p:nvPr/>
          </p:nvGraphicFramePr>
          <p:xfrm>
            <a:off x="3857" y="3306"/>
            <a:ext cx="1116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20" name="Формула" r:id="rId10" imgW="863225" imgH="241195" progId="Equation.3">
                    <p:embed/>
                  </p:oleObj>
                </mc:Choice>
                <mc:Fallback>
                  <p:oleObj name="Формула" r:id="rId10" imgW="863225" imgH="241195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" y="3306"/>
                          <a:ext cx="1116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712" name="Group 16"/>
          <p:cNvGrpSpPr>
            <a:grpSpLocks/>
          </p:cNvGrpSpPr>
          <p:nvPr/>
        </p:nvGrpSpPr>
        <p:grpSpPr bwMode="auto">
          <a:xfrm>
            <a:off x="0" y="903288"/>
            <a:ext cx="6035675" cy="5561012"/>
            <a:chOff x="98" y="529"/>
            <a:chExt cx="3802" cy="3503"/>
          </a:xfrm>
        </p:grpSpPr>
        <p:graphicFrame>
          <p:nvGraphicFramePr>
            <p:cNvPr id="925713" name="Object 17"/>
            <p:cNvGraphicFramePr>
              <a:graphicFrameLocks noChangeAspect="1"/>
            </p:cNvGraphicFramePr>
            <p:nvPr/>
          </p:nvGraphicFramePr>
          <p:xfrm>
            <a:off x="98" y="1005"/>
            <a:ext cx="3110" cy="3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21" name="Plot" r:id="rId12" imgW="6453720" imgH="6282000" progId="Grapher.Document">
                    <p:embed/>
                  </p:oleObj>
                </mc:Choice>
                <mc:Fallback>
                  <p:oleObj name="Plot" r:id="rId12" imgW="6453720" imgH="6282000" progId="Grapher.Document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" y="1005"/>
                          <a:ext cx="3110" cy="302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714" name="AutoShape 18"/>
            <p:cNvSpPr>
              <a:spLocks noChangeArrowheads="1"/>
            </p:cNvSpPr>
            <p:nvPr/>
          </p:nvSpPr>
          <p:spPr bwMode="auto">
            <a:xfrm>
              <a:off x="262" y="529"/>
              <a:ext cx="1020" cy="318"/>
            </a:xfrm>
            <a:prstGeom prst="wedgeRectCallout">
              <a:avLst>
                <a:gd name="adj1" fmla="val -10491"/>
                <a:gd name="adj2" fmla="val 188366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Steam supply start</a:t>
              </a:r>
              <a:endParaRPr lang="ru-RU" sz="1200" b="0"/>
            </a:p>
          </p:txBody>
        </p:sp>
        <p:sp>
          <p:nvSpPr>
            <p:cNvPr id="925715" name="AutoShape 19"/>
            <p:cNvSpPr>
              <a:spLocks noChangeArrowheads="1"/>
            </p:cNvSpPr>
            <p:nvPr/>
          </p:nvSpPr>
          <p:spPr bwMode="auto">
            <a:xfrm>
              <a:off x="2880" y="543"/>
              <a:ext cx="1020" cy="318"/>
            </a:xfrm>
            <a:prstGeom prst="wedgeRectCallout">
              <a:avLst>
                <a:gd name="adj1" fmla="val -72843"/>
                <a:gd name="adj2" fmla="val 179245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Steam supply is stopped</a:t>
              </a:r>
              <a:endParaRPr lang="ru-RU" sz="1200" b="0"/>
            </a:p>
          </p:txBody>
        </p:sp>
        <p:sp>
          <p:nvSpPr>
            <p:cNvPr id="925716" name="AutoShape 20"/>
            <p:cNvSpPr>
              <a:spLocks noChangeArrowheads="1"/>
            </p:cNvSpPr>
            <p:nvPr/>
          </p:nvSpPr>
          <p:spPr bwMode="auto">
            <a:xfrm>
              <a:off x="1355" y="546"/>
              <a:ext cx="1389" cy="318"/>
            </a:xfrm>
            <a:prstGeom prst="wedgeRectCallout">
              <a:avLst>
                <a:gd name="adj1" fmla="val -23361"/>
                <a:gd name="adj2" fmla="val 132704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Carrier gas flow rate is not regulated</a:t>
              </a:r>
              <a:endParaRPr lang="ru-RU" sz="1200" b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56E11B57-463D-456C-9928-44C2CA072E59}" type="slidenum">
              <a:rPr lang="en-GB"/>
              <a:pPr/>
              <a:t>12</a:t>
            </a:fld>
            <a:endParaRPr lang="en-GB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/>
              <a:t>Post-test</a:t>
            </a:r>
            <a:r>
              <a:rPr lang="ru-RU"/>
              <a:t> </a:t>
            </a:r>
            <a:r>
              <a:rPr lang="en-US"/>
              <a:t>analysis</a:t>
            </a:r>
            <a:r>
              <a:rPr lang="ru-RU"/>
              <a:t> (4)</a:t>
            </a:r>
            <a:endParaRPr lang="en-GB"/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5680075" y="1803400"/>
            <a:ext cx="34639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Melt oxidation by steam 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is rather well approximated by the linear interpolation 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with the steam absorption rate equal to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800">
                <a:latin typeface="Arial" pitchFamily="34" charset="0"/>
              </a:rPr>
              <a:t>        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11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 (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±1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)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O/s</a:t>
            </a:r>
            <a:endParaRPr lang="ru-RU" sz="2000">
              <a:solidFill>
                <a:srgbClr val="990033"/>
              </a:solidFill>
              <a:latin typeface="Arial" pitchFamily="34" charset="0"/>
            </a:endParaRPr>
          </a:p>
          <a:p>
            <a:endParaRPr lang="ru-RU" sz="1400">
              <a:solidFill>
                <a:srgbClr val="990033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Small deviation from the linear law observed in the beginning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from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4500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to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5400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)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is probably explained by the effect of delay in condenser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endParaRPr lang="ru-RU" sz="1800">
              <a:solidFill>
                <a:srgbClr val="990033"/>
              </a:solidFill>
              <a:latin typeface="Arial" pitchFamily="34" charset="0"/>
            </a:endParaRPr>
          </a:p>
        </p:txBody>
      </p:sp>
      <p:grpSp>
        <p:nvGrpSpPr>
          <p:cNvPr id="910340" name="Group 4"/>
          <p:cNvGrpSpPr>
            <a:grpSpLocks/>
          </p:cNvGrpSpPr>
          <p:nvPr/>
        </p:nvGrpSpPr>
        <p:grpSpPr bwMode="auto">
          <a:xfrm>
            <a:off x="128588" y="600075"/>
            <a:ext cx="5410200" cy="5689600"/>
            <a:chOff x="81" y="378"/>
            <a:chExt cx="3408" cy="3584"/>
          </a:xfrm>
        </p:grpSpPr>
        <p:graphicFrame>
          <p:nvGraphicFramePr>
            <p:cNvPr id="910341" name="Object 5"/>
            <p:cNvGraphicFramePr>
              <a:graphicFrameLocks noChangeAspect="1"/>
            </p:cNvGraphicFramePr>
            <p:nvPr/>
          </p:nvGraphicFramePr>
          <p:xfrm>
            <a:off x="81" y="744"/>
            <a:ext cx="3408" cy="3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0344" name="Plot" r:id="rId4" imgW="6652440" imgH="6282000" progId="Grapher.Document">
                    <p:embed/>
                  </p:oleObj>
                </mc:Choice>
                <mc:Fallback>
                  <p:oleObj name="Plot" r:id="rId4" imgW="6652440" imgH="6282000" progId="Grapher.Document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" y="744"/>
                          <a:ext cx="3408" cy="32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0342" name="AutoShape 6"/>
            <p:cNvSpPr>
              <a:spLocks noChangeArrowheads="1"/>
            </p:cNvSpPr>
            <p:nvPr/>
          </p:nvSpPr>
          <p:spPr bwMode="auto">
            <a:xfrm>
              <a:off x="96" y="378"/>
              <a:ext cx="1020" cy="318"/>
            </a:xfrm>
            <a:prstGeom prst="wedgeRectCallout">
              <a:avLst>
                <a:gd name="adj1" fmla="val 17352"/>
                <a:gd name="adj2" fmla="val 150944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0"/>
                <a:t>Steam supply started</a:t>
              </a:r>
              <a:endParaRPr lang="ru-RU" b="0"/>
            </a:p>
          </p:txBody>
        </p:sp>
        <p:sp>
          <p:nvSpPr>
            <p:cNvPr id="910343" name="AutoShape 7"/>
            <p:cNvSpPr>
              <a:spLocks noChangeArrowheads="1"/>
            </p:cNvSpPr>
            <p:nvPr/>
          </p:nvSpPr>
          <p:spPr bwMode="auto">
            <a:xfrm>
              <a:off x="2288" y="380"/>
              <a:ext cx="1020" cy="318"/>
            </a:xfrm>
            <a:prstGeom prst="wedgeRectCallout">
              <a:avLst>
                <a:gd name="adj1" fmla="val 11273"/>
                <a:gd name="adj2" fmla="val 191509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0"/>
                <a:t>Steam supply stopped</a:t>
              </a:r>
              <a:endParaRPr lang="ru-RU" b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7DDFB386-DC6B-4E4E-B0C8-E212DFA1A9A0}" type="slidenum">
              <a:rPr lang="en-GB"/>
              <a:pPr/>
              <a:t>13</a:t>
            </a:fld>
            <a:endParaRPr lang="en-GB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Post-test</a:t>
            </a:r>
            <a:r>
              <a:rPr lang="ru-RU">
                <a:solidFill>
                  <a:srgbClr val="990033"/>
                </a:solidFill>
              </a:rPr>
              <a:t> </a:t>
            </a:r>
            <a:r>
              <a:rPr lang="en-US">
                <a:solidFill>
                  <a:srgbClr val="990033"/>
                </a:solidFill>
              </a:rPr>
              <a:t>analysis</a:t>
            </a:r>
            <a:r>
              <a:rPr lang="ru-RU">
                <a:solidFill>
                  <a:srgbClr val="990033"/>
                </a:solidFill>
              </a:rPr>
              <a:t> (5)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927747" name="Rectangle 3"/>
          <p:cNvSpPr>
            <a:spLocks noChangeArrowheads="1"/>
          </p:cNvSpPr>
          <p:nvPr/>
        </p:nvSpPr>
        <p:spPr bwMode="auto">
          <a:xfrm>
            <a:off x="2363788" y="582613"/>
            <a:ext cx="3846512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 defTabSz="762000"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Results of gas analysis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927748" name="Text Box 4"/>
          <p:cNvSpPr txBox="1">
            <a:spLocks noChangeArrowheads="1"/>
          </p:cNvSpPr>
          <p:nvPr/>
        </p:nvSpPr>
        <p:spPr bwMode="auto">
          <a:xfrm>
            <a:off x="246063" y="4618038"/>
            <a:ext cx="87090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ru-RU" sz="1400">
                <a:latin typeface="Arial" pitchFamily="34" charset="0"/>
              </a:rPr>
              <a:t>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Table does not give volumetric fractions of carbon, methane and ethane mono- and 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dioxide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the total content of which does not exceed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1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vol.%</a:t>
            </a:r>
          </a:p>
          <a:p>
            <a:pPr>
              <a:buFontTx/>
              <a:buChar char="•"/>
            </a:pP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 Relatively constant hydrogen content indicates an approximately steady melt oxidation rate, which corresponds to the linear law</a:t>
            </a:r>
          </a:p>
          <a:p>
            <a:pPr>
              <a:buFontTx/>
              <a:buChar char="•"/>
            </a:pP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 The difference between the H2/O2 ratio in furnace gases from that in the steam supplied into the furnace indicates the active absorption of oxygen by the melt</a:t>
            </a:r>
          </a:p>
          <a:p>
            <a:pPr>
              <a:buFontTx/>
              <a:buChar char="•"/>
            </a:pP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 The presence of nitrogen in the sampled furnace gases is explained by strong rarefaction in the gas line during pipettes switching to it due to the preliminary vacuumization of pipettes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927749" name="Group 5"/>
          <p:cNvGraphicFramePr>
            <a:graphicFrameLocks noGrp="1"/>
          </p:cNvGraphicFramePr>
          <p:nvPr/>
        </p:nvGraphicFramePr>
        <p:xfrm>
          <a:off x="1512888" y="1266825"/>
          <a:ext cx="6238875" cy="3197225"/>
        </p:xfrm>
        <a:graphic>
          <a:graphicData uri="http://schemas.openxmlformats.org/drawingml/2006/table">
            <a:tbl>
              <a:tblPr/>
              <a:tblGrid>
                <a:gridCol w="1227137"/>
                <a:gridCol w="1873250"/>
                <a:gridCol w="822325"/>
                <a:gridCol w="676275"/>
                <a:gridCol w="820738"/>
                <a:gridCol w="819150"/>
              </a:tblGrid>
              <a:tr h="46196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#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pipettes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of exposition,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Volumetric fraction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vol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.%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n-GB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en-GB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4551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…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4561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32.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4566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…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4576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4581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…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4591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4596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…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4606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4611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…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4621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7802" name="Text Box 58"/>
          <p:cNvSpPr txBox="1">
            <a:spLocks noChangeArrowheads="1"/>
          </p:cNvSpPr>
          <p:nvPr/>
        </p:nvSpPr>
        <p:spPr bwMode="auto">
          <a:xfrm>
            <a:off x="244475" y="889000"/>
            <a:ext cx="845978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>
                <a:solidFill>
                  <a:srgbClr val="990033"/>
                </a:solidFill>
                <a:latin typeface="Arial" pitchFamily="34" charset="0"/>
              </a:rPr>
              <a:t>Composition of dried furnace gases collected by pipettes during the initial oxidation stage</a:t>
            </a:r>
            <a:endParaRPr lang="ru-RU" sz="1600" b="0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A1AB56F3-278A-459C-96F3-EABFD30C6AAA}" type="slidenum">
              <a:rPr lang="en-GB"/>
              <a:pPr/>
              <a:t>14</a:t>
            </a:fld>
            <a:endParaRPr lang="en-GB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Post-test</a:t>
            </a:r>
            <a:r>
              <a:rPr lang="ru-RU">
                <a:solidFill>
                  <a:srgbClr val="990033"/>
                </a:solidFill>
              </a:rPr>
              <a:t> </a:t>
            </a:r>
            <a:r>
              <a:rPr lang="en-US">
                <a:solidFill>
                  <a:srgbClr val="990033"/>
                </a:solidFill>
              </a:rPr>
              <a:t>analysis</a:t>
            </a:r>
            <a:r>
              <a:rPr lang="ru-RU">
                <a:solidFill>
                  <a:srgbClr val="990033"/>
                </a:solidFill>
              </a:rPr>
              <a:t> (6)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2363788" y="582613"/>
            <a:ext cx="4176712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 defTabSz="762000"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Results of gas analysis</a:t>
            </a:r>
            <a:r>
              <a:rPr lang="ru-RU" sz="1800">
                <a:solidFill>
                  <a:srgbClr val="000066"/>
                </a:solidFill>
              </a:rPr>
              <a:t>(2)</a:t>
            </a:r>
          </a:p>
        </p:txBody>
      </p:sp>
      <p:grpSp>
        <p:nvGrpSpPr>
          <p:cNvPr id="929796" name="Group 4"/>
          <p:cNvGrpSpPr>
            <a:grpSpLocks/>
          </p:cNvGrpSpPr>
          <p:nvPr/>
        </p:nvGrpSpPr>
        <p:grpSpPr bwMode="auto">
          <a:xfrm>
            <a:off x="195263" y="936625"/>
            <a:ext cx="5541962" cy="5332413"/>
            <a:chOff x="123" y="590"/>
            <a:chExt cx="3491" cy="3359"/>
          </a:xfrm>
        </p:grpSpPr>
        <p:graphicFrame>
          <p:nvGraphicFramePr>
            <p:cNvPr id="929797" name="Object 5"/>
            <p:cNvGraphicFramePr>
              <a:graphicFrameLocks noChangeAspect="1"/>
            </p:cNvGraphicFramePr>
            <p:nvPr/>
          </p:nvGraphicFramePr>
          <p:xfrm>
            <a:off x="123" y="1026"/>
            <a:ext cx="3094" cy="2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03" name="Plot" r:id="rId4" imgW="6651360" imgH="6282000" progId="Grapher.Document">
                    <p:embed/>
                  </p:oleObj>
                </mc:Choice>
                <mc:Fallback>
                  <p:oleObj name="Plot" r:id="rId4" imgW="6651360" imgH="6282000" progId="Grapher.Document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" y="1026"/>
                          <a:ext cx="3094" cy="292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798" name="AutoShape 6"/>
            <p:cNvSpPr>
              <a:spLocks noChangeArrowheads="1"/>
            </p:cNvSpPr>
            <p:nvPr/>
          </p:nvSpPr>
          <p:spPr bwMode="auto">
            <a:xfrm>
              <a:off x="169" y="604"/>
              <a:ext cx="951" cy="290"/>
            </a:xfrm>
            <a:prstGeom prst="wedgeRectCallout">
              <a:avLst>
                <a:gd name="adj1" fmla="val 11829"/>
                <a:gd name="adj2" fmla="val 240690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Steam supply started</a:t>
              </a:r>
              <a:endParaRPr lang="ru-RU" sz="1200" b="0"/>
            </a:p>
            <a:p>
              <a:pPr algn="ctr"/>
              <a:endParaRPr lang="ru-RU" sz="1200" b="0"/>
            </a:p>
          </p:txBody>
        </p:sp>
        <p:sp>
          <p:nvSpPr>
            <p:cNvPr id="929799" name="AutoShape 7"/>
            <p:cNvSpPr>
              <a:spLocks noChangeArrowheads="1"/>
            </p:cNvSpPr>
            <p:nvPr/>
          </p:nvSpPr>
          <p:spPr bwMode="auto">
            <a:xfrm>
              <a:off x="1182" y="608"/>
              <a:ext cx="1333" cy="289"/>
            </a:xfrm>
            <a:prstGeom prst="wedgeRectCallout">
              <a:avLst>
                <a:gd name="adj1" fmla="val -5889"/>
                <a:gd name="adj2" fmla="val 131662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Carrier gas flow-rate is not adjusted</a:t>
              </a:r>
              <a:endParaRPr lang="ru-RU" sz="1200" b="0"/>
            </a:p>
          </p:txBody>
        </p:sp>
        <p:sp>
          <p:nvSpPr>
            <p:cNvPr id="929800" name="AutoShape 8"/>
            <p:cNvSpPr>
              <a:spLocks noChangeArrowheads="1"/>
            </p:cNvSpPr>
            <p:nvPr/>
          </p:nvSpPr>
          <p:spPr bwMode="auto">
            <a:xfrm>
              <a:off x="2662" y="590"/>
              <a:ext cx="952" cy="290"/>
            </a:xfrm>
            <a:prstGeom prst="wedgeRectCallout">
              <a:avLst>
                <a:gd name="adj1" fmla="val -46218"/>
                <a:gd name="adj2" fmla="val 227931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Steam supply stopped</a:t>
              </a:r>
              <a:endParaRPr lang="ru-RU" sz="1200" b="0"/>
            </a:p>
          </p:txBody>
        </p:sp>
      </p:grpSp>
      <p:sp>
        <p:nvSpPr>
          <p:cNvPr id="929801" name="Text Box 9"/>
          <p:cNvSpPr txBox="1">
            <a:spLocks noChangeArrowheads="1"/>
          </p:cNvSpPr>
          <p:nvPr/>
        </p:nvSpPr>
        <p:spPr bwMode="auto">
          <a:xfrm>
            <a:off x="5153025" y="1598613"/>
            <a:ext cx="378936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>
                <a:solidFill>
                  <a:srgbClr val="990033"/>
                </a:solidFill>
                <a:latin typeface="Arial" pitchFamily="34" charset="0"/>
              </a:rPr>
              <a:t>Hydrogen content in the mixture of furnace gases and carrier gas </a:t>
            </a:r>
            <a:r>
              <a:rPr lang="ru-RU" sz="1600" b="0">
                <a:solidFill>
                  <a:srgbClr val="990033"/>
                </a:solidFill>
                <a:latin typeface="Arial" pitchFamily="34" charset="0"/>
              </a:rPr>
              <a:t>(</a:t>
            </a:r>
            <a:r>
              <a:rPr lang="en-US" sz="1600" b="0">
                <a:solidFill>
                  <a:srgbClr val="990033"/>
                </a:solidFill>
                <a:latin typeface="Arial" pitchFamily="34" charset="0"/>
              </a:rPr>
              <a:t>N</a:t>
            </a:r>
            <a:r>
              <a:rPr lang="en-US" sz="1600" b="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ru-RU" sz="1600" b="0">
                <a:solidFill>
                  <a:srgbClr val="990033"/>
                </a:solidFill>
                <a:latin typeface="Arial" pitchFamily="34" charset="0"/>
              </a:rPr>
              <a:t>) </a:t>
            </a:r>
            <a:r>
              <a:rPr lang="en-US" sz="1600" b="0">
                <a:solidFill>
                  <a:srgbClr val="990033"/>
                </a:solidFill>
                <a:latin typeface="Arial" pitchFamily="34" charset="0"/>
              </a:rPr>
              <a:t>at melt oxidation</a:t>
            </a:r>
            <a:endParaRPr lang="ru-RU" sz="1600" b="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929802" name="Text Box 10"/>
          <p:cNvSpPr txBox="1">
            <a:spLocks noChangeArrowheads="1"/>
          </p:cNvSpPr>
          <p:nvPr/>
        </p:nvSpPr>
        <p:spPr bwMode="auto">
          <a:xfrm>
            <a:off x="5240338" y="2593975"/>
            <a:ext cx="3743325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A considerable change of H</a:t>
            </a:r>
            <a:r>
              <a:rPr lang="en-US" sz="16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concentration in the gas mixture was observed even in absence of changes in the carrier gas flow-rate. This testifies to the instability of crust condition</a:t>
            </a:r>
          </a:p>
          <a:p>
            <a:pPr>
              <a:buFontTx/>
              <a:buChar char="•"/>
            </a:pP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The content of hydrogen in the gaseous mixture varied in this test in a very complex way in a very wide range, therefore interaction kinetics cannot be reliably evaluated using these on-line measurements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7CC9ADD1-A9FE-4B9E-AF7F-DBB79A4E2D1E}" type="slidenum">
              <a:rPr lang="en-GB"/>
              <a:pPr/>
              <a:t>15</a:t>
            </a:fld>
            <a:endParaRPr lang="en-GB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/>
              <a:t>Conclusions</a:t>
            </a:r>
            <a:endParaRPr lang="en-GB"/>
          </a:p>
        </p:txBody>
      </p:sp>
      <p:sp>
        <p:nvSpPr>
          <p:cNvPr id="916483" name="Text Box 3"/>
          <p:cNvSpPr txBox="1">
            <a:spLocks noChangeArrowheads="1"/>
          </p:cNvSpPr>
          <p:nvPr/>
        </p:nvSpPr>
        <p:spPr bwMode="auto">
          <a:xfrm>
            <a:off x="1831975" y="181133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  <p:sp>
        <p:nvSpPr>
          <p:cNvPr id="916484" name="Text Box 4"/>
          <p:cNvSpPr txBox="1">
            <a:spLocks noChangeArrowheads="1"/>
          </p:cNvSpPr>
          <p:nvPr/>
        </p:nvSpPr>
        <p:spPr bwMode="auto">
          <a:xfrm>
            <a:off x="352425" y="1022350"/>
            <a:ext cx="859155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Kinetics of suboxidized corium melt oxidation by steam through the crust is described by the 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linear law with the steam absorption rate of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     11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 (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±1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)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Constant oxidation rate, in spite of the growing crust thickness, testifies: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oxidant starvation regime in the test conditions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influence of crust cracking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BZ" sz="2000" b="0">
                <a:solidFill>
                  <a:srgbClr val="000066"/>
                </a:solidFill>
                <a:latin typeface="Arial" pitchFamily="34" charset="0"/>
              </a:rPr>
              <a:t>Formation of cupola-shape crust with the gap between the crust and the melt surface can be explained by mechanical loads from the forming crystallites or/and gas (hydrogen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)</a:t>
            </a:r>
            <a:r>
              <a:rPr lang="en-BZ" sz="2000" b="0">
                <a:solidFill>
                  <a:srgbClr val="000066"/>
                </a:solidFill>
                <a:latin typeface="Arial" pitchFamily="34" charset="0"/>
              </a:rPr>
              <a:t> release from the melt surface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In the achieved regime of oxidant starvation the presence of oxidic crust causes a considerable reduction of the absorbed steam flow density 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       1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.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0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 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O/(cm</a:t>
            </a:r>
            <a:r>
              <a:rPr lang="en-US" sz="2000" baseline="30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s)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– MCP-7</a:t>
            </a:r>
          </a:p>
          <a:p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 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3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.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1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mg H</a:t>
            </a:r>
            <a:r>
              <a:rPr lang="en-US" sz="2000" baseline="-25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O/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(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cm</a:t>
            </a:r>
            <a:r>
              <a:rPr lang="ru-RU" sz="2000" baseline="30000">
                <a:solidFill>
                  <a:srgbClr val="990033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s)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– MA9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suboxidized corium melt without crust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)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0124EB8B-78D4-46BA-92AE-A287F514EAB9}" type="slidenum">
              <a:rPr lang="en-GB"/>
              <a:pPr/>
              <a:t>2</a:t>
            </a:fld>
            <a:endParaRPr lang="en-GB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r>
              <a:rPr lang="en-GB">
                <a:solidFill>
                  <a:srgbClr val="990033"/>
                </a:solidFill>
                <a:cs typeface="Times New Roman" pitchFamily="18" charset="0"/>
              </a:rPr>
              <a:t>Contents</a:t>
            </a:r>
            <a:endParaRPr lang="ru-RU">
              <a:solidFill>
                <a:srgbClr val="990033"/>
              </a:solidFill>
              <a:cs typeface="Times New Roman" pitchFamily="18" charset="0"/>
            </a:endParaRP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6800" y="1776413"/>
            <a:ext cx="4883150" cy="3349625"/>
          </a:xfrm>
        </p:spPr>
        <p:txBody>
          <a:bodyPr/>
          <a:lstStyle/>
          <a:p>
            <a:r>
              <a:rPr lang="en-US" sz="2000" b="1">
                <a:effectLst/>
              </a:rPr>
              <a:t>Objectives</a:t>
            </a:r>
          </a:p>
          <a:p>
            <a:r>
              <a:rPr lang="en-US" sz="2000" b="1">
                <a:effectLst/>
              </a:rPr>
              <a:t>Furnace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schematics</a:t>
            </a:r>
          </a:p>
          <a:p>
            <a:r>
              <a:rPr lang="en-US" sz="2000" b="1">
                <a:effectLst/>
              </a:rPr>
              <a:t>Gas-aerosol sampling system</a:t>
            </a:r>
          </a:p>
          <a:p>
            <a:r>
              <a:rPr lang="en-US" sz="2000" b="1">
                <a:effectLst/>
              </a:rPr>
              <a:t>Crucible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charge</a:t>
            </a:r>
          </a:p>
          <a:p>
            <a:r>
              <a:rPr lang="en-US" sz="2000" b="1">
                <a:effectLst/>
              </a:rPr>
              <a:t>Experimental procedure</a:t>
            </a:r>
          </a:p>
          <a:p>
            <a:r>
              <a:rPr lang="en-US" sz="2000" b="1">
                <a:effectLst/>
              </a:rPr>
              <a:t>Crust surface after experiment</a:t>
            </a:r>
          </a:p>
          <a:p>
            <a:r>
              <a:rPr lang="en-US" sz="2000" b="1">
                <a:effectLst/>
              </a:rPr>
              <a:t>Post-test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analysis</a:t>
            </a:r>
          </a:p>
          <a:p>
            <a:r>
              <a:rPr lang="en-US" sz="2000" b="1">
                <a:effectLst/>
              </a:rPr>
              <a:t>Conclusions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58427E07-691B-4030-A638-FF509C9F26BD}" type="slidenum">
              <a:rPr lang="en-GB"/>
              <a:pPr/>
              <a:t>3</a:t>
            </a:fld>
            <a:endParaRPr lang="en-GB"/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1901825" y="1652588"/>
            <a:ext cx="6213475" cy="3079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62000">
              <a:lnSpc>
                <a:spcPct val="110000"/>
              </a:lnSpc>
              <a:spcBef>
                <a:spcPct val="40000"/>
              </a:spcBef>
              <a:tabLst>
                <a:tab pos="457200" algn="l"/>
              </a:tabLst>
            </a:pPr>
            <a:r>
              <a:rPr lang="en-US" sz="2400">
                <a:solidFill>
                  <a:srgbClr val="000066"/>
                </a:solidFill>
              </a:rPr>
              <a:t>Study of oxidation kinetics of the suboxidized molten pool through surface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oxidic crust</a:t>
            </a:r>
            <a:r>
              <a:rPr lang="en-US" sz="2400"/>
              <a:t> </a:t>
            </a:r>
            <a:r>
              <a:rPr lang="en-US" sz="2400">
                <a:solidFill>
                  <a:srgbClr val="000066"/>
                </a:solidFill>
              </a:rPr>
              <a:t> after neutral atmosphere replacement by steam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896004" name="Rectangle 4"/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762000">
              <a:lnSpc>
                <a:spcPct val="110000"/>
              </a:lnSpc>
              <a:spcBef>
                <a:spcPct val="40000"/>
              </a:spcBef>
              <a:tabLst>
                <a:tab pos="457200" algn="l"/>
              </a:tabLst>
            </a:pPr>
            <a:r>
              <a:rPr lang="en-US" sz="2800">
                <a:solidFill>
                  <a:srgbClr val="A50021"/>
                </a:solidFill>
              </a:rPr>
              <a:t> Objectives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B1B59DD4-E2A2-4339-8538-B6ACDD4614DA}" type="slidenum">
              <a:rPr lang="en-GB"/>
              <a:pPr/>
              <a:t>4</a:t>
            </a:fld>
            <a:endParaRPr lang="en-GB"/>
          </a:p>
        </p:txBody>
      </p:sp>
      <p:sp>
        <p:nvSpPr>
          <p:cNvPr id="898050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  <a:buFont typeface="Wingdings" pitchFamily="2" charset="2"/>
              <a:buNone/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898051" name="Rectangle 3"/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A50021"/>
                </a:solidFill>
              </a:rPr>
              <a:t>Furnace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schematics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898052" name="Rectangle 4"/>
          <p:cNvSpPr>
            <a:spLocks noChangeArrowheads="1"/>
          </p:cNvSpPr>
          <p:nvPr/>
        </p:nvSpPr>
        <p:spPr bwMode="auto">
          <a:xfrm>
            <a:off x="250825" y="5737225"/>
            <a:ext cx="86217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ru-RU" b="0"/>
              <a:t>1 </a:t>
            </a:r>
            <a:r>
              <a:rPr lang="en-US" b="0"/>
              <a:t>– water-cooled bottom calorimeter,</a:t>
            </a:r>
            <a:r>
              <a:rPr lang="ru-RU" b="0"/>
              <a:t> 2 – </a:t>
            </a:r>
            <a:r>
              <a:rPr lang="en-US" b="0"/>
              <a:t>inductor,</a:t>
            </a:r>
            <a:r>
              <a:rPr lang="ru-RU" b="0"/>
              <a:t> 3 –</a:t>
            </a:r>
            <a:r>
              <a:rPr lang="en-US" b="0"/>
              <a:t> water-cooled crucible,</a:t>
            </a:r>
            <a:r>
              <a:rPr lang="ru-RU" b="0"/>
              <a:t> 4 – </a:t>
            </a:r>
            <a:r>
              <a:rPr lang="en-US" b="0"/>
              <a:t>quartz tube,</a:t>
            </a:r>
            <a:r>
              <a:rPr lang="ru-RU" b="0"/>
              <a:t> 5 – </a:t>
            </a:r>
            <a:r>
              <a:rPr lang="en-US" b="0"/>
              <a:t>quartz ring,</a:t>
            </a:r>
            <a:r>
              <a:rPr lang="ru-RU" b="0"/>
              <a:t> 6 – </a:t>
            </a:r>
            <a:r>
              <a:rPr lang="en-US" b="0"/>
              <a:t>water-cooled furnace cover with down-looking </a:t>
            </a:r>
            <a:r>
              <a:rPr lang="ru-RU" b="0"/>
              <a:t> </a:t>
            </a:r>
            <a:r>
              <a:rPr lang="en-US" b="0"/>
              <a:t>hot surface,</a:t>
            </a:r>
            <a:r>
              <a:rPr lang="ru-RU" b="0"/>
              <a:t> 7 – </a:t>
            </a:r>
            <a:r>
              <a:rPr lang="en-US" b="0"/>
              <a:t>gas-aerosol out,</a:t>
            </a:r>
            <a:r>
              <a:rPr lang="ru-RU" b="0"/>
              <a:t> 8 –</a:t>
            </a:r>
            <a:r>
              <a:rPr lang="en-US" b="0"/>
              <a:t>observation port,</a:t>
            </a:r>
            <a:r>
              <a:rPr lang="ru-RU" b="0"/>
              <a:t> 9 – </a:t>
            </a:r>
            <a:r>
              <a:rPr lang="en-US" b="0"/>
              <a:t>steam supply </a:t>
            </a:r>
            <a:r>
              <a:rPr lang="ru-RU"/>
              <a:t> </a:t>
            </a:r>
            <a:r>
              <a:rPr lang="en-US" b="0"/>
              <a:t>pipe</a:t>
            </a:r>
            <a:endParaRPr lang="en-GB" b="0"/>
          </a:p>
        </p:txBody>
      </p:sp>
      <p:sp>
        <p:nvSpPr>
          <p:cNvPr id="898053" name="Rectangle 5"/>
          <p:cNvSpPr>
            <a:spLocks noChangeArrowheads="1"/>
          </p:cNvSpPr>
          <p:nvPr/>
        </p:nvSpPr>
        <p:spPr bwMode="auto">
          <a:xfrm>
            <a:off x="3941763" y="841375"/>
            <a:ext cx="5202237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62000"/>
            <a:r>
              <a:rPr lang="en-US" sz="1800">
                <a:solidFill>
                  <a:srgbClr val="000066"/>
                </a:solidFill>
              </a:rPr>
              <a:t>Measures to reduce steam condensation</a:t>
            </a:r>
            <a:r>
              <a:rPr lang="ru-RU" sz="1800">
                <a:solidFill>
                  <a:srgbClr val="000066"/>
                </a:solidFill>
              </a:rPr>
              <a:t>:</a:t>
            </a:r>
            <a:endParaRPr lang="ru-RU" sz="1800">
              <a:solidFill>
                <a:srgbClr val="990033"/>
              </a:solidFill>
            </a:endParaRPr>
          </a:p>
          <a:p>
            <a:pPr defTabSz="762000">
              <a:buFontTx/>
              <a:buChar char="•"/>
            </a:pPr>
            <a:r>
              <a:rPr lang="en-US" sz="1800">
                <a:solidFill>
                  <a:srgbClr val="990033"/>
                </a:solidFill>
              </a:rPr>
              <a:t> rise of melt surface to the crucible top</a:t>
            </a:r>
            <a:endParaRPr lang="ru-RU" sz="1800" baseline="-25000">
              <a:solidFill>
                <a:srgbClr val="990033"/>
              </a:solidFill>
            </a:endParaRPr>
          </a:p>
          <a:p>
            <a:pPr defTabSz="762000">
              <a:buFontTx/>
              <a:buChar char="•"/>
            </a:pPr>
            <a:r>
              <a:rPr lang="en-BZ" sz="1800">
                <a:solidFill>
                  <a:srgbClr val="990033"/>
                </a:solidFill>
              </a:rPr>
              <a:t> separation of above-melt volume </a:t>
            </a:r>
            <a:r>
              <a:rPr lang="en-US" sz="1800">
                <a:solidFill>
                  <a:srgbClr val="990033"/>
                </a:solidFill>
              </a:rPr>
              <a:t>from the furnace volume by  quartz tube</a:t>
            </a:r>
            <a:r>
              <a:rPr lang="ru-RU" sz="1800">
                <a:solidFill>
                  <a:srgbClr val="990033"/>
                </a:solidFill>
              </a:rPr>
              <a:t> (5)</a:t>
            </a:r>
            <a:endParaRPr lang="en-BZ" sz="1800">
              <a:solidFill>
                <a:srgbClr val="990033"/>
              </a:solidFill>
            </a:endParaRPr>
          </a:p>
          <a:p>
            <a:pPr defTabSz="762000">
              <a:buFontTx/>
              <a:buChar char="•"/>
            </a:pPr>
            <a:r>
              <a:rPr lang="en-BZ" sz="1800">
                <a:solidFill>
                  <a:srgbClr val="990033"/>
                </a:solidFill>
              </a:rPr>
              <a:t> seal of the </a:t>
            </a:r>
            <a:r>
              <a:rPr lang="en-US" sz="1800">
                <a:solidFill>
                  <a:srgbClr val="990033"/>
                </a:solidFill>
              </a:rPr>
              <a:t>gaps between cold crucible tubes</a:t>
            </a:r>
            <a:endParaRPr lang="ru-RU" sz="1800">
              <a:solidFill>
                <a:srgbClr val="990033"/>
              </a:solidFill>
            </a:endParaRPr>
          </a:p>
          <a:p>
            <a:pPr defTabSz="762000">
              <a:buFontTx/>
              <a:buChar char="•"/>
            </a:pPr>
            <a:r>
              <a:rPr lang="ru-RU" sz="1800">
                <a:solidFill>
                  <a:srgbClr val="990033"/>
                </a:solidFill>
              </a:rPr>
              <a:t> </a:t>
            </a:r>
            <a:r>
              <a:rPr lang="en-BZ" sz="1800">
                <a:solidFill>
                  <a:srgbClr val="990033"/>
                </a:solidFill>
              </a:rPr>
              <a:t>increase of thickness of </a:t>
            </a:r>
            <a:r>
              <a:rPr lang="en-US" sz="1800">
                <a:solidFill>
                  <a:srgbClr val="990033"/>
                </a:solidFill>
              </a:rPr>
              <a:t>water-cooled furnace cover</a:t>
            </a:r>
            <a:r>
              <a:rPr lang="ru-RU" sz="1800">
                <a:solidFill>
                  <a:srgbClr val="990033"/>
                </a:solidFill>
              </a:rPr>
              <a:t> (6)</a:t>
            </a:r>
          </a:p>
          <a:p>
            <a:pPr defTabSz="762000">
              <a:buFontTx/>
              <a:buChar char="•"/>
            </a:pPr>
            <a:endParaRPr lang="ru-RU" sz="1800">
              <a:solidFill>
                <a:srgbClr val="990033"/>
              </a:solidFill>
            </a:endParaRPr>
          </a:p>
          <a:p>
            <a:pPr defTabSz="762000"/>
            <a:r>
              <a:rPr lang="en-US" sz="1800">
                <a:solidFill>
                  <a:srgbClr val="000066"/>
                </a:solidFill>
              </a:rPr>
              <a:t>To suppress meniscus the melt surface was moved above the top inductor</a:t>
            </a:r>
          </a:p>
          <a:p>
            <a:pPr defTabSz="762000"/>
            <a:r>
              <a:rPr lang="en-US" sz="1800">
                <a:solidFill>
                  <a:srgbClr val="000066"/>
                </a:solidFill>
              </a:rPr>
              <a:t> </a:t>
            </a:r>
          </a:p>
          <a:p>
            <a:pPr defTabSz="762000"/>
            <a:r>
              <a:rPr lang="en-US" sz="1800">
                <a:solidFill>
                  <a:srgbClr val="000066"/>
                </a:solidFill>
              </a:rPr>
              <a:t>To form the oxidic crust the melt surface temperature was reduced</a:t>
            </a:r>
            <a:endParaRPr lang="ru-RU" sz="1800">
              <a:solidFill>
                <a:srgbClr val="000066"/>
              </a:solidFill>
            </a:endParaRPr>
          </a:p>
          <a:p>
            <a:pPr defTabSz="762000"/>
            <a:endParaRPr lang="en-US" sz="1800">
              <a:solidFill>
                <a:srgbClr val="000066"/>
              </a:solidFill>
            </a:endParaRPr>
          </a:p>
          <a:p>
            <a:pPr defTabSz="762000"/>
            <a:endParaRPr lang="en-GB">
              <a:solidFill>
                <a:srgbClr val="000066"/>
              </a:solidFill>
            </a:endParaRPr>
          </a:p>
        </p:txBody>
      </p:sp>
      <p:pic>
        <p:nvPicPr>
          <p:cNvPr id="898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820738"/>
            <a:ext cx="29384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8D0A1C99-8558-410A-8D27-FB008242688F}" type="slidenum">
              <a:rPr lang="en-GB"/>
              <a:pPr/>
              <a:t>5</a:t>
            </a:fld>
            <a:endParaRPr lang="en-GB"/>
          </a:p>
        </p:txBody>
      </p:sp>
      <p:sp>
        <p:nvSpPr>
          <p:cNvPr id="900098" name="Rectangle 2"/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A50021"/>
                </a:solidFill>
              </a:rPr>
              <a:t>Gas-aerosol sampling system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563563" y="5524500"/>
            <a:ext cx="80851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/>
            <a:r>
              <a:rPr lang="ru-RU" b="0"/>
              <a:t>1 –Ar, </a:t>
            </a:r>
            <a:r>
              <a:rPr lang="en-US" b="0"/>
              <a:t>N</a:t>
            </a:r>
            <a:r>
              <a:rPr lang="ru-RU" b="0" baseline="-25000"/>
              <a:t>2</a:t>
            </a:r>
            <a:r>
              <a:rPr lang="en-US" b="0" baseline="-25000"/>
              <a:t> </a:t>
            </a:r>
            <a:r>
              <a:rPr lang="en-US" b="0"/>
              <a:t>tanks</a:t>
            </a:r>
            <a:r>
              <a:rPr lang="ru-RU" b="0"/>
              <a:t>;  2 – </a:t>
            </a:r>
            <a:r>
              <a:rPr lang="en-US" b="0"/>
              <a:t>direct-flow once-through</a:t>
            </a:r>
            <a:r>
              <a:rPr lang="ru-RU" b="0"/>
              <a:t> </a:t>
            </a:r>
            <a:r>
              <a:rPr lang="en-US" b="0"/>
              <a:t>steam generator</a:t>
            </a:r>
            <a:r>
              <a:rPr lang="ru-RU" b="0"/>
              <a:t>;  3 – </a:t>
            </a:r>
            <a:r>
              <a:rPr lang="en-US" b="0"/>
              <a:t>heated steam supply line</a:t>
            </a:r>
            <a:r>
              <a:rPr lang="ru-RU" b="0"/>
              <a:t>; 4 – </a:t>
            </a:r>
            <a:r>
              <a:rPr lang="en-US" b="0"/>
              <a:t>stainless steam supply pipe</a:t>
            </a:r>
            <a:r>
              <a:rPr lang="ru-RU" b="0"/>
              <a:t>; 5 – </a:t>
            </a:r>
            <a:r>
              <a:rPr lang="en-US" b="0"/>
              <a:t>vacuum burettes</a:t>
            </a:r>
            <a:r>
              <a:rPr lang="ru-RU" b="0"/>
              <a:t>; 6 – </a:t>
            </a:r>
            <a:r>
              <a:rPr lang="en-US" b="0"/>
              <a:t>ejector</a:t>
            </a:r>
            <a:r>
              <a:rPr lang="ru-RU" b="0"/>
              <a:t>; 7 – </a:t>
            </a:r>
            <a:r>
              <a:rPr lang="en-US" b="0"/>
              <a:t>steam condenser</a:t>
            </a:r>
            <a:r>
              <a:rPr lang="ru-RU" b="0"/>
              <a:t>; 8 – </a:t>
            </a:r>
            <a:r>
              <a:rPr lang="en-US" b="0"/>
              <a:t>condensate collector</a:t>
            </a:r>
            <a:r>
              <a:rPr lang="ru-RU" b="0"/>
              <a:t>; 9 – </a:t>
            </a:r>
            <a:r>
              <a:rPr lang="en-US" b="0"/>
              <a:t>tensiometric weight sensor</a:t>
            </a:r>
            <a:r>
              <a:rPr lang="ru-RU" b="0"/>
              <a:t>; 10 – </a:t>
            </a:r>
            <a:r>
              <a:rPr lang="en-US" b="0"/>
              <a:t>large-area filter</a:t>
            </a:r>
            <a:r>
              <a:rPr lang="ru-RU" b="0"/>
              <a:t> (</a:t>
            </a:r>
            <a:r>
              <a:rPr lang="en-US" b="0"/>
              <a:t>LAF</a:t>
            </a:r>
            <a:r>
              <a:rPr lang="ru-RU" b="0"/>
              <a:t>); 11 – </a:t>
            </a:r>
            <a:r>
              <a:rPr lang="en-US" b="0"/>
              <a:t>silicagel dehumidifier</a:t>
            </a:r>
            <a:r>
              <a:rPr lang="ru-RU" b="0"/>
              <a:t>; 12 –</a:t>
            </a:r>
            <a:r>
              <a:rPr lang="en-US" b="0"/>
              <a:t> Petrianov filter</a:t>
            </a:r>
            <a:r>
              <a:rPr lang="ru-RU" b="0"/>
              <a:t> (</a:t>
            </a:r>
            <a:r>
              <a:rPr lang="en-US" b="0"/>
              <a:t>AFA</a:t>
            </a:r>
            <a:r>
              <a:rPr lang="ru-RU" b="0"/>
              <a:t>); 13–14 </a:t>
            </a:r>
            <a:r>
              <a:rPr lang="en-US" b="0"/>
              <a:t>electrochemical sensors of oxygen and hydrogen</a:t>
            </a:r>
            <a:r>
              <a:rPr lang="ru-RU"/>
              <a:t> </a:t>
            </a:r>
          </a:p>
        </p:txBody>
      </p:sp>
      <p:graphicFrame>
        <p:nvGraphicFramePr>
          <p:cNvPr id="900100" name="Object 4"/>
          <p:cNvGraphicFramePr>
            <a:graphicFrameLocks noChangeAspect="1"/>
          </p:cNvGraphicFramePr>
          <p:nvPr/>
        </p:nvGraphicFramePr>
        <p:xfrm>
          <a:off x="269875" y="723900"/>
          <a:ext cx="8586788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01" name="Точечный рисунок" r:id="rId4" imgW="7609524" imgH="4210638" progId="Paint.Picture">
                  <p:embed/>
                </p:oleObj>
              </mc:Choice>
              <mc:Fallback>
                <p:oleObj name="Точечный рисунок" r:id="rId4" imgW="7609524" imgH="421063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723900"/>
                        <a:ext cx="8586788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0EF063CC-E3E5-4124-BBF4-E5AD1418F7FD}" type="slidenum">
              <a:rPr lang="en-GB"/>
              <a:pPr/>
              <a:t>6</a:t>
            </a:fld>
            <a:endParaRPr lang="en-GB"/>
          </a:p>
        </p:txBody>
      </p:sp>
      <p:sp>
        <p:nvSpPr>
          <p:cNvPr id="902146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  <a:buFont typeface="Wingdings" pitchFamily="2" charset="2"/>
              <a:buNone/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A50021"/>
                </a:solidFill>
              </a:rPr>
              <a:t>Crucible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charge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902148" name="Group 4"/>
          <p:cNvGraphicFramePr>
            <a:graphicFrameLocks noGrp="1"/>
          </p:cNvGraphicFramePr>
          <p:nvPr/>
        </p:nvGraphicFramePr>
        <p:xfrm>
          <a:off x="992188" y="1839913"/>
          <a:ext cx="7064375" cy="2544764"/>
        </p:xfrm>
        <a:graphic>
          <a:graphicData uri="http://schemas.openxmlformats.org/drawingml/2006/table">
            <a:tbl>
              <a:tblPr/>
              <a:tblGrid>
                <a:gridCol w="3473450"/>
                <a:gridCol w="3590925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Component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49263" algn="r"/>
                        </a:tabLst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Mass, 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772.5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94.0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49263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147.9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Total mass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1014.4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2168" name="Text Box 24"/>
          <p:cNvSpPr txBox="1">
            <a:spLocks noChangeArrowheads="1"/>
          </p:cNvSpPr>
          <p:nvPr/>
        </p:nvSpPr>
        <p:spPr bwMode="auto">
          <a:xfrm>
            <a:off x="3108325" y="4573588"/>
            <a:ext cx="2765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990033"/>
                </a:solidFill>
                <a:latin typeface="Arial" pitchFamily="34" charset="0"/>
              </a:rPr>
              <a:t>C-32, U/Zr = 1.2</a:t>
            </a:r>
            <a:endParaRPr lang="ru-RU" sz="2800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5C9C305C-F537-40F3-A60E-34987008F17B}" type="slidenum">
              <a:rPr lang="en-GB"/>
              <a:pPr/>
              <a:t>7</a:t>
            </a:fld>
            <a:endParaRPr lang="en-GB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/>
              <a:t>Experimental procedure</a:t>
            </a:r>
            <a:endParaRPr lang="en-GB"/>
          </a:p>
        </p:txBody>
      </p:sp>
      <p:sp>
        <p:nvSpPr>
          <p:cNvPr id="904195" name="Text Box 3"/>
          <p:cNvSpPr txBox="1">
            <a:spLocks noChangeArrowheads="1"/>
          </p:cNvSpPr>
          <p:nvPr/>
        </p:nvSpPr>
        <p:spPr bwMode="auto">
          <a:xfrm>
            <a:off x="298450" y="846138"/>
            <a:ext cx="8666163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pitchFamily="34" charset="0"/>
              </a:rPr>
              <a:t>1. </a:t>
            </a:r>
            <a:r>
              <a:rPr lang="ru-RU" sz="1800">
                <a:latin typeface="Arial" pitchFamily="34" charset="0"/>
              </a:rPr>
              <a:t>0…190 </a:t>
            </a:r>
            <a:r>
              <a:rPr lang="en-US" sz="1800">
                <a:latin typeface="Arial" pitchFamily="34" charset="0"/>
              </a:rPr>
              <a:t>s – furnace deoxygenation by argon</a:t>
            </a:r>
          </a:p>
          <a:p>
            <a:r>
              <a:rPr lang="en-US" sz="1800">
                <a:latin typeface="Arial" pitchFamily="34" charset="0"/>
              </a:rPr>
              <a:t>2. </a:t>
            </a:r>
            <a:r>
              <a:rPr lang="ru-RU" sz="1800">
                <a:latin typeface="Arial" pitchFamily="34" charset="0"/>
              </a:rPr>
              <a:t>190… 3586 </a:t>
            </a:r>
            <a:r>
              <a:rPr lang="en-US" sz="1800">
                <a:latin typeface="Arial" pitchFamily="34" charset="0"/>
              </a:rPr>
              <a:t>s – gradual heating, charge melts, the pool is formed</a:t>
            </a:r>
            <a:r>
              <a:rPr lang="ru-RU" sz="1800">
                <a:latin typeface="Arial" pitchFamily="34" charset="0"/>
              </a:rPr>
              <a:t> </a:t>
            </a:r>
            <a:endParaRPr lang="en-US" sz="1800">
              <a:latin typeface="Arial" pitchFamily="34" charset="0"/>
            </a:endParaRPr>
          </a:p>
          <a:p>
            <a:r>
              <a:rPr lang="en-US" sz="1800">
                <a:latin typeface="Arial" pitchFamily="34" charset="0"/>
              </a:rPr>
              <a:t>3. </a:t>
            </a:r>
            <a:r>
              <a:rPr lang="ru-RU" sz="1800">
                <a:latin typeface="Arial" pitchFamily="34" charset="0"/>
              </a:rPr>
              <a:t>3586…</a:t>
            </a:r>
            <a:r>
              <a:rPr lang="en-US" sz="1800">
                <a:latin typeface="Arial" pitchFamily="34" charset="0"/>
              </a:rPr>
              <a:t>4500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s – crust is formed on the surface, its temperature is </a:t>
            </a:r>
            <a:r>
              <a:rPr lang="ru-RU" sz="1800">
                <a:latin typeface="Arial" pitchFamily="34" charset="0"/>
              </a:rPr>
              <a:t> 2</a:t>
            </a:r>
            <a:r>
              <a:rPr lang="en-US" sz="1800">
                <a:latin typeface="Arial" pitchFamily="34" charset="0"/>
              </a:rPr>
              <a:t>03</a:t>
            </a:r>
            <a:r>
              <a:rPr lang="ru-RU" sz="1800">
                <a:latin typeface="Arial" pitchFamily="34" charset="0"/>
              </a:rPr>
              <a:t>0</a:t>
            </a:r>
            <a:r>
              <a:rPr lang="en-US" sz="1800">
                <a:latin typeface="Arial" pitchFamily="34" charset="0"/>
                <a:cs typeface="Arial" pitchFamily="34" charset="0"/>
              </a:rPr>
              <a:t>°</a:t>
            </a:r>
            <a:r>
              <a:rPr lang="en-US" sz="1800">
                <a:latin typeface="Arial" pitchFamily="34" charset="0"/>
              </a:rPr>
              <a:t>C</a:t>
            </a:r>
          </a:p>
          <a:p>
            <a:r>
              <a:rPr lang="en-US" sz="1800">
                <a:latin typeface="Arial" pitchFamily="34" charset="0"/>
              </a:rPr>
              <a:t>4. 45</a:t>
            </a:r>
            <a:r>
              <a:rPr lang="ru-RU" sz="1800">
                <a:latin typeface="Arial" pitchFamily="34" charset="0"/>
              </a:rPr>
              <a:t>00 </a:t>
            </a:r>
            <a:r>
              <a:rPr lang="en-US" sz="1800">
                <a:latin typeface="Arial" pitchFamily="34" charset="0"/>
              </a:rPr>
              <a:t>s – steam is supplied into the furnace at the flow-rate of</a:t>
            </a:r>
            <a:r>
              <a:rPr lang="ru-RU" sz="1800">
                <a:latin typeface="Arial" pitchFamily="34" charset="0"/>
              </a:rPr>
              <a:t> 59.2 </a:t>
            </a:r>
            <a:r>
              <a:rPr lang="en-US" sz="1800">
                <a:latin typeface="Arial" pitchFamily="34" charset="0"/>
              </a:rPr>
              <a:t>g H</a:t>
            </a:r>
            <a:r>
              <a:rPr lang="en-US" sz="1800" baseline="-25000">
                <a:latin typeface="Arial" pitchFamily="34" charset="0"/>
              </a:rPr>
              <a:t>2</a:t>
            </a:r>
            <a:r>
              <a:rPr lang="en-US" sz="1800">
                <a:latin typeface="Arial" pitchFamily="34" charset="0"/>
              </a:rPr>
              <a:t>O/hr; melt oxidation starts. </a:t>
            </a:r>
            <a:r>
              <a:rPr lang="ru-RU" sz="1800">
                <a:latin typeface="Arial" pitchFamily="34" charset="0"/>
              </a:rPr>
              <a:t>  </a:t>
            </a:r>
            <a:r>
              <a:rPr lang="en-US" sz="1800">
                <a:latin typeface="Arial" pitchFamily="34" charset="0"/>
              </a:rPr>
              <a:t>Steam-gas mixture is sampled into vacuum burettes. </a:t>
            </a:r>
          </a:p>
          <a:p>
            <a:r>
              <a:rPr lang="ru-RU" sz="1800">
                <a:latin typeface="Arial" pitchFamily="34" charset="0"/>
              </a:rPr>
              <a:t>5</a:t>
            </a:r>
            <a:r>
              <a:rPr lang="en-US" sz="1800">
                <a:latin typeface="Arial" pitchFamily="34" charset="0"/>
              </a:rPr>
              <a:t>. </a:t>
            </a:r>
            <a:r>
              <a:rPr lang="ru-RU" sz="1800">
                <a:latin typeface="Arial" pitchFamily="34" charset="0"/>
              </a:rPr>
              <a:t>4800 </a:t>
            </a:r>
            <a:r>
              <a:rPr lang="en-US" sz="1800">
                <a:latin typeface="Arial" pitchFamily="34" charset="0"/>
              </a:rPr>
              <a:t>s – readings of hydrogen sensor gradually go up</a:t>
            </a:r>
            <a:endParaRPr lang="ru-RU" sz="1800">
              <a:latin typeface="Arial" pitchFamily="34" charset="0"/>
            </a:endParaRPr>
          </a:p>
          <a:p>
            <a:r>
              <a:rPr lang="ru-RU" sz="1800">
                <a:latin typeface="Arial" pitchFamily="34" charset="0"/>
              </a:rPr>
              <a:t>6. </a:t>
            </a:r>
            <a:r>
              <a:rPr lang="ru-RU" sz="1800">
                <a:latin typeface="Arial" pitchFamily="34" charset="0"/>
                <a:cs typeface="Arial" pitchFamily="34" charset="0"/>
              </a:rPr>
              <a:t>≈</a:t>
            </a:r>
            <a:r>
              <a:rPr lang="ru-RU" sz="1800">
                <a:latin typeface="Arial" pitchFamily="34" charset="0"/>
              </a:rPr>
              <a:t>50</a:t>
            </a:r>
            <a:r>
              <a:rPr lang="en-US" sz="1800">
                <a:latin typeface="Arial" pitchFamily="34" charset="0"/>
              </a:rPr>
              <a:t>00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s – readings of condensate weight sensor go up</a:t>
            </a:r>
            <a:endParaRPr lang="ru-RU" sz="1800">
              <a:latin typeface="Arial" pitchFamily="34" charset="0"/>
            </a:endParaRPr>
          </a:p>
          <a:p>
            <a:r>
              <a:rPr lang="ru-RU" sz="1800">
                <a:latin typeface="Arial" pitchFamily="34" charset="0"/>
              </a:rPr>
              <a:t>7. 4998, 5236, 5296, 5395, 5521, 5811 </a:t>
            </a:r>
            <a:r>
              <a:rPr lang="en-US" sz="1800">
                <a:latin typeface="Arial" pitchFamily="34" charset="0"/>
              </a:rPr>
              <a:t>s – flow-rate of carrier gas is adjusted</a:t>
            </a:r>
          </a:p>
          <a:p>
            <a:r>
              <a:rPr lang="ru-RU" sz="1800">
                <a:latin typeface="Arial" pitchFamily="34" charset="0"/>
              </a:rPr>
              <a:t>8. 5911…7860 </a:t>
            </a:r>
            <a:r>
              <a:rPr lang="en-US" sz="1800">
                <a:latin typeface="Arial" pitchFamily="34" charset="0"/>
              </a:rPr>
              <a:t>s </a:t>
            </a:r>
            <a:r>
              <a:rPr lang="ru-RU" sz="1800">
                <a:latin typeface="Arial" pitchFamily="34" charset="0"/>
              </a:rPr>
              <a:t>– </a:t>
            </a:r>
            <a:r>
              <a:rPr lang="en-US" sz="1800">
                <a:latin typeface="Arial" pitchFamily="34" charset="0"/>
              </a:rPr>
              <a:t>carrier gas flow-rate is steady</a:t>
            </a:r>
            <a:r>
              <a:rPr lang="ru-RU" sz="1800">
                <a:latin typeface="Arial" pitchFamily="34" charset="0"/>
              </a:rPr>
              <a:t>, </a:t>
            </a:r>
            <a:r>
              <a:rPr lang="en-US" sz="1800">
                <a:latin typeface="Arial" pitchFamily="34" charset="0"/>
              </a:rPr>
              <a:t>at this H</a:t>
            </a:r>
            <a:r>
              <a:rPr lang="en-US" sz="1800" baseline="-25000">
                <a:latin typeface="Arial" pitchFamily="34" charset="0"/>
              </a:rPr>
              <a:t>2</a:t>
            </a:r>
            <a:r>
              <a:rPr lang="en-US" sz="1800">
                <a:latin typeface="Arial" pitchFamily="34" charset="0"/>
              </a:rPr>
              <a:t> concentration in furnace gases shows instability;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cracks on the oxidic crust surface appear and disappear</a:t>
            </a:r>
          </a:p>
          <a:p>
            <a:r>
              <a:rPr lang="ru-RU" sz="1800">
                <a:latin typeface="Arial" pitchFamily="34" charset="0"/>
              </a:rPr>
              <a:t>9. 7900…8319 </a:t>
            </a:r>
            <a:r>
              <a:rPr lang="en-US" sz="1800">
                <a:latin typeface="Arial" pitchFamily="34" charset="0"/>
              </a:rPr>
              <a:t>s – sharp increase in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H</a:t>
            </a:r>
            <a:r>
              <a:rPr lang="en-US" sz="1800" baseline="-25000">
                <a:latin typeface="Arial" pitchFamily="34" charset="0"/>
              </a:rPr>
              <a:t>2</a:t>
            </a:r>
            <a:r>
              <a:rPr lang="en-US" sz="1800">
                <a:latin typeface="Arial" pitchFamily="34" charset="0"/>
              </a:rPr>
              <a:t> concentration followed by the carrier gas regulation</a:t>
            </a:r>
            <a:r>
              <a:rPr lang="ru-RU" sz="1800">
                <a:latin typeface="Arial" pitchFamily="34" charset="0"/>
              </a:rPr>
              <a:t> </a:t>
            </a:r>
          </a:p>
          <a:p>
            <a:r>
              <a:rPr lang="ru-RU" sz="1800">
                <a:latin typeface="Arial" pitchFamily="34" charset="0"/>
              </a:rPr>
              <a:t>10</a:t>
            </a:r>
            <a:r>
              <a:rPr lang="en-US" sz="1800">
                <a:latin typeface="Arial" pitchFamily="34" charset="0"/>
              </a:rPr>
              <a:t>. </a:t>
            </a:r>
            <a:r>
              <a:rPr lang="ru-RU" sz="1800">
                <a:latin typeface="Arial" pitchFamily="34" charset="0"/>
              </a:rPr>
              <a:t>8134…8507 </a:t>
            </a:r>
            <a:r>
              <a:rPr lang="en-US" sz="1800">
                <a:latin typeface="Arial" pitchFamily="34" charset="0"/>
              </a:rPr>
              <a:t>s – decrease of H</a:t>
            </a:r>
            <a:r>
              <a:rPr lang="en-US" sz="1800" baseline="-25000">
                <a:latin typeface="Arial" pitchFamily="34" charset="0"/>
              </a:rPr>
              <a:t>2</a:t>
            </a:r>
            <a:r>
              <a:rPr lang="en-US" sz="1800">
                <a:latin typeface="Arial" pitchFamily="34" charset="0"/>
              </a:rPr>
              <a:t> content in furnace gases</a:t>
            </a:r>
          </a:p>
          <a:p>
            <a:r>
              <a:rPr lang="ru-RU" sz="1800">
                <a:latin typeface="Arial" pitchFamily="34" charset="0"/>
              </a:rPr>
              <a:t>11</a:t>
            </a:r>
            <a:r>
              <a:rPr lang="en-US" sz="1800">
                <a:latin typeface="Arial" pitchFamily="34" charset="0"/>
              </a:rPr>
              <a:t>. </a:t>
            </a:r>
            <a:r>
              <a:rPr lang="ru-RU" sz="1800">
                <a:latin typeface="Arial" pitchFamily="34" charset="0"/>
              </a:rPr>
              <a:t>8935 </a:t>
            </a:r>
            <a:r>
              <a:rPr lang="en-US" sz="1800">
                <a:latin typeface="Arial" pitchFamily="34" charset="0"/>
              </a:rPr>
              <a:t>s – sharp increase of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H</a:t>
            </a:r>
            <a:r>
              <a:rPr lang="en-US" sz="1800" baseline="-25000">
                <a:latin typeface="Arial" pitchFamily="34" charset="0"/>
              </a:rPr>
              <a:t>2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content accompanied by the observed crust bulging and crumbling</a:t>
            </a:r>
            <a:r>
              <a:rPr lang="ru-RU" sz="1800">
                <a:latin typeface="Arial" pitchFamily="34" charset="0"/>
              </a:rPr>
              <a:t>  </a:t>
            </a:r>
          </a:p>
          <a:p>
            <a:r>
              <a:rPr lang="ru-RU" sz="1800">
                <a:latin typeface="Arial" pitchFamily="34" charset="0"/>
              </a:rPr>
              <a:t>12. 9042</a:t>
            </a:r>
            <a:r>
              <a:rPr lang="en-US" sz="1800">
                <a:latin typeface="Arial" pitchFamily="34" charset="0"/>
              </a:rPr>
              <a:t> s – steam supply is replaced by argon</a:t>
            </a:r>
            <a:r>
              <a:rPr lang="ru-RU" sz="1800">
                <a:latin typeface="Arial" pitchFamily="34" charset="0"/>
              </a:rPr>
              <a:t> </a:t>
            </a:r>
            <a:endParaRPr lang="en-US" sz="1800">
              <a:latin typeface="Arial" pitchFamily="34" charset="0"/>
            </a:endParaRPr>
          </a:p>
          <a:p>
            <a:r>
              <a:rPr lang="en-US" sz="1800">
                <a:latin typeface="Arial" pitchFamily="34" charset="0"/>
              </a:rPr>
              <a:t>1</a:t>
            </a:r>
            <a:r>
              <a:rPr lang="ru-RU" sz="1800">
                <a:latin typeface="Arial" pitchFamily="34" charset="0"/>
              </a:rPr>
              <a:t>3</a:t>
            </a:r>
            <a:r>
              <a:rPr lang="en-US" sz="1800">
                <a:latin typeface="Arial" pitchFamily="34" charset="0"/>
              </a:rPr>
              <a:t>. </a:t>
            </a:r>
            <a:r>
              <a:rPr lang="ru-RU" sz="1800">
                <a:latin typeface="Arial" pitchFamily="34" charset="0"/>
              </a:rPr>
              <a:t>9479 </a:t>
            </a:r>
            <a:r>
              <a:rPr lang="en-US" sz="1800">
                <a:latin typeface="Arial" pitchFamily="34" charset="0"/>
              </a:rPr>
              <a:t>s – HF heating is disconnected</a:t>
            </a:r>
            <a:r>
              <a:rPr lang="ru-RU" sz="1800">
                <a:latin typeface="Arial" pitchFamily="34" charset="0"/>
              </a:rPr>
              <a:t>, </a:t>
            </a:r>
            <a:r>
              <a:rPr lang="en-US" sz="1800">
                <a:latin typeface="Arial" pitchFamily="34" charset="0"/>
              </a:rPr>
              <a:t>ingot is frozen</a:t>
            </a:r>
            <a:endParaRPr lang="ru-RU" sz="18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EEA1316A-C36F-4223-ADDA-D4C824E5CBFE}" type="slidenum">
              <a:rPr lang="en-GB"/>
              <a:pPr/>
              <a:t>8</a:t>
            </a:fld>
            <a:endParaRPr lang="en-GB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/>
              <a:t>Crust surface after experiment</a:t>
            </a:r>
            <a:endParaRPr lang="en-GB"/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342900" y="3221038"/>
            <a:ext cx="269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514600" defTabSz="762000"/>
            <a:endParaRPr lang="ru-RU" sz="2400" b="0">
              <a:latin typeface="Times New Roman" pitchFamily="18" charset="0"/>
            </a:endParaRPr>
          </a:p>
        </p:txBody>
      </p:sp>
      <p:sp>
        <p:nvSpPr>
          <p:cNvPr id="905220" name="Text Box 4"/>
          <p:cNvSpPr txBox="1">
            <a:spLocks noChangeArrowheads="1"/>
          </p:cNvSpPr>
          <p:nvPr/>
        </p:nvSpPr>
        <p:spPr bwMode="auto">
          <a:xfrm>
            <a:off x="4470400" y="4030663"/>
            <a:ext cx="44450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ru-RU" sz="1600"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Crust irregularity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its mechanical weakness, melt ejections and spillages observed during the test, as well as its bulging, testify to a large number of pores and cracks in the crust, i.e. to its permeability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05221" name="Group 5"/>
          <p:cNvGrpSpPr>
            <a:grpSpLocks/>
          </p:cNvGrpSpPr>
          <p:nvPr/>
        </p:nvGrpSpPr>
        <p:grpSpPr bwMode="auto">
          <a:xfrm>
            <a:off x="571500" y="600075"/>
            <a:ext cx="7527925" cy="5632450"/>
            <a:chOff x="360" y="378"/>
            <a:chExt cx="4742" cy="3548"/>
          </a:xfrm>
        </p:grpSpPr>
        <p:pic>
          <p:nvPicPr>
            <p:cNvPr id="905222" name="Picture 6" descr="IMG_0173_c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387"/>
              <a:ext cx="1802" cy="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5223" name="Picture 7" descr="IMG_0175_cro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378"/>
              <a:ext cx="2525" cy="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5224" name="Picture 8" descr="IMG_0178_cro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2358"/>
              <a:ext cx="2353" cy="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5</a:t>
            </a:r>
            <a:r>
              <a:rPr lang="en-US" baseline="30000"/>
              <a:t>th</a:t>
            </a:r>
            <a:r>
              <a:rPr lang="en-US"/>
              <a:t> METCOR-P meeting, St. Petersburg, Russia, June 7, 2011                                     </a:t>
            </a:r>
            <a:r>
              <a:rPr lang="en-GB"/>
              <a:t> </a:t>
            </a:r>
            <a:fld id="{98FC0185-6053-45C7-8114-748F75ABD6CC}" type="slidenum">
              <a:rPr lang="en-GB"/>
              <a:pPr/>
              <a:t>9</a:t>
            </a:fld>
            <a:endParaRPr lang="en-GB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noFill/>
        </p:spPr>
        <p:txBody>
          <a:bodyPr/>
          <a:lstStyle/>
          <a:p>
            <a:pPr defTabSz="835025"/>
            <a:r>
              <a:rPr lang="en-US"/>
              <a:t>Post-test</a:t>
            </a:r>
            <a:r>
              <a:rPr lang="ru-RU"/>
              <a:t> </a:t>
            </a:r>
            <a:r>
              <a:rPr lang="en-US"/>
              <a:t>analysis</a:t>
            </a:r>
            <a:endParaRPr lang="en-GB"/>
          </a:p>
        </p:txBody>
      </p:sp>
      <p:sp>
        <p:nvSpPr>
          <p:cNvPr id="923651" name="Text Box 3"/>
          <p:cNvSpPr txBox="1">
            <a:spLocks noChangeArrowheads="1"/>
          </p:cNvSpPr>
          <p:nvPr/>
        </p:nvSpPr>
        <p:spPr bwMode="auto">
          <a:xfrm>
            <a:off x="5530850" y="2884488"/>
            <a:ext cx="3403600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 D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ue to weak absorption of radiation by superheated steam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it is possible to measure the oxidic crust surface 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with pyrometer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MCP-6 results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)</a:t>
            </a:r>
            <a:endParaRPr lang="en-US" sz="16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At oxidation the crust temperature regime was unstable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: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measured temperature of its surface varied from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1470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to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2330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°C</a:t>
            </a:r>
          </a:p>
          <a:p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23652" name="Group 4"/>
          <p:cNvGrpSpPr>
            <a:grpSpLocks/>
          </p:cNvGrpSpPr>
          <p:nvPr/>
        </p:nvGrpSpPr>
        <p:grpSpPr bwMode="auto">
          <a:xfrm>
            <a:off x="180975" y="603250"/>
            <a:ext cx="8829675" cy="5724525"/>
            <a:chOff x="114" y="380"/>
            <a:chExt cx="5562" cy="3606"/>
          </a:xfrm>
        </p:grpSpPr>
        <p:graphicFrame>
          <p:nvGraphicFramePr>
            <p:cNvPr id="923653" name="Object 5"/>
            <p:cNvGraphicFramePr>
              <a:graphicFrameLocks noChangeAspect="1"/>
            </p:cNvGraphicFramePr>
            <p:nvPr/>
          </p:nvGraphicFramePr>
          <p:xfrm>
            <a:off x="124" y="1142"/>
            <a:ext cx="3273" cy="2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60" name="Plot" r:id="rId4" imgW="7228440" imgH="6282000" progId="Grapher.Document">
                    <p:embed/>
                  </p:oleObj>
                </mc:Choice>
                <mc:Fallback>
                  <p:oleObj name="Plot" r:id="rId4" imgW="7228440" imgH="6282000" progId="Grapher.Document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" y="1142"/>
                          <a:ext cx="3273" cy="284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654" name="AutoShape 6"/>
            <p:cNvSpPr>
              <a:spLocks noChangeArrowheads="1"/>
            </p:cNvSpPr>
            <p:nvPr/>
          </p:nvSpPr>
          <p:spPr bwMode="auto">
            <a:xfrm>
              <a:off x="1218" y="390"/>
              <a:ext cx="1020" cy="318"/>
            </a:xfrm>
            <a:prstGeom prst="wedgeRectCallout">
              <a:avLst>
                <a:gd name="adj1" fmla="val -4606"/>
                <a:gd name="adj2" fmla="val 321699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Steam supply start</a:t>
              </a:r>
              <a:endParaRPr lang="ru-RU" sz="1200" b="0"/>
            </a:p>
          </p:txBody>
        </p:sp>
        <p:sp>
          <p:nvSpPr>
            <p:cNvPr id="923655" name="AutoShape 7"/>
            <p:cNvSpPr>
              <a:spLocks noChangeArrowheads="1"/>
            </p:cNvSpPr>
            <p:nvPr/>
          </p:nvSpPr>
          <p:spPr bwMode="auto">
            <a:xfrm>
              <a:off x="114" y="394"/>
              <a:ext cx="1020" cy="318"/>
            </a:xfrm>
            <a:prstGeom prst="wedgeRectCallout">
              <a:avLst>
                <a:gd name="adj1" fmla="val 93431"/>
                <a:gd name="adj2" fmla="val 284278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Crust formation</a:t>
              </a:r>
              <a:endParaRPr lang="ru-RU" sz="1200" b="0"/>
            </a:p>
          </p:txBody>
        </p:sp>
        <p:sp>
          <p:nvSpPr>
            <p:cNvPr id="923656" name="AutoShape 8"/>
            <p:cNvSpPr>
              <a:spLocks noChangeArrowheads="1"/>
            </p:cNvSpPr>
            <p:nvPr/>
          </p:nvSpPr>
          <p:spPr bwMode="auto">
            <a:xfrm>
              <a:off x="3590" y="380"/>
              <a:ext cx="1020" cy="318"/>
            </a:xfrm>
            <a:prstGeom prst="wedgeRectCallout">
              <a:avLst>
                <a:gd name="adj1" fmla="val -123727"/>
                <a:gd name="adj2" fmla="val 301574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Steam supply is stopped</a:t>
              </a:r>
              <a:endParaRPr lang="ru-RU" sz="1200" b="0"/>
            </a:p>
          </p:txBody>
        </p:sp>
        <p:sp>
          <p:nvSpPr>
            <p:cNvPr id="923657" name="AutoShape 9"/>
            <p:cNvSpPr>
              <a:spLocks noChangeArrowheads="1"/>
            </p:cNvSpPr>
            <p:nvPr/>
          </p:nvSpPr>
          <p:spPr bwMode="auto">
            <a:xfrm>
              <a:off x="4656" y="384"/>
              <a:ext cx="1020" cy="318"/>
            </a:xfrm>
            <a:prstGeom prst="wedgeRectCallout">
              <a:avLst>
                <a:gd name="adj1" fmla="val -218921"/>
                <a:gd name="adj2" fmla="val 311319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HF heating is disconnected</a:t>
              </a:r>
              <a:endParaRPr lang="ru-RU" sz="1200" b="0"/>
            </a:p>
          </p:txBody>
        </p:sp>
        <p:sp>
          <p:nvSpPr>
            <p:cNvPr id="923658" name="AutoShape 10"/>
            <p:cNvSpPr>
              <a:spLocks noChangeArrowheads="1"/>
            </p:cNvSpPr>
            <p:nvPr/>
          </p:nvSpPr>
          <p:spPr bwMode="auto">
            <a:xfrm>
              <a:off x="2382" y="384"/>
              <a:ext cx="1152" cy="318"/>
            </a:xfrm>
            <a:prstGeom prst="wedgeRectCallout">
              <a:avLst>
                <a:gd name="adj1" fmla="val -56944"/>
                <a:gd name="adj2" fmla="val 283963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/>
                <a:t>Flow-rate of carrier gas is not regulated</a:t>
              </a:r>
              <a:endParaRPr lang="ru-RU" sz="1200" b="0"/>
            </a:p>
          </p:txBody>
        </p:sp>
      </p:grpSp>
      <p:sp>
        <p:nvSpPr>
          <p:cNvPr id="923659" name="Rectangle 11"/>
          <p:cNvSpPr>
            <a:spLocks noChangeArrowheads="1"/>
          </p:cNvSpPr>
          <p:nvPr/>
        </p:nvSpPr>
        <p:spPr bwMode="auto">
          <a:xfrm>
            <a:off x="5453063" y="2090738"/>
            <a:ext cx="286067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 defTabSz="762000"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Pyrometer readings</a:t>
            </a:r>
            <a:endParaRPr lang="ru-RU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0</TotalTime>
  <Words>2044</Words>
  <Application>Microsoft Office PowerPoint</Application>
  <PresentationFormat>Bildschirmpräsentation (4:3)</PresentationFormat>
  <Paragraphs>235</Paragraphs>
  <Slides>15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Times New Roman</vt:lpstr>
      <vt:lpstr>Arial</vt:lpstr>
      <vt:lpstr>Wingdings</vt:lpstr>
      <vt:lpstr>Times New Roman CYR</vt:lpstr>
      <vt:lpstr>Оформление по умолчанию</vt:lpstr>
      <vt:lpstr>CorelDRAW 7.0 Graphic</vt:lpstr>
      <vt:lpstr>Точечный рисунок</vt:lpstr>
      <vt:lpstr>Grapher Plot Document</vt:lpstr>
      <vt:lpstr>Microsoft Equation 3.0</vt:lpstr>
      <vt:lpstr>Oxidation kinetics of suboxidized corium melt in the  steam atmosphere. MCP-7 test </vt:lpstr>
      <vt:lpstr>Contents</vt:lpstr>
      <vt:lpstr>PowerPoint-Präsentation</vt:lpstr>
      <vt:lpstr>PowerPoint-Präsentation</vt:lpstr>
      <vt:lpstr>PowerPoint-Präsentation</vt:lpstr>
      <vt:lpstr>PowerPoint-Präsentation</vt:lpstr>
      <vt:lpstr>Experimental procedure</vt:lpstr>
      <vt:lpstr>Crust surface after experiment</vt:lpstr>
      <vt:lpstr>Post-test analysis</vt:lpstr>
      <vt:lpstr>Post-test analysis (2)</vt:lpstr>
      <vt:lpstr>Post-test analysis (3)</vt:lpstr>
      <vt:lpstr>Post-test analysis (4)</vt:lpstr>
      <vt:lpstr>Post-test analysis (5)</vt:lpstr>
      <vt:lpstr>Post-test analysis (6)</vt:lpstr>
      <vt:lpstr>Conclusions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Oxidation kinetics of suboxidized corium melt in the</dc:title>
  <dc:subject>5th METCOR-P meeting</dc:subject>
  <dc:creator>A SULATSKY</dc:creator>
  <cp:lastModifiedBy>Peters, Ursula</cp:lastModifiedBy>
  <cp:revision>742</cp:revision>
  <cp:lastPrinted>2001-10-30T08:59:27Z</cp:lastPrinted>
  <dcterms:created xsi:type="dcterms:W3CDTF">1998-10-12T06:52:06Z</dcterms:created>
  <dcterms:modified xsi:type="dcterms:W3CDTF">2012-10-16T20:50:24Z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Oxidation kinetics of suboxidized corium melt in the _x000b_steam atmosphere. MCP-7 test</vt:lpwstr>
  </property>
</Properties>
</file>