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61" r:id="rId2"/>
    <p:sldId id="557" r:id="rId3"/>
    <p:sldId id="636" r:id="rId4"/>
    <p:sldId id="663" r:id="rId5"/>
    <p:sldId id="651" r:id="rId6"/>
    <p:sldId id="652" r:id="rId7"/>
    <p:sldId id="653" r:id="rId8"/>
    <p:sldId id="640" r:id="rId9"/>
    <p:sldId id="654" r:id="rId10"/>
    <p:sldId id="655" r:id="rId11"/>
    <p:sldId id="656" r:id="rId12"/>
    <p:sldId id="657" r:id="rId13"/>
    <p:sldId id="660" r:id="rId14"/>
    <p:sldId id="664" r:id="rId15"/>
    <p:sldId id="665" r:id="rId16"/>
    <p:sldId id="667" r:id="rId17"/>
    <p:sldId id="668" r:id="rId18"/>
    <p:sldId id="670" r:id="rId19"/>
    <p:sldId id="669" r:id="rId20"/>
    <p:sldId id="674" r:id="rId21"/>
    <p:sldId id="671" r:id="rId22"/>
    <p:sldId id="672" r:id="rId23"/>
    <p:sldId id="673" r:id="rId24"/>
    <p:sldId id="676" r:id="rId25"/>
    <p:sldId id="646" r:id="rId26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3" autoAdjust="0"/>
    <p:restoredTop sz="93559" autoAdjust="0"/>
  </p:normalViewPr>
  <p:slideViewPr>
    <p:cSldViewPr snapToGrid="0">
      <p:cViewPr>
        <p:scale>
          <a:sx n="75" d="100"/>
          <a:sy n="75" d="100"/>
        </p:scale>
        <p:origin x="-1762" y="-245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14" y="-96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10" tIns="46306" rIns="92610" bIns="46306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10" tIns="46306" rIns="92610" bIns="4630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 smtClean="0"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5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6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83" tIns="45941" rIns="91883" bIns="4594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83" tIns="45941" rIns="91883" bIns="4594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0E4AEA6E-7CE5-48C4-ADE5-D6DEB95FD28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8794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46F542E7-E291-4FD7-82CC-4BF42EC7B74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4685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10814831-75C2-46E4-BC2C-49DDDBE29A0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40231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1644301C-0003-42A3-9B05-AAA9DF5BE66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3035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36F528EC-CCEF-4119-8F86-E8F74800B2D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94346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6450" y="2298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99A20C43-4FBB-45D2-9703-B17ECF25E15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2754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9150" y="20034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1550" y="20034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62C384C6-E949-499B-9C85-DE1687C18C9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3665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62F09787-542A-43ED-9BE9-0D3D9145792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6906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93A208DA-D745-4F68-8A5D-6D143C10643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3019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19DAAA9A-CBB2-4C53-A83B-79D1530D13B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9827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F96C40D-B76C-4C40-98B9-BF7C2F144D9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6446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4D61DDFF-A560-48DE-9A57-23BE3C60BFF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4117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0DA0A263-DB0E-4A1F-817F-9A50CACE8B5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3657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33F11B61-6203-4617-87E8-C58A34C6808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7488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4DD2A3FA-6787-4CE6-8BF2-8738A495D2A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1481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20034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9688" y="6451600"/>
            <a:ext cx="684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D34B0D1A-8821-404C-B5F9-16EFBFF6158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19863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15938" y="4597400"/>
            <a:ext cx="75088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 sz="2000"/>
              <a:t>Presented by V. Granovsky</a:t>
            </a:r>
          </a:p>
          <a:p>
            <a:pPr marL="342900" indent="-342900"/>
            <a:r>
              <a:rPr lang="en-US" sz="2000"/>
              <a:t>5</a:t>
            </a:r>
            <a:r>
              <a:rPr lang="en-US" sz="2000" baseline="30000"/>
              <a:t>th</a:t>
            </a:r>
            <a:r>
              <a:rPr lang="en-US" sz="2000"/>
              <a:t> METCOR-P Meeting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St. Petersburg, Russia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June 7, 2011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/>
            <a:endParaRPr lang="en-US" sz="28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1793875"/>
            <a:ext cx="9144000" cy="1816100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Interaction  of  SS – </a:t>
            </a:r>
            <a:r>
              <a:rPr lang="en-GB" sz="32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Zr</a:t>
            </a:r>
            <a:r>
              <a:rPr lang="en-GB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– U melt with vertically positioned vessel steel specimen</a:t>
            </a: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</a:t>
            </a:r>
            <a:r>
              <a:rPr lang="en-GB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en-GB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GB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Test MCP - 8</a:t>
            </a:r>
            <a:endParaRPr lang="en-GB" sz="32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9D887CDE-56FB-4B14-BC93-355C3D32DE77}" type="slidenum">
              <a:rPr lang="en-GB"/>
              <a:pPr/>
              <a:t>10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7550" y="182563"/>
            <a:ext cx="7772400" cy="639762"/>
          </a:xfrm>
        </p:spPr>
        <p:txBody>
          <a:bodyPr/>
          <a:lstStyle/>
          <a:p>
            <a:r>
              <a:rPr lang="en-US" smtClean="0"/>
              <a:t>Test results: Powers extracted from the crucible, specimen and bottom calorimeter</a:t>
            </a:r>
            <a:r>
              <a:rPr lang="en-US" sz="2400" smtClean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5738" y="5994400"/>
            <a:ext cx="8720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Char char="Ш"/>
            </a:pPr>
            <a:r>
              <a:rPr lang="en-US" sz="2000">
                <a:solidFill>
                  <a:srgbClr val="000066"/>
                </a:solidFill>
              </a:rPr>
              <a:t>Practically constant power into the specimen</a:t>
            </a: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79488"/>
            <a:ext cx="7961312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2F72A43B-9C11-4606-8DA4-705A9C08532D}" type="slidenum">
              <a:rPr lang="en-GB"/>
              <a:pPr/>
              <a:t>11</a:t>
            </a:fld>
            <a:endParaRPr lang="en-GB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530350"/>
            <a:ext cx="347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1138"/>
            <a:ext cx="9144000" cy="639762"/>
          </a:xfrm>
          <a:noFill/>
        </p:spPr>
        <p:txBody>
          <a:bodyPr/>
          <a:lstStyle/>
          <a:p>
            <a:r>
              <a:rPr lang="en-US" smtClean="0"/>
              <a:t>Test results: Ingot view during furnace disassembling</a:t>
            </a:r>
            <a:r>
              <a:rPr lang="en-US" sz="2400" smtClean="0"/>
              <a:t> 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630738" y="1985963"/>
            <a:ext cx="2166937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Specimen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624388" y="3511550"/>
            <a:ext cx="4081462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Surface oxidic crust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H="1">
            <a:off x="2968625" y="2349500"/>
            <a:ext cx="1927225" cy="96996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H="1">
            <a:off x="2940050" y="3867150"/>
            <a:ext cx="1562100" cy="127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4627563" y="2790825"/>
            <a:ext cx="3983037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Metallic corium ingot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H="1">
            <a:off x="3302000" y="3146425"/>
            <a:ext cx="1336675" cy="50641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9CC428E2-3851-403E-875C-168FE67DFEA3}" type="slidenum">
              <a:rPr lang="en-GB"/>
              <a:pPr/>
              <a:t>12</a:t>
            </a:fld>
            <a:endParaRPr lang="en-GB"/>
          </a:p>
        </p:txBody>
      </p:sp>
      <p:pic>
        <p:nvPicPr>
          <p:cNvPr id="20483" name="Picture 5" descr="IMG_05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r="27455" b="15288"/>
          <a:stretch>
            <a:fillRect/>
          </a:stretch>
        </p:blipFill>
        <p:spPr bwMode="auto">
          <a:xfrm>
            <a:off x="4762500" y="808038"/>
            <a:ext cx="3344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IMG_05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9" b="9044"/>
          <a:stretch>
            <a:fillRect/>
          </a:stretch>
        </p:blipFill>
        <p:spPr bwMode="auto">
          <a:xfrm>
            <a:off x="514350" y="2976563"/>
            <a:ext cx="379253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  <a:noFill/>
        </p:spPr>
        <p:txBody>
          <a:bodyPr/>
          <a:lstStyle/>
          <a:p>
            <a:r>
              <a:rPr lang="en-US" smtClean="0"/>
              <a:t>Test results: Ingot side views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23875" y="2098675"/>
            <a:ext cx="1763713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Specimen top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217863" y="1527175"/>
            <a:ext cx="1393825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Ingot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4037013" y="1898650"/>
            <a:ext cx="2740025" cy="5969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1139825" y="2505075"/>
            <a:ext cx="549275" cy="758825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H="1">
            <a:off x="1176338" y="1936750"/>
            <a:ext cx="2786062" cy="1985963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4438650" y="4519613"/>
            <a:ext cx="4319588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Specimen surface with corium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4464050" y="5078413"/>
            <a:ext cx="3273425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US sensor calorimeter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4478338" y="5627688"/>
            <a:ext cx="2392362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TC cables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 flipH="1">
            <a:off x="1905000" y="5181600"/>
            <a:ext cx="2560638" cy="665163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 flipH="1" flipV="1">
            <a:off x="2589213" y="4127500"/>
            <a:ext cx="1871662" cy="5461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 flipH="1">
            <a:off x="2420938" y="5797550"/>
            <a:ext cx="2055812" cy="384175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D4F4BA6-3FA8-4502-9F4A-EDC7FDFB043D}" type="slidenum">
              <a:rPr lang="en-GB"/>
              <a:pPr/>
              <a:t>13</a:t>
            </a:fld>
            <a:endParaRPr lang="en-GB"/>
          </a:p>
        </p:txBody>
      </p:sp>
      <p:grpSp>
        <p:nvGrpSpPr>
          <p:cNvPr id="21507" name="Group 21"/>
          <p:cNvGrpSpPr>
            <a:grpSpLocks/>
          </p:cNvGrpSpPr>
          <p:nvPr/>
        </p:nvGrpSpPr>
        <p:grpSpPr bwMode="auto">
          <a:xfrm>
            <a:off x="4446588" y="1027113"/>
            <a:ext cx="4295775" cy="4591050"/>
            <a:chOff x="649" y="628"/>
            <a:chExt cx="2706" cy="2892"/>
          </a:xfrm>
        </p:grpSpPr>
        <p:pic>
          <p:nvPicPr>
            <p:cNvPr id="215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628"/>
              <a:ext cx="2706" cy="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1523" name="Group 12"/>
            <p:cNvGrpSpPr>
              <a:grpSpLocks/>
            </p:cNvGrpSpPr>
            <p:nvPr/>
          </p:nvGrpSpPr>
          <p:grpSpPr bwMode="auto">
            <a:xfrm>
              <a:off x="1241" y="1245"/>
              <a:ext cx="1560" cy="261"/>
              <a:chOff x="2006" y="1159"/>
              <a:chExt cx="1560" cy="261"/>
            </a:xfrm>
          </p:grpSpPr>
          <p:sp>
            <p:nvSpPr>
              <p:cNvPr id="21524" name="Text Box 13"/>
              <p:cNvSpPr txBox="1">
                <a:spLocks noChangeArrowheads="1"/>
              </p:cNvSpPr>
              <p:nvPr/>
            </p:nvSpPr>
            <p:spPr bwMode="auto">
              <a:xfrm>
                <a:off x="2660" y="115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</a:rPr>
                  <a:t>1</a:t>
                </a:r>
              </a:p>
            </p:txBody>
          </p:sp>
          <p:sp>
            <p:nvSpPr>
              <p:cNvPr id="21525" name="Text Box 14"/>
              <p:cNvSpPr txBox="1">
                <a:spLocks noChangeArrowheads="1"/>
              </p:cNvSpPr>
              <p:nvPr/>
            </p:nvSpPr>
            <p:spPr bwMode="auto">
              <a:xfrm>
                <a:off x="2006" y="115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</a:rPr>
                  <a:t>2</a:t>
                </a:r>
              </a:p>
            </p:txBody>
          </p:sp>
          <p:sp>
            <p:nvSpPr>
              <p:cNvPr id="21526" name="Text Box 15"/>
              <p:cNvSpPr txBox="1">
                <a:spLocks noChangeArrowheads="1"/>
              </p:cNvSpPr>
              <p:nvPr/>
            </p:nvSpPr>
            <p:spPr bwMode="auto">
              <a:xfrm>
                <a:off x="3361" y="117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</a:rPr>
                  <a:t>2</a:t>
                </a:r>
              </a:p>
            </p:txBody>
          </p:sp>
        </p:grpSp>
      </p:grpSp>
      <p:sp>
        <p:nvSpPr>
          <p:cNvPr id="2150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9888" y="161925"/>
            <a:ext cx="8513762" cy="639763"/>
          </a:xfrm>
        </p:spPr>
        <p:txBody>
          <a:bodyPr/>
          <a:lstStyle/>
          <a:p>
            <a:r>
              <a:rPr lang="en-US" smtClean="0"/>
              <a:t>Posttest analysis </a:t>
            </a:r>
            <a:r>
              <a:rPr lang="ru-RU" smtClean="0"/>
              <a:t/>
            </a:r>
            <a:br>
              <a:rPr lang="ru-RU" smtClean="0"/>
            </a:br>
            <a:r>
              <a:rPr lang="en-US" sz="2400" smtClean="0">
                <a:solidFill>
                  <a:srgbClr val="000066"/>
                </a:solidFill>
              </a:rPr>
              <a:t>Specimen axial section (0</a:t>
            </a:r>
            <a:r>
              <a:rPr lang="en-US" sz="2400" smtClean="0">
                <a:solidFill>
                  <a:srgbClr val="000066"/>
                </a:solidFill>
                <a:cs typeface="Arial" pitchFamily="34" charset="0"/>
              </a:rPr>
              <a:t>º, see slide 6)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4000" y="5818188"/>
            <a:ext cx="8507413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chemeClr val="accent2"/>
                </a:solidFill>
                <a:effectLst/>
              </a:rPr>
              <a:t>	</a:t>
            </a:r>
            <a:r>
              <a:rPr lang="ru-RU" sz="1600" b="1" smtClean="0">
                <a:solidFill>
                  <a:schemeClr val="accent2"/>
                </a:solidFill>
                <a:effectLst/>
              </a:rPr>
              <a:t>1</a:t>
            </a:r>
            <a:r>
              <a:rPr lang="ru-RU" sz="1600" b="1" smtClean="0">
                <a:effectLst/>
              </a:rPr>
              <a:t> – </a:t>
            </a:r>
            <a:r>
              <a:rPr lang="en-US" sz="1600" b="1" smtClean="0">
                <a:effectLst/>
              </a:rPr>
              <a:t>Steel of initial structure   </a:t>
            </a:r>
            <a:r>
              <a:rPr lang="en-US" sz="16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1600" b="1" smtClean="0">
                <a:effectLst/>
              </a:rPr>
              <a:t> – Zone of thermal influence  3 -  Interaction zone</a:t>
            </a:r>
          </a:p>
          <a:p>
            <a:pPr>
              <a:lnSpc>
                <a:spcPct val="90000"/>
              </a:lnSpc>
            </a:pPr>
            <a:r>
              <a:rPr lang="en-US" sz="1800" b="1" smtClean="0">
                <a:effectLst/>
              </a:rPr>
              <a:t>Maximum corrosion depth</a:t>
            </a:r>
            <a:r>
              <a:rPr lang="ru-RU" sz="1800" b="1" smtClean="0">
                <a:effectLst/>
              </a:rPr>
              <a:t> – 9 </a:t>
            </a:r>
            <a:r>
              <a:rPr lang="en-US" sz="1800" b="1" smtClean="0">
                <a:effectLst/>
              </a:rPr>
              <a:t>mm at the elevation of  4</a:t>
            </a:r>
            <a:r>
              <a:rPr lang="ru-RU" sz="1800" b="1" smtClean="0">
                <a:effectLst/>
              </a:rPr>
              <a:t>0 </a:t>
            </a:r>
            <a:r>
              <a:rPr lang="en-US" sz="1800" b="1" smtClean="0">
                <a:effectLst/>
              </a:rPr>
              <a:t>mm</a:t>
            </a:r>
            <a:endParaRPr lang="ru-RU" sz="1800" b="1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smtClean="0">
              <a:effectLst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2403475" y="4321175"/>
            <a:ext cx="1557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</a:rPr>
              <a:t>Acoustic ‘mirror’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413000" y="5207000"/>
            <a:ext cx="169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</a:rPr>
              <a:t>Acoustic defect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7561263" y="5562600"/>
            <a:ext cx="158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</a:rPr>
              <a:t>Thermocouple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H="1">
            <a:off x="3773488" y="4543425"/>
            <a:ext cx="1387475" cy="59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1515" name="Picture 17" descr="IMG_764L-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31100" r="57703" b="45259"/>
          <a:stretch>
            <a:fillRect/>
          </a:stretch>
        </p:blipFill>
        <p:spPr bwMode="auto">
          <a:xfrm>
            <a:off x="590550" y="882650"/>
            <a:ext cx="3003550" cy="22891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1817688" y="3724275"/>
            <a:ext cx="208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66"/>
                </a:solidFill>
              </a:rPr>
              <a:t>3</a:t>
            </a:r>
            <a:endParaRPr lang="ru-RU" sz="2800">
              <a:solidFill>
                <a:srgbClr val="000066"/>
              </a:solidFill>
            </a:endParaRPr>
          </a:p>
        </p:txBody>
      </p:sp>
      <p:sp>
        <p:nvSpPr>
          <p:cNvPr id="21517" name="Rectangle 22"/>
          <p:cNvSpPr>
            <a:spLocks noChangeArrowheads="1"/>
          </p:cNvSpPr>
          <p:nvPr/>
        </p:nvSpPr>
        <p:spPr bwMode="auto">
          <a:xfrm>
            <a:off x="4648200" y="2362200"/>
            <a:ext cx="1612900" cy="12192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23"/>
          <p:cNvSpPr>
            <a:spLocks noChangeShapeType="1"/>
          </p:cNvSpPr>
          <p:nvPr/>
        </p:nvSpPr>
        <p:spPr bwMode="auto">
          <a:xfrm flipH="1" flipV="1">
            <a:off x="7620000" y="4902200"/>
            <a:ext cx="3683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9" name="Freeform 24" descr="40%"/>
          <p:cNvSpPr>
            <a:spLocks/>
          </p:cNvSpPr>
          <p:nvPr/>
        </p:nvSpPr>
        <p:spPr bwMode="auto">
          <a:xfrm>
            <a:off x="3592513" y="909638"/>
            <a:ext cx="1066800" cy="2768600"/>
          </a:xfrm>
          <a:custGeom>
            <a:avLst/>
            <a:gdLst>
              <a:gd name="T0" fmla="*/ 0 w 672"/>
              <a:gd name="T1" fmla="*/ 1432 h 1744"/>
              <a:gd name="T2" fmla="*/ 672 w 672"/>
              <a:gd name="T3" fmla="*/ 1744 h 1744"/>
              <a:gd name="T4" fmla="*/ 672 w 672"/>
              <a:gd name="T5" fmla="*/ 960 h 1744"/>
              <a:gd name="T6" fmla="*/ 8 w 672"/>
              <a:gd name="T7" fmla="*/ 0 h 1744"/>
              <a:gd name="T8" fmla="*/ 0 w 672"/>
              <a:gd name="T9" fmla="*/ 1432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44"/>
              <a:gd name="T17" fmla="*/ 672 w 67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44">
                <a:moveTo>
                  <a:pt x="0" y="1432"/>
                </a:moveTo>
                <a:lnTo>
                  <a:pt x="672" y="1744"/>
                </a:lnTo>
                <a:lnTo>
                  <a:pt x="672" y="960"/>
                </a:lnTo>
                <a:lnTo>
                  <a:pt x="8" y="0"/>
                </a:lnTo>
                <a:lnTo>
                  <a:pt x="0" y="1432"/>
                </a:lnTo>
                <a:close/>
              </a:path>
            </a:pathLst>
          </a:custGeom>
          <a:pattFill prst="pct40">
            <a:fgClr>
              <a:srgbClr val="C0C0C0">
                <a:alpha val="72940"/>
              </a:srgbClr>
            </a:fgClr>
            <a:bgClr>
              <a:srgbClr val="FFFFFF">
                <a:alpha val="72940"/>
              </a:srgbClr>
            </a:bgClr>
          </a:pattFill>
          <a:ln w="12700" cap="flat" cmpd="sng">
            <a:solidFill>
              <a:srgbClr val="00CC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1520" name="Line 25"/>
          <p:cNvSpPr>
            <a:spLocks noChangeShapeType="1"/>
          </p:cNvSpPr>
          <p:nvPr/>
        </p:nvSpPr>
        <p:spPr bwMode="auto">
          <a:xfrm flipH="1" flipV="1">
            <a:off x="1549400" y="2222500"/>
            <a:ext cx="1130300" cy="16256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1" name="Line 26"/>
          <p:cNvSpPr>
            <a:spLocks noChangeShapeType="1"/>
          </p:cNvSpPr>
          <p:nvPr/>
        </p:nvSpPr>
        <p:spPr bwMode="auto">
          <a:xfrm flipV="1">
            <a:off x="3049588" y="3062288"/>
            <a:ext cx="2197100" cy="8763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30" name="Line 9"/>
          <p:cNvSpPr>
            <a:spLocks noChangeShapeType="1"/>
          </p:cNvSpPr>
          <p:nvPr/>
        </p:nvSpPr>
        <p:spPr bwMode="auto">
          <a:xfrm flipH="1">
            <a:off x="3368675" y="3452813"/>
            <a:ext cx="3241675" cy="1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E5ACC393-3647-4D9C-B7E3-40EF4EAEE4D8}" type="slidenum">
              <a:rPr lang="en-GB"/>
              <a:pPr/>
              <a:t>14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Post-test analysis (2) </a:t>
            </a:r>
            <a:r>
              <a:rPr lang="ru-RU" smtClean="0"/>
              <a:t/>
            </a:r>
            <a:br>
              <a:rPr lang="ru-RU" smtClean="0"/>
            </a:br>
            <a:r>
              <a:rPr lang="en-US" sz="2400" smtClean="0">
                <a:solidFill>
                  <a:srgbClr val="000066"/>
                </a:solidFill>
              </a:rPr>
              <a:t>Cross section, 30 mm elevation (reconstruction)</a:t>
            </a:r>
            <a:endParaRPr lang="ru-RU" sz="2400" smtClean="0">
              <a:solidFill>
                <a:srgbClr val="000066"/>
              </a:solidFill>
            </a:endParaRPr>
          </a:p>
        </p:txBody>
      </p:sp>
      <p:pic>
        <p:nvPicPr>
          <p:cNvPr id="22532" name="Picture 4" descr="MG_3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612900"/>
            <a:ext cx="539432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61075" y="2439988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</a:rPr>
              <a:t>Specimen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46788" y="3255963"/>
            <a:ext cx="25892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66"/>
                </a:solidFill>
              </a:rPr>
              <a:t>Isotherm of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Fe-Fe</a:t>
            </a:r>
            <a:r>
              <a:rPr lang="en-US" sz="2000" baseline="-25000">
                <a:solidFill>
                  <a:srgbClr val="000066"/>
                </a:solidFill>
              </a:rPr>
              <a:t>3</a:t>
            </a:r>
            <a:r>
              <a:rPr lang="en-US" sz="2000">
                <a:solidFill>
                  <a:srgbClr val="000066"/>
                </a:solidFill>
              </a:rPr>
              <a:t>C</a:t>
            </a:r>
          </a:p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66"/>
                </a:solidFill>
              </a:rPr>
              <a:t> eutectic formation</a:t>
            </a:r>
          </a:p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66"/>
                </a:solidFill>
              </a:rPr>
              <a:t>  (727</a:t>
            </a:r>
            <a:r>
              <a:rPr lang="en-US" sz="2000">
                <a:solidFill>
                  <a:srgbClr val="000066"/>
                </a:solidFill>
                <a:sym typeface="Symbol" pitchFamily="18" charset="2"/>
              </a:rPr>
              <a:t>C)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03925" y="5019675"/>
            <a:ext cx="314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</a:rPr>
              <a:t>Metallic corium crust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5054600" y="2706688"/>
            <a:ext cx="1014413" cy="1857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745038" y="5287963"/>
            <a:ext cx="12239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4805363" y="3608388"/>
            <a:ext cx="11985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AF84885-ED07-4271-9D99-863338261301}" type="slidenum">
              <a:rPr lang="en-GB"/>
              <a:pPr/>
              <a:t>15</a:t>
            </a:fld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1013"/>
            <a:ext cx="9144000" cy="639762"/>
          </a:xfrm>
        </p:spPr>
        <p:txBody>
          <a:bodyPr/>
          <a:lstStyle/>
          <a:p>
            <a:r>
              <a:rPr lang="en-US" smtClean="0"/>
              <a:t>Post-test analysis (3)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3556" name="Picture 4" descr="IMG_764L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24088"/>
            <a:ext cx="322103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IMG_764L68m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084388"/>
            <a:ext cx="33750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388" y="1300163"/>
            <a:ext cx="320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</a:rPr>
              <a:t>Axial section schematics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470525" y="1316038"/>
            <a:ext cx="331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</a:rPr>
              <a:t>Cross section schematics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490913" y="2041525"/>
            <a:ext cx="2363787" cy="65405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</a:rPr>
              <a:t>Isotherm of Fe-Fe</a:t>
            </a:r>
            <a:r>
              <a:rPr lang="en-US" sz="1800" baseline="-25000">
                <a:solidFill>
                  <a:srgbClr val="000066"/>
                </a:solidFill>
              </a:rPr>
              <a:t>3</a:t>
            </a:r>
            <a:r>
              <a:rPr lang="en-US" sz="1800">
                <a:solidFill>
                  <a:srgbClr val="000066"/>
                </a:solidFill>
              </a:rPr>
              <a:t>C</a:t>
            </a:r>
          </a:p>
          <a:p>
            <a:r>
              <a:rPr lang="en-US" sz="1800">
                <a:solidFill>
                  <a:srgbClr val="000066"/>
                </a:solidFill>
              </a:rPr>
              <a:t> eutectic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687763" y="3154363"/>
            <a:ext cx="1835150" cy="37941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</a:rPr>
              <a:t>Final boundary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679825" y="5068888"/>
            <a:ext cx="1898650" cy="379412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</a:rPr>
              <a:t>Initial boundary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2273300" y="2693988"/>
            <a:ext cx="2311400" cy="679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4608513" y="2693988"/>
            <a:ext cx="2286000" cy="715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2857500" y="3541713"/>
            <a:ext cx="1666875" cy="681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 flipV="1">
            <a:off x="4535488" y="3540125"/>
            <a:ext cx="2051050" cy="809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4533900" y="4497388"/>
            <a:ext cx="1619250" cy="581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3200400" y="4572000"/>
            <a:ext cx="1335088" cy="5064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F9718E2-4116-4192-99F9-9ED5E30C1998}" type="slidenum">
              <a:rPr lang="en-GB"/>
              <a:pPr/>
              <a:t>16</a:t>
            </a:fld>
            <a:endParaRPr lang="en-GB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0"/>
            <a:ext cx="7772400" cy="457200"/>
          </a:xfrm>
        </p:spPr>
        <p:txBody>
          <a:bodyPr/>
          <a:lstStyle/>
          <a:p>
            <a:r>
              <a:rPr lang="en-US" smtClean="0"/>
              <a:t>Post-test analysis (4)</a:t>
            </a:r>
            <a:endParaRPr lang="ru-RU" smtClean="0"/>
          </a:p>
        </p:txBody>
      </p:sp>
      <p:sp>
        <p:nvSpPr>
          <p:cNvPr id="24580" name="Rectangle 2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2" name="Rectangle 2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3" name="Rectangle 3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4" name="Text Box 32"/>
          <p:cNvSpPr txBox="1">
            <a:spLocks noChangeArrowheads="1"/>
          </p:cNvSpPr>
          <p:nvPr/>
        </p:nvSpPr>
        <p:spPr bwMode="auto">
          <a:xfrm>
            <a:off x="490538" y="3854450"/>
            <a:ext cx="47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24585" name="Text Box 36"/>
          <p:cNvSpPr txBox="1">
            <a:spLocks noChangeArrowheads="1"/>
          </p:cNvSpPr>
          <p:nvPr/>
        </p:nvSpPr>
        <p:spPr bwMode="auto">
          <a:xfrm>
            <a:off x="1527175" y="36782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24586" name="Text Box 47"/>
          <p:cNvSpPr txBox="1">
            <a:spLocks noChangeArrowheads="1"/>
          </p:cNvSpPr>
          <p:nvPr/>
        </p:nvSpPr>
        <p:spPr bwMode="auto">
          <a:xfrm>
            <a:off x="974725" y="3724275"/>
            <a:ext cx="183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24587" name="Picture 12" descr="i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65200"/>
            <a:ext cx="5197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b="13829"/>
          <a:stretch>
            <a:fillRect/>
          </a:stretch>
        </p:blipFill>
        <p:spPr bwMode="auto">
          <a:xfrm>
            <a:off x="5891213" y="1562100"/>
            <a:ext cx="28178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266700" y="4813300"/>
            <a:ext cx="8666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1600">
                <a:solidFill>
                  <a:srgbClr val="000066"/>
                </a:solidFill>
              </a:rPr>
              <a:t>O –specimen axis</a:t>
            </a:r>
            <a:endParaRPr lang="ru-RU" sz="1600">
              <a:solidFill>
                <a:srgbClr val="000066"/>
              </a:solidFill>
            </a:endParaRPr>
          </a:p>
          <a:p>
            <a:pPr>
              <a:spcBef>
                <a:spcPct val="30000"/>
              </a:spcBef>
            </a:pPr>
            <a:r>
              <a:rPr lang="ru-RU" sz="1600">
                <a:solidFill>
                  <a:srgbClr val="000066"/>
                </a:solidFill>
              </a:rPr>
              <a:t>А – </a:t>
            </a:r>
            <a:r>
              <a:rPr lang="en-US" sz="1600">
                <a:solidFill>
                  <a:srgbClr val="000066"/>
                </a:solidFill>
              </a:rPr>
              <a:t>isotherm of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Fe-Fe</a:t>
            </a:r>
            <a:r>
              <a:rPr lang="en-US" sz="1600" baseline="-25000">
                <a:solidFill>
                  <a:srgbClr val="000066"/>
                </a:solidFill>
              </a:rPr>
              <a:t>3</a:t>
            </a:r>
            <a:r>
              <a:rPr lang="en-US" sz="1600">
                <a:solidFill>
                  <a:srgbClr val="000066"/>
                </a:solidFill>
              </a:rPr>
              <a:t>C eutectoid formation  (727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C)</a:t>
            </a:r>
          </a:p>
          <a:p>
            <a:pPr>
              <a:spcBef>
                <a:spcPct val="30000"/>
              </a:spcBef>
            </a:pP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1 – 400; 2 – 500; 3 – 600; 4 – 700; 5 – 800; 6 – 900; 7 – 1000; 8 - 1100 C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6400800" y="1187450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</a:rPr>
              <a:t>Axial section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266700" y="5815013"/>
            <a:ext cx="8597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sym typeface="Symbol" pitchFamily="18" charset="2"/>
              </a:rPr>
              <a:t>Temperature of corrosion boundary final position is in the range of</a:t>
            </a:r>
            <a:r>
              <a:rPr lang="ru-RU" sz="20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rgbClr val="000066"/>
                </a:solidFill>
                <a:sym typeface="Symbol" pitchFamily="18" charset="2"/>
              </a:rPr>
              <a:t>   </a:t>
            </a:r>
            <a:r>
              <a:rPr lang="ru-RU" sz="2000">
                <a:solidFill>
                  <a:srgbClr val="000066"/>
                </a:solidFill>
                <a:sym typeface="Symbol" pitchFamily="18" charset="2"/>
              </a:rPr>
              <a:t>1050…11</a:t>
            </a:r>
            <a:r>
              <a:rPr lang="en-US" sz="2000">
                <a:solidFill>
                  <a:srgbClr val="000066"/>
                </a:solidFill>
                <a:sym typeface="Symbol" pitchFamily="18" charset="2"/>
              </a:rPr>
              <a:t>5</a:t>
            </a:r>
            <a:r>
              <a:rPr lang="ru-RU" sz="2000">
                <a:solidFill>
                  <a:srgbClr val="000066"/>
                </a:solidFill>
                <a:sym typeface="Symbol" pitchFamily="18" charset="2"/>
              </a:rPr>
              <a:t>0 </a:t>
            </a:r>
            <a:r>
              <a:rPr lang="en-US" sz="2000">
                <a:solidFill>
                  <a:srgbClr val="000066"/>
                </a:solidFill>
                <a:sym typeface="Symbol" pitchFamily="18" charset="2"/>
              </a:rPr>
              <a:t>C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4594" name="Text Box 16"/>
          <p:cNvSpPr txBox="1">
            <a:spLocks noChangeArrowheads="1"/>
          </p:cNvSpPr>
          <p:nvPr/>
        </p:nvSpPr>
        <p:spPr bwMode="auto">
          <a:xfrm>
            <a:off x="1784350" y="503238"/>
            <a:ext cx="570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A50021"/>
                </a:solidFill>
              </a:rPr>
              <a:t>Temperature conditions calculated by ANSYS</a:t>
            </a:r>
            <a:endParaRPr lang="ru-RU" sz="20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0AB8F32-3B8B-475C-ABCE-D635CE998F97}" type="slidenum">
              <a:rPr lang="en-GB"/>
              <a:pPr/>
              <a:t>17</a:t>
            </a:fld>
            <a:endParaRPr lang="en-GB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0"/>
            <a:ext cx="7772400" cy="457200"/>
          </a:xfrm>
        </p:spPr>
        <p:txBody>
          <a:bodyPr/>
          <a:lstStyle/>
          <a:p>
            <a:r>
              <a:rPr lang="en-US" smtClean="0"/>
              <a:t>Post-test analysis (5)</a:t>
            </a:r>
            <a:endParaRPr lang="ru-RU" smtClean="0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2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2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Rectangle 3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Text Box 32"/>
          <p:cNvSpPr txBox="1">
            <a:spLocks noChangeArrowheads="1"/>
          </p:cNvSpPr>
          <p:nvPr/>
        </p:nvSpPr>
        <p:spPr bwMode="auto">
          <a:xfrm>
            <a:off x="490538" y="3854450"/>
            <a:ext cx="47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4106" name="Text Box 33"/>
          <p:cNvSpPr txBox="1">
            <a:spLocks noChangeArrowheads="1"/>
          </p:cNvSpPr>
          <p:nvPr/>
        </p:nvSpPr>
        <p:spPr bwMode="auto">
          <a:xfrm>
            <a:off x="3368675" y="3914775"/>
            <a:ext cx="474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4107" name="Text Box 34"/>
          <p:cNvSpPr txBox="1">
            <a:spLocks noChangeArrowheads="1"/>
          </p:cNvSpPr>
          <p:nvPr/>
        </p:nvSpPr>
        <p:spPr bwMode="auto">
          <a:xfrm>
            <a:off x="6264275" y="3951288"/>
            <a:ext cx="474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4108" name="Text Box 36"/>
          <p:cNvSpPr txBox="1">
            <a:spLocks noChangeArrowheads="1"/>
          </p:cNvSpPr>
          <p:nvPr/>
        </p:nvSpPr>
        <p:spPr bwMode="auto">
          <a:xfrm>
            <a:off x="1527175" y="36782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4109" name="Text Box 37"/>
          <p:cNvSpPr txBox="1">
            <a:spLocks noChangeArrowheads="1"/>
          </p:cNvSpPr>
          <p:nvPr/>
        </p:nvSpPr>
        <p:spPr bwMode="auto">
          <a:xfrm>
            <a:off x="2682875" y="6057900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r, mm</a:t>
            </a:r>
            <a:endParaRPr lang="ru-RU" sz="1000"/>
          </a:p>
        </p:txBody>
      </p:sp>
      <p:sp>
        <p:nvSpPr>
          <p:cNvPr id="4110" name="Text Box 38"/>
          <p:cNvSpPr txBox="1">
            <a:spLocks noChangeArrowheads="1"/>
          </p:cNvSpPr>
          <p:nvPr/>
        </p:nvSpPr>
        <p:spPr bwMode="auto">
          <a:xfrm>
            <a:off x="5537200" y="6038850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r, mm</a:t>
            </a:r>
            <a:endParaRPr lang="ru-RU" sz="1000"/>
          </a:p>
        </p:txBody>
      </p:sp>
      <p:sp>
        <p:nvSpPr>
          <p:cNvPr id="4111" name="Text Box 39"/>
          <p:cNvSpPr txBox="1">
            <a:spLocks noChangeArrowheads="1"/>
          </p:cNvSpPr>
          <p:nvPr/>
        </p:nvSpPr>
        <p:spPr bwMode="auto">
          <a:xfrm>
            <a:off x="8410575" y="6015038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r, mm</a:t>
            </a:r>
            <a:endParaRPr lang="ru-RU" sz="1000"/>
          </a:p>
        </p:txBody>
      </p:sp>
      <p:sp>
        <p:nvSpPr>
          <p:cNvPr id="4112" name="Text Box 41"/>
          <p:cNvSpPr txBox="1">
            <a:spLocks noChangeArrowheads="1"/>
          </p:cNvSpPr>
          <p:nvPr/>
        </p:nvSpPr>
        <p:spPr bwMode="auto">
          <a:xfrm>
            <a:off x="727075" y="677863"/>
            <a:ext cx="4489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4113" name="Text Box 42"/>
          <p:cNvSpPr txBox="1">
            <a:spLocks noChangeArrowheads="1"/>
          </p:cNvSpPr>
          <p:nvPr/>
        </p:nvSpPr>
        <p:spPr bwMode="auto">
          <a:xfrm>
            <a:off x="955675" y="40163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Temperature field of the specimen cross section</a:t>
            </a:r>
            <a:r>
              <a:rPr lang="en-US" sz="2400">
                <a:solidFill>
                  <a:srgbClr val="000066"/>
                </a:solidFill>
              </a:rPr>
              <a:t> </a:t>
            </a:r>
            <a:br>
              <a:rPr lang="en-US" sz="2400">
                <a:solidFill>
                  <a:srgbClr val="000066"/>
                </a:solidFill>
              </a:rPr>
            </a:br>
            <a:r>
              <a:rPr lang="en-US" sz="24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(elevation of TC location: 30 mm) </a:t>
            </a:r>
          </a:p>
        </p:txBody>
      </p:sp>
      <p:sp>
        <p:nvSpPr>
          <p:cNvPr id="4114" name="Text Box 45"/>
          <p:cNvSpPr txBox="1">
            <a:spLocks noChangeArrowheads="1"/>
          </p:cNvSpPr>
          <p:nvPr/>
        </p:nvSpPr>
        <p:spPr bwMode="auto">
          <a:xfrm>
            <a:off x="3775075" y="3781425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II</a:t>
            </a:r>
          </a:p>
          <a:p>
            <a:endParaRPr lang="ru-RU"/>
          </a:p>
        </p:txBody>
      </p:sp>
      <p:sp>
        <p:nvSpPr>
          <p:cNvPr id="4115" name="Text Box 46"/>
          <p:cNvSpPr txBox="1">
            <a:spLocks noChangeArrowheads="1"/>
          </p:cNvSpPr>
          <p:nvPr/>
        </p:nvSpPr>
        <p:spPr bwMode="auto">
          <a:xfrm>
            <a:off x="6670675" y="3803650"/>
            <a:ext cx="193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III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4116" name="Text Box 47"/>
          <p:cNvSpPr txBox="1">
            <a:spLocks noChangeArrowheads="1"/>
          </p:cNvSpPr>
          <p:nvPr/>
        </p:nvSpPr>
        <p:spPr bwMode="auto">
          <a:xfrm>
            <a:off x="984250" y="3775075"/>
            <a:ext cx="183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</a:t>
            </a:r>
            <a:endParaRPr lang="ru-RU">
              <a:solidFill>
                <a:srgbClr val="000066"/>
              </a:solidFill>
            </a:endParaRPr>
          </a:p>
        </p:txBody>
      </p:sp>
      <p:pic>
        <p:nvPicPr>
          <p:cNvPr id="411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40200"/>
            <a:ext cx="2314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179888"/>
            <a:ext cx="22685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083050"/>
            <a:ext cx="23606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2"/>
          <p:cNvGraphicFramePr>
            <a:graphicFrameLocks noChangeAspect="1"/>
          </p:cNvGraphicFramePr>
          <p:nvPr/>
        </p:nvGraphicFramePr>
        <p:xfrm>
          <a:off x="1290638" y="1201738"/>
          <a:ext cx="668655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Image" r:id="rId7" imgW="6686759" imgH="2618016" progId="Photoshop.Image.10">
                  <p:embed/>
                </p:oleObj>
              </mc:Choice>
              <mc:Fallback>
                <p:oleObj name="Image" r:id="rId7" imgW="6686759" imgH="2618016" progId="Photoshop.Image.1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201738"/>
                        <a:ext cx="6686550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7477125" y="2085975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 baseline="30000"/>
              <a:t>0</a:t>
            </a:r>
            <a:r>
              <a:rPr lang="en-US" sz="1000"/>
              <a:t>C</a:t>
            </a:r>
            <a:endParaRPr lang="ru-RU" sz="1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87A6201F-B3D9-41A2-87FA-DF72B5D03FE4}" type="slidenum">
              <a:rPr lang="en-GB"/>
              <a:pPr/>
              <a:t>18</a:t>
            </a:fld>
            <a:endParaRPr lang="en-GB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544513"/>
          </a:xfrm>
        </p:spPr>
        <p:txBody>
          <a:bodyPr/>
          <a:lstStyle/>
          <a:p>
            <a:r>
              <a:rPr lang="en-US" smtClean="0"/>
              <a:t>Post-test analysis (6)</a:t>
            </a:r>
            <a:endParaRPr lang="ru-RU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27625"/>
            <a:ext cx="9144000" cy="137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800" b="1" smtClean="0">
                <a:effectLst/>
              </a:rPr>
              <a:t>Temperature at the surface of the specimen – T</a:t>
            </a:r>
            <a:r>
              <a:rPr lang="en-US" sz="1800" b="1" baseline="-25000" smtClean="0">
                <a:effectLst/>
              </a:rPr>
              <a:t>liq</a:t>
            </a:r>
            <a:r>
              <a:rPr lang="en-US" sz="1800" b="1" smtClean="0">
                <a:effectLst/>
              </a:rPr>
              <a:t> of the melt (</a:t>
            </a:r>
            <a:r>
              <a:rPr lang="en-US" sz="1800" b="1" smtClean="0">
                <a:effectLst/>
                <a:sym typeface="Symbol" pitchFamily="18" charset="2"/>
              </a:rPr>
              <a:t>1220</a:t>
            </a:r>
            <a:r>
              <a:rPr lang="en-US" sz="1800" b="1" smtClean="0">
                <a:effectLst/>
              </a:rPr>
              <a:t>°C, see slide 19)</a:t>
            </a:r>
            <a:endParaRPr lang="en-US" sz="1800" b="1" smtClean="0">
              <a:effectLst/>
              <a:sym typeface="Symbol" pitchFamily="18" charset="2"/>
            </a:endParaRPr>
          </a:p>
          <a:p>
            <a:r>
              <a:rPr lang="en-US" sz="1800" b="1" smtClean="0">
                <a:effectLst/>
              </a:rPr>
              <a:t>Average melt temperature (</a:t>
            </a:r>
            <a:r>
              <a:rPr lang="en-US" sz="1800" b="1" smtClean="0">
                <a:effectLst/>
                <a:cs typeface="Arial" pitchFamily="34" charset="0"/>
              </a:rPr>
              <a:t>~1280</a:t>
            </a:r>
            <a:r>
              <a:rPr lang="en-US" sz="1800" b="1" smtClean="0">
                <a:effectLst/>
              </a:rPr>
              <a:t>°C) is higher than liquidus temperature by approx. 50°C</a:t>
            </a:r>
          </a:p>
          <a:p>
            <a:endParaRPr lang="en-US" sz="1800" b="1" smtClean="0">
              <a:effectLst/>
            </a:endParaRPr>
          </a:p>
          <a:p>
            <a:endParaRPr lang="ru-RU" sz="1800" b="1" smtClean="0">
              <a:effectLst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597025" y="671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722563" y="417513"/>
            <a:ext cx="2806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A50021"/>
                </a:solidFill>
              </a:rPr>
              <a:t>Molten pool modeling</a:t>
            </a:r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5608" name="Picture 10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38213"/>
            <a:ext cx="30051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T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966788"/>
            <a:ext cx="28003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 descr="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984250"/>
            <a:ext cx="28003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Line 16"/>
          <p:cNvSpPr>
            <a:spLocks noChangeShapeType="1"/>
          </p:cNvSpPr>
          <p:nvPr/>
        </p:nvSpPr>
        <p:spPr bwMode="auto">
          <a:xfrm flipV="1">
            <a:off x="6350000" y="857250"/>
            <a:ext cx="0" cy="41275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2" name="Line 17"/>
          <p:cNvSpPr>
            <a:spLocks noChangeShapeType="1"/>
          </p:cNvSpPr>
          <p:nvPr/>
        </p:nvSpPr>
        <p:spPr bwMode="auto">
          <a:xfrm flipV="1">
            <a:off x="3386138" y="865188"/>
            <a:ext cx="0" cy="41275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3" name="Line 18"/>
          <p:cNvSpPr>
            <a:spLocks noChangeShapeType="1"/>
          </p:cNvSpPr>
          <p:nvPr/>
        </p:nvSpPr>
        <p:spPr bwMode="auto">
          <a:xfrm flipV="1">
            <a:off x="153988" y="846138"/>
            <a:ext cx="0" cy="4127500"/>
          </a:xfrm>
          <a:prstGeom prst="line">
            <a:avLst/>
          </a:prstGeom>
          <a:noFill/>
          <a:ln w="22225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3315D8E9-7C60-48FA-95A7-93AA0EB41799}" type="slidenum">
              <a:rPr lang="en-GB"/>
              <a:pPr/>
              <a:t>19</a:t>
            </a:fld>
            <a:endParaRPr lang="en-GB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4675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Physicochemical analysis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8000" y="1028700"/>
            <a:ext cx="633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/>
              <a:t>T, </a:t>
            </a:r>
            <a:r>
              <a:rPr lang="en-US">
                <a:cs typeface="Arial" pitchFamily="34" charset="0"/>
              </a:rPr>
              <a:t>º C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62500" y="5108575"/>
            <a:ext cx="43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/>
              <a:t>Fe</a:t>
            </a:r>
            <a:endParaRPr lang="ru-RU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173038" y="5137150"/>
            <a:ext cx="1470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/>
              <a:t>U, Zr, Cr, Ni</a:t>
            </a:r>
            <a:endParaRPr lang="ru-RU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5349875" y="1862138"/>
            <a:ext cx="302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Temperature of specimen </a:t>
            </a:r>
          </a:p>
          <a:p>
            <a:pPr algn="ctr"/>
            <a:r>
              <a:rPr lang="en-US" sz="1800">
                <a:solidFill>
                  <a:srgbClr val="000066"/>
                </a:solidFill>
              </a:rPr>
              <a:t>final boundary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V="1">
            <a:off x="4595813" y="2068513"/>
            <a:ext cx="717550" cy="561975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1443038" y="917575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Ingot (melt) composition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 flipV="1">
            <a:off x="1128713" y="1258888"/>
            <a:ext cx="790575" cy="40005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217488" y="5359400"/>
            <a:ext cx="8629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SzPct val="120000"/>
              <a:buFont typeface="Wingdings" pitchFamily="2" charset="2"/>
              <a:buChar char="Ш"/>
            </a:pPr>
            <a:r>
              <a:rPr lang="en-US" sz="1800">
                <a:solidFill>
                  <a:srgbClr val="000066"/>
                </a:solidFill>
              </a:rPr>
              <a:t> Minor oxygen content in metal due to low melt temperature</a:t>
            </a:r>
          </a:p>
          <a:p>
            <a:pPr algn="just">
              <a:buSzPct val="120000"/>
              <a:buFont typeface="Wingdings" pitchFamily="2" charset="2"/>
              <a:buChar char="Ш"/>
            </a:pPr>
            <a:r>
              <a:rPr lang="en-US" sz="1800">
                <a:solidFill>
                  <a:srgbClr val="000066"/>
                </a:solidFill>
              </a:rPr>
              <a:t>Temperature of specimen final boundary is equal to the minimal value of  liquidus temperature of the phase diagram section</a:t>
            </a:r>
            <a:endParaRPr lang="ru-RU" sz="1800">
              <a:solidFill>
                <a:srgbClr val="000066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>
            <p:ph idx="1"/>
          </p:nvPr>
        </p:nvGraphicFramePr>
        <p:xfrm>
          <a:off x="207963" y="1319213"/>
          <a:ext cx="48148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Plot" r:id="rId4" imgW="6398280" imgH="5063040" progId="Grapher.Document">
                  <p:embed/>
                </p:oleObj>
              </mc:Choice>
              <mc:Fallback>
                <p:oleObj name="Plot" r:id="rId4" imgW="6398280" imgH="5063040" progId="Grapher.Document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319213"/>
                        <a:ext cx="4814887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0" y="500063"/>
            <a:ext cx="8023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</a:rPr>
              <a:t>Section of phase diagram (GEMINI 2, v.3.41 / NUCLEA 10.1)</a:t>
            </a:r>
            <a:endParaRPr lang="ru-RU" sz="1800">
              <a:solidFill>
                <a:srgbClr val="000066"/>
              </a:solidFill>
            </a:endParaRPr>
          </a:p>
        </p:txBody>
      </p:sp>
      <p:graphicFrame>
        <p:nvGraphicFramePr>
          <p:cNvPr id="5163" name="Group 43"/>
          <p:cNvGraphicFramePr>
            <a:graphicFrameLocks noGrp="1"/>
          </p:cNvGraphicFramePr>
          <p:nvPr/>
        </p:nvGraphicFramePr>
        <p:xfrm>
          <a:off x="5080000" y="3086100"/>
          <a:ext cx="3873500" cy="1631950"/>
        </p:xfrm>
        <a:graphic>
          <a:graphicData uri="http://schemas.openxmlformats.org/drawingml/2006/table">
            <a:tbl>
              <a:tblPr/>
              <a:tblGrid>
                <a:gridCol w="644525"/>
                <a:gridCol w="647700"/>
                <a:gridCol w="644525"/>
                <a:gridCol w="644525"/>
                <a:gridCol w="647700"/>
                <a:gridCol w="644525"/>
              </a:tblGrid>
              <a:tr h="382588">
                <a:tc gridSpan="6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Ingot composition, mass% (XRF)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35.2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14.2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36.7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160" name="Text Box 90"/>
          <p:cNvSpPr txBox="1">
            <a:spLocks noChangeArrowheads="1"/>
          </p:cNvSpPr>
          <p:nvPr/>
        </p:nvSpPr>
        <p:spPr bwMode="auto">
          <a:xfrm>
            <a:off x="2274888" y="5148263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mass. %</a:t>
            </a:r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EF31B03-08E4-4ED8-BD3A-68D981D1E82B}" type="slidenum">
              <a:rPr lang="en-GB"/>
              <a:pPr/>
              <a:t>2</a:t>
            </a:fld>
            <a:endParaRPr lang="en-GB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449263"/>
            <a:ext cx="7772400" cy="501650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Contents</a:t>
            </a:r>
            <a:endParaRPr lang="ru-RU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644650"/>
            <a:ext cx="8578850" cy="3033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smtClean="0">
                <a:effectLst/>
              </a:rPr>
              <a:t>Objectives</a:t>
            </a:r>
          </a:p>
          <a:p>
            <a:pPr>
              <a:lnSpc>
                <a:spcPct val="90000"/>
              </a:lnSpc>
            </a:pPr>
            <a:r>
              <a:rPr lang="en-US" sz="2200" b="1" smtClean="0">
                <a:effectLst/>
              </a:rPr>
              <a:t>Schematics</a:t>
            </a:r>
            <a:endParaRPr lang="ru-RU" sz="2200" b="1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b="1" smtClean="0">
                <a:effectLst/>
              </a:rPr>
              <a:t>Experimental procedure   </a:t>
            </a:r>
            <a:endParaRPr lang="ru-RU" sz="2200" b="1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b="1" smtClean="0">
                <a:effectLst/>
              </a:rPr>
              <a:t>Test results</a:t>
            </a:r>
          </a:p>
          <a:p>
            <a:pPr>
              <a:lnSpc>
                <a:spcPct val="90000"/>
              </a:lnSpc>
            </a:pPr>
            <a:r>
              <a:rPr lang="en-US" sz="2200" b="1" smtClean="0">
                <a:effectLst/>
              </a:rPr>
              <a:t>Post</a:t>
            </a:r>
            <a:r>
              <a:rPr lang="ru-RU" sz="2200" b="1" smtClean="0">
                <a:effectLst/>
              </a:rPr>
              <a:t>-</a:t>
            </a:r>
            <a:r>
              <a:rPr lang="en-US" sz="2200" b="1" smtClean="0">
                <a:effectLst/>
              </a:rPr>
              <a:t>test analysis</a:t>
            </a:r>
          </a:p>
          <a:p>
            <a:pPr>
              <a:lnSpc>
                <a:spcPct val="90000"/>
              </a:lnSpc>
            </a:pPr>
            <a:r>
              <a:rPr lang="en-US" sz="2200" b="1" smtClean="0">
                <a:effectLst/>
              </a:rPr>
              <a:t>Physicochemical analysis</a:t>
            </a:r>
          </a:p>
          <a:p>
            <a:pPr>
              <a:lnSpc>
                <a:spcPct val="90000"/>
              </a:lnSpc>
            </a:pPr>
            <a:r>
              <a:rPr lang="en-GB" sz="2200" b="1" smtClean="0">
                <a:effectLst/>
              </a:rPr>
              <a:t>Corrosion kinetics</a:t>
            </a:r>
          </a:p>
          <a:p>
            <a:pPr>
              <a:lnSpc>
                <a:spcPct val="90000"/>
              </a:lnSpc>
            </a:pPr>
            <a:r>
              <a:rPr lang="en-US" sz="2200" b="1" smtClean="0">
                <a:effectLst/>
              </a:rPr>
              <a:t>Conclusions</a:t>
            </a:r>
            <a:endParaRPr lang="en-GB" sz="2200" b="1" smtClean="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CBBA8AD4-54C3-464A-9AF8-FAC140C6128F}" type="slidenum">
              <a:rPr lang="en-GB"/>
              <a:pPr/>
              <a:t>20</a:t>
            </a:fld>
            <a:endParaRPr lang="en-GB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639763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Physicochemical analysis(2)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5788025"/>
            <a:ext cx="8750300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smtClean="0">
                <a:effectLst/>
              </a:rPr>
              <a:t>Probably Seiler defined the Fe dissolution limit as a minimal liquidus temperature.</a:t>
            </a:r>
            <a:r>
              <a:rPr lang="en-US" sz="2000" b="1" smtClean="0">
                <a:effectLst/>
              </a:rPr>
              <a:t> </a:t>
            </a:r>
            <a:endParaRPr lang="ru-RU" sz="2000" b="1" smtClean="0">
              <a:effectLst/>
            </a:endParaRPr>
          </a:p>
        </p:txBody>
      </p:sp>
      <p:graphicFrame>
        <p:nvGraphicFramePr>
          <p:cNvPr id="88211" name="Group 147"/>
          <p:cNvGraphicFramePr>
            <a:graphicFrameLocks noGrp="1"/>
          </p:cNvGraphicFramePr>
          <p:nvPr>
            <p:ph sz="quarter" idx="2"/>
          </p:nvPr>
        </p:nvGraphicFramePr>
        <p:xfrm>
          <a:off x="165100" y="1584325"/>
          <a:ext cx="5467350" cy="731838"/>
        </p:xfrm>
        <a:graphic>
          <a:graphicData uri="http://schemas.openxmlformats.org/drawingml/2006/table">
            <a:tbl>
              <a:tblPr/>
              <a:tblGrid>
                <a:gridCol w="755650"/>
                <a:gridCol w="755650"/>
                <a:gridCol w="644525"/>
                <a:gridCol w="788988"/>
                <a:gridCol w="787400"/>
                <a:gridCol w="952500"/>
                <a:gridCol w="782637"/>
              </a:tblGrid>
              <a:tr h="33542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Sn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Ni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</a:tr>
              <a:tr h="396412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kg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8000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5000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3000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18000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8600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76" name="Text Box 4"/>
          <p:cNvSpPr txBox="1">
            <a:spLocks noChangeArrowheads="1"/>
          </p:cNvSpPr>
          <p:nvPr/>
        </p:nvSpPr>
        <p:spPr bwMode="auto">
          <a:xfrm>
            <a:off x="0" y="531813"/>
            <a:ext cx="9317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</a:rPr>
              <a:t>Froment K., Seiler J. M. et al. Physico-Chemistry and Corium Properties </a:t>
            </a:r>
          </a:p>
          <a:p>
            <a:r>
              <a:rPr lang="en-US" sz="2000">
                <a:solidFill>
                  <a:srgbClr val="000066"/>
                </a:solidFill>
              </a:rPr>
              <a:t>for in-Vessel Retention. In-Vessel Core Debris Retention and Coolability </a:t>
            </a:r>
          </a:p>
          <a:p>
            <a:r>
              <a:rPr lang="en-US" sz="2000">
                <a:solidFill>
                  <a:srgbClr val="000066"/>
                </a:solidFill>
              </a:rPr>
              <a:t>Workshop Proceedings, 3–6 March, 1998, Garching near Munich, Germany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6177" name="Text Box 100"/>
          <p:cNvSpPr txBox="1">
            <a:spLocks noChangeArrowheads="1"/>
          </p:cNvSpPr>
          <p:nvPr/>
        </p:nvSpPr>
        <p:spPr bwMode="auto">
          <a:xfrm>
            <a:off x="5788025" y="1624013"/>
            <a:ext cx="3071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Ш"/>
            </a:pPr>
            <a:r>
              <a:rPr lang="en-US" sz="1800">
                <a:solidFill>
                  <a:srgbClr val="000066"/>
                </a:solidFill>
              </a:rPr>
              <a:t>Temperature limit</a:t>
            </a:r>
            <a:r>
              <a:rPr lang="en-US"/>
              <a:t> </a:t>
            </a:r>
            <a:r>
              <a:rPr lang="en-US" sz="1800">
                <a:solidFill>
                  <a:srgbClr val="000066"/>
                </a:solidFill>
              </a:rPr>
              <a:t>of Fe dissolution - 1100</a:t>
            </a:r>
            <a:r>
              <a:rPr lang="en-US" sz="1800">
                <a:solidFill>
                  <a:srgbClr val="000066"/>
                </a:solidFill>
                <a:cs typeface="Arial" pitchFamily="34" charset="0"/>
              </a:rPr>
              <a:t>ºC</a:t>
            </a:r>
          </a:p>
        </p:txBody>
      </p:sp>
      <p:graphicFrame>
        <p:nvGraphicFramePr>
          <p:cNvPr id="6146" name="Object 101"/>
          <p:cNvGraphicFramePr>
            <a:graphicFrameLocks noChangeAspect="1"/>
          </p:cNvGraphicFramePr>
          <p:nvPr>
            <p:ph sz="quarter" idx="3"/>
          </p:nvPr>
        </p:nvGraphicFramePr>
        <p:xfrm>
          <a:off x="2041525" y="2384425"/>
          <a:ext cx="4749800" cy="322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Plot" r:id="rId4" imgW="6327720" imgH="4302720" progId="Grapher.Document">
                  <p:embed/>
                </p:oleObj>
              </mc:Choice>
              <mc:Fallback>
                <p:oleObj name="Plot" r:id="rId4" imgW="6327720" imgH="4302720" progId="Grapher.Document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384425"/>
                        <a:ext cx="4749800" cy="322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8" name="Text Box 148"/>
          <p:cNvSpPr txBox="1">
            <a:spLocks noChangeArrowheads="1"/>
          </p:cNvSpPr>
          <p:nvPr/>
        </p:nvSpPr>
        <p:spPr bwMode="auto">
          <a:xfrm>
            <a:off x="1470025" y="2422525"/>
            <a:ext cx="642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T, </a:t>
            </a:r>
            <a:r>
              <a:rPr lang="en-US" sz="1600">
                <a:cs typeface="Arial" pitchFamily="34" charset="0"/>
              </a:rPr>
              <a:t>ºC</a:t>
            </a:r>
          </a:p>
        </p:txBody>
      </p:sp>
      <p:sp>
        <p:nvSpPr>
          <p:cNvPr id="6179" name="Text Box 149"/>
          <p:cNvSpPr txBox="1">
            <a:spLocks noChangeArrowheads="1"/>
          </p:cNvSpPr>
          <p:nvPr/>
        </p:nvSpPr>
        <p:spPr bwMode="auto">
          <a:xfrm>
            <a:off x="647700" y="5229225"/>
            <a:ext cx="1304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U, Zr, Cr, Ni</a:t>
            </a:r>
            <a:endParaRPr lang="ru-RU" sz="1600"/>
          </a:p>
        </p:txBody>
      </p:sp>
      <p:sp>
        <p:nvSpPr>
          <p:cNvPr id="6180" name="Text Box 150"/>
          <p:cNvSpPr txBox="1">
            <a:spLocks noChangeArrowheads="1"/>
          </p:cNvSpPr>
          <p:nvPr/>
        </p:nvSpPr>
        <p:spPr bwMode="auto">
          <a:xfrm>
            <a:off x="6931025" y="5191125"/>
            <a:ext cx="42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Fe</a:t>
            </a:r>
            <a:endParaRPr lang="ru-RU" sz="1600"/>
          </a:p>
        </p:txBody>
      </p:sp>
      <p:sp>
        <p:nvSpPr>
          <p:cNvPr id="6181" name="Text Box 151"/>
          <p:cNvSpPr txBox="1">
            <a:spLocks noChangeArrowheads="1"/>
          </p:cNvSpPr>
          <p:nvPr/>
        </p:nvSpPr>
        <p:spPr bwMode="auto">
          <a:xfrm>
            <a:off x="3908425" y="5599113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mass. %</a:t>
            </a:r>
            <a:endParaRPr lang="ru-RU"/>
          </a:p>
        </p:txBody>
      </p:sp>
      <p:sp>
        <p:nvSpPr>
          <p:cNvPr id="6182" name="Line 152"/>
          <p:cNvSpPr>
            <a:spLocks noChangeShapeType="1"/>
          </p:cNvSpPr>
          <p:nvPr/>
        </p:nvSpPr>
        <p:spPr bwMode="auto">
          <a:xfrm flipH="1" flipV="1">
            <a:off x="2921000" y="2438400"/>
            <a:ext cx="12700" cy="27813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3" name="Line 153"/>
          <p:cNvSpPr>
            <a:spLocks noChangeShapeType="1"/>
          </p:cNvSpPr>
          <p:nvPr/>
        </p:nvSpPr>
        <p:spPr bwMode="auto">
          <a:xfrm>
            <a:off x="2794000" y="4051300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5EC0D1B-364D-4FD1-AFBB-0C40F075EE23}" type="slidenum">
              <a:rPr lang="en-GB"/>
              <a:pPr/>
              <a:t>21</a:t>
            </a:fld>
            <a:endParaRPr lang="en-GB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0"/>
            <a:ext cx="7620000" cy="541338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Physicochemical analysis(3)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29275"/>
            <a:ext cx="9144000" cy="1000125"/>
          </a:xfrm>
        </p:spPr>
        <p:txBody>
          <a:bodyPr/>
          <a:lstStyle/>
          <a:p>
            <a:r>
              <a:rPr lang="en-US" sz="1800" b="1" smtClean="0">
                <a:effectLst/>
              </a:rPr>
              <a:t>If the composition of interaction zone is in the initial crystallization zone of U, Zr, the temperature at the final corrosion boundary is equal to solidus temperature.</a:t>
            </a:r>
            <a:endParaRPr lang="ru-RU" sz="1800" b="1" smtClean="0">
              <a:effectLst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981200" y="738188"/>
            <a:ext cx="445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Sections of U-Zr-Fe phase diagram </a:t>
            </a:r>
            <a:endParaRPr lang="ru-RU" sz="1800">
              <a:solidFill>
                <a:srgbClr val="000066"/>
              </a:solidFill>
            </a:endParaRPr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1568450" y="811213"/>
          <a:ext cx="581025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Picture" r:id="rId4" imgW="5806546" imgH="4837210" progId="Word.Picture.8">
                  <p:embed/>
                </p:oleObj>
              </mc:Choice>
              <mc:Fallback>
                <p:oleObj name="Picture" r:id="rId4" imgW="5806546" imgH="483721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811213"/>
                        <a:ext cx="5810250" cy="484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5" name="Group 12"/>
          <p:cNvGrpSpPr>
            <a:grpSpLocks noChangeAspect="1"/>
          </p:cNvGrpSpPr>
          <p:nvPr/>
        </p:nvGrpSpPr>
        <p:grpSpPr bwMode="auto">
          <a:xfrm>
            <a:off x="7167563" y="3721100"/>
            <a:ext cx="101600" cy="114300"/>
            <a:chOff x="4224" y="7518"/>
            <a:chExt cx="456" cy="513"/>
          </a:xfrm>
        </p:grpSpPr>
        <p:sp>
          <p:nvSpPr>
            <p:cNvPr id="7179" name="Line 13"/>
            <p:cNvSpPr>
              <a:spLocks noChangeAspect="1" noChangeShapeType="1"/>
            </p:cNvSpPr>
            <p:nvPr/>
          </p:nvSpPr>
          <p:spPr bwMode="auto">
            <a:xfrm>
              <a:off x="4452" y="7518"/>
              <a:ext cx="21" cy="5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0" name="Line 14"/>
            <p:cNvSpPr>
              <a:spLocks noChangeAspect="1" noChangeShapeType="1"/>
            </p:cNvSpPr>
            <p:nvPr/>
          </p:nvSpPr>
          <p:spPr bwMode="auto">
            <a:xfrm>
              <a:off x="4224" y="7803"/>
              <a:ext cx="4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1" name="Line 15"/>
            <p:cNvSpPr>
              <a:spLocks noChangeAspect="1" noChangeShapeType="1"/>
            </p:cNvSpPr>
            <p:nvPr/>
          </p:nvSpPr>
          <p:spPr bwMode="auto">
            <a:xfrm>
              <a:off x="4653" y="7794"/>
              <a:ext cx="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2" name="Line 16"/>
            <p:cNvSpPr>
              <a:spLocks noChangeAspect="1" noChangeShapeType="1"/>
            </p:cNvSpPr>
            <p:nvPr/>
          </p:nvSpPr>
          <p:spPr bwMode="auto">
            <a:xfrm rot="16200000" flipH="1">
              <a:off x="4134" y="7779"/>
              <a:ext cx="1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Line 17"/>
            <p:cNvSpPr>
              <a:spLocks noChangeAspect="1" noChangeShapeType="1"/>
            </p:cNvSpPr>
            <p:nvPr/>
          </p:nvSpPr>
          <p:spPr bwMode="auto">
            <a:xfrm rot="16200000" flipH="1">
              <a:off x="4590" y="7779"/>
              <a:ext cx="1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Line 18"/>
            <p:cNvSpPr>
              <a:spLocks noChangeAspect="1" noChangeShapeType="1"/>
            </p:cNvSpPr>
            <p:nvPr/>
          </p:nvSpPr>
          <p:spPr bwMode="auto">
            <a:xfrm rot="10800000" flipH="1" flipV="1">
              <a:off x="4338" y="7518"/>
              <a:ext cx="2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Line 19"/>
            <p:cNvSpPr>
              <a:spLocks noChangeAspect="1" noChangeShapeType="1"/>
            </p:cNvSpPr>
            <p:nvPr/>
          </p:nvSpPr>
          <p:spPr bwMode="auto">
            <a:xfrm rot="10800000" flipH="1" flipV="1">
              <a:off x="4338" y="8031"/>
              <a:ext cx="28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76" name="Text Box 20"/>
          <p:cNvSpPr txBox="1">
            <a:spLocks noChangeArrowheads="1"/>
          </p:cNvSpPr>
          <p:nvPr/>
        </p:nvSpPr>
        <p:spPr bwMode="auto">
          <a:xfrm>
            <a:off x="7323138" y="3578225"/>
            <a:ext cx="139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</a:rPr>
              <a:t>-</a:t>
            </a:r>
            <a:r>
              <a:rPr lang="en-US" sz="1600">
                <a:solidFill>
                  <a:srgbClr val="000066"/>
                </a:solidFill>
              </a:rPr>
              <a:t> experiment</a:t>
            </a:r>
            <a:endParaRPr lang="ru-RU"/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7019925" y="3841750"/>
            <a:ext cx="17224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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ru-RU">
                <a:solidFill>
                  <a:srgbClr val="000066"/>
                </a:solidFill>
              </a:rPr>
              <a:t>  </a:t>
            </a:r>
            <a:r>
              <a:rPr lang="ru-RU" sz="1600">
                <a:solidFill>
                  <a:srgbClr val="000066"/>
                </a:solidFill>
              </a:rPr>
              <a:t>- </a:t>
            </a:r>
            <a:r>
              <a:rPr lang="en-US" sz="1600">
                <a:solidFill>
                  <a:srgbClr val="000066"/>
                </a:solidFill>
              </a:rPr>
              <a:t>calculation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342900" y="468313"/>
            <a:ext cx="6775450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 of the vessel steel with </a:t>
            </a:r>
            <a:r>
              <a:rPr lang="en-US" sz="1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suboxidized</a:t>
            </a:r>
            <a:r>
              <a:rPr lang="en-U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corium melt </a:t>
            </a:r>
            <a:endParaRPr lang="ru-RU" sz="18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D0E5543F-A233-43C8-920B-67D2582319A5}" type="slidenum">
              <a:rPr lang="en-GB"/>
              <a:pPr/>
              <a:t>22</a:t>
            </a:fld>
            <a:endParaRPr lang="en-GB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77800"/>
            <a:ext cx="7772400" cy="817563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Physicochemical analysis(4)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638800"/>
            <a:ext cx="9144000" cy="889000"/>
          </a:xfrm>
        </p:spPr>
        <p:txBody>
          <a:bodyPr/>
          <a:lstStyle/>
          <a:p>
            <a:r>
              <a:rPr lang="en-US" sz="1800" b="1" smtClean="0">
                <a:effectLst/>
              </a:rPr>
              <a:t>The content of iron in the melt at the boundary with specimen achieves the value corresponding to the minimal liquidus temperature (55%) . Therefore, further dissolution of steel is impossible.</a:t>
            </a:r>
            <a:r>
              <a:rPr lang="en-US" sz="1800" smtClean="0"/>
              <a:t> </a:t>
            </a:r>
            <a:endParaRPr lang="ru-RU" sz="1800" smtClean="0"/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3248025" y="344488"/>
            <a:ext cx="258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rgbClr val="000066"/>
                </a:solidFill>
              </a:rPr>
              <a:t>SEM/EDX MCP-8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190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651500" y="723900"/>
          <a:ext cx="32480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Рисунок" r:id="rId4" imgW="3226179" imgH="3040532" progId="Word.Picture.8">
                  <p:embed/>
                </p:oleObj>
              </mc:Choice>
              <mc:Fallback>
                <p:oleObj name="Рисунок" r:id="rId4" imgW="3226179" imgH="304053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723900"/>
                        <a:ext cx="3248025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0" y="711200"/>
          <a:ext cx="3811588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Рисунок" r:id="rId6" imgW="1903389" imgH="1400355" progId="Word.Picture.8">
                  <p:embed/>
                </p:oleObj>
              </mc:Choice>
              <mc:Fallback>
                <p:oleObj name="Рисунок" r:id="rId6" imgW="1903389" imgH="1400355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1200"/>
                        <a:ext cx="3811588" cy="280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33" name="Group 361"/>
          <p:cNvGraphicFramePr>
            <a:graphicFrameLocks noGrp="1"/>
          </p:cNvGraphicFramePr>
          <p:nvPr>
            <p:ph sz="half" idx="2"/>
          </p:nvPr>
        </p:nvGraphicFramePr>
        <p:xfrm>
          <a:off x="1435100" y="3725863"/>
          <a:ext cx="6210300" cy="1849437"/>
        </p:xfrm>
        <a:graphic>
          <a:graphicData uri="http://schemas.openxmlformats.org/drawingml/2006/table">
            <a:tbl>
              <a:tblPr/>
              <a:tblGrid>
                <a:gridCol w="1279525"/>
                <a:gridCol w="1089025"/>
                <a:gridCol w="1022350"/>
                <a:gridCol w="987425"/>
                <a:gridCol w="933450"/>
                <a:gridCol w="898525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Mass 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SQ2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20.9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10.7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56.6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9.1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SQ3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15.4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49.5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SQ4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22.1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43.8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Ingot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35.2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14.2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36.7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F2EE6D00-E366-4465-872C-03E4711A2481}" type="slidenum">
              <a:rPr lang="en-GB"/>
              <a:pPr/>
              <a:t>23</a:t>
            </a:fld>
            <a:endParaRPr lang="en-GB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7772400" cy="639763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Physicochemical analysis(5)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97500"/>
            <a:ext cx="9144000" cy="1181100"/>
          </a:xfrm>
        </p:spPr>
        <p:txBody>
          <a:bodyPr/>
          <a:lstStyle/>
          <a:p>
            <a:r>
              <a:rPr lang="en-US" sz="1800" b="1" smtClean="0">
                <a:effectLst/>
              </a:rPr>
              <a:t>The content of iron in the melt at the boundary with specimen is less than the value corresponding to the minimal liquidus temperature (65%) , i.e. the composition is in the initial crystallization zone of U, Zr. Therefore, Fe dissolution occurs to solidus temperature.</a:t>
            </a:r>
            <a:r>
              <a:rPr lang="en-US" sz="1800" smtClean="0"/>
              <a:t> </a:t>
            </a:r>
            <a:endParaRPr lang="ru-RU" sz="1800" smtClean="0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663825" y="11414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3298825" y="547688"/>
            <a:ext cx="258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rgbClr val="000066"/>
                </a:solidFill>
              </a:rPr>
              <a:t>SEM/EDX MCP-1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2755900" y="996950"/>
          <a:ext cx="40020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Рисунок" r:id="rId4" imgW="5701849" imgH="1561296" progId="Word.Picture.8">
                  <p:embed/>
                </p:oleObj>
              </mc:Choice>
              <mc:Fallback>
                <p:oleObj name="Рисунок" r:id="rId4" imgW="5701849" imgH="1561296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996950"/>
                        <a:ext cx="4002088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5" name="Group 29"/>
          <p:cNvGrpSpPr>
            <a:grpSpLocks/>
          </p:cNvGrpSpPr>
          <p:nvPr/>
        </p:nvGrpSpPr>
        <p:grpSpPr bwMode="auto">
          <a:xfrm>
            <a:off x="485775" y="2009775"/>
            <a:ext cx="2892425" cy="2905125"/>
            <a:chOff x="13116" y="1545"/>
            <a:chExt cx="4935" cy="4935"/>
          </a:xfrm>
        </p:grpSpPr>
        <p:pic>
          <p:nvPicPr>
            <p:cNvPr id="9235" name="Picture 30" descr="1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6" y="1545"/>
              <a:ext cx="4935" cy="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6" name="Group 31"/>
            <p:cNvGrpSpPr>
              <a:grpSpLocks noChangeAspect="1"/>
            </p:cNvGrpSpPr>
            <p:nvPr/>
          </p:nvGrpSpPr>
          <p:grpSpPr bwMode="auto">
            <a:xfrm flipV="1">
              <a:off x="15162" y="3521"/>
              <a:ext cx="1012" cy="1003"/>
              <a:chOff x="8838" y="9423"/>
              <a:chExt cx="3537" cy="3537"/>
            </a:xfrm>
          </p:grpSpPr>
          <p:sp>
            <p:nvSpPr>
              <p:cNvPr id="9239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8864" y="9449"/>
                <a:ext cx="3484" cy="348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8838" y="9423"/>
                <a:ext cx="3537" cy="3537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7" name="Text Box 34"/>
            <p:cNvSpPr txBox="1">
              <a:spLocks noChangeAspect="1" noChangeArrowheads="1"/>
            </p:cNvSpPr>
            <p:nvPr/>
          </p:nvSpPr>
          <p:spPr bwMode="auto">
            <a:xfrm>
              <a:off x="15019" y="1820"/>
              <a:ext cx="79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sz="800" b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</a:t>
              </a:r>
              <a:r>
                <a:rPr lang="en-US" altLang="ko-KR" sz="1600" b="0">
                  <a:latin typeface="Times New Roman" pitchFamily="18" charset="0"/>
                  <a:ea typeface="Batang" pitchFamily="18" charset="-127"/>
                </a:rPr>
                <a:t> P1</a:t>
              </a:r>
              <a:endParaRPr lang="ru-RU"/>
            </a:p>
          </p:txBody>
        </p:sp>
        <p:sp>
          <p:nvSpPr>
            <p:cNvPr id="9238" name="Text Box 35"/>
            <p:cNvSpPr txBox="1">
              <a:spLocks noChangeAspect="1" noChangeArrowheads="1"/>
            </p:cNvSpPr>
            <p:nvPr/>
          </p:nvSpPr>
          <p:spPr bwMode="auto">
            <a:xfrm>
              <a:off x="14689" y="2810"/>
              <a:ext cx="79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sz="800" b="0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</a:t>
              </a:r>
              <a:r>
                <a:rPr lang="en-US" altLang="ko-KR" sz="1600" b="0">
                  <a:latin typeface="Times New Roman" pitchFamily="18" charset="0"/>
                  <a:ea typeface="Batang" pitchFamily="18" charset="-127"/>
                </a:rPr>
                <a:t> P2</a:t>
              </a:r>
              <a:endParaRPr lang="ru-RU"/>
            </a:p>
          </p:txBody>
        </p:sp>
      </p:grpSp>
      <p:grpSp>
        <p:nvGrpSpPr>
          <p:cNvPr id="9226" name="Group 36"/>
          <p:cNvGrpSpPr>
            <a:grpSpLocks/>
          </p:cNvGrpSpPr>
          <p:nvPr/>
        </p:nvGrpSpPr>
        <p:grpSpPr bwMode="auto">
          <a:xfrm>
            <a:off x="5737225" y="2022475"/>
            <a:ext cx="2917825" cy="2943225"/>
            <a:chOff x="7935" y="6735"/>
            <a:chExt cx="4935" cy="4935"/>
          </a:xfrm>
        </p:grpSpPr>
        <p:pic>
          <p:nvPicPr>
            <p:cNvPr id="9231" name="Picture 37" descr="1-1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" y="6735"/>
              <a:ext cx="4935" cy="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2" name="Group 38"/>
            <p:cNvGrpSpPr>
              <a:grpSpLocks noChangeAspect="1"/>
            </p:cNvGrpSpPr>
            <p:nvPr/>
          </p:nvGrpSpPr>
          <p:grpSpPr bwMode="auto">
            <a:xfrm flipV="1">
              <a:off x="8149" y="8255"/>
              <a:ext cx="2098" cy="2079"/>
              <a:chOff x="8838" y="9423"/>
              <a:chExt cx="3537" cy="3537"/>
            </a:xfrm>
          </p:grpSpPr>
          <p:sp>
            <p:nvSpPr>
              <p:cNvPr id="923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8864" y="9449"/>
                <a:ext cx="3484" cy="348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8838" y="9423"/>
                <a:ext cx="3537" cy="3537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7" name="Text Box 41"/>
          <p:cNvSpPr txBox="1">
            <a:spLocks noChangeArrowheads="1"/>
          </p:cNvSpPr>
          <p:nvPr/>
        </p:nvSpPr>
        <p:spPr bwMode="auto">
          <a:xfrm>
            <a:off x="3375025" y="5089525"/>
            <a:ext cx="5367338" cy="358775"/>
          </a:xfrm>
          <a:prstGeom prst="rect">
            <a:avLst/>
          </a:prstGeom>
          <a:noFill/>
          <a:ln w="22225">
            <a:solidFill>
              <a:srgbClr val="A5002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U – 38.3; Zr – 6.9; Fe – 51.2; Cr – 1.9; Ni – 0.8, mass %</a:t>
            </a:r>
            <a:endParaRPr lang="ru-RU" sz="1600"/>
          </a:p>
        </p:txBody>
      </p:sp>
      <p:sp>
        <p:nvSpPr>
          <p:cNvPr id="9228" name="Line 44"/>
          <p:cNvSpPr>
            <a:spLocks noChangeShapeType="1"/>
          </p:cNvSpPr>
          <p:nvPr/>
        </p:nvSpPr>
        <p:spPr bwMode="auto">
          <a:xfrm flipV="1">
            <a:off x="2276475" y="2019300"/>
            <a:ext cx="3462338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9" name="Line 45"/>
          <p:cNvSpPr>
            <a:spLocks noChangeShapeType="1"/>
          </p:cNvSpPr>
          <p:nvPr/>
        </p:nvSpPr>
        <p:spPr bwMode="auto">
          <a:xfrm>
            <a:off x="2271713" y="3762375"/>
            <a:ext cx="3467100" cy="1200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0" name="Line 46"/>
          <p:cNvSpPr>
            <a:spLocks noChangeShapeType="1"/>
          </p:cNvSpPr>
          <p:nvPr/>
        </p:nvSpPr>
        <p:spPr bwMode="auto">
          <a:xfrm flipH="1">
            <a:off x="3367088" y="3586163"/>
            <a:ext cx="2505075" cy="1500187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1741532C-8B4E-4662-B4F2-224ECDC15B3E}" type="slidenum">
              <a:rPr lang="en-GB"/>
              <a:pPr/>
              <a:t>24</a:t>
            </a:fld>
            <a:endParaRPr lang="en-GB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7772400" cy="639763"/>
          </a:xfrm>
        </p:spPr>
        <p:txBody>
          <a:bodyPr/>
          <a:lstStyle/>
          <a:p>
            <a:pPr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orrosion kinetics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663825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/>
              <a:t>1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752725" y="13446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/>
              <a:t>2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467225" y="1014413"/>
            <a:ext cx="450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</a:rPr>
              <a:t>Correlations for corrosion rates</a:t>
            </a:r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4664075" y="2036763"/>
          <a:ext cx="44799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Формула" r:id="rId4" imgW="2234880" imgH="393480" progId="Equation.3">
                  <p:embed/>
                </p:oleObj>
              </mc:Choice>
              <mc:Fallback>
                <p:oleObj name="Формула" r:id="rId4" imgW="22348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036763"/>
                        <a:ext cx="44799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5"/>
          <p:cNvGraphicFramePr>
            <a:graphicFrameLocks noChangeAspect="1"/>
          </p:cNvGraphicFramePr>
          <p:nvPr/>
        </p:nvGraphicFramePr>
        <p:xfrm>
          <a:off x="4587875" y="4070350"/>
          <a:ext cx="455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Формула" r:id="rId6" imgW="2273040" imgH="393480" progId="Equation.3">
                  <p:embed/>
                </p:oleObj>
              </mc:Choice>
              <mc:Fallback>
                <p:oleObj name="Формула" r:id="rId6" imgW="227304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4070350"/>
                        <a:ext cx="45561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4454525" y="1473200"/>
            <a:ext cx="4872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990033"/>
                </a:solidFill>
              </a:rPr>
              <a:t>MCP-8 (metallic melt, vertical interface)</a:t>
            </a:r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4691063" y="3175000"/>
            <a:ext cx="4452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990033"/>
                </a:solidFill>
              </a:rPr>
              <a:t>MC6, MC7, MC8, MC9 (oxidic melt, horizontal interface)</a:t>
            </a:r>
            <a:endParaRPr lang="en-BZ" sz="2000">
              <a:solidFill>
                <a:srgbClr val="990033"/>
              </a:solidFill>
            </a:endParaRPr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231775" y="682625"/>
            <a:ext cx="78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/>
              <a:t>h, mm</a:t>
            </a:r>
            <a:endParaRPr lang="ru-RU" sz="1600"/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4672013" y="5065713"/>
            <a:ext cx="630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/>
              <a:t>t, s</a:t>
            </a:r>
            <a:endParaRPr lang="ru-RU" sz="1600"/>
          </a:p>
        </p:txBody>
      </p:sp>
      <p:graphicFrame>
        <p:nvGraphicFramePr>
          <p:cNvPr id="10244" name="Object 22"/>
          <p:cNvGraphicFramePr>
            <a:graphicFrameLocks noChangeAspect="1"/>
          </p:cNvGraphicFramePr>
          <p:nvPr>
            <p:ph idx="1"/>
          </p:nvPr>
        </p:nvGraphicFramePr>
        <p:xfrm>
          <a:off x="0" y="1076325"/>
          <a:ext cx="4732338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Plot" r:id="rId8" imgW="6271200" imgH="6102720" progId="Grapher.Document">
                  <p:embed/>
                </p:oleObj>
              </mc:Choice>
              <mc:Fallback>
                <p:oleObj name="Plot" r:id="rId8" imgW="6271200" imgH="6102720" progId="Grapher.Document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6325"/>
                        <a:ext cx="4732338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24"/>
          <p:cNvSpPr txBox="1">
            <a:spLocks noChangeArrowheads="1"/>
          </p:cNvSpPr>
          <p:nvPr/>
        </p:nvSpPr>
        <p:spPr bwMode="auto">
          <a:xfrm>
            <a:off x="4799013" y="5421313"/>
            <a:ext cx="798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/>
              <a:t>(+8800)</a:t>
            </a:r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238125" y="5864225"/>
            <a:ext cx="5459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/>
              <a:t> </a:t>
            </a:r>
            <a:r>
              <a:rPr lang="ru-RU">
                <a:sym typeface="GSI Default Symbols" pitchFamily="2" charset="2"/>
              </a:rPr>
              <a:t></a:t>
            </a:r>
            <a:r>
              <a:rPr lang="en-US">
                <a:sym typeface="GSI Default Symbols" pitchFamily="2" charset="2"/>
              </a:rPr>
              <a:t>   </a:t>
            </a:r>
            <a:r>
              <a:rPr lang="ru-RU" sz="1600">
                <a:solidFill>
                  <a:srgbClr val="000066"/>
                </a:solidFill>
              </a:rPr>
              <a:t>- </a:t>
            </a:r>
            <a:r>
              <a:rPr lang="en-US" sz="1600">
                <a:solidFill>
                  <a:srgbClr val="000066"/>
                </a:solidFill>
              </a:rPr>
              <a:t>direct post-test measurement</a:t>
            </a:r>
          </a:p>
          <a:p>
            <a:r>
              <a:rPr lang="en-US" sz="1600">
                <a:solidFill>
                  <a:srgbClr val="000066"/>
                </a:solidFill>
              </a:rPr>
              <a:t>      - post-test processing of on-line  US-measurement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>
            <a:off x="360363" y="62944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218238" y="4948238"/>
            <a:ext cx="2732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990033"/>
                </a:solidFill>
              </a:rPr>
              <a:t>No tests with metal melt and horizontal interface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B70AB9EF-091B-4D51-BC48-AED51C25BFF0}" type="slidenum">
              <a:rPr lang="en-GB"/>
              <a:pPr/>
              <a:t>25</a:t>
            </a:fld>
            <a:endParaRPr lang="en-GB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68300" y="247650"/>
            <a:ext cx="7772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Conclusions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92125" y="1285875"/>
            <a:ext cx="81486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Ш"/>
            </a:pPr>
            <a:r>
              <a:rPr lang="en-US" sz="2000">
                <a:solidFill>
                  <a:srgbClr val="000066"/>
                </a:solidFill>
              </a:rPr>
              <a:t>No indications of interaction interface orientation effect on steel corrosion by U-Zr-Fe-Cr-Ni metal melt. Physicochemical effects are governing.  </a:t>
            </a:r>
          </a:p>
          <a:p>
            <a:pPr algn="just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Ш"/>
            </a:pPr>
            <a:r>
              <a:rPr lang="en-US" sz="2000">
                <a:solidFill>
                  <a:srgbClr val="000066"/>
                </a:solidFill>
              </a:rPr>
              <a:t>The lowest corrosion temperature limit is determined by the minimal liquidus-temperature value of the phase diagram section, which corresponds to the melt composition. For MCP-8 conditions it was ~1100°C.</a:t>
            </a:r>
          </a:p>
          <a:p>
            <a:pPr algn="just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Ш"/>
            </a:pPr>
            <a:r>
              <a:rPr lang="en-US" sz="2000">
                <a:solidFill>
                  <a:srgbClr val="000066"/>
                </a:solidFill>
              </a:rPr>
              <a:t>The correlation describing the “fast” corrosion period under interaction of steel vessel with metal melt is close to that previously derived for interaction with suboxidized corium melt. </a:t>
            </a:r>
            <a:endParaRPr lang="ru-RU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A638A888-B462-446E-826A-FA8367F8A90C}" type="slidenum">
              <a:rPr lang="en-GB"/>
              <a:pPr/>
              <a:t>3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GB" smtClean="0">
                <a:solidFill>
                  <a:srgbClr val="990033"/>
                </a:solidFill>
                <a:cs typeface="Times New Roman" pitchFamily="18" charset="0"/>
              </a:rPr>
              <a:t>Objectives</a:t>
            </a:r>
            <a:r>
              <a:rPr lang="ru-RU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endParaRPr lang="en-US" smtClean="0">
              <a:solidFill>
                <a:srgbClr val="990033"/>
              </a:solidFill>
              <a:cs typeface="Times New Roman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36575" y="4383088"/>
            <a:ext cx="820896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0000" tIns="118800" rIns="91424" bIns="45712"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24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93725" y="1604963"/>
            <a:ext cx="82565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98000" tIns="118800" rIns="91424" bIns="118800"/>
          <a:lstStyle/>
          <a:p>
            <a:pPr defTabSz="762000">
              <a:buFont typeface="Wingdings" pitchFamily="2" charset="2"/>
              <a:buNone/>
            </a:pPr>
            <a:r>
              <a:rPr lang="en-US" sz="2400">
                <a:solidFill>
                  <a:srgbClr val="000066"/>
                </a:solidFill>
              </a:rPr>
              <a:t>Determine corrosion kinetics and final corrosion depth of vertically positioned vessel steel specimen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at its interaction with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SS</a:t>
            </a:r>
            <a:r>
              <a:rPr lang="en-BZ" sz="2400">
                <a:solidFill>
                  <a:srgbClr val="000066"/>
                </a:solidFill>
              </a:rPr>
              <a:t>-Zr-U melt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844675" y="3197225"/>
            <a:ext cx="4572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66"/>
                </a:solidFill>
              </a:rPr>
              <a:t>Test parameters </a:t>
            </a:r>
            <a:r>
              <a:rPr lang="en-US" sz="2400"/>
              <a:t>: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SS-U-Zr melt corium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15Kh2NMFA vessel steel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Pure argon above the melt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10 h exposition</a:t>
            </a:r>
            <a:r>
              <a:rPr lang="ru-RU" sz="2400">
                <a:solidFill>
                  <a:srgbClr val="000066"/>
                </a:solidFill>
              </a:rPr>
              <a:t/>
            </a:r>
            <a:br>
              <a:rPr lang="ru-RU" sz="2400">
                <a:solidFill>
                  <a:srgbClr val="000066"/>
                </a:solidFill>
              </a:rPr>
            </a:b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99E3AE3B-5F9E-4D89-B22E-530B2490000F}" type="slidenum">
              <a:rPr lang="en-GB"/>
              <a:pPr/>
              <a:t>4</a:t>
            </a:fld>
            <a:endParaRPr lang="en-GB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0"/>
            <a:ext cx="7772400" cy="639763"/>
          </a:xfrm>
        </p:spPr>
        <p:txBody>
          <a:bodyPr/>
          <a:lstStyle/>
          <a:p>
            <a:r>
              <a:rPr lang="en-US" smtClean="0"/>
              <a:t>Specimen schematics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676400" y="527050"/>
          <a:ext cx="5665788" cy="581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Точечный рисунок" r:id="rId4" imgW="15066667" imgH="15457143" progId="Paint.Picture">
                  <p:embed/>
                </p:oleObj>
              </mc:Choice>
              <mc:Fallback>
                <p:oleObj name="Точечный рисунок" r:id="rId4" imgW="15066667" imgH="154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7050"/>
                        <a:ext cx="5665788" cy="581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D130E0A-8F04-438E-B633-9D7BF23D894D}" type="slidenum">
              <a:rPr lang="en-GB"/>
              <a:pPr/>
              <a:t>5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4538" y="0"/>
            <a:ext cx="7772400" cy="639763"/>
          </a:xfrm>
        </p:spPr>
        <p:txBody>
          <a:bodyPr/>
          <a:lstStyle/>
          <a:p>
            <a:r>
              <a:rPr lang="en-US" smtClean="0"/>
              <a:t>MCP-8 furnace schematics</a:t>
            </a:r>
          </a:p>
        </p:txBody>
      </p:sp>
      <p:sp>
        <p:nvSpPr>
          <p:cNvPr id="14340" name="Rectangle 62"/>
          <p:cNvSpPr>
            <a:spLocks noChangeArrowheads="1"/>
          </p:cNvSpPr>
          <p:nvPr/>
        </p:nvSpPr>
        <p:spPr bwMode="auto">
          <a:xfrm>
            <a:off x="4891088" y="1684338"/>
            <a:ext cx="33782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/>
          <a:lstStyle/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1  –  cooled SS cover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2  –  quartz tube</a:t>
            </a:r>
            <a:endParaRPr lang="ru-RU" sz="1800" b="0">
              <a:solidFill>
                <a:srgbClr val="000066"/>
              </a:solidFill>
            </a:endParaRP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3  –  cooled copper screen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4  –  specimen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5  –  inductor 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6  –  bottom calorimeter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7  –  supporting screen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8  –  crucible sections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9  –  crucible collector</a:t>
            </a:r>
          </a:p>
          <a:p>
            <a:pPr marL="457200" indent="-457200" defTabSz="762000">
              <a:buFontTx/>
              <a:buAutoNum type="arabicPlain" startAt="10"/>
            </a:pPr>
            <a:r>
              <a:rPr lang="en-US" sz="1800" b="0">
                <a:solidFill>
                  <a:srgbClr val="000066"/>
                </a:solidFill>
              </a:rPr>
              <a:t>– melt</a:t>
            </a:r>
            <a:endParaRPr lang="ru-RU" sz="1800" b="0">
              <a:solidFill>
                <a:srgbClr val="000066"/>
              </a:solidFill>
            </a:endParaRPr>
          </a:p>
          <a:p>
            <a:pPr marL="457200" indent="-457200" defTabSz="762000">
              <a:buFontTx/>
              <a:buAutoNum type="arabicPlain" startAt="10"/>
            </a:pPr>
            <a:r>
              <a:rPr lang="en-US" sz="1800" b="0">
                <a:solidFill>
                  <a:srgbClr val="000066"/>
                </a:solidFill>
              </a:rPr>
              <a:t>–</a:t>
            </a:r>
            <a:r>
              <a:rPr lang="en-US" sz="1800"/>
              <a:t> </a:t>
            </a:r>
            <a:r>
              <a:rPr lang="en-US" sz="1800" b="0">
                <a:solidFill>
                  <a:srgbClr val="000066"/>
                </a:solidFill>
              </a:rPr>
              <a:t>US sensor</a:t>
            </a:r>
          </a:p>
          <a:p>
            <a:pPr marL="457200" indent="-457200" defTabSz="762000">
              <a:buFontTx/>
              <a:buChar char="•"/>
            </a:pPr>
            <a:endParaRPr lang="en-US" sz="1800" b="0">
              <a:solidFill>
                <a:srgbClr val="000066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73063" y="1416050"/>
            <a:ext cx="86836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200" b="0">
                <a:latin typeface="Times New Roman" pitchFamily="18" charset="0"/>
              </a:rPr>
              <a:t>1</a:t>
            </a:r>
            <a:endParaRPr lang="ru-RU"/>
          </a:p>
        </p:txBody>
      </p: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379413" y="655638"/>
            <a:ext cx="4011612" cy="5453062"/>
            <a:chOff x="239" y="413"/>
            <a:chExt cx="2527" cy="3435"/>
          </a:xfrm>
        </p:grpSpPr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258" y="1325"/>
              <a:ext cx="54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258" y="1713"/>
              <a:ext cx="54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257" y="2009"/>
              <a:ext cx="54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241" y="2411"/>
              <a:ext cx="54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6</a:t>
              </a:r>
              <a:endParaRPr lang="ru-RU"/>
            </a:p>
          </p:txBody>
        </p:sp>
        <p:pic>
          <p:nvPicPr>
            <p:cNvPr id="14363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413"/>
              <a:ext cx="1622" cy="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805" y="1029"/>
              <a:ext cx="433" cy="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828" y="1462"/>
              <a:ext cx="479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828" y="1804"/>
              <a:ext cx="798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805" y="2510"/>
              <a:ext cx="707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759" y="2738"/>
              <a:ext cx="73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782" y="2966"/>
              <a:ext cx="639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782" y="3103"/>
              <a:ext cx="411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V="1">
              <a:off x="1846" y="2533"/>
              <a:ext cx="638" cy="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Text Box 36"/>
            <p:cNvSpPr txBox="1">
              <a:spLocks noChangeArrowheads="1"/>
            </p:cNvSpPr>
            <p:nvPr/>
          </p:nvSpPr>
          <p:spPr bwMode="auto">
            <a:xfrm>
              <a:off x="239" y="2639"/>
              <a:ext cx="54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7</a:t>
              </a:r>
              <a:endParaRPr lang="ru-RU"/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247" y="2867"/>
              <a:ext cx="54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8</a:t>
              </a:r>
              <a:endParaRPr lang="ru-RU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 flipH="1" flipV="1">
              <a:off x="782" y="2282"/>
              <a:ext cx="456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247" y="2214"/>
              <a:ext cx="54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255" y="3008"/>
              <a:ext cx="54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200" b="0">
                  <a:latin typeface="Times New Roman" pitchFamily="18" charset="0"/>
                </a:rPr>
                <a:t>9</a:t>
              </a:r>
              <a:endParaRPr lang="ru-RU"/>
            </a:p>
          </p:txBody>
        </p:sp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2128" y="1986"/>
              <a:ext cx="63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            10</a:t>
              </a:r>
              <a:endParaRPr lang="ru-RU"/>
            </a:p>
          </p:txBody>
        </p:sp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2128" y="2419"/>
              <a:ext cx="63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            11</a:t>
              </a:r>
              <a:endParaRPr lang="ru-RU"/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1726" y="2708"/>
              <a:ext cx="120" cy="1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1945" y="2123"/>
              <a:ext cx="137" cy="3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1489" y="2123"/>
              <a:ext cx="137" cy="34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 flipV="1">
              <a:off x="1991" y="2077"/>
              <a:ext cx="547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828" y="2123"/>
              <a:ext cx="844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5928ED1B-C46C-40C7-918F-9AE064DA63FA}" type="slidenum">
              <a:rPr lang="en-GB"/>
              <a:pPr/>
              <a:t>6</a:t>
            </a:fld>
            <a:endParaRPr lang="en-GB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7075" y="230188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TC locations in the specimen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6"/>
          <a:stretch>
            <a:fillRect/>
          </a:stretch>
        </p:blipFill>
        <p:spPr bwMode="auto">
          <a:xfrm>
            <a:off x="4676775" y="1533525"/>
            <a:ext cx="4164013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881063"/>
            <a:ext cx="359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</a:rPr>
              <a:t>Specimen section</a:t>
            </a: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91"/>
          <a:stretch>
            <a:fillRect/>
          </a:stretch>
        </p:blipFill>
        <p:spPr bwMode="auto">
          <a:xfrm>
            <a:off x="341313" y="1508125"/>
            <a:ext cx="3959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4822825" y="873125"/>
            <a:ext cx="364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</a:rPr>
              <a:t>Coordinates of hot junctions</a:t>
            </a:r>
            <a:endParaRPr lang="ru-RU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3CFAAED0-9CA5-446C-A925-7551AEB0644E}" type="slidenum">
              <a:rPr lang="en-GB"/>
              <a:pPr/>
              <a:t>7</a:t>
            </a:fld>
            <a:endParaRPr lang="en-GB"/>
          </a:p>
        </p:txBody>
      </p:sp>
      <p:pic>
        <p:nvPicPr>
          <p:cNvPr id="3076" name="Picture 5" descr="IMG_04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2346" r="35887" b="9917"/>
          <a:stretch>
            <a:fillRect/>
          </a:stretch>
        </p:blipFill>
        <p:spPr bwMode="auto">
          <a:xfrm>
            <a:off x="593725" y="3335338"/>
            <a:ext cx="21986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IMG_04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5" t="37097" r="27785" b="14722"/>
          <a:stretch>
            <a:fillRect/>
          </a:stretch>
        </p:blipFill>
        <p:spPr bwMode="auto">
          <a:xfrm>
            <a:off x="3233738" y="3452813"/>
            <a:ext cx="23463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IMG_04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7" t="37758" r="37921" b="24023"/>
          <a:stretch>
            <a:fillRect/>
          </a:stretch>
        </p:blipFill>
        <p:spPr bwMode="auto">
          <a:xfrm>
            <a:off x="6134100" y="3468688"/>
            <a:ext cx="246538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595313" y="5635625"/>
            <a:ext cx="21272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1800">
                <a:solidFill>
                  <a:srgbClr val="A50021"/>
                </a:solidFill>
              </a:rPr>
              <a:t>SS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3402013" y="5656263"/>
            <a:ext cx="21272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1800">
                <a:solidFill>
                  <a:srgbClr val="A50021"/>
                </a:solidFill>
              </a:rPr>
              <a:t>Zr</a:t>
            </a: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6361113" y="5641975"/>
            <a:ext cx="21272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1800">
                <a:solidFill>
                  <a:srgbClr val="A50021"/>
                </a:solidFill>
              </a:rPr>
              <a:t>U</a:t>
            </a:r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2282825" y="0"/>
            <a:ext cx="4157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A50021"/>
                </a:solidFill>
              </a:rPr>
              <a:t>Crucible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charge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3074" name="Object 141"/>
          <p:cNvGraphicFramePr>
            <a:graphicFrameLocks noChangeAspect="1"/>
          </p:cNvGraphicFramePr>
          <p:nvPr>
            <p:ph idx="4294967295"/>
          </p:nvPr>
        </p:nvGraphicFramePr>
        <p:xfrm>
          <a:off x="1482725" y="488950"/>
          <a:ext cx="6492875" cy="313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Документ" r:id="rId7" imgW="4768765" imgH="2311020" progId="Word.Document.8">
                  <p:embed/>
                </p:oleObj>
              </mc:Choice>
              <mc:Fallback>
                <p:oleObj name="Документ" r:id="rId7" imgW="4768765" imgH="2311020" progId="Word.Document.8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488950"/>
                        <a:ext cx="6492875" cy="313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Line 10"/>
          <p:cNvSpPr>
            <a:spLocks noChangeShapeType="1"/>
          </p:cNvSpPr>
          <p:nvPr/>
        </p:nvSpPr>
        <p:spPr bwMode="auto">
          <a:xfrm flipH="1" flipV="1">
            <a:off x="1554163" y="5040313"/>
            <a:ext cx="5262562" cy="407987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"/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H="1" flipV="1">
            <a:off x="2198688" y="3714750"/>
            <a:ext cx="1576387" cy="32385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"/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95313" y="6121400"/>
            <a:ext cx="6789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>
                <a:solidFill>
                  <a:srgbClr val="000066"/>
                </a:solidFill>
              </a:rPr>
              <a:t>Oxidic powders were placed around SS body (except the gap</a:t>
            </a:r>
            <a:r>
              <a:rPr lang="en-US"/>
              <a:t> </a:t>
            </a:r>
            <a:r>
              <a:rPr lang="en-US">
                <a:solidFill>
                  <a:srgbClr val="000066"/>
                </a:solidFill>
              </a:rPr>
              <a:t>with specimen)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40E11379-2B88-430F-BD7E-2E7490C914C1}" type="slidenum">
              <a:rPr lang="en-GB"/>
              <a:pPr/>
              <a:t>8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mtClean="0"/>
              <a:t>Test procedure</a:t>
            </a:r>
          </a:p>
        </p:txBody>
      </p:sp>
      <p:graphicFrame>
        <p:nvGraphicFramePr>
          <p:cNvPr id="16411" name="Group 27"/>
          <p:cNvGraphicFramePr>
            <a:graphicFrameLocks noGrp="1"/>
          </p:cNvGraphicFramePr>
          <p:nvPr/>
        </p:nvGraphicFramePr>
        <p:xfrm>
          <a:off x="354013" y="871538"/>
          <a:ext cx="8510587" cy="4950080"/>
        </p:xfrm>
        <a:graphic>
          <a:graphicData uri="http://schemas.openxmlformats.org/drawingml/2006/table">
            <a:tbl>
              <a:tblPr/>
              <a:tblGrid>
                <a:gridCol w="1789112"/>
                <a:gridCol w="6721475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Time, 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Stages in the experimental procedure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0-300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Furnace deoxygenation by argon flow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300-7200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Formation of the molten pool. Increase of power in the melt  to get local maximum of 1400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 of the specimen surface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7200-39300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Keeping constant specimen temperature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by inductor voltage control during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10 hr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39300-41000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Heating disconnection, melt solidification and ingot cooling in argon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5-th METCOR-P Meeting.   St. Petersburg, Russia, June 7, 2011                                              </a:t>
            </a:r>
            <a:r>
              <a:rPr lang="en-GB"/>
              <a:t> </a:t>
            </a:r>
            <a:fld id="{3D37A003-31F6-47C9-85F9-1F21615A9FB7}" type="slidenum">
              <a:rPr lang="en-GB"/>
              <a:pPr/>
              <a:t>9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mtClean="0"/>
              <a:t>Test results: TC readings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0" y="56673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Char char="Ш"/>
            </a:pPr>
            <a:r>
              <a:rPr lang="en-US" sz="1800">
                <a:solidFill>
                  <a:srgbClr val="000066"/>
                </a:solidFill>
              </a:rPr>
              <a:t> Damaged thermocouples continue to operate but in a wrong way 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(new junction is formed to replace the defect one)</a:t>
            </a:r>
            <a:endParaRPr lang="en-US" sz="1800" b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23888"/>
            <a:ext cx="78517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23028</TotalTime>
  <Words>1420</Words>
  <Application>Microsoft Office PowerPoint</Application>
  <PresentationFormat>Bildschirmpräsentation (4:3)</PresentationFormat>
  <Paragraphs>259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8</vt:i4>
      </vt:variant>
      <vt:variant>
        <vt:lpstr>Folientitel</vt:lpstr>
      </vt:variant>
      <vt:variant>
        <vt:i4>25</vt:i4>
      </vt:variant>
    </vt:vector>
  </HeadingPairs>
  <TitlesOfParts>
    <vt:vector size="41" baseType="lpstr">
      <vt:lpstr>Arial</vt:lpstr>
      <vt:lpstr>Wingdings</vt:lpstr>
      <vt:lpstr>Times New Roman CYR</vt:lpstr>
      <vt:lpstr>Times New Roman</vt:lpstr>
      <vt:lpstr>Symbol</vt:lpstr>
      <vt:lpstr>Batang</vt:lpstr>
      <vt:lpstr>GSI Default Symbols</vt:lpstr>
      <vt:lpstr>Оформление по умолчанию</vt:lpstr>
      <vt:lpstr>CorelDRAW 7.0 Graphic</vt:lpstr>
      <vt:lpstr>Точечный рисунок</vt:lpstr>
      <vt:lpstr>Документ Microsoft Word</vt:lpstr>
      <vt:lpstr>Adobe Photoshop Image</vt:lpstr>
      <vt:lpstr>Grapher Plot Document</vt:lpstr>
      <vt:lpstr>Microsoft Word Picture</vt:lpstr>
      <vt:lpstr>Рисунок Microsoft Word</vt:lpstr>
      <vt:lpstr>Microsoft Equation 3.0</vt:lpstr>
      <vt:lpstr>Interaction  of  SS – Zr – U melt with vertically positioned vessel steel specimen. Test MCP - 8</vt:lpstr>
      <vt:lpstr>Contents</vt:lpstr>
      <vt:lpstr>Objectives </vt:lpstr>
      <vt:lpstr>Specimen schematics</vt:lpstr>
      <vt:lpstr>MCP-8 furnace schematics</vt:lpstr>
      <vt:lpstr>PowerPoint-Präsentation</vt:lpstr>
      <vt:lpstr>PowerPoint-Präsentation</vt:lpstr>
      <vt:lpstr>Test procedure</vt:lpstr>
      <vt:lpstr>Test results: TC readings</vt:lpstr>
      <vt:lpstr>Test results: Powers extracted from the crucible, specimen and bottom calorimeter </vt:lpstr>
      <vt:lpstr>Test results: Ingot view during furnace disassembling </vt:lpstr>
      <vt:lpstr>Test results: Ingot side views</vt:lpstr>
      <vt:lpstr>Posttest analysis  Specimen axial section (0º, see slide 6)</vt:lpstr>
      <vt:lpstr>Post-test analysis (2)  Cross section, 30 mm elevation (reconstruction)</vt:lpstr>
      <vt:lpstr>Post-test analysis (3)  </vt:lpstr>
      <vt:lpstr>Post-test analysis (4)</vt:lpstr>
      <vt:lpstr>Post-test analysis (5)</vt:lpstr>
      <vt:lpstr>Post-test analysis (6)</vt:lpstr>
      <vt:lpstr>Physicochemical analysis </vt:lpstr>
      <vt:lpstr>Physicochemical analysis(2)</vt:lpstr>
      <vt:lpstr>Physicochemical analysis(3)</vt:lpstr>
      <vt:lpstr>Physicochemical analysis(4)</vt:lpstr>
      <vt:lpstr>Physicochemical analysis(5)</vt:lpstr>
      <vt:lpstr>Сorrosion kinetics</vt:lpstr>
      <vt:lpstr>PowerPoint-Präsentation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the ISTC project#3592 METCOR-P</dc:title>
  <dc:subject>19CEG-SAM meeting</dc:subject>
  <dc:creator>S BECHTA</dc:creator>
  <cp:lastModifiedBy>Peters, Ursula</cp:lastModifiedBy>
  <cp:revision>806</cp:revision>
  <cp:lastPrinted>2001-10-30T08:59:27Z</cp:lastPrinted>
  <dcterms:created xsi:type="dcterms:W3CDTF">1998-10-12T06:52:06Z</dcterms:created>
  <dcterms:modified xsi:type="dcterms:W3CDTF">2012-10-16T20:51:19Z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Interaction  of  SS – Zr – U melt with vertically positioned vessel steel specimen._x000b_Test MCP - 8.</vt:lpwstr>
  </property>
</Properties>
</file>