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408" r:id="rId3"/>
    <p:sldId id="409" r:id="rId4"/>
    <p:sldId id="411" r:id="rId5"/>
    <p:sldId id="407" r:id="rId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FF0000"/>
    <a:srgbClr val="FF00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 snapToGrid="0">
      <p:cViewPr>
        <p:scale>
          <a:sx n="91" d="100"/>
          <a:sy n="91" d="100"/>
        </p:scale>
        <p:origin x="-1210" y="-29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4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20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453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4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00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D1F18E4A-D4C0-49AC-B5E1-3B86466EFA6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28596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6A0F59E1-FA04-4740-BFFB-A4B6ACA8E3C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632923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A5A8FCE8-CF50-48B8-9321-D0DB3589533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113696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4017963" y="6226175"/>
            <a:ext cx="434022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17D41685-6A07-4427-9A7F-3C07EB6429A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495336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5ABC9B32-7F0E-44E3-8409-8058FFA36A9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51207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222F0E5D-A8C5-4BA5-A599-AF0573FA558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45946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7709BE4F-41E2-405D-9AF3-4A6ED067352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4278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47E6A009-998B-4250-97E8-D4162C9BCA1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93998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09CB1B67-A772-4907-BBDB-5A636BC9E3B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596881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52D65277-C690-4B15-A854-101F6F68CEF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247345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9DF39BF1-38B5-4E19-A1FA-D4419BA83F0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568933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7AC5625D-FD60-4492-A09B-E989B56DB5D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074347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17963" y="6226175"/>
            <a:ext cx="434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b="0">
                <a:solidFill>
                  <a:srgbClr val="993300"/>
                </a:solidFill>
              </a:defRPr>
            </a:lvl1pPr>
          </a:lstStyle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310BACE4-0567-43CD-A3C6-C0A94E28F81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3300"/>
          </a:solidFill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220662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4800"/>
              <a:t>Status of METCOR-P Publications</a:t>
            </a: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797425" y="0"/>
            <a:ext cx="4098925" cy="1004888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</a:t>
              </a:r>
              <a:r>
                <a:rPr lang="en-US" sz="1800"/>
                <a:t>International Science and Technology Center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9216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S. </a:t>
            </a:r>
            <a:r>
              <a:rPr lang="en-US" sz="2400">
                <a:solidFill>
                  <a:srgbClr val="000000"/>
                </a:solidFill>
              </a:rPr>
              <a:t>Bechta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</a:rPr>
              <a:t>3</a:t>
            </a:r>
            <a:r>
              <a:rPr lang="en-US" sz="2400" baseline="30000">
                <a:solidFill>
                  <a:srgbClr val="000000"/>
                </a:solidFill>
              </a:rPr>
              <a:t>rd</a:t>
            </a:r>
            <a:r>
              <a:rPr lang="en-US" sz="2400">
                <a:solidFill>
                  <a:srgbClr val="000000"/>
                </a:solidFill>
              </a:rPr>
              <a:t> METCOR-P Project Meeting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400">
                <a:solidFill>
                  <a:srgbClr val="000000"/>
                </a:solidFill>
              </a:rPr>
              <a:t>May 27, 2009, St. Petersburg </a:t>
            </a:r>
            <a:endParaRPr lang="en-GB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87A31BB0-70DB-4CDD-BB93-31D89AEA7995}" type="slidenum">
              <a:rPr lang="en-GB"/>
              <a:pPr/>
              <a:t>2</a:t>
            </a:fld>
            <a:endParaRPr lang="en-GB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63" y="250825"/>
            <a:ext cx="7772400" cy="762000"/>
          </a:xfrm>
        </p:spPr>
        <p:txBody>
          <a:bodyPr/>
          <a:lstStyle/>
          <a:p>
            <a:pPr defTabSz="914400"/>
            <a:r>
              <a:rPr lang="en-GB"/>
              <a:t>Recent publications</a:t>
            </a:r>
            <a:r>
              <a:rPr lang="en-GB">
                <a:solidFill>
                  <a:schemeClr val="tx1"/>
                </a:solidFill>
              </a:rPr>
              <a:t/>
            </a:r>
            <a:br>
              <a:rPr lang="en-GB">
                <a:solidFill>
                  <a:schemeClr val="tx1"/>
                </a:solidFill>
              </a:rPr>
            </a:br>
            <a:endParaRPr lang="en-GB">
              <a:solidFill>
                <a:schemeClr val="tx1"/>
              </a:solidFill>
            </a:endParaRPr>
          </a:p>
        </p:txBody>
      </p:sp>
      <p:sp>
        <p:nvSpPr>
          <p:cNvPr id="641028" name="Rectangle 4"/>
          <p:cNvSpPr>
            <a:spLocks noChangeArrowheads="1"/>
          </p:cNvSpPr>
          <p:nvPr/>
        </p:nvSpPr>
        <p:spPr bwMode="auto">
          <a:xfrm>
            <a:off x="0" y="319088"/>
            <a:ext cx="9144000" cy="572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457200" indent="-457200" defTabSz="762000">
              <a:lnSpc>
                <a:spcPct val="120000"/>
              </a:lnSpc>
              <a:buFont typeface="Wingdings" pitchFamily="2" charset="2"/>
              <a:buChar char="ü"/>
              <a:tabLst>
                <a:tab pos="685800" algn="l"/>
              </a:tabLst>
            </a:pPr>
            <a:endParaRPr lang="en-GB" sz="18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ü"/>
              <a:tabLst>
                <a:tab pos="685800" algn="l"/>
              </a:tabLst>
            </a:pPr>
            <a:r>
              <a:rPr lang="en-GB" sz="1800" b="0" i="1">
                <a:solidFill>
                  <a:srgbClr val="000066"/>
                </a:solidFill>
              </a:rPr>
              <a:t>S.V. Bechta, V.S. Granovsky, V.B. Khabensky, V.V. Gusarov, V.I. Almiashev, L.P. Mezentseva, E.V. Krushinov, S.Yu. Kotova, R.A. Kosarevsky, M. Barrachin, D. Bottomley, F. Fichot, M. Fischer, </a:t>
            </a:r>
            <a:r>
              <a:rPr lang="en-US" sz="1800">
                <a:solidFill>
                  <a:srgbClr val="000066"/>
                </a:solidFill>
              </a:rPr>
              <a:t>“Corium Phase Equilibria based on MASCA, METCOR and CORPHAD Results”, </a:t>
            </a:r>
            <a:r>
              <a:rPr lang="en-GB" sz="1800" b="0" i="1">
                <a:solidFill>
                  <a:srgbClr val="000066"/>
                </a:solidFill>
              </a:rPr>
              <a:t>Nuclear Engineering and Design, 238, p. </a:t>
            </a:r>
            <a:r>
              <a:rPr lang="en-GB" sz="1800" i="1">
                <a:solidFill>
                  <a:srgbClr val="000066"/>
                </a:solidFill>
              </a:rPr>
              <a:t>2761</a:t>
            </a:r>
            <a:r>
              <a:rPr lang="en-GB" sz="1800" b="0" i="1">
                <a:solidFill>
                  <a:srgbClr val="000066"/>
                </a:solidFill>
              </a:rPr>
              <a:t>-2771 (2008) </a:t>
            </a:r>
          </a:p>
          <a:p>
            <a:pPr marL="457200" indent="-4572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ü"/>
              <a:tabLst>
                <a:tab pos="685800" algn="l"/>
              </a:tabLst>
            </a:pPr>
            <a:r>
              <a:rPr lang="sv-SE" sz="1800" b="0" i="1">
                <a:solidFill>
                  <a:srgbClr val="000066"/>
                </a:solidFill>
              </a:rPr>
              <a:t>S.V. Bechta, V.S. Granovsky, V.B. Khabensky, E.V. Krushinov, S.A. Vitol, V.F. Strizhov, D. Bottomley, M. Fischer, P. Piluso, A. Miassoedov, W. Tromm, E. Altstadt, H. G. Willschutz, F. Fichot, O. Kymalainen</a:t>
            </a:r>
            <a:r>
              <a:rPr lang="en-US" sz="1800" b="0" i="1">
                <a:solidFill>
                  <a:srgbClr val="000066"/>
                </a:solidFill>
              </a:rPr>
              <a:t>, </a:t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en-US" sz="1800">
                <a:solidFill>
                  <a:srgbClr val="000066"/>
                </a:solidFill>
              </a:rPr>
              <a:t>”VER Steel Corrosion During In-Vessel Retention of Corium Melt”</a:t>
            </a:r>
            <a:r>
              <a:rPr lang="ru-RU" sz="1800">
                <a:solidFill>
                  <a:srgbClr val="000066"/>
                </a:solidFill>
              </a:rPr>
              <a:t> </a:t>
            </a:r>
            <a:r>
              <a:rPr lang="en-US" sz="1800" b="0" i="1">
                <a:solidFill>
                  <a:srgbClr val="000066"/>
                </a:solidFill>
              </a:rPr>
              <a:t>Proc. of the 3</a:t>
            </a:r>
            <a:r>
              <a:rPr lang="en-US" sz="1800" b="0" i="1" baseline="30000">
                <a:solidFill>
                  <a:srgbClr val="000066"/>
                </a:solidFill>
              </a:rPr>
              <a:t>rd</a:t>
            </a:r>
            <a:r>
              <a:rPr lang="en-US" sz="1800" b="0" i="1">
                <a:solidFill>
                  <a:srgbClr val="000066"/>
                </a:solidFill>
              </a:rPr>
              <a:t> European Review Meeting on Severe Accident Research (ERMSAR 2008), Paper 2.7, Nesseber, Bulgaria, September 23-25 (2008).</a:t>
            </a:r>
            <a:r>
              <a:rPr lang="ru-RU" sz="1800">
                <a:solidFill>
                  <a:srgbClr val="000066"/>
                </a:solidFill>
              </a:rPr>
              <a:t> </a:t>
            </a:r>
            <a:endParaRPr lang="en-US" sz="1800" b="0" i="1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ü"/>
              <a:tabLst>
                <a:tab pos="685800" algn="l"/>
              </a:tabLst>
            </a:pPr>
            <a:r>
              <a:rPr lang="ru-RU" sz="1800" b="0" i="1">
                <a:solidFill>
                  <a:srgbClr val="000066"/>
                </a:solidFill>
              </a:rPr>
              <a:t>S.V. Bechta, V.S. Granovsky, V.B. Khabensky, E.V. Krushinov, </a:t>
            </a:r>
            <a:r>
              <a:rPr lang="en-US" sz="1800" b="0" i="1">
                <a:solidFill>
                  <a:srgbClr val="000066"/>
                </a:solidFill>
              </a:rPr>
              <a:t/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ru-RU" sz="1800" b="0" i="1">
                <a:solidFill>
                  <a:srgbClr val="000066"/>
                </a:solidFill>
              </a:rPr>
              <a:t>S.A. Vitol,</a:t>
            </a:r>
            <a:r>
              <a:rPr lang="en-US" sz="1800" b="0" i="1">
                <a:solidFill>
                  <a:srgbClr val="000066"/>
                </a:solidFill>
              </a:rPr>
              <a:t> </a:t>
            </a:r>
            <a:r>
              <a:rPr lang="ru-RU" sz="1800" b="0" i="1">
                <a:solidFill>
                  <a:srgbClr val="000066"/>
                </a:solidFill>
              </a:rPr>
              <a:t>A.A. Sulatsky, V.V. Gusarov, V.I. Almiashev, D.B. Lopukh, D. Bottomley, M. Fischer,</a:t>
            </a:r>
            <a:r>
              <a:rPr lang="en-US" sz="1800" b="0" i="1">
                <a:solidFill>
                  <a:srgbClr val="000066"/>
                </a:solidFill>
              </a:rPr>
              <a:t> </a:t>
            </a:r>
            <a:r>
              <a:rPr lang="ru-RU" sz="1800" b="0" i="1">
                <a:solidFill>
                  <a:srgbClr val="000066"/>
                </a:solidFill>
              </a:rPr>
              <a:t>P. Piluso, A. Miassoedov, W. Tromm,</a:t>
            </a:r>
            <a:r>
              <a:rPr lang="en-US" sz="1800" b="0" i="1">
                <a:solidFill>
                  <a:srgbClr val="000066"/>
                </a:solidFill>
              </a:rPr>
              <a:t> </a:t>
            </a:r>
            <a:r>
              <a:rPr lang="ru-RU" sz="1800" b="0" i="1">
                <a:solidFill>
                  <a:srgbClr val="000066"/>
                </a:solidFill>
              </a:rPr>
              <a:t>E. Altstadt, F. Fichot, O. Kymalainen</a:t>
            </a:r>
            <a:r>
              <a:rPr lang="en-US" sz="1800" b="0" i="1">
                <a:solidFill>
                  <a:srgbClr val="000066"/>
                </a:solidFill>
              </a:rPr>
              <a:t>,   </a:t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en-US" sz="1800">
                <a:solidFill>
                  <a:srgbClr val="000066"/>
                </a:solidFill>
              </a:rPr>
              <a:t>“</a:t>
            </a:r>
            <a:r>
              <a:rPr lang="ru-RU" sz="1800">
                <a:solidFill>
                  <a:srgbClr val="000066"/>
                </a:solidFill>
              </a:rPr>
              <a:t>Interaction between Molten Corium UO</a:t>
            </a:r>
            <a:r>
              <a:rPr lang="ru-RU" sz="1800" baseline="-25000">
                <a:solidFill>
                  <a:srgbClr val="000066"/>
                </a:solidFill>
              </a:rPr>
              <a:t>2+X</a:t>
            </a:r>
            <a:r>
              <a:rPr lang="ru-RU" sz="1800">
                <a:solidFill>
                  <a:srgbClr val="000066"/>
                </a:solidFill>
              </a:rPr>
              <a:t> - ZrO</a:t>
            </a:r>
            <a:r>
              <a:rPr lang="ru-RU" sz="1800" baseline="-25000">
                <a:solidFill>
                  <a:srgbClr val="000066"/>
                </a:solidFill>
              </a:rPr>
              <a:t>2</a:t>
            </a:r>
            <a:r>
              <a:rPr lang="ru-RU" sz="1800">
                <a:solidFill>
                  <a:srgbClr val="000066"/>
                </a:solidFill>
              </a:rPr>
              <a:t>- FeO</a:t>
            </a:r>
            <a:r>
              <a:rPr lang="ru-RU" sz="1800" baseline="-25000">
                <a:solidFill>
                  <a:srgbClr val="000066"/>
                </a:solidFill>
              </a:rPr>
              <a:t>y</a:t>
            </a:r>
            <a:r>
              <a:rPr lang="ru-RU" sz="1800">
                <a:solidFill>
                  <a:srgbClr val="000066"/>
                </a:solidFill>
              </a:rPr>
              <a:t> and VVER Vessel Steel</a:t>
            </a:r>
            <a:r>
              <a:rPr lang="en-US" sz="1800">
                <a:solidFill>
                  <a:srgbClr val="000066"/>
                </a:solidFill>
              </a:rPr>
              <a:t>”,</a:t>
            </a:r>
            <a:r>
              <a:rPr lang="en-US" sz="1800" b="0">
                <a:solidFill>
                  <a:srgbClr val="000066"/>
                </a:solidFill>
              </a:rPr>
              <a:t> </a:t>
            </a:r>
            <a:r>
              <a:rPr lang="en-US" sz="1800" b="0" i="1">
                <a:solidFill>
                  <a:srgbClr val="000066"/>
                </a:solidFill>
              </a:rPr>
              <a:t>Proceedings of ICAPP ’08, Anaheim, CA USA, June 8-12, 2008, Paper 8052</a:t>
            </a:r>
            <a:endParaRPr lang="en-GB" sz="1800" b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A471BEAF-4737-4C7D-A02F-0099B59EE834}" type="slidenum">
              <a:rPr lang="en-GB"/>
              <a:pPr/>
              <a:t>3</a:t>
            </a:fld>
            <a:endParaRPr lang="en-GB"/>
          </a:p>
        </p:txBody>
      </p:sp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63" y="250825"/>
            <a:ext cx="7772400" cy="762000"/>
          </a:xfrm>
        </p:spPr>
        <p:txBody>
          <a:bodyPr/>
          <a:lstStyle/>
          <a:p>
            <a:pPr defTabSz="914400"/>
            <a:r>
              <a:rPr lang="en-GB"/>
              <a:t>In press</a:t>
            </a:r>
            <a:r>
              <a:rPr lang="en-US"/>
              <a:t> </a:t>
            </a:r>
            <a:r>
              <a:rPr lang="en-GB">
                <a:solidFill>
                  <a:schemeClr val="tx1"/>
                </a:solidFill>
              </a:rPr>
              <a:t/>
            </a:r>
            <a:br>
              <a:rPr lang="en-GB">
                <a:solidFill>
                  <a:schemeClr val="tx1"/>
                </a:solidFill>
              </a:rPr>
            </a:br>
            <a:endParaRPr lang="en-GB">
              <a:solidFill>
                <a:schemeClr val="tx1"/>
              </a:solidFill>
            </a:endParaRPr>
          </a:p>
        </p:txBody>
      </p:sp>
      <p:sp>
        <p:nvSpPr>
          <p:cNvPr id="643075" name="Rectangle 3"/>
          <p:cNvSpPr>
            <a:spLocks noChangeArrowheads="1"/>
          </p:cNvSpPr>
          <p:nvPr/>
        </p:nvSpPr>
        <p:spPr bwMode="auto">
          <a:xfrm>
            <a:off x="192088" y="639763"/>
            <a:ext cx="8731250" cy="546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457200" indent="-4572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ü"/>
              <a:tabLst>
                <a:tab pos="685800" algn="l"/>
              </a:tabLst>
            </a:pPr>
            <a:endParaRPr lang="en-GB" sz="180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Char char="ü"/>
              <a:tabLst>
                <a:tab pos="685800" algn="l"/>
              </a:tabLst>
            </a:pPr>
            <a:r>
              <a:rPr lang="ru-RU" sz="1800" b="0" i="1">
                <a:solidFill>
                  <a:srgbClr val="000066"/>
                </a:solidFill>
              </a:rPr>
              <a:t>S.V. Bechta, V.S. Granovsky, V.B. Khabensky, E.V. Krushinov,</a:t>
            </a:r>
            <a:r>
              <a:rPr lang="en-US" sz="1800" b="0" i="1">
                <a:solidFill>
                  <a:srgbClr val="000066"/>
                </a:solidFill>
              </a:rPr>
              <a:t> </a:t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ru-RU" sz="1800" b="0" i="1">
                <a:solidFill>
                  <a:srgbClr val="000066"/>
                </a:solidFill>
              </a:rPr>
              <a:t>S.A. Vitol,</a:t>
            </a:r>
            <a:r>
              <a:rPr lang="en-US" sz="1800" b="0" i="1">
                <a:solidFill>
                  <a:srgbClr val="000066"/>
                </a:solidFill>
              </a:rPr>
              <a:t> </a:t>
            </a:r>
            <a:r>
              <a:rPr lang="ru-RU" sz="1800" b="0" i="1">
                <a:solidFill>
                  <a:srgbClr val="000066"/>
                </a:solidFill>
              </a:rPr>
              <a:t>A.A. Sulatsky, V.V. Gusarov, V.I. Almiashev, D.B. Lopukh, D. Bottomley, M. Fischer,</a:t>
            </a:r>
            <a:r>
              <a:rPr lang="en-US" sz="1800" b="0" i="1">
                <a:solidFill>
                  <a:srgbClr val="000066"/>
                </a:solidFill>
              </a:rPr>
              <a:t> </a:t>
            </a:r>
            <a:r>
              <a:rPr lang="ru-RU" sz="1800" b="0" i="1">
                <a:solidFill>
                  <a:srgbClr val="000066"/>
                </a:solidFill>
              </a:rPr>
              <a:t>P. Piluso, A. Miassoedov, W. Tromm, </a:t>
            </a:r>
            <a:r>
              <a:rPr lang="en-US" sz="1800" b="0" i="1">
                <a:solidFill>
                  <a:srgbClr val="000066"/>
                </a:solidFill>
              </a:rPr>
              <a:t/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ru-RU" sz="1800" b="0" i="1">
                <a:solidFill>
                  <a:srgbClr val="000066"/>
                </a:solidFill>
              </a:rPr>
              <a:t>E. Altstadt, F. Fichot, O. Kymalainen</a:t>
            </a:r>
            <a:r>
              <a:rPr lang="en-US" sz="1800" b="0" i="1">
                <a:solidFill>
                  <a:srgbClr val="000066"/>
                </a:solidFill>
              </a:rPr>
              <a:t>, </a:t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en-US" sz="1800">
                <a:solidFill>
                  <a:srgbClr val="000066"/>
                </a:solidFill>
              </a:rPr>
              <a:t>“</a:t>
            </a:r>
            <a:r>
              <a:rPr lang="ru-RU" sz="1800">
                <a:solidFill>
                  <a:srgbClr val="000066"/>
                </a:solidFill>
              </a:rPr>
              <a:t>Interaction between Molten Corium UO</a:t>
            </a:r>
            <a:r>
              <a:rPr lang="ru-RU" sz="1800" baseline="-25000">
                <a:solidFill>
                  <a:srgbClr val="000066"/>
                </a:solidFill>
              </a:rPr>
              <a:t>2+X</a:t>
            </a:r>
            <a:r>
              <a:rPr lang="ru-RU" sz="1800">
                <a:solidFill>
                  <a:srgbClr val="000066"/>
                </a:solidFill>
              </a:rPr>
              <a:t>- ZrO</a:t>
            </a:r>
            <a:r>
              <a:rPr lang="ru-RU" sz="1800" baseline="-25000">
                <a:solidFill>
                  <a:srgbClr val="000066"/>
                </a:solidFill>
              </a:rPr>
              <a:t>2</a:t>
            </a:r>
            <a:r>
              <a:rPr lang="ru-RU" sz="1800">
                <a:solidFill>
                  <a:srgbClr val="000066"/>
                </a:solidFill>
              </a:rPr>
              <a:t>-FeO</a:t>
            </a:r>
            <a:r>
              <a:rPr lang="ru-RU" sz="1800" baseline="-25000">
                <a:solidFill>
                  <a:srgbClr val="000066"/>
                </a:solidFill>
              </a:rPr>
              <a:t>y </a:t>
            </a:r>
            <a:r>
              <a:rPr lang="ru-RU" sz="1800">
                <a:solidFill>
                  <a:srgbClr val="000066"/>
                </a:solidFill>
              </a:rPr>
              <a:t>and VVER Vessel Steel</a:t>
            </a:r>
            <a:r>
              <a:rPr lang="en-US" sz="1800">
                <a:solidFill>
                  <a:srgbClr val="000066"/>
                </a:solidFill>
              </a:rPr>
              <a:t>”</a:t>
            </a:r>
            <a:r>
              <a:rPr lang="en-US" sz="1800" b="0">
                <a:solidFill>
                  <a:srgbClr val="000066"/>
                </a:solidFill>
              </a:rPr>
              <a:t>,</a:t>
            </a:r>
            <a:r>
              <a:rPr lang="en-US" sz="1800" b="0" i="1">
                <a:solidFill>
                  <a:srgbClr val="000066"/>
                </a:solidFill>
              </a:rPr>
              <a:t> Nucl. Technology (in press), Manuscript Number: 08110 (2008)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ru-RU" sz="1800">
                <a:solidFill>
                  <a:srgbClr val="000066"/>
                </a:solidFill>
              </a:rPr>
              <a:t> </a:t>
            </a:r>
            <a:r>
              <a:rPr lang="en-US" sz="1400">
                <a:solidFill>
                  <a:srgbClr val="000066"/>
                </a:solidFill>
              </a:rPr>
              <a:t>March 3, 2009 Dear Dr. Bechta,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I apologize for me delay in responding to your message.  I do not have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access to a list of invited papers for the ICAPP-08 special, so I do not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know if your manuscript was invited.  I would suggest contacting the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organizers to learn the status of your paper.  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We do bill authors $80 per typeset pages.  Papers will not be excluded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from publication if authors are unable to pay.  When your paper is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typeset I will be able to give you an exact amount, but a rough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estimated length is around 9.5 pages.  This means that your bill will be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around $760.  Please note that this is just an estimate.  Your paper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could be either shorter or longer.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Please let me know if you have any questions.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Sincerely,</a:t>
            </a:r>
          </a:p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en-US" sz="1400">
                <a:solidFill>
                  <a:srgbClr val="000066"/>
                </a:solidFill>
              </a:rPr>
              <a:t>Liz Pantle, Editorial Assistant, Nuclear Technology,American Nuclear Society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36DD8576-B52D-44FA-8013-DC787CC5FF0E}" type="slidenum">
              <a:rPr lang="en-GB"/>
              <a:pPr/>
              <a:t>4</a:t>
            </a:fld>
            <a:endParaRPr lang="en-GB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63" y="250825"/>
            <a:ext cx="7772400" cy="762000"/>
          </a:xfrm>
        </p:spPr>
        <p:txBody>
          <a:bodyPr/>
          <a:lstStyle/>
          <a:p>
            <a:pPr defTabSz="914400"/>
            <a:r>
              <a:rPr lang="en-GB"/>
              <a:t>In press</a:t>
            </a:r>
            <a:r>
              <a:rPr lang="en-US"/>
              <a:t> </a:t>
            </a:r>
            <a:r>
              <a:rPr lang="en-GB">
                <a:solidFill>
                  <a:schemeClr val="tx1"/>
                </a:solidFill>
              </a:rPr>
              <a:t/>
            </a:r>
            <a:br>
              <a:rPr lang="en-GB">
                <a:solidFill>
                  <a:schemeClr val="tx1"/>
                </a:solidFill>
              </a:rPr>
            </a:br>
            <a:endParaRPr lang="en-GB">
              <a:solidFill>
                <a:schemeClr val="tx1"/>
              </a:solidFill>
            </a:endParaRPr>
          </a:p>
        </p:txBody>
      </p:sp>
      <p:sp>
        <p:nvSpPr>
          <p:cNvPr id="647171" name="Rectangle 3"/>
          <p:cNvSpPr>
            <a:spLocks noChangeArrowheads="1"/>
          </p:cNvSpPr>
          <p:nvPr/>
        </p:nvSpPr>
        <p:spPr bwMode="auto">
          <a:xfrm>
            <a:off x="727075" y="1016000"/>
            <a:ext cx="76612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 anchor="ctr">
            <a:spAutoFit/>
          </a:bodyPr>
          <a:lstStyle/>
          <a:p>
            <a:pPr marL="457200" indent="-457200" defTabSz="762000">
              <a:lnSpc>
                <a:spcPct val="110000"/>
              </a:lnSpc>
              <a:buFont typeface="Wingdings" pitchFamily="2" charset="2"/>
              <a:buNone/>
              <a:tabLst>
                <a:tab pos="685800" algn="l"/>
              </a:tabLst>
            </a:pPr>
            <a:r>
              <a:rPr lang="ru-RU" sz="1800">
                <a:solidFill>
                  <a:srgbClr val="000066"/>
                </a:solidFill>
              </a:rPr>
              <a:t> </a:t>
            </a:r>
            <a:endParaRPr lang="en-US" sz="1800" b="0">
              <a:solidFill>
                <a:srgbClr val="000066"/>
              </a:solidFill>
            </a:endParaRPr>
          </a:p>
          <a:p>
            <a:pPr marL="457200" indent="-457200" defTabSz="762000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ü"/>
              <a:tabLst>
                <a:tab pos="685800" algn="l"/>
              </a:tabLst>
            </a:pPr>
            <a:r>
              <a:rPr lang="en-US" sz="1800" b="0" i="1">
                <a:solidFill>
                  <a:srgbClr val="000066"/>
                </a:solidFill>
              </a:rPr>
              <a:t>S.V. Bechta, V.S. Granovsky, V.B. Khabensky, E.V. Krushinov, </a:t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en-US" sz="1800" b="0" i="1">
                <a:solidFill>
                  <a:srgbClr val="000066"/>
                </a:solidFill>
              </a:rPr>
              <a:t>S.A. Vitol, A.A. Sulatsky</a:t>
            </a:r>
            <a:r>
              <a:rPr lang="en-GB" sz="1800" b="0" i="1">
                <a:solidFill>
                  <a:srgbClr val="000066"/>
                </a:solidFill>
              </a:rPr>
              <a:t>, V.V. Gusarov, V.I. Almiashev, </a:t>
            </a:r>
            <a:r>
              <a:rPr lang="en-US" sz="1800" b="0" i="1">
                <a:solidFill>
                  <a:srgbClr val="000066"/>
                </a:solidFill>
              </a:rPr>
              <a:t>D.B. Lopukh,</a:t>
            </a:r>
            <a:r>
              <a:rPr lang="en-GB" sz="1800" b="0" i="1">
                <a:solidFill>
                  <a:srgbClr val="000066"/>
                </a:solidFill>
              </a:rPr>
              <a:t/>
            </a:r>
            <a:br>
              <a:rPr lang="en-GB" sz="1800" b="0" i="1">
                <a:solidFill>
                  <a:srgbClr val="000066"/>
                </a:solidFill>
              </a:rPr>
            </a:br>
            <a:r>
              <a:rPr lang="en-GB" sz="1800" b="0" i="1">
                <a:solidFill>
                  <a:srgbClr val="000066"/>
                </a:solidFill>
              </a:rPr>
              <a:t>D. Bottomley, M. Fischer, </a:t>
            </a:r>
            <a:r>
              <a:rPr lang="en-US" sz="1800" b="0" i="1">
                <a:solidFill>
                  <a:srgbClr val="000066"/>
                </a:solidFill>
              </a:rPr>
              <a:t>P. Piluso, A. Miassoedov, W. Tromm, </a:t>
            </a:r>
            <a:br>
              <a:rPr lang="en-US" sz="1800" b="0" i="1">
                <a:solidFill>
                  <a:srgbClr val="000066"/>
                </a:solidFill>
              </a:rPr>
            </a:br>
            <a:r>
              <a:rPr lang="en-US" sz="1800" b="0" i="1">
                <a:solidFill>
                  <a:srgbClr val="000066"/>
                </a:solidFill>
              </a:rPr>
              <a:t>E. Altstadt, F. Fichot, O. Kymalainen,</a:t>
            </a:r>
            <a:r>
              <a:rPr lang="en-US" sz="1800" b="0">
                <a:solidFill>
                  <a:srgbClr val="000066"/>
                </a:solidFill>
              </a:rPr>
              <a:t> </a:t>
            </a:r>
            <a:br>
              <a:rPr lang="en-US" sz="1800" b="0">
                <a:solidFill>
                  <a:srgbClr val="000066"/>
                </a:solidFill>
              </a:rPr>
            </a:br>
            <a:r>
              <a:rPr lang="en-US" sz="1800" b="0">
                <a:solidFill>
                  <a:srgbClr val="000066"/>
                </a:solidFill>
              </a:rPr>
              <a:t>”</a:t>
            </a:r>
            <a:r>
              <a:rPr lang="en-US" sz="1800">
                <a:solidFill>
                  <a:srgbClr val="000066"/>
                </a:solidFill>
              </a:rPr>
              <a:t>VVER Vessel Steel Corrosion at Interaction with Molten Corium in Oxidizing Atmosphere</a:t>
            </a:r>
            <a:r>
              <a:rPr lang="en-US" sz="1800" b="0">
                <a:solidFill>
                  <a:srgbClr val="000066"/>
                </a:solidFill>
              </a:rPr>
              <a:t>”, </a:t>
            </a:r>
            <a:r>
              <a:rPr lang="en-US" sz="1800" b="0" i="1">
                <a:solidFill>
                  <a:srgbClr val="000066"/>
                </a:solidFill>
              </a:rPr>
              <a:t>Nuclear Engineering and Design (in press), Manuscript Number:</a:t>
            </a:r>
            <a:r>
              <a:rPr lang="en-US" sz="1800" i="1"/>
              <a:t> </a:t>
            </a:r>
            <a:r>
              <a:rPr lang="en-US" sz="1800" b="0" i="1">
                <a:solidFill>
                  <a:srgbClr val="000066"/>
                </a:solidFill>
              </a:rPr>
              <a:t>5248, Corrected Proof,</a:t>
            </a:r>
            <a:r>
              <a:rPr lang="en-US" sz="1800" b="0">
                <a:solidFill>
                  <a:srgbClr val="000066"/>
                </a:solidFill>
              </a:rPr>
              <a:t> </a:t>
            </a:r>
            <a:r>
              <a:rPr lang="en-US" sz="1800" b="0">
                <a:solidFill>
                  <a:schemeClr val="accent2"/>
                </a:solidFill>
              </a:rPr>
              <a:t>http://dx.doi.org/10.1016/j.nucengdes.2008.12.009)</a:t>
            </a:r>
            <a:r>
              <a:rPr lang="ru-RU" sz="1800">
                <a:solidFill>
                  <a:schemeClr val="accent2"/>
                </a:solidFill>
              </a:rPr>
              <a:t> 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/>
              <a:t> 3</a:t>
            </a:r>
            <a:r>
              <a:rPr lang="en-US" sz="1200" b="1" baseline="30000"/>
              <a:t>rd</a:t>
            </a:r>
            <a:r>
              <a:rPr lang="en-US" sz="1200" b="1"/>
              <a:t> METCOR-P Project Meeting, May 27, 2009, St. Petersburg</a:t>
            </a:r>
            <a:r>
              <a:rPr lang="en-GB"/>
              <a:t>    </a:t>
            </a:r>
            <a:fld id="{EF803A36-EF33-4E4C-8321-AA0A7ADCF0AC}" type="slidenum">
              <a:rPr lang="en-GB"/>
              <a:pPr/>
              <a:t>5</a:t>
            </a:fld>
            <a:endParaRPr lang="en-GB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600">
                <a:cs typeface="Times New Roman" pitchFamily="18" charset="0"/>
              </a:rPr>
              <a:t>Proposals for the discussion</a:t>
            </a:r>
          </a:p>
        </p:txBody>
      </p:sp>
      <p:sp>
        <p:nvSpPr>
          <p:cNvPr id="638979" name="Rectangle 3"/>
          <p:cNvSpPr>
            <a:spLocks noChangeArrowheads="1"/>
          </p:cNvSpPr>
          <p:nvPr/>
        </p:nvSpPr>
        <p:spPr bwMode="auto">
          <a:xfrm>
            <a:off x="0" y="696913"/>
            <a:ext cx="8664575" cy="518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(Optional)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None/>
            </a:pP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Title:  Model Representation of Vessel Steel Corrosion by Suboxidized Corium Melt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ru-RU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Content: Presentation of Dr. V. Granovsky + Results of additional test 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Preparation time: up to next meeting</a:t>
            </a: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endParaRPr lang="en-US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/>
              <a:t> Journal ?</a:t>
            </a:r>
            <a:endParaRPr lang="en-GB" sz="240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Bildschirmpräsentation (4:3)</PresentationFormat>
  <Paragraphs>46</Paragraphs>
  <Slides>5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 Unicode MS</vt:lpstr>
      <vt:lpstr>Arial</vt:lpstr>
      <vt:lpstr>Times New Roman CYR</vt:lpstr>
      <vt:lpstr>Wingdings</vt:lpstr>
      <vt:lpstr>Times New Roman</vt:lpstr>
      <vt:lpstr>Оформление по умолчанию</vt:lpstr>
      <vt:lpstr>CorelDRAW 7.0 Graphic</vt:lpstr>
      <vt:lpstr>Status of METCOR-P Publications</vt:lpstr>
      <vt:lpstr>Recent publications </vt:lpstr>
      <vt:lpstr>In press  </vt:lpstr>
      <vt:lpstr>In press  </vt:lpstr>
      <vt:lpstr>Proposals for the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Metcor Publications</dc:title>
  <dc:subject>3 Meeting</dc:subject>
  <dc:creator>S Bechta</dc:creator>
  <cp:lastModifiedBy>Peters, Ursula</cp:lastModifiedBy>
  <cp:revision>769</cp:revision>
  <cp:lastPrinted>2001-10-30T08:59:27Z</cp:lastPrinted>
  <dcterms:created xsi:type="dcterms:W3CDTF">1998-10-12T06:52:06Z</dcterms:created>
  <dcterms:modified xsi:type="dcterms:W3CDTF">2012-10-16T19:49:42Z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