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72" r:id="rId3"/>
    <p:sldId id="372" r:id="rId4"/>
    <p:sldId id="373" r:id="rId5"/>
    <p:sldId id="416" r:id="rId6"/>
    <p:sldId id="338" r:id="rId7"/>
    <p:sldId id="340" r:id="rId8"/>
    <p:sldId id="342" r:id="rId9"/>
    <p:sldId id="404" r:id="rId10"/>
    <p:sldId id="377" r:id="rId11"/>
    <p:sldId id="406" r:id="rId12"/>
    <p:sldId id="411" r:id="rId13"/>
    <p:sldId id="407" r:id="rId14"/>
    <p:sldId id="408" r:id="rId15"/>
    <p:sldId id="410" r:id="rId16"/>
    <p:sldId id="409" r:id="rId17"/>
    <p:sldId id="382" r:id="rId18"/>
    <p:sldId id="413" r:id="rId19"/>
    <p:sldId id="414" r:id="rId20"/>
    <p:sldId id="415" r:id="rId21"/>
    <p:sldId id="402" r:id="rId22"/>
    <p:sldId id="399" r:id="rId23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5F5F5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0" autoAdjust="0"/>
    <p:restoredTop sz="94660" autoAdjust="0"/>
  </p:normalViewPr>
  <p:slideViewPr>
    <p:cSldViewPr snapToGrid="0">
      <p:cViewPr>
        <p:scale>
          <a:sx n="91" d="100"/>
          <a:sy n="91" d="100"/>
        </p:scale>
        <p:origin x="-1498" y="-29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52" d="100"/>
          <a:sy n="52" d="100"/>
        </p:scale>
        <p:origin x="-1836" y="-90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6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507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33AC90AA-BAA7-4C0A-AA06-F80A1580B90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90800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CD9A3E93-1FA1-468B-AF04-0F1156CFDB6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66391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D82082D2-E73F-4D7A-AE86-CB7DC4A8B0C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60196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  <a:p>
            <a:fld id="{D0E4629C-7E59-46B3-B19F-8CA28C55495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90251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  <a:p>
            <a:fld id="{49E3A9B0-08E5-4AD9-B9B6-0072A25A51E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87470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  <a:p>
            <a:fld id="{49BC7FDB-94BA-43C4-BA0B-70DC973BA56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68881"/>
      </p:ext>
    </p:extLst>
  </p:cSld>
  <p:clrMapOvr>
    <a:masterClrMapping/>
  </p:clrMapOvr>
  <p:transition advClick="0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06450" y="22987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  <a:p>
            <a:fld id="{83ACDD20-21DC-4417-8B38-1430F9AD9A6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83266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91BB0179-38AC-4070-B38D-A46D0A3B3BF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3358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24786D41-A86F-455F-B357-2ADBB90AC1B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62761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3157237E-DD16-4630-95DE-2DADAE7F8C5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80174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72BFE5C3-4C66-4AB2-B187-6D9CFF6BEF4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51178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48D168B4-0D25-48B1-85ED-308B9A42ADB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7421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2E78A876-268B-422A-8271-C28E28A4C4E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24832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28A85FFB-6553-421F-ADCC-FC62B610B5C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10798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  <a:p>
            <a:fld id="{D29CE12C-A598-484B-A735-8C70A5CF477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21023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>
                <a:solidFill>
                  <a:srgbClr val="990033"/>
                </a:solidFill>
              </a:defRPr>
            </a:lvl1pPr>
          </a:lstStyle>
          <a:p>
            <a:endParaRPr lang="en-GB"/>
          </a:p>
          <a:p>
            <a:fld id="{A9901475-1FAD-444F-9C69-078822CDA4C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35738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36" name="Rectangle 1024"/>
          <p:cNvSpPr>
            <a:spLocks noChangeArrowheads="1"/>
          </p:cNvSpPr>
          <p:nvPr/>
        </p:nvSpPr>
        <p:spPr bwMode="auto">
          <a:xfrm>
            <a:off x="701675" y="6553200"/>
            <a:ext cx="6265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/>
              <a:t>Kurchatov-City, Republic of Kazakhstan, </a:t>
            </a:r>
            <a:r>
              <a:rPr lang="fr-FR" sz="1200"/>
              <a:t>IAE NNC, September 5-8, 2006</a:t>
            </a:r>
            <a:endParaRPr lang="en-GB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109663" y="16510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7469" name="Object 13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80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S. Bechta</a:t>
            </a:r>
          </a:p>
          <a:p>
            <a:pPr marL="342900" indent="-342900"/>
            <a:r>
              <a:rPr lang="en-US" sz="2000"/>
              <a:t>10</a:t>
            </a:r>
            <a:r>
              <a:rPr lang="en-US" sz="2000" baseline="30000"/>
              <a:t>th</a:t>
            </a:r>
            <a:r>
              <a:rPr lang="en-US" sz="2000"/>
              <a:t> CEG-SAM mee</a:t>
            </a:r>
            <a:r>
              <a:rPr lang="en-GB" sz="2000"/>
              <a:t>ting</a:t>
            </a:r>
          </a:p>
          <a:p>
            <a:pPr marL="342900" indent="-342900"/>
            <a:endParaRPr lang="en-GB" sz="2000"/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2181225"/>
            <a:ext cx="7772400" cy="1470025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#833.2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(METCOR-2)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9BA750A0-CBA1-44CC-8311-EAD754C4A4D1}" type="slidenum">
              <a:rPr lang="en-GB"/>
              <a:pPr/>
              <a:t>10</a:t>
            </a:fld>
            <a:endParaRPr lang="en-GB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/>
              <a:t>Tests with suboxidized corium</a:t>
            </a: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0" y="468313"/>
            <a:ext cx="91440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127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Identified phenomenon of steel corrosion: U, Zr, O partitioning and  partial eutectic melting (dissolution) of the vessel steel , IZ depth is limited by position of isotherm 1090 </a:t>
            </a:r>
            <a:r>
              <a:rPr lang="en-US" sz="1800" baseline="30000">
                <a:solidFill>
                  <a:srgbClr val="000066"/>
                </a:solidFill>
              </a:rPr>
              <a:t>o</a:t>
            </a:r>
            <a:r>
              <a:rPr lang="en-US" sz="1800">
                <a:solidFill>
                  <a:srgbClr val="000066"/>
                </a:solidFill>
              </a:rPr>
              <a:t>C</a:t>
            </a:r>
            <a:endParaRPr lang="en-GB" sz="1800" baseline="-25000">
              <a:solidFill>
                <a:srgbClr val="000066"/>
              </a:solidFill>
            </a:endParaRP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769938" y="1330325"/>
            <a:ext cx="36893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Axial sections of specimens </a:t>
            </a:r>
          </a:p>
        </p:txBody>
      </p:sp>
      <p:grpSp>
        <p:nvGrpSpPr>
          <p:cNvPr id="499785" name="Group 73"/>
          <p:cNvGrpSpPr>
            <a:grpSpLocks/>
          </p:cNvGrpSpPr>
          <p:nvPr/>
        </p:nvGrpSpPr>
        <p:grpSpPr bwMode="auto">
          <a:xfrm>
            <a:off x="204788" y="1703388"/>
            <a:ext cx="3675062" cy="4773612"/>
            <a:chOff x="101" y="1031"/>
            <a:chExt cx="2087" cy="2861"/>
          </a:xfrm>
        </p:grpSpPr>
        <p:pic>
          <p:nvPicPr>
            <p:cNvPr id="499756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" b="880"/>
            <a:stretch>
              <a:fillRect/>
            </a:stretch>
          </p:blipFill>
          <p:spPr bwMode="auto">
            <a:xfrm>
              <a:off x="555" y="1031"/>
              <a:ext cx="1633" cy="2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9740" name="Rectangle 28"/>
            <p:cNvSpPr>
              <a:spLocks noChangeArrowheads="1"/>
            </p:cNvSpPr>
            <p:nvPr/>
          </p:nvSpPr>
          <p:spPr bwMode="auto">
            <a:xfrm>
              <a:off x="158" y="1091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4944" tIns="37472" rIns="74944" bIns="37472">
              <a:spAutoFit/>
            </a:bodyPr>
            <a:lstStyle/>
            <a:p>
              <a:pPr defTabSz="749300" eaLnBrk="1" hangingPunct="1"/>
              <a:r>
                <a:rPr lang="ru-RU"/>
                <a:t>МС</a:t>
              </a:r>
              <a:r>
                <a:rPr lang="en-US"/>
                <a:t>6</a:t>
              </a:r>
              <a:endParaRPr lang="ru-RU"/>
            </a:p>
          </p:txBody>
        </p:sp>
        <p:sp>
          <p:nvSpPr>
            <p:cNvPr id="499741" name="Rectangle 29"/>
            <p:cNvSpPr>
              <a:spLocks noChangeArrowheads="1"/>
            </p:cNvSpPr>
            <p:nvPr/>
          </p:nvSpPr>
          <p:spPr bwMode="auto">
            <a:xfrm>
              <a:off x="187" y="1601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4944" tIns="37472" rIns="74944" bIns="37472">
              <a:spAutoFit/>
            </a:bodyPr>
            <a:lstStyle/>
            <a:p>
              <a:pPr defTabSz="749300" eaLnBrk="1" hangingPunct="1"/>
              <a:r>
                <a:rPr lang="ru-RU"/>
                <a:t>МС</a:t>
              </a:r>
              <a:r>
                <a:rPr lang="en-US"/>
                <a:t>7</a:t>
              </a:r>
              <a:endParaRPr lang="ru-RU"/>
            </a:p>
          </p:txBody>
        </p:sp>
        <p:sp>
          <p:nvSpPr>
            <p:cNvPr id="499742" name="Rectangle 30"/>
            <p:cNvSpPr>
              <a:spLocks noChangeArrowheads="1"/>
            </p:cNvSpPr>
            <p:nvPr/>
          </p:nvSpPr>
          <p:spPr bwMode="auto">
            <a:xfrm>
              <a:off x="188" y="2191"/>
              <a:ext cx="3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4944" tIns="37472" rIns="74944" bIns="37472">
              <a:spAutoFit/>
            </a:bodyPr>
            <a:lstStyle/>
            <a:p>
              <a:pPr defTabSz="749300" eaLnBrk="1" hangingPunct="1"/>
              <a:r>
                <a:rPr lang="ru-RU"/>
                <a:t>МС</a:t>
              </a:r>
              <a:r>
                <a:rPr lang="en-US"/>
                <a:t>8</a:t>
              </a:r>
              <a:endParaRPr lang="ru-RU"/>
            </a:p>
          </p:txBody>
        </p:sp>
        <p:sp>
          <p:nvSpPr>
            <p:cNvPr id="499743" name="Rectangle 31"/>
            <p:cNvSpPr>
              <a:spLocks noChangeArrowheads="1"/>
            </p:cNvSpPr>
            <p:nvPr/>
          </p:nvSpPr>
          <p:spPr bwMode="auto">
            <a:xfrm>
              <a:off x="196" y="3000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4944" tIns="37472" rIns="74944" bIns="37472">
              <a:spAutoFit/>
            </a:bodyPr>
            <a:lstStyle/>
            <a:p>
              <a:pPr defTabSz="749300" eaLnBrk="1" hangingPunct="1"/>
              <a:r>
                <a:rPr lang="ru-RU"/>
                <a:t>МС</a:t>
              </a:r>
              <a:r>
                <a:rPr lang="en-US"/>
                <a:t>9</a:t>
              </a:r>
              <a:endParaRPr lang="ru-RU"/>
            </a:p>
          </p:txBody>
        </p:sp>
        <p:sp>
          <p:nvSpPr>
            <p:cNvPr id="499746" name="Text Box 34"/>
            <p:cNvSpPr txBox="1">
              <a:spLocks noChangeArrowheads="1"/>
            </p:cNvSpPr>
            <p:nvPr/>
          </p:nvSpPr>
          <p:spPr bwMode="auto">
            <a:xfrm>
              <a:off x="104" y="2500"/>
              <a:ext cx="84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 b="0"/>
                <a:t>Shrinkage</a:t>
              </a:r>
              <a:r>
                <a:rPr lang="en-US" sz="1200" b="0"/>
                <a:t/>
              </a:r>
              <a:br>
                <a:rPr lang="en-US" sz="1200" b="0"/>
              </a:br>
              <a:r>
                <a:rPr lang="ru-RU" sz="1200" b="0"/>
                <a:t> </a:t>
              </a:r>
              <a:r>
                <a:rPr lang="en-US" sz="1200" b="0"/>
                <a:t>cavity</a:t>
              </a:r>
            </a:p>
          </p:txBody>
        </p:sp>
        <p:sp>
          <p:nvSpPr>
            <p:cNvPr id="499747" name="Text Box 35"/>
            <p:cNvSpPr txBox="1">
              <a:spLocks noChangeArrowheads="1"/>
            </p:cNvSpPr>
            <p:nvPr/>
          </p:nvSpPr>
          <p:spPr bwMode="auto">
            <a:xfrm>
              <a:off x="301" y="3748"/>
              <a:ext cx="5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b="0"/>
                <a:t>Chip</a:t>
              </a:r>
            </a:p>
          </p:txBody>
        </p:sp>
        <p:sp>
          <p:nvSpPr>
            <p:cNvPr id="499748" name="Text Box 36"/>
            <p:cNvSpPr txBox="1">
              <a:spLocks noChangeArrowheads="1"/>
            </p:cNvSpPr>
            <p:nvPr/>
          </p:nvSpPr>
          <p:spPr bwMode="auto">
            <a:xfrm>
              <a:off x="101" y="1348"/>
              <a:ext cx="73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b="0"/>
                <a:t>Acoustic</a:t>
              </a:r>
              <a:br>
                <a:rPr lang="en-US" sz="1200" b="0"/>
              </a:br>
              <a:r>
                <a:rPr lang="en-US" sz="1200" b="0"/>
                <a:t> defect</a:t>
              </a:r>
            </a:p>
          </p:txBody>
        </p:sp>
        <p:sp>
          <p:nvSpPr>
            <p:cNvPr id="499750" name="Line 38"/>
            <p:cNvSpPr>
              <a:spLocks noChangeShapeType="1"/>
            </p:cNvSpPr>
            <p:nvPr/>
          </p:nvSpPr>
          <p:spPr bwMode="auto">
            <a:xfrm flipH="1" flipV="1">
              <a:off x="464" y="1528"/>
              <a:ext cx="912" cy="16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51" name="Line 39"/>
            <p:cNvSpPr>
              <a:spLocks noChangeShapeType="1"/>
            </p:cNvSpPr>
            <p:nvPr/>
          </p:nvSpPr>
          <p:spPr bwMode="auto">
            <a:xfrm>
              <a:off x="376" y="2664"/>
              <a:ext cx="960" cy="176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52" name="Line 40"/>
            <p:cNvSpPr>
              <a:spLocks noChangeShapeType="1"/>
            </p:cNvSpPr>
            <p:nvPr/>
          </p:nvSpPr>
          <p:spPr bwMode="auto">
            <a:xfrm flipH="1">
              <a:off x="432" y="2968"/>
              <a:ext cx="984" cy="72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9757" name="Rectangle 45"/>
          <p:cNvSpPr>
            <a:spLocks noChangeArrowheads="1"/>
          </p:cNvSpPr>
          <p:nvPr/>
        </p:nvSpPr>
        <p:spPr bwMode="auto">
          <a:xfrm>
            <a:off x="4549775" y="1233488"/>
            <a:ext cx="39052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EDX images of Interaction Zone </a:t>
            </a:r>
          </a:p>
        </p:txBody>
      </p:sp>
      <p:pic>
        <p:nvPicPr>
          <p:cNvPr id="499769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940175"/>
            <a:ext cx="18605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79" name="Text Box 67"/>
          <p:cNvSpPr txBox="1">
            <a:spLocks noChangeArrowheads="1"/>
          </p:cNvSpPr>
          <p:nvPr/>
        </p:nvSpPr>
        <p:spPr bwMode="auto">
          <a:xfrm>
            <a:off x="7862888" y="6067425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10 </a:t>
            </a:r>
            <a:r>
              <a:rPr lang="en-US" sz="1400">
                <a:latin typeface="Arial" pitchFamily="34" charset="0"/>
                <a:cs typeface="Arial" pitchFamily="34" charset="0"/>
              </a:rPr>
              <a:t>µm</a:t>
            </a:r>
          </a:p>
        </p:txBody>
      </p:sp>
      <p:sp>
        <p:nvSpPr>
          <p:cNvPr id="499780" name="Line 68"/>
          <p:cNvSpPr>
            <a:spLocks noChangeShapeType="1"/>
          </p:cNvSpPr>
          <p:nvPr/>
        </p:nvSpPr>
        <p:spPr bwMode="auto">
          <a:xfrm>
            <a:off x="7889875" y="6330950"/>
            <a:ext cx="66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9975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684338"/>
            <a:ext cx="22955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59" name="Rectangle 47"/>
          <p:cNvSpPr>
            <a:spLocks noChangeArrowheads="1"/>
          </p:cNvSpPr>
          <p:nvPr/>
        </p:nvSpPr>
        <p:spPr bwMode="auto">
          <a:xfrm>
            <a:off x="5057775" y="1839913"/>
            <a:ext cx="509588" cy="381000"/>
          </a:xfrm>
          <a:prstGeom prst="rect">
            <a:avLst/>
          </a:prstGeom>
          <a:noFill/>
          <a:ln w="1206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0" name="Rectangle 48"/>
          <p:cNvSpPr>
            <a:spLocks noChangeArrowheads="1"/>
          </p:cNvSpPr>
          <p:nvPr/>
        </p:nvSpPr>
        <p:spPr bwMode="auto">
          <a:xfrm>
            <a:off x="5053013" y="1838325"/>
            <a:ext cx="519112" cy="385763"/>
          </a:xfrm>
          <a:prstGeom prst="rect">
            <a:avLst/>
          </a:prstGeom>
          <a:noFill/>
          <a:ln w="1206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99768" name="Group 56"/>
          <p:cNvGrpSpPr>
            <a:grpSpLocks/>
          </p:cNvGrpSpPr>
          <p:nvPr/>
        </p:nvGrpSpPr>
        <p:grpSpPr bwMode="auto">
          <a:xfrm>
            <a:off x="6689725" y="1546225"/>
            <a:ext cx="1903413" cy="2117725"/>
            <a:chOff x="678" y="455"/>
            <a:chExt cx="1793" cy="2108"/>
          </a:xfrm>
        </p:grpSpPr>
        <p:pic>
          <p:nvPicPr>
            <p:cNvPr id="499764" name="Picture 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456"/>
              <a:ext cx="1793" cy="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65" name="Rectangle 53"/>
            <p:cNvSpPr>
              <a:spLocks noChangeArrowheads="1"/>
            </p:cNvSpPr>
            <p:nvPr/>
          </p:nvSpPr>
          <p:spPr bwMode="auto">
            <a:xfrm>
              <a:off x="678" y="455"/>
              <a:ext cx="4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9766" name="Rectangle 54"/>
            <p:cNvSpPr>
              <a:spLocks noChangeArrowheads="1"/>
            </p:cNvSpPr>
            <p:nvPr/>
          </p:nvSpPr>
          <p:spPr bwMode="auto">
            <a:xfrm>
              <a:off x="1960" y="1742"/>
              <a:ext cx="163" cy="176"/>
            </a:xfrm>
            <a:prstGeom prst="rect">
              <a:avLst/>
            </a:prstGeom>
            <a:noFill/>
            <a:ln w="1079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67" name="Rectangle 55"/>
            <p:cNvSpPr>
              <a:spLocks noChangeArrowheads="1"/>
            </p:cNvSpPr>
            <p:nvPr/>
          </p:nvSpPr>
          <p:spPr bwMode="auto">
            <a:xfrm>
              <a:off x="1958" y="1741"/>
              <a:ext cx="166" cy="178"/>
            </a:xfrm>
            <a:prstGeom prst="rect">
              <a:avLst/>
            </a:prstGeom>
            <a:noFill/>
            <a:ln w="1079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9770" name="Line 58"/>
          <p:cNvSpPr>
            <a:spLocks noChangeShapeType="1"/>
          </p:cNvSpPr>
          <p:nvPr/>
        </p:nvSpPr>
        <p:spPr bwMode="auto">
          <a:xfrm flipV="1">
            <a:off x="5576888" y="1576388"/>
            <a:ext cx="1190625" cy="276225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1" name="Line 59"/>
          <p:cNvSpPr>
            <a:spLocks noChangeShapeType="1"/>
          </p:cNvSpPr>
          <p:nvPr/>
        </p:nvSpPr>
        <p:spPr bwMode="auto">
          <a:xfrm>
            <a:off x="5564188" y="2216150"/>
            <a:ext cx="1192212" cy="117633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5" name="Line 63"/>
          <p:cNvSpPr>
            <a:spLocks noChangeShapeType="1"/>
          </p:cNvSpPr>
          <p:nvPr/>
        </p:nvSpPr>
        <p:spPr bwMode="auto">
          <a:xfrm>
            <a:off x="5202238" y="3863975"/>
            <a:ext cx="788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7" name="Text Box 65"/>
          <p:cNvSpPr txBox="1">
            <a:spLocks noChangeArrowheads="1"/>
          </p:cNvSpPr>
          <p:nvPr/>
        </p:nvSpPr>
        <p:spPr bwMode="auto">
          <a:xfrm>
            <a:off x="5108575" y="3543300"/>
            <a:ext cx="1028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500 </a:t>
            </a:r>
            <a:r>
              <a:rPr lang="en-US" sz="1400">
                <a:latin typeface="Arial" pitchFamily="34" charset="0"/>
                <a:cs typeface="Arial" pitchFamily="34" charset="0"/>
              </a:rPr>
              <a:t>µm</a:t>
            </a:r>
          </a:p>
        </p:txBody>
      </p:sp>
      <p:sp>
        <p:nvSpPr>
          <p:cNvPr id="499778" name="Text Box 66"/>
          <p:cNvSpPr txBox="1">
            <a:spLocks noChangeArrowheads="1"/>
          </p:cNvSpPr>
          <p:nvPr/>
        </p:nvSpPr>
        <p:spPr bwMode="auto">
          <a:xfrm>
            <a:off x="7562850" y="3552825"/>
            <a:ext cx="1028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100 </a:t>
            </a:r>
            <a:r>
              <a:rPr lang="en-US" sz="1400">
                <a:latin typeface="Arial" pitchFamily="34" charset="0"/>
                <a:cs typeface="Arial" pitchFamily="34" charset="0"/>
              </a:rPr>
              <a:t>µm</a:t>
            </a:r>
          </a:p>
        </p:txBody>
      </p:sp>
      <p:sp>
        <p:nvSpPr>
          <p:cNvPr id="499781" name="Line 69"/>
          <p:cNvSpPr>
            <a:spLocks noChangeShapeType="1"/>
          </p:cNvSpPr>
          <p:nvPr/>
        </p:nvSpPr>
        <p:spPr bwMode="auto">
          <a:xfrm>
            <a:off x="7620000" y="3825875"/>
            <a:ext cx="719138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2" name="Text Box 70"/>
          <p:cNvSpPr txBox="1">
            <a:spLocks noChangeArrowheads="1"/>
          </p:cNvSpPr>
          <p:nvPr/>
        </p:nvSpPr>
        <p:spPr bwMode="auto">
          <a:xfrm>
            <a:off x="4070350" y="5988050"/>
            <a:ext cx="228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T</a:t>
            </a:r>
            <a:r>
              <a:rPr lang="en-US" sz="1600" baseline="-25000">
                <a:latin typeface="Arial" pitchFamily="34" charset="0"/>
              </a:rPr>
              <a:t>eut</a:t>
            </a:r>
            <a:r>
              <a:rPr lang="en-US" sz="1600">
                <a:latin typeface="Arial" pitchFamily="34" charset="0"/>
                <a:cs typeface="Arial" pitchFamily="34" charset="0"/>
              </a:rPr>
              <a:t>~1090ºC (DTA)</a:t>
            </a:r>
          </a:p>
        </p:txBody>
      </p:sp>
      <p:sp>
        <p:nvSpPr>
          <p:cNvPr id="499773" name="Line 61"/>
          <p:cNvSpPr>
            <a:spLocks noChangeShapeType="1"/>
          </p:cNvSpPr>
          <p:nvPr/>
        </p:nvSpPr>
        <p:spPr bwMode="auto">
          <a:xfrm flipH="1">
            <a:off x="6699250" y="3009900"/>
            <a:ext cx="1368425" cy="842963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2" name="Line 60"/>
          <p:cNvSpPr>
            <a:spLocks noChangeShapeType="1"/>
          </p:cNvSpPr>
          <p:nvPr/>
        </p:nvSpPr>
        <p:spPr bwMode="auto">
          <a:xfrm>
            <a:off x="8220075" y="3028950"/>
            <a:ext cx="373063" cy="862013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99787" name="Picture 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4205288"/>
            <a:ext cx="2755900" cy="1716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88" name="Rectangle 76"/>
          <p:cNvSpPr>
            <a:spLocks noChangeArrowheads="1"/>
          </p:cNvSpPr>
          <p:nvPr/>
        </p:nvSpPr>
        <p:spPr bwMode="auto">
          <a:xfrm>
            <a:off x="4143375" y="3887788"/>
            <a:ext cx="39052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DTA of IZ in MC-8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EFBDC88E-7712-4294-B4BE-0CBA4A04900B}" type="slidenum">
              <a:rPr lang="en-GB"/>
              <a:pPr/>
              <a:t>11</a:t>
            </a:fld>
            <a:endParaRPr lang="en-GB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0"/>
            <a:ext cx="7772400" cy="804863"/>
          </a:xfrm>
        </p:spPr>
        <p:txBody>
          <a:bodyPr/>
          <a:lstStyle/>
          <a:p>
            <a:r>
              <a:rPr lang="en-US"/>
              <a:t>Tests with suboxidized corium (continued)</a:t>
            </a:r>
            <a:endParaRPr lang="ru-RU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2149475" y="682625"/>
            <a:ext cx="33321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>
            <a:spAutoFit/>
          </a:bodyPr>
          <a:lstStyle/>
          <a:p>
            <a:pPr defTabSz="695325"/>
            <a:r>
              <a:rPr lang="en-US" sz="2000">
                <a:solidFill>
                  <a:srgbClr val="000066"/>
                </a:solidFill>
              </a:rPr>
              <a:t>Model of ablation kinetics</a:t>
            </a:r>
            <a:r>
              <a:rPr lang="en-US" sz="1800" b="0"/>
              <a:t> </a:t>
            </a:r>
            <a:endParaRPr lang="en-GB" sz="1800" b="0"/>
          </a:p>
        </p:txBody>
      </p:sp>
      <p:pic>
        <p:nvPicPr>
          <p:cNvPr id="5744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4" b="7077"/>
          <a:stretch>
            <a:fillRect/>
          </a:stretch>
        </p:blipFill>
        <p:spPr bwMode="auto">
          <a:xfrm>
            <a:off x="0" y="1112838"/>
            <a:ext cx="58340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5645150" y="1049338"/>
            <a:ext cx="34988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79310" tIns="39655" rIns="79310" bIns="39655" anchor="ctr">
            <a:spAutoFit/>
          </a:bodyPr>
          <a:lstStyle/>
          <a:p>
            <a:pPr defTabSz="835025"/>
            <a:endParaRPr lang="ru-RU" sz="1300">
              <a:solidFill>
                <a:srgbClr val="000000"/>
              </a:solidFill>
            </a:endParaRPr>
          </a:p>
          <a:p>
            <a:pPr defTabSz="835025">
              <a:buSzPct val="100000"/>
              <a:buFont typeface="Wingdings" pitchFamily="2" charset="2"/>
              <a:buChar char="§"/>
            </a:pPr>
            <a:r>
              <a:rPr lang="ru-RU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2 main periods of ablation: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incubation and fast ablation</a:t>
            </a:r>
          </a:p>
          <a:p>
            <a:pPr defTabSz="835025">
              <a:lnSpc>
                <a:spcPct val="110000"/>
              </a:lnSpc>
              <a:spcBef>
                <a:spcPct val="20000"/>
              </a:spcBef>
              <a:buSzPts val="1300"/>
              <a:buFont typeface="Wingdings" pitchFamily="2" charset="2"/>
              <a:buChar char="§"/>
            </a:pPr>
            <a:r>
              <a:rPr lang="en-US" sz="1500">
                <a:solidFill>
                  <a:srgbClr val="000000"/>
                </a:solidFill>
              </a:rPr>
              <a:t> fast ablation resulting in saturation</a:t>
            </a:r>
          </a:p>
          <a:p>
            <a:pPr defTabSz="835025"/>
            <a:endParaRPr lang="en-US" sz="1500">
              <a:solidFill>
                <a:srgbClr val="000000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                           		, mm/s</a:t>
            </a:r>
          </a:p>
          <a:p>
            <a:pPr defTabSz="835025"/>
            <a:endParaRPr lang="en-US" sz="1500">
              <a:solidFill>
                <a:srgbClr val="000000"/>
              </a:solidFill>
            </a:endParaRPr>
          </a:p>
          <a:p>
            <a:pPr defTabSz="835025"/>
            <a:endParaRPr lang="en-US" sz="1500">
              <a:solidFill>
                <a:srgbClr val="000000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T</a:t>
            </a:r>
            <a:r>
              <a:rPr lang="en-US" sz="1500" baseline="-25000">
                <a:solidFill>
                  <a:srgbClr val="000000"/>
                </a:solidFill>
              </a:rPr>
              <a:t>int</a:t>
            </a:r>
            <a:r>
              <a:rPr lang="en-US" sz="1500">
                <a:solidFill>
                  <a:srgbClr val="000000"/>
                </a:solidFill>
              </a:rPr>
              <a:t> – current temperature of steel surface 1090 </a:t>
            </a:r>
            <a:r>
              <a:rPr lang="en-US" sz="150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00"/>
                </a:solidFill>
              </a:rPr>
              <a:t> Тint </a:t>
            </a:r>
            <a:r>
              <a:rPr lang="en-US" sz="150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00"/>
                </a:solidFill>
              </a:rPr>
              <a:t> 1440</a:t>
            </a:r>
            <a:r>
              <a:rPr lang="en-US" sz="15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sz="1500">
                <a:solidFill>
                  <a:srgbClr val="000000"/>
                </a:solidFill>
              </a:rPr>
              <a:t>C</a:t>
            </a:r>
            <a:r>
              <a:rPr lang="en-US" sz="1500" b="0"/>
              <a:t> </a:t>
            </a:r>
            <a:endParaRPr lang="en-US" sz="1500">
              <a:solidFill>
                <a:srgbClr val="000000"/>
              </a:solidFill>
            </a:endParaRPr>
          </a:p>
          <a:p>
            <a:pPr defTabSz="835025"/>
            <a:endParaRPr lang="en-US" sz="1500">
              <a:solidFill>
                <a:srgbClr val="000000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T</a:t>
            </a:r>
            <a:r>
              <a:rPr lang="en-US" sz="1500" baseline="-25000">
                <a:solidFill>
                  <a:srgbClr val="000000"/>
                </a:solidFill>
              </a:rPr>
              <a:t>B</a:t>
            </a:r>
            <a:r>
              <a:rPr lang="en-US" sz="1500">
                <a:solidFill>
                  <a:srgbClr val="000000"/>
                </a:solidFill>
              </a:rPr>
              <a:t> – final temperature of steel surface after interaction termination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(1090 </a:t>
            </a:r>
            <a:r>
              <a:rPr lang="en-US" sz="1500" baseline="30000">
                <a:solidFill>
                  <a:srgbClr val="000000"/>
                </a:solidFill>
              </a:rPr>
              <a:t>o</a:t>
            </a:r>
            <a:r>
              <a:rPr lang="en-US" sz="1500">
                <a:solidFill>
                  <a:srgbClr val="000000"/>
                </a:solidFill>
              </a:rPr>
              <a:t>C for reactor application)</a:t>
            </a:r>
          </a:p>
          <a:p>
            <a:pPr defTabSz="835025"/>
            <a:endParaRPr lang="en-US" sz="1500">
              <a:solidFill>
                <a:srgbClr val="000000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Incubation period: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</a:t>
            </a:r>
            <a:r>
              <a:rPr lang="en-US" sz="1500">
                <a:solidFill>
                  <a:srgbClr val="A50021"/>
                </a:solidFill>
              </a:rPr>
              <a:t>- oxidic melt</a:t>
            </a:r>
            <a:br>
              <a:rPr lang="en-US" sz="1500">
                <a:solidFill>
                  <a:srgbClr val="A50021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  t</a:t>
            </a:r>
            <a:r>
              <a:rPr lang="en-US" sz="1500" baseline="-25000">
                <a:solidFill>
                  <a:srgbClr val="000000"/>
                </a:solidFill>
              </a:rPr>
              <a:t>inc</a:t>
            </a:r>
            <a:r>
              <a:rPr lang="en-US" sz="1500">
                <a:solidFill>
                  <a:srgbClr val="000000"/>
                </a:solidFill>
              </a:rPr>
              <a:t>=8000+200 (70-C</a:t>
            </a:r>
            <a:r>
              <a:rPr lang="en-US" sz="1500" baseline="-25000">
                <a:solidFill>
                  <a:srgbClr val="000000"/>
                </a:solidFill>
              </a:rPr>
              <a:t>n</a:t>
            </a:r>
            <a:r>
              <a:rPr lang="en-US" sz="1500">
                <a:solidFill>
                  <a:srgbClr val="000000"/>
                </a:solidFill>
              </a:rPr>
              <a:t>), s</a:t>
            </a: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      30 </a:t>
            </a:r>
            <a:r>
              <a:rPr lang="en-US" sz="150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00"/>
                </a:solidFill>
              </a:rPr>
              <a:t> C</a:t>
            </a:r>
            <a:r>
              <a:rPr lang="en-US" sz="1500" baseline="-25000">
                <a:solidFill>
                  <a:srgbClr val="000000"/>
                </a:solidFill>
              </a:rPr>
              <a:t>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00"/>
                </a:solidFill>
              </a:rPr>
              <a:t> 70</a:t>
            </a:r>
          </a:p>
          <a:p>
            <a:pPr defTabSz="835025"/>
            <a:endParaRPr lang="en-US" sz="1500">
              <a:solidFill>
                <a:srgbClr val="000000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    </a:t>
            </a:r>
            <a:r>
              <a:rPr lang="en-US" sz="1500">
                <a:solidFill>
                  <a:srgbClr val="A50021"/>
                </a:solidFill>
              </a:rPr>
              <a:t>- metallic melt </a:t>
            </a: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      t</a:t>
            </a:r>
            <a:r>
              <a:rPr lang="en-US" sz="1500" baseline="-25000">
                <a:solidFill>
                  <a:srgbClr val="000000"/>
                </a:solidFill>
              </a:rPr>
              <a:t>inc</a:t>
            </a:r>
            <a:r>
              <a:rPr lang="en-US" sz="1500">
                <a:solidFill>
                  <a:srgbClr val="000000"/>
                </a:solidFill>
              </a:rPr>
              <a:t>=0</a:t>
            </a:r>
          </a:p>
          <a:p>
            <a:pPr algn="ctr" defTabSz="835025"/>
            <a:endParaRPr lang="en-US" sz="1500"/>
          </a:p>
        </p:txBody>
      </p:sp>
      <p:graphicFrame>
        <p:nvGraphicFramePr>
          <p:cNvPr id="574472" name="Object 8"/>
          <p:cNvGraphicFramePr>
            <a:graphicFrameLocks noChangeAspect="1"/>
          </p:cNvGraphicFramePr>
          <p:nvPr/>
        </p:nvGraphicFramePr>
        <p:xfrm>
          <a:off x="6192838" y="2133600"/>
          <a:ext cx="2139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3" name="Формула" r:id="rId5" imgW="1384200" imgH="317160" progId="Equation.3">
                  <p:embed/>
                </p:oleObj>
              </mc:Choice>
              <mc:Fallback>
                <p:oleObj name="Формула" r:id="rId5" imgW="1384200" imgH="317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2133600"/>
                        <a:ext cx="2139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19ED02A9-1286-4C42-91AB-D4E13FF4DDDE}" type="slidenum">
              <a:rPr lang="en-GB"/>
              <a:pPr/>
              <a:t>12</a:t>
            </a:fld>
            <a:endParaRPr lang="en-GB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0"/>
            <a:ext cx="7772400" cy="804863"/>
          </a:xfrm>
        </p:spPr>
        <p:txBody>
          <a:bodyPr/>
          <a:lstStyle/>
          <a:p>
            <a:r>
              <a:rPr lang="en-US"/>
              <a:t>Tests with suboxidized corium (continued)</a:t>
            </a:r>
            <a:endParaRPr lang="ru-RU"/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2203450" y="4598988"/>
            <a:ext cx="9096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>
            <a:spAutoFit/>
          </a:bodyPr>
          <a:lstStyle/>
          <a:p>
            <a:pPr algn="just" defTabSz="695325"/>
            <a:r>
              <a:rPr lang="en-US" sz="1300" b="0"/>
              <a:t>C</a:t>
            </a:r>
            <a:r>
              <a:rPr lang="en-US" sz="1300" b="0" baseline="-25000"/>
              <a:t>n</a:t>
            </a:r>
            <a:r>
              <a:rPr lang="en-US" sz="1300" b="0"/>
              <a:t> </a:t>
            </a:r>
            <a:r>
              <a:rPr lang="ru-RU" sz="1300" b="0">
                <a:sym typeface="Symbol" pitchFamily="18" charset="2"/>
              </a:rPr>
              <a:t></a:t>
            </a:r>
            <a:r>
              <a:rPr lang="en-US" sz="1300" b="0"/>
              <a:t> 30% </a:t>
            </a:r>
            <a:endParaRPr lang="en-GB" sz="1300" b="0"/>
          </a:p>
        </p:txBody>
      </p:sp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8" b="8371"/>
          <a:stretch>
            <a:fillRect/>
          </a:stretch>
        </p:blipFill>
        <p:spPr bwMode="auto">
          <a:xfrm>
            <a:off x="4478338" y="1508125"/>
            <a:ext cx="4265612" cy="317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6759" name="Object 7"/>
          <p:cNvGraphicFramePr>
            <a:graphicFrameLocks noChangeAspect="1"/>
          </p:cNvGraphicFramePr>
          <p:nvPr/>
        </p:nvGraphicFramePr>
        <p:xfrm>
          <a:off x="6326188" y="4649788"/>
          <a:ext cx="104298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63" name="Формула" r:id="rId5" imgW="723272" imgH="177646" progId="Equation.3">
                  <p:embed/>
                </p:oleObj>
              </mc:Choice>
              <mc:Fallback>
                <p:oleObj name="Формула" r:id="rId5" imgW="723272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649788"/>
                        <a:ext cx="1042987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500063" y="5310188"/>
            <a:ext cx="82677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/>
              <a:t>Analogous results for solid/liquid and liquid/liquid interactions obtained in METCOR</a:t>
            </a:r>
            <a:br>
              <a:rPr lang="en-US" sz="1500"/>
            </a:br>
            <a:r>
              <a:rPr lang="en-US" sz="1500"/>
              <a:t>         and MASCA projects</a:t>
            </a:r>
            <a:endParaRPr lang="en-GB" sz="1500"/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/>
              <a:t>Due to thermal gradient U and Zr concentrations in the interaction zone (METCOR)</a:t>
            </a:r>
            <a:br>
              <a:rPr lang="en-US" sz="1500"/>
            </a:br>
            <a:r>
              <a:rPr lang="en-US" sz="1500"/>
              <a:t>         are  lower than in the metallic melt (MASCA)</a:t>
            </a:r>
            <a:endParaRPr lang="en-GB" sz="1500"/>
          </a:p>
        </p:txBody>
      </p:sp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385763" y="631825"/>
            <a:ext cx="875823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>
            <a:spAutoFit/>
          </a:bodyPr>
          <a:lstStyle/>
          <a:p>
            <a:pPr defTabSz="695325"/>
            <a:r>
              <a:rPr lang="en-GB" sz="1800">
                <a:solidFill>
                  <a:srgbClr val="000066"/>
                </a:solidFill>
              </a:rPr>
              <a:t>Thermal gradient Influence on chemical equilibrium:</a:t>
            </a:r>
          </a:p>
          <a:p>
            <a:pPr defTabSz="695325"/>
            <a:r>
              <a:rPr lang="en-GB" sz="1800"/>
              <a:t>Final concentrations of elements in metallic melt vs. steel mass fraction and C</a:t>
            </a:r>
            <a:r>
              <a:rPr lang="en-GB" sz="1800" baseline="-25000"/>
              <a:t>n</a:t>
            </a:r>
          </a:p>
        </p:txBody>
      </p:sp>
      <p:pic>
        <p:nvPicPr>
          <p:cNvPr id="5867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5815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3044EEBD-37CE-4498-B558-0B25D81147E2}" type="slidenum">
              <a:rPr lang="en-GB"/>
              <a:pPr/>
              <a:t>13</a:t>
            </a:fld>
            <a:endParaRPr lang="en-GB"/>
          </a:p>
        </p:txBody>
      </p:sp>
      <p:pic>
        <p:nvPicPr>
          <p:cNvPr id="576514" name="Picture 2" descr="R20CT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2370138"/>
            <a:ext cx="2579687" cy="379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470025" y="206375"/>
            <a:ext cx="6280150" cy="639763"/>
          </a:xfrm>
        </p:spPr>
        <p:txBody>
          <a:bodyPr/>
          <a:lstStyle/>
          <a:p>
            <a:pPr algn="l"/>
            <a:r>
              <a:rPr lang="en-US"/>
              <a:t>Tests with oxidized corium </a:t>
            </a:r>
            <a:r>
              <a:rPr lang="en-US" sz="2800"/>
              <a:t> </a:t>
            </a:r>
            <a:br>
              <a:rPr lang="en-US" sz="2800"/>
            </a:b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400" b="0">
              <a:latin typeface="Times New Roman" pitchFamily="18" charset="0"/>
            </a:endParaRPr>
          </a:p>
        </p:txBody>
      </p:sp>
      <p:grpSp>
        <p:nvGrpSpPr>
          <p:cNvPr id="576523" name="Group 11"/>
          <p:cNvGrpSpPr>
            <a:grpSpLocks/>
          </p:cNvGrpSpPr>
          <p:nvPr/>
        </p:nvGrpSpPr>
        <p:grpSpPr bwMode="auto">
          <a:xfrm>
            <a:off x="4273550" y="2384425"/>
            <a:ext cx="3937000" cy="3810000"/>
            <a:chOff x="2637" y="1264"/>
            <a:chExt cx="2480" cy="2400"/>
          </a:xfrm>
        </p:grpSpPr>
        <p:pic>
          <p:nvPicPr>
            <p:cNvPr id="5765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1264"/>
              <a:ext cx="24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3865" y="2483"/>
              <a:ext cx="1252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900" b="0">
                  <a:latin typeface="Arial" pitchFamily="34" charset="0"/>
                </a:rPr>
                <a:t>Elemental phase composition</a:t>
              </a:r>
              <a:endParaRPr lang="ru-RU" sz="900" b="0">
                <a:latin typeface="Arial" pitchFamily="34" charset="0"/>
              </a:endParaRPr>
            </a:p>
            <a:p>
              <a:r>
                <a:rPr lang="en-GB" sz="900" b="0">
                  <a:latin typeface="Arial" pitchFamily="34" charset="0"/>
                </a:rPr>
                <a:t>Element/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GB" sz="900" b="0">
                  <a:latin typeface="Arial" pitchFamily="34" charset="0"/>
                </a:rPr>
                <a:t>Phase 1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GB" sz="900" b="0">
                  <a:latin typeface="Arial" pitchFamily="34" charset="0"/>
                </a:rPr>
                <a:t>Phase 2</a:t>
              </a:r>
            </a:p>
            <a:p>
              <a:r>
                <a:rPr lang="en-GB" sz="900" b="0">
                  <a:latin typeface="Arial" pitchFamily="34" charset="0"/>
                </a:rPr>
                <a:t>oxide</a:t>
              </a:r>
              <a:r>
                <a:rPr lang="ru-RU" sz="900" b="0">
                  <a:latin typeface="Arial" pitchFamily="34" charset="0"/>
                </a:rPr>
                <a:t>           </a:t>
              </a:r>
              <a:r>
                <a:rPr lang="en-US" sz="900" b="0">
                  <a:latin typeface="Arial" pitchFamily="34" charset="0"/>
                </a:rPr>
                <a:t>w</a:t>
              </a:r>
              <a:r>
                <a:rPr lang="en-GB" sz="900" b="0">
                  <a:latin typeface="Arial" pitchFamily="34" charset="0"/>
                </a:rPr>
                <a:t>%</a:t>
              </a:r>
              <a:r>
                <a:rPr lang="ru-RU" sz="900" b="0">
                  <a:latin typeface="Arial" pitchFamily="34" charset="0"/>
                </a:rPr>
                <a:t>         </a:t>
              </a:r>
              <a:r>
                <a:rPr lang="en-US" sz="900" b="0">
                  <a:latin typeface="Arial" pitchFamily="34" charset="0"/>
                </a:rPr>
                <a:t>w%</a:t>
              </a:r>
            </a:p>
            <a:p>
              <a:r>
                <a:rPr lang="en-US" sz="900" b="0">
                  <a:latin typeface="Arial" pitchFamily="34" charset="0"/>
                </a:rPr>
                <a:t>U   M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 </a:t>
              </a:r>
              <a:r>
                <a:rPr lang="en-US" sz="900" b="0">
                  <a:latin typeface="Arial" pitchFamily="34" charset="0"/>
                </a:rPr>
                <a:t>-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83.78</a:t>
              </a:r>
            </a:p>
            <a:p>
              <a:r>
                <a:rPr lang="en-US" sz="900" b="0">
                  <a:latin typeface="Arial" pitchFamily="34" charset="0"/>
                </a:rPr>
                <a:t>Zr  K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  </a:t>
              </a:r>
              <a:r>
                <a:rPr lang="en-US" sz="900" b="0">
                  <a:latin typeface="Arial" pitchFamily="34" charset="0"/>
                </a:rPr>
                <a:t>-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0.243</a:t>
              </a:r>
            </a:p>
            <a:p>
              <a:r>
                <a:rPr lang="en-US" sz="900" b="0">
                  <a:latin typeface="Arial" pitchFamily="34" charset="0"/>
                </a:rPr>
                <a:t>Fe  K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</a:t>
              </a:r>
              <a:r>
                <a:rPr lang="en-US" sz="900" b="0">
                  <a:latin typeface="Arial" pitchFamily="34" charset="0"/>
                </a:rPr>
                <a:t>70.00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3.85</a:t>
              </a:r>
              <a:endParaRPr lang="ru-RU" sz="900" b="0">
                <a:latin typeface="Arial" pitchFamily="34" charset="0"/>
              </a:endParaRPr>
            </a:p>
            <a:p>
              <a:r>
                <a:rPr lang="en-US" sz="900" b="0">
                  <a:latin typeface="Arial" pitchFamily="34" charset="0"/>
                </a:rPr>
                <a:t> O               29.00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12.11</a:t>
              </a:r>
              <a:endParaRPr lang="ru-RU" sz="900" b="0">
                <a:latin typeface="Arial" pitchFamily="34" charset="0"/>
              </a:endParaRPr>
            </a:p>
            <a:p>
              <a:r>
                <a:rPr lang="en-US" sz="900" b="0">
                  <a:latin typeface="Arial" pitchFamily="34" charset="0"/>
                </a:rPr>
                <a:t>UO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ru-RU" sz="900" b="0">
                  <a:latin typeface="Arial" pitchFamily="34" charset="0"/>
                </a:rPr>
                <a:t>             </a:t>
              </a:r>
              <a:r>
                <a:rPr lang="en-US" sz="900" b="0">
                  <a:latin typeface="Arial" pitchFamily="34" charset="0"/>
                </a:rPr>
                <a:t>-</a:t>
              </a:r>
              <a:r>
                <a:rPr lang="ru-RU" sz="900" b="0">
                  <a:latin typeface="Arial" pitchFamily="34" charset="0"/>
                </a:rPr>
                <a:t>            </a:t>
              </a:r>
              <a:r>
                <a:rPr lang="en-US" sz="900" b="0">
                  <a:latin typeface="Arial" pitchFamily="34" charset="0"/>
                </a:rPr>
                <a:t>95.00</a:t>
              </a:r>
            </a:p>
            <a:p>
              <a:r>
                <a:rPr lang="en-US" sz="900" b="0">
                  <a:latin typeface="Arial" pitchFamily="34" charset="0"/>
                </a:rPr>
                <a:t>ZrO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ru-RU" sz="900" b="0" baseline="-25000">
                  <a:latin typeface="Arial" pitchFamily="34" charset="0"/>
                </a:rPr>
                <a:t> </a:t>
              </a:r>
              <a:r>
                <a:rPr lang="ru-RU" sz="900" b="0">
                  <a:latin typeface="Arial" pitchFamily="34" charset="0"/>
                </a:rPr>
                <a:t>          </a:t>
              </a:r>
              <a:r>
                <a:rPr lang="en-US" sz="900" b="0">
                  <a:latin typeface="Arial" pitchFamily="34" charset="0"/>
                </a:rPr>
                <a:t>0.30	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0.40</a:t>
              </a:r>
            </a:p>
            <a:p>
              <a:r>
                <a:rPr lang="en-US" sz="900" b="0">
                  <a:latin typeface="Arial" pitchFamily="34" charset="0"/>
                </a:rPr>
                <a:t>Fe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en-US" sz="900" b="0">
                  <a:latin typeface="Arial" pitchFamily="34" charset="0"/>
                </a:rPr>
                <a:t>O</a:t>
              </a:r>
              <a:r>
                <a:rPr lang="en-US" sz="900" b="0" baseline="-25000">
                  <a:latin typeface="Arial" pitchFamily="34" charset="0"/>
                </a:rPr>
                <a:t>3</a:t>
              </a:r>
              <a:r>
                <a:rPr lang="ru-RU" sz="900" b="0">
                  <a:latin typeface="Arial" pitchFamily="34" charset="0"/>
                </a:rPr>
                <a:t>        </a:t>
              </a:r>
              <a:r>
                <a:rPr lang="en-US" sz="900" b="0">
                  <a:latin typeface="Arial" pitchFamily="34" charset="0"/>
                </a:rPr>
                <a:t>99.70	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4.6</a:t>
              </a:r>
              <a:endParaRPr lang="ru-RU" sz="900" b="0">
                <a:latin typeface="Arial" pitchFamily="34" charset="0"/>
              </a:endParaRPr>
            </a:p>
          </p:txBody>
        </p:sp>
      </p:grp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371475" y="647700"/>
            <a:ext cx="8077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Identified phenomenon of steel corrosion: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Surface oxidation of vessel steel; corrosion layer thickness and </a:t>
            </a:r>
          </a:p>
          <a:p>
            <a:r>
              <a:rPr lang="en-US" sz="2000">
                <a:solidFill>
                  <a:srgbClr val="000066"/>
                </a:solidFill>
              </a:rPr>
              <a:t>stability is effected by corium composition and crust temperature</a:t>
            </a:r>
          </a:p>
          <a:p>
            <a:endParaRPr lang="en-GB" sz="1000">
              <a:solidFill>
                <a:srgbClr val="000066"/>
              </a:solidFill>
            </a:endParaRPr>
          </a:p>
          <a:p>
            <a:r>
              <a:rPr lang="en-GB" sz="2000"/>
              <a:t>	Example of </a:t>
            </a:r>
            <a:r>
              <a:rPr lang="en-US" sz="2000"/>
              <a:t>Interaction Zone structure in MC-2</a:t>
            </a:r>
            <a:r>
              <a:rPr lang="ru-RU" sz="2000"/>
              <a:t> </a:t>
            </a:r>
            <a:br>
              <a:rPr lang="ru-RU" sz="2000"/>
            </a:br>
            <a:endParaRPr lang="en-US" sz="20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9E80BDE0-ECBB-493C-8C10-56EC68AFCAD9}" type="slidenum">
              <a:rPr lang="en-GB"/>
              <a:pPr/>
              <a:t>14</a:t>
            </a:fld>
            <a:endParaRPr lang="en-GB"/>
          </a:p>
        </p:txBody>
      </p:sp>
      <p:sp>
        <p:nvSpPr>
          <p:cNvPr id="578594" name="Rectangle 34"/>
          <p:cNvSpPr>
            <a:spLocks noChangeArrowheads="1"/>
          </p:cNvSpPr>
          <p:nvPr/>
        </p:nvSpPr>
        <p:spPr bwMode="auto">
          <a:xfrm>
            <a:off x="-174625" y="261938"/>
            <a:ext cx="98996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>
              <a:spcAft>
                <a:spcPct val="40000"/>
              </a:spcAft>
            </a:pPr>
            <a:r>
              <a:rPr lang="en-US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with oxidized corium (continued)</a:t>
            </a:r>
            <a:r>
              <a:rPr lang="en-US" sz="3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IZ structures at different temperatures and corium compositions</a:t>
            </a:r>
            <a:endParaRPr lang="ru-RU" sz="1800"/>
          </a:p>
        </p:txBody>
      </p:sp>
      <p:pic>
        <p:nvPicPr>
          <p:cNvPr id="578668" name="Picture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376363"/>
            <a:ext cx="5589587" cy="2055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8670" name="Rectangle 110"/>
          <p:cNvSpPr>
            <a:spLocks noChangeArrowheads="1"/>
          </p:cNvSpPr>
          <p:nvPr/>
        </p:nvSpPr>
        <p:spPr bwMode="auto">
          <a:xfrm>
            <a:off x="3189288" y="955675"/>
            <a:ext cx="2738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UO</a:t>
            </a:r>
            <a:r>
              <a:rPr lang="en-US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2+x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- ZrO</a:t>
            </a:r>
            <a:r>
              <a:rPr lang="en-US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- FeO</a:t>
            </a:r>
            <a:r>
              <a:rPr lang="en-US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corium</a:t>
            </a:r>
          </a:p>
        </p:txBody>
      </p:sp>
      <p:sp>
        <p:nvSpPr>
          <p:cNvPr id="578671" name="Rectangle 111"/>
          <p:cNvSpPr>
            <a:spLocks noChangeArrowheads="1"/>
          </p:cNvSpPr>
          <p:nvPr/>
        </p:nvSpPr>
        <p:spPr bwMode="auto">
          <a:xfrm>
            <a:off x="3265488" y="3465513"/>
            <a:ext cx="282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UO</a:t>
            </a:r>
            <a:r>
              <a:rPr lang="en-US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2+x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- ZrO</a:t>
            </a:r>
            <a:r>
              <a:rPr lang="en-US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(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С-100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corium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78673" name="Group 113"/>
          <p:cNvGrpSpPr>
            <a:grpSpLocks noChangeAspect="1"/>
          </p:cNvGrpSpPr>
          <p:nvPr/>
        </p:nvGrpSpPr>
        <p:grpSpPr bwMode="auto">
          <a:xfrm>
            <a:off x="1597025" y="3787775"/>
            <a:ext cx="6057900" cy="2563813"/>
            <a:chOff x="1006" y="2386"/>
            <a:chExt cx="3816" cy="1615"/>
          </a:xfrm>
        </p:grpSpPr>
        <p:sp>
          <p:nvSpPr>
            <p:cNvPr id="578672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1006" y="2386"/>
              <a:ext cx="3816" cy="1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4" name="Rectangle 114"/>
            <p:cNvSpPr>
              <a:spLocks noChangeArrowheads="1"/>
            </p:cNvSpPr>
            <p:nvPr/>
          </p:nvSpPr>
          <p:spPr bwMode="auto">
            <a:xfrm>
              <a:off x="1006" y="2386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675" name="Line 115"/>
            <p:cNvSpPr>
              <a:spLocks noChangeShapeType="1"/>
            </p:cNvSpPr>
            <p:nvPr/>
          </p:nvSpPr>
          <p:spPr bwMode="auto">
            <a:xfrm>
              <a:off x="1437" y="2820"/>
              <a:ext cx="115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6" name="Line 116"/>
            <p:cNvSpPr>
              <a:spLocks noChangeShapeType="1"/>
            </p:cNvSpPr>
            <p:nvPr/>
          </p:nvSpPr>
          <p:spPr bwMode="auto">
            <a:xfrm>
              <a:off x="1437" y="3563"/>
              <a:ext cx="115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7" name="Line 117"/>
            <p:cNvSpPr>
              <a:spLocks noChangeShapeType="1"/>
            </p:cNvSpPr>
            <p:nvPr/>
          </p:nvSpPr>
          <p:spPr bwMode="auto">
            <a:xfrm>
              <a:off x="3595" y="2820"/>
              <a:ext cx="115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8" name="Line 118"/>
            <p:cNvSpPr>
              <a:spLocks noChangeShapeType="1"/>
            </p:cNvSpPr>
            <p:nvPr/>
          </p:nvSpPr>
          <p:spPr bwMode="auto">
            <a:xfrm>
              <a:off x="3595" y="3563"/>
              <a:ext cx="115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79" name="Line 119"/>
            <p:cNvSpPr>
              <a:spLocks noChangeShapeType="1"/>
            </p:cNvSpPr>
            <p:nvPr/>
          </p:nvSpPr>
          <p:spPr bwMode="auto">
            <a:xfrm>
              <a:off x="1437" y="3253"/>
              <a:ext cx="86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80" name="Line 120"/>
            <p:cNvSpPr>
              <a:spLocks noChangeShapeType="1"/>
            </p:cNvSpPr>
            <p:nvPr/>
          </p:nvSpPr>
          <p:spPr bwMode="auto">
            <a:xfrm>
              <a:off x="3595" y="3253"/>
              <a:ext cx="100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81" name="Freeform 121"/>
            <p:cNvSpPr>
              <a:spLocks noEditPoints="1"/>
            </p:cNvSpPr>
            <p:nvPr/>
          </p:nvSpPr>
          <p:spPr bwMode="auto">
            <a:xfrm>
              <a:off x="1433" y="3129"/>
              <a:ext cx="863" cy="5"/>
            </a:xfrm>
            <a:custGeom>
              <a:avLst/>
              <a:gdLst>
                <a:gd name="T0" fmla="*/ 24 w 863"/>
                <a:gd name="T1" fmla="*/ 0 h 5"/>
                <a:gd name="T2" fmla="*/ 4 w 863"/>
                <a:gd name="T3" fmla="*/ 5 h 5"/>
                <a:gd name="T4" fmla="*/ 4 w 863"/>
                <a:gd name="T5" fmla="*/ 0 h 5"/>
                <a:gd name="T6" fmla="*/ 67 w 863"/>
                <a:gd name="T7" fmla="*/ 0 h 5"/>
                <a:gd name="T8" fmla="*/ 43 w 863"/>
                <a:gd name="T9" fmla="*/ 5 h 5"/>
                <a:gd name="T10" fmla="*/ 48 w 863"/>
                <a:gd name="T11" fmla="*/ 0 h 5"/>
                <a:gd name="T12" fmla="*/ 110 w 863"/>
                <a:gd name="T13" fmla="*/ 0 h 5"/>
                <a:gd name="T14" fmla="*/ 86 w 863"/>
                <a:gd name="T15" fmla="*/ 5 h 5"/>
                <a:gd name="T16" fmla="*/ 91 w 863"/>
                <a:gd name="T17" fmla="*/ 0 h 5"/>
                <a:gd name="T18" fmla="*/ 153 w 863"/>
                <a:gd name="T19" fmla="*/ 0 h 5"/>
                <a:gd name="T20" fmla="*/ 129 w 863"/>
                <a:gd name="T21" fmla="*/ 5 h 5"/>
                <a:gd name="T22" fmla="*/ 129 w 863"/>
                <a:gd name="T23" fmla="*/ 0 h 5"/>
                <a:gd name="T24" fmla="*/ 191 w 863"/>
                <a:gd name="T25" fmla="*/ 0 h 5"/>
                <a:gd name="T26" fmla="*/ 172 w 863"/>
                <a:gd name="T27" fmla="*/ 5 h 5"/>
                <a:gd name="T28" fmla="*/ 172 w 863"/>
                <a:gd name="T29" fmla="*/ 0 h 5"/>
                <a:gd name="T30" fmla="*/ 235 w 863"/>
                <a:gd name="T31" fmla="*/ 0 h 5"/>
                <a:gd name="T32" fmla="*/ 211 w 863"/>
                <a:gd name="T33" fmla="*/ 5 h 5"/>
                <a:gd name="T34" fmla="*/ 215 w 863"/>
                <a:gd name="T35" fmla="*/ 0 h 5"/>
                <a:gd name="T36" fmla="*/ 278 w 863"/>
                <a:gd name="T37" fmla="*/ 0 h 5"/>
                <a:gd name="T38" fmla="*/ 254 w 863"/>
                <a:gd name="T39" fmla="*/ 5 h 5"/>
                <a:gd name="T40" fmla="*/ 259 w 863"/>
                <a:gd name="T41" fmla="*/ 0 h 5"/>
                <a:gd name="T42" fmla="*/ 321 w 863"/>
                <a:gd name="T43" fmla="*/ 0 h 5"/>
                <a:gd name="T44" fmla="*/ 297 w 863"/>
                <a:gd name="T45" fmla="*/ 5 h 5"/>
                <a:gd name="T46" fmla="*/ 297 w 863"/>
                <a:gd name="T47" fmla="*/ 0 h 5"/>
                <a:gd name="T48" fmla="*/ 359 w 863"/>
                <a:gd name="T49" fmla="*/ 0 h 5"/>
                <a:gd name="T50" fmla="*/ 340 w 863"/>
                <a:gd name="T51" fmla="*/ 5 h 5"/>
                <a:gd name="T52" fmla="*/ 340 w 863"/>
                <a:gd name="T53" fmla="*/ 0 h 5"/>
                <a:gd name="T54" fmla="*/ 402 w 863"/>
                <a:gd name="T55" fmla="*/ 0 h 5"/>
                <a:gd name="T56" fmla="*/ 378 w 863"/>
                <a:gd name="T57" fmla="*/ 5 h 5"/>
                <a:gd name="T58" fmla="*/ 383 w 863"/>
                <a:gd name="T59" fmla="*/ 0 h 5"/>
                <a:gd name="T60" fmla="*/ 446 w 863"/>
                <a:gd name="T61" fmla="*/ 0 h 5"/>
                <a:gd name="T62" fmla="*/ 422 w 863"/>
                <a:gd name="T63" fmla="*/ 5 h 5"/>
                <a:gd name="T64" fmla="*/ 426 w 863"/>
                <a:gd name="T65" fmla="*/ 0 h 5"/>
                <a:gd name="T66" fmla="*/ 489 w 863"/>
                <a:gd name="T67" fmla="*/ 0 h 5"/>
                <a:gd name="T68" fmla="*/ 465 w 863"/>
                <a:gd name="T69" fmla="*/ 5 h 5"/>
                <a:gd name="T70" fmla="*/ 465 w 863"/>
                <a:gd name="T71" fmla="*/ 0 h 5"/>
                <a:gd name="T72" fmla="*/ 527 w 863"/>
                <a:gd name="T73" fmla="*/ 0 h 5"/>
                <a:gd name="T74" fmla="*/ 508 w 863"/>
                <a:gd name="T75" fmla="*/ 5 h 5"/>
                <a:gd name="T76" fmla="*/ 508 w 863"/>
                <a:gd name="T77" fmla="*/ 0 h 5"/>
                <a:gd name="T78" fmla="*/ 570 w 863"/>
                <a:gd name="T79" fmla="*/ 0 h 5"/>
                <a:gd name="T80" fmla="*/ 546 w 863"/>
                <a:gd name="T81" fmla="*/ 5 h 5"/>
                <a:gd name="T82" fmla="*/ 551 w 863"/>
                <a:gd name="T83" fmla="*/ 0 h 5"/>
                <a:gd name="T84" fmla="*/ 613 w 863"/>
                <a:gd name="T85" fmla="*/ 0 h 5"/>
                <a:gd name="T86" fmla="*/ 589 w 863"/>
                <a:gd name="T87" fmla="*/ 5 h 5"/>
                <a:gd name="T88" fmla="*/ 594 w 863"/>
                <a:gd name="T89" fmla="*/ 0 h 5"/>
                <a:gd name="T90" fmla="*/ 656 w 863"/>
                <a:gd name="T91" fmla="*/ 0 h 5"/>
                <a:gd name="T92" fmla="*/ 632 w 863"/>
                <a:gd name="T93" fmla="*/ 5 h 5"/>
                <a:gd name="T94" fmla="*/ 632 w 863"/>
                <a:gd name="T95" fmla="*/ 0 h 5"/>
                <a:gd name="T96" fmla="*/ 695 w 863"/>
                <a:gd name="T97" fmla="*/ 0 h 5"/>
                <a:gd name="T98" fmla="*/ 676 w 863"/>
                <a:gd name="T99" fmla="*/ 5 h 5"/>
                <a:gd name="T100" fmla="*/ 676 w 863"/>
                <a:gd name="T101" fmla="*/ 0 h 5"/>
                <a:gd name="T102" fmla="*/ 738 w 863"/>
                <a:gd name="T103" fmla="*/ 0 h 5"/>
                <a:gd name="T104" fmla="*/ 714 w 863"/>
                <a:gd name="T105" fmla="*/ 5 h 5"/>
                <a:gd name="T106" fmla="*/ 719 w 863"/>
                <a:gd name="T107" fmla="*/ 0 h 5"/>
                <a:gd name="T108" fmla="*/ 781 w 863"/>
                <a:gd name="T109" fmla="*/ 0 h 5"/>
                <a:gd name="T110" fmla="*/ 757 w 863"/>
                <a:gd name="T111" fmla="*/ 5 h 5"/>
                <a:gd name="T112" fmla="*/ 762 w 863"/>
                <a:gd name="T113" fmla="*/ 0 h 5"/>
                <a:gd name="T114" fmla="*/ 824 w 863"/>
                <a:gd name="T115" fmla="*/ 0 h 5"/>
                <a:gd name="T116" fmla="*/ 800 w 863"/>
                <a:gd name="T117" fmla="*/ 5 h 5"/>
                <a:gd name="T118" fmla="*/ 800 w 863"/>
                <a:gd name="T119" fmla="*/ 0 h 5"/>
                <a:gd name="T120" fmla="*/ 863 w 863"/>
                <a:gd name="T121" fmla="*/ 0 h 5"/>
                <a:gd name="T122" fmla="*/ 843 w 863"/>
                <a:gd name="T123" fmla="*/ 5 h 5"/>
                <a:gd name="T124" fmla="*/ 843 w 863"/>
                <a:gd name="T1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3" h="5">
                  <a:moveTo>
                    <a:pt x="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8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91" y="0"/>
                  </a:moveTo>
                  <a:lnTo>
                    <a:pt x="10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5"/>
                  </a:lnTo>
                  <a:lnTo>
                    <a:pt x="105" y="5"/>
                  </a:lnTo>
                  <a:lnTo>
                    <a:pt x="91" y="5"/>
                  </a:lnTo>
                  <a:lnTo>
                    <a:pt x="86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close/>
                  <a:moveTo>
                    <a:pt x="129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close/>
                  <a:moveTo>
                    <a:pt x="172" y="0"/>
                  </a:move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67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close/>
                  <a:moveTo>
                    <a:pt x="215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15" y="5"/>
                  </a:lnTo>
                  <a:lnTo>
                    <a:pt x="211" y="5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5" y="0"/>
                  </a:lnTo>
                  <a:lnTo>
                    <a:pt x="215" y="0"/>
                  </a:lnTo>
                  <a:close/>
                  <a:moveTo>
                    <a:pt x="259" y="0"/>
                  </a:moveTo>
                  <a:lnTo>
                    <a:pt x="273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8" y="5"/>
                  </a:lnTo>
                  <a:lnTo>
                    <a:pt x="273" y="5"/>
                  </a:lnTo>
                  <a:lnTo>
                    <a:pt x="259" y="5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59" y="0"/>
                  </a:lnTo>
                  <a:close/>
                  <a:moveTo>
                    <a:pt x="297" y="0"/>
                  </a:moveTo>
                  <a:lnTo>
                    <a:pt x="316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297" y="5"/>
                  </a:lnTo>
                  <a:lnTo>
                    <a:pt x="297" y="5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97" y="0"/>
                  </a:lnTo>
                  <a:close/>
                  <a:moveTo>
                    <a:pt x="340" y="0"/>
                  </a:move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40" y="5"/>
                  </a:lnTo>
                  <a:lnTo>
                    <a:pt x="340" y="5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0"/>
                  </a:lnTo>
                  <a:close/>
                  <a:moveTo>
                    <a:pt x="383" y="0"/>
                  </a:move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5"/>
                  </a:lnTo>
                  <a:lnTo>
                    <a:pt x="402" y="5"/>
                  </a:lnTo>
                  <a:lnTo>
                    <a:pt x="383" y="5"/>
                  </a:lnTo>
                  <a:lnTo>
                    <a:pt x="378" y="5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426" y="0"/>
                  </a:moveTo>
                  <a:lnTo>
                    <a:pt x="441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5"/>
                  </a:lnTo>
                  <a:lnTo>
                    <a:pt x="441" y="5"/>
                  </a:lnTo>
                  <a:lnTo>
                    <a:pt x="426" y="5"/>
                  </a:lnTo>
                  <a:lnTo>
                    <a:pt x="422" y="5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6" y="0"/>
                  </a:lnTo>
                  <a:lnTo>
                    <a:pt x="426" y="0"/>
                  </a:lnTo>
                  <a:close/>
                  <a:moveTo>
                    <a:pt x="465" y="0"/>
                  </a:moveTo>
                  <a:lnTo>
                    <a:pt x="484" y="0"/>
                  </a:lnTo>
                  <a:lnTo>
                    <a:pt x="484" y="0"/>
                  </a:lnTo>
                  <a:lnTo>
                    <a:pt x="489" y="0"/>
                  </a:lnTo>
                  <a:lnTo>
                    <a:pt x="484" y="5"/>
                  </a:lnTo>
                  <a:lnTo>
                    <a:pt x="484" y="5"/>
                  </a:lnTo>
                  <a:lnTo>
                    <a:pt x="465" y="5"/>
                  </a:lnTo>
                  <a:lnTo>
                    <a:pt x="465" y="5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0"/>
                  </a:lnTo>
                  <a:close/>
                  <a:moveTo>
                    <a:pt x="508" y="0"/>
                  </a:moveTo>
                  <a:lnTo>
                    <a:pt x="527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7" y="5"/>
                  </a:lnTo>
                  <a:lnTo>
                    <a:pt x="527" y="5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51" y="0"/>
                  </a:move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5"/>
                  </a:lnTo>
                  <a:lnTo>
                    <a:pt x="570" y="5"/>
                  </a:lnTo>
                  <a:lnTo>
                    <a:pt x="551" y="5"/>
                  </a:lnTo>
                  <a:lnTo>
                    <a:pt x="546" y="5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1" y="0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5"/>
                  </a:lnTo>
                  <a:lnTo>
                    <a:pt x="608" y="5"/>
                  </a:lnTo>
                  <a:lnTo>
                    <a:pt x="594" y="5"/>
                  </a:lnTo>
                  <a:lnTo>
                    <a:pt x="589" y="5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94" y="0"/>
                  </a:lnTo>
                  <a:lnTo>
                    <a:pt x="594" y="0"/>
                  </a:lnTo>
                  <a:close/>
                  <a:moveTo>
                    <a:pt x="632" y="0"/>
                  </a:moveTo>
                  <a:lnTo>
                    <a:pt x="652" y="0"/>
                  </a:lnTo>
                  <a:lnTo>
                    <a:pt x="652" y="0"/>
                  </a:lnTo>
                  <a:lnTo>
                    <a:pt x="656" y="0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32" y="5"/>
                  </a:lnTo>
                  <a:lnTo>
                    <a:pt x="632" y="5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2" y="0"/>
                  </a:lnTo>
                  <a:close/>
                  <a:moveTo>
                    <a:pt x="676" y="0"/>
                  </a:moveTo>
                  <a:lnTo>
                    <a:pt x="695" y="0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695" y="5"/>
                  </a:lnTo>
                  <a:lnTo>
                    <a:pt x="695" y="5"/>
                  </a:lnTo>
                  <a:lnTo>
                    <a:pt x="676" y="5"/>
                  </a:lnTo>
                  <a:lnTo>
                    <a:pt x="676" y="5"/>
                  </a:lnTo>
                  <a:lnTo>
                    <a:pt x="671" y="0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6" y="0"/>
                  </a:lnTo>
                  <a:close/>
                  <a:moveTo>
                    <a:pt x="719" y="0"/>
                  </a:move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5"/>
                  </a:lnTo>
                  <a:lnTo>
                    <a:pt x="738" y="5"/>
                  </a:lnTo>
                  <a:lnTo>
                    <a:pt x="719" y="5"/>
                  </a:lnTo>
                  <a:lnTo>
                    <a:pt x="714" y="5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19" y="0"/>
                  </a:lnTo>
                  <a:close/>
                  <a:moveTo>
                    <a:pt x="762" y="0"/>
                  </a:moveTo>
                  <a:lnTo>
                    <a:pt x="776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1" y="5"/>
                  </a:lnTo>
                  <a:lnTo>
                    <a:pt x="776" y="5"/>
                  </a:lnTo>
                  <a:lnTo>
                    <a:pt x="762" y="5"/>
                  </a:lnTo>
                  <a:lnTo>
                    <a:pt x="757" y="5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62" y="0"/>
                  </a:lnTo>
                  <a:lnTo>
                    <a:pt x="762" y="0"/>
                  </a:lnTo>
                  <a:close/>
                  <a:moveTo>
                    <a:pt x="800" y="0"/>
                  </a:moveTo>
                  <a:lnTo>
                    <a:pt x="819" y="0"/>
                  </a:lnTo>
                  <a:lnTo>
                    <a:pt x="819" y="0"/>
                  </a:lnTo>
                  <a:lnTo>
                    <a:pt x="824" y="0"/>
                  </a:lnTo>
                  <a:lnTo>
                    <a:pt x="819" y="5"/>
                  </a:lnTo>
                  <a:lnTo>
                    <a:pt x="819" y="5"/>
                  </a:lnTo>
                  <a:lnTo>
                    <a:pt x="800" y="5"/>
                  </a:lnTo>
                  <a:lnTo>
                    <a:pt x="800" y="5"/>
                  </a:lnTo>
                  <a:lnTo>
                    <a:pt x="800" y="0"/>
                  </a:lnTo>
                  <a:lnTo>
                    <a:pt x="800" y="0"/>
                  </a:lnTo>
                  <a:lnTo>
                    <a:pt x="800" y="0"/>
                  </a:lnTo>
                  <a:lnTo>
                    <a:pt x="800" y="0"/>
                  </a:lnTo>
                  <a:close/>
                  <a:moveTo>
                    <a:pt x="843" y="0"/>
                  </a:moveTo>
                  <a:lnTo>
                    <a:pt x="863" y="0"/>
                  </a:lnTo>
                  <a:lnTo>
                    <a:pt x="863" y="0"/>
                  </a:lnTo>
                  <a:lnTo>
                    <a:pt x="863" y="0"/>
                  </a:lnTo>
                  <a:lnTo>
                    <a:pt x="863" y="5"/>
                  </a:lnTo>
                  <a:lnTo>
                    <a:pt x="863" y="5"/>
                  </a:lnTo>
                  <a:lnTo>
                    <a:pt x="843" y="5"/>
                  </a:lnTo>
                  <a:lnTo>
                    <a:pt x="843" y="5"/>
                  </a:lnTo>
                  <a:lnTo>
                    <a:pt x="839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682" name="Rectangle 122"/>
            <p:cNvSpPr>
              <a:spLocks noChangeArrowheads="1"/>
            </p:cNvSpPr>
            <p:nvPr/>
          </p:nvSpPr>
          <p:spPr bwMode="auto">
            <a:xfrm>
              <a:off x="1797" y="2572"/>
              <a:ext cx="360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83" name="Rectangle 123"/>
            <p:cNvSpPr>
              <a:spLocks noChangeArrowheads="1"/>
            </p:cNvSpPr>
            <p:nvPr/>
          </p:nvSpPr>
          <p:spPr bwMode="auto">
            <a:xfrm>
              <a:off x="1855" y="2597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melt</a:t>
              </a:r>
              <a:endParaRPr lang="ru-RU" sz="1000"/>
            </a:p>
          </p:txBody>
        </p:sp>
        <p:sp>
          <p:nvSpPr>
            <p:cNvPr id="578684" name="Rectangle 124"/>
            <p:cNvSpPr>
              <a:spLocks noChangeArrowheads="1"/>
            </p:cNvSpPr>
            <p:nvPr/>
          </p:nvSpPr>
          <p:spPr bwMode="auto">
            <a:xfrm>
              <a:off x="2022" y="2597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685" name="Rectangle 125"/>
            <p:cNvSpPr>
              <a:spLocks noChangeArrowheads="1"/>
            </p:cNvSpPr>
            <p:nvPr/>
          </p:nvSpPr>
          <p:spPr bwMode="auto">
            <a:xfrm>
              <a:off x="3954" y="2572"/>
              <a:ext cx="360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86" name="Rectangle 126"/>
            <p:cNvSpPr>
              <a:spLocks noChangeArrowheads="1"/>
            </p:cNvSpPr>
            <p:nvPr/>
          </p:nvSpPr>
          <p:spPr bwMode="auto">
            <a:xfrm>
              <a:off x="4012" y="2597"/>
              <a:ext cx="2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melt</a:t>
              </a:r>
              <a:endParaRPr lang="ru-RU"/>
            </a:p>
          </p:txBody>
        </p:sp>
        <p:sp>
          <p:nvSpPr>
            <p:cNvPr id="578687" name="Rectangle 127"/>
            <p:cNvSpPr>
              <a:spLocks noChangeArrowheads="1"/>
            </p:cNvSpPr>
            <p:nvPr/>
          </p:nvSpPr>
          <p:spPr bwMode="auto">
            <a:xfrm>
              <a:off x="4180" y="2597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688" name="Rectangle 128"/>
            <p:cNvSpPr>
              <a:spLocks noChangeArrowheads="1"/>
            </p:cNvSpPr>
            <p:nvPr/>
          </p:nvSpPr>
          <p:spPr bwMode="auto">
            <a:xfrm>
              <a:off x="1797" y="2882"/>
              <a:ext cx="360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89" name="Rectangle 129"/>
            <p:cNvSpPr>
              <a:spLocks noChangeArrowheads="1"/>
            </p:cNvSpPr>
            <p:nvPr/>
          </p:nvSpPr>
          <p:spPr bwMode="auto">
            <a:xfrm>
              <a:off x="1855" y="2907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crust</a:t>
              </a:r>
              <a:endParaRPr lang="ru-RU" sz="1000"/>
            </a:p>
          </p:txBody>
        </p:sp>
        <p:sp>
          <p:nvSpPr>
            <p:cNvPr id="578690" name="Rectangle 130"/>
            <p:cNvSpPr>
              <a:spLocks noChangeArrowheads="1"/>
            </p:cNvSpPr>
            <p:nvPr/>
          </p:nvSpPr>
          <p:spPr bwMode="auto">
            <a:xfrm>
              <a:off x="2037" y="2907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691" name="Rectangle 131"/>
            <p:cNvSpPr>
              <a:spLocks noChangeArrowheads="1"/>
            </p:cNvSpPr>
            <p:nvPr/>
          </p:nvSpPr>
          <p:spPr bwMode="auto">
            <a:xfrm>
              <a:off x="3954" y="2944"/>
              <a:ext cx="360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2" name="Rectangle 132"/>
            <p:cNvSpPr>
              <a:spLocks noChangeArrowheads="1"/>
            </p:cNvSpPr>
            <p:nvPr/>
          </p:nvSpPr>
          <p:spPr bwMode="auto">
            <a:xfrm>
              <a:off x="4012" y="2969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crust</a:t>
              </a:r>
              <a:endParaRPr lang="ru-RU"/>
            </a:p>
          </p:txBody>
        </p:sp>
        <p:sp>
          <p:nvSpPr>
            <p:cNvPr id="578693" name="Rectangle 133"/>
            <p:cNvSpPr>
              <a:spLocks noChangeArrowheads="1"/>
            </p:cNvSpPr>
            <p:nvPr/>
          </p:nvSpPr>
          <p:spPr bwMode="auto">
            <a:xfrm>
              <a:off x="4194" y="2969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694" name="Rectangle 134"/>
            <p:cNvSpPr>
              <a:spLocks noChangeArrowheads="1"/>
            </p:cNvSpPr>
            <p:nvPr/>
          </p:nvSpPr>
          <p:spPr bwMode="auto">
            <a:xfrm>
              <a:off x="3667" y="3315"/>
              <a:ext cx="934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5" name="Rectangle 135"/>
            <p:cNvSpPr>
              <a:spLocks noChangeArrowheads="1"/>
            </p:cNvSpPr>
            <p:nvPr/>
          </p:nvSpPr>
          <p:spPr bwMode="auto">
            <a:xfrm>
              <a:off x="3724" y="3340"/>
              <a:ext cx="5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corrosion layer</a:t>
              </a:r>
              <a:endParaRPr lang="ru-RU"/>
            </a:p>
          </p:txBody>
        </p:sp>
        <p:sp>
          <p:nvSpPr>
            <p:cNvPr id="578696" name="Rectangle 136"/>
            <p:cNvSpPr>
              <a:spLocks noChangeArrowheads="1"/>
            </p:cNvSpPr>
            <p:nvPr/>
          </p:nvSpPr>
          <p:spPr bwMode="auto">
            <a:xfrm>
              <a:off x="4304" y="3340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697" name="Rectangle 137"/>
            <p:cNvSpPr>
              <a:spLocks noChangeArrowheads="1"/>
            </p:cNvSpPr>
            <p:nvPr/>
          </p:nvSpPr>
          <p:spPr bwMode="auto">
            <a:xfrm>
              <a:off x="1509" y="3315"/>
              <a:ext cx="791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698" name="Rectangle 138"/>
            <p:cNvSpPr>
              <a:spLocks noChangeArrowheads="1"/>
            </p:cNvSpPr>
            <p:nvPr/>
          </p:nvSpPr>
          <p:spPr bwMode="auto">
            <a:xfrm>
              <a:off x="1567" y="3340"/>
              <a:ext cx="5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corrosion layer</a:t>
              </a:r>
              <a:endParaRPr lang="ru-RU" sz="1000"/>
            </a:p>
          </p:txBody>
        </p:sp>
        <p:sp>
          <p:nvSpPr>
            <p:cNvPr id="578699" name="Rectangle 139"/>
            <p:cNvSpPr>
              <a:spLocks noChangeArrowheads="1"/>
            </p:cNvSpPr>
            <p:nvPr/>
          </p:nvSpPr>
          <p:spPr bwMode="auto">
            <a:xfrm>
              <a:off x="2147" y="3340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00" name="Rectangle 140"/>
            <p:cNvSpPr>
              <a:spLocks noChangeArrowheads="1"/>
            </p:cNvSpPr>
            <p:nvPr/>
          </p:nvSpPr>
          <p:spPr bwMode="auto">
            <a:xfrm>
              <a:off x="3235" y="2386"/>
              <a:ext cx="288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01" name="Rectangle 141"/>
            <p:cNvSpPr>
              <a:spLocks noChangeArrowheads="1"/>
            </p:cNvSpPr>
            <p:nvPr/>
          </p:nvSpPr>
          <p:spPr bwMode="auto">
            <a:xfrm>
              <a:off x="3293" y="2411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78702" name="Rectangle 142"/>
            <p:cNvSpPr>
              <a:spLocks noChangeArrowheads="1"/>
            </p:cNvSpPr>
            <p:nvPr/>
          </p:nvSpPr>
          <p:spPr bwMode="auto">
            <a:xfrm>
              <a:off x="3350" y="2443"/>
              <a:ext cx="1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sol</a:t>
              </a:r>
              <a:endParaRPr lang="ru-RU"/>
            </a:p>
          </p:txBody>
        </p:sp>
        <p:sp>
          <p:nvSpPr>
            <p:cNvPr id="578703" name="Rectangle 143"/>
            <p:cNvSpPr>
              <a:spLocks noChangeArrowheads="1"/>
            </p:cNvSpPr>
            <p:nvPr/>
          </p:nvSpPr>
          <p:spPr bwMode="auto">
            <a:xfrm>
              <a:off x="3427" y="2443"/>
              <a:ext cx="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04" name="Rectangle 144"/>
            <p:cNvSpPr>
              <a:spLocks noChangeArrowheads="1"/>
            </p:cNvSpPr>
            <p:nvPr/>
          </p:nvSpPr>
          <p:spPr bwMode="auto">
            <a:xfrm>
              <a:off x="1006" y="2386"/>
              <a:ext cx="288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05" name="Rectangle 145"/>
            <p:cNvSpPr>
              <a:spLocks noChangeArrowheads="1"/>
            </p:cNvSpPr>
            <p:nvPr/>
          </p:nvSpPr>
          <p:spPr bwMode="auto">
            <a:xfrm>
              <a:off x="1064" y="2411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78706" name="Rectangle 146"/>
            <p:cNvSpPr>
              <a:spLocks noChangeArrowheads="1"/>
            </p:cNvSpPr>
            <p:nvPr/>
          </p:nvSpPr>
          <p:spPr bwMode="auto">
            <a:xfrm>
              <a:off x="1121" y="2443"/>
              <a:ext cx="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900" b="0">
                  <a:solidFill>
                    <a:srgbClr val="000000"/>
                  </a:solidFill>
                </a:rPr>
                <a:t>sol</a:t>
              </a:r>
              <a:endParaRPr lang="ru-RU" sz="900"/>
            </a:p>
          </p:txBody>
        </p:sp>
        <p:sp>
          <p:nvSpPr>
            <p:cNvPr id="578707" name="Rectangle 147"/>
            <p:cNvSpPr>
              <a:spLocks noChangeArrowheads="1"/>
            </p:cNvSpPr>
            <p:nvPr/>
          </p:nvSpPr>
          <p:spPr bwMode="auto">
            <a:xfrm>
              <a:off x="1198" y="2443"/>
              <a:ext cx="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08" name="Freeform 148"/>
            <p:cNvSpPr>
              <a:spLocks noEditPoints="1"/>
            </p:cNvSpPr>
            <p:nvPr/>
          </p:nvSpPr>
          <p:spPr bwMode="auto">
            <a:xfrm>
              <a:off x="1217" y="2510"/>
              <a:ext cx="220" cy="310"/>
            </a:xfrm>
            <a:custGeom>
              <a:avLst/>
              <a:gdLst>
                <a:gd name="T0" fmla="*/ 10 w 220"/>
                <a:gd name="T1" fmla="*/ 0 h 310"/>
                <a:gd name="T2" fmla="*/ 211 w 220"/>
                <a:gd name="T3" fmla="*/ 293 h 310"/>
                <a:gd name="T4" fmla="*/ 211 w 220"/>
                <a:gd name="T5" fmla="*/ 293 h 310"/>
                <a:gd name="T6" fmla="*/ 211 w 220"/>
                <a:gd name="T7" fmla="*/ 293 h 310"/>
                <a:gd name="T8" fmla="*/ 206 w 220"/>
                <a:gd name="T9" fmla="*/ 293 h 310"/>
                <a:gd name="T10" fmla="*/ 206 w 220"/>
                <a:gd name="T11" fmla="*/ 293 h 310"/>
                <a:gd name="T12" fmla="*/ 5 w 220"/>
                <a:gd name="T13" fmla="*/ 4 h 310"/>
                <a:gd name="T14" fmla="*/ 0 w 220"/>
                <a:gd name="T15" fmla="*/ 0 h 310"/>
                <a:gd name="T16" fmla="*/ 5 w 220"/>
                <a:gd name="T17" fmla="*/ 0 h 310"/>
                <a:gd name="T18" fmla="*/ 5 w 220"/>
                <a:gd name="T19" fmla="*/ 0 h 310"/>
                <a:gd name="T20" fmla="*/ 10 w 220"/>
                <a:gd name="T21" fmla="*/ 0 h 310"/>
                <a:gd name="T22" fmla="*/ 10 w 220"/>
                <a:gd name="T23" fmla="*/ 0 h 310"/>
                <a:gd name="T24" fmla="*/ 216 w 220"/>
                <a:gd name="T25" fmla="*/ 264 h 310"/>
                <a:gd name="T26" fmla="*/ 220 w 220"/>
                <a:gd name="T27" fmla="*/ 310 h 310"/>
                <a:gd name="T28" fmla="*/ 177 w 220"/>
                <a:gd name="T29" fmla="*/ 285 h 310"/>
                <a:gd name="T30" fmla="*/ 216 w 220"/>
                <a:gd name="T31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" h="310">
                  <a:moveTo>
                    <a:pt x="10" y="0"/>
                  </a:moveTo>
                  <a:lnTo>
                    <a:pt x="211" y="293"/>
                  </a:lnTo>
                  <a:lnTo>
                    <a:pt x="211" y="293"/>
                  </a:lnTo>
                  <a:lnTo>
                    <a:pt x="211" y="293"/>
                  </a:lnTo>
                  <a:lnTo>
                    <a:pt x="206" y="293"/>
                  </a:lnTo>
                  <a:lnTo>
                    <a:pt x="206" y="293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216" y="264"/>
                  </a:moveTo>
                  <a:lnTo>
                    <a:pt x="220" y="310"/>
                  </a:lnTo>
                  <a:lnTo>
                    <a:pt x="177" y="285"/>
                  </a:lnTo>
                  <a:lnTo>
                    <a:pt x="216" y="264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09" name="Freeform 149"/>
            <p:cNvSpPr>
              <a:spLocks noEditPoints="1"/>
            </p:cNvSpPr>
            <p:nvPr/>
          </p:nvSpPr>
          <p:spPr bwMode="auto">
            <a:xfrm>
              <a:off x="3374" y="2510"/>
              <a:ext cx="221" cy="310"/>
            </a:xfrm>
            <a:custGeom>
              <a:avLst/>
              <a:gdLst>
                <a:gd name="T0" fmla="*/ 10 w 221"/>
                <a:gd name="T1" fmla="*/ 0 h 310"/>
                <a:gd name="T2" fmla="*/ 211 w 221"/>
                <a:gd name="T3" fmla="*/ 293 h 310"/>
                <a:gd name="T4" fmla="*/ 211 w 221"/>
                <a:gd name="T5" fmla="*/ 293 h 310"/>
                <a:gd name="T6" fmla="*/ 211 w 221"/>
                <a:gd name="T7" fmla="*/ 293 h 310"/>
                <a:gd name="T8" fmla="*/ 206 w 221"/>
                <a:gd name="T9" fmla="*/ 293 h 310"/>
                <a:gd name="T10" fmla="*/ 206 w 221"/>
                <a:gd name="T11" fmla="*/ 293 h 310"/>
                <a:gd name="T12" fmla="*/ 5 w 221"/>
                <a:gd name="T13" fmla="*/ 4 h 310"/>
                <a:gd name="T14" fmla="*/ 0 w 221"/>
                <a:gd name="T15" fmla="*/ 0 h 310"/>
                <a:gd name="T16" fmla="*/ 5 w 221"/>
                <a:gd name="T17" fmla="*/ 0 h 310"/>
                <a:gd name="T18" fmla="*/ 5 w 221"/>
                <a:gd name="T19" fmla="*/ 0 h 310"/>
                <a:gd name="T20" fmla="*/ 10 w 221"/>
                <a:gd name="T21" fmla="*/ 0 h 310"/>
                <a:gd name="T22" fmla="*/ 10 w 221"/>
                <a:gd name="T23" fmla="*/ 0 h 310"/>
                <a:gd name="T24" fmla="*/ 216 w 221"/>
                <a:gd name="T25" fmla="*/ 264 h 310"/>
                <a:gd name="T26" fmla="*/ 221 w 221"/>
                <a:gd name="T27" fmla="*/ 310 h 310"/>
                <a:gd name="T28" fmla="*/ 178 w 221"/>
                <a:gd name="T29" fmla="*/ 285 h 310"/>
                <a:gd name="T30" fmla="*/ 216 w 221"/>
                <a:gd name="T31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" h="310">
                  <a:moveTo>
                    <a:pt x="10" y="0"/>
                  </a:moveTo>
                  <a:lnTo>
                    <a:pt x="211" y="293"/>
                  </a:lnTo>
                  <a:lnTo>
                    <a:pt x="211" y="293"/>
                  </a:lnTo>
                  <a:lnTo>
                    <a:pt x="211" y="293"/>
                  </a:lnTo>
                  <a:lnTo>
                    <a:pt x="206" y="293"/>
                  </a:lnTo>
                  <a:lnTo>
                    <a:pt x="206" y="293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216" y="264"/>
                  </a:moveTo>
                  <a:lnTo>
                    <a:pt x="221" y="310"/>
                  </a:lnTo>
                  <a:lnTo>
                    <a:pt x="178" y="285"/>
                  </a:lnTo>
                  <a:lnTo>
                    <a:pt x="216" y="264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10" name="Rectangle 150"/>
            <p:cNvSpPr>
              <a:spLocks noChangeArrowheads="1"/>
            </p:cNvSpPr>
            <p:nvPr/>
          </p:nvSpPr>
          <p:spPr bwMode="auto">
            <a:xfrm>
              <a:off x="1006" y="3006"/>
              <a:ext cx="288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11" name="Rectangle 151"/>
            <p:cNvSpPr>
              <a:spLocks noChangeArrowheads="1"/>
            </p:cNvSpPr>
            <p:nvPr/>
          </p:nvSpPr>
          <p:spPr bwMode="auto">
            <a:xfrm>
              <a:off x="1064" y="3039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T</a:t>
              </a:r>
              <a:endParaRPr lang="ru-RU" sz="1000"/>
            </a:p>
          </p:txBody>
        </p:sp>
        <p:sp>
          <p:nvSpPr>
            <p:cNvPr id="578712" name="Rectangle 152"/>
            <p:cNvSpPr>
              <a:spLocks noChangeArrowheads="1"/>
            </p:cNvSpPr>
            <p:nvPr/>
          </p:nvSpPr>
          <p:spPr bwMode="auto">
            <a:xfrm>
              <a:off x="1121" y="3067"/>
              <a:ext cx="7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/>
            </a:p>
          </p:txBody>
        </p:sp>
        <p:sp>
          <p:nvSpPr>
            <p:cNvPr id="578713" name="Rectangle 153"/>
            <p:cNvSpPr>
              <a:spLocks noChangeArrowheads="1"/>
            </p:cNvSpPr>
            <p:nvPr/>
          </p:nvSpPr>
          <p:spPr bwMode="auto">
            <a:xfrm>
              <a:off x="1150" y="3071"/>
              <a:ext cx="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14" name="Rectangle 154"/>
            <p:cNvSpPr>
              <a:spLocks noChangeArrowheads="1"/>
            </p:cNvSpPr>
            <p:nvPr/>
          </p:nvSpPr>
          <p:spPr bwMode="auto">
            <a:xfrm>
              <a:off x="1006" y="2758"/>
              <a:ext cx="288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15" name="Rectangle 155"/>
            <p:cNvSpPr>
              <a:spLocks noChangeArrowheads="1"/>
            </p:cNvSpPr>
            <p:nvPr/>
          </p:nvSpPr>
          <p:spPr bwMode="auto">
            <a:xfrm>
              <a:off x="1064" y="2787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78716" name="Rectangle 156"/>
            <p:cNvSpPr>
              <a:spLocks noChangeArrowheads="1"/>
            </p:cNvSpPr>
            <p:nvPr/>
          </p:nvSpPr>
          <p:spPr bwMode="auto">
            <a:xfrm>
              <a:off x="1121" y="2819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900" b="0">
                  <a:solidFill>
                    <a:srgbClr val="000000"/>
                  </a:solidFill>
                </a:rPr>
                <a:t>eut</a:t>
              </a:r>
              <a:endParaRPr lang="ru-RU" sz="900"/>
            </a:p>
          </p:txBody>
        </p:sp>
        <p:sp>
          <p:nvSpPr>
            <p:cNvPr id="578717" name="Rectangle 157"/>
            <p:cNvSpPr>
              <a:spLocks noChangeArrowheads="1"/>
            </p:cNvSpPr>
            <p:nvPr/>
          </p:nvSpPr>
          <p:spPr bwMode="auto">
            <a:xfrm>
              <a:off x="1203" y="2819"/>
              <a:ext cx="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18" name="Freeform 158"/>
            <p:cNvSpPr>
              <a:spLocks noEditPoints="1"/>
            </p:cNvSpPr>
            <p:nvPr/>
          </p:nvSpPr>
          <p:spPr bwMode="auto">
            <a:xfrm>
              <a:off x="1217" y="2882"/>
              <a:ext cx="220" cy="247"/>
            </a:xfrm>
            <a:custGeom>
              <a:avLst/>
              <a:gdLst>
                <a:gd name="T0" fmla="*/ 10 w 220"/>
                <a:gd name="T1" fmla="*/ 0 h 247"/>
                <a:gd name="T2" fmla="*/ 206 w 220"/>
                <a:gd name="T3" fmla="*/ 231 h 247"/>
                <a:gd name="T4" fmla="*/ 211 w 220"/>
                <a:gd name="T5" fmla="*/ 231 h 247"/>
                <a:gd name="T6" fmla="*/ 206 w 220"/>
                <a:gd name="T7" fmla="*/ 235 h 247"/>
                <a:gd name="T8" fmla="*/ 206 w 220"/>
                <a:gd name="T9" fmla="*/ 235 h 247"/>
                <a:gd name="T10" fmla="*/ 201 w 220"/>
                <a:gd name="T11" fmla="*/ 235 h 247"/>
                <a:gd name="T12" fmla="*/ 5 w 220"/>
                <a:gd name="T13" fmla="*/ 4 h 247"/>
                <a:gd name="T14" fmla="*/ 0 w 220"/>
                <a:gd name="T15" fmla="*/ 0 h 247"/>
                <a:gd name="T16" fmla="*/ 5 w 220"/>
                <a:gd name="T17" fmla="*/ 0 h 247"/>
                <a:gd name="T18" fmla="*/ 5 w 220"/>
                <a:gd name="T19" fmla="*/ 0 h 247"/>
                <a:gd name="T20" fmla="*/ 10 w 220"/>
                <a:gd name="T21" fmla="*/ 0 h 247"/>
                <a:gd name="T22" fmla="*/ 10 w 220"/>
                <a:gd name="T23" fmla="*/ 0 h 247"/>
                <a:gd name="T24" fmla="*/ 211 w 220"/>
                <a:gd name="T25" fmla="*/ 202 h 247"/>
                <a:gd name="T26" fmla="*/ 220 w 220"/>
                <a:gd name="T27" fmla="*/ 247 h 247"/>
                <a:gd name="T28" fmla="*/ 173 w 220"/>
                <a:gd name="T29" fmla="*/ 227 h 247"/>
                <a:gd name="T30" fmla="*/ 211 w 220"/>
                <a:gd name="T31" fmla="*/ 20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" h="247">
                  <a:moveTo>
                    <a:pt x="10" y="0"/>
                  </a:moveTo>
                  <a:lnTo>
                    <a:pt x="206" y="231"/>
                  </a:lnTo>
                  <a:lnTo>
                    <a:pt x="211" y="231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1" y="235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211" y="202"/>
                  </a:moveTo>
                  <a:lnTo>
                    <a:pt x="220" y="247"/>
                  </a:lnTo>
                  <a:lnTo>
                    <a:pt x="173" y="227"/>
                  </a:lnTo>
                  <a:lnTo>
                    <a:pt x="211" y="202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19" name="Freeform 159"/>
            <p:cNvSpPr>
              <a:spLocks noEditPoints="1"/>
            </p:cNvSpPr>
            <p:nvPr/>
          </p:nvSpPr>
          <p:spPr bwMode="auto">
            <a:xfrm>
              <a:off x="1145" y="3129"/>
              <a:ext cx="292" cy="124"/>
            </a:xfrm>
            <a:custGeom>
              <a:avLst/>
              <a:gdLst>
                <a:gd name="T0" fmla="*/ 5 w 292"/>
                <a:gd name="T1" fmla="*/ 0 h 124"/>
                <a:gd name="T2" fmla="*/ 273 w 292"/>
                <a:gd name="T3" fmla="*/ 112 h 124"/>
                <a:gd name="T4" fmla="*/ 273 w 292"/>
                <a:gd name="T5" fmla="*/ 116 h 124"/>
                <a:gd name="T6" fmla="*/ 273 w 292"/>
                <a:gd name="T7" fmla="*/ 116 h 124"/>
                <a:gd name="T8" fmla="*/ 273 w 292"/>
                <a:gd name="T9" fmla="*/ 120 h 124"/>
                <a:gd name="T10" fmla="*/ 268 w 292"/>
                <a:gd name="T11" fmla="*/ 120 h 124"/>
                <a:gd name="T12" fmla="*/ 5 w 292"/>
                <a:gd name="T13" fmla="*/ 5 h 124"/>
                <a:gd name="T14" fmla="*/ 0 w 292"/>
                <a:gd name="T15" fmla="*/ 5 h 124"/>
                <a:gd name="T16" fmla="*/ 5 w 292"/>
                <a:gd name="T17" fmla="*/ 0 h 124"/>
                <a:gd name="T18" fmla="*/ 5 w 292"/>
                <a:gd name="T19" fmla="*/ 0 h 124"/>
                <a:gd name="T20" fmla="*/ 5 w 292"/>
                <a:gd name="T21" fmla="*/ 0 h 124"/>
                <a:gd name="T22" fmla="*/ 5 w 292"/>
                <a:gd name="T23" fmla="*/ 0 h 124"/>
                <a:gd name="T24" fmla="*/ 259 w 292"/>
                <a:gd name="T25" fmla="*/ 87 h 124"/>
                <a:gd name="T26" fmla="*/ 292 w 292"/>
                <a:gd name="T27" fmla="*/ 124 h 124"/>
                <a:gd name="T28" fmla="*/ 240 w 292"/>
                <a:gd name="T29" fmla="*/ 124 h 124"/>
                <a:gd name="T30" fmla="*/ 259 w 292"/>
                <a:gd name="T31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2" h="124">
                  <a:moveTo>
                    <a:pt x="5" y="0"/>
                  </a:moveTo>
                  <a:lnTo>
                    <a:pt x="273" y="112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20"/>
                  </a:lnTo>
                  <a:lnTo>
                    <a:pt x="268" y="120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259" y="87"/>
                  </a:moveTo>
                  <a:lnTo>
                    <a:pt x="292" y="124"/>
                  </a:lnTo>
                  <a:lnTo>
                    <a:pt x="240" y="124"/>
                  </a:lnTo>
                  <a:lnTo>
                    <a:pt x="259" y="8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20" name="Rectangle 160"/>
            <p:cNvSpPr>
              <a:spLocks noChangeArrowheads="1"/>
            </p:cNvSpPr>
            <p:nvPr/>
          </p:nvSpPr>
          <p:spPr bwMode="auto">
            <a:xfrm>
              <a:off x="1006" y="3749"/>
              <a:ext cx="575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21" name="Rectangle 161"/>
            <p:cNvSpPr>
              <a:spLocks noChangeArrowheads="1"/>
            </p:cNvSpPr>
            <p:nvPr/>
          </p:nvSpPr>
          <p:spPr bwMode="auto">
            <a:xfrm>
              <a:off x="1064" y="3782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78722" name="Rectangle 162"/>
            <p:cNvSpPr>
              <a:spLocks noChangeArrowheads="1"/>
            </p:cNvSpPr>
            <p:nvPr/>
          </p:nvSpPr>
          <p:spPr bwMode="auto">
            <a:xfrm>
              <a:off x="1121" y="3815"/>
              <a:ext cx="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900" b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ru-RU" sz="900"/>
            </a:p>
          </p:txBody>
        </p:sp>
        <p:sp>
          <p:nvSpPr>
            <p:cNvPr id="578723" name="Rectangle 163"/>
            <p:cNvSpPr>
              <a:spLocks noChangeArrowheads="1"/>
            </p:cNvSpPr>
            <p:nvPr/>
          </p:nvSpPr>
          <p:spPr bwMode="auto">
            <a:xfrm>
              <a:off x="1150" y="3782"/>
              <a:ext cx="3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&lt;1230</a:t>
              </a:r>
              <a:endParaRPr lang="ru-RU"/>
            </a:p>
          </p:txBody>
        </p:sp>
        <p:sp>
          <p:nvSpPr>
            <p:cNvPr id="578724" name="Rectangle 164"/>
            <p:cNvSpPr>
              <a:spLocks noChangeArrowheads="1"/>
            </p:cNvSpPr>
            <p:nvPr/>
          </p:nvSpPr>
          <p:spPr bwMode="auto">
            <a:xfrm>
              <a:off x="1394" y="3769"/>
              <a:ext cx="10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°</a:t>
              </a:r>
              <a:endParaRPr lang="ru-RU"/>
            </a:p>
          </p:txBody>
        </p:sp>
        <p:sp>
          <p:nvSpPr>
            <p:cNvPr id="578725" name="Rectangle 165"/>
            <p:cNvSpPr>
              <a:spLocks noChangeArrowheads="1"/>
            </p:cNvSpPr>
            <p:nvPr/>
          </p:nvSpPr>
          <p:spPr bwMode="auto">
            <a:xfrm>
              <a:off x="1433" y="3782"/>
              <a:ext cx="1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578726" name="Rectangle 166"/>
            <p:cNvSpPr>
              <a:spLocks noChangeArrowheads="1"/>
            </p:cNvSpPr>
            <p:nvPr/>
          </p:nvSpPr>
          <p:spPr bwMode="auto">
            <a:xfrm>
              <a:off x="1495" y="3782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27" name="Rectangle 167"/>
            <p:cNvSpPr>
              <a:spLocks noChangeArrowheads="1"/>
            </p:cNvSpPr>
            <p:nvPr/>
          </p:nvSpPr>
          <p:spPr bwMode="auto">
            <a:xfrm>
              <a:off x="3235" y="3811"/>
              <a:ext cx="575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28" name="Rectangle 168"/>
            <p:cNvSpPr>
              <a:spLocks noChangeArrowheads="1"/>
            </p:cNvSpPr>
            <p:nvPr/>
          </p:nvSpPr>
          <p:spPr bwMode="auto">
            <a:xfrm>
              <a:off x="3293" y="3844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78729" name="Rectangle 169"/>
            <p:cNvSpPr>
              <a:spLocks noChangeArrowheads="1"/>
            </p:cNvSpPr>
            <p:nvPr/>
          </p:nvSpPr>
          <p:spPr bwMode="auto">
            <a:xfrm>
              <a:off x="3350" y="3877"/>
              <a:ext cx="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900" b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ru-RU" sz="900"/>
            </a:p>
          </p:txBody>
        </p:sp>
        <p:sp>
          <p:nvSpPr>
            <p:cNvPr id="578730" name="Rectangle 170"/>
            <p:cNvSpPr>
              <a:spLocks noChangeArrowheads="1"/>
            </p:cNvSpPr>
            <p:nvPr/>
          </p:nvSpPr>
          <p:spPr bwMode="auto">
            <a:xfrm>
              <a:off x="3379" y="3831"/>
              <a:ext cx="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³</a:t>
              </a:r>
              <a:endParaRPr lang="ru-RU"/>
            </a:p>
          </p:txBody>
        </p:sp>
        <p:sp>
          <p:nvSpPr>
            <p:cNvPr id="578731" name="Rectangle 171"/>
            <p:cNvSpPr>
              <a:spLocks noChangeArrowheads="1"/>
            </p:cNvSpPr>
            <p:nvPr/>
          </p:nvSpPr>
          <p:spPr bwMode="auto">
            <a:xfrm>
              <a:off x="3432" y="3844"/>
              <a:ext cx="1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1230</a:t>
              </a:r>
              <a:endParaRPr lang="ru-RU"/>
            </a:p>
          </p:txBody>
        </p:sp>
        <p:sp>
          <p:nvSpPr>
            <p:cNvPr id="578732" name="Rectangle 172"/>
            <p:cNvSpPr>
              <a:spLocks noChangeArrowheads="1"/>
            </p:cNvSpPr>
            <p:nvPr/>
          </p:nvSpPr>
          <p:spPr bwMode="auto">
            <a:xfrm>
              <a:off x="3624" y="3831"/>
              <a:ext cx="10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°</a:t>
              </a:r>
              <a:endParaRPr lang="ru-RU"/>
            </a:p>
          </p:txBody>
        </p:sp>
        <p:sp>
          <p:nvSpPr>
            <p:cNvPr id="578733" name="Rectangle 173"/>
            <p:cNvSpPr>
              <a:spLocks noChangeArrowheads="1"/>
            </p:cNvSpPr>
            <p:nvPr/>
          </p:nvSpPr>
          <p:spPr bwMode="auto">
            <a:xfrm>
              <a:off x="3662" y="3844"/>
              <a:ext cx="1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578734" name="Rectangle 174"/>
            <p:cNvSpPr>
              <a:spLocks noChangeArrowheads="1"/>
            </p:cNvSpPr>
            <p:nvPr/>
          </p:nvSpPr>
          <p:spPr bwMode="auto">
            <a:xfrm>
              <a:off x="3724" y="3844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35" name="Freeform 175"/>
            <p:cNvSpPr>
              <a:spLocks noEditPoints="1"/>
            </p:cNvSpPr>
            <p:nvPr/>
          </p:nvSpPr>
          <p:spPr bwMode="auto">
            <a:xfrm>
              <a:off x="1145" y="3563"/>
              <a:ext cx="292" cy="252"/>
            </a:xfrm>
            <a:custGeom>
              <a:avLst/>
              <a:gdLst>
                <a:gd name="T0" fmla="*/ 5 w 292"/>
                <a:gd name="T1" fmla="*/ 248 h 252"/>
                <a:gd name="T2" fmla="*/ 273 w 292"/>
                <a:gd name="T3" fmla="*/ 17 h 252"/>
                <a:gd name="T4" fmla="*/ 273 w 292"/>
                <a:gd name="T5" fmla="*/ 13 h 252"/>
                <a:gd name="T6" fmla="*/ 278 w 292"/>
                <a:gd name="T7" fmla="*/ 17 h 252"/>
                <a:gd name="T8" fmla="*/ 278 w 292"/>
                <a:gd name="T9" fmla="*/ 17 h 252"/>
                <a:gd name="T10" fmla="*/ 278 w 292"/>
                <a:gd name="T11" fmla="*/ 17 h 252"/>
                <a:gd name="T12" fmla="*/ 10 w 292"/>
                <a:gd name="T13" fmla="*/ 252 h 252"/>
                <a:gd name="T14" fmla="*/ 5 w 292"/>
                <a:gd name="T15" fmla="*/ 252 h 252"/>
                <a:gd name="T16" fmla="*/ 5 w 292"/>
                <a:gd name="T17" fmla="*/ 252 h 252"/>
                <a:gd name="T18" fmla="*/ 0 w 292"/>
                <a:gd name="T19" fmla="*/ 248 h 252"/>
                <a:gd name="T20" fmla="*/ 5 w 292"/>
                <a:gd name="T21" fmla="*/ 248 h 252"/>
                <a:gd name="T22" fmla="*/ 5 w 292"/>
                <a:gd name="T23" fmla="*/ 248 h 252"/>
                <a:gd name="T24" fmla="*/ 240 w 292"/>
                <a:gd name="T25" fmla="*/ 17 h 252"/>
                <a:gd name="T26" fmla="*/ 292 w 292"/>
                <a:gd name="T27" fmla="*/ 0 h 252"/>
                <a:gd name="T28" fmla="*/ 278 w 292"/>
                <a:gd name="T29" fmla="*/ 46 h 252"/>
                <a:gd name="T30" fmla="*/ 240 w 292"/>
                <a:gd name="T3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2" h="252">
                  <a:moveTo>
                    <a:pt x="5" y="248"/>
                  </a:moveTo>
                  <a:lnTo>
                    <a:pt x="273" y="17"/>
                  </a:lnTo>
                  <a:lnTo>
                    <a:pt x="273" y="13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10" y="252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0" y="248"/>
                  </a:lnTo>
                  <a:lnTo>
                    <a:pt x="5" y="248"/>
                  </a:lnTo>
                  <a:lnTo>
                    <a:pt x="5" y="248"/>
                  </a:lnTo>
                  <a:close/>
                  <a:moveTo>
                    <a:pt x="240" y="17"/>
                  </a:moveTo>
                  <a:lnTo>
                    <a:pt x="292" y="0"/>
                  </a:lnTo>
                  <a:lnTo>
                    <a:pt x="278" y="46"/>
                  </a:lnTo>
                  <a:lnTo>
                    <a:pt x="24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36" name="Freeform 176"/>
            <p:cNvSpPr>
              <a:spLocks noEditPoints="1"/>
            </p:cNvSpPr>
            <p:nvPr/>
          </p:nvSpPr>
          <p:spPr bwMode="auto">
            <a:xfrm>
              <a:off x="3446" y="3563"/>
              <a:ext cx="221" cy="252"/>
            </a:xfrm>
            <a:custGeom>
              <a:avLst/>
              <a:gdLst>
                <a:gd name="T0" fmla="*/ 5 w 221"/>
                <a:gd name="T1" fmla="*/ 248 h 252"/>
                <a:gd name="T2" fmla="*/ 201 w 221"/>
                <a:gd name="T3" fmla="*/ 17 h 252"/>
                <a:gd name="T4" fmla="*/ 206 w 221"/>
                <a:gd name="T5" fmla="*/ 17 h 252"/>
                <a:gd name="T6" fmla="*/ 206 w 221"/>
                <a:gd name="T7" fmla="*/ 17 h 252"/>
                <a:gd name="T8" fmla="*/ 211 w 221"/>
                <a:gd name="T9" fmla="*/ 17 h 252"/>
                <a:gd name="T10" fmla="*/ 206 w 221"/>
                <a:gd name="T11" fmla="*/ 21 h 252"/>
                <a:gd name="T12" fmla="*/ 10 w 221"/>
                <a:gd name="T13" fmla="*/ 252 h 252"/>
                <a:gd name="T14" fmla="*/ 5 w 221"/>
                <a:gd name="T15" fmla="*/ 252 h 252"/>
                <a:gd name="T16" fmla="*/ 5 w 221"/>
                <a:gd name="T17" fmla="*/ 252 h 252"/>
                <a:gd name="T18" fmla="*/ 0 w 221"/>
                <a:gd name="T19" fmla="*/ 248 h 252"/>
                <a:gd name="T20" fmla="*/ 5 w 221"/>
                <a:gd name="T21" fmla="*/ 248 h 252"/>
                <a:gd name="T22" fmla="*/ 5 w 221"/>
                <a:gd name="T23" fmla="*/ 248 h 252"/>
                <a:gd name="T24" fmla="*/ 173 w 221"/>
                <a:gd name="T25" fmla="*/ 21 h 252"/>
                <a:gd name="T26" fmla="*/ 221 w 221"/>
                <a:gd name="T27" fmla="*/ 0 h 252"/>
                <a:gd name="T28" fmla="*/ 211 w 221"/>
                <a:gd name="T29" fmla="*/ 46 h 252"/>
                <a:gd name="T30" fmla="*/ 173 w 221"/>
                <a:gd name="T31" fmla="*/ 2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" h="252">
                  <a:moveTo>
                    <a:pt x="5" y="248"/>
                  </a:moveTo>
                  <a:lnTo>
                    <a:pt x="201" y="17"/>
                  </a:lnTo>
                  <a:lnTo>
                    <a:pt x="206" y="17"/>
                  </a:lnTo>
                  <a:lnTo>
                    <a:pt x="206" y="17"/>
                  </a:lnTo>
                  <a:lnTo>
                    <a:pt x="211" y="17"/>
                  </a:lnTo>
                  <a:lnTo>
                    <a:pt x="206" y="21"/>
                  </a:lnTo>
                  <a:lnTo>
                    <a:pt x="10" y="252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0" y="248"/>
                  </a:lnTo>
                  <a:lnTo>
                    <a:pt x="5" y="248"/>
                  </a:lnTo>
                  <a:lnTo>
                    <a:pt x="5" y="248"/>
                  </a:lnTo>
                  <a:close/>
                  <a:moveTo>
                    <a:pt x="173" y="21"/>
                  </a:moveTo>
                  <a:lnTo>
                    <a:pt x="221" y="0"/>
                  </a:lnTo>
                  <a:lnTo>
                    <a:pt x="211" y="46"/>
                  </a:lnTo>
                  <a:lnTo>
                    <a:pt x="173" y="21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37" name="Rectangle 177"/>
            <p:cNvSpPr>
              <a:spLocks noChangeArrowheads="1"/>
            </p:cNvSpPr>
            <p:nvPr/>
          </p:nvSpPr>
          <p:spPr bwMode="auto">
            <a:xfrm>
              <a:off x="2804" y="2882"/>
              <a:ext cx="647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38" name="Rectangle 178"/>
            <p:cNvSpPr>
              <a:spLocks noChangeArrowheads="1"/>
            </p:cNvSpPr>
            <p:nvPr/>
          </p:nvSpPr>
          <p:spPr bwMode="auto">
            <a:xfrm>
              <a:off x="2861" y="2907"/>
              <a:ext cx="39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liquification</a:t>
              </a:r>
              <a:endParaRPr lang="ru-RU"/>
            </a:p>
          </p:txBody>
        </p:sp>
        <p:sp>
          <p:nvSpPr>
            <p:cNvPr id="578739" name="Rectangle 179"/>
            <p:cNvSpPr>
              <a:spLocks noChangeArrowheads="1"/>
            </p:cNvSpPr>
            <p:nvPr/>
          </p:nvSpPr>
          <p:spPr bwMode="auto">
            <a:xfrm>
              <a:off x="3326" y="2907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40" name="Freeform 180"/>
            <p:cNvSpPr>
              <a:spLocks noEditPoints="1"/>
            </p:cNvSpPr>
            <p:nvPr/>
          </p:nvSpPr>
          <p:spPr bwMode="auto">
            <a:xfrm>
              <a:off x="3230" y="3006"/>
              <a:ext cx="365" cy="247"/>
            </a:xfrm>
            <a:custGeom>
              <a:avLst/>
              <a:gdLst>
                <a:gd name="T0" fmla="*/ 5 w 365"/>
                <a:gd name="T1" fmla="*/ 0 h 247"/>
                <a:gd name="T2" fmla="*/ 346 w 365"/>
                <a:gd name="T3" fmla="*/ 235 h 247"/>
                <a:gd name="T4" fmla="*/ 350 w 365"/>
                <a:gd name="T5" fmla="*/ 235 h 247"/>
                <a:gd name="T6" fmla="*/ 346 w 365"/>
                <a:gd name="T7" fmla="*/ 235 h 247"/>
                <a:gd name="T8" fmla="*/ 346 w 365"/>
                <a:gd name="T9" fmla="*/ 239 h 247"/>
                <a:gd name="T10" fmla="*/ 346 w 365"/>
                <a:gd name="T11" fmla="*/ 239 h 247"/>
                <a:gd name="T12" fmla="*/ 5 w 365"/>
                <a:gd name="T13" fmla="*/ 4 h 247"/>
                <a:gd name="T14" fmla="*/ 0 w 365"/>
                <a:gd name="T15" fmla="*/ 0 h 247"/>
                <a:gd name="T16" fmla="*/ 5 w 365"/>
                <a:gd name="T17" fmla="*/ 0 h 247"/>
                <a:gd name="T18" fmla="*/ 5 w 365"/>
                <a:gd name="T19" fmla="*/ 0 h 247"/>
                <a:gd name="T20" fmla="*/ 5 w 365"/>
                <a:gd name="T21" fmla="*/ 0 h 247"/>
                <a:gd name="T22" fmla="*/ 5 w 365"/>
                <a:gd name="T23" fmla="*/ 0 h 247"/>
                <a:gd name="T24" fmla="*/ 341 w 365"/>
                <a:gd name="T25" fmla="*/ 206 h 247"/>
                <a:gd name="T26" fmla="*/ 365 w 365"/>
                <a:gd name="T27" fmla="*/ 247 h 247"/>
                <a:gd name="T28" fmla="*/ 312 w 365"/>
                <a:gd name="T29" fmla="*/ 239 h 247"/>
                <a:gd name="T30" fmla="*/ 341 w 365"/>
                <a:gd name="T31" fmla="*/ 20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247">
                  <a:moveTo>
                    <a:pt x="5" y="0"/>
                  </a:moveTo>
                  <a:lnTo>
                    <a:pt x="346" y="235"/>
                  </a:lnTo>
                  <a:lnTo>
                    <a:pt x="350" y="235"/>
                  </a:lnTo>
                  <a:lnTo>
                    <a:pt x="346" y="235"/>
                  </a:lnTo>
                  <a:lnTo>
                    <a:pt x="346" y="239"/>
                  </a:lnTo>
                  <a:lnTo>
                    <a:pt x="346" y="239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341" y="206"/>
                  </a:moveTo>
                  <a:lnTo>
                    <a:pt x="365" y="247"/>
                  </a:lnTo>
                  <a:lnTo>
                    <a:pt x="312" y="239"/>
                  </a:lnTo>
                  <a:lnTo>
                    <a:pt x="341" y="20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41" name="Rectangle 181"/>
            <p:cNvSpPr>
              <a:spLocks noChangeArrowheads="1"/>
            </p:cNvSpPr>
            <p:nvPr/>
          </p:nvSpPr>
          <p:spPr bwMode="auto">
            <a:xfrm>
              <a:off x="2948" y="3377"/>
              <a:ext cx="431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2" name="Rectangle 182"/>
            <p:cNvSpPr>
              <a:spLocks noChangeArrowheads="1"/>
            </p:cNvSpPr>
            <p:nvPr/>
          </p:nvSpPr>
          <p:spPr bwMode="auto">
            <a:xfrm>
              <a:off x="3005" y="3411"/>
              <a:ext cx="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78743" name="Rectangle 183"/>
            <p:cNvSpPr>
              <a:spLocks noChangeArrowheads="1"/>
            </p:cNvSpPr>
            <p:nvPr/>
          </p:nvSpPr>
          <p:spPr bwMode="auto">
            <a:xfrm>
              <a:off x="3063" y="3439"/>
              <a:ext cx="7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/>
            </a:p>
          </p:txBody>
        </p:sp>
        <p:sp>
          <p:nvSpPr>
            <p:cNvPr id="578744" name="Rectangle 184"/>
            <p:cNvSpPr>
              <a:spLocks noChangeArrowheads="1"/>
            </p:cNvSpPr>
            <p:nvPr/>
          </p:nvSpPr>
          <p:spPr bwMode="auto">
            <a:xfrm>
              <a:off x="3091" y="3411"/>
              <a:ext cx="1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=T</a:t>
              </a:r>
              <a:endParaRPr lang="ru-RU"/>
            </a:p>
          </p:txBody>
        </p:sp>
        <p:sp>
          <p:nvSpPr>
            <p:cNvPr id="578745" name="Rectangle 185"/>
            <p:cNvSpPr>
              <a:spLocks noChangeArrowheads="1"/>
            </p:cNvSpPr>
            <p:nvPr/>
          </p:nvSpPr>
          <p:spPr bwMode="auto">
            <a:xfrm>
              <a:off x="3202" y="3443"/>
              <a:ext cx="1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eut</a:t>
              </a:r>
              <a:endParaRPr lang="ru-RU"/>
            </a:p>
          </p:txBody>
        </p:sp>
        <p:sp>
          <p:nvSpPr>
            <p:cNvPr id="578746" name="Rectangle 186"/>
            <p:cNvSpPr>
              <a:spLocks noChangeArrowheads="1"/>
            </p:cNvSpPr>
            <p:nvPr/>
          </p:nvSpPr>
          <p:spPr bwMode="auto">
            <a:xfrm>
              <a:off x="3283" y="3443"/>
              <a:ext cx="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47" name="Freeform 187"/>
            <p:cNvSpPr>
              <a:spLocks noEditPoints="1"/>
            </p:cNvSpPr>
            <p:nvPr/>
          </p:nvSpPr>
          <p:spPr bwMode="auto">
            <a:xfrm>
              <a:off x="3302" y="3253"/>
              <a:ext cx="293" cy="252"/>
            </a:xfrm>
            <a:custGeom>
              <a:avLst/>
              <a:gdLst>
                <a:gd name="T0" fmla="*/ 5 w 293"/>
                <a:gd name="T1" fmla="*/ 248 h 252"/>
                <a:gd name="T2" fmla="*/ 274 w 293"/>
                <a:gd name="T3" fmla="*/ 17 h 252"/>
                <a:gd name="T4" fmla="*/ 274 w 293"/>
                <a:gd name="T5" fmla="*/ 13 h 252"/>
                <a:gd name="T6" fmla="*/ 278 w 293"/>
                <a:gd name="T7" fmla="*/ 17 h 252"/>
                <a:gd name="T8" fmla="*/ 278 w 293"/>
                <a:gd name="T9" fmla="*/ 17 h 252"/>
                <a:gd name="T10" fmla="*/ 278 w 293"/>
                <a:gd name="T11" fmla="*/ 17 h 252"/>
                <a:gd name="T12" fmla="*/ 10 w 293"/>
                <a:gd name="T13" fmla="*/ 252 h 252"/>
                <a:gd name="T14" fmla="*/ 5 w 293"/>
                <a:gd name="T15" fmla="*/ 252 h 252"/>
                <a:gd name="T16" fmla="*/ 5 w 293"/>
                <a:gd name="T17" fmla="*/ 252 h 252"/>
                <a:gd name="T18" fmla="*/ 0 w 293"/>
                <a:gd name="T19" fmla="*/ 248 h 252"/>
                <a:gd name="T20" fmla="*/ 5 w 293"/>
                <a:gd name="T21" fmla="*/ 248 h 252"/>
                <a:gd name="T22" fmla="*/ 5 w 293"/>
                <a:gd name="T23" fmla="*/ 248 h 252"/>
                <a:gd name="T24" fmla="*/ 240 w 293"/>
                <a:gd name="T25" fmla="*/ 17 h 252"/>
                <a:gd name="T26" fmla="*/ 293 w 293"/>
                <a:gd name="T27" fmla="*/ 0 h 252"/>
                <a:gd name="T28" fmla="*/ 278 w 293"/>
                <a:gd name="T29" fmla="*/ 46 h 252"/>
                <a:gd name="T30" fmla="*/ 240 w 293"/>
                <a:gd name="T3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252">
                  <a:moveTo>
                    <a:pt x="5" y="248"/>
                  </a:moveTo>
                  <a:lnTo>
                    <a:pt x="274" y="17"/>
                  </a:lnTo>
                  <a:lnTo>
                    <a:pt x="274" y="13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10" y="252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0" y="248"/>
                  </a:lnTo>
                  <a:lnTo>
                    <a:pt x="5" y="248"/>
                  </a:lnTo>
                  <a:lnTo>
                    <a:pt x="5" y="248"/>
                  </a:lnTo>
                  <a:close/>
                  <a:moveTo>
                    <a:pt x="240" y="17"/>
                  </a:moveTo>
                  <a:lnTo>
                    <a:pt x="293" y="0"/>
                  </a:lnTo>
                  <a:lnTo>
                    <a:pt x="278" y="46"/>
                  </a:lnTo>
                  <a:lnTo>
                    <a:pt x="24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48" name="Rectangle 188"/>
            <p:cNvSpPr>
              <a:spLocks noChangeArrowheads="1"/>
            </p:cNvSpPr>
            <p:nvPr/>
          </p:nvSpPr>
          <p:spPr bwMode="auto">
            <a:xfrm>
              <a:off x="1797" y="3625"/>
              <a:ext cx="360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49" name="Rectangle 189"/>
            <p:cNvSpPr>
              <a:spLocks noChangeArrowheads="1"/>
            </p:cNvSpPr>
            <p:nvPr/>
          </p:nvSpPr>
          <p:spPr bwMode="auto">
            <a:xfrm>
              <a:off x="1855" y="3650"/>
              <a:ext cx="1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steel</a:t>
              </a:r>
              <a:endParaRPr lang="ru-RU" sz="1000"/>
            </a:p>
          </p:txBody>
        </p:sp>
        <p:sp>
          <p:nvSpPr>
            <p:cNvPr id="578750" name="Rectangle 190"/>
            <p:cNvSpPr>
              <a:spLocks noChangeArrowheads="1"/>
            </p:cNvSpPr>
            <p:nvPr/>
          </p:nvSpPr>
          <p:spPr bwMode="auto">
            <a:xfrm>
              <a:off x="2032" y="3650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51" name="Rectangle 191"/>
            <p:cNvSpPr>
              <a:spLocks noChangeArrowheads="1"/>
            </p:cNvSpPr>
            <p:nvPr/>
          </p:nvSpPr>
          <p:spPr bwMode="auto">
            <a:xfrm>
              <a:off x="3954" y="3625"/>
              <a:ext cx="360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52" name="Rectangle 192"/>
            <p:cNvSpPr>
              <a:spLocks noChangeArrowheads="1"/>
            </p:cNvSpPr>
            <p:nvPr/>
          </p:nvSpPr>
          <p:spPr bwMode="auto">
            <a:xfrm>
              <a:off x="4012" y="3650"/>
              <a:ext cx="1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</a:rPr>
                <a:t>steel</a:t>
              </a:r>
              <a:endParaRPr lang="ru-RU"/>
            </a:p>
          </p:txBody>
        </p:sp>
        <p:sp>
          <p:nvSpPr>
            <p:cNvPr id="578753" name="Rectangle 193"/>
            <p:cNvSpPr>
              <a:spLocks noChangeArrowheads="1"/>
            </p:cNvSpPr>
            <p:nvPr/>
          </p:nvSpPr>
          <p:spPr bwMode="auto">
            <a:xfrm>
              <a:off x="4189" y="3650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54" name="Freeform 194"/>
            <p:cNvSpPr>
              <a:spLocks noEditPoints="1"/>
            </p:cNvSpPr>
            <p:nvPr/>
          </p:nvSpPr>
          <p:spPr bwMode="auto">
            <a:xfrm>
              <a:off x="2204" y="2820"/>
              <a:ext cx="48" cy="433"/>
            </a:xfrm>
            <a:custGeom>
              <a:avLst/>
              <a:gdLst>
                <a:gd name="T0" fmla="*/ 29 w 48"/>
                <a:gd name="T1" fmla="*/ 24 h 433"/>
                <a:gd name="T2" fmla="*/ 29 w 48"/>
                <a:gd name="T3" fmla="*/ 413 h 433"/>
                <a:gd name="T4" fmla="*/ 24 w 48"/>
                <a:gd name="T5" fmla="*/ 417 h 433"/>
                <a:gd name="T6" fmla="*/ 24 w 48"/>
                <a:gd name="T7" fmla="*/ 417 h 433"/>
                <a:gd name="T8" fmla="*/ 24 w 48"/>
                <a:gd name="T9" fmla="*/ 417 h 433"/>
                <a:gd name="T10" fmla="*/ 20 w 48"/>
                <a:gd name="T11" fmla="*/ 413 h 433"/>
                <a:gd name="T12" fmla="*/ 20 w 48"/>
                <a:gd name="T13" fmla="*/ 24 h 433"/>
                <a:gd name="T14" fmla="*/ 24 w 48"/>
                <a:gd name="T15" fmla="*/ 20 h 433"/>
                <a:gd name="T16" fmla="*/ 24 w 48"/>
                <a:gd name="T17" fmla="*/ 20 h 433"/>
                <a:gd name="T18" fmla="*/ 24 w 48"/>
                <a:gd name="T19" fmla="*/ 20 h 433"/>
                <a:gd name="T20" fmla="*/ 29 w 48"/>
                <a:gd name="T21" fmla="*/ 24 h 433"/>
                <a:gd name="T22" fmla="*/ 29 w 48"/>
                <a:gd name="T23" fmla="*/ 24 h 433"/>
                <a:gd name="T24" fmla="*/ 0 w 48"/>
                <a:gd name="T25" fmla="*/ 41 h 433"/>
                <a:gd name="T26" fmla="*/ 24 w 48"/>
                <a:gd name="T27" fmla="*/ 0 h 433"/>
                <a:gd name="T28" fmla="*/ 48 w 48"/>
                <a:gd name="T29" fmla="*/ 41 h 433"/>
                <a:gd name="T30" fmla="*/ 0 w 48"/>
                <a:gd name="T31" fmla="*/ 41 h 433"/>
                <a:gd name="T32" fmla="*/ 48 w 48"/>
                <a:gd name="T33" fmla="*/ 392 h 433"/>
                <a:gd name="T34" fmla="*/ 24 w 48"/>
                <a:gd name="T35" fmla="*/ 433 h 433"/>
                <a:gd name="T36" fmla="*/ 0 w 48"/>
                <a:gd name="T37" fmla="*/ 392 h 433"/>
                <a:gd name="T38" fmla="*/ 48 w 48"/>
                <a:gd name="T39" fmla="*/ 39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433">
                  <a:moveTo>
                    <a:pt x="29" y="24"/>
                  </a:moveTo>
                  <a:lnTo>
                    <a:pt x="29" y="413"/>
                  </a:lnTo>
                  <a:lnTo>
                    <a:pt x="24" y="417"/>
                  </a:lnTo>
                  <a:lnTo>
                    <a:pt x="24" y="417"/>
                  </a:lnTo>
                  <a:lnTo>
                    <a:pt x="24" y="417"/>
                  </a:lnTo>
                  <a:lnTo>
                    <a:pt x="20" y="413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9" y="24"/>
                  </a:lnTo>
                  <a:lnTo>
                    <a:pt x="29" y="24"/>
                  </a:lnTo>
                  <a:close/>
                  <a:moveTo>
                    <a:pt x="0" y="41"/>
                  </a:moveTo>
                  <a:lnTo>
                    <a:pt x="24" y="0"/>
                  </a:lnTo>
                  <a:lnTo>
                    <a:pt x="48" y="41"/>
                  </a:lnTo>
                  <a:lnTo>
                    <a:pt x="0" y="41"/>
                  </a:lnTo>
                  <a:close/>
                  <a:moveTo>
                    <a:pt x="48" y="392"/>
                  </a:moveTo>
                  <a:lnTo>
                    <a:pt x="24" y="433"/>
                  </a:lnTo>
                  <a:lnTo>
                    <a:pt x="0" y="392"/>
                  </a:lnTo>
                  <a:lnTo>
                    <a:pt x="48" y="392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55" name="Freeform 195"/>
            <p:cNvSpPr>
              <a:spLocks noEditPoints="1"/>
            </p:cNvSpPr>
            <p:nvPr/>
          </p:nvSpPr>
          <p:spPr bwMode="auto">
            <a:xfrm>
              <a:off x="2204" y="3253"/>
              <a:ext cx="48" cy="310"/>
            </a:xfrm>
            <a:custGeom>
              <a:avLst/>
              <a:gdLst>
                <a:gd name="T0" fmla="*/ 29 w 48"/>
                <a:gd name="T1" fmla="*/ 25 h 310"/>
                <a:gd name="T2" fmla="*/ 29 w 48"/>
                <a:gd name="T3" fmla="*/ 290 h 310"/>
                <a:gd name="T4" fmla="*/ 24 w 48"/>
                <a:gd name="T5" fmla="*/ 294 h 310"/>
                <a:gd name="T6" fmla="*/ 24 w 48"/>
                <a:gd name="T7" fmla="*/ 294 h 310"/>
                <a:gd name="T8" fmla="*/ 24 w 48"/>
                <a:gd name="T9" fmla="*/ 294 h 310"/>
                <a:gd name="T10" fmla="*/ 20 w 48"/>
                <a:gd name="T11" fmla="*/ 290 h 310"/>
                <a:gd name="T12" fmla="*/ 20 w 48"/>
                <a:gd name="T13" fmla="*/ 25 h 310"/>
                <a:gd name="T14" fmla="*/ 24 w 48"/>
                <a:gd name="T15" fmla="*/ 21 h 310"/>
                <a:gd name="T16" fmla="*/ 24 w 48"/>
                <a:gd name="T17" fmla="*/ 21 h 310"/>
                <a:gd name="T18" fmla="*/ 24 w 48"/>
                <a:gd name="T19" fmla="*/ 21 h 310"/>
                <a:gd name="T20" fmla="*/ 29 w 48"/>
                <a:gd name="T21" fmla="*/ 25 h 310"/>
                <a:gd name="T22" fmla="*/ 29 w 48"/>
                <a:gd name="T23" fmla="*/ 25 h 310"/>
                <a:gd name="T24" fmla="*/ 0 w 48"/>
                <a:gd name="T25" fmla="*/ 42 h 310"/>
                <a:gd name="T26" fmla="*/ 24 w 48"/>
                <a:gd name="T27" fmla="*/ 0 h 310"/>
                <a:gd name="T28" fmla="*/ 48 w 48"/>
                <a:gd name="T29" fmla="*/ 42 h 310"/>
                <a:gd name="T30" fmla="*/ 0 w 48"/>
                <a:gd name="T31" fmla="*/ 42 h 310"/>
                <a:gd name="T32" fmla="*/ 48 w 48"/>
                <a:gd name="T33" fmla="*/ 269 h 310"/>
                <a:gd name="T34" fmla="*/ 24 w 48"/>
                <a:gd name="T35" fmla="*/ 310 h 310"/>
                <a:gd name="T36" fmla="*/ 0 w 48"/>
                <a:gd name="T37" fmla="*/ 269 h 310"/>
                <a:gd name="T38" fmla="*/ 48 w 48"/>
                <a:gd name="T39" fmla="*/ 2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310">
                  <a:moveTo>
                    <a:pt x="29" y="25"/>
                  </a:moveTo>
                  <a:lnTo>
                    <a:pt x="29" y="290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20" y="290"/>
                  </a:lnTo>
                  <a:lnTo>
                    <a:pt x="20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9" y="25"/>
                  </a:lnTo>
                  <a:lnTo>
                    <a:pt x="29" y="25"/>
                  </a:lnTo>
                  <a:close/>
                  <a:moveTo>
                    <a:pt x="0" y="42"/>
                  </a:moveTo>
                  <a:lnTo>
                    <a:pt x="24" y="0"/>
                  </a:lnTo>
                  <a:lnTo>
                    <a:pt x="48" y="42"/>
                  </a:lnTo>
                  <a:lnTo>
                    <a:pt x="0" y="42"/>
                  </a:lnTo>
                  <a:close/>
                  <a:moveTo>
                    <a:pt x="48" y="269"/>
                  </a:moveTo>
                  <a:lnTo>
                    <a:pt x="24" y="310"/>
                  </a:lnTo>
                  <a:lnTo>
                    <a:pt x="0" y="269"/>
                  </a:lnTo>
                  <a:lnTo>
                    <a:pt x="48" y="269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56" name="Freeform 196"/>
            <p:cNvSpPr>
              <a:spLocks noEditPoints="1"/>
            </p:cNvSpPr>
            <p:nvPr/>
          </p:nvSpPr>
          <p:spPr bwMode="auto">
            <a:xfrm>
              <a:off x="4506" y="2820"/>
              <a:ext cx="48" cy="433"/>
            </a:xfrm>
            <a:custGeom>
              <a:avLst/>
              <a:gdLst>
                <a:gd name="T0" fmla="*/ 28 w 48"/>
                <a:gd name="T1" fmla="*/ 24 h 433"/>
                <a:gd name="T2" fmla="*/ 28 w 48"/>
                <a:gd name="T3" fmla="*/ 413 h 433"/>
                <a:gd name="T4" fmla="*/ 24 w 48"/>
                <a:gd name="T5" fmla="*/ 417 h 433"/>
                <a:gd name="T6" fmla="*/ 24 w 48"/>
                <a:gd name="T7" fmla="*/ 417 h 433"/>
                <a:gd name="T8" fmla="*/ 24 w 48"/>
                <a:gd name="T9" fmla="*/ 417 h 433"/>
                <a:gd name="T10" fmla="*/ 19 w 48"/>
                <a:gd name="T11" fmla="*/ 413 h 433"/>
                <a:gd name="T12" fmla="*/ 19 w 48"/>
                <a:gd name="T13" fmla="*/ 24 h 433"/>
                <a:gd name="T14" fmla="*/ 24 w 48"/>
                <a:gd name="T15" fmla="*/ 20 h 433"/>
                <a:gd name="T16" fmla="*/ 24 w 48"/>
                <a:gd name="T17" fmla="*/ 20 h 433"/>
                <a:gd name="T18" fmla="*/ 24 w 48"/>
                <a:gd name="T19" fmla="*/ 20 h 433"/>
                <a:gd name="T20" fmla="*/ 28 w 48"/>
                <a:gd name="T21" fmla="*/ 24 h 433"/>
                <a:gd name="T22" fmla="*/ 28 w 48"/>
                <a:gd name="T23" fmla="*/ 24 h 433"/>
                <a:gd name="T24" fmla="*/ 0 w 48"/>
                <a:gd name="T25" fmla="*/ 41 h 433"/>
                <a:gd name="T26" fmla="*/ 24 w 48"/>
                <a:gd name="T27" fmla="*/ 0 h 433"/>
                <a:gd name="T28" fmla="*/ 48 w 48"/>
                <a:gd name="T29" fmla="*/ 41 h 433"/>
                <a:gd name="T30" fmla="*/ 0 w 48"/>
                <a:gd name="T31" fmla="*/ 41 h 433"/>
                <a:gd name="T32" fmla="*/ 48 w 48"/>
                <a:gd name="T33" fmla="*/ 392 h 433"/>
                <a:gd name="T34" fmla="*/ 24 w 48"/>
                <a:gd name="T35" fmla="*/ 433 h 433"/>
                <a:gd name="T36" fmla="*/ 0 w 48"/>
                <a:gd name="T37" fmla="*/ 392 h 433"/>
                <a:gd name="T38" fmla="*/ 48 w 48"/>
                <a:gd name="T39" fmla="*/ 39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433">
                  <a:moveTo>
                    <a:pt x="28" y="24"/>
                  </a:moveTo>
                  <a:lnTo>
                    <a:pt x="28" y="413"/>
                  </a:lnTo>
                  <a:lnTo>
                    <a:pt x="24" y="417"/>
                  </a:lnTo>
                  <a:lnTo>
                    <a:pt x="24" y="417"/>
                  </a:lnTo>
                  <a:lnTo>
                    <a:pt x="24" y="417"/>
                  </a:lnTo>
                  <a:lnTo>
                    <a:pt x="19" y="413"/>
                  </a:lnTo>
                  <a:lnTo>
                    <a:pt x="19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24"/>
                  </a:lnTo>
                  <a:lnTo>
                    <a:pt x="28" y="24"/>
                  </a:lnTo>
                  <a:close/>
                  <a:moveTo>
                    <a:pt x="0" y="41"/>
                  </a:moveTo>
                  <a:lnTo>
                    <a:pt x="24" y="0"/>
                  </a:lnTo>
                  <a:lnTo>
                    <a:pt x="48" y="41"/>
                  </a:lnTo>
                  <a:lnTo>
                    <a:pt x="0" y="41"/>
                  </a:lnTo>
                  <a:close/>
                  <a:moveTo>
                    <a:pt x="48" y="392"/>
                  </a:moveTo>
                  <a:lnTo>
                    <a:pt x="24" y="433"/>
                  </a:lnTo>
                  <a:lnTo>
                    <a:pt x="0" y="392"/>
                  </a:lnTo>
                  <a:lnTo>
                    <a:pt x="48" y="392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57" name="Freeform 197"/>
            <p:cNvSpPr>
              <a:spLocks noEditPoints="1"/>
            </p:cNvSpPr>
            <p:nvPr/>
          </p:nvSpPr>
          <p:spPr bwMode="auto">
            <a:xfrm>
              <a:off x="4506" y="3253"/>
              <a:ext cx="48" cy="310"/>
            </a:xfrm>
            <a:custGeom>
              <a:avLst/>
              <a:gdLst>
                <a:gd name="T0" fmla="*/ 28 w 48"/>
                <a:gd name="T1" fmla="*/ 25 h 310"/>
                <a:gd name="T2" fmla="*/ 28 w 48"/>
                <a:gd name="T3" fmla="*/ 290 h 310"/>
                <a:gd name="T4" fmla="*/ 24 w 48"/>
                <a:gd name="T5" fmla="*/ 294 h 310"/>
                <a:gd name="T6" fmla="*/ 24 w 48"/>
                <a:gd name="T7" fmla="*/ 294 h 310"/>
                <a:gd name="T8" fmla="*/ 24 w 48"/>
                <a:gd name="T9" fmla="*/ 294 h 310"/>
                <a:gd name="T10" fmla="*/ 19 w 48"/>
                <a:gd name="T11" fmla="*/ 290 h 310"/>
                <a:gd name="T12" fmla="*/ 19 w 48"/>
                <a:gd name="T13" fmla="*/ 25 h 310"/>
                <a:gd name="T14" fmla="*/ 24 w 48"/>
                <a:gd name="T15" fmla="*/ 21 h 310"/>
                <a:gd name="T16" fmla="*/ 24 w 48"/>
                <a:gd name="T17" fmla="*/ 21 h 310"/>
                <a:gd name="T18" fmla="*/ 24 w 48"/>
                <a:gd name="T19" fmla="*/ 21 h 310"/>
                <a:gd name="T20" fmla="*/ 28 w 48"/>
                <a:gd name="T21" fmla="*/ 25 h 310"/>
                <a:gd name="T22" fmla="*/ 28 w 48"/>
                <a:gd name="T23" fmla="*/ 25 h 310"/>
                <a:gd name="T24" fmla="*/ 0 w 48"/>
                <a:gd name="T25" fmla="*/ 42 h 310"/>
                <a:gd name="T26" fmla="*/ 24 w 48"/>
                <a:gd name="T27" fmla="*/ 0 h 310"/>
                <a:gd name="T28" fmla="*/ 48 w 48"/>
                <a:gd name="T29" fmla="*/ 42 h 310"/>
                <a:gd name="T30" fmla="*/ 0 w 48"/>
                <a:gd name="T31" fmla="*/ 42 h 310"/>
                <a:gd name="T32" fmla="*/ 48 w 48"/>
                <a:gd name="T33" fmla="*/ 269 h 310"/>
                <a:gd name="T34" fmla="*/ 24 w 48"/>
                <a:gd name="T35" fmla="*/ 310 h 310"/>
                <a:gd name="T36" fmla="*/ 0 w 48"/>
                <a:gd name="T37" fmla="*/ 269 h 310"/>
                <a:gd name="T38" fmla="*/ 48 w 48"/>
                <a:gd name="T39" fmla="*/ 2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310">
                  <a:moveTo>
                    <a:pt x="28" y="25"/>
                  </a:moveTo>
                  <a:lnTo>
                    <a:pt x="28" y="290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19" y="290"/>
                  </a:lnTo>
                  <a:lnTo>
                    <a:pt x="19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8" y="25"/>
                  </a:lnTo>
                  <a:lnTo>
                    <a:pt x="28" y="25"/>
                  </a:lnTo>
                  <a:close/>
                  <a:moveTo>
                    <a:pt x="0" y="42"/>
                  </a:moveTo>
                  <a:lnTo>
                    <a:pt x="24" y="0"/>
                  </a:lnTo>
                  <a:lnTo>
                    <a:pt x="48" y="42"/>
                  </a:lnTo>
                  <a:lnTo>
                    <a:pt x="0" y="42"/>
                  </a:lnTo>
                  <a:close/>
                  <a:moveTo>
                    <a:pt x="48" y="269"/>
                  </a:moveTo>
                  <a:lnTo>
                    <a:pt x="24" y="310"/>
                  </a:lnTo>
                  <a:lnTo>
                    <a:pt x="0" y="269"/>
                  </a:lnTo>
                  <a:lnTo>
                    <a:pt x="48" y="269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8758" name="Rectangle 198"/>
            <p:cNvSpPr>
              <a:spLocks noChangeArrowheads="1"/>
            </p:cNvSpPr>
            <p:nvPr/>
          </p:nvSpPr>
          <p:spPr bwMode="auto">
            <a:xfrm>
              <a:off x="2300" y="3315"/>
              <a:ext cx="216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59" name="Rectangle 199"/>
            <p:cNvSpPr>
              <a:spLocks noChangeArrowheads="1"/>
            </p:cNvSpPr>
            <p:nvPr/>
          </p:nvSpPr>
          <p:spPr bwMode="auto">
            <a:xfrm>
              <a:off x="2358" y="3336"/>
              <a:ext cx="11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/>
            </a:p>
          </p:txBody>
        </p:sp>
        <p:sp>
          <p:nvSpPr>
            <p:cNvPr id="578760" name="Rectangle 200"/>
            <p:cNvSpPr>
              <a:spLocks noChangeArrowheads="1"/>
            </p:cNvSpPr>
            <p:nvPr/>
          </p:nvSpPr>
          <p:spPr bwMode="auto">
            <a:xfrm>
              <a:off x="2406" y="3349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61" name="Rectangle 201"/>
            <p:cNvSpPr>
              <a:spLocks noChangeArrowheads="1"/>
            </p:cNvSpPr>
            <p:nvPr/>
          </p:nvSpPr>
          <p:spPr bwMode="auto">
            <a:xfrm>
              <a:off x="4601" y="3315"/>
              <a:ext cx="216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62" name="Rectangle 202"/>
            <p:cNvSpPr>
              <a:spLocks noChangeArrowheads="1"/>
            </p:cNvSpPr>
            <p:nvPr/>
          </p:nvSpPr>
          <p:spPr bwMode="auto">
            <a:xfrm>
              <a:off x="4659" y="3336"/>
              <a:ext cx="11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/>
            </a:p>
          </p:txBody>
        </p:sp>
        <p:sp>
          <p:nvSpPr>
            <p:cNvPr id="578763" name="Rectangle 203"/>
            <p:cNvSpPr>
              <a:spLocks noChangeArrowheads="1"/>
            </p:cNvSpPr>
            <p:nvPr/>
          </p:nvSpPr>
          <p:spPr bwMode="auto">
            <a:xfrm>
              <a:off x="4707" y="3349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64" name="Rectangle 204"/>
            <p:cNvSpPr>
              <a:spLocks noChangeArrowheads="1"/>
            </p:cNvSpPr>
            <p:nvPr/>
          </p:nvSpPr>
          <p:spPr bwMode="auto">
            <a:xfrm>
              <a:off x="2300" y="3006"/>
              <a:ext cx="216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65" name="Rectangle 205"/>
            <p:cNvSpPr>
              <a:spLocks noChangeArrowheads="1"/>
            </p:cNvSpPr>
            <p:nvPr/>
          </p:nvSpPr>
          <p:spPr bwMode="auto">
            <a:xfrm>
              <a:off x="2358" y="3026"/>
              <a:ext cx="1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/>
            </a:p>
          </p:txBody>
        </p:sp>
        <p:sp>
          <p:nvSpPr>
            <p:cNvPr id="578766" name="Rectangle 206"/>
            <p:cNvSpPr>
              <a:spLocks noChangeArrowheads="1"/>
            </p:cNvSpPr>
            <p:nvPr/>
          </p:nvSpPr>
          <p:spPr bwMode="auto">
            <a:xfrm>
              <a:off x="2415" y="3039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78767" name="Rectangle 207"/>
            <p:cNvSpPr>
              <a:spLocks noChangeArrowheads="1"/>
            </p:cNvSpPr>
            <p:nvPr/>
          </p:nvSpPr>
          <p:spPr bwMode="auto">
            <a:xfrm>
              <a:off x="4601" y="3006"/>
              <a:ext cx="216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768" name="Rectangle 208"/>
            <p:cNvSpPr>
              <a:spLocks noChangeArrowheads="1"/>
            </p:cNvSpPr>
            <p:nvPr/>
          </p:nvSpPr>
          <p:spPr bwMode="auto">
            <a:xfrm>
              <a:off x="4659" y="3026"/>
              <a:ext cx="1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/>
            </a:p>
          </p:txBody>
        </p:sp>
        <p:sp>
          <p:nvSpPr>
            <p:cNvPr id="578769" name="Rectangle 209"/>
            <p:cNvSpPr>
              <a:spLocks noChangeArrowheads="1"/>
            </p:cNvSpPr>
            <p:nvPr/>
          </p:nvSpPr>
          <p:spPr bwMode="auto">
            <a:xfrm>
              <a:off x="4717" y="3039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</p:grpSp>
      <p:sp>
        <p:nvSpPr>
          <p:cNvPr id="578981" name="Rectangle 421" descr="Широкий диагональный 2"/>
          <p:cNvSpPr>
            <a:spLocks noChangeArrowheads="1"/>
          </p:cNvSpPr>
          <p:nvPr/>
        </p:nvSpPr>
        <p:spPr bwMode="auto">
          <a:xfrm>
            <a:off x="2286000" y="5667375"/>
            <a:ext cx="1800225" cy="42863"/>
          </a:xfrm>
          <a:prstGeom prst="rect">
            <a:avLst/>
          </a:prstGeom>
          <a:pattFill prst="wdUpDiag">
            <a:fgClr>
              <a:srgbClr val="5F5F5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8982" name="Rectangle 422" descr="Широкий диагональный 2"/>
          <p:cNvSpPr>
            <a:spLocks noChangeArrowheads="1"/>
          </p:cNvSpPr>
          <p:nvPr/>
        </p:nvSpPr>
        <p:spPr bwMode="auto">
          <a:xfrm>
            <a:off x="5816600" y="5673725"/>
            <a:ext cx="1695450" cy="42863"/>
          </a:xfrm>
          <a:prstGeom prst="rect">
            <a:avLst/>
          </a:prstGeom>
          <a:pattFill prst="wdUpDiag">
            <a:fgClr>
              <a:srgbClr val="5F5F5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F12EC418-D34E-41A1-99F7-08F132DD0E28}" type="slidenum">
              <a:rPr lang="en-GB"/>
              <a:pPr/>
              <a:t>15</a:t>
            </a:fld>
            <a:endParaRPr lang="en-GB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6397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r>
              <a:rPr lang="ru-RU">
                <a:effectLst/>
              </a:rPr>
              <a:t> </a:t>
            </a:r>
            <a:r>
              <a:rPr lang="en-US" sz="2800"/>
              <a:t>Tests with oxidized corium (continued)</a:t>
            </a:r>
            <a:endParaRPr lang="ru-RU" sz="2000">
              <a:effectLst/>
            </a:endParaRP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4721" name="Text Box 17"/>
          <p:cNvSpPr txBox="1">
            <a:spLocks noChangeArrowheads="1"/>
          </p:cNvSpPr>
          <p:nvPr/>
        </p:nvSpPr>
        <p:spPr bwMode="auto">
          <a:xfrm>
            <a:off x="2700338" y="7651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pitchFamily="34" charset="0"/>
              </a:rPr>
              <a:t> 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84722" name="Rectangle 18"/>
          <p:cNvSpPr>
            <a:spLocks noChangeArrowheads="1"/>
          </p:cNvSpPr>
          <p:nvPr/>
        </p:nvSpPr>
        <p:spPr bwMode="auto">
          <a:xfrm>
            <a:off x="3348038" y="747713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Corrosion model</a:t>
            </a:r>
          </a:p>
        </p:txBody>
      </p:sp>
      <p:sp>
        <p:nvSpPr>
          <p:cNvPr id="584727" name="Rectangle 23"/>
          <p:cNvSpPr>
            <a:spLocks noChangeArrowheads="1"/>
          </p:cNvSpPr>
          <p:nvPr/>
        </p:nvSpPr>
        <p:spPr bwMode="auto">
          <a:xfrm>
            <a:off x="180975" y="5287963"/>
            <a:ext cx="89630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/>
              <a:t>Corrosion rates in air and in steam are similar</a:t>
            </a:r>
            <a:endParaRPr lang="en-GB" sz="1500"/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GB"/>
              <a:t>Decrease of c</a:t>
            </a:r>
            <a:r>
              <a:rPr lang="en-GB" sz="1500"/>
              <a:t>orrosion rate following increase of iron oxides content in corium melt</a:t>
            </a:r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500"/>
              <a:t>Intensification of corrosion after reaching eutectic temperature of the interface between</a:t>
            </a:r>
            <a:br>
              <a:rPr lang="en-GB" sz="1500"/>
            </a:br>
            <a:r>
              <a:rPr lang="en-GB" sz="1500"/>
              <a:t>         corrosion layer and corium</a:t>
            </a:r>
          </a:p>
        </p:txBody>
      </p:sp>
      <p:grpSp>
        <p:nvGrpSpPr>
          <p:cNvPr id="584982" name="Group 278"/>
          <p:cNvGrpSpPr>
            <a:grpSpLocks/>
          </p:cNvGrpSpPr>
          <p:nvPr/>
        </p:nvGrpSpPr>
        <p:grpSpPr bwMode="auto">
          <a:xfrm>
            <a:off x="0" y="1104900"/>
            <a:ext cx="9144000" cy="4102100"/>
            <a:chOff x="0" y="696"/>
            <a:chExt cx="5760" cy="2584"/>
          </a:xfrm>
        </p:grpSpPr>
        <p:sp>
          <p:nvSpPr>
            <p:cNvPr id="584981" name="Rectangle 277"/>
            <p:cNvSpPr>
              <a:spLocks noChangeArrowheads="1"/>
            </p:cNvSpPr>
            <p:nvPr/>
          </p:nvSpPr>
          <p:spPr bwMode="auto">
            <a:xfrm>
              <a:off x="0" y="696"/>
              <a:ext cx="5760" cy="2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472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0" y="1091"/>
              <a:ext cx="28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1" name="Rectangle 27"/>
            <p:cNvSpPr>
              <a:spLocks noChangeArrowheads="1"/>
            </p:cNvSpPr>
            <p:nvPr/>
          </p:nvSpPr>
          <p:spPr bwMode="auto">
            <a:xfrm>
              <a:off x="30" y="813"/>
              <a:ext cx="3308" cy="2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2" name="Rectangle 28"/>
            <p:cNvSpPr>
              <a:spLocks noChangeArrowheads="1"/>
            </p:cNvSpPr>
            <p:nvPr/>
          </p:nvSpPr>
          <p:spPr bwMode="auto">
            <a:xfrm>
              <a:off x="390" y="1249"/>
              <a:ext cx="2325" cy="12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3" name="Line 29"/>
            <p:cNvSpPr>
              <a:spLocks noChangeShapeType="1"/>
            </p:cNvSpPr>
            <p:nvPr/>
          </p:nvSpPr>
          <p:spPr bwMode="auto">
            <a:xfrm>
              <a:off x="390" y="2225"/>
              <a:ext cx="23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4" name="Line 30"/>
            <p:cNvSpPr>
              <a:spLocks noChangeShapeType="1"/>
            </p:cNvSpPr>
            <p:nvPr/>
          </p:nvSpPr>
          <p:spPr bwMode="auto">
            <a:xfrm>
              <a:off x="390" y="1898"/>
              <a:ext cx="23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5" name="Line 31"/>
            <p:cNvSpPr>
              <a:spLocks noChangeShapeType="1"/>
            </p:cNvSpPr>
            <p:nvPr/>
          </p:nvSpPr>
          <p:spPr bwMode="auto">
            <a:xfrm>
              <a:off x="390" y="1576"/>
              <a:ext cx="23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6" name="Line 32"/>
            <p:cNvSpPr>
              <a:spLocks noChangeShapeType="1"/>
            </p:cNvSpPr>
            <p:nvPr/>
          </p:nvSpPr>
          <p:spPr bwMode="auto">
            <a:xfrm>
              <a:off x="390" y="1249"/>
              <a:ext cx="23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7" name="Line 33"/>
            <p:cNvSpPr>
              <a:spLocks noChangeShapeType="1"/>
            </p:cNvSpPr>
            <p:nvPr/>
          </p:nvSpPr>
          <p:spPr bwMode="auto">
            <a:xfrm>
              <a:off x="970" y="1249"/>
              <a:ext cx="1" cy="12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8" name="Line 34"/>
            <p:cNvSpPr>
              <a:spLocks noChangeShapeType="1"/>
            </p:cNvSpPr>
            <p:nvPr/>
          </p:nvSpPr>
          <p:spPr bwMode="auto">
            <a:xfrm>
              <a:off x="1555" y="1249"/>
              <a:ext cx="1" cy="12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39" name="Line 35"/>
            <p:cNvSpPr>
              <a:spLocks noChangeShapeType="1"/>
            </p:cNvSpPr>
            <p:nvPr/>
          </p:nvSpPr>
          <p:spPr bwMode="auto">
            <a:xfrm>
              <a:off x="2135" y="1249"/>
              <a:ext cx="1" cy="12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0" name="Line 36"/>
            <p:cNvSpPr>
              <a:spLocks noChangeShapeType="1"/>
            </p:cNvSpPr>
            <p:nvPr/>
          </p:nvSpPr>
          <p:spPr bwMode="auto">
            <a:xfrm>
              <a:off x="2715" y="1249"/>
              <a:ext cx="1" cy="12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1" name="Rectangle 37"/>
            <p:cNvSpPr>
              <a:spLocks noChangeArrowheads="1"/>
            </p:cNvSpPr>
            <p:nvPr/>
          </p:nvSpPr>
          <p:spPr bwMode="auto">
            <a:xfrm>
              <a:off x="390" y="1249"/>
              <a:ext cx="2325" cy="1297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2" name="Line 38"/>
            <p:cNvSpPr>
              <a:spLocks noChangeShapeType="1"/>
            </p:cNvSpPr>
            <p:nvPr/>
          </p:nvSpPr>
          <p:spPr bwMode="auto">
            <a:xfrm>
              <a:off x="390" y="1249"/>
              <a:ext cx="1" cy="1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3" name="Line 39"/>
            <p:cNvSpPr>
              <a:spLocks noChangeShapeType="1"/>
            </p:cNvSpPr>
            <p:nvPr/>
          </p:nvSpPr>
          <p:spPr bwMode="auto">
            <a:xfrm>
              <a:off x="372" y="254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4" name="Line 40"/>
            <p:cNvSpPr>
              <a:spLocks noChangeShapeType="1"/>
            </p:cNvSpPr>
            <p:nvPr/>
          </p:nvSpPr>
          <p:spPr bwMode="auto">
            <a:xfrm>
              <a:off x="372" y="245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5" name="Line 41"/>
            <p:cNvSpPr>
              <a:spLocks noChangeShapeType="1"/>
            </p:cNvSpPr>
            <p:nvPr/>
          </p:nvSpPr>
          <p:spPr bwMode="auto">
            <a:xfrm>
              <a:off x="372" y="239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6" name="Line 42"/>
            <p:cNvSpPr>
              <a:spLocks noChangeShapeType="1"/>
            </p:cNvSpPr>
            <p:nvPr/>
          </p:nvSpPr>
          <p:spPr bwMode="auto">
            <a:xfrm>
              <a:off x="372" y="235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7" name="Line 43"/>
            <p:cNvSpPr>
              <a:spLocks noChangeShapeType="1"/>
            </p:cNvSpPr>
            <p:nvPr/>
          </p:nvSpPr>
          <p:spPr bwMode="auto">
            <a:xfrm>
              <a:off x="372" y="232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8" name="Line 44"/>
            <p:cNvSpPr>
              <a:spLocks noChangeShapeType="1"/>
            </p:cNvSpPr>
            <p:nvPr/>
          </p:nvSpPr>
          <p:spPr bwMode="auto">
            <a:xfrm>
              <a:off x="372" y="229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49" name="Line 45"/>
            <p:cNvSpPr>
              <a:spLocks noChangeShapeType="1"/>
            </p:cNvSpPr>
            <p:nvPr/>
          </p:nvSpPr>
          <p:spPr bwMode="auto">
            <a:xfrm>
              <a:off x="372" y="22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0" name="Line 46"/>
            <p:cNvSpPr>
              <a:spLocks noChangeShapeType="1"/>
            </p:cNvSpPr>
            <p:nvPr/>
          </p:nvSpPr>
          <p:spPr bwMode="auto">
            <a:xfrm>
              <a:off x="372" y="225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1" name="Line 47"/>
            <p:cNvSpPr>
              <a:spLocks noChangeShapeType="1"/>
            </p:cNvSpPr>
            <p:nvPr/>
          </p:nvSpPr>
          <p:spPr bwMode="auto">
            <a:xfrm>
              <a:off x="372" y="22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2" name="Line 48"/>
            <p:cNvSpPr>
              <a:spLocks noChangeShapeType="1"/>
            </p:cNvSpPr>
            <p:nvPr/>
          </p:nvSpPr>
          <p:spPr bwMode="auto">
            <a:xfrm>
              <a:off x="372" y="222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3" name="Line 49"/>
            <p:cNvSpPr>
              <a:spLocks noChangeShapeType="1"/>
            </p:cNvSpPr>
            <p:nvPr/>
          </p:nvSpPr>
          <p:spPr bwMode="auto">
            <a:xfrm>
              <a:off x="372" y="212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4" name="Line 50"/>
            <p:cNvSpPr>
              <a:spLocks noChangeShapeType="1"/>
            </p:cNvSpPr>
            <p:nvPr/>
          </p:nvSpPr>
          <p:spPr bwMode="auto">
            <a:xfrm>
              <a:off x="372" y="207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5" name="Line 51"/>
            <p:cNvSpPr>
              <a:spLocks noChangeShapeType="1"/>
            </p:cNvSpPr>
            <p:nvPr/>
          </p:nvSpPr>
          <p:spPr bwMode="auto">
            <a:xfrm>
              <a:off x="372" y="202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6" name="Line 52"/>
            <p:cNvSpPr>
              <a:spLocks noChangeShapeType="1"/>
            </p:cNvSpPr>
            <p:nvPr/>
          </p:nvSpPr>
          <p:spPr bwMode="auto">
            <a:xfrm>
              <a:off x="372" y="199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7" name="Line 53"/>
            <p:cNvSpPr>
              <a:spLocks noChangeShapeType="1"/>
            </p:cNvSpPr>
            <p:nvPr/>
          </p:nvSpPr>
          <p:spPr bwMode="auto">
            <a:xfrm>
              <a:off x="372" y="196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8" name="Line 54"/>
            <p:cNvSpPr>
              <a:spLocks noChangeShapeType="1"/>
            </p:cNvSpPr>
            <p:nvPr/>
          </p:nvSpPr>
          <p:spPr bwMode="auto">
            <a:xfrm>
              <a:off x="372" y="194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59" name="Line 55"/>
            <p:cNvSpPr>
              <a:spLocks noChangeShapeType="1"/>
            </p:cNvSpPr>
            <p:nvPr/>
          </p:nvSpPr>
          <p:spPr bwMode="auto">
            <a:xfrm>
              <a:off x="372" y="192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0" name="Line 56"/>
            <p:cNvSpPr>
              <a:spLocks noChangeShapeType="1"/>
            </p:cNvSpPr>
            <p:nvPr/>
          </p:nvSpPr>
          <p:spPr bwMode="auto">
            <a:xfrm>
              <a:off x="372" y="19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1" name="Line 57"/>
            <p:cNvSpPr>
              <a:spLocks noChangeShapeType="1"/>
            </p:cNvSpPr>
            <p:nvPr/>
          </p:nvSpPr>
          <p:spPr bwMode="auto">
            <a:xfrm>
              <a:off x="372" y="189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2" name="Line 58"/>
            <p:cNvSpPr>
              <a:spLocks noChangeShapeType="1"/>
            </p:cNvSpPr>
            <p:nvPr/>
          </p:nvSpPr>
          <p:spPr bwMode="auto">
            <a:xfrm>
              <a:off x="372" y="18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3" name="Line 59"/>
            <p:cNvSpPr>
              <a:spLocks noChangeShapeType="1"/>
            </p:cNvSpPr>
            <p:nvPr/>
          </p:nvSpPr>
          <p:spPr bwMode="auto">
            <a:xfrm>
              <a:off x="372" y="174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4" name="Line 60"/>
            <p:cNvSpPr>
              <a:spLocks noChangeShapeType="1"/>
            </p:cNvSpPr>
            <p:nvPr/>
          </p:nvSpPr>
          <p:spPr bwMode="auto">
            <a:xfrm>
              <a:off x="372" y="170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5" name="Line 61"/>
            <p:cNvSpPr>
              <a:spLocks noChangeShapeType="1"/>
            </p:cNvSpPr>
            <p:nvPr/>
          </p:nvSpPr>
          <p:spPr bwMode="auto">
            <a:xfrm>
              <a:off x="372" y="167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6" name="Line 62"/>
            <p:cNvSpPr>
              <a:spLocks noChangeShapeType="1"/>
            </p:cNvSpPr>
            <p:nvPr/>
          </p:nvSpPr>
          <p:spPr bwMode="auto">
            <a:xfrm>
              <a:off x="372" y="164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7" name="Line 63"/>
            <p:cNvSpPr>
              <a:spLocks noChangeShapeType="1"/>
            </p:cNvSpPr>
            <p:nvPr/>
          </p:nvSpPr>
          <p:spPr bwMode="auto">
            <a:xfrm>
              <a:off x="372" y="162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8" name="Line 64"/>
            <p:cNvSpPr>
              <a:spLocks noChangeShapeType="1"/>
            </p:cNvSpPr>
            <p:nvPr/>
          </p:nvSpPr>
          <p:spPr bwMode="auto">
            <a:xfrm>
              <a:off x="372" y="160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69" name="Line 65"/>
            <p:cNvSpPr>
              <a:spLocks noChangeShapeType="1"/>
            </p:cNvSpPr>
            <p:nvPr/>
          </p:nvSpPr>
          <p:spPr bwMode="auto">
            <a:xfrm>
              <a:off x="372" y="158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0" name="Line 66"/>
            <p:cNvSpPr>
              <a:spLocks noChangeShapeType="1"/>
            </p:cNvSpPr>
            <p:nvPr/>
          </p:nvSpPr>
          <p:spPr bwMode="auto">
            <a:xfrm>
              <a:off x="372" y="156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1" name="Line 67"/>
            <p:cNvSpPr>
              <a:spLocks noChangeShapeType="1"/>
            </p:cNvSpPr>
            <p:nvPr/>
          </p:nvSpPr>
          <p:spPr bwMode="auto">
            <a:xfrm>
              <a:off x="372" y="147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2" name="Line 68"/>
            <p:cNvSpPr>
              <a:spLocks noChangeShapeType="1"/>
            </p:cNvSpPr>
            <p:nvPr/>
          </p:nvSpPr>
          <p:spPr bwMode="auto">
            <a:xfrm>
              <a:off x="372" y="14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3" name="Line 69"/>
            <p:cNvSpPr>
              <a:spLocks noChangeShapeType="1"/>
            </p:cNvSpPr>
            <p:nvPr/>
          </p:nvSpPr>
          <p:spPr bwMode="auto">
            <a:xfrm>
              <a:off x="372" y="137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4" name="Line 70"/>
            <p:cNvSpPr>
              <a:spLocks noChangeShapeType="1"/>
            </p:cNvSpPr>
            <p:nvPr/>
          </p:nvSpPr>
          <p:spPr bwMode="auto">
            <a:xfrm>
              <a:off x="372" y="134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5" name="Line 71"/>
            <p:cNvSpPr>
              <a:spLocks noChangeShapeType="1"/>
            </p:cNvSpPr>
            <p:nvPr/>
          </p:nvSpPr>
          <p:spPr bwMode="auto">
            <a:xfrm>
              <a:off x="372" y="131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6" name="Line 72"/>
            <p:cNvSpPr>
              <a:spLocks noChangeShapeType="1"/>
            </p:cNvSpPr>
            <p:nvPr/>
          </p:nvSpPr>
          <p:spPr bwMode="auto">
            <a:xfrm>
              <a:off x="372" y="129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7" name="Line 73"/>
            <p:cNvSpPr>
              <a:spLocks noChangeShapeType="1"/>
            </p:cNvSpPr>
            <p:nvPr/>
          </p:nvSpPr>
          <p:spPr bwMode="auto">
            <a:xfrm>
              <a:off x="372" y="128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8" name="Line 74"/>
            <p:cNvSpPr>
              <a:spLocks noChangeShapeType="1"/>
            </p:cNvSpPr>
            <p:nvPr/>
          </p:nvSpPr>
          <p:spPr bwMode="auto">
            <a:xfrm>
              <a:off x="372" y="126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79" name="Line 75"/>
            <p:cNvSpPr>
              <a:spLocks noChangeShapeType="1"/>
            </p:cNvSpPr>
            <p:nvPr/>
          </p:nvSpPr>
          <p:spPr bwMode="auto">
            <a:xfrm>
              <a:off x="372" y="124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0" name="Line 76"/>
            <p:cNvSpPr>
              <a:spLocks noChangeShapeType="1"/>
            </p:cNvSpPr>
            <p:nvPr/>
          </p:nvSpPr>
          <p:spPr bwMode="auto">
            <a:xfrm>
              <a:off x="362" y="254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1" name="Line 77"/>
            <p:cNvSpPr>
              <a:spLocks noChangeShapeType="1"/>
            </p:cNvSpPr>
            <p:nvPr/>
          </p:nvSpPr>
          <p:spPr bwMode="auto">
            <a:xfrm>
              <a:off x="362" y="222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2" name="Line 78"/>
            <p:cNvSpPr>
              <a:spLocks noChangeShapeType="1"/>
            </p:cNvSpPr>
            <p:nvPr/>
          </p:nvSpPr>
          <p:spPr bwMode="auto">
            <a:xfrm>
              <a:off x="362" y="189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3" name="Line 79"/>
            <p:cNvSpPr>
              <a:spLocks noChangeShapeType="1"/>
            </p:cNvSpPr>
            <p:nvPr/>
          </p:nvSpPr>
          <p:spPr bwMode="auto">
            <a:xfrm>
              <a:off x="362" y="157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4" name="Line 80"/>
            <p:cNvSpPr>
              <a:spLocks noChangeShapeType="1"/>
            </p:cNvSpPr>
            <p:nvPr/>
          </p:nvSpPr>
          <p:spPr bwMode="auto">
            <a:xfrm>
              <a:off x="362" y="124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5" name="Line 81"/>
            <p:cNvSpPr>
              <a:spLocks noChangeShapeType="1"/>
            </p:cNvSpPr>
            <p:nvPr/>
          </p:nvSpPr>
          <p:spPr bwMode="auto">
            <a:xfrm>
              <a:off x="390" y="2546"/>
              <a:ext cx="23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6" name="Line 82"/>
            <p:cNvSpPr>
              <a:spLocks noChangeShapeType="1"/>
            </p:cNvSpPr>
            <p:nvPr/>
          </p:nvSpPr>
          <p:spPr bwMode="auto">
            <a:xfrm flipV="1">
              <a:off x="390" y="254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7" name="Line 83"/>
            <p:cNvSpPr>
              <a:spLocks noChangeShapeType="1"/>
            </p:cNvSpPr>
            <p:nvPr/>
          </p:nvSpPr>
          <p:spPr bwMode="auto">
            <a:xfrm flipV="1">
              <a:off x="970" y="254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8" name="Line 84"/>
            <p:cNvSpPr>
              <a:spLocks noChangeShapeType="1"/>
            </p:cNvSpPr>
            <p:nvPr/>
          </p:nvSpPr>
          <p:spPr bwMode="auto">
            <a:xfrm flipV="1">
              <a:off x="1555" y="254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89" name="Line 85"/>
            <p:cNvSpPr>
              <a:spLocks noChangeShapeType="1"/>
            </p:cNvSpPr>
            <p:nvPr/>
          </p:nvSpPr>
          <p:spPr bwMode="auto">
            <a:xfrm flipV="1">
              <a:off x="2135" y="254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0" name="Line 86"/>
            <p:cNvSpPr>
              <a:spLocks noChangeShapeType="1"/>
            </p:cNvSpPr>
            <p:nvPr/>
          </p:nvSpPr>
          <p:spPr bwMode="auto">
            <a:xfrm flipV="1">
              <a:off x="2715" y="2546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1" name="Freeform 87"/>
            <p:cNvSpPr>
              <a:spLocks/>
            </p:cNvSpPr>
            <p:nvPr/>
          </p:nvSpPr>
          <p:spPr bwMode="auto">
            <a:xfrm>
              <a:off x="563" y="1275"/>
              <a:ext cx="29" cy="33"/>
            </a:xfrm>
            <a:custGeom>
              <a:avLst/>
              <a:gdLst>
                <a:gd name="T0" fmla="*/ 10 w 56"/>
                <a:gd name="T1" fmla="*/ 0 h 65"/>
                <a:gd name="T2" fmla="*/ 56 w 56"/>
                <a:gd name="T3" fmla="*/ 52 h 65"/>
                <a:gd name="T4" fmla="*/ 46 w 56"/>
                <a:gd name="T5" fmla="*/ 65 h 65"/>
                <a:gd name="T6" fmla="*/ 0 w 56"/>
                <a:gd name="T7" fmla="*/ 10 h 65"/>
                <a:gd name="T8" fmla="*/ 1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10" y="0"/>
                  </a:moveTo>
                  <a:lnTo>
                    <a:pt x="56" y="52"/>
                  </a:lnTo>
                  <a:lnTo>
                    <a:pt x="46" y="65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2" name="Freeform 88"/>
            <p:cNvSpPr>
              <a:spLocks/>
            </p:cNvSpPr>
            <p:nvPr/>
          </p:nvSpPr>
          <p:spPr bwMode="auto">
            <a:xfrm>
              <a:off x="601" y="1317"/>
              <a:ext cx="27" cy="34"/>
            </a:xfrm>
            <a:custGeom>
              <a:avLst/>
              <a:gdLst>
                <a:gd name="T0" fmla="*/ 10 w 55"/>
                <a:gd name="T1" fmla="*/ 0 h 66"/>
                <a:gd name="T2" fmla="*/ 55 w 55"/>
                <a:gd name="T3" fmla="*/ 53 h 66"/>
                <a:gd name="T4" fmla="*/ 46 w 55"/>
                <a:gd name="T5" fmla="*/ 66 h 66"/>
                <a:gd name="T6" fmla="*/ 0 w 55"/>
                <a:gd name="T7" fmla="*/ 11 h 66"/>
                <a:gd name="T8" fmla="*/ 1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10" y="0"/>
                  </a:moveTo>
                  <a:lnTo>
                    <a:pt x="55" y="53"/>
                  </a:lnTo>
                  <a:lnTo>
                    <a:pt x="46" y="66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3" name="Freeform 89"/>
            <p:cNvSpPr>
              <a:spLocks/>
            </p:cNvSpPr>
            <p:nvPr/>
          </p:nvSpPr>
          <p:spPr bwMode="auto">
            <a:xfrm>
              <a:off x="638" y="1360"/>
              <a:ext cx="24" cy="33"/>
            </a:xfrm>
            <a:custGeom>
              <a:avLst/>
              <a:gdLst>
                <a:gd name="T0" fmla="*/ 8 w 46"/>
                <a:gd name="T1" fmla="*/ 0 h 65"/>
                <a:gd name="T2" fmla="*/ 46 w 46"/>
                <a:gd name="T3" fmla="*/ 56 h 65"/>
                <a:gd name="T4" fmla="*/ 36 w 46"/>
                <a:gd name="T5" fmla="*/ 65 h 65"/>
                <a:gd name="T6" fmla="*/ 0 w 46"/>
                <a:gd name="T7" fmla="*/ 12 h 65"/>
                <a:gd name="T8" fmla="*/ 8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8" y="0"/>
                  </a:moveTo>
                  <a:lnTo>
                    <a:pt x="46" y="56"/>
                  </a:lnTo>
                  <a:lnTo>
                    <a:pt x="36" y="65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4" name="Freeform 90"/>
            <p:cNvSpPr>
              <a:spLocks/>
            </p:cNvSpPr>
            <p:nvPr/>
          </p:nvSpPr>
          <p:spPr bwMode="auto">
            <a:xfrm>
              <a:off x="671" y="1403"/>
              <a:ext cx="28" cy="33"/>
            </a:xfrm>
            <a:custGeom>
              <a:avLst/>
              <a:gdLst>
                <a:gd name="T0" fmla="*/ 10 w 56"/>
                <a:gd name="T1" fmla="*/ 0 h 65"/>
                <a:gd name="T2" fmla="*/ 56 w 56"/>
                <a:gd name="T3" fmla="*/ 56 h 65"/>
                <a:gd name="T4" fmla="*/ 46 w 56"/>
                <a:gd name="T5" fmla="*/ 65 h 65"/>
                <a:gd name="T6" fmla="*/ 0 w 56"/>
                <a:gd name="T7" fmla="*/ 12 h 65"/>
                <a:gd name="T8" fmla="*/ 1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10" y="0"/>
                  </a:moveTo>
                  <a:lnTo>
                    <a:pt x="56" y="56"/>
                  </a:lnTo>
                  <a:lnTo>
                    <a:pt x="46" y="65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5" name="Freeform 91"/>
            <p:cNvSpPr>
              <a:spLocks/>
            </p:cNvSpPr>
            <p:nvPr/>
          </p:nvSpPr>
          <p:spPr bwMode="auto">
            <a:xfrm>
              <a:off x="708" y="1446"/>
              <a:ext cx="29" cy="33"/>
            </a:xfrm>
            <a:custGeom>
              <a:avLst/>
              <a:gdLst>
                <a:gd name="T0" fmla="*/ 10 w 56"/>
                <a:gd name="T1" fmla="*/ 0 h 65"/>
                <a:gd name="T2" fmla="*/ 56 w 56"/>
                <a:gd name="T3" fmla="*/ 56 h 65"/>
                <a:gd name="T4" fmla="*/ 46 w 56"/>
                <a:gd name="T5" fmla="*/ 65 h 65"/>
                <a:gd name="T6" fmla="*/ 0 w 56"/>
                <a:gd name="T7" fmla="*/ 12 h 65"/>
                <a:gd name="T8" fmla="*/ 1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10" y="0"/>
                  </a:moveTo>
                  <a:lnTo>
                    <a:pt x="56" y="56"/>
                  </a:lnTo>
                  <a:lnTo>
                    <a:pt x="46" y="65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6" name="Freeform 92"/>
            <p:cNvSpPr>
              <a:spLocks/>
            </p:cNvSpPr>
            <p:nvPr/>
          </p:nvSpPr>
          <p:spPr bwMode="auto">
            <a:xfrm>
              <a:off x="746" y="1490"/>
              <a:ext cx="27" cy="32"/>
            </a:xfrm>
            <a:custGeom>
              <a:avLst/>
              <a:gdLst>
                <a:gd name="T0" fmla="*/ 10 w 55"/>
                <a:gd name="T1" fmla="*/ 0 h 63"/>
                <a:gd name="T2" fmla="*/ 55 w 55"/>
                <a:gd name="T3" fmla="*/ 54 h 63"/>
                <a:gd name="T4" fmla="*/ 46 w 55"/>
                <a:gd name="T5" fmla="*/ 63 h 63"/>
                <a:gd name="T6" fmla="*/ 0 w 55"/>
                <a:gd name="T7" fmla="*/ 10 h 63"/>
                <a:gd name="T8" fmla="*/ 10 w 5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3">
                  <a:moveTo>
                    <a:pt x="10" y="0"/>
                  </a:moveTo>
                  <a:lnTo>
                    <a:pt x="55" y="54"/>
                  </a:lnTo>
                  <a:lnTo>
                    <a:pt x="46" y="6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7" name="Freeform 93"/>
            <p:cNvSpPr>
              <a:spLocks/>
            </p:cNvSpPr>
            <p:nvPr/>
          </p:nvSpPr>
          <p:spPr bwMode="auto">
            <a:xfrm>
              <a:off x="783" y="1533"/>
              <a:ext cx="24" cy="32"/>
            </a:xfrm>
            <a:custGeom>
              <a:avLst/>
              <a:gdLst>
                <a:gd name="T0" fmla="*/ 9 w 47"/>
                <a:gd name="T1" fmla="*/ 0 h 63"/>
                <a:gd name="T2" fmla="*/ 47 w 47"/>
                <a:gd name="T3" fmla="*/ 53 h 63"/>
                <a:gd name="T4" fmla="*/ 39 w 47"/>
                <a:gd name="T5" fmla="*/ 63 h 63"/>
                <a:gd name="T6" fmla="*/ 0 w 47"/>
                <a:gd name="T7" fmla="*/ 10 h 63"/>
                <a:gd name="T8" fmla="*/ 9 w 4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3">
                  <a:moveTo>
                    <a:pt x="9" y="0"/>
                  </a:moveTo>
                  <a:lnTo>
                    <a:pt x="47" y="53"/>
                  </a:lnTo>
                  <a:lnTo>
                    <a:pt x="39" y="6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8" name="Freeform 94"/>
            <p:cNvSpPr>
              <a:spLocks/>
            </p:cNvSpPr>
            <p:nvPr/>
          </p:nvSpPr>
          <p:spPr bwMode="auto">
            <a:xfrm>
              <a:off x="816" y="1569"/>
              <a:ext cx="28" cy="33"/>
            </a:xfrm>
            <a:custGeom>
              <a:avLst/>
              <a:gdLst>
                <a:gd name="T0" fmla="*/ 10 w 57"/>
                <a:gd name="T1" fmla="*/ 0 h 64"/>
                <a:gd name="T2" fmla="*/ 57 w 57"/>
                <a:gd name="T3" fmla="*/ 55 h 64"/>
                <a:gd name="T4" fmla="*/ 47 w 57"/>
                <a:gd name="T5" fmla="*/ 64 h 64"/>
                <a:gd name="T6" fmla="*/ 0 w 57"/>
                <a:gd name="T7" fmla="*/ 13 h 64"/>
                <a:gd name="T8" fmla="*/ 10 w 5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4">
                  <a:moveTo>
                    <a:pt x="10" y="0"/>
                  </a:moveTo>
                  <a:lnTo>
                    <a:pt x="57" y="55"/>
                  </a:lnTo>
                  <a:lnTo>
                    <a:pt x="47" y="64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799" name="Freeform 95"/>
            <p:cNvSpPr>
              <a:spLocks/>
            </p:cNvSpPr>
            <p:nvPr/>
          </p:nvSpPr>
          <p:spPr bwMode="auto">
            <a:xfrm>
              <a:off x="853" y="1613"/>
              <a:ext cx="29" cy="32"/>
            </a:xfrm>
            <a:custGeom>
              <a:avLst/>
              <a:gdLst>
                <a:gd name="T0" fmla="*/ 10 w 57"/>
                <a:gd name="T1" fmla="*/ 0 h 63"/>
                <a:gd name="T2" fmla="*/ 57 w 57"/>
                <a:gd name="T3" fmla="*/ 54 h 63"/>
                <a:gd name="T4" fmla="*/ 47 w 57"/>
                <a:gd name="T5" fmla="*/ 63 h 63"/>
                <a:gd name="T6" fmla="*/ 0 w 57"/>
                <a:gd name="T7" fmla="*/ 10 h 63"/>
                <a:gd name="T8" fmla="*/ 10 w 5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3">
                  <a:moveTo>
                    <a:pt x="10" y="0"/>
                  </a:moveTo>
                  <a:lnTo>
                    <a:pt x="57" y="54"/>
                  </a:lnTo>
                  <a:lnTo>
                    <a:pt x="47" y="6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0" name="Freeform 96"/>
            <p:cNvSpPr>
              <a:spLocks/>
            </p:cNvSpPr>
            <p:nvPr/>
          </p:nvSpPr>
          <p:spPr bwMode="auto">
            <a:xfrm>
              <a:off x="891" y="1656"/>
              <a:ext cx="27" cy="32"/>
            </a:xfrm>
            <a:custGeom>
              <a:avLst/>
              <a:gdLst>
                <a:gd name="T0" fmla="*/ 10 w 55"/>
                <a:gd name="T1" fmla="*/ 0 h 63"/>
                <a:gd name="T2" fmla="*/ 55 w 55"/>
                <a:gd name="T3" fmla="*/ 54 h 63"/>
                <a:gd name="T4" fmla="*/ 47 w 55"/>
                <a:gd name="T5" fmla="*/ 63 h 63"/>
                <a:gd name="T6" fmla="*/ 0 w 55"/>
                <a:gd name="T7" fmla="*/ 10 h 63"/>
                <a:gd name="T8" fmla="*/ 10 w 5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3">
                  <a:moveTo>
                    <a:pt x="10" y="0"/>
                  </a:moveTo>
                  <a:lnTo>
                    <a:pt x="55" y="54"/>
                  </a:lnTo>
                  <a:lnTo>
                    <a:pt x="47" y="6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1" name="Freeform 97"/>
            <p:cNvSpPr>
              <a:spLocks/>
            </p:cNvSpPr>
            <p:nvPr/>
          </p:nvSpPr>
          <p:spPr bwMode="auto">
            <a:xfrm>
              <a:off x="928" y="1699"/>
              <a:ext cx="24" cy="32"/>
            </a:xfrm>
            <a:custGeom>
              <a:avLst/>
              <a:gdLst>
                <a:gd name="T0" fmla="*/ 10 w 47"/>
                <a:gd name="T1" fmla="*/ 0 h 63"/>
                <a:gd name="T2" fmla="*/ 47 w 47"/>
                <a:gd name="T3" fmla="*/ 54 h 63"/>
                <a:gd name="T4" fmla="*/ 39 w 47"/>
                <a:gd name="T5" fmla="*/ 63 h 63"/>
                <a:gd name="T6" fmla="*/ 0 w 47"/>
                <a:gd name="T7" fmla="*/ 10 h 63"/>
                <a:gd name="T8" fmla="*/ 10 w 4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3">
                  <a:moveTo>
                    <a:pt x="10" y="0"/>
                  </a:moveTo>
                  <a:lnTo>
                    <a:pt x="47" y="54"/>
                  </a:lnTo>
                  <a:lnTo>
                    <a:pt x="39" y="6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2" name="Freeform 98"/>
            <p:cNvSpPr>
              <a:spLocks/>
            </p:cNvSpPr>
            <p:nvPr/>
          </p:nvSpPr>
          <p:spPr bwMode="auto">
            <a:xfrm>
              <a:off x="961" y="1742"/>
              <a:ext cx="28" cy="32"/>
            </a:xfrm>
            <a:custGeom>
              <a:avLst/>
              <a:gdLst>
                <a:gd name="T0" fmla="*/ 10 w 57"/>
                <a:gd name="T1" fmla="*/ 0 h 63"/>
                <a:gd name="T2" fmla="*/ 57 w 57"/>
                <a:gd name="T3" fmla="*/ 54 h 63"/>
                <a:gd name="T4" fmla="*/ 47 w 57"/>
                <a:gd name="T5" fmla="*/ 63 h 63"/>
                <a:gd name="T6" fmla="*/ 0 w 57"/>
                <a:gd name="T7" fmla="*/ 10 h 63"/>
                <a:gd name="T8" fmla="*/ 10 w 5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3">
                  <a:moveTo>
                    <a:pt x="10" y="0"/>
                  </a:moveTo>
                  <a:lnTo>
                    <a:pt x="57" y="54"/>
                  </a:lnTo>
                  <a:lnTo>
                    <a:pt x="47" y="6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3" name="Line 99"/>
            <p:cNvSpPr>
              <a:spLocks noChangeShapeType="1"/>
            </p:cNvSpPr>
            <p:nvPr/>
          </p:nvSpPr>
          <p:spPr bwMode="auto">
            <a:xfrm>
              <a:off x="998" y="1790"/>
              <a:ext cx="1468" cy="4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4" name="Line 100"/>
            <p:cNvSpPr>
              <a:spLocks noChangeShapeType="1"/>
            </p:cNvSpPr>
            <p:nvPr/>
          </p:nvSpPr>
          <p:spPr bwMode="auto">
            <a:xfrm>
              <a:off x="493" y="1505"/>
              <a:ext cx="711" cy="2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5" name="Freeform 101"/>
            <p:cNvSpPr>
              <a:spLocks/>
            </p:cNvSpPr>
            <p:nvPr/>
          </p:nvSpPr>
          <p:spPr bwMode="auto">
            <a:xfrm>
              <a:off x="418" y="1415"/>
              <a:ext cx="9" cy="10"/>
            </a:xfrm>
            <a:custGeom>
              <a:avLst/>
              <a:gdLst>
                <a:gd name="T0" fmla="*/ 10 w 18"/>
                <a:gd name="T1" fmla="*/ 0 h 21"/>
                <a:gd name="T2" fmla="*/ 18 w 18"/>
                <a:gd name="T3" fmla="*/ 10 h 21"/>
                <a:gd name="T4" fmla="*/ 10 w 18"/>
                <a:gd name="T5" fmla="*/ 21 h 21"/>
                <a:gd name="T6" fmla="*/ 0 w 18"/>
                <a:gd name="T7" fmla="*/ 10 h 21"/>
                <a:gd name="T8" fmla="*/ 10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0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6" name="Freeform 102"/>
            <p:cNvSpPr>
              <a:spLocks/>
            </p:cNvSpPr>
            <p:nvPr/>
          </p:nvSpPr>
          <p:spPr bwMode="auto">
            <a:xfrm>
              <a:off x="437" y="1436"/>
              <a:ext cx="14" cy="16"/>
            </a:xfrm>
            <a:custGeom>
              <a:avLst/>
              <a:gdLst>
                <a:gd name="T0" fmla="*/ 8 w 27"/>
                <a:gd name="T1" fmla="*/ 0 h 33"/>
                <a:gd name="T2" fmla="*/ 27 w 27"/>
                <a:gd name="T3" fmla="*/ 21 h 33"/>
                <a:gd name="T4" fmla="*/ 18 w 27"/>
                <a:gd name="T5" fmla="*/ 33 h 33"/>
                <a:gd name="T6" fmla="*/ 0 w 27"/>
                <a:gd name="T7" fmla="*/ 12 h 33"/>
                <a:gd name="T8" fmla="*/ 8 w 2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">
                  <a:moveTo>
                    <a:pt x="8" y="0"/>
                  </a:moveTo>
                  <a:lnTo>
                    <a:pt x="27" y="21"/>
                  </a:lnTo>
                  <a:lnTo>
                    <a:pt x="18" y="33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7" name="Freeform 103"/>
            <p:cNvSpPr>
              <a:spLocks/>
            </p:cNvSpPr>
            <p:nvPr/>
          </p:nvSpPr>
          <p:spPr bwMode="auto">
            <a:xfrm>
              <a:off x="461" y="1462"/>
              <a:ext cx="8" cy="12"/>
            </a:xfrm>
            <a:custGeom>
              <a:avLst/>
              <a:gdLst>
                <a:gd name="T0" fmla="*/ 8 w 16"/>
                <a:gd name="T1" fmla="*/ 0 h 23"/>
                <a:gd name="T2" fmla="*/ 16 w 16"/>
                <a:gd name="T3" fmla="*/ 11 h 23"/>
                <a:gd name="T4" fmla="*/ 8 w 16"/>
                <a:gd name="T5" fmla="*/ 23 h 23"/>
                <a:gd name="T6" fmla="*/ 0 w 16"/>
                <a:gd name="T7" fmla="*/ 11 h 23"/>
                <a:gd name="T8" fmla="*/ 8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16" y="11"/>
                  </a:lnTo>
                  <a:lnTo>
                    <a:pt x="8" y="23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8" name="Freeform 104"/>
            <p:cNvSpPr>
              <a:spLocks/>
            </p:cNvSpPr>
            <p:nvPr/>
          </p:nvSpPr>
          <p:spPr bwMode="auto">
            <a:xfrm>
              <a:off x="479" y="1484"/>
              <a:ext cx="14" cy="17"/>
            </a:xfrm>
            <a:custGeom>
              <a:avLst/>
              <a:gdLst>
                <a:gd name="T0" fmla="*/ 9 w 29"/>
                <a:gd name="T1" fmla="*/ 0 h 32"/>
                <a:gd name="T2" fmla="*/ 29 w 29"/>
                <a:gd name="T3" fmla="*/ 21 h 32"/>
                <a:gd name="T4" fmla="*/ 19 w 29"/>
                <a:gd name="T5" fmla="*/ 32 h 32"/>
                <a:gd name="T6" fmla="*/ 0 w 29"/>
                <a:gd name="T7" fmla="*/ 11 h 32"/>
                <a:gd name="T8" fmla="*/ 9 w 2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9" y="0"/>
                  </a:moveTo>
                  <a:lnTo>
                    <a:pt x="29" y="21"/>
                  </a:lnTo>
                  <a:lnTo>
                    <a:pt x="19" y="32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09" name="Oval 105"/>
            <p:cNvSpPr>
              <a:spLocks noChangeArrowheads="1"/>
            </p:cNvSpPr>
            <p:nvPr/>
          </p:nvSpPr>
          <p:spPr bwMode="auto">
            <a:xfrm>
              <a:off x="1344" y="1854"/>
              <a:ext cx="43" cy="49"/>
            </a:xfrm>
            <a:prstGeom prst="ellips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0" name="Oval 106"/>
            <p:cNvSpPr>
              <a:spLocks noChangeArrowheads="1"/>
            </p:cNvSpPr>
            <p:nvPr/>
          </p:nvSpPr>
          <p:spPr bwMode="auto">
            <a:xfrm>
              <a:off x="2444" y="2197"/>
              <a:ext cx="42" cy="49"/>
            </a:xfrm>
            <a:prstGeom prst="ellips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1" name="Oval 107"/>
            <p:cNvSpPr>
              <a:spLocks noChangeArrowheads="1"/>
            </p:cNvSpPr>
            <p:nvPr/>
          </p:nvSpPr>
          <p:spPr bwMode="auto">
            <a:xfrm>
              <a:off x="1545" y="2015"/>
              <a:ext cx="43" cy="49"/>
            </a:xfrm>
            <a:prstGeom prst="ellips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2" name="Oval 108"/>
            <p:cNvSpPr>
              <a:spLocks noChangeArrowheads="1"/>
            </p:cNvSpPr>
            <p:nvPr/>
          </p:nvSpPr>
          <p:spPr bwMode="auto">
            <a:xfrm>
              <a:off x="1190" y="1811"/>
              <a:ext cx="42" cy="49"/>
            </a:xfrm>
            <a:prstGeom prst="ellips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3" name="Oval 109"/>
            <p:cNvSpPr>
              <a:spLocks noChangeArrowheads="1"/>
            </p:cNvSpPr>
            <p:nvPr/>
          </p:nvSpPr>
          <p:spPr bwMode="auto">
            <a:xfrm>
              <a:off x="984" y="1801"/>
              <a:ext cx="43" cy="48"/>
            </a:xfrm>
            <a:prstGeom prst="ellips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4" name="Oval 110"/>
            <p:cNvSpPr>
              <a:spLocks noChangeArrowheads="1"/>
            </p:cNvSpPr>
            <p:nvPr/>
          </p:nvSpPr>
          <p:spPr bwMode="auto">
            <a:xfrm>
              <a:off x="1041" y="1624"/>
              <a:ext cx="42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815" name="Oval 111"/>
            <p:cNvSpPr>
              <a:spLocks noChangeArrowheads="1"/>
            </p:cNvSpPr>
            <p:nvPr/>
          </p:nvSpPr>
          <p:spPr bwMode="auto">
            <a:xfrm>
              <a:off x="563" y="1544"/>
              <a:ext cx="44" cy="4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816" name="Oval 112"/>
            <p:cNvSpPr>
              <a:spLocks noChangeArrowheads="1"/>
            </p:cNvSpPr>
            <p:nvPr/>
          </p:nvSpPr>
          <p:spPr bwMode="auto">
            <a:xfrm>
              <a:off x="442" y="1458"/>
              <a:ext cx="42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817" name="Rectangle 113"/>
            <p:cNvSpPr>
              <a:spLocks noChangeArrowheads="1"/>
            </p:cNvSpPr>
            <p:nvPr/>
          </p:nvSpPr>
          <p:spPr bwMode="auto">
            <a:xfrm>
              <a:off x="970" y="1758"/>
              <a:ext cx="62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8" name="Line 114"/>
            <p:cNvSpPr>
              <a:spLocks noChangeShapeType="1"/>
            </p:cNvSpPr>
            <p:nvPr/>
          </p:nvSpPr>
          <p:spPr bwMode="auto">
            <a:xfrm flipH="1" flipV="1">
              <a:off x="975" y="1763"/>
              <a:ext cx="2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19" name="Line 115"/>
            <p:cNvSpPr>
              <a:spLocks noChangeShapeType="1"/>
            </p:cNvSpPr>
            <p:nvPr/>
          </p:nvSpPr>
          <p:spPr bwMode="auto">
            <a:xfrm>
              <a:off x="998" y="1790"/>
              <a:ext cx="24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0" name="Line 116"/>
            <p:cNvSpPr>
              <a:spLocks noChangeShapeType="1"/>
            </p:cNvSpPr>
            <p:nvPr/>
          </p:nvSpPr>
          <p:spPr bwMode="auto">
            <a:xfrm flipH="1">
              <a:off x="975" y="1790"/>
              <a:ext cx="2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1" name="Line 117"/>
            <p:cNvSpPr>
              <a:spLocks noChangeShapeType="1"/>
            </p:cNvSpPr>
            <p:nvPr/>
          </p:nvSpPr>
          <p:spPr bwMode="auto">
            <a:xfrm flipV="1">
              <a:off x="998" y="1763"/>
              <a:ext cx="24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2" name="Rectangle 118"/>
            <p:cNvSpPr>
              <a:spLocks noChangeArrowheads="1"/>
            </p:cNvSpPr>
            <p:nvPr/>
          </p:nvSpPr>
          <p:spPr bwMode="auto">
            <a:xfrm>
              <a:off x="737" y="1425"/>
              <a:ext cx="6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3" name="Line 119"/>
            <p:cNvSpPr>
              <a:spLocks noChangeShapeType="1"/>
            </p:cNvSpPr>
            <p:nvPr/>
          </p:nvSpPr>
          <p:spPr bwMode="auto">
            <a:xfrm flipH="1" flipV="1">
              <a:off x="741" y="1431"/>
              <a:ext cx="24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4" name="Line 120"/>
            <p:cNvSpPr>
              <a:spLocks noChangeShapeType="1"/>
            </p:cNvSpPr>
            <p:nvPr/>
          </p:nvSpPr>
          <p:spPr bwMode="auto">
            <a:xfrm>
              <a:off x="765" y="1458"/>
              <a:ext cx="22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5" name="Line 121"/>
            <p:cNvSpPr>
              <a:spLocks noChangeShapeType="1"/>
            </p:cNvSpPr>
            <p:nvPr/>
          </p:nvSpPr>
          <p:spPr bwMode="auto">
            <a:xfrm flipH="1">
              <a:off x="741" y="1458"/>
              <a:ext cx="24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6" name="Line 122"/>
            <p:cNvSpPr>
              <a:spLocks noChangeShapeType="1"/>
            </p:cNvSpPr>
            <p:nvPr/>
          </p:nvSpPr>
          <p:spPr bwMode="auto">
            <a:xfrm flipV="1">
              <a:off x="765" y="1431"/>
              <a:ext cx="22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7" name="Rectangle 123"/>
            <p:cNvSpPr>
              <a:spLocks noChangeArrowheads="1"/>
            </p:cNvSpPr>
            <p:nvPr/>
          </p:nvSpPr>
          <p:spPr bwMode="auto">
            <a:xfrm>
              <a:off x="526" y="1286"/>
              <a:ext cx="6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8" name="Line 124"/>
            <p:cNvSpPr>
              <a:spLocks noChangeShapeType="1"/>
            </p:cNvSpPr>
            <p:nvPr/>
          </p:nvSpPr>
          <p:spPr bwMode="auto">
            <a:xfrm flipH="1" flipV="1">
              <a:off x="531" y="1291"/>
              <a:ext cx="23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29" name="Line 125"/>
            <p:cNvSpPr>
              <a:spLocks noChangeShapeType="1"/>
            </p:cNvSpPr>
            <p:nvPr/>
          </p:nvSpPr>
          <p:spPr bwMode="auto">
            <a:xfrm>
              <a:off x="554" y="1317"/>
              <a:ext cx="2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0" name="Line 126"/>
            <p:cNvSpPr>
              <a:spLocks noChangeShapeType="1"/>
            </p:cNvSpPr>
            <p:nvPr/>
          </p:nvSpPr>
          <p:spPr bwMode="auto">
            <a:xfrm flipH="1">
              <a:off x="531" y="1317"/>
              <a:ext cx="2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1" name="Line 127"/>
            <p:cNvSpPr>
              <a:spLocks noChangeShapeType="1"/>
            </p:cNvSpPr>
            <p:nvPr/>
          </p:nvSpPr>
          <p:spPr bwMode="auto">
            <a:xfrm flipV="1">
              <a:off x="554" y="1291"/>
              <a:ext cx="23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2" name="Rectangle 128"/>
            <p:cNvSpPr>
              <a:spLocks noChangeArrowheads="1"/>
            </p:cNvSpPr>
            <p:nvPr/>
          </p:nvSpPr>
          <p:spPr bwMode="auto">
            <a:xfrm>
              <a:off x="1340" y="1790"/>
              <a:ext cx="6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3" name="Line 129"/>
            <p:cNvSpPr>
              <a:spLocks noChangeShapeType="1"/>
            </p:cNvSpPr>
            <p:nvPr/>
          </p:nvSpPr>
          <p:spPr bwMode="auto">
            <a:xfrm flipH="1" flipV="1">
              <a:off x="1344" y="1796"/>
              <a:ext cx="24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4" name="Line 130"/>
            <p:cNvSpPr>
              <a:spLocks noChangeShapeType="1"/>
            </p:cNvSpPr>
            <p:nvPr/>
          </p:nvSpPr>
          <p:spPr bwMode="auto">
            <a:xfrm>
              <a:off x="1368" y="1822"/>
              <a:ext cx="2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5" name="Line 131"/>
            <p:cNvSpPr>
              <a:spLocks noChangeShapeType="1"/>
            </p:cNvSpPr>
            <p:nvPr/>
          </p:nvSpPr>
          <p:spPr bwMode="auto">
            <a:xfrm flipH="1">
              <a:off x="1344" y="1822"/>
              <a:ext cx="24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6" name="Line 132"/>
            <p:cNvSpPr>
              <a:spLocks noChangeShapeType="1"/>
            </p:cNvSpPr>
            <p:nvPr/>
          </p:nvSpPr>
          <p:spPr bwMode="auto">
            <a:xfrm flipV="1">
              <a:off x="1368" y="1796"/>
              <a:ext cx="23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37" name="Rectangle 133"/>
            <p:cNvSpPr>
              <a:spLocks noChangeArrowheads="1"/>
            </p:cNvSpPr>
            <p:nvPr/>
          </p:nvSpPr>
          <p:spPr bwMode="auto">
            <a:xfrm>
              <a:off x="1681" y="889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584838" name="Rectangle 134"/>
            <p:cNvSpPr>
              <a:spLocks noChangeArrowheads="1"/>
            </p:cNvSpPr>
            <p:nvPr/>
          </p:nvSpPr>
          <p:spPr bwMode="auto">
            <a:xfrm>
              <a:off x="91" y="2488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0.001</a:t>
              </a:r>
              <a:endParaRPr lang="ru-RU"/>
            </a:p>
          </p:txBody>
        </p:sp>
        <p:sp>
          <p:nvSpPr>
            <p:cNvPr id="584839" name="Rectangle 135"/>
            <p:cNvSpPr>
              <a:spLocks noChangeArrowheads="1"/>
            </p:cNvSpPr>
            <p:nvPr/>
          </p:nvSpPr>
          <p:spPr bwMode="auto">
            <a:xfrm>
              <a:off x="142" y="2166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0.01</a:t>
              </a:r>
              <a:endParaRPr lang="ru-RU"/>
            </a:p>
          </p:txBody>
        </p:sp>
        <p:sp>
          <p:nvSpPr>
            <p:cNvPr id="584840" name="Rectangle 136"/>
            <p:cNvSpPr>
              <a:spLocks noChangeArrowheads="1"/>
            </p:cNvSpPr>
            <p:nvPr/>
          </p:nvSpPr>
          <p:spPr bwMode="auto">
            <a:xfrm>
              <a:off x="193" y="1838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0.1</a:t>
              </a:r>
              <a:endParaRPr lang="ru-RU"/>
            </a:p>
          </p:txBody>
        </p:sp>
        <p:sp>
          <p:nvSpPr>
            <p:cNvPr id="584841" name="Rectangle 137"/>
            <p:cNvSpPr>
              <a:spLocks noChangeArrowheads="1"/>
            </p:cNvSpPr>
            <p:nvPr/>
          </p:nvSpPr>
          <p:spPr bwMode="auto">
            <a:xfrm>
              <a:off x="268" y="151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584842" name="Rectangle 138"/>
            <p:cNvSpPr>
              <a:spLocks noChangeArrowheads="1"/>
            </p:cNvSpPr>
            <p:nvPr/>
          </p:nvSpPr>
          <p:spPr bwMode="auto">
            <a:xfrm>
              <a:off x="217" y="118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10</a:t>
              </a:r>
              <a:endParaRPr lang="ru-RU"/>
            </a:p>
          </p:txBody>
        </p:sp>
        <p:sp>
          <p:nvSpPr>
            <p:cNvPr id="584843" name="Rectangle 139"/>
            <p:cNvSpPr>
              <a:spLocks noChangeArrowheads="1"/>
            </p:cNvSpPr>
            <p:nvPr/>
          </p:nvSpPr>
          <p:spPr bwMode="auto">
            <a:xfrm>
              <a:off x="301" y="2638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0.65</a:t>
              </a:r>
              <a:endParaRPr lang="ru-RU"/>
            </a:p>
          </p:txBody>
        </p:sp>
        <p:sp>
          <p:nvSpPr>
            <p:cNvPr id="584844" name="Rectangle 140"/>
            <p:cNvSpPr>
              <a:spLocks noChangeArrowheads="1"/>
            </p:cNvSpPr>
            <p:nvPr/>
          </p:nvSpPr>
          <p:spPr bwMode="auto">
            <a:xfrm>
              <a:off x="882" y="2638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0.75</a:t>
              </a:r>
              <a:endParaRPr lang="ru-RU"/>
            </a:p>
          </p:txBody>
        </p:sp>
        <p:sp>
          <p:nvSpPr>
            <p:cNvPr id="584845" name="Rectangle 141"/>
            <p:cNvSpPr>
              <a:spLocks noChangeArrowheads="1"/>
            </p:cNvSpPr>
            <p:nvPr/>
          </p:nvSpPr>
          <p:spPr bwMode="auto">
            <a:xfrm>
              <a:off x="1466" y="2638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0.85</a:t>
              </a:r>
              <a:endParaRPr lang="ru-RU"/>
            </a:p>
          </p:txBody>
        </p:sp>
        <p:sp>
          <p:nvSpPr>
            <p:cNvPr id="584846" name="Rectangle 142"/>
            <p:cNvSpPr>
              <a:spLocks noChangeArrowheads="1"/>
            </p:cNvSpPr>
            <p:nvPr/>
          </p:nvSpPr>
          <p:spPr bwMode="auto">
            <a:xfrm>
              <a:off x="2046" y="2638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0.95</a:t>
              </a:r>
              <a:endParaRPr lang="ru-RU"/>
            </a:p>
          </p:txBody>
        </p:sp>
        <p:sp>
          <p:nvSpPr>
            <p:cNvPr id="584847" name="Rectangle 143"/>
            <p:cNvSpPr>
              <a:spLocks noChangeArrowheads="1"/>
            </p:cNvSpPr>
            <p:nvPr/>
          </p:nvSpPr>
          <p:spPr bwMode="auto">
            <a:xfrm>
              <a:off x="2626" y="2638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0">
                  <a:solidFill>
                    <a:srgbClr val="000000"/>
                  </a:solidFill>
                </a:rPr>
                <a:t>1.05</a:t>
              </a:r>
              <a:endParaRPr lang="ru-RU"/>
            </a:p>
          </p:txBody>
        </p:sp>
        <p:sp>
          <p:nvSpPr>
            <p:cNvPr id="584848" name="Rectangle 144"/>
            <p:cNvSpPr>
              <a:spLocks noChangeArrowheads="1"/>
            </p:cNvSpPr>
            <p:nvPr/>
          </p:nvSpPr>
          <p:spPr bwMode="auto">
            <a:xfrm>
              <a:off x="2269" y="1419"/>
              <a:ext cx="748" cy="4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49" name="Oval 145"/>
            <p:cNvSpPr>
              <a:spLocks noChangeArrowheads="1"/>
            </p:cNvSpPr>
            <p:nvPr/>
          </p:nvSpPr>
          <p:spPr bwMode="auto">
            <a:xfrm>
              <a:off x="2345" y="1479"/>
              <a:ext cx="43" cy="48"/>
            </a:xfrm>
            <a:prstGeom prst="ellips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50" name="Rectangle 146"/>
            <p:cNvSpPr>
              <a:spLocks noChangeArrowheads="1"/>
            </p:cNvSpPr>
            <p:nvPr/>
          </p:nvSpPr>
          <p:spPr bwMode="auto">
            <a:xfrm>
              <a:off x="2411" y="1458"/>
              <a:ext cx="46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Corium B, air</a:t>
              </a:r>
              <a:endParaRPr lang="ru-RU"/>
            </a:p>
          </p:txBody>
        </p:sp>
        <p:sp>
          <p:nvSpPr>
            <p:cNvPr id="584851" name="Oval 147"/>
            <p:cNvSpPr>
              <a:spLocks noChangeArrowheads="1"/>
            </p:cNvSpPr>
            <p:nvPr/>
          </p:nvSpPr>
          <p:spPr bwMode="auto">
            <a:xfrm>
              <a:off x="2345" y="1640"/>
              <a:ext cx="43" cy="4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852" name="Rectangle 148"/>
            <p:cNvSpPr>
              <a:spLocks noChangeArrowheads="1"/>
            </p:cNvSpPr>
            <p:nvPr/>
          </p:nvSpPr>
          <p:spPr bwMode="auto">
            <a:xfrm>
              <a:off x="2411" y="1618"/>
              <a:ext cx="59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Corium A, steam</a:t>
              </a:r>
              <a:endParaRPr lang="ru-RU" sz="1000" b="0">
                <a:solidFill>
                  <a:srgbClr val="000000"/>
                </a:solidFill>
              </a:endParaRPr>
            </a:p>
          </p:txBody>
        </p:sp>
        <p:sp>
          <p:nvSpPr>
            <p:cNvPr id="584853" name="Rectangle 149"/>
            <p:cNvSpPr>
              <a:spLocks noChangeArrowheads="1"/>
            </p:cNvSpPr>
            <p:nvPr/>
          </p:nvSpPr>
          <p:spPr bwMode="auto">
            <a:xfrm>
              <a:off x="2341" y="1790"/>
              <a:ext cx="6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54" name="Line 150"/>
            <p:cNvSpPr>
              <a:spLocks noChangeShapeType="1"/>
            </p:cNvSpPr>
            <p:nvPr/>
          </p:nvSpPr>
          <p:spPr bwMode="auto">
            <a:xfrm flipH="1" flipV="1">
              <a:off x="2345" y="1796"/>
              <a:ext cx="24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55" name="Line 151"/>
            <p:cNvSpPr>
              <a:spLocks noChangeShapeType="1"/>
            </p:cNvSpPr>
            <p:nvPr/>
          </p:nvSpPr>
          <p:spPr bwMode="auto">
            <a:xfrm>
              <a:off x="2369" y="1822"/>
              <a:ext cx="2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56" name="Line 152"/>
            <p:cNvSpPr>
              <a:spLocks noChangeShapeType="1"/>
            </p:cNvSpPr>
            <p:nvPr/>
          </p:nvSpPr>
          <p:spPr bwMode="auto">
            <a:xfrm flipH="1">
              <a:off x="2345" y="1822"/>
              <a:ext cx="24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57" name="Line 153"/>
            <p:cNvSpPr>
              <a:spLocks noChangeShapeType="1"/>
            </p:cNvSpPr>
            <p:nvPr/>
          </p:nvSpPr>
          <p:spPr bwMode="auto">
            <a:xfrm flipV="1">
              <a:off x="2369" y="1796"/>
              <a:ext cx="23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58" name="Rectangle 154"/>
            <p:cNvSpPr>
              <a:spLocks noChangeArrowheads="1"/>
            </p:cNvSpPr>
            <p:nvPr/>
          </p:nvSpPr>
          <p:spPr bwMode="auto">
            <a:xfrm>
              <a:off x="2411" y="1774"/>
              <a:ext cx="59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Corium B, steam</a:t>
              </a:r>
              <a:endParaRPr lang="ru-RU" sz="1000" b="0">
                <a:solidFill>
                  <a:srgbClr val="000000"/>
                </a:solidFill>
              </a:endParaRPr>
            </a:p>
          </p:txBody>
        </p:sp>
        <p:sp>
          <p:nvSpPr>
            <p:cNvPr id="584859" name="Rectangle 155"/>
            <p:cNvSpPr>
              <a:spLocks noChangeArrowheads="1"/>
            </p:cNvSpPr>
            <p:nvPr/>
          </p:nvSpPr>
          <p:spPr bwMode="auto">
            <a:xfrm>
              <a:off x="6" y="789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860" name="Rectangle 156"/>
            <p:cNvSpPr>
              <a:spLocks noChangeArrowheads="1"/>
            </p:cNvSpPr>
            <p:nvPr/>
          </p:nvSpPr>
          <p:spPr bwMode="auto">
            <a:xfrm>
              <a:off x="2928" y="2703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710" name="Text Box 6"/>
            <p:cNvSpPr txBox="1">
              <a:spLocks noChangeArrowheads="1"/>
            </p:cNvSpPr>
            <p:nvPr/>
          </p:nvSpPr>
          <p:spPr bwMode="auto">
            <a:xfrm>
              <a:off x="4395" y="2540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sz="1800" b="0">
                <a:latin typeface="Arial" pitchFamily="34" charset="0"/>
              </a:endParaRPr>
            </a:p>
          </p:txBody>
        </p:sp>
        <p:sp>
          <p:nvSpPr>
            <p:cNvPr id="584715" name="Text Box 11"/>
            <p:cNvSpPr txBox="1">
              <a:spLocks noChangeArrowheads="1"/>
            </p:cNvSpPr>
            <p:nvPr/>
          </p:nvSpPr>
          <p:spPr bwMode="auto">
            <a:xfrm>
              <a:off x="271" y="2715"/>
              <a:ext cx="1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sz="1800" b="0">
                <a:latin typeface="Arial" pitchFamily="34" charset="0"/>
              </a:endParaRPr>
            </a:p>
          </p:txBody>
        </p:sp>
        <p:sp>
          <p:nvSpPr>
            <p:cNvPr id="584717" name="Text Box 13"/>
            <p:cNvSpPr txBox="1">
              <a:spLocks noChangeArrowheads="1"/>
            </p:cNvSpPr>
            <p:nvPr/>
          </p:nvSpPr>
          <p:spPr bwMode="auto">
            <a:xfrm>
              <a:off x="0" y="966"/>
              <a:ext cx="8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0">
                  <a:latin typeface="Arial" pitchFamily="34" charset="0"/>
                </a:rPr>
                <a:t>W/q,</a:t>
              </a:r>
              <a:r>
                <a:rPr lang="en-US" sz="1800" b="0">
                  <a:latin typeface="Arial" pitchFamily="34" charset="0"/>
                </a:rPr>
                <a:t> </a:t>
              </a:r>
              <a:endParaRPr lang="ru-RU" sz="1800" b="0">
                <a:latin typeface="Arial" pitchFamily="34" charset="0"/>
              </a:endParaRPr>
            </a:p>
          </p:txBody>
        </p:sp>
        <p:graphicFrame>
          <p:nvGraphicFramePr>
            <p:cNvPr id="584718" name="Object 14"/>
            <p:cNvGraphicFramePr>
              <a:graphicFrameLocks noChangeAspect="1"/>
            </p:cNvGraphicFramePr>
            <p:nvPr/>
          </p:nvGraphicFramePr>
          <p:xfrm>
            <a:off x="336" y="933"/>
            <a:ext cx="355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83" name="Формула" r:id="rId4" imgW="647700" imgH="431800" progId="Equation.3">
                    <p:embed/>
                  </p:oleObj>
                </mc:Choice>
                <mc:Fallback>
                  <p:oleObj name="Формула" r:id="rId4" imgW="647700" imgH="4318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933"/>
                          <a:ext cx="355" cy="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719" name="Object 15"/>
            <p:cNvGraphicFramePr>
              <a:graphicFrameLocks noChangeAspect="1"/>
            </p:cNvGraphicFramePr>
            <p:nvPr/>
          </p:nvGraphicFramePr>
          <p:xfrm>
            <a:off x="2455" y="2752"/>
            <a:ext cx="23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84" name="Формула" r:id="rId6" imgW="418918" imgH="431613" progId="Equation.3">
                    <p:embed/>
                  </p:oleObj>
                </mc:Choice>
                <mc:Fallback>
                  <p:oleObj name="Формула" r:id="rId6" imgW="418918" imgH="431613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5" y="2752"/>
                          <a:ext cx="230" cy="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720" name="Text Box 16"/>
            <p:cNvSpPr txBox="1">
              <a:spLocks noChangeArrowheads="1"/>
            </p:cNvSpPr>
            <p:nvPr/>
          </p:nvSpPr>
          <p:spPr bwMode="auto">
            <a:xfrm>
              <a:off x="2695" y="2782"/>
              <a:ext cx="2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200" b="0">
                  <a:latin typeface="Arial" pitchFamily="34" charset="0"/>
                </a:rPr>
                <a:t>1</a:t>
              </a:r>
              <a:r>
                <a:rPr lang="en-US" sz="1200" b="0">
                  <a:latin typeface="Arial" pitchFamily="34" charset="0"/>
                </a:rPr>
                <a:t>/K</a:t>
              </a:r>
              <a:endParaRPr lang="ru-RU" sz="1200" b="0">
                <a:latin typeface="Arial" pitchFamily="34" charset="0"/>
              </a:endParaRPr>
            </a:p>
          </p:txBody>
        </p:sp>
        <p:sp>
          <p:nvSpPr>
            <p:cNvPr id="584861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050" y="928"/>
              <a:ext cx="2460" cy="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63" name="Rectangle 159"/>
            <p:cNvSpPr>
              <a:spLocks noChangeArrowheads="1"/>
            </p:cNvSpPr>
            <p:nvPr/>
          </p:nvSpPr>
          <p:spPr bwMode="auto">
            <a:xfrm>
              <a:off x="3053" y="92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864" name="Rectangle 160"/>
            <p:cNvSpPr>
              <a:spLocks noChangeArrowheads="1"/>
            </p:cNvSpPr>
            <p:nvPr/>
          </p:nvSpPr>
          <p:spPr bwMode="auto">
            <a:xfrm>
              <a:off x="3089" y="1158"/>
              <a:ext cx="2671" cy="18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65" name="Rectangle 161"/>
            <p:cNvSpPr>
              <a:spLocks noChangeArrowheads="1"/>
            </p:cNvSpPr>
            <p:nvPr/>
          </p:nvSpPr>
          <p:spPr bwMode="auto">
            <a:xfrm>
              <a:off x="3294" y="1310"/>
              <a:ext cx="1914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66" name="Line 162"/>
            <p:cNvSpPr>
              <a:spLocks noChangeShapeType="1"/>
            </p:cNvSpPr>
            <p:nvPr/>
          </p:nvSpPr>
          <p:spPr bwMode="auto">
            <a:xfrm>
              <a:off x="3294" y="2494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67" name="Line 163"/>
            <p:cNvSpPr>
              <a:spLocks noChangeShapeType="1"/>
            </p:cNvSpPr>
            <p:nvPr/>
          </p:nvSpPr>
          <p:spPr bwMode="auto">
            <a:xfrm>
              <a:off x="3294" y="2297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68" name="Line 164"/>
            <p:cNvSpPr>
              <a:spLocks noChangeShapeType="1"/>
            </p:cNvSpPr>
            <p:nvPr/>
          </p:nvSpPr>
          <p:spPr bwMode="auto">
            <a:xfrm>
              <a:off x="3294" y="2099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69" name="Line 165"/>
            <p:cNvSpPr>
              <a:spLocks noChangeShapeType="1"/>
            </p:cNvSpPr>
            <p:nvPr/>
          </p:nvSpPr>
          <p:spPr bwMode="auto">
            <a:xfrm>
              <a:off x="3294" y="1902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0" name="Line 166"/>
            <p:cNvSpPr>
              <a:spLocks noChangeShapeType="1"/>
            </p:cNvSpPr>
            <p:nvPr/>
          </p:nvSpPr>
          <p:spPr bwMode="auto">
            <a:xfrm>
              <a:off x="3294" y="1705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1" name="Line 167"/>
            <p:cNvSpPr>
              <a:spLocks noChangeShapeType="1"/>
            </p:cNvSpPr>
            <p:nvPr/>
          </p:nvSpPr>
          <p:spPr bwMode="auto">
            <a:xfrm>
              <a:off x="3294" y="1507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2" name="Line 168"/>
            <p:cNvSpPr>
              <a:spLocks noChangeShapeType="1"/>
            </p:cNvSpPr>
            <p:nvPr/>
          </p:nvSpPr>
          <p:spPr bwMode="auto">
            <a:xfrm>
              <a:off x="3294" y="1310"/>
              <a:ext cx="19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3" name="Line 169"/>
            <p:cNvSpPr>
              <a:spLocks noChangeShapeType="1"/>
            </p:cNvSpPr>
            <p:nvPr/>
          </p:nvSpPr>
          <p:spPr bwMode="auto">
            <a:xfrm>
              <a:off x="3773" y="1310"/>
              <a:ext cx="1" cy="13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4" name="Line 170"/>
            <p:cNvSpPr>
              <a:spLocks noChangeShapeType="1"/>
            </p:cNvSpPr>
            <p:nvPr/>
          </p:nvSpPr>
          <p:spPr bwMode="auto">
            <a:xfrm>
              <a:off x="4251" y="1310"/>
              <a:ext cx="1" cy="13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5" name="Line 171"/>
            <p:cNvSpPr>
              <a:spLocks noChangeShapeType="1"/>
            </p:cNvSpPr>
            <p:nvPr/>
          </p:nvSpPr>
          <p:spPr bwMode="auto">
            <a:xfrm>
              <a:off x="4729" y="1310"/>
              <a:ext cx="1" cy="13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6" name="Line 172"/>
            <p:cNvSpPr>
              <a:spLocks noChangeShapeType="1"/>
            </p:cNvSpPr>
            <p:nvPr/>
          </p:nvSpPr>
          <p:spPr bwMode="auto">
            <a:xfrm>
              <a:off x="5208" y="1310"/>
              <a:ext cx="1" cy="13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7" name="Rectangle 173"/>
            <p:cNvSpPr>
              <a:spLocks noChangeArrowheads="1"/>
            </p:cNvSpPr>
            <p:nvPr/>
          </p:nvSpPr>
          <p:spPr bwMode="auto">
            <a:xfrm>
              <a:off x="3294" y="1310"/>
              <a:ext cx="1914" cy="1382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8" name="Line 174"/>
            <p:cNvSpPr>
              <a:spLocks noChangeShapeType="1"/>
            </p:cNvSpPr>
            <p:nvPr/>
          </p:nvSpPr>
          <p:spPr bwMode="auto">
            <a:xfrm>
              <a:off x="3294" y="1310"/>
              <a:ext cx="1" cy="13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79" name="Line 175"/>
            <p:cNvSpPr>
              <a:spLocks noChangeShapeType="1"/>
            </p:cNvSpPr>
            <p:nvPr/>
          </p:nvSpPr>
          <p:spPr bwMode="auto">
            <a:xfrm>
              <a:off x="3266" y="269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0" name="Line 176"/>
            <p:cNvSpPr>
              <a:spLocks noChangeShapeType="1"/>
            </p:cNvSpPr>
            <p:nvPr/>
          </p:nvSpPr>
          <p:spPr bwMode="auto">
            <a:xfrm>
              <a:off x="3266" y="249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1" name="Line 177"/>
            <p:cNvSpPr>
              <a:spLocks noChangeShapeType="1"/>
            </p:cNvSpPr>
            <p:nvPr/>
          </p:nvSpPr>
          <p:spPr bwMode="auto">
            <a:xfrm>
              <a:off x="3266" y="229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2" name="Line 178"/>
            <p:cNvSpPr>
              <a:spLocks noChangeShapeType="1"/>
            </p:cNvSpPr>
            <p:nvPr/>
          </p:nvSpPr>
          <p:spPr bwMode="auto">
            <a:xfrm>
              <a:off x="3266" y="209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3" name="Line 179"/>
            <p:cNvSpPr>
              <a:spLocks noChangeShapeType="1"/>
            </p:cNvSpPr>
            <p:nvPr/>
          </p:nvSpPr>
          <p:spPr bwMode="auto">
            <a:xfrm>
              <a:off x="3266" y="190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4" name="Line 180"/>
            <p:cNvSpPr>
              <a:spLocks noChangeShapeType="1"/>
            </p:cNvSpPr>
            <p:nvPr/>
          </p:nvSpPr>
          <p:spPr bwMode="auto">
            <a:xfrm>
              <a:off x="3266" y="170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5" name="Line 181"/>
            <p:cNvSpPr>
              <a:spLocks noChangeShapeType="1"/>
            </p:cNvSpPr>
            <p:nvPr/>
          </p:nvSpPr>
          <p:spPr bwMode="auto">
            <a:xfrm>
              <a:off x="3266" y="150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6" name="Line 182"/>
            <p:cNvSpPr>
              <a:spLocks noChangeShapeType="1"/>
            </p:cNvSpPr>
            <p:nvPr/>
          </p:nvSpPr>
          <p:spPr bwMode="auto">
            <a:xfrm>
              <a:off x="3266" y="1310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7" name="Line 183"/>
            <p:cNvSpPr>
              <a:spLocks noChangeShapeType="1"/>
            </p:cNvSpPr>
            <p:nvPr/>
          </p:nvSpPr>
          <p:spPr bwMode="auto">
            <a:xfrm>
              <a:off x="3294" y="2692"/>
              <a:ext cx="19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8" name="Line 184"/>
            <p:cNvSpPr>
              <a:spLocks noChangeShapeType="1"/>
            </p:cNvSpPr>
            <p:nvPr/>
          </p:nvSpPr>
          <p:spPr bwMode="auto">
            <a:xfrm flipV="1">
              <a:off x="3294" y="269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89" name="Line 185"/>
            <p:cNvSpPr>
              <a:spLocks noChangeShapeType="1"/>
            </p:cNvSpPr>
            <p:nvPr/>
          </p:nvSpPr>
          <p:spPr bwMode="auto">
            <a:xfrm flipV="1">
              <a:off x="3773" y="269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0" name="Line 186"/>
            <p:cNvSpPr>
              <a:spLocks noChangeShapeType="1"/>
            </p:cNvSpPr>
            <p:nvPr/>
          </p:nvSpPr>
          <p:spPr bwMode="auto">
            <a:xfrm flipV="1">
              <a:off x="4251" y="269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1" name="Line 187"/>
            <p:cNvSpPr>
              <a:spLocks noChangeShapeType="1"/>
            </p:cNvSpPr>
            <p:nvPr/>
          </p:nvSpPr>
          <p:spPr bwMode="auto">
            <a:xfrm flipV="1">
              <a:off x="4729" y="269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2" name="Line 188"/>
            <p:cNvSpPr>
              <a:spLocks noChangeShapeType="1"/>
            </p:cNvSpPr>
            <p:nvPr/>
          </p:nvSpPr>
          <p:spPr bwMode="auto">
            <a:xfrm flipV="1">
              <a:off x="5208" y="269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3" name="Rectangle 189"/>
            <p:cNvSpPr>
              <a:spLocks noChangeArrowheads="1"/>
            </p:cNvSpPr>
            <p:nvPr/>
          </p:nvSpPr>
          <p:spPr bwMode="auto">
            <a:xfrm>
              <a:off x="3397" y="2527"/>
              <a:ext cx="9" cy="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4" name="Rectangle 190"/>
            <p:cNvSpPr>
              <a:spLocks noChangeArrowheads="1"/>
            </p:cNvSpPr>
            <p:nvPr/>
          </p:nvSpPr>
          <p:spPr bwMode="auto">
            <a:xfrm>
              <a:off x="3397" y="2424"/>
              <a:ext cx="9" cy="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5" name="Rectangle 191"/>
            <p:cNvSpPr>
              <a:spLocks noChangeArrowheads="1"/>
            </p:cNvSpPr>
            <p:nvPr/>
          </p:nvSpPr>
          <p:spPr bwMode="auto">
            <a:xfrm>
              <a:off x="3397" y="2320"/>
              <a:ext cx="9" cy="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6" name="Rectangle 192"/>
            <p:cNvSpPr>
              <a:spLocks noChangeArrowheads="1"/>
            </p:cNvSpPr>
            <p:nvPr/>
          </p:nvSpPr>
          <p:spPr bwMode="auto">
            <a:xfrm>
              <a:off x="3397" y="2216"/>
              <a:ext cx="9" cy="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7" name="Rectangle 193"/>
            <p:cNvSpPr>
              <a:spLocks noChangeArrowheads="1"/>
            </p:cNvSpPr>
            <p:nvPr/>
          </p:nvSpPr>
          <p:spPr bwMode="auto">
            <a:xfrm>
              <a:off x="4746" y="2428"/>
              <a:ext cx="9" cy="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8" name="Rectangle 194"/>
            <p:cNvSpPr>
              <a:spLocks noChangeArrowheads="1"/>
            </p:cNvSpPr>
            <p:nvPr/>
          </p:nvSpPr>
          <p:spPr bwMode="auto">
            <a:xfrm>
              <a:off x="4746" y="2326"/>
              <a:ext cx="9" cy="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899" name="Rectangle 195"/>
            <p:cNvSpPr>
              <a:spLocks noChangeArrowheads="1"/>
            </p:cNvSpPr>
            <p:nvPr/>
          </p:nvSpPr>
          <p:spPr bwMode="auto">
            <a:xfrm>
              <a:off x="4746" y="2222"/>
              <a:ext cx="9" cy="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0" name="Rectangle 196"/>
            <p:cNvSpPr>
              <a:spLocks noChangeArrowheads="1"/>
            </p:cNvSpPr>
            <p:nvPr/>
          </p:nvSpPr>
          <p:spPr bwMode="auto">
            <a:xfrm>
              <a:off x="4746" y="2118"/>
              <a:ext cx="9" cy="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1" name="Oval 197"/>
            <p:cNvSpPr>
              <a:spLocks noChangeArrowheads="1"/>
            </p:cNvSpPr>
            <p:nvPr/>
          </p:nvSpPr>
          <p:spPr bwMode="auto">
            <a:xfrm>
              <a:off x="3377" y="2636"/>
              <a:ext cx="50" cy="49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2" name="Oval 198"/>
            <p:cNvSpPr>
              <a:spLocks noChangeArrowheads="1"/>
            </p:cNvSpPr>
            <p:nvPr/>
          </p:nvSpPr>
          <p:spPr bwMode="auto">
            <a:xfrm>
              <a:off x="4830" y="2296"/>
              <a:ext cx="48" cy="48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903" name="Rectangle 199"/>
            <p:cNvSpPr>
              <a:spLocks noChangeArrowheads="1"/>
            </p:cNvSpPr>
            <p:nvPr/>
          </p:nvSpPr>
          <p:spPr bwMode="auto">
            <a:xfrm>
              <a:off x="3376" y="2624"/>
              <a:ext cx="5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4" name="Line 200"/>
            <p:cNvSpPr>
              <a:spLocks noChangeShapeType="1"/>
            </p:cNvSpPr>
            <p:nvPr/>
          </p:nvSpPr>
          <p:spPr bwMode="auto">
            <a:xfrm flipH="1" flipV="1">
              <a:off x="3377" y="2625"/>
              <a:ext cx="25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5" name="Line 201"/>
            <p:cNvSpPr>
              <a:spLocks noChangeShapeType="1"/>
            </p:cNvSpPr>
            <p:nvPr/>
          </p:nvSpPr>
          <p:spPr bwMode="auto">
            <a:xfrm>
              <a:off x="3402" y="2649"/>
              <a:ext cx="25" cy="2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6" name="Line 202"/>
            <p:cNvSpPr>
              <a:spLocks noChangeShapeType="1"/>
            </p:cNvSpPr>
            <p:nvPr/>
          </p:nvSpPr>
          <p:spPr bwMode="auto">
            <a:xfrm flipH="1">
              <a:off x="3377" y="2649"/>
              <a:ext cx="25" cy="2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7" name="Line 203"/>
            <p:cNvSpPr>
              <a:spLocks noChangeShapeType="1"/>
            </p:cNvSpPr>
            <p:nvPr/>
          </p:nvSpPr>
          <p:spPr bwMode="auto">
            <a:xfrm flipV="1">
              <a:off x="3402" y="2625"/>
              <a:ext cx="25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8" name="Rectangle 204"/>
            <p:cNvSpPr>
              <a:spLocks noChangeArrowheads="1"/>
            </p:cNvSpPr>
            <p:nvPr/>
          </p:nvSpPr>
          <p:spPr bwMode="auto">
            <a:xfrm>
              <a:off x="3690" y="2216"/>
              <a:ext cx="5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09" name="Line 205"/>
            <p:cNvSpPr>
              <a:spLocks noChangeShapeType="1"/>
            </p:cNvSpPr>
            <p:nvPr/>
          </p:nvSpPr>
          <p:spPr bwMode="auto">
            <a:xfrm flipH="1" flipV="1">
              <a:off x="3690" y="2218"/>
              <a:ext cx="25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0" name="Line 206"/>
            <p:cNvSpPr>
              <a:spLocks noChangeShapeType="1"/>
            </p:cNvSpPr>
            <p:nvPr/>
          </p:nvSpPr>
          <p:spPr bwMode="auto">
            <a:xfrm>
              <a:off x="3715" y="2243"/>
              <a:ext cx="25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1" name="Line 207"/>
            <p:cNvSpPr>
              <a:spLocks noChangeShapeType="1"/>
            </p:cNvSpPr>
            <p:nvPr/>
          </p:nvSpPr>
          <p:spPr bwMode="auto">
            <a:xfrm flipH="1">
              <a:off x="3690" y="2243"/>
              <a:ext cx="25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2" name="Line 208"/>
            <p:cNvSpPr>
              <a:spLocks noChangeShapeType="1"/>
            </p:cNvSpPr>
            <p:nvPr/>
          </p:nvSpPr>
          <p:spPr bwMode="auto">
            <a:xfrm flipV="1">
              <a:off x="3715" y="2218"/>
              <a:ext cx="25" cy="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3" name="Rectangle 209"/>
            <p:cNvSpPr>
              <a:spLocks noChangeArrowheads="1"/>
            </p:cNvSpPr>
            <p:nvPr/>
          </p:nvSpPr>
          <p:spPr bwMode="auto">
            <a:xfrm>
              <a:off x="4259" y="1472"/>
              <a:ext cx="54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4" name="Line 210"/>
            <p:cNvSpPr>
              <a:spLocks noChangeShapeType="1"/>
            </p:cNvSpPr>
            <p:nvPr/>
          </p:nvSpPr>
          <p:spPr bwMode="auto">
            <a:xfrm flipH="1" flipV="1">
              <a:off x="4260" y="1472"/>
              <a:ext cx="25" cy="2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5" name="Line 211"/>
            <p:cNvSpPr>
              <a:spLocks noChangeShapeType="1"/>
            </p:cNvSpPr>
            <p:nvPr/>
          </p:nvSpPr>
          <p:spPr bwMode="auto">
            <a:xfrm>
              <a:off x="4285" y="1498"/>
              <a:ext cx="25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6" name="Line 212"/>
            <p:cNvSpPr>
              <a:spLocks noChangeShapeType="1"/>
            </p:cNvSpPr>
            <p:nvPr/>
          </p:nvSpPr>
          <p:spPr bwMode="auto">
            <a:xfrm flipH="1">
              <a:off x="4260" y="1498"/>
              <a:ext cx="25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7" name="Line 213"/>
            <p:cNvSpPr>
              <a:spLocks noChangeShapeType="1"/>
            </p:cNvSpPr>
            <p:nvPr/>
          </p:nvSpPr>
          <p:spPr bwMode="auto">
            <a:xfrm flipV="1">
              <a:off x="4285" y="1472"/>
              <a:ext cx="25" cy="2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8" name="Rectangle 214"/>
            <p:cNvSpPr>
              <a:spLocks noChangeArrowheads="1"/>
            </p:cNvSpPr>
            <p:nvPr/>
          </p:nvSpPr>
          <p:spPr bwMode="auto">
            <a:xfrm>
              <a:off x="3368" y="2626"/>
              <a:ext cx="6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19" name="Rectangle 215"/>
            <p:cNvSpPr>
              <a:spLocks noChangeArrowheads="1"/>
            </p:cNvSpPr>
            <p:nvPr/>
          </p:nvSpPr>
          <p:spPr bwMode="auto">
            <a:xfrm>
              <a:off x="3368" y="2616"/>
              <a:ext cx="6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20" name="Rectangle 216"/>
            <p:cNvSpPr>
              <a:spLocks noChangeArrowheads="1"/>
            </p:cNvSpPr>
            <p:nvPr/>
          </p:nvSpPr>
          <p:spPr bwMode="auto">
            <a:xfrm>
              <a:off x="3681" y="2209"/>
              <a:ext cx="6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21" name="Rectangle 217"/>
            <p:cNvSpPr>
              <a:spLocks noChangeArrowheads="1"/>
            </p:cNvSpPr>
            <p:nvPr/>
          </p:nvSpPr>
          <p:spPr bwMode="auto">
            <a:xfrm>
              <a:off x="4251" y="1463"/>
              <a:ext cx="6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22" name="Line 218"/>
            <p:cNvSpPr>
              <a:spLocks noChangeShapeType="1"/>
            </p:cNvSpPr>
            <p:nvPr/>
          </p:nvSpPr>
          <p:spPr bwMode="auto">
            <a:xfrm flipV="1">
              <a:off x="3402" y="1498"/>
              <a:ext cx="883" cy="115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23" name="Line 219"/>
            <p:cNvSpPr>
              <a:spLocks noChangeShapeType="1"/>
            </p:cNvSpPr>
            <p:nvPr/>
          </p:nvSpPr>
          <p:spPr bwMode="auto">
            <a:xfrm flipV="1">
              <a:off x="4752" y="1997"/>
              <a:ext cx="360" cy="4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24" name="Rectangle 220"/>
            <p:cNvSpPr>
              <a:spLocks noChangeArrowheads="1"/>
            </p:cNvSpPr>
            <p:nvPr/>
          </p:nvSpPr>
          <p:spPr bwMode="auto">
            <a:xfrm>
              <a:off x="3174" y="263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584925" name="Rectangle 221"/>
            <p:cNvSpPr>
              <a:spLocks noChangeArrowheads="1"/>
            </p:cNvSpPr>
            <p:nvPr/>
          </p:nvSpPr>
          <p:spPr bwMode="auto">
            <a:xfrm>
              <a:off x="3174" y="24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584926" name="Rectangle 222"/>
            <p:cNvSpPr>
              <a:spLocks noChangeArrowheads="1"/>
            </p:cNvSpPr>
            <p:nvPr/>
          </p:nvSpPr>
          <p:spPr bwMode="auto">
            <a:xfrm>
              <a:off x="3174" y="224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584927" name="Rectangle 223"/>
            <p:cNvSpPr>
              <a:spLocks noChangeArrowheads="1"/>
            </p:cNvSpPr>
            <p:nvPr/>
          </p:nvSpPr>
          <p:spPr bwMode="auto">
            <a:xfrm>
              <a:off x="3174" y="204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3</a:t>
              </a:r>
              <a:endParaRPr lang="ru-RU"/>
            </a:p>
          </p:txBody>
        </p:sp>
        <p:sp>
          <p:nvSpPr>
            <p:cNvPr id="584928" name="Rectangle 224"/>
            <p:cNvSpPr>
              <a:spLocks noChangeArrowheads="1"/>
            </p:cNvSpPr>
            <p:nvPr/>
          </p:nvSpPr>
          <p:spPr bwMode="auto">
            <a:xfrm>
              <a:off x="3174" y="184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4</a:t>
              </a:r>
              <a:endParaRPr lang="ru-RU"/>
            </a:p>
          </p:txBody>
        </p:sp>
        <p:sp>
          <p:nvSpPr>
            <p:cNvPr id="584929" name="Rectangle 225"/>
            <p:cNvSpPr>
              <a:spLocks noChangeArrowheads="1"/>
            </p:cNvSpPr>
            <p:nvPr/>
          </p:nvSpPr>
          <p:spPr bwMode="auto">
            <a:xfrm>
              <a:off x="3174" y="165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5</a:t>
              </a:r>
              <a:endParaRPr lang="ru-RU"/>
            </a:p>
          </p:txBody>
        </p:sp>
        <p:sp>
          <p:nvSpPr>
            <p:cNvPr id="584930" name="Rectangle 226"/>
            <p:cNvSpPr>
              <a:spLocks noChangeArrowheads="1"/>
            </p:cNvSpPr>
            <p:nvPr/>
          </p:nvSpPr>
          <p:spPr bwMode="auto">
            <a:xfrm>
              <a:off x="3174" y="145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6</a:t>
              </a:r>
              <a:endParaRPr lang="ru-RU"/>
            </a:p>
          </p:txBody>
        </p:sp>
        <p:sp>
          <p:nvSpPr>
            <p:cNvPr id="584931" name="Rectangle 227"/>
            <p:cNvSpPr>
              <a:spLocks noChangeArrowheads="1"/>
            </p:cNvSpPr>
            <p:nvPr/>
          </p:nvSpPr>
          <p:spPr bwMode="auto">
            <a:xfrm>
              <a:off x="3174" y="125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7</a:t>
              </a:r>
              <a:endParaRPr lang="ru-RU"/>
            </a:p>
          </p:txBody>
        </p:sp>
        <p:sp>
          <p:nvSpPr>
            <p:cNvPr id="584932" name="Rectangle 228"/>
            <p:cNvSpPr>
              <a:spLocks noChangeArrowheads="1"/>
            </p:cNvSpPr>
            <p:nvPr/>
          </p:nvSpPr>
          <p:spPr bwMode="auto">
            <a:xfrm>
              <a:off x="3269" y="277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3</a:t>
              </a:r>
              <a:endParaRPr lang="ru-RU"/>
            </a:p>
          </p:txBody>
        </p:sp>
        <p:sp>
          <p:nvSpPr>
            <p:cNvPr id="584933" name="Rectangle 229"/>
            <p:cNvSpPr>
              <a:spLocks noChangeArrowheads="1"/>
            </p:cNvSpPr>
            <p:nvPr/>
          </p:nvSpPr>
          <p:spPr bwMode="auto">
            <a:xfrm>
              <a:off x="3747" y="277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5</a:t>
              </a:r>
              <a:endParaRPr lang="ru-RU"/>
            </a:p>
          </p:txBody>
        </p:sp>
        <p:sp>
          <p:nvSpPr>
            <p:cNvPr id="584934" name="Rectangle 230"/>
            <p:cNvSpPr>
              <a:spLocks noChangeArrowheads="1"/>
            </p:cNvSpPr>
            <p:nvPr/>
          </p:nvSpPr>
          <p:spPr bwMode="auto">
            <a:xfrm>
              <a:off x="4225" y="277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7</a:t>
              </a:r>
              <a:endParaRPr lang="ru-RU"/>
            </a:p>
          </p:txBody>
        </p:sp>
        <p:sp>
          <p:nvSpPr>
            <p:cNvPr id="584935" name="Rectangle 231"/>
            <p:cNvSpPr>
              <a:spLocks noChangeArrowheads="1"/>
            </p:cNvSpPr>
            <p:nvPr/>
          </p:nvSpPr>
          <p:spPr bwMode="auto">
            <a:xfrm>
              <a:off x="4704" y="277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9</a:t>
              </a:r>
              <a:endParaRPr lang="ru-RU"/>
            </a:p>
          </p:txBody>
        </p:sp>
        <p:sp>
          <p:nvSpPr>
            <p:cNvPr id="584936" name="Rectangle 232"/>
            <p:cNvSpPr>
              <a:spLocks noChangeArrowheads="1"/>
            </p:cNvSpPr>
            <p:nvPr/>
          </p:nvSpPr>
          <p:spPr bwMode="auto">
            <a:xfrm>
              <a:off x="5156" y="277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0">
                  <a:solidFill>
                    <a:srgbClr val="000000"/>
                  </a:solidFill>
                </a:rPr>
                <a:t>11</a:t>
              </a:r>
              <a:endParaRPr lang="ru-RU"/>
            </a:p>
          </p:txBody>
        </p:sp>
        <p:sp>
          <p:nvSpPr>
            <p:cNvPr id="584939" name="Rectangle 235"/>
            <p:cNvSpPr>
              <a:spLocks noChangeArrowheads="1"/>
            </p:cNvSpPr>
            <p:nvPr/>
          </p:nvSpPr>
          <p:spPr bwMode="auto">
            <a:xfrm>
              <a:off x="3555" y="1374"/>
              <a:ext cx="1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 sz="800" b="0">
                <a:solidFill>
                  <a:srgbClr val="000000"/>
                </a:solidFill>
              </a:endParaRPr>
            </a:p>
          </p:txBody>
        </p:sp>
        <p:sp>
          <p:nvSpPr>
            <p:cNvPr id="584941" name="Rectangle 237"/>
            <p:cNvSpPr>
              <a:spLocks noChangeArrowheads="1"/>
            </p:cNvSpPr>
            <p:nvPr/>
          </p:nvSpPr>
          <p:spPr bwMode="auto">
            <a:xfrm>
              <a:off x="3555" y="1513"/>
              <a:ext cx="1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 sz="800" b="0">
                <a:solidFill>
                  <a:srgbClr val="000000"/>
                </a:solidFill>
              </a:endParaRPr>
            </a:p>
          </p:txBody>
        </p:sp>
        <p:sp>
          <p:nvSpPr>
            <p:cNvPr id="584942" name="Rectangle 238"/>
            <p:cNvSpPr>
              <a:spLocks noChangeArrowheads="1"/>
            </p:cNvSpPr>
            <p:nvPr/>
          </p:nvSpPr>
          <p:spPr bwMode="auto">
            <a:xfrm>
              <a:off x="3478" y="1680"/>
              <a:ext cx="5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47" name="Rectangle 243"/>
            <p:cNvSpPr>
              <a:spLocks noChangeArrowheads="1"/>
            </p:cNvSpPr>
            <p:nvPr/>
          </p:nvSpPr>
          <p:spPr bwMode="auto">
            <a:xfrm>
              <a:off x="3555" y="1652"/>
              <a:ext cx="1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 sz="800" b="0">
                <a:solidFill>
                  <a:srgbClr val="000000"/>
                </a:solidFill>
              </a:endParaRPr>
            </a:p>
          </p:txBody>
        </p:sp>
        <p:sp>
          <p:nvSpPr>
            <p:cNvPr id="584948" name="Rectangle 244"/>
            <p:cNvSpPr>
              <a:spLocks noChangeArrowheads="1"/>
            </p:cNvSpPr>
            <p:nvPr/>
          </p:nvSpPr>
          <p:spPr bwMode="auto">
            <a:xfrm>
              <a:off x="4563" y="1879"/>
              <a:ext cx="378" cy="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49" name="Rectangle 245"/>
            <p:cNvSpPr>
              <a:spLocks noChangeArrowheads="1"/>
            </p:cNvSpPr>
            <p:nvPr/>
          </p:nvSpPr>
          <p:spPr bwMode="auto">
            <a:xfrm>
              <a:off x="4613" y="1911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</a:rPr>
                <a:t>1230</a:t>
              </a:r>
              <a:endParaRPr lang="ru-RU"/>
            </a:p>
          </p:txBody>
        </p:sp>
        <p:sp>
          <p:nvSpPr>
            <p:cNvPr id="584950" name="Rectangle 246"/>
            <p:cNvSpPr>
              <a:spLocks noChangeArrowheads="1"/>
            </p:cNvSpPr>
            <p:nvPr/>
          </p:nvSpPr>
          <p:spPr bwMode="auto">
            <a:xfrm>
              <a:off x="4781" y="1904"/>
              <a:ext cx="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Symbol" pitchFamily="18" charset="2"/>
                </a:rPr>
                <a:t>°</a:t>
              </a:r>
              <a:endParaRPr lang="ru-RU"/>
            </a:p>
          </p:txBody>
        </p:sp>
        <p:sp>
          <p:nvSpPr>
            <p:cNvPr id="584951" name="Rectangle 247"/>
            <p:cNvSpPr>
              <a:spLocks noChangeArrowheads="1"/>
            </p:cNvSpPr>
            <p:nvPr/>
          </p:nvSpPr>
          <p:spPr bwMode="auto">
            <a:xfrm>
              <a:off x="4816" y="1911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  <a:endParaRPr lang="ru-RU"/>
            </a:p>
          </p:txBody>
        </p:sp>
        <p:sp>
          <p:nvSpPr>
            <p:cNvPr id="584952" name="Rectangle 248"/>
            <p:cNvSpPr>
              <a:spLocks noChangeArrowheads="1"/>
            </p:cNvSpPr>
            <p:nvPr/>
          </p:nvSpPr>
          <p:spPr bwMode="auto">
            <a:xfrm>
              <a:off x="4876" y="1911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953" name="Rectangle 249"/>
            <p:cNvSpPr>
              <a:spLocks noChangeArrowheads="1"/>
            </p:cNvSpPr>
            <p:nvPr/>
          </p:nvSpPr>
          <p:spPr bwMode="auto">
            <a:xfrm>
              <a:off x="3302" y="2006"/>
              <a:ext cx="378" cy="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54" name="Rectangle 250"/>
            <p:cNvSpPr>
              <a:spLocks noChangeArrowheads="1"/>
            </p:cNvSpPr>
            <p:nvPr/>
          </p:nvSpPr>
          <p:spPr bwMode="auto">
            <a:xfrm>
              <a:off x="3353" y="2038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</a:rPr>
                <a:t>1050</a:t>
              </a:r>
              <a:endParaRPr lang="ru-RU"/>
            </a:p>
          </p:txBody>
        </p:sp>
        <p:sp>
          <p:nvSpPr>
            <p:cNvPr id="584955" name="Rectangle 251"/>
            <p:cNvSpPr>
              <a:spLocks noChangeArrowheads="1"/>
            </p:cNvSpPr>
            <p:nvPr/>
          </p:nvSpPr>
          <p:spPr bwMode="auto">
            <a:xfrm>
              <a:off x="3521" y="2031"/>
              <a:ext cx="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Symbol" pitchFamily="18" charset="2"/>
                </a:rPr>
                <a:t>°</a:t>
              </a:r>
              <a:endParaRPr lang="ru-RU"/>
            </a:p>
          </p:txBody>
        </p:sp>
        <p:sp>
          <p:nvSpPr>
            <p:cNvPr id="584956" name="Rectangle 252"/>
            <p:cNvSpPr>
              <a:spLocks noChangeArrowheads="1"/>
            </p:cNvSpPr>
            <p:nvPr/>
          </p:nvSpPr>
          <p:spPr bwMode="auto">
            <a:xfrm>
              <a:off x="3555" y="2038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  <a:endParaRPr lang="ru-RU"/>
            </a:p>
          </p:txBody>
        </p:sp>
        <p:sp>
          <p:nvSpPr>
            <p:cNvPr id="584957" name="Rectangle 253"/>
            <p:cNvSpPr>
              <a:spLocks noChangeArrowheads="1"/>
            </p:cNvSpPr>
            <p:nvPr/>
          </p:nvSpPr>
          <p:spPr bwMode="auto">
            <a:xfrm>
              <a:off x="3616" y="2038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958" name="Rectangle 254"/>
            <p:cNvSpPr>
              <a:spLocks noChangeArrowheads="1"/>
            </p:cNvSpPr>
            <p:nvPr/>
          </p:nvSpPr>
          <p:spPr bwMode="auto">
            <a:xfrm>
              <a:off x="3113" y="928"/>
              <a:ext cx="693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59" name="Rectangle 255"/>
            <p:cNvSpPr>
              <a:spLocks noChangeArrowheads="1"/>
            </p:cNvSpPr>
            <p:nvPr/>
          </p:nvSpPr>
          <p:spPr bwMode="auto">
            <a:xfrm>
              <a:off x="3163" y="1032"/>
              <a:ext cx="1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W/q</a:t>
              </a:r>
              <a:endParaRPr lang="ru-RU"/>
            </a:p>
          </p:txBody>
        </p:sp>
        <p:sp>
          <p:nvSpPr>
            <p:cNvPr id="584960" name="Rectangle 256"/>
            <p:cNvSpPr>
              <a:spLocks noChangeArrowheads="1"/>
            </p:cNvSpPr>
            <p:nvPr/>
          </p:nvSpPr>
          <p:spPr bwMode="auto">
            <a:xfrm>
              <a:off x="3309" y="103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endParaRPr lang="ru-RU"/>
            </a:p>
          </p:txBody>
        </p:sp>
        <p:sp>
          <p:nvSpPr>
            <p:cNvPr id="584961" name="Line 257"/>
            <p:cNvSpPr>
              <a:spLocks noChangeShapeType="1"/>
            </p:cNvSpPr>
            <p:nvPr/>
          </p:nvSpPr>
          <p:spPr bwMode="auto">
            <a:xfrm>
              <a:off x="3364" y="1087"/>
              <a:ext cx="14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62" name="Line 258"/>
            <p:cNvSpPr>
              <a:spLocks noChangeShapeType="1"/>
            </p:cNvSpPr>
            <p:nvPr/>
          </p:nvSpPr>
          <p:spPr bwMode="auto">
            <a:xfrm>
              <a:off x="3521" y="1087"/>
              <a:ext cx="16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63" name="Rectangle 259"/>
            <p:cNvSpPr>
              <a:spLocks noChangeArrowheads="1"/>
            </p:cNvSpPr>
            <p:nvPr/>
          </p:nvSpPr>
          <p:spPr bwMode="auto">
            <a:xfrm>
              <a:off x="3528" y="1098"/>
              <a:ext cx="16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МW</a:t>
              </a:r>
              <a:endParaRPr lang="ru-RU"/>
            </a:p>
          </p:txBody>
        </p:sp>
        <p:sp>
          <p:nvSpPr>
            <p:cNvPr id="584964" name="Rectangle 260"/>
            <p:cNvSpPr>
              <a:spLocks noChangeArrowheads="1"/>
            </p:cNvSpPr>
            <p:nvPr/>
          </p:nvSpPr>
          <p:spPr bwMode="auto">
            <a:xfrm>
              <a:off x="3550" y="980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ru-RU"/>
            </a:p>
          </p:txBody>
        </p:sp>
        <p:sp>
          <p:nvSpPr>
            <p:cNvPr id="584965" name="Rectangle 261"/>
            <p:cNvSpPr>
              <a:spLocks noChangeArrowheads="1"/>
            </p:cNvSpPr>
            <p:nvPr/>
          </p:nvSpPr>
          <p:spPr bwMode="auto">
            <a:xfrm>
              <a:off x="3413" y="109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584966" name="Rectangle 262"/>
            <p:cNvSpPr>
              <a:spLocks noChangeArrowheads="1"/>
            </p:cNvSpPr>
            <p:nvPr/>
          </p:nvSpPr>
          <p:spPr bwMode="auto">
            <a:xfrm>
              <a:off x="3370" y="980"/>
              <a:ext cx="1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mm</a:t>
              </a:r>
              <a:endParaRPr lang="ru-RU"/>
            </a:p>
          </p:txBody>
        </p:sp>
        <p:sp>
          <p:nvSpPr>
            <p:cNvPr id="584967" name="Rectangle 263"/>
            <p:cNvSpPr>
              <a:spLocks noChangeArrowheads="1"/>
            </p:cNvSpPr>
            <p:nvPr/>
          </p:nvSpPr>
          <p:spPr bwMode="auto">
            <a:xfrm>
              <a:off x="3620" y="961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584968" name="Rectangle 264"/>
            <p:cNvSpPr>
              <a:spLocks noChangeArrowheads="1"/>
            </p:cNvSpPr>
            <p:nvPr/>
          </p:nvSpPr>
          <p:spPr bwMode="auto">
            <a:xfrm>
              <a:off x="3707" y="1032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969" name="Rectangle 265"/>
            <p:cNvSpPr>
              <a:spLocks noChangeArrowheads="1"/>
            </p:cNvSpPr>
            <p:nvPr/>
          </p:nvSpPr>
          <p:spPr bwMode="auto">
            <a:xfrm>
              <a:off x="4815" y="2894"/>
              <a:ext cx="693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70" name="Line 266"/>
            <p:cNvSpPr>
              <a:spLocks noChangeShapeType="1"/>
            </p:cNvSpPr>
            <p:nvPr/>
          </p:nvSpPr>
          <p:spPr bwMode="auto">
            <a:xfrm>
              <a:off x="4880" y="3032"/>
              <a:ext cx="34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971" name="Rectangle 267"/>
            <p:cNvSpPr>
              <a:spLocks noChangeArrowheads="1"/>
            </p:cNvSpPr>
            <p:nvPr/>
          </p:nvSpPr>
          <p:spPr bwMode="auto">
            <a:xfrm>
              <a:off x="5233" y="297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ru-RU"/>
            </a:p>
          </p:txBody>
        </p:sp>
        <p:sp>
          <p:nvSpPr>
            <p:cNvPr id="584972" name="Rectangle 268"/>
            <p:cNvSpPr>
              <a:spLocks noChangeArrowheads="1"/>
            </p:cNvSpPr>
            <p:nvPr/>
          </p:nvSpPr>
          <p:spPr bwMode="auto">
            <a:xfrm>
              <a:off x="5123" y="3043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584973" name="Rectangle 269"/>
            <p:cNvSpPr>
              <a:spLocks noChangeArrowheads="1"/>
            </p:cNvSpPr>
            <p:nvPr/>
          </p:nvSpPr>
          <p:spPr bwMode="auto">
            <a:xfrm>
              <a:off x="4877" y="3043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1613</a:t>
              </a:r>
              <a:endParaRPr lang="ru-RU"/>
            </a:p>
          </p:txBody>
        </p:sp>
        <p:sp>
          <p:nvSpPr>
            <p:cNvPr id="584974" name="Rectangle 270"/>
            <p:cNvSpPr>
              <a:spLocks noChangeArrowheads="1"/>
            </p:cNvSpPr>
            <p:nvPr/>
          </p:nvSpPr>
          <p:spPr bwMode="auto">
            <a:xfrm>
              <a:off x="4964" y="2923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ru-RU"/>
            </a:p>
          </p:txBody>
        </p:sp>
        <p:sp>
          <p:nvSpPr>
            <p:cNvPr id="584975" name="Rectangle 271"/>
            <p:cNvSpPr>
              <a:spLocks noChangeArrowheads="1"/>
            </p:cNvSpPr>
            <p:nvPr/>
          </p:nvSpPr>
          <p:spPr bwMode="auto">
            <a:xfrm>
              <a:off x="5170" y="308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ru-RU"/>
            </a:p>
          </p:txBody>
        </p:sp>
        <p:sp>
          <p:nvSpPr>
            <p:cNvPr id="584976" name="Rectangle 272"/>
            <p:cNvSpPr>
              <a:spLocks noChangeArrowheads="1"/>
            </p:cNvSpPr>
            <p:nvPr/>
          </p:nvSpPr>
          <p:spPr bwMode="auto">
            <a:xfrm>
              <a:off x="5060" y="3034"/>
              <a:ext cx="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ru-RU"/>
            </a:p>
          </p:txBody>
        </p:sp>
        <p:sp>
          <p:nvSpPr>
            <p:cNvPr id="584977" name="Rectangle 273"/>
            <p:cNvSpPr>
              <a:spLocks noChangeArrowheads="1"/>
            </p:cNvSpPr>
            <p:nvPr/>
          </p:nvSpPr>
          <p:spPr bwMode="auto">
            <a:xfrm>
              <a:off x="5265" y="2977"/>
              <a:ext cx="13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1/K</a:t>
              </a:r>
              <a:endParaRPr lang="ru-RU"/>
            </a:p>
          </p:txBody>
        </p:sp>
        <p:sp>
          <p:nvSpPr>
            <p:cNvPr id="584978" name="Rectangle 274"/>
            <p:cNvSpPr>
              <a:spLocks noChangeArrowheads="1"/>
            </p:cNvSpPr>
            <p:nvPr/>
          </p:nvSpPr>
          <p:spPr bwMode="auto">
            <a:xfrm>
              <a:off x="5391" y="297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84979" name="Rectangle 275"/>
            <p:cNvSpPr>
              <a:spLocks noChangeArrowheads="1"/>
            </p:cNvSpPr>
            <p:nvPr/>
          </p:nvSpPr>
          <p:spPr bwMode="auto">
            <a:xfrm>
              <a:off x="2248" y="1432"/>
              <a:ext cx="800" cy="4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84723" name="Rectangle 19"/>
          <p:cNvSpPr>
            <a:spLocks noChangeArrowheads="1"/>
          </p:cNvSpPr>
          <p:nvPr/>
        </p:nvSpPr>
        <p:spPr bwMode="auto">
          <a:xfrm>
            <a:off x="203200" y="1179513"/>
            <a:ext cx="518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No eutectic interaction between corium and corrosion layer</a:t>
            </a:r>
          </a:p>
        </p:txBody>
      </p:sp>
      <p:sp>
        <p:nvSpPr>
          <p:cNvPr id="584724" name="Rectangle 20"/>
          <p:cNvSpPr>
            <a:spLocks noChangeArrowheads="1"/>
          </p:cNvSpPr>
          <p:nvPr/>
        </p:nvSpPr>
        <p:spPr bwMode="auto">
          <a:xfrm>
            <a:off x="5521325" y="1171575"/>
            <a:ext cx="316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Eutectic thinning of corrosion layer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17468DE5-4CA1-4729-812F-1B9DBBE8757A}" type="slidenum">
              <a:rPr lang="en-GB"/>
              <a:pPr/>
              <a:t>16</a:t>
            </a:fld>
            <a:endParaRPr lang="en-GB"/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731838" y="331788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with oxidized corium (continued)</a:t>
            </a:r>
            <a:r>
              <a:rPr lang="en-US" sz="3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Corrosion model: modified Tamman equation for: </a:t>
            </a:r>
            <a:endParaRPr lang="ru-RU" sz="2000"/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534988" y="1109663"/>
            <a:ext cx="38100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r>
              <a:rPr lang="en-US" sz="1800">
                <a:solidFill>
                  <a:srgbClr val="000066"/>
                </a:solidFill>
              </a:rPr>
              <a:t>1) UO</a:t>
            </a:r>
            <a:r>
              <a:rPr lang="en-US" sz="1800" baseline="-25000">
                <a:solidFill>
                  <a:srgbClr val="000066"/>
                </a:solidFill>
              </a:rPr>
              <a:t>2+x</a:t>
            </a:r>
            <a:r>
              <a:rPr lang="en-US" sz="1800">
                <a:solidFill>
                  <a:srgbClr val="000066"/>
                </a:solidFill>
              </a:rPr>
              <a:t>- ZrO</a:t>
            </a:r>
            <a:r>
              <a:rPr lang="en-US" sz="1800" baseline="-25000">
                <a:solidFill>
                  <a:srgbClr val="000066"/>
                </a:solidFill>
              </a:rPr>
              <a:t>2</a:t>
            </a:r>
            <a:r>
              <a:rPr lang="en-US" sz="1800">
                <a:solidFill>
                  <a:srgbClr val="000066"/>
                </a:solidFill>
              </a:rPr>
              <a:t>  - FeO</a:t>
            </a:r>
            <a:r>
              <a:rPr lang="en-US" sz="1800" baseline="-25000">
                <a:solidFill>
                  <a:srgbClr val="000066"/>
                </a:solidFill>
              </a:rPr>
              <a:t>y </a:t>
            </a:r>
            <a:r>
              <a:rPr lang="en-US" sz="1800">
                <a:solidFill>
                  <a:srgbClr val="000066"/>
                </a:solidFill>
              </a:rPr>
              <a:t>corium</a:t>
            </a:r>
          </a:p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r>
              <a:rPr lang="en-US" sz="1800">
                <a:solidFill>
                  <a:srgbClr val="000066"/>
                </a:solidFill>
              </a:rPr>
              <a:t>FeO</a:t>
            </a:r>
            <a:r>
              <a:rPr lang="en-US" sz="1800" baseline="-25000">
                <a:solidFill>
                  <a:srgbClr val="000066"/>
                </a:solidFill>
              </a:rPr>
              <a:t>y</a:t>
            </a:r>
            <a:r>
              <a:rPr lang="ru-RU" sz="1800">
                <a:solidFill>
                  <a:srgbClr val="000066"/>
                </a:solidFill>
              </a:rPr>
              <a:t>=20…30%</a:t>
            </a:r>
            <a:r>
              <a:rPr lang="en-US" sz="1800">
                <a:solidFill>
                  <a:srgbClr val="000066"/>
                </a:solidFill>
              </a:rPr>
              <a:t>, </a:t>
            </a:r>
            <a:r>
              <a:rPr lang="ru-RU" sz="1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U</a:t>
            </a:r>
            <a:r>
              <a:rPr lang="ru-RU" sz="1800">
                <a:solidFill>
                  <a:srgbClr val="000066"/>
                </a:solidFill>
              </a:rPr>
              <a:t>/</a:t>
            </a:r>
            <a:r>
              <a:rPr lang="en-US" sz="1800">
                <a:solidFill>
                  <a:srgbClr val="000066"/>
                </a:solidFill>
              </a:rPr>
              <a:t>Zr</a:t>
            </a:r>
            <a:r>
              <a:rPr lang="ru-RU" sz="1800">
                <a:solidFill>
                  <a:srgbClr val="000066"/>
                </a:solidFill>
              </a:rPr>
              <a:t>=0.11…1.05</a:t>
            </a:r>
            <a:r>
              <a:rPr lang="en-US" sz="2000" b="0">
                <a:solidFill>
                  <a:srgbClr val="000066"/>
                </a:solidFill>
              </a:rPr>
              <a:t> </a:t>
            </a:r>
            <a:endParaRPr lang="ru-RU" sz="1800" baseline="-25000">
              <a:solidFill>
                <a:srgbClr val="000066"/>
              </a:solidFill>
            </a:endParaRPr>
          </a:p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3" name="Object 7"/>
          <p:cNvGraphicFramePr>
            <a:graphicFrameLocks noChangeAspect="1"/>
          </p:cNvGraphicFramePr>
          <p:nvPr/>
        </p:nvGraphicFramePr>
        <p:xfrm>
          <a:off x="561975" y="3151188"/>
          <a:ext cx="2114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0" name="Формула" r:id="rId4" imgW="2120760" imgH="596880" progId="Equation.3">
                  <p:embed/>
                </p:oleObj>
              </mc:Choice>
              <mc:Fallback>
                <p:oleObj name="Формула" r:id="rId4" imgW="2120760" imgH="596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151188"/>
                        <a:ext cx="21145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5" name="Object 9"/>
          <p:cNvGraphicFramePr>
            <a:graphicFrameLocks noChangeAspect="1"/>
          </p:cNvGraphicFramePr>
          <p:nvPr/>
        </p:nvGraphicFramePr>
        <p:xfrm>
          <a:off x="4959350" y="2263775"/>
          <a:ext cx="2413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1" name="Формула" r:id="rId6" imgW="2412720" imgH="660240" progId="Equation.3">
                  <p:embed/>
                </p:oleObj>
              </mc:Choice>
              <mc:Fallback>
                <p:oleObj name="Формула" r:id="rId6" imgW="2412720" imgH="660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263775"/>
                        <a:ext cx="24130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7" name="Object 11"/>
          <p:cNvGraphicFramePr>
            <a:graphicFrameLocks noChangeAspect="1"/>
          </p:cNvGraphicFramePr>
          <p:nvPr/>
        </p:nvGraphicFramePr>
        <p:xfrm>
          <a:off x="4918075" y="3127375"/>
          <a:ext cx="21034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2" name="Формула" r:id="rId8" imgW="2108160" imgH="596880" progId="Equation.3">
                  <p:embed/>
                </p:oleObj>
              </mc:Choice>
              <mc:Fallback>
                <p:oleObj name="Формула" r:id="rId8" imgW="2108160" imgH="596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127375"/>
                        <a:ext cx="2103438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8" name="Rectangle 12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9" name="Object 13"/>
          <p:cNvGraphicFramePr>
            <a:graphicFrameLocks noChangeAspect="1"/>
          </p:cNvGraphicFramePr>
          <p:nvPr/>
        </p:nvGraphicFramePr>
        <p:xfrm>
          <a:off x="587375" y="2298700"/>
          <a:ext cx="24257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3" name="Формула" r:id="rId10" imgW="2425680" imgH="660240" progId="Equation.3">
                  <p:embed/>
                </p:oleObj>
              </mc:Choice>
              <mc:Fallback>
                <p:oleObj name="Формула" r:id="rId10" imgW="2425680" imgH="660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298700"/>
                        <a:ext cx="24257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70" name="Text Box 14"/>
          <p:cNvSpPr txBox="1">
            <a:spLocks noChangeArrowheads="1"/>
          </p:cNvSpPr>
          <p:nvPr/>
        </p:nvSpPr>
        <p:spPr bwMode="auto">
          <a:xfrm>
            <a:off x="3067050" y="2463800"/>
            <a:ext cx="133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T</a:t>
            </a:r>
            <a:r>
              <a:rPr lang="en-US" sz="1800" b="0" baseline="-25000">
                <a:latin typeface="Arial" pitchFamily="34" charset="0"/>
              </a:rPr>
              <a:t>s </a:t>
            </a:r>
            <a:r>
              <a:rPr lang="en-US" sz="1800" b="0" u="sng">
                <a:latin typeface="Arial" pitchFamily="34" charset="0"/>
              </a:rPr>
              <a:t>&lt;</a:t>
            </a:r>
            <a:r>
              <a:rPr lang="en-US" sz="1800" b="0">
                <a:latin typeface="Arial" pitchFamily="34" charset="0"/>
              </a:rPr>
              <a:t>1050</a:t>
            </a:r>
            <a:r>
              <a:rPr lang="en-US" sz="1800" b="0" baseline="30000">
                <a:latin typeface="Arial" pitchFamily="34" charset="0"/>
              </a:rPr>
              <a:t>0</a:t>
            </a:r>
            <a:r>
              <a:rPr lang="en-US" sz="1800" b="0">
                <a:latin typeface="Arial" pitchFamily="34" charset="0"/>
              </a:rPr>
              <a:t>C</a:t>
            </a:r>
            <a:endParaRPr lang="ru-RU" sz="1800" b="0">
              <a:latin typeface="Arial" pitchFamily="34" charset="0"/>
            </a:endParaRPr>
          </a:p>
        </p:txBody>
      </p:sp>
      <p:sp>
        <p:nvSpPr>
          <p:cNvPr id="582671" name="Text Box 15"/>
          <p:cNvSpPr txBox="1">
            <a:spLocks noChangeArrowheads="1"/>
          </p:cNvSpPr>
          <p:nvPr/>
        </p:nvSpPr>
        <p:spPr bwMode="auto">
          <a:xfrm>
            <a:off x="2774950" y="3305175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1340&gt;T</a:t>
            </a:r>
            <a:r>
              <a:rPr lang="en-US" sz="1800" b="0" baseline="-25000">
                <a:latin typeface="Arial" pitchFamily="34" charset="0"/>
              </a:rPr>
              <a:t>s </a:t>
            </a:r>
            <a:r>
              <a:rPr lang="en-US" sz="1800" b="0" u="sng">
                <a:latin typeface="Arial" pitchFamily="34" charset="0"/>
              </a:rPr>
              <a:t>&gt;</a:t>
            </a:r>
            <a:r>
              <a:rPr lang="en-US" sz="1800" b="0">
                <a:latin typeface="Arial" pitchFamily="34" charset="0"/>
              </a:rPr>
              <a:t>1050</a:t>
            </a:r>
            <a:r>
              <a:rPr lang="en-US" sz="1800" b="0" baseline="30000">
                <a:latin typeface="Arial" pitchFamily="34" charset="0"/>
              </a:rPr>
              <a:t>0</a:t>
            </a:r>
            <a:r>
              <a:rPr lang="en-US" sz="1800" b="0">
                <a:latin typeface="Arial" pitchFamily="34" charset="0"/>
              </a:rPr>
              <a:t>C</a:t>
            </a:r>
            <a:endParaRPr lang="ru-RU" sz="1800" b="0">
              <a:latin typeface="Arial" pitchFamily="34" charset="0"/>
            </a:endParaRPr>
          </a:p>
        </p:txBody>
      </p:sp>
      <p:sp>
        <p:nvSpPr>
          <p:cNvPr id="582672" name="Text Box 16"/>
          <p:cNvSpPr txBox="1">
            <a:spLocks noChangeArrowheads="1"/>
          </p:cNvSpPr>
          <p:nvPr/>
        </p:nvSpPr>
        <p:spPr bwMode="auto">
          <a:xfrm>
            <a:off x="7399338" y="2351088"/>
            <a:ext cx="1333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T</a:t>
            </a:r>
            <a:r>
              <a:rPr lang="en-US" sz="1800" b="0" baseline="-25000">
                <a:latin typeface="Arial" pitchFamily="34" charset="0"/>
              </a:rPr>
              <a:t>s </a:t>
            </a:r>
            <a:r>
              <a:rPr lang="en-US" sz="1800" b="0" u="sng">
                <a:latin typeface="Arial" pitchFamily="34" charset="0"/>
              </a:rPr>
              <a:t>&lt;</a:t>
            </a:r>
            <a:r>
              <a:rPr lang="en-US" sz="1800" b="0">
                <a:latin typeface="Arial" pitchFamily="34" charset="0"/>
              </a:rPr>
              <a:t>1230</a:t>
            </a:r>
            <a:r>
              <a:rPr lang="en-US" sz="1800" b="0" baseline="30000">
                <a:latin typeface="Arial" pitchFamily="34" charset="0"/>
              </a:rPr>
              <a:t>0</a:t>
            </a:r>
            <a:r>
              <a:rPr lang="en-US" sz="1800" b="0">
                <a:latin typeface="Arial" pitchFamily="34" charset="0"/>
              </a:rPr>
              <a:t>C</a:t>
            </a:r>
            <a:endParaRPr lang="ru-RU" sz="1800" b="0">
              <a:latin typeface="Arial" pitchFamily="34" charset="0"/>
            </a:endParaRPr>
          </a:p>
        </p:txBody>
      </p:sp>
      <p:sp>
        <p:nvSpPr>
          <p:cNvPr id="582673" name="Rectangle 17"/>
          <p:cNvSpPr>
            <a:spLocks noChangeArrowheads="1"/>
          </p:cNvSpPr>
          <p:nvPr/>
        </p:nvSpPr>
        <p:spPr bwMode="auto">
          <a:xfrm>
            <a:off x="4775200" y="1150938"/>
            <a:ext cx="38100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74638" indent="-274638" algn="ctr" defTabSz="762000">
              <a:spcBef>
                <a:spcPct val="20000"/>
              </a:spcBef>
            </a:pPr>
            <a:r>
              <a:rPr lang="en-US" sz="1800">
                <a:solidFill>
                  <a:srgbClr val="000066"/>
                </a:solidFill>
              </a:rPr>
              <a:t>2) UO</a:t>
            </a:r>
            <a:r>
              <a:rPr lang="en-US" sz="1800" baseline="-25000">
                <a:solidFill>
                  <a:srgbClr val="000066"/>
                </a:solidFill>
              </a:rPr>
              <a:t>2+x</a:t>
            </a:r>
            <a:r>
              <a:rPr lang="en-US" sz="1800">
                <a:solidFill>
                  <a:srgbClr val="000066"/>
                </a:solidFill>
              </a:rPr>
              <a:t>- ZrO</a:t>
            </a:r>
            <a:r>
              <a:rPr lang="en-US" sz="1800" baseline="-25000">
                <a:solidFill>
                  <a:srgbClr val="000066"/>
                </a:solidFill>
              </a:rPr>
              <a:t>2</a:t>
            </a:r>
            <a:r>
              <a:rPr lang="en-US" sz="1800">
                <a:solidFill>
                  <a:srgbClr val="000066"/>
                </a:solidFill>
              </a:rPr>
              <a:t>  (</a:t>
            </a:r>
            <a:r>
              <a:rPr lang="ru-RU" sz="1800">
                <a:solidFill>
                  <a:srgbClr val="000066"/>
                </a:solidFill>
              </a:rPr>
              <a:t>С-100</a:t>
            </a:r>
            <a:r>
              <a:rPr lang="en-US" sz="1800">
                <a:solidFill>
                  <a:srgbClr val="000066"/>
                </a:solidFill>
              </a:rPr>
              <a:t> corium</a:t>
            </a:r>
            <a:r>
              <a:rPr lang="ru-RU" sz="1800">
                <a:solidFill>
                  <a:srgbClr val="000066"/>
                </a:solidFill>
              </a:rPr>
              <a:t>)</a:t>
            </a:r>
            <a:r>
              <a:rPr lang="en-US" sz="1800">
                <a:solidFill>
                  <a:srgbClr val="000066"/>
                </a:solidFill>
              </a:rPr>
              <a:t>, </a:t>
            </a:r>
          </a:p>
          <a:p>
            <a:pPr marL="274638" indent="-274638" algn="ctr" defTabSz="762000">
              <a:spcBef>
                <a:spcPct val="20000"/>
              </a:spcBef>
            </a:pPr>
            <a:r>
              <a:rPr lang="en-US" sz="1800">
                <a:solidFill>
                  <a:srgbClr val="000066"/>
                </a:solidFill>
              </a:rPr>
              <a:t>U</a:t>
            </a:r>
            <a:r>
              <a:rPr lang="ru-RU" sz="1800">
                <a:solidFill>
                  <a:srgbClr val="000066"/>
                </a:solidFill>
              </a:rPr>
              <a:t>/</a:t>
            </a:r>
            <a:r>
              <a:rPr lang="en-US" sz="1800">
                <a:solidFill>
                  <a:srgbClr val="000066"/>
                </a:solidFill>
              </a:rPr>
              <a:t>Zr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</a:t>
            </a:r>
            <a:r>
              <a:rPr lang="ru-RU" sz="1800">
                <a:solidFill>
                  <a:srgbClr val="000066"/>
                </a:solidFill>
              </a:rPr>
              <a:t> 1.0</a:t>
            </a:r>
            <a:r>
              <a:rPr lang="en-US" sz="20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800">
              <a:solidFill>
                <a:srgbClr val="000066"/>
              </a:solidFill>
            </a:endParaRPr>
          </a:p>
          <a:p>
            <a:pPr marL="274638" indent="-274638" algn="ctr" defTabSz="762000">
              <a:spcBef>
                <a:spcPct val="20000"/>
              </a:spcBef>
            </a:pP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582674" name="Text Box 18"/>
          <p:cNvSpPr txBox="1">
            <a:spLocks noChangeArrowheads="1"/>
          </p:cNvSpPr>
          <p:nvPr/>
        </p:nvSpPr>
        <p:spPr bwMode="auto">
          <a:xfrm>
            <a:off x="7018338" y="32766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1340&gt;T</a:t>
            </a:r>
            <a:r>
              <a:rPr lang="en-US" sz="1800" b="0" baseline="-25000">
                <a:latin typeface="Arial" pitchFamily="34" charset="0"/>
              </a:rPr>
              <a:t>s </a:t>
            </a:r>
            <a:r>
              <a:rPr lang="en-US" sz="1800" b="0" u="sng">
                <a:latin typeface="Arial" pitchFamily="34" charset="0"/>
              </a:rPr>
              <a:t>&gt;</a:t>
            </a:r>
            <a:r>
              <a:rPr lang="en-US" sz="1800" b="0">
                <a:latin typeface="Arial" pitchFamily="34" charset="0"/>
              </a:rPr>
              <a:t>1230</a:t>
            </a:r>
            <a:r>
              <a:rPr lang="en-US" sz="1800" b="0" baseline="30000">
                <a:latin typeface="Arial" pitchFamily="34" charset="0"/>
              </a:rPr>
              <a:t>0</a:t>
            </a:r>
            <a:r>
              <a:rPr lang="en-US" sz="1800" b="0">
                <a:latin typeface="Arial" pitchFamily="34" charset="0"/>
              </a:rPr>
              <a:t>C</a:t>
            </a:r>
            <a:endParaRPr lang="ru-RU" sz="1800" b="0">
              <a:latin typeface="Arial" pitchFamily="34" charset="0"/>
            </a:endParaRPr>
          </a:p>
        </p:txBody>
      </p:sp>
      <p:sp>
        <p:nvSpPr>
          <p:cNvPr id="582675" name="Text Box 19"/>
          <p:cNvSpPr txBox="1">
            <a:spLocks noChangeArrowheads="1"/>
          </p:cNvSpPr>
          <p:nvPr/>
        </p:nvSpPr>
        <p:spPr bwMode="auto">
          <a:xfrm>
            <a:off x="746125" y="4330700"/>
            <a:ext cx="2370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T</a:t>
            </a:r>
            <a:r>
              <a:rPr lang="en-US" sz="1800" b="0" baseline="-25000">
                <a:latin typeface="Arial" pitchFamily="34" charset="0"/>
              </a:rPr>
              <a:t>s</a:t>
            </a:r>
            <a:r>
              <a:rPr lang="en-US" sz="1800" b="0">
                <a:latin typeface="Arial" pitchFamily="34" charset="0"/>
              </a:rPr>
              <a:t>=720…1200</a:t>
            </a:r>
            <a:r>
              <a:rPr lang="en-US" sz="1800" b="0" baseline="30000">
                <a:latin typeface="Arial" pitchFamily="34" charset="0"/>
              </a:rPr>
              <a:t>0</a:t>
            </a:r>
            <a:r>
              <a:rPr lang="en-US" sz="1800" b="0">
                <a:latin typeface="Arial" pitchFamily="34" charset="0"/>
              </a:rPr>
              <a:t>C</a:t>
            </a:r>
          </a:p>
          <a:p>
            <a:endParaRPr lang="en-US" sz="1800" b="0">
              <a:latin typeface="Arial" pitchFamily="34" charset="0"/>
            </a:endParaRPr>
          </a:p>
          <a:p>
            <a:r>
              <a:rPr lang="en-US" sz="1800" b="0">
                <a:latin typeface="Arial" pitchFamily="34" charset="0"/>
              </a:rPr>
              <a:t>q =0.30…1.29MW/m</a:t>
            </a:r>
            <a:r>
              <a:rPr lang="en-US" sz="1800" b="0" baseline="30000">
                <a:latin typeface="Arial" pitchFamily="34" charset="0"/>
              </a:rPr>
              <a:t>2</a:t>
            </a:r>
            <a:endParaRPr lang="ru-RU" sz="1800" b="0" baseline="30000">
              <a:latin typeface="Arial" pitchFamily="34" charset="0"/>
            </a:endParaRPr>
          </a:p>
        </p:txBody>
      </p:sp>
      <p:sp>
        <p:nvSpPr>
          <p:cNvPr id="582676" name="Text Box 20"/>
          <p:cNvSpPr txBox="1">
            <a:spLocks noChangeArrowheads="1"/>
          </p:cNvSpPr>
          <p:nvPr/>
        </p:nvSpPr>
        <p:spPr bwMode="auto">
          <a:xfrm>
            <a:off x="5267325" y="4314825"/>
            <a:ext cx="23066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T</a:t>
            </a:r>
            <a:r>
              <a:rPr lang="en-US" sz="1800" b="0" baseline="-25000">
                <a:latin typeface="Arial" pitchFamily="34" charset="0"/>
              </a:rPr>
              <a:t>s</a:t>
            </a:r>
            <a:r>
              <a:rPr lang="ru-RU" sz="1800" b="0" baseline="-25000"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=</a:t>
            </a:r>
            <a:r>
              <a:rPr lang="ru-RU" sz="1800" b="0"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1035…1235</a:t>
            </a:r>
            <a:r>
              <a:rPr lang="en-US" sz="1800" b="0" baseline="30000">
                <a:latin typeface="Arial" pitchFamily="34" charset="0"/>
              </a:rPr>
              <a:t>0</a:t>
            </a:r>
            <a:r>
              <a:rPr lang="en-US" sz="1800" b="0">
                <a:latin typeface="Arial" pitchFamily="34" charset="0"/>
              </a:rPr>
              <a:t>C</a:t>
            </a:r>
          </a:p>
          <a:p>
            <a:endParaRPr lang="en-US" sz="1800" b="0">
              <a:latin typeface="Arial" pitchFamily="34" charset="0"/>
            </a:endParaRPr>
          </a:p>
          <a:p>
            <a:r>
              <a:rPr lang="en-US" sz="1800" b="0">
                <a:latin typeface="Arial" pitchFamily="34" charset="0"/>
              </a:rPr>
              <a:t>q</a:t>
            </a:r>
            <a:r>
              <a:rPr lang="ru-RU" sz="1800" b="0"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=</a:t>
            </a:r>
            <a:r>
              <a:rPr lang="ru-RU" sz="1800" b="0"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0.95…1.1MW/m</a:t>
            </a:r>
            <a:r>
              <a:rPr lang="en-US" sz="1800" b="0" baseline="30000">
                <a:latin typeface="Arial" pitchFamily="34" charset="0"/>
              </a:rPr>
              <a:t>2</a:t>
            </a:r>
            <a:endParaRPr lang="ru-RU" sz="1800" b="0" baseline="30000">
              <a:latin typeface="Arial" pitchFamily="34" charset="0"/>
            </a:endParaRPr>
          </a:p>
        </p:txBody>
      </p:sp>
      <p:sp>
        <p:nvSpPr>
          <p:cNvPr id="582677" name="Text Box 21"/>
          <p:cNvSpPr txBox="1">
            <a:spLocks noChangeArrowheads="1"/>
          </p:cNvSpPr>
          <p:nvPr/>
        </p:nvSpPr>
        <p:spPr bwMode="auto">
          <a:xfrm>
            <a:off x="2574925" y="5697538"/>
            <a:ext cx="4938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>
                <a:latin typeface="Arial" pitchFamily="34" charset="0"/>
              </a:rPr>
              <a:t>W – mm/h;     q - MW/m</a:t>
            </a:r>
            <a:r>
              <a:rPr lang="en-US" sz="1800" b="0" baseline="30000">
                <a:latin typeface="Arial" pitchFamily="34" charset="0"/>
              </a:rPr>
              <a:t>2 </a:t>
            </a:r>
            <a:r>
              <a:rPr lang="en-US" sz="1800" b="0">
                <a:latin typeface="Arial" pitchFamily="34" charset="0"/>
              </a:rPr>
              <a:t>;</a:t>
            </a:r>
            <a:r>
              <a:rPr lang="en-US" sz="1800" b="0" baseline="30000"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T - K</a:t>
            </a:r>
            <a:endParaRPr lang="ru-RU" sz="1800" b="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73B266D7-B8ED-447A-98F6-35F3B5310C5C}" type="slidenum">
              <a:rPr lang="en-GB"/>
              <a:pPr/>
              <a:t>17</a:t>
            </a:fld>
            <a:endParaRPr lang="en-GB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 sz="2800"/>
              <a:t>Example of plant application</a:t>
            </a: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936625" y="1649413"/>
            <a:ext cx="378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r>
              <a:rPr lang="en-US" sz="1600"/>
              <a:t>Mass of ablated vessel steel vs. time</a:t>
            </a:r>
            <a:r>
              <a:rPr lang="en-GB" sz="1600"/>
              <a:t> </a:t>
            </a:r>
          </a:p>
        </p:txBody>
      </p:sp>
      <p:sp>
        <p:nvSpPr>
          <p:cNvPr id="514056" name="Rectangle 8"/>
          <p:cNvSpPr>
            <a:spLocks noChangeArrowheads="1"/>
          </p:cNvSpPr>
          <p:nvPr/>
        </p:nvSpPr>
        <p:spPr bwMode="auto">
          <a:xfrm>
            <a:off x="5811838" y="1631950"/>
            <a:ext cx="300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r>
              <a:rPr lang="en-US" sz="1600"/>
              <a:t>Lower head region after 20 h</a:t>
            </a:r>
            <a:r>
              <a:rPr lang="en-GB" sz="1600"/>
              <a:t> </a:t>
            </a:r>
          </a:p>
        </p:txBody>
      </p:sp>
      <p:pic>
        <p:nvPicPr>
          <p:cNvPr id="514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033588"/>
            <a:ext cx="50831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1973263"/>
            <a:ext cx="16795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9" name="Rectangle 11"/>
          <p:cNvSpPr>
            <a:spLocks noChangeArrowheads="1"/>
          </p:cNvSpPr>
          <p:nvPr/>
        </p:nvSpPr>
        <p:spPr bwMode="auto">
          <a:xfrm>
            <a:off x="1298575" y="5119688"/>
            <a:ext cx="2820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762000"/>
            <a:r>
              <a:rPr lang="en-US" sz="1200"/>
              <a:t>Blue: calculation 1, red calculation 2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5416550" y="4876800"/>
            <a:ext cx="3727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a)  ablation depth of the lower head from the</a:t>
            </a:r>
            <a:br>
              <a:rPr lang="en-US" sz="1200"/>
            </a:br>
            <a:r>
              <a:rPr lang="en-US" sz="1200"/>
              <a:t>     </a:t>
            </a:r>
            <a:r>
              <a:rPr lang="ru-RU" sz="1200"/>
              <a:t>с</a:t>
            </a:r>
            <a:r>
              <a:rPr lang="en-US" sz="1200"/>
              <a:t>alculation 2, grey: ablated steel</a:t>
            </a:r>
            <a:br>
              <a:rPr lang="en-US" sz="1200"/>
            </a:br>
            <a:r>
              <a:rPr lang="en-US" sz="1200"/>
              <a:t>b)  temperature conditions of the vessel</a:t>
            </a:r>
          </a:p>
        </p:txBody>
      </p:sp>
      <p:sp>
        <p:nvSpPr>
          <p:cNvPr id="514061" name="Rectangle 13"/>
          <p:cNvSpPr>
            <a:spLocks noChangeArrowheads="1"/>
          </p:cNvSpPr>
          <p:nvPr/>
        </p:nvSpPr>
        <p:spPr bwMode="auto">
          <a:xfrm>
            <a:off x="982663" y="5461000"/>
            <a:ext cx="69056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1000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600" b="0">
                <a:solidFill>
                  <a:srgbClr val="000066"/>
                </a:solidFill>
              </a:rPr>
              <a:t> the evaluated thickness of undamaged vessel wall is much smaller,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if the vessel steel ablation is taken into account</a:t>
            </a:r>
          </a:p>
          <a:p>
            <a:pPr defTabSz="762000">
              <a:spcBef>
                <a:spcPct val="1000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600" b="0">
                <a:solidFill>
                  <a:srgbClr val="000066"/>
                </a:solidFill>
              </a:rPr>
              <a:t> vessel strength calculations are in progress</a:t>
            </a:r>
            <a:endParaRPr lang="ru-RU" sz="1600" b="0">
              <a:solidFill>
                <a:srgbClr val="000066"/>
              </a:solidFill>
            </a:endParaRPr>
          </a:p>
        </p:txBody>
      </p:sp>
      <p:sp>
        <p:nvSpPr>
          <p:cNvPr id="514063" name="Rectangle 15"/>
          <p:cNvSpPr>
            <a:spLocks noChangeArrowheads="1"/>
          </p:cNvSpPr>
          <p:nvPr/>
        </p:nvSpPr>
        <p:spPr bwMode="auto">
          <a:xfrm>
            <a:off x="917575" y="536575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endParaRPr lang="en-US" sz="1800" b="0">
              <a:solidFill>
                <a:srgbClr val="000066"/>
              </a:solidFill>
            </a:endParaRPr>
          </a:p>
        </p:txBody>
      </p:sp>
      <p:sp>
        <p:nvSpPr>
          <p:cNvPr id="514064" name="Rectangle 16"/>
          <p:cNvSpPr>
            <a:spLocks noChangeArrowheads="1"/>
          </p:cNvSpPr>
          <p:nvPr/>
        </p:nvSpPr>
        <p:spPr bwMode="auto">
          <a:xfrm>
            <a:off x="560388" y="654050"/>
            <a:ext cx="8353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2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GB" sz="1800"/>
              <a:t> </a:t>
            </a:r>
            <a:r>
              <a:rPr lang="en-US">
                <a:solidFill>
                  <a:srgbClr val="000066"/>
                </a:solidFill>
              </a:rPr>
              <a:t>For suboxidised corium, VVER-1000 – type reactor, low pressure scenario, homogeneous molten pool, initial temperature of corium is 1500</a:t>
            </a:r>
            <a:r>
              <a:rPr lang="en-US">
                <a:solidFill>
                  <a:srgbClr val="000066"/>
                </a:solidFill>
                <a:cs typeface="Arial" pitchFamily="34" charset="0"/>
              </a:rPr>
              <a:t>º</a:t>
            </a:r>
            <a:r>
              <a:rPr lang="en-US">
                <a:solidFill>
                  <a:srgbClr val="000066"/>
                </a:solidFill>
              </a:rPr>
              <a:t>К. Calculation 1 – without physicochemical interactions Calculation 2 – the interactions have been evaluated by the empirical correlations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AF837B37-2726-4303-B76F-4F750FF63E1F}" type="slidenum">
              <a:rPr lang="en-GB"/>
              <a:pPr/>
              <a:t>18</a:t>
            </a:fld>
            <a:endParaRPr lang="en-GB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-290513"/>
            <a:ext cx="7772400" cy="1143001"/>
          </a:xfrm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Reporting</a:t>
            </a:r>
          </a:p>
        </p:txBody>
      </p:sp>
      <p:graphicFrame>
        <p:nvGraphicFramePr>
          <p:cNvPr id="5908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635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3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6350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8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3200" y="522288"/>
          <a:ext cx="8607425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4" name="Документ" r:id="rId6" imgW="9118090" imgH="6053699" progId="Word.Document.8">
                  <p:embed/>
                </p:oleObj>
              </mc:Choice>
              <mc:Fallback>
                <p:oleObj name="Документ" r:id="rId6" imgW="9118090" imgH="605369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522288"/>
                        <a:ext cx="8607425" cy="571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8BE654EF-B0AA-4B6C-8A2A-3E8024F8E1D9}" type="slidenum">
              <a:rPr lang="en-GB"/>
              <a:pPr/>
              <a:t>19</a:t>
            </a:fld>
            <a:endParaRPr lang="en-GB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0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08000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Published papers </a:t>
            </a:r>
            <a:endParaRPr lang="ru-RU" u="sng">
              <a:solidFill>
                <a:srgbClr val="990033"/>
              </a:solidFill>
            </a:endParaRP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203200" y="271463"/>
            <a:ext cx="8940800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7938" indent="-7938" defTabSz="762000"/>
            <a:r>
              <a:rPr lang="en-GB">
                <a:latin typeface="Times New Roman CYR" charset="-52"/>
              </a:rPr>
              <a:t> </a:t>
            </a:r>
            <a:endParaRPr lang="en-GB"/>
          </a:p>
          <a:p>
            <a:pPr marL="7938" indent="-7938" defTabSz="762000"/>
            <a:r>
              <a:rPr lang="en-US" sz="1500" i="1"/>
              <a:t>S.V. Bechta, V.B. Khabensky, S.A. Vitol, E.V. Krushinov, D.B. Lopukh, Yu.B. Petrov, A.Yu. Petchenkov, I.V. Kulagin, V.S. Granovsky, S.V. Kovtunova, V.V. </a:t>
            </a:r>
            <a:r>
              <a:rPr lang="en-GB" sz="1500" i="1"/>
              <a:t>Martinov, </a:t>
            </a:r>
            <a:r>
              <a:rPr lang="en-US" sz="1500" i="1"/>
              <a:t>V.V. Gusarov.</a:t>
            </a:r>
            <a:r>
              <a:rPr lang="en-US" sz="1500"/>
              <a:t> </a:t>
            </a:r>
            <a:r>
              <a:rPr lang="en-US" sz="1500">
                <a:solidFill>
                  <a:srgbClr val="000066"/>
                </a:solidFill>
              </a:rPr>
              <a:t>Experimental studies of oxidic molten corium – vessel steel</a:t>
            </a:r>
            <a:r>
              <a:rPr lang="en-GB" sz="1500"/>
              <a:t> </a:t>
            </a:r>
            <a:r>
              <a:rPr lang="en-GB" sz="1500">
                <a:solidFill>
                  <a:srgbClr val="000066"/>
                </a:solidFill>
              </a:rPr>
              <a:t>interaction</a:t>
            </a:r>
            <a:r>
              <a:rPr lang="en-GB" sz="1500"/>
              <a:t> </a:t>
            </a:r>
            <a:r>
              <a:rPr lang="en-US" sz="1500"/>
              <a:t>// </a:t>
            </a:r>
            <a:r>
              <a:rPr lang="da-DK" sz="1500" i="1"/>
              <a:t>Nucl. Eng. Design </a:t>
            </a:r>
            <a:br>
              <a:rPr lang="da-DK" sz="1500" i="1"/>
            </a:br>
            <a:r>
              <a:rPr lang="da-DK" sz="1500" i="1"/>
              <a:t>210 (2001) 193-224.</a:t>
            </a:r>
            <a:r>
              <a:rPr lang="en-GB" sz="1500"/>
              <a:t> </a:t>
            </a:r>
          </a:p>
          <a:p>
            <a:pPr marL="7938" indent="-7938" defTabSz="762000"/>
            <a:r>
              <a:rPr lang="en-US" sz="1500" i="1"/>
              <a:t>S.V. Bechta, V.B. Khabensky, V.S. Granovsky, E.V. Krushinov, S.A. Vitol, V.V. Gusarov, V.I. Almiashev, D.B. Lopukh, W. Tromm, D. Bottomley, M. Fischer, G. Cognet, O. Kymäläinen.</a:t>
            </a:r>
            <a:r>
              <a:rPr lang="en-US" sz="1500"/>
              <a:t> </a:t>
            </a:r>
            <a:br>
              <a:rPr lang="en-US" sz="1500"/>
            </a:br>
            <a:r>
              <a:rPr lang="en-US" sz="1500">
                <a:solidFill>
                  <a:srgbClr val="000066"/>
                </a:solidFill>
              </a:rPr>
              <a:t>New Experimental Results on the Interaction of Molten Corium with Reactor Vessel Steel</a:t>
            </a:r>
            <a:r>
              <a:rPr lang="en-GB" sz="1500"/>
              <a:t> </a:t>
            </a:r>
            <a:r>
              <a:rPr lang="en-US" sz="1500"/>
              <a:t>//</a:t>
            </a:r>
            <a:br>
              <a:rPr lang="en-US" sz="1500"/>
            </a:br>
            <a:r>
              <a:rPr lang="en-US" sz="1500" i="1"/>
              <a:t>Proceedings of ICAPP’04, Pittsburgh, PA USA, June 13-17, 2004, Paper 4114</a:t>
            </a:r>
          </a:p>
          <a:p>
            <a:pPr marL="7938" indent="-7938" defTabSz="762000"/>
            <a:r>
              <a:rPr lang="en-US" i="1"/>
              <a:t>S</a:t>
            </a:r>
            <a:r>
              <a:rPr lang="ru-RU" i="1"/>
              <a:t>.</a:t>
            </a:r>
            <a:r>
              <a:rPr lang="en-US" i="1"/>
              <a:t>V</a:t>
            </a:r>
            <a:r>
              <a:rPr lang="ru-RU" i="1"/>
              <a:t>. </a:t>
            </a:r>
            <a:r>
              <a:rPr lang="en-US" i="1"/>
              <a:t>Bechta</a:t>
            </a:r>
            <a:r>
              <a:rPr lang="ru-RU" i="1"/>
              <a:t>, </a:t>
            </a:r>
            <a:r>
              <a:rPr lang="en-US" i="1"/>
              <a:t>V</a:t>
            </a:r>
            <a:r>
              <a:rPr lang="ru-RU" i="1"/>
              <a:t>. </a:t>
            </a:r>
            <a:r>
              <a:rPr lang="en-US" i="1"/>
              <a:t>B</a:t>
            </a:r>
            <a:r>
              <a:rPr lang="ru-RU" i="1"/>
              <a:t>. </a:t>
            </a:r>
            <a:r>
              <a:rPr lang="en-US" i="1"/>
              <a:t>Khabensky</a:t>
            </a:r>
            <a:r>
              <a:rPr lang="ru-RU" i="1"/>
              <a:t>, </a:t>
            </a:r>
            <a:r>
              <a:rPr lang="en-US" i="1"/>
              <a:t>V</a:t>
            </a:r>
            <a:r>
              <a:rPr lang="ru-RU" i="1"/>
              <a:t>.</a:t>
            </a:r>
            <a:r>
              <a:rPr lang="en-US" i="1"/>
              <a:t>S</a:t>
            </a:r>
            <a:r>
              <a:rPr lang="ru-RU" i="1"/>
              <a:t>. </a:t>
            </a:r>
            <a:r>
              <a:rPr lang="en-US" i="1"/>
              <a:t>Granovsky</a:t>
            </a:r>
            <a:r>
              <a:rPr lang="ru-RU" i="1"/>
              <a:t>, </a:t>
            </a:r>
            <a:r>
              <a:rPr lang="en-US" i="1"/>
              <a:t>E</a:t>
            </a:r>
            <a:r>
              <a:rPr lang="ru-RU" i="1"/>
              <a:t>.</a:t>
            </a:r>
            <a:r>
              <a:rPr lang="en-US" i="1"/>
              <a:t>V</a:t>
            </a:r>
            <a:r>
              <a:rPr lang="ru-RU" i="1"/>
              <a:t>. </a:t>
            </a:r>
            <a:r>
              <a:rPr lang="en-US" i="1"/>
              <a:t>Kroushinov</a:t>
            </a:r>
            <a:r>
              <a:rPr lang="ru-RU" i="1"/>
              <a:t>, </a:t>
            </a:r>
            <a:r>
              <a:rPr lang="en-US" i="1"/>
              <a:t>S</a:t>
            </a:r>
            <a:r>
              <a:rPr lang="ru-RU" i="1"/>
              <a:t>.</a:t>
            </a:r>
            <a:r>
              <a:rPr lang="en-US" i="1"/>
              <a:t>A</a:t>
            </a:r>
            <a:r>
              <a:rPr lang="ru-RU" i="1"/>
              <a:t>. </a:t>
            </a:r>
            <a:r>
              <a:rPr lang="en-US" i="1"/>
              <a:t>Vitol</a:t>
            </a:r>
            <a:r>
              <a:rPr lang="ru-RU" i="1"/>
              <a:t>, </a:t>
            </a:r>
            <a:r>
              <a:rPr lang="en-US" i="1"/>
              <a:t>V</a:t>
            </a:r>
            <a:r>
              <a:rPr lang="ru-RU" i="1"/>
              <a:t>.</a:t>
            </a:r>
            <a:r>
              <a:rPr lang="en-US" i="1"/>
              <a:t>V</a:t>
            </a:r>
            <a:r>
              <a:rPr lang="ru-RU" i="1"/>
              <a:t>. </a:t>
            </a:r>
            <a:r>
              <a:rPr lang="en-US" i="1"/>
              <a:t>Gusarov</a:t>
            </a:r>
            <a:r>
              <a:rPr lang="ru-RU" i="1"/>
              <a:t>, </a:t>
            </a:r>
            <a:r>
              <a:rPr lang="en-US" i="1"/>
              <a:t>V</a:t>
            </a:r>
            <a:r>
              <a:rPr lang="ru-RU" i="1"/>
              <a:t>.</a:t>
            </a:r>
            <a:r>
              <a:rPr lang="en-US" i="1"/>
              <a:t>I</a:t>
            </a:r>
            <a:r>
              <a:rPr lang="ru-RU" i="1"/>
              <a:t>. </a:t>
            </a:r>
            <a:r>
              <a:rPr lang="en-US" i="1"/>
              <a:t>Almiashev</a:t>
            </a:r>
            <a:r>
              <a:rPr lang="ru-RU" i="1"/>
              <a:t>, </a:t>
            </a:r>
            <a:r>
              <a:rPr lang="en-US" i="1"/>
              <a:t>L</a:t>
            </a:r>
            <a:r>
              <a:rPr lang="ru-RU" i="1"/>
              <a:t>.</a:t>
            </a:r>
            <a:r>
              <a:rPr lang="en-US" i="1"/>
              <a:t>P</a:t>
            </a:r>
            <a:r>
              <a:rPr lang="ru-RU" i="1"/>
              <a:t>. </a:t>
            </a:r>
            <a:r>
              <a:rPr lang="en-US" i="1"/>
              <a:t>Mezentseva</a:t>
            </a:r>
            <a:r>
              <a:rPr lang="ru-RU" i="1"/>
              <a:t>, </a:t>
            </a:r>
            <a:r>
              <a:rPr lang="en-US" i="1"/>
              <a:t>Yu</a:t>
            </a:r>
            <a:r>
              <a:rPr lang="ru-RU" i="1"/>
              <a:t>.</a:t>
            </a:r>
            <a:r>
              <a:rPr lang="en-US" i="1"/>
              <a:t>B</a:t>
            </a:r>
            <a:r>
              <a:rPr lang="ru-RU" i="1"/>
              <a:t>. </a:t>
            </a:r>
            <a:r>
              <a:rPr lang="en-US" i="1"/>
              <a:t>Petrov</a:t>
            </a:r>
            <a:r>
              <a:rPr lang="ru-RU" i="1"/>
              <a:t>, </a:t>
            </a:r>
            <a:r>
              <a:rPr lang="en-US" i="1"/>
              <a:t>D</a:t>
            </a:r>
            <a:r>
              <a:rPr lang="ru-RU" i="1"/>
              <a:t>.</a:t>
            </a:r>
            <a:r>
              <a:rPr lang="en-US" i="1"/>
              <a:t>B</a:t>
            </a:r>
            <a:r>
              <a:rPr lang="ru-RU" i="1"/>
              <a:t>. </a:t>
            </a:r>
            <a:r>
              <a:rPr lang="en-US" i="1"/>
              <a:t>Lopukh</a:t>
            </a:r>
            <a:r>
              <a:rPr lang="ru-RU" i="1"/>
              <a:t>, </a:t>
            </a:r>
            <a:r>
              <a:rPr lang="en-US" i="1"/>
              <a:t>M</a:t>
            </a:r>
            <a:r>
              <a:rPr lang="ru-RU" i="1"/>
              <a:t>. </a:t>
            </a:r>
            <a:r>
              <a:rPr lang="en-US" i="1"/>
              <a:t>Fischer</a:t>
            </a:r>
            <a:r>
              <a:rPr lang="ru-RU" i="1"/>
              <a:t>, </a:t>
            </a:r>
            <a:r>
              <a:rPr lang="en-US" i="1"/>
              <a:t>D</a:t>
            </a:r>
            <a:r>
              <a:rPr lang="ru-RU" i="1"/>
              <a:t>. </a:t>
            </a:r>
            <a:r>
              <a:rPr lang="en-US" i="1"/>
              <a:t>Bottomley</a:t>
            </a:r>
            <a:r>
              <a:rPr lang="ru-RU" i="1"/>
              <a:t>, </a:t>
            </a:r>
            <a:r>
              <a:rPr lang="en-US" i="1"/>
              <a:t>W</a:t>
            </a:r>
            <a:r>
              <a:rPr lang="ru-RU" i="1"/>
              <a:t>. </a:t>
            </a:r>
            <a:r>
              <a:rPr lang="en-US" i="1"/>
              <a:t>Tromm</a:t>
            </a:r>
            <a:r>
              <a:rPr lang="ru-RU" i="1"/>
              <a:t>, </a:t>
            </a:r>
            <a:r>
              <a:rPr lang="en-US" i="1"/>
              <a:t>M</a:t>
            </a:r>
            <a:r>
              <a:rPr lang="ru-RU" i="1"/>
              <a:t>. </a:t>
            </a:r>
            <a:r>
              <a:rPr lang="en-US" i="1"/>
              <a:t>Barrachin</a:t>
            </a:r>
            <a:r>
              <a:rPr lang="ru-RU" i="1"/>
              <a:t>, </a:t>
            </a:r>
            <a:r>
              <a:rPr lang="en-US" i="1"/>
              <a:t>E</a:t>
            </a:r>
            <a:r>
              <a:rPr lang="ru-RU" i="1"/>
              <a:t>. </a:t>
            </a:r>
            <a:r>
              <a:rPr lang="en-US" i="1"/>
              <a:t>Altstadt</a:t>
            </a:r>
            <a:r>
              <a:rPr lang="ru-RU" i="1"/>
              <a:t>, </a:t>
            </a:r>
            <a:r>
              <a:rPr lang="en-US" i="1"/>
              <a:t>P</a:t>
            </a:r>
            <a:r>
              <a:rPr lang="ru-RU" i="1"/>
              <a:t>. </a:t>
            </a:r>
            <a:r>
              <a:rPr lang="en-US" i="1"/>
              <a:t>Piluso</a:t>
            </a:r>
            <a:r>
              <a:rPr lang="ru-RU" i="1"/>
              <a:t>, </a:t>
            </a:r>
            <a:r>
              <a:rPr lang="en-US" i="1"/>
              <a:t>F</a:t>
            </a:r>
            <a:r>
              <a:rPr lang="ru-RU" i="1"/>
              <a:t>. </a:t>
            </a:r>
            <a:r>
              <a:rPr lang="en-US" i="1"/>
              <a:t>Fichot</a:t>
            </a:r>
            <a:r>
              <a:rPr lang="ru-RU" i="1"/>
              <a:t>, </a:t>
            </a:r>
            <a:r>
              <a:rPr lang="en-US" i="1"/>
              <a:t>S</a:t>
            </a:r>
            <a:r>
              <a:rPr lang="ru-RU" i="1"/>
              <a:t>. </a:t>
            </a:r>
            <a:r>
              <a:rPr lang="en-US" i="1"/>
              <a:t>Hellmann</a:t>
            </a:r>
            <a:r>
              <a:rPr lang="ru-RU" i="1"/>
              <a:t>, </a:t>
            </a:r>
            <a:r>
              <a:rPr lang="en-US" i="1"/>
              <a:t>F Defoort.</a:t>
            </a:r>
            <a:r>
              <a:rPr lang="ru-RU"/>
              <a:t> </a:t>
            </a:r>
            <a:r>
              <a:rPr lang="en-GB">
                <a:solidFill>
                  <a:srgbClr val="000066"/>
                </a:solidFill>
              </a:rPr>
              <a:t>CORPHAD and METCOR ISTC projects</a:t>
            </a:r>
            <a:r>
              <a:rPr lang="ru-RU"/>
              <a:t> / </a:t>
            </a:r>
            <a:r>
              <a:rPr lang="en-US"/>
              <a:t>Proc</a:t>
            </a:r>
            <a:r>
              <a:rPr lang="ru-RU"/>
              <a:t>.</a:t>
            </a:r>
            <a:r>
              <a:rPr lang="en-US"/>
              <a:t> of the first European Review Meeting on Severe Accident Research</a:t>
            </a:r>
            <a:r>
              <a:rPr lang="ru-RU"/>
              <a:t> (</a:t>
            </a:r>
            <a:r>
              <a:rPr lang="en-US"/>
              <a:t>ERMSAR</a:t>
            </a:r>
            <a:r>
              <a:rPr lang="ru-RU"/>
              <a:t>-2005), </a:t>
            </a:r>
            <a:r>
              <a:rPr lang="fr-FR"/>
              <a:t>Aix</a:t>
            </a:r>
            <a:r>
              <a:rPr lang="ru-RU"/>
              <a:t>-</a:t>
            </a:r>
            <a:r>
              <a:rPr lang="fr-FR"/>
              <a:t>en</a:t>
            </a:r>
            <a:r>
              <a:rPr lang="ru-RU"/>
              <a:t>-</a:t>
            </a:r>
            <a:r>
              <a:rPr lang="fr-FR"/>
              <a:t>Provence</a:t>
            </a:r>
            <a:r>
              <a:rPr lang="ru-RU"/>
              <a:t>, </a:t>
            </a:r>
            <a:r>
              <a:rPr lang="fr-FR"/>
              <a:t>France</a:t>
            </a:r>
            <a:r>
              <a:rPr lang="ru-RU"/>
              <a:t>, 14-16 </a:t>
            </a:r>
            <a:r>
              <a:rPr lang="fr-FR"/>
              <a:t>November</a:t>
            </a:r>
            <a:r>
              <a:rPr lang="ru-RU"/>
              <a:t> 2005</a:t>
            </a:r>
            <a:endParaRPr lang="ru-RU" sz="1500"/>
          </a:p>
          <a:p>
            <a:pPr marL="7938" indent="-7938" defTabSz="762000"/>
            <a:r>
              <a:rPr lang="en-GB" sz="1500" i="1"/>
              <a:t>S.V. Bechta, V.B. Khabensky, S.A. Vitol, E.V. Krushinov, V.S. Granovsky, D.B. Lopukh, V.V. Gusarov, A.P. Martinov, V.V. Martinov, G. Fieg, W. Tromm, D. Bottomley, H. Tuomisto.</a:t>
            </a:r>
            <a:r>
              <a:rPr lang="en-GB" sz="1500"/>
              <a:t> </a:t>
            </a:r>
            <a:br>
              <a:rPr lang="en-GB" sz="1500"/>
            </a:br>
            <a:r>
              <a:rPr lang="en-GB" sz="1500">
                <a:solidFill>
                  <a:srgbClr val="000066"/>
                </a:solidFill>
              </a:rPr>
              <a:t>Corrosion of vessel steel during its interaction with molten corium. </a:t>
            </a:r>
            <a:r>
              <a:rPr lang="en-GB" sz="1500" i="1"/>
              <a:t>Part 1: Experimental // </a:t>
            </a:r>
            <a:r>
              <a:rPr lang="da-DK" sz="1500" i="1"/>
              <a:t>NED,</a:t>
            </a:r>
            <a:r>
              <a:rPr lang="en-GB" sz="1500" i="1"/>
              <a:t> </a:t>
            </a:r>
            <a:r>
              <a:rPr lang="da-DK" sz="1500" i="1"/>
              <a:t>vol.236, </a:t>
            </a:r>
            <a:r>
              <a:rPr lang="en-GB" sz="1500" i="1"/>
              <a:t>2006,</a:t>
            </a:r>
            <a:r>
              <a:rPr lang="da-DK" sz="1500" i="1"/>
              <a:t> pp 1810-1829</a:t>
            </a:r>
            <a:endParaRPr lang="en-GB" sz="1500" i="1"/>
          </a:p>
          <a:p>
            <a:pPr marL="7938" indent="-7938" defTabSz="762000"/>
            <a:r>
              <a:rPr lang="en-GB" sz="1500" i="1"/>
              <a:t>S.V. Bechta, V.B. Khabensky, S.A. Vitol, E.V. Krushinov, V.S. Granovsky,D.B. Lopukh, V.V. Gusarov, A.P. Martinov, V.V. Martinov, G. Fieg, W. Tromm, D. Bottomley, H. Tuomisto.</a:t>
            </a:r>
            <a:r>
              <a:rPr lang="en-GB" sz="1500"/>
              <a:t> </a:t>
            </a:r>
            <a:br>
              <a:rPr lang="en-GB" sz="1500"/>
            </a:br>
            <a:r>
              <a:rPr lang="en-GB" sz="1500">
                <a:solidFill>
                  <a:srgbClr val="000066"/>
                </a:solidFill>
              </a:rPr>
              <a:t>Corrosion of vessel steel during its interaction with molten corium. </a:t>
            </a:r>
            <a:r>
              <a:rPr lang="en-GB" sz="1500" i="1"/>
              <a:t>Part 2: Model development // </a:t>
            </a:r>
            <a:r>
              <a:rPr lang="da-DK" sz="1500" i="1"/>
              <a:t>NED, vol.236, </a:t>
            </a:r>
            <a:r>
              <a:rPr lang="en-GB" sz="1500" i="1"/>
              <a:t>2006,</a:t>
            </a:r>
            <a:r>
              <a:rPr lang="da-DK" sz="1500" i="1"/>
              <a:t> issue 13, pp 1362-1370, </a:t>
            </a:r>
            <a:endParaRPr lang="en-GB" sz="1500" i="1"/>
          </a:p>
          <a:p>
            <a:pPr marL="7938" indent="-7938" defTabSz="762000"/>
            <a:r>
              <a:rPr lang="en-US" sz="1500" i="1"/>
              <a:t>S.V. Bechta, V.B. Khabensky, V.S. Granovsky, E.V. Krushinov, S.A. Vitol, V.V. Gusarov, V.I. Almiashev, D.B. Lopukh, W. Tromm, D. Bottomley, M. Fischer, P. Piluso, A. Miassoedov, E. Altstadt, H.G. Willschütz, F. Fichot.</a:t>
            </a:r>
            <a:r>
              <a:rPr lang="en-US" sz="1500"/>
              <a:t> </a:t>
            </a:r>
            <a:r>
              <a:rPr lang="en-US" sz="1500">
                <a:solidFill>
                  <a:srgbClr val="000066"/>
                </a:solidFill>
              </a:rPr>
              <a:t>Experimental Study of Interactions Between Suboxidized Corium and Reactor Vessel Steel</a:t>
            </a:r>
            <a:r>
              <a:rPr lang="en-US" sz="1500"/>
              <a:t> </a:t>
            </a:r>
            <a:r>
              <a:rPr lang="en-US" sz="1500" i="1"/>
              <a:t>//Proceedings of ICAPP’06, Reno, NV USA, June 4-8, 2006, </a:t>
            </a:r>
            <a:br>
              <a:rPr lang="en-US" sz="1500" i="1"/>
            </a:br>
            <a:r>
              <a:rPr lang="en-US" sz="1500" i="1"/>
              <a:t>Paper 6054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AE3B3251-D932-4A93-AABB-3118F4C2415B}" type="slidenum">
              <a:rPr lang="en-GB"/>
              <a:pPr/>
              <a:t>2</a:t>
            </a:fld>
            <a:endParaRPr lang="en-GB"/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4838" y="261938"/>
            <a:ext cx="7772400" cy="717550"/>
          </a:xfrm>
        </p:spPr>
        <p:txBody>
          <a:bodyPr/>
          <a:lstStyle/>
          <a:p>
            <a:r>
              <a:rPr lang="en-US" b="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GB" b="0">
                <a:solidFill>
                  <a:srgbClr val="990033"/>
                </a:solidFill>
                <a:cs typeface="Times New Roman" pitchFamily="18" charset="0"/>
              </a:rPr>
              <a:t>Contents</a:t>
            </a:r>
            <a:r>
              <a:rPr lang="en-GB" b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9068" name="Rectangle 1132"/>
          <p:cNvSpPr>
            <a:spLocks noChangeArrowheads="1"/>
          </p:cNvSpPr>
          <p:nvPr/>
        </p:nvSpPr>
        <p:spPr bwMode="auto">
          <a:xfrm>
            <a:off x="1049338" y="887413"/>
            <a:ext cx="733425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18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METCOR project general information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 Project meetings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Experimental matrixes 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Experimental methodology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Tests with suboxidized corium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Tests with oxidized corium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Example of plant application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Reporting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Publications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Proposals for studies continued within a new project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Conclusions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B95B3997-A7F6-4EC0-B5DC-5CDA9598FE7B}" type="slidenum">
              <a:rPr lang="en-GB"/>
              <a:pPr/>
              <a:t>20</a:t>
            </a:fld>
            <a:endParaRPr lang="en-GB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09550"/>
            <a:ext cx="8391525" cy="698500"/>
          </a:xfrm>
        </p:spPr>
        <p:txBody>
          <a:bodyPr/>
          <a:lstStyle/>
          <a:p>
            <a:pPr defTabSz="835025"/>
            <a:r>
              <a:rPr lang="en-GB"/>
              <a:t/>
            </a:r>
            <a:br>
              <a:rPr lang="en-GB"/>
            </a:br>
            <a:r>
              <a:rPr lang="en-GB"/>
              <a:t>Papers in preparation</a:t>
            </a:r>
            <a:r>
              <a:rPr lang="en-US"/>
              <a:t> </a:t>
            </a:r>
            <a:br>
              <a:rPr lang="en-US"/>
            </a:br>
            <a:r>
              <a:rPr lang="en-GB"/>
              <a:t/>
            </a:r>
            <a:br>
              <a:rPr lang="en-GB"/>
            </a:br>
            <a:r>
              <a:rPr lang="en-GB"/>
              <a:t>Tentative titles:</a:t>
            </a:r>
            <a:endParaRPr lang="en-GB" sz="2200">
              <a:solidFill>
                <a:srgbClr val="000066"/>
              </a:solidFill>
              <a:effectLst/>
            </a:endParaRPr>
          </a:p>
        </p:txBody>
      </p:sp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684213" y="2060575"/>
            <a:ext cx="81883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/>
          <a:p>
            <a:pPr marL="457200" indent="-457200" defTabSz="835025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sz="2000">
                <a:sym typeface="Symbol" pitchFamily="18" charset="2"/>
              </a:rPr>
              <a:t>Interactions of oxidized corium melt with vessel steel of VVER reactor</a:t>
            </a:r>
            <a:br>
              <a:rPr lang="en-US" sz="2000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 </a:t>
            </a:r>
            <a:r>
              <a:rPr lang="ru-RU" sz="2000">
                <a:sym typeface="Symbol" pitchFamily="18" charset="2"/>
              </a:rPr>
              <a:t>(</a:t>
            </a:r>
            <a:r>
              <a:rPr lang="en-US" sz="2000">
                <a:sym typeface="Symbol" pitchFamily="18" charset="2"/>
              </a:rPr>
              <a:t>Analysis of the tests</a:t>
            </a:r>
            <a:r>
              <a:rPr lang="ru-RU" sz="2000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done in air and steam </a:t>
            </a:r>
            <a:r>
              <a:rPr lang="ru-RU" sz="2000">
                <a:sym typeface="Symbol" pitchFamily="18" charset="2"/>
              </a:rPr>
              <a:t>)</a:t>
            </a:r>
          </a:p>
          <a:p>
            <a:pPr marL="457200" indent="-457200" defTabSz="835025">
              <a:lnSpc>
                <a:spcPct val="110000"/>
              </a:lnSpc>
              <a:buFont typeface="Wingdings" pitchFamily="2" charset="2"/>
              <a:buAutoNum type="arabicPeriod"/>
            </a:pPr>
            <a:endParaRPr lang="ru-RU" sz="2000">
              <a:sym typeface="Symbol" pitchFamily="18" charset="2"/>
            </a:endParaRPr>
          </a:p>
          <a:p>
            <a:pPr marL="457200" indent="-457200" defTabSz="835025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sz="2000">
                <a:sym typeface="Symbol" pitchFamily="18" charset="2"/>
              </a:rPr>
              <a:t>Corrosion of VVER vessel steel in conditions of in-vessel corium melt retention</a:t>
            </a:r>
            <a:br>
              <a:rPr lang="en-US" sz="2000">
                <a:sym typeface="Symbol" pitchFamily="18" charset="2"/>
              </a:rPr>
            </a:br>
            <a:r>
              <a:rPr lang="ru-RU" sz="2000">
                <a:sym typeface="Symbol" pitchFamily="18" charset="2"/>
              </a:rPr>
              <a:t> (</a:t>
            </a:r>
            <a:r>
              <a:rPr lang="en-US" sz="2000">
                <a:sym typeface="Symbol" pitchFamily="18" charset="2"/>
              </a:rPr>
              <a:t>Summarized results of the</a:t>
            </a:r>
            <a:r>
              <a:rPr lang="ru-RU" sz="2000">
                <a:sym typeface="Symbol" pitchFamily="18" charset="2"/>
              </a:rPr>
              <a:t> 1</a:t>
            </a:r>
            <a:r>
              <a:rPr lang="en-US" sz="2000" baseline="30000">
                <a:sym typeface="Symbol" pitchFamily="18" charset="2"/>
              </a:rPr>
              <a:t>st </a:t>
            </a:r>
            <a:r>
              <a:rPr lang="en-US" sz="2000">
                <a:sym typeface="Symbol" pitchFamily="18" charset="2"/>
              </a:rPr>
              <a:t>and 2</a:t>
            </a:r>
            <a:r>
              <a:rPr lang="en-US" sz="2000" baseline="30000">
                <a:sym typeface="Symbol" pitchFamily="18" charset="2"/>
              </a:rPr>
              <a:t>nd</a:t>
            </a:r>
            <a:r>
              <a:rPr lang="en-US" sz="2000">
                <a:sym typeface="Symbol" pitchFamily="18" charset="2"/>
              </a:rPr>
              <a:t> phases of</a:t>
            </a:r>
            <a:r>
              <a:rPr lang="ru-RU" sz="2000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METCOR, examples of plant application)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B44697F8-AD73-473C-B0A9-CD985AA9580F}" type="slidenum">
              <a:rPr lang="en-GB"/>
              <a:pPr/>
              <a:t>21</a:t>
            </a:fld>
            <a:endParaRPr lang="en-GB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88" y="0"/>
            <a:ext cx="8939212" cy="906463"/>
          </a:xfrm>
        </p:spPr>
        <p:txBody>
          <a:bodyPr/>
          <a:lstStyle/>
          <a:p>
            <a:pPr defTabSz="835025"/>
            <a:r>
              <a:rPr lang="en-US"/>
              <a:t>Experimental matrix* for a new project: METCOR-P #3592</a:t>
            </a:r>
            <a:br>
              <a:rPr lang="en-US"/>
            </a:br>
            <a:endParaRPr lang="en-GB" sz="1600">
              <a:effectLst/>
            </a:endParaRPr>
          </a:p>
        </p:txBody>
      </p:sp>
      <p:graphicFrame>
        <p:nvGraphicFramePr>
          <p:cNvPr id="541700" name="Object 4"/>
          <p:cNvGraphicFramePr>
            <a:graphicFrameLocks noChangeAspect="1"/>
          </p:cNvGraphicFramePr>
          <p:nvPr/>
        </p:nvGraphicFramePr>
        <p:xfrm>
          <a:off x="0" y="558800"/>
          <a:ext cx="92837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02" name="Документ" r:id="rId4" imgW="8496059" imgH="4657078" progId="Word.Document.8">
                  <p:embed/>
                </p:oleObj>
              </mc:Choice>
              <mc:Fallback>
                <p:oleObj name="Документ" r:id="rId4" imgW="8496059" imgH="465707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8800"/>
                        <a:ext cx="9283700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228600" y="5260975"/>
            <a:ext cx="8915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*)</a:t>
            </a:r>
            <a:r>
              <a:rPr lang="en-US">
                <a:solidFill>
                  <a:srgbClr val="A50021"/>
                </a:solidFill>
              </a:rPr>
              <a:t> </a:t>
            </a:r>
            <a:r>
              <a:rPr lang="en-AU" altLang="ko-KR">
                <a:ea typeface="Gulim" pitchFamily="34" charset="-127"/>
              </a:rPr>
              <a:t>Letters of project support have been received from: - Dr J.H. Song, KAERI, Korea; </a:t>
            </a:r>
            <a:br>
              <a:rPr lang="en-AU" altLang="ko-KR">
                <a:ea typeface="Gulim" pitchFamily="34" charset="-127"/>
              </a:rPr>
            </a:br>
            <a:r>
              <a:rPr lang="en-AU" altLang="ko-KR">
                <a:ea typeface="Gulim" pitchFamily="34" charset="-127"/>
              </a:rPr>
              <a:t>- Dr </a:t>
            </a:r>
            <a:r>
              <a:rPr lang="en-US" altLang="ko-KR">
                <a:ea typeface="Gulim" pitchFamily="34" charset="-127"/>
              </a:rPr>
              <a:t>H.</a:t>
            </a:r>
            <a:r>
              <a:rPr lang="en-US"/>
              <a:t> Tuomisto, </a:t>
            </a:r>
            <a:r>
              <a:rPr lang="en-AU" altLang="ko-KR">
                <a:ea typeface="Gulim" pitchFamily="34" charset="-127"/>
              </a:rPr>
              <a:t>Dr O. </a:t>
            </a:r>
            <a:r>
              <a:rPr lang="en-US"/>
              <a:t>Kymalainen, FORTUM, Finland; - Dr W Tromm, Dr A. Miassoedov, Forschungzentrum Karlsruhe (FZK),Germany; - Dr D. Bottomley, EUROPAISCHE KOMISSION, Institut fur Transurane  (JRC ITU),Germany; - Mr. M. Fischer, AREVA NP GmbH, NEPR-G, Germany; </a:t>
            </a:r>
            <a:br>
              <a:rPr lang="en-US"/>
            </a:br>
            <a:r>
              <a:rPr lang="en-US"/>
              <a:t>- Dr E. Altstadt, FZR (FORSCHUNGSZENTRUM ROSSENDORF), Germany; - Dr H. Chalaye, CEA, France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85665C58-1F21-4642-88B3-03F65A6DAD24}" type="slidenum">
              <a:rPr lang="en-GB"/>
              <a:pPr/>
              <a:t>22</a:t>
            </a:fld>
            <a:endParaRPr lang="en-GB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0975"/>
            <a:ext cx="7772400" cy="639763"/>
          </a:xfrm>
        </p:spPr>
        <p:txBody>
          <a:bodyPr/>
          <a:lstStyle/>
          <a:p>
            <a:r>
              <a:rPr lang="en-US" sz="2800"/>
              <a:t>Conclusions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709613" y="693738"/>
            <a:ext cx="84343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1600">
              <a:solidFill>
                <a:srgbClr val="990033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/>
              <a:t> </a:t>
            </a:r>
            <a:r>
              <a:rPr lang="en-US" sz="1800"/>
              <a:t>VVER steel corrosion mechanisms have been clarified for different </a:t>
            </a:r>
            <a:br>
              <a:rPr lang="en-US" sz="1800"/>
            </a:br>
            <a:r>
              <a:rPr lang="en-US" sz="1800"/>
              <a:t>    melt compositions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/>
              <a:t> The developed correlations can be used in the analyses of  IVR with</a:t>
            </a:r>
            <a:br>
              <a:rPr lang="en-US" sz="1800"/>
            </a:br>
            <a:r>
              <a:rPr lang="en-US" sz="1800"/>
              <a:t>    oxidized and suboxidized coria under different above-melt atmospheres</a:t>
            </a:r>
            <a:r>
              <a:rPr lang="en-GB" sz="1800"/>
              <a:t> </a:t>
            </a:r>
            <a:endParaRPr lang="ru-RU" sz="1800"/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/>
              <a:t> </a:t>
            </a:r>
            <a:r>
              <a:rPr lang="en-US" sz="1800"/>
              <a:t>Finalization of corrosion studies requires the following experiments</a:t>
            </a:r>
            <a:r>
              <a:rPr lang="en-GB" sz="1800"/>
              <a:t> </a:t>
            </a:r>
            <a:endParaRPr lang="ru-RU" sz="1800"/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ru-RU" sz="1800">
                <a:solidFill>
                  <a:srgbClr val="990033"/>
                </a:solidFill>
              </a:rPr>
              <a:t>         </a:t>
            </a:r>
            <a:r>
              <a:rPr lang="en-GB" sz="1800">
                <a:solidFill>
                  <a:srgbClr val="990033"/>
                </a:solidFill>
              </a:rPr>
              <a:t>- </a:t>
            </a:r>
            <a:r>
              <a:rPr lang="en-US" sz="1800">
                <a:solidFill>
                  <a:srgbClr val="990033"/>
                </a:solidFill>
              </a:rPr>
              <a:t>for oxidized corium:</a:t>
            </a:r>
            <a:r>
              <a:rPr lang="en-GB" sz="1800"/>
              <a:t> </a:t>
            </a:r>
            <a:r>
              <a:rPr lang="ru-RU" sz="1800">
                <a:solidFill>
                  <a:srgbClr val="990033"/>
                </a:solidFill>
              </a:rPr>
              <a:t/>
            </a:r>
            <a:br>
              <a:rPr lang="ru-RU" sz="1800">
                <a:solidFill>
                  <a:srgbClr val="990033"/>
                </a:solidFill>
              </a:rPr>
            </a:br>
            <a:r>
              <a:rPr lang="ru-RU" sz="1800">
                <a:solidFill>
                  <a:srgbClr val="990033"/>
                </a:solidFill>
              </a:rPr>
              <a:t>          </a:t>
            </a:r>
            <a:r>
              <a:rPr lang="ru-RU" sz="1800"/>
              <a:t> </a:t>
            </a:r>
            <a:r>
              <a:rPr lang="en-US" sz="1800"/>
              <a:t>in the temperature range of the specimen surface exceeding </a:t>
            </a:r>
            <a:br>
              <a:rPr lang="en-US" sz="1800"/>
            </a:br>
            <a:r>
              <a:rPr lang="en-US" sz="1800"/>
              <a:t>           1200 </a:t>
            </a:r>
            <a:r>
              <a:rPr lang="en-US" sz="1800" baseline="30000"/>
              <a:t>o</a:t>
            </a:r>
            <a:r>
              <a:rPr lang="en-US" sz="1800"/>
              <a:t>С, </a:t>
            </a:r>
            <a:endParaRPr lang="en-GB" sz="1800"/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GB" sz="1800"/>
              <a:t>         </a:t>
            </a:r>
            <a:r>
              <a:rPr lang="en-US" sz="1800">
                <a:solidFill>
                  <a:srgbClr val="A50021"/>
                </a:solidFill>
              </a:rPr>
              <a:t>-</a:t>
            </a:r>
            <a:r>
              <a:rPr lang="en-US" sz="1800"/>
              <a:t> </a:t>
            </a:r>
            <a:r>
              <a:rPr lang="en-US" sz="1800">
                <a:solidFill>
                  <a:srgbClr val="990033"/>
                </a:solidFill>
              </a:rPr>
              <a:t>for suboxidized corium: </a:t>
            </a:r>
            <a:br>
              <a:rPr lang="en-US" sz="1800">
                <a:solidFill>
                  <a:srgbClr val="990033"/>
                </a:solidFill>
              </a:rPr>
            </a:br>
            <a:r>
              <a:rPr lang="en-US" sz="1800"/>
              <a:t>            at the vertical orientation of the specimen surface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1800"/>
              <a:t>	 </a:t>
            </a:r>
            <a:r>
              <a:rPr lang="en-US" sz="1800">
                <a:solidFill>
                  <a:srgbClr val="A50021"/>
                </a:solidFill>
              </a:rPr>
              <a:t>-</a:t>
            </a:r>
            <a:r>
              <a:rPr lang="en-US" sz="1800"/>
              <a:t> </a:t>
            </a:r>
            <a:r>
              <a:rPr lang="en-US" sz="1800">
                <a:solidFill>
                  <a:srgbClr val="990033"/>
                </a:solidFill>
              </a:rPr>
              <a:t>for vessel steel </a:t>
            </a:r>
            <a:r>
              <a:rPr lang="en-US" sz="1800">
                <a:solidFill>
                  <a:srgbClr val="A50021"/>
                </a:solidFill>
              </a:rPr>
              <a:t>used in European reactors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1800"/>
              <a:t>METCOR-P project proposals #3592 has been prepared and distributed </a:t>
            </a:r>
            <a:br>
              <a:rPr lang="en-US" sz="1800"/>
            </a:br>
            <a:r>
              <a:rPr lang="en-US" sz="1800"/>
              <a:t>   by ISTC in August 2006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ru-RU" sz="18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77643BD9-06E0-4D5D-949D-9F134C543592}" type="slidenum">
              <a:rPr lang="en-GB"/>
              <a:pPr/>
              <a:t>3</a:t>
            </a:fld>
            <a:endParaRPr lang="en-GB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METCOR project general information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684213" y="1900238"/>
            <a:ext cx="7772400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defTabSz="762000"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</a:rPr>
              <a:t> Qualification and quantification of physicochemical phenomena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of corium melt interactions with reactor vessel steel</a:t>
            </a:r>
            <a:r>
              <a:rPr lang="en-GB" sz="20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550863" y="329406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>
                <a:solidFill>
                  <a:srgbClr val="A50021"/>
                </a:solidFill>
              </a:rPr>
              <a:t>Experimental data application:</a:t>
            </a:r>
            <a:r>
              <a:rPr lang="en-GB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647700" y="4270375"/>
            <a:ext cx="8256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</a:rPr>
              <a:t> Analysis of in-vessel corium retention (IVR)</a:t>
            </a: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</a:rPr>
              <a:t> Analysis of ex-vessel retention (EVR) in the core catcher of a cold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crucible type</a:t>
            </a:r>
            <a:endParaRPr lang="en-GB" sz="2000" b="0">
              <a:solidFill>
                <a:srgbClr val="000066"/>
              </a:solidFill>
            </a:endParaRPr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555625" y="136366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400">
                <a:solidFill>
                  <a:srgbClr val="A50021"/>
                </a:solidFill>
              </a:rPr>
              <a:t>Project objectives:</a:t>
            </a:r>
            <a:r>
              <a:rPr lang="en-GB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D249C788-C73A-406E-8175-9D5EAF62EC9F}" type="slidenum">
              <a:rPr lang="en-GB"/>
              <a:pPr/>
              <a:t>4</a:t>
            </a:fld>
            <a:endParaRPr lang="en-GB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 project general information </a:t>
            </a: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2314575" y="714375"/>
            <a:ext cx="5908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1420813" y="2544763"/>
            <a:ext cx="1057275" cy="476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809750" y="1592263"/>
            <a:ext cx="93980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7265988" y="1604963"/>
            <a:ext cx="704850" cy="449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IRSN,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652838" y="1589088"/>
            <a:ext cx="822325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ITU, </a:t>
            </a:r>
          </a:p>
          <a:p>
            <a:r>
              <a:rPr lang="en-GB" sz="1200" b="0"/>
              <a:t>EK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4475163" y="1589088"/>
            <a:ext cx="7048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1528763" y="1247775"/>
            <a:ext cx="6621462" cy="3571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3535363" y="2560638"/>
            <a:ext cx="152717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Steering committee</a:t>
            </a:r>
          </a:p>
        </p:txBody>
      </p:sp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2008188" y="3395663"/>
            <a:ext cx="505142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1420813" y="2305050"/>
            <a:ext cx="1057275" cy="239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487437" name="Line 13"/>
          <p:cNvSpPr>
            <a:spLocks noChangeShapeType="1"/>
          </p:cNvSpPr>
          <p:nvPr/>
        </p:nvSpPr>
        <p:spPr bwMode="auto">
          <a:xfrm>
            <a:off x="1890713" y="3021013"/>
            <a:ext cx="1174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8" name="Line 14"/>
          <p:cNvSpPr>
            <a:spLocks noChangeShapeType="1"/>
          </p:cNvSpPr>
          <p:nvPr/>
        </p:nvSpPr>
        <p:spPr bwMode="auto">
          <a:xfrm flipH="1">
            <a:off x="4357688" y="2082800"/>
            <a:ext cx="46990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9" name="Line 15"/>
          <p:cNvSpPr>
            <a:spLocks noChangeShapeType="1"/>
          </p:cNvSpPr>
          <p:nvPr/>
        </p:nvSpPr>
        <p:spPr bwMode="auto">
          <a:xfrm>
            <a:off x="4005263" y="2066925"/>
            <a:ext cx="234950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0" name="Line 16"/>
          <p:cNvSpPr>
            <a:spLocks noChangeShapeType="1"/>
          </p:cNvSpPr>
          <p:nvPr/>
        </p:nvSpPr>
        <p:spPr bwMode="auto">
          <a:xfrm flipH="1">
            <a:off x="4710113" y="2066925"/>
            <a:ext cx="1057275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1" name="Line 17"/>
          <p:cNvSpPr>
            <a:spLocks noChangeShapeType="1"/>
          </p:cNvSpPr>
          <p:nvPr/>
        </p:nvSpPr>
        <p:spPr bwMode="auto">
          <a:xfrm>
            <a:off x="2478088" y="2082800"/>
            <a:ext cx="129222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2" name="Line 18"/>
          <p:cNvSpPr>
            <a:spLocks noChangeShapeType="1"/>
          </p:cNvSpPr>
          <p:nvPr/>
        </p:nvSpPr>
        <p:spPr bwMode="auto">
          <a:xfrm>
            <a:off x="4240213" y="2917825"/>
            <a:ext cx="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3" name="Line 19"/>
          <p:cNvSpPr>
            <a:spLocks noChangeShapeType="1"/>
          </p:cNvSpPr>
          <p:nvPr/>
        </p:nvSpPr>
        <p:spPr bwMode="auto">
          <a:xfrm flipH="1">
            <a:off x="1420813" y="1549400"/>
            <a:ext cx="265112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4" name="Rectangle 20"/>
          <p:cNvSpPr>
            <a:spLocks noChangeArrowheads="1"/>
          </p:cNvSpPr>
          <p:nvPr/>
        </p:nvSpPr>
        <p:spPr bwMode="auto">
          <a:xfrm>
            <a:off x="5180013" y="1609725"/>
            <a:ext cx="132715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Framatome ANP</a:t>
            </a:r>
            <a:r>
              <a:rPr lang="en-GB" sz="1200" b="0"/>
              <a:t>, Germany</a:t>
            </a: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>
            <a:off x="3417888" y="2066925"/>
            <a:ext cx="58737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2767013" y="3735388"/>
            <a:ext cx="11747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ISC RAS</a:t>
            </a:r>
            <a:r>
              <a:rPr lang="en-GB" sz="1200" b="0"/>
              <a:t>,</a:t>
            </a:r>
          </a:p>
          <a:p>
            <a:r>
              <a:rPr lang="en-GB" sz="1200" b="0"/>
              <a:t>Russia</a:t>
            </a:r>
          </a:p>
        </p:txBody>
      </p:sp>
      <p:sp>
        <p:nvSpPr>
          <p:cNvPr id="487447" name="Rectangle 23"/>
          <p:cNvSpPr>
            <a:spLocks noChangeArrowheads="1"/>
          </p:cNvSpPr>
          <p:nvPr/>
        </p:nvSpPr>
        <p:spPr bwMode="auto">
          <a:xfrm>
            <a:off x="5099050" y="3721100"/>
            <a:ext cx="1762125" cy="4778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SPb Electrotechnical State University</a:t>
            </a:r>
            <a:r>
              <a:rPr lang="en-GB" sz="1000" b="0"/>
              <a:t>, Russia</a:t>
            </a:r>
          </a:p>
        </p:txBody>
      </p:sp>
      <p:graphicFrame>
        <p:nvGraphicFramePr>
          <p:cNvPr id="487448" name="Object 24"/>
          <p:cNvGraphicFramePr>
            <a:graphicFrameLocks noChangeAspect="1"/>
          </p:cNvGraphicFramePr>
          <p:nvPr/>
        </p:nvGraphicFramePr>
        <p:xfrm>
          <a:off x="1074738" y="4543425"/>
          <a:ext cx="70532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55" name="Документ" r:id="rId4" imgW="6094721" imgH="1322875" progId="Word.Document.8">
                  <p:embed/>
                </p:oleObj>
              </mc:Choice>
              <mc:Fallback>
                <p:oleObj name="Документ" r:id="rId4" imgW="6094721" imgH="1322875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543425"/>
                        <a:ext cx="7053262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50" name="Rectangle 26"/>
          <p:cNvSpPr>
            <a:spLocks noChangeArrowheads="1"/>
          </p:cNvSpPr>
          <p:nvPr/>
        </p:nvSpPr>
        <p:spPr bwMode="auto">
          <a:xfrm>
            <a:off x="6330950" y="1609725"/>
            <a:ext cx="939800" cy="450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FZR, </a:t>
            </a:r>
            <a:r>
              <a:rPr lang="en-GB" sz="1200" b="0"/>
              <a:t>Germany</a:t>
            </a: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2724150" y="1606550"/>
            <a:ext cx="939800" cy="465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H="1">
            <a:off x="4995863" y="2058988"/>
            <a:ext cx="1565275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53" name="Line 29"/>
          <p:cNvSpPr>
            <a:spLocks noChangeShapeType="1"/>
          </p:cNvSpPr>
          <p:nvPr/>
        </p:nvSpPr>
        <p:spPr bwMode="auto">
          <a:xfrm flipH="1">
            <a:off x="5100638" y="2103438"/>
            <a:ext cx="2366962" cy="593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C2A58F35-CDB6-48F8-AD97-153A3CF2FA36}" type="slidenum">
              <a:rPr lang="en-GB"/>
              <a:pPr/>
              <a:t>5</a:t>
            </a:fld>
            <a:endParaRPr lang="en-GB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893445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Meetings of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METCOR.2 projects</a:t>
            </a:r>
            <a:r>
              <a:rPr lang="en-GB">
                <a:solidFill>
                  <a:srgbClr val="990033"/>
                </a:solidFill>
              </a:rPr>
              <a:t/>
            </a:r>
            <a:br>
              <a:rPr lang="en-GB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539750" y="1052513"/>
            <a:ext cx="80645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>
                <a:cs typeface="Arial" pitchFamily="34" charset="0"/>
              </a:rPr>
              <a:t>▼		1</a:t>
            </a:r>
            <a:r>
              <a:rPr lang="en-US" sz="2000" baseline="30000">
                <a:cs typeface="Arial" pitchFamily="34" charset="0"/>
              </a:rPr>
              <a:t>st</a:t>
            </a:r>
            <a:r>
              <a:rPr lang="en-US" sz="2000">
                <a:cs typeface="Arial" pitchFamily="34" charset="0"/>
              </a:rPr>
              <a:t> m</a:t>
            </a:r>
            <a:r>
              <a:rPr lang="en-US" sz="2000"/>
              <a:t>eeting of the Steering Committee</a:t>
            </a:r>
            <a:r>
              <a:rPr lang="ru-RU" sz="2000"/>
              <a:t>, 3 </a:t>
            </a:r>
            <a:r>
              <a:rPr lang="en-US" sz="2000"/>
              <a:t>October</a:t>
            </a:r>
            <a:r>
              <a:rPr lang="ru-RU" sz="2000"/>
              <a:t> 2002, </a:t>
            </a:r>
            <a:r>
              <a:rPr lang="en-US" sz="2000"/>
              <a:t>Karlsruhe, Germany</a:t>
            </a:r>
            <a:endParaRPr lang="ru-RU" sz="2000"/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>
                <a:cs typeface="Arial" pitchFamily="34" charset="0"/>
              </a:rPr>
              <a:t>▼		2</a:t>
            </a:r>
            <a:r>
              <a:rPr lang="en-US" sz="2000" baseline="30000">
                <a:cs typeface="Arial" pitchFamily="34" charset="0"/>
              </a:rPr>
              <a:t>nd</a:t>
            </a:r>
            <a:r>
              <a:rPr lang="en-US" sz="2000">
                <a:cs typeface="Arial" pitchFamily="34" charset="0"/>
              </a:rPr>
              <a:t> </a:t>
            </a:r>
            <a:r>
              <a:rPr lang="en-US" sz="2000"/>
              <a:t>meeting of the Steering Committee</a:t>
            </a:r>
            <a:r>
              <a:rPr lang="ru-RU" sz="2000"/>
              <a:t>, 29 </a:t>
            </a:r>
            <a:r>
              <a:rPr lang="en-US" sz="2000"/>
              <a:t>January</a:t>
            </a:r>
            <a:r>
              <a:rPr lang="ru-RU" sz="2000"/>
              <a:t> 2003,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Aix</a:t>
            </a:r>
            <a:r>
              <a:rPr lang="ru-RU" sz="2000"/>
              <a:t>-</a:t>
            </a:r>
            <a:r>
              <a:rPr lang="en-US" sz="2000"/>
              <a:t>en</a:t>
            </a:r>
            <a:r>
              <a:rPr lang="ru-RU" sz="2000"/>
              <a:t>-</a:t>
            </a:r>
            <a:r>
              <a:rPr lang="en-US" sz="2000"/>
              <a:t>Provence</a:t>
            </a:r>
            <a:r>
              <a:rPr lang="ru-RU" sz="2000"/>
              <a:t>, </a:t>
            </a:r>
            <a:r>
              <a:rPr lang="en-US" sz="2000"/>
              <a:t>France</a:t>
            </a:r>
            <a:endParaRPr lang="ru-RU" sz="2000"/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/>
              <a:t>▼ 	3</a:t>
            </a:r>
            <a:r>
              <a:rPr lang="en-US" sz="2000" baseline="30000"/>
              <a:t>rd</a:t>
            </a:r>
            <a:r>
              <a:rPr lang="en-US" sz="2000"/>
              <a:t> meeting of the Steering Committee</a:t>
            </a:r>
            <a:r>
              <a:rPr lang="ru-RU" sz="2000"/>
              <a:t>, 16 </a:t>
            </a:r>
            <a:r>
              <a:rPr lang="en-US" sz="2000"/>
              <a:t>September</a:t>
            </a:r>
            <a:r>
              <a:rPr lang="ru-RU" sz="2000"/>
              <a:t> 2003, </a:t>
            </a:r>
            <a:r>
              <a:rPr lang="en-US" sz="2000"/>
              <a:t>St. Petersburg</a:t>
            </a:r>
            <a:r>
              <a:rPr lang="ru-RU" sz="2000"/>
              <a:t>, </a:t>
            </a:r>
            <a:r>
              <a:rPr lang="en-US" sz="2000"/>
              <a:t>Russia</a:t>
            </a:r>
            <a:r>
              <a:rPr lang="ru-RU" sz="2000"/>
              <a:t> </a:t>
            </a:r>
            <a:endParaRPr lang="en-US" sz="2000"/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/>
              <a:t>▼ 	4</a:t>
            </a:r>
            <a:r>
              <a:rPr lang="en-US" sz="2000" baseline="30000"/>
              <a:t>th</a:t>
            </a:r>
            <a:r>
              <a:rPr lang="en-US" sz="2000"/>
              <a:t> meeting of the Steering Committee</a:t>
            </a:r>
            <a:r>
              <a:rPr lang="ru-RU" sz="2000"/>
              <a:t>, 10 </a:t>
            </a:r>
            <a:r>
              <a:rPr lang="en-US" sz="2000"/>
              <a:t>February</a:t>
            </a:r>
            <a:r>
              <a:rPr lang="ru-RU" sz="2000"/>
              <a:t> 2004, </a:t>
            </a:r>
            <a:r>
              <a:rPr lang="en-US" sz="2000"/>
              <a:t>Paris</a:t>
            </a:r>
            <a:r>
              <a:rPr lang="ru-RU" sz="2000"/>
              <a:t>, </a:t>
            </a:r>
            <a:r>
              <a:rPr lang="en-US" sz="2000"/>
              <a:t>France</a:t>
            </a:r>
            <a:endParaRPr lang="ru-RU" sz="2000"/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/>
              <a:t>▼ 	5</a:t>
            </a:r>
            <a:r>
              <a:rPr lang="en-US" sz="2000" baseline="30000"/>
              <a:t>th</a:t>
            </a:r>
            <a:r>
              <a:rPr lang="en-US" sz="2000"/>
              <a:t> meeting of the Steering Committee</a:t>
            </a:r>
            <a:r>
              <a:rPr lang="ru-RU" sz="2000"/>
              <a:t>, 14 </a:t>
            </a:r>
            <a:r>
              <a:rPr lang="en-US" sz="2000"/>
              <a:t>September</a:t>
            </a:r>
            <a:r>
              <a:rPr lang="ru-RU" sz="2000"/>
              <a:t> 2004, </a:t>
            </a:r>
            <a:r>
              <a:rPr lang="en-US" sz="2000"/>
              <a:t>Dimitrovgrad</a:t>
            </a:r>
            <a:r>
              <a:rPr lang="ru-RU" sz="2000"/>
              <a:t>, </a:t>
            </a:r>
            <a:r>
              <a:rPr lang="en-US" sz="2000"/>
              <a:t>Russia</a:t>
            </a:r>
            <a:endParaRPr lang="ru-RU" sz="2000"/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/>
              <a:t>▼ 	6</a:t>
            </a:r>
            <a:r>
              <a:rPr lang="en-US" sz="2000" baseline="30000"/>
              <a:t>th</a:t>
            </a:r>
            <a:r>
              <a:rPr lang="en-US" sz="2000"/>
              <a:t> meeting of the Steering Committee</a:t>
            </a:r>
            <a:r>
              <a:rPr lang="ru-RU" sz="2000"/>
              <a:t>, 12 </a:t>
            </a:r>
            <a:r>
              <a:rPr lang="en-US" sz="2000"/>
              <a:t>July</a:t>
            </a:r>
            <a:r>
              <a:rPr lang="ru-RU" sz="2000"/>
              <a:t> 2005,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St. Petersburg</a:t>
            </a:r>
            <a:r>
              <a:rPr lang="ru-RU" sz="2000"/>
              <a:t>, </a:t>
            </a:r>
            <a:r>
              <a:rPr lang="en-US" sz="2000"/>
              <a:t>Russia</a:t>
            </a:r>
            <a:endParaRPr lang="ru-RU" sz="2000"/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/>
              <a:t>▼ 	</a:t>
            </a:r>
            <a:r>
              <a:rPr lang="ru-RU" sz="2000">
                <a:solidFill>
                  <a:schemeClr val="accent2"/>
                </a:solidFill>
              </a:rPr>
              <a:t>7</a:t>
            </a:r>
            <a:r>
              <a:rPr lang="en-US" sz="2000" baseline="30000">
                <a:solidFill>
                  <a:schemeClr val="accent2"/>
                </a:solidFill>
              </a:rPr>
              <a:t>th</a:t>
            </a:r>
            <a:r>
              <a:rPr lang="en-US" sz="2000">
                <a:solidFill>
                  <a:schemeClr val="accent2"/>
                </a:solidFill>
              </a:rPr>
              <a:t> meeting of the Steering Committee</a:t>
            </a:r>
            <a:r>
              <a:rPr lang="ru-RU" sz="2000">
                <a:solidFill>
                  <a:schemeClr val="accent2"/>
                </a:solidFill>
              </a:rPr>
              <a:t>, 14 </a:t>
            </a:r>
            <a:r>
              <a:rPr lang="en-US" sz="2000">
                <a:solidFill>
                  <a:schemeClr val="accent2"/>
                </a:solidFill>
              </a:rPr>
              <a:t>June</a:t>
            </a:r>
            <a:r>
              <a:rPr lang="ru-RU" sz="2000">
                <a:solidFill>
                  <a:schemeClr val="accent2"/>
                </a:solidFill>
              </a:rPr>
              <a:t> 2006, </a:t>
            </a:r>
            <a:r>
              <a:rPr lang="en-US" sz="2000">
                <a:solidFill>
                  <a:schemeClr val="accent2"/>
                </a:solidFill>
              </a:rPr>
              <a:t/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St. Petersburg, Russia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3B97B8AF-D25A-4D34-8F77-01204A6B62F6}" type="slidenum">
              <a:rPr lang="en-GB"/>
              <a:pPr/>
              <a:t>6</a:t>
            </a:fld>
            <a:endParaRPr lang="en-GB"/>
          </a:p>
        </p:txBody>
      </p:sp>
      <p:sp>
        <p:nvSpPr>
          <p:cNvPr id="381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1143000"/>
          </a:xfrm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381955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04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196850" y="1436688"/>
          <a:ext cx="8777288" cy="591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05" name="Документ" r:id="rId6" imgW="9849019" imgH="6641474" progId="Word.Document.8">
                  <p:embed/>
                </p:oleObj>
              </mc:Choice>
              <mc:Fallback>
                <p:oleObj name="Документ" r:id="rId6" imgW="9849019" imgH="6641474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436688"/>
                        <a:ext cx="8777288" cy="591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2" name="Rectangle 1024"/>
          <p:cNvSpPr>
            <a:spLocks noChangeArrowheads="1"/>
          </p:cNvSpPr>
          <p:nvPr/>
        </p:nvSpPr>
        <p:spPr bwMode="auto">
          <a:xfrm>
            <a:off x="2262188" y="866775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Phase 1: Tests with fully oxidized melts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EC1ED126-FE13-45F0-8553-BCDE74E2F838}" type="slidenum">
              <a:rPr lang="en-GB"/>
              <a:pPr/>
              <a:t>7</a:t>
            </a:fld>
            <a:endParaRPr lang="en-GB"/>
          </a:p>
        </p:txBody>
      </p:sp>
      <p:sp>
        <p:nvSpPr>
          <p:cNvPr id="386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5025" y="0"/>
            <a:ext cx="7772400" cy="1143000"/>
          </a:xfrm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386051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28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2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530225" y="1460500"/>
          <a:ext cx="8370888" cy="51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29" name="Документ" r:id="rId6" imgW="9945585" imgH="6113331" progId="Word.Document.8">
                  <p:embed/>
                </p:oleObj>
              </mc:Choice>
              <mc:Fallback>
                <p:oleObj name="Документ" r:id="rId6" imgW="9945585" imgH="6113331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460500"/>
                        <a:ext cx="8370888" cy="514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48" name="Rectangle 1024"/>
          <p:cNvSpPr>
            <a:spLocks noChangeArrowheads="1"/>
          </p:cNvSpPr>
          <p:nvPr/>
        </p:nvSpPr>
        <p:spPr bwMode="auto">
          <a:xfrm>
            <a:off x="1585913" y="849313"/>
            <a:ext cx="7037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</a:rPr>
              <a:t>Phase 2: </a:t>
            </a: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Tests with suboxidized corium and </a:t>
            </a:r>
            <a:br>
              <a:rPr lang="en-GB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           tests </a:t>
            </a:r>
            <a:r>
              <a:rPr lang="en-GB" sz="1800">
                <a:solidFill>
                  <a:srgbClr val="000066"/>
                </a:solidFill>
              </a:rPr>
              <a:t>with oxidized corium </a:t>
            </a: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in steam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13757F78-9AD8-4BC9-9F03-08D9A56F87BE}" type="slidenum">
              <a:rPr lang="en-GB"/>
              <a:pPr/>
              <a:t>8</a:t>
            </a:fld>
            <a:endParaRPr lang="en-GB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592138" y="1009650"/>
            <a:ext cx="5370512" cy="5321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203200"/>
            <a:ext cx="777240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Experimental methodology: Furnace section</a:t>
            </a:r>
            <a:br>
              <a:rPr lang="en-US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847725" y="5292725"/>
            <a:ext cx="49133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 b="0"/>
              <a:t> </a:t>
            </a:r>
            <a:r>
              <a:rPr lang="ru-RU" sz="1000" b="0"/>
              <a:t>1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pyrometer shaft</a:t>
            </a:r>
            <a:r>
              <a:rPr lang="ru-RU" sz="1000" b="0"/>
              <a:t>; 2</a:t>
            </a:r>
            <a:r>
              <a:rPr lang="en-US" sz="1000" b="0"/>
              <a:t> </a:t>
            </a:r>
            <a:r>
              <a:rPr lang="ru-RU" sz="1000" b="0"/>
              <a:t>–</a:t>
            </a:r>
            <a:r>
              <a:rPr lang="en-US" sz="1000" b="0"/>
              <a:t> cover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3, 18, 19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electromagnetic screens</a:t>
            </a:r>
            <a:r>
              <a:rPr lang="ru-RU" sz="1000" b="0"/>
              <a:t>; 4 – </a:t>
            </a:r>
            <a:r>
              <a:rPr lang="en-US" sz="1000" b="0"/>
              <a:t>quartz tube</a:t>
            </a:r>
            <a:r>
              <a:rPr lang="ru-RU" sz="1000" b="0"/>
              <a:t>; 5 – </a:t>
            </a:r>
            <a:r>
              <a:rPr lang="en-US" sz="1000" b="0"/>
              <a:t>crucible sections</a:t>
            </a:r>
            <a:r>
              <a:rPr lang="ru-RU" sz="1000" b="0"/>
              <a:t>; 6 – </a:t>
            </a:r>
            <a:r>
              <a:rPr lang="en-US" sz="1000" b="0"/>
              <a:t>inductor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7 –</a:t>
            </a:r>
            <a:r>
              <a:rPr lang="en-US" sz="1000" b="0"/>
              <a:t>melt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8 – </a:t>
            </a:r>
            <a:r>
              <a:rPr lang="en-US" sz="1000" b="0"/>
              <a:t>acoustic defect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9 – </a:t>
            </a:r>
            <a:r>
              <a:rPr lang="en-US" sz="1000" b="0"/>
              <a:t>fused 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grains</a:t>
            </a:r>
            <a:r>
              <a:rPr lang="ru-RU" sz="1000" b="0"/>
              <a:t>; 10 – </a:t>
            </a:r>
            <a:r>
              <a:rPr lang="en-US" sz="1000" b="0"/>
              <a:t>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powder insulation</a:t>
            </a:r>
            <a:r>
              <a:rPr lang="ru-RU" sz="1000" b="0"/>
              <a:t>; 1</a:t>
            </a:r>
            <a:r>
              <a:rPr lang="en-US" sz="1000" b="0"/>
              <a:t>1</a:t>
            </a:r>
            <a:r>
              <a:rPr lang="ru-RU" sz="1000" b="0"/>
              <a:t> – </a:t>
            </a:r>
            <a:r>
              <a:rPr lang="en-US" sz="1000" b="0"/>
              <a:t>vessel steel specimen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12 – </a:t>
            </a:r>
            <a:r>
              <a:rPr lang="en-US" sz="1000" b="0"/>
              <a:t>top specimen calorimeter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3 – </a:t>
            </a:r>
            <a:r>
              <a:rPr lang="en-US" sz="1000" b="0"/>
              <a:t>bottom specimen calorimeter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14 – </a:t>
            </a:r>
            <a:r>
              <a:rPr lang="en-US" sz="1000" b="0"/>
              <a:t>kaolin wool insulation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5 –</a:t>
            </a:r>
            <a:r>
              <a:rPr lang="en-US" sz="1000" b="0"/>
              <a:t>ultrasonic sensor</a:t>
            </a:r>
            <a:r>
              <a:rPr lang="ru-RU" sz="1000" b="0"/>
              <a:t>; 16 – </a:t>
            </a:r>
            <a:r>
              <a:rPr lang="en-US" sz="1000" b="0"/>
              <a:t>thermocouples</a:t>
            </a:r>
            <a:r>
              <a:rPr lang="ru-RU" sz="1000" b="0"/>
              <a:t>; 17 – </a:t>
            </a:r>
            <a:r>
              <a:rPr lang="en-US" sz="1000" b="0"/>
              <a:t>crust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20 – </a:t>
            </a:r>
            <a:r>
              <a:rPr lang="en-US" sz="1000" b="0"/>
              <a:t>cylindrical support of the specimen</a:t>
            </a:r>
            <a:endParaRPr lang="en-GB" sz="1000" b="0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6038850" y="1412875"/>
            <a:ext cx="3105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Technology of the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induction melting in a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cold crucible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Atmosphere – high-purity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argon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Long-term expositions in 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a stationary regime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On-line measurements</a:t>
            </a:r>
            <a:r>
              <a:rPr lang="en-US">
                <a:solidFill>
                  <a:srgbClr val="000066"/>
                </a:solidFill>
              </a:rPr>
              <a:t>: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melt surface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ablation depth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electric parameters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power in the furnace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</a:t>
            </a:r>
          </a:p>
        </p:txBody>
      </p:sp>
      <p:pic>
        <p:nvPicPr>
          <p:cNvPr id="489472" name="Picture 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r="5075"/>
          <a:stretch>
            <a:fillRect/>
          </a:stretch>
        </p:blipFill>
        <p:spPr bwMode="auto">
          <a:xfrm>
            <a:off x="1214438" y="1050925"/>
            <a:ext cx="44481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  <a:p>
            <a:fld id="{6C1EC4AF-48E8-4DD2-BF7C-9546909AA397}" type="slidenum">
              <a:rPr lang="en-GB"/>
              <a:pPr/>
              <a:t>9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0"/>
            <a:ext cx="8936037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Experimental methodology: Posttest analyses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447675" y="687388"/>
            <a:ext cx="83375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  <a:endParaRPr lang="en-GB" sz="2000">
              <a:solidFill>
                <a:srgbClr val="000066"/>
              </a:solidFill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whole electromagnetic system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Power deposition in the melt and its electric resistivity are determined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Measured electric parameters of the system and power deposited into the furnace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used in the numeric modeling</a:t>
            </a: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Integrated calculation of the electromagnetic system and melt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thermohydrodynamics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Radial heat flux distribution in the specimen top is determined.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Calculations of the whole electromagnetic system and boundary conditions on the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crucible and specimen surfaces are used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specimen temperature conditions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Results of previous calculations, boundary conditions on the crucible surface and 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specimen calorimeters are used. The adequate agreement between calculations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thermocouple measurements is achieved by varying heat flux into the specimen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thermal resistance of the specimen side insulation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Physicochemical analysis of the ingot, specimen and interaction zone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XRF; SEM/EDX; optical microscopy; chemical analyses.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Elemental and mass balances, initial and final compositions of the system and its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determined</a:t>
            </a:r>
            <a:endParaRPr lang="en-GB" sz="16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13071</TotalTime>
  <Words>878</Words>
  <Application>Microsoft Office PowerPoint</Application>
  <PresentationFormat>Bildschirmpräsentation (4:3)</PresentationFormat>
  <Paragraphs>346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3" baseType="lpstr">
      <vt:lpstr>Times New Roman</vt:lpstr>
      <vt:lpstr>Arial</vt:lpstr>
      <vt:lpstr>Times New Roman CYR</vt:lpstr>
      <vt:lpstr>Arial Unicode MS</vt:lpstr>
      <vt:lpstr>Wingdings</vt:lpstr>
      <vt:lpstr>Symbol</vt:lpstr>
      <vt:lpstr>Gulim</vt:lpstr>
      <vt:lpstr>Оформление по умолчанию</vt:lpstr>
      <vt:lpstr>CorelDRAW 7.0 Graphic</vt:lpstr>
      <vt:lpstr>Документ Microsoft Word</vt:lpstr>
      <vt:lpstr>Microsoft Equation 3.0</vt:lpstr>
      <vt:lpstr>Progress Report  on the ISTC project #833.2  “Investigation of corium melt interaction  with NPP reactor vessel steel”  (METCOR-2)</vt:lpstr>
      <vt:lpstr>  Contents </vt:lpstr>
      <vt:lpstr>METCOR project general information</vt:lpstr>
      <vt:lpstr>METCOR project general information </vt:lpstr>
      <vt:lpstr>Meetings of METCOR.2 projects </vt:lpstr>
      <vt:lpstr>Experimental matrix of METCOR</vt:lpstr>
      <vt:lpstr>Experimental matrix of METCOR</vt:lpstr>
      <vt:lpstr>Experimental methodology: Furnace section </vt:lpstr>
      <vt:lpstr>Experimental methodology: Posttest analyses</vt:lpstr>
      <vt:lpstr>Tests with suboxidized corium</vt:lpstr>
      <vt:lpstr>Tests with suboxidized corium (continued)</vt:lpstr>
      <vt:lpstr>Tests with suboxidized corium (continued)</vt:lpstr>
      <vt:lpstr>Tests with oxidized corium   </vt:lpstr>
      <vt:lpstr>PowerPoint-Präsentation</vt:lpstr>
      <vt:lpstr>  Tests with oxidized corium (continued)</vt:lpstr>
      <vt:lpstr>PowerPoint-Präsentation</vt:lpstr>
      <vt:lpstr>Example of plant application</vt:lpstr>
      <vt:lpstr>Reporting</vt:lpstr>
      <vt:lpstr>Published papers </vt:lpstr>
      <vt:lpstr> Papers in preparation   Tentative titles:</vt:lpstr>
      <vt:lpstr>Experimental matrix* for a new project: METCOR-P #3592 </vt:lpstr>
      <vt:lpstr>Conclusions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METCOR progress report</dc:title>
  <dc:subject>10CEG-SAM</dc:subject>
  <dc:creator>S BECHTA</dc:creator>
  <cp:lastModifiedBy>Peters, Ursula</cp:lastModifiedBy>
  <cp:revision>450</cp:revision>
  <cp:lastPrinted>2001-10-30T08:59:27Z</cp:lastPrinted>
  <dcterms:created xsi:type="dcterms:W3CDTF">1998-10-12T06:52:06Z</dcterms:created>
  <dcterms:modified xsi:type="dcterms:W3CDTF">2012-10-09T15:00:01Z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the ISTC project #833.2 “Investigation of corium melt interaction with NPP reactor vessel steel” (METCOR-2).</vt:lpwstr>
  </property>
</Properties>
</file>