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6" r:id="rId2"/>
    <p:sldId id="383" r:id="rId3"/>
    <p:sldId id="406" r:id="rId4"/>
    <p:sldId id="407" r:id="rId5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47638"/>
    <a:srgbClr val="83732D"/>
    <a:srgbClr val="993300"/>
    <a:srgbClr val="008000"/>
    <a:srgbClr val="00CC00"/>
    <a:srgbClr val="FF0000"/>
    <a:srgbClr val="FF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3" autoAdjust="0"/>
  </p:normalViewPr>
  <p:slideViewPr>
    <p:cSldViewPr snapToGrid="0">
      <p:cViewPr>
        <p:scale>
          <a:sx n="91" d="100"/>
          <a:sy n="91" d="100"/>
        </p:scale>
        <p:origin x="-1210" y="-29"/>
      </p:cViewPr>
      <p:guideLst>
        <p:guide orient="horz" pos="4258"/>
        <p:guide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956" y="-90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481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862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46519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4713288"/>
            <a:ext cx="5435600" cy="4467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163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795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00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200" b="1">
                <a:solidFill>
                  <a:srgbClr val="A50021"/>
                </a:solidFill>
              </a:rPr>
              <a:t>2</a:t>
            </a:r>
            <a:r>
              <a:rPr lang="en-US" sz="1200" b="1" baseline="30000">
                <a:solidFill>
                  <a:srgbClr val="A50021"/>
                </a:solidFill>
              </a:rPr>
              <a:t>nd</a:t>
            </a:r>
            <a:r>
              <a:rPr lang="en-US" sz="1200" b="1">
                <a:solidFill>
                  <a:srgbClr val="A50021"/>
                </a:solidFill>
              </a:rPr>
              <a:t> METCOR-P Project Meeting, July 9, 2008, St. Petersburg</a:t>
            </a:r>
            <a:r>
              <a:rPr lang="en-GB"/>
              <a:t>    </a:t>
            </a:r>
            <a:fld id="{42EC729D-378F-481B-92F7-CE126E8ECCCD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599681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200" b="1">
                <a:solidFill>
                  <a:srgbClr val="A50021"/>
                </a:solidFill>
              </a:rPr>
              <a:t>2</a:t>
            </a:r>
            <a:r>
              <a:rPr lang="en-US" sz="1200" b="1" baseline="30000">
                <a:solidFill>
                  <a:srgbClr val="A50021"/>
                </a:solidFill>
              </a:rPr>
              <a:t>nd</a:t>
            </a:r>
            <a:r>
              <a:rPr lang="en-US" sz="1200" b="1">
                <a:solidFill>
                  <a:srgbClr val="A50021"/>
                </a:solidFill>
              </a:rPr>
              <a:t> METCOR-P Project Meeting, July 9, 2008, St. Petersburg</a:t>
            </a:r>
            <a:r>
              <a:rPr lang="en-GB"/>
              <a:t>    </a:t>
            </a:r>
            <a:fld id="{BA135966-337E-430F-8292-BD369668D91D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004719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1300" y="0"/>
            <a:ext cx="1966913" cy="6096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53100" cy="6096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200" b="1">
                <a:solidFill>
                  <a:srgbClr val="A50021"/>
                </a:solidFill>
              </a:rPr>
              <a:t>2</a:t>
            </a:r>
            <a:r>
              <a:rPr lang="en-US" sz="1200" b="1" baseline="30000">
                <a:solidFill>
                  <a:srgbClr val="A50021"/>
                </a:solidFill>
              </a:rPr>
              <a:t>nd</a:t>
            </a:r>
            <a:r>
              <a:rPr lang="en-US" sz="1200" b="1">
                <a:solidFill>
                  <a:srgbClr val="A50021"/>
                </a:solidFill>
              </a:rPr>
              <a:t> METCOR-P Project Meeting, July 9, 2008, St. Petersburg</a:t>
            </a:r>
            <a:r>
              <a:rPr lang="en-GB"/>
              <a:t>    </a:t>
            </a:r>
            <a:fld id="{071DBD4E-5BD9-4982-8611-2127FA43D225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709469"/>
      </p:ext>
    </p:extLst>
  </p:cSld>
  <p:clrMapOvr>
    <a:masterClrMapping/>
  </p:clrMapOvr>
  <p:transition advClick="0"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xt und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5813" y="0"/>
            <a:ext cx="7772400" cy="6524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ClipArt-Platzhalt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>
          <a:xfrm>
            <a:off x="4017963" y="6226175"/>
            <a:ext cx="4340225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200" b="1">
                <a:solidFill>
                  <a:srgbClr val="A50021"/>
                </a:solidFill>
              </a:rPr>
              <a:t>2</a:t>
            </a:r>
            <a:r>
              <a:rPr lang="en-US" sz="1200" b="1" baseline="30000">
                <a:solidFill>
                  <a:srgbClr val="A50021"/>
                </a:solidFill>
              </a:rPr>
              <a:t>nd</a:t>
            </a:r>
            <a:r>
              <a:rPr lang="en-US" sz="1200" b="1">
                <a:solidFill>
                  <a:srgbClr val="A50021"/>
                </a:solidFill>
              </a:rPr>
              <a:t> METCOR-P Project Meeting, July 9, 2008, St. Petersburg</a:t>
            </a:r>
            <a:r>
              <a:rPr lang="en-GB"/>
              <a:t>    </a:t>
            </a:r>
            <a:fld id="{9B98C5B3-A124-4980-A784-E8D6ACFFCC53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720642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200" b="1">
                <a:solidFill>
                  <a:srgbClr val="A50021"/>
                </a:solidFill>
              </a:rPr>
              <a:t>2</a:t>
            </a:r>
            <a:r>
              <a:rPr lang="en-US" sz="1200" b="1" baseline="30000">
                <a:solidFill>
                  <a:srgbClr val="A50021"/>
                </a:solidFill>
              </a:rPr>
              <a:t>nd</a:t>
            </a:r>
            <a:r>
              <a:rPr lang="en-US" sz="1200" b="1">
                <a:solidFill>
                  <a:srgbClr val="A50021"/>
                </a:solidFill>
              </a:rPr>
              <a:t> METCOR-P Project Meeting, July 9, 2008, St. Petersburg</a:t>
            </a:r>
            <a:r>
              <a:rPr lang="en-GB"/>
              <a:t>    </a:t>
            </a:r>
            <a:fld id="{15DAAF35-E155-42AC-8E08-1603F3303B1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719979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200" b="1">
                <a:solidFill>
                  <a:srgbClr val="A50021"/>
                </a:solidFill>
              </a:rPr>
              <a:t>2</a:t>
            </a:r>
            <a:r>
              <a:rPr lang="en-US" sz="1200" b="1" baseline="30000">
                <a:solidFill>
                  <a:srgbClr val="A50021"/>
                </a:solidFill>
              </a:rPr>
              <a:t>nd</a:t>
            </a:r>
            <a:r>
              <a:rPr lang="en-US" sz="1200" b="1">
                <a:solidFill>
                  <a:srgbClr val="A50021"/>
                </a:solidFill>
              </a:rPr>
              <a:t> METCOR-P Project Meeting, July 9, 2008, St. Petersburg</a:t>
            </a:r>
            <a:r>
              <a:rPr lang="en-GB"/>
              <a:t>    </a:t>
            </a:r>
            <a:fld id="{B06FB524-6296-4939-B06B-87265F4FDA53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692884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200" b="1">
                <a:solidFill>
                  <a:srgbClr val="A50021"/>
                </a:solidFill>
              </a:rPr>
              <a:t>2</a:t>
            </a:r>
            <a:r>
              <a:rPr lang="en-US" sz="1200" b="1" baseline="30000">
                <a:solidFill>
                  <a:srgbClr val="A50021"/>
                </a:solidFill>
              </a:rPr>
              <a:t>nd</a:t>
            </a:r>
            <a:r>
              <a:rPr lang="en-US" sz="1200" b="1">
                <a:solidFill>
                  <a:srgbClr val="A50021"/>
                </a:solidFill>
              </a:rPr>
              <a:t> METCOR-P Project Meeting, July 9, 2008, St. Petersburg</a:t>
            </a:r>
            <a:r>
              <a:rPr lang="en-GB"/>
              <a:t>    </a:t>
            </a:r>
            <a:fld id="{9890D0E1-A67A-4678-A707-BC200DB0110B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052621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200" b="1">
                <a:solidFill>
                  <a:srgbClr val="A50021"/>
                </a:solidFill>
              </a:rPr>
              <a:t>2</a:t>
            </a:r>
            <a:r>
              <a:rPr lang="en-US" sz="1200" b="1" baseline="30000">
                <a:solidFill>
                  <a:srgbClr val="A50021"/>
                </a:solidFill>
              </a:rPr>
              <a:t>nd</a:t>
            </a:r>
            <a:r>
              <a:rPr lang="en-US" sz="1200" b="1">
                <a:solidFill>
                  <a:srgbClr val="A50021"/>
                </a:solidFill>
              </a:rPr>
              <a:t> METCOR-P Project Meeting, July 9, 2008, St. Petersburg</a:t>
            </a:r>
            <a:r>
              <a:rPr lang="en-GB"/>
              <a:t>    </a:t>
            </a:r>
            <a:fld id="{0E0F87EE-5780-4366-B0FD-CF04B3AE9FC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262394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200" b="1">
                <a:solidFill>
                  <a:srgbClr val="A50021"/>
                </a:solidFill>
              </a:rPr>
              <a:t>2</a:t>
            </a:r>
            <a:r>
              <a:rPr lang="en-US" sz="1200" b="1" baseline="30000">
                <a:solidFill>
                  <a:srgbClr val="A50021"/>
                </a:solidFill>
              </a:rPr>
              <a:t>nd</a:t>
            </a:r>
            <a:r>
              <a:rPr lang="en-US" sz="1200" b="1">
                <a:solidFill>
                  <a:srgbClr val="A50021"/>
                </a:solidFill>
              </a:rPr>
              <a:t> METCOR-P Project Meeting, July 9, 2008, St. Petersburg</a:t>
            </a:r>
            <a:r>
              <a:rPr lang="en-GB"/>
              <a:t>    </a:t>
            </a:r>
            <a:fld id="{7EE97014-8A39-4F86-BF51-B0F717FCD1C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385742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200" b="1">
                <a:solidFill>
                  <a:srgbClr val="A50021"/>
                </a:solidFill>
              </a:rPr>
              <a:t>2</a:t>
            </a:r>
            <a:r>
              <a:rPr lang="en-US" sz="1200" b="1" baseline="30000">
                <a:solidFill>
                  <a:srgbClr val="A50021"/>
                </a:solidFill>
              </a:rPr>
              <a:t>nd</a:t>
            </a:r>
            <a:r>
              <a:rPr lang="en-US" sz="1200" b="1">
                <a:solidFill>
                  <a:srgbClr val="A50021"/>
                </a:solidFill>
              </a:rPr>
              <a:t> METCOR-P Project Meeting, July 9, 2008, St. Petersburg</a:t>
            </a:r>
            <a:r>
              <a:rPr lang="en-GB"/>
              <a:t>    </a:t>
            </a:r>
            <a:fld id="{A90B6ABF-C3E2-4E26-9044-30344E85417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18056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200" b="1">
                <a:solidFill>
                  <a:srgbClr val="A50021"/>
                </a:solidFill>
              </a:rPr>
              <a:t>2</a:t>
            </a:r>
            <a:r>
              <a:rPr lang="en-US" sz="1200" b="1" baseline="30000">
                <a:solidFill>
                  <a:srgbClr val="A50021"/>
                </a:solidFill>
              </a:rPr>
              <a:t>nd</a:t>
            </a:r>
            <a:r>
              <a:rPr lang="en-US" sz="1200" b="1">
                <a:solidFill>
                  <a:srgbClr val="A50021"/>
                </a:solidFill>
              </a:rPr>
              <a:t> METCOR-P Project Meeting, July 9, 2008, St. Petersburg</a:t>
            </a:r>
            <a:r>
              <a:rPr lang="en-GB"/>
              <a:t>    </a:t>
            </a:r>
            <a:fld id="{E48AF4FA-2B8F-4F33-B2EA-27AB3BCCD53B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167903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200" b="1">
                <a:solidFill>
                  <a:srgbClr val="A50021"/>
                </a:solidFill>
              </a:rPr>
              <a:t>2</a:t>
            </a:r>
            <a:r>
              <a:rPr lang="en-US" sz="1200" b="1" baseline="30000">
                <a:solidFill>
                  <a:srgbClr val="A50021"/>
                </a:solidFill>
              </a:rPr>
              <a:t>nd</a:t>
            </a:r>
            <a:r>
              <a:rPr lang="en-US" sz="1200" b="1">
                <a:solidFill>
                  <a:srgbClr val="A50021"/>
                </a:solidFill>
              </a:rPr>
              <a:t> METCOR-P Project Meeting, July 9, 2008, St. Petersburg</a:t>
            </a:r>
            <a:r>
              <a:rPr lang="en-GB"/>
              <a:t>    </a:t>
            </a:r>
            <a:fld id="{E73DECEC-654B-4E09-AC39-FC521B589B49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48501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5813" y="0"/>
            <a:ext cx="77724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17963" y="6226175"/>
            <a:ext cx="434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 b="0">
                <a:solidFill>
                  <a:srgbClr val="000099"/>
                </a:solidFill>
              </a:defRPr>
            </a:lvl1pPr>
          </a:lstStyle>
          <a:p>
            <a:r>
              <a:rPr lang="en-GB"/>
              <a:t> </a:t>
            </a:r>
            <a:r>
              <a:rPr lang="en-US" sz="1200" b="1">
                <a:solidFill>
                  <a:srgbClr val="A50021"/>
                </a:solidFill>
              </a:rPr>
              <a:t>2</a:t>
            </a:r>
            <a:r>
              <a:rPr lang="en-US" sz="1200" b="1" baseline="30000">
                <a:solidFill>
                  <a:srgbClr val="A50021"/>
                </a:solidFill>
              </a:rPr>
              <a:t>nd</a:t>
            </a:r>
            <a:r>
              <a:rPr lang="en-US" sz="1200" b="1">
                <a:solidFill>
                  <a:srgbClr val="A50021"/>
                </a:solidFill>
              </a:rPr>
              <a:t> METCOR-P Project Meeting, July 9, 2008, St. Petersburg</a:t>
            </a:r>
            <a:r>
              <a:rPr lang="en-GB"/>
              <a:t>    </a:t>
            </a:r>
            <a:fld id="{197A7F34-5A63-4906-A406-C019EAFE962C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350838" y="6178550"/>
            <a:ext cx="86169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advClick="0">
    <p:zoom dir="in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 Unicode MS" pitchFamily="34" charset="-128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7175" y="2206625"/>
            <a:ext cx="8562975" cy="174625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sz="4400">
                <a:effectLst/>
              </a:rPr>
              <a:t>Status of METCOR Publications</a:t>
            </a:r>
          </a:p>
        </p:txBody>
      </p:sp>
      <p:grpSp>
        <p:nvGrpSpPr>
          <p:cNvPr id="147474" name="Group 18"/>
          <p:cNvGrpSpPr>
            <a:grpSpLocks/>
          </p:cNvGrpSpPr>
          <p:nvPr/>
        </p:nvGrpSpPr>
        <p:grpSpPr bwMode="auto">
          <a:xfrm>
            <a:off x="4797425" y="0"/>
            <a:ext cx="4098925" cy="1004888"/>
            <a:chOff x="3062" y="0"/>
            <a:chExt cx="2542" cy="592"/>
          </a:xfrm>
        </p:grpSpPr>
        <p:sp>
          <p:nvSpPr>
            <p:cNvPr id="147467" name="Rectangle 11"/>
            <p:cNvSpPr>
              <a:spLocks noChangeArrowheads="1"/>
            </p:cNvSpPr>
            <p:nvPr/>
          </p:nvSpPr>
          <p:spPr bwMode="auto">
            <a:xfrm>
              <a:off x="3062" y="122"/>
              <a:ext cx="1834" cy="3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GB" sz="1800"/>
                <a:t> </a:t>
              </a:r>
              <a:r>
                <a:rPr lang="en-US" sz="1800"/>
                <a:t>International Science and Technology Center</a:t>
              </a:r>
              <a:endParaRPr lang="en-GB" sz="1800"/>
            </a:p>
          </p:txBody>
        </p:sp>
        <p:pic>
          <p:nvPicPr>
            <p:cNvPr id="147468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064"/>
            <a:stretch>
              <a:fillRect/>
            </a:stretch>
          </p:blipFill>
          <p:spPr bwMode="auto">
            <a:xfrm>
              <a:off x="4896" y="0"/>
              <a:ext cx="708" cy="5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7473" name="Group 17"/>
          <p:cNvGrpSpPr>
            <a:grpSpLocks/>
          </p:cNvGrpSpPr>
          <p:nvPr/>
        </p:nvGrpSpPr>
        <p:grpSpPr bwMode="auto">
          <a:xfrm>
            <a:off x="217488" y="55563"/>
            <a:ext cx="4498975" cy="914400"/>
            <a:chOff x="137" y="0"/>
            <a:chExt cx="2834" cy="576"/>
          </a:xfrm>
        </p:grpSpPr>
        <p:sp>
          <p:nvSpPr>
            <p:cNvPr id="147466" name="Rectangle 10"/>
            <p:cNvSpPr>
              <a:spLocks noChangeArrowheads="1"/>
            </p:cNvSpPr>
            <p:nvPr/>
          </p:nvSpPr>
          <p:spPr bwMode="auto">
            <a:xfrm>
              <a:off x="699" y="104"/>
              <a:ext cx="22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US" sz="1800">
                  <a:ea typeface="Arial Unicode MS" pitchFamily="34" charset="-128"/>
                  <a:cs typeface="Arial Unicode MS" pitchFamily="34" charset="-128"/>
                </a:rPr>
                <a:t>A.P. Alexandrov </a:t>
              </a:r>
              <a:r>
                <a:rPr lang="en-GB" sz="1800"/>
                <a:t>Research</a:t>
              </a:r>
              <a:r>
                <a:rPr lang="en-US" sz="1800"/>
                <a:t> </a:t>
              </a:r>
              <a:r>
                <a:rPr lang="en-GB" sz="1800"/>
                <a:t>Institute</a:t>
              </a:r>
              <a:r>
                <a:rPr lang="en-US" sz="1800"/>
                <a:t> of Technology</a:t>
              </a:r>
              <a:endParaRPr lang="en-GB" sz="1800"/>
            </a:p>
          </p:txBody>
        </p:sp>
        <p:graphicFrame>
          <p:nvGraphicFramePr>
            <p:cNvPr id="147469" name="Object 13"/>
            <p:cNvGraphicFramePr>
              <a:graphicFrameLocks noChangeAspect="1"/>
            </p:cNvGraphicFramePr>
            <p:nvPr/>
          </p:nvGraphicFramePr>
          <p:xfrm>
            <a:off x="137" y="0"/>
            <a:ext cx="517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1024" name="CorelDRAW" r:id="rId5" imgW="515520" imgH="574200" progId="CorelDraw.Graphic.7">
                    <p:embed/>
                  </p:oleObj>
                </mc:Choice>
                <mc:Fallback>
                  <p:oleObj name="CorelDRAW" r:id="rId5" imgW="515520" imgH="574200" progId="CorelDraw.Graphic.7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" y="0"/>
                          <a:ext cx="517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565150" y="4119563"/>
            <a:ext cx="750887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400"/>
              <a:t>Presented by S. </a:t>
            </a:r>
            <a:r>
              <a:rPr lang="en-US" sz="2400">
                <a:solidFill>
                  <a:srgbClr val="000000"/>
                </a:solidFill>
              </a:rPr>
              <a:t>Bechta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>
                <a:solidFill>
                  <a:srgbClr val="000000"/>
                </a:solidFill>
              </a:rPr>
              <a:t>2</a:t>
            </a:r>
            <a:r>
              <a:rPr lang="en-US" sz="2400" baseline="30000">
                <a:solidFill>
                  <a:srgbClr val="000000"/>
                </a:solidFill>
              </a:rPr>
              <a:t>nd</a:t>
            </a:r>
            <a:r>
              <a:rPr lang="en-US" sz="2400">
                <a:solidFill>
                  <a:srgbClr val="000000"/>
                </a:solidFill>
              </a:rPr>
              <a:t> METCOR Project Meeting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>
                <a:solidFill>
                  <a:srgbClr val="000000"/>
                </a:solidFill>
              </a:rPr>
              <a:t>July 9, 2008, St. Petersburg </a:t>
            </a:r>
            <a:endParaRPr lang="en-GB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</a:t>
            </a:r>
            <a:r>
              <a:rPr lang="en-US" sz="1200" b="1">
                <a:solidFill>
                  <a:srgbClr val="A50021"/>
                </a:solidFill>
              </a:rPr>
              <a:t>2</a:t>
            </a:r>
            <a:r>
              <a:rPr lang="en-US" sz="1200" b="1" baseline="30000">
                <a:solidFill>
                  <a:srgbClr val="A50021"/>
                </a:solidFill>
              </a:rPr>
              <a:t>nd</a:t>
            </a:r>
            <a:r>
              <a:rPr lang="en-US" sz="1200" b="1">
                <a:solidFill>
                  <a:srgbClr val="A50021"/>
                </a:solidFill>
              </a:rPr>
              <a:t> METCOR-P Project Meeting, July 9, 2008, St. Petersburg</a:t>
            </a:r>
            <a:r>
              <a:rPr lang="en-GB"/>
              <a:t>    </a:t>
            </a:r>
            <a:fld id="{273CA34D-85A0-489C-BD06-AC87A1567DB4}" type="slidenum">
              <a:rPr lang="en-GB"/>
              <a:pPr/>
              <a:t>2</a:t>
            </a:fld>
            <a:endParaRPr lang="en-GB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GB" sz="3200">
                <a:solidFill>
                  <a:srgbClr val="333399"/>
                </a:solidFill>
                <a:effectLst/>
                <a:cs typeface="Times New Roman" pitchFamily="18" charset="0"/>
              </a:rPr>
              <a:t>Published from the last meeting</a:t>
            </a:r>
          </a:p>
        </p:txBody>
      </p:sp>
      <p:sp>
        <p:nvSpPr>
          <p:cNvPr id="580613" name="Rectangle 5"/>
          <p:cNvSpPr>
            <a:spLocks noChangeArrowheads="1"/>
          </p:cNvSpPr>
          <p:nvPr/>
        </p:nvSpPr>
        <p:spPr bwMode="auto">
          <a:xfrm>
            <a:off x="-476250" y="577850"/>
            <a:ext cx="9620250" cy="595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endParaRPr lang="en-US" sz="1800" i="1">
              <a:cs typeface="Arial" pitchFamily="34" charset="0"/>
            </a:endParaRPr>
          </a:p>
          <a:p>
            <a:pPr marL="817563" lvl="1" indent="-96838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20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200" b="0" i="1"/>
              <a:t>S.V. Bechta, V.S. Granovsky, V.B. Khabensky, E.V. Krushinov, </a:t>
            </a:r>
            <a:r>
              <a:rPr lang="en-US" sz="2200" b="0" i="1"/>
              <a:t/>
            </a:r>
            <a:br>
              <a:rPr lang="en-US" sz="2200" b="0" i="1"/>
            </a:br>
            <a:r>
              <a:rPr lang="ru-RU" sz="2200" b="0" i="1"/>
              <a:t>S.A. Vitol,</a:t>
            </a:r>
            <a:r>
              <a:rPr lang="en-US" sz="2200" b="0" i="1"/>
              <a:t> </a:t>
            </a:r>
            <a:r>
              <a:rPr lang="ru-RU" sz="2200" b="0" i="1"/>
              <a:t>A.A. Sulatsky, V.V. Gusarov, V.I. Almiashev, D.B. Lopukh, D. Bottomley, M. Fischer,</a:t>
            </a:r>
            <a:r>
              <a:rPr lang="en-US" sz="2200" b="0" i="1"/>
              <a:t> </a:t>
            </a:r>
            <a:r>
              <a:rPr lang="ru-RU" sz="2200" b="0" i="1"/>
              <a:t>P. Piluso, A. Miassoedov, W. Tromm, </a:t>
            </a:r>
            <a:r>
              <a:rPr lang="en-US" sz="2200" b="0" i="1"/>
              <a:t/>
            </a:r>
            <a:br>
              <a:rPr lang="en-US" sz="2200" b="0" i="1"/>
            </a:br>
            <a:r>
              <a:rPr lang="ru-RU" sz="2200" b="0" i="1"/>
              <a:t>E. Altstadt, F. Fichot, O. Kymalainen</a:t>
            </a:r>
            <a:r>
              <a:rPr lang="en-US" sz="2200" b="0" i="1"/>
              <a:t>   </a:t>
            </a:r>
            <a:r>
              <a:rPr lang="en-US" sz="2200"/>
              <a:t>“</a:t>
            </a:r>
            <a:r>
              <a:rPr lang="ru-RU" sz="2200"/>
              <a:t>Interaction between Molten Corium UO</a:t>
            </a:r>
            <a:r>
              <a:rPr lang="ru-RU" sz="2200" baseline="-25000"/>
              <a:t>2+X</a:t>
            </a:r>
            <a:r>
              <a:rPr lang="ru-RU" sz="2200"/>
              <a:t> - ZrO</a:t>
            </a:r>
            <a:r>
              <a:rPr lang="ru-RU" sz="2200" baseline="-25000"/>
              <a:t>2</a:t>
            </a:r>
            <a:r>
              <a:rPr lang="ru-RU" sz="2200"/>
              <a:t>- FeO</a:t>
            </a:r>
            <a:r>
              <a:rPr lang="ru-RU" sz="2200" baseline="-25000"/>
              <a:t>y</a:t>
            </a:r>
            <a:r>
              <a:rPr lang="ru-RU" sz="2200"/>
              <a:t> and VVER Vessel Steel</a:t>
            </a:r>
            <a:r>
              <a:rPr lang="en-US" sz="2200"/>
              <a:t>”</a:t>
            </a:r>
            <a:r>
              <a:rPr lang="en-US" sz="2200" b="0"/>
              <a:t> Proceedings of ICAPP ’08, Anaheim, CA USA, June 8-12, 2008, Paper 8052</a:t>
            </a:r>
          </a:p>
          <a:p>
            <a:pPr marL="817563" lvl="1" indent="-96838">
              <a:lnSpc>
                <a:spcPct val="120000"/>
              </a:lnSpc>
              <a:buFont typeface="Wingdings" pitchFamily="2" charset="2"/>
              <a:buChar char="Ø"/>
            </a:pPr>
            <a:endParaRPr lang="ru-RU" sz="2200" b="0"/>
          </a:p>
          <a:p>
            <a:pPr marL="817563" lvl="1" indent="-96838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200" b="0" i="1"/>
              <a:t> </a:t>
            </a:r>
            <a:r>
              <a:rPr lang="en-GB" sz="2200" b="0" i="1">
                <a:solidFill>
                  <a:srgbClr val="000000"/>
                </a:solidFill>
                <a:cs typeface="Times New Roman" pitchFamily="18" charset="0"/>
              </a:rPr>
              <a:t>S.V. Bechta, V.S. Granovsky, V.B. Khabensky, V.V. Gusarov, </a:t>
            </a:r>
            <a:br>
              <a:rPr lang="en-GB" sz="2200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GB" sz="2200" b="0" i="1">
                <a:solidFill>
                  <a:srgbClr val="000000"/>
                </a:solidFill>
                <a:cs typeface="Times New Roman" pitchFamily="18" charset="0"/>
              </a:rPr>
              <a:t>V.I. Almiashev, L.P. Mezentseva, E.V. Krushinov, S.Yu. Kotova, </a:t>
            </a:r>
            <a:br>
              <a:rPr lang="en-GB" sz="2200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GB" sz="2200" b="0" i="1">
                <a:solidFill>
                  <a:srgbClr val="000000"/>
                </a:solidFill>
                <a:cs typeface="Times New Roman" pitchFamily="18" charset="0"/>
              </a:rPr>
              <a:t>R.A. Kosarevsky, M. Barrachin, D. Bottomley, F. Fichot, M. Fischer</a:t>
            </a:r>
          </a:p>
          <a:p>
            <a:pPr marL="817563" lvl="1" indent="-96838">
              <a:lnSpc>
                <a:spcPct val="120000"/>
              </a:lnSpc>
              <a:buFont typeface="Wingdings" pitchFamily="2" charset="2"/>
              <a:buNone/>
            </a:pPr>
            <a:r>
              <a:rPr lang="en-GB" sz="2200" b="0" i="1"/>
              <a:t> </a:t>
            </a:r>
            <a:r>
              <a:rPr lang="en-GB" sz="2200" b="0"/>
              <a:t>Corresponding Author: Manfred Fischer</a:t>
            </a:r>
            <a:endParaRPr lang="en-GB" sz="2200" b="0">
              <a:solidFill>
                <a:srgbClr val="000000"/>
              </a:solidFill>
              <a:cs typeface="Times New Roman" pitchFamily="18" charset="0"/>
            </a:endParaRPr>
          </a:p>
          <a:p>
            <a:pPr marL="817563" lvl="1" indent="-96838">
              <a:lnSpc>
                <a:spcPct val="120000"/>
              </a:lnSpc>
              <a:buFont typeface="Wingdings" pitchFamily="2" charset="2"/>
              <a:buNone/>
            </a:pPr>
            <a:r>
              <a:rPr lang="en-US" sz="2200" b="0"/>
              <a:t> </a:t>
            </a:r>
            <a:r>
              <a:rPr lang="en-US" sz="2200"/>
              <a:t>“Corium Phase Equilibria based on MASCA, METCOR and CORPHAD Results”,</a:t>
            </a:r>
            <a:r>
              <a:rPr lang="en-US" sz="2200" b="0"/>
              <a:t> NED (In press)</a:t>
            </a:r>
          </a:p>
          <a:p>
            <a:pPr marL="817563" lvl="1" indent="-96838">
              <a:lnSpc>
                <a:spcPct val="120000"/>
              </a:lnSpc>
              <a:buFont typeface="Wingdings" pitchFamily="2" charset="2"/>
              <a:buChar char="Ø"/>
            </a:pPr>
            <a:endParaRPr lang="en-GB" sz="2000" b="0"/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</a:t>
            </a:r>
            <a:r>
              <a:rPr lang="en-US" sz="1200" b="1">
                <a:solidFill>
                  <a:srgbClr val="A50021"/>
                </a:solidFill>
              </a:rPr>
              <a:t>2</a:t>
            </a:r>
            <a:r>
              <a:rPr lang="en-US" sz="1200" b="1" baseline="30000">
                <a:solidFill>
                  <a:srgbClr val="A50021"/>
                </a:solidFill>
              </a:rPr>
              <a:t>nd</a:t>
            </a:r>
            <a:r>
              <a:rPr lang="en-US" sz="1200" b="1">
                <a:solidFill>
                  <a:srgbClr val="A50021"/>
                </a:solidFill>
              </a:rPr>
              <a:t> METCOR-P Project Meeting, July 9, 2008, St. Petersburg</a:t>
            </a:r>
            <a:r>
              <a:rPr lang="en-GB"/>
              <a:t>    </a:t>
            </a:r>
            <a:fld id="{6D35EE7F-15AC-4379-85DF-D1E60A3741D9}" type="slidenum">
              <a:rPr lang="en-GB"/>
              <a:pPr/>
              <a:t>3</a:t>
            </a:fld>
            <a:endParaRPr lang="en-GB"/>
          </a:p>
        </p:txBody>
      </p:sp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GB" sz="3200">
                <a:solidFill>
                  <a:srgbClr val="333399"/>
                </a:solidFill>
                <a:effectLst/>
                <a:cs typeface="Times New Roman" pitchFamily="18" charset="0"/>
              </a:rPr>
              <a:t>In preparation</a:t>
            </a:r>
          </a:p>
        </p:txBody>
      </p:sp>
      <p:sp>
        <p:nvSpPr>
          <p:cNvPr id="636931" name="Rectangle 3"/>
          <p:cNvSpPr>
            <a:spLocks noChangeArrowheads="1"/>
          </p:cNvSpPr>
          <p:nvPr/>
        </p:nvSpPr>
        <p:spPr bwMode="auto">
          <a:xfrm>
            <a:off x="-622300" y="211138"/>
            <a:ext cx="9591675" cy="637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endParaRPr lang="en-US" sz="1800" i="1">
              <a:cs typeface="Arial" pitchFamily="34" charset="0"/>
            </a:endParaRPr>
          </a:p>
          <a:p>
            <a:pPr marL="817563" lvl="1" indent="-96838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000" b="0" i="1"/>
              <a:t>S.V. Bechta, V.S. Granovsky, V.B. Khabensky, E.V. Krushinov, S.A. Vitol, V.F. Strizhov, D. Bottomley, M. Fischer, P. Piluso, A. Miassoedov, </a:t>
            </a:r>
            <a:br>
              <a:rPr lang="en-US" sz="2000" b="0" i="1"/>
            </a:br>
            <a:r>
              <a:rPr lang="en-US" sz="2000" b="0" i="1"/>
              <a:t>W. Tromm, E. Altstadt, H. G. Willschutz, F. Fichot, O. Kymalainen </a:t>
            </a:r>
            <a:r>
              <a:rPr lang="en-US" sz="2000"/>
              <a:t>“VVER Steel Corrosion During In-Vessel Retention of Corium Melt” </a:t>
            </a:r>
            <a:r>
              <a:rPr lang="en-US" sz="2000" b="0"/>
              <a:t>ERMSAR 2008 Conference Paper (was discussed in presentation of </a:t>
            </a:r>
            <a:r>
              <a:rPr lang="en-US" sz="2000" b="0" i="1"/>
              <a:t>Dr. E. Altstadt)</a:t>
            </a:r>
          </a:p>
          <a:p>
            <a:pPr marL="817563" lvl="1" indent="-96838">
              <a:lnSpc>
                <a:spcPct val="120000"/>
              </a:lnSpc>
              <a:buFont typeface="Wingdings" pitchFamily="2" charset="2"/>
              <a:buNone/>
            </a:pPr>
            <a:r>
              <a:rPr lang="en-US" sz="2000" i="1"/>
              <a:t>+ More detailed version for a journal?</a:t>
            </a:r>
          </a:p>
          <a:p>
            <a:pPr marL="817563" lvl="1" indent="-96838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en-US" sz="2000" b="0" i="1"/>
              <a:t>S.V. Bechta, V.S. Granovsky, V.B. Khabensky, E.V. Krushinov, S.A. Vitol, A.A. Sulatsky, V.V. Gusarov, V.I. Almiashev, D.B. Lopukh, D. Bottomley, M. Fischer, P. Piluso, A. Miassoedov, W. Tromm, E. Altstadt, F. Fichot, </a:t>
            </a:r>
            <a:br>
              <a:rPr lang="en-US" sz="2000" b="0" i="1"/>
            </a:br>
            <a:r>
              <a:rPr lang="en-US" sz="2000" b="0" i="1"/>
              <a:t>O. Kymalainen</a:t>
            </a:r>
            <a:r>
              <a:rPr lang="en-US" sz="2000"/>
              <a:t> “VVER Vessel Steel Corrosion at Interaction with Molten Corium in Oxidizing  Atmosphere” </a:t>
            </a:r>
            <a:r>
              <a:rPr lang="en-US" sz="2000" b="0"/>
              <a:t>(single model of corrosion by refractory and fusible corium melt)</a:t>
            </a:r>
          </a:p>
          <a:p>
            <a:pPr marL="817563" lvl="1" indent="-96838">
              <a:lnSpc>
                <a:spcPct val="120000"/>
              </a:lnSpc>
              <a:buFont typeface="Wingdings" pitchFamily="2" charset="2"/>
              <a:buNone/>
            </a:pPr>
            <a:r>
              <a:rPr lang="en-US" sz="2000"/>
              <a:t>- Status: draft distributed among co-authors. </a:t>
            </a:r>
          </a:p>
          <a:p>
            <a:pPr marL="817563" lvl="1" indent="-96838">
              <a:lnSpc>
                <a:spcPct val="120000"/>
              </a:lnSpc>
              <a:buFontTx/>
              <a:buChar char="-"/>
            </a:pPr>
            <a:r>
              <a:rPr lang="en-US" sz="2000"/>
              <a:t> Responses: D. Bottomly, …?</a:t>
            </a:r>
          </a:p>
          <a:p>
            <a:pPr marL="817563" lvl="1" indent="-96838">
              <a:lnSpc>
                <a:spcPct val="120000"/>
              </a:lnSpc>
              <a:buFontTx/>
              <a:buChar char="-"/>
            </a:pPr>
            <a:r>
              <a:rPr lang="en-US" sz="2000" b="0" i="1"/>
              <a:t> </a:t>
            </a:r>
            <a:r>
              <a:rPr lang="en-US" sz="2000"/>
              <a:t>Journal: NED?</a:t>
            </a:r>
          </a:p>
          <a:p>
            <a:pPr marL="817563" lvl="1" indent="-96838">
              <a:lnSpc>
                <a:spcPct val="120000"/>
              </a:lnSpc>
              <a:buFont typeface="Wingdings" pitchFamily="2" charset="2"/>
              <a:buNone/>
            </a:pPr>
            <a:endParaRPr lang="en-GB" sz="2000"/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</a:t>
            </a:r>
            <a:r>
              <a:rPr lang="en-US" sz="1200" b="1">
                <a:solidFill>
                  <a:srgbClr val="A50021"/>
                </a:solidFill>
              </a:rPr>
              <a:t>2</a:t>
            </a:r>
            <a:r>
              <a:rPr lang="en-US" sz="1200" b="1" baseline="30000">
                <a:solidFill>
                  <a:srgbClr val="A50021"/>
                </a:solidFill>
              </a:rPr>
              <a:t>nd</a:t>
            </a:r>
            <a:r>
              <a:rPr lang="en-US" sz="1200" b="1">
                <a:solidFill>
                  <a:srgbClr val="A50021"/>
                </a:solidFill>
              </a:rPr>
              <a:t> METCOR-P Project Meeting, July 9, 2008, St. Petersburg</a:t>
            </a:r>
            <a:r>
              <a:rPr lang="en-GB"/>
              <a:t>    </a:t>
            </a:r>
            <a:fld id="{FBFD684F-C767-4BC4-AC83-431942DCD60F}" type="slidenum">
              <a:rPr lang="en-GB"/>
              <a:pPr/>
              <a:t>4</a:t>
            </a:fld>
            <a:endParaRPr lang="en-GB"/>
          </a:p>
        </p:txBody>
      </p:sp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GB" sz="3200">
                <a:solidFill>
                  <a:srgbClr val="333399"/>
                </a:solidFill>
                <a:effectLst/>
                <a:cs typeface="Times New Roman" pitchFamily="18" charset="0"/>
              </a:rPr>
              <a:t>Proposals for the discussion</a:t>
            </a:r>
          </a:p>
        </p:txBody>
      </p:sp>
      <p:sp>
        <p:nvSpPr>
          <p:cNvPr id="638979" name="Rectangle 3"/>
          <p:cNvSpPr>
            <a:spLocks noChangeArrowheads="1"/>
          </p:cNvSpPr>
          <p:nvPr/>
        </p:nvSpPr>
        <p:spPr bwMode="auto">
          <a:xfrm>
            <a:off x="0" y="696913"/>
            <a:ext cx="8664575" cy="5186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endParaRPr lang="en-US" sz="1800" i="1">
              <a:cs typeface="Arial" pitchFamily="34" charset="0"/>
            </a:endParaRPr>
          </a:p>
          <a:p>
            <a:pPr marL="817563" lvl="1" indent="-96838">
              <a:lnSpc>
                <a:spcPct val="120000"/>
              </a:lnSpc>
              <a:buFont typeface="Wingdings" pitchFamily="2" charset="2"/>
              <a:buNone/>
            </a:pPr>
            <a:r>
              <a:rPr lang="en-GB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(Optional)</a:t>
            </a:r>
          </a:p>
          <a:p>
            <a:pPr marL="817563" lvl="1" indent="-96838">
              <a:lnSpc>
                <a:spcPct val="120000"/>
              </a:lnSpc>
              <a:buFont typeface="Wingdings" pitchFamily="2" charset="2"/>
              <a:buNone/>
            </a:pP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817563" lvl="1" indent="-96838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Title:  Model Representation of Vessel Steel Corrosion by Suboxidized Corium Melt</a:t>
            </a:r>
          </a:p>
          <a:p>
            <a:pPr marL="817563" lvl="1" indent="-96838">
              <a:lnSpc>
                <a:spcPct val="120000"/>
              </a:lnSpc>
              <a:buFont typeface="Wingdings" pitchFamily="2" charset="2"/>
              <a:buChar char="Ø"/>
            </a:pPr>
            <a:endParaRPr lang="ru-RU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817563" lvl="1" indent="-96838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 Content: Presentation of Dr. V. Granovsky + Results of additional test </a:t>
            </a:r>
          </a:p>
          <a:p>
            <a:pPr marL="817563" lvl="1" indent="-96838">
              <a:lnSpc>
                <a:spcPct val="120000"/>
              </a:lnSpc>
              <a:buFont typeface="Wingdings" pitchFamily="2" charset="2"/>
              <a:buChar char="Ø"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817563" lvl="1" indent="-96838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 Preparation time: up to next meeting</a:t>
            </a:r>
          </a:p>
          <a:p>
            <a:pPr marL="817563" lvl="1" indent="-96838">
              <a:lnSpc>
                <a:spcPct val="120000"/>
              </a:lnSpc>
              <a:buFont typeface="Wingdings" pitchFamily="2" charset="2"/>
              <a:buChar char="Ø"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817563" lvl="1" indent="-96838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400"/>
              <a:t> Journal ?</a:t>
            </a:r>
            <a:endParaRPr lang="en-GB" sz="2400"/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Bildschirmpräsentation (4:3)</PresentationFormat>
  <Paragraphs>35</Paragraphs>
  <Slides>4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Arial Unicode MS</vt:lpstr>
      <vt:lpstr>Arial</vt:lpstr>
      <vt:lpstr>Times New Roman CYR</vt:lpstr>
      <vt:lpstr>Times New Roman</vt:lpstr>
      <vt:lpstr>Wingdings</vt:lpstr>
      <vt:lpstr>Оформление по умолчанию</vt:lpstr>
      <vt:lpstr>CorelDRAW 7.0 Graphic</vt:lpstr>
      <vt:lpstr>Status of METCOR Publications</vt:lpstr>
      <vt:lpstr>Published from the last meeting</vt:lpstr>
      <vt:lpstr>In preparation</vt:lpstr>
      <vt:lpstr>Proposals for the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Metcor Publications</dc:title>
  <dc:subject>2 Meeting</dc:subject>
  <dc:creator>S Bechta</dc:creator>
  <cp:lastModifiedBy>Peters, Ursula</cp:lastModifiedBy>
  <cp:revision>761</cp:revision>
  <cp:lastPrinted>2001-10-30T08:59:27Z</cp:lastPrinted>
  <dcterms:created xsi:type="dcterms:W3CDTF">1998-10-12T06:52:06Z</dcterms:created>
  <dcterms:modified xsi:type="dcterms:W3CDTF">2012-10-16T19:43:11Z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>Status of METCOR publications</vt:lpwstr>
  </property>
</Properties>
</file>