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56" r:id="rId3"/>
    <p:sldId id="265" r:id="rId4"/>
    <p:sldId id="272" r:id="rId5"/>
    <p:sldId id="277" r:id="rId6"/>
    <p:sldId id="275" r:id="rId7"/>
    <p:sldId id="274" r:id="rId8"/>
    <p:sldId id="276" r:id="rId9"/>
    <p:sldId id="278" r:id="rId10"/>
    <p:sldId id="279" r:id="rId11"/>
    <p:sldId id="281" r:id="rId12"/>
    <p:sldId id="283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9906000" cy="7620000"/>
  <p:notesSz cx="6669088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 CYR" charset="-52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 CYR" charset="-52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 CYR" charset="-52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FF0000"/>
    <a:srgbClr val="008000"/>
    <a:srgbClr val="0000CC"/>
    <a:srgbClr val="3333FF"/>
    <a:srgbClr val="99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>
        <p:scale>
          <a:sx n="82" d="100"/>
          <a:sy n="82" d="100"/>
        </p:scale>
        <p:origin x="-1277" y="-34"/>
      </p:cViewPr>
      <p:guideLst>
        <p:guide orient="horz" pos="2383"/>
        <p:guide pos="3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/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8892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/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40863"/>
            <a:ext cx="28892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fld id="{802A7544-BE7B-445C-940A-416B22E6045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4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0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3925" y="773113"/>
            <a:ext cx="4830763" cy="37163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21225"/>
            <a:ext cx="4891088" cy="4487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9800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8213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8213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8213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8213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8213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8213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8213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8213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8213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58850" y="774700"/>
            <a:ext cx="4748213" cy="36528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4759325"/>
            <a:ext cx="49196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366963"/>
            <a:ext cx="8420100" cy="16335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4318000"/>
            <a:ext cx="69342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3DAF6-CC48-41A8-9E83-5651163EDDF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82743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ABEAAA-6D42-4892-ACCB-BD54F284576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9009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677863"/>
            <a:ext cx="2105025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50" y="677863"/>
            <a:ext cx="6162675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3C0497-3371-4917-810B-03DB0255F60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08905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77863"/>
            <a:ext cx="8420100" cy="127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42950" y="2201863"/>
            <a:ext cx="413385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9200" y="2201863"/>
            <a:ext cx="413385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29200" y="4564063"/>
            <a:ext cx="413385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34950" y="6838950"/>
            <a:ext cx="3824288" cy="596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631113" y="6931025"/>
            <a:ext cx="2063750" cy="508000"/>
          </a:xfrm>
        </p:spPr>
        <p:txBody>
          <a:bodyPr/>
          <a:lstStyle>
            <a:lvl1pPr>
              <a:defRPr/>
            </a:lvl1pPr>
          </a:lstStyle>
          <a:p>
            <a:fld id="{5F556A87-4DD5-4C0F-9142-63F56B782F6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34499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E096D8-5B17-4D6F-8025-BA489948535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57219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895850"/>
            <a:ext cx="84201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3228975"/>
            <a:ext cx="84201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9BC62-6818-4E65-88B1-C4D5C8F6803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76571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2201863"/>
            <a:ext cx="41338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2201863"/>
            <a:ext cx="41338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B202F0-F3D9-42A4-BDF6-FFDAC014DCB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669103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704975"/>
            <a:ext cx="437673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416175"/>
            <a:ext cx="4376738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704975"/>
            <a:ext cx="43783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416175"/>
            <a:ext cx="4378325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BA2D9A-852E-49D5-AD3C-C50376F5D81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345411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DDFFE1-C518-4267-9406-2E1024BCBAB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78032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02D306-6770-42CD-8E91-2E1D76048ED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70200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303213"/>
            <a:ext cx="3259138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303213"/>
            <a:ext cx="5537200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593850"/>
            <a:ext cx="325913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BF542B-A744-4740-9123-B2350220F18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7536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334000"/>
            <a:ext cx="59436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81038"/>
            <a:ext cx="594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964238"/>
            <a:ext cx="59436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5FCCC8-8453-4AFB-BACA-F0F580EC529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68801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77863"/>
            <a:ext cx="84201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41" tIns="50421" rIns="100841" bIns="504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01863"/>
            <a:ext cx="84201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41" tIns="50421" rIns="100841" bIns="504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950" y="6838950"/>
            <a:ext cx="38242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41" tIns="50421" rIns="100841" bIns="50421" numCol="1" anchor="ctr" anchorCtr="0" compatLnSpc="1">
            <a:prstTxWarp prst="textNoShape">
              <a:avLst/>
            </a:prstTxWarp>
          </a:bodyPr>
          <a:lstStyle>
            <a:lvl1pPr defTabSz="835025">
              <a:defRPr sz="1500">
                <a:solidFill>
                  <a:srgbClr val="000066"/>
                </a:solidFill>
                <a:latin typeface="+mn-lt"/>
              </a:defRPr>
            </a:lvl1pPr>
          </a:lstStyle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1113" y="6931025"/>
            <a:ext cx="20637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41" tIns="50421" rIns="100841" bIns="50421" numCol="1" anchor="ctr" anchorCtr="0" compatLnSpc="1">
            <a:prstTxWarp prst="textNoShape">
              <a:avLst/>
            </a:prstTxWarp>
          </a:bodyPr>
          <a:lstStyle>
            <a:lvl1pPr algn="r" defTabSz="835025">
              <a:defRPr sz="1500" b="0">
                <a:solidFill>
                  <a:srgbClr val="990033"/>
                </a:solidFill>
                <a:latin typeface="+mn-lt"/>
              </a:defRPr>
            </a:lvl1pPr>
          </a:lstStyle>
          <a:p>
            <a:fld id="{054BB15E-1EC5-492C-A243-35ACCEC7ED0F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79413" y="6864350"/>
            <a:ext cx="9336087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145338" y="6954838"/>
            <a:ext cx="16906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841" tIns="50421" rIns="100841" bIns="50421" anchor="ctr"/>
          <a:lstStyle/>
          <a:p>
            <a:pPr algn="l" defTabSz="835025"/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Paris, France</a:t>
            </a:r>
            <a:br>
              <a:rPr lang="en-US" sz="1600">
                <a:solidFill>
                  <a:srgbClr val="990033"/>
                </a:solidFill>
                <a:latin typeface="Arial" pitchFamily="34" charset="0"/>
              </a:rPr>
            </a:br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February 11-13, 2004</a:t>
            </a:r>
            <a:endParaRPr lang="en-GB" sz="1600">
              <a:solidFill>
                <a:srgbClr val="990033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>
    <p:zoom dir="in"/>
  </p:transition>
  <p:hf hdr="0" dt="0"/>
  <p:txStyles>
    <p:titleStyle>
      <a:lvl1pPr algn="ctr" defTabSz="8350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350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8350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8350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8350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defTabSz="8350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defTabSz="8350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defTabSz="8350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defTabSz="8350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76238" indent="-376238" algn="l" defTabSz="835025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4325" algn="l" defTabSz="835025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252538" indent="-250825" algn="l" defTabSz="8350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752600" indent="-250825" algn="l" defTabSz="83502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Times New Roman" pitchFamily="18" charset="0"/>
        </a:defRPr>
      </a:lvl4pPr>
      <a:lvl5pPr marL="2252663" indent="-249238" algn="l" defTabSz="8350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imes New Roman" pitchFamily="18" charset="0"/>
        </a:defRPr>
      </a:lvl5pPr>
      <a:lvl6pPr marL="2709863" indent="-249238" algn="l" defTabSz="8350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imes New Roman" pitchFamily="18" charset="0"/>
        </a:defRPr>
      </a:lvl6pPr>
      <a:lvl7pPr marL="3167063" indent="-249238" algn="l" defTabSz="8350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imes New Roman" pitchFamily="18" charset="0"/>
        </a:defRPr>
      </a:lvl7pPr>
      <a:lvl8pPr marL="3624263" indent="-249238" algn="l" defTabSz="8350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imes New Roman" pitchFamily="18" charset="0"/>
        </a:defRPr>
      </a:lvl8pPr>
      <a:lvl9pPr marL="4081463" indent="-249238" algn="l" defTabSz="8350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Grp="1"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540000"/>
            <a:ext cx="8420100" cy="1270000"/>
          </a:xfrm>
        </p:spPr>
        <p:txBody>
          <a:bodyPr/>
          <a:lstStyle/>
          <a:p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METC</a:t>
            </a:r>
            <a:r>
              <a:rPr lang="en-GB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OR</a:t>
            </a:r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b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Programme Status</a:t>
            </a:r>
            <a:endParaRPr lang="en-GB" sz="3200" b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612775" y="4703763"/>
            <a:ext cx="8134350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41" tIns="50421" rIns="100841" bIns="50421" anchor="ctr"/>
          <a:lstStyle/>
          <a:p>
            <a:pPr marL="376238" indent="-376238" algn="l" defTabSz="1001713">
              <a:lnSpc>
                <a:spcPct val="90000"/>
              </a:lnSpc>
              <a:spcBef>
                <a:spcPct val="20000"/>
              </a:spcBef>
            </a:pPr>
            <a:r>
              <a:rPr lang="en-GB" sz="2200">
                <a:latin typeface="Arial" pitchFamily="34" charset="0"/>
              </a:rPr>
              <a:t>Presented byS. Bechta</a:t>
            </a:r>
          </a:p>
          <a:p>
            <a:pPr marL="376238" indent="-376238" algn="l" defTabSz="1001713">
              <a:lnSpc>
                <a:spcPct val="90000"/>
              </a:lnSpc>
              <a:spcBef>
                <a:spcPct val="20000"/>
              </a:spcBef>
            </a:pPr>
            <a:r>
              <a:rPr lang="en-US"/>
              <a:t>5th  CEG-CM </a:t>
            </a:r>
            <a:r>
              <a:rPr lang="en-GB"/>
              <a:t>Meeting</a:t>
            </a:r>
          </a:p>
          <a:p>
            <a:pPr marL="376238" indent="-376238" algn="l" defTabSz="1001713">
              <a:lnSpc>
                <a:spcPct val="90000"/>
              </a:lnSpc>
              <a:spcBef>
                <a:spcPct val="20000"/>
              </a:spcBef>
            </a:pPr>
            <a:endParaRPr lang="en-GB" sz="2200">
              <a:latin typeface="Arial" pitchFamily="34" charset="0"/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1244600" y="423863"/>
            <a:ext cx="39084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41" tIns="50421" rIns="100841" bIns="50421">
            <a:spAutoFit/>
          </a:bodyPr>
          <a:lstStyle/>
          <a:p>
            <a:pPr algn="l" defTabSz="1001713"/>
            <a:r>
              <a:rPr lang="en-US" sz="2000">
                <a:latin typeface="Arial" pitchFamily="34" charset="0"/>
                <a:cs typeface="Times New Roman" pitchFamily="18" charset="0"/>
              </a:rPr>
              <a:t>A.P. Alexandrov </a:t>
            </a:r>
            <a:r>
              <a:rPr lang="en-GB" sz="2000">
                <a:latin typeface="Arial" pitchFamily="34" charset="0"/>
              </a:rPr>
              <a:t>Research</a:t>
            </a:r>
            <a:r>
              <a:rPr lang="en-US" sz="2000">
                <a:latin typeface="Arial" pitchFamily="34" charset="0"/>
              </a:rPr>
              <a:t> </a:t>
            </a:r>
            <a:r>
              <a:rPr lang="en-GB" sz="2000">
                <a:latin typeface="Arial" pitchFamily="34" charset="0"/>
              </a:rPr>
              <a:t>Institute</a:t>
            </a:r>
            <a:r>
              <a:rPr lang="en-US" sz="2000">
                <a:latin typeface="Arial" pitchFamily="34" charset="0"/>
              </a:rPr>
              <a:t> of Technology</a:t>
            </a:r>
            <a:endParaRPr lang="en-GB" sz="2000">
              <a:latin typeface="Arial" pitchFamily="34" charset="0"/>
            </a:endParaRP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4999038" y="469900"/>
            <a:ext cx="3154362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41" tIns="50421" rIns="100841" bIns="50421">
            <a:spAutoFit/>
          </a:bodyPr>
          <a:lstStyle/>
          <a:p>
            <a:pPr algn="l" defTabSz="1001713"/>
            <a:r>
              <a:rPr lang="en-GB" sz="2000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ISTC</a:t>
            </a:r>
            <a:r>
              <a:rPr lang="en-GB" sz="2000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METCOR</a:t>
            </a:r>
            <a:r>
              <a:rPr lang="en-GB" sz="2000">
                <a:latin typeface="Arial" pitchFamily="34" charset="0"/>
              </a:rPr>
              <a:t> Project</a:t>
            </a:r>
            <a:endParaRPr lang="en-US" sz="2000">
              <a:latin typeface="Arial" pitchFamily="34" charset="0"/>
            </a:endParaRPr>
          </a:p>
          <a:p>
            <a:pPr algn="l" defTabSz="1001713"/>
            <a:r>
              <a:rPr lang="en-US" sz="2000">
                <a:latin typeface="Arial" pitchFamily="34" charset="0"/>
              </a:rPr>
              <a:t>#833.2</a:t>
            </a:r>
            <a:endParaRPr lang="en-GB" sz="2000">
              <a:latin typeface="Arial" pitchFamily="34" charset="0"/>
            </a:endParaRPr>
          </a:p>
        </p:txBody>
      </p:sp>
      <p:pic>
        <p:nvPicPr>
          <p:cNvPr id="14746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8362950" y="295275"/>
            <a:ext cx="1217613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7469" name="Object 13"/>
          <p:cNvGraphicFramePr>
            <a:graphicFrameLocks noChangeAspect="1"/>
          </p:cNvGraphicFramePr>
          <p:nvPr/>
        </p:nvGraphicFramePr>
        <p:xfrm>
          <a:off x="223838" y="323850"/>
          <a:ext cx="9128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0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323850"/>
                        <a:ext cx="912812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B0B41-EE37-4DAA-AC0D-70E3420E2E45}" type="slidenum">
              <a:rPr lang="en-GB"/>
              <a:pPr/>
              <a:t>10</a:t>
            </a:fld>
            <a:endParaRPr lang="en-GB"/>
          </a:p>
        </p:txBody>
      </p:sp>
      <p:pic>
        <p:nvPicPr>
          <p:cNvPr id="5" name="Picture 7"/>
          <p:cNvPicPr>
            <a:picLocks noGrp="1"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0"/>
            <a:ext cx="8840787" cy="1270000"/>
          </a:xfrm>
        </p:spPr>
        <p:txBody>
          <a:bodyPr/>
          <a:lstStyle/>
          <a:p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Pr1-MC-7 and MC 7 Experimental objectives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42950" y="3382963"/>
          <a:ext cx="41275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5" name="Документ" r:id="rId5" imgW="7682802" imgH="4106279" progId="Word.Document.8">
                  <p:embed/>
                </p:oleObj>
              </mc:Choice>
              <mc:Fallback>
                <p:oleObj name="Документ" r:id="rId5" imgW="7682802" imgH="41062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382963"/>
                        <a:ext cx="4127500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34975" y="1882775"/>
          <a:ext cx="9163050" cy="336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6" name="Документ" r:id="rId7" imgW="6409301" imgH="2353319" progId="Word.Document.8">
                  <p:embed/>
                </p:oleObj>
              </mc:Choice>
              <mc:Fallback>
                <p:oleObj name="Документ" r:id="rId7" imgW="6409301" imgH="235331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882775"/>
                        <a:ext cx="9163050" cy="336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21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50D48E-C69F-42EB-812F-8CB440E6D8FB}" type="slidenum">
              <a:rPr lang="en-GB"/>
              <a:pPr/>
              <a:t>11</a:t>
            </a:fld>
            <a:endParaRPr lang="en-GB"/>
          </a:p>
        </p:txBody>
      </p:sp>
      <p:pic>
        <p:nvPicPr>
          <p:cNvPr id="19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" name="Picture 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" b="1672"/>
          <a:stretch>
            <a:fillRect/>
          </a:stretch>
        </p:blipFill>
        <p:spPr>
          <a:xfrm>
            <a:off x="4586288" y="1474788"/>
            <a:ext cx="1444625" cy="1331912"/>
          </a:xfr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407988" y="5708650"/>
            <a:ext cx="531336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 anchor="ctr">
            <a:spAutoFit/>
          </a:bodyPr>
          <a:lstStyle/>
          <a:p>
            <a:pPr marL="500063" indent="-500063" algn="l" defTabSz="835025">
              <a:tabLst>
                <a:tab pos="250825" algn="l"/>
                <a:tab pos="1878013" algn="l"/>
              </a:tabLst>
            </a:pPr>
            <a:r>
              <a:rPr lang="en-GB" sz="1500" b="0">
                <a:latin typeface="Arial" pitchFamily="34" charset="0"/>
              </a:rPr>
              <a:t>1. Water-cooled cover. 2. Vessel steel specimen.</a:t>
            </a:r>
          </a:p>
          <a:p>
            <a:pPr marL="500063" indent="-500063" algn="l" defTabSz="835025">
              <a:tabLst>
                <a:tab pos="250825" algn="l"/>
                <a:tab pos="1878013" algn="l"/>
              </a:tabLst>
            </a:pPr>
            <a:r>
              <a:rPr lang="en-GB" sz="1500" b="0">
                <a:latin typeface="Arial" pitchFamily="34" charset="0"/>
              </a:rPr>
              <a:t>3. Cylindrical steel heater. 4. Inductor. </a:t>
            </a:r>
          </a:p>
          <a:p>
            <a:pPr marL="500063" indent="-500063" algn="l" defTabSz="835025">
              <a:tabLst>
                <a:tab pos="250825" algn="l"/>
                <a:tab pos="1878013" algn="l"/>
              </a:tabLst>
            </a:pPr>
            <a:r>
              <a:rPr lang="en-GB" sz="1500" b="0">
                <a:latin typeface="Arial" pitchFamily="34" charset="0"/>
              </a:rPr>
              <a:t>5. K-type thermocouples. 6. Quartz plate under the heater.</a:t>
            </a:r>
          </a:p>
          <a:p>
            <a:pPr marL="500063" indent="-500063" algn="l" defTabSz="835025">
              <a:tabLst>
                <a:tab pos="250825" algn="l"/>
                <a:tab pos="1878013" algn="l"/>
              </a:tabLst>
            </a:pPr>
            <a:r>
              <a:rPr lang="en-GB" sz="1500" b="0">
                <a:latin typeface="Arial" pitchFamily="34" charset="0"/>
              </a:rPr>
              <a:t>7. Insulating quartz tube. 8. Metallic bottom</a:t>
            </a:r>
            <a:r>
              <a:rPr lang="en-US" sz="1500">
                <a:latin typeface="Arial" pitchFamily="34" charset="0"/>
              </a:rPr>
              <a:t> </a:t>
            </a:r>
            <a:endParaRPr lang="en-GB" sz="1500">
              <a:latin typeface="Arial" pitchFamily="34" charset="0"/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6203950" y="5773738"/>
            <a:ext cx="34067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 anchor="ctr">
            <a:spAutoFit/>
          </a:bodyPr>
          <a:lstStyle/>
          <a:p>
            <a:pPr algn="l" defTabSz="835025"/>
            <a:r>
              <a:rPr lang="en-GB" sz="1500" b="0">
                <a:latin typeface="Arial" pitchFamily="34" charset="0"/>
              </a:rPr>
              <a:t>1. Cover. 2. Corium. 3. Crucible.</a:t>
            </a:r>
            <a:br>
              <a:rPr lang="en-GB" sz="1500" b="0">
                <a:latin typeface="Arial" pitchFamily="34" charset="0"/>
              </a:rPr>
            </a:br>
            <a:r>
              <a:rPr lang="en-GB" sz="1500" b="0">
                <a:latin typeface="Arial" pitchFamily="34" charset="0"/>
              </a:rPr>
              <a:t>4. Thermocouple boreholes.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>
          <a:xfrm>
            <a:off x="757238" y="185738"/>
            <a:ext cx="8420100" cy="709612"/>
          </a:xfrm>
        </p:spPr>
        <p:txBody>
          <a:bodyPr/>
          <a:lstStyle/>
          <a:p>
            <a:pPr defTabSz="762000"/>
            <a:r>
              <a:rPr lang="en-US">
                <a:solidFill>
                  <a:srgbClr val="A50021"/>
                </a:solidFill>
              </a:rPr>
              <a:t>Pr</a:t>
            </a:r>
            <a:r>
              <a:rPr lang="ru-RU">
                <a:solidFill>
                  <a:srgbClr val="A50021"/>
                </a:solidFill>
              </a:rPr>
              <a:t>1- </a:t>
            </a:r>
            <a:r>
              <a:rPr lang="en-US">
                <a:solidFill>
                  <a:srgbClr val="A50021"/>
                </a:solidFill>
              </a:rPr>
              <a:t>MC</a:t>
            </a:r>
            <a:r>
              <a:rPr lang="ru-RU">
                <a:solidFill>
                  <a:srgbClr val="A50021"/>
                </a:solidFill>
              </a:rPr>
              <a:t> 7</a:t>
            </a:r>
            <a:r>
              <a:rPr lang="en-US"/>
              <a:t> </a:t>
            </a:r>
            <a:r>
              <a:rPr lang="en-GB"/>
              <a:t>Scheme</a:t>
            </a:r>
            <a:r>
              <a:rPr lang="en-US"/>
              <a:t> 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4584700" y="1160463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>
            <a:spAutoFit/>
          </a:bodyPr>
          <a:lstStyle>
            <a:lvl1pPr algn="l" defTabSz="10017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5475" algn="l" defTabSz="1001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2538" algn="l" defTabSz="10017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78013" algn="l" defTabSz="10017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03488" algn="l" defTabSz="10017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96068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1788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7508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32288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u="sng">
                <a:latin typeface="Arial" pitchFamily="34" charset="0"/>
              </a:rPr>
              <a:t>A-A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1679575" y="860425"/>
            <a:ext cx="21780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>
            <a:spAutoFit/>
          </a:bodyPr>
          <a:lstStyle/>
          <a:p>
            <a:pPr algn="l" defTabSz="1001713"/>
            <a:r>
              <a:rPr lang="en-GB" sz="22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Furnace</a:t>
            </a:r>
            <a:endParaRPr lang="en-US" sz="220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011988" y="908050"/>
            <a:ext cx="217646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>
            <a:spAutoFit/>
          </a:bodyPr>
          <a:lstStyle/>
          <a:p>
            <a:pPr algn="l" defTabSz="1001713"/>
            <a:r>
              <a:rPr lang="en-GB" sz="22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Crucible</a:t>
            </a:r>
            <a:endParaRPr lang="en-US" sz="220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0" y="25669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95595" name="Object 11"/>
          <p:cNvGraphicFramePr>
            <a:graphicFrameLocks noChangeAspect="1"/>
          </p:cNvGraphicFramePr>
          <p:nvPr/>
        </p:nvGraphicFramePr>
        <p:xfrm>
          <a:off x="6553200" y="2387600"/>
          <a:ext cx="2889250" cy="248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4" name="Точечный рисунок" r:id="rId5" imgW="2666667" imgH="2238687" progId="Paint.Picture">
                  <p:embed/>
                </p:oleObj>
              </mc:Choice>
              <mc:Fallback>
                <p:oleObj name="Точечный рисунок" r:id="rId5" imgW="2666667" imgH="223868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87600"/>
                        <a:ext cx="2889250" cy="248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596" name="Group 12"/>
          <p:cNvGrpSpPr>
            <a:grpSpLocks/>
          </p:cNvGrpSpPr>
          <p:nvPr/>
        </p:nvGrpSpPr>
        <p:grpSpPr bwMode="auto">
          <a:xfrm>
            <a:off x="428625" y="1431925"/>
            <a:ext cx="3975100" cy="3944938"/>
            <a:chOff x="249" y="812"/>
            <a:chExt cx="2312" cy="2236"/>
          </a:xfrm>
        </p:grpSpPr>
        <p:pic>
          <p:nvPicPr>
            <p:cNvPr id="195597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6" b="1050"/>
            <a:stretch>
              <a:fillRect/>
            </a:stretch>
          </p:blipFill>
          <p:spPr bwMode="auto">
            <a:xfrm>
              <a:off x="249" y="812"/>
              <a:ext cx="2312" cy="2236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5598" name="Line 14"/>
            <p:cNvSpPr>
              <a:spLocks noChangeShapeType="1"/>
            </p:cNvSpPr>
            <p:nvPr/>
          </p:nvSpPr>
          <p:spPr bwMode="auto">
            <a:xfrm flipV="1">
              <a:off x="958" y="1171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599" name="Line 15"/>
            <p:cNvSpPr>
              <a:spLocks noChangeShapeType="1"/>
            </p:cNvSpPr>
            <p:nvPr/>
          </p:nvSpPr>
          <p:spPr bwMode="auto">
            <a:xfrm flipV="1">
              <a:off x="1549" y="1179"/>
              <a:ext cx="0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600" name="Text Box 16"/>
            <p:cNvSpPr txBox="1">
              <a:spLocks noChangeArrowheads="1"/>
            </p:cNvSpPr>
            <p:nvPr/>
          </p:nvSpPr>
          <p:spPr bwMode="auto">
            <a:xfrm>
              <a:off x="926" y="1192"/>
              <a:ext cx="1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145" tIns="50073" rIns="100145" bIns="50073">
              <a:spAutoFit/>
            </a:bodyPr>
            <a:lstStyle>
              <a:lvl1pPr algn="l" defTabSz="1001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25475" algn="l" defTabSz="1001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2538" algn="l" defTabSz="1001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78013" algn="l" defTabSz="1001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503488" algn="l" defTabSz="1001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960688" defTabSz="1001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417888" defTabSz="1001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875088" defTabSz="1001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332288" defTabSz="1001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>
                  <a:latin typeface="Arial" pitchFamily="34" charset="0"/>
                </a:rPr>
                <a:t>A</a:t>
              </a:r>
            </a:p>
          </p:txBody>
        </p:sp>
        <p:sp>
          <p:nvSpPr>
            <p:cNvPr id="195601" name="Text Box 17"/>
            <p:cNvSpPr txBox="1">
              <a:spLocks noChangeArrowheads="1"/>
            </p:cNvSpPr>
            <p:nvPr/>
          </p:nvSpPr>
          <p:spPr bwMode="auto">
            <a:xfrm>
              <a:off x="1390" y="1184"/>
              <a:ext cx="1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145" tIns="50073" rIns="100145" bIns="50073">
              <a:spAutoFit/>
            </a:bodyPr>
            <a:lstStyle>
              <a:lvl1pPr algn="l" defTabSz="1001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25475" algn="l" defTabSz="1001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2538" algn="l" defTabSz="1001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78013" algn="l" defTabSz="1001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503488" algn="l" defTabSz="1001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960688" defTabSz="1001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417888" defTabSz="1001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875088" defTabSz="1001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332288" defTabSz="1001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>
                  <a:latin typeface="Arial" pitchFamily="34" charset="0"/>
                </a:rPr>
                <a:t>A</a:t>
              </a:r>
            </a:p>
          </p:txBody>
        </p:sp>
        <p:sp>
          <p:nvSpPr>
            <p:cNvPr id="195602" name="Line 18"/>
            <p:cNvSpPr>
              <a:spLocks noChangeShapeType="1"/>
            </p:cNvSpPr>
            <p:nvPr/>
          </p:nvSpPr>
          <p:spPr bwMode="auto">
            <a:xfrm flipV="1">
              <a:off x="943" y="1462"/>
              <a:ext cx="71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603" name="Line 19"/>
            <p:cNvSpPr>
              <a:spLocks noChangeShapeType="1"/>
            </p:cNvSpPr>
            <p:nvPr/>
          </p:nvSpPr>
          <p:spPr bwMode="auto">
            <a:xfrm flipV="1">
              <a:off x="1508" y="1463"/>
              <a:ext cx="71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DA87D-45CB-40E3-8EF1-471D9DA332E2}" type="slidenum">
              <a:rPr lang="en-GB"/>
              <a:pPr/>
              <a:t>12</a:t>
            </a:fld>
            <a:endParaRPr lang="en-GB"/>
          </a:p>
        </p:txBody>
      </p:sp>
      <p:pic>
        <p:nvPicPr>
          <p:cNvPr id="15" name="Picture 7"/>
          <p:cNvPicPr>
            <a:picLocks noGrp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50413" cy="711200"/>
          </a:xfrm>
        </p:spPr>
        <p:txBody>
          <a:bodyPr/>
          <a:lstStyle/>
          <a:p>
            <a:pPr defTabSz="762000"/>
            <a:r>
              <a:rPr lang="en-US"/>
              <a:t>Post - test analysis of Pr1-MC 7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744538"/>
            <a:ext cx="9205913" cy="539750"/>
          </a:xfrm>
        </p:spPr>
        <p:txBody>
          <a:bodyPr/>
          <a:lstStyle/>
          <a:p>
            <a:pPr marL="342900" indent="-342900" defTabSz="762000">
              <a:lnSpc>
                <a:spcPct val="80000"/>
              </a:lnSpc>
            </a:pPr>
            <a:r>
              <a:rPr lang="en-GB" sz="2000"/>
              <a:t>Example of microstructures of the corium-steel interaction zone after 10-hour exposition (Crucible № 6)</a:t>
            </a:r>
            <a:r>
              <a:rPr lang="en-US" sz="2000"/>
              <a:t> 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/>
          <a:stretch>
            <a:fillRect/>
          </a:stretch>
        </p:blipFill>
        <p:spPr bwMode="auto">
          <a:xfrm>
            <a:off x="3684588" y="1470025"/>
            <a:ext cx="2674937" cy="231298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651250"/>
            <a:ext cx="2760663" cy="1681163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31925"/>
            <a:ext cx="2765425" cy="1685925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" b="3123"/>
          <a:stretch>
            <a:fillRect/>
          </a:stretch>
        </p:blipFill>
        <p:spPr bwMode="auto">
          <a:xfrm>
            <a:off x="3843338" y="4165600"/>
            <a:ext cx="4033837" cy="11938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" b="1083"/>
          <a:stretch>
            <a:fillRect/>
          </a:stretch>
        </p:blipFill>
        <p:spPr bwMode="auto">
          <a:xfrm>
            <a:off x="6938963" y="1455738"/>
            <a:ext cx="2214562" cy="23876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41" name="Line 9"/>
          <p:cNvSpPr>
            <a:spLocks noChangeShapeType="1"/>
          </p:cNvSpPr>
          <p:nvPr/>
        </p:nvSpPr>
        <p:spPr bwMode="auto">
          <a:xfrm flipH="1">
            <a:off x="3492500" y="2308225"/>
            <a:ext cx="620713" cy="19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 flipH="1">
            <a:off x="3181350" y="2478088"/>
            <a:ext cx="919163" cy="1236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5226050" y="2886075"/>
            <a:ext cx="223838" cy="1362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5964238" y="2406650"/>
            <a:ext cx="974725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1217613" y="5745163"/>
            <a:ext cx="80676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>
            <a:spAutoFit/>
          </a:bodyPr>
          <a:lstStyle/>
          <a:p>
            <a:pPr algn="l" defTabSz="835025">
              <a:buFontTx/>
              <a:buChar char="•"/>
            </a:pPr>
            <a:r>
              <a:rPr lang="en-US" sz="1800">
                <a:latin typeface="Arial" pitchFamily="34" charset="0"/>
              </a:rPr>
              <a:t>  </a:t>
            </a:r>
            <a:r>
              <a:rPr lang="en-GB" sz="1800">
                <a:latin typeface="Arial" pitchFamily="34" charset="0"/>
              </a:rPr>
              <a:t>Four characteristic layers in the interaction zone (analysis is in progress)</a:t>
            </a:r>
          </a:p>
          <a:p>
            <a:pPr algn="l" defTabSz="835025">
              <a:buFontTx/>
              <a:buChar char="•"/>
            </a:pPr>
            <a:r>
              <a:rPr lang="en-GB" sz="1800">
                <a:latin typeface="Arial" pitchFamily="34" charset="0"/>
              </a:rPr>
              <a:t>  A sidewall pit with interaction traces</a:t>
            </a:r>
          </a:p>
          <a:p>
            <a:pPr algn="l" defTabSz="835025">
              <a:buFontTx/>
              <a:buChar char="•"/>
            </a:pPr>
            <a:r>
              <a:rPr lang="en-GB" sz="1800">
                <a:latin typeface="Arial" pitchFamily="34" charset="0"/>
              </a:rPr>
              <a:t> The process develops on the grain boundaries</a:t>
            </a:r>
            <a:endParaRPr lang="en-GB" sz="2600" b="0">
              <a:latin typeface="Times New Roman" pitchFamily="18" charset="0"/>
            </a:endParaRP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233363" y="239713"/>
            <a:ext cx="9650412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41" tIns="50421" rIns="100841" bIns="50421" anchor="ctr"/>
          <a:lstStyle/>
          <a:p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705CF-6688-4ED7-B5F3-DF7A2325852F}" type="slidenum">
              <a:rPr lang="en-GB"/>
              <a:pPr/>
              <a:t>13</a:t>
            </a:fld>
            <a:endParaRPr lang="en-GB"/>
          </a:p>
        </p:txBody>
      </p:sp>
      <p:pic>
        <p:nvPicPr>
          <p:cNvPr id="6" name="Picture 7"/>
          <p:cNvPicPr>
            <a:picLocks noGrp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1366838" y="571500"/>
            <a:ext cx="74533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41" tIns="50421" rIns="100841" bIns="50421"/>
          <a:lstStyle/>
          <a:p>
            <a:pPr marL="342900" indent="-342900" algn="l">
              <a:spcBef>
                <a:spcPct val="20000"/>
              </a:spcBef>
            </a:pPr>
            <a:r>
              <a:rPr lang="en-GB" sz="2600">
                <a:latin typeface="Arial" pitchFamily="34" charset="0"/>
              </a:rPr>
              <a:t>MC-7 Furnace design and schematics</a:t>
            </a:r>
            <a:r>
              <a:rPr lang="en-US" sz="2600" b="0">
                <a:latin typeface="Arial" pitchFamily="34" charset="0"/>
              </a:rPr>
              <a:t> 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536575" y="5381625"/>
            <a:ext cx="91027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 anchor="ctr">
            <a:spAutoFit/>
          </a:bodyPr>
          <a:lstStyle/>
          <a:p>
            <a:pPr algn="l" defTabSz="835025">
              <a:tabLst>
                <a:tab pos="250825" algn="l"/>
                <a:tab pos="1878013" algn="l"/>
              </a:tabLst>
            </a:pPr>
            <a:r>
              <a:rPr lang="en-GB" sz="1300" b="0">
                <a:latin typeface="Arial" pitchFamily="34" charset="0"/>
              </a:rPr>
              <a:t>1 – water-cooled pyrometer shaft; 2 – water-cooled cover; 3 – water-cooled electromagnetic screen; 4 – quartz tube; </a:t>
            </a:r>
            <a:br>
              <a:rPr lang="en-GB" sz="1300" b="0">
                <a:latin typeface="Arial" pitchFamily="34" charset="0"/>
              </a:rPr>
            </a:br>
            <a:r>
              <a:rPr lang="en-GB" sz="1300" b="0">
                <a:latin typeface="Arial" pitchFamily="34" charset="0"/>
              </a:rPr>
              <a:t>5 – crucible section; 6 – inductor; 7 – melt; 8 – acoustic defect; 9 – molten ZrO2; 10 –ZrO2 insulation; </a:t>
            </a:r>
            <a:br>
              <a:rPr lang="en-GB" sz="1300" b="0">
                <a:latin typeface="Arial" pitchFamily="34" charset="0"/>
              </a:rPr>
            </a:br>
            <a:r>
              <a:rPr lang="en-GB" sz="1300" b="0">
                <a:latin typeface="Arial" pitchFamily="34" charset="0"/>
              </a:rPr>
              <a:t>11 – vessel steel specimen; 12 – specimen top calorimeter; 13 – specimen bottom calorimeter; 14 – kaolin wool insulation; 15 –ultrasonic sensor; 16 – thermocouples; 17 – crust, 18 – electromagnetic screen; </a:t>
            </a:r>
            <a:br>
              <a:rPr lang="en-GB" sz="1300" b="0">
                <a:latin typeface="Arial" pitchFamily="34" charset="0"/>
              </a:rPr>
            </a:br>
            <a:r>
              <a:rPr lang="en-GB" sz="1300" b="0">
                <a:latin typeface="Arial" pitchFamily="34" charset="0"/>
              </a:rPr>
              <a:t>19 – uncooled electromagnetic screen; 20 – cylindrical support of the specimen</a:t>
            </a:r>
            <a:r>
              <a:rPr lang="en-US" sz="1300">
                <a:latin typeface="Arial" pitchFamily="34" charset="0"/>
              </a:rPr>
              <a:t> </a:t>
            </a:r>
            <a:endParaRPr lang="en-GB" sz="1300">
              <a:latin typeface="Arial" pitchFamily="34" charset="0"/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 b="1140"/>
          <a:stretch>
            <a:fillRect/>
          </a:stretch>
        </p:blipFill>
        <p:spPr>
          <a:xfrm>
            <a:off x="1042988" y="1274763"/>
            <a:ext cx="4267200" cy="3773487"/>
          </a:xfrm>
          <a:noFill/>
          <a:ln w="25400" cap="flat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96613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" b="1112"/>
          <a:stretch>
            <a:fillRect/>
          </a:stretch>
        </p:blipFill>
        <p:spPr>
          <a:xfrm>
            <a:off x="5608638" y="1223963"/>
            <a:ext cx="2794000" cy="3821112"/>
          </a:xfr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C095C-83FC-496E-B1AF-AC3EF9C2F153}" type="slidenum">
              <a:rPr lang="en-GB"/>
              <a:pPr/>
              <a:t>14</a:t>
            </a:fld>
            <a:endParaRPr lang="en-GB"/>
          </a:p>
        </p:txBody>
      </p:sp>
      <p:pic>
        <p:nvPicPr>
          <p:cNvPr id="11" name="Picture 7"/>
          <p:cNvPicPr>
            <a:picLocks noGrp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582613" y="1225550"/>
            <a:ext cx="9072562" cy="55165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322263"/>
            <a:ext cx="9242425" cy="711200"/>
          </a:xfrm>
        </p:spPr>
        <p:txBody>
          <a:bodyPr/>
          <a:lstStyle/>
          <a:p>
            <a:pPr defTabSz="762000"/>
            <a:r>
              <a:rPr lang="en-US" sz="2000"/>
              <a:t>Specimen temperature distribution and interaction zone boundary location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185988" y="1169988"/>
            <a:ext cx="72548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 anchor="ctr">
            <a:spAutoFit/>
          </a:bodyPr>
          <a:lstStyle/>
          <a:p>
            <a:pPr defTabSz="835025"/>
            <a:r>
              <a:rPr lang="en-US" sz="1800">
                <a:solidFill>
                  <a:srgbClr val="990033"/>
                </a:solidFill>
                <a:latin typeface="Arial" pitchFamily="34" charset="0"/>
              </a:rPr>
              <a:t>MC6 </a:t>
            </a:r>
            <a:endParaRPr lang="fr-FR" sz="18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7689850" y="1169988"/>
            <a:ext cx="72548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>
            <a:spAutoFit/>
          </a:bodyPr>
          <a:lstStyle/>
          <a:p>
            <a:pPr defTabSz="835025"/>
            <a:r>
              <a:rPr lang="en-US" sz="1800">
                <a:solidFill>
                  <a:srgbClr val="990033"/>
                </a:solidFill>
                <a:latin typeface="Arial" pitchFamily="34" charset="0"/>
              </a:rPr>
              <a:t>MC</a:t>
            </a:r>
            <a:r>
              <a:rPr lang="ru-RU" sz="1800">
                <a:solidFill>
                  <a:srgbClr val="990033"/>
                </a:solidFill>
                <a:latin typeface="Arial" pitchFamily="34" charset="0"/>
              </a:rPr>
              <a:t>7</a:t>
            </a:r>
            <a:r>
              <a:rPr lang="en-US" sz="1800">
                <a:solidFill>
                  <a:srgbClr val="990033"/>
                </a:solidFill>
                <a:latin typeface="Arial" pitchFamily="34" charset="0"/>
              </a:rPr>
              <a:t> </a:t>
            </a:r>
            <a:endParaRPr lang="fr-FR" sz="1800">
              <a:solidFill>
                <a:srgbClr val="990033"/>
              </a:solidFill>
              <a:latin typeface="Arial" pitchFamily="34" charset="0"/>
            </a:endParaRPr>
          </a:p>
        </p:txBody>
      </p:sp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528763"/>
            <a:ext cx="25765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125788"/>
            <a:ext cx="9779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97013"/>
            <a:ext cx="26717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4794250" y="2465388"/>
            <a:ext cx="8096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45" tIns="50073" rIns="100145" bIns="50073"/>
          <a:lstStyle>
            <a:lvl1pPr algn="l" defTabSz="10017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0063" algn="l" defTabSz="1001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1713" algn="l" defTabSz="10017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01775" algn="l" defTabSz="10017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03425" algn="l" defTabSz="10017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0625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7825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5025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2225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500" b="0">
                <a:latin typeface="Arial" pitchFamily="34" charset="0"/>
              </a:rPr>
              <a:t>Т, </a:t>
            </a:r>
            <a:r>
              <a:rPr lang="en-US" sz="1500" b="0">
                <a:latin typeface="Arial" pitchFamily="34" charset="0"/>
                <a:sym typeface="Symbol" pitchFamily="18" charset="2"/>
              </a:rPr>
              <a:t></a:t>
            </a:r>
            <a:r>
              <a:rPr lang="en-US" sz="1500" b="0">
                <a:latin typeface="Arial" pitchFamily="34" charset="0"/>
              </a:rPr>
              <a:t>С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661988" y="5705475"/>
            <a:ext cx="8864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 anchor="ctr">
            <a:spAutoFit/>
          </a:bodyPr>
          <a:lstStyle/>
          <a:p>
            <a:pPr algn="l" defTabSz="835025"/>
            <a:r>
              <a:rPr lang="en-US" sz="1500">
                <a:latin typeface="Arial" pitchFamily="34" charset="0"/>
              </a:rPr>
              <a:t>Temperatures of the interaction zone boundary are  found to be in the range:</a:t>
            </a:r>
            <a:r>
              <a:rPr lang="ru-RU" sz="1500">
                <a:latin typeface="Arial" pitchFamily="34" charset="0"/>
              </a:rPr>
              <a:t/>
            </a:r>
            <a:br>
              <a:rPr lang="ru-RU" sz="1500">
                <a:latin typeface="Arial" pitchFamily="34" charset="0"/>
              </a:rPr>
            </a:br>
            <a:r>
              <a:rPr lang="en-US" sz="1500">
                <a:latin typeface="Arial" pitchFamily="34" charset="0"/>
              </a:rPr>
              <a:t> </a:t>
            </a:r>
            <a:r>
              <a:rPr lang="en-GB" sz="1500">
                <a:latin typeface="Arial" pitchFamily="34" charset="0"/>
              </a:rPr>
              <a:t>МС</a:t>
            </a:r>
            <a:r>
              <a:rPr lang="en-US" sz="1500">
                <a:latin typeface="Arial" pitchFamily="34" charset="0"/>
              </a:rPr>
              <a:t>-7 – 1030...1100</a:t>
            </a:r>
            <a:r>
              <a:rPr lang="en-US" sz="1500">
                <a:latin typeface="Arial" pitchFamily="34" charset="0"/>
                <a:sym typeface="Symbol" pitchFamily="18" charset="2"/>
              </a:rPr>
              <a:t></a:t>
            </a:r>
            <a:r>
              <a:rPr lang="en-GB" sz="1500">
                <a:latin typeface="Arial" pitchFamily="34" charset="0"/>
              </a:rPr>
              <a:t>С</a:t>
            </a:r>
            <a:r>
              <a:rPr lang="en-US" sz="1500">
                <a:latin typeface="Arial" pitchFamily="34" charset="0"/>
                <a:sym typeface="Symbol" pitchFamily="18" charset="2"/>
              </a:rPr>
              <a:t>;  </a:t>
            </a:r>
            <a:r>
              <a:rPr lang="en-GB" sz="1500">
                <a:latin typeface="Arial" pitchFamily="34" charset="0"/>
                <a:sym typeface="Symbol" pitchFamily="18" charset="2"/>
              </a:rPr>
              <a:t>МС</a:t>
            </a:r>
            <a:r>
              <a:rPr lang="en-US" sz="1500">
                <a:latin typeface="Arial" pitchFamily="34" charset="0"/>
                <a:sym typeface="Symbol" pitchFamily="18" charset="2"/>
              </a:rPr>
              <a:t>-6 – 1120...1200</a:t>
            </a:r>
            <a:r>
              <a:rPr lang="en-GB" sz="1500">
                <a:latin typeface="Arial" pitchFamily="34" charset="0"/>
              </a:rPr>
              <a:t>С</a:t>
            </a:r>
            <a:r>
              <a:rPr lang="en-US" sz="1500">
                <a:latin typeface="Arial" pitchFamily="34" charset="0"/>
                <a:sym typeface="Symbol" pitchFamily="18" charset="2"/>
              </a:rPr>
              <a:t>   </a:t>
            </a:r>
            <a:endParaRPr lang="en-GB" sz="1500">
              <a:latin typeface="Arial" pitchFamily="34" charset="0"/>
              <a:sym typeface="Symbol" pitchFamily="18" charset="2"/>
            </a:endParaRPr>
          </a:p>
          <a:p>
            <a:pPr algn="l" defTabSz="835025"/>
            <a:r>
              <a:rPr lang="ru-RU" sz="1300">
                <a:latin typeface="Arial" pitchFamily="34" charset="0"/>
                <a:sym typeface="Symbol" pitchFamily="18" charset="2"/>
              </a:rPr>
              <a:t>! </a:t>
            </a:r>
            <a:r>
              <a:rPr lang="en-GB" sz="1300">
                <a:latin typeface="Arial" pitchFamily="34" charset="0"/>
              </a:rPr>
              <a:t>The variation of thermal conductivity of the near-surface metal in the  </a:t>
            </a:r>
            <a:r>
              <a:rPr lang="en-GB" sz="1300">
                <a:latin typeface="Arial" pitchFamily="34" charset="0"/>
                <a:sym typeface="Symbol" pitchFamily="18" charset="2"/>
              </a:rPr>
              <a:t></a:t>
            </a:r>
            <a:r>
              <a:rPr lang="en-GB" sz="1300">
                <a:latin typeface="Arial" pitchFamily="34" charset="0"/>
              </a:rPr>
              <a:t>30% range has not resulted in relevant changes of the calculated boundary temperature</a:t>
            </a:r>
            <a:r>
              <a:rPr lang="en-US" sz="1300">
                <a:latin typeface="Arial" pitchFamily="34" charset="0"/>
              </a:rPr>
              <a:t> </a:t>
            </a:r>
            <a:endParaRPr lang="ru-RU" sz="1300"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8F719-08F8-451F-8C72-7CB9892D628E}" type="slidenum">
              <a:rPr lang="en-GB"/>
              <a:pPr/>
              <a:t>15</a:t>
            </a:fld>
            <a:endParaRPr lang="en-GB"/>
          </a:p>
        </p:txBody>
      </p:sp>
      <p:pic>
        <p:nvPicPr>
          <p:cNvPr id="5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6950"/>
            <a:ext cx="9682163" cy="711200"/>
          </a:xfrm>
        </p:spPr>
        <p:txBody>
          <a:bodyPr/>
          <a:lstStyle/>
          <a:p>
            <a:pPr defTabSz="762000"/>
            <a:r>
              <a:rPr lang="en-GB"/>
              <a:t>Comparison of specimen temperature conditions in MC 6 and 7</a:t>
            </a:r>
            <a:r>
              <a:rPr lang="en-US"/>
              <a:t> </a:t>
            </a:r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  <p:graphicFrame>
        <p:nvGraphicFramePr>
          <p:cNvPr id="199683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119063" y="2076450"/>
          <a:ext cx="9786937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6" name="Документ" r:id="rId4" imgW="8639328" imgH="2391026" progId="Word.Document.8">
                  <p:embed/>
                </p:oleObj>
              </mc:Choice>
              <mc:Fallback>
                <p:oleObj name="Документ" r:id="rId4" imgW="8639328" imgH="239102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2076450"/>
                        <a:ext cx="9786937" cy="277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962025" y="4919663"/>
            <a:ext cx="73628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>
            <a:spAutoFit/>
          </a:bodyPr>
          <a:lstStyle/>
          <a:p>
            <a:pPr algn="l" defTabSz="835025">
              <a:buFontTx/>
              <a:buChar char="•"/>
            </a:pPr>
            <a:endParaRPr lang="en-GB" sz="1800">
              <a:latin typeface="Arial" pitchFamily="34" charset="0"/>
            </a:endParaRPr>
          </a:p>
          <a:p>
            <a:pPr algn="l" defTabSz="835025">
              <a:buFontTx/>
              <a:buChar char="•"/>
            </a:pPr>
            <a:r>
              <a:rPr lang="en-GB" sz="1800">
                <a:latin typeface="Arial" pitchFamily="34" charset="0"/>
              </a:rPr>
              <a:t> МС 7 maximum temperature on the steel surface is lower by 240 </a:t>
            </a:r>
            <a:r>
              <a:rPr lang="en-GB" sz="1800" baseline="30000">
                <a:latin typeface="Arial" pitchFamily="34" charset="0"/>
              </a:rPr>
              <a:t>o</a:t>
            </a:r>
            <a:r>
              <a:rPr lang="en-GB" sz="1800">
                <a:latin typeface="Arial" pitchFamily="34" charset="0"/>
              </a:rPr>
              <a:t>С</a:t>
            </a:r>
          </a:p>
          <a:p>
            <a:pPr algn="l" defTabSz="835025">
              <a:buFontTx/>
              <a:buChar char="•"/>
            </a:pPr>
            <a:r>
              <a:rPr lang="en-GB" sz="1800">
                <a:latin typeface="Arial" pitchFamily="34" charset="0"/>
              </a:rPr>
              <a:t> Heat flux density into the specimen near its axis is lower by 20%</a:t>
            </a:r>
          </a:p>
          <a:p>
            <a:pPr algn="l" defTabSz="835025">
              <a:buFontTx/>
              <a:buChar char="•"/>
            </a:pPr>
            <a:endParaRPr lang="en-GB" sz="26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92C5F-C2F6-4201-8EB9-AC587EEBFE06}" type="slidenum">
              <a:rPr lang="en-GB"/>
              <a:pPr/>
              <a:t>16</a:t>
            </a:fld>
            <a:endParaRPr lang="en-GB"/>
          </a:p>
        </p:txBody>
      </p:sp>
      <p:pic>
        <p:nvPicPr>
          <p:cNvPr id="9" name="Picture 7"/>
          <p:cNvPicPr>
            <a:picLocks noGrp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0"/>
            <a:ext cx="9540875" cy="711200"/>
          </a:xfrm>
        </p:spPr>
        <p:txBody>
          <a:bodyPr/>
          <a:lstStyle/>
          <a:p>
            <a:pPr defTabSz="762000"/>
            <a:r>
              <a:rPr lang="en-GB" b="0"/>
              <a:t>Corium ingot after the furnace disassembling and its cross-section</a:t>
            </a:r>
            <a:endParaRPr lang="en-US" b="0"/>
          </a:p>
        </p:txBody>
      </p:sp>
      <p:pic>
        <p:nvPicPr>
          <p:cNvPr id="200708" name="Picture 4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lum bright="1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 r="6873" b="1024"/>
          <a:stretch>
            <a:fillRect/>
          </a:stretch>
        </p:blipFill>
        <p:spPr>
          <a:xfrm>
            <a:off x="1089025" y="1306513"/>
            <a:ext cx="2836863" cy="3905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0709" name="Group 5"/>
          <p:cNvGrpSpPr>
            <a:grpSpLocks/>
          </p:cNvGrpSpPr>
          <p:nvPr/>
        </p:nvGrpSpPr>
        <p:grpSpPr bwMode="auto">
          <a:xfrm>
            <a:off x="4625975" y="1320800"/>
            <a:ext cx="4767263" cy="5518150"/>
            <a:chOff x="8514" y="1881"/>
            <a:chExt cx="7199" cy="8314"/>
          </a:xfrm>
        </p:grpSpPr>
        <p:pic>
          <p:nvPicPr>
            <p:cNvPr id="2007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" t="981" r="629" b="1964"/>
            <a:stretch>
              <a:fillRect/>
            </a:stretch>
          </p:blipFill>
          <p:spPr bwMode="auto">
            <a:xfrm>
              <a:off x="8514" y="5661"/>
              <a:ext cx="7199" cy="4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711" name="Picture 7"/>
            <p:cNvPicPr>
              <a:picLocks noChangeAspect="1" noChangeArrowheads="1"/>
            </p:cNvPicPr>
            <p:nvPr/>
          </p:nvPicPr>
          <p:blipFill>
            <a:blip r:embed="rId5">
              <a:lum bright="16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" y="1881"/>
              <a:ext cx="4499" cy="3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0712" name="Line 8"/>
            <p:cNvSpPr>
              <a:spLocks noChangeShapeType="1"/>
            </p:cNvSpPr>
            <p:nvPr/>
          </p:nvSpPr>
          <p:spPr bwMode="auto">
            <a:xfrm flipH="1" flipV="1">
              <a:off x="8514" y="5301"/>
              <a:ext cx="1980" cy="25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0713" name="Line 9"/>
            <p:cNvSpPr>
              <a:spLocks noChangeShapeType="1"/>
            </p:cNvSpPr>
            <p:nvPr/>
          </p:nvSpPr>
          <p:spPr bwMode="auto">
            <a:xfrm flipV="1">
              <a:off x="11394" y="5301"/>
              <a:ext cx="1620" cy="25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6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A8FC9-ADE1-45E2-80F3-8A1F293FA56B}" type="slidenum">
              <a:rPr lang="en-GB"/>
              <a:pPr/>
              <a:t>17</a:t>
            </a:fld>
            <a:endParaRPr lang="en-GB"/>
          </a:p>
        </p:txBody>
      </p:sp>
      <p:pic>
        <p:nvPicPr>
          <p:cNvPr id="14" name="Picture 7"/>
          <p:cNvPicPr>
            <a:picLocks noGrp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9085263" cy="711200"/>
          </a:xfrm>
        </p:spPr>
        <p:txBody>
          <a:bodyPr/>
          <a:lstStyle/>
          <a:p>
            <a:pPr defTabSz="762000"/>
            <a:r>
              <a:rPr lang="en-GB">
                <a:solidFill>
                  <a:srgbClr val="000066"/>
                </a:solidFill>
              </a:rPr>
              <a:t>Microstructure of corium-steel interaction zone</a:t>
            </a:r>
            <a:r>
              <a:rPr lang="en-US">
                <a:solidFill>
                  <a:srgbClr val="000066"/>
                </a:solidFill>
                <a:effectLst/>
              </a:rPr>
              <a:t> </a:t>
            </a:r>
            <a:br>
              <a:rPr lang="en-US">
                <a:solidFill>
                  <a:srgbClr val="000066"/>
                </a:solidFill>
                <a:effectLst/>
              </a:rPr>
            </a:br>
            <a:endParaRPr lang="en-US">
              <a:solidFill>
                <a:srgbClr val="000066"/>
              </a:solidFill>
              <a:effectLst/>
            </a:endParaRPr>
          </a:p>
        </p:txBody>
      </p:sp>
      <p:grpSp>
        <p:nvGrpSpPr>
          <p:cNvPr id="201731" name="Group 3"/>
          <p:cNvGrpSpPr>
            <a:grpSpLocks/>
          </p:cNvGrpSpPr>
          <p:nvPr/>
        </p:nvGrpSpPr>
        <p:grpSpPr bwMode="auto">
          <a:xfrm>
            <a:off x="252413" y="628650"/>
            <a:ext cx="8801100" cy="5073650"/>
            <a:chOff x="1134" y="1701"/>
            <a:chExt cx="14229" cy="8100"/>
          </a:xfrm>
        </p:grpSpPr>
        <p:pic>
          <p:nvPicPr>
            <p:cNvPr id="2017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6021"/>
              <a:ext cx="3419" cy="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73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" y="6021"/>
              <a:ext cx="3428" cy="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73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" y="6021"/>
              <a:ext cx="3428" cy="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73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4" y="6021"/>
              <a:ext cx="3429" cy="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73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1701"/>
              <a:ext cx="7920" cy="3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 flipH="1">
              <a:off x="2574" y="3681"/>
              <a:ext cx="3960" cy="23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1738" name="Line 10"/>
            <p:cNvSpPr>
              <a:spLocks noChangeShapeType="1"/>
            </p:cNvSpPr>
            <p:nvPr/>
          </p:nvSpPr>
          <p:spPr bwMode="auto">
            <a:xfrm flipH="1">
              <a:off x="6714" y="3681"/>
              <a:ext cx="900" cy="23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1739" name="Line 11"/>
            <p:cNvSpPr>
              <a:spLocks noChangeShapeType="1"/>
            </p:cNvSpPr>
            <p:nvPr/>
          </p:nvSpPr>
          <p:spPr bwMode="auto">
            <a:xfrm>
              <a:off x="8514" y="3681"/>
              <a:ext cx="1260" cy="23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>
              <a:off x="9954" y="3501"/>
              <a:ext cx="3420" cy="25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1163638" y="5949950"/>
            <a:ext cx="3851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>
            <a:spAutoFit/>
          </a:bodyPr>
          <a:lstStyle/>
          <a:p>
            <a:pPr algn="l" defTabSz="835025">
              <a:buFontTx/>
              <a:buChar char="•"/>
            </a:pPr>
            <a:r>
              <a:rPr lang="en-GB" sz="1300">
                <a:latin typeface="Arial" pitchFamily="34" charset="0"/>
              </a:rPr>
              <a:t> The interaction front is nonuniform</a:t>
            </a:r>
          </a:p>
          <a:p>
            <a:pPr algn="l" defTabSz="835025">
              <a:buFontTx/>
              <a:buChar char="•"/>
            </a:pPr>
            <a:r>
              <a:rPr lang="en-GB" sz="1300">
                <a:latin typeface="Arial" pitchFamily="34" charset="0"/>
              </a:rPr>
              <a:t> Large pores are found in the interaction zone</a:t>
            </a:r>
          </a:p>
          <a:p>
            <a:pPr algn="l" defTabSz="835025">
              <a:buFontTx/>
              <a:buChar char="•"/>
            </a:pPr>
            <a:endParaRPr lang="en-US" sz="1300"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5E1A6-C3AD-46CE-A5A5-D62B83DCA2D0}" type="slidenum">
              <a:rPr lang="en-GB"/>
              <a:pPr/>
              <a:t>18</a:t>
            </a:fld>
            <a:endParaRPr lang="en-GB"/>
          </a:p>
        </p:txBody>
      </p:sp>
      <p:pic>
        <p:nvPicPr>
          <p:cNvPr id="7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409575" y="1333500"/>
            <a:ext cx="99599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 anchor="ctr">
            <a:spAutoFit/>
          </a:bodyPr>
          <a:lstStyle/>
          <a:p>
            <a:pPr algn="l" defTabSz="835025">
              <a:buFont typeface="Wingdings" pitchFamily="2" charset="2"/>
              <a:buNone/>
            </a:pPr>
            <a:r>
              <a:rPr lang="en-GB" sz="2200">
                <a:solidFill>
                  <a:srgbClr val="000066"/>
                </a:solidFill>
                <a:latin typeface="Arial" pitchFamily="34" charset="0"/>
              </a:rPr>
              <a:t>            Eutectics temperature</a:t>
            </a:r>
          </a:p>
          <a:p>
            <a:pPr algn="l" defTabSz="835025">
              <a:buFont typeface="Wingdings" pitchFamily="2" charset="2"/>
              <a:buNone/>
            </a:pPr>
            <a:endParaRPr lang="en-GB" sz="1800">
              <a:latin typeface="Arial" pitchFamily="34" charset="0"/>
            </a:endParaRPr>
          </a:p>
          <a:p>
            <a:pPr algn="l" defTabSz="835025">
              <a:buFont typeface="Wingdings" pitchFamily="2" charset="2"/>
              <a:buChar char="q"/>
            </a:pPr>
            <a:r>
              <a:rPr lang="en-GB" sz="1800">
                <a:latin typeface="Arial" pitchFamily="34" charset="0"/>
              </a:rPr>
              <a:t> 1120- 1200 °С       МС 6 (determined by calculating temperature at the final position </a:t>
            </a:r>
            <a:br>
              <a:rPr lang="en-GB" sz="1800">
                <a:latin typeface="Arial" pitchFamily="34" charset="0"/>
              </a:rPr>
            </a:br>
            <a:r>
              <a:rPr lang="en-GB" sz="1800">
                <a:latin typeface="Arial" pitchFamily="34" charset="0"/>
              </a:rPr>
              <a:t>                                            of interaction boundary)</a:t>
            </a:r>
          </a:p>
          <a:p>
            <a:pPr algn="l" defTabSz="835025">
              <a:buFont typeface="Wingdings" pitchFamily="2" charset="2"/>
              <a:buChar char="q"/>
            </a:pPr>
            <a:r>
              <a:rPr lang="en-GB" sz="1800">
                <a:latin typeface="Arial" pitchFamily="34" charset="0"/>
              </a:rPr>
              <a:t> 1030- 1100 °С       МС 7 (determined by calculating temperature at the final position </a:t>
            </a:r>
            <a:br>
              <a:rPr lang="en-GB" sz="1800">
                <a:latin typeface="Arial" pitchFamily="34" charset="0"/>
              </a:rPr>
            </a:br>
            <a:r>
              <a:rPr lang="en-GB" sz="1800">
                <a:latin typeface="Arial" pitchFamily="34" charset="0"/>
              </a:rPr>
              <a:t>                                            of interaction boundary)</a:t>
            </a:r>
          </a:p>
          <a:p>
            <a:pPr algn="l" defTabSz="835025">
              <a:buFont typeface="Wingdings" pitchFamily="2" charset="2"/>
              <a:buChar char="q"/>
            </a:pPr>
            <a:r>
              <a:rPr lang="en-GB" sz="1800">
                <a:latin typeface="Arial" pitchFamily="34" charset="0"/>
              </a:rPr>
              <a:t> 1060-1090 °С        from DTA/DSC of MC 6 melt samples 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757238" y="3938588"/>
            <a:ext cx="45291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 anchor="ctr">
            <a:spAutoFit/>
          </a:bodyPr>
          <a:lstStyle/>
          <a:p>
            <a:pPr algn="l" defTabSz="835025"/>
            <a:endParaRPr lang="en-US" sz="1500">
              <a:latin typeface="Arial" pitchFamily="34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17488"/>
            <a:ext cx="9410700" cy="709612"/>
          </a:xfrm>
        </p:spPr>
        <p:txBody>
          <a:bodyPr/>
          <a:lstStyle/>
          <a:p>
            <a:pPr defTabSz="762000"/>
            <a:r>
              <a:rPr lang="en-GB" sz="2000"/>
              <a:t>Eutectics temperature and composition for the conditions of C 30 corium interaction with vessel steel</a:t>
            </a:r>
            <a:endParaRPr lang="en-US" sz="2000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357313" y="3656013"/>
            <a:ext cx="32083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>
            <a:spAutoFit/>
          </a:bodyPr>
          <a:lstStyle/>
          <a:p>
            <a:pPr algn="l" defTabSz="835025"/>
            <a:r>
              <a:rPr lang="en-GB" sz="2200">
                <a:solidFill>
                  <a:srgbClr val="000066"/>
                </a:solidFill>
                <a:latin typeface="Arial" pitchFamily="34" charset="0"/>
              </a:rPr>
              <a:t>Eutectics composition</a:t>
            </a: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 </a:t>
            </a:r>
            <a:endParaRPr lang="en-GB" sz="22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202758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228725" y="4446588"/>
          <a:ext cx="6926263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9" name="Документ" r:id="rId4" imgW="4849543" imgH="1143081" progId="Word.Document.8">
                  <p:embed/>
                </p:oleObj>
              </mc:Choice>
              <mc:Fallback>
                <p:oleObj name="Документ" r:id="rId4" imgW="4849543" imgH="1143081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446588"/>
                        <a:ext cx="6926263" cy="167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D4522-8FF9-4BA7-BCC3-093281BCEE46}" type="slidenum">
              <a:rPr lang="en-GB"/>
              <a:pPr/>
              <a:t>19</a:t>
            </a:fld>
            <a:endParaRPr lang="en-GB"/>
          </a:p>
        </p:txBody>
      </p:sp>
      <p:pic>
        <p:nvPicPr>
          <p:cNvPr id="8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166938" y="17033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857375" y="26241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3189288" y="24288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8420100" cy="711200"/>
          </a:xfrm>
        </p:spPr>
        <p:txBody>
          <a:bodyPr/>
          <a:lstStyle/>
          <a:p>
            <a:pPr defTabSz="762000"/>
            <a:r>
              <a:rPr lang="en-GB">
                <a:cs typeface="Times New Roman" pitchFamily="18" charset="0"/>
              </a:rPr>
              <a:t>Conclusions from the tests of the 1</a:t>
            </a:r>
            <a:r>
              <a:rPr lang="en-GB" baseline="30000">
                <a:cs typeface="Times New Roman" pitchFamily="18" charset="0"/>
              </a:rPr>
              <a:t>st</a:t>
            </a:r>
            <a:r>
              <a:rPr lang="en-GB">
                <a:cs typeface="Times New Roman" pitchFamily="18" charset="0"/>
              </a:rPr>
              <a:t> serie </a:t>
            </a: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673100" y="585788"/>
            <a:ext cx="8802688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 anchor="ctr">
            <a:spAutoFit/>
          </a:bodyPr>
          <a:lstStyle/>
          <a:p>
            <a:pPr algn="l" defTabSz="835025">
              <a:buFont typeface="Wingdings" pitchFamily="2" charset="2"/>
              <a:buChar char="Ø"/>
            </a:pPr>
            <a:r>
              <a:rPr lang="en-GB" sz="2000" b="0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  </a:t>
            </a: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Under conditions of the three tests (MC 6, Pr1-MC 7 and MC 7)</a:t>
            </a:r>
            <a:br>
              <a:rPr lang="en-GB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    the eutectics character of suboxidised corium C 30 with steel is   	confirmed; the interaction is accompanied by the Fe-U-Zr-O melt            	formation</a:t>
            </a:r>
          </a:p>
          <a:p>
            <a:pPr algn="l" defTabSz="835025">
              <a:buFont typeface="Wingdings" pitchFamily="2" charset="2"/>
              <a:buChar char="Ø"/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The interaction kinetics is stipulated by the inter-related</a:t>
            </a:r>
            <a:br>
              <a:rPr lang="en-GB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   processes of reagent and interaction product diffusion through</a:t>
            </a:r>
            <a:br>
              <a:rPr lang="en-GB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   the crust</a:t>
            </a:r>
          </a:p>
          <a:p>
            <a:pPr algn="l" defTabSz="835025">
              <a:buFont typeface="Wingdings" pitchFamily="2" charset="2"/>
              <a:buChar char="Ø"/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The interaction acceleration after a certain  “incubatory period”</a:t>
            </a:r>
            <a:br>
              <a:rPr lang="en-GB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   can be explained by the intensification of U and Zr transport into the</a:t>
            </a:r>
            <a:br>
              <a:rPr lang="en-GB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   reaction zone after the impregnation (pore filling) of the crust</a:t>
            </a:r>
            <a:br>
              <a:rPr lang="en-GB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   by the forming melt</a:t>
            </a:r>
          </a:p>
          <a:p>
            <a:pPr algn="l" defTabSz="835025">
              <a:buFont typeface="Wingdings" pitchFamily="2" charset="2"/>
              <a:buChar char="Ø"/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The maximum ablation depth of steel cooled from the outside</a:t>
            </a:r>
            <a:br>
              <a:rPr lang="en-GB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   is not expected to exceed the isotherm position, which</a:t>
            </a:r>
            <a:br>
              <a:rPr lang="en-GB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   corresponds to the eutectics temperature in the Fe-U-Zr-O</a:t>
            </a:r>
            <a:br>
              <a:rPr lang="en-GB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   system</a:t>
            </a:r>
          </a:p>
          <a:p>
            <a:pPr algn="l" defTabSz="835025">
              <a:buFont typeface="Wingdings" pitchFamily="2" charset="2"/>
              <a:buChar char="Ø"/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In accordance with preliminary data this temperature is in the</a:t>
            </a:r>
            <a:br>
              <a:rPr lang="en-GB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   range of </a:t>
            </a:r>
            <a:r>
              <a:rPr lang="en-GB" sz="1800">
                <a:solidFill>
                  <a:srgbClr val="000066"/>
                </a:solidFill>
                <a:latin typeface="Arial" pitchFamily="34" charset="0"/>
              </a:rPr>
              <a:t>1060-1090 С</a:t>
            </a:r>
            <a:r>
              <a:rPr lang="en-GB" sz="1800">
                <a:latin typeface="Arial" pitchFamily="34" charset="0"/>
              </a:rPr>
              <a:t> 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390525" y="5969000"/>
            <a:ext cx="93821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>
            <a:spAutoFit/>
          </a:bodyPr>
          <a:lstStyle/>
          <a:p>
            <a:pPr algn="l" defTabSz="835025"/>
            <a:r>
              <a:rPr lang="en-GB" sz="1800">
                <a:latin typeface="Arial" pitchFamily="34" charset="0"/>
              </a:rPr>
              <a:t>!After Pr1-MC 7 and MC 7 post-test analysis is completed the conclusions may change!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B925F-24AD-4014-8E65-85227663EF71}" type="slidenum">
              <a:rPr lang="en-GB"/>
              <a:pPr/>
              <a:t>2</a:t>
            </a:fld>
            <a:endParaRPr lang="en-GB"/>
          </a:p>
        </p:txBody>
      </p:sp>
      <p:pic>
        <p:nvPicPr>
          <p:cNvPr id="7" name="Picture 7"/>
          <p:cNvPicPr>
            <a:picLocks noGrp="1"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420100" cy="1300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ISTC</a:t>
            </a:r>
            <a:br>
              <a:rPr 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PROJECT-833.2-2003</a:t>
            </a: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060575"/>
            <a:ext cx="99060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>
            <a:spAutoFit/>
          </a:bodyPr>
          <a:lstStyle/>
          <a:p>
            <a:pPr indent="590550" defTabSz="835025"/>
            <a:r>
              <a:rPr lang="en-US" sz="2800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Investigation of Corium Melt</a:t>
            </a:r>
            <a:endParaRPr lang="en-GB" sz="1300">
              <a:solidFill>
                <a:srgbClr val="990033"/>
              </a:solidFill>
              <a:latin typeface="Arial" pitchFamily="34" charset="0"/>
              <a:cs typeface="Times New Roman" pitchFamily="18" charset="0"/>
            </a:endParaRPr>
          </a:p>
          <a:p>
            <a:pPr indent="590550" defTabSz="835025"/>
            <a:r>
              <a:rPr lang="en-US" sz="2800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Interaction with NPP Reactor</a:t>
            </a:r>
            <a:endParaRPr lang="en-GB" sz="1300">
              <a:solidFill>
                <a:srgbClr val="990033"/>
              </a:solidFill>
              <a:latin typeface="Arial" pitchFamily="34" charset="0"/>
              <a:cs typeface="Times New Roman" pitchFamily="18" charset="0"/>
            </a:endParaRPr>
          </a:p>
          <a:p>
            <a:pPr indent="590550" defTabSz="835025"/>
            <a:r>
              <a:rPr lang="en-US" sz="2800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Vessel Steel</a:t>
            </a:r>
            <a:endParaRPr lang="en-GB" sz="1300">
              <a:solidFill>
                <a:srgbClr val="990033"/>
              </a:solidFill>
              <a:latin typeface="Arial" pitchFamily="34" charset="0"/>
              <a:cs typeface="Times New Roman" pitchFamily="18" charset="0"/>
            </a:endParaRPr>
          </a:p>
          <a:p>
            <a:pPr indent="590550" defTabSz="835025"/>
            <a:r>
              <a:rPr lang="en-US" sz="2800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(METCOR2)</a:t>
            </a:r>
            <a:endParaRPr lang="en-GB" sz="1300">
              <a:solidFill>
                <a:srgbClr val="990033"/>
              </a:solidFill>
              <a:latin typeface="Arial" pitchFamily="34" charset="0"/>
              <a:cs typeface="Times New Roman" pitchFamily="18" charset="0"/>
            </a:endParaRPr>
          </a:p>
          <a:p>
            <a:pPr indent="590550" algn="l" defTabSz="835025"/>
            <a:endParaRPr lang="en-GB" sz="2600" b="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25425" y="5270500"/>
            <a:ext cx="945673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>
            <a:spAutoFit/>
          </a:bodyPr>
          <a:lstStyle/>
          <a:p>
            <a:pPr indent="590550" defTabSz="835025"/>
            <a:r>
              <a:rPr lang="en-US" sz="26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January 1, 2003 - December 31, 2005</a:t>
            </a:r>
            <a:endParaRPr lang="en-GB" sz="2600" b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indent="590550" algn="l" defTabSz="835025"/>
            <a:endParaRPr lang="en-GB" sz="2600" b="0">
              <a:latin typeface="Arial" pitchFamily="34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8434388" y="252413"/>
            <a:ext cx="1217612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252413" y="280988"/>
          <a:ext cx="9128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6" imgW="515520" imgH="574200" progId="CorelDraw.Graphic.7">
                  <p:embed/>
                </p:oleObj>
              </mc:Choice>
              <mc:Fallback>
                <p:oleObj name="CorelDRAW" r:id="rId6" imgW="515520" imgH="574200" progId="CorelDraw.Graphic.7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80988"/>
                        <a:ext cx="912812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27EF3-AE48-4AD1-9663-28D01D7DCE75}" type="slidenum">
              <a:rPr lang="en-GB"/>
              <a:pPr/>
              <a:t>20</a:t>
            </a:fld>
            <a:endParaRPr lang="en-GB"/>
          </a:p>
        </p:txBody>
      </p:sp>
      <p:pic>
        <p:nvPicPr>
          <p:cNvPr id="6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203200"/>
            <a:ext cx="8420100" cy="776288"/>
          </a:xfrm>
        </p:spPr>
        <p:txBody>
          <a:bodyPr/>
          <a:lstStyle/>
          <a:p>
            <a:r>
              <a:rPr lang="en-US" sz="2800"/>
              <a:t>Proposals for activities within METCOR 2 project until the end of 2004 </a:t>
            </a:r>
            <a:endParaRPr lang="en-GB" sz="2800"/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620713" y="528638"/>
            <a:ext cx="8842375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defTabSz="762000">
              <a:spcBef>
                <a:spcPct val="100000"/>
              </a:spcBef>
            </a:pPr>
            <a:endParaRPr lang="en-GB" sz="2000" b="0">
              <a:latin typeface="Arial" pitchFamily="34" charset="0"/>
            </a:endParaRPr>
          </a:p>
          <a:p>
            <a:pPr algn="l" defTabSz="762000">
              <a:spcBef>
                <a:spcPct val="100000"/>
              </a:spcBef>
              <a:buFont typeface="Wingdings" pitchFamily="2" charset="2"/>
              <a:buChar char="Ø"/>
            </a:pPr>
            <a:r>
              <a:rPr lang="en-GB" sz="2000" b="0">
                <a:latin typeface="Arial" pitchFamily="34" charset="0"/>
              </a:rPr>
              <a:t>To complete analyses of Pr – MC7 and MC 7 tests</a:t>
            </a:r>
            <a:br>
              <a:rPr lang="en-GB" sz="2000" b="0">
                <a:latin typeface="Arial" pitchFamily="34" charset="0"/>
              </a:rPr>
            </a:br>
            <a:r>
              <a:rPr lang="en-GB" sz="2000" b="0">
                <a:latin typeface="Arial" pitchFamily="34" charset="0"/>
              </a:rPr>
              <a:t>                                                                                   </a:t>
            </a:r>
            <a:r>
              <a:rPr lang="ru-RU" sz="2000" b="0" i="1">
                <a:latin typeface="Arial" pitchFamily="34" charset="0"/>
              </a:rPr>
              <a:t>Deadline: October 2004</a:t>
            </a:r>
            <a:endParaRPr lang="en-GB" sz="2000" b="0" i="1">
              <a:latin typeface="Arial" pitchFamily="34" charset="0"/>
            </a:endParaRPr>
          </a:p>
          <a:p>
            <a:pPr algn="l" defTabSz="762000">
              <a:spcBef>
                <a:spcPct val="100000"/>
              </a:spcBef>
              <a:buFont typeface="Wingdings" pitchFamily="2" charset="2"/>
              <a:buChar char="Ø"/>
            </a:pPr>
            <a:r>
              <a:rPr lang="en-US" sz="2000" b="0">
                <a:latin typeface="Arial" pitchFamily="34" charset="0"/>
              </a:rPr>
              <a:t>To prepare reports on the results of Pr – MC 7, MC 7 and MC 6</a:t>
            </a:r>
            <a:br>
              <a:rPr lang="en-US" sz="2000" b="0">
                <a:latin typeface="Arial" pitchFamily="34" charset="0"/>
              </a:rPr>
            </a:br>
            <a:r>
              <a:rPr lang="en-US" sz="2000" b="0">
                <a:latin typeface="Arial" pitchFamily="34" charset="0"/>
              </a:rPr>
              <a:t>                                                                                   </a:t>
            </a:r>
            <a:r>
              <a:rPr lang="ru-RU" sz="2000" b="0" i="1">
                <a:latin typeface="Arial" pitchFamily="34" charset="0"/>
              </a:rPr>
              <a:t>Deadline: October 2004</a:t>
            </a:r>
            <a:endParaRPr lang="en-GB" sz="2000" b="0" i="1">
              <a:latin typeface="Arial" pitchFamily="34" charset="0"/>
            </a:endParaRPr>
          </a:p>
          <a:p>
            <a:pPr algn="l" defTabSz="762000">
              <a:spcBef>
                <a:spcPct val="100000"/>
              </a:spcBef>
              <a:buFont typeface="Wingdings" pitchFamily="2" charset="2"/>
              <a:buChar char="Ø"/>
            </a:pPr>
            <a:r>
              <a:rPr lang="en-US" sz="2000" b="0">
                <a:latin typeface="Arial" pitchFamily="34" charset="0"/>
              </a:rPr>
              <a:t>To perform test MC 8: Investigation of </a:t>
            </a:r>
            <a:r>
              <a:rPr lang="en-GB" sz="2000" b="0">
                <a:latin typeface="Arial" pitchFamily="34" charset="0"/>
              </a:rPr>
              <a:t>the interaction between the</a:t>
            </a:r>
            <a:br>
              <a:rPr lang="en-GB" sz="2000" b="0">
                <a:latin typeface="Arial" pitchFamily="34" charset="0"/>
              </a:rPr>
            </a:br>
            <a:r>
              <a:rPr lang="en-GB" sz="2000" b="0">
                <a:latin typeface="Arial" pitchFamily="34" charset="0"/>
              </a:rPr>
              <a:t>   suboxidized corium melt and vessel steel during an additional introduction</a:t>
            </a:r>
            <a:br>
              <a:rPr lang="en-GB" sz="2000" b="0">
                <a:latin typeface="Arial" pitchFamily="34" charset="0"/>
              </a:rPr>
            </a:br>
            <a:r>
              <a:rPr lang="en-GB" sz="2000" b="0">
                <a:latin typeface="Arial" pitchFamily="34" charset="0"/>
              </a:rPr>
              <a:t>   of steel into the melt. Test MC 8 specification: Т spec.surf. </a:t>
            </a:r>
            <a:r>
              <a:rPr lang="en-GB" sz="2000" b="0">
                <a:latin typeface="Arial" pitchFamily="34" charset="0"/>
                <a:sym typeface="Symbol" pitchFamily="18" charset="2"/>
              </a:rPr>
              <a:t></a:t>
            </a:r>
            <a:r>
              <a:rPr lang="en-GB" sz="2000" b="0">
                <a:latin typeface="Arial" pitchFamily="34" charset="0"/>
              </a:rPr>
              <a:t> 1150</a:t>
            </a:r>
            <a:r>
              <a:rPr lang="en-GB" sz="2000" b="0">
                <a:latin typeface="Arial" pitchFamily="34" charset="0"/>
                <a:sym typeface="Symbol" pitchFamily="18" charset="2"/>
              </a:rPr>
              <a:t></a:t>
            </a:r>
            <a:r>
              <a:rPr lang="en-GB" sz="2000" b="0">
                <a:latin typeface="Arial" pitchFamily="34" charset="0"/>
              </a:rPr>
              <a:t>С;</a:t>
            </a:r>
            <a:br>
              <a:rPr lang="en-GB" sz="2000" b="0">
                <a:latin typeface="Arial" pitchFamily="34" charset="0"/>
              </a:rPr>
            </a:br>
            <a:r>
              <a:rPr lang="en-GB" sz="2000" b="0">
                <a:latin typeface="Arial" pitchFamily="34" charset="0"/>
              </a:rPr>
              <a:t>   M</a:t>
            </a:r>
            <a:r>
              <a:rPr lang="en-GB" sz="2000" b="0">
                <a:latin typeface="Arial" pitchFamily="34" charset="0"/>
                <a:sym typeface="Symbol" pitchFamily="18" charset="2"/>
              </a:rPr>
              <a:t>steel /Mcor = 0,1; composition </a:t>
            </a:r>
            <a:r>
              <a:rPr lang="en-GB" sz="2000" b="0">
                <a:latin typeface="Arial" pitchFamily="34" charset="0"/>
              </a:rPr>
              <a:t>С 30</a:t>
            </a:r>
            <a:br>
              <a:rPr lang="en-GB" sz="2000" b="0">
                <a:latin typeface="Arial" pitchFamily="34" charset="0"/>
              </a:rPr>
            </a:br>
            <a:r>
              <a:rPr lang="en-GB" sz="2000" b="0">
                <a:latin typeface="Arial" pitchFamily="34" charset="0"/>
              </a:rPr>
              <a:t>                                                                                   </a:t>
            </a:r>
            <a:r>
              <a:rPr lang="ru-RU" sz="2000" b="0" i="1">
                <a:latin typeface="Arial" pitchFamily="34" charset="0"/>
                <a:sym typeface="Symbol" pitchFamily="18" charset="2"/>
              </a:rPr>
              <a:t>Deadline: October 2004</a:t>
            </a:r>
            <a:endParaRPr lang="en-GB" sz="2000" b="0" i="1">
              <a:latin typeface="Arial" pitchFamily="34" charset="0"/>
              <a:sym typeface="Symbol" pitchFamily="18" charset="2"/>
            </a:endParaRPr>
          </a:p>
          <a:p>
            <a:pPr algn="l" defTabSz="762000">
              <a:spcBef>
                <a:spcPct val="100000"/>
              </a:spcBef>
              <a:buFont typeface="Wingdings" pitchFamily="2" charset="2"/>
              <a:buChar char="Ø"/>
            </a:pPr>
            <a:r>
              <a:rPr lang="en-US" sz="2000" b="0">
                <a:latin typeface="Arial" pitchFamily="34" charset="0"/>
                <a:sym typeface="Symbol" pitchFamily="18" charset="2"/>
              </a:rPr>
              <a:t>To perform test MC 9: Investigation of </a:t>
            </a:r>
            <a:r>
              <a:rPr lang="en-GB" sz="2000" b="0">
                <a:latin typeface="Arial" pitchFamily="34" charset="0"/>
                <a:sym typeface="Symbol" pitchFamily="18" charset="2"/>
              </a:rPr>
              <a:t>the interaction between the</a:t>
            </a:r>
            <a:br>
              <a:rPr lang="en-GB" sz="2000" b="0">
                <a:latin typeface="Arial" pitchFamily="34" charset="0"/>
                <a:sym typeface="Symbol" pitchFamily="18" charset="2"/>
              </a:rPr>
            </a:br>
            <a:r>
              <a:rPr lang="en-GB" sz="2000" b="0">
                <a:latin typeface="Arial" pitchFamily="34" charset="0"/>
                <a:sym typeface="Symbol" pitchFamily="18" charset="2"/>
              </a:rPr>
              <a:t>   suboxidized corium melt and vessel steel </a:t>
            </a:r>
            <a:r>
              <a:rPr lang="en-US" sz="2000" b="0">
                <a:latin typeface="Arial" pitchFamily="34" charset="0"/>
                <a:sym typeface="Symbol" pitchFamily="18" charset="2"/>
              </a:rPr>
              <a:t>with</a:t>
            </a:r>
            <a:r>
              <a:rPr lang="en-GB" sz="2000" b="0">
                <a:latin typeface="Arial" pitchFamily="34" charset="0"/>
                <a:sym typeface="Symbol" pitchFamily="18" charset="2"/>
              </a:rPr>
              <a:t> an additional introduction</a:t>
            </a:r>
            <a:br>
              <a:rPr lang="en-GB" sz="2000" b="0">
                <a:latin typeface="Arial" pitchFamily="34" charset="0"/>
                <a:sym typeface="Symbol" pitchFamily="18" charset="2"/>
              </a:rPr>
            </a:br>
            <a:r>
              <a:rPr lang="en-GB" sz="2000" b="0">
                <a:latin typeface="Arial" pitchFamily="34" charset="0"/>
                <a:sym typeface="Symbol" pitchFamily="18" charset="2"/>
              </a:rPr>
              <a:t>   of steel into the melt. Test MC 9 specification *</a:t>
            </a:r>
            <a:r>
              <a:rPr lang="en-GB" sz="2000" b="0" baseline="30000">
                <a:latin typeface="Arial" pitchFamily="34" charset="0"/>
                <a:sym typeface="Symbol" pitchFamily="18" charset="2"/>
              </a:rPr>
              <a:t>)</a:t>
            </a:r>
            <a:r>
              <a:rPr lang="en-GB" sz="2000" b="0">
                <a:latin typeface="Arial" pitchFamily="34" charset="0"/>
                <a:sym typeface="Symbol" pitchFamily="18" charset="2"/>
              </a:rPr>
              <a:t>: Т spec.surf. </a:t>
            </a:r>
            <a:r>
              <a:rPr lang="en-GB" sz="2000" b="0">
                <a:latin typeface="Arial" pitchFamily="34" charset="0"/>
              </a:rPr>
              <a:t> 1400</a:t>
            </a:r>
            <a:r>
              <a:rPr lang="en-GB" sz="2000" b="0">
                <a:latin typeface="Arial" pitchFamily="34" charset="0"/>
                <a:sym typeface="Symbol" pitchFamily="18" charset="2"/>
              </a:rPr>
              <a:t></a:t>
            </a:r>
            <a:r>
              <a:rPr lang="en-GB" sz="2000" b="0">
                <a:latin typeface="Arial" pitchFamily="34" charset="0"/>
              </a:rPr>
              <a:t>С;</a:t>
            </a:r>
            <a:br>
              <a:rPr lang="en-GB" sz="2000" b="0">
                <a:latin typeface="Arial" pitchFamily="34" charset="0"/>
              </a:rPr>
            </a:br>
            <a:r>
              <a:rPr lang="en-GB" sz="2000" b="0">
                <a:latin typeface="Arial" pitchFamily="34" charset="0"/>
              </a:rPr>
              <a:t>   M</a:t>
            </a:r>
            <a:r>
              <a:rPr lang="en-GB" sz="2000" b="0">
                <a:latin typeface="Arial" pitchFamily="34" charset="0"/>
                <a:sym typeface="Symbol" pitchFamily="18" charset="2"/>
              </a:rPr>
              <a:t>steel /Mcor = 0,1; composition </a:t>
            </a:r>
            <a:r>
              <a:rPr lang="en-GB" sz="2000" b="0">
                <a:latin typeface="Arial" pitchFamily="34" charset="0"/>
              </a:rPr>
              <a:t>С 30</a:t>
            </a:r>
            <a:br>
              <a:rPr lang="en-GB" sz="2000" b="0">
                <a:latin typeface="Arial" pitchFamily="34" charset="0"/>
              </a:rPr>
            </a:br>
            <a:r>
              <a:rPr lang="en-GB" sz="2000" b="0">
                <a:latin typeface="Arial" pitchFamily="34" charset="0"/>
              </a:rPr>
              <a:t>                                                                                    </a:t>
            </a:r>
            <a:r>
              <a:rPr lang="en-US" sz="2000" b="0" i="1">
                <a:latin typeface="Arial" pitchFamily="34" charset="0"/>
                <a:sym typeface="Symbol" pitchFamily="18" charset="2"/>
              </a:rPr>
              <a:t>Deadline: end of 2004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755650" y="6486525"/>
            <a:ext cx="7499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defTabSz="762000"/>
            <a:r>
              <a:rPr lang="ru-RU" sz="1200">
                <a:latin typeface="Arial" pitchFamily="34" charset="0"/>
              </a:rPr>
              <a:t>*</a:t>
            </a:r>
            <a:r>
              <a:rPr lang="ru-RU" sz="1200" baseline="30000">
                <a:latin typeface="Arial" pitchFamily="34" charset="0"/>
              </a:rPr>
              <a:t>)</a:t>
            </a:r>
            <a:r>
              <a:rPr lang="ru-RU" sz="1200">
                <a:latin typeface="Arial" pitchFamily="34" charset="0"/>
              </a:rPr>
              <a:t> </a:t>
            </a:r>
            <a:r>
              <a:rPr lang="en-US" sz="1200"/>
              <a:t> </a:t>
            </a:r>
            <a:r>
              <a:rPr lang="en-GB" sz="1200"/>
              <a:t>Test MC 9 specification is finalized after the discussion of MC 8 results at the 5</a:t>
            </a:r>
            <a:r>
              <a:rPr lang="en-GB" sz="1200" baseline="30000"/>
              <a:t>th</a:t>
            </a:r>
            <a:r>
              <a:rPr lang="en-GB" sz="1200"/>
              <a:t> METCOR meeting</a:t>
            </a:r>
            <a:endParaRPr lang="ru-RU" sz="1200"/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709613" y="6502400"/>
            <a:ext cx="863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1B4ED6-7578-48A0-81B5-67397968D8C7}" type="slidenum">
              <a:rPr lang="en-GB"/>
              <a:pPr/>
              <a:t>21</a:t>
            </a:fld>
            <a:endParaRPr lang="en-GB"/>
          </a:p>
        </p:txBody>
      </p:sp>
      <p:pic>
        <p:nvPicPr>
          <p:cNvPr id="6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203200"/>
            <a:ext cx="8420100" cy="776288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effectLst/>
              </a:rPr>
              <a:t>Concussions and recommendations of the </a:t>
            </a:r>
            <a:r>
              <a:rPr lang="en-GB">
                <a:solidFill>
                  <a:schemeClr val="tx1"/>
                </a:solidFill>
                <a:effectLst/>
              </a:rPr>
              <a:t>3rd CORPHAD Project Meeting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620713" y="1416050"/>
            <a:ext cx="88423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87313" indent="-7938" algn="l" defTabSz="762000">
              <a:spcBef>
                <a:spcPct val="100000"/>
              </a:spcBef>
            </a:pPr>
            <a:endParaRPr lang="en-GB" b="0"/>
          </a:p>
          <a:p>
            <a:pPr marL="87313" indent="-7938" algn="l" defTabSz="762000">
              <a:spcBef>
                <a:spcPct val="100000"/>
              </a:spcBef>
              <a:buFontTx/>
              <a:buChar char="•"/>
            </a:pPr>
            <a:r>
              <a:rPr lang="en-GB" b="0"/>
              <a:t>Following the discussion it was decided to modify the contractor proposal on the future plans up to the end of 2004.</a:t>
            </a:r>
          </a:p>
          <a:p>
            <a:pPr marL="87313" indent="-7938" algn="l" defTabSz="762000">
              <a:spcBef>
                <a:spcPct val="100000"/>
              </a:spcBef>
              <a:buFontTx/>
              <a:buChar char="•"/>
            </a:pPr>
            <a:r>
              <a:rPr lang="en-GB" b="0"/>
              <a:t>In MC 8 tests the interaction of suboxidised C-70 corium with the vessel steel will be studied, as it is important for in-vessel retention. The other test parameters will be according to MC 6 test.</a:t>
            </a:r>
          </a:p>
          <a:p>
            <a:pPr marL="87313" indent="-7938" algn="l" defTabSz="762000">
              <a:spcBef>
                <a:spcPct val="100000"/>
              </a:spcBef>
              <a:buFontTx/>
              <a:buChar char="•"/>
            </a:pPr>
            <a:r>
              <a:rPr lang="en-GB" b="0"/>
              <a:t> MC 9 test proposal is accepted without any modifications.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755650" y="6486525"/>
            <a:ext cx="7499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defTabSz="762000"/>
            <a:r>
              <a:rPr lang="ru-RU" sz="1200">
                <a:latin typeface="Arial" pitchFamily="34" charset="0"/>
              </a:rPr>
              <a:t>*</a:t>
            </a:r>
            <a:r>
              <a:rPr lang="ru-RU" sz="1200" baseline="30000">
                <a:latin typeface="Arial" pitchFamily="34" charset="0"/>
              </a:rPr>
              <a:t>)</a:t>
            </a:r>
            <a:r>
              <a:rPr lang="ru-RU" sz="1200">
                <a:latin typeface="Arial" pitchFamily="34" charset="0"/>
              </a:rPr>
              <a:t> </a:t>
            </a:r>
            <a:r>
              <a:rPr lang="en-US" sz="1200"/>
              <a:t> </a:t>
            </a:r>
            <a:r>
              <a:rPr lang="en-GB" sz="1200"/>
              <a:t>Test MC 9 specification is finalized after the discussion of MC 8 results at the 5</a:t>
            </a:r>
            <a:r>
              <a:rPr lang="en-GB" sz="1200" baseline="30000"/>
              <a:t>th</a:t>
            </a:r>
            <a:r>
              <a:rPr lang="en-GB" sz="1200"/>
              <a:t> METCOR meeting</a:t>
            </a:r>
            <a:endParaRPr lang="ru-RU" sz="1200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>
            <a:off x="709613" y="6502400"/>
            <a:ext cx="863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D486DF-53FA-412C-8650-9CF725E2AD4B}" type="slidenum">
              <a:rPr lang="en-GB"/>
              <a:pPr/>
              <a:t>3</a:t>
            </a:fld>
            <a:endParaRPr lang="en-GB"/>
          </a:p>
        </p:txBody>
      </p:sp>
      <p:pic>
        <p:nvPicPr>
          <p:cNvPr id="9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824" name="Rectangle 128"/>
          <p:cNvSpPr>
            <a:spLocks noGrp="1" noChangeArrowheads="1"/>
          </p:cNvSpPr>
          <p:nvPr>
            <p:ph type="title"/>
          </p:nvPr>
        </p:nvSpPr>
        <p:spPr>
          <a:xfrm>
            <a:off x="803275" y="387350"/>
            <a:ext cx="8420100" cy="776288"/>
          </a:xfrm>
        </p:spPr>
        <p:txBody>
          <a:bodyPr/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Project contractors</a:t>
            </a: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9826" name="Oval 130"/>
          <p:cNvSpPr>
            <a:spLocks noChangeArrowheads="1"/>
          </p:cNvSpPr>
          <p:nvPr/>
        </p:nvSpPr>
        <p:spPr bwMode="auto">
          <a:xfrm>
            <a:off x="1047750" y="1666875"/>
            <a:ext cx="250825" cy="247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9900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840" name="Rectangle 144"/>
          <p:cNvSpPr>
            <a:spLocks noChangeArrowheads="1"/>
          </p:cNvSpPr>
          <p:nvPr/>
        </p:nvSpPr>
        <p:spPr bwMode="auto">
          <a:xfrm>
            <a:off x="1446213" y="1554163"/>
            <a:ext cx="2071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>
            <a:spAutoFit/>
          </a:bodyPr>
          <a:lstStyle/>
          <a:p>
            <a:pPr algn="l" defTabSz="835025"/>
            <a:r>
              <a:rPr lang="en-US" sz="2600" i="1"/>
              <a:t> Contractor</a:t>
            </a:r>
            <a:r>
              <a:rPr lang="en-GB" sz="2600"/>
              <a:t> </a:t>
            </a:r>
          </a:p>
        </p:txBody>
      </p:sp>
      <p:sp>
        <p:nvSpPr>
          <p:cNvPr id="29841" name="Rectangle 145"/>
          <p:cNvSpPr>
            <a:spLocks noChangeArrowheads="1"/>
          </p:cNvSpPr>
          <p:nvPr/>
        </p:nvSpPr>
        <p:spPr bwMode="auto">
          <a:xfrm>
            <a:off x="-419100" y="2255838"/>
            <a:ext cx="89042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 anchor="ctr">
            <a:spAutoFit/>
          </a:bodyPr>
          <a:lstStyle/>
          <a:p>
            <a:pPr marL="1878013" lvl="3" algn="l" defTabSz="835025">
              <a:buFont typeface="Wingdings" pitchFamily="2" charset="2"/>
              <a:buChar char="Ø"/>
              <a:tabLst>
                <a:tab pos="2298700" algn="l"/>
              </a:tabLst>
            </a:pPr>
            <a:r>
              <a:rPr lang="en-US" sz="2000" b="0"/>
              <a:t> 	Alexandrov Research Institute of Technologies (RIT)</a:t>
            </a:r>
            <a:br>
              <a:rPr lang="en-US" sz="2000" b="0"/>
            </a:br>
            <a:r>
              <a:rPr lang="en-US" sz="2000" b="0"/>
              <a:t>      of the RF Ministry of Atomic Energy</a:t>
            </a:r>
            <a:endParaRPr lang="ru-RU" sz="2000" b="0"/>
          </a:p>
        </p:txBody>
      </p:sp>
      <p:sp>
        <p:nvSpPr>
          <p:cNvPr id="29842" name="Oval 146"/>
          <p:cNvSpPr>
            <a:spLocks noChangeArrowheads="1"/>
          </p:cNvSpPr>
          <p:nvPr/>
        </p:nvSpPr>
        <p:spPr bwMode="auto">
          <a:xfrm>
            <a:off x="1116013" y="3289300"/>
            <a:ext cx="250825" cy="247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9900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843" name="Rectangle 147"/>
          <p:cNvSpPr>
            <a:spLocks noChangeArrowheads="1"/>
          </p:cNvSpPr>
          <p:nvPr/>
        </p:nvSpPr>
        <p:spPr bwMode="auto">
          <a:xfrm>
            <a:off x="1503363" y="3159125"/>
            <a:ext cx="23558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5" tIns="50073" rIns="100145" bIns="50073" anchor="ctr">
            <a:spAutoFit/>
          </a:bodyPr>
          <a:lstStyle/>
          <a:p>
            <a:pPr algn="l" defTabSz="835025"/>
            <a:r>
              <a:rPr lang="en-US" sz="2600" i="1"/>
              <a:t>Subcontractors</a:t>
            </a:r>
            <a:r>
              <a:rPr lang="en-US" sz="2600"/>
              <a:t> </a:t>
            </a:r>
            <a:endParaRPr lang="en-GB" sz="2600"/>
          </a:p>
        </p:txBody>
      </p:sp>
      <p:sp>
        <p:nvSpPr>
          <p:cNvPr id="29844" name="Rectangle 148"/>
          <p:cNvSpPr>
            <a:spLocks noChangeArrowheads="1"/>
          </p:cNvSpPr>
          <p:nvPr/>
        </p:nvSpPr>
        <p:spPr bwMode="auto">
          <a:xfrm>
            <a:off x="-287338" y="3724275"/>
            <a:ext cx="8763001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5" tIns="50073" rIns="100145" bIns="50073" anchor="ctr">
            <a:spAutoFit/>
          </a:bodyPr>
          <a:lstStyle/>
          <a:p>
            <a:pPr marL="1878013" lvl="3" algn="l" defTabSz="835025">
              <a:buFont typeface="Wingdings" pitchFamily="2" charset="2"/>
              <a:buChar char="Ø"/>
              <a:tabLst>
                <a:tab pos="2298700" algn="l"/>
              </a:tabLst>
            </a:pPr>
            <a:r>
              <a:rPr lang="en-US" sz="2000" b="0"/>
              <a:t>  	Grebenschikov Institute of Silicate Chemistry </a:t>
            </a:r>
            <a:br>
              <a:rPr lang="en-US" sz="2000" b="0"/>
            </a:br>
            <a:r>
              <a:rPr lang="en-US" sz="2000" b="0"/>
              <a:t>      of the Russian Academy of Sciences</a:t>
            </a:r>
            <a:br>
              <a:rPr lang="en-US" sz="2000" b="0"/>
            </a:br>
            <a:endParaRPr lang="en-US" sz="2000" b="0"/>
          </a:p>
          <a:p>
            <a:pPr marL="1878013" lvl="3" algn="l" defTabSz="835025">
              <a:buFont typeface="Wingdings" pitchFamily="2" charset="2"/>
              <a:buChar char="Ø"/>
              <a:tabLst>
                <a:tab pos="2298700" algn="l"/>
              </a:tabLst>
            </a:pPr>
            <a:r>
              <a:rPr lang="en-US" sz="2000" b="0"/>
              <a:t> 	St. Petersburg State Electrotechnical University</a:t>
            </a:r>
            <a:br>
              <a:rPr lang="en-US" sz="2000" b="0"/>
            </a:br>
            <a:endParaRPr lang="en-US" sz="2000" b="0"/>
          </a:p>
          <a:p>
            <a:pPr marL="1878013" lvl="3" algn="l" defTabSz="835025">
              <a:buFont typeface="Wingdings" pitchFamily="2" charset="2"/>
              <a:buChar char="Ø"/>
              <a:tabLst>
                <a:tab pos="2298700" algn="l"/>
              </a:tabLst>
            </a:pPr>
            <a:r>
              <a:rPr lang="en-US" sz="2000" b="0"/>
              <a:t> 	Efremov Scientific Research Institute of Electrophysical 	Apparatus</a:t>
            </a:r>
            <a:endParaRPr lang="ru-RU" sz="2000" b="0"/>
          </a:p>
        </p:txBody>
      </p:sp>
    </p:spTree>
  </p:cSld>
  <p:clrMapOvr>
    <a:masterClrMapping/>
  </p:clrMapOvr>
  <p:transition advClick="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23B85-F885-4123-8516-B41D2467EFD1}" type="slidenum">
              <a:rPr lang="en-GB"/>
              <a:pPr/>
              <a:t>4</a:t>
            </a:fld>
            <a:endParaRPr lang="en-GB"/>
          </a:p>
        </p:txBody>
      </p:sp>
      <p:pic>
        <p:nvPicPr>
          <p:cNvPr id="5" name="Picture 7"/>
          <p:cNvPicPr>
            <a:picLocks noGrp="1"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420100" cy="1270000"/>
          </a:xfrm>
        </p:spPr>
        <p:txBody>
          <a:bodyPr/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matrix of METCOR2</a:t>
            </a:r>
          </a:p>
        </p:txBody>
      </p:sp>
      <p:graphicFrame>
        <p:nvGraphicFramePr>
          <p:cNvPr id="1607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42950" y="3382963"/>
          <a:ext cx="41275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Документ" r:id="rId5" imgW="7682802" imgH="4106279" progId="Word.Document.8">
                  <p:embed/>
                </p:oleObj>
              </mc:Choice>
              <mc:Fallback>
                <p:oleObj name="Документ" r:id="rId5" imgW="7682802" imgH="41062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382963"/>
                        <a:ext cx="4127500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646113" y="1309688"/>
          <a:ext cx="8475662" cy="369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6" name="Документ" r:id="rId7" imgW="9417947" imgH="4103673" progId="Word.Document.8">
                  <p:embed/>
                </p:oleObj>
              </mc:Choice>
              <mc:Fallback>
                <p:oleObj name="Документ" r:id="rId7" imgW="9417947" imgH="4103673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309688"/>
                        <a:ext cx="8475662" cy="369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4F74E-C23C-41F7-A86A-36368B5E65E5}" type="slidenum">
              <a:rPr lang="en-GB"/>
              <a:pPr/>
              <a:t>5</a:t>
            </a:fld>
            <a:endParaRPr lang="en-GB"/>
          </a:p>
        </p:txBody>
      </p:sp>
      <p:pic>
        <p:nvPicPr>
          <p:cNvPr id="4" name="Picture 7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419100"/>
            <a:ext cx="8420100" cy="1270000"/>
          </a:xfrm>
        </p:spPr>
        <p:txBody>
          <a:bodyPr/>
          <a:lstStyle/>
          <a:p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Scope of technical work during the 1st year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1054100" y="1911350"/>
            <a:ext cx="84201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41" tIns="50421" rIns="100841" bIns="50421"/>
          <a:lstStyle/>
          <a:p>
            <a:pPr marL="376238" indent="-376238" algn="l" defTabSz="835025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b="0">
                <a:latin typeface="Arial" pitchFamily="34" charset="0"/>
              </a:rPr>
              <a:t>New experimental installation RASPLAV-3 has been designed, built and installed</a:t>
            </a:r>
          </a:p>
          <a:p>
            <a:pPr marL="376238" indent="-376238" algn="l" defTabSz="835025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b="0">
                <a:latin typeface="Arial" pitchFamily="34" charset="0"/>
              </a:rPr>
              <a:t>DAC for RASPLAV-3 has been upgraded. LabView 5.5 package is </a:t>
            </a:r>
            <a:r>
              <a:rPr lang="ru-RU" sz="2000" b="0">
                <a:latin typeface="Arial" pitchFamily="34" charset="0"/>
              </a:rPr>
              <a:t>currently used for control and measurements</a:t>
            </a:r>
            <a:endParaRPr lang="en-US" sz="2000" b="0">
              <a:latin typeface="Arial" pitchFamily="34" charset="0"/>
            </a:endParaRPr>
          </a:p>
          <a:p>
            <a:pPr marL="376238" indent="-376238" algn="l" defTabSz="835025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b="0">
                <a:latin typeface="Arial" pitchFamily="34" charset="0"/>
              </a:rPr>
              <a:t>Higher sensitivity ultrasonic measurement system has been built</a:t>
            </a:r>
          </a:p>
          <a:p>
            <a:pPr marL="376238" indent="-376238" algn="l" defTabSz="835025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b="0">
                <a:latin typeface="Arial" pitchFamily="34" charset="0"/>
              </a:rPr>
              <a:t>The following post test analysis methodologies have been introduced:</a:t>
            </a:r>
          </a:p>
          <a:p>
            <a:pPr marL="814388" lvl="1" indent="-314325" algn="l" defTabSz="835025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="0">
                <a:latin typeface="Arial" pitchFamily="34" charset="0"/>
              </a:rPr>
              <a:t>Fotocalorimetrical determination of U</a:t>
            </a:r>
            <a:r>
              <a:rPr lang="ru-RU" sz="1800" b="0" baseline="30000">
                <a:latin typeface="Arial" pitchFamily="34" charset="0"/>
              </a:rPr>
              <a:t>+4,+6</a:t>
            </a:r>
            <a:r>
              <a:rPr lang="en-US" sz="1800" b="0">
                <a:latin typeface="Arial" pitchFamily="34" charset="0"/>
              </a:rPr>
              <a:t> </a:t>
            </a:r>
          </a:p>
          <a:p>
            <a:pPr marL="814388" lvl="1" indent="-314325" algn="l" defTabSz="835025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="0">
                <a:latin typeface="Arial" pitchFamily="34" charset="0"/>
              </a:rPr>
              <a:t>Gas volumetric determination of Zr</a:t>
            </a:r>
            <a:r>
              <a:rPr lang="ru-RU" sz="1800" b="0" baseline="30000">
                <a:latin typeface="Arial" pitchFamily="34" charset="0"/>
              </a:rPr>
              <a:t>0</a:t>
            </a:r>
            <a:r>
              <a:rPr lang="en-US" sz="2600">
                <a:latin typeface="Arial" pitchFamily="34" charset="0"/>
              </a:rPr>
              <a:t> </a:t>
            </a:r>
            <a:endParaRPr lang="en-US" sz="1900" b="0"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E03FC-2BA4-4FB2-98F7-408246E7A66E}" type="slidenum">
              <a:rPr lang="en-GB"/>
              <a:pPr/>
              <a:t>6</a:t>
            </a:fld>
            <a:endParaRPr lang="en-GB"/>
          </a:p>
        </p:txBody>
      </p:sp>
      <p:pic>
        <p:nvPicPr>
          <p:cNvPr id="48" name="Picture 7"/>
          <p:cNvPicPr>
            <a:picLocks noGrp="1"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Auxiliary tests from the 1st series performed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during the first year </a:t>
            </a:r>
          </a:p>
        </p:txBody>
      </p:sp>
      <p:graphicFrame>
        <p:nvGraphicFramePr>
          <p:cNvPr id="18125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42950" y="3382963"/>
          <a:ext cx="413385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9" name="Документ" r:id="rId5" imgW="7682802" imgH="4106279" progId="Word.Document.8">
                  <p:embed/>
                </p:oleObj>
              </mc:Choice>
              <mc:Fallback>
                <p:oleObj name="Документ" r:id="rId5" imgW="7682802" imgH="41062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382963"/>
                        <a:ext cx="4133850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658" name="Group 410"/>
          <p:cNvGraphicFramePr>
            <a:graphicFrameLocks noGrp="1"/>
          </p:cNvGraphicFramePr>
          <p:nvPr>
            <p:ph sz="half" idx="2"/>
          </p:nvPr>
        </p:nvGraphicFramePr>
        <p:xfrm>
          <a:off x="212725" y="1908175"/>
          <a:ext cx="9472613" cy="4152583"/>
        </p:xfrm>
        <a:graphic>
          <a:graphicData uri="http://schemas.openxmlformats.org/drawingml/2006/table">
            <a:tbl>
              <a:tblPr/>
              <a:tblGrid>
                <a:gridCol w="577850"/>
                <a:gridCol w="998538"/>
                <a:gridCol w="2741612"/>
                <a:gridCol w="1668463"/>
                <a:gridCol w="1479550"/>
                <a:gridCol w="2006600"/>
              </a:tblGrid>
              <a:tr h="336550"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№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Experimental series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0963" marR="0" lvl="0" indent="-17463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Melt composition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17463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Above-melt atmosphere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Notes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MC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Study of suboxidized molten corium oxidation by atmospheric oxygen.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Experimental testing of the modernized facility parameters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С27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/C100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Argon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Air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5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MC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Preparation of charge for producing crust in the main MC5 test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C 30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UO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/ZrO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/Zr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5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MC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Preparation of charge for producing crust in the main MC6 test.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Determination of the radial distribution of heat flux into the steel specimen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C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30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UO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/ZrO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/Zr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17463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The molten pool bottom was made as radially sectionned calorimeters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Pr-MC7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Study of the interaction mechanism at the initial latence period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C 30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UO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/ZrO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/Zr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6238" marR="0" lvl="0" indent="-376238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17463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Isothermal conditions at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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1300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F92A0-3D4F-4D30-A9ED-38CF3CB9BE97}" type="slidenum">
              <a:rPr lang="en-GB"/>
              <a:pPr/>
              <a:t>7</a:t>
            </a:fld>
            <a:endParaRPr lang="en-GB"/>
          </a:p>
        </p:txBody>
      </p:sp>
      <p:pic>
        <p:nvPicPr>
          <p:cNvPr id="5" name="Picture 7"/>
          <p:cNvPicPr>
            <a:picLocks noGrp="1"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0"/>
            <a:ext cx="8840787" cy="1270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Main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tests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series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performed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during the first year </a:t>
            </a:r>
          </a:p>
        </p:txBody>
      </p:sp>
      <p:graphicFrame>
        <p:nvGraphicFramePr>
          <p:cNvPr id="17920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42950" y="3382963"/>
          <a:ext cx="41275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5" name="Документ" r:id="rId5" imgW="7682802" imgH="4106279" progId="Word.Document.8">
                  <p:embed/>
                </p:oleObj>
              </mc:Choice>
              <mc:Fallback>
                <p:oleObj name="Документ" r:id="rId5" imgW="7682802" imgH="41062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382963"/>
                        <a:ext cx="4127500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136525" y="1387475"/>
          <a:ext cx="9739313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6" name="Документ" r:id="rId7" imgW="9839845" imgH="4700443" progId="Word.Document.8">
                  <p:embed/>
                </p:oleObj>
              </mc:Choice>
              <mc:Fallback>
                <p:oleObj name="Документ" r:id="rId7" imgW="9839845" imgH="470044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387475"/>
                        <a:ext cx="9739313" cy="466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659E88-2E2B-4C48-87FC-7233A2A53F6D}" type="slidenum">
              <a:rPr lang="en-GB"/>
              <a:pPr/>
              <a:t>8</a:t>
            </a:fld>
            <a:endParaRPr lang="en-GB"/>
          </a:p>
        </p:txBody>
      </p:sp>
      <p:pic>
        <p:nvPicPr>
          <p:cNvPr id="5" name="Picture 7"/>
          <p:cNvPicPr>
            <a:picLocks noGrp="1"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0"/>
            <a:ext cx="8840787" cy="1270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Deliverables for the first year </a:t>
            </a:r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42950" y="3382963"/>
          <a:ext cx="41275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1" name="Документ" r:id="rId5" imgW="7682802" imgH="4106279" progId="Word.Document.8">
                  <p:embed/>
                </p:oleObj>
              </mc:Choice>
              <mc:Fallback>
                <p:oleObj name="Документ" r:id="rId5" imgW="7682802" imgH="41062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382963"/>
                        <a:ext cx="4127500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290513" y="1090613"/>
          <a:ext cx="9966325" cy="578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2" name="Документ" r:id="rId7" imgW="9849214" imgH="5702077" progId="Word.Document.8">
                  <p:embed/>
                </p:oleObj>
              </mc:Choice>
              <mc:Fallback>
                <p:oleObj name="Документ" r:id="rId7" imgW="9849214" imgH="570207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1090613"/>
                        <a:ext cx="9966325" cy="578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5</a:t>
            </a:r>
            <a:r>
              <a:rPr lang="en-US" baseline="30000"/>
              <a:t>th</a:t>
            </a:r>
            <a:r>
              <a:rPr lang="en-US"/>
              <a:t> CEG-CM Meeting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2862F-73ED-4F0B-9544-4482114DA045}" type="slidenum">
              <a:rPr lang="en-GB"/>
              <a:pPr/>
              <a:t>9</a:t>
            </a:fld>
            <a:endParaRPr lang="en-GB"/>
          </a:p>
        </p:txBody>
      </p:sp>
      <p:pic>
        <p:nvPicPr>
          <p:cNvPr id="5" name="Picture 7"/>
          <p:cNvPicPr>
            <a:picLocks noGrp="1"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77825" y="6889750"/>
            <a:ext cx="5921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0"/>
            <a:ext cx="8840787" cy="1270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METCOR Project Meeting</a:t>
            </a:r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42950" y="3382963"/>
          <a:ext cx="41275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6" name="Документ" r:id="rId5" imgW="7682802" imgH="4106279" progId="Word.Document.8">
                  <p:embed/>
                </p:oleObj>
              </mc:Choice>
              <mc:Fallback>
                <p:oleObj name="Документ" r:id="rId5" imgW="7682802" imgH="41062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382963"/>
                        <a:ext cx="4127500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719138" y="1735138"/>
            <a:ext cx="9186862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just" defTabSz="762000">
              <a:spcBef>
                <a:spcPct val="55000"/>
              </a:spcBef>
              <a:tabLst>
                <a:tab pos="685800" algn="l"/>
              </a:tabLst>
            </a:pPr>
            <a:r>
              <a:rPr lang="en-US" b="0"/>
              <a:t>List of presentations:</a:t>
            </a:r>
          </a:p>
          <a:p>
            <a:pPr indent="539750" algn="just" defTabSz="762000">
              <a:spcBef>
                <a:spcPct val="55000"/>
              </a:spcBef>
              <a:buFontTx/>
              <a:buChar char="•"/>
              <a:tabLst>
                <a:tab pos="685800" algn="l"/>
              </a:tabLst>
            </a:pPr>
            <a:r>
              <a:rPr lang="en-US" b="0"/>
              <a:t>Project status	</a:t>
            </a:r>
            <a:endParaRPr lang="en-GB" b="0"/>
          </a:p>
          <a:p>
            <a:pPr indent="539750" algn="just" defTabSz="762000">
              <a:spcBef>
                <a:spcPct val="55000"/>
              </a:spcBef>
              <a:buFontTx/>
              <a:buChar char="•"/>
              <a:tabLst>
                <a:tab pos="685800" algn="l"/>
              </a:tabLst>
            </a:pPr>
            <a:r>
              <a:rPr lang="en-US" b="0"/>
              <a:t>Pr1-MC 7 and MC 7 experiments</a:t>
            </a:r>
            <a:endParaRPr lang="en-GB" b="0"/>
          </a:p>
          <a:p>
            <a:pPr marL="571500" lvl="1" algn="just" defTabSz="762000">
              <a:spcBef>
                <a:spcPct val="55000"/>
              </a:spcBef>
              <a:buFontTx/>
              <a:buChar char="•"/>
              <a:tabLst>
                <a:tab pos="685800" algn="l"/>
              </a:tabLst>
            </a:pPr>
            <a:r>
              <a:rPr lang="en-US" b="0"/>
              <a:t>Results of Pr1-MC 7 and </a:t>
            </a:r>
            <a:r>
              <a:rPr lang="ru-RU" b="0"/>
              <a:t>МС</a:t>
            </a:r>
            <a:r>
              <a:rPr lang="en-US" b="0"/>
              <a:t> 7 posttest analysis</a:t>
            </a:r>
            <a:endParaRPr lang="en-GB" b="0"/>
          </a:p>
          <a:p>
            <a:pPr marL="571500" lvl="1" algn="just" defTabSz="762000">
              <a:spcBef>
                <a:spcPct val="55000"/>
              </a:spcBef>
              <a:buFontTx/>
              <a:buChar char="•"/>
              <a:tabLst>
                <a:tab pos="685800" algn="l"/>
              </a:tabLst>
            </a:pPr>
            <a:r>
              <a:rPr lang="en-US" b="0"/>
              <a:t>Future plans</a:t>
            </a:r>
            <a:endParaRPr lang="en-GB" b="0"/>
          </a:p>
          <a:p>
            <a:pPr indent="539750" algn="just" defTabSz="762000">
              <a:spcBef>
                <a:spcPct val="55000"/>
              </a:spcBef>
              <a:buFontTx/>
              <a:buChar char="•"/>
              <a:tabLst>
                <a:tab pos="685800" algn="l"/>
              </a:tabLst>
            </a:pPr>
            <a:r>
              <a:rPr lang="en-US" b="0"/>
              <a:t>Results of the liquified cladding - fuel interaction tests for the COLOSS project</a:t>
            </a:r>
          </a:p>
        </p:txBody>
      </p:sp>
    </p:spTree>
  </p:cSld>
  <p:clrMapOvr>
    <a:masterClrMapping/>
  </p:clrMapOvr>
  <p:transition advClick="0">
    <p:zoom dir="in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6163</TotalTime>
  <Words>803</Words>
  <Application>Microsoft Office PowerPoint</Application>
  <PresentationFormat>Benutzerdefiniert</PresentationFormat>
  <Paragraphs>169</Paragraphs>
  <Slides>21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Times New Roman</vt:lpstr>
      <vt:lpstr>Arial</vt:lpstr>
      <vt:lpstr>Times New Roman CYR</vt:lpstr>
      <vt:lpstr>Arial Black</vt:lpstr>
      <vt:lpstr>Wingdings</vt:lpstr>
      <vt:lpstr>Symbol</vt:lpstr>
      <vt:lpstr>Оформление по умолчанию</vt:lpstr>
      <vt:lpstr>CorelDRAW 7.0 Graphic</vt:lpstr>
      <vt:lpstr>Документ Microsoft Word</vt:lpstr>
      <vt:lpstr>Точечный рисунок</vt:lpstr>
      <vt:lpstr>METCOR  Programme Status</vt:lpstr>
      <vt:lpstr>ISTC PROJECT-833.2-2003 </vt:lpstr>
      <vt:lpstr>Project contractors </vt:lpstr>
      <vt:lpstr>Experimental matrix of METCOR2</vt:lpstr>
      <vt:lpstr>Scope of technical work during the 1st year </vt:lpstr>
      <vt:lpstr>Auxiliary tests from the 1st series performed  during the first year </vt:lpstr>
      <vt:lpstr>Main tests from the 1st series performed  during the first year </vt:lpstr>
      <vt:lpstr>Deliverables for the first year </vt:lpstr>
      <vt:lpstr>4th METCOR Project Meeting</vt:lpstr>
      <vt:lpstr>Pr1-MC-7 and MC 7 Experimental objectives</vt:lpstr>
      <vt:lpstr>Pr1- MC 7 Scheme </vt:lpstr>
      <vt:lpstr>Post - test analysis of Pr1-MC 7</vt:lpstr>
      <vt:lpstr>PowerPoint-Präsentation</vt:lpstr>
      <vt:lpstr>Specimen temperature distribution and interaction zone boundary location</vt:lpstr>
      <vt:lpstr>Comparison of specimen temperature conditions in MC 6 and 7  </vt:lpstr>
      <vt:lpstr>Corium ingot after the furnace disassembling and its cross-section</vt:lpstr>
      <vt:lpstr>Microstructure of corium-steel interaction zone  </vt:lpstr>
      <vt:lpstr>Eutectics temperature and composition for the conditions of C 30 corium interaction with vessel steel</vt:lpstr>
      <vt:lpstr>Conclusions from the tests of the 1st serie </vt:lpstr>
      <vt:lpstr>Proposals for activities within METCOR 2 project until the end of 2004 </vt:lpstr>
      <vt:lpstr>Concussions and recommendations of the 3rd CORPHAD Project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Metcorb-4 Meeting</dc:title>
  <dc:creator>Khabensky</dc:creator>
  <cp:lastModifiedBy>Peters, Ursula</cp:lastModifiedBy>
  <cp:revision>302</cp:revision>
  <cp:lastPrinted>2001-10-30T08:59:27Z</cp:lastPrinted>
  <dcterms:created xsi:type="dcterms:W3CDTF">1998-10-12T06:52:06Z</dcterms:created>
  <dcterms:modified xsi:type="dcterms:W3CDTF">2012-10-08T17:35:53Z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Project status</vt:lpwstr>
  </property>
</Properties>
</file>