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9" r:id="rId1"/>
  </p:sldMasterIdLst>
  <p:notesMasterIdLst>
    <p:notesMasterId r:id="rId30"/>
  </p:notesMasterIdLst>
  <p:handoutMasterIdLst>
    <p:handoutMasterId r:id="rId31"/>
  </p:handoutMasterIdLst>
  <p:sldIdLst>
    <p:sldId id="286" r:id="rId2"/>
    <p:sldId id="287" r:id="rId3"/>
    <p:sldId id="288" r:id="rId4"/>
    <p:sldId id="318" r:id="rId5"/>
    <p:sldId id="290" r:id="rId6"/>
    <p:sldId id="357" r:id="rId7"/>
    <p:sldId id="361" r:id="rId8"/>
    <p:sldId id="362" r:id="rId9"/>
    <p:sldId id="364" r:id="rId10"/>
    <p:sldId id="365" r:id="rId11"/>
    <p:sldId id="366" r:id="rId12"/>
    <p:sldId id="367" r:id="rId13"/>
    <p:sldId id="368" r:id="rId14"/>
    <p:sldId id="370" r:id="rId15"/>
    <p:sldId id="371" r:id="rId16"/>
    <p:sldId id="372" r:id="rId17"/>
    <p:sldId id="373" r:id="rId18"/>
    <p:sldId id="374" r:id="rId19"/>
    <p:sldId id="375" r:id="rId20"/>
    <p:sldId id="377" r:id="rId21"/>
    <p:sldId id="388" r:id="rId22"/>
    <p:sldId id="387" r:id="rId23"/>
    <p:sldId id="378" r:id="rId24"/>
    <p:sldId id="381" r:id="rId25"/>
    <p:sldId id="382" r:id="rId26"/>
    <p:sldId id="385" r:id="rId27"/>
    <p:sldId id="376" r:id="rId28"/>
    <p:sldId id="386" r:id="rId29"/>
  </p:sldIdLst>
  <p:sldSz cx="9144000" cy="6858000" type="screen4x3"/>
  <p:notesSz cx="6797675" cy="9872663"/>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F8F8F8"/>
    <a:srgbClr val="EAEAEA"/>
    <a:srgbClr val="003399"/>
    <a:srgbClr val="FFFFCC"/>
    <a:srgbClr val="D0F9F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682" autoAdjust="0"/>
  </p:normalViewPr>
  <p:slideViewPr>
    <p:cSldViewPr snapToGrid="0">
      <p:cViewPr>
        <p:scale>
          <a:sx n="100" d="100"/>
          <a:sy n="100" d="100"/>
        </p:scale>
        <p:origin x="-946" y="168"/>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33" d="100"/>
          <a:sy n="33" d="100"/>
        </p:scale>
        <p:origin x="-1542" y="-72"/>
      </p:cViewPr>
      <p:guideLst>
        <p:guide orient="horz" pos="3109"/>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89" tIns="45994" rIns="91989" bIns="45994" numCol="1" anchor="t" anchorCtr="0" compatLnSpc="1">
            <a:prstTxWarp prst="textNoShape">
              <a:avLst/>
            </a:prstTxWarp>
          </a:bodyPr>
          <a:lstStyle>
            <a:lvl1pPr algn="l" defTabSz="919163">
              <a:defRPr sz="1200"/>
            </a:lvl1pPr>
          </a:lstStyle>
          <a:p>
            <a:endParaRPr lang="ru-RU"/>
          </a:p>
        </p:txBody>
      </p:sp>
      <p:sp>
        <p:nvSpPr>
          <p:cNvPr id="9219" name="Rectangle 3"/>
          <p:cNvSpPr>
            <a:spLocks noGrp="1" noChangeArrowheads="1"/>
          </p:cNvSpPr>
          <p:nvPr>
            <p:ph type="dt" sz="quarter" idx="1"/>
          </p:nvPr>
        </p:nvSpPr>
        <p:spPr bwMode="auto">
          <a:xfrm>
            <a:off x="3851275" y="0"/>
            <a:ext cx="2946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89" tIns="45994" rIns="91989" bIns="45994" numCol="1" anchor="t" anchorCtr="0" compatLnSpc="1">
            <a:prstTxWarp prst="textNoShape">
              <a:avLst/>
            </a:prstTxWarp>
          </a:bodyPr>
          <a:lstStyle>
            <a:lvl1pPr algn="r" defTabSz="919163">
              <a:defRPr sz="1200"/>
            </a:lvl1pPr>
          </a:lstStyle>
          <a:p>
            <a:endParaRPr lang="ru-RU"/>
          </a:p>
        </p:txBody>
      </p:sp>
      <p:sp>
        <p:nvSpPr>
          <p:cNvPr id="9220" name="Rectangle 4"/>
          <p:cNvSpPr>
            <a:spLocks noGrp="1" noChangeArrowheads="1"/>
          </p:cNvSpPr>
          <p:nvPr>
            <p:ph type="ftr" sz="quarter" idx="2"/>
          </p:nvPr>
        </p:nvSpPr>
        <p:spPr bwMode="auto">
          <a:xfrm>
            <a:off x="0" y="9380538"/>
            <a:ext cx="2946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89" tIns="45994" rIns="91989" bIns="45994" numCol="1" anchor="b" anchorCtr="0" compatLnSpc="1">
            <a:prstTxWarp prst="textNoShape">
              <a:avLst/>
            </a:prstTxWarp>
          </a:bodyPr>
          <a:lstStyle>
            <a:lvl1pPr algn="l" defTabSz="919163">
              <a:defRPr sz="1200"/>
            </a:lvl1pPr>
          </a:lstStyle>
          <a:p>
            <a:r>
              <a:rPr lang="ru-RU"/>
              <a:t>f;jhg;\jd</a:t>
            </a:r>
          </a:p>
        </p:txBody>
      </p:sp>
      <p:sp>
        <p:nvSpPr>
          <p:cNvPr id="9221" name="Rectangle 5"/>
          <p:cNvSpPr>
            <a:spLocks noGrp="1" noChangeArrowheads="1"/>
          </p:cNvSpPr>
          <p:nvPr>
            <p:ph type="sldNum" sz="quarter" idx="3"/>
          </p:nvPr>
        </p:nvSpPr>
        <p:spPr bwMode="auto">
          <a:xfrm>
            <a:off x="3851275" y="9380538"/>
            <a:ext cx="2946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89" tIns="45994" rIns="91989" bIns="45994" numCol="1" anchor="b" anchorCtr="0" compatLnSpc="1">
            <a:prstTxWarp prst="textNoShape">
              <a:avLst/>
            </a:prstTxWarp>
          </a:bodyPr>
          <a:lstStyle>
            <a:lvl1pPr algn="r" defTabSz="919163">
              <a:defRPr sz="1200"/>
            </a:lvl1pPr>
          </a:lstStyle>
          <a:p>
            <a:fld id="{D0DE008B-3AEB-4667-BDB4-E90A53953BD8}" type="slidenum">
              <a:rPr lang="ru-RU"/>
              <a:pPr/>
              <a:t>‹Nr.›</a:t>
            </a:fld>
            <a:endParaRPr lang="ru-RU"/>
          </a:p>
        </p:txBody>
      </p:sp>
    </p:spTree>
    <p:extLst>
      <p:ext uri="{BB962C8B-B14F-4D97-AF65-F5344CB8AC3E}">
        <p14:creationId xmlns:p14="http://schemas.microsoft.com/office/powerpoint/2010/main" val="2682483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6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89" tIns="45994" rIns="91989" bIns="45994" numCol="1" anchor="t" anchorCtr="0" compatLnSpc="1">
            <a:prstTxWarp prst="textNoShape">
              <a:avLst/>
            </a:prstTxWarp>
          </a:bodyPr>
          <a:lstStyle>
            <a:lvl1pPr algn="l" defTabSz="919163">
              <a:defRPr sz="1200"/>
            </a:lvl1pPr>
          </a:lstStyle>
          <a:p>
            <a:endParaRPr lang="ru-RU"/>
          </a:p>
        </p:txBody>
      </p:sp>
      <p:sp>
        <p:nvSpPr>
          <p:cNvPr id="7171" name="Rectangle 3"/>
          <p:cNvSpPr>
            <a:spLocks noGrp="1" noChangeArrowheads="1"/>
          </p:cNvSpPr>
          <p:nvPr>
            <p:ph type="dt" idx="1"/>
          </p:nvPr>
        </p:nvSpPr>
        <p:spPr bwMode="auto">
          <a:xfrm>
            <a:off x="3851275" y="0"/>
            <a:ext cx="2946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89" tIns="45994" rIns="91989" bIns="45994" numCol="1" anchor="t" anchorCtr="0" compatLnSpc="1">
            <a:prstTxWarp prst="textNoShape">
              <a:avLst/>
            </a:prstTxWarp>
          </a:bodyPr>
          <a:lstStyle>
            <a:lvl1pPr algn="r" defTabSz="919163">
              <a:defRPr sz="1200"/>
            </a:lvl1pPr>
          </a:lstStyle>
          <a:p>
            <a:endParaRPr lang="ru-RU"/>
          </a:p>
        </p:txBody>
      </p:sp>
      <p:sp>
        <p:nvSpPr>
          <p:cNvPr id="7172" name="Rectangle 4"/>
          <p:cNvSpPr>
            <a:spLocks noChangeArrowheads="1" noTextEdit="1"/>
          </p:cNvSpPr>
          <p:nvPr>
            <p:ph type="sldImg" idx="2"/>
          </p:nvPr>
        </p:nvSpPr>
        <p:spPr bwMode="auto">
          <a:xfrm>
            <a:off x="928688" y="738188"/>
            <a:ext cx="4943475" cy="370681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908050" y="4689475"/>
            <a:ext cx="4981575" cy="444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89" tIns="45994" rIns="91989" bIns="45994" numCol="1" anchor="t" anchorCtr="0" compatLnSpc="1">
            <a:prstTxWarp prst="textNoShape">
              <a:avLst/>
            </a:prstTxWarp>
          </a:bodyPr>
          <a:lstStyle/>
          <a:p>
            <a:pPr lvl="0"/>
            <a:r>
              <a:rPr lang="ru-RU" smtClean="0"/>
              <a:t>Щелчок правит 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7174" name="Rectangle 6"/>
          <p:cNvSpPr>
            <a:spLocks noGrp="1" noChangeArrowheads="1"/>
          </p:cNvSpPr>
          <p:nvPr>
            <p:ph type="ftr" sz="quarter" idx="4"/>
          </p:nvPr>
        </p:nvSpPr>
        <p:spPr bwMode="auto">
          <a:xfrm>
            <a:off x="0" y="9380538"/>
            <a:ext cx="2946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89" tIns="45994" rIns="91989" bIns="45994" numCol="1" anchor="b" anchorCtr="0" compatLnSpc="1">
            <a:prstTxWarp prst="textNoShape">
              <a:avLst/>
            </a:prstTxWarp>
          </a:bodyPr>
          <a:lstStyle>
            <a:lvl1pPr algn="l" defTabSz="919163">
              <a:defRPr sz="1200"/>
            </a:lvl1pPr>
          </a:lstStyle>
          <a:p>
            <a:r>
              <a:rPr lang="ru-RU"/>
              <a:t>f;jhg;\jd</a:t>
            </a:r>
          </a:p>
        </p:txBody>
      </p:sp>
      <p:sp>
        <p:nvSpPr>
          <p:cNvPr id="7175" name="Rectangle 7"/>
          <p:cNvSpPr>
            <a:spLocks noGrp="1" noChangeArrowheads="1"/>
          </p:cNvSpPr>
          <p:nvPr>
            <p:ph type="sldNum" sz="quarter" idx="5"/>
          </p:nvPr>
        </p:nvSpPr>
        <p:spPr bwMode="auto">
          <a:xfrm>
            <a:off x="3851275" y="9380538"/>
            <a:ext cx="2946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89" tIns="45994" rIns="91989" bIns="45994" numCol="1" anchor="b" anchorCtr="0" compatLnSpc="1">
            <a:prstTxWarp prst="textNoShape">
              <a:avLst/>
            </a:prstTxWarp>
          </a:bodyPr>
          <a:lstStyle>
            <a:lvl1pPr algn="r" defTabSz="919163">
              <a:defRPr sz="1200"/>
            </a:lvl1pPr>
          </a:lstStyle>
          <a:p>
            <a:fld id="{2C2ABBC8-358D-4180-B970-9D5FCBD0A325}" type="slidenum">
              <a:rPr lang="ru-RU"/>
              <a:pPr/>
              <a:t>‹Nr.›</a:t>
            </a:fld>
            <a:endParaRPr lang="ru-RU"/>
          </a:p>
        </p:txBody>
      </p:sp>
    </p:spTree>
    <p:extLst>
      <p:ext uri="{BB962C8B-B14F-4D97-AF65-F5344CB8AC3E}">
        <p14:creationId xmlns:p14="http://schemas.microsoft.com/office/powerpoint/2010/main" val="1474616213"/>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A561B437-1B13-4E95-8FFC-0B738800ACB2}" type="slidenum">
              <a:rPr lang="ru-RU"/>
              <a:pPr/>
              <a:t>1</a:t>
            </a:fld>
            <a:endParaRPr lang="ru-RU"/>
          </a:p>
        </p:txBody>
      </p:sp>
      <p:sp>
        <p:nvSpPr>
          <p:cNvPr id="156674" name="Rectangle 2"/>
          <p:cNvSpPr>
            <a:spLocks noChangeArrowheads="1" noTextEdit="1"/>
          </p:cNvSpPr>
          <p:nvPr>
            <p:ph type="sldImg"/>
          </p:nvPr>
        </p:nvSpPr>
        <p:spPr>
          <a:xfrm>
            <a:off x="930275" y="738188"/>
            <a:ext cx="4940300" cy="3706812"/>
          </a:xfrm>
          <a:ln/>
        </p:spPr>
      </p:sp>
      <p:sp>
        <p:nvSpPr>
          <p:cNvPr id="15667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962C2686-6CF3-4DF2-AC93-787702F82973}" type="slidenum">
              <a:rPr lang="ru-RU"/>
              <a:pPr/>
              <a:t>9</a:t>
            </a:fld>
            <a:endParaRPr lang="ru-RU"/>
          </a:p>
        </p:txBody>
      </p:sp>
      <p:sp>
        <p:nvSpPr>
          <p:cNvPr id="239618" name="Rectangle 2"/>
          <p:cNvSpPr>
            <a:spLocks noChangeArrowheads="1" noTextEdit="1"/>
          </p:cNvSpPr>
          <p:nvPr>
            <p:ph type="sldImg"/>
          </p:nvPr>
        </p:nvSpPr>
        <p:spPr>
          <a:xfrm>
            <a:off x="931863" y="739775"/>
            <a:ext cx="4935537" cy="3703638"/>
          </a:xfrm>
          <a:ln/>
        </p:spPr>
      </p:sp>
      <p:sp>
        <p:nvSpPr>
          <p:cNvPr id="239619" name="Rectangle 3"/>
          <p:cNvSpPr>
            <a:spLocks noGrp="1" noChangeArrowheads="1"/>
          </p:cNvSpPr>
          <p:nvPr>
            <p:ph type="body" idx="1"/>
          </p:nvPr>
        </p:nvSpPr>
        <p:spPr>
          <a:xfrm>
            <a:off x="906463" y="4689475"/>
            <a:ext cx="4984750" cy="4443413"/>
          </a:xfrm>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F62DC253-5F85-442F-8FB8-7FD6DBA48D02}" type="slidenum">
              <a:rPr lang="ru-RU"/>
              <a:pPr/>
              <a:t>10</a:t>
            </a:fld>
            <a:endParaRPr lang="ru-RU"/>
          </a:p>
        </p:txBody>
      </p:sp>
      <p:sp>
        <p:nvSpPr>
          <p:cNvPr id="241666" name="Rectangle 2"/>
          <p:cNvSpPr>
            <a:spLocks noChangeArrowheads="1" noTextEdit="1"/>
          </p:cNvSpPr>
          <p:nvPr>
            <p:ph type="sldImg"/>
          </p:nvPr>
        </p:nvSpPr>
        <p:spPr>
          <a:xfrm>
            <a:off x="931863" y="739775"/>
            <a:ext cx="4935537" cy="3703638"/>
          </a:xfrm>
          <a:ln/>
        </p:spPr>
      </p:sp>
      <p:sp>
        <p:nvSpPr>
          <p:cNvPr id="241667" name="Rectangle 3"/>
          <p:cNvSpPr>
            <a:spLocks noGrp="1" noChangeArrowheads="1"/>
          </p:cNvSpPr>
          <p:nvPr>
            <p:ph type="body" idx="1"/>
          </p:nvPr>
        </p:nvSpPr>
        <p:spPr>
          <a:xfrm>
            <a:off x="906463" y="4689475"/>
            <a:ext cx="4984750" cy="4443413"/>
          </a:xfrm>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19458" name="Group 2"/>
          <p:cNvGrpSpPr>
            <a:grpSpLocks/>
          </p:cNvGrpSpPr>
          <p:nvPr/>
        </p:nvGrpSpPr>
        <p:grpSpPr bwMode="auto">
          <a:xfrm>
            <a:off x="379413" y="1676400"/>
            <a:ext cx="8388350" cy="4421188"/>
            <a:chOff x="238" y="1056"/>
            <a:chExt cx="5285" cy="2785"/>
          </a:xfrm>
        </p:grpSpPr>
        <p:grpSp>
          <p:nvGrpSpPr>
            <p:cNvPr id="19459" name="Group 3"/>
            <p:cNvGrpSpPr>
              <a:grpSpLocks/>
            </p:cNvGrpSpPr>
            <p:nvPr/>
          </p:nvGrpSpPr>
          <p:grpSpPr bwMode="auto">
            <a:xfrm>
              <a:off x="238" y="1056"/>
              <a:ext cx="5285" cy="1393"/>
              <a:chOff x="238" y="1056"/>
              <a:chExt cx="5285" cy="1393"/>
            </a:xfrm>
          </p:grpSpPr>
          <p:sp>
            <p:nvSpPr>
              <p:cNvPr id="19460" name="Rectangle 4"/>
              <p:cNvSpPr>
                <a:spLocks noChangeArrowheads="1"/>
              </p:cNvSpPr>
              <p:nvPr/>
            </p:nvSpPr>
            <p:spPr bwMode="auto">
              <a:xfrm>
                <a:off x="243" y="1057"/>
                <a:ext cx="5272" cy="1391"/>
              </a:xfrm>
              <a:prstGeom prst="rect">
                <a:avLst/>
              </a:prstGeom>
              <a:solidFill>
                <a:srgbClr val="EAEAEA">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461" name="Freeform 5"/>
              <p:cNvSpPr>
                <a:spLocks/>
              </p:cNvSpPr>
              <p:nvPr/>
            </p:nvSpPr>
            <p:spPr bwMode="auto">
              <a:xfrm>
                <a:off x="238" y="1056"/>
                <a:ext cx="5273" cy="1393"/>
              </a:xfrm>
              <a:custGeom>
                <a:avLst/>
                <a:gdLst>
                  <a:gd name="T0" fmla="*/ 5272 w 5273"/>
                  <a:gd name="T1" fmla="*/ 0 h 1393"/>
                  <a:gd name="T2" fmla="*/ 0 w 5273"/>
                  <a:gd name="T3" fmla="*/ 0 h 1393"/>
                  <a:gd name="T4" fmla="*/ 0 w 5273"/>
                  <a:gd name="T5" fmla="*/ 1392 h 1393"/>
                </a:gdLst>
                <a:ahLst/>
                <a:cxnLst>
                  <a:cxn ang="0">
                    <a:pos x="T0" y="T1"/>
                  </a:cxn>
                  <a:cxn ang="0">
                    <a:pos x="T2" y="T3"/>
                  </a:cxn>
                  <a:cxn ang="0">
                    <a:pos x="T4" y="T5"/>
                  </a:cxn>
                </a:cxnLst>
                <a:rect l="0" t="0" r="r" b="b"/>
                <a:pathLst>
                  <a:path w="5273" h="1393">
                    <a:moveTo>
                      <a:pt x="5272" y="0"/>
                    </a:moveTo>
                    <a:lnTo>
                      <a:pt x="0" y="0"/>
                    </a:lnTo>
                    <a:lnTo>
                      <a:pt x="0" y="1392"/>
                    </a:lnTo>
                  </a:path>
                </a:pathLst>
              </a:custGeom>
              <a:noFill/>
              <a:ln w="12700" cap="rnd" cmpd="sng">
                <a:solidFill>
                  <a:srgbClr val="B2B2B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462" name="Freeform 6"/>
              <p:cNvSpPr>
                <a:spLocks/>
              </p:cNvSpPr>
              <p:nvPr/>
            </p:nvSpPr>
            <p:spPr bwMode="auto">
              <a:xfrm>
                <a:off x="250" y="1056"/>
                <a:ext cx="5273" cy="1393"/>
              </a:xfrm>
              <a:custGeom>
                <a:avLst/>
                <a:gdLst>
                  <a:gd name="T0" fmla="*/ 5272 w 5273"/>
                  <a:gd name="T1" fmla="*/ 0 h 1393"/>
                  <a:gd name="T2" fmla="*/ 5272 w 5273"/>
                  <a:gd name="T3" fmla="*/ 1392 h 1393"/>
                  <a:gd name="T4" fmla="*/ 0 w 5273"/>
                  <a:gd name="T5" fmla="*/ 1392 h 1393"/>
                </a:gdLst>
                <a:ahLst/>
                <a:cxnLst>
                  <a:cxn ang="0">
                    <a:pos x="T0" y="T1"/>
                  </a:cxn>
                  <a:cxn ang="0">
                    <a:pos x="T2" y="T3"/>
                  </a:cxn>
                  <a:cxn ang="0">
                    <a:pos x="T4" y="T5"/>
                  </a:cxn>
                </a:cxnLst>
                <a:rect l="0" t="0" r="r" b="b"/>
                <a:pathLst>
                  <a:path w="5273" h="1393">
                    <a:moveTo>
                      <a:pt x="5272" y="0"/>
                    </a:moveTo>
                    <a:lnTo>
                      <a:pt x="5272" y="1392"/>
                    </a:lnTo>
                    <a:lnTo>
                      <a:pt x="0" y="1392"/>
                    </a:lnTo>
                  </a:path>
                </a:pathLst>
              </a:custGeom>
              <a:noFill/>
              <a:ln w="127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19463" name="Group 7"/>
            <p:cNvGrpSpPr>
              <a:grpSpLocks/>
            </p:cNvGrpSpPr>
            <p:nvPr/>
          </p:nvGrpSpPr>
          <p:grpSpPr bwMode="auto">
            <a:xfrm>
              <a:off x="240" y="3744"/>
              <a:ext cx="5281" cy="97"/>
              <a:chOff x="240" y="3744"/>
              <a:chExt cx="5281" cy="97"/>
            </a:xfrm>
          </p:grpSpPr>
          <p:sp>
            <p:nvSpPr>
              <p:cNvPr id="19464" name="Rectangle 8"/>
              <p:cNvSpPr>
                <a:spLocks noChangeArrowheads="1"/>
              </p:cNvSpPr>
              <p:nvPr/>
            </p:nvSpPr>
            <p:spPr bwMode="auto">
              <a:xfrm>
                <a:off x="240" y="3744"/>
                <a:ext cx="5280" cy="96"/>
              </a:xfrm>
              <a:prstGeom prst="rect">
                <a:avLst/>
              </a:prstGeom>
              <a:solidFill>
                <a:srgbClr val="EAEAEA">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465" name="Freeform 9"/>
              <p:cNvSpPr>
                <a:spLocks/>
              </p:cNvSpPr>
              <p:nvPr/>
            </p:nvSpPr>
            <p:spPr bwMode="auto">
              <a:xfrm>
                <a:off x="240" y="3744"/>
                <a:ext cx="5281" cy="97"/>
              </a:xfrm>
              <a:custGeom>
                <a:avLst/>
                <a:gdLst>
                  <a:gd name="T0" fmla="*/ 5280 w 5281"/>
                  <a:gd name="T1" fmla="*/ 0 h 97"/>
                  <a:gd name="T2" fmla="*/ 0 w 5281"/>
                  <a:gd name="T3" fmla="*/ 0 h 97"/>
                  <a:gd name="T4" fmla="*/ 0 w 5281"/>
                  <a:gd name="T5" fmla="*/ 96 h 97"/>
                </a:gdLst>
                <a:ahLst/>
                <a:cxnLst>
                  <a:cxn ang="0">
                    <a:pos x="T0" y="T1"/>
                  </a:cxn>
                  <a:cxn ang="0">
                    <a:pos x="T2" y="T3"/>
                  </a:cxn>
                  <a:cxn ang="0">
                    <a:pos x="T4" y="T5"/>
                  </a:cxn>
                </a:cxnLst>
                <a:rect l="0" t="0" r="r" b="b"/>
                <a:pathLst>
                  <a:path w="5281" h="97">
                    <a:moveTo>
                      <a:pt x="5280" y="0"/>
                    </a:moveTo>
                    <a:lnTo>
                      <a:pt x="0" y="0"/>
                    </a:lnTo>
                    <a:lnTo>
                      <a:pt x="0" y="96"/>
                    </a:lnTo>
                  </a:path>
                </a:pathLst>
              </a:custGeom>
              <a:noFill/>
              <a:ln w="12700" cap="rnd" cmpd="sng">
                <a:solidFill>
                  <a:srgbClr val="B2B2B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466" name="Freeform 10"/>
              <p:cNvSpPr>
                <a:spLocks/>
              </p:cNvSpPr>
              <p:nvPr/>
            </p:nvSpPr>
            <p:spPr bwMode="auto">
              <a:xfrm>
                <a:off x="240" y="3744"/>
                <a:ext cx="5281" cy="97"/>
              </a:xfrm>
              <a:custGeom>
                <a:avLst/>
                <a:gdLst>
                  <a:gd name="T0" fmla="*/ 5280 w 5281"/>
                  <a:gd name="T1" fmla="*/ 0 h 97"/>
                  <a:gd name="T2" fmla="*/ 5280 w 5281"/>
                  <a:gd name="T3" fmla="*/ 96 h 97"/>
                  <a:gd name="T4" fmla="*/ 0 w 5281"/>
                  <a:gd name="T5" fmla="*/ 96 h 97"/>
                </a:gdLst>
                <a:ahLst/>
                <a:cxnLst>
                  <a:cxn ang="0">
                    <a:pos x="T0" y="T1"/>
                  </a:cxn>
                  <a:cxn ang="0">
                    <a:pos x="T2" y="T3"/>
                  </a:cxn>
                  <a:cxn ang="0">
                    <a:pos x="T4" y="T5"/>
                  </a:cxn>
                </a:cxnLst>
                <a:rect l="0" t="0" r="r" b="b"/>
                <a:pathLst>
                  <a:path w="5281" h="97">
                    <a:moveTo>
                      <a:pt x="5280" y="0"/>
                    </a:moveTo>
                    <a:lnTo>
                      <a:pt x="5280" y="96"/>
                    </a:lnTo>
                    <a:lnTo>
                      <a:pt x="0" y="96"/>
                    </a:lnTo>
                  </a:path>
                </a:pathLst>
              </a:custGeom>
              <a:noFill/>
              <a:ln w="127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19467" name="Group 11"/>
            <p:cNvGrpSpPr>
              <a:grpSpLocks/>
            </p:cNvGrpSpPr>
            <p:nvPr/>
          </p:nvGrpSpPr>
          <p:grpSpPr bwMode="auto">
            <a:xfrm>
              <a:off x="338" y="1200"/>
              <a:ext cx="97" cy="1104"/>
              <a:chOff x="338" y="1200"/>
              <a:chExt cx="97" cy="1104"/>
            </a:xfrm>
          </p:grpSpPr>
          <p:sp useBgFill="1">
            <p:nvSpPr>
              <p:cNvPr id="19468" name="Rectangle 12"/>
              <p:cNvSpPr>
                <a:spLocks noChangeArrowheads="1"/>
              </p:cNvSpPr>
              <p:nvPr/>
            </p:nvSpPr>
            <p:spPr bwMode="auto">
              <a:xfrm>
                <a:off x="338" y="1201"/>
                <a:ext cx="96" cy="1103"/>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469" name="Freeform 13"/>
              <p:cNvSpPr>
                <a:spLocks/>
              </p:cNvSpPr>
              <p:nvPr/>
            </p:nvSpPr>
            <p:spPr bwMode="auto">
              <a:xfrm>
                <a:off x="338" y="1200"/>
                <a:ext cx="97" cy="1104"/>
              </a:xfrm>
              <a:custGeom>
                <a:avLst/>
                <a:gdLst>
                  <a:gd name="T0" fmla="*/ 0 w 97"/>
                  <a:gd name="T1" fmla="*/ 1103 h 1104"/>
                  <a:gd name="T2" fmla="*/ 96 w 97"/>
                  <a:gd name="T3" fmla="*/ 1103 h 1104"/>
                  <a:gd name="T4" fmla="*/ 96 w 97"/>
                  <a:gd name="T5" fmla="*/ 0 h 1104"/>
                </a:gdLst>
                <a:ahLst/>
                <a:cxnLst>
                  <a:cxn ang="0">
                    <a:pos x="T0" y="T1"/>
                  </a:cxn>
                  <a:cxn ang="0">
                    <a:pos x="T2" y="T3"/>
                  </a:cxn>
                  <a:cxn ang="0">
                    <a:pos x="T4" y="T5"/>
                  </a:cxn>
                </a:cxnLst>
                <a:rect l="0" t="0" r="r" b="b"/>
                <a:pathLst>
                  <a:path w="97" h="1104">
                    <a:moveTo>
                      <a:pt x="0" y="1103"/>
                    </a:moveTo>
                    <a:lnTo>
                      <a:pt x="96" y="1103"/>
                    </a:lnTo>
                    <a:lnTo>
                      <a:pt x="96" y="0"/>
                    </a:lnTo>
                  </a:path>
                </a:pathLst>
              </a:custGeom>
              <a:noFill/>
              <a:ln w="12700" cap="rnd" cmpd="sng">
                <a:solidFill>
                  <a:srgbClr val="B2B2B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470" name="Freeform 14"/>
              <p:cNvSpPr>
                <a:spLocks/>
              </p:cNvSpPr>
              <p:nvPr/>
            </p:nvSpPr>
            <p:spPr bwMode="auto">
              <a:xfrm>
                <a:off x="338" y="1200"/>
                <a:ext cx="97" cy="1104"/>
              </a:xfrm>
              <a:custGeom>
                <a:avLst/>
                <a:gdLst>
                  <a:gd name="T0" fmla="*/ 0 w 97"/>
                  <a:gd name="T1" fmla="*/ 1103 h 1104"/>
                  <a:gd name="T2" fmla="*/ 0 w 97"/>
                  <a:gd name="T3" fmla="*/ 0 h 1104"/>
                  <a:gd name="T4" fmla="*/ 96 w 97"/>
                  <a:gd name="T5" fmla="*/ 0 h 1104"/>
                </a:gdLst>
                <a:ahLst/>
                <a:cxnLst>
                  <a:cxn ang="0">
                    <a:pos x="T0" y="T1"/>
                  </a:cxn>
                  <a:cxn ang="0">
                    <a:pos x="T2" y="T3"/>
                  </a:cxn>
                  <a:cxn ang="0">
                    <a:pos x="T4" y="T5"/>
                  </a:cxn>
                </a:cxnLst>
                <a:rect l="0" t="0" r="r" b="b"/>
                <a:pathLst>
                  <a:path w="97" h="1104">
                    <a:moveTo>
                      <a:pt x="0" y="1103"/>
                    </a:moveTo>
                    <a:lnTo>
                      <a:pt x="0" y="0"/>
                    </a:lnTo>
                    <a:lnTo>
                      <a:pt x="96" y="0"/>
                    </a:lnTo>
                  </a:path>
                </a:pathLst>
              </a:custGeom>
              <a:noFill/>
              <a:ln w="127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19471" name="Rectangle 15"/>
          <p:cNvSpPr>
            <a:spLocks noGrp="1" noChangeArrowheads="1"/>
          </p:cNvSpPr>
          <p:nvPr>
            <p:ph type="ctrTitle" sz="quarter"/>
          </p:nvPr>
        </p:nvSpPr>
        <p:spPr bwMode="auto">
          <a:xfrm>
            <a:off x="836613" y="2133600"/>
            <a:ext cx="77724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defRPr/>
            </a:lvl1pPr>
          </a:lstStyle>
          <a:p>
            <a:pPr lvl="0"/>
            <a:r>
              <a:rPr lang="ru-RU" noProof="0" smtClean="0"/>
              <a:t>Щелчок правит образец заголовка</a:t>
            </a:r>
          </a:p>
        </p:txBody>
      </p:sp>
      <p:sp>
        <p:nvSpPr>
          <p:cNvPr id="19472" name="Rectangle 16"/>
          <p:cNvSpPr>
            <a:spLocks noGrp="1" noChangeArrowheads="1"/>
          </p:cNvSpPr>
          <p:nvPr>
            <p:ph type="subTitle" sz="quarter" idx="1"/>
          </p:nvPr>
        </p:nvSpPr>
        <p:spPr bwMode="auto">
          <a:xfrm>
            <a:off x="1371600" y="4038600"/>
            <a:ext cx="6400800"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marL="0" indent="0" algn="ctr">
              <a:buFont typeface="Monotype Sorts" pitchFamily="2" charset="2"/>
              <a:buNone/>
              <a:defRPr/>
            </a:lvl1pPr>
          </a:lstStyle>
          <a:p>
            <a:pPr lvl="0"/>
            <a:r>
              <a:rPr lang="ru-RU" noProof="0" smtClean="0"/>
              <a:t>Щелчок правит образец подзаголовка</a:t>
            </a:r>
          </a:p>
        </p:txBody>
      </p:sp>
      <p:sp>
        <p:nvSpPr>
          <p:cNvPr id="19473" name="Rectangle 17"/>
          <p:cNvSpPr>
            <a:spLocks noGrp="1" noChangeArrowheads="1"/>
          </p:cNvSpPr>
          <p:nvPr>
            <p:ph type="dt" sz="quarter" idx="2"/>
          </p:nvPr>
        </p:nvSpPr>
        <p:spPr bwMode="auto">
          <a:xfrm>
            <a:off x="381000" y="63246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l">
              <a:defRPr sz="1400"/>
            </a:lvl1pPr>
          </a:lstStyle>
          <a:p>
            <a:endParaRPr lang="ru-RU"/>
          </a:p>
        </p:txBody>
      </p:sp>
      <p:sp>
        <p:nvSpPr>
          <p:cNvPr id="19474" name="Rectangle 18"/>
          <p:cNvSpPr>
            <a:spLocks noGrp="1" noChangeArrowheads="1"/>
          </p:cNvSpPr>
          <p:nvPr>
            <p:ph type="ftr" sz="quarter" idx="3"/>
          </p:nvPr>
        </p:nvSpPr>
        <p:spPr>
          <a:xfrm>
            <a:off x="3124200" y="6324600"/>
            <a:ext cx="2895600" cy="457200"/>
          </a:xfrm>
        </p:spPr>
        <p:txBody>
          <a:bodyPr/>
          <a:lstStyle>
            <a:lvl1pPr algn="ctr">
              <a:defRPr sz="1400">
                <a:latin typeface="+mn-lt"/>
              </a:defRPr>
            </a:lvl1pPr>
          </a:lstStyle>
          <a:p>
            <a:endParaRPr lang="ru-RU"/>
          </a:p>
        </p:txBody>
      </p:sp>
      <p:sp>
        <p:nvSpPr>
          <p:cNvPr id="19475" name="Rectangle 19"/>
          <p:cNvSpPr>
            <a:spLocks noGrp="1" noChangeArrowheads="1"/>
          </p:cNvSpPr>
          <p:nvPr>
            <p:ph type="sldNum" sz="quarter" idx="4"/>
          </p:nvPr>
        </p:nvSpPr>
        <p:spPr>
          <a:xfrm>
            <a:off x="6858000" y="6324600"/>
            <a:ext cx="1905000" cy="457200"/>
          </a:xfrm>
        </p:spPr>
        <p:txBody>
          <a:bodyPr/>
          <a:lstStyle>
            <a:lvl1pPr>
              <a:defRPr/>
            </a:lvl1pPr>
          </a:lstStyle>
          <a:p>
            <a:fld id="{3C73DEE2-3CEA-4E68-A8AE-F3E13F83473A}" type="slidenum">
              <a:rPr lang="ru-RU"/>
              <a:pPr/>
              <a:t>‹Nr.›</a:t>
            </a:fld>
            <a:endParaRPr lang="ru-RU"/>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a:lvl1pPr>
          </a:lstStyle>
          <a:p>
            <a:r>
              <a:rPr lang="en-US"/>
              <a:t>7th Meeting CEG-CM</a:t>
            </a:r>
            <a:r>
              <a:rPr lang="en-US">
                <a:latin typeface="+mn-lt"/>
              </a:rPr>
              <a:t>	  	</a:t>
            </a:r>
            <a:r>
              <a:rPr lang="en-US">
                <a:cs typeface="Arial" charset="0"/>
              </a:rPr>
              <a:t>GRS Cologne 		February 28-March 1, 2005</a:t>
            </a:r>
            <a:endParaRPr lang="ru-RU">
              <a:cs typeface="Arial" charset="0"/>
            </a:endParaRPr>
          </a:p>
        </p:txBody>
      </p:sp>
      <p:sp>
        <p:nvSpPr>
          <p:cNvPr id="5" name="Foliennummernplatzhalter 4"/>
          <p:cNvSpPr>
            <a:spLocks noGrp="1"/>
          </p:cNvSpPr>
          <p:nvPr>
            <p:ph type="sldNum" sz="quarter" idx="11"/>
          </p:nvPr>
        </p:nvSpPr>
        <p:spPr/>
        <p:txBody>
          <a:bodyPr/>
          <a:lstStyle>
            <a:lvl1pPr>
              <a:defRPr/>
            </a:lvl1pPr>
          </a:lstStyle>
          <a:p>
            <a:fld id="{2E8F32E5-81B0-4853-87AC-7F3B1C1803A6}" type="slidenum">
              <a:rPr lang="ru-RU"/>
              <a:pPr/>
              <a:t>‹Nr.›</a:t>
            </a:fld>
            <a:endParaRPr lang="ru-RU"/>
          </a:p>
        </p:txBody>
      </p:sp>
    </p:spTree>
    <p:extLst>
      <p:ext uri="{BB962C8B-B14F-4D97-AF65-F5344CB8AC3E}">
        <p14:creationId xmlns:p14="http://schemas.microsoft.com/office/powerpoint/2010/main" val="76369101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a:lvl1pPr>
          </a:lstStyle>
          <a:p>
            <a:r>
              <a:rPr lang="en-US"/>
              <a:t>7th Meeting CEG-CM</a:t>
            </a:r>
            <a:r>
              <a:rPr lang="en-US">
                <a:latin typeface="+mn-lt"/>
              </a:rPr>
              <a:t>	  	</a:t>
            </a:r>
            <a:r>
              <a:rPr lang="en-US">
                <a:cs typeface="Arial" charset="0"/>
              </a:rPr>
              <a:t>GRS Cologne 		February 28-March 1, 2005</a:t>
            </a:r>
            <a:endParaRPr lang="ru-RU">
              <a:cs typeface="Arial" charset="0"/>
            </a:endParaRPr>
          </a:p>
        </p:txBody>
      </p:sp>
      <p:sp>
        <p:nvSpPr>
          <p:cNvPr id="5" name="Foliennummernplatzhalter 4"/>
          <p:cNvSpPr>
            <a:spLocks noGrp="1"/>
          </p:cNvSpPr>
          <p:nvPr>
            <p:ph type="sldNum" sz="quarter" idx="11"/>
          </p:nvPr>
        </p:nvSpPr>
        <p:spPr/>
        <p:txBody>
          <a:bodyPr/>
          <a:lstStyle>
            <a:lvl1pPr>
              <a:defRPr/>
            </a:lvl1pPr>
          </a:lstStyle>
          <a:p>
            <a:fld id="{07512B0F-2D44-4583-89E8-5699EB0A9417}" type="slidenum">
              <a:rPr lang="ru-RU"/>
              <a:pPr/>
              <a:t>‹Nr.›</a:t>
            </a:fld>
            <a:endParaRPr lang="ru-RU"/>
          </a:p>
        </p:txBody>
      </p:sp>
    </p:spTree>
    <p:extLst>
      <p:ext uri="{BB962C8B-B14F-4D97-AF65-F5344CB8AC3E}">
        <p14:creationId xmlns:p14="http://schemas.microsoft.com/office/powerpoint/2010/main" val="405806423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457200" y="1600200"/>
            <a:ext cx="8229600" cy="4525963"/>
          </a:xfrm>
          <a:prstGeom prst="rect">
            <a:avLst/>
          </a:prstGeom>
        </p:spPr>
        <p:txBody>
          <a:bodyPr/>
          <a:lstStyle/>
          <a:p>
            <a:endParaRPr lang="de-DE"/>
          </a:p>
        </p:txBody>
      </p:sp>
      <p:sp>
        <p:nvSpPr>
          <p:cNvPr id="4" name="Fußzeilenplatzhalter 3"/>
          <p:cNvSpPr>
            <a:spLocks noGrp="1"/>
          </p:cNvSpPr>
          <p:nvPr>
            <p:ph type="ftr" sz="quarter" idx="10"/>
          </p:nvPr>
        </p:nvSpPr>
        <p:spPr>
          <a:xfrm>
            <a:off x="684213" y="6448425"/>
            <a:ext cx="6581775" cy="327025"/>
          </a:xfrm>
        </p:spPr>
        <p:txBody>
          <a:bodyPr/>
          <a:lstStyle>
            <a:lvl1pPr>
              <a:defRPr/>
            </a:lvl1pPr>
          </a:lstStyle>
          <a:p>
            <a:r>
              <a:rPr lang="en-US"/>
              <a:t>7th Meeting CEG-CM</a:t>
            </a:r>
            <a:r>
              <a:rPr lang="en-US">
                <a:latin typeface="+mn-lt"/>
              </a:rPr>
              <a:t>	  	</a:t>
            </a:r>
            <a:r>
              <a:rPr lang="en-US">
                <a:cs typeface="Arial" charset="0"/>
              </a:rPr>
              <a:t>GRS Cologne 		February 28-March 1, 2005</a:t>
            </a:r>
            <a:endParaRPr lang="ru-RU">
              <a:cs typeface="Arial" charset="0"/>
            </a:endParaRPr>
          </a:p>
        </p:txBody>
      </p:sp>
      <p:sp>
        <p:nvSpPr>
          <p:cNvPr id="5" name="Foliennummernplatzhalter 4"/>
          <p:cNvSpPr>
            <a:spLocks noGrp="1"/>
          </p:cNvSpPr>
          <p:nvPr>
            <p:ph type="sldNum" sz="quarter" idx="11"/>
          </p:nvPr>
        </p:nvSpPr>
        <p:spPr>
          <a:xfrm>
            <a:off x="7239000" y="6561138"/>
            <a:ext cx="1905000" cy="296862"/>
          </a:xfrm>
        </p:spPr>
        <p:txBody>
          <a:bodyPr/>
          <a:lstStyle>
            <a:lvl1pPr>
              <a:defRPr/>
            </a:lvl1pPr>
          </a:lstStyle>
          <a:p>
            <a:fld id="{8B22F342-1B77-45B1-B678-4A52F578D4F2}" type="slidenum">
              <a:rPr lang="ru-RU"/>
              <a:pPr/>
              <a:t>‹Nr.›</a:t>
            </a:fld>
            <a:endParaRPr lang="ru-RU"/>
          </a:p>
        </p:txBody>
      </p:sp>
    </p:spTree>
    <p:extLst>
      <p:ext uri="{BB962C8B-B14F-4D97-AF65-F5344CB8AC3E}">
        <p14:creationId xmlns:p14="http://schemas.microsoft.com/office/powerpoint/2010/main" val="262941229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Fußzeilenplatzhalter 2"/>
          <p:cNvSpPr>
            <a:spLocks noGrp="1"/>
          </p:cNvSpPr>
          <p:nvPr>
            <p:ph type="ftr" sz="quarter" idx="10"/>
          </p:nvPr>
        </p:nvSpPr>
        <p:spPr>
          <a:xfrm>
            <a:off x="684213" y="6448425"/>
            <a:ext cx="6581775" cy="327025"/>
          </a:xfrm>
        </p:spPr>
        <p:txBody>
          <a:bodyPr/>
          <a:lstStyle>
            <a:lvl1pPr>
              <a:defRPr/>
            </a:lvl1pPr>
          </a:lstStyle>
          <a:p>
            <a:r>
              <a:rPr lang="en-US"/>
              <a:t>7th Meeting CEG-CM</a:t>
            </a:r>
            <a:r>
              <a:rPr lang="en-US">
                <a:latin typeface="+mn-lt"/>
              </a:rPr>
              <a:t>	  	</a:t>
            </a:r>
            <a:r>
              <a:rPr lang="en-US">
                <a:cs typeface="Arial" charset="0"/>
              </a:rPr>
              <a:t>GRS Cologne 		February 28-March 1, 2005</a:t>
            </a:r>
            <a:endParaRPr lang="ru-RU">
              <a:cs typeface="Arial" charset="0"/>
            </a:endParaRPr>
          </a:p>
        </p:txBody>
      </p:sp>
      <p:sp>
        <p:nvSpPr>
          <p:cNvPr id="4" name="Foliennummernplatzhalter 3"/>
          <p:cNvSpPr>
            <a:spLocks noGrp="1"/>
          </p:cNvSpPr>
          <p:nvPr>
            <p:ph type="sldNum" sz="quarter" idx="11"/>
          </p:nvPr>
        </p:nvSpPr>
        <p:spPr>
          <a:xfrm>
            <a:off x="7239000" y="6561138"/>
            <a:ext cx="1905000" cy="296862"/>
          </a:xfrm>
        </p:spPr>
        <p:txBody>
          <a:bodyPr/>
          <a:lstStyle>
            <a:lvl1pPr>
              <a:defRPr/>
            </a:lvl1pPr>
          </a:lstStyle>
          <a:p>
            <a:fld id="{50E4046D-245C-4B78-A4E1-8E0B94BE20CC}" type="slidenum">
              <a:rPr lang="ru-RU"/>
              <a:pPr/>
              <a:t>‹Nr.›</a:t>
            </a:fld>
            <a:endParaRPr lang="ru-RU"/>
          </a:p>
        </p:txBody>
      </p:sp>
    </p:spTree>
    <p:extLst>
      <p:ext uri="{BB962C8B-B14F-4D97-AF65-F5344CB8AC3E}">
        <p14:creationId xmlns:p14="http://schemas.microsoft.com/office/powerpoint/2010/main" val="102424738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ußzeilenplatzhalter 4"/>
          <p:cNvSpPr>
            <a:spLocks noGrp="1"/>
          </p:cNvSpPr>
          <p:nvPr>
            <p:ph type="ftr" sz="quarter" idx="10"/>
          </p:nvPr>
        </p:nvSpPr>
        <p:spPr>
          <a:xfrm>
            <a:off x="684213" y="6448425"/>
            <a:ext cx="6581775" cy="327025"/>
          </a:xfrm>
        </p:spPr>
        <p:txBody>
          <a:bodyPr/>
          <a:lstStyle>
            <a:lvl1pPr>
              <a:defRPr/>
            </a:lvl1pPr>
          </a:lstStyle>
          <a:p>
            <a:r>
              <a:rPr lang="en-US"/>
              <a:t>7th Meeting CEG-CM</a:t>
            </a:r>
            <a:r>
              <a:rPr lang="en-US">
                <a:latin typeface="+mn-lt"/>
              </a:rPr>
              <a:t>	  	</a:t>
            </a:r>
            <a:r>
              <a:rPr lang="en-US">
                <a:cs typeface="Arial" charset="0"/>
              </a:rPr>
              <a:t>GRS Cologne 		February 28-March 1, 2005</a:t>
            </a:r>
            <a:endParaRPr lang="ru-RU">
              <a:cs typeface="Arial" charset="0"/>
            </a:endParaRPr>
          </a:p>
        </p:txBody>
      </p:sp>
      <p:sp>
        <p:nvSpPr>
          <p:cNvPr id="6" name="Foliennummernplatzhalter 5"/>
          <p:cNvSpPr>
            <a:spLocks noGrp="1"/>
          </p:cNvSpPr>
          <p:nvPr>
            <p:ph type="sldNum" sz="quarter" idx="11"/>
          </p:nvPr>
        </p:nvSpPr>
        <p:spPr>
          <a:xfrm>
            <a:off x="7239000" y="6561138"/>
            <a:ext cx="1905000" cy="296862"/>
          </a:xfrm>
        </p:spPr>
        <p:txBody>
          <a:bodyPr/>
          <a:lstStyle>
            <a:lvl1pPr>
              <a:defRPr/>
            </a:lvl1pPr>
          </a:lstStyle>
          <a:p>
            <a:fld id="{D056E954-00B7-4B52-A3A8-EA588FBED244}" type="slidenum">
              <a:rPr lang="ru-RU"/>
              <a:pPr/>
              <a:t>‹Nr.›</a:t>
            </a:fld>
            <a:endParaRPr lang="ru-RU"/>
          </a:p>
        </p:txBody>
      </p:sp>
    </p:spTree>
    <p:extLst>
      <p:ext uri="{BB962C8B-B14F-4D97-AF65-F5344CB8AC3E}">
        <p14:creationId xmlns:p14="http://schemas.microsoft.com/office/powerpoint/2010/main" val="302494834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a:lvl1pPr>
          </a:lstStyle>
          <a:p>
            <a:r>
              <a:rPr lang="en-US"/>
              <a:t>7th Meeting CEG-CM</a:t>
            </a:r>
            <a:r>
              <a:rPr lang="en-US">
                <a:latin typeface="+mn-lt"/>
              </a:rPr>
              <a:t>	  	</a:t>
            </a:r>
            <a:r>
              <a:rPr lang="en-US">
                <a:cs typeface="Arial" charset="0"/>
              </a:rPr>
              <a:t>GRS Cologne 		February 28-March 1, 2005</a:t>
            </a:r>
            <a:endParaRPr lang="ru-RU">
              <a:cs typeface="Arial" charset="0"/>
            </a:endParaRPr>
          </a:p>
        </p:txBody>
      </p:sp>
      <p:sp>
        <p:nvSpPr>
          <p:cNvPr id="5" name="Foliennummernplatzhalter 4"/>
          <p:cNvSpPr>
            <a:spLocks noGrp="1"/>
          </p:cNvSpPr>
          <p:nvPr>
            <p:ph type="sldNum" sz="quarter" idx="11"/>
          </p:nvPr>
        </p:nvSpPr>
        <p:spPr/>
        <p:txBody>
          <a:bodyPr/>
          <a:lstStyle>
            <a:lvl1pPr>
              <a:defRPr/>
            </a:lvl1pPr>
          </a:lstStyle>
          <a:p>
            <a:fld id="{75E1C71A-991F-4033-B734-3908CC856C0A}" type="slidenum">
              <a:rPr lang="ru-RU"/>
              <a:pPr/>
              <a:t>‹Nr.›</a:t>
            </a:fld>
            <a:endParaRPr lang="ru-RU"/>
          </a:p>
        </p:txBody>
      </p:sp>
    </p:spTree>
    <p:extLst>
      <p:ext uri="{BB962C8B-B14F-4D97-AF65-F5344CB8AC3E}">
        <p14:creationId xmlns:p14="http://schemas.microsoft.com/office/powerpoint/2010/main" val="26152209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Fußzeilenplatzhalter 3"/>
          <p:cNvSpPr>
            <a:spLocks noGrp="1"/>
          </p:cNvSpPr>
          <p:nvPr>
            <p:ph type="ftr" sz="quarter" idx="10"/>
          </p:nvPr>
        </p:nvSpPr>
        <p:spPr/>
        <p:txBody>
          <a:bodyPr/>
          <a:lstStyle>
            <a:lvl1pPr>
              <a:defRPr/>
            </a:lvl1pPr>
          </a:lstStyle>
          <a:p>
            <a:r>
              <a:rPr lang="en-US"/>
              <a:t>7th Meeting CEG-CM</a:t>
            </a:r>
            <a:r>
              <a:rPr lang="en-US">
                <a:latin typeface="+mn-lt"/>
              </a:rPr>
              <a:t>	  	</a:t>
            </a:r>
            <a:r>
              <a:rPr lang="en-US">
                <a:cs typeface="Arial" charset="0"/>
              </a:rPr>
              <a:t>GRS Cologne 		February 28-March 1, 2005</a:t>
            </a:r>
            <a:endParaRPr lang="ru-RU">
              <a:cs typeface="Arial" charset="0"/>
            </a:endParaRPr>
          </a:p>
        </p:txBody>
      </p:sp>
      <p:sp>
        <p:nvSpPr>
          <p:cNvPr id="5" name="Foliennummernplatzhalter 4"/>
          <p:cNvSpPr>
            <a:spLocks noGrp="1"/>
          </p:cNvSpPr>
          <p:nvPr>
            <p:ph type="sldNum" sz="quarter" idx="11"/>
          </p:nvPr>
        </p:nvSpPr>
        <p:spPr/>
        <p:txBody>
          <a:bodyPr/>
          <a:lstStyle>
            <a:lvl1pPr>
              <a:defRPr/>
            </a:lvl1pPr>
          </a:lstStyle>
          <a:p>
            <a:fld id="{A7271CC6-6B47-453D-AC10-D4523CC20063}" type="slidenum">
              <a:rPr lang="ru-RU"/>
              <a:pPr/>
              <a:t>‹Nr.›</a:t>
            </a:fld>
            <a:endParaRPr lang="ru-RU"/>
          </a:p>
        </p:txBody>
      </p:sp>
    </p:spTree>
    <p:extLst>
      <p:ext uri="{BB962C8B-B14F-4D97-AF65-F5344CB8AC3E}">
        <p14:creationId xmlns:p14="http://schemas.microsoft.com/office/powerpoint/2010/main" val="427068673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ußzeilenplatzhalter 4"/>
          <p:cNvSpPr>
            <a:spLocks noGrp="1"/>
          </p:cNvSpPr>
          <p:nvPr>
            <p:ph type="ftr" sz="quarter" idx="10"/>
          </p:nvPr>
        </p:nvSpPr>
        <p:spPr/>
        <p:txBody>
          <a:bodyPr/>
          <a:lstStyle>
            <a:lvl1pPr>
              <a:defRPr/>
            </a:lvl1pPr>
          </a:lstStyle>
          <a:p>
            <a:r>
              <a:rPr lang="en-US"/>
              <a:t>7th Meeting CEG-CM</a:t>
            </a:r>
            <a:r>
              <a:rPr lang="en-US">
                <a:latin typeface="+mn-lt"/>
              </a:rPr>
              <a:t>	  	</a:t>
            </a:r>
            <a:r>
              <a:rPr lang="en-US">
                <a:cs typeface="Arial" charset="0"/>
              </a:rPr>
              <a:t>GRS Cologne 		February 28-March 1, 2005</a:t>
            </a:r>
            <a:endParaRPr lang="ru-RU">
              <a:cs typeface="Arial" charset="0"/>
            </a:endParaRPr>
          </a:p>
        </p:txBody>
      </p:sp>
      <p:sp>
        <p:nvSpPr>
          <p:cNvPr id="6" name="Foliennummernplatzhalter 5"/>
          <p:cNvSpPr>
            <a:spLocks noGrp="1"/>
          </p:cNvSpPr>
          <p:nvPr>
            <p:ph type="sldNum" sz="quarter" idx="11"/>
          </p:nvPr>
        </p:nvSpPr>
        <p:spPr/>
        <p:txBody>
          <a:bodyPr/>
          <a:lstStyle>
            <a:lvl1pPr>
              <a:defRPr/>
            </a:lvl1pPr>
          </a:lstStyle>
          <a:p>
            <a:fld id="{4D0F82B2-AEB6-46C0-A0A0-C7038230211B}" type="slidenum">
              <a:rPr lang="ru-RU"/>
              <a:pPr/>
              <a:t>‹Nr.›</a:t>
            </a:fld>
            <a:endParaRPr lang="ru-RU"/>
          </a:p>
        </p:txBody>
      </p:sp>
    </p:spTree>
    <p:extLst>
      <p:ext uri="{BB962C8B-B14F-4D97-AF65-F5344CB8AC3E}">
        <p14:creationId xmlns:p14="http://schemas.microsoft.com/office/powerpoint/2010/main" val="63973769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ußzeilenplatzhalter 6"/>
          <p:cNvSpPr>
            <a:spLocks noGrp="1"/>
          </p:cNvSpPr>
          <p:nvPr>
            <p:ph type="ftr" sz="quarter" idx="10"/>
          </p:nvPr>
        </p:nvSpPr>
        <p:spPr/>
        <p:txBody>
          <a:bodyPr/>
          <a:lstStyle>
            <a:lvl1pPr>
              <a:defRPr/>
            </a:lvl1pPr>
          </a:lstStyle>
          <a:p>
            <a:r>
              <a:rPr lang="en-US"/>
              <a:t>7th Meeting CEG-CM</a:t>
            </a:r>
            <a:r>
              <a:rPr lang="en-US">
                <a:latin typeface="+mn-lt"/>
              </a:rPr>
              <a:t>	  	</a:t>
            </a:r>
            <a:r>
              <a:rPr lang="en-US">
                <a:cs typeface="Arial" charset="0"/>
              </a:rPr>
              <a:t>GRS Cologne 		February 28-March 1, 2005</a:t>
            </a:r>
            <a:endParaRPr lang="ru-RU">
              <a:cs typeface="Arial" charset="0"/>
            </a:endParaRPr>
          </a:p>
        </p:txBody>
      </p:sp>
      <p:sp>
        <p:nvSpPr>
          <p:cNvPr id="8" name="Foliennummernplatzhalter 7"/>
          <p:cNvSpPr>
            <a:spLocks noGrp="1"/>
          </p:cNvSpPr>
          <p:nvPr>
            <p:ph type="sldNum" sz="quarter" idx="11"/>
          </p:nvPr>
        </p:nvSpPr>
        <p:spPr/>
        <p:txBody>
          <a:bodyPr/>
          <a:lstStyle>
            <a:lvl1pPr>
              <a:defRPr/>
            </a:lvl1pPr>
          </a:lstStyle>
          <a:p>
            <a:fld id="{A0C96EC7-FDB7-4863-B2DC-BB9CE975A8BC}" type="slidenum">
              <a:rPr lang="ru-RU"/>
              <a:pPr/>
              <a:t>‹Nr.›</a:t>
            </a:fld>
            <a:endParaRPr lang="ru-RU"/>
          </a:p>
        </p:txBody>
      </p:sp>
    </p:spTree>
    <p:extLst>
      <p:ext uri="{BB962C8B-B14F-4D97-AF65-F5344CB8AC3E}">
        <p14:creationId xmlns:p14="http://schemas.microsoft.com/office/powerpoint/2010/main" val="21085159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Fußzeilenplatzhalter 2"/>
          <p:cNvSpPr>
            <a:spLocks noGrp="1"/>
          </p:cNvSpPr>
          <p:nvPr>
            <p:ph type="ftr" sz="quarter" idx="10"/>
          </p:nvPr>
        </p:nvSpPr>
        <p:spPr/>
        <p:txBody>
          <a:bodyPr/>
          <a:lstStyle>
            <a:lvl1pPr>
              <a:defRPr/>
            </a:lvl1pPr>
          </a:lstStyle>
          <a:p>
            <a:r>
              <a:rPr lang="en-US"/>
              <a:t>7th Meeting CEG-CM</a:t>
            </a:r>
            <a:r>
              <a:rPr lang="en-US">
                <a:latin typeface="+mn-lt"/>
              </a:rPr>
              <a:t>	  	</a:t>
            </a:r>
            <a:r>
              <a:rPr lang="en-US">
                <a:cs typeface="Arial" charset="0"/>
              </a:rPr>
              <a:t>GRS Cologne 		February 28-March 1, 2005</a:t>
            </a:r>
            <a:endParaRPr lang="ru-RU">
              <a:cs typeface="Arial" charset="0"/>
            </a:endParaRPr>
          </a:p>
        </p:txBody>
      </p:sp>
      <p:sp>
        <p:nvSpPr>
          <p:cNvPr id="4" name="Foliennummernplatzhalter 3"/>
          <p:cNvSpPr>
            <a:spLocks noGrp="1"/>
          </p:cNvSpPr>
          <p:nvPr>
            <p:ph type="sldNum" sz="quarter" idx="11"/>
          </p:nvPr>
        </p:nvSpPr>
        <p:spPr/>
        <p:txBody>
          <a:bodyPr/>
          <a:lstStyle>
            <a:lvl1pPr>
              <a:defRPr/>
            </a:lvl1pPr>
          </a:lstStyle>
          <a:p>
            <a:fld id="{1C0459AE-FAAC-422B-BD5F-276CB2F68903}" type="slidenum">
              <a:rPr lang="ru-RU"/>
              <a:pPr/>
              <a:t>‹Nr.›</a:t>
            </a:fld>
            <a:endParaRPr lang="ru-RU"/>
          </a:p>
        </p:txBody>
      </p:sp>
    </p:spTree>
    <p:extLst>
      <p:ext uri="{BB962C8B-B14F-4D97-AF65-F5344CB8AC3E}">
        <p14:creationId xmlns:p14="http://schemas.microsoft.com/office/powerpoint/2010/main" val="238398017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en-US"/>
              <a:t>7th Meeting CEG-CM</a:t>
            </a:r>
            <a:r>
              <a:rPr lang="en-US">
                <a:latin typeface="+mn-lt"/>
              </a:rPr>
              <a:t>	  	</a:t>
            </a:r>
            <a:r>
              <a:rPr lang="en-US">
                <a:cs typeface="Arial" charset="0"/>
              </a:rPr>
              <a:t>GRS Cologne 		February 28-March 1, 2005</a:t>
            </a:r>
            <a:endParaRPr lang="ru-RU">
              <a:cs typeface="Arial" charset="0"/>
            </a:endParaRPr>
          </a:p>
        </p:txBody>
      </p:sp>
      <p:sp>
        <p:nvSpPr>
          <p:cNvPr id="3" name="Foliennummernplatzhalter 2"/>
          <p:cNvSpPr>
            <a:spLocks noGrp="1"/>
          </p:cNvSpPr>
          <p:nvPr>
            <p:ph type="sldNum" sz="quarter" idx="11"/>
          </p:nvPr>
        </p:nvSpPr>
        <p:spPr/>
        <p:txBody>
          <a:bodyPr/>
          <a:lstStyle>
            <a:lvl1pPr>
              <a:defRPr/>
            </a:lvl1pPr>
          </a:lstStyle>
          <a:p>
            <a:fld id="{068B810E-A25F-4B7F-8184-DAB89C758B33}" type="slidenum">
              <a:rPr lang="ru-RU"/>
              <a:pPr/>
              <a:t>‹Nr.›</a:t>
            </a:fld>
            <a:endParaRPr lang="ru-RU"/>
          </a:p>
        </p:txBody>
      </p:sp>
    </p:spTree>
    <p:extLst>
      <p:ext uri="{BB962C8B-B14F-4D97-AF65-F5344CB8AC3E}">
        <p14:creationId xmlns:p14="http://schemas.microsoft.com/office/powerpoint/2010/main" val="331286112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ußzeilenplatzhalter 4"/>
          <p:cNvSpPr>
            <a:spLocks noGrp="1"/>
          </p:cNvSpPr>
          <p:nvPr>
            <p:ph type="ftr" sz="quarter" idx="10"/>
          </p:nvPr>
        </p:nvSpPr>
        <p:spPr/>
        <p:txBody>
          <a:bodyPr/>
          <a:lstStyle>
            <a:lvl1pPr>
              <a:defRPr/>
            </a:lvl1pPr>
          </a:lstStyle>
          <a:p>
            <a:r>
              <a:rPr lang="en-US"/>
              <a:t>7th Meeting CEG-CM</a:t>
            </a:r>
            <a:r>
              <a:rPr lang="en-US">
                <a:latin typeface="+mn-lt"/>
              </a:rPr>
              <a:t>	  	</a:t>
            </a:r>
            <a:r>
              <a:rPr lang="en-US">
                <a:cs typeface="Arial" charset="0"/>
              </a:rPr>
              <a:t>GRS Cologne 		February 28-March 1, 2005</a:t>
            </a:r>
            <a:endParaRPr lang="ru-RU">
              <a:cs typeface="Arial" charset="0"/>
            </a:endParaRPr>
          </a:p>
        </p:txBody>
      </p:sp>
      <p:sp>
        <p:nvSpPr>
          <p:cNvPr id="6" name="Foliennummernplatzhalter 5"/>
          <p:cNvSpPr>
            <a:spLocks noGrp="1"/>
          </p:cNvSpPr>
          <p:nvPr>
            <p:ph type="sldNum" sz="quarter" idx="11"/>
          </p:nvPr>
        </p:nvSpPr>
        <p:spPr/>
        <p:txBody>
          <a:bodyPr/>
          <a:lstStyle>
            <a:lvl1pPr>
              <a:defRPr/>
            </a:lvl1pPr>
          </a:lstStyle>
          <a:p>
            <a:fld id="{8E5B679E-78C6-41CC-9FFB-EC0A0D607ECA}" type="slidenum">
              <a:rPr lang="ru-RU"/>
              <a:pPr/>
              <a:t>‹Nr.›</a:t>
            </a:fld>
            <a:endParaRPr lang="ru-RU"/>
          </a:p>
        </p:txBody>
      </p:sp>
    </p:spTree>
    <p:extLst>
      <p:ext uri="{BB962C8B-B14F-4D97-AF65-F5344CB8AC3E}">
        <p14:creationId xmlns:p14="http://schemas.microsoft.com/office/powerpoint/2010/main" val="16157841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ußzeilenplatzhalter 4"/>
          <p:cNvSpPr>
            <a:spLocks noGrp="1"/>
          </p:cNvSpPr>
          <p:nvPr>
            <p:ph type="ftr" sz="quarter" idx="10"/>
          </p:nvPr>
        </p:nvSpPr>
        <p:spPr/>
        <p:txBody>
          <a:bodyPr/>
          <a:lstStyle>
            <a:lvl1pPr>
              <a:defRPr/>
            </a:lvl1pPr>
          </a:lstStyle>
          <a:p>
            <a:r>
              <a:rPr lang="en-US"/>
              <a:t>7th Meeting CEG-CM</a:t>
            </a:r>
            <a:r>
              <a:rPr lang="en-US">
                <a:latin typeface="+mn-lt"/>
              </a:rPr>
              <a:t>	  	</a:t>
            </a:r>
            <a:r>
              <a:rPr lang="en-US">
                <a:cs typeface="Arial" charset="0"/>
              </a:rPr>
              <a:t>GRS Cologne 		February 28-March 1, 2005</a:t>
            </a:r>
            <a:endParaRPr lang="ru-RU">
              <a:cs typeface="Arial" charset="0"/>
            </a:endParaRPr>
          </a:p>
        </p:txBody>
      </p:sp>
      <p:sp>
        <p:nvSpPr>
          <p:cNvPr id="6" name="Foliennummernplatzhalter 5"/>
          <p:cNvSpPr>
            <a:spLocks noGrp="1"/>
          </p:cNvSpPr>
          <p:nvPr>
            <p:ph type="sldNum" sz="quarter" idx="11"/>
          </p:nvPr>
        </p:nvSpPr>
        <p:spPr/>
        <p:txBody>
          <a:bodyPr/>
          <a:lstStyle>
            <a:lvl1pPr>
              <a:defRPr/>
            </a:lvl1pPr>
          </a:lstStyle>
          <a:p>
            <a:fld id="{898C5F44-9B51-4DAC-B01C-9A815C8D8708}" type="slidenum">
              <a:rPr lang="ru-RU"/>
              <a:pPr/>
              <a:t>‹Nr.›</a:t>
            </a:fld>
            <a:endParaRPr lang="ru-RU"/>
          </a:p>
        </p:txBody>
      </p:sp>
    </p:spTree>
    <p:extLst>
      <p:ext uri="{BB962C8B-B14F-4D97-AF65-F5344CB8AC3E}">
        <p14:creationId xmlns:p14="http://schemas.microsoft.com/office/powerpoint/2010/main" val="27642103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vmlDrawing" Target="../drawings/vmlDrawing1.vml"/><Relationship Id="rId20"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tile tx="0" ty="0" sx="100000" sy="100000" flip="none" algn="tl"/>
        </a:blipFill>
        <a:effectLst/>
      </p:bgPr>
    </p:bg>
    <p:spTree>
      <p:nvGrpSpPr>
        <p:cNvPr id="1" name=""/>
        <p:cNvGrpSpPr/>
        <p:nvPr/>
      </p:nvGrpSpPr>
      <p:grpSpPr>
        <a:xfrm>
          <a:off x="0" y="0"/>
          <a:ext cx="0" cy="0"/>
          <a:chOff x="0" y="0"/>
          <a:chExt cx="0" cy="0"/>
        </a:xfrm>
      </p:grpSpPr>
      <p:sp>
        <p:nvSpPr>
          <p:cNvPr id="18450" name="Rectangle 18"/>
          <p:cNvSpPr>
            <a:spLocks noGrp="1" noChangeArrowheads="1"/>
          </p:cNvSpPr>
          <p:nvPr>
            <p:ph type="ftr" sz="quarter" idx="3"/>
          </p:nvPr>
        </p:nvSpPr>
        <p:spPr bwMode="auto">
          <a:xfrm>
            <a:off x="684213" y="6448425"/>
            <a:ext cx="658177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l">
              <a:defRPr sz="1200">
                <a:latin typeface="Arial" charset="0"/>
              </a:defRPr>
            </a:lvl1pPr>
          </a:lstStyle>
          <a:p>
            <a:r>
              <a:rPr lang="en-US"/>
              <a:t>7th Meeting CEG-CM</a:t>
            </a:r>
            <a:r>
              <a:rPr lang="en-US">
                <a:latin typeface="+mn-lt"/>
              </a:rPr>
              <a:t>	  	</a:t>
            </a:r>
            <a:r>
              <a:rPr lang="en-US">
                <a:cs typeface="Arial" charset="0"/>
              </a:rPr>
              <a:t>GRS Cologne 		February 28-March 1, 2005</a:t>
            </a:r>
            <a:endParaRPr lang="ru-RU">
              <a:cs typeface="Arial" charset="0"/>
            </a:endParaRPr>
          </a:p>
        </p:txBody>
      </p:sp>
      <p:sp>
        <p:nvSpPr>
          <p:cNvPr id="18451" name="Rectangle 19"/>
          <p:cNvSpPr>
            <a:spLocks noGrp="1" noChangeArrowheads="1"/>
          </p:cNvSpPr>
          <p:nvPr>
            <p:ph type="sldNum" sz="quarter" idx="4"/>
          </p:nvPr>
        </p:nvSpPr>
        <p:spPr bwMode="auto">
          <a:xfrm>
            <a:off x="7239000" y="6561138"/>
            <a:ext cx="1905000"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fld id="{A1DD3A40-9E45-417D-AA3D-5D33065623D9}" type="slidenum">
              <a:rPr lang="ru-RU"/>
              <a:pPr/>
              <a:t>‹Nr.›</a:t>
            </a:fld>
            <a:endParaRPr lang="ru-RU"/>
          </a:p>
        </p:txBody>
      </p:sp>
      <p:sp>
        <p:nvSpPr>
          <p:cNvPr id="18453" name="Rectangle 21"/>
          <p:cNvSpPr>
            <a:spLocks noChangeArrowheads="1"/>
          </p:cNvSpPr>
          <p:nvPr/>
        </p:nvSpPr>
        <p:spPr bwMode="auto">
          <a:xfrm>
            <a:off x="4138613" y="3043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pic>
        <p:nvPicPr>
          <p:cNvPr id="18452" name="Picture 20"/>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84213" y="373063"/>
            <a:ext cx="9398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CC00"/>
                </a:solidFill>
                <a:miter lim="800000"/>
                <a:headEnd/>
                <a:tailEnd/>
              </a14:hiddenLine>
            </a:ext>
          </a:extLst>
        </p:spPr>
      </p:pic>
      <p:graphicFrame>
        <p:nvGraphicFramePr>
          <p:cNvPr id="18457" name="Object 25"/>
          <p:cNvGraphicFramePr>
            <a:graphicFrameLocks noChangeAspect="1"/>
          </p:cNvGraphicFramePr>
          <p:nvPr/>
        </p:nvGraphicFramePr>
        <p:xfrm>
          <a:off x="7696200" y="388938"/>
          <a:ext cx="858838" cy="873125"/>
        </p:xfrm>
        <a:graphic>
          <a:graphicData uri="http://schemas.openxmlformats.org/presentationml/2006/ole">
            <mc:AlternateContent xmlns:mc="http://schemas.openxmlformats.org/markup-compatibility/2006">
              <mc:Choice xmlns:v="urn:schemas-microsoft-com:vml" Requires="v">
                <p:oleObj spid="_x0000_s18462" name="Документ" r:id="rId19" imgW="705600" imgH="715680" progId="Word.Document.8">
                  <p:embed/>
                </p:oleObj>
              </mc:Choice>
              <mc:Fallback>
                <p:oleObj name="Документ" r:id="rId19" imgW="705600" imgH="715680" progId="Word.Document.8">
                  <p:embed/>
                  <p:pic>
                    <p:nvPicPr>
                      <p:cNvPr id="0" name="Object 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696200" y="388938"/>
                        <a:ext cx="858838" cy="8731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60" name="Rectangle 28"/>
          <p:cNvSpPr>
            <a:spLocks noChangeArrowheads="1"/>
          </p:cNvSpPr>
          <p:nvPr/>
        </p:nvSpPr>
        <p:spPr bwMode="auto">
          <a:xfrm>
            <a:off x="666750" y="1447800"/>
            <a:ext cx="7943850" cy="4972050"/>
          </a:xfrm>
          <a:prstGeom prst="rect">
            <a:avLst/>
          </a:prstGeom>
          <a:solidFill>
            <a:srgbClr val="F8F8F8"/>
          </a:solidFill>
          <a:ln w="12700" cap="sq">
            <a:solidFill>
              <a:srgbClr val="FFCC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SzPct val="75000"/>
        <a:buFont typeface="Monotype Sort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5000"/>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75000"/>
        <a:buFont typeface="Monotype Sort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bg2"/>
        </a:buClr>
        <a:buSzPct val="75000"/>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75000"/>
        <a:buChar char="•"/>
        <a:defRPr sz="2000">
          <a:solidFill>
            <a:schemeClr val="tx1"/>
          </a:solidFill>
          <a:latin typeface="+mn-lt"/>
        </a:defRPr>
      </a:lvl5pPr>
      <a:lvl6pPr marL="2514600" indent="-228600" algn="l" rtl="0" eaLnBrk="0" fontAlgn="base" hangingPunct="0">
        <a:spcBef>
          <a:spcPct val="20000"/>
        </a:spcBef>
        <a:spcAft>
          <a:spcPct val="0"/>
        </a:spcAft>
        <a:buClr>
          <a:schemeClr val="bg2"/>
        </a:buClr>
        <a:buSzPct val="75000"/>
        <a:buChar char="•"/>
        <a:defRPr sz="2000">
          <a:solidFill>
            <a:schemeClr val="tx1"/>
          </a:solidFill>
          <a:latin typeface="+mn-lt"/>
        </a:defRPr>
      </a:lvl6pPr>
      <a:lvl7pPr marL="2971800" indent="-228600" algn="l" rtl="0" eaLnBrk="0" fontAlgn="base" hangingPunct="0">
        <a:spcBef>
          <a:spcPct val="20000"/>
        </a:spcBef>
        <a:spcAft>
          <a:spcPct val="0"/>
        </a:spcAft>
        <a:buClr>
          <a:schemeClr val="bg2"/>
        </a:buClr>
        <a:buSzPct val="75000"/>
        <a:buChar char="•"/>
        <a:defRPr sz="2000">
          <a:solidFill>
            <a:schemeClr val="tx1"/>
          </a:solidFill>
          <a:latin typeface="+mn-lt"/>
        </a:defRPr>
      </a:lvl7pPr>
      <a:lvl8pPr marL="3429000" indent="-228600" algn="l" rtl="0" eaLnBrk="0" fontAlgn="base" hangingPunct="0">
        <a:spcBef>
          <a:spcPct val="20000"/>
        </a:spcBef>
        <a:spcAft>
          <a:spcPct val="0"/>
        </a:spcAft>
        <a:buClr>
          <a:schemeClr val="bg2"/>
        </a:buClr>
        <a:buSzPct val="75000"/>
        <a:buChar char="•"/>
        <a:defRPr sz="2000">
          <a:solidFill>
            <a:schemeClr val="tx1"/>
          </a:solidFill>
          <a:latin typeface="+mn-lt"/>
        </a:defRPr>
      </a:lvl8pPr>
      <a:lvl9pPr marL="3886200" indent="-228600" algn="l" rtl="0" eaLnBrk="0" fontAlgn="base" hangingPunct="0">
        <a:spcBef>
          <a:spcPct val="20000"/>
        </a:spcBef>
        <a:spcAft>
          <a:spcPct val="0"/>
        </a:spcAft>
        <a:buClr>
          <a:schemeClr val="bg2"/>
        </a:buClr>
        <a:buSzPct val="75000"/>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oleObject" Target="../embeddings/oleObject4.bin"/><Relationship Id="rId10" Type="http://schemas.openxmlformats.org/officeDocument/2006/relationships/image" Target="../media/image17.png"/><Relationship Id="rId4" Type="http://schemas.openxmlformats.org/officeDocument/2006/relationships/image" Target="../media/image13.wmf"/><Relationship Id="rId9" Type="http://schemas.openxmlformats.org/officeDocument/2006/relationships/image" Target="../media/image16.wmf"/></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21.wmf"/><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24.wmf"/><Relationship Id="rId5" Type="http://schemas.openxmlformats.org/officeDocument/2006/relationships/image" Target="../media/image23.png"/><Relationship Id="rId4" Type="http://schemas.openxmlformats.org/officeDocument/2006/relationships/image" Target="../media/image22.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fld id="{23EC7906-FBF7-44B7-8D4F-45FA509DC89A}" type="slidenum">
              <a:rPr lang="ru-RU"/>
              <a:pPr/>
              <a:t>1</a:t>
            </a:fld>
            <a:endParaRPr lang="ru-RU"/>
          </a:p>
        </p:txBody>
      </p:sp>
      <p:sp>
        <p:nvSpPr>
          <p:cNvPr id="74755" name="Rectangle 3"/>
          <p:cNvSpPr>
            <a:spLocks noChangeArrowheads="1"/>
          </p:cNvSpPr>
          <p:nvPr/>
        </p:nvSpPr>
        <p:spPr bwMode="auto">
          <a:xfrm>
            <a:off x="1809750" y="371475"/>
            <a:ext cx="57848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GB" b="1">
                <a:solidFill>
                  <a:srgbClr val="FF3300"/>
                </a:solidFill>
              </a:rPr>
              <a:t>International Science and Technology Center</a:t>
            </a:r>
            <a:endParaRPr lang="ru-RU" b="1">
              <a:solidFill>
                <a:srgbClr val="FF3300"/>
              </a:solidFill>
            </a:endParaRPr>
          </a:p>
        </p:txBody>
      </p:sp>
      <p:sp>
        <p:nvSpPr>
          <p:cNvPr id="74757" name="Text Box 5"/>
          <p:cNvSpPr txBox="1">
            <a:spLocks noChangeArrowheads="1"/>
          </p:cNvSpPr>
          <p:nvPr/>
        </p:nvSpPr>
        <p:spPr bwMode="auto">
          <a:xfrm>
            <a:off x="685800" y="1524000"/>
            <a:ext cx="79057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ru-RU"/>
          </a:p>
        </p:txBody>
      </p:sp>
      <p:sp>
        <p:nvSpPr>
          <p:cNvPr id="74758" name="Text Box 6"/>
          <p:cNvSpPr txBox="1">
            <a:spLocks noChangeArrowheads="1"/>
          </p:cNvSpPr>
          <p:nvPr/>
        </p:nvSpPr>
        <p:spPr bwMode="auto">
          <a:xfrm>
            <a:off x="742950" y="1466850"/>
            <a:ext cx="7848600" cy="497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spcBef>
                <a:spcPts val="600"/>
              </a:spcBef>
            </a:pPr>
            <a:r>
              <a:rPr lang="en-GB" b="1">
                <a:solidFill>
                  <a:srgbClr val="A50021"/>
                </a:solidFill>
                <a:latin typeface="Arial" charset="0"/>
              </a:rPr>
              <a:t>Progress Report on the Project # 2936</a:t>
            </a:r>
            <a:endParaRPr lang="en-GB">
              <a:solidFill>
                <a:srgbClr val="A50021"/>
              </a:solidFill>
              <a:latin typeface="Arial" charset="0"/>
            </a:endParaRPr>
          </a:p>
          <a:p>
            <a:pPr>
              <a:lnSpc>
                <a:spcPct val="110000"/>
              </a:lnSpc>
              <a:spcBef>
                <a:spcPts val="600"/>
              </a:spcBef>
            </a:pPr>
            <a:r>
              <a:rPr lang="en-GB" b="1">
                <a:solidFill>
                  <a:srgbClr val="003399"/>
                </a:solidFill>
                <a:latin typeface="Arial" charset="0"/>
                <a:cs typeface="Times New Roman" pitchFamily="18" charset="0"/>
              </a:rPr>
              <a:t>Modelling of Reactor Core Behaviour under Severe Accident Conditions. Melt Formation, Relocation and Evolution of Molten Pool </a:t>
            </a:r>
          </a:p>
          <a:p>
            <a:pPr>
              <a:lnSpc>
                <a:spcPct val="110000"/>
              </a:lnSpc>
              <a:spcBef>
                <a:spcPts val="600"/>
              </a:spcBef>
            </a:pPr>
            <a:r>
              <a:rPr lang="en-GB" b="1">
                <a:solidFill>
                  <a:srgbClr val="003399"/>
                </a:solidFill>
                <a:latin typeface="Arial" charset="0"/>
                <a:cs typeface="Times New Roman" pitchFamily="18" charset="0"/>
              </a:rPr>
              <a:t>(Reactor Core Melting)</a:t>
            </a:r>
            <a:r>
              <a:rPr lang="ru-RU" sz="2600" b="1">
                <a:solidFill>
                  <a:srgbClr val="003399"/>
                </a:solidFill>
                <a:latin typeface="Arial" charset="0"/>
                <a:cs typeface="Times New Roman" pitchFamily="18" charset="0"/>
              </a:rPr>
              <a:t> </a:t>
            </a:r>
            <a:endParaRPr lang="en-GB" sz="2600" b="1">
              <a:solidFill>
                <a:srgbClr val="003399"/>
              </a:solidFill>
              <a:latin typeface="Arial" charset="0"/>
              <a:cs typeface="Times New Roman" pitchFamily="18" charset="0"/>
            </a:endParaRPr>
          </a:p>
          <a:p>
            <a:pPr>
              <a:lnSpc>
                <a:spcPts val="1500"/>
              </a:lnSpc>
              <a:spcBef>
                <a:spcPts val="600"/>
              </a:spcBef>
            </a:pPr>
            <a:endParaRPr lang="en-GB" sz="2600" b="1">
              <a:solidFill>
                <a:srgbClr val="003399"/>
              </a:solidFill>
              <a:latin typeface="Arial" charset="0"/>
              <a:cs typeface="Times New Roman" pitchFamily="18" charset="0"/>
            </a:endParaRPr>
          </a:p>
          <a:p>
            <a:pPr>
              <a:lnSpc>
                <a:spcPts val="1500"/>
              </a:lnSpc>
              <a:spcBef>
                <a:spcPts val="600"/>
              </a:spcBef>
            </a:pPr>
            <a:endParaRPr lang="en-GB" sz="2600" b="1">
              <a:solidFill>
                <a:srgbClr val="003399"/>
              </a:solidFill>
              <a:latin typeface="Arial" charset="0"/>
              <a:cs typeface="Times New Roman" pitchFamily="18" charset="0"/>
            </a:endParaRPr>
          </a:p>
          <a:p>
            <a:pPr>
              <a:lnSpc>
                <a:spcPts val="1200"/>
              </a:lnSpc>
              <a:spcBef>
                <a:spcPct val="50000"/>
              </a:spcBef>
            </a:pPr>
            <a:r>
              <a:rPr lang="en-GB" sz="1800">
                <a:solidFill>
                  <a:srgbClr val="003399"/>
                </a:solidFill>
                <a:latin typeface="Arial" charset="0"/>
                <a:cs typeface="Times New Roman" pitchFamily="18" charset="0"/>
              </a:rPr>
              <a:t>Presented by </a:t>
            </a:r>
          </a:p>
          <a:p>
            <a:pPr>
              <a:lnSpc>
                <a:spcPts val="1200"/>
              </a:lnSpc>
              <a:spcBef>
                <a:spcPct val="50000"/>
              </a:spcBef>
            </a:pPr>
            <a:r>
              <a:rPr lang="en-GB" sz="1800" b="1">
                <a:solidFill>
                  <a:srgbClr val="003399"/>
                </a:solidFill>
                <a:latin typeface="Arial" charset="0"/>
                <a:cs typeface="Times New Roman" pitchFamily="18" charset="0"/>
              </a:rPr>
              <a:t>A.V.Palagin</a:t>
            </a:r>
          </a:p>
          <a:p>
            <a:pPr>
              <a:lnSpc>
                <a:spcPts val="1200"/>
              </a:lnSpc>
              <a:spcBef>
                <a:spcPct val="50000"/>
              </a:spcBef>
            </a:pPr>
            <a:r>
              <a:rPr lang="en-GB" sz="1800" b="1">
                <a:solidFill>
                  <a:srgbClr val="A50021"/>
                </a:solidFill>
                <a:latin typeface="Arial" charset="0"/>
                <a:cs typeface="Times New Roman" pitchFamily="18" charset="0"/>
              </a:rPr>
              <a:t> </a:t>
            </a:r>
            <a:r>
              <a:rPr lang="ru-RU" sz="1800" b="1">
                <a:solidFill>
                  <a:srgbClr val="A50021"/>
                </a:solidFill>
                <a:latin typeface="Arial" charset="0"/>
              </a:rPr>
              <a:t/>
            </a:r>
            <a:br>
              <a:rPr lang="ru-RU" sz="1800" b="1">
                <a:solidFill>
                  <a:srgbClr val="A50021"/>
                </a:solidFill>
                <a:latin typeface="Arial" charset="0"/>
              </a:rPr>
            </a:br>
            <a:endParaRPr lang="de-DE" sz="1800" b="1">
              <a:solidFill>
                <a:srgbClr val="A50021"/>
              </a:solidFill>
              <a:latin typeface="Arial" charset="0"/>
            </a:endParaRPr>
          </a:p>
          <a:p>
            <a:pPr>
              <a:lnSpc>
                <a:spcPts val="1200"/>
              </a:lnSpc>
              <a:spcBef>
                <a:spcPct val="50000"/>
              </a:spcBef>
            </a:pPr>
            <a:endParaRPr lang="de-DE" sz="1800" b="1">
              <a:solidFill>
                <a:srgbClr val="A50021"/>
              </a:solidFill>
              <a:latin typeface="Arial" charset="0"/>
            </a:endParaRPr>
          </a:p>
          <a:p>
            <a:pPr>
              <a:lnSpc>
                <a:spcPts val="1200"/>
              </a:lnSpc>
              <a:spcBef>
                <a:spcPct val="50000"/>
              </a:spcBef>
            </a:pPr>
            <a:r>
              <a:rPr lang="en-US" sz="1800">
                <a:solidFill>
                  <a:srgbClr val="003399"/>
                </a:solidFill>
                <a:latin typeface="Arial" charset="0"/>
              </a:rPr>
              <a:t>10</a:t>
            </a:r>
            <a:r>
              <a:rPr lang="en-US" sz="1800" baseline="30000">
                <a:solidFill>
                  <a:srgbClr val="003399"/>
                </a:solidFill>
                <a:latin typeface="Arial" charset="0"/>
              </a:rPr>
              <a:t>th</a:t>
            </a:r>
            <a:r>
              <a:rPr lang="en-US" sz="1800">
                <a:solidFill>
                  <a:srgbClr val="003399"/>
                </a:solidFill>
                <a:latin typeface="Arial" charset="0"/>
              </a:rPr>
              <a:t> Meeting CEG-CM </a:t>
            </a:r>
          </a:p>
          <a:p>
            <a:r>
              <a:rPr lang="en-US" sz="1800">
                <a:solidFill>
                  <a:srgbClr val="003399"/>
                </a:solidFill>
                <a:latin typeface="Arial" charset="0"/>
              </a:rPr>
              <a:t>Kurchatov-City, Republic of Kazakhstan</a:t>
            </a:r>
          </a:p>
          <a:p>
            <a:r>
              <a:rPr lang="en-US" sz="1800">
                <a:solidFill>
                  <a:srgbClr val="003399"/>
                </a:solidFill>
                <a:latin typeface="Arial" charset="0"/>
              </a:rPr>
              <a:t>IAE NNC 5-8 September 2006</a:t>
            </a:r>
            <a:endParaRPr lang="ru-RU" sz="1800">
              <a:solidFill>
                <a:srgbClr val="003399"/>
              </a:solidFill>
              <a:latin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4"/>
          <p:cNvSpPr>
            <a:spLocks noGrp="1"/>
          </p:cNvSpPr>
          <p:nvPr>
            <p:ph type="sldNum" sz="quarter" idx="11"/>
          </p:nvPr>
        </p:nvSpPr>
        <p:spPr/>
        <p:txBody>
          <a:bodyPr/>
          <a:lstStyle/>
          <a:p>
            <a:fld id="{9C593998-5F0F-4ED7-BE1B-0AFD030ED34D}" type="slidenum">
              <a:rPr lang="ru-RU"/>
              <a:pPr/>
              <a:t>10</a:t>
            </a:fld>
            <a:endParaRPr lang="ru-RU"/>
          </a:p>
        </p:txBody>
      </p:sp>
      <p:sp>
        <p:nvSpPr>
          <p:cNvPr id="240642" name="Rectangle 2"/>
          <p:cNvSpPr>
            <a:spLocks noChangeArrowheads="1"/>
          </p:cNvSpPr>
          <p:nvPr>
            <p:ph type="title"/>
          </p:nvPr>
        </p:nvSpPr>
        <p:spPr bwMode="auto">
          <a:xfrm>
            <a:off x="457200" y="274638"/>
            <a:ext cx="8229600" cy="857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2800" b="1">
                <a:solidFill>
                  <a:srgbClr val="A50021"/>
                </a:solidFill>
                <a:latin typeface="Arial" charset="0"/>
              </a:rPr>
              <a:t>Phenomenology </a:t>
            </a:r>
            <a:br>
              <a:rPr lang="en-GB" sz="2800" b="1">
                <a:solidFill>
                  <a:srgbClr val="A50021"/>
                </a:solidFill>
                <a:latin typeface="Arial" charset="0"/>
              </a:rPr>
            </a:br>
            <a:r>
              <a:rPr lang="en-GB" sz="2800" b="1">
                <a:solidFill>
                  <a:srgbClr val="A50021"/>
                </a:solidFill>
                <a:latin typeface="Arial" charset="0"/>
              </a:rPr>
              <a:t>of slug relocation</a:t>
            </a:r>
            <a:endParaRPr lang="ru-RU" sz="2800" b="1">
              <a:solidFill>
                <a:srgbClr val="A50021"/>
              </a:solidFill>
              <a:latin typeface="Arial" charset="0"/>
            </a:endParaRPr>
          </a:p>
        </p:txBody>
      </p:sp>
      <p:sp>
        <p:nvSpPr>
          <p:cNvPr id="240643" name="Text Box 3"/>
          <p:cNvSpPr txBox="1">
            <a:spLocks noChangeArrowheads="1"/>
          </p:cNvSpPr>
          <p:nvPr/>
        </p:nvSpPr>
        <p:spPr bwMode="auto">
          <a:xfrm>
            <a:off x="950913" y="1082675"/>
            <a:ext cx="7531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buFont typeface="Wingdings" pitchFamily="2" charset="2"/>
              <a:buAutoNum type="arabicPeriod"/>
            </a:pPr>
            <a:endParaRPr lang="de-DE" sz="1800">
              <a:solidFill>
                <a:srgbClr val="003399"/>
              </a:solidFill>
              <a:latin typeface="Arial" charset="0"/>
            </a:endParaRPr>
          </a:p>
        </p:txBody>
      </p:sp>
      <p:sp>
        <p:nvSpPr>
          <p:cNvPr id="24064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240645" name="Rectangle 5"/>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240646" name="Rectangle 6"/>
          <p:cNvSpPr>
            <a:spLocks noChangeArrowheads="1"/>
          </p:cNvSpPr>
          <p:nvPr/>
        </p:nvSpPr>
        <p:spPr bwMode="auto">
          <a:xfrm>
            <a:off x="692150" y="1512888"/>
            <a:ext cx="7789863" cy="489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buFont typeface="Wingdings" pitchFamily="2" charset="2"/>
              <a:buChar char="ü"/>
              <a:tabLst>
                <a:tab pos="457200" algn="l"/>
              </a:tabLst>
            </a:pPr>
            <a:r>
              <a:rPr lang="en-GB" sz="1500">
                <a:solidFill>
                  <a:srgbClr val="003399"/>
                </a:solidFill>
                <a:latin typeface="Arial" charset="0"/>
              </a:rPr>
              <a:t> At the </a:t>
            </a:r>
            <a:r>
              <a:rPr lang="en-GB" sz="1500" b="1">
                <a:solidFill>
                  <a:srgbClr val="003399"/>
                </a:solidFill>
                <a:latin typeface="Arial" charset="0"/>
              </a:rPr>
              <a:t>initial stage</a:t>
            </a:r>
            <a:r>
              <a:rPr lang="en-GB" sz="1500">
                <a:solidFill>
                  <a:srgbClr val="003399"/>
                </a:solidFill>
                <a:latin typeface="Arial" charset="0"/>
              </a:rPr>
              <a:t> of the core degradation process the molten materials begin to flow down from some upper hot elevation in the form of separate </a:t>
            </a:r>
            <a:r>
              <a:rPr lang="en-GB" sz="1500" b="1">
                <a:solidFill>
                  <a:srgbClr val="003399"/>
                </a:solidFill>
                <a:latin typeface="Arial" charset="0"/>
              </a:rPr>
              <a:t>drops and rivulets</a:t>
            </a:r>
            <a:r>
              <a:rPr lang="en-GB" sz="1500">
                <a:solidFill>
                  <a:srgbClr val="003399"/>
                </a:solidFill>
                <a:latin typeface="Arial" charset="0"/>
              </a:rPr>
              <a:t> and stop at some lower (and colder) elevation. </a:t>
            </a:r>
          </a:p>
          <a:p>
            <a:pPr algn="just">
              <a:buFont typeface="Wingdings" pitchFamily="2" charset="2"/>
              <a:buChar char="ü"/>
              <a:tabLst>
                <a:tab pos="457200" algn="l"/>
              </a:tabLst>
            </a:pPr>
            <a:endParaRPr lang="en-GB" sz="1500">
              <a:solidFill>
                <a:srgbClr val="003399"/>
              </a:solidFill>
              <a:latin typeface="Arial" charset="0"/>
            </a:endParaRPr>
          </a:p>
          <a:p>
            <a:pPr algn="just">
              <a:buFont typeface="Wingdings" pitchFamily="2" charset="2"/>
              <a:buChar char="ü"/>
              <a:tabLst>
                <a:tab pos="457200" algn="l"/>
              </a:tabLst>
            </a:pPr>
            <a:r>
              <a:rPr lang="en-GB" sz="1500">
                <a:solidFill>
                  <a:srgbClr val="003399"/>
                </a:solidFill>
                <a:latin typeface="Arial" charset="0"/>
              </a:rPr>
              <a:t> As a result at some rod elevation with the temperature close to </a:t>
            </a:r>
            <a:r>
              <a:rPr lang="en-GB" sz="1500" i="1">
                <a:solidFill>
                  <a:srgbClr val="003399"/>
                </a:solidFill>
                <a:latin typeface="Arial" charset="0"/>
              </a:rPr>
              <a:t>T</a:t>
            </a:r>
            <a:r>
              <a:rPr lang="en-GB" sz="1500" i="1" baseline="-25000">
                <a:solidFill>
                  <a:srgbClr val="003399"/>
                </a:solidFill>
                <a:latin typeface="Arial" charset="0"/>
              </a:rPr>
              <a:t>sol</a:t>
            </a:r>
            <a:r>
              <a:rPr lang="en-GB" sz="1500">
                <a:solidFill>
                  <a:srgbClr val="003399"/>
                </a:solidFill>
                <a:latin typeface="Arial" charset="0"/>
              </a:rPr>
              <a:t> a </a:t>
            </a:r>
            <a:r>
              <a:rPr lang="en-GB" sz="1500" b="1">
                <a:solidFill>
                  <a:srgbClr val="003399"/>
                </a:solidFill>
                <a:latin typeface="Arial" charset="0"/>
              </a:rPr>
              <a:t>mixture slug begins to develop</a:t>
            </a:r>
            <a:r>
              <a:rPr lang="en-GB" sz="1500">
                <a:solidFill>
                  <a:srgbClr val="003399"/>
                </a:solidFill>
                <a:latin typeface="Arial" charset="0"/>
              </a:rPr>
              <a:t> which may form a partial blockage of the coolant channel.</a:t>
            </a:r>
          </a:p>
          <a:p>
            <a:pPr algn="just">
              <a:buFont typeface="Wingdings" pitchFamily="2" charset="2"/>
              <a:buChar char="ü"/>
              <a:tabLst>
                <a:tab pos="457200" algn="l"/>
              </a:tabLst>
            </a:pPr>
            <a:endParaRPr lang="en-GB" sz="1500">
              <a:solidFill>
                <a:srgbClr val="003399"/>
              </a:solidFill>
              <a:latin typeface="Arial" charset="0"/>
            </a:endParaRPr>
          </a:p>
          <a:p>
            <a:pPr algn="just">
              <a:buFont typeface="Wingdings" pitchFamily="2" charset="2"/>
              <a:buChar char="ü"/>
              <a:tabLst>
                <a:tab pos="457200" algn="l"/>
              </a:tabLst>
            </a:pPr>
            <a:r>
              <a:rPr lang="en-GB" sz="1500">
                <a:solidFill>
                  <a:srgbClr val="003399"/>
                </a:solidFill>
                <a:latin typeface="Arial" charset="0"/>
              </a:rPr>
              <a:t> Physical-chemical interactions of the slug materials with steam leads to the heat generation and </a:t>
            </a:r>
            <a:r>
              <a:rPr lang="en-GB" sz="1500" b="1">
                <a:solidFill>
                  <a:srgbClr val="003399"/>
                </a:solidFill>
                <a:latin typeface="Arial" charset="0"/>
              </a:rPr>
              <a:t>heating up</a:t>
            </a:r>
            <a:r>
              <a:rPr lang="en-GB" sz="1500">
                <a:solidFill>
                  <a:srgbClr val="003399"/>
                </a:solidFill>
                <a:latin typeface="Arial" charset="0"/>
              </a:rPr>
              <a:t> of the slug. </a:t>
            </a:r>
          </a:p>
          <a:p>
            <a:pPr algn="just">
              <a:buFont typeface="Wingdings" pitchFamily="2" charset="2"/>
              <a:buChar char="ü"/>
              <a:tabLst>
                <a:tab pos="457200" algn="l"/>
              </a:tabLst>
            </a:pPr>
            <a:endParaRPr lang="en-GB" sz="1500">
              <a:solidFill>
                <a:srgbClr val="003399"/>
              </a:solidFill>
              <a:latin typeface="Arial" charset="0"/>
            </a:endParaRPr>
          </a:p>
          <a:p>
            <a:pPr algn="just">
              <a:buFont typeface="Wingdings" pitchFamily="2" charset="2"/>
              <a:buChar char="ü"/>
              <a:tabLst>
                <a:tab pos="457200" algn="l"/>
              </a:tabLst>
            </a:pPr>
            <a:r>
              <a:rPr lang="en-GB" sz="1500">
                <a:solidFill>
                  <a:srgbClr val="003399"/>
                </a:solidFill>
                <a:latin typeface="Arial" charset="0"/>
              </a:rPr>
              <a:t> This, in turn, leads to a decreasing of the solid fraction and viscosity and beginning of flowing down to the lower (and colder) elevations, resulting in </a:t>
            </a:r>
            <a:r>
              <a:rPr lang="en-GB" sz="1500" b="1">
                <a:solidFill>
                  <a:srgbClr val="003399"/>
                </a:solidFill>
                <a:latin typeface="Arial" charset="0"/>
              </a:rPr>
              <a:t>continuous slow relocation</a:t>
            </a:r>
            <a:r>
              <a:rPr lang="en-GB" sz="1500">
                <a:solidFill>
                  <a:srgbClr val="003399"/>
                </a:solidFill>
                <a:latin typeface="Arial" charset="0"/>
              </a:rPr>
              <a:t> of the slug coherently with the temperature front.</a:t>
            </a:r>
          </a:p>
          <a:p>
            <a:pPr algn="just">
              <a:buFont typeface="Wingdings" pitchFamily="2" charset="2"/>
              <a:buNone/>
              <a:tabLst>
                <a:tab pos="457200" algn="l"/>
              </a:tabLst>
            </a:pPr>
            <a:endParaRPr lang="en-GB" sz="1500">
              <a:solidFill>
                <a:srgbClr val="003399"/>
              </a:solidFill>
              <a:latin typeface="Arial" charset="0"/>
            </a:endParaRPr>
          </a:p>
          <a:p>
            <a:pPr algn="just">
              <a:buFont typeface="Wingdings" pitchFamily="2" charset="2"/>
              <a:buChar char="ü"/>
              <a:tabLst>
                <a:tab pos="457200" algn="l"/>
              </a:tabLst>
            </a:pPr>
            <a:r>
              <a:rPr lang="en-GB" sz="1500">
                <a:solidFill>
                  <a:srgbClr val="003399"/>
                </a:solidFill>
                <a:latin typeface="Arial" charset="0"/>
              </a:rPr>
              <a:t> During the slug motion the mass exchange process including the mass income from the hot upper elevations in the form of drops, UO</a:t>
            </a:r>
            <a:r>
              <a:rPr lang="en-GB" sz="1500" baseline="-25000">
                <a:solidFill>
                  <a:srgbClr val="003399"/>
                </a:solidFill>
                <a:latin typeface="Arial" charset="0"/>
              </a:rPr>
              <a:t>2</a:t>
            </a:r>
            <a:r>
              <a:rPr lang="en-GB" sz="1500">
                <a:solidFill>
                  <a:srgbClr val="003399"/>
                </a:solidFill>
                <a:latin typeface="Arial" charset="0"/>
              </a:rPr>
              <a:t> pellets and ZrO</a:t>
            </a:r>
            <a:r>
              <a:rPr lang="en-GB" sz="1500" baseline="-25000">
                <a:solidFill>
                  <a:srgbClr val="003399"/>
                </a:solidFill>
                <a:latin typeface="Arial" charset="0"/>
              </a:rPr>
              <a:t>2</a:t>
            </a:r>
            <a:r>
              <a:rPr lang="en-GB" sz="1500">
                <a:solidFill>
                  <a:srgbClr val="003399"/>
                </a:solidFill>
                <a:latin typeface="Arial" charset="0"/>
              </a:rPr>
              <a:t> cladding </a:t>
            </a:r>
            <a:r>
              <a:rPr lang="en-GB" sz="1500" b="1">
                <a:solidFill>
                  <a:srgbClr val="003399"/>
                </a:solidFill>
                <a:latin typeface="Arial" charset="0"/>
              </a:rPr>
              <a:t>dissolution</a:t>
            </a:r>
            <a:r>
              <a:rPr lang="en-GB" sz="1500">
                <a:solidFill>
                  <a:srgbClr val="003399"/>
                </a:solidFill>
                <a:latin typeface="Arial" charset="0"/>
              </a:rPr>
              <a:t> and </a:t>
            </a:r>
            <a:r>
              <a:rPr lang="en-GB" sz="1500" b="1">
                <a:solidFill>
                  <a:srgbClr val="003399"/>
                </a:solidFill>
                <a:latin typeface="Arial" charset="0"/>
              </a:rPr>
              <a:t>oxidation</a:t>
            </a:r>
            <a:r>
              <a:rPr lang="en-GB" sz="1500">
                <a:solidFill>
                  <a:srgbClr val="003399"/>
                </a:solidFill>
                <a:latin typeface="Arial" charset="0"/>
              </a:rPr>
              <a:t> by steam occurs. </a:t>
            </a:r>
          </a:p>
          <a:p>
            <a:pPr algn="just">
              <a:buFont typeface="Wingdings" pitchFamily="2" charset="2"/>
              <a:buChar char="ü"/>
              <a:tabLst>
                <a:tab pos="457200" algn="l"/>
              </a:tabLst>
            </a:pPr>
            <a:endParaRPr lang="en-GB" sz="1500">
              <a:solidFill>
                <a:srgbClr val="003399"/>
              </a:solidFill>
              <a:latin typeface="Arial" charset="0"/>
            </a:endParaRPr>
          </a:p>
          <a:p>
            <a:pPr algn="just">
              <a:buFont typeface="Wingdings" pitchFamily="2" charset="2"/>
              <a:buChar char="ü"/>
              <a:tabLst>
                <a:tab pos="457200" algn="l"/>
              </a:tabLst>
            </a:pPr>
            <a:r>
              <a:rPr lang="en-GB" sz="1500">
                <a:solidFill>
                  <a:srgbClr val="003399"/>
                </a:solidFill>
                <a:latin typeface="Arial" charset="0"/>
              </a:rPr>
              <a:t> </a:t>
            </a:r>
            <a:r>
              <a:rPr lang="en-GB" sz="1500" b="1">
                <a:solidFill>
                  <a:srgbClr val="003399"/>
                </a:solidFill>
                <a:latin typeface="Arial" charset="0"/>
              </a:rPr>
              <a:t>Effective viscosity</a:t>
            </a:r>
            <a:r>
              <a:rPr lang="en-GB" sz="1500">
                <a:solidFill>
                  <a:srgbClr val="003399"/>
                </a:solidFill>
                <a:latin typeface="Arial" charset="0"/>
              </a:rPr>
              <a:t> of the molten mass gradually increases in the course of the ceramic precipitates growth leading to the increase of solid fraction. This additionally prevents the molten mass from quick downward relocation.</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liennummernplatzhalter 4"/>
          <p:cNvSpPr>
            <a:spLocks noGrp="1"/>
          </p:cNvSpPr>
          <p:nvPr>
            <p:ph type="sldNum" sz="quarter" idx="11"/>
          </p:nvPr>
        </p:nvSpPr>
        <p:spPr/>
        <p:txBody>
          <a:bodyPr/>
          <a:lstStyle/>
          <a:p>
            <a:fld id="{BD0F2F63-0390-4AFF-9792-0F7E704292B1}" type="slidenum">
              <a:rPr lang="ru-RU"/>
              <a:pPr/>
              <a:t>11</a:t>
            </a:fld>
            <a:endParaRPr lang="ru-RU"/>
          </a:p>
        </p:txBody>
      </p:sp>
      <p:sp>
        <p:nvSpPr>
          <p:cNvPr id="242690" name="Rectangle 2"/>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2800" b="1">
                <a:solidFill>
                  <a:srgbClr val="A50021"/>
                </a:solidFill>
                <a:latin typeface="Arial" charset="0"/>
              </a:rPr>
              <a:t>Single Rod Code </a:t>
            </a:r>
            <a:br>
              <a:rPr lang="en-US" sz="2800" b="1">
                <a:solidFill>
                  <a:srgbClr val="A50021"/>
                </a:solidFill>
                <a:latin typeface="Arial" charset="0"/>
              </a:rPr>
            </a:br>
            <a:r>
              <a:rPr lang="en-US" sz="2800" b="1">
                <a:solidFill>
                  <a:srgbClr val="A50021"/>
                </a:solidFill>
                <a:latin typeface="Arial" charset="0"/>
              </a:rPr>
              <a:t>SVECHA/MELT</a:t>
            </a:r>
            <a:endParaRPr lang="ru-RU" sz="2800" b="1">
              <a:solidFill>
                <a:srgbClr val="A50021"/>
              </a:solidFill>
              <a:latin typeface="Arial" charset="0"/>
            </a:endParaRPr>
          </a:p>
        </p:txBody>
      </p:sp>
      <p:sp>
        <p:nvSpPr>
          <p:cNvPr id="242691" name="Rectangle 3"/>
          <p:cNvSpPr>
            <a:spLocks noGrp="1" noChangeArrowheads="1"/>
          </p:cNvSpPr>
          <p:nvPr>
            <p:ph type="body" idx="1"/>
          </p:nvPr>
        </p:nvSpPr>
        <p:spPr bwMode="auto">
          <a:xfrm>
            <a:off x="754063" y="1881188"/>
            <a:ext cx="2943225" cy="40592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a:lnSpc>
                <a:spcPct val="90000"/>
              </a:lnSpc>
            </a:pPr>
            <a:r>
              <a:rPr lang="en-GB" sz="1800" b="1">
                <a:solidFill>
                  <a:srgbClr val="003399"/>
                </a:solidFill>
                <a:latin typeface="Arial" charset="0"/>
              </a:rPr>
              <a:t>SVECHA/QUENCH</a:t>
            </a:r>
            <a:r>
              <a:rPr lang="en-GB" sz="1800">
                <a:solidFill>
                  <a:srgbClr val="003399"/>
                </a:solidFill>
                <a:latin typeface="Arial" charset="0"/>
              </a:rPr>
              <a:t> code simulates fuel rod behaviour under severe accident conditions.</a:t>
            </a:r>
          </a:p>
          <a:p>
            <a:pPr algn="just">
              <a:lnSpc>
                <a:spcPct val="90000"/>
              </a:lnSpc>
              <a:buFont typeface="Monotype Sorts" pitchFamily="2" charset="2"/>
              <a:buNone/>
            </a:pPr>
            <a:endParaRPr lang="en-GB" sz="1800">
              <a:solidFill>
                <a:srgbClr val="003399"/>
              </a:solidFill>
              <a:latin typeface="Arial" charset="0"/>
            </a:endParaRPr>
          </a:p>
          <a:p>
            <a:pPr algn="just">
              <a:lnSpc>
                <a:spcPct val="90000"/>
              </a:lnSpc>
            </a:pPr>
            <a:r>
              <a:rPr lang="en-GB" sz="1800">
                <a:solidFill>
                  <a:srgbClr val="003399"/>
                </a:solidFill>
                <a:latin typeface="Arial" charset="0"/>
              </a:rPr>
              <a:t>Fuel rod is divided into a number of meshes along axial and radial directions.</a:t>
            </a:r>
          </a:p>
          <a:p>
            <a:pPr algn="just">
              <a:lnSpc>
                <a:spcPct val="90000"/>
              </a:lnSpc>
              <a:buFont typeface="Monotype Sorts" pitchFamily="2" charset="2"/>
              <a:buNone/>
            </a:pPr>
            <a:endParaRPr lang="en-GB" sz="1800">
              <a:solidFill>
                <a:srgbClr val="003399"/>
              </a:solidFill>
              <a:latin typeface="Arial" charset="0"/>
            </a:endParaRPr>
          </a:p>
          <a:p>
            <a:pPr algn="just">
              <a:lnSpc>
                <a:spcPct val="90000"/>
              </a:lnSpc>
            </a:pPr>
            <a:r>
              <a:rPr lang="en-GB" sz="1800">
                <a:solidFill>
                  <a:srgbClr val="003399"/>
                </a:solidFill>
                <a:latin typeface="Arial" charset="0"/>
              </a:rPr>
              <a:t>Mesh contains </a:t>
            </a:r>
            <a:r>
              <a:rPr lang="en-GB" sz="1800" b="1">
                <a:solidFill>
                  <a:srgbClr val="003399"/>
                </a:solidFill>
                <a:latin typeface="Arial" charset="0"/>
              </a:rPr>
              <a:t>UO</a:t>
            </a:r>
            <a:r>
              <a:rPr lang="en-GB" sz="1800" b="1" baseline="-25000">
                <a:solidFill>
                  <a:srgbClr val="003399"/>
                </a:solidFill>
                <a:latin typeface="Arial" charset="0"/>
              </a:rPr>
              <a:t>2</a:t>
            </a:r>
            <a:r>
              <a:rPr lang="en-GB" sz="1800" b="1">
                <a:solidFill>
                  <a:srgbClr val="003399"/>
                </a:solidFill>
                <a:latin typeface="Arial" charset="0"/>
              </a:rPr>
              <a:t> </a:t>
            </a:r>
            <a:r>
              <a:rPr lang="en-GB" sz="1800">
                <a:solidFill>
                  <a:srgbClr val="003399"/>
                </a:solidFill>
                <a:latin typeface="Arial" charset="0"/>
              </a:rPr>
              <a:t>fuel pellet and the multilayered oxidized </a:t>
            </a:r>
            <a:r>
              <a:rPr lang="en-GB" sz="1800" b="1">
                <a:solidFill>
                  <a:srgbClr val="003399"/>
                </a:solidFill>
                <a:latin typeface="Arial" charset="0"/>
              </a:rPr>
              <a:t>Zr</a:t>
            </a:r>
            <a:r>
              <a:rPr lang="en-GB" sz="1800">
                <a:solidFill>
                  <a:srgbClr val="003399"/>
                </a:solidFill>
                <a:latin typeface="Arial" charset="0"/>
              </a:rPr>
              <a:t> cladding</a:t>
            </a:r>
            <a:r>
              <a:rPr lang="en-GB" sz="1800">
                <a:latin typeface="Arial" charset="0"/>
              </a:rPr>
              <a:t>.</a:t>
            </a:r>
            <a:endParaRPr lang="ru-RU" sz="1800">
              <a:latin typeface="Arial" charset="0"/>
            </a:endParaRPr>
          </a:p>
        </p:txBody>
      </p:sp>
      <p:grpSp>
        <p:nvGrpSpPr>
          <p:cNvPr id="242692" name="Group 4"/>
          <p:cNvGrpSpPr>
            <a:grpSpLocks/>
          </p:cNvGrpSpPr>
          <p:nvPr/>
        </p:nvGrpSpPr>
        <p:grpSpPr bwMode="auto">
          <a:xfrm>
            <a:off x="4318000" y="1438275"/>
            <a:ext cx="4567238" cy="4859338"/>
            <a:chOff x="2720" y="906"/>
            <a:chExt cx="2877" cy="3061"/>
          </a:xfrm>
        </p:grpSpPr>
        <p:sp>
          <p:nvSpPr>
            <p:cNvPr id="242693" name="AutoShape 5"/>
            <p:cNvSpPr>
              <a:spLocks noChangeArrowheads="1"/>
            </p:cNvSpPr>
            <p:nvPr/>
          </p:nvSpPr>
          <p:spPr bwMode="auto">
            <a:xfrm>
              <a:off x="3174" y="906"/>
              <a:ext cx="227" cy="2720"/>
            </a:xfrm>
            <a:prstGeom prst="can">
              <a:avLst>
                <a:gd name="adj" fmla="val 62242"/>
              </a:avLst>
            </a:prstGeom>
            <a:gradFill rotWithShape="1">
              <a:gsLst>
                <a:gs pos="0">
                  <a:srgbClr val="FF3300"/>
                </a:gs>
                <a:gs pos="50000">
                  <a:srgbClr val="FF3300">
                    <a:gamma/>
                    <a:shade val="46275"/>
                    <a:invGamma/>
                  </a:srgbClr>
                </a:gs>
                <a:gs pos="100000">
                  <a:srgbClr val="FF3300"/>
                </a:gs>
              </a:gsLst>
              <a:lin ang="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2694" name="Rectangle 6" descr="Светлый диагональный 2"/>
            <p:cNvSpPr>
              <a:spLocks noChangeArrowheads="1"/>
            </p:cNvSpPr>
            <p:nvPr/>
          </p:nvSpPr>
          <p:spPr bwMode="auto">
            <a:xfrm>
              <a:off x="2720" y="906"/>
              <a:ext cx="113" cy="2720"/>
            </a:xfrm>
            <a:prstGeom prst="rect">
              <a:avLst/>
            </a:prstGeom>
            <a:pattFill prst="ltUpDiag">
              <a:fgClr>
                <a:schemeClr val="tx1"/>
              </a:fgClr>
              <a:bgClr>
                <a:schemeClr val="accent1"/>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2695" name="Rectangle 7" descr="Светлый диагональный 2"/>
            <p:cNvSpPr>
              <a:spLocks noChangeArrowheads="1"/>
            </p:cNvSpPr>
            <p:nvPr/>
          </p:nvSpPr>
          <p:spPr bwMode="auto">
            <a:xfrm>
              <a:off x="3742" y="906"/>
              <a:ext cx="113" cy="2720"/>
            </a:xfrm>
            <a:prstGeom prst="rect">
              <a:avLst/>
            </a:prstGeom>
            <a:pattFill prst="ltUpDiag">
              <a:fgClr>
                <a:schemeClr val="tx1"/>
              </a:fgClr>
              <a:bgClr>
                <a:schemeClr val="accent1"/>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2696" name="Line 8"/>
            <p:cNvSpPr>
              <a:spLocks noChangeShapeType="1"/>
            </p:cNvSpPr>
            <p:nvPr/>
          </p:nvSpPr>
          <p:spPr bwMode="auto">
            <a:xfrm>
              <a:off x="2720" y="906"/>
              <a:ext cx="113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2697" name="Line 9"/>
            <p:cNvSpPr>
              <a:spLocks noChangeShapeType="1"/>
            </p:cNvSpPr>
            <p:nvPr/>
          </p:nvSpPr>
          <p:spPr bwMode="auto">
            <a:xfrm>
              <a:off x="2720" y="3627"/>
              <a:ext cx="113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2698" name="AutoShape 10"/>
            <p:cNvSpPr>
              <a:spLocks noChangeArrowheads="1"/>
            </p:cNvSpPr>
            <p:nvPr/>
          </p:nvSpPr>
          <p:spPr bwMode="auto">
            <a:xfrm>
              <a:off x="2947" y="3241"/>
              <a:ext cx="113" cy="453"/>
            </a:xfrm>
            <a:prstGeom prst="upArrow">
              <a:avLst>
                <a:gd name="adj1" fmla="val 50000"/>
                <a:gd name="adj2" fmla="val 100221"/>
              </a:avLst>
            </a:prstGeom>
            <a:solidFill>
              <a:srgbClr val="0000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2699" name="AutoShape 11"/>
            <p:cNvSpPr>
              <a:spLocks noChangeArrowheads="1"/>
            </p:cNvSpPr>
            <p:nvPr/>
          </p:nvSpPr>
          <p:spPr bwMode="auto">
            <a:xfrm>
              <a:off x="3514" y="3241"/>
              <a:ext cx="113" cy="453"/>
            </a:xfrm>
            <a:prstGeom prst="upArrow">
              <a:avLst>
                <a:gd name="adj1" fmla="val 50000"/>
                <a:gd name="adj2" fmla="val 100221"/>
              </a:avLst>
            </a:prstGeom>
            <a:solidFill>
              <a:srgbClr val="0000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2700" name="Line 12"/>
            <p:cNvSpPr>
              <a:spLocks noChangeShapeType="1"/>
            </p:cNvSpPr>
            <p:nvPr/>
          </p:nvSpPr>
          <p:spPr bwMode="auto">
            <a:xfrm>
              <a:off x="2835" y="1360"/>
              <a:ext cx="90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2701" name="Line 13"/>
            <p:cNvSpPr>
              <a:spLocks noChangeShapeType="1"/>
            </p:cNvSpPr>
            <p:nvPr/>
          </p:nvSpPr>
          <p:spPr bwMode="auto">
            <a:xfrm>
              <a:off x="2835" y="1813"/>
              <a:ext cx="90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2702" name="Line 14"/>
            <p:cNvSpPr>
              <a:spLocks noChangeShapeType="1"/>
            </p:cNvSpPr>
            <p:nvPr/>
          </p:nvSpPr>
          <p:spPr bwMode="auto">
            <a:xfrm>
              <a:off x="2835" y="2267"/>
              <a:ext cx="90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2703" name="Line 15"/>
            <p:cNvSpPr>
              <a:spLocks noChangeShapeType="1"/>
            </p:cNvSpPr>
            <p:nvPr/>
          </p:nvSpPr>
          <p:spPr bwMode="auto">
            <a:xfrm>
              <a:off x="2835" y="2720"/>
              <a:ext cx="90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2704" name="Line 16"/>
            <p:cNvSpPr>
              <a:spLocks noChangeShapeType="1"/>
            </p:cNvSpPr>
            <p:nvPr/>
          </p:nvSpPr>
          <p:spPr bwMode="auto">
            <a:xfrm>
              <a:off x="2835" y="3173"/>
              <a:ext cx="90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2705" name="Oval 17"/>
            <p:cNvSpPr>
              <a:spLocks noChangeArrowheads="1"/>
            </p:cNvSpPr>
            <p:nvPr/>
          </p:nvSpPr>
          <p:spPr bwMode="auto">
            <a:xfrm>
              <a:off x="3060" y="1246"/>
              <a:ext cx="453" cy="68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2706" name="AutoShape 18"/>
            <p:cNvSpPr>
              <a:spLocks noChangeArrowheads="1"/>
            </p:cNvSpPr>
            <p:nvPr/>
          </p:nvSpPr>
          <p:spPr bwMode="auto">
            <a:xfrm>
              <a:off x="4080" y="906"/>
              <a:ext cx="1134" cy="453"/>
            </a:xfrm>
            <a:prstGeom prst="wedgeRectCallout">
              <a:avLst>
                <a:gd name="adj1" fmla="val -110139"/>
                <a:gd name="adj2" fmla="val 95694"/>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sz="1800">
                <a:latin typeface="Arial" charset="0"/>
              </a:endParaRPr>
            </a:p>
          </p:txBody>
        </p:sp>
        <p:sp>
          <p:nvSpPr>
            <p:cNvPr id="242707" name="Text Box 19"/>
            <p:cNvSpPr txBox="1">
              <a:spLocks noChangeArrowheads="1"/>
            </p:cNvSpPr>
            <p:nvPr/>
          </p:nvSpPr>
          <p:spPr bwMode="auto">
            <a:xfrm>
              <a:off x="4105" y="981"/>
              <a:ext cx="1492"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US" b="1">
                  <a:latin typeface="Arial" charset="0"/>
                </a:rPr>
                <a:t>Axial Mesh</a:t>
              </a:r>
              <a:endParaRPr lang="ru-RU" b="1">
                <a:latin typeface="Arial" charset="0"/>
              </a:endParaRPr>
            </a:p>
          </p:txBody>
        </p:sp>
        <p:sp>
          <p:nvSpPr>
            <p:cNvPr id="242708" name="AutoShape 20"/>
            <p:cNvSpPr>
              <a:spLocks noChangeArrowheads="1"/>
            </p:cNvSpPr>
            <p:nvPr/>
          </p:nvSpPr>
          <p:spPr bwMode="auto">
            <a:xfrm rot="5400000">
              <a:off x="4466" y="1495"/>
              <a:ext cx="385" cy="22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2709" name="Line 21"/>
            <p:cNvSpPr>
              <a:spLocks noChangeShapeType="1"/>
            </p:cNvSpPr>
            <p:nvPr/>
          </p:nvSpPr>
          <p:spPr bwMode="auto">
            <a:xfrm>
              <a:off x="4193" y="1813"/>
              <a:ext cx="0" cy="136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2710" name="Rectangle 22" descr="Крупное конфетти"/>
            <p:cNvSpPr>
              <a:spLocks noChangeArrowheads="1"/>
            </p:cNvSpPr>
            <p:nvPr/>
          </p:nvSpPr>
          <p:spPr bwMode="auto">
            <a:xfrm>
              <a:off x="4306" y="2039"/>
              <a:ext cx="567" cy="907"/>
            </a:xfrm>
            <a:prstGeom prst="rect">
              <a:avLst/>
            </a:prstGeom>
            <a:pattFill prst="lgConfetti">
              <a:fgClr>
                <a:srgbClr val="993300"/>
              </a:fgClr>
              <a:bgClr>
                <a:schemeClr val="bg1"/>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2711" name="Rectangle 23" descr="Светлый диагональный 1"/>
            <p:cNvSpPr>
              <a:spLocks noChangeArrowheads="1"/>
            </p:cNvSpPr>
            <p:nvPr/>
          </p:nvSpPr>
          <p:spPr bwMode="auto">
            <a:xfrm>
              <a:off x="4987" y="2039"/>
              <a:ext cx="113" cy="907"/>
            </a:xfrm>
            <a:prstGeom prst="rect">
              <a:avLst/>
            </a:prstGeom>
            <a:pattFill prst="ltDnDiag">
              <a:fgClr>
                <a:schemeClr val="tx1"/>
              </a:fgClr>
              <a:bgClr>
                <a:schemeClr val="bg1"/>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2712" name="Line 24"/>
            <p:cNvSpPr>
              <a:spLocks noChangeShapeType="1"/>
            </p:cNvSpPr>
            <p:nvPr/>
          </p:nvSpPr>
          <p:spPr bwMode="auto">
            <a:xfrm>
              <a:off x="4193" y="2039"/>
              <a:ext cx="90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2713" name="Line 25"/>
            <p:cNvSpPr>
              <a:spLocks noChangeShapeType="1"/>
            </p:cNvSpPr>
            <p:nvPr/>
          </p:nvSpPr>
          <p:spPr bwMode="auto">
            <a:xfrm>
              <a:off x="4193" y="2946"/>
              <a:ext cx="90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2714" name="Oval 26"/>
            <p:cNvSpPr>
              <a:spLocks noChangeArrowheads="1"/>
            </p:cNvSpPr>
            <p:nvPr/>
          </p:nvSpPr>
          <p:spPr bwMode="auto">
            <a:xfrm>
              <a:off x="4012" y="1813"/>
              <a:ext cx="1360" cy="136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2715" name="AutoShape 27"/>
            <p:cNvSpPr>
              <a:spLocks noChangeArrowheads="1"/>
            </p:cNvSpPr>
            <p:nvPr/>
          </p:nvSpPr>
          <p:spPr bwMode="auto">
            <a:xfrm>
              <a:off x="3899" y="3105"/>
              <a:ext cx="680" cy="272"/>
            </a:xfrm>
            <a:prstGeom prst="wedgeRectCallout">
              <a:avLst>
                <a:gd name="adj1" fmla="val 46764"/>
                <a:gd name="adj2" fmla="val -238972"/>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b="1">
                  <a:latin typeface="Arial" charset="0"/>
                </a:rPr>
                <a:t>Pellet</a:t>
              </a:r>
              <a:endParaRPr lang="ru-RU" b="1">
                <a:latin typeface="Arial" charset="0"/>
              </a:endParaRPr>
            </a:p>
          </p:txBody>
        </p:sp>
        <p:sp>
          <p:nvSpPr>
            <p:cNvPr id="242716" name="AutoShape 28"/>
            <p:cNvSpPr>
              <a:spLocks noChangeArrowheads="1"/>
            </p:cNvSpPr>
            <p:nvPr/>
          </p:nvSpPr>
          <p:spPr bwMode="auto">
            <a:xfrm>
              <a:off x="4261" y="3400"/>
              <a:ext cx="499" cy="272"/>
            </a:xfrm>
            <a:prstGeom prst="wedgeRectCallout">
              <a:avLst>
                <a:gd name="adj1" fmla="val 84069"/>
                <a:gd name="adj2" fmla="val -312134"/>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b="1">
                  <a:latin typeface="Arial" charset="0"/>
                </a:rPr>
                <a:t>Gap</a:t>
              </a:r>
              <a:endParaRPr lang="ru-RU" b="1">
                <a:latin typeface="Arial" charset="0"/>
              </a:endParaRPr>
            </a:p>
          </p:txBody>
        </p:sp>
        <p:sp>
          <p:nvSpPr>
            <p:cNvPr id="242717" name="AutoShape 29"/>
            <p:cNvSpPr>
              <a:spLocks noChangeArrowheads="1"/>
            </p:cNvSpPr>
            <p:nvPr/>
          </p:nvSpPr>
          <p:spPr bwMode="auto">
            <a:xfrm>
              <a:off x="4307" y="3695"/>
              <a:ext cx="952" cy="272"/>
            </a:xfrm>
            <a:prstGeom prst="wedgeRectCallout">
              <a:avLst>
                <a:gd name="adj1" fmla="val 27417"/>
                <a:gd name="adj2" fmla="val -406986"/>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b="1">
                  <a:latin typeface="Arial" charset="0"/>
                </a:rPr>
                <a:t>Cladding</a:t>
              </a:r>
              <a:endParaRPr lang="ru-RU" b="1">
                <a:latin typeface="Arial" charset="0"/>
              </a:endParaRPr>
            </a:p>
          </p:txBody>
        </p:sp>
      </p:grpSp>
      <p:sp>
        <p:nvSpPr>
          <p:cNvPr id="242718" name="Text Box 30"/>
          <p:cNvSpPr txBox="1">
            <a:spLocks noChangeArrowheads="1"/>
          </p:cNvSpPr>
          <p:nvPr/>
        </p:nvSpPr>
        <p:spPr bwMode="auto">
          <a:xfrm>
            <a:off x="3103563" y="5656263"/>
            <a:ext cx="3959225"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
              </a:spcBef>
            </a:pPr>
            <a:r>
              <a:rPr lang="en-US" b="1" i="1">
                <a:solidFill>
                  <a:schemeClr val="accent2"/>
                </a:solidFill>
                <a:latin typeface="Arial" charset="0"/>
              </a:rPr>
              <a:t>               </a:t>
            </a:r>
            <a:r>
              <a:rPr lang="en-US" sz="2000" b="1" i="1">
                <a:solidFill>
                  <a:schemeClr val="accent2"/>
                </a:solidFill>
                <a:latin typeface="Arial" charset="0"/>
              </a:rPr>
              <a:t>Coolant flow:</a:t>
            </a:r>
          </a:p>
          <a:p>
            <a:pPr eaLnBrk="1" hangingPunct="1">
              <a:spcBef>
                <a:spcPct val="5000"/>
              </a:spcBef>
            </a:pPr>
            <a:r>
              <a:rPr lang="en-US" sz="2000" b="1">
                <a:solidFill>
                  <a:schemeClr val="accent2"/>
                </a:solidFill>
                <a:latin typeface="Arial" charset="0"/>
              </a:rPr>
              <a:t>H</a:t>
            </a:r>
            <a:r>
              <a:rPr lang="en-US" sz="2000" b="1" baseline="-25000">
                <a:solidFill>
                  <a:schemeClr val="accent2"/>
                </a:solidFill>
                <a:latin typeface="Arial" charset="0"/>
              </a:rPr>
              <a:t>2</a:t>
            </a:r>
            <a:r>
              <a:rPr lang="en-US" sz="2000" b="1">
                <a:solidFill>
                  <a:schemeClr val="accent2"/>
                </a:solidFill>
                <a:latin typeface="Arial" charset="0"/>
              </a:rPr>
              <a:t>O(</a:t>
            </a:r>
            <a:r>
              <a:rPr lang="en-US" sz="2000" b="1" i="1">
                <a:solidFill>
                  <a:schemeClr val="accent2"/>
                </a:solidFill>
                <a:latin typeface="Arial" charset="0"/>
              </a:rPr>
              <a:t>l</a:t>
            </a:r>
            <a:r>
              <a:rPr lang="en-US" sz="2000" b="1">
                <a:solidFill>
                  <a:schemeClr val="accent2"/>
                </a:solidFill>
                <a:latin typeface="Arial" charset="0"/>
              </a:rPr>
              <a:t>), H</a:t>
            </a:r>
            <a:r>
              <a:rPr lang="en-US" sz="2000" b="1" baseline="-25000">
                <a:solidFill>
                  <a:schemeClr val="accent2"/>
                </a:solidFill>
                <a:latin typeface="Arial" charset="0"/>
              </a:rPr>
              <a:t>2</a:t>
            </a:r>
            <a:r>
              <a:rPr lang="en-US" sz="2000" b="1">
                <a:solidFill>
                  <a:schemeClr val="accent2"/>
                </a:solidFill>
                <a:latin typeface="Arial" charset="0"/>
              </a:rPr>
              <a:t>O(</a:t>
            </a:r>
            <a:r>
              <a:rPr lang="en-US" sz="2000" b="1" i="1">
                <a:solidFill>
                  <a:schemeClr val="accent2"/>
                </a:solidFill>
                <a:latin typeface="Arial" charset="0"/>
              </a:rPr>
              <a:t>g</a:t>
            </a:r>
            <a:r>
              <a:rPr lang="en-US" sz="2000" b="1">
                <a:solidFill>
                  <a:schemeClr val="accent2"/>
                </a:solidFill>
                <a:latin typeface="Arial" charset="0"/>
              </a:rPr>
              <a:t>), O</a:t>
            </a:r>
            <a:r>
              <a:rPr lang="en-US" sz="2000" b="1" baseline="-25000">
                <a:solidFill>
                  <a:schemeClr val="accent2"/>
                </a:solidFill>
                <a:latin typeface="Arial" charset="0"/>
              </a:rPr>
              <a:t>2</a:t>
            </a:r>
            <a:r>
              <a:rPr lang="en-US" sz="2000" b="1">
                <a:solidFill>
                  <a:schemeClr val="accent2"/>
                </a:solidFill>
                <a:latin typeface="Arial" charset="0"/>
              </a:rPr>
              <a:t>, Ar, H</a:t>
            </a:r>
            <a:r>
              <a:rPr lang="en-US" sz="2000" b="1" baseline="-25000">
                <a:solidFill>
                  <a:schemeClr val="accent2"/>
                </a:solidFill>
                <a:latin typeface="Arial" charset="0"/>
              </a:rPr>
              <a:t>2</a:t>
            </a:r>
            <a:r>
              <a:rPr lang="en-US" sz="2000" b="1">
                <a:solidFill>
                  <a:schemeClr val="accent2"/>
                </a:solidFill>
                <a:latin typeface="Arial" charset="0"/>
              </a:rPr>
              <a:t> </a:t>
            </a:r>
            <a:endParaRPr lang="ru-RU" sz="2000" b="1">
              <a:solidFill>
                <a:schemeClr val="accent2"/>
              </a:solidFill>
              <a:latin typeface="Arial"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liennummernplatzhalter 5"/>
          <p:cNvSpPr>
            <a:spLocks noGrp="1"/>
          </p:cNvSpPr>
          <p:nvPr>
            <p:ph type="sldNum" sz="quarter" idx="11"/>
          </p:nvPr>
        </p:nvSpPr>
        <p:spPr/>
        <p:txBody>
          <a:bodyPr/>
          <a:lstStyle/>
          <a:p>
            <a:fld id="{37805940-90C9-4951-A029-DA42B614C10B}" type="slidenum">
              <a:rPr lang="ru-RU"/>
              <a:pPr/>
              <a:t>12</a:t>
            </a:fld>
            <a:endParaRPr lang="ru-RU"/>
          </a:p>
        </p:txBody>
      </p:sp>
      <p:sp>
        <p:nvSpPr>
          <p:cNvPr id="243715" name="Rectangle 3"/>
          <p:cNvSpPr>
            <a:spLocks noChangeArrowheads="1"/>
          </p:cNvSpPr>
          <p:nvPr>
            <p:ph type="body" sz="half" idx="1"/>
          </p:nvPr>
        </p:nvSpPr>
        <p:spPr bwMode="auto">
          <a:xfrm>
            <a:off x="677863" y="1600200"/>
            <a:ext cx="3176587" cy="478155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800">
                <a:solidFill>
                  <a:srgbClr val="003399"/>
                </a:solidFill>
                <a:latin typeface="Arial" charset="0"/>
              </a:rPr>
              <a:t>Melt blockage is modeled as a </a:t>
            </a:r>
            <a:r>
              <a:rPr lang="en-US" sz="1800" b="1">
                <a:solidFill>
                  <a:srgbClr val="003399"/>
                </a:solidFill>
                <a:latin typeface="Arial" charset="0"/>
              </a:rPr>
              <a:t>cylindrical volume</a:t>
            </a:r>
            <a:r>
              <a:rPr lang="en-US" sz="1800">
                <a:solidFill>
                  <a:srgbClr val="003399"/>
                </a:solidFill>
                <a:latin typeface="Arial" charset="0"/>
              </a:rPr>
              <a:t> with the vertical length - </a:t>
            </a:r>
            <a:r>
              <a:rPr lang="en-US" sz="1800" b="1" i="1">
                <a:solidFill>
                  <a:srgbClr val="003399"/>
                </a:solidFill>
                <a:latin typeface="Arial" charset="0"/>
              </a:rPr>
              <a:t>L</a:t>
            </a:r>
            <a:r>
              <a:rPr lang="en-US" sz="1800" b="1" i="1" baseline="-25000">
                <a:solidFill>
                  <a:srgbClr val="003399"/>
                </a:solidFill>
                <a:latin typeface="Arial" charset="0"/>
              </a:rPr>
              <a:t>sl</a:t>
            </a:r>
            <a:r>
              <a:rPr lang="en-US" sz="1800" baseline="-25000">
                <a:solidFill>
                  <a:srgbClr val="003399"/>
                </a:solidFill>
                <a:latin typeface="Arial" charset="0"/>
              </a:rPr>
              <a:t>  </a:t>
            </a:r>
            <a:r>
              <a:rPr lang="en-US" sz="1800">
                <a:solidFill>
                  <a:srgbClr val="003399"/>
                </a:solidFill>
                <a:latin typeface="Arial" charset="0"/>
              </a:rPr>
              <a:t>and radius - </a:t>
            </a:r>
            <a:r>
              <a:rPr lang="en-US" sz="1800" b="1" i="1">
                <a:solidFill>
                  <a:srgbClr val="003399"/>
                </a:solidFill>
                <a:latin typeface="Arial" charset="0"/>
              </a:rPr>
              <a:t>R</a:t>
            </a:r>
            <a:r>
              <a:rPr lang="en-US" sz="1800" b="1" i="1" baseline="-25000">
                <a:solidFill>
                  <a:srgbClr val="003399"/>
                </a:solidFill>
                <a:latin typeface="Arial" charset="0"/>
              </a:rPr>
              <a:t>sl</a:t>
            </a:r>
            <a:r>
              <a:rPr lang="en-US" sz="1800">
                <a:solidFill>
                  <a:srgbClr val="003399"/>
                </a:solidFill>
                <a:latin typeface="Arial" charset="0"/>
              </a:rPr>
              <a:t> .</a:t>
            </a:r>
          </a:p>
          <a:p>
            <a:pPr>
              <a:lnSpc>
                <a:spcPct val="70000"/>
              </a:lnSpc>
              <a:buFont typeface="Monotype Sorts" pitchFamily="2" charset="2"/>
              <a:buNone/>
            </a:pPr>
            <a:endParaRPr lang="en-US" sz="1800">
              <a:solidFill>
                <a:srgbClr val="003399"/>
              </a:solidFill>
              <a:latin typeface="Arial" charset="0"/>
            </a:endParaRPr>
          </a:p>
          <a:p>
            <a:r>
              <a:rPr lang="en-US" sz="1800">
                <a:solidFill>
                  <a:srgbClr val="003399"/>
                </a:solidFill>
                <a:latin typeface="Arial" charset="0"/>
              </a:rPr>
              <a:t>Melt blockage is in contact with </a:t>
            </a:r>
            <a:r>
              <a:rPr lang="en-US" sz="1800" b="1" i="1">
                <a:solidFill>
                  <a:srgbClr val="003399"/>
                </a:solidFill>
                <a:latin typeface="Arial" charset="0"/>
              </a:rPr>
              <a:t>N</a:t>
            </a:r>
            <a:r>
              <a:rPr lang="en-US" sz="1800">
                <a:solidFill>
                  <a:srgbClr val="003399"/>
                </a:solidFill>
                <a:latin typeface="Arial" charset="0"/>
              </a:rPr>
              <a:t> </a:t>
            </a:r>
            <a:r>
              <a:rPr lang="en-US" sz="1800" b="1">
                <a:solidFill>
                  <a:srgbClr val="003399"/>
                </a:solidFill>
                <a:latin typeface="Arial" charset="0"/>
              </a:rPr>
              <a:t>fuel rods</a:t>
            </a:r>
            <a:r>
              <a:rPr lang="en-US" sz="1800">
                <a:solidFill>
                  <a:srgbClr val="003399"/>
                </a:solidFill>
                <a:latin typeface="Arial" charset="0"/>
              </a:rPr>
              <a:t>.</a:t>
            </a:r>
          </a:p>
          <a:p>
            <a:pPr>
              <a:lnSpc>
                <a:spcPct val="70000"/>
              </a:lnSpc>
              <a:buFont typeface="Monotype Sorts" pitchFamily="2" charset="2"/>
              <a:buNone/>
            </a:pPr>
            <a:endParaRPr lang="en-US" sz="1800">
              <a:solidFill>
                <a:srgbClr val="003399"/>
              </a:solidFill>
              <a:latin typeface="Arial" charset="0"/>
            </a:endParaRPr>
          </a:p>
          <a:p>
            <a:r>
              <a:rPr lang="en-US" sz="1800">
                <a:solidFill>
                  <a:srgbClr val="003399"/>
                </a:solidFill>
                <a:latin typeface="Arial" charset="0"/>
              </a:rPr>
              <a:t>Slug consists of the </a:t>
            </a:r>
            <a:r>
              <a:rPr lang="en-US" sz="1800" b="1">
                <a:solidFill>
                  <a:srgbClr val="003399"/>
                </a:solidFill>
                <a:latin typeface="Arial" charset="0"/>
              </a:rPr>
              <a:t>main (liquid) part</a:t>
            </a:r>
            <a:r>
              <a:rPr lang="en-US" sz="1800">
                <a:solidFill>
                  <a:srgbClr val="003399"/>
                </a:solidFill>
                <a:latin typeface="Arial" charset="0"/>
              </a:rPr>
              <a:t> and a high viscosity </a:t>
            </a:r>
            <a:r>
              <a:rPr lang="en-US" sz="1800" b="1">
                <a:solidFill>
                  <a:srgbClr val="003399"/>
                </a:solidFill>
                <a:latin typeface="Arial" charset="0"/>
              </a:rPr>
              <a:t>crust</a:t>
            </a:r>
            <a:r>
              <a:rPr lang="en-US" sz="1800">
                <a:solidFill>
                  <a:srgbClr val="003399"/>
                </a:solidFill>
                <a:latin typeface="Arial" charset="0"/>
              </a:rPr>
              <a:t> scale at lower surface</a:t>
            </a:r>
            <a:endParaRPr lang="en-US" sz="2800"/>
          </a:p>
          <a:p>
            <a:endParaRPr lang="ru-RU" sz="2800"/>
          </a:p>
        </p:txBody>
      </p:sp>
      <p:grpSp>
        <p:nvGrpSpPr>
          <p:cNvPr id="243716" name="Group 4"/>
          <p:cNvGrpSpPr>
            <a:grpSpLocks/>
          </p:cNvGrpSpPr>
          <p:nvPr/>
        </p:nvGrpSpPr>
        <p:grpSpPr bwMode="auto">
          <a:xfrm>
            <a:off x="4284663" y="1557338"/>
            <a:ext cx="4032250" cy="4902200"/>
            <a:chOff x="2699" y="981"/>
            <a:chExt cx="2539" cy="3088"/>
          </a:xfrm>
        </p:grpSpPr>
        <p:sp>
          <p:nvSpPr>
            <p:cNvPr id="243717" name="AutoShape 5"/>
            <p:cNvSpPr>
              <a:spLocks noChangeArrowheads="1"/>
            </p:cNvSpPr>
            <p:nvPr/>
          </p:nvSpPr>
          <p:spPr bwMode="auto">
            <a:xfrm>
              <a:off x="3400" y="1133"/>
              <a:ext cx="68" cy="2494"/>
            </a:xfrm>
            <a:prstGeom prst="can">
              <a:avLst>
                <a:gd name="adj" fmla="val 210211"/>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3718" name="AutoShape 6"/>
            <p:cNvSpPr>
              <a:spLocks noChangeArrowheads="1"/>
            </p:cNvSpPr>
            <p:nvPr/>
          </p:nvSpPr>
          <p:spPr bwMode="auto">
            <a:xfrm>
              <a:off x="3536" y="1133"/>
              <a:ext cx="68" cy="2494"/>
            </a:xfrm>
            <a:prstGeom prst="can">
              <a:avLst>
                <a:gd name="adj" fmla="val 210211"/>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3719" name="AutoShape 7"/>
            <p:cNvSpPr>
              <a:spLocks noChangeArrowheads="1"/>
            </p:cNvSpPr>
            <p:nvPr/>
          </p:nvSpPr>
          <p:spPr bwMode="auto">
            <a:xfrm>
              <a:off x="3672" y="1133"/>
              <a:ext cx="68" cy="2494"/>
            </a:xfrm>
            <a:prstGeom prst="can">
              <a:avLst>
                <a:gd name="adj" fmla="val 210211"/>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3720" name="AutoShape 8"/>
            <p:cNvSpPr>
              <a:spLocks noChangeArrowheads="1"/>
            </p:cNvSpPr>
            <p:nvPr/>
          </p:nvSpPr>
          <p:spPr bwMode="auto">
            <a:xfrm>
              <a:off x="3808" y="1133"/>
              <a:ext cx="68" cy="2494"/>
            </a:xfrm>
            <a:prstGeom prst="can">
              <a:avLst>
                <a:gd name="adj" fmla="val 210211"/>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3721" name="AutoShape 9"/>
            <p:cNvSpPr>
              <a:spLocks noChangeArrowheads="1"/>
            </p:cNvSpPr>
            <p:nvPr/>
          </p:nvSpPr>
          <p:spPr bwMode="auto">
            <a:xfrm>
              <a:off x="3944" y="1133"/>
              <a:ext cx="68" cy="2494"/>
            </a:xfrm>
            <a:prstGeom prst="can">
              <a:avLst>
                <a:gd name="adj" fmla="val 210211"/>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3722" name="Rectangle 10"/>
            <p:cNvSpPr>
              <a:spLocks noChangeArrowheads="1"/>
            </p:cNvSpPr>
            <p:nvPr/>
          </p:nvSpPr>
          <p:spPr bwMode="auto">
            <a:xfrm>
              <a:off x="3173" y="1133"/>
              <a:ext cx="90" cy="2494"/>
            </a:xfrm>
            <a:prstGeom prst="rect">
              <a:avLst/>
            </a:prstGeom>
            <a:pattFill prst="ltUpDiag">
              <a:fgClr>
                <a:schemeClr val="tx1">
                  <a:alpha val="50000"/>
                </a:schemeClr>
              </a:fgClr>
              <a:bgClr>
                <a:schemeClr val="bg1">
                  <a:alpha val="50000"/>
                </a:schemeClr>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3723" name="Rectangle 11"/>
            <p:cNvSpPr>
              <a:spLocks noChangeArrowheads="1"/>
            </p:cNvSpPr>
            <p:nvPr/>
          </p:nvSpPr>
          <p:spPr bwMode="auto">
            <a:xfrm>
              <a:off x="4125" y="1133"/>
              <a:ext cx="90" cy="2494"/>
            </a:xfrm>
            <a:prstGeom prst="rect">
              <a:avLst/>
            </a:prstGeom>
            <a:pattFill prst="ltUpDiag">
              <a:fgClr>
                <a:schemeClr val="tx1">
                  <a:alpha val="50000"/>
                </a:schemeClr>
              </a:fgClr>
              <a:bgClr>
                <a:schemeClr val="bg1">
                  <a:alpha val="50000"/>
                </a:schemeClr>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3724" name="AutoShape 12"/>
            <p:cNvSpPr>
              <a:spLocks noChangeArrowheads="1"/>
            </p:cNvSpPr>
            <p:nvPr/>
          </p:nvSpPr>
          <p:spPr bwMode="auto">
            <a:xfrm>
              <a:off x="3332" y="2040"/>
              <a:ext cx="725" cy="680"/>
            </a:xfrm>
            <a:prstGeom prst="can">
              <a:avLst>
                <a:gd name="adj" fmla="val 25000"/>
              </a:avLst>
            </a:prstGeom>
            <a:gradFill rotWithShape="1">
              <a:gsLst>
                <a:gs pos="0">
                  <a:srgbClr val="D13754">
                    <a:alpha val="50000"/>
                  </a:srgbClr>
                </a:gs>
                <a:gs pos="100000">
                  <a:srgbClr val="D13754">
                    <a:gamma/>
                    <a:shade val="46275"/>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3725" name="AutoShape 13"/>
            <p:cNvSpPr>
              <a:spLocks noChangeArrowheads="1"/>
            </p:cNvSpPr>
            <p:nvPr/>
          </p:nvSpPr>
          <p:spPr bwMode="auto">
            <a:xfrm rot="16200000">
              <a:off x="3559" y="3672"/>
              <a:ext cx="272" cy="20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A4B2FA"/>
                </a:gs>
                <a:gs pos="100000">
                  <a:srgbClr val="A4B2FA">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3726" name="Text Box 14"/>
            <p:cNvSpPr txBox="1">
              <a:spLocks noChangeArrowheads="1"/>
            </p:cNvSpPr>
            <p:nvPr/>
          </p:nvSpPr>
          <p:spPr bwMode="auto">
            <a:xfrm>
              <a:off x="3196" y="3853"/>
              <a:ext cx="1421"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US">
                  <a:solidFill>
                    <a:srgbClr val="000099"/>
                  </a:solidFill>
                  <a:latin typeface="Arial" charset="0"/>
                  <a:cs typeface="Arial" charset="0"/>
                </a:rPr>
                <a:t>Steam flow</a:t>
              </a:r>
              <a:endParaRPr lang="ru-RU">
                <a:solidFill>
                  <a:srgbClr val="000099"/>
                </a:solidFill>
                <a:latin typeface="Arial" charset="0"/>
                <a:cs typeface="Arial" charset="0"/>
              </a:endParaRPr>
            </a:p>
          </p:txBody>
        </p:sp>
        <p:sp>
          <p:nvSpPr>
            <p:cNvPr id="243727" name="AutoShape 15"/>
            <p:cNvSpPr>
              <a:spLocks noChangeArrowheads="1"/>
            </p:cNvSpPr>
            <p:nvPr/>
          </p:nvSpPr>
          <p:spPr bwMode="auto">
            <a:xfrm>
              <a:off x="4332" y="1480"/>
              <a:ext cx="816" cy="317"/>
            </a:xfrm>
            <a:prstGeom prst="wedgeRectCallout">
              <a:avLst>
                <a:gd name="adj1" fmla="val -69852"/>
                <a:gd name="adj2" fmla="val 88171"/>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b="1">
                  <a:latin typeface="Arial" charset="0"/>
                  <a:cs typeface="Arial" charset="0"/>
                </a:rPr>
                <a:t>Shroud</a:t>
              </a:r>
              <a:endParaRPr lang="ru-RU" b="1">
                <a:latin typeface="Arial" charset="0"/>
                <a:cs typeface="Arial" charset="0"/>
              </a:endParaRPr>
            </a:p>
          </p:txBody>
        </p:sp>
        <p:sp>
          <p:nvSpPr>
            <p:cNvPr id="243728" name="AutoShape 16"/>
            <p:cNvSpPr>
              <a:spLocks noChangeArrowheads="1"/>
            </p:cNvSpPr>
            <p:nvPr/>
          </p:nvSpPr>
          <p:spPr bwMode="auto">
            <a:xfrm>
              <a:off x="4286" y="981"/>
              <a:ext cx="952" cy="317"/>
            </a:xfrm>
            <a:prstGeom prst="wedgeRectCallout">
              <a:avLst>
                <a:gd name="adj1" fmla="val -95380"/>
                <a:gd name="adj2" fmla="val 6009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b="1">
                  <a:latin typeface="Arial" charset="0"/>
                  <a:cs typeface="Arial" charset="0"/>
                </a:rPr>
                <a:t>Fuel rod</a:t>
              </a:r>
              <a:endParaRPr lang="ru-RU" b="1">
                <a:latin typeface="Arial" charset="0"/>
                <a:cs typeface="Arial" charset="0"/>
              </a:endParaRPr>
            </a:p>
          </p:txBody>
        </p:sp>
        <p:sp>
          <p:nvSpPr>
            <p:cNvPr id="243729" name="AutoShape 17"/>
            <p:cNvSpPr>
              <a:spLocks noChangeArrowheads="1"/>
            </p:cNvSpPr>
            <p:nvPr/>
          </p:nvSpPr>
          <p:spPr bwMode="auto">
            <a:xfrm>
              <a:off x="4332" y="1979"/>
              <a:ext cx="589" cy="317"/>
            </a:xfrm>
            <a:prstGeom prst="wedgeRectCallout">
              <a:avLst>
                <a:gd name="adj1" fmla="val -117403"/>
                <a:gd name="adj2" fmla="val 82806"/>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b="1">
                  <a:latin typeface="Arial" charset="0"/>
                  <a:cs typeface="Arial" charset="0"/>
                </a:rPr>
                <a:t>Slug</a:t>
              </a:r>
              <a:endParaRPr lang="ru-RU" b="1">
                <a:latin typeface="Arial" charset="0"/>
                <a:cs typeface="Arial" charset="0"/>
              </a:endParaRPr>
            </a:p>
          </p:txBody>
        </p:sp>
        <p:sp>
          <p:nvSpPr>
            <p:cNvPr id="243730" name="Line 18"/>
            <p:cNvSpPr>
              <a:spLocks noChangeShapeType="1"/>
            </p:cNvSpPr>
            <p:nvPr/>
          </p:nvSpPr>
          <p:spPr bwMode="auto">
            <a:xfrm flipH="1">
              <a:off x="2969" y="2130"/>
              <a:ext cx="3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3731" name="Line 19"/>
            <p:cNvSpPr>
              <a:spLocks noChangeShapeType="1"/>
            </p:cNvSpPr>
            <p:nvPr/>
          </p:nvSpPr>
          <p:spPr bwMode="auto">
            <a:xfrm flipH="1">
              <a:off x="2969" y="2641"/>
              <a:ext cx="3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3732" name="Line 20"/>
            <p:cNvSpPr>
              <a:spLocks noChangeShapeType="1"/>
            </p:cNvSpPr>
            <p:nvPr/>
          </p:nvSpPr>
          <p:spPr bwMode="auto">
            <a:xfrm>
              <a:off x="2969" y="2130"/>
              <a:ext cx="0" cy="521"/>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3733" name="Text Box 21"/>
            <p:cNvSpPr txBox="1">
              <a:spLocks noChangeArrowheads="1"/>
            </p:cNvSpPr>
            <p:nvPr/>
          </p:nvSpPr>
          <p:spPr bwMode="auto">
            <a:xfrm rot="16200000">
              <a:off x="2702" y="2246"/>
              <a:ext cx="328" cy="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sz="2000" b="1" i="1">
                  <a:latin typeface="Arial" charset="0"/>
                  <a:cs typeface="Arial" charset="0"/>
                </a:rPr>
                <a:t>L</a:t>
              </a:r>
              <a:r>
                <a:rPr lang="en-US" sz="2000" b="1" i="1" baseline="-25000">
                  <a:latin typeface="Arial" charset="0"/>
                  <a:cs typeface="Arial" charset="0"/>
                </a:rPr>
                <a:t>sl</a:t>
              </a:r>
              <a:endParaRPr lang="ru-RU" sz="2000" b="1" i="1">
                <a:latin typeface="Arial" charset="0"/>
                <a:cs typeface="Arial" charset="0"/>
              </a:endParaRPr>
            </a:p>
          </p:txBody>
        </p:sp>
        <p:sp>
          <p:nvSpPr>
            <p:cNvPr id="243734" name="Line 22"/>
            <p:cNvSpPr>
              <a:spLocks noChangeShapeType="1"/>
            </p:cNvSpPr>
            <p:nvPr/>
          </p:nvSpPr>
          <p:spPr bwMode="auto">
            <a:xfrm>
              <a:off x="3332" y="2652"/>
              <a:ext cx="0" cy="3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3735" name="Line 23"/>
            <p:cNvSpPr>
              <a:spLocks noChangeShapeType="1"/>
            </p:cNvSpPr>
            <p:nvPr/>
          </p:nvSpPr>
          <p:spPr bwMode="auto">
            <a:xfrm>
              <a:off x="4057" y="2652"/>
              <a:ext cx="0" cy="3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3736" name="Line 24"/>
            <p:cNvSpPr>
              <a:spLocks noChangeShapeType="1"/>
            </p:cNvSpPr>
            <p:nvPr/>
          </p:nvSpPr>
          <p:spPr bwMode="auto">
            <a:xfrm>
              <a:off x="3332" y="2969"/>
              <a:ext cx="725" cy="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3737" name="Line 25"/>
            <p:cNvSpPr>
              <a:spLocks noChangeShapeType="1"/>
            </p:cNvSpPr>
            <p:nvPr/>
          </p:nvSpPr>
          <p:spPr bwMode="auto">
            <a:xfrm>
              <a:off x="4059" y="2969"/>
              <a:ext cx="68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3738" name="Text Box 26"/>
            <p:cNvSpPr txBox="1">
              <a:spLocks noChangeArrowheads="1"/>
            </p:cNvSpPr>
            <p:nvPr/>
          </p:nvSpPr>
          <p:spPr bwMode="auto">
            <a:xfrm>
              <a:off x="4286" y="2704"/>
              <a:ext cx="454" cy="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sz="2000" b="1" i="1">
                  <a:latin typeface="Arial" charset="0"/>
                  <a:cs typeface="Arial" charset="0"/>
                </a:rPr>
                <a:t>2·R</a:t>
              </a:r>
              <a:r>
                <a:rPr lang="en-US" sz="2000" b="1" i="1" baseline="-25000">
                  <a:latin typeface="Arial" charset="0"/>
                  <a:cs typeface="Arial" charset="0"/>
                </a:rPr>
                <a:t>sl</a:t>
              </a:r>
              <a:endParaRPr lang="ru-RU" sz="2000" b="1" i="1">
                <a:latin typeface="Arial" charset="0"/>
                <a:cs typeface="Arial" charset="0"/>
              </a:endParaRPr>
            </a:p>
          </p:txBody>
        </p:sp>
        <p:sp>
          <p:nvSpPr>
            <p:cNvPr id="243739" name="Line 27"/>
            <p:cNvSpPr>
              <a:spLocks noChangeShapeType="1"/>
            </p:cNvSpPr>
            <p:nvPr/>
          </p:nvSpPr>
          <p:spPr bwMode="auto">
            <a:xfrm>
              <a:off x="3241" y="1133"/>
              <a:ext cx="90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3740" name="Line 28"/>
            <p:cNvSpPr>
              <a:spLocks noChangeShapeType="1"/>
            </p:cNvSpPr>
            <p:nvPr/>
          </p:nvSpPr>
          <p:spPr bwMode="auto">
            <a:xfrm>
              <a:off x="3241" y="3627"/>
              <a:ext cx="90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43741" name="Rectangle 29"/>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de-DE" sz="2800" b="1">
                <a:solidFill>
                  <a:srgbClr val="A50021"/>
                </a:solidFill>
                <a:latin typeface="Arial" charset="0"/>
              </a:rPr>
              <a:t>Slug model object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4"/>
          <p:cNvSpPr>
            <a:spLocks noGrp="1"/>
          </p:cNvSpPr>
          <p:nvPr>
            <p:ph type="sldNum" sz="quarter" idx="11"/>
          </p:nvPr>
        </p:nvSpPr>
        <p:spPr/>
        <p:txBody>
          <a:bodyPr/>
          <a:lstStyle/>
          <a:p>
            <a:fld id="{40373F9F-0E42-4092-A305-96C548A74994}" type="slidenum">
              <a:rPr lang="ru-RU"/>
              <a:pPr/>
              <a:t>13</a:t>
            </a:fld>
            <a:endParaRPr lang="ru-RU"/>
          </a:p>
        </p:txBody>
      </p:sp>
      <p:sp>
        <p:nvSpPr>
          <p:cNvPr id="244739" name="Rectangle 3"/>
          <p:cNvSpPr>
            <a:spLocks noChangeArrowheads="1"/>
          </p:cNvSpPr>
          <p:nvPr>
            <p:ph type="body" idx="1"/>
          </p:nvPr>
        </p:nvSpPr>
        <p:spPr bwMode="auto">
          <a:xfrm>
            <a:off x="696913" y="1584325"/>
            <a:ext cx="7875587" cy="4664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80000"/>
              </a:lnSpc>
              <a:buFont typeface="Monotype Sorts" pitchFamily="2" charset="2"/>
              <a:buNone/>
            </a:pPr>
            <a:r>
              <a:rPr lang="en-GB" sz="2000" b="1" u="sng">
                <a:solidFill>
                  <a:srgbClr val="003399"/>
                </a:solidFill>
                <a:latin typeface="Arial" charset="0"/>
              </a:rPr>
              <a:t>The main points of slug module:</a:t>
            </a:r>
          </a:p>
          <a:p>
            <a:pPr algn="just">
              <a:lnSpc>
                <a:spcPct val="80000"/>
              </a:lnSpc>
              <a:buFont typeface="Monotype Sorts" pitchFamily="2" charset="2"/>
              <a:buNone/>
            </a:pPr>
            <a:endParaRPr lang="en-GB" sz="1600" b="1" u="sng">
              <a:solidFill>
                <a:srgbClr val="003399"/>
              </a:solidFill>
              <a:latin typeface="Arial" charset="0"/>
            </a:endParaRPr>
          </a:p>
          <a:p>
            <a:pPr algn="just">
              <a:lnSpc>
                <a:spcPct val="80000"/>
              </a:lnSpc>
            </a:pPr>
            <a:r>
              <a:rPr lang="en-GB" sz="1800" b="1">
                <a:solidFill>
                  <a:srgbClr val="003399"/>
                </a:solidFill>
                <a:latin typeface="Arial" charset="0"/>
              </a:rPr>
              <a:t>Conditions of a melt blockage</a:t>
            </a:r>
            <a:r>
              <a:rPr lang="en-GB" sz="1800">
                <a:solidFill>
                  <a:srgbClr val="003399"/>
                </a:solidFill>
                <a:latin typeface="Arial" charset="0"/>
              </a:rPr>
              <a:t> </a:t>
            </a:r>
            <a:r>
              <a:rPr lang="en-GB" sz="1800" b="1">
                <a:solidFill>
                  <a:srgbClr val="003399"/>
                </a:solidFill>
                <a:latin typeface="Arial" charset="0"/>
              </a:rPr>
              <a:t>formation</a:t>
            </a:r>
            <a:r>
              <a:rPr lang="en-GB" sz="1800">
                <a:solidFill>
                  <a:srgbClr val="003399"/>
                </a:solidFill>
                <a:latin typeface="Arial" charset="0"/>
              </a:rPr>
              <a:t> control and first call initialization of a slug behaviour</a:t>
            </a:r>
          </a:p>
          <a:p>
            <a:pPr algn="just">
              <a:lnSpc>
                <a:spcPct val="80000"/>
              </a:lnSpc>
            </a:pPr>
            <a:endParaRPr lang="en-GB" sz="800">
              <a:solidFill>
                <a:srgbClr val="003399"/>
              </a:solidFill>
              <a:latin typeface="Arial" charset="0"/>
            </a:endParaRPr>
          </a:p>
          <a:p>
            <a:pPr algn="just">
              <a:lnSpc>
                <a:spcPct val="80000"/>
              </a:lnSpc>
            </a:pPr>
            <a:r>
              <a:rPr lang="en-GB" sz="1800" b="1">
                <a:solidFill>
                  <a:srgbClr val="003399"/>
                </a:solidFill>
                <a:latin typeface="Arial" charset="0"/>
              </a:rPr>
              <a:t>Mass and heat balance</a:t>
            </a:r>
            <a:r>
              <a:rPr lang="en-GB" sz="1800">
                <a:solidFill>
                  <a:srgbClr val="003399"/>
                </a:solidFill>
                <a:latin typeface="Arial" charset="0"/>
              </a:rPr>
              <a:t> in the moving melt blockage</a:t>
            </a:r>
          </a:p>
          <a:p>
            <a:pPr algn="just">
              <a:lnSpc>
                <a:spcPct val="80000"/>
              </a:lnSpc>
            </a:pPr>
            <a:endParaRPr lang="en-GB" sz="800">
              <a:solidFill>
                <a:srgbClr val="003399"/>
              </a:solidFill>
              <a:latin typeface="Arial" charset="0"/>
            </a:endParaRPr>
          </a:p>
          <a:p>
            <a:pPr algn="just">
              <a:lnSpc>
                <a:spcPct val="80000"/>
              </a:lnSpc>
            </a:pPr>
            <a:r>
              <a:rPr lang="en-GB" sz="1800" b="1">
                <a:solidFill>
                  <a:srgbClr val="003399"/>
                </a:solidFill>
                <a:latin typeface="Arial" charset="0"/>
              </a:rPr>
              <a:t>Vertical temperature distribution</a:t>
            </a:r>
            <a:r>
              <a:rPr lang="en-GB" sz="1800">
                <a:solidFill>
                  <a:srgbClr val="003399"/>
                </a:solidFill>
                <a:latin typeface="Arial" charset="0"/>
              </a:rPr>
              <a:t> in the slug</a:t>
            </a:r>
          </a:p>
          <a:p>
            <a:pPr algn="just">
              <a:lnSpc>
                <a:spcPct val="80000"/>
              </a:lnSpc>
            </a:pPr>
            <a:endParaRPr lang="en-GB" sz="800">
              <a:solidFill>
                <a:srgbClr val="003399"/>
              </a:solidFill>
              <a:latin typeface="Arial" charset="0"/>
            </a:endParaRPr>
          </a:p>
          <a:p>
            <a:pPr algn="just">
              <a:lnSpc>
                <a:spcPct val="80000"/>
              </a:lnSpc>
            </a:pPr>
            <a:r>
              <a:rPr lang="en-GB" sz="1800">
                <a:solidFill>
                  <a:srgbClr val="003399"/>
                </a:solidFill>
                <a:latin typeface="Arial" charset="0"/>
              </a:rPr>
              <a:t>Slug</a:t>
            </a:r>
            <a:r>
              <a:rPr lang="en-GB" sz="1800" b="1">
                <a:solidFill>
                  <a:srgbClr val="003399"/>
                </a:solidFill>
                <a:latin typeface="Arial" charset="0"/>
              </a:rPr>
              <a:t> viscosity</a:t>
            </a:r>
            <a:r>
              <a:rPr lang="en-GB" sz="1800">
                <a:solidFill>
                  <a:srgbClr val="003399"/>
                </a:solidFill>
                <a:latin typeface="Arial" charset="0"/>
              </a:rPr>
              <a:t> as a function of slug composition, volume fraction of solid precipitates and temperature</a:t>
            </a:r>
          </a:p>
          <a:p>
            <a:pPr algn="just">
              <a:lnSpc>
                <a:spcPct val="80000"/>
              </a:lnSpc>
            </a:pPr>
            <a:endParaRPr lang="en-GB" sz="800">
              <a:solidFill>
                <a:srgbClr val="003399"/>
              </a:solidFill>
              <a:latin typeface="Arial" charset="0"/>
            </a:endParaRPr>
          </a:p>
          <a:p>
            <a:pPr algn="just">
              <a:lnSpc>
                <a:spcPct val="80000"/>
              </a:lnSpc>
            </a:pPr>
            <a:r>
              <a:rPr lang="en-GB" sz="1800">
                <a:solidFill>
                  <a:srgbClr val="003399"/>
                </a:solidFill>
                <a:latin typeface="Arial" charset="0"/>
              </a:rPr>
              <a:t>Slug </a:t>
            </a:r>
            <a:r>
              <a:rPr lang="en-GB" sz="1800" b="1">
                <a:solidFill>
                  <a:srgbClr val="003399"/>
                </a:solidFill>
                <a:latin typeface="Arial" charset="0"/>
              </a:rPr>
              <a:t>relocation velocity</a:t>
            </a:r>
            <a:r>
              <a:rPr lang="en-GB" sz="1800">
                <a:solidFill>
                  <a:srgbClr val="003399"/>
                </a:solidFill>
                <a:latin typeface="Arial" charset="0"/>
              </a:rPr>
              <a:t> dependence of mass and viscosity</a:t>
            </a:r>
          </a:p>
          <a:p>
            <a:pPr algn="just">
              <a:lnSpc>
                <a:spcPct val="80000"/>
              </a:lnSpc>
            </a:pPr>
            <a:endParaRPr lang="en-GB" sz="800">
              <a:solidFill>
                <a:srgbClr val="003399"/>
              </a:solidFill>
              <a:latin typeface="Arial" charset="0"/>
            </a:endParaRPr>
          </a:p>
          <a:p>
            <a:pPr algn="just">
              <a:lnSpc>
                <a:spcPct val="80000"/>
              </a:lnSpc>
            </a:pPr>
            <a:r>
              <a:rPr lang="en-GB" sz="1800">
                <a:solidFill>
                  <a:srgbClr val="003399"/>
                </a:solidFill>
                <a:latin typeface="Arial" charset="0"/>
              </a:rPr>
              <a:t>Interface with the </a:t>
            </a:r>
            <a:r>
              <a:rPr lang="en-GB" sz="1800" b="1">
                <a:solidFill>
                  <a:srgbClr val="003399"/>
                </a:solidFill>
                <a:latin typeface="Arial" charset="0"/>
              </a:rPr>
              <a:t>dissolution-oxidation</a:t>
            </a:r>
            <a:r>
              <a:rPr lang="en-GB" sz="1800">
                <a:solidFill>
                  <a:srgbClr val="003399"/>
                </a:solidFill>
                <a:latin typeface="Arial" charset="0"/>
              </a:rPr>
              <a:t> module at the local time step of calculations</a:t>
            </a:r>
          </a:p>
          <a:p>
            <a:pPr algn="just">
              <a:lnSpc>
                <a:spcPct val="80000"/>
              </a:lnSpc>
            </a:pPr>
            <a:endParaRPr lang="en-GB" sz="800">
              <a:solidFill>
                <a:srgbClr val="003399"/>
              </a:solidFill>
              <a:latin typeface="Arial" charset="0"/>
            </a:endParaRPr>
          </a:p>
          <a:p>
            <a:pPr algn="just">
              <a:lnSpc>
                <a:spcPct val="80000"/>
              </a:lnSpc>
            </a:pPr>
            <a:r>
              <a:rPr lang="en-GB" sz="1800">
                <a:solidFill>
                  <a:srgbClr val="003399"/>
                </a:solidFill>
                <a:latin typeface="Arial" charset="0"/>
              </a:rPr>
              <a:t>Local </a:t>
            </a:r>
            <a:r>
              <a:rPr lang="en-GB" sz="1800" b="1">
                <a:solidFill>
                  <a:srgbClr val="003399"/>
                </a:solidFill>
                <a:latin typeface="Arial" charset="0"/>
              </a:rPr>
              <a:t>time step</a:t>
            </a:r>
            <a:r>
              <a:rPr lang="en-GB" sz="1800">
                <a:solidFill>
                  <a:srgbClr val="003399"/>
                </a:solidFill>
                <a:latin typeface="Arial" charset="0"/>
              </a:rPr>
              <a:t> adjusting and iteration procedure </a:t>
            </a:r>
            <a:r>
              <a:rPr lang="en-GB" sz="1800" b="1">
                <a:solidFill>
                  <a:srgbClr val="003399"/>
                </a:solidFill>
                <a:latin typeface="Arial" charset="0"/>
              </a:rPr>
              <a:t>convergence</a:t>
            </a:r>
            <a:r>
              <a:rPr lang="en-GB" sz="1800">
                <a:solidFill>
                  <a:srgbClr val="003399"/>
                </a:solidFill>
                <a:latin typeface="Arial" charset="0"/>
              </a:rPr>
              <a:t> check-up</a:t>
            </a:r>
          </a:p>
          <a:p>
            <a:pPr algn="just">
              <a:lnSpc>
                <a:spcPct val="80000"/>
              </a:lnSpc>
              <a:buFont typeface="Monotype Sorts" pitchFamily="2" charset="2"/>
              <a:buNone/>
            </a:pPr>
            <a:endParaRPr lang="en-GB" sz="800">
              <a:solidFill>
                <a:srgbClr val="003399"/>
              </a:solidFill>
              <a:latin typeface="Arial" charset="0"/>
            </a:endParaRPr>
          </a:p>
          <a:p>
            <a:pPr algn="just">
              <a:lnSpc>
                <a:spcPct val="80000"/>
              </a:lnSpc>
            </a:pPr>
            <a:r>
              <a:rPr lang="en-GB" sz="1800">
                <a:solidFill>
                  <a:srgbClr val="003399"/>
                </a:solidFill>
                <a:latin typeface="Arial" charset="0"/>
              </a:rPr>
              <a:t>The </a:t>
            </a:r>
            <a:r>
              <a:rPr lang="en-GB" sz="1800" b="1">
                <a:solidFill>
                  <a:srgbClr val="003399"/>
                </a:solidFill>
                <a:latin typeface="Arial" charset="0"/>
              </a:rPr>
              <a:t>melt properties</a:t>
            </a:r>
            <a:r>
              <a:rPr lang="en-GB" sz="1800">
                <a:solidFill>
                  <a:srgbClr val="003399"/>
                </a:solidFill>
                <a:latin typeface="Arial" charset="0"/>
              </a:rPr>
              <a:t> (enthalpy, density, specific heat capacity, thermal conductivity) are determined using MATPRO data base</a:t>
            </a:r>
          </a:p>
        </p:txBody>
      </p:sp>
      <p:sp>
        <p:nvSpPr>
          <p:cNvPr id="244740" name="Rectangle 4"/>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2800" b="1">
                <a:solidFill>
                  <a:srgbClr val="A50021"/>
                </a:solidFill>
                <a:latin typeface="Arial" charset="0"/>
              </a:rPr>
              <a:t>Slug module implementation</a:t>
            </a:r>
            <a:br>
              <a:rPr lang="en-US" sz="2800" b="1">
                <a:solidFill>
                  <a:srgbClr val="A50021"/>
                </a:solidFill>
                <a:latin typeface="Arial" charset="0"/>
              </a:rPr>
            </a:br>
            <a:r>
              <a:rPr lang="en-US" sz="2800" b="1">
                <a:solidFill>
                  <a:srgbClr val="A50021"/>
                </a:solidFill>
                <a:latin typeface="Arial" charset="0"/>
              </a:rPr>
              <a:t>in the SVECHA/MELT code </a:t>
            </a:r>
            <a:r>
              <a:rPr lang="en-US" sz="2000" b="1">
                <a:solidFill>
                  <a:srgbClr val="A50021"/>
                </a:solidFill>
                <a:latin typeface="Arial" charset="0"/>
              </a:rPr>
              <a:t>(1)</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5"/>
          <p:cNvSpPr>
            <a:spLocks noGrp="1"/>
          </p:cNvSpPr>
          <p:nvPr>
            <p:ph type="sldNum" sz="quarter" idx="11"/>
          </p:nvPr>
        </p:nvSpPr>
        <p:spPr/>
        <p:txBody>
          <a:bodyPr/>
          <a:lstStyle/>
          <a:p>
            <a:fld id="{52D66852-C4E7-4D79-AA09-7E801F52E62A}" type="slidenum">
              <a:rPr lang="ru-RU"/>
              <a:pPr/>
              <a:t>14</a:t>
            </a:fld>
            <a:endParaRPr lang="ru-RU"/>
          </a:p>
        </p:txBody>
      </p:sp>
      <p:pic>
        <p:nvPicPr>
          <p:cNvPr id="246787" name="Picture 3"/>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47738" y="1600200"/>
            <a:ext cx="2714625" cy="4014788"/>
          </a:xfr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6788" name="Text Box 4"/>
          <p:cNvSpPr txBox="1">
            <a:spLocks noChangeArrowheads="1"/>
          </p:cNvSpPr>
          <p:nvPr/>
        </p:nvSpPr>
        <p:spPr bwMode="auto">
          <a:xfrm>
            <a:off x="881063" y="5773738"/>
            <a:ext cx="3006725"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800" b="1" i="1">
                <a:solidFill>
                  <a:srgbClr val="003399"/>
                </a:solidFill>
                <a:latin typeface="Arial" charset="0"/>
                <a:cs typeface="Arial" charset="0"/>
              </a:rPr>
              <a:t>Measured </a:t>
            </a:r>
            <a:r>
              <a:rPr lang="en-US" sz="1800">
                <a:solidFill>
                  <a:srgbClr val="003399"/>
                </a:solidFill>
                <a:latin typeface="Arial" charset="0"/>
                <a:cs typeface="Arial" charset="0"/>
              </a:rPr>
              <a:t>evolution </a:t>
            </a:r>
          </a:p>
          <a:p>
            <a:pPr eaLnBrk="1" hangingPunct="1">
              <a:lnSpc>
                <a:spcPct val="30000"/>
              </a:lnSpc>
              <a:spcBef>
                <a:spcPct val="50000"/>
              </a:spcBef>
            </a:pPr>
            <a:r>
              <a:rPr lang="en-US" sz="1800">
                <a:solidFill>
                  <a:srgbClr val="003399"/>
                </a:solidFill>
                <a:latin typeface="Arial" charset="0"/>
                <a:cs typeface="Arial" charset="0"/>
              </a:rPr>
              <a:t>of temperature axial profile</a:t>
            </a:r>
            <a:endParaRPr lang="ru-RU" sz="1800">
              <a:solidFill>
                <a:srgbClr val="003399"/>
              </a:solidFill>
              <a:latin typeface="Arial" charset="0"/>
              <a:cs typeface="Arial" charset="0"/>
            </a:endParaRPr>
          </a:p>
        </p:txBody>
      </p:sp>
      <p:sp>
        <p:nvSpPr>
          <p:cNvPr id="246789" name="Text Box 5"/>
          <p:cNvSpPr txBox="1">
            <a:spLocks noChangeArrowheads="1"/>
          </p:cNvSpPr>
          <p:nvPr/>
        </p:nvSpPr>
        <p:spPr bwMode="auto">
          <a:xfrm>
            <a:off x="4725988" y="5764213"/>
            <a:ext cx="3857625" cy="68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800">
                <a:solidFill>
                  <a:srgbClr val="003399"/>
                </a:solidFill>
                <a:latin typeface="Arial" charset="0"/>
                <a:cs typeface="Arial" charset="0"/>
              </a:rPr>
              <a:t>Fuel rod temperature vertical profile evolution </a:t>
            </a:r>
            <a:r>
              <a:rPr lang="en-US" sz="1800" b="1" i="1">
                <a:solidFill>
                  <a:srgbClr val="003399"/>
                </a:solidFill>
                <a:latin typeface="Arial" charset="0"/>
                <a:cs typeface="Arial" charset="0"/>
              </a:rPr>
              <a:t>emulated</a:t>
            </a:r>
            <a:r>
              <a:rPr lang="en-US" sz="1800">
                <a:solidFill>
                  <a:srgbClr val="003399"/>
                </a:solidFill>
                <a:latin typeface="Arial" charset="0"/>
                <a:cs typeface="Arial" charset="0"/>
              </a:rPr>
              <a:t> in calculations</a:t>
            </a:r>
            <a:endParaRPr lang="ru-RU" sz="1800">
              <a:solidFill>
                <a:srgbClr val="003399"/>
              </a:solidFill>
              <a:latin typeface="Arial" charset="0"/>
              <a:cs typeface="Arial" charset="0"/>
            </a:endParaRPr>
          </a:p>
        </p:txBody>
      </p:sp>
      <p:pic>
        <p:nvPicPr>
          <p:cNvPr id="246790" name="Picture 6"/>
          <p:cNvPicPr>
            <a:picLocks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902200" y="1600200"/>
            <a:ext cx="3208338" cy="4116388"/>
          </a:xfrm>
          <a:noFill/>
          <a:l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6791" name="Rectangle 7"/>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2800" b="1">
                <a:solidFill>
                  <a:srgbClr val="A50021"/>
                </a:solidFill>
                <a:latin typeface="Arial" charset="0"/>
              </a:rPr>
              <a:t>Axial temperature distribution </a:t>
            </a:r>
            <a:br>
              <a:rPr lang="en-US" sz="2800" b="1">
                <a:solidFill>
                  <a:srgbClr val="A50021"/>
                </a:solidFill>
                <a:latin typeface="Arial" charset="0"/>
              </a:rPr>
            </a:br>
            <a:r>
              <a:rPr lang="en-US" sz="2800" b="1">
                <a:solidFill>
                  <a:srgbClr val="A50021"/>
                </a:solidFill>
                <a:latin typeface="Arial" charset="0"/>
              </a:rPr>
              <a:t>in CORA-W1 test</a:t>
            </a:r>
            <a:endParaRPr lang="de-DE" sz="2800" b="1">
              <a:solidFill>
                <a:srgbClr val="A50021"/>
              </a:solidFill>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1"/>
          </p:nvPr>
        </p:nvSpPr>
        <p:spPr/>
        <p:txBody>
          <a:bodyPr/>
          <a:lstStyle/>
          <a:p>
            <a:fld id="{0F40B889-54E4-445C-99C1-9BB0B1C81BF6}" type="slidenum">
              <a:rPr lang="ru-RU"/>
              <a:pPr/>
              <a:t>15</a:t>
            </a:fld>
            <a:endParaRPr lang="ru-RU"/>
          </a:p>
        </p:txBody>
      </p:sp>
      <p:graphicFrame>
        <p:nvGraphicFramePr>
          <p:cNvPr id="247811" name="Object 3"/>
          <p:cNvGraphicFramePr>
            <a:graphicFrameLocks noChangeAspect="1"/>
          </p:cNvGraphicFramePr>
          <p:nvPr>
            <p:ph sz="half" idx="1"/>
          </p:nvPr>
        </p:nvGraphicFramePr>
        <p:xfrm>
          <a:off x="457200" y="2752725"/>
          <a:ext cx="4038600" cy="2220913"/>
        </p:xfrm>
        <a:graphic>
          <a:graphicData uri="http://schemas.openxmlformats.org/presentationml/2006/ole">
            <mc:AlternateContent xmlns:mc="http://schemas.openxmlformats.org/markup-compatibility/2006">
              <mc:Choice xmlns:v="urn:schemas-microsoft-com:vml" Requires="v">
                <p:oleObj spid="_x0000_s247815" name="Диаграмма" r:id="rId3" imgW="8229763" imgH="4524370" progId="MSGraph.Chart.8">
                  <p:embed followColorScheme="full"/>
                </p:oleObj>
              </mc:Choice>
              <mc:Fallback>
                <p:oleObj name="Диаграмма" r:id="rId3" imgW="8229763" imgH="4524370"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752725"/>
                        <a:ext cx="4038600" cy="2220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47812" name="Picture 4"/>
          <p:cNvPicPr>
            <a:picLocks noChangeAspect="1" noChangeArrowheads="1"/>
          </p:cNvPicPr>
          <p:nvPr>
            <p:ph sz="half" idx="2"/>
          </p:nvPr>
        </p:nvPicPr>
        <p:blipFill>
          <a:blip r:embed="rId5" cstate="print">
            <a:extLst>
              <a:ext uri="{28A0092B-C50C-407E-A947-70E740481C1C}">
                <a14:useLocalDpi xmlns:a14="http://schemas.microsoft.com/office/drawing/2010/main" val="0"/>
              </a:ext>
            </a:extLst>
          </a:blip>
          <a:srcRect/>
          <a:stretch>
            <a:fillRect/>
          </a:stretch>
        </p:blipFill>
        <p:spPr bwMode="auto">
          <a:xfrm>
            <a:off x="107950" y="1628775"/>
            <a:ext cx="4038600" cy="418465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781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1638" y="1700213"/>
            <a:ext cx="4803775"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7814" name="Rectangle 6"/>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GB" sz="2800" b="1">
                <a:solidFill>
                  <a:srgbClr val="A50021"/>
                </a:solidFill>
                <a:latin typeface="Arial" charset="0"/>
              </a:rPr>
              <a:t>Slug velocity and mass behaviour </a:t>
            </a:r>
            <a:br>
              <a:rPr lang="en-GB" sz="2800" b="1">
                <a:solidFill>
                  <a:srgbClr val="A50021"/>
                </a:solidFill>
                <a:latin typeface="Arial" charset="0"/>
              </a:rPr>
            </a:br>
            <a:r>
              <a:rPr lang="en-GB" sz="2800" b="1">
                <a:solidFill>
                  <a:srgbClr val="A50021"/>
                </a:solidFill>
                <a:latin typeface="Arial" charset="0"/>
              </a:rPr>
              <a:t>(simulation results)</a:t>
            </a:r>
            <a:endParaRPr lang="de-DE" sz="2800" b="1">
              <a:solidFill>
                <a:srgbClr val="A50021"/>
              </a:solidFill>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4"/>
          <p:cNvSpPr>
            <a:spLocks noGrp="1"/>
          </p:cNvSpPr>
          <p:nvPr>
            <p:ph type="sldNum" sz="quarter" idx="11"/>
          </p:nvPr>
        </p:nvSpPr>
        <p:spPr/>
        <p:txBody>
          <a:bodyPr/>
          <a:lstStyle/>
          <a:p>
            <a:fld id="{CF7671E5-AFCA-4FD7-AEC3-63E41C80A1E0}" type="slidenum">
              <a:rPr lang="ru-RU"/>
              <a:pPr/>
              <a:t>16</a:t>
            </a:fld>
            <a:endParaRPr lang="ru-RU"/>
          </a:p>
        </p:txBody>
      </p:sp>
      <p:pic>
        <p:nvPicPr>
          <p:cNvPr id="248835" name="Picture 3"/>
          <p:cNvPicPr>
            <a:picLocks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20950" y="1600200"/>
            <a:ext cx="4102100" cy="45259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8836" name="Rectangle 4"/>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2800" b="1">
                <a:solidFill>
                  <a:srgbClr val="A50021"/>
                </a:solidFill>
                <a:latin typeface="Arial" charset="0"/>
              </a:rPr>
              <a:t>Slug composition evolution </a:t>
            </a:r>
            <a:br>
              <a:rPr lang="en-US" sz="2800" b="1">
                <a:solidFill>
                  <a:srgbClr val="A50021"/>
                </a:solidFill>
                <a:latin typeface="Arial" charset="0"/>
              </a:rPr>
            </a:br>
            <a:r>
              <a:rPr lang="en-US" sz="2800" b="1">
                <a:solidFill>
                  <a:srgbClr val="A50021"/>
                </a:solidFill>
                <a:latin typeface="Arial" charset="0"/>
              </a:rPr>
              <a:t>(calculation results)</a:t>
            </a:r>
            <a:endParaRPr lang="de-DE" sz="2800" b="1">
              <a:solidFill>
                <a:srgbClr val="A50021"/>
              </a:solidFill>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4"/>
          <p:cNvSpPr>
            <a:spLocks noGrp="1"/>
          </p:cNvSpPr>
          <p:nvPr>
            <p:ph type="sldNum" sz="quarter" idx="11"/>
          </p:nvPr>
        </p:nvSpPr>
        <p:spPr/>
        <p:txBody>
          <a:bodyPr/>
          <a:lstStyle/>
          <a:p>
            <a:fld id="{72E726AA-127C-4E8A-BF39-E686F71BC2FD}" type="slidenum">
              <a:rPr lang="ru-RU"/>
              <a:pPr/>
              <a:t>17</a:t>
            </a:fld>
            <a:endParaRPr lang="ru-RU"/>
          </a:p>
        </p:txBody>
      </p:sp>
      <p:pic>
        <p:nvPicPr>
          <p:cNvPr id="249859" name="Picture 3"/>
          <p:cNvPicPr>
            <a:picLocks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66938" y="1674813"/>
            <a:ext cx="4810125" cy="437515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9860" name="Rectangle 4"/>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2800" b="1">
                <a:solidFill>
                  <a:srgbClr val="A50021"/>
                </a:solidFill>
                <a:latin typeface="Arial" charset="0"/>
              </a:rPr>
              <a:t>Slug geometry evolution </a:t>
            </a:r>
            <a:br>
              <a:rPr lang="en-US" sz="2800" b="1">
                <a:solidFill>
                  <a:srgbClr val="A50021"/>
                </a:solidFill>
                <a:latin typeface="Arial" charset="0"/>
              </a:rPr>
            </a:br>
            <a:r>
              <a:rPr lang="en-US" sz="2800" b="1">
                <a:solidFill>
                  <a:srgbClr val="A50021"/>
                </a:solidFill>
                <a:latin typeface="Arial" charset="0"/>
              </a:rPr>
              <a:t>(calculation results)</a:t>
            </a:r>
            <a:endParaRPr lang="de-DE" sz="2800" b="1">
              <a:solidFill>
                <a:srgbClr val="A50021"/>
              </a:solidFill>
              <a:latin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oliennummernplatzhalter 5"/>
          <p:cNvSpPr>
            <a:spLocks noGrp="1"/>
          </p:cNvSpPr>
          <p:nvPr>
            <p:ph type="sldNum" sz="quarter" idx="11"/>
          </p:nvPr>
        </p:nvSpPr>
        <p:spPr/>
        <p:txBody>
          <a:bodyPr/>
          <a:lstStyle/>
          <a:p>
            <a:fld id="{3D26A728-E8BD-4866-9B45-40EACD4FBEB7}" type="slidenum">
              <a:rPr lang="ru-RU"/>
              <a:pPr/>
              <a:t>18</a:t>
            </a:fld>
            <a:endParaRPr lang="ru-RU"/>
          </a:p>
        </p:txBody>
      </p:sp>
      <p:graphicFrame>
        <p:nvGraphicFramePr>
          <p:cNvPr id="250883" name="Group 3"/>
          <p:cNvGraphicFramePr>
            <a:graphicFrameLocks noGrp="1"/>
          </p:cNvGraphicFramePr>
          <p:nvPr>
            <p:ph sz="half" idx="1"/>
          </p:nvPr>
        </p:nvGraphicFramePr>
        <p:xfrm>
          <a:off x="709613" y="3203575"/>
          <a:ext cx="4035425" cy="2736850"/>
        </p:xfrm>
        <a:graphic>
          <a:graphicData uri="http://schemas.openxmlformats.org/drawingml/2006/table">
            <a:tbl>
              <a:tblPr/>
              <a:tblGrid>
                <a:gridCol w="1377950"/>
                <a:gridCol w="885825"/>
                <a:gridCol w="885825"/>
                <a:gridCol w="885825"/>
              </a:tblGrid>
              <a:tr h="684213">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1800" b="1" i="0" u="none" strike="noStrike" cap="none" normalizeH="0" baseline="0" smtClean="0">
                          <a:ln>
                            <a:noFill/>
                          </a:ln>
                          <a:solidFill>
                            <a:srgbClr val="003399"/>
                          </a:solidFill>
                          <a:effectLst/>
                          <a:latin typeface="Arial" charset="0"/>
                        </a:rPr>
                        <a:t>Element</a:t>
                      </a:r>
                      <a:endParaRPr kumimoji="0" lang="ru-RU" sz="1800" b="1" i="0" u="none" strike="noStrike" cap="none" normalizeH="0" baseline="0" smtClean="0">
                        <a:ln>
                          <a:noFill/>
                        </a:ln>
                        <a:solidFill>
                          <a:srgbClr val="003399"/>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1800" b="0" i="0" u="none" strike="noStrike" cap="none" normalizeH="0" baseline="0" smtClean="0">
                          <a:ln>
                            <a:noFill/>
                          </a:ln>
                          <a:solidFill>
                            <a:srgbClr val="003399"/>
                          </a:solidFill>
                          <a:effectLst/>
                          <a:latin typeface="Arial" charset="0"/>
                        </a:rPr>
                        <a:t>Loc.1</a:t>
                      </a:r>
                      <a:endParaRPr kumimoji="0" lang="ru-RU" sz="1800" b="0" i="0" u="none" strike="noStrike" cap="none" normalizeH="0" baseline="0" smtClean="0">
                        <a:ln>
                          <a:noFill/>
                        </a:ln>
                        <a:solidFill>
                          <a:srgbClr val="003399"/>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1800" b="0" i="0" u="none" strike="noStrike" cap="none" normalizeH="0" baseline="0" smtClean="0">
                          <a:ln>
                            <a:noFill/>
                          </a:ln>
                          <a:solidFill>
                            <a:srgbClr val="003399"/>
                          </a:solidFill>
                          <a:effectLst/>
                          <a:latin typeface="Arial" charset="0"/>
                        </a:rPr>
                        <a:t>Loc.2</a:t>
                      </a:r>
                      <a:endParaRPr kumimoji="0" lang="ru-RU" sz="1800" b="0" i="0" u="none" strike="noStrike" cap="none" normalizeH="0" baseline="0" smtClean="0">
                        <a:ln>
                          <a:noFill/>
                        </a:ln>
                        <a:solidFill>
                          <a:srgbClr val="003399"/>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1800" b="0" i="0" u="none" strike="noStrike" cap="none" normalizeH="0" baseline="0" smtClean="0">
                          <a:ln>
                            <a:noFill/>
                          </a:ln>
                          <a:solidFill>
                            <a:srgbClr val="003399"/>
                          </a:solidFill>
                          <a:effectLst/>
                          <a:latin typeface="Arial" charset="0"/>
                        </a:rPr>
                        <a:t>Loc.3</a:t>
                      </a:r>
                      <a:endParaRPr kumimoji="0" lang="ru-RU" sz="1800" b="0" i="0" u="none" strike="noStrike" cap="none" normalizeH="0" baseline="0" smtClean="0">
                        <a:ln>
                          <a:noFill/>
                        </a:ln>
                        <a:solidFill>
                          <a:srgbClr val="003399"/>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4213">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1800" b="0" i="0" u="none" strike="noStrike" cap="none" normalizeH="0" baseline="0" smtClean="0">
                          <a:ln>
                            <a:noFill/>
                          </a:ln>
                          <a:solidFill>
                            <a:srgbClr val="003399"/>
                          </a:solidFill>
                          <a:effectLst/>
                          <a:latin typeface="Arial" charset="0"/>
                        </a:rPr>
                        <a:t>O (at%)</a:t>
                      </a:r>
                      <a:endParaRPr kumimoji="0" lang="ru-RU" sz="1800" b="0" i="0" u="none" strike="noStrike" cap="none" normalizeH="0" baseline="0" smtClean="0">
                        <a:ln>
                          <a:noFill/>
                        </a:ln>
                        <a:solidFill>
                          <a:srgbClr val="003399"/>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1800" b="0" i="0" u="none" strike="noStrike" cap="none" normalizeH="0" baseline="0" smtClean="0">
                          <a:ln>
                            <a:noFill/>
                          </a:ln>
                          <a:solidFill>
                            <a:srgbClr val="003399"/>
                          </a:solidFill>
                          <a:effectLst/>
                          <a:latin typeface="Arial" charset="0"/>
                        </a:rPr>
                        <a:t>66.7</a:t>
                      </a:r>
                      <a:endParaRPr kumimoji="0" lang="ru-RU" sz="1800" b="0" i="0" u="none" strike="noStrike" cap="none" normalizeH="0" baseline="0" smtClean="0">
                        <a:ln>
                          <a:noFill/>
                        </a:ln>
                        <a:solidFill>
                          <a:srgbClr val="003399"/>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1800" b="0" i="0" u="none" strike="noStrike" cap="none" normalizeH="0" baseline="0" smtClean="0">
                          <a:ln>
                            <a:noFill/>
                          </a:ln>
                          <a:solidFill>
                            <a:srgbClr val="003399"/>
                          </a:solidFill>
                          <a:effectLst/>
                          <a:latin typeface="Arial" charset="0"/>
                        </a:rPr>
                        <a:t>65.1</a:t>
                      </a:r>
                      <a:endParaRPr kumimoji="0" lang="ru-RU" sz="1800" b="0" i="0" u="none" strike="noStrike" cap="none" normalizeH="0" baseline="0" smtClean="0">
                        <a:ln>
                          <a:noFill/>
                        </a:ln>
                        <a:solidFill>
                          <a:srgbClr val="003399"/>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1800" b="0" i="0" u="none" strike="noStrike" cap="none" normalizeH="0" baseline="0" smtClean="0">
                          <a:ln>
                            <a:noFill/>
                          </a:ln>
                          <a:solidFill>
                            <a:srgbClr val="003399"/>
                          </a:solidFill>
                          <a:effectLst/>
                          <a:latin typeface="Arial" charset="0"/>
                        </a:rPr>
                        <a:t>66.3</a:t>
                      </a:r>
                      <a:endParaRPr kumimoji="0" lang="ru-RU" sz="1800" b="0" i="0" u="none" strike="noStrike" cap="none" normalizeH="0" baseline="0" smtClean="0">
                        <a:ln>
                          <a:noFill/>
                        </a:ln>
                        <a:solidFill>
                          <a:srgbClr val="003399"/>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4213">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1800" b="0" i="0" u="none" strike="noStrike" cap="none" normalizeH="0" baseline="0" smtClean="0">
                          <a:ln>
                            <a:noFill/>
                          </a:ln>
                          <a:solidFill>
                            <a:srgbClr val="003399"/>
                          </a:solidFill>
                          <a:effectLst/>
                          <a:latin typeface="Arial" charset="0"/>
                        </a:rPr>
                        <a:t>Zr (at%)</a:t>
                      </a:r>
                      <a:endParaRPr kumimoji="0" lang="ru-RU" sz="1800" b="0" i="0" u="none" strike="noStrike" cap="none" normalizeH="0" baseline="0" smtClean="0">
                        <a:ln>
                          <a:noFill/>
                        </a:ln>
                        <a:solidFill>
                          <a:srgbClr val="003399"/>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1800" b="0" i="0" u="none" strike="noStrike" cap="none" normalizeH="0" baseline="0" smtClean="0">
                          <a:ln>
                            <a:noFill/>
                          </a:ln>
                          <a:solidFill>
                            <a:srgbClr val="003399"/>
                          </a:solidFill>
                          <a:effectLst/>
                          <a:latin typeface="Arial" charset="0"/>
                        </a:rPr>
                        <a:t>25.4</a:t>
                      </a:r>
                      <a:endParaRPr kumimoji="0" lang="ru-RU" sz="1800" b="0" i="0" u="none" strike="noStrike" cap="none" normalizeH="0" baseline="0" smtClean="0">
                        <a:ln>
                          <a:noFill/>
                        </a:ln>
                        <a:solidFill>
                          <a:srgbClr val="003399"/>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1800" b="0" i="0" u="none" strike="noStrike" cap="none" normalizeH="0" baseline="0" smtClean="0">
                          <a:ln>
                            <a:noFill/>
                          </a:ln>
                          <a:solidFill>
                            <a:srgbClr val="003399"/>
                          </a:solidFill>
                          <a:effectLst/>
                          <a:latin typeface="Arial" charset="0"/>
                        </a:rPr>
                        <a:t>27.3</a:t>
                      </a:r>
                      <a:endParaRPr kumimoji="0" lang="ru-RU" sz="1800" b="0" i="0" u="none" strike="noStrike" cap="none" normalizeH="0" baseline="0" smtClean="0">
                        <a:ln>
                          <a:noFill/>
                        </a:ln>
                        <a:solidFill>
                          <a:srgbClr val="003399"/>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1800" b="0" i="0" u="none" strike="noStrike" cap="none" normalizeH="0" baseline="0" smtClean="0">
                          <a:ln>
                            <a:noFill/>
                          </a:ln>
                          <a:solidFill>
                            <a:srgbClr val="003399"/>
                          </a:solidFill>
                          <a:effectLst/>
                          <a:latin typeface="Arial" charset="0"/>
                        </a:rPr>
                        <a:t>25.3</a:t>
                      </a:r>
                      <a:endParaRPr kumimoji="0" lang="ru-RU" sz="1800" b="0" i="0" u="none" strike="noStrike" cap="none" normalizeH="0" baseline="0" smtClean="0">
                        <a:ln>
                          <a:noFill/>
                        </a:ln>
                        <a:solidFill>
                          <a:srgbClr val="003399"/>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4213">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1800" b="0" i="0" u="none" strike="noStrike" cap="none" normalizeH="0" baseline="0" smtClean="0">
                          <a:ln>
                            <a:noFill/>
                          </a:ln>
                          <a:solidFill>
                            <a:srgbClr val="003399"/>
                          </a:solidFill>
                          <a:effectLst/>
                          <a:latin typeface="Arial" charset="0"/>
                        </a:rPr>
                        <a:t>U (at%)</a:t>
                      </a:r>
                      <a:endParaRPr kumimoji="0" lang="ru-RU" sz="1800" b="0" i="0" u="none" strike="noStrike" cap="none" normalizeH="0" baseline="0" smtClean="0">
                        <a:ln>
                          <a:noFill/>
                        </a:ln>
                        <a:solidFill>
                          <a:srgbClr val="003399"/>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1800" b="0" i="0" u="none" strike="noStrike" cap="none" normalizeH="0" baseline="0" smtClean="0">
                          <a:ln>
                            <a:noFill/>
                          </a:ln>
                          <a:solidFill>
                            <a:srgbClr val="003399"/>
                          </a:solidFill>
                          <a:effectLst/>
                          <a:latin typeface="Arial" charset="0"/>
                        </a:rPr>
                        <a:t>7.1</a:t>
                      </a:r>
                      <a:endParaRPr kumimoji="0" lang="ru-RU" sz="1800" b="0" i="0" u="none" strike="noStrike" cap="none" normalizeH="0" baseline="0" smtClean="0">
                        <a:ln>
                          <a:noFill/>
                        </a:ln>
                        <a:solidFill>
                          <a:srgbClr val="003399"/>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1800" b="0" i="0" u="none" strike="noStrike" cap="none" normalizeH="0" baseline="0" smtClean="0">
                          <a:ln>
                            <a:noFill/>
                          </a:ln>
                          <a:solidFill>
                            <a:srgbClr val="003399"/>
                          </a:solidFill>
                          <a:effectLst/>
                          <a:latin typeface="Arial" charset="0"/>
                        </a:rPr>
                        <a:t>7.6</a:t>
                      </a:r>
                      <a:endParaRPr kumimoji="0" lang="ru-RU" sz="1800" b="0" i="0" u="none" strike="noStrike" cap="none" normalizeH="0" baseline="0" smtClean="0">
                        <a:ln>
                          <a:noFill/>
                        </a:ln>
                        <a:solidFill>
                          <a:srgbClr val="003399"/>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1800" b="0" i="0" u="none" strike="noStrike" cap="none" normalizeH="0" baseline="0" smtClean="0">
                          <a:ln>
                            <a:noFill/>
                          </a:ln>
                          <a:solidFill>
                            <a:srgbClr val="003399"/>
                          </a:solidFill>
                          <a:effectLst/>
                          <a:latin typeface="Arial" charset="0"/>
                        </a:rPr>
                        <a:t>8.4</a:t>
                      </a:r>
                      <a:endParaRPr kumimoji="0" lang="ru-RU" sz="1800" b="0" i="0" u="none" strike="noStrike" cap="none" normalizeH="0" baseline="0" smtClean="0">
                        <a:ln>
                          <a:noFill/>
                        </a:ln>
                        <a:solidFill>
                          <a:srgbClr val="003399"/>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50910" name="Group 30"/>
          <p:cNvGraphicFramePr>
            <a:graphicFrameLocks noGrp="1"/>
          </p:cNvGraphicFramePr>
          <p:nvPr>
            <p:ph sz="half" idx="2"/>
          </p:nvPr>
        </p:nvGraphicFramePr>
        <p:xfrm>
          <a:off x="5226050" y="3194050"/>
          <a:ext cx="3384550" cy="2736850"/>
        </p:xfrm>
        <a:graphic>
          <a:graphicData uri="http://schemas.openxmlformats.org/drawingml/2006/table">
            <a:tbl>
              <a:tblPr/>
              <a:tblGrid>
                <a:gridCol w="1368425"/>
                <a:gridCol w="2016125"/>
              </a:tblGrid>
              <a:tr h="684213">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1800" b="1" i="0" u="none" strike="noStrike" cap="none" normalizeH="0" baseline="0" smtClean="0">
                          <a:ln>
                            <a:noFill/>
                          </a:ln>
                          <a:solidFill>
                            <a:srgbClr val="003399"/>
                          </a:solidFill>
                          <a:effectLst/>
                          <a:latin typeface="Arial" charset="0"/>
                        </a:rPr>
                        <a:t>Element</a:t>
                      </a:r>
                      <a:endParaRPr kumimoji="0" lang="ru-RU" sz="1800" b="1" i="0" u="none" strike="noStrike" cap="none" normalizeH="0" baseline="0" smtClean="0">
                        <a:ln>
                          <a:noFill/>
                        </a:ln>
                        <a:solidFill>
                          <a:srgbClr val="003399"/>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1800" b="1" i="0" u="none" strike="noStrike" cap="none" normalizeH="0" baseline="0" smtClean="0">
                          <a:ln>
                            <a:noFill/>
                          </a:ln>
                          <a:solidFill>
                            <a:srgbClr val="003399"/>
                          </a:solidFill>
                          <a:effectLst/>
                          <a:latin typeface="Arial" charset="0"/>
                        </a:rPr>
                        <a:t>Slug main part</a:t>
                      </a:r>
                      <a:endParaRPr kumimoji="0" lang="ru-RU" sz="1800" b="1" i="0" u="none" strike="noStrike" cap="none" normalizeH="0" baseline="0" smtClean="0">
                        <a:ln>
                          <a:noFill/>
                        </a:ln>
                        <a:solidFill>
                          <a:srgbClr val="003399"/>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4213">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1800" b="0" i="0" u="none" strike="noStrike" cap="none" normalizeH="0" baseline="0" smtClean="0">
                          <a:ln>
                            <a:noFill/>
                          </a:ln>
                          <a:solidFill>
                            <a:srgbClr val="003399"/>
                          </a:solidFill>
                          <a:effectLst/>
                          <a:latin typeface="Arial" charset="0"/>
                        </a:rPr>
                        <a:t>O (at%)</a:t>
                      </a:r>
                      <a:endParaRPr kumimoji="0" lang="ru-RU" sz="1800" b="0" i="0" u="none" strike="noStrike" cap="none" normalizeH="0" baseline="0" smtClean="0">
                        <a:ln>
                          <a:noFill/>
                        </a:ln>
                        <a:solidFill>
                          <a:srgbClr val="003399"/>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1800" b="0" i="0" u="none" strike="noStrike" cap="none" normalizeH="0" baseline="0" smtClean="0">
                          <a:ln>
                            <a:noFill/>
                          </a:ln>
                          <a:solidFill>
                            <a:srgbClr val="003399"/>
                          </a:solidFill>
                          <a:effectLst/>
                          <a:latin typeface="Arial" charset="0"/>
                        </a:rPr>
                        <a:t>63.0</a:t>
                      </a:r>
                      <a:endParaRPr kumimoji="0" lang="ru-RU" sz="1800" b="0" i="0" u="none" strike="noStrike" cap="none" normalizeH="0" baseline="0" smtClean="0">
                        <a:ln>
                          <a:noFill/>
                        </a:ln>
                        <a:solidFill>
                          <a:srgbClr val="003399"/>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4213">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1800" b="0" i="0" u="none" strike="noStrike" cap="none" normalizeH="0" baseline="0" smtClean="0">
                          <a:ln>
                            <a:noFill/>
                          </a:ln>
                          <a:solidFill>
                            <a:srgbClr val="003399"/>
                          </a:solidFill>
                          <a:effectLst/>
                          <a:latin typeface="Arial" charset="0"/>
                        </a:rPr>
                        <a:t>Zr (at%)</a:t>
                      </a:r>
                      <a:endParaRPr kumimoji="0" lang="ru-RU" sz="1800" b="0" i="0" u="none" strike="noStrike" cap="none" normalizeH="0" baseline="0" smtClean="0">
                        <a:ln>
                          <a:noFill/>
                        </a:ln>
                        <a:solidFill>
                          <a:srgbClr val="003399"/>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1800" b="0" i="0" u="none" strike="noStrike" cap="none" normalizeH="0" baseline="0" smtClean="0">
                          <a:ln>
                            <a:noFill/>
                          </a:ln>
                          <a:solidFill>
                            <a:srgbClr val="003399"/>
                          </a:solidFill>
                          <a:effectLst/>
                          <a:latin typeface="Arial" charset="0"/>
                        </a:rPr>
                        <a:t>34.0</a:t>
                      </a:r>
                      <a:endParaRPr kumimoji="0" lang="ru-RU" sz="1800" b="0" i="0" u="none" strike="noStrike" cap="none" normalizeH="0" baseline="0" smtClean="0">
                        <a:ln>
                          <a:noFill/>
                        </a:ln>
                        <a:solidFill>
                          <a:srgbClr val="003399"/>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4213">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1800" b="0" i="0" u="none" strike="noStrike" cap="none" normalizeH="0" baseline="0" smtClean="0">
                          <a:ln>
                            <a:noFill/>
                          </a:ln>
                          <a:solidFill>
                            <a:srgbClr val="003399"/>
                          </a:solidFill>
                          <a:effectLst/>
                          <a:latin typeface="Arial" charset="0"/>
                        </a:rPr>
                        <a:t>U (at%)</a:t>
                      </a:r>
                      <a:endParaRPr kumimoji="0" lang="ru-RU" sz="1800" b="0" i="0" u="none" strike="noStrike" cap="none" normalizeH="0" baseline="0" smtClean="0">
                        <a:ln>
                          <a:noFill/>
                        </a:ln>
                        <a:solidFill>
                          <a:srgbClr val="003399"/>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1800" b="0" i="0" u="none" strike="noStrike" cap="none" normalizeH="0" baseline="0" smtClean="0">
                          <a:ln>
                            <a:noFill/>
                          </a:ln>
                          <a:solidFill>
                            <a:srgbClr val="003399"/>
                          </a:solidFill>
                          <a:effectLst/>
                          <a:latin typeface="Arial" charset="0"/>
                        </a:rPr>
                        <a:t>3.0</a:t>
                      </a:r>
                      <a:endParaRPr kumimoji="0" lang="ru-RU" sz="1800" b="0" i="0" u="none" strike="noStrike" cap="none" normalizeH="0" baseline="0" smtClean="0">
                        <a:ln>
                          <a:noFill/>
                        </a:ln>
                        <a:solidFill>
                          <a:srgbClr val="003399"/>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0927" name="Text Box 47"/>
          <p:cNvSpPr txBox="1">
            <a:spLocks noChangeArrowheads="1"/>
          </p:cNvSpPr>
          <p:nvPr/>
        </p:nvSpPr>
        <p:spPr bwMode="auto">
          <a:xfrm>
            <a:off x="679450" y="1628775"/>
            <a:ext cx="39497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pPr>
            <a:r>
              <a:rPr lang="en-US" sz="1800" b="1">
                <a:solidFill>
                  <a:srgbClr val="003399"/>
                </a:solidFill>
                <a:latin typeface="Arial" charset="0"/>
                <a:cs typeface="Arial" charset="0"/>
              </a:rPr>
              <a:t>Experimental measurements</a:t>
            </a:r>
            <a:r>
              <a:rPr lang="en-US" sz="1800">
                <a:solidFill>
                  <a:srgbClr val="003399"/>
                </a:solidFill>
                <a:latin typeface="Arial" charset="0"/>
                <a:cs typeface="Arial" charset="0"/>
              </a:rPr>
              <a:t> of material chemical composition at different locations at the elevation 605 mm of the CORA-W2 test bundle</a:t>
            </a:r>
            <a:endParaRPr lang="ru-RU" sz="1800">
              <a:solidFill>
                <a:srgbClr val="003399"/>
              </a:solidFill>
              <a:latin typeface="Arial" charset="0"/>
              <a:cs typeface="Arial" charset="0"/>
            </a:endParaRPr>
          </a:p>
        </p:txBody>
      </p:sp>
      <p:sp>
        <p:nvSpPr>
          <p:cNvPr id="250928" name="Text Box 48"/>
          <p:cNvSpPr txBox="1">
            <a:spLocks noChangeArrowheads="1"/>
          </p:cNvSpPr>
          <p:nvPr/>
        </p:nvSpPr>
        <p:spPr bwMode="auto">
          <a:xfrm>
            <a:off x="4932363" y="5589588"/>
            <a:ext cx="30988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endParaRPr lang="de-DE" sz="1800">
              <a:latin typeface="Arial" charset="0"/>
              <a:cs typeface="Arial" charset="0"/>
            </a:endParaRPr>
          </a:p>
        </p:txBody>
      </p:sp>
      <p:sp>
        <p:nvSpPr>
          <p:cNvPr id="250929" name="Text Box 49"/>
          <p:cNvSpPr txBox="1">
            <a:spLocks noChangeArrowheads="1"/>
          </p:cNvSpPr>
          <p:nvPr/>
        </p:nvSpPr>
        <p:spPr bwMode="auto">
          <a:xfrm>
            <a:off x="5097463" y="1647825"/>
            <a:ext cx="33845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pPr>
            <a:r>
              <a:rPr lang="en-US" sz="1800" b="1">
                <a:solidFill>
                  <a:srgbClr val="003399"/>
                </a:solidFill>
                <a:latin typeface="Arial" charset="0"/>
                <a:cs typeface="Arial" charset="0"/>
              </a:rPr>
              <a:t>Calculation results</a:t>
            </a:r>
            <a:r>
              <a:rPr lang="en-US" sz="1800">
                <a:solidFill>
                  <a:srgbClr val="003399"/>
                </a:solidFill>
                <a:latin typeface="Arial" charset="0"/>
                <a:cs typeface="Arial" charset="0"/>
              </a:rPr>
              <a:t> for final slug position at the elevation 465 mm</a:t>
            </a:r>
            <a:endParaRPr lang="ru-RU" sz="1800">
              <a:solidFill>
                <a:srgbClr val="003399"/>
              </a:solidFill>
              <a:latin typeface="Arial" charset="0"/>
              <a:cs typeface="Arial" charset="0"/>
            </a:endParaRPr>
          </a:p>
        </p:txBody>
      </p:sp>
      <p:sp>
        <p:nvSpPr>
          <p:cNvPr id="250930" name="Rectangle 50"/>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2800" b="1">
                <a:solidFill>
                  <a:srgbClr val="A50021"/>
                </a:solidFill>
                <a:latin typeface="Arial" charset="0"/>
              </a:rPr>
              <a:t>Slug composition: </a:t>
            </a:r>
            <a:br>
              <a:rPr lang="en-US" sz="2800" b="1">
                <a:solidFill>
                  <a:srgbClr val="A50021"/>
                </a:solidFill>
                <a:latin typeface="Arial" charset="0"/>
              </a:rPr>
            </a:br>
            <a:r>
              <a:rPr lang="en-US" sz="2800" b="1">
                <a:solidFill>
                  <a:srgbClr val="A50021"/>
                </a:solidFill>
                <a:latin typeface="Arial" charset="0"/>
              </a:rPr>
              <a:t>final status</a:t>
            </a:r>
            <a:endParaRPr lang="de-DE" sz="2800" b="1">
              <a:solidFill>
                <a:srgbClr val="A50021"/>
              </a:solidFill>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4"/>
          <p:cNvSpPr>
            <a:spLocks noGrp="1"/>
          </p:cNvSpPr>
          <p:nvPr>
            <p:ph type="sldNum" sz="quarter" idx="11"/>
          </p:nvPr>
        </p:nvSpPr>
        <p:spPr/>
        <p:txBody>
          <a:bodyPr/>
          <a:lstStyle/>
          <a:p>
            <a:fld id="{AE64E268-CCD4-40B7-9E0F-E7A2B36755BC}" type="slidenum">
              <a:rPr lang="ru-RU"/>
              <a:pPr/>
              <a:t>19</a:t>
            </a:fld>
            <a:endParaRPr lang="ru-RU"/>
          </a:p>
        </p:txBody>
      </p:sp>
      <p:sp>
        <p:nvSpPr>
          <p:cNvPr id="251907" name="Rectangle 3"/>
          <p:cNvSpPr>
            <a:spLocks noChangeArrowheads="1"/>
          </p:cNvSpPr>
          <p:nvPr>
            <p:ph type="body" idx="1"/>
          </p:nvPr>
        </p:nvSpPr>
        <p:spPr bwMode="auto">
          <a:xfrm>
            <a:off x="685800" y="1522413"/>
            <a:ext cx="7916863" cy="45831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110000"/>
              </a:lnSpc>
            </a:pPr>
            <a:r>
              <a:rPr lang="en-GB" sz="1800">
                <a:solidFill>
                  <a:srgbClr val="003399"/>
                </a:solidFill>
                <a:latin typeface="Arial" charset="0"/>
              </a:rPr>
              <a:t>Computer module describing simultaneous relocation and oxidation of a massive blockage (slug) was developed and implemented in the code SVECHA/MELT.</a:t>
            </a:r>
          </a:p>
          <a:p>
            <a:pPr algn="just">
              <a:lnSpc>
                <a:spcPct val="30000"/>
              </a:lnSpc>
              <a:buFont typeface="Monotype Sorts" pitchFamily="2" charset="2"/>
              <a:buNone/>
            </a:pPr>
            <a:endParaRPr lang="en-GB" sz="1800">
              <a:solidFill>
                <a:srgbClr val="003399"/>
              </a:solidFill>
              <a:latin typeface="Arial" charset="0"/>
            </a:endParaRPr>
          </a:p>
          <a:p>
            <a:pPr algn="just">
              <a:lnSpc>
                <a:spcPct val="110000"/>
              </a:lnSpc>
            </a:pPr>
            <a:r>
              <a:rPr lang="en-GB" sz="1800">
                <a:solidFill>
                  <a:srgbClr val="003399"/>
                </a:solidFill>
                <a:latin typeface="Arial" charset="0"/>
              </a:rPr>
              <a:t>The basic data relative to oxidation and dissolution (components mass flows) is provided by the ‘melt oxidation - fuel dissolution’ module coupled with the slug relocation module on the local time step. Developed module allows self-consistent calculation of the slug relocation velocity.</a:t>
            </a:r>
          </a:p>
          <a:p>
            <a:pPr algn="just">
              <a:lnSpc>
                <a:spcPct val="50000"/>
              </a:lnSpc>
              <a:buFont typeface="Monotype Sorts" pitchFamily="2" charset="2"/>
              <a:buNone/>
            </a:pPr>
            <a:endParaRPr lang="en-GB" sz="1800">
              <a:solidFill>
                <a:srgbClr val="003399"/>
              </a:solidFill>
              <a:latin typeface="Arial" charset="0"/>
            </a:endParaRPr>
          </a:p>
          <a:p>
            <a:pPr algn="just">
              <a:lnSpc>
                <a:spcPct val="110000"/>
              </a:lnSpc>
            </a:pPr>
            <a:r>
              <a:rPr lang="en-GB" sz="1800">
                <a:solidFill>
                  <a:srgbClr val="003399"/>
                </a:solidFill>
                <a:latin typeface="Arial" charset="0"/>
              </a:rPr>
              <a:t>Preliminary validation of the slug model was performed using experimental data of CORA-W1 and CORA-W2 tests. Calculations demonstrate the capability of the model to simulate adequately the main features of the massive blockage behaviour in the course of core degradation. Intensive validation of the slug module is under way.</a:t>
            </a:r>
          </a:p>
        </p:txBody>
      </p:sp>
      <p:sp>
        <p:nvSpPr>
          <p:cNvPr id="251908" name="Rectangle 4"/>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2800" b="1">
                <a:solidFill>
                  <a:srgbClr val="A50021"/>
                </a:solidFill>
                <a:latin typeface="Arial" charset="0"/>
              </a:rPr>
              <a:t>Task 4</a:t>
            </a:r>
            <a:r>
              <a:rPr lang="de-DE" sz="2800" b="1">
                <a:solidFill>
                  <a:srgbClr val="A50021"/>
                </a:solidFill>
                <a:latin typeface="Arial" charset="0"/>
              </a:rPr>
              <a:t>: the main results</a:t>
            </a:r>
            <a:br>
              <a:rPr lang="de-DE" sz="2800" b="1">
                <a:solidFill>
                  <a:srgbClr val="A50021"/>
                </a:solidFill>
                <a:latin typeface="Arial" charset="0"/>
              </a:rPr>
            </a:br>
            <a:r>
              <a:rPr lang="de-DE" sz="2800" b="1">
                <a:solidFill>
                  <a:srgbClr val="A50021"/>
                </a:solidFill>
                <a:latin typeface="Arial" charset="0"/>
              </a:rPr>
              <a:t>obtained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liennummernplatzhalter 4"/>
          <p:cNvSpPr>
            <a:spLocks noGrp="1"/>
          </p:cNvSpPr>
          <p:nvPr>
            <p:ph type="sldNum" sz="quarter" idx="11"/>
          </p:nvPr>
        </p:nvSpPr>
        <p:spPr/>
        <p:txBody>
          <a:bodyPr/>
          <a:lstStyle/>
          <a:p>
            <a:fld id="{3A999BBE-8AD1-4247-B7F3-10079F89934C}" type="slidenum">
              <a:rPr lang="ru-RU"/>
              <a:pPr/>
              <a:t>2</a:t>
            </a:fld>
            <a:endParaRPr lang="ru-RU"/>
          </a:p>
        </p:txBody>
      </p:sp>
      <p:sp>
        <p:nvSpPr>
          <p:cNvPr id="75778" name="Rectangle 2"/>
          <p:cNvSpPr>
            <a:spLocks noChangeArrowheads="1"/>
          </p:cNvSpPr>
          <p:nvPr/>
        </p:nvSpPr>
        <p:spPr bwMode="auto">
          <a:xfrm>
            <a:off x="1809750" y="371475"/>
            <a:ext cx="57848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GB" sz="2800" b="1">
                <a:solidFill>
                  <a:srgbClr val="A50021"/>
                </a:solidFill>
                <a:latin typeface="Arial" charset="0"/>
              </a:rPr>
              <a:t>General Information</a:t>
            </a:r>
            <a:endParaRPr lang="ru-RU" sz="2800" b="1">
              <a:solidFill>
                <a:srgbClr val="A50021"/>
              </a:solidFill>
              <a:latin typeface="Arial" charset="0"/>
            </a:endParaRPr>
          </a:p>
        </p:txBody>
      </p:sp>
      <p:sp>
        <p:nvSpPr>
          <p:cNvPr id="75779" name="Text Box 3"/>
          <p:cNvSpPr txBox="1">
            <a:spLocks noChangeArrowheads="1"/>
          </p:cNvSpPr>
          <p:nvPr/>
        </p:nvSpPr>
        <p:spPr bwMode="auto">
          <a:xfrm>
            <a:off x="685800" y="1524000"/>
            <a:ext cx="79057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ru-RU"/>
          </a:p>
        </p:txBody>
      </p:sp>
      <p:graphicFrame>
        <p:nvGraphicFramePr>
          <p:cNvPr id="75814" name="Group 38"/>
          <p:cNvGraphicFramePr>
            <a:graphicFrameLocks noGrp="1"/>
          </p:cNvGraphicFramePr>
          <p:nvPr/>
        </p:nvGraphicFramePr>
        <p:xfrm>
          <a:off x="781050" y="1835150"/>
          <a:ext cx="7658100" cy="4298506"/>
        </p:xfrm>
        <a:graphic>
          <a:graphicData uri="http://schemas.openxmlformats.org/drawingml/2006/table">
            <a:tbl>
              <a:tblPr/>
              <a:tblGrid>
                <a:gridCol w="2951163"/>
                <a:gridCol w="4706937"/>
              </a:tblGrid>
              <a:tr h="1354138">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2800" b="0" i="0" u="none" strike="noStrike" cap="none" normalizeH="0" baseline="0" smtClean="0">
                          <a:ln>
                            <a:noFill/>
                          </a:ln>
                          <a:solidFill>
                            <a:srgbClr val="003399"/>
                          </a:solidFill>
                          <a:effectLst/>
                          <a:latin typeface="Arial" charset="0"/>
                          <a:cs typeface="Times New Roman" pitchFamily="18" charset="0"/>
                        </a:rPr>
                        <a:t>Leading Institution:</a:t>
                      </a:r>
                      <a:endParaRPr kumimoji="0" lang="ru-RU" sz="2800" b="0" i="0" u="none" strike="noStrike" cap="none" normalizeH="0" baseline="0" smtClean="0">
                        <a:ln>
                          <a:noFill/>
                        </a:ln>
                        <a:solidFill>
                          <a:srgbClr val="003399"/>
                        </a:solidFill>
                        <a:effectLst/>
                        <a:latin typeface="Arial" charset="0"/>
                        <a:cs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ts val="600"/>
                        </a:spcAft>
                        <a:buClrTx/>
                        <a:buSzTx/>
                        <a:buFontTx/>
                        <a:buNone/>
                        <a:tabLst/>
                      </a:pPr>
                      <a:r>
                        <a:rPr kumimoji="0" lang="en-GB" sz="2800" b="1" i="0" u="none" strike="noStrike" cap="none" normalizeH="0" baseline="0" smtClean="0">
                          <a:ln>
                            <a:noFill/>
                          </a:ln>
                          <a:solidFill>
                            <a:srgbClr val="FF3300"/>
                          </a:solidFill>
                          <a:effectLst/>
                          <a:latin typeface="Arial" charset="0"/>
                          <a:cs typeface="Times New Roman" pitchFamily="18" charset="0"/>
                        </a:rPr>
                        <a:t>IBRAE,</a:t>
                      </a:r>
                      <a:r>
                        <a:rPr kumimoji="0" lang="ru-RU" sz="2800" b="1" i="0" u="none" strike="noStrike" cap="none" normalizeH="0" baseline="0" smtClean="0">
                          <a:ln>
                            <a:noFill/>
                          </a:ln>
                          <a:solidFill>
                            <a:srgbClr val="FF3300"/>
                          </a:solidFill>
                          <a:effectLst/>
                          <a:latin typeface="Arial" charset="0"/>
                        </a:rPr>
                        <a:t> </a:t>
                      </a:r>
                      <a:r>
                        <a:rPr kumimoji="0" lang="en-US" sz="2800" b="0" i="0" u="none" strike="noStrike" cap="none" normalizeH="0" baseline="0" smtClean="0">
                          <a:ln>
                            <a:noFill/>
                          </a:ln>
                          <a:solidFill>
                            <a:srgbClr val="003399"/>
                          </a:solidFill>
                          <a:effectLst/>
                          <a:latin typeface="Arial" charset="0"/>
                        </a:rPr>
                        <a:t>Moscow</a:t>
                      </a:r>
                    </a:p>
                    <a:p>
                      <a:pPr marL="0" marR="0" lvl="0" indent="0" algn="l" defTabSz="914400" rtl="0" eaLnBrk="0" fontAlgn="base" latinLnBrk="0" hangingPunct="0">
                        <a:lnSpc>
                          <a:spcPct val="100000"/>
                        </a:lnSpc>
                        <a:spcBef>
                          <a:spcPts val="600"/>
                        </a:spcBef>
                        <a:spcAft>
                          <a:spcPts val="600"/>
                        </a:spcAft>
                        <a:buClrTx/>
                        <a:buSzTx/>
                        <a:buFontTx/>
                        <a:buNone/>
                        <a:tabLst/>
                      </a:pPr>
                      <a:r>
                        <a:rPr kumimoji="0" lang="en-US" sz="2400" b="0" i="0" u="none" strike="noStrike" cap="none" normalizeH="0" baseline="0" smtClean="0">
                          <a:ln>
                            <a:noFill/>
                          </a:ln>
                          <a:solidFill>
                            <a:srgbClr val="003399"/>
                          </a:solidFill>
                          <a:effectLst/>
                          <a:latin typeface="Arial" charset="0"/>
                        </a:rPr>
                        <a:t>(Nuclear Safety Institute of Russian Academy of Sciences)</a:t>
                      </a:r>
                      <a:endParaRPr kumimoji="0" lang="ru-RU" sz="2400" b="1" i="0" u="none" strike="noStrike" cap="none" normalizeH="0" baseline="0" smtClean="0">
                        <a:ln>
                          <a:noFill/>
                        </a:ln>
                        <a:solidFill>
                          <a:srgbClr val="003399"/>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355725">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endParaRPr kumimoji="0" lang="en-GB" sz="2800" b="0" i="0" u="none" strike="noStrike" cap="none" normalizeH="0" baseline="0" smtClean="0">
                        <a:ln>
                          <a:noFill/>
                        </a:ln>
                        <a:solidFill>
                          <a:srgbClr val="003399"/>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2800" b="0" i="0" u="none" strike="noStrike" cap="none" normalizeH="0" baseline="0" smtClean="0">
                          <a:ln>
                            <a:noFill/>
                          </a:ln>
                          <a:solidFill>
                            <a:srgbClr val="003399"/>
                          </a:solidFill>
                          <a:effectLst/>
                          <a:latin typeface="Arial" charset="0"/>
                        </a:rPr>
                        <a:t>Duration:</a:t>
                      </a:r>
                    </a:p>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2800" b="0" i="0" u="none" strike="noStrike" cap="none" normalizeH="0" baseline="0" smtClean="0">
                          <a:ln>
                            <a:noFill/>
                          </a:ln>
                          <a:solidFill>
                            <a:srgbClr val="003399"/>
                          </a:solidFill>
                          <a:effectLst/>
                          <a:latin typeface="Arial" charset="0"/>
                        </a:rPr>
                        <a:t>Commencement</a:t>
                      </a:r>
                      <a:r>
                        <a:rPr kumimoji="0" lang="en-GB" sz="2800" b="0" i="0" u="none" strike="noStrike" cap="none" normalizeH="0" baseline="0" smtClean="0">
                          <a:ln>
                            <a:noFill/>
                          </a:ln>
                          <a:solidFill>
                            <a:srgbClr val="003399"/>
                          </a:solidFill>
                          <a:effectLst/>
                          <a:latin typeface="Arial" charset="0"/>
                        </a:rPr>
                        <a:t>:</a:t>
                      </a:r>
                      <a:endParaRPr kumimoji="0" lang="ru-RU" sz="2800" b="0" i="0" u="none" strike="noStrike" cap="none" normalizeH="0" baseline="0" smtClean="0">
                        <a:ln>
                          <a:noFill/>
                        </a:ln>
                        <a:solidFill>
                          <a:srgbClr val="003399"/>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endParaRPr kumimoji="0" lang="en-GB" sz="2800" b="1" i="0" u="none" strike="noStrike" cap="none" normalizeH="0" baseline="0" smtClean="0">
                        <a:ln>
                          <a:noFill/>
                        </a:ln>
                        <a:solidFill>
                          <a:srgbClr val="003399"/>
                        </a:solidFill>
                        <a:effectLst/>
                        <a:latin typeface="Arial" charset="0"/>
                      </a:endParaRPr>
                    </a:p>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2800" b="1" i="0" u="none" strike="noStrike" cap="none" normalizeH="0" baseline="0" smtClean="0">
                          <a:ln>
                            <a:noFill/>
                          </a:ln>
                          <a:solidFill>
                            <a:srgbClr val="003399"/>
                          </a:solidFill>
                          <a:effectLst/>
                          <a:latin typeface="Arial" charset="0"/>
                        </a:rPr>
                        <a:t>3 years</a:t>
                      </a:r>
                    </a:p>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2800" b="1" i="0" u="none" strike="noStrike" cap="none" normalizeH="0" baseline="0" smtClean="0">
                          <a:ln>
                            <a:noFill/>
                          </a:ln>
                          <a:solidFill>
                            <a:srgbClr val="003399"/>
                          </a:solidFill>
                          <a:effectLst/>
                          <a:latin typeface="Arial" charset="0"/>
                        </a:rPr>
                        <a:t>August 2004</a:t>
                      </a:r>
                      <a:endParaRPr kumimoji="0" lang="ru-RU" sz="2800" b="1" i="0" u="none" strike="noStrike" cap="none" normalizeH="0" baseline="0" smtClean="0">
                        <a:ln>
                          <a:noFill/>
                        </a:ln>
                        <a:solidFill>
                          <a:srgbClr val="003399"/>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354138">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endParaRPr kumimoji="0" lang="en-GB" sz="2800" b="0" i="0" u="none" strike="noStrike" cap="none" normalizeH="0" baseline="0" smtClean="0">
                        <a:ln>
                          <a:noFill/>
                        </a:ln>
                        <a:solidFill>
                          <a:srgbClr val="003399"/>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2800" b="0" i="0" u="none" strike="noStrike" cap="none" normalizeH="0" baseline="0" smtClean="0">
                          <a:ln>
                            <a:noFill/>
                          </a:ln>
                          <a:solidFill>
                            <a:srgbClr val="003399"/>
                          </a:solidFill>
                          <a:effectLst/>
                          <a:latin typeface="Arial" charset="0"/>
                        </a:rPr>
                        <a:t>Total cost:</a:t>
                      </a:r>
                      <a:endParaRPr kumimoji="0" lang="ru-RU" sz="2800" b="0" i="0" u="none" strike="noStrike" cap="none" normalizeH="0" baseline="0" smtClean="0">
                        <a:ln>
                          <a:noFill/>
                        </a:ln>
                        <a:solidFill>
                          <a:srgbClr val="003399"/>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ts val="600"/>
                        </a:spcAft>
                        <a:buClrTx/>
                        <a:buSzTx/>
                        <a:buFontTx/>
                        <a:buNone/>
                        <a:tabLst/>
                      </a:pPr>
                      <a:endParaRPr kumimoji="0" lang="en-US" sz="2800" b="1" i="0" u="none" strike="noStrike" cap="none" normalizeH="0" baseline="0" smtClean="0">
                        <a:ln>
                          <a:noFill/>
                        </a:ln>
                        <a:solidFill>
                          <a:srgbClr val="003399"/>
                        </a:solidFill>
                        <a:effectLst/>
                        <a:latin typeface="Arial" charset="0"/>
                      </a:endParaRPr>
                    </a:p>
                    <a:p>
                      <a:pPr marL="0" marR="0" lvl="0" indent="0" algn="ctr" defTabSz="914400" rtl="0" eaLnBrk="0" fontAlgn="base" latinLnBrk="0" hangingPunct="0">
                        <a:lnSpc>
                          <a:spcPct val="100000"/>
                        </a:lnSpc>
                        <a:spcBef>
                          <a:spcPts val="600"/>
                        </a:spcBef>
                        <a:spcAft>
                          <a:spcPts val="600"/>
                        </a:spcAft>
                        <a:buClrTx/>
                        <a:buSzTx/>
                        <a:buFontTx/>
                        <a:buNone/>
                        <a:tabLst/>
                      </a:pPr>
                      <a:r>
                        <a:rPr kumimoji="0" lang="ru-RU" sz="2800" b="1" i="0" u="none" strike="noStrike" cap="none" normalizeH="0" baseline="0" smtClean="0">
                          <a:ln>
                            <a:noFill/>
                          </a:ln>
                          <a:solidFill>
                            <a:srgbClr val="003399"/>
                          </a:solidFill>
                          <a:effectLst/>
                          <a:latin typeface="Arial" charset="0"/>
                        </a:rPr>
                        <a:t>$</a:t>
                      </a:r>
                      <a:r>
                        <a:rPr kumimoji="0" lang="en-US" sz="2800" b="1" i="0" u="none" strike="noStrike" cap="none" normalizeH="0" baseline="0" smtClean="0">
                          <a:ln>
                            <a:noFill/>
                          </a:ln>
                          <a:solidFill>
                            <a:srgbClr val="003399"/>
                          </a:solidFill>
                          <a:effectLst/>
                          <a:latin typeface="Arial" charset="0"/>
                        </a:rPr>
                        <a:t> 20</a:t>
                      </a:r>
                      <a:r>
                        <a:rPr kumimoji="0" lang="ru-RU" sz="2800" b="1" i="0" u="none" strike="noStrike" cap="none" normalizeH="0" baseline="0" smtClean="0">
                          <a:ln>
                            <a:noFill/>
                          </a:ln>
                          <a:solidFill>
                            <a:srgbClr val="003399"/>
                          </a:solidFill>
                          <a:effectLst/>
                          <a:latin typeface="Arial" charset="0"/>
                        </a:rPr>
                        <a:t>0 000</a:t>
                      </a:r>
                      <a:endParaRPr kumimoji="0" lang="ru-RU"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4"/>
          <p:cNvSpPr>
            <a:spLocks noGrp="1"/>
          </p:cNvSpPr>
          <p:nvPr>
            <p:ph type="sldNum" sz="quarter" idx="11"/>
          </p:nvPr>
        </p:nvSpPr>
        <p:spPr/>
        <p:txBody>
          <a:bodyPr/>
          <a:lstStyle/>
          <a:p>
            <a:fld id="{66A1C210-D8D7-4D74-9411-41BE0A45107A}" type="slidenum">
              <a:rPr lang="ru-RU"/>
              <a:pPr/>
              <a:t>20</a:t>
            </a:fld>
            <a:endParaRPr lang="ru-RU"/>
          </a:p>
        </p:txBody>
      </p:sp>
      <p:sp>
        <p:nvSpPr>
          <p:cNvPr id="263171" name="Rectangle 3"/>
          <p:cNvSpPr>
            <a:spLocks noChangeArrowheads="1"/>
          </p:cNvSpPr>
          <p:nvPr>
            <p:ph type="body" idx="1"/>
          </p:nvPr>
        </p:nvSpPr>
        <p:spPr bwMode="auto">
          <a:xfrm>
            <a:off x="679450" y="1457325"/>
            <a:ext cx="7777163" cy="48942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90000"/>
              </a:lnSpc>
            </a:pPr>
            <a:r>
              <a:rPr lang="en-US" sz="1800">
                <a:solidFill>
                  <a:srgbClr val="003399"/>
                </a:solidFill>
                <a:latin typeface="Arial" charset="0"/>
              </a:rPr>
              <a:t>Heat generating fluid demonstrates temperature </a:t>
            </a:r>
            <a:r>
              <a:rPr lang="en-US" sz="1800" b="1">
                <a:solidFill>
                  <a:srgbClr val="003399"/>
                </a:solidFill>
                <a:latin typeface="Arial" charset="0"/>
              </a:rPr>
              <a:t>stratification</a:t>
            </a:r>
            <a:r>
              <a:rPr lang="en-US" sz="1800">
                <a:solidFill>
                  <a:srgbClr val="003399"/>
                </a:solidFill>
                <a:latin typeface="Arial" charset="0"/>
              </a:rPr>
              <a:t> depending on boundary conditions at the upper boundary (isothermal or adiabatic). </a:t>
            </a:r>
          </a:p>
          <a:p>
            <a:pPr algn="just">
              <a:lnSpc>
                <a:spcPct val="90000"/>
              </a:lnSpc>
            </a:pPr>
            <a:r>
              <a:rPr lang="en-US" sz="1800">
                <a:solidFill>
                  <a:srgbClr val="003399"/>
                </a:solidFill>
                <a:latin typeface="Arial" charset="0"/>
              </a:rPr>
              <a:t>The obtained </a:t>
            </a:r>
            <a:r>
              <a:rPr lang="en-US" sz="1800" b="1">
                <a:solidFill>
                  <a:srgbClr val="003399"/>
                </a:solidFill>
                <a:latin typeface="Arial" charset="0"/>
              </a:rPr>
              <a:t>numerical estimations</a:t>
            </a:r>
            <a:r>
              <a:rPr lang="en-US" sz="1800">
                <a:solidFill>
                  <a:srgbClr val="003399"/>
                </a:solidFill>
                <a:latin typeface="Arial" charset="0"/>
              </a:rPr>
              <a:t> of the heat transfer dependence on dimensionless parameters (eg. Rayleigh number) are compared with </a:t>
            </a:r>
            <a:r>
              <a:rPr lang="en-US" sz="1800" b="1">
                <a:solidFill>
                  <a:srgbClr val="003399"/>
                </a:solidFill>
                <a:latin typeface="Arial" charset="0"/>
              </a:rPr>
              <a:t>semi-quantitative theoretical model evaluations</a:t>
            </a:r>
            <a:r>
              <a:rPr lang="en-US" sz="1800">
                <a:solidFill>
                  <a:srgbClr val="003399"/>
                </a:solidFill>
                <a:latin typeface="Arial" charset="0"/>
              </a:rPr>
              <a:t> as well as with corresponding experimental data.</a:t>
            </a:r>
          </a:p>
          <a:p>
            <a:pPr algn="just">
              <a:lnSpc>
                <a:spcPct val="90000"/>
              </a:lnSpc>
              <a:buFont typeface="Monotype Sorts" pitchFamily="2" charset="2"/>
              <a:buNone/>
            </a:pPr>
            <a:endParaRPr lang="en-US" sz="1800">
              <a:solidFill>
                <a:srgbClr val="003399"/>
              </a:solidFill>
              <a:latin typeface="Arial" charset="0"/>
            </a:endParaRPr>
          </a:p>
          <a:p>
            <a:pPr algn="just">
              <a:lnSpc>
                <a:spcPct val="90000"/>
              </a:lnSpc>
              <a:buFont typeface="Monotype Sorts" pitchFamily="2" charset="2"/>
              <a:buNone/>
            </a:pPr>
            <a:r>
              <a:rPr lang="en-US" sz="1800">
                <a:solidFill>
                  <a:srgbClr val="003399"/>
                </a:solidFill>
                <a:latin typeface="Arial" charset="0"/>
              </a:rPr>
              <a:t>[B1] </a:t>
            </a:r>
            <a:r>
              <a:rPr lang="en-US" sz="1800" i="1">
                <a:solidFill>
                  <a:srgbClr val="003399"/>
                </a:solidFill>
                <a:latin typeface="Arial" charset="0"/>
              </a:rPr>
              <a:t>L.A. Bolshov, P.S. Kondratenko, V.F. Strizhov</a:t>
            </a:r>
            <a:r>
              <a:rPr lang="en-US" sz="1800">
                <a:solidFill>
                  <a:srgbClr val="003399"/>
                </a:solidFill>
                <a:latin typeface="Arial" charset="0"/>
              </a:rPr>
              <a:t>, A semi-quantitative theory of convective heat transfer in a heat generating fluid, Int. J. Heat and Mass Transfer, Vol.41 (1997), № 10, pp.1223-1227.</a:t>
            </a:r>
          </a:p>
          <a:p>
            <a:pPr>
              <a:lnSpc>
                <a:spcPct val="90000"/>
              </a:lnSpc>
              <a:buFont typeface="Monotype Sorts" pitchFamily="2" charset="2"/>
              <a:buNone/>
            </a:pPr>
            <a:r>
              <a:rPr lang="en-US" sz="1800">
                <a:solidFill>
                  <a:srgbClr val="003399"/>
                </a:solidFill>
                <a:latin typeface="Arial" charset="0"/>
              </a:rPr>
              <a:t>[B2] </a:t>
            </a:r>
            <a:r>
              <a:rPr lang="en-US" sz="1800" i="1">
                <a:solidFill>
                  <a:srgbClr val="003399"/>
                </a:solidFill>
                <a:latin typeface="Arial" charset="0"/>
              </a:rPr>
              <a:t>L.A. Bolshov, P.S. Kondratenko, </a:t>
            </a:r>
            <a:r>
              <a:rPr lang="en-US" sz="1800">
                <a:solidFill>
                  <a:srgbClr val="003399"/>
                </a:solidFill>
                <a:latin typeface="Arial" charset="0"/>
              </a:rPr>
              <a:t>Limiting angular characteristics of heat transfer and stratification in a heat-generating fluid, International Journal of Heat and Mass Transfer, Vol.43 (2000), № 20, pp.3897-3905</a:t>
            </a:r>
          </a:p>
          <a:p>
            <a:pPr>
              <a:lnSpc>
                <a:spcPct val="90000"/>
              </a:lnSpc>
              <a:buFont typeface="Monotype Sorts" pitchFamily="2" charset="2"/>
              <a:buNone/>
            </a:pPr>
            <a:r>
              <a:rPr lang="en-US" sz="1800">
                <a:solidFill>
                  <a:srgbClr val="003399"/>
                </a:solidFill>
                <a:latin typeface="Arial" charset="0"/>
              </a:rPr>
              <a:t>[B3] </a:t>
            </a:r>
            <a:r>
              <a:rPr lang="en-US" sz="1800" i="1">
                <a:solidFill>
                  <a:srgbClr val="003399"/>
                </a:solidFill>
                <a:latin typeface="Arial" charset="0"/>
              </a:rPr>
              <a:t>L.A. Bolshov, P.S. Kondratenko, V.F. Strizhov</a:t>
            </a:r>
            <a:r>
              <a:rPr lang="en-US" sz="1800">
                <a:solidFill>
                  <a:srgbClr val="003399"/>
                </a:solidFill>
                <a:latin typeface="Arial" charset="0"/>
              </a:rPr>
              <a:t>. Buoyancy-induced convection of heat generating liquid. Uspehi Fiz. Nauk Vol.171 (2001), №10, pp.1051-1070</a:t>
            </a:r>
          </a:p>
          <a:p>
            <a:pPr algn="just">
              <a:lnSpc>
                <a:spcPct val="80000"/>
              </a:lnSpc>
              <a:buFont typeface="Monotype Sorts" pitchFamily="2" charset="2"/>
              <a:buNone/>
            </a:pPr>
            <a:endParaRPr lang="en-US" sz="1800">
              <a:solidFill>
                <a:srgbClr val="003399"/>
              </a:solidFill>
              <a:latin typeface="Arial" charset="0"/>
            </a:endParaRPr>
          </a:p>
        </p:txBody>
      </p:sp>
      <p:sp>
        <p:nvSpPr>
          <p:cNvPr id="263172" name="Rectangle 4"/>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2800" b="1">
                <a:solidFill>
                  <a:srgbClr val="A50021"/>
                </a:solidFill>
                <a:latin typeface="Arial" charset="0"/>
              </a:rPr>
              <a:t>Task 8. </a:t>
            </a:r>
            <a:r>
              <a:rPr lang="en-GB" sz="2800" b="1">
                <a:solidFill>
                  <a:srgbClr val="A50021"/>
                </a:solidFill>
                <a:latin typeface="Arial" charset="0"/>
              </a:rPr>
              <a:t>Thermal-hydraulic model</a:t>
            </a:r>
            <a:br>
              <a:rPr lang="en-GB" sz="2800" b="1">
                <a:solidFill>
                  <a:srgbClr val="A50021"/>
                </a:solidFill>
                <a:latin typeface="Arial" charset="0"/>
              </a:rPr>
            </a:br>
            <a:r>
              <a:rPr lang="en-GB" sz="2800" b="1">
                <a:solidFill>
                  <a:srgbClr val="A50021"/>
                </a:solidFill>
                <a:latin typeface="Arial" charset="0"/>
              </a:rPr>
              <a:t>of heat generating fluid</a:t>
            </a:r>
            <a:endParaRPr lang="de-DE" sz="2800" b="1">
              <a:solidFill>
                <a:srgbClr val="A50021"/>
              </a:solidFill>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3"/>
          <p:cNvSpPr>
            <a:spLocks noGrp="1"/>
          </p:cNvSpPr>
          <p:nvPr>
            <p:ph type="sldNum" sz="quarter" idx="11"/>
          </p:nvPr>
        </p:nvSpPr>
        <p:spPr/>
        <p:txBody>
          <a:bodyPr/>
          <a:lstStyle/>
          <a:p>
            <a:fld id="{17A0E080-A8FB-4111-868D-F333F63CBCCD}" type="slidenum">
              <a:rPr lang="ru-RU"/>
              <a:pPr/>
              <a:t>21</a:t>
            </a:fld>
            <a:endParaRPr lang="ru-RU"/>
          </a:p>
        </p:txBody>
      </p:sp>
      <p:graphicFrame>
        <p:nvGraphicFramePr>
          <p:cNvPr id="275458" name="Object 2"/>
          <p:cNvGraphicFramePr>
            <a:graphicFrameLocks noChangeAspect="1"/>
          </p:cNvGraphicFramePr>
          <p:nvPr>
            <p:ph sz="quarter" idx="4294967295"/>
          </p:nvPr>
        </p:nvGraphicFramePr>
        <p:xfrm>
          <a:off x="1751013" y="4697413"/>
          <a:ext cx="1214437" cy="663575"/>
        </p:xfrm>
        <a:graphic>
          <a:graphicData uri="http://schemas.openxmlformats.org/presentationml/2006/ole">
            <mc:AlternateContent xmlns:mc="http://schemas.openxmlformats.org/markup-compatibility/2006">
              <mc:Choice xmlns:v="urn:schemas-microsoft-com:vml" Requires="v">
                <p:oleObj spid="_x0000_s275468" name="Формула" r:id="rId3" imgW="774360" imgH="393480" progId="Equation.3">
                  <p:embed/>
                </p:oleObj>
              </mc:Choice>
              <mc:Fallback>
                <p:oleObj name="Формула" r:id="rId3" imgW="774360" imgH="3934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1013" y="4697413"/>
                        <a:ext cx="1214437" cy="66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5459" name="Object 3"/>
          <p:cNvGraphicFramePr>
            <a:graphicFrameLocks noChangeAspect="1"/>
          </p:cNvGraphicFramePr>
          <p:nvPr>
            <p:ph sz="quarter" idx="4294967295"/>
          </p:nvPr>
        </p:nvGraphicFramePr>
        <p:xfrm>
          <a:off x="5364163" y="1784350"/>
          <a:ext cx="2820987" cy="1539875"/>
        </p:xfrm>
        <a:graphic>
          <a:graphicData uri="http://schemas.openxmlformats.org/presentationml/2006/ole">
            <mc:AlternateContent xmlns:mc="http://schemas.openxmlformats.org/markup-compatibility/2006">
              <mc:Choice xmlns:v="urn:schemas-microsoft-com:vml" Requires="v">
                <p:oleObj spid="_x0000_s275469" name="Formel" r:id="rId5" imgW="2349360" imgH="1282680" progId="Equation.3">
                  <p:embed/>
                </p:oleObj>
              </mc:Choice>
              <mc:Fallback>
                <p:oleObj name="Formel" r:id="rId5" imgW="2349360" imgH="128268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163" y="1784350"/>
                        <a:ext cx="2820987" cy="153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5460" name="Object 4"/>
          <p:cNvGraphicFramePr>
            <a:graphicFrameLocks noChangeAspect="1"/>
          </p:cNvGraphicFramePr>
          <p:nvPr>
            <p:ph sz="quarter" idx="4294967295"/>
          </p:nvPr>
        </p:nvGraphicFramePr>
        <p:xfrm>
          <a:off x="1941513" y="3244850"/>
          <a:ext cx="866775" cy="282575"/>
        </p:xfrm>
        <a:graphic>
          <a:graphicData uri="http://schemas.openxmlformats.org/presentationml/2006/ole">
            <mc:AlternateContent xmlns:mc="http://schemas.openxmlformats.org/markup-compatibility/2006">
              <mc:Choice xmlns:v="urn:schemas-microsoft-com:vml" Requires="v">
                <p:oleObj spid="_x0000_s275470" name="Formel" r:id="rId7" imgW="545760" imgH="177480" progId="Equation.3">
                  <p:embed/>
                </p:oleObj>
              </mc:Choice>
              <mc:Fallback>
                <p:oleObj name="Formel" r:id="rId7" imgW="545760" imgH="17748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41513" y="3244850"/>
                        <a:ext cx="866775"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5461" name="Text Box 5"/>
          <p:cNvSpPr txBox="1">
            <a:spLocks noChangeArrowheads="1"/>
          </p:cNvSpPr>
          <p:nvPr/>
        </p:nvSpPr>
        <p:spPr bwMode="auto">
          <a:xfrm>
            <a:off x="971550" y="5445125"/>
            <a:ext cx="2947988"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US" sz="1600"/>
              <a:t>L- thickness of vertical section</a:t>
            </a:r>
            <a:r>
              <a:rPr lang="ru-RU" sz="1600"/>
              <a:t>, </a:t>
            </a:r>
          </a:p>
          <a:p>
            <a:pPr algn="l" eaLnBrk="1" hangingPunct="1"/>
            <a:r>
              <a:rPr lang="en-US" sz="1600"/>
              <a:t>R – curvature radius</a:t>
            </a:r>
            <a:r>
              <a:rPr lang="ru-RU" sz="1600"/>
              <a:t>, </a:t>
            </a:r>
          </a:p>
          <a:p>
            <a:pPr algn="l" eaLnBrk="1" hangingPunct="1"/>
            <a:r>
              <a:rPr lang="en-US" sz="1600"/>
              <a:t>Ra</a:t>
            </a:r>
            <a:r>
              <a:rPr lang="en-US" sz="1600" baseline="-25000"/>
              <a:t>i</a:t>
            </a:r>
            <a:r>
              <a:rPr lang="en-US" sz="1600"/>
              <a:t> – modified Rayleigh number</a:t>
            </a:r>
            <a:r>
              <a:rPr lang="ru-RU" sz="1600"/>
              <a:t>. </a:t>
            </a:r>
          </a:p>
        </p:txBody>
      </p:sp>
      <p:sp>
        <p:nvSpPr>
          <p:cNvPr id="275462" name="Text Box 6"/>
          <p:cNvSpPr txBox="1">
            <a:spLocks noChangeArrowheads="1"/>
          </p:cNvSpPr>
          <p:nvPr/>
        </p:nvSpPr>
        <p:spPr bwMode="auto">
          <a:xfrm>
            <a:off x="684213" y="3644900"/>
            <a:ext cx="3744912"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r>
              <a:rPr lang="en-US" sz="1600"/>
              <a:t>The correspondence of heat transfer in quasi 2D volume and the one in prototypical 3D volume is reached under the condition [B3]</a:t>
            </a:r>
            <a:endParaRPr lang="en-US" sz="1000"/>
          </a:p>
        </p:txBody>
      </p:sp>
      <p:sp>
        <p:nvSpPr>
          <p:cNvPr id="275463" name="Text Box 7"/>
          <p:cNvSpPr txBox="1">
            <a:spLocks noChangeArrowheads="1"/>
          </p:cNvSpPr>
          <p:nvPr/>
        </p:nvSpPr>
        <p:spPr bwMode="auto">
          <a:xfrm>
            <a:off x="1368425" y="1412875"/>
            <a:ext cx="226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800" b="1"/>
              <a:t>Analytical evaluation</a:t>
            </a:r>
            <a:endParaRPr lang="ru-RU" sz="1800" b="1"/>
          </a:p>
        </p:txBody>
      </p:sp>
      <p:sp>
        <p:nvSpPr>
          <p:cNvPr id="275464" name="Text Box 8"/>
          <p:cNvSpPr txBox="1">
            <a:spLocks noChangeArrowheads="1"/>
          </p:cNvSpPr>
          <p:nvPr/>
        </p:nvSpPr>
        <p:spPr bwMode="auto">
          <a:xfrm>
            <a:off x="5475288" y="1412875"/>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800" b="1"/>
              <a:t>Numerical predictions</a:t>
            </a:r>
            <a:endParaRPr lang="ru-RU" sz="1800" b="1"/>
          </a:p>
        </p:txBody>
      </p:sp>
      <p:pic>
        <p:nvPicPr>
          <p:cNvPr id="275465" name="Picture 9" descr="NEWTASK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84663" y="3357563"/>
            <a:ext cx="4422775" cy="3201987"/>
          </a:xfrm>
          <a:prstGeom prst="rect">
            <a:avLst/>
          </a:prstGeom>
          <a:noFill/>
          <a:extLst>
            <a:ext uri="{909E8E84-426E-40DD-AFC4-6F175D3DCCD1}">
              <a14:hiddenFill xmlns:a14="http://schemas.microsoft.com/office/drawing/2010/main">
                <a:solidFill>
                  <a:srgbClr val="FFFFFF"/>
                </a:solidFill>
              </a14:hiddenFill>
            </a:ext>
          </a:extLst>
        </p:spPr>
      </p:pic>
      <p:pic>
        <p:nvPicPr>
          <p:cNvPr id="275466"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7088" y="1773238"/>
            <a:ext cx="35623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5467" name="Rectangle 11"/>
          <p:cNvSpPr>
            <a:spLocks noGrp="1" noChangeArrowheads="1"/>
          </p:cNvSpPr>
          <p:nvPr>
            <p:ph type="title"/>
          </p:nvPr>
        </p:nvSpPr>
        <p:spPr bwMode="auto">
          <a:xfrm>
            <a:off x="466725" y="131763"/>
            <a:ext cx="82296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2400" b="1">
                <a:solidFill>
                  <a:srgbClr val="A50021"/>
                </a:solidFill>
                <a:latin typeface="Arial" charset="0"/>
              </a:rPr>
              <a:t>Free convection </a:t>
            </a:r>
            <a:br>
              <a:rPr lang="en-US" sz="2400" b="1">
                <a:solidFill>
                  <a:srgbClr val="A50021"/>
                </a:solidFill>
                <a:latin typeface="Arial" charset="0"/>
              </a:rPr>
            </a:br>
            <a:r>
              <a:rPr lang="en-US" sz="2400" b="1">
                <a:solidFill>
                  <a:srgbClr val="A50021"/>
                </a:solidFill>
                <a:latin typeface="Arial" charset="0"/>
              </a:rPr>
              <a:t>of a heat generating fluid </a:t>
            </a:r>
            <a:br>
              <a:rPr lang="en-US" sz="2400" b="1">
                <a:solidFill>
                  <a:srgbClr val="A50021"/>
                </a:solidFill>
                <a:latin typeface="Arial" charset="0"/>
              </a:rPr>
            </a:br>
            <a:r>
              <a:rPr lang="en-US" sz="2400" b="1">
                <a:solidFill>
                  <a:srgbClr val="A50021"/>
                </a:solidFill>
                <a:latin typeface="Arial" charset="0"/>
              </a:rPr>
              <a:t>in a quasi 2D geometry</a:t>
            </a:r>
            <a:endParaRPr lang="de-DE" sz="2400" b="1">
              <a:solidFill>
                <a:srgbClr val="A50021"/>
              </a:solidFill>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liennummernplatzhalter 4"/>
          <p:cNvSpPr>
            <a:spLocks noGrp="1"/>
          </p:cNvSpPr>
          <p:nvPr>
            <p:ph type="sldNum" sz="quarter" idx="11"/>
          </p:nvPr>
        </p:nvSpPr>
        <p:spPr/>
        <p:txBody>
          <a:bodyPr/>
          <a:lstStyle/>
          <a:p>
            <a:fld id="{ECA9C4AF-E8C2-4174-B26B-FEEE827C7122}" type="slidenum">
              <a:rPr lang="ru-RU"/>
              <a:pPr/>
              <a:t>22</a:t>
            </a:fld>
            <a:endParaRPr lang="ru-RU"/>
          </a:p>
        </p:txBody>
      </p:sp>
      <p:pic>
        <p:nvPicPr>
          <p:cNvPr id="274434" name="Picture 2"/>
          <p:cNvPicPr>
            <a:picLocks noChangeAspect="1" noChangeArrowheads="1"/>
          </p:cNvPicPr>
          <p:nvPr/>
        </p:nvPicPr>
        <p:blipFill>
          <a:blip r:embed="rId3">
            <a:extLst>
              <a:ext uri="{28A0092B-C50C-407E-A947-70E740481C1C}">
                <a14:useLocalDpi xmlns:a14="http://schemas.microsoft.com/office/drawing/2010/main" val="0"/>
              </a:ext>
            </a:extLst>
          </a:blip>
          <a:srcRect t="4521" r="5138" b="27664"/>
          <a:stretch>
            <a:fillRect/>
          </a:stretch>
        </p:blipFill>
        <p:spPr bwMode="auto">
          <a:xfrm>
            <a:off x="1116013" y="3789363"/>
            <a:ext cx="2990850"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4435" name="Text Box 3"/>
          <p:cNvSpPr txBox="1">
            <a:spLocks noChangeArrowheads="1"/>
          </p:cNvSpPr>
          <p:nvPr/>
        </p:nvSpPr>
        <p:spPr bwMode="auto">
          <a:xfrm>
            <a:off x="693738" y="1724025"/>
            <a:ext cx="4032250" cy="191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r>
              <a:rPr lang="en-US" sz="1400"/>
              <a:t>Temperature profile of a normal BL (in case of absence of stratification in the bulk) is monotonous in the vicinity of vertical wall.</a:t>
            </a:r>
          </a:p>
          <a:p>
            <a:pPr algn="just" eaLnBrk="1" hangingPunct="1"/>
            <a:endParaRPr lang="en-US" sz="800"/>
          </a:p>
          <a:p>
            <a:pPr algn="just" eaLnBrk="1" hangingPunct="1"/>
            <a:r>
              <a:rPr lang="en-US" sz="1400"/>
              <a:t>The temperature distribution in the bulk in case of stratification is formed as a result of a recurrent liquid flow from BL; maximum value of temperature inside BL exceeds the bulk temperature </a:t>
            </a:r>
            <a:r>
              <a:rPr lang="en-US" sz="1400" i="1"/>
              <a:t>T</a:t>
            </a:r>
            <a:r>
              <a:rPr lang="en-US" sz="1400" i="1" baseline="-25000"/>
              <a:t>b</a:t>
            </a:r>
            <a:r>
              <a:rPr lang="en-US" sz="1400"/>
              <a:t> by the same value [B3]: </a:t>
            </a:r>
          </a:p>
        </p:txBody>
      </p:sp>
      <p:pic>
        <p:nvPicPr>
          <p:cNvPr id="274436" name="Picture 4" descr="Unit"/>
          <p:cNvPicPr>
            <a:picLocks noChangeAspect="1" noChangeArrowheads="1"/>
          </p:cNvPicPr>
          <p:nvPr/>
        </p:nvPicPr>
        <p:blipFill>
          <a:blip r:embed="rId4" cstate="print">
            <a:extLst>
              <a:ext uri="{28A0092B-C50C-407E-A947-70E740481C1C}">
                <a14:useLocalDpi xmlns:a14="http://schemas.microsoft.com/office/drawing/2010/main" val="0"/>
              </a:ext>
            </a:extLst>
          </a:blip>
          <a:srcRect t="10521" b="10809"/>
          <a:stretch>
            <a:fillRect/>
          </a:stretch>
        </p:blipFill>
        <p:spPr bwMode="auto">
          <a:xfrm>
            <a:off x="4787900" y="1700213"/>
            <a:ext cx="3660775" cy="2160587"/>
          </a:xfrm>
          <a:prstGeom prst="rect">
            <a:avLst/>
          </a:prstGeom>
          <a:noFill/>
          <a:extLst>
            <a:ext uri="{909E8E84-426E-40DD-AFC4-6F175D3DCCD1}">
              <a14:hiddenFill xmlns:a14="http://schemas.microsoft.com/office/drawing/2010/main">
                <a:solidFill>
                  <a:srgbClr val="FFFFFF"/>
                </a:solidFill>
              </a14:hiddenFill>
            </a:ext>
          </a:extLst>
        </p:spPr>
      </p:pic>
      <p:sp>
        <p:nvSpPr>
          <p:cNvPr id="274437" name="Text Box 5"/>
          <p:cNvSpPr txBox="1">
            <a:spLocks noChangeArrowheads="1"/>
          </p:cNvSpPr>
          <p:nvPr/>
        </p:nvSpPr>
        <p:spPr bwMode="auto">
          <a:xfrm>
            <a:off x="6084888" y="1628775"/>
            <a:ext cx="9890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600"/>
              <a:t>Isotherms</a:t>
            </a:r>
            <a:endParaRPr lang="ru-RU" sz="1600"/>
          </a:p>
        </p:txBody>
      </p:sp>
      <p:sp>
        <p:nvSpPr>
          <p:cNvPr id="274438" name="Line 6"/>
          <p:cNvSpPr>
            <a:spLocks noChangeShapeType="1"/>
          </p:cNvSpPr>
          <p:nvPr/>
        </p:nvSpPr>
        <p:spPr bwMode="auto">
          <a:xfrm>
            <a:off x="4716463" y="1557338"/>
            <a:ext cx="0" cy="47513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74439" name="Text Box 7"/>
          <p:cNvSpPr txBox="1">
            <a:spLocks noChangeArrowheads="1"/>
          </p:cNvSpPr>
          <p:nvPr/>
        </p:nvSpPr>
        <p:spPr bwMode="auto">
          <a:xfrm>
            <a:off x="1403350" y="1341438"/>
            <a:ext cx="226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800" b="1"/>
              <a:t>Analytical evaluation</a:t>
            </a:r>
            <a:endParaRPr lang="ru-RU" sz="1800" b="1"/>
          </a:p>
        </p:txBody>
      </p:sp>
      <p:sp>
        <p:nvSpPr>
          <p:cNvPr id="274440" name="Text Box 8"/>
          <p:cNvSpPr txBox="1">
            <a:spLocks noChangeArrowheads="1"/>
          </p:cNvSpPr>
          <p:nvPr/>
        </p:nvSpPr>
        <p:spPr bwMode="auto">
          <a:xfrm>
            <a:off x="5435600" y="1341438"/>
            <a:ext cx="2362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800" b="1"/>
              <a:t>Numerical predictions</a:t>
            </a:r>
            <a:endParaRPr lang="ru-RU" sz="1800" b="1"/>
          </a:p>
        </p:txBody>
      </p:sp>
      <p:sp>
        <p:nvSpPr>
          <p:cNvPr id="274441" name="Text Box 9"/>
          <p:cNvSpPr txBox="1">
            <a:spLocks noChangeArrowheads="1"/>
          </p:cNvSpPr>
          <p:nvPr/>
        </p:nvSpPr>
        <p:spPr bwMode="auto">
          <a:xfrm>
            <a:off x="4787900" y="3644900"/>
            <a:ext cx="37449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400"/>
              <a:t>Numerical predictions of the natural convection: </a:t>
            </a:r>
          </a:p>
          <a:p>
            <a:pPr eaLnBrk="1" hangingPunct="1"/>
            <a:r>
              <a:rPr lang="en-US" sz="1400"/>
              <a:t>Temperature profile. Ra=10</a:t>
            </a:r>
            <a:r>
              <a:rPr lang="en-US" sz="1400" baseline="30000"/>
              <a:t>10</a:t>
            </a:r>
            <a:endParaRPr lang="ru-RU" sz="1400"/>
          </a:p>
        </p:txBody>
      </p:sp>
      <p:pic>
        <p:nvPicPr>
          <p:cNvPr id="274442" name="Picture 10" descr="NEWTASK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3860800"/>
            <a:ext cx="4084638" cy="2795588"/>
          </a:xfrm>
          <a:prstGeom prst="rect">
            <a:avLst/>
          </a:prstGeom>
          <a:noFill/>
          <a:extLst>
            <a:ext uri="{909E8E84-426E-40DD-AFC4-6F175D3DCCD1}">
              <a14:hiddenFill xmlns:a14="http://schemas.microsoft.com/office/drawing/2010/main">
                <a:solidFill>
                  <a:srgbClr val="FFFFFF"/>
                </a:solidFill>
              </a14:hiddenFill>
            </a:ext>
          </a:extLst>
        </p:spPr>
      </p:pic>
      <p:sp>
        <p:nvSpPr>
          <p:cNvPr id="274443" name="Text Box 11"/>
          <p:cNvSpPr txBox="1">
            <a:spLocks noChangeArrowheads="1"/>
          </p:cNvSpPr>
          <p:nvPr/>
        </p:nvSpPr>
        <p:spPr bwMode="auto">
          <a:xfrm>
            <a:off x="684213" y="5661025"/>
            <a:ext cx="395922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r>
              <a:rPr lang="en-US" sz="1200"/>
              <a:t>Temperature profile for the converged BL: </a:t>
            </a:r>
            <a:r>
              <a:rPr lang="en-US" sz="1200" i="1"/>
              <a:t>T</a:t>
            </a:r>
            <a:r>
              <a:rPr lang="en-US" sz="1200"/>
              <a:t> – temperature,  </a:t>
            </a:r>
            <a:r>
              <a:rPr lang="en-US" sz="1200" i="1"/>
              <a:t>y </a:t>
            </a:r>
            <a:r>
              <a:rPr lang="en-US" sz="1200"/>
              <a:t>- coordinate normal to the boundary, </a:t>
            </a:r>
            <a:r>
              <a:rPr lang="en-US" sz="1200" i="1"/>
              <a:t>T</a:t>
            </a:r>
            <a:r>
              <a:rPr lang="en-US" sz="1200" i="1" baseline="-25000"/>
              <a:t>max</a:t>
            </a:r>
            <a:r>
              <a:rPr lang="en-US" sz="1200"/>
              <a:t> - maximum temperature in BL, </a:t>
            </a:r>
            <a:r>
              <a:rPr lang="en-US" sz="1200" i="1"/>
              <a:t>T</a:t>
            </a:r>
            <a:r>
              <a:rPr lang="en-US" sz="1200" i="1" baseline="-25000"/>
              <a:t>b</a:t>
            </a:r>
            <a:r>
              <a:rPr lang="en-US" sz="1200"/>
              <a:t> – temperature of BL/bulk interface</a:t>
            </a:r>
            <a:endParaRPr lang="ru-RU" sz="1200"/>
          </a:p>
        </p:txBody>
      </p:sp>
      <p:sp>
        <p:nvSpPr>
          <p:cNvPr id="274444" name="Rectangle 12"/>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2400" b="1">
                <a:solidFill>
                  <a:srgbClr val="A50021"/>
                </a:solidFill>
                <a:latin typeface="Arial" charset="0"/>
              </a:rPr>
              <a:t>Temperature profile in BL</a:t>
            </a:r>
            <a:r>
              <a:rPr lang="ru-RU" sz="2400" b="1">
                <a:solidFill>
                  <a:srgbClr val="A50021"/>
                </a:solidFill>
                <a:latin typeface="Arial" charset="0"/>
              </a:rPr>
              <a:t> </a:t>
            </a:r>
            <a:br>
              <a:rPr lang="ru-RU" sz="2400" b="1">
                <a:solidFill>
                  <a:srgbClr val="A50021"/>
                </a:solidFill>
                <a:latin typeface="Arial" charset="0"/>
              </a:rPr>
            </a:br>
            <a:r>
              <a:rPr lang="en-US" sz="2400" b="1">
                <a:solidFill>
                  <a:srgbClr val="A50021"/>
                </a:solidFill>
                <a:latin typeface="Arial" charset="0"/>
              </a:rPr>
              <a:t>in the case of stratification</a:t>
            </a:r>
            <a:br>
              <a:rPr lang="en-US" sz="2400" b="1">
                <a:solidFill>
                  <a:srgbClr val="A50021"/>
                </a:solidFill>
                <a:latin typeface="Arial" charset="0"/>
              </a:rPr>
            </a:br>
            <a:r>
              <a:rPr lang="en-US" sz="2400" b="1">
                <a:solidFill>
                  <a:srgbClr val="A50021"/>
                </a:solidFill>
                <a:latin typeface="Arial" charset="0"/>
              </a:rPr>
              <a:t>in the bulk</a:t>
            </a:r>
            <a:endParaRPr lang="de-DE" sz="2400" b="1">
              <a:solidFill>
                <a:srgbClr val="A50021"/>
              </a:solidFill>
              <a:latin typeface="Arial" charset="0"/>
            </a:endParaRPr>
          </a:p>
        </p:txBody>
      </p:sp>
      <p:sp>
        <p:nvSpPr>
          <p:cNvPr id="27444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274446" name="Object 14"/>
          <p:cNvGraphicFramePr>
            <a:graphicFrameLocks noChangeAspect="1"/>
          </p:cNvGraphicFramePr>
          <p:nvPr/>
        </p:nvGraphicFramePr>
        <p:xfrm>
          <a:off x="1662113" y="3384550"/>
          <a:ext cx="1239837" cy="241300"/>
        </p:xfrm>
        <a:graphic>
          <a:graphicData uri="http://schemas.openxmlformats.org/presentationml/2006/ole">
            <mc:AlternateContent xmlns:mc="http://schemas.openxmlformats.org/markup-compatibility/2006">
              <mc:Choice xmlns:v="urn:schemas-microsoft-com:vml" Requires="v">
                <p:oleObj spid="_x0000_s274447" name="Formel" r:id="rId6" imgW="1244520" imgH="241200" progId="Equation.3">
                  <p:embed/>
                </p:oleObj>
              </mc:Choice>
              <mc:Fallback>
                <p:oleObj name="Formel" r:id="rId6" imgW="1244520" imgH="241200" progId="Equation.3">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62113" y="3384550"/>
                        <a:ext cx="1239837"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5"/>
          <p:cNvSpPr>
            <a:spLocks noGrp="1"/>
          </p:cNvSpPr>
          <p:nvPr>
            <p:ph type="sldNum" sz="quarter" idx="11"/>
          </p:nvPr>
        </p:nvSpPr>
        <p:spPr/>
        <p:txBody>
          <a:bodyPr/>
          <a:lstStyle/>
          <a:p>
            <a:fld id="{970DB270-6242-4CF5-A5DB-868B7AC9077E}" type="slidenum">
              <a:rPr lang="ru-RU"/>
              <a:pPr/>
              <a:t>23</a:t>
            </a:fld>
            <a:endParaRPr lang="ru-RU"/>
          </a:p>
        </p:txBody>
      </p:sp>
      <p:graphicFrame>
        <p:nvGraphicFramePr>
          <p:cNvPr id="264195" name="Object 3"/>
          <p:cNvGraphicFramePr>
            <a:graphicFrameLocks noChangeAspect="1"/>
          </p:cNvGraphicFramePr>
          <p:nvPr>
            <p:ph sz="half" idx="1"/>
          </p:nvPr>
        </p:nvGraphicFramePr>
        <p:xfrm>
          <a:off x="1370013" y="5132388"/>
          <a:ext cx="2541587" cy="549275"/>
        </p:xfrm>
        <a:graphic>
          <a:graphicData uri="http://schemas.openxmlformats.org/presentationml/2006/ole">
            <mc:AlternateContent xmlns:mc="http://schemas.openxmlformats.org/markup-compatibility/2006">
              <mc:Choice xmlns:v="urn:schemas-microsoft-com:vml" Requires="v">
                <p:oleObj spid="_x0000_s264205" name="Formel" r:id="rId3" imgW="2197080" imgH="457200" progId="Equation.3">
                  <p:embed/>
                </p:oleObj>
              </mc:Choice>
              <mc:Fallback>
                <p:oleObj name="Formel" r:id="rId3" imgW="2197080" imgH="4572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0013" y="5132388"/>
                        <a:ext cx="2541587"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64196" name="Picture 4"/>
          <p:cNvPicPr>
            <a:picLocks noChangeAspect="1" noChangeArrowheads="1"/>
          </p:cNvPicPr>
          <p:nvPr/>
        </p:nvPicPr>
        <p:blipFill>
          <a:blip r:embed="rId5">
            <a:extLst>
              <a:ext uri="{28A0092B-C50C-407E-A947-70E740481C1C}">
                <a14:useLocalDpi xmlns:a14="http://schemas.microsoft.com/office/drawing/2010/main" val="0"/>
              </a:ext>
            </a:extLst>
          </a:blip>
          <a:srcRect t="2716" r="7214" b="47473"/>
          <a:stretch>
            <a:fillRect/>
          </a:stretch>
        </p:blipFill>
        <p:spPr bwMode="auto">
          <a:xfrm>
            <a:off x="971550" y="1485900"/>
            <a:ext cx="3303588" cy="128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4197" name="Picture 5" descr="NEWTAS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1628775"/>
            <a:ext cx="4078288" cy="2846388"/>
          </a:xfrm>
          <a:prstGeom prst="rect">
            <a:avLst/>
          </a:prstGeom>
          <a:noFill/>
          <a:extLst>
            <a:ext uri="{909E8E84-426E-40DD-AFC4-6F175D3DCCD1}">
              <a14:hiddenFill xmlns:a14="http://schemas.microsoft.com/office/drawing/2010/main">
                <a:solidFill>
                  <a:srgbClr val="FFFFFF"/>
                </a:solidFill>
              </a14:hiddenFill>
            </a:ext>
          </a:extLst>
        </p:spPr>
      </p:pic>
      <p:sp>
        <p:nvSpPr>
          <p:cNvPr id="264198" name="Text Box 6"/>
          <p:cNvSpPr txBox="1">
            <a:spLocks noChangeArrowheads="1"/>
          </p:cNvSpPr>
          <p:nvPr/>
        </p:nvSpPr>
        <p:spPr bwMode="auto">
          <a:xfrm>
            <a:off x="684213" y="4149725"/>
            <a:ext cx="424815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r>
              <a:rPr lang="en-US" sz="1600">
                <a:sym typeface="Symbol" pitchFamily="18" charset="2"/>
              </a:rPr>
              <a:t>Analytical evaluation for heat flux </a:t>
            </a:r>
            <a:r>
              <a:rPr lang="en-US" sz="1600" i="1"/>
              <a:t>q</a:t>
            </a:r>
            <a:r>
              <a:rPr lang="ru-RU" sz="1600">
                <a:sym typeface="Symbol" pitchFamily="18" charset="2"/>
              </a:rPr>
              <a:t> </a:t>
            </a:r>
            <a:r>
              <a:rPr lang="de-DE" sz="1600">
                <a:sym typeface="Symbol" pitchFamily="18" charset="2"/>
              </a:rPr>
              <a:t>at</a:t>
            </a:r>
            <a:r>
              <a:rPr lang="ru-RU" sz="1600">
                <a:sym typeface="Symbol" pitchFamily="18" charset="2"/>
              </a:rPr>
              <a:t> </a:t>
            </a:r>
            <a:r>
              <a:rPr lang="en-US" sz="1600">
                <a:sym typeface="Symbol" pitchFamily="18" charset="2"/>
              </a:rPr>
              <a:t>the </a:t>
            </a:r>
            <a:r>
              <a:rPr lang="ru-RU" sz="1600">
                <a:sym typeface="Symbol" pitchFamily="18" charset="2"/>
              </a:rPr>
              <a:t>boundary and </a:t>
            </a:r>
            <a:r>
              <a:rPr lang="en-US" sz="1600">
                <a:sym typeface="Symbol" pitchFamily="18" charset="2"/>
              </a:rPr>
              <a:t>temperature </a:t>
            </a:r>
            <a:r>
              <a:rPr lang="ru-RU" sz="1600">
                <a:sym typeface="Symbol" pitchFamily="18" charset="2"/>
              </a:rPr>
              <a:t>distribution </a:t>
            </a:r>
            <a:r>
              <a:rPr lang="en-US" sz="1600" i="1"/>
              <a:t>T</a:t>
            </a:r>
            <a:r>
              <a:rPr lang="en-US" sz="1600" i="1" baseline="-25000"/>
              <a:t>b</a:t>
            </a:r>
            <a:r>
              <a:rPr lang="ru-RU" sz="1600">
                <a:sym typeface="Symbol" pitchFamily="18" charset="2"/>
              </a:rPr>
              <a:t> in </a:t>
            </a:r>
            <a:r>
              <a:rPr lang="de-DE" sz="1600">
                <a:sym typeface="Symbol" pitchFamily="18" charset="2"/>
              </a:rPr>
              <a:t>the bulk</a:t>
            </a:r>
            <a:r>
              <a:rPr lang="ru-RU" sz="1600">
                <a:sym typeface="Symbol" pitchFamily="18" charset="2"/>
              </a:rPr>
              <a:t> for </a:t>
            </a:r>
            <a:r>
              <a:rPr lang="en-US" sz="1600">
                <a:sym typeface="Symbol" pitchFamily="18" charset="2"/>
              </a:rPr>
              <a:t>laminar boundary layer (BL)</a:t>
            </a:r>
            <a:r>
              <a:rPr lang="ru-RU" sz="1600">
                <a:sym typeface="Symbol" pitchFamily="18" charset="2"/>
              </a:rPr>
              <a:t> at </a:t>
            </a:r>
            <a:r>
              <a:rPr lang="ru-RU" sz="1600" i="1">
                <a:sym typeface="Symbol" pitchFamily="18" charset="2"/>
              </a:rPr>
              <a:t></a:t>
            </a:r>
            <a:r>
              <a:rPr lang="en-US" sz="1600" i="1">
                <a:sym typeface="Symbol" pitchFamily="18" charset="2"/>
              </a:rPr>
              <a:t>* &lt;&lt;</a:t>
            </a:r>
            <a:r>
              <a:rPr lang="ru-RU" sz="1600" i="1">
                <a:sym typeface="Symbol" pitchFamily="18" charset="2"/>
              </a:rPr>
              <a:t></a:t>
            </a:r>
            <a:r>
              <a:rPr lang="de-DE" sz="1600" i="1">
                <a:sym typeface="Symbol" pitchFamily="18" charset="2"/>
              </a:rPr>
              <a:t> </a:t>
            </a:r>
            <a:r>
              <a:rPr lang="en-US" sz="1600" i="1">
                <a:sym typeface="Symbol" pitchFamily="18" charset="2"/>
              </a:rPr>
              <a:t>&lt;&lt;1</a:t>
            </a:r>
            <a:r>
              <a:rPr lang="en-US" sz="1600">
                <a:sym typeface="Symbol" pitchFamily="18" charset="2"/>
              </a:rPr>
              <a:t> </a:t>
            </a:r>
            <a:r>
              <a:rPr lang="ru-RU" sz="1600">
                <a:sym typeface="Symbol" pitchFamily="18" charset="2"/>
              </a:rPr>
              <a:t> and </a:t>
            </a:r>
            <a:r>
              <a:rPr lang="ru-RU" sz="1600" i="1">
                <a:sym typeface="Symbol" pitchFamily="18" charset="2"/>
              </a:rPr>
              <a:t></a:t>
            </a:r>
            <a:r>
              <a:rPr lang="de-DE" sz="1600" i="1">
                <a:sym typeface="Symbol" pitchFamily="18" charset="2"/>
              </a:rPr>
              <a:t> </a:t>
            </a:r>
            <a:r>
              <a:rPr lang="en-US" sz="1600" i="1">
                <a:sym typeface="Symbol" pitchFamily="18" charset="2"/>
              </a:rPr>
              <a:t>&lt;&lt; z &lt;&lt; R</a:t>
            </a:r>
            <a:r>
              <a:rPr lang="en-US" sz="1600">
                <a:sym typeface="Symbol" pitchFamily="18" charset="2"/>
              </a:rPr>
              <a:t> [B3]</a:t>
            </a:r>
            <a:endParaRPr lang="ru-RU" sz="1600">
              <a:sym typeface="Symbol" pitchFamily="18" charset="2"/>
            </a:endParaRPr>
          </a:p>
        </p:txBody>
      </p:sp>
      <p:sp>
        <p:nvSpPr>
          <p:cNvPr id="264199" name="Rectangle 7"/>
          <p:cNvSpPr>
            <a:spLocks noChangeArrowheads="1"/>
          </p:cNvSpPr>
          <p:nvPr/>
        </p:nvSpPr>
        <p:spPr bwMode="auto">
          <a:xfrm>
            <a:off x="684213" y="5661025"/>
            <a:ext cx="45354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r>
              <a:rPr lang="en-US" sz="1400" i="1"/>
              <a:t>z </a:t>
            </a:r>
            <a:r>
              <a:rPr lang="en-US" sz="1400"/>
              <a:t>– vertical </a:t>
            </a:r>
            <a:r>
              <a:rPr lang="en-US" sz="1600"/>
              <a:t>coordinate</a:t>
            </a:r>
            <a:r>
              <a:rPr lang="ru-RU" sz="1600"/>
              <a:t>, </a:t>
            </a:r>
            <a:r>
              <a:rPr lang="en-US" sz="1600" i="1"/>
              <a:t>R</a:t>
            </a:r>
            <a:r>
              <a:rPr lang="en-US" sz="1600"/>
              <a:t> – radius</a:t>
            </a:r>
            <a:r>
              <a:rPr lang="ru-RU" sz="1600"/>
              <a:t> </a:t>
            </a:r>
            <a:r>
              <a:rPr lang="en-US" sz="1600"/>
              <a:t>of a boundary curvature, </a:t>
            </a:r>
            <a:r>
              <a:rPr lang="en-US" sz="1600" i="1">
                <a:sym typeface="Symbol" pitchFamily="18" charset="2"/>
              </a:rPr>
              <a:t></a:t>
            </a:r>
            <a:r>
              <a:rPr lang="en-US" sz="1600"/>
              <a:t> –</a:t>
            </a:r>
            <a:r>
              <a:rPr lang="ru-RU" sz="1600"/>
              <a:t> </a:t>
            </a:r>
            <a:r>
              <a:rPr lang="en-US" sz="1600"/>
              <a:t>thicknesses of BL.</a:t>
            </a:r>
            <a:endParaRPr lang="ru-RU" sz="1600"/>
          </a:p>
        </p:txBody>
      </p:sp>
      <p:sp>
        <p:nvSpPr>
          <p:cNvPr id="264200" name="Text Box 8"/>
          <p:cNvSpPr txBox="1">
            <a:spLocks noChangeArrowheads="1"/>
          </p:cNvSpPr>
          <p:nvPr/>
        </p:nvSpPr>
        <p:spPr bwMode="auto">
          <a:xfrm>
            <a:off x="6270625" y="1341438"/>
            <a:ext cx="869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800" i="1"/>
              <a:t>T</a:t>
            </a:r>
            <a:r>
              <a:rPr lang="en-US" sz="1800" i="1" baseline="-25000"/>
              <a:t>b</a:t>
            </a:r>
            <a:r>
              <a:rPr lang="en-US" sz="1800" i="1"/>
              <a:t> </a:t>
            </a:r>
            <a:r>
              <a:rPr lang="en-US" sz="1800"/>
              <a:t>vs</a:t>
            </a:r>
            <a:r>
              <a:rPr lang="en-US" sz="1800" i="1"/>
              <a:t> z</a:t>
            </a:r>
            <a:r>
              <a:rPr lang="en-US"/>
              <a:t> </a:t>
            </a:r>
            <a:endParaRPr lang="ru-RU"/>
          </a:p>
        </p:txBody>
      </p:sp>
      <p:sp>
        <p:nvSpPr>
          <p:cNvPr id="264201" name="Text Box 9"/>
          <p:cNvSpPr txBox="1">
            <a:spLocks noChangeArrowheads="1"/>
          </p:cNvSpPr>
          <p:nvPr/>
        </p:nvSpPr>
        <p:spPr bwMode="auto">
          <a:xfrm>
            <a:off x="5435600" y="4365625"/>
            <a:ext cx="3024188"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r>
              <a:rPr lang="en-US" sz="1600"/>
              <a:t>Heat fluxes in BL demonstrate a dependence close to square-law:  </a:t>
            </a:r>
            <a:r>
              <a:rPr lang="ru-RU" sz="1600"/>
              <a:t> </a:t>
            </a:r>
            <a:r>
              <a:rPr lang="en-US" sz="1600" i="1"/>
              <a:t>q~a+b</a:t>
            </a:r>
            <a:r>
              <a:rPr lang="en-US" sz="1600" i="1">
                <a:sym typeface="Symbol" pitchFamily="18" charset="2"/>
              </a:rPr>
              <a:t></a:t>
            </a:r>
            <a:r>
              <a:rPr lang="en-US" sz="1600" i="1" baseline="30000">
                <a:sym typeface="Symbol" pitchFamily="18" charset="2"/>
              </a:rPr>
              <a:t>2</a:t>
            </a:r>
            <a:r>
              <a:rPr lang="en-US" sz="1600"/>
              <a:t> in correspondence with theoretical analysis [B2]. This result was reported on the </a:t>
            </a:r>
            <a:r>
              <a:rPr lang="ru-RU" sz="1600"/>
              <a:t>9</a:t>
            </a:r>
            <a:r>
              <a:rPr lang="en-US" sz="1600" baseline="30000"/>
              <a:t>th</a:t>
            </a:r>
            <a:r>
              <a:rPr lang="en-US" sz="1600"/>
              <a:t>  CEG-CM Meeting in Paris, in March 7-9, 2006.</a:t>
            </a:r>
            <a:r>
              <a:rPr lang="ru-RU" sz="1600"/>
              <a:t> </a:t>
            </a:r>
          </a:p>
        </p:txBody>
      </p:sp>
      <p:sp>
        <p:nvSpPr>
          <p:cNvPr id="264202" name="Text Box 10"/>
          <p:cNvSpPr txBox="1">
            <a:spLocks noChangeArrowheads="1"/>
          </p:cNvSpPr>
          <p:nvPr/>
        </p:nvSpPr>
        <p:spPr bwMode="auto">
          <a:xfrm>
            <a:off x="755650" y="2781300"/>
            <a:ext cx="3960813"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r>
              <a:rPr lang="en-US" sz="1200" u="sng"/>
              <a:t>Central vertical slit filled</a:t>
            </a:r>
            <a:r>
              <a:rPr lang="ru-RU" sz="1200" u="sng"/>
              <a:t> </a:t>
            </a:r>
            <a:r>
              <a:rPr lang="en-US" sz="1200" u="sng"/>
              <a:t>with fluid:</a:t>
            </a:r>
            <a:r>
              <a:rPr lang="ru-RU" sz="1200"/>
              <a:t> </a:t>
            </a:r>
          </a:p>
          <a:p>
            <a:pPr algn="just" eaLnBrk="1" hangingPunct="1"/>
            <a:r>
              <a:rPr lang="en-US" sz="1200" i="1"/>
              <a:t>S</a:t>
            </a:r>
            <a:r>
              <a:rPr lang="en-US" sz="1200" i="1" baseline="-25000"/>
              <a:t>up</a:t>
            </a:r>
            <a:r>
              <a:rPr lang="en-US" sz="1200"/>
              <a:t> and </a:t>
            </a:r>
            <a:r>
              <a:rPr lang="en-US" sz="1200" i="1"/>
              <a:t>S</a:t>
            </a:r>
            <a:r>
              <a:rPr lang="en-US" sz="1200" i="1" baseline="-25000"/>
              <a:t>dn</a:t>
            </a:r>
            <a:r>
              <a:rPr lang="en-US" sz="1200"/>
              <a:t> are the upper horizontal and lower boundaries, respectively; </a:t>
            </a:r>
            <a:r>
              <a:rPr lang="en-US" sz="1200" i="1"/>
              <a:t>T</a:t>
            </a:r>
            <a:r>
              <a:rPr lang="en-US" sz="1200" i="1" baseline="-25000"/>
              <a:t>max</a:t>
            </a:r>
            <a:r>
              <a:rPr lang="en-US" sz="1200"/>
              <a:t> – imaginary horizontal plane, passing through a point of a maximum temperature;</a:t>
            </a:r>
            <a:r>
              <a:rPr lang="ru-RU" sz="1200"/>
              <a:t> </a:t>
            </a:r>
            <a:r>
              <a:rPr lang="en-US" sz="1200" i="1"/>
              <a:t>V</a:t>
            </a:r>
            <a:r>
              <a:rPr lang="en-US" sz="1200" i="1" baseline="-25000"/>
              <a:t>+</a:t>
            </a:r>
            <a:r>
              <a:rPr lang="en-US" sz="1200"/>
              <a:t> and </a:t>
            </a:r>
            <a:r>
              <a:rPr lang="en-US" sz="1200" i="1"/>
              <a:t>V</a:t>
            </a:r>
            <a:r>
              <a:rPr lang="en-US" sz="1200" i="1" baseline="-25000"/>
              <a:t>-</a:t>
            </a:r>
            <a:r>
              <a:rPr lang="en-US" sz="1200"/>
              <a:t> - domains of volume located above and below plane </a:t>
            </a:r>
            <a:r>
              <a:rPr lang="en-US" sz="1200" i="1"/>
              <a:t>T</a:t>
            </a:r>
            <a:r>
              <a:rPr lang="en-US" sz="1200" i="1" baseline="-25000"/>
              <a:t>max</a:t>
            </a:r>
            <a:r>
              <a:rPr lang="en-US" sz="1200"/>
              <a:t>;</a:t>
            </a:r>
            <a:r>
              <a:rPr lang="ru-RU" sz="1200"/>
              <a:t> </a:t>
            </a:r>
            <a:r>
              <a:rPr lang="en-US" sz="1200" i="1"/>
              <a:t>H</a:t>
            </a:r>
            <a:r>
              <a:rPr lang="en-US" sz="1200"/>
              <a:t>- vertical size (height) of all volume; </a:t>
            </a:r>
            <a:r>
              <a:rPr lang="en-US" sz="1200" i="1"/>
              <a:t>H</a:t>
            </a:r>
            <a:r>
              <a:rPr lang="en-US" sz="1200" i="1" baseline="-25000"/>
              <a:t>+</a:t>
            </a:r>
            <a:r>
              <a:rPr lang="en-US" sz="1200"/>
              <a:t> - height of domain </a:t>
            </a:r>
            <a:r>
              <a:rPr lang="en-US" sz="1200" i="1"/>
              <a:t>V</a:t>
            </a:r>
            <a:r>
              <a:rPr lang="en-US" sz="1200" i="1" baseline="-25000"/>
              <a:t>+</a:t>
            </a:r>
            <a:r>
              <a:rPr lang="en-US" sz="1200" i="1"/>
              <a:t>.</a:t>
            </a:r>
            <a:endParaRPr lang="ru-RU" sz="1200" i="1"/>
          </a:p>
        </p:txBody>
      </p:sp>
      <p:sp>
        <p:nvSpPr>
          <p:cNvPr id="264203" name="Rectangle 11"/>
          <p:cNvSpPr>
            <a:spLocks noGrp="1" noChangeArrowheads="1"/>
          </p:cNvSpPr>
          <p:nvPr>
            <p:ph type="title"/>
          </p:nvPr>
        </p:nvSpPr>
        <p:spPr bwMode="auto">
          <a:xfrm>
            <a:off x="581025" y="123825"/>
            <a:ext cx="82296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2400" b="1">
                <a:solidFill>
                  <a:srgbClr val="A50021"/>
                </a:solidFill>
                <a:latin typeface="Arial" charset="0"/>
              </a:rPr>
              <a:t>Heat exchange of a heat generating fluid </a:t>
            </a:r>
            <a:br>
              <a:rPr lang="en-US" sz="2400" b="1">
                <a:solidFill>
                  <a:srgbClr val="A50021"/>
                </a:solidFill>
                <a:latin typeface="Arial" charset="0"/>
              </a:rPr>
            </a:br>
            <a:r>
              <a:rPr lang="en-US" sz="2400" b="1">
                <a:solidFill>
                  <a:srgbClr val="A50021"/>
                </a:solidFill>
                <a:latin typeface="Arial" charset="0"/>
              </a:rPr>
              <a:t>in a prototypical volume</a:t>
            </a:r>
            <a:endParaRPr lang="de-DE" sz="2400" b="1">
              <a:solidFill>
                <a:srgbClr val="A50021"/>
              </a:solidFill>
              <a:latin typeface="Arial" charset="0"/>
            </a:endParaRPr>
          </a:p>
        </p:txBody>
      </p:sp>
      <p:sp>
        <p:nvSpPr>
          <p:cNvPr id="264204" name="Line 12"/>
          <p:cNvSpPr>
            <a:spLocks noChangeShapeType="1"/>
          </p:cNvSpPr>
          <p:nvPr/>
        </p:nvSpPr>
        <p:spPr bwMode="auto">
          <a:xfrm flipV="1">
            <a:off x="2797175" y="1533525"/>
            <a:ext cx="0" cy="1123950"/>
          </a:xfrm>
          <a:prstGeom prst="line">
            <a:avLst/>
          </a:prstGeom>
          <a:noFill/>
          <a:ln w="12700" cap="sq">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5"/>
          <p:cNvSpPr>
            <a:spLocks noGrp="1"/>
          </p:cNvSpPr>
          <p:nvPr>
            <p:ph type="sldNum" sz="quarter" idx="11"/>
          </p:nvPr>
        </p:nvSpPr>
        <p:spPr/>
        <p:txBody>
          <a:bodyPr/>
          <a:lstStyle/>
          <a:p>
            <a:fld id="{93B6F4E2-FA9B-4832-9553-E2654F69BF66}" type="slidenum">
              <a:rPr lang="ru-RU"/>
              <a:pPr/>
              <a:t>24</a:t>
            </a:fld>
            <a:endParaRPr lang="ru-RU"/>
          </a:p>
        </p:txBody>
      </p:sp>
      <p:graphicFrame>
        <p:nvGraphicFramePr>
          <p:cNvPr id="267267" name="Object 3"/>
          <p:cNvGraphicFramePr>
            <a:graphicFrameLocks noChangeAspect="1"/>
          </p:cNvGraphicFramePr>
          <p:nvPr>
            <p:ph sz="half" idx="1"/>
          </p:nvPr>
        </p:nvGraphicFramePr>
        <p:xfrm>
          <a:off x="4600575" y="1925638"/>
          <a:ext cx="2116138" cy="604837"/>
        </p:xfrm>
        <a:graphic>
          <a:graphicData uri="http://schemas.openxmlformats.org/presentationml/2006/ole">
            <mc:AlternateContent xmlns:mc="http://schemas.openxmlformats.org/markup-compatibility/2006">
              <mc:Choice xmlns:v="urn:schemas-microsoft-com:vml" Requires="v">
                <p:oleObj spid="_x0000_s267277" name="Формула" r:id="rId3" imgW="1511280" imgH="431640" progId="Equation.3">
                  <p:embed/>
                </p:oleObj>
              </mc:Choice>
              <mc:Fallback>
                <p:oleObj name="Формула" r:id="rId3" imgW="1511280" imgH="43164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0575" y="1925638"/>
                        <a:ext cx="2116138"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7268" name="Text Box 4"/>
          <p:cNvSpPr txBox="1">
            <a:spLocks noChangeArrowheads="1"/>
          </p:cNvSpPr>
          <p:nvPr/>
        </p:nvSpPr>
        <p:spPr bwMode="auto">
          <a:xfrm>
            <a:off x="755650" y="1484313"/>
            <a:ext cx="76327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800" b="1"/>
              <a:t>Analytical evaluation</a:t>
            </a:r>
          </a:p>
          <a:p>
            <a:pPr algn="just" eaLnBrk="1" hangingPunct="1"/>
            <a:endParaRPr lang="en-US" sz="1800" b="1"/>
          </a:p>
          <a:p>
            <a:pPr algn="just" eaLnBrk="1" hangingPunct="1"/>
            <a:r>
              <a:rPr lang="en-US" sz="1600"/>
              <a:t>Temperature distribution in the bulk [B3]</a:t>
            </a:r>
            <a:endParaRPr lang="ru-RU" sz="1600"/>
          </a:p>
        </p:txBody>
      </p:sp>
      <p:sp>
        <p:nvSpPr>
          <p:cNvPr id="267269" name="Text Box 5"/>
          <p:cNvSpPr txBox="1">
            <a:spLocks noChangeArrowheads="1"/>
          </p:cNvSpPr>
          <p:nvPr/>
        </p:nvSpPr>
        <p:spPr bwMode="auto">
          <a:xfrm>
            <a:off x="827088" y="2492375"/>
            <a:ext cx="7632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r>
              <a:rPr lang="en-US" sz="1600" i="1"/>
              <a:t>T</a:t>
            </a:r>
            <a:r>
              <a:rPr lang="en-US" sz="1600" i="1" baseline="-25000"/>
              <a:t>0  </a:t>
            </a:r>
            <a:r>
              <a:rPr lang="en-US" sz="1600"/>
              <a:t>– temperature value, counted form the temperature on the boundary</a:t>
            </a:r>
            <a:r>
              <a:rPr lang="ru-RU" sz="1600"/>
              <a:t>, </a:t>
            </a:r>
            <a:r>
              <a:rPr lang="en-US" sz="1600" i="1"/>
              <a:t>z </a:t>
            </a:r>
            <a:r>
              <a:rPr lang="en-US" sz="1600"/>
              <a:t>– vertical coordinate</a:t>
            </a:r>
            <a:r>
              <a:rPr lang="ru-RU" sz="1600"/>
              <a:t>, </a:t>
            </a:r>
            <a:r>
              <a:rPr lang="de-DE" sz="1600"/>
              <a:t> </a:t>
            </a:r>
            <a:r>
              <a:rPr lang="en-US" sz="1600" i="1"/>
              <a:t>R</a:t>
            </a:r>
            <a:r>
              <a:rPr lang="en-US" sz="1600"/>
              <a:t> – radius</a:t>
            </a:r>
            <a:r>
              <a:rPr lang="ru-RU" sz="1600"/>
              <a:t> </a:t>
            </a:r>
            <a:r>
              <a:rPr lang="en-US" sz="1600"/>
              <a:t>of a boundary curvature,  </a:t>
            </a:r>
            <a:r>
              <a:rPr lang="en-US" sz="1600" i="1"/>
              <a:t>t</a:t>
            </a:r>
            <a:r>
              <a:rPr lang="en-US" sz="1600"/>
              <a:t> –</a:t>
            </a:r>
            <a:r>
              <a:rPr lang="ru-RU" sz="1600"/>
              <a:t> </a:t>
            </a:r>
            <a:r>
              <a:rPr lang="en-US" sz="1600"/>
              <a:t>time</a:t>
            </a:r>
            <a:r>
              <a:rPr lang="ru-RU" sz="1600"/>
              <a:t>,</a:t>
            </a:r>
            <a:r>
              <a:rPr lang="de-DE" sz="1600"/>
              <a:t> </a:t>
            </a:r>
            <a:r>
              <a:rPr lang="ru-RU" sz="1600"/>
              <a:t> </a:t>
            </a:r>
            <a:r>
              <a:rPr lang="en-US" sz="1600" i="1"/>
              <a:t>k</a:t>
            </a:r>
            <a:r>
              <a:rPr lang="ru-RU" sz="1600" i="1"/>
              <a:t> – </a:t>
            </a:r>
            <a:r>
              <a:rPr lang="en-US" sz="1600"/>
              <a:t>dimensionless value</a:t>
            </a:r>
            <a:r>
              <a:rPr lang="ru-RU" sz="1600"/>
              <a:t>.</a:t>
            </a:r>
            <a:r>
              <a:rPr lang="en-US" sz="1600"/>
              <a:t> </a:t>
            </a:r>
            <a:endParaRPr lang="ru-RU" sz="1600"/>
          </a:p>
        </p:txBody>
      </p:sp>
      <p:pic>
        <p:nvPicPr>
          <p:cNvPr id="267270" name="Picture 6" descr="GRAPH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4663" y="3716338"/>
            <a:ext cx="4141787" cy="2846387"/>
          </a:xfrm>
          <a:prstGeom prst="rect">
            <a:avLst/>
          </a:prstGeom>
          <a:noFill/>
          <a:extLst>
            <a:ext uri="{909E8E84-426E-40DD-AFC4-6F175D3DCCD1}">
              <a14:hiddenFill xmlns:a14="http://schemas.microsoft.com/office/drawing/2010/main">
                <a:solidFill>
                  <a:srgbClr val="FFFFFF"/>
                </a:solidFill>
              </a14:hiddenFill>
            </a:ext>
          </a:extLst>
        </p:spPr>
      </p:pic>
      <p:pic>
        <p:nvPicPr>
          <p:cNvPr id="267271" name="Picture 7" descr="te2d"/>
          <p:cNvPicPr>
            <a:picLocks noChangeAspect="1" noChangeArrowheads="1"/>
          </p:cNvPicPr>
          <p:nvPr/>
        </p:nvPicPr>
        <p:blipFill>
          <a:blip r:embed="rId6" cstate="print">
            <a:extLst>
              <a:ext uri="{28A0092B-C50C-407E-A947-70E740481C1C}">
                <a14:useLocalDpi xmlns:a14="http://schemas.microsoft.com/office/drawing/2010/main" val="0"/>
              </a:ext>
            </a:extLst>
          </a:blip>
          <a:srcRect l="874" t="3937" r="874" b="984"/>
          <a:stretch>
            <a:fillRect/>
          </a:stretch>
        </p:blipFill>
        <p:spPr bwMode="auto">
          <a:xfrm>
            <a:off x="971550" y="3933825"/>
            <a:ext cx="2832100" cy="2436813"/>
          </a:xfrm>
          <a:prstGeom prst="rect">
            <a:avLst/>
          </a:prstGeom>
          <a:noFill/>
          <a:extLst>
            <a:ext uri="{909E8E84-426E-40DD-AFC4-6F175D3DCCD1}">
              <a14:hiddenFill xmlns:a14="http://schemas.microsoft.com/office/drawing/2010/main">
                <a:solidFill>
                  <a:srgbClr val="FFFFFF"/>
                </a:solidFill>
              </a14:hiddenFill>
            </a:ext>
          </a:extLst>
        </p:spPr>
      </p:pic>
      <p:sp>
        <p:nvSpPr>
          <p:cNvPr id="267272" name="Text Box 8"/>
          <p:cNvSpPr txBox="1">
            <a:spLocks noChangeArrowheads="1"/>
          </p:cNvSpPr>
          <p:nvPr/>
        </p:nvSpPr>
        <p:spPr bwMode="auto">
          <a:xfrm>
            <a:off x="7740650" y="5300663"/>
            <a:ext cx="677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i="1"/>
              <a:t>k=4</a:t>
            </a:r>
            <a:endParaRPr lang="ru-RU" i="1"/>
          </a:p>
        </p:txBody>
      </p:sp>
      <p:sp>
        <p:nvSpPr>
          <p:cNvPr id="267273" name="Text Box 9"/>
          <p:cNvSpPr txBox="1">
            <a:spLocks noChangeArrowheads="1"/>
          </p:cNvSpPr>
          <p:nvPr/>
        </p:nvSpPr>
        <p:spPr bwMode="auto">
          <a:xfrm>
            <a:off x="1547813" y="3644900"/>
            <a:ext cx="165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600"/>
              <a:t>Temperature filed</a:t>
            </a:r>
            <a:endParaRPr lang="ru-RU" sz="1600"/>
          </a:p>
        </p:txBody>
      </p:sp>
      <p:sp>
        <p:nvSpPr>
          <p:cNvPr id="267274" name="Text Box 10"/>
          <p:cNvSpPr txBox="1">
            <a:spLocks noChangeArrowheads="1"/>
          </p:cNvSpPr>
          <p:nvPr/>
        </p:nvSpPr>
        <p:spPr bwMode="auto">
          <a:xfrm>
            <a:off x="3348038" y="3357563"/>
            <a:ext cx="2362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800" b="1"/>
              <a:t>Numerical predictions</a:t>
            </a:r>
            <a:endParaRPr lang="ru-RU" sz="1800" b="1"/>
          </a:p>
        </p:txBody>
      </p:sp>
      <p:sp>
        <p:nvSpPr>
          <p:cNvPr id="267275" name="Text Box 11"/>
          <p:cNvSpPr txBox="1">
            <a:spLocks noChangeArrowheads="1"/>
          </p:cNvSpPr>
          <p:nvPr/>
        </p:nvSpPr>
        <p:spPr bwMode="auto">
          <a:xfrm>
            <a:off x="6084888" y="3500438"/>
            <a:ext cx="869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800" i="1"/>
              <a:t>T</a:t>
            </a:r>
            <a:r>
              <a:rPr lang="en-US" sz="1800" i="1" baseline="-25000"/>
              <a:t>b</a:t>
            </a:r>
            <a:r>
              <a:rPr lang="en-US" sz="1800" i="1"/>
              <a:t> </a:t>
            </a:r>
            <a:r>
              <a:rPr lang="en-US" sz="1800"/>
              <a:t>vs</a:t>
            </a:r>
            <a:r>
              <a:rPr lang="en-US" sz="1800" i="1"/>
              <a:t> z</a:t>
            </a:r>
            <a:r>
              <a:rPr lang="en-US"/>
              <a:t> </a:t>
            </a:r>
            <a:endParaRPr lang="ru-RU"/>
          </a:p>
        </p:txBody>
      </p:sp>
      <p:sp>
        <p:nvSpPr>
          <p:cNvPr id="267276" name="Rectangle 12"/>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2400" b="1">
                <a:solidFill>
                  <a:srgbClr val="A50021"/>
                </a:solidFill>
                <a:latin typeface="Arial" charset="0"/>
              </a:rPr>
              <a:t>Convection of a cooled down fluid </a:t>
            </a:r>
            <a:br>
              <a:rPr lang="en-US" sz="2400" b="1">
                <a:solidFill>
                  <a:srgbClr val="A50021"/>
                </a:solidFill>
                <a:latin typeface="Arial" charset="0"/>
              </a:rPr>
            </a:br>
            <a:r>
              <a:rPr lang="en-US" sz="2400" b="1">
                <a:solidFill>
                  <a:srgbClr val="A50021"/>
                </a:solidFill>
                <a:latin typeface="Arial" charset="0"/>
              </a:rPr>
              <a:t>without internal heat sources </a:t>
            </a:r>
            <a:r>
              <a:rPr lang="en-US" sz="1800" b="1">
                <a:solidFill>
                  <a:srgbClr val="A50021"/>
                </a:solidFill>
                <a:latin typeface="Arial" charset="0"/>
              </a:rPr>
              <a:t>(1)</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5"/>
          <p:cNvSpPr>
            <a:spLocks noGrp="1"/>
          </p:cNvSpPr>
          <p:nvPr>
            <p:ph type="sldNum" sz="quarter" idx="11"/>
          </p:nvPr>
        </p:nvSpPr>
        <p:spPr/>
        <p:txBody>
          <a:bodyPr/>
          <a:lstStyle/>
          <a:p>
            <a:fld id="{D879FBCD-7B7D-4D0F-AD5D-6CE708D4D5E3}" type="slidenum">
              <a:rPr lang="ru-RU"/>
              <a:pPr/>
              <a:t>25</a:t>
            </a:fld>
            <a:endParaRPr lang="ru-RU"/>
          </a:p>
        </p:txBody>
      </p:sp>
      <p:graphicFrame>
        <p:nvGraphicFramePr>
          <p:cNvPr id="268291" name="Object 3"/>
          <p:cNvGraphicFramePr>
            <a:graphicFrameLocks noChangeAspect="1"/>
          </p:cNvGraphicFramePr>
          <p:nvPr>
            <p:ph sz="half" idx="2"/>
          </p:nvPr>
        </p:nvGraphicFramePr>
        <p:xfrm>
          <a:off x="5202238" y="2020888"/>
          <a:ext cx="2149475" cy="328612"/>
        </p:xfrm>
        <a:graphic>
          <a:graphicData uri="http://schemas.openxmlformats.org/presentationml/2006/ole">
            <mc:AlternateContent xmlns:mc="http://schemas.openxmlformats.org/markup-compatibility/2006">
              <mc:Choice xmlns:v="urn:schemas-microsoft-com:vml" Requires="v">
                <p:oleObj spid="_x0000_s268301" name="Формула" r:id="rId3" imgW="1549080" imgH="228600" progId="Equation.3">
                  <p:embed/>
                </p:oleObj>
              </mc:Choice>
              <mc:Fallback>
                <p:oleObj name="Формула" r:id="rId3" imgW="1549080" imgH="2286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2238" y="2020888"/>
                        <a:ext cx="2149475" cy="32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8292" name="Text Box 4"/>
          <p:cNvSpPr txBox="1">
            <a:spLocks noChangeArrowheads="1"/>
          </p:cNvSpPr>
          <p:nvPr/>
        </p:nvSpPr>
        <p:spPr bwMode="auto">
          <a:xfrm>
            <a:off x="755650" y="2420938"/>
            <a:ext cx="77755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r>
              <a:rPr lang="ru-RU" sz="1600" i="1">
                <a:sym typeface="Symbol" pitchFamily="18" charset="2"/>
              </a:rPr>
              <a:t></a:t>
            </a:r>
            <a:r>
              <a:rPr lang="de-DE" sz="1600" i="1">
                <a:sym typeface="Symbol" pitchFamily="18" charset="2"/>
              </a:rPr>
              <a:t>  </a:t>
            </a:r>
            <a:r>
              <a:rPr lang="en-US" sz="1600"/>
              <a:t>–</a:t>
            </a:r>
            <a:r>
              <a:rPr lang="ru-RU" sz="1600"/>
              <a:t> </a:t>
            </a:r>
            <a:r>
              <a:rPr lang="en-US" sz="1600"/>
              <a:t>angle</a:t>
            </a:r>
            <a:r>
              <a:rPr lang="ru-RU" sz="1600"/>
              <a:t>,</a:t>
            </a:r>
            <a:r>
              <a:rPr lang="de-DE" sz="1600"/>
              <a:t> </a:t>
            </a:r>
            <a:r>
              <a:rPr lang="ru-RU" sz="1600"/>
              <a:t> </a:t>
            </a:r>
            <a:r>
              <a:rPr lang="en-US" sz="1600" i="1"/>
              <a:t>q</a:t>
            </a:r>
            <a:r>
              <a:rPr lang="en-US" sz="1600" i="1" baseline="-25000"/>
              <a:t>min </a:t>
            </a:r>
            <a:r>
              <a:rPr lang="en-US" sz="1600"/>
              <a:t>–  minimum value of heat flow density at the boundary point </a:t>
            </a:r>
            <a:r>
              <a:rPr lang="ru-RU" sz="1600" i="1">
                <a:sym typeface="Symbol" pitchFamily="18" charset="2"/>
              </a:rPr>
              <a:t></a:t>
            </a:r>
            <a:r>
              <a:rPr lang="de-DE" sz="1600" i="1">
                <a:sym typeface="Symbol" pitchFamily="18" charset="2"/>
              </a:rPr>
              <a:t> </a:t>
            </a:r>
            <a:r>
              <a:rPr lang="ru-RU" sz="1600" i="1">
                <a:sym typeface="Symbol" pitchFamily="18" charset="2"/>
              </a:rPr>
              <a:t>=</a:t>
            </a:r>
            <a:r>
              <a:rPr lang="de-DE" sz="1600" i="1">
                <a:sym typeface="Symbol" pitchFamily="18" charset="2"/>
              </a:rPr>
              <a:t> </a:t>
            </a:r>
            <a:r>
              <a:rPr lang="ru-RU" sz="1600" i="1">
                <a:sym typeface="Symbol" pitchFamily="18" charset="2"/>
              </a:rPr>
              <a:t>0</a:t>
            </a:r>
            <a:r>
              <a:rPr lang="en-US" sz="1600">
                <a:sym typeface="Symbol" pitchFamily="18" charset="2"/>
              </a:rPr>
              <a:t>, </a:t>
            </a:r>
          </a:p>
          <a:p>
            <a:pPr algn="just" eaLnBrk="1" hangingPunct="1"/>
            <a:r>
              <a:rPr lang="en-US" sz="1600" i="1">
                <a:sym typeface="Symbol" pitchFamily="18" charset="2"/>
              </a:rPr>
              <a:t>t</a:t>
            </a:r>
            <a:r>
              <a:rPr lang="ru-RU" sz="1600" i="1">
                <a:sym typeface="Symbol" pitchFamily="18" charset="2"/>
              </a:rPr>
              <a:t> </a:t>
            </a:r>
            <a:r>
              <a:rPr lang="en-US" sz="1600"/>
              <a:t>–</a:t>
            </a:r>
            <a:r>
              <a:rPr lang="en-US" sz="1600">
                <a:sym typeface="Symbol" pitchFamily="18" charset="2"/>
              </a:rPr>
              <a:t> time</a:t>
            </a:r>
            <a:r>
              <a:rPr lang="ru-RU" sz="1600">
                <a:sym typeface="Symbol" pitchFamily="18" charset="2"/>
              </a:rPr>
              <a:t>,</a:t>
            </a:r>
            <a:r>
              <a:rPr lang="de-DE" sz="1600">
                <a:sym typeface="Symbol" pitchFamily="18" charset="2"/>
              </a:rPr>
              <a:t> </a:t>
            </a:r>
            <a:r>
              <a:rPr lang="ru-RU" sz="1600">
                <a:sym typeface="Symbol" pitchFamily="18" charset="2"/>
              </a:rPr>
              <a:t> </a:t>
            </a:r>
            <a:r>
              <a:rPr lang="en-US" sz="1600" i="1"/>
              <a:t>p</a:t>
            </a:r>
            <a:r>
              <a:rPr lang="ru-RU" sz="1600" i="1"/>
              <a:t> </a:t>
            </a:r>
            <a:r>
              <a:rPr lang="en-US" sz="1600"/>
              <a:t>– dimensionless parameter</a:t>
            </a:r>
            <a:r>
              <a:rPr lang="ru-RU" sz="1600"/>
              <a:t>.</a:t>
            </a:r>
          </a:p>
        </p:txBody>
      </p:sp>
      <p:pic>
        <p:nvPicPr>
          <p:cNvPr id="268293" name="Picture 5" descr="FLU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4663" y="3573463"/>
            <a:ext cx="4146550" cy="3100387"/>
          </a:xfrm>
          <a:prstGeom prst="rect">
            <a:avLst/>
          </a:prstGeom>
          <a:noFill/>
          <a:extLst>
            <a:ext uri="{909E8E84-426E-40DD-AFC4-6F175D3DCCD1}">
              <a14:hiddenFill xmlns:a14="http://schemas.microsoft.com/office/drawing/2010/main">
                <a:solidFill>
                  <a:srgbClr val="FFFFFF"/>
                </a:solidFill>
              </a14:hiddenFill>
            </a:ext>
          </a:extLst>
        </p:spPr>
      </p:pic>
      <p:pic>
        <p:nvPicPr>
          <p:cNvPr id="268294" name="Picture 6" descr="te2dforfi"/>
          <p:cNvPicPr>
            <a:picLocks noChangeAspect="1" noChangeArrowheads="1"/>
          </p:cNvPicPr>
          <p:nvPr/>
        </p:nvPicPr>
        <p:blipFill>
          <a:blip r:embed="rId6" cstate="print">
            <a:extLst>
              <a:ext uri="{28A0092B-C50C-407E-A947-70E740481C1C}">
                <a14:useLocalDpi xmlns:a14="http://schemas.microsoft.com/office/drawing/2010/main" val="0"/>
              </a:ext>
            </a:extLst>
          </a:blip>
          <a:srcRect l="874" t="4921" r="874" b="984"/>
          <a:stretch>
            <a:fillRect/>
          </a:stretch>
        </p:blipFill>
        <p:spPr bwMode="auto">
          <a:xfrm>
            <a:off x="1042988" y="3789363"/>
            <a:ext cx="2828925" cy="2409825"/>
          </a:xfrm>
          <a:prstGeom prst="rect">
            <a:avLst/>
          </a:prstGeom>
          <a:noFill/>
          <a:extLst>
            <a:ext uri="{909E8E84-426E-40DD-AFC4-6F175D3DCCD1}">
              <a14:hiddenFill xmlns:a14="http://schemas.microsoft.com/office/drawing/2010/main">
                <a:solidFill>
                  <a:srgbClr val="FFFFFF"/>
                </a:solidFill>
              </a14:hiddenFill>
            </a:ext>
          </a:extLst>
        </p:spPr>
      </p:pic>
      <p:sp>
        <p:nvSpPr>
          <p:cNvPr id="268295" name="Text Box 7"/>
          <p:cNvSpPr txBox="1">
            <a:spLocks noChangeArrowheads="1"/>
          </p:cNvSpPr>
          <p:nvPr/>
        </p:nvSpPr>
        <p:spPr bwMode="auto">
          <a:xfrm>
            <a:off x="7740650" y="4365625"/>
            <a:ext cx="69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i="1"/>
              <a:t>p=2</a:t>
            </a:r>
            <a:endParaRPr lang="ru-RU" i="1"/>
          </a:p>
        </p:txBody>
      </p:sp>
      <p:sp>
        <p:nvSpPr>
          <p:cNvPr id="268296" name="Text Box 8"/>
          <p:cNvSpPr txBox="1">
            <a:spLocks noChangeArrowheads="1"/>
          </p:cNvSpPr>
          <p:nvPr/>
        </p:nvSpPr>
        <p:spPr bwMode="auto">
          <a:xfrm>
            <a:off x="755650" y="1484313"/>
            <a:ext cx="76327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800" b="1"/>
              <a:t>Analytical evaluation</a:t>
            </a:r>
          </a:p>
          <a:p>
            <a:pPr algn="just" eaLnBrk="1" hangingPunct="1"/>
            <a:endParaRPr lang="en-US" sz="1800" b="1"/>
          </a:p>
          <a:p>
            <a:pPr algn="just" eaLnBrk="1" hangingPunct="1"/>
            <a:r>
              <a:rPr lang="en-US" sz="1600"/>
              <a:t>Heat flow density distribution at the boundary [B3]</a:t>
            </a:r>
            <a:endParaRPr lang="ru-RU" sz="1600"/>
          </a:p>
        </p:txBody>
      </p:sp>
      <p:sp>
        <p:nvSpPr>
          <p:cNvPr id="268297" name="Text Box 9"/>
          <p:cNvSpPr txBox="1">
            <a:spLocks noChangeArrowheads="1"/>
          </p:cNvSpPr>
          <p:nvPr/>
        </p:nvSpPr>
        <p:spPr bwMode="auto">
          <a:xfrm>
            <a:off x="3492500" y="3068638"/>
            <a:ext cx="2362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800" b="1"/>
              <a:t>Numerical predictions</a:t>
            </a:r>
            <a:endParaRPr lang="ru-RU" sz="1800" b="1"/>
          </a:p>
        </p:txBody>
      </p:sp>
      <p:sp>
        <p:nvSpPr>
          <p:cNvPr id="268298" name="Text Box 10"/>
          <p:cNvSpPr txBox="1">
            <a:spLocks noChangeArrowheads="1"/>
          </p:cNvSpPr>
          <p:nvPr/>
        </p:nvSpPr>
        <p:spPr bwMode="auto">
          <a:xfrm>
            <a:off x="1547813" y="3429000"/>
            <a:ext cx="165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600"/>
              <a:t>Temperature filed</a:t>
            </a:r>
            <a:endParaRPr lang="ru-RU" sz="1600"/>
          </a:p>
        </p:txBody>
      </p:sp>
      <p:sp>
        <p:nvSpPr>
          <p:cNvPr id="268299" name="Text Box 11"/>
          <p:cNvSpPr txBox="1">
            <a:spLocks noChangeArrowheads="1"/>
          </p:cNvSpPr>
          <p:nvPr/>
        </p:nvSpPr>
        <p:spPr bwMode="auto">
          <a:xfrm>
            <a:off x="6105525" y="3429000"/>
            <a:ext cx="827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600" i="1"/>
              <a:t>q </a:t>
            </a:r>
            <a:r>
              <a:rPr lang="en-US" sz="1600"/>
              <a:t>vs</a:t>
            </a:r>
            <a:r>
              <a:rPr lang="en-US" sz="1600" i="1"/>
              <a:t> </a:t>
            </a:r>
            <a:r>
              <a:rPr lang="ru-RU" sz="1600" i="1">
                <a:sym typeface="Symbol" pitchFamily="18" charset="2"/>
              </a:rPr>
              <a:t></a:t>
            </a:r>
            <a:r>
              <a:rPr lang="en-US"/>
              <a:t>  </a:t>
            </a:r>
            <a:endParaRPr lang="ru-RU"/>
          </a:p>
        </p:txBody>
      </p:sp>
      <p:sp>
        <p:nvSpPr>
          <p:cNvPr id="268300" name="Rectangle 12"/>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2400" b="1">
                <a:solidFill>
                  <a:srgbClr val="A50021"/>
                </a:solidFill>
                <a:latin typeface="Arial" charset="0"/>
              </a:rPr>
              <a:t>Convection of a cooled down fluid </a:t>
            </a:r>
            <a:br>
              <a:rPr lang="en-US" sz="2400" b="1">
                <a:solidFill>
                  <a:srgbClr val="A50021"/>
                </a:solidFill>
                <a:latin typeface="Arial" charset="0"/>
              </a:rPr>
            </a:br>
            <a:r>
              <a:rPr lang="en-US" sz="2400" b="1">
                <a:solidFill>
                  <a:srgbClr val="A50021"/>
                </a:solidFill>
                <a:latin typeface="Arial" charset="0"/>
              </a:rPr>
              <a:t>without internal heat sources </a:t>
            </a:r>
            <a:r>
              <a:rPr lang="en-US" sz="1800" b="1">
                <a:solidFill>
                  <a:srgbClr val="A50021"/>
                </a:solidFill>
                <a:latin typeface="Arial" charset="0"/>
              </a:rPr>
              <a:t>(2)</a:t>
            </a:r>
            <a:endParaRPr lang="de-DE" sz="1800" b="1">
              <a:solidFill>
                <a:srgbClr val="A50021"/>
              </a:solidFill>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4"/>
          <p:cNvSpPr>
            <a:spLocks noGrp="1"/>
          </p:cNvSpPr>
          <p:nvPr>
            <p:ph type="sldNum" sz="quarter" idx="11"/>
          </p:nvPr>
        </p:nvSpPr>
        <p:spPr/>
        <p:txBody>
          <a:bodyPr/>
          <a:lstStyle/>
          <a:p>
            <a:fld id="{B986C2C2-CD2A-401D-8DB8-6EC6C7D7750C}" type="slidenum">
              <a:rPr lang="ru-RU"/>
              <a:pPr/>
              <a:t>26</a:t>
            </a:fld>
            <a:endParaRPr lang="ru-RU"/>
          </a:p>
        </p:txBody>
      </p:sp>
      <p:sp>
        <p:nvSpPr>
          <p:cNvPr id="271363" name="Rectangle 3"/>
          <p:cNvSpPr>
            <a:spLocks noChangeArrowheads="1"/>
          </p:cNvSpPr>
          <p:nvPr>
            <p:ph type="body" idx="1"/>
          </p:nvPr>
        </p:nvSpPr>
        <p:spPr bwMode="auto">
          <a:xfrm>
            <a:off x="827088" y="1728788"/>
            <a:ext cx="7631112" cy="3814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algn="just"/>
            <a:r>
              <a:rPr lang="en-US" sz="1800">
                <a:solidFill>
                  <a:srgbClr val="003399"/>
                </a:solidFill>
                <a:latin typeface="Arial" charset="0"/>
              </a:rPr>
              <a:t>Theoretical analysis and numerical simulation of temperature stratification in a heat generating fluid with accounting for different boundary conditions (isothermal and adiabatic) was performed. </a:t>
            </a:r>
          </a:p>
          <a:p>
            <a:pPr marL="609600" indent="-609600" algn="just">
              <a:buFont typeface="Monotype Sorts" pitchFamily="2" charset="2"/>
              <a:buNone/>
            </a:pPr>
            <a:endParaRPr lang="en-US" sz="1800">
              <a:solidFill>
                <a:srgbClr val="003399"/>
              </a:solidFill>
              <a:latin typeface="Arial" charset="0"/>
            </a:endParaRPr>
          </a:p>
          <a:p>
            <a:pPr marL="609600" indent="-609600" algn="just"/>
            <a:r>
              <a:rPr lang="en-US" sz="1800">
                <a:solidFill>
                  <a:srgbClr val="003399"/>
                </a:solidFill>
                <a:latin typeface="Arial" charset="0"/>
              </a:rPr>
              <a:t>The results of numerical simulation are in good agreement with the results of theoretical analysis:</a:t>
            </a:r>
          </a:p>
          <a:p>
            <a:pPr marL="990600" lvl="1" indent="-533400" algn="just"/>
            <a:r>
              <a:rPr lang="en-US" sz="1800">
                <a:solidFill>
                  <a:srgbClr val="003399"/>
                </a:solidFill>
                <a:latin typeface="Arial" charset="0"/>
              </a:rPr>
              <a:t>Description of free convection in quasi 2D volume;</a:t>
            </a:r>
          </a:p>
          <a:p>
            <a:pPr marL="990600" lvl="1" indent="-533400" algn="just"/>
            <a:r>
              <a:rPr lang="en-US" sz="1800">
                <a:solidFill>
                  <a:srgbClr val="003399"/>
                </a:solidFill>
                <a:latin typeface="Arial" charset="0"/>
              </a:rPr>
              <a:t>Temperature profile in the BL and in the bulk of a fluid with internal heat sources</a:t>
            </a:r>
          </a:p>
          <a:p>
            <a:pPr marL="990600" lvl="1" indent="-533400" algn="just"/>
            <a:r>
              <a:rPr lang="en-US" sz="1800">
                <a:solidFill>
                  <a:srgbClr val="003399"/>
                </a:solidFill>
                <a:latin typeface="Arial" charset="0"/>
              </a:rPr>
              <a:t>Temperature distribution in the bulk of a cooled down fluid without internal heat sources and heat flow density at the boundary;</a:t>
            </a:r>
          </a:p>
        </p:txBody>
      </p:sp>
      <p:sp>
        <p:nvSpPr>
          <p:cNvPr id="271364" name="Rectangle 4"/>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3200" b="1">
                <a:solidFill>
                  <a:srgbClr val="A50021"/>
                </a:solidFill>
                <a:latin typeface="Arial" charset="0"/>
              </a:rPr>
              <a:t>Task 8</a:t>
            </a:r>
            <a:r>
              <a:rPr lang="de-DE" sz="3200" b="1">
                <a:solidFill>
                  <a:srgbClr val="A50021"/>
                </a:solidFill>
                <a:latin typeface="Arial" charset="0"/>
              </a:rPr>
              <a:t>: </a:t>
            </a:r>
            <a:r>
              <a:rPr lang="en-US" sz="3200" b="1">
                <a:solidFill>
                  <a:srgbClr val="A50021"/>
                </a:solidFill>
                <a:latin typeface="Arial" charset="0"/>
              </a:rPr>
              <a:t>the main results</a:t>
            </a:r>
            <a:br>
              <a:rPr lang="en-US" sz="3200" b="1">
                <a:solidFill>
                  <a:srgbClr val="A50021"/>
                </a:solidFill>
                <a:latin typeface="Arial" charset="0"/>
              </a:rPr>
            </a:br>
            <a:r>
              <a:rPr lang="en-US" sz="3200" b="1">
                <a:solidFill>
                  <a:srgbClr val="A50021"/>
                </a:solidFill>
                <a:latin typeface="Arial" charset="0"/>
              </a:rPr>
              <a:t>obtained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4"/>
          <p:cNvSpPr>
            <a:spLocks noGrp="1"/>
          </p:cNvSpPr>
          <p:nvPr>
            <p:ph type="sldNum" sz="quarter" idx="11"/>
          </p:nvPr>
        </p:nvSpPr>
        <p:spPr/>
        <p:txBody>
          <a:bodyPr/>
          <a:lstStyle/>
          <a:p>
            <a:fld id="{2B42B4DA-55C2-4038-A0C7-1F503A599B4B}" type="slidenum">
              <a:rPr lang="ru-RU"/>
              <a:pPr/>
              <a:t>27</a:t>
            </a:fld>
            <a:endParaRPr lang="ru-RU"/>
          </a:p>
        </p:txBody>
      </p:sp>
      <p:sp>
        <p:nvSpPr>
          <p:cNvPr id="254978" name="Rectangle 2"/>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GB" sz="2400" b="1">
                <a:solidFill>
                  <a:srgbClr val="A50021"/>
                </a:solidFill>
                <a:latin typeface="Arial" charset="0"/>
              </a:rPr>
              <a:t>Topical Meeting on ISTC Project #2936</a:t>
            </a:r>
            <a:br>
              <a:rPr lang="en-GB" sz="2400" b="1">
                <a:solidFill>
                  <a:srgbClr val="A50021"/>
                </a:solidFill>
                <a:latin typeface="Arial" charset="0"/>
              </a:rPr>
            </a:br>
            <a:r>
              <a:rPr lang="en-GB" sz="1800" b="1">
                <a:solidFill>
                  <a:srgbClr val="A50021"/>
                </a:solidFill>
                <a:latin typeface="Arial" charset="0"/>
              </a:rPr>
              <a:t>Moscow, July 5, 2006</a:t>
            </a:r>
            <a:r>
              <a:rPr lang="en-GB" sz="2400" b="1">
                <a:solidFill>
                  <a:srgbClr val="A50021"/>
                </a:solidFill>
                <a:latin typeface="Arial" charset="0"/>
              </a:rPr>
              <a:t/>
            </a:r>
            <a:br>
              <a:rPr lang="en-GB" sz="2400" b="1">
                <a:solidFill>
                  <a:srgbClr val="A50021"/>
                </a:solidFill>
                <a:latin typeface="Arial" charset="0"/>
              </a:rPr>
            </a:br>
            <a:endParaRPr lang="de-DE" sz="2400">
              <a:solidFill>
                <a:srgbClr val="003399"/>
              </a:solidFill>
              <a:latin typeface="Arial" charset="0"/>
            </a:endParaRPr>
          </a:p>
        </p:txBody>
      </p:sp>
      <p:sp>
        <p:nvSpPr>
          <p:cNvPr id="254979" name="Rectangle 3"/>
          <p:cNvSpPr>
            <a:spLocks noGrp="1" noChangeArrowheads="1"/>
          </p:cNvSpPr>
          <p:nvPr>
            <p:ph type="body" idx="1"/>
          </p:nvPr>
        </p:nvSpPr>
        <p:spPr bwMode="auto">
          <a:xfrm>
            <a:off x="647700" y="1543050"/>
            <a:ext cx="7905750" cy="48212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80000"/>
              </a:lnSpc>
              <a:buFont typeface="Monotype Sorts" pitchFamily="2" charset="2"/>
              <a:buNone/>
            </a:pPr>
            <a:r>
              <a:rPr lang="en-GB" sz="1400" b="1">
                <a:solidFill>
                  <a:srgbClr val="003399"/>
                </a:solidFill>
                <a:latin typeface="Arial" charset="0"/>
              </a:rPr>
              <a:t>IBRAE, </a:t>
            </a:r>
            <a:r>
              <a:rPr lang="en-GB" sz="1400">
                <a:solidFill>
                  <a:srgbClr val="003399"/>
                </a:solidFill>
                <a:latin typeface="Arial" charset="0"/>
              </a:rPr>
              <a:t>Nuclear Safety Institute of Russian Academy of Science</a:t>
            </a:r>
            <a:r>
              <a:rPr lang="en-GB" sz="1400" b="1">
                <a:solidFill>
                  <a:srgbClr val="003399"/>
                </a:solidFill>
                <a:latin typeface="Arial" charset="0"/>
              </a:rPr>
              <a:t> </a:t>
            </a:r>
          </a:p>
          <a:p>
            <a:pPr>
              <a:buFont typeface="Monotype Sorts" pitchFamily="2" charset="2"/>
              <a:buNone/>
            </a:pPr>
            <a:endParaRPr lang="en-GB" sz="800" b="1">
              <a:solidFill>
                <a:srgbClr val="003399"/>
              </a:solidFill>
              <a:latin typeface="Arial" charset="0"/>
            </a:endParaRPr>
          </a:p>
          <a:p>
            <a:pPr>
              <a:lnSpc>
                <a:spcPct val="110000"/>
              </a:lnSpc>
            </a:pPr>
            <a:r>
              <a:rPr lang="en-GB" sz="1400" b="1">
                <a:solidFill>
                  <a:srgbClr val="003399"/>
                </a:solidFill>
                <a:latin typeface="Arial" charset="0"/>
              </a:rPr>
              <a:t>9.20 </a:t>
            </a:r>
            <a:r>
              <a:rPr lang="en-GB" sz="1400" i="1" u="sng">
                <a:solidFill>
                  <a:srgbClr val="003399"/>
                </a:solidFill>
                <a:latin typeface="Arial" charset="0"/>
              </a:rPr>
              <a:t>M. Veshchunov,  IBRAE</a:t>
            </a:r>
            <a:r>
              <a:rPr lang="en-GB" sz="1400" i="1">
                <a:solidFill>
                  <a:srgbClr val="003399"/>
                </a:solidFill>
                <a:latin typeface="Arial" charset="0"/>
              </a:rPr>
              <a:t>.</a:t>
            </a:r>
            <a:r>
              <a:rPr lang="en-GB" sz="1400">
                <a:solidFill>
                  <a:srgbClr val="003399"/>
                </a:solidFill>
                <a:latin typeface="Arial" charset="0"/>
              </a:rPr>
              <a:t> Status and Progress Report on the Project #2936 “Modelling of Reactor Core Behaviour under Severe Accident Conditions. Melt Formation, Relocation and Evolution of Molten Pool”</a:t>
            </a:r>
          </a:p>
          <a:p>
            <a:pPr>
              <a:lnSpc>
                <a:spcPct val="110000"/>
              </a:lnSpc>
            </a:pPr>
            <a:r>
              <a:rPr lang="en-GB" sz="1400" b="1">
                <a:solidFill>
                  <a:srgbClr val="003399"/>
                </a:solidFill>
                <a:latin typeface="Arial" charset="0"/>
              </a:rPr>
              <a:t>9.40 </a:t>
            </a:r>
            <a:r>
              <a:rPr lang="en-GB" sz="1400" i="1" u="sng">
                <a:solidFill>
                  <a:srgbClr val="003399"/>
                </a:solidFill>
                <a:latin typeface="Arial" charset="0"/>
              </a:rPr>
              <a:t>V. Chudanov, IBRAE.</a:t>
            </a:r>
            <a:r>
              <a:rPr lang="en-GB" sz="1400" i="1">
                <a:solidFill>
                  <a:srgbClr val="003399"/>
                </a:solidFill>
                <a:latin typeface="Arial" charset="0"/>
              </a:rPr>
              <a:t> </a:t>
            </a:r>
            <a:r>
              <a:rPr lang="de-DE" sz="1400">
                <a:solidFill>
                  <a:srgbClr val="003399"/>
                </a:solidFill>
                <a:latin typeface="Arial" charset="0"/>
              </a:rPr>
              <a:t>Numerical Simulation of Natural Convection  - 3D CONV Code Current Status</a:t>
            </a:r>
            <a:endParaRPr lang="en-GB" sz="1400">
              <a:solidFill>
                <a:srgbClr val="003399"/>
              </a:solidFill>
              <a:latin typeface="Arial" charset="0"/>
            </a:endParaRPr>
          </a:p>
          <a:p>
            <a:pPr>
              <a:lnSpc>
                <a:spcPct val="110000"/>
              </a:lnSpc>
            </a:pPr>
            <a:r>
              <a:rPr lang="en-GB" sz="1400" b="1">
                <a:solidFill>
                  <a:srgbClr val="003399"/>
                </a:solidFill>
                <a:latin typeface="Arial" charset="0"/>
              </a:rPr>
              <a:t>10.40 </a:t>
            </a:r>
            <a:r>
              <a:rPr lang="de-DE" sz="1400" i="1" u="sng">
                <a:solidFill>
                  <a:srgbClr val="003399"/>
                </a:solidFill>
                <a:latin typeface="Arial" charset="0"/>
              </a:rPr>
              <a:t>E. Altstadt</a:t>
            </a:r>
            <a:r>
              <a:rPr lang="de-DE" sz="1400">
                <a:solidFill>
                  <a:srgbClr val="003399"/>
                </a:solidFill>
                <a:latin typeface="Arial" charset="0"/>
              </a:rPr>
              <a:t>. </a:t>
            </a:r>
            <a:r>
              <a:rPr lang="en-US" sz="1400">
                <a:solidFill>
                  <a:srgbClr val="003399"/>
                </a:solidFill>
                <a:latin typeface="Arial" charset="0"/>
              </a:rPr>
              <a:t>FZR Activities on in-Vessel Melt Retention </a:t>
            </a:r>
          </a:p>
          <a:p>
            <a:pPr>
              <a:lnSpc>
                <a:spcPct val="110000"/>
              </a:lnSpc>
            </a:pPr>
            <a:r>
              <a:rPr lang="en-GB" sz="1400" b="1">
                <a:solidFill>
                  <a:srgbClr val="003399"/>
                </a:solidFill>
                <a:latin typeface="Arial" charset="0"/>
              </a:rPr>
              <a:t>11.20 </a:t>
            </a:r>
            <a:r>
              <a:rPr lang="en-GB" sz="1400" i="1" u="sng">
                <a:solidFill>
                  <a:srgbClr val="003399"/>
                </a:solidFill>
                <a:latin typeface="Arial" charset="0"/>
              </a:rPr>
              <a:t>A. Palagin</a:t>
            </a:r>
            <a:r>
              <a:rPr lang="en-GB" sz="1400" i="1">
                <a:solidFill>
                  <a:srgbClr val="003399"/>
                </a:solidFill>
                <a:latin typeface="Arial" charset="0"/>
              </a:rPr>
              <a:t>.</a:t>
            </a:r>
            <a:r>
              <a:rPr lang="en-GB" sz="1400" b="1">
                <a:solidFill>
                  <a:srgbClr val="003399"/>
                </a:solidFill>
                <a:latin typeface="Arial" charset="0"/>
              </a:rPr>
              <a:t> </a:t>
            </a:r>
            <a:r>
              <a:rPr lang="en-GB" sz="1400">
                <a:solidFill>
                  <a:srgbClr val="003399"/>
                </a:solidFill>
                <a:latin typeface="Arial" charset="0"/>
              </a:rPr>
              <a:t>Physical Model for Massive Melt Oxidation and Downward Relocation in the Course of the Second Stage of Melt Relocation Process (Slug Model)</a:t>
            </a:r>
          </a:p>
          <a:p>
            <a:pPr>
              <a:lnSpc>
                <a:spcPct val="110000"/>
              </a:lnSpc>
            </a:pPr>
            <a:r>
              <a:rPr lang="en-GB" sz="1400" b="1">
                <a:solidFill>
                  <a:srgbClr val="003399"/>
                </a:solidFill>
                <a:latin typeface="Arial" charset="0"/>
              </a:rPr>
              <a:t>12.10 </a:t>
            </a:r>
            <a:r>
              <a:rPr lang="en-GB" sz="1400" i="1" u="sng">
                <a:solidFill>
                  <a:srgbClr val="003399"/>
                </a:solidFill>
                <a:latin typeface="Arial" charset="0"/>
              </a:rPr>
              <a:t>V. Shestak, IBRAE</a:t>
            </a:r>
            <a:r>
              <a:rPr lang="en-GB" sz="1400" i="1">
                <a:solidFill>
                  <a:srgbClr val="003399"/>
                </a:solidFill>
                <a:latin typeface="Arial" charset="0"/>
              </a:rPr>
              <a:t>.</a:t>
            </a:r>
            <a:r>
              <a:rPr lang="en-GB" sz="1400">
                <a:solidFill>
                  <a:srgbClr val="003399"/>
                </a:solidFill>
                <a:latin typeface="Arial" charset="0"/>
              </a:rPr>
              <a:t> Slug Model Numerical Realization and Implementation in the SVECHA/MELT Code </a:t>
            </a:r>
          </a:p>
          <a:p>
            <a:pPr>
              <a:lnSpc>
                <a:spcPct val="110000"/>
              </a:lnSpc>
            </a:pPr>
            <a:r>
              <a:rPr lang="en-GB" sz="1400" b="1">
                <a:solidFill>
                  <a:srgbClr val="003399"/>
                </a:solidFill>
                <a:latin typeface="Arial" charset="0"/>
              </a:rPr>
              <a:t>14.00 </a:t>
            </a:r>
            <a:r>
              <a:rPr lang="en-GB" sz="1400" i="1" u="sng">
                <a:solidFill>
                  <a:srgbClr val="003399"/>
                </a:solidFill>
                <a:latin typeface="Arial" charset="0"/>
              </a:rPr>
              <a:t>M. Veshchunov,  IBRAE.</a:t>
            </a:r>
            <a:r>
              <a:rPr lang="en-GB" sz="1400" b="1" i="1">
                <a:solidFill>
                  <a:srgbClr val="003399"/>
                </a:solidFill>
                <a:latin typeface="Arial" charset="0"/>
              </a:rPr>
              <a:t> </a:t>
            </a:r>
            <a:r>
              <a:rPr lang="en-GB" sz="1400">
                <a:solidFill>
                  <a:srgbClr val="003399"/>
                </a:solidFill>
                <a:latin typeface="Arial" charset="0"/>
              </a:rPr>
              <a:t>The SVECHA Code Model for Corium Melt Oxidation; Application to the Confined Geometry</a:t>
            </a:r>
          </a:p>
          <a:p>
            <a:pPr>
              <a:lnSpc>
                <a:spcPct val="110000"/>
              </a:lnSpc>
            </a:pPr>
            <a:r>
              <a:rPr lang="en-GB" sz="1400" b="1">
                <a:solidFill>
                  <a:srgbClr val="003399"/>
                </a:solidFill>
                <a:latin typeface="Arial" charset="0"/>
              </a:rPr>
              <a:t>15.00 </a:t>
            </a:r>
            <a:r>
              <a:rPr lang="en-GB" sz="1400" i="1" u="sng">
                <a:solidFill>
                  <a:srgbClr val="003399"/>
                </a:solidFill>
                <a:latin typeface="Arial" charset="0"/>
              </a:rPr>
              <a:t>V. Chudanov, IBRAE</a:t>
            </a:r>
            <a:r>
              <a:rPr lang="en-GB" sz="1400" i="1">
                <a:solidFill>
                  <a:srgbClr val="003399"/>
                </a:solidFill>
                <a:latin typeface="Arial" charset="0"/>
              </a:rPr>
              <a:t>.</a:t>
            </a:r>
            <a:r>
              <a:rPr lang="en-GB" sz="1400" b="1" i="1">
                <a:solidFill>
                  <a:srgbClr val="003399"/>
                </a:solidFill>
                <a:latin typeface="Arial" charset="0"/>
              </a:rPr>
              <a:t> </a:t>
            </a:r>
            <a:r>
              <a:rPr lang="en-US" sz="1400">
                <a:solidFill>
                  <a:srgbClr val="003399"/>
                </a:solidFill>
                <a:latin typeface="Arial" charset="0"/>
              </a:rPr>
              <a:t>Two-Phase Flow  Numerical Simulation: (i) 3D Unified CFD Approach to Modeling Gas-Liquid Phenomena; (ii)</a:t>
            </a:r>
            <a:r>
              <a:rPr lang="de-DE" sz="1400">
                <a:solidFill>
                  <a:srgbClr val="003399"/>
                </a:solidFill>
                <a:latin typeface="Arial" charset="0"/>
              </a:rPr>
              <a:t> Thermo-Solutal Numerical Models</a:t>
            </a:r>
            <a:endParaRPr lang="en-GB" sz="1400">
              <a:solidFill>
                <a:srgbClr val="003399"/>
              </a:solidFill>
              <a:latin typeface="Arial" charset="0"/>
            </a:endParaRPr>
          </a:p>
          <a:p>
            <a:pPr>
              <a:lnSpc>
                <a:spcPct val="110000"/>
              </a:lnSpc>
            </a:pPr>
            <a:r>
              <a:rPr lang="en-GB" sz="1400" b="1">
                <a:solidFill>
                  <a:srgbClr val="003399"/>
                </a:solidFill>
                <a:latin typeface="Arial" charset="0"/>
              </a:rPr>
              <a:t>16.20 </a:t>
            </a:r>
            <a:r>
              <a:rPr lang="en-GB" sz="1400" i="1" u="sng">
                <a:solidFill>
                  <a:srgbClr val="003399"/>
                </a:solidFill>
                <a:latin typeface="Arial" charset="0"/>
              </a:rPr>
              <a:t>M. Veshchunov,  IBRAE.</a:t>
            </a:r>
            <a:r>
              <a:rPr lang="en-GB" sz="1400">
                <a:solidFill>
                  <a:srgbClr val="003399"/>
                </a:solidFill>
                <a:latin typeface="Arial" charset="0"/>
              </a:rPr>
              <a:t> Interpretation of the ITU Measurements on High-Temperature Phase Transformations in U-Zr-O System </a:t>
            </a:r>
          </a:p>
          <a:p>
            <a:pPr>
              <a:lnSpc>
                <a:spcPct val="110000"/>
              </a:lnSpc>
            </a:pPr>
            <a:r>
              <a:rPr lang="en-GB" sz="1400" b="1">
                <a:solidFill>
                  <a:srgbClr val="003399"/>
                </a:solidFill>
                <a:latin typeface="Arial" charset="0"/>
              </a:rPr>
              <a:t>16.50 </a:t>
            </a:r>
            <a:r>
              <a:rPr lang="en-GB" sz="1400">
                <a:solidFill>
                  <a:srgbClr val="003399"/>
                </a:solidFill>
                <a:latin typeface="Arial" charset="0"/>
              </a:rPr>
              <a:t>Discussion on the ISTC Project #2936</a:t>
            </a:r>
            <a:endParaRPr lang="de-DE" sz="1400">
              <a:solidFill>
                <a:srgbClr val="003399"/>
              </a:solidFill>
              <a:latin typeface="Arial"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4"/>
          <p:cNvSpPr>
            <a:spLocks noGrp="1"/>
          </p:cNvSpPr>
          <p:nvPr>
            <p:ph type="sldNum" sz="quarter" idx="11"/>
          </p:nvPr>
        </p:nvSpPr>
        <p:spPr/>
        <p:txBody>
          <a:bodyPr/>
          <a:lstStyle/>
          <a:p>
            <a:fld id="{5BFD848D-A1B7-4083-ACA1-9B318BFACE86}" type="slidenum">
              <a:rPr lang="ru-RU"/>
              <a:pPr/>
              <a:t>28</a:t>
            </a:fld>
            <a:endParaRPr lang="ru-RU"/>
          </a:p>
        </p:txBody>
      </p:sp>
      <p:sp>
        <p:nvSpPr>
          <p:cNvPr id="273410" name="Rectangle 2"/>
          <p:cNvSpPr>
            <a:spLocks noChangeArrowheads="1"/>
          </p:cNvSpPr>
          <p:nvPr>
            <p:ph type="body" idx="1"/>
          </p:nvPr>
        </p:nvSpPr>
        <p:spPr bwMode="auto">
          <a:xfrm>
            <a:off x="827088" y="1728788"/>
            <a:ext cx="7631112" cy="3814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algn="just"/>
            <a:r>
              <a:rPr lang="en-US" sz="2000">
                <a:solidFill>
                  <a:srgbClr val="003399"/>
                </a:solidFill>
                <a:latin typeface="Arial" charset="0"/>
              </a:rPr>
              <a:t>Scientific investigations within the framework of the ISTC project #2936 are being successfully performed in accordance with the project Technical Schedule.</a:t>
            </a:r>
          </a:p>
          <a:p>
            <a:pPr marL="609600" indent="-609600" algn="just"/>
            <a:endParaRPr lang="en-US" sz="2000">
              <a:solidFill>
                <a:srgbClr val="003399"/>
              </a:solidFill>
              <a:latin typeface="Arial" charset="0"/>
            </a:endParaRPr>
          </a:p>
          <a:p>
            <a:pPr marL="609600" indent="-609600" algn="just"/>
            <a:r>
              <a:rPr lang="en-US" sz="2000">
                <a:solidFill>
                  <a:srgbClr val="003399"/>
                </a:solidFill>
                <a:latin typeface="Arial" charset="0"/>
              </a:rPr>
              <a:t>Tasks 1, 3, 6 and 7 have been fulfilled; intensive work on the tasks 4 and 8 is under way.</a:t>
            </a:r>
          </a:p>
          <a:p>
            <a:pPr marL="609600" indent="-609600" algn="just"/>
            <a:endParaRPr lang="en-US" sz="2000">
              <a:solidFill>
                <a:srgbClr val="003399"/>
              </a:solidFill>
              <a:latin typeface="Arial" charset="0"/>
            </a:endParaRPr>
          </a:p>
          <a:p>
            <a:pPr marL="609600" indent="-609600" algn="just"/>
            <a:r>
              <a:rPr lang="en-US" sz="2000">
                <a:solidFill>
                  <a:srgbClr val="003399"/>
                </a:solidFill>
                <a:latin typeface="Arial" charset="0"/>
              </a:rPr>
              <a:t>The progress in the Project realization was reported in details at the topical meeting in Moscow last July. </a:t>
            </a:r>
          </a:p>
        </p:txBody>
      </p:sp>
      <p:sp>
        <p:nvSpPr>
          <p:cNvPr id="273411" name="Rectangle 3"/>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3200" b="1">
                <a:solidFill>
                  <a:srgbClr val="A50021"/>
                </a:solidFill>
                <a:latin typeface="Arial" charset="0"/>
              </a:rPr>
              <a:t>General conclusions</a:t>
            </a:r>
            <a:endParaRPr lang="de-DE" sz="3200" b="1">
              <a:solidFill>
                <a:srgbClr val="A50021"/>
              </a:solidFill>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oliennummernplatzhalter 3"/>
          <p:cNvSpPr>
            <a:spLocks noGrp="1"/>
          </p:cNvSpPr>
          <p:nvPr>
            <p:ph type="sldNum" sz="quarter" idx="11"/>
          </p:nvPr>
        </p:nvSpPr>
        <p:spPr/>
        <p:txBody>
          <a:bodyPr/>
          <a:lstStyle/>
          <a:p>
            <a:fld id="{EC73B81E-1F03-4437-9E9B-09E0B24CE75B}" type="slidenum">
              <a:rPr lang="ru-RU"/>
              <a:pPr/>
              <a:t>3</a:t>
            </a:fld>
            <a:endParaRPr lang="ru-RU"/>
          </a:p>
        </p:txBody>
      </p:sp>
      <p:sp>
        <p:nvSpPr>
          <p:cNvPr id="76802" name="Rectangle 1026"/>
          <p:cNvSpPr>
            <a:spLocks noChangeArrowheads="1"/>
          </p:cNvSpPr>
          <p:nvPr/>
        </p:nvSpPr>
        <p:spPr bwMode="auto">
          <a:xfrm>
            <a:off x="1809750" y="371475"/>
            <a:ext cx="57848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ru-RU" sz="2800" b="1">
                <a:solidFill>
                  <a:srgbClr val="A50021"/>
                </a:solidFill>
                <a:latin typeface="Arial" charset="0"/>
              </a:rPr>
              <a:t>Non-CIS Collaborators</a:t>
            </a:r>
          </a:p>
        </p:txBody>
      </p:sp>
      <p:sp>
        <p:nvSpPr>
          <p:cNvPr id="76803" name="Text Box 1027"/>
          <p:cNvSpPr txBox="1">
            <a:spLocks noChangeArrowheads="1"/>
          </p:cNvSpPr>
          <p:nvPr/>
        </p:nvSpPr>
        <p:spPr bwMode="auto">
          <a:xfrm>
            <a:off x="685800" y="1524000"/>
            <a:ext cx="79057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ru-RU"/>
          </a:p>
        </p:txBody>
      </p:sp>
      <p:graphicFrame>
        <p:nvGraphicFramePr>
          <p:cNvPr id="76959" name="Group 1183"/>
          <p:cNvGraphicFramePr>
            <a:graphicFrameLocks noGrp="1"/>
          </p:cNvGraphicFramePr>
          <p:nvPr>
            <p:ph/>
          </p:nvPr>
        </p:nvGraphicFramePr>
        <p:xfrm>
          <a:off x="682625" y="1503363"/>
          <a:ext cx="7870825" cy="4796728"/>
        </p:xfrm>
        <a:graphic>
          <a:graphicData uri="http://schemas.openxmlformats.org/drawingml/2006/table">
            <a:tbl>
              <a:tblPr/>
              <a:tblGrid>
                <a:gridCol w="1630363"/>
                <a:gridCol w="4127500"/>
                <a:gridCol w="2112962"/>
              </a:tblGrid>
              <a:tr h="706438">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1800" b="1" i="0" u="none" strike="noStrike" cap="none" normalizeH="0" baseline="0" smtClean="0">
                          <a:ln>
                            <a:noFill/>
                          </a:ln>
                          <a:solidFill>
                            <a:srgbClr val="FF3300"/>
                          </a:solidFill>
                          <a:effectLst/>
                          <a:latin typeface="Arial" charset="0"/>
                        </a:rPr>
                        <a:t>FZK</a:t>
                      </a:r>
                      <a:endParaRPr kumimoji="0" lang="ru-RU" sz="1800" b="1" i="0" u="none" strike="noStrike" cap="none" normalizeH="0" baseline="0" smtClean="0">
                        <a:ln>
                          <a:noFill/>
                        </a:ln>
                        <a:solidFill>
                          <a:srgbClr val="FF330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Arial" charset="0"/>
                          <a:cs typeface="Times New Roman" pitchFamily="18" charset="0"/>
                        </a:rPr>
                        <a:t>Forschungszentrum Karlsruhe GmbH </a:t>
                      </a:r>
                      <a:endParaRPr kumimoji="0" lang="ru-RU" sz="1800" b="1" i="0" u="none" strike="noStrike" cap="none" normalizeH="0" baseline="0" smtClean="0">
                        <a:ln>
                          <a:noFill/>
                        </a:ln>
                        <a:solidFill>
                          <a:srgbClr val="003399"/>
                        </a:solidFill>
                        <a:effectLst/>
                        <a:latin typeface="Arial" charset="0"/>
                        <a:cs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Arial" charset="0"/>
                          <a:cs typeface="Times New Roman" pitchFamily="18" charset="0"/>
                        </a:rPr>
                        <a:t>Germany Karlsruhe</a:t>
                      </a:r>
                      <a:r>
                        <a:rPr kumimoji="0" lang="ru-RU" sz="1800" b="0" i="0" u="none" strike="noStrike" cap="none" normalizeH="0" baseline="0" smtClean="0">
                          <a:ln>
                            <a:noFill/>
                          </a:ln>
                          <a:solidFill>
                            <a:srgbClr val="003399"/>
                          </a:solidFill>
                          <a:effectLst/>
                          <a:latin typeface="Arial" charset="0"/>
                        </a:rPr>
                        <a:t>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87425">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1800" b="1" i="0" u="none" strike="noStrike" cap="none" normalizeH="0" baseline="0" smtClean="0">
                          <a:ln>
                            <a:noFill/>
                          </a:ln>
                          <a:solidFill>
                            <a:srgbClr val="FF3300"/>
                          </a:solidFill>
                          <a:effectLst/>
                          <a:latin typeface="Arial" charset="0"/>
                        </a:rPr>
                        <a:t>ITU</a:t>
                      </a:r>
                      <a:endParaRPr kumimoji="0" lang="ru-RU" sz="1800" b="1" i="0" u="none" strike="noStrike" cap="none" normalizeH="0" baseline="0" smtClean="0">
                        <a:ln>
                          <a:noFill/>
                        </a:ln>
                        <a:solidFill>
                          <a:srgbClr val="FF330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ts val="2000"/>
                        </a:lnSpc>
                        <a:spcBef>
                          <a:spcPts val="200"/>
                        </a:spcBef>
                        <a:spcAft>
                          <a:spcPts val="20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Arial" charset="0"/>
                          <a:cs typeface="Times New Roman" pitchFamily="18" charset="0"/>
                        </a:rPr>
                        <a:t>European Commission</a:t>
                      </a:r>
                      <a:endParaRPr kumimoji="0" lang="ru-RU" sz="1800" b="0" i="0" u="none" strike="noStrike" cap="none" normalizeH="0" baseline="0" smtClean="0">
                        <a:ln>
                          <a:noFill/>
                        </a:ln>
                        <a:solidFill>
                          <a:srgbClr val="003399"/>
                        </a:solidFill>
                        <a:effectLst/>
                        <a:latin typeface="Arial" charset="0"/>
                        <a:cs typeface="Times New Roman" pitchFamily="18" charset="0"/>
                      </a:endParaRPr>
                    </a:p>
                    <a:p>
                      <a:pPr marL="0" marR="0" lvl="0" indent="0" algn="l" defTabSz="914400" rtl="0" eaLnBrk="0" fontAlgn="base" latinLnBrk="0" hangingPunct="0">
                        <a:lnSpc>
                          <a:spcPts val="2000"/>
                        </a:lnSpc>
                        <a:spcBef>
                          <a:spcPts val="200"/>
                        </a:spcBef>
                        <a:spcAft>
                          <a:spcPts val="20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Arial" charset="0"/>
                          <a:cs typeface="Times New Roman" pitchFamily="18" charset="0"/>
                        </a:rPr>
                        <a:t>Joint Research Centre</a:t>
                      </a:r>
                      <a:endParaRPr kumimoji="0" lang="ru-RU" sz="1800" b="0" i="0" u="none" strike="noStrike" cap="none" normalizeH="0" baseline="0" smtClean="0">
                        <a:ln>
                          <a:noFill/>
                        </a:ln>
                        <a:solidFill>
                          <a:srgbClr val="003399"/>
                        </a:solidFill>
                        <a:effectLst/>
                        <a:latin typeface="Arial" charset="0"/>
                        <a:cs typeface="Times New Roman" pitchFamily="18" charset="0"/>
                      </a:endParaRPr>
                    </a:p>
                    <a:p>
                      <a:pPr marL="0" marR="0" lvl="0" indent="0" algn="l" defTabSz="914400" rtl="0" eaLnBrk="0" fontAlgn="base" latinLnBrk="0" hangingPunct="0">
                        <a:lnSpc>
                          <a:spcPts val="2000"/>
                        </a:lnSpc>
                        <a:spcBef>
                          <a:spcPts val="200"/>
                        </a:spcBef>
                        <a:spcAft>
                          <a:spcPts val="20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Arial" charset="0"/>
                          <a:cs typeface="Times New Roman" pitchFamily="18" charset="0"/>
                        </a:rPr>
                        <a:t>Institut für Transurane</a:t>
                      </a:r>
                      <a:r>
                        <a:rPr kumimoji="0" lang="ru-RU" sz="1800" b="0" i="0" u="none" strike="noStrike" cap="none" normalizeH="0" baseline="0" smtClean="0">
                          <a:ln>
                            <a:noFill/>
                          </a:ln>
                          <a:solidFill>
                            <a:srgbClr val="003399"/>
                          </a:solidFill>
                          <a:effectLst/>
                          <a:latin typeface="Arial" charset="0"/>
                        </a:rPr>
                        <a:t>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Arial" charset="0"/>
                          <a:cs typeface="Times New Roman" pitchFamily="18" charset="0"/>
                        </a:rPr>
                        <a:t>Germany Karlsruhe</a:t>
                      </a:r>
                      <a:r>
                        <a:rPr kumimoji="0" lang="ru-RU" sz="1800" b="0" i="0" u="none" strike="noStrike" cap="none" normalizeH="0" baseline="0" smtClean="0">
                          <a:ln>
                            <a:noFill/>
                          </a:ln>
                          <a:solidFill>
                            <a:srgbClr val="003399"/>
                          </a:solidFill>
                          <a:effectLst/>
                          <a:latin typeface="Arial" charset="0"/>
                        </a:rPr>
                        <a:t>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09613">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1800" b="1" i="0" u="none" strike="noStrike" cap="none" normalizeH="0" baseline="0" smtClean="0">
                          <a:ln>
                            <a:noFill/>
                          </a:ln>
                          <a:solidFill>
                            <a:srgbClr val="FF3300"/>
                          </a:solidFill>
                          <a:effectLst/>
                          <a:latin typeface="Arial" charset="0"/>
                        </a:rPr>
                        <a:t>IRSN</a:t>
                      </a:r>
                      <a:endParaRPr kumimoji="0" lang="ru-RU" sz="1800" b="1" i="0" u="none" strike="noStrike" cap="none" normalizeH="0" baseline="0" smtClean="0">
                        <a:ln>
                          <a:noFill/>
                        </a:ln>
                        <a:solidFill>
                          <a:srgbClr val="FF330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Arial" charset="0"/>
                          <a:cs typeface="Times New Roman" pitchFamily="18" charset="0"/>
                        </a:rPr>
                        <a:t>Institut de Radioprotection et de Sûreté Nucléaire </a:t>
                      </a:r>
                      <a:endParaRPr kumimoji="0" lang="ru-RU" sz="1800" b="0" i="0" u="none" strike="noStrike" cap="none" normalizeH="0" baseline="0" smtClean="0">
                        <a:ln>
                          <a:noFill/>
                        </a:ln>
                        <a:solidFill>
                          <a:srgbClr val="003399"/>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Arial" charset="0"/>
                          <a:cs typeface="Times New Roman" pitchFamily="18" charset="0"/>
                        </a:rPr>
                        <a:t>France   Cadarache</a:t>
                      </a:r>
                      <a:r>
                        <a:rPr kumimoji="0" lang="ru-RU" sz="1800" b="0" i="0" u="none" strike="noStrike" cap="none" normalizeH="0" baseline="0" smtClean="0">
                          <a:ln>
                            <a:noFill/>
                          </a:ln>
                          <a:solidFill>
                            <a:srgbClr val="003399"/>
                          </a:solidFill>
                          <a:effectLst/>
                          <a:latin typeface="Arial" charset="0"/>
                        </a:rPr>
                        <a:t>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57225">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1800" b="1" i="0" u="none" strike="noStrike" cap="none" normalizeH="0" baseline="0" smtClean="0">
                          <a:ln>
                            <a:noFill/>
                          </a:ln>
                          <a:solidFill>
                            <a:srgbClr val="FF3300"/>
                          </a:solidFill>
                          <a:effectLst/>
                          <a:latin typeface="Arial" charset="0"/>
                        </a:rPr>
                        <a:t>KAERI</a:t>
                      </a:r>
                      <a:r>
                        <a:rPr kumimoji="0" lang="ru-RU" sz="1800" b="0" i="0" u="none" strike="noStrike" cap="none" normalizeH="0" baseline="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1800" b="1" i="0" u="none" strike="noStrike" cap="none" normalizeH="0" baseline="0" smtClean="0">
                          <a:ln>
                            <a:noFill/>
                          </a:ln>
                          <a:solidFill>
                            <a:srgbClr val="003399"/>
                          </a:solidFill>
                          <a:effectLst/>
                          <a:latin typeface="Arial" charset="0"/>
                        </a:rPr>
                        <a:t>Korea Atomic Energy Research Institute</a:t>
                      </a:r>
                      <a:r>
                        <a:rPr kumimoji="0" lang="en-US" sz="1800" b="0" i="0" u="none" strike="noStrike" cap="none" normalizeH="0" baseline="0" smtClean="0">
                          <a:ln>
                            <a:noFill/>
                          </a:ln>
                          <a:solidFill>
                            <a:schemeClr val="tx1"/>
                          </a:solidFill>
                          <a:effectLst/>
                          <a:latin typeface="Times New Roman" pitchFamily="18" charset="0"/>
                        </a:rPr>
                        <a:t> </a:t>
                      </a:r>
                      <a:endParaRPr kumimoji="0" lang="ru-RU"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1800" b="1" i="0" u="none" strike="noStrike" cap="none" normalizeH="0" baseline="0" smtClean="0">
                          <a:ln>
                            <a:noFill/>
                          </a:ln>
                          <a:solidFill>
                            <a:srgbClr val="003399"/>
                          </a:solidFill>
                          <a:effectLst/>
                          <a:latin typeface="Arial" charset="0"/>
                        </a:rPr>
                        <a:t>Korea</a:t>
                      </a:r>
                      <a:r>
                        <a:rPr kumimoji="0" lang="ru-RU" sz="1800" b="1" i="0" u="none" strike="noStrike" cap="none" normalizeH="0" baseline="0" smtClean="0">
                          <a:ln>
                            <a:noFill/>
                          </a:ln>
                          <a:solidFill>
                            <a:srgbClr val="003399"/>
                          </a:solidFill>
                          <a:effectLst/>
                          <a:latin typeface="Arial" charset="0"/>
                        </a:rPr>
                        <a:t> </a:t>
                      </a:r>
                      <a:r>
                        <a:rPr kumimoji="0" lang="en-US" sz="1800" b="1" i="0" u="none" strike="noStrike" cap="none" normalizeH="0" baseline="0" smtClean="0">
                          <a:ln>
                            <a:noFill/>
                          </a:ln>
                          <a:solidFill>
                            <a:srgbClr val="003399"/>
                          </a:solidFill>
                          <a:effectLst/>
                          <a:latin typeface="Arial" charset="0"/>
                        </a:rPr>
                        <a:t>Taejon</a:t>
                      </a:r>
                      <a:r>
                        <a:rPr kumimoji="0" lang="ru-RU" sz="18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66763">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de-DE" sz="1800" b="1" i="0" u="none" strike="noStrike" cap="none" normalizeH="0" baseline="0" smtClean="0">
                          <a:ln>
                            <a:noFill/>
                          </a:ln>
                          <a:solidFill>
                            <a:srgbClr val="FF3300"/>
                          </a:solidFill>
                          <a:effectLst/>
                          <a:latin typeface="Arial" charset="0"/>
                        </a:rPr>
                        <a:t>FZR</a:t>
                      </a:r>
                      <a:endParaRPr kumimoji="0" lang="ru-RU" sz="1800" b="1" i="0" u="none" strike="noStrike" cap="none" normalizeH="0" baseline="0" smtClean="0">
                        <a:ln>
                          <a:noFill/>
                        </a:ln>
                        <a:solidFill>
                          <a:srgbClr val="FF330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Arial" charset="0"/>
                          <a:cs typeface="Times New Roman" pitchFamily="18" charset="0"/>
                        </a:rPr>
                        <a:t>Forschungszentrum Rossendorf GmbH </a:t>
                      </a:r>
                      <a:endParaRPr kumimoji="0" lang="ru-RU" sz="1800" b="1" i="0" u="none" strike="noStrike" cap="none" normalizeH="0" baseline="0" smtClean="0">
                        <a:ln>
                          <a:noFill/>
                        </a:ln>
                        <a:solidFill>
                          <a:srgbClr val="003399"/>
                        </a:solidFill>
                        <a:effectLst/>
                        <a:latin typeface="Arial" charset="0"/>
                        <a:cs typeface="Times New Roman" pitchFamily="18" charset="0"/>
                      </a:endParaRPr>
                    </a:p>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endParaRPr kumimoji="0" lang="ru-RU" sz="1800" b="0" i="0" u="none" strike="noStrike" cap="none" normalizeH="0" baseline="0" smtClean="0">
                        <a:ln>
                          <a:noFill/>
                        </a:ln>
                        <a:solidFill>
                          <a:srgbClr val="003399"/>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Arial" charset="0"/>
                          <a:cs typeface="Times New Roman" pitchFamily="18" charset="0"/>
                        </a:rPr>
                        <a:t>Germany</a:t>
                      </a:r>
                    </a:p>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Arial" charset="0"/>
                          <a:cs typeface="Times New Roman" pitchFamily="18" charset="0"/>
                        </a:rPr>
                        <a:t>Rossendorf</a:t>
                      </a:r>
                      <a:endParaRPr kumimoji="0" lang="ru-RU" sz="1800" b="1" i="0" u="none" strike="noStrike" cap="none" normalizeH="0" baseline="0" smtClean="0">
                        <a:ln>
                          <a:noFill/>
                        </a:ln>
                        <a:solidFill>
                          <a:srgbClr val="003399"/>
                        </a:solidFill>
                        <a:effectLst/>
                        <a:latin typeface="Arial" charset="0"/>
                        <a:cs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66763">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de-DE" sz="1800" b="1" i="0" u="none" strike="noStrike" cap="none" normalizeH="0" baseline="0" smtClean="0">
                          <a:ln>
                            <a:noFill/>
                          </a:ln>
                          <a:solidFill>
                            <a:srgbClr val="FF3300"/>
                          </a:solidFill>
                          <a:effectLst/>
                          <a:latin typeface="Arial" charset="0"/>
                        </a:rPr>
                        <a:t>CEA</a:t>
                      </a:r>
                      <a:endParaRPr kumimoji="0" lang="ru-RU" sz="1800" b="1" i="0" u="none" strike="noStrike" cap="none" normalizeH="0" baseline="0" smtClean="0">
                        <a:ln>
                          <a:noFill/>
                        </a:ln>
                        <a:solidFill>
                          <a:srgbClr val="FF330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1800" b="1" i="0" u="none" strike="noStrike" cap="none" normalizeH="0" baseline="0" smtClean="0">
                          <a:ln>
                            <a:noFill/>
                          </a:ln>
                          <a:solidFill>
                            <a:srgbClr val="003399"/>
                          </a:solidFill>
                          <a:effectLst/>
                          <a:latin typeface="Arial" charset="0"/>
                        </a:rPr>
                        <a:t>Commisariat </a:t>
                      </a:r>
                      <a:r>
                        <a:rPr kumimoji="0" lang="en-US" sz="1800" b="1" i="0" u="none" strike="noStrike" cap="none" normalizeH="0" baseline="0" smtClean="0">
                          <a:ln>
                            <a:noFill/>
                          </a:ln>
                          <a:solidFill>
                            <a:srgbClr val="003399"/>
                          </a:solidFill>
                          <a:effectLst/>
                          <a:latin typeface="Arial" charset="0"/>
                          <a:cs typeface="Arial" charset="0"/>
                        </a:rPr>
                        <a:t>à</a:t>
                      </a:r>
                      <a:r>
                        <a:rPr kumimoji="0" lang="en-US" sz="1800" b="1" i="0" u="none" strike="noStrike" cap="none" normalizeH="0" baseline="0" smtClean="0">
                          <a:ln>
                            <a:noFill/>
                          </a:ln>
                          <a:solidFill>
                            <a:srgbClr val="003399"/>
                          </a:solidFill>
                          <a:effectLst/>
                          <a:latin typeface="Arial" charset="0"/>
                        </a:rPr>
                        <a:t> l’Energie Atomique</a:t>
                      </a:r>
                      <a:endParaRPr kumimoji="0" lang="ru-RU" sz="1800" b="1" i="0" u="none" strike="noStrike" cap="none" normalizeH="0" baseline="0" smtClean="0">
                        <a:ln>
                          <a:noFill/>
                        </a:ln>
                        <a:solidFill>
                          <a:srgbClr val="003399"/>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Arial" charset="0"/>
                          <a:cs typeface="Times New Roman" pitchFamily="18" charset="0"/>
                        </a:rPr>
                        <a:t>France   Cadarache</a:t>
                      </a:r>
                      <a:endParaRPr kumimoji="0" lang="ru-RU" sz="1800" b="1" i="0" u="none" strike="noStrike" cap="none" normalizeH="0" baseline="0" smtClean="0">
                        <a:ln>
                          <a:noFill/>
                        </a:ln>
                        <a:solidFill>
                          <a:srgbClr val="003399"/>
                        </a:solidFill>
                        <a:effectLst/>
                        <a:latin typeface="Arial" charset="0"/>
                        <a:cs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iennummernplatzhalter 4"/>
          <p:cNvSpPr>
            <a:spLocks noGrp="1"/>
          </p:cNvSpPr>
          <p:nvPr>
            <p:ph type="sldNum" sz="quarter" idx="11"/>
          </p:nvPr>
        </p:nvSpPr>
        <p:spPr/>
        <p:txBody>
          <a:bodyPr/>
          <a:lstStyle/>
          <a:p>
            <a:fld id="{4F6D3DC8-4A7A-42C1-AB8D-36D53CF6D886}" type="slidenum">
              <a:rPr lang="ru-RU"/>
              <a:pPr/>
              <a:t>4</a:t>
            </a:fld>
            <a:endParaRPr lang="ru-RU"/>
          </a:p>
        </p:txBody>
      </p:sp>
      <p:sp>
        <p:nvSpPr>
          <p:cNvPr id="111618" name="Rectangle 2"/>
          <p:cNvSpPr>
            <a:spLocks noGrp="1" noChangeArrowheads="1"/>
          </p:cNvSpPr>
          <p:nvPr>
            <p:ph type="title"/>
          </p:nvPr>
        </p:nvSpPr>
        <p:spPr bwMode="auto">
          <a:xfrm>
            <a:off x="1509713" y="274638"/>
            <a:ext cx="612775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2800" b="1">
                <a:solidFill>
                  <a:srgbClr val="A50021"/>
                </a:solidFill>
                <a:latin typeface="Arial" charset="0"/>
              </a:rPr>
              <a:t>Organizational Structure and Managerial Responsibilities</a:t>
            </a:r>
            <a:r>
              <a:rPr lang="ru-RU"/>
              <a:t> </a:t>
            </a:r>
          </a:p>
        </p:txBody>
      </p:sp>
      <p:sp>
        <p:nvSpPr>
          <p:cNvPr id="111620" name="Rectangle 4"/>
          <p:cNvSpPr>
            <a:spLocks noChangeArrowheads="1"/>
          </p:cNvSpPr>
          <p:nvPr/>
        </p:nvSpPr>
        <p:spPr bwMode="auto">
          <a:xfrm>
            <a:off x="715963" y="1474788"/>
            <a:ext cx="7831137" cy="486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11621" name="Rectangle 5"/>
          <p:cNvSpPr>
            <a:spLocks noChangeArrowheads="1"/>
          </p:cNvSpPr>
          <p:nvPr/>
        </p:nvSpPr>
        <p:spPr bwMode="auto">
          <a:xfrm>
            <a:off x="7423150" y="4413250"/>
            <a:ext cx="77788"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ru-RU" sz="1400">
                <a:solidFill>
                  <a:srgbClr val="000000"/>
                </a:solidFill>
                <a:latin typeface="Arial" charset="0"/>
              </a:rPr>
              <a:t>-</a:t>
            </a:r>
            <a:endParaRPr lang="ru-RU"/>
          </a:p>
        </p:txBody>
      </p:sp>
      <p:sp>
        <p:nvSpPr>
          <p:cNvPr id="111622" name="Text Box 6"/>
          <p:cNvSpPr txBox="1">
            <a:spLocks noChangeArrowheads="1"/>
          </p:cNvSpPr>
          <p:nvPr/>
        </p:nvSpPr>
        <p:spPr bwMode="auto">
          <a:xfrm>
            <a:off x="3027363" y="1644650"/>
            <a:ext cx="2927350" cy="1216025"/>
          </a:xfrm>
          <a:prstGeom prst="rect">
            <a:avLst/>
          </a:prstGeom>
          <a:noFill/>
          <a:ln w="38100" cap="sq">
            <a:solidFill>
              <a:srgbClr val="008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003399"/>
                </a:solidFill>
                <a:latin typeface="Arial" charset="0"/>
              </a:rPr>
              <a:t>Project Manager</a:t>
            </a:r>
          </a:p>
          <a:p>
            <a:pPr>
              <a:spcBef>
                <a:spcPct val="50000"/>
              </a:spcBef>
            </a:pPr>
            <a:r>
              <a:rPr lang="en-US" sz="2000">
                <a:solidFill>
                  <a:srgbClr val="003399"/>
                </a:solidFill>
                <a:latin typeface="Arial" charset="0"/>
              </a:rPr>
              <a:t>Prof. M. Veshchunov</a:t>
            </a:r>
            <a:endParaRPr lang="ru-RU" sz="2000">
              <a:solidFill>
                <a:srgbClr val="003399"/>
              </a:solidFill>
              <a:latin typeface="Arial" charset="0"/>
            </a:endParaRPr>
          </a:p>
        </p:txBody>
      </p:sp>
      <p:sp>
        <p:nvSpPr>
          <p:cNvPr id="111623" name="Text Box 7"/>
          <p:cNvSpPr txBox="1">
            <a:spLocks noChangeArrowheads="1"/>
          </p:cNvSpPr>
          <p:nvPr/>
        </p:nvSpPr>
        <p:spPr bwMode="auto">
          <a:xfrm>
            <a:off x="735013" y="3644900"/>
            <a:ext cx="3843337" cy="2230438"/>
          </a:xfrm>
          <a:prstGeom prst="rect">
            <a:avLst/>
          </a:prstGeom>
          <a:noFill/>
          <a:ln w="38100" cap="sq">
            <a:solidFill>
              <a:srgbClr val="008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003399"/>
                </a:solidFill>
                <a:latin typeface="Arial" charset="0"/>
              </a:rPr>
              <a:t>Laboratory for Condensed Matter Theory (IBRAE)</a:t>
            </a:r>
          </a:p>
          <a:p>
            <a:pPr>
              <a:spcBef>
                <a:spcPct val="50000"/>
              </a:spcBef>
            </a:pPr>
            <a:r>
              <a:rPr lang="en-US" sz="2000">
                <a:solidFill>
                  <a:srgbClr val="003399"/>
                </a:solidFill>
                <a:latin typeface="Arial" charset="0"/>
              </a:rPr>
              <a:t>(Head: Prof. M. Veshchunov)</a:t>
            </a:r>
          </a:p>
          <a:p>
            <a:pPr>
              <a:spcBef>
                <a:spcPct val="50000"/>
              </a:spcBef>
            </a:pPr>
            <a:r>
              <a:rPr lang="en-US" b="1">
                <a:solidFill>
                  <a:srgbClr val="003399"/>
                </a:solidFill>
                <a:latin typeface="Arial" charset="0"/>
              </a:rPr>
              <a:t>Tasks 1-5</a:t>
            </a:r>
            <a:endParaRPr lang="ru-RU" b="1">
              <a:solidFill>
                <a:srgbClr val="003399"/>
              </a:solidFill>
              <a:latin typeface="Arial" charset="0"/>
            </a:endParaRPr>
          </a:p>
        </p:txBody>
      </p:sp>
      <p:sp>
        <p:nvSpPr>
          <p:cNvPr id="111624" name="Text Box 8"/>
          <p:cNvSpPr txBox="1">
            <a:spLocks noChangeArrowheads="1"/>
          </p:cNvSpPr>
          <p:nvPr/>
        </p:nvSpPr>
        <p:spPr bwMode="auto">
          <a:xfrm>
            <a:off x="4697413" y="3643313"/>
            <a:ext cx="3830637" cy="2230437"/>
          </a:xfrm>
          <a:prstGeom prst="rect">
            <a:avLst/>
          </a:prstGeom>
          <a:noFill/>
          <a:ln w="38100" cap="sq">
            <a:solidFill>
              <a:srgbClr val="008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003399"/>
                </a:solidFill>
                <a:latin typeface="Arial" charset="0"/>
              </a:rPr>
              <a:t>Laboratory for Computational Heat and Hydrodynamics (IBRAE)</a:t>
            </a:r>
          </a:p>
          <a:p>
            <a:pPr>
              <a:spcBef>
                <a:spcPct val="50000"/>
              </a:spcBef>
            </a:pPr>
            <a:r>
              <a:rPr lang="en-US" sz="2000">
                <a:solidFill>
                  <a:srgbClr val="003399"/>
                </a:solidFill>
                <a:latin typeface="Arial" charset="0"/>
              </a:rPr>
              <a:t>(Head: Dr. V. Chudanov)</a:t>
            </a:r>
          </a:p>
          <a:p>
            <a:pPr>
              <a:spcBef>
                <a:spcPct val="50000"/>
              </a:spcBef>
            </a:pPr>
            <a:r>
              <a:rPr lang="en-US" b="1">
                <a:solidFill>
                  <a:srgbClr val="003399"/>
                </a:solidFill>
                <a:latin typeface="Arial" charset="0"/>
              </a:rPr>
              <a:t>Tasks 6-8</a:t>
            </a:r>
            <a:endParaRPr lang="ru-RU" b="1">
              <a:solidFill>
                <a:srgbClr val="003399"/>
              </a:solidFill>
              <a:latin typeface="Arial" charset="0"/>
            </a:endParaRPr>
          </a:p>
        </p:txBody>
      </p:sp>
      <p:sp>
        <p:nvSpPr>
          <p:cNvPr id="111625" name="Line 9"/>
          <p:cNvSpPr>
            <a:spLocks noChangeShapeType="1"/>
          </p:cNvSpPr>
          <p:nvPr/>
        </p:nvSpPr>
        <p:spPr bwMode="auto">
          <a:xfrm flipH="1">
            <a:off x="2382838" y="2608263"/>
            <a:ext cx="1162050" cy="963612"/>
          </a:xfrm>
          <a:prstGeom prst="line">
            <a:avLst/>
          </a:prstGeom>
          <a:noFill/>
          <a:ln w="38100" cap="sq">
            <a:solidFill>
              <a:srgbClr val="008000"/>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1626" name="Line 10"/>
          <p:cNvSpPr>
            <a:spLocks noChangeShapeType="1"/>
          </p:cNvSpPr>
          <p:nvPr/>
        </p:nvSpPr>
        <p:spPr bwMode="auto">
          <a:xfrm>
            <a:off x="5499100" y="2606675"/>
            <a:ext cx="963613" cy="976313"/>
          </a:xfrm>
          <a:prstGeom prst="line">
            <a:avLst/>
          </a:prstGeom>
          <a:noFill/>
          <a:ln w="38100" cap="sq">
            <a:solidFill>
              <a:srgbClr val="008000"/>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fld id="{5CFDBC23-4E66-484B-92D2-51405C36026A}" type="slidenum">
              <a:rPr lang="ru-RU"/>
              <a:pPr/>
              <a:t>5</a:t>
            </a:fld>
            <a:endParaRPr lang="ru-RU"/>
          </a:p>
        </p:txBody>
      </p:sp>
      <p:sp>
        <p:nvSpPr>
          <p:cNvPr id="79874" name="Rectangle 2"/>
          <p:cNvSpPr>
            <a:spLocks noChangeArrowheads="1"/>
          </p:cNvSpPr>
          <p:nvPr/>
        </p:nvSpPr>
        <p:spPr bwMode="auto">
          <a:xfrm>
            <a:off x="1809750" y="371475"/>
            <a:ext cx="57848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GB" sz="2800" b="1">
                <a:solidFill>
                  <a:srgbClr val="A50021"/>
                </a:solidFill>
                <a:latin typeface="Arial" charset="0"/>
              </a:rPr>
              <a:t>Project Objectives</a:t>
            </a:r>
            <a:endParaRPr lang="ru-RU" sz="2800" b="1">
              <a:solidFill>
                <a:srgbClr val="A50021"/>
              </a:solidFill>
              <a:latin typeface="Arial" charset="0"/>
            </a:endParaRPr>
          </a:p>
        </p:txBody>
      </p:sp>
      <p:sp>
        <p:nvSpPr>
          <p:cNvPr id="79875" name="Text Box 3"/>
          <p:cNvSpPr txBox="1">
            <a:spLocks noChangeArrowheads="1"/>
          </p:cNvSpPr>
          <p:nvPr/>
        </p:nvSpPr>
        <p:spPr bwMode="auto">
          <a:xfrm>
            <a:off x="685800" y="1524000"/>
            <a:ext cx="79057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ru-RU"/>
          </a:p>
        </p:txBody>
      </p:sp>
      <p:sp>
        <p:nvSpPr>
          <p:cNvPr id="79895" name="Text Box 23"/>
          <p:cNvSpPr txBox="1">
            <a:spLocks noChangeArrowheads="1"/>
          </p:cNvSpPr>
          <p:nvPr/>
        </p:nvSpPr>
        <p:spPr bwMode="auto">
          <a:xfrm>
            <a:off x="668338" y="1509713"/>
            <a:ext cx="7874000" cy="34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000" b="1">
                <a:solidFill>
                  <a:srgbClr val="003399"/>
                </a:solidFill>
                <a:latin typeface="Arial" charset="0"/>
              </a:rPr>
              <a:t>On the base of detailed analysis of available and new experimental data, to update, improve and verify models </a:t>
            </a:r>
            <a:r>
              <a:rPr lang="en-GB" sz="2000" b="1">
                <a:solidFill>
                  <a:srgbClr val="003399"/>
                </a:solidFill>
                <a:latin typeface="Arial" charset="0"/>
                <a:cs typeface="Times New Roman" pitchFamily="18" charset="0"/>
              </a:rPr>
              <a:t>on reactor core molten materials behaviour at consecutive stages of a severe accident:</a:t>
            </a:r>
          </a:p>
          <a:p>
            <a:pPr lvl="1" algn="just">
              <a:spcBef>
                <a:spcPct val="50000"/>
              </a:spcBef>
            </a:pPr>
            <a:r>
              <a:rPr lang="en-GB" sz="1800" b="1">
                <a:solidFill>
                  <a:srgbClr val="003399"/>
                </a:solidFill>
                <a:latin typeface="Arial" charset="0"/>
                <a:cs typeface="Arial" charset="0"/>
              </a:rPr>
              <a:t>• </a:t>
            </a:r>
            <a:r>
              <a:rPr lang="en-GB" sz="1800" b="1">
                <a:solidFill>
                  <a:srgbClr val="003399"/>
                </a:solidFill>
                <a:latin typeface="Arial" charset="0"/>
                <a:cs typeface="Times New Roman" pitchFamily="18" charset="0"/>
              </a:rPr>
              <a:t>from the early stage, when </a:t>
            </a:r>
            <a:r>
              <a:rPr lang="en-GB" sz="1800" b="1">
                <a:solidFill>
                  <a:srgbClr val="003399"/>
                </a:solidFill>
                <a:latin typeface="Arial" charset="0"/>
              </a:rPr>
              <a:t>melt formation and progression during core degradation occur (SVECHA/MELT code)</a:t>
            </a:r>
            <a:r>
              <a:rPr lang="en-GB" sz="1800" b="1">
                <a:solidFill>
                  <a:srgbClr val="003399"/>
                </a:solidFill>
                <a:latin typeface="Arial" charset="0"/>
                <a:cs typeface="Times New Roman" pitchFamily="18" charset="0"/>
              </a:rPr>
              <a:t>, </a:t>
            </a:r>
          </a:p>
          <a:p>
            <a:pPr lvl="1" algn="just">
              <a:spcBef>
                <a:spcPct val="50000"/>
              </a:spcBef>
            </a:pPr>
            <a:r>
              <a:rPr lang="en-GB" sz="1800" b="1">
                <a:solidFill>
                  <a:srgbClr val="003399"/>
                </a:solidFill>
                <a:latin typeface="Arial" charset="0"/>
                <a:cs typeface="Arial" charset="0"/>
              </a:rPr>
              <a:t>•   </a:t>
            </a:r>
            <a:r>
              <a:rPr lang="en-GB" sz="1800" b="1">
                <a:solidFill>
                  <a:srgbClr val="003399"/>
                </a:solidFill>
                <a:latin typeface="Arial" charset="0"/>
                <a:cs typeface="Times New Roman" pitchFamily="18" charset="0"/>
              </a:rPr>
              <a:t>to the late stage, when the core is completely   degraded and a molten pool is formed in lower head of the PRV (CONV code),</a:t>
            </a:r>
            <a:r>
              <a:rPr lang="ru-RU" sz="1800" b="1">
                <a:solidFill>
                  <a:srgbClr val="003399"/>
                </a:solidFill>
                <a:latin typeface="Arial" charset="0"/>
              </a:rPr>
              <a:t> </a:t>
            </a:r>
            <a:endParaRPr lang="en-US" sz="1800" b="1">
              <a:solidFill>
                <a:srgbClr val="003399"/>
              </a:solidFill>
              <a:latin typeface="Arial" charset="0"/>
            </a:endParaRPr>
          </a:p>
          <a:p>
            <a:pPr algn="just">
              <a:spcBef>
                <a:spcPct val="50000"/>
              </a:spcBef>
            </a:pPr>
            <a:r>
              <a:rPr lang="en-US" sz="2000" b="1">
                <a:solidFill>
                  <a:srgbClr val="003399"/>
                </a:solidFill>
                <a:latin typeface="Arial" charset="0"/>
              </a:rPr>
              <a:t>and to prepare them for benchmarking of simplified models and for implementation in the existing SA system codes</a:t>
            </a:r>
            <a:endParaRPr lang="ru-RU" sz="2000" b="1">
              <a:solidFill>
                <a:srgbClr val="003399"/>
              </a:solidFill>
              <a:latin typeface="Arial"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fld id="{57EB43B8-B9C0-48A8-8332-99408DD03235}" type="slidenum">
              <a:rPr lang="ru-RU"/>
              <a:pPr/>
              <a:t>6</a:t>
            </a:fld>
            <a:endParaRPr lang="ru-RU"/>
          </a:p>
        </p:txBody>
      </p:sp>
      <p:sp>
        <p:nvSpPr>
          <p:cNvPr id="230402" name="Rectangle 2"/>
          <p:cNvSpPr>
            <a:spLocks noChangeArrowheads="1"/>
          </p:cNvSpPr>
          <p:nvPr/>
        </p:nvSpPr>
        <p:spPr bwMode="auto">
          <a:xfrm>
            <a:off x="1809750" y="371475"/>
            <a:ext cx="57848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GB" sz="2800" b="1">
                <a:solidFill>
                  <a:srgbClr val="A50021"/>
                </a:solidFill>
                <a:latin typeface="Arial" charset="0"/>
              </a:rPr>
              <a:t>Main Physical Processes</a:t>
            </a:r>
          </a:p>
        </p:txBody>
      </p:sp>
      <p:sp>
        <p:nvSpPr>
          <p:cNvPr id="230403" name="Text Box 3"/>
          <p:cNvSpPr txBox="1">
            <a:spLocks noChangeArrowheads="1"/>
          </p:cNvSpPr>
          <p:nvPr/>
        </p:nvSpPr>
        <p:spPr bwMode="auto">
          <a:xfrm>
            <a:off x="685800" y="1524000"/>
            <a:ext cx="79057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ru-RU"/>
          </a:p>
        </p:txBody>
      </p:sp>
      <p:sp>
        <p:nvSpPr>
          <p:cNvPr id="230404" name="Text Box 4"/>
          <p:cNvSpPr txBox="1">
            <a:spLocks noChangeArrowheads="1"/>
          </p:cNvSpPr>
          <p:nvPr/>
        </p:nvSpPr>
        <p:spPr bwMode="auto">
          <a:xfrm>
            <a:off x="704850" y="1562100"/>
            <a:ext cx="7886700" cy="364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just">
              <a:spcBef>
                <a:spcPts val="600"/>
              </a:spcBef>
              <a:buFont typeface="Wingdings" pitchFamily="2" charset="2"/>
              <a:buChar char="§"/>
            </a:pPr>
            <a:r>
              <a:rPr lang="en-GB" sz="2000" b="1">
                <a:solidFill>
                  <a:srgbClr val="003399"/>
                </a:solidFill>
                <a:latin typeface="Arial" charset="0"/>
                <a:cs typeface="Times New Roman" pitchFamily="18" charset="0"/>
              </a:rPr>
              <a:t>Melt formation, onset of melt relocation:</a:t>
            </a:r>
            <a:endParaRPr lang="ru-RU" sz="2000" b="1">
              <a:solidFill>
                <a:srgbClr val="003399"/>
              </a:solidFill>
              <a:latin typeface="Arial" charset="0"/>
              <a:cs typeface="Times New Roman" pitchFamily="18" charset="0"/>
            </a:endParaRPr>
          </a:p>
          <a:p>
            <a:pPr lvl="1" algn="just">
              <a:spcBef>
                <a:spcPts val="400"/>
              </a:spcBef>
              <a:buFontTx/>
              <a:buChar char="•"/>
            </a:pPr>
            <a:r>
              <a:rPr lang="en-GB" sz="1800" b="1">
                <a:solidFill>
                  <a:srgbClr val="003399"/>
                </a:solidFill>
                <a:latin typeface="Arial" charset="0"/>
                <a:cs typeface="Times New Roman" pitchFamily="18" charset="0"/>
              </a:rPr>
              <a:t>Simultaneous dissolution of ZrO</a:t>
            </a:r>
            <a:r>
              <a:rPr lang="en-GB" sz="1800" b="1" baseline="-30000">
                <a:solidFill>
                  <a:srgbClr val="003399"/>
                </a:solidFill>
                <a:latin typeface="Arial" charset="0"/>
                <a:cs typeface="Times New Roman" pitchFamily="18" charset="0"/>
              </a:rPr>
              <a:t>2</a:t>
            </a:r>
            <a:r>
              <a:rPr lang="en-GB" sz="1800" b="1">
                <a:solidFill>
                  <a:srgbClr val="003399"/>
                </a:solidFill>
                <a:latin typeface="Arial" charset="0"/>
                <a:cs typeface="Times New Roman" pitchFamily="18" charset="0"/>
              </a:rPr>
              <a:t> crust and UO</a:t>
            </a:r>
            <a:r>
              <a:rPr lang="en-GB" sz="1800" b="1" baseline="-30000">
                <a:solidFill>
                  <a:srgbClr val="003399"/>
                </a:solidFill>
                <a:latin typeface="Arial" charset="0"/>
                <a:cs typeface="Times New Roman" pitchFamily="18" charset="0"/>
              </a:rPr>
              <a:t>2</a:t>
            </a:r>
            <a:r>
              <a:rPr lang="en-GB" sz="1800" b="1">
                <a:solidFill>
                  <a:srgbClr val="003399"/>
                </a:solidFill>
                <a:latin typeface="Arial" charset="0"/>
                <a:cs typeface="Times New Roman" pitchFamily="18" charset="0"/>
              </a:rPr>
              <a:t> pellet by molten Zircaloy</a:t>
            </a:r>
            <a:endParaRPr lang="ru-RU" sz="1800" b="1">
              <a:solidFill>
                <a:srgbClr val="003399"/>
              </a:solidFill>
              <a:latin typeface="Arial" charset="0"/>
              <a:cs typeface="Times New Roman" pitchFamily="18" charset="0"/>
            </a:endParaRPr>
          </a:p>
          <a:p>
            <a:pPr lvl="1" algn="just">
              <a:spcBef>
                <a:spcPts val="400"/>
              </a:spcBef>
              <a:buFontTx/>
              <a:buChar char="•"/>
            </a:pPr>
            <a:r>
              <a:rPr lang="en-GB" sz="1800" b="1">
                <a:solidFill>
                  <a:srgbClr val="003399"/>
                </a:solidFill>
                <a:latin typeface="Arial" charset="0"/>
                <a:cs typeface="Times New Roman" pitchFamily="18" charset="0"/>
              </a:rPr>
              <a:t>Cladding oxide shell failure</a:t>
            </a:r>
            <a:endParaRPr lang="ru-RU" sz="1800" b="1">
              <a:solidFill>
                <a:srgbClr val="003399"/>
              </a:solidFill>
              <a:latin typeface="Arial" charset="0"/>
              <a:cs typeface="Times New Roman" pitchFamily="18" charset="0"/>
            </a:endParaRPr>
          </a:p>
          <a:p>
            <a:pPr lvl="1" algn="just">
              <a:spcBef>
                <a:spcPts val="400"/>
              </a:spcBef>
              <a:buFontTx/>
              <a:buChar char="•"/>
            </a:pPr>
            <a:r>
              <a:rPr lang="en-GB" sz="1800" b="1">
                <a:solidFill>
                  <a:srgbClr val="003399"/>
                </a:solidFill>
                <a:latin typeface="Arial" charset="0"/>
                <a:cs typeface="Times New Roman" pitchFamily="18" charset="0"/>
              </a:rPr>
              <a:t>Release of U-Zr-O mixture from the cladding breach</a:t>
            </a:r>
            <a:endParaRPr lang="ru-RU" sz="1800" b="1">
              <a:solidFill>
                <a:srgbClr val="003399"/>
              </a:solidFill>
              <a:latin typeface="Arial" charset="0"/>
              <a:cs typeface="Times New Roman" pitchFamily="18" charset="0"/>
            </a:endParaRPr>
          </a:p>
          <a:p>
            <a:pPr algn="just">
              <a:spcBef>
                <a:spcPts val="600"/>
              </a:spcBef>
              <a:buFont typeface="Wingdings" pitchFamily="2" charset="2"/>
              <a:buChar char="§"/>
            </a:pPr>
            <a:r>
              <a:rPr lang="en-GB" sz="2000" b="1">
                <a:solidFill>
                  <a:srgbClr val="003399"/>
                </a:solidFill>
                <a:latin typeface="Arial" charset="0"/>
                <a:cs typeface="Times New Roman" pitchFamily="18" charset="0"/>
              </a:rPr>
              <a:t>Melt relocation:</a:t>
            </a:r>
          </a:p>
          <a:p>
            <a:pPr lvl="1" algn="just">
              <a:spcBef>
                <a:spcPts val="600"/>
              </a:spcBef>
              <a:buFontTx/>
              <a:buChar char="•"/>
            </a:pPr>
            <a:r>
              <a:rPr lang="en-GB" sz="1800" b="1">
                <a:solidFill>
                  <a:srgbClr val="003399"/>
                </a:solidFill>
                <a:latin typeface="Arial" charset="0"/>
                <a:cs typeface="Times New Roman" pitchFamily="18" charset="0"/>
              </a:rPr>
              <a:t>Candling (drops and rivulets) </a:t>
            </a:r>
          </a:p>
          <a:p>
            <a:pPr lvl="1" algn="just">
              <a:spcBef>
                <a:spcPts val="600"/>
              </a:spcBef>
              <a:buFontTx/>
              <a:buChar char="•"/>
            </a:pPr>
            <a:r>
              <a:rPr lang="en-GB" sz="1800" b="1">
                <a:solidFill>
                  <a:srgbClr val="003399"/>
                </a:solidFill>
                <a:latin typeface="Arial" charset="0"/>
                <a:cs typeface="Times New Roman" pitchFamily="18" charset="0"/>
              </a:rPr>
              <a:t>Formation, oxidation and downward relocation of massive channel blockage (slug) </a:t>
            </a:r>
          </a:p>
          <a:p>
            <a:pPr algn="just">
              <a:spcBef>
                <a:spcPts val="600"/>
              </a:spcBef>
              <a:buFont typeface="Wingdings" pitchFamily="2" charset="2"/>
              <a:buChar char="§"/>
            </a:pPr>
            <a:r>
              <a:rPr lang="en-GB" sz="2000" b="1">
                <a:solidFill>
                  <a:srgbClr val="003399"/>
                </a:solidFill>
                <a:latin typeface="Arial" charset="0"/>
                <a:cs typeface="Times New Roman" pitchFamily="18" charset="0"/>
              </a:rPr>
              <a:t>Physical-chemical behaviour of molten pool in the lower head of the RPV:</a:t>
            </a:r>
          </a:p>
          <a:p>
            <a:pPr lvl="1" algn="just">
              <a:spcBef>
                <a:spcPts val="600"/>
              </a:spcBef>
              <a:buFontTx/>
              <a:buChar char="•"/>
            </a:pPr>
            <a:r>
              <a:rPr lang="en-GB" sz="1800" b="1">
                <a:solidFill>
                  <a:srgbClr val="003399"/>
                </a:solidFill>
                <a:latin typeface="Arial" charset="0"/>
                <a:cs typeface="Times New Roman" pitchFamily="18" charset="0"/>
              </a:rPr>
              <a:t>Molten pool oxidation, phase segregation, stratification, 3D turbulent flows</a:t>
            </a:r>
            <a:endParaRPr lang="ru-RU" sz="1800" b="1">
              <a:solidFill>
                <a:srgbClr val="003399"/>
              </a:solidFill>
              <a:latin typeface="Arial" charset="0"/>
              <a:cs typeface="Times New Roman"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liennummernplatzhalter 4"/>
          <p:cNvSpPr>
            <a:spLocks noGrp="1"/>
          </p:cNvSpPr>
          <p:nvPr>
            <p:ph type="sldNum" sz="quarter" idx="11"/>
          </p:nvPr>
        </p:nvSpPr>
        <p:spPr/>
        <p:txBody>
          <a:bodyPr/>
          <a:lstStyle/>
          <a:p>
            <a:fld id="{F490A8B1-7936-4DAA-992C-DA674E5560DE}" type="slidenum">
              <a:rPr lang="ru-RU"/>
              <a:pPr/>
              <a:t>7</a:t>
            </a:fld>
            <a:endParaRPr lang="ru-RU"/>
          </a:p>
        </p:txBody>
      </p:sp>
      <p:sp>
        <p:nvSpPr>
          <p:cNvPr id="234498" name="Rectangle 2"/>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2800" b="1">
                <a:solidFill>
                  <a:srgbClr val="A50021"/>
                </a:solidFill>
                <a:latin typeface="Arial" charset="0"/>
              </a:rPr>
              <a:t>Technical Schedule </a:t>
            </a:r>
            <a:r>
              <a:rPr lang="en-US" sz="2800">
                <a:solidFill>
                  <a:srgbClr val="A50021"/>
                </a:solidFill>
                <a:latin typeface="Arial" charset="0"/>
              </a:rPr>
              <a:t>(1)</a:t>
            </a:r>
            <a:r>
              <a:rPr lang="ru-RU"/>
              <a:t> </a:t>
            </a:r>
          </a:p>
        </p:txBody>
      </p:sp>
      <p:graphicFrame>
        <p:nvGraphicFramePr>
          <p:cNvPr id="234499" name="Group 3"/>
          <p:cNvGraphicFramePr>
            <a:graphicFrameLocks noGrp="1"/>
          </p:cNvGraphicFramePr>
          <p:nvPr/>
        </p:nvGraphicFramePr>
        <p:xfrm>
          <a:off x="839788" y="1522413"/>
          <a:ext cx="7596187" cy="1706880"/>
        </p:xfrm>
        <a:graphic>
          <a:graphicData uri="http://schemas.openxmlformats.org/drawingml/2006/table">
            <a:tbl>
              <a:tblPr/>
              <a:tblGrid>
                <a:gridCol w="1374775"/>
                <a:gridCol w="1243012"/>
                <a:gridCol w="1246188"/>
                <a:gridCol w="1243012"/>
                <a:gridCol w="1246188"/>
                <a:gridCol w="1243012"/>
              </a:tblGrid>
              <a:tr h="739775">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smtClean="0">
                        <a:ln>
                          <a:noFill/>
                        </a:ln>
                        <a:solidFill>
                          <a:srgbClr val="003399"/>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3399"/>
                          </a:solidFill>
                          <a:effectLst/>
                          <a:latin typeface="Arial" charset="0"/>
                          <a:ea typeface="Times New Roman" pitchFamily="18" charset="0"/>
                          <a:cs typeface="Arial" charset="0"/>
                        </a:rPr>
                        <a:t>Quarter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3399"/>
                        </a:solidFill>
                        <a:effectLst/>
                        <a:latin typeface="Times New Roman" pitchFamily="18" charset="0"/>
                        <a:ea typeface="Times New Roman" pitchFamily="18" charset="0"/>
                        <a:cs typeface="Arial" charset="0"/>
                      </a:endParaRPr>
                    </a:p>
                  </a:txBody>
                  <a:tcPr horzOverflow="overflow">
                    <a:lnL w="254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smtClean="0">
                        <a:ln>
                          <a:noFill/>
                        </a:ln>
                        <a:solidFill>
                          <a:srgbClr val="003399"/>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rgbClr val="003399"/>
                          </a:solidFill>
                          <a:effectLst/>
                          <a:latin typeface="Arial" charset="0"/>
                          <a:ea typeface="Times New Roman" pitchFamily="18" charset="0"/>
                          <a:cs typeface="Arial" charset="0"/>
                        </a:rPr>
                        <a:t>4</a:t>
                      </a:r>
                      <a:endParaRPr kumimoji="0" lang="en-GB" sz="2400" b="1" i="0" u="none" strike="noStrike" cap="none" normalizeH="0" baseline="0" smtClean="0">
                        <a:ln>
                          <a:noFill/>
                        </a:ln>
                        <a:solidFill>
                          <a:srgbClr val="003399"/>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smtClean="0">
                        <a:ln>
                          <a:noFill/>
                        </a:ln>
                        <a:solidFill>
                          <a:srgbClr val="003399"/>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rgbClr val="003399"/>
                          </a:solidFill>
                          <a:effectLst/>
                          <a:latin typeface="Arial" charset="0"/>
                          <a:ea typeface="Times New Roman" pitchFamily="18" charset="0"/>
                          <a:cs typeface="Arial" charset="0"/>
                        </a:rPr>
                        <a:t>7</a:t>
                      </a:r>
                      <a:endParaRPr kumimoji="0" lang="en-GB" sz="2400" b="1" i="0" u="none" strike="noStrike" cap="none" normalizeH="0" baseline="0" smtClean="0">
                        <a:ln>
                          <a:noFill/>
                        </a:ln>
                        <a:solidFill>
                          <a:srgbClr val="003399"/>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smtClean="0">
                        <a:ln>
                          <a:noFill/>
                        </a:ln>
                        <a:solidFill>
                          <a:srgbClr val="003399"/>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rgbClr val="003399"/>
                          </a:solidFill>
                          <a:effectLst/>
                          <a:latin typeface="Arial" charset="0"/>
                          <a:ea typeface="Times New Roman" pitchFamily="18" charset="0"/>
                          <a:cs typeface="Arial" charset="0"/>
                        </a:rPr>
                        <a:t>8</a:t>
                      </a:r>
                      <a:endParaRPr kumimoji="0" lang="en-GB" sz="2400" b="1" i="0" u="none" strike="noStrike" cap="none" normalizeH="0" baseline="0" smtClean="0">
                        <a:ln>
                          <a:noFill/>
                        </a:ln>
                        <a:solidFill>
                          <a:srgbClr val="003399"/>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smtClean="0">
                        <a:ln>
                          <a:noFill/>
                        </a:ln>
                        <a:solidFill>
                          <a:srgbClr val="003399"/>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rgbClr val="003399"/>
                          </a:solidFill>
                          <a:effectLst/>
                          <a:latin typeface="Arial" charset="0"/>
                          <a:ea typeface="Times New Roman" pitchFamily="18" charset="0"/>
                          <a:cs typeface="Arial" charset="0"/>
                        </a:rPr>
                        <a:t>10</a:t>
                      </a:r>
                      <a:endParaRPr kumimoji="0" lang="en-GB" sz="2400" b="1" i="0" u="none" strike="noStrike" cap="none" normalizeH="0" baseline="0" smtClean="0">
                        <a:ln>
                          <a:noFill/>
                        </a:ln>
                        <a:solidFill>
                          <a:srgbClr val="003399"/>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smtClean="0">
                        <a:ln>
                          <a:noFill/>
                        </a:ln>
                        <a:solidFill>
                          <a:srgbClr val="003399"/>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rgbClr val="003399"/>
                          </a:solidFill>
                          <a:effectLst/>
                          <a:latin typeface="Arial" charset="0"/>
                          <a:ea typeface="Times New Roman" pitchFamily="18" charset="0"/>
                          <a:cs typeface="Arial" charset="0"/>
                        </a:rPr>
                        <a:t>12</a:t>
                      </a:r>
                      <a:endParaRPr kumimoji="0" lang="en-GB" sz="2400" b="1" i="0" u="none" strike="noStrike" cap="none" normalizeH="0" baseline="0" smtClean="0">
                        <a:ln>
                          <a:noFill/>
                        </a:ln>
                        <a:solidFill>
                          <a:srgbClr val="003399"/>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538163">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smtClean="0">
                        <a:ln>
                          <a:noFill/>
                        </a:ln>
                        <a:solidFill>
                          <a:srgbClr val="003399"/>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3399"/>
                          </a:solidFill>
                          <a:effectLst/>
                          <a:latin typeface="Arial" charset="0"/>
                          <a:ea typeface="Times New Roman" pitchFamily="18" charset="0"/>
                          <a:cs typeface="Arial" charset="0"/>
                        </a:rPr>
                        <a:t>Task </a:t>
                      </a:r>
                      <a:r>
                        <a:rPr kumimoji="0" lang="ru-RU" sz="2000" b="0" i="0" u="none" strike="noStrike" cap="none" normalizeH="0" baseline="0" smtClean="0">
                          <a:ln>
                            <a:noFill/>
                          </a:ln>
                          <a:solidFill>
                            <a:srgbClr val="003399"/>
                          </a:solidFill>
                          <a:effectLst/>
                          <a:latin typeface="Arial" charset="0"/>
                          <a:ea typeface="Times New Roman" pitchFamily="18" charset="0"/>
                          <a:cs typeface="Arial" charset="0"/>
                        </a:rPr>
                        <a:t>№№</a:t>
                      </a:r>
                      <a:endParaRPr kumimoji="0" lang="en-GB" sz="2000" b="0" i="0" u="none" strike="noStrike" cap="none" normalizeH="0" baseline="0" smtClean="0">
                        <a:ln>
                          <a:noFill/>
                        </a:ln>
                        <a:solidFill>
                          <a:srgbClr val="003399"/>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3399"/>
                        </a:solidFill>
                        <a:effectLst/>
                        <a:latin typeface="Times New Roman" pitchFamily="18" charset="0"/>
                        <a:ea typeface="Times New Roman" pitchFamily="18" charset="0"/>
                        <a:cs typeface="Arial" charset="0"/>
                      </a:endParaRPr>
                    </a:p>
                  </a:txBody>
                  <a:tcPr horzOverflow="overflow">
                    <a:lnL w="254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smtClean="0">
                        <a:ln>
                          <a:noFill/>
                        </a:ln>
                        <a:solidFill>
                          <a:srgbClr val="003399"/>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rgbClr val="003399"/>
                          </a:solidFill>
                          <a:effectLst/>
                          <a:latin typeface="Arial" charset="0"/>
                          <a:ea typeface="Times New Roman" pitchFamily="18" charset="0"/>
                          <a:cs typeface="Arial" charset="0"/>
                        </a:rPr>
                        <a:t>1, 6</a:t>
                      </a:r>
                      <a:endParaRPr kumimoji="0" lang="en-GB" sz="2400" b="1" i="0" u="none" strike="noStrike" cap="none" normalizeH="0" baseline="0" smtClean="0">
                        <a:ln>
                          <a:noFill/>
                        </a:ln>
                        <a:solidFill>
                          <a:srgbClr val="003399"/>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smtClean="0">
                        <a:ln>
                          <a:noFill/>
                        </a:ln>
                        <a:solidFill>
                          <a:srgbClr val="003399"/>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rgbClr val="003399"/>
                          </a:solidFill>
                          <a:effectLst/>
                          <a:latin typeface="Arial" charset="0"/>
                          <a:ea typeface="Times New Roman" pitchFamily="18" charset="0"/>
                          <a:cs typeface="Arial" charset="0"/>
                        </a:rPr>
                        <a:t>2</a:t>
                      </a:r>
                      <a:endParaRPr kumimoji="0" lang="en-GB" sz="2400" b="1" i="0" u="none" strike="noStrike" cap="none" normalizeH="0" baseline="0" smtClean="0">
                        <a:ln>
                          <a:noFill/>
                        </a:ln>
                        <a:solidFill>
                          <a:srgbClr val="003399"/>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rgbClr val="FFFFCC">
                        <a:alpha val="50000"/>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smtClean="0">
                        <a:ln>
                          <a:noFill/>
                        </a:ln>
                        <a:solidFill>
                          <a:srgbClr val="003399"/>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rgbClr val="003399"/>
                          </a:solidFill>
                          <a:effectLst/>
                          <a:latin typeface="Arial" charset="0"/>
                          <a:ea typeface="Times New Roman" pitchFamily="18" charset="0"/>
                          <a:cs typeface="Arial" charset="0"/>
                        </a:rPr>
                        <a:t>7</a:t>
                      </a:r>
                      <a:endParaRPr kumimoji="0" lang="en-GB" sz="2400" b="1" i="0" u="none" strike="noStrike" cap="none" normalizeH="0" baseline="0" smtClean="0">
                        <a:ln>
                          <a:noFill/>
                        </a:ln>
                        <a:solidFill>
                          <a:srgbClr val="003399"/>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smtClean="0">
                        <a:ln>
                          <a:noFill/>
                        </a:ln>
                        <a:solidFill>
                          <a:srgbClr val="003399"/>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rgbClr val="003399"/>
                          </a:solidFill>
                          <a:effectLst/>
                          <a:latin typeface="Arial" charset="0"/>
                          <a:ea typeface="Times New Roman" pitchFamily="18" charset="0"/>
                          <a:cs typeface="Arial" charset="0"/>
                        </a:rPr>
                        <a:t>3</a:t>
                      </a:r>
                      <a:endParaRPr kumimoji="0" lang="en-GB" sz="2400" b="1" i="0" u="none" strike="noStrike" cap="none" normalizeH="0" baseline="0" smtClean="0">
                        <a:ln>
                          <a:noFill/>
                        </a:ln>
                        <a:solidFill>
                          <a:srgbClr val="003399"/>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rgbClr val="FFFFCC">
                        <a:alpha val="50000"/>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smtClean="0">
                        <a:ln>
                          <a:noFill/>
                        </a:ln>
                        <a:solidFill>
                          <a:srgbClr val="003399"/>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rgbClr val="003399"/>
                          </a:solidFill>
                          <a:effectLst/>
                          <a:latin typeface="Arial" charset="0"/>
                          <a:ea typeface="Times New Roman" pitchFamily="18" charset="0"/>
                          <a:cs typeface="Arial" charset="0"/>
                        </a:rPr>
                        <a:t>4, 5, 8</a:t>
                      </a:r>
                      <a:endParaRPr kumimoji="0" lang="en-GB" sz="2400" b="1" i="0" u="none" strike="noStrike" cap="none" normalizeH="0" baseline="0" smtClean="0">
                        <a:ln>
                          <a:noFill/>
                        </a:ln>
                        <a:solidFill>
                          <a:srgbClr val="003399"/>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rgbClr val="FFFFCC">
                        <a:alpha val="50000"/>
                      </a:srgbClr>
                    </a:solidFill>
                  </a:tcPr>
                </a:tc>
              </a:tr>
            </a:tbl>
          </a:graphicData>
        </a:graphic>
      </p:graphicFrame>
      <p:sp>
        <p:nvSpPr>
          <p:cNvPr id="234522" name="Text Box 26"/>
          <p:cNvSpPr txBox="1">
            <a:spLocks noChangeArrowheads="1"/>
          </p:cNvSpPr>
          <p:nvPr/>
        </p:nvSpPr>
        <p:spPr bwMode="auto">
          <a:xfrm>
            <a:off x="3162300" y="1093788"/>
            <a:ext cx="2817813" cy="61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003399"/>
                </a:solidFill>
                <a:latin typeface="Arial" charset="0"/>
              </a:rPr>
              <a:t>Task Completion</a:t>
            </a:r>
            <a:endParaRPr lang="ru-RU" b="1">
              <a:solidFill>
                <a:srgbClr val="003399"/>
              </a:solidFill>
              <a:latin typeface="Arial" charset="0"/>
            </a:endParaRPr>
          </a:p>
        </p:txBody>
      </p:sp>
      <p:sp>
        <p:nvSpPr>
          <p:cNvPr id="234523" name="Rectangle 27"/>
          <p:cNvSpPr>
            <a:spLocks noChangeArrowheads="1"/>
          </p:cNvSpPr>
          <p:nvPr/>
        </p:nvSpPr>
        <p:spPr bwMode="auto">
          <a:xfrm>
            <a:off x="715963" y="3238500"/>
            <a:ext cx="7715250" cy="258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30000"/>
              </a:spcBef>
              <a:buClr>
                <a:schemeClr val="bg2"/>
              </a:buClr>
              <a:buSzPct val="75000"/>
              <a:buFont typeface="Monotype Sorts" pitchFamily="2" charset="2"/>
              <a:buNone/>
            </a:pPr>
            <a:r>
              <a:rPr lang="en-US" sz="1800" u="sng">
                <a:solidFill>
                  <a:srgbClr val="003399"/>
                </a:solidFill>
                <a:latin typeface="Arial" charset="0"/>
              </a:rPr>
              <a:t>Completed:</a:t>
            </a:r>
          </a:p>
          <a:p>
            <a:pPr algn="just">
              <a:spcBef>
                <a:spcPct val="30000"/>
              </a:spcBef>
              <a:buClr>
                <a:schemeClr val="bg2"/>
              </a:buClr>
              <a:buSzPct val="75000"/>
              <a:buFont typeface="Monotype Sorts" pitchFamily="2" charset="2"/>
              <a:buChar char="n"/>
            </a:pPr>
            <a:r>
              <a:rPr lang="en-US" sz="1800">
                <a:solidFill>
                  <a:srgbClr val="003399"/>
                </a:solidFill>
                <a:latin typeface="Arial" charset="0"/>
              </a:rPr>
              <a:t>Task 1: Modelling of melt formation and onset of melt relocation  (reported at the 7-th CEG-SAM Meeting)</a:t>
            </a:r>
          </a:p>
          <a:p>
            <a:pPr algn="just">
              <a:spcBef>
                <a:spcPct val="30000"/>
              </a:spcBef>
              <a:buClr>
                <a:schemeClr val="bg2"/>
              </a:buClr>
              <a:buSzPct val="75000"/>
              <a:buFont typeface="Monotype Sorts" pitchFamily="2" charset="2"/>
              <a:buChar char="n"/>
            </a:pPr>
            <a:r>
              <a:rPr lang="en-US" sz="1800">
                <a:solidFill>
                  <a:srgbClr val="003399"/>
                </a:solidFill>
                <a:latin typeface="Arial" charset="0"/>
              </a:rPr>
              <a:t>Task 3: Modelling of slug relocation – (reported at the 8-th and 9-th CEG-SAM Meetings)</a:t>
            </a:r>
          </a:p>
          <a:p>
            <a:pPr algn="just">
              <a:spcBef>
                <a:spcPct val="30000"/>
              </a:spcBef>
              <a:buClr>
                <a:schemeClr val="bg2"/>
              </a:buClr>
              <a:buSzPct val="75000"/>
              <a:buFont typeface="Monotype Sorts" pitchFamily="2" charset="2"/>
              <a:buChar char="n"/>
            </a:pPr>
            <a:r>
              <a:rPr lang="en-US" sz="1800">
                <a:solidFill>
                  <a:srgbClr val="003399"/>
                </a:solidFill>
                <a:latin typeface="Arial" charset="0"/>
              </a:rPr>
              <a:t>Task 6: Development of the three-dimensional CFD code and adaptation to the LIVE project (reported at the 7-th and 8-th CEG-SAM Meetings)</a:t>
            </a:r>
          </a:p>
          <a:p>
            <a:pPr algn="just">
              <a:spcBef>
                <a:spcPct val="30000"/>
              </a:spcBef>
              <a:buClr>
                <a:schemeClr val="bg2"/>
              </a:buClr>
              <a:buSzPct val="75000"/>
              <a:buFont typeface="Monotype Sorts" pitchFamily="2" charset="2"/>
              <a:buChar char="n"/>
            </a:pPr>
            <a:r>
              <a:rPr lang="en-US" sz="1800">
                <a:solidFill>
                  <a:srgbClr val="003399"/>
                </a:solidFill>
                <a:latin typeface="Arial" charset="0"/>
              </a:rPr>
              <a:t>Task 7: The numeric-theoretical analysis of the flows in a boundary layer adjacent to cooled boundaries</a:t>
            </a:r>
            <a:r>
              <a:rPr lang="en-US" sz="1800">
                <a:solidFill>
                  <a:srgbClr val="003399"/>
                </a:solidFill>
              </a:rPr>
              <a:t> </a:t>
            </a:r>
            <a:r>
              <a:rPr lang="en-US" sz="1800">
                <a:solidFill>
                  <a:srgbClr val="003399"/>
                </a:solidFill>
                <a:latin typeface="Arial" charset="0"/>
              </a:rPr>
              <a:t>(reported at the 8-th and 9-th CEG-SAM Meetings)</a:t>
            </a:r>
            <a:r>
              <a:rPr lang="en-US" sz="1800">
                <a:solidFill>
                  <a:schemeClr val="accent1"/>
                </a:solidFill>
                <a:latin typeface="Arial" charset="0"/>
              </a:rPr>
              <a:t>.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4"/>
          <p:cNvSpPr>
            <a:spLocks noGrp="1"/>
          </p:cNvSpPr>
          <p:nvPr>
            <p:ph type="sldNum" sz="quarter" idx="11"/>
          </p:nvPr>
        </p:nvSpPr>
        <p:spPr/>
        <p:txBody>
          <a:bodyPr/>
          <a:lstStyle/>
          <a:p>
            <a:fld id="{8AAF9CD0-C92E-4298-BF8D-A1BD917D075A}" type="slidenum">
              <a:rPr lang="ru-RU"/>
              <a:pPr/>
              <a:t>8</a:t>
            </a:fld>
            <a:endParaRPr lang="ru-RU"/>
          </a:p>
        </p:txBody>
      </p:sp>
      <p:sp>
        <p:nvSpPr>
          <p:cNvPr id="235522" name="Rectangle 2"/>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2800" b="1">
                <a:solidFill>
                  <a:srgbClr val="A50021"/>
                </a:solidFill>
                <a:latin typeface="Arial" charset="0"/>
              </a:rPr>
              <a:t>Technical Schedule </a:t>
            </a:r>
            <a:r>
              <a:rPr lang="en-US" sz="2800">
                <a:solidFill>
                  <a:srgbClr val="A50021"/>
                </a:solidFill>
                <a:latin typeface="Arial" charset="0"/>
              </a:rPr>
              <a:t>(2)</a:t>
            </a:r>
            <a:endParaRPr lang="ru-RU" sz="2800">
              <a:latin typeface="Arial" charset="0"/>
            </a:endParaRPr>
          </a:p>
        </p:txBody>
      </p:sp>
      <p:sp>
        <p:nvSpPr>
          <p:cNvPr id="235523" name="Rectangle 3"/>
          <p:cNvSpPr>
            <a:spLocks noChangeArrowheads="1"/>
          </p:cNvSpPr>
          <p:nvPr/>
        </p:nvSpPr>
        <p:spPr bwMode="auto">
          <a:xfrm>
            <a:off x="800100" y="1720850"/>
            <a:ext cx="7715250" cy="324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30000"/>
              </a:spcBef>
              <a:buClr>
                <a:schemeClr val="bg2"/>
              </a:buClr>
              <a:buSzPct val="75000"/>
              <a:buFont typeface="Monotype Sorts" pitchFamily="2" charset="2"/>
              <a:buNone/>
            </a:pPr>
            <a:r>
              <a:rPr lang="en-US" sz="1800" u="sng">
                <a:solidFill>
                  <a:srgbClr val="003399"/>
                </a:solidFill>
                <a:latin typeface="Arial" charset="0"/>
              </a:rPr>
              <a:t>Partially completed:</a:t>
            </a:r>
          </a:p>
          <a:p>
            <a:pPr algn="just">
              <a:lnSpc>
                <a:spcPct val="120000"/>
              </a:lnSpc>
              <a:spcBef>
                <a:spcPct val="30000"/>
              </a:spcBef>
              <a:buClr>
                <a:schemeClr val="bg2"/>
              </a:buClr>
              <a:buSzPct val="75000"/>
              <a:buFont typeface="Monotype Sorts" pitchFamily="2" charset="2"/>
              <a:buChar char="n"/>
            </a:pPr>
            <a:r>
              <a:rPr lang="en-US" sz="1800">
                <a:solidFill>
                  <a:srgbClr val="003399"/>
                </a:solidFill>
                <a:latin typeface="Arial" charset="0"/>
              </a:rPr>
              <a:t>Task 2: Modelling of candling process </a:t>
            </a:r>
            <a:r>
              <a:rPr lang="en-US" sz="1800">
                <a:solidFill>
                  <a:srgbClr val="003399"/>
                </a:solidFill>
              </a:rPr>
              <a:t>– </a:t>
            </a:r>
            <a:r>
              <a:rPr lang="en-US" sz="1800">
                <a:solidFill>
                  <a:srgbClr val="003399"/>
                </a:solidFill>
                <a:latin typeface="Arial" charset="0"/>
              </a:rPr>
              <a:t>analytical part completed (reported at the 8-th and 9-th CEG-SAM Meetings)</a:t>
            </a:r>
          </a:p>
          <a:p>
            <a:pPr algn="just">
              <a:lnSpc>
                <a:spcPct val="120000"/>
              </a:lnSpc>
              <a:spcBef>
                <a:spcPct val="30000"/>
              </a:spcBef>
              <a:buClr>
                <a:schemeClr val="bg2"/>
              </a:buClr>
              <a:buSzPct val="75000"/>
              <a:buFont typeface="Monotype Sorts" pitchFamily="2" charset="2"/>
              <a:buChar char="n"/>
            </a:pPr>
            <a:r>
              <a:rPr lang="en-US" sz="1800">
                <a:solidFill>
                  <a:srgbClr val="003399"/>
                </a:solidFill>
                <a:latin typeface="Arial" charset="0"/>
              </a:rPr>
              <a:t>Task 4: Verification of the newly developed SVECHA/MELT code against available experimental data</a:t>
            </a:r>
            <a:r>
              <a:rPr lang="en-US" sz="1800"/>
              <a:t> </a:t>
            </a:r>
            <a:r>
              <a:rPr lang="en-US" sz="1800">
                <a:solidFill>
                  <a:srgbClr val="003399"/>
                </a:solidFill>
              </a:rPr>
              <a:t>– </a:t>
            </a:r>
            <a:r>
              <a:rPr lang="en-US" sz="1800" b="1" i="1" u="sng">
                <a:solidFill>
                  <a:srgbClr val="003399"/>
                </a:solidFill>
                <a:latin typeface="Arial" charset="0"/>
              </a:rPr>
              <a:t>will be presented</a:t>
            </a:r>
          </a:p>
          <a:p>
            <a:pPr algn="just">
              <a:lnSpc>
                <a:spcPct val="120000"/>
              </a:lnSpc>
              <a:spcBef>
                <a:spcPct val="30000"/>
              </a:spcBef>
              <a:buClr>
                <a:schemeClr val="bg2"/>
              </a:buClr>
              <a:buSzPct val="75000"/>
              <a:buFont typeface="Monotype Sorts" pitchFamily="2" charset="2"/>
              <a:buChar char="n"/>
            </a:pPr>
            <a:r>
              <a:rPr lang="en-US" sz="1800">
                <a:solidFill>
                  <a:srgbClr val="003399"/>
                </a:solidFill>
                <a:latin typeface="Arial" charset="0"/>
              </a:rPr>
              <a:t>Task 5: Analytical support for the ITU tests on MOX-Zr dissolution and U-Zr-O melting points determination</a:t>
            </a:r>
            <a:r>
              <a:rPr lang="ru-RU" sz="1800"/>
              <a:t> </a:t>
            </a:r>
            <a:r>
              <a:rPr lang="en-US" sz="1800">
                <a:solidFill>
                  <a:srgbClr val="003399"/>
                </a:solidFill>
                <a:latin typeface="Arial" charset="0"/>
              </a:rPr>
              <a:t>- (reported at the 9-th CEG-SAM Meeting)</a:t>
            </a:r>
          </a:p>
          <a:p>
            <a:pPr algn="just">
              <a:lnSpc>
                <a:spcPct val="120000"/>
              </a:lnSpc>
              <a:spcBef>
                <a:spcPct val="30000"/>
              </a:spcBef>
              <a:buClr>
                <a:schemeClr val="bg2"/>
              </a:buClr>
              <a:buSzPct val="75000"/>
              <a:buFont typeface="Monotype Sorts" pitchFamily="2" charset="2"/>
              <a:buChar char="n"/>
            </a:pPr>
            <a:r>
              <a:rPr lang="en-US" sz="1800">
                <a:solidFill>
                  <a:srgbClr val="003399"/>
                </a:solidFill>
                <a:latin typeface="Arial" charset="0"/>
              </a:rPr>
              <a:t>Task 8</a:t>
            </a:r>
            <a:r>
              <a:rPr lang="en-US" sz="1800">
                <a:solidFill>
                  <a:srgbClr val="003399"/>
                </a:solidFill>
              </a:rPr>
              <a:t>:</a:t>
            </a:r>
            <a:r>
              <a:rPr lang="en-US" sz="1800"/>
              <a:t> </a:t>
            </a:r>
            <a:r>
              <a:rPr lang="en-US" sz="1800">
                <a:solidFill>
                  <a:srgbClr val="003399"/>
                </a:solidFill>
                <a:latin typeface="Arial" charset="0"/>
              </a:rPr>
              <a:t>Thermal-hydraulic model with accounting for the crust formation</a:t>
            </a:r>
            <a:r>
              <a:rPr lang="ru-RU" sz="1800"/>
              <a:t> </a:t>
            </a:r>
            <a:r>
              <a:rPr lang="en-US" sz="1800">
                <a:solidFill>
                  <a:srgbClr val="003399"/>
                </a:solidFill>
              </a:rPr>
              <a:t>- </a:t>
            </a:r>
            <a:r>
              <a:rPr lang="en-US" sz="1800" b="1" i="1" u="sng">
                <a:solidFill>
                  <a:srgbClr val="003399"/>
                </a:solidFill>
                <a:latin typeface="Arial" charset="0"/>
              </a:rPr>
              <a:t>will be presented</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4"/>
          <p:cNvSpPr>
            <a:spLocks noGrp="1"/>
          </p:cNvSpPr>
          <p:nvPr>
            <p:ph type="sldNum" sz="quarter" idx="11"/>
          </p:nvPr>
        </p:nvSpPr>
        <p:spPr/>
        <p:txBody>
          <a:bodyPr/>
          <a:lstStyle/>
          <a:p>
            <a:fld id="{74DBF614-283C-4211-AFC6-AF084A84D492}" type="slidenum">
              <a:rPr lang="ru-RU"/>
              <a:pPr/>
              <a:t>9</a:t>
            </a:fld>
            <a:endParaRPr lang="ru-RU"/>
          </a:p>
        </p:txBody>
      </p:sp>
      <p:sp>
        <p:nvSpPr>
          <p:cNvPr id="238594" name="Rectangle 2"/>
          <p:cNvSpPr>
            <a:spLocks noChangeArrowheads="1"/>
          </p:cNvSpPr>
          <p:nvPr>
            <p:ph type="title"/>
          </p:nvPr>
        </p:nvSpPr>
        <p:spPr bwMode="auto">
          <a:xfrm>
            <a:off x="457200" y="274638"/>
            <a:ext cx="8229600" cy="857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2800" b="1">
                <a:solidFill>
                  <a:srgbClr val="A50021"/>
                </a:solidFill>
                <a:latin typeface="Arial" charset="0"/>
              </a:rPr>
              <a:t>Task 4. Phenomenology </a:t>
            </a:r>
            <a:br>
              <a:rPr lang="en-GB" sz="2800" b="1">
                <a:solidFill>
                  <a:srgbClr val="A50021"/>
                </a:solidFill>
                <a:latin typeface="Arial" charset="0"/>
              </a:rPr>
            </a:br>
            <a:r>
              <a:rPr lang="en-GB" sz="2800" b="1">
                <a:solidFill>
                  <a:srgbClr val="A50021"/>
                </a:solidFill>
                <a:latin typeface="Arial" charset="0"/>
              </a:rPr>
              <a:t>of slug relocation</a:t>
            </a:r>
            <a:endParaRPr lang="ru-RU" sz="2800" b="1">
              <a:solidFill>
                <a:srgbClr val="A50021"/>
              </a:solidFill>
              <a:latin typeface="Arial" charset="0"/>
            </a:endParaRPr>
          </a:p>
        </p:txBody>
      </p:sp>
      <p:sp>
        <p:nvSpPr>
          <p:cNvPr id="238595"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238596" name="Rectangle 4"/>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pic>
        <p:nvPicPr>
          <p:cNvPr id="238597" name="Picture 5" desc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6900" y="1466850"/>
            <a:ext cx="2563813" cy="3314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8598" name="Picture 6" descr="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9300" y="1466850"/>
            <a:ext cx="2514600" cy="3314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8599" name="Rectangle 7"/>
          <p:cNvSpPr>
            <a:spLocks noChangeArrowheads="1"/>
          </p:cNvSpPr>
          <p:nvPr/>
        </p:nvSpPr>
        <p:spPr bwMode="auto">
          <a:xfrm>
            <a:off x="608013" y="4865688"/>
            <a:ext cx="8023225" cy="149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Aft>
                <a:spcPct val="20000"/>
              </a:spcAft>
            </a:pPr>
            <a:r>
              <a:rPr lang="en-GB" sz="1400">
                <a:solidFill>
                  <a:srgbClr val="003399"/>
                </a:solidFill>
                <a:latin typeface="Arial" charset="0"/>
              </a:rPr>
              <a:t>Axial mass distribution after the test and axial temperature distribution during the transient phase of the FZK bundle test CORA-W1 (from </a:t>
            </a:r>
            <a:r>
              <a:rPr lang="en-GB" sz="1400" i="1">
                <a:solidFill>
                  <a:srgbClr val="003399"/>
                </a:solidFill>
                <a:latin typeface="Arial" charset="0"/>
              </a:rPr>
              <a:t>S.Hagen, P.Hofmann, V.Noack, G.Schanz, G.Schumacher and L.Sepold</a:t>
            </a:r>
            <a:r>
              <a:rPr lang="en-GB" sz="1400">
                <a:solidFill>
                  <a:srgbClr val="003399"/>
                </a:solidFill>
                <a:latin typeface="Arial" charset="0"/>
              </a:rPr>
              <a:t>, Test Results of Experiment CORA W1, KfK 5212, 1994)</a:t>
            </a:r>
          </a:p>
          <a:p>
            <a:pPr algn="just" eaLnBrk="1" hangingPunct="1">
              <a:lnSpc>
                <a:spcPct val="50000"/>
              </a:lnSpc>
              <a:spcAft>
                <a:spcPct val="20000"/>
              </a:spcAft>
            </a:pPr>
            <a:endParaRPr lang="en-GB" sz="1400">
              <a:solidFill>
                <a:srgbClr val="003399"/>
              </a:solidFill>
              <a:latin typeface="Arial" charset="0"/>
            </a:endParaRPr>
          </a:p>
          <a:p>
            <a:pPr algn="just" eaLnBrk="1" hangingPunct="1">
              <a:spcAft>
                <a:spcPct val="20000"/>
              </a:spcAft>
            </a:pPr>
            <a:r>
              <a:rPr lang="en-GB" sz="1400">
                <a:solidFill>
                  <a:srgbClr val="003399"/>
                </a:solidFill>
                <a:latin typeface="Arial" charset="0"/>
              </a:rPr>
              <a:t>High and low temperature regions observed at t &gt; 4200 </a:t>
            </a:r>
            <a:r>
              <a:rPr lang="en-GB" sz="1400" i="1">
                <a:solidFill>
                  <a:srgbClr val="003399"/>
                </a:solidFill>
                <a:latin typeface="Arial" charset="0"/>
              </a:rPr>
              <a:t>s</a:t>
            </a:r>
            <a:r>
              <a:rPr lang="en-GB" sz="1400">
                <a:solidFill>
                  <a:srgbClr val="003399"/>
                </a:solidFill>
                <a:latin typeface="Arial" charset="0"/>
              </a:rPr>
              <a:t> are separated by a rather pronounced temperature front. This front relocates downward with a characteristic velocity 1-2 </a:t>
            </a:r>
            <a:r>
              <a:rPr lang="en-GB" sz="1400" i="1">
                <a:solidFill>
                  <a:srgbClr val="003399"/>
                </a:solidFill>
                <a:latin typeface="Arial" charset="0"/>
              </a:rPr>
              <a:t>mm/s </a:t>
            </a:r>
            <a:r>
              <a:rPr lang="en-GB" sz="1400">
                <a:solidFill>
                  <a:srgbClr val="003399"/>
                </a:solidFill>
                <a:latin typeface="Arial" charset="0"/>
              </a:rPr>
              <a:t>which is extremely small in comparison with the velocities of rivulets and droplets (0.5 </a:t>
            </a:r>
            <a:r>
              <a:rPr lang="en-GB" sz="1400" i="1">
                <a:solidFill>
                  <a:srgbClr val="003399"/>
                </a:solidFill>
                <a:latin typeface="Arial" charset="0"/>
              </a:rPr>
              <a:t>m/s</a:t>
            </a:r>
            <a:r>
              <a:rPr lang="en-GB" sz="1400">
                <a:solidFill>
                  <a:srgbClr val="003399"/>
                </a:solidFill>
                <a:latin typeface="Arial" charset="0"/>
              </a:rPr>
              <a:t>). </a:t>
            </a:r>
            <a:endParaRPr lang="en-US" sz="1400">
              <a:solidFill>
                <a:srgbClr val="003399"/>
              </a:solidFill>
              <a:latin typeface="Arial"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Профессиональный">
  <a:themeElements>
    <a:clrScheme name="Профессиональный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Профессиональный">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Профессиональный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Профессиональный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Профессиональный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Профессиональный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Office\Шаблоны\Дизайны презентаций\Профессиональный.pot</Template>
  <TotalTime>0</TotalTime>
  <Words>2325</Words>
  <Application>Microsoft Office PowerPoint</Application>
  <PresentationFormat>Bildschirmpräsentation (4:3)</PresentationFormat>
  <Paragraphs>318</Paragraphs>
  <Slides>28</Slides>
  <Notes>3</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4</vt:i4>
      </vt:variant>
      <vt:variant>
        <vt:lpstr>Folientitel</vt:lpstr>
      </vt:variant>
      <vt:variant>
        <vt:i4>28</vt:i4>
      </vt:variant>
    </vt:vector>
  </HeadingPairs>
  <TitlesOfParts>
    <vt:vector size="38" baseType="lpstr">
      <vt:lpstr>Times New Roman</vt:lpstr>
      <vt:lpstr>Monotype Sorts</vt:lpstr>
      <vt:lpstr>Arial</vt:lpstr>
      <vt:lpstr>Wingdings</vt:lpstr>
      <vt:lpstr>Symbol</vt:lpstr>
      <vt:lpstr>Профессиональный</vt:lpstr>
      <vt:lpstr>Документ Microsoft Word</vt:lpstr>
      <vt:lpstr>Диаграмма Microsoft Graph</vt:lpstr>
      <vt:lpstr>Microsoft Equation 3.0</vt:lpstr>
      <vt:lpstr>Microsoft Formel-Editor 3.0</vt:lpstr>
      <vt:lpstr>PowerPoint-Präsentation</vt:lpstr>
      <vt:lpstr>PowerPoint-Präsentation</vt:lpstr>
      <vt:lpstr>PowerPoint-Präsentation</vt:lpstr>
      <vt:lpstr>Organizational Structure and Managerial Responsibilities </vt:lpstr>
      <vt:lpstr>PowerPoint-Präsentation</vt:lpstr>
      <vt:lpstr>PowerPoint-Präsentation</vt:lpstr>
      <vt:lpstr>Technical Schedule (1) </vt:lpstr>
      <vt:lpstr>Technical Schedule (2)</vt:lpstr>
      <vt:lpstr>Task 4. Phenomenology  of slug relocation</vt:lpstr>
      <vt:lpstr>Phenomenology  of slug relocation</vt:lpstr>
      <vt:lpstr>Single Rod Code  SVECHA/MELT</vt:lpstr>
      <vt:lpstr>Slug model object</vt:lpstr>
      <vt:lpstr>Slug module implementation in the SVECHA/MELT code (1)</vt:lpstr>
      <vt:lpstr>Axial temperature distribution  in CORA-W1 test</vt:lpstr>
      <vt:lpstr>Slug velocity and mass behaviour  (simulation results)</vt:lpstr>
      <vt:lpstr>Slug composition evolution  (calculation results)</vt:lpstr>
      <vt:lpstr>Slug geometry evolution  (calculation results)</vt:lpstr>
      <vt:lpstr>Slug composition:  final status</vt:lpstr>
      <vt:lpstr>Task 4: the main results obtained</vt:lpstr>
      <vt:lpstr>Task 8. Thermal-hydraulic model of heat generating fluid</vt:lpstr>
      <vt:lpstr>Free convection  of a heat generating fluid  in a quasi 2D geometry</vt:lpstr>
      <vt:lpstr>Temperature profile in BL  in the case of stratification in the bulk</vt:lpstr>
      <vt:lpstr>Heat exchange of a heat generating fluid  in a prototypical volume</vt:lpstr>
      <vt:lpstr>Convection of a cooled down fluid  without internal heat sources (1)</vt:lpstr>
      <vt:lpstr>Convection of a cooled down fluid  without internal heat sources (2)</vt:lpstr>
      <vt:lpstr>Task 8: the main results obtained</vt:lpstr>
      <vt:lpstr>Topical Meeting on ISTC Project #2936 Moscow, July 5, 2006 </vt:lpstr>
      <vt:lpstr>General 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ISTC_04</dc:title>
  <dc:creator>Peters, Ursula (IAM)</dc:creator>
  <cp:lastModifiedBy>Peters, Ursula</cp:lastModifiedBy>
  <cp:revision>272</cp:revision>
  <cp:lastPrinted>2002-09-24T05:12:42Z</cp:lastPrinted>
  <dcterms:created xsi:type="dcterms:W3CDTF">2002-05-23T08:20:37Z</dcterms:created>
  <dcterms:modified xsi:type="dcterms:W3CDTF">2012-10-09T14:58:42Z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Progress Report on the Project # 2936 "Melt formation, relocation and evolution of molten pool".</vt:lpwstr>
  </property>
</Properties>
</file>