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3" r:id="rId2"/>
    <p:sldId id="267" r:id="rId3"/>
    <p:sldId id="268" r:id="rId4"/>
    <p:sldId id="269" r:id="rId5"/>
    <p:sldId id="270" r:id="rId6"/>
  </p:sldIdLst>
  <p:sldSz cx="9144000" cy="6858000" type="screen4x3"/>
  <p:notesSz cx="6784975" cy="985678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ena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CC00CC"/>
    <a:srgbClr val="990033"/>
    <a:srgbClr val="A50021"/>
    <a:srgbClr val="996600"/>
    <a:srgbClr val="000066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6" autoAdjust="0"/>
    <p:restoredTop sz="94613" autoAdjust="0"/>
  </p:normalViewPr>
  <p:slideViewPr>
    <p:cSldViewPr snapToGrid="0">
      <p:cViewPr>
        <p:scale>
          <a:sx n="75" d="100"/>
          <a:sy n="75" d="100"/>
        </p:scale>
        <p:origin x="-1992" y="-269"/>
      </p:cViewPr>
      <p:guideLst>
        <p:guide orient="horz" pos="2143"/>
        <p:guide pos="2892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36" y="-90"/>
      </p:cViewPr>
      <p:guideLst>
        <p:guide orient="horz" pos="3104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400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r>
              <a:rPr lang="ru-RU"/>
              <a:t>Cologne, Germany, March, 2005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374188"/>
            <a:ext cx="29400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364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636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St. Petersburg</a:t>
            </a:r>
            <a:r>
              <a:rPr lang="en-US"/>
              <a:t>    </a:t>
            </a:r>
            <a:r>
              <a:rPr lang="en-GB"/>
              <a:t> </a:t>
            </a:r>
            <a:fld id="{1B03AC71-74BE-475E-8091-4993DB694C8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434737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St. Petersburg</a:t>
            </a:r>
            <a:r>
              <a:rPr lang="en-US"/>
              <a:t>    </a:t>
            </a:r>
            <a:r>
              <a:rPr lang="en-GB"/>
              <a:t> </a:t>
            </a:r>
            <a:fld id="{B282EA59-BB96-4287-BBFB-870C00314C0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880241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05588" y="481013"/>
            <a:ext cx="1973262" cy="59324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481013"/>
            <a:ext cx="5767388" cy="593248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St. Petersburg</a:t>
            </a:r>
            <a:r>
              <a:rPr lang="en-US"/>
              <a:t>    </a:t>
            </a:r>
            <a:r>
              <a:rPr lang="en-GB"/>
              <a:t> </a:t>
            </a:r>
            <a:fld id="{983DE6F7-2575-46EC-890D-700E22C06B2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455253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St. Petersburg</a:t>
            </a:r>
            <a:r>
              <a:rPr lang="en-US"/>
              <a:t>    </a:t>
            </a:r>
            <a:r>
              <a:rPr lang="en-GB"/>
              <a:t> </a:t>
            </a:r>
            <a:fld id="{1A1B36B1-0087-4171-884E-E623BED6779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457251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St. Petersburg</a:t>
            </a:r>
            <a:r>
              <a:rPr lang="en-US"/>
              <a:t>    </a:t>
            </a:r>
            <a:r>
              <a:rPr lang="en-GB"/>
              <a:t> </a:t>
            </a:r>
            <a:fld id="{100E0CA7-F536-4F87-B7F3-65FD8B1A36C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962247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06450" y="2298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68850" y="2298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St. Petersburg</a:t>
            </a:r>
            <a:r>
              <a:rPr lang="en-US"/>
              <a:t>    </a:t>
            </a:r>
            <a:r>
              <a:rPr lang="en-GB"/>
              <a:t> </a:t>
            </a:r>
            <a:fld id="{E6CFC0B1-61AC-451F-B56E-DCC8DBAAEE2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648976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St. Petersburg</a:t>
            </a:r>
            <a:r>
              <a:rPr lang="en-US"/>
              <a:t>    </a:t>
            </a:r>
            <a:r>
              <a:rPr lang="en-GB"/>
              <a:t> </a:t>
            </a:r>
            <a:fld id="{5FA03D39-5A8B-411B-87FA-C6C4B583CED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170233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St. Petersburg</a:t>
            </a:r>
            <a:r>
              <a:rPr lang="en-US"/>
              <a:t>    </a:t>
            </a:r>
            <a:r>
              <a:rPr lang="en-GB"/>
              <a:t> </a:t>
            </a:r>
            <a:fld id="{E1111458-D8F4-456F-A05B-2D85EBF5381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356389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St. Petersburg</a:t>
            </a:r>
            <a:r>
              <a:rPr lang="en-US"/>
              <a:t>    </a:t>
            </a:r>
            <a:r>
              <a:rPr lang="en-GB"/>
              <a:t> </a:t>
            </a:r>
            <a:fld id="{772F8956-BECC-4B12-86E7-39D3E4E227D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474868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St. Petersburg</a:t>
            </a:r>
            <a:r>
              <a:rPr lang="en-US"/>
              <a:t>    </a:t>
            </a:r>
            <a:r>
              <a:rPr lang="en-GB"/>
              <a:t> </a:t>
            </a:r>
            <a:fld id="{E31A10C7-589B-4D1F-A699-197B13B6576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919623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St. Petersburg</a:t>
            </a:r>
            <a:r>
              <a:rPr lang="en-US"/>
              <a:t>    </a:t>
            </a:r>
            <a:r>
              <a:rPr lang="en-GB"/>
              <a:t> </a:t>
            </a:r>
            <a:fld id="{77534047-FA24-4CF1-A170-8191D1229FD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715329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81013"/>
            <a:ext cx="77724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9" tIns="46030" rIns="92059" bIns="460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6450" y="22987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9" tIns="46030" rIns="92059" bIns="460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27050" y="6535738"/>
            <a:ext cx="861695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3792" name="Rectangle 20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1650" y="6578600"/>
            <a:ext cx="8642350" cy="279400"/>
          </a:xfrm>
          <a:prstGeom prst="rect">
            <a:avLst/>
          </a:prstGeom>
          <a:solidFill>
            <a:srgbClr val="A50021">
              <a:alpha val="4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59" tIns="46030" rIns="92059" bIns="46030" numCol="1" anchor="ctr" anchorCtr="0" compatLnSpc="1">
            <a:prstTxWarp prst="textNoShape">
              <a:avLst/>
            </a:prstTxWarp>
          </a:bodyPr>
          <a:lstStyle>
            <a:lvl1pPr algn="r" defTabSz="762000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St. Petersburg</a:t>
            </a:r>
            <a:r>
              <a:rPr lang="en-US"/>
              <a:t>    </a:t>
            </a:r>
            <a:r>
              <a:rPr lang="en-GB"/>
              <a:t> </a:t>
            </a:r>
            <a:fld id="{A5E0F598-9266-4572-945D-D15DEBFD37C8}" type="slidenum">
              <a:rPr lang="en-GB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>
    <p:zoom dir="in"/>
  </p:transition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400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ChangeArrowheads="1"/>
          </p:cNvSpPr>
          <p:nvPr/>
        </p:nvSpPr>
        <p:spPr bwMode="auto">
          <a:xfrm>
            <a:off x="542925" y="4364038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400"/>
              <a:t>Presented by V. Khabensky</a:t>
            </a:r>
          </a:p>
          <a:p>
            <a:pPr marL="342900" indent="-342900"/>
            <a:r>
              <a:rPr lang="ru-RU" sz="2400" b="0"/>
              <a:t>2</a:t>
            </a:r>
            <a:r>
              <a:rPr lang="en-US" sz="2400" b="0" baseline="30000"/>
              <a:t>nd</a:t>
            </a:r>
            <a:r>
              <a:rPr lang="en-US" sz="2400" b="0"/>
              <a:t> METCOR-P project mee</a:t>
            </a:r>
            <a:r>
              <a:rPr lang="en-GB" sz="2400" b="0"/>
              <a:t>ting</a:t>
            </a:r>
          </a:p>
          <a:p>
            <a:pPr marL="342900" indent="-342900"/>
            <a:r>
              <a:rPr lang="en-US" sz="2400" b="0">
                <a:solidFill>
                  <a:srgbClr val="000000"/>
                </a:solidFill>
              </a:rPr>
              <a:t>July 9, 2008, St. Petersburg</a:t>
            </a:r>
            <a:endParaRPr lang="en-GB" sz="2400" b="0"/>
          </a:p>
        </p:txBody>
      </p:sp>
      <p:sp>
        <p:nvSpPr>
          <p:cNvPr id="671747" name="Rectangle 3"/>
          <p:cNvSpPr>
            <a:spLocks noChangeArrowheads="1"/>
          </p:cNvSpPr>
          <p:nvPr/>
        </p:nvSpPr>
        <p:spPr bwMode="auto">
          <a:xfrm>
            <a:off x="557213" y="154622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 anchor="ctr"/>
          <a:lstStyle/>
          <a:p>
            <a:pPr algn="ctr"/>
            <a:endParaRPr lang="ru-RU" sz="2800">
              <a:solidFill>
                <a:srgbClr val="A50021"/>
              </a:solidFill>
              <a:latin typeface="Trebuchet MS" pitchFamily="34" charset="0"/>
              <a:cs typeface="Times New Roman" pitchFamily="18" charset="0"/>
            </a:endParaRPr>
          </a:p>
        </p:txBody>
      </p:sp>
      <p:sp>
        <p:nvSpPr>
          <p:cNvPr id="6717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1774825"/>
            <a:ext cx="8853488" cy="14700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4400"/>
              <a:t>RESEARCH OUTLOOK </a:t>
            </a:r>
            <a:br>
              <a:rPr lang="en-US" sz="4400"/>
            </a:br>
            <a:r>
              <a:rPr lang="en-US" sz="4400"/>
              <a:t>(METCOR-P)</a:t>
            </a:r>
            <a:endParaRPr lang="en-GB" sz="4400"/>
          </a:p>
        </p:txBody>
      </p:sp>
      <p:sp>
        <p:nvSpPr>
          <p:cNvPr id="671749" name="Line 5"/>
          <p:cNvSpPr>
            <a:spLocks noChangeShapeType="1"/>
          </p:cNvSpPr>
          <p:nvPr/>
        </p:nvSpPr>
        <p:spPr bwMode="auto">
          <a:xfrm>
            <a:off x="0" y="912813"/>
            <a:ext cx="91440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671750" name="Group 6"/>
          <p:cNvGrpSpPr>
            <a:grpSpLocks/>
          </p:cNvGrpSpPr>
          <p:nvPr/>
        </p:nvGrpSpPr>
        <p:grpSpPr bwMode="auto">
          <a:xfrm>
            <a:off x="4797425" y="0"/>
            <a:ext cx="4098925" cy="1004888"/>
            <a:chOff x="3062" y="0"/>
            <a:chExt cx="2542" cy="592"/>
          </a:xfrm>
        </p:grpSpPr>
        <p:sp>
          <p:nvSpPr>
            <p:cNvPr id="671751" name="Rectangle 7"/>
            <p:cNvSpPr>
              <a:spLocks noChangeArrowheads="1"/>
            </p:cNvSpPr>
            <p:nvPr/>
          </p:nvSpPr>
          <p:spPr bwMode="auto">
            <a:xfrm>
              <a:off x="3062" y="122"/>
              <a:ext cx="1834" cy="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GB" sz="1800"/>
                <a:t> </a:t>
              </a:r>
              <a:r>
                <a:rPr lang="en-US" sz="1800"/>
                <a:t>International Science and Technology Center</a:t>
              </a:r>
              <a:endParaRPr lang="en-GB" sz="1800"/>
            </a:p>
          </p:txBody>
        </p:sp>
        <p:pic>
          <p:nvPicPr>
            <p:cNvPr id="671752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71753" name="Rectangle 9"/>
          <p:cNvSpPr>
            <a:spLocks noChangeArrowheads="1"/>
          </p:cNvSpPr>
          <p:nvPr/>
        </p:nvSpPr>
        <p:spPr bwMode="auto">
          <a:xfrm>
            <a:off x="1109663" y="220663"/>
            <a:ext cx="360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en-US" sz="1800">
                <a:ea typeface="Arial Unicode MS" pitchFamily="34" charset="-128"/>
                <a:cs typeface="Arial Unicode MS" pitchFamily="34" charset="-128"/>
              </a:rPr>
              <a:t>A.P. Alexandrov </a:t>
            </a:r>
            <a:r>
              <a:rPr lang="en-GB" sz="1800"/>
              <a:t>Research</a:t>
            </a:r>
            <a:r>
              <a:rPr lang="en-US" sz="1800"/>
              <a:t> </a:t>
            </a:r>
            <a:r>
              <a:rPr lang="en-GB" sz="1800"/>
              <a:t>Institute</a:t>
            </a:r>
            <a:r>
              <a:rPr lang="en-US" sz="1800"/>
              <a:t> of Technology</a:t>
            </a:r>
            <a:endParaRPr lang="en-GB" sz="1800"/>
          </a:p>
        </p:txBody>
      </p:sp>
      <p:graphicFrame>
        <p:nvGraphicFramePr>
          <p:cNvPr id="671754" name="Object 10"/>
          <p:cNvGraphicFramePr>
            <a:graphicFrameLocks noChangeAspect="1"/>
          </p:cNvGraphicFramePr>
          <p:nvPr/>
        </p:nvGraphicFramePr>
        <p:xfrm>
          <a:off x="225425" y="0"/>
          <a:ext cx="852488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755" name="CorelDRAW" r:id="rId5" imgW="515520" imgH="574200" progId="CorelDraw.Graphic.7">
                  <p:embed/>
                </p:oleObj>
              </mc:Choice>
              <mc:Fallback>
                <p:oleObj name="CorelDRAW" r:id="rId5" imgW="515520" imgH="574200" progId="CorelDraw.Graphic.7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0"/>
                        <a:ext cx="852488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St. Petersburg</a:t>
            </a:r>
            <a:r>
              <a:rPr lang="en-US"/>
              <a:t>    </a:t>
            </a:r>
            <a:r>
              <a:rPr lang="en-GB"/>
              <a:t> </a:t>
            </a:r>
            <a:fld id="{7CE13642-0F39-491C-B965-7CA149587438}" type="slidenum">
              <a:rPr lang="en-GB"/>
              <a:pPr/>
              <a:t>2</a:t>
            </a:fld>
            <a:endParaRPr lang="en-GB"/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03263"/>
          </a:xfrm>
        </p:spPr>
        <p:txBody>
          <a:bodyPr/>
          <a:lstStyle/>
          <a:p>
            <a:pPr defTabSz="835025"/>
            <a:r>
              <a:rPr lang="en-US" sz="2400"/>
              <a:t>METCOR-P experimental matrix </a:t>
            </a:r>
            <a:endParaRPr lang="en-GB" sz="2400"/>
          </a:p>
        </p:txBody>
      </p:sp>
      <p:graphicFrame>
        <p:nvGraphicFramePr>
          <p:cNvPr id="664579" name="Object 3"/>
          <p:cNvGraphicFramePr>
            <a:graphicFrameLocks noChangeAspect="1"/>
          </p:cNvGraphicFramePr>
          <p:nvPr/>
        </p:nvGraphicFramePr>
        <p:xfrm>
          <a:off x="723900" y="584200"/>
          <a:ext cx="7797800" cy="664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581" name="Документ" r:id="rId3" imgW="7328559" imgH="6243280" progId="Word.Document.8">
                  <p:embed/>
                </p:oleObj>
              </mc:Choice>
              <mc:Fallback>
                <p:oleObj name="Документ" r:id="rId3" imgW="7328559" imgH="62432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584200"/>
                        <a:ext cx="7797800" cy="664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St. Petersburg</a:t>
            </a:r>
            <a:r>
              <a:rPr lang="en-US"/>
              <a:t>    </a:t>
            </a:r>
            <a:r>
              <a:rPr lang="en-GB"/>
              <a:t> </a:t>
            </a:r>
            <a:fld id="{E02630AA-1046-403A-B607-C0834871B82F}" type="slidenum">
              <a:rPr lang="en-GB"/>
              <a:pPr/>
              <a:t>3</a:t>
            </a:fld>
            <a:endParaRPr lang="en-GB"/>
          </a:p>
        </p:txBody>
      </p:sp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Proposals for the update of current experimental matrix</a:t>
            </a:r>
            <a:endParaRPr lang="ru-RU" sz="2400"/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1397000"/>
            <a:ext cx="7772400" cy="5016500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ru-RU" sz="2000">
                <a:effectLst/>
              </a:rPr>
              <a:t>Task 1. Test: </a:t>
            </a:r>
            <a:r>
              <a:rPr lang="en-US" sz="2000">
                <a:effectLst/>
              </a:rPr>
              <a:t>Interaction of the metallic melt enriched with 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U and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Zr with a vertically-positioned vessel steel specimen</a:t>
            </a:r>
            <a:endParaRPr lang="ru-RU" sz="2000">
              <a:effectLst/>
            </a:endParaRPr>
          </a:p>
          <a:p>
            <a:pPr marL="457200" indent="-457200">
              <a:buFontTx/>
              <a:buNone/>
            </a:pPr>
            <a:r>
              <a:rPr lang="ru-RU" sz="2000">
                <a:effectLst/>
              </a:rPr>
              <a:t>	</a:t>
            </a:r>
            <a:r>
              <a:rPr lang="en-US" sz="2000"/>
              <a:t>Proposals</a:t>
            </a:r>
            <a:endParaRPr lang="ru-RU" sz="2000"/>
          </a:p>
          <a:p>
            <a:pPr marL="457200" indent="-457200">
              <a:buFont typeface="Wingdings" pitchFamily="2" charset="2"/>
              <a:buChar char="Ø"/>
            </a:pPr>
            <a:r>
              <a:rPr lang="ru-RU" sz="2000">
                <a:effectLst/>
              </a:rPr>
              <a:t>Test: </a:t>
            </a:r>
            <a:r>
              <a:rPr lang="en-US" sz="2000">
                <a:effectLst/>
              </a:rPr>
              <a:t>Interaction of the two-layered molten pool (metallic phase 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Fe-U-Zr-Cr-Ni-O – in the top</a:t>
            </a:r>
            <a:r>
              <a:rPr lang="ru-RU" sz="2000">
                <a:effectLst/>
              </a:rPr>
              <a:t>, </a:t>
            </a:r>
            <a:r>
              <a:rPr lang="en-US" sz="2000">
                <a:effectLst/>
              </a:rPr>
              <a:t>oxidic phase</a:t>
            </a:r>
            <a:r>
              <a:rPr lang="ru-RU" sz="2000">
                <a:effectLst/>
              </a:rPr>
              <a:t> (С-70) – </a:t>
            </a:r>
            <a:r>
              <a:rPr lang="en-US" sz="2000">
                <a:effectLst/>
              </a:rPr>
              <a:t>in the bottom</a:t>
            </a:r>
            <a:r>
              <a:rPr lang="ru-RU" sz="2000">
                <a:effectLst/>
              </a:rPr>
              <a:t>) </a:t>
            </a:r>
            <a:r>
              <a:rPr lang="en-US" sz="2000">
                <a:effectLst/>
              </a:rPr>
              <a:t>with a vertically-positioned vessel steel specimen.</a:t>
            </a:r>
            <a:endParaRPr lang="ru-RU" sz="2000">
              <a:effectLst/>
            </a:endParaRPr>
          </a:p>
          <a:p>
            <a:pPr marL="457200" indent="-457200">
              <a:buFont typeface="Wingdings" pitchFamily="2" charset="2"/>
              <a:buNone/>
            </a:pPr>
            <a:r>
              <a:rPr lang="ru-RU" sz="2000">
                <a:effectLst/>
              </a:rPr>
              <a:t>	T</a:t>
            </a:r>
            <a:r>
              <a:rPr lang="en-US" sz="2000">
                <a:effectLst/>
              </a:rPr>
              <a:t>he t</a:t>
            </a:r>
            <a:r>
              <a:rPr lang="ru-RU" sz="2000">
                <a:effectLst/>
              </a:rPr>
              <a:t>est </a:t>
            </a:r>
            <a:r>
              <a:rPr lang="en-US" sz="2000">
                <a:effectLst/>
              </a:rPr>
              <a:t>will be made after the US system for corrosion kinetics measurement is appropriately adapted</a:t>
            </a:r>
            <a:r>
              <a:rPr lang="ru-RU" sz="2000">
                <a:effectLst/>
              </a:rPr>
              <a:t>.</a:t>
            </a:r>
          </a:p>
          <a:p>
            <a:pPr marL="457200" indent="-457200">
              <a:buFont typeface="Wingdings" pitchFamily="2" charset="2"/>
              <a:buNone/>
            </a:pPr>
            <a:r>
              <a:rPr lang="ru-RU" sz="2000">
                <a:effectLst/>
              </a:rPr>
              <a:t>	</a:t>
            </a:r>
            <a:r>
              <a:rPr lang="en-US" sz="2000">
                <a:effectLst/>
              </a:rPr>
              <a:t>OR</a:t>
            </a:r>
            <a:endParaRPr lang="ru-RU" sz="2000">
              <a:effectLst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ru-RU" sz="2000">
                <a:effectLst/>
              </a:rPr>
              <a:t>Test: </a:t>
            </a:r>
            <a:r>
              <a:rPr lang="en-US" sz="2000">
                <a:effectLst/>
              </a:rPr>
              <a:t>Interaction of molten suboxidized corium</a:t>
            </a:r>
            <a:r>
              <a:rPr lang="ru-RU" sz="2000">
                <a:effectLst/>
              </a:rPr>
              <a:t> С-30 (С-70) </a:t>
            </a:r>
            <a:r>
              <a:rPr lang="en-US" sz="2000">
                <a:effectLst/>
              </a:rPr>
              <a:t>with a horizontally-positioned vessel steel specimen.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z="2000">
                <a:effectLst/>
              </a:rPr>
              <a:t>	</a:t>
            </a:r>
            <a:r>
              <a:rPr lang="ru-RU" sz="2000">
                <a:effectLst/>
              </a:rPr>
              <a:t>T</a:t>
            </a:r>
            <a:r>
              <a:rPr lang="en-US" sz="2000">
                <a:effectLst/>
              </a:rPr>
              <a:t>he t</a:t>
            </a:r>
            <a:r>
              <a:rPr lang="ru-RU" sz="2000">
                <a:effectLst/>
              </a:rPr>
              <a:t>est </a:t>
            </a:r>
            <a:r>
              <a:rPr lang="en-US" sz="2000">
                <a:effectLst/>
              </a:rPr>
              <a:t>is made to verify the developed model understanding  and get the boundary temperature of the interaction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~ 1300</a:t>
            </a:r>
            <a:r>
              <a:rPr lang="en-US" sz="2000">
                <a:effectLst/>
                <a:cs typeface="Arial" pitchFamily="34" charset="0"/>
              </a:rPr>
              <a:t>ºC</a:t>
            </a:r>
            <a:r>
              <a:rPr lang="ru-RU" sz="2000">
                <a:effectLst/>
                <a:cs typeface="Arial" pitchFamily="34" charset="0"/>
              </a:rPr>
              <a:t>.</a:t>
            </a:r>
            <a:endParaRPr lang="en-US" sz="2000"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St. Petersburg</a:t>
            </a:r>
            <a:r>
              <a:rPr lang="en-US"/>
              <a:t>    </a:t>
            </a:r>
            <a:r>
              <a:rPr lang="en-GB"/>
              <a:t> </a:t>
            </a:r>
            <a:fld id="{0C2CD804-04D1-44C8-8C35-DB2DE43B7FD1}" type="slidenum">
              <a:rPr lang="en-GB"/>
              <a:pPr/>
              <a:t>4</a:t>
            </a:fld>
            <a:endParaRPr lang="en-GB"/>
          </a:p>
        </p:txBody>
      </p:sp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Proposals for the update of current experimental matrix </a:t>
            </a:r>
            <a:r>
              <a:rPr lang="ru-RU" sz="2400"/>
              <a:t>(2</a:t>
            </a:r>
            <a:r>
              <a:rPr lang="en-US" sz="2400"/>
              <a:t>)</a:t>
            </a:r>
            <a:endParaRPr lang="ru-RU" sz="2400"/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1295400"/>
            <a:ext cx="7772400" cy="51181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AutoNum type="arabicPeriod" startAt="2"/>
            </a:pPr>
            <a:r>
              <a:rPr lang="ru-RU" sz="2100">
                <a:effectLst/>
              </a:rPr>
              <a:t>Task 2.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100">
                <a:effectLst/>
              </a:rPr>
              <a:t>	Test: </a:t>
            </a:r>
            <a:r>
              <a:rPr lang="en-US" sz="2100">
                <a:effectLst/>
              </a:rPr>
              <a:t>Transients of C30 melt oxidation with inert atmosphere replacement by steam</a:t>
            </a:r>
            <a:endParaRPr lang="ru-RU" sz="2100">
              <a:effectLst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100">
                <a:effectLst/>
              </a:rPr>
              <a:t>	Objective: </a:t>
            </a:r>
            <a:r>
              <a:rPr lang="en-US" sz="2100">
                <a:effectLst/>
              </a:rPr>
              <a:t>determine oxidation kinetics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100"/>
              <a:t>	P</a:t>
            </a:r>
            <a:r>
              <a:rPr lang="en-US"/>
              <a:t>roposal: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100">
                <a:effectLst/>
              </a:rPr>
              <a:t>	</a:t>
            </a:r>
            <a:r>
              <a:rPr lang="ru-RU" sz="2100">
                <a:effectLst/>
              </a:rPr>
              <a:t>Test: </a:t>
            </a:r>
            <a:r>
              <a:rPr lang="en-US" sz="2100">
                <a:effectLst/>
              </a:rPr>
              <a:t>Transients of C30 melt oxidation with </a:t>
            </a:r>
            <a:r>
              <a:rPr lang="en-US" sz="2100" u="sng">
                <a:effectLst/>
              </a:rPr>
              <a:t>water</a:t>
            </a:r>
            <a:r>
              <a:rPr lang="en-US" sz="2100">
                <a:effectLst/>
              </a:rPr>
              <a:t> supply on top of the molten pool</a:t>
            </a:r>
            <a:endParaRPr lang="ru-RU" sz="2100">
              <a:effectLst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100">
                <a:effectLst/>
              </a:rPr>
              <a:t>	Objective: </a:t>
            </a:r>
            <a:r>
              <a:rPr lang="en-US" sz="2100">
                <a:effectLst/>
              </a:rPr>
              <a:t>determine oxidation kinetics</a:t>
            </a:r>
            <a:endParaRPr lang="ru-RU" sz="2100">
              <a:effectLst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100">
                <a:effectLst/>
              </a:rPr>
              <a:t>	Test: </a:t>
            </a:r>
            <a:r>
              <a:rPr lang="en-US" sz="2100">
                <a:effectLst/>
              </a:rPr>
              <a:t>Transients during the oxidation of metallic melt</a:t>
            </a:r>
            <a:r>
              <a:rPr lang="ru-RU" sz="2100">
                <a:effectLst/>
              </a:rPr>
              <a:t> </a:t>
            </a:r>
            <a:r>
              <a:rPr lang="en-US" sz="2100">
                <a:effectLst/>
              </a:rPr>
              <a:t>Fe-U-Zr-Cr-Ni</a:t>
            </a:r>
            <a:r>
              <a:rPr lang="ru-RU" sz="2100">
                <a:effectLst/>
              </a:rPr>
              <a:t>-</a:t>
            </a:r>
            <a:r>
              <a:rPr lang="en-US" sz="2100">
                <a:effectLst/>
              </a:rPr>
              <a:t>O, when neutral atmosphere is replaced by steam</a:t>
            </a:r>
            <a:r>
              <a:rPr lang="ru-RU" sz="2100">
                <a:effectLst/>
              </a:rPr>
              <a:t> 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100">
                <a:effectLst/>
              </a:rPr>
              <a:t>	Objective: </a:t>
            </a:r>
            <a:r>
              <a:rPr lang="en-US" sz="2100">
                <a:effectLst/>
              </a:rPr>
              <a:t>determine heat fluxes and oxidation kinetics</a:t>
            </a:r>
            <a:endParaRPr lang="ru-RU" sz="2100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100"/>
              <a:t>	</a:t>
            </a:r>
            <a:r>
              <a:rPr lang="en-US" sz="2100"/>
              <a:t>P</a:t>
            </a:r>
            <a:r>
              <a:rPr lang="en-US"/>
              <a:t>roposal: </a:t>
            </a:r>
            <a:endParaRPr lang="ru-RU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100"/>
              <a:t>	</a:t>
            </a:r>
            <a:r>
              <a:rPr lang="ru-RU" sz="2100">
                <a:effectLst/>
              </a:rPr>
              <a:t>Test: </a:t>
            </a:r>
            <a:r>
              <a:rPr lang="en-US" sz="2100">
                <a:effectLst/>
              </a:rPr>
              <a:t>Transients at the two-layered </a:t>
            </a:r>
            <a:r>
              <a:rPr lang="ru-RU" sz="2100">
                <a:effectLst/>
              </a:rPr>
              <a:t> </a:t>
            </a:r>
            <a:r>
              <a:rPr lang="en-US" sz="2100">
                <a:effectLst/>
              </a:rPr>
              <a:t>molten pool oxidation</a:t>
            </a:r>
            <a:r>
              <a:rPr lang="ru-RU" sz="2100">
                <a:effectLst/>
              </a:rPr>
              <a:t> </a:t>
            </a:r>
            <a:r>
              <a:rPr lang="en-US" sz="2100">
                <a:effectLst/>
              </a:rPr>
              <a:t>by steam.</a:t>
            </a:r>
            <a:r>
              <a:rPr lang="ru-RU" sz="2100">
                <a:effectLst/>
              </a:rPr>
              <a:t> </a:t>
            </a:r>
            <a:r>
              <a:rPr lang="en-US" sz="2100">
                <a:effectLst/>
              </a:rPr>
              <a:t>Metallic Fe-U-Zr-Cr-Ni</a:t>
            </a:r>
            <a:r>
              <a:rPr lang="ru-RU" sz="2100">
                <a:effectLst/>
              </a:rPr>
              <a:t>-</a:t>
            </a:r>
            <a:r>
              <a:rPr lang="en-US" sz="2100">
                <a:effectLst/>
              </a:rPr>
              <a:t>O melt on top</a:t>
            </a:r>
            <a:r>
              <a:rPr lang="ru-RU" sz="2100">
                <a:effectLst/>
              </a:rPr>
              <a:t>, </a:t>
            </a:r>
            <a:r>
              <a:rPr lang="en-US" sz="2100">
                <a:effectLst/>
              </a:rPr>
              <a:t>suboxidized oxidic melt </a:t>
            </a:r>
            <a:r>
              <a:rPr lang="ru-RU" sz="2100">
                <a:effectLst/>
              </a:rPr>
              <a:t>С70 – </a:t>
            </a:r>
            <a:r>
              <a:rPr lang="en-US" sz="2100">
                <a:effectLst/>
              </a:rPr>
              <a:t>in the bottom of the pool</a:t>
            </a:r>
            <a:r>
              <a:rPr lang="ru-RU" sz="2100">
                <a:effectLst/>
              </a:rPr>
              <a:t> 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100">
                <a:effectLst/>
              </a:rPr>
              <a:t>	Objective: </a:t>
            </a:r>
            <a:r>
              <a:rPr lang="en-US" sz="2100">
                <a:effectLst/>
              </a:rPr>
              <a:t>determine oxidation kinetics</a:t>
            </a:r>
            <a:endParaRPr lang="ru-RU" sz="2100">
              <a:effectLst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ru-RU" sz="2100">
              <a:effectLst/>
            </a:endParaRPr>
          </a:p>
        </p:txBody>
      </p:sp>
    </p:spTree>
  </p:cSld>
  <p:clrMapOvr>
    <a:masterClrMapping/>
  </p:clrMapOvr>
  <p:transition advClick="0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St. Petersburg</a:t>
            </a:r>
            <a:r>
              <a:rPr lang="en-US"/>
              <a:t>    </a:t>
            </a:r>
            <a:r>
              <a:rPr lang="en-GB"/>
              <a:t> </a:t>
            </a:r>
            <a:fld id="{5AC5D0B9-EDD4-4503-ACD4-DA0DA91144DC}" type="slidenum">
              <a:rPr lang="en-GB"/>
              <a:pPr/>
              <a:t>5</a:t>
            </a:fld>
            <a:endParaRPr lang="en-GB"/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Proposals for the update of current experimental matrix</a:t>
            </a:r>
            <a:r>
              <a:rPr lang="ru-RU" sz="2400"/>
              <a:t>(3</a:t>
            </a:r>
            <a:r>
              <a:rPr lang="en-US" sz="2400"/>
              <a:t>)</a:t>
            </a:r>
            <a:endParaRPr lang="ru-RU" sz="2400"/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1371600"/>
            <a:ext cx="7772400" cy="5041900"/>
          </a:xfrm>
        </p:spPr>
        <p:txBody>
          <a:bodyPr/>
          <a:lstStyle/>
          <a:p>
            <a:pPr marL="444500" indent="-444500">
              <a:lnSpc>
                <a:spcPct val="90000"/>
              </a:lnSpc>
              <a:buFontTx/>
              <a:buAutoNum type="arabicPeriod" startAt="3"/>
              <a:tabLst>
                <a:tab pos="622300" algn="l"/>
              </a:tabLst>
            </a:pPr>
            <a:r>
              <a:rPr lang="ru-RU" sz="2000">
                <a:effectLst/>
              </a:rPr>
              <a:t>Task 3.</a:t>
            </a:r>
          </a:p>
          <a:p>
            <a:pPr marL="444500" indent="-444500">
              <a:lnSpc>
                <a:spcPct val="90000"/>
              </a:lnSpc>
              <a:buFont typeface="Wingdings" pitchFamily="2" charset="2"/>
              <a:buNone/>
              <a:tabLst>
                <a:tab pos="622300" algn="l"/>
              </a:tabLst>
            </a:pPr>
            <a:r>
              <a:rPr lang="ru-RU" sz="2000">
                <a:effectLst/>
              </a:rPr>
              <a:t>	3.1. Test: </a:t>
            </a:r>
            <a:r>
              <a:rPr lang="en-US" sz="2000">
                <a:effectLst/>
              </a:rPr>
              <a:t>Interaction of suboxidized C30 melt with a European reactor vessel steel in the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Ar atmosphere</a:t>
            </a:r>
            <a:r>
              <a:rPr lang="ru-RU" sz="2000">
                <a:effectLst/>
              </a:rPr>
              <a:t>.</a:t>
            </a:r>
          </a:p>
          <a:p>
            <a:pPr marL="444500" indent="-444500">
              <a:lnSpc>
                <a:spcPct val="90000"/>
              </a:lnSpc>
              <a:buFont typeface="Wingdings" pitchFamily="2" charset="2"/>
              <a:buNone/>
              <a:tabLst>
                <a:tab pos="622300" algn="l"/>
              </a:tabLst>
            </a:pPr>
            <a:r>
              <a:rPr lang="ru-RU" sz="2000">
                <a:effectLst/>
              </a:rPr>
              <a:t>	3.2. Test: </a:t>
            </a:r>
            <a:r>
              <a:rPr lang="en-US" sz="2000">
                <a:effectLst/>
              </a:rPr>
              <a:t>Interaction of molten corium</a:t>
            </a:r>
            <a:r>
              <a:rPr lang="ru-RU" sz="2000">
                <a:effectLst/>
              </a:rPr>
              <a:t> С100 </a:t>
            </a:r>
            <a:r>
              <a:rPr lang="en-US" sz="2000">
                <a:effectLst/>
              </a:rPr>
              <a:t>with a European reactor vessel steel in the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steam atmosphere</a:t>
            </a:r>
            <a:r>
              <a:rPr lang="ru-RU" sz="2000">
                <a:effectLst/>
              </a:rPr>
              <a:t>.</a:t>
            </a:r>
          </a:p>
          <a:p>
            <a:pPr marL="444500" indent="-444500">
              <a:lnSpc>
                <a:spcPct val="90000"/>
              </a:lnSpc>
              <a:buFont typeface="Wingdings" pitchFamily="2" charset="2"/>
              <a:buNone/>
              <a:tabLst>
                <a:tab pos="622300" algn="l"/>
              </a:tabLst>
            </a:pPr>
            <a:r>
              <a:rPr lang="ru-RU" sz="2000">
                <a:effectLst/>
              </a:rPr>
              <a:t>	</a:t>
            </a:r>
            <a:r>
              <a:rPr lang="en-US" sz="2000"/>
              <a:t>Proposal</a:t>
            </a:r>
            <a:endParaRPr lang="ru-RU" sz="2000"/>
          </a:p>
          <a:p>
            <a:pPr marL="444500" indent="-444500">
              <a:lnSpc>
                <a:spcPct val="90000"/>
              </a:lnSpc>
              <a:buFont typeface="Wingdings" pitchFamily="2" charset="2"/>
              <a:buChar char="Ø"/>
              <a:tabLst>
                <a:tab pos="622300" algn="l"/>
              </a:tabLst>
            </a:pPr>
            <a:r>
              <a:rPr lang="ru-RU" sz="2000">
                <a:effectLst/>
              </a:rPr>
              <a:t>Test 3.1</a:t>
            </a:r>
            <a:r>
              <a:rPr lang="en-US" sz="2000">
                <a:effectLst/>
              </a:rPr>
              <a:t>: according to the test matrix</a:t>
            </a:r>
            <a:endParaRPr lang="ru-RU" sz="2000">
              <a:effectLst/>
            </a:endParaRPr>
          </a:p>
          <a:p>
            <a:pPr marL="444500" indent="-444500">
              <a:lnSpc>
                <a:spcPct val="90000"/>
              </a:lnSpc>
              <a:buFont typeface="Wingdings" pitchFamily="2" charset="2"/>
              <a:buChar char="Ø"/>
              <a:tabLst>
                <a:tab pos="622300" algn="l"/>
              </a:tabLst>
            </a:pPr>
            <a:r>
              <a:rPr lang="ru-RU" sz="2000">
                <a:effectLst/>
              </a:rPr>
              <a:t>Test 3.2</a:t>
            </a:r>
            <a:r>
              <a:rPr lang="en-US" sz="2000">
                <a:effectLst/>
              </a:rPr>
              <a:t>: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to replace it with a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t</a:t>
            </a:r>
            <a:r>
              <a:rPr lang="ru-RU" sz="2000">
                <a:effectLst/>
              </a:rPr>
              <a:t>est</a:t>
            </a:r>
            <a:r>
              <a:rPr lang="en-US" sz="2000">
                <a:effectLst/>
              </a:rPr>
              <a:t> on the interaction of molten corium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C 100 and UO</a:t>
            </a:r>
            <a:r>
              <a:rPr lang="en-US" sz="2000" baseline="-25000">
                <a:effectLst/>
              </a:rPr>
              <a:t>2+x</a:t>
            </a:r>
            <a:r>
              <a:rPr lang="en-US" sz="2000">
                <a:effectLst/>
              </a:rPr>
              <a:t>-ZrO</a:t>
            </a:r>
            <a:r>
              <a:rPr lang="en-US" sz="2000" baseline="-25000">
                <a:effectLst/>
              </a:rPr>
              <a:t>2</a:t>
            </a:r>
            <a:r>
              <a:rPr lang="en-US" sz="2000">
                <a:effectLst/>
              </a:rPr>
              <a:t>-FeO</a:t>
            </a:r>
            <a:r>
              <a:rPr lang="en-US" sz="2000" baseline="-25000">
                <a:effectLst/>
              </a:rPr>
              <a:t>y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(in one test) with vessel steel in air</a:t>
            </a:r>
            <a:endParaRPr lang="ru-RU" sz="2000">
              <a:effectLst/>
            </a:endParaRPr>
          </a:p>
          <a:p>
            <a:pPr marL="444500" indent="-444500">
              <a:lnSpc>
                <a:spcPct val="90000"/>
              </a:lnSpc>
              <a:buFont typeface="Wingdings" pitchFamily="2" charset="2"/>
              <a:buNone/>
              <a:tabLst>
                <a:tab pos="622300" algn="l"/>
              </a:tabLst>
            </a:pPr>
            <a:r>
              <a:rPr lang="ru-RU" sz="2000">
                <a:effectLst/>
              </a:rPr>
              <a:t>	Objective: </a:t>
            </a:r>
            <a:r>
              <a:rPr lang="en-US" sz="2000">
                <a:effectLst/>
              </a:rPr>
              <a:t>Study the corrosion rate and determine the interaction interface temperature, from which the corrosion intensification starts</a:t>
            </a:r>
            <a:r>
              <a:rPr lang="ru-RU" sz="2000">
                <a:effectLst/>
              </a:rPr>
              <a:t>.</a:t>
            </a:r>
          </a:p>
        </p:txBody>
      </p:sp>
    </p:spTree>
  </p:cSld>
  <p:clrMapOvr>
    <a:masterClrMapping/>
  </p:clrMapOvr>
  <p:transition advClick="0">
    <p:zoom dir="in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000" tIns="10800" rIns="1800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000" tIns="10800" rIns="1800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15618</TotalTime>
  <Words>145</Words>
  <Application>Microsoft Office PowerPoint</Application>
  <PresentationFormat>Bildschirmpräsentation (4:3)</PresentationFormat>
  <Paragraphs>39</Paragraphs>
  <Slides>5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Times New Roman</vt:lpstr>
      <vt:lpstr>Trebuchet MS</vt:lpstr>
      <vt:lpstr>Arial</vt:lpstr>
      <vt:lpstr>Times New Roman CYR</vt:lpstr>
      <vt:lpstr>Arial Unicode MS</vt:lpstr>
      <vt:lpstr>Wingdings</vt:lpstr>
      <vt:lpstr>Symbol</vt:lpstr>
      <vt:lpstr>Оформление по умолчанию</vt:lpstr>
      <vt:lpstr>CorelDRAW 7.0 Graphic</vt:lpstr>
      <vt:lpstr>Документ Microsoft Word</vt:lpstr>
      <vt:lpstr>RESEARCH OUTLOOK  (METCOR-P)</vt:lpstr>
      <vt:lpstr>METCOR-P experimental matrix </vt:lpstr>
      <vt:lpstr>Proposals for the update of current experimental matrix</vt:lpstr>
      <vt:lpstr>Proposals for the update of current experimental matrix (2)</vt:lpstr>
      <vt:lpstr>Proposals for the update of current experimental matrix(3)</vt:lpstr>
    </vt:vector>
  </TitlesOfParts>
  <Company>NITI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METCOR Research outlook</dc:title>
  <dc:subject>2 Meeting</dc:subject>
  <dc:creator>V Khabensky</dc:creator>
  <cp:lastModifiedBy>Peters, Ursula</cp:lastModifiedBy>
  <cp:revision>524</cp:revision>
  <cp:lastPrinted>2001-10-30T08:59:27Z</cp:lastPrinted>
  <dcterms:created xsi:type="dcterms:W3CDTF">1998-10-12T06:52:06Z</dcterms:created>
  <dcterms:modified xsi:type="dcterms:W3CDTF">2012-10-16T19:42:10Z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Research outlook</vt:lpwstr>
  </property>
</Properties>
</file>