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6" r:id="rId2"/>
    <p:sldId id="438" r:id="rId3"/>
    <p:sldId id="439" r:id="rId4"/>
    <p:sldId id="440" r:id="rId5"/>
    <p:sldId id="372" r:id="rId6"/>
    <p:sldId id="441" r:id="rId7"/>
    <p:sldId id="442" r:id="rId8"/>
    <p:sldId id="446" r:id="rId9"/>
    <p:sldId id="443" r:id="rId10"/>
    <p:sldId id="444" r:id="rId11"/>
  </p:sldIdLst>
  <p:sldSz cx="9144000" cy="6858000" type="screen4x3"/>
  <p:notesSz cx="6784975" cy="985678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ena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CC00CC"/>
    <a:srgbClr val="990033"/>
    <a:srgbClr val="A50021"/>
    <a:srgbClr val="996600"/>
    <a:srgbClr val="000066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84" autoAdjust="0"/>
    <p:restoredTop sz="94683" autoAdjust="0"/>
  </p:normalViewPr>
  <p:slideViewPr>
    <p:cSldViewPr snapToGrid="0">
      <p:cViewPr>
        <p:scale>
          <a:sx n="91" d="100"/>
          <a:sy n="91" d="100"/>
        </p:scale>
        <p:origin x="-1378" y="-29"/>
      </p:cViewPr>
      <p:guideLst>
        <p:guide orient="horz" pos="2143"/>
        <p:guide pos="2892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836" y="-90"/>
      </p:cViewPr>
      <p:guideLst>
        <p:guide orient="horz" pos="3104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400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r>
              <a:rPr lang="ru-RU"/>
              <a:t>Cologne, Germany, March, 2005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925" y="9374188"/>
            <a:ext cx="29400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21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37951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1026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509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31863" y="741363"/>
            <a:ext cx="4922837" cy="36925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433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4875" y="4679950"/>
            <a:ext cx="4975225" cy="443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28688" y="739775"/>
            <a:ext cx="4927600" cy="36957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4681538"/>
            <a:ext cx="542925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55AEEC32-61C5-44BC-8563-1E1E87046671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798470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73D46A3C-38BF-4156-9E4C-19B55B64AC2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251873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05588" y="481013"/>
            <a:ext cx="1973262" cy="59324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481013"/>
            <a:ext cx="5767388" cy="593248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A66A7642-8451-4B36-93A4-6E75CE8A2C4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676960"/>
      </p:ext>
    </p:extLst>
  </p:cSld>
  <p:clrMapOvr>
    <a:masterClrMapping/>
  </p:clrMapOvr>
  <p:transition advClick="0"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xt und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81013"/>
            <a:ext cx="7772400" cy="6397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806450" y="22987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ClipArt-Platzhalter 3"/>
          <p:cNvSpPr>
            <a:spLocks noGrp="1"/>
          </p:cNvSpPr>
          <p:nvPr>
            <p:ph type="clipArt" sz="half" idx="2"/>
          </p:nvPr>
        </p:nvSpPr>
        <p:spPr>
          <a:xfrm>
            <a:off x="4768850" y="2298700"/>
            <a:ext cx="3810000" cy="4114800"/>
          </a:xfr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>
          <a:xfrm>
            <a:off x="501650" y="6578600"/>
            <a:ext cx="8642350" cy="2794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D32C3507-310E-4F77-A132-1D2FCCA8D3C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944704"/>
      </p:ext>
    </p:extLst>
  </p:cSld>
  <p:clrMapOvr>
    <a:masterClrMapping/>
  </p:clrMapOvr>
  <p:transition advClick="0"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81013"/>
            <a:ext cx="7772400" cy="6397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806450" y="22987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768850" y="2298700"/>
            <a:ext cx="3810000" cy="1981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768850" y="4432300"/>
            <a:ext cx="3810000" cy="1981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>
          <a:xfrm>
            <a:off x="501650" y="6578600"/>
            <a:ext cx="8642350" cy="2794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C74BCDFC-C3F2-41BF-A75A-84C5BEFDF8B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849814"/>
      </p:ext>
    </p:extLst>
  </p:cSld>
  <p:clrMapOvr>
    <a:masterClrMapping/>
  </p:clrMapOvr>
  <p:transition advClick="0">
    <p:zoom dir="in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81013"/>
            <a:ext cx="7772400" cy="6397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806450" y="2298700"/>
            <a:ext cx="7772400" cy="411480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501650" y="6578600"/>
            <a:ext cx="8642350" cy="2794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3D9D8241-8E1A-488D-B734-394E10C8002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034730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EFEED98E-0F57-43C2-9C07-449AB0B36EF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150359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AD8C4166-89F2-4C42-9BDD-A3D8F0C59B4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509454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06450" y="2298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68850" y="2298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0F6C972B-8A0E-4D6E-933B-2B049DED10D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141243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64A2EC5D-B27C-4FF0-B92D-E652ADFCB699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92720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AEE69370-57AE-432D-B787-F2D159FBE071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720919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DB89DB04-D7C7-4944-9D54-648741C0D69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941860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E2E35767-354B-44E6-A58E-1A67D3819C95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603568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3AA8A69E-CE48-473D-9AA7-39D91E2E9B0B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473145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81013"/>
            <a:ext cx="77724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9" tIns="46030" rIns="92059" bIns="460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6450" y="22987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9" tIns="46030" rIns="92059" bIns="460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1650" y="6578600"/>
            <a:ext cx="8642350" cy="279400"/>
          </a:xfrm>
          <a:prstGeom prst="rect">
            <a:avLst/>
          </a:prstGeom>
          <a:solidFill>
            <a:srgbClr val="A50021">
              <a:alpha val="4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59" tIns="46030" rIns="92059" bIns="46030" numCol="1" anchor="ctr" anchorCtr="0" compatLnSpc="1">
            <a:prstTxWarp prst="textNoShape">
              <a:avLst/>
            </a:prstTxWarp>
          </a:bodyPr>
          <a:lstStyle>
            <a:lvl1pPr algn="r" defTabSz="762000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84D110FE-8BB3-4D2C-9128-D6DEDC72DCC1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27050" y="6535738"/>
            <a:ext cx="861695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advClick="0">
    <p:zoom dir="in"/>
  </p:transition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A50021"/>
          </a:solidFill>
          <a:latin typeface="Trebuchet MS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70" name="Rectangle 14"/>
          <p:cNvSpPr>
            <a:spLocks noChangeArrowheads="1"/>
          </p:cNvSpPr>
          <p:nvPr/>
        </p:nvSpPr>
        <p:spPr bwMode="auto">
          <a:xfrm>
            <a:off x="542925" y="4364038"/>
            <a:ext cx="750887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400"/>
              <a:t>Presented by V. Khabensky</a:t>
            </a:r>
          </a:p>
          <a:p>
            <a:pPr marL="342900" indent="-342900"/>
            <a:r>
              <a:rPr lang="ru-RU" sz="2400" b="0"/>
              <a:t>2</a:t>
            </a:r>
            <a:r>
              <a:rPr lang="en-US" sz="2400" b="0" baseline="30000"/>
              <a:t>nd</a:t>
            </a:r>
            <a:r>
              <a:rPr lang="en-US" sz="2400" b="0"/>
              <a:t> METCOR-P project mee</a:t>
            </a:r>
            <a:r>
              <a:rPr lang="en-GB" sz="2400" b="0"/>
              <a:t>ting</a:t>
            </a:r>
          </a:p>
          <a:p>
            <a:pPr marL="342900" indent="-342900"/>
            <a:r>
              <a:rPr lang="en-US" sz="2400" b="0">
                <a:solidFill>
                  <a:srgbClr val="000000"/>
                </a:solidFill>
              </a:rPr>
              <a:t>July 9, 2008, St. Petersburg</a:t>
            </a:r>
            <a:endParaRPr lang="en-GB" sz="2400" b="0"/>
          </a:p>
        </p:txBody>
      </p:sp>
      <p:sp>
        <p:nvSpPr>
          <p:cNvPr id="147471" name="Rectangle 15"/>
          <p:cNvSpPr>
            <a:spLocks noChangeArrowheads="1"/>
          </p:cNvSpPr>
          <p:nvPr/>
        </p:nvSpPr>
        <p:spPr bwMode="auto">
          <a:xfrm>
            <a:off x="557213" y="154622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59" tIns="46030" rIns="92059" bIns="46030" anchor="ctr"/>
          <a:lstStyle/>
          <a:p>
            <a:pPr algn="ctr"/>
            <a:endParaRPr lang="ru-RU" sz="2800">
              <a:solidFill>
                <a:srgbClr val="A50021"/>
              </a:solidFill>
              <a:latin typeface="Trebuchet MS" pitchFamily="34" charset="0"/>
              <a:cs typeface="Times New Roman" pitchFamily="18" charset="0"/>
            </a:endParaRPr>
          </a:p>
        </p:txBody>
      </p:sp>
      <p:sp>
        <p:nvSpPr>
          <p:cNvPr id="14747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0" y="1774825"/>
            <a:ext cx="8853488" cy="14700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4400"/>
              <a:t>Status of the ISTC project #3592 </a:t>
            </a:r>
            <a:br>
              <a:rPr lang="en-US" sz="4400"/>
            </a:br>
            <a:r>
              <a:rPr lang="en-US" sz="4400"/>
              <a:t>(METCOR-P)</a:t>
            </a:r>
            <a:endParaRPr lang="en-GB" sz="4400"/>
          </a:p>
        </p:txBody>
      </p:sp>
      <p:sp>
        <p:nvSpPr>
          <p:cNvPr id="642057" name="Line 2057"/>
          <p:cNvSpPr>
            <a:spLocks noChangeShapeType="1"/>
          </p:cNvSpPr>
          <p:nvPr/>
        </p:nvSpPr>
        <p:spPr bwMode="auto">
          <a:xfrm>
            <a:off x="0" y="912813"/>
            <a:ext cx="91440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642062" name="Group 2062"/>
          <p:cNvGrpSpPr>
            <a:grpSpLocks/>
          </p:cNvGrpSpPr>
          <p:nvPr/>
        </p:nvGrpSpPr>
        <p:grpSpPr bwMode="auto">
          <a:xfrm>
            <a:off x="4797425" y="0"/>
            <a:ext cx="4098925" cy="1004888"/>
            <a:chOff x="3062" y="0"/>
            <a:chExt cx="2542" cy="592"/>
          </a:xfrm>
        </p:grpSpPr>
        <p:sp>
          <p:nvSpPr>
            <p:cNvPr id="642063" name="Rectangle 2063"/>
            <p:cNvSpPr>
              <a:spLocks noChangeArrowheads="1"/>
            </p:cNvSpPr>
            <p:nvPr/>
          </p:nvSpPr>
          <p:spPr bwMode="auto">
            <a:xfrm>
              <a:off x="3062" y="122"/>
              <a:ext cx="1834" cy="3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buFontTx/>
                <a:buChar char="•"/>
              </a:pPr>
              <a:r>
                <a:rPr lang="en-GB" sz="1800"/>
                <a:t> </a:t>
              </a:r>
              <a:r>
                <a:rPr lang="en-US" sz="1800"/>
                <a:t>International Science and Technology Center</a:t>
              </a:r>
              <a:endParaRPr lang="en-GB" sz="1800"/>
            </a:p>
          </p:txBody>
        </p:sp>
        <p:pic>
          <p:nvPicPr>
            <p:cNvPr id="642064" name="Picture 206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064"/>
            <a:stretch>
              <a:fillRect/>
            </a:stretch>
          </p:blipFill>
          <p:spPr bwMode="auto">
            <a:xfrm>
              <a:off x="4896" y="0"/>
              <a:ext cx="708" cy="5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42066" name="Rectangle 2066"/>
          <p:cNvSpPr>
            <a:spLocks noChangeArrowheads="1"/>
          </p:cNvSpPr>
          <p:nvPr/>
        </p:nvSpPr>
        <p:spPr bwMode="auto">
          <a:xfrm>
            <a:off x="1109663" y="220663"/>
            <a:ext cx="360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buFontTx/>
              <a:buChar char="•"/>
            </a:pPr>
            <a:r>
              <a:rPr lang="en-US" sz="1800">
                <a:ea typeface="Arial Unicode MS" pitchFamily="34" charset="-128"/>
                <a:cs typeface="Arial Unicode MS" pitchFamily="34" charset="-128"/>
              </a:rPr>
              <a:t>A.P. Alexandrov </a:t>
            </a:r>
            <a:r>
              <a:rPr lang="en-GB" sz="1800"/>
              <a:t>Research</a:t>
            </a:r>
            <a:r>
              <a:rPr lang="en-US" sz="1800"/>
              <a:t> </a:t>
            </a:r>
            <a:r>
              <a:rPr lang="en-GB" sz="1800"/>
              <a:t>Institute</a:t>
            </a:r>
            <a:r>
              <a:rPr lang="en-US" sz="1800"/>
              <a:t> of Technology</a:t>
            </a:r>
            <a:endParaRPr lang="en-GB" sz="1800"/>
          </a:p>
        </p:txBody>
      </p:sp>
      <p:graphicFrame>
        <p:nvGraphicFramePr>
          <p:cNvPr id="642067" name="Object 2067"/>
          <p:cNvGraphicFramePr>
            <a:graphicFrameLocks noChangeAspect="1"/>
          </p:cNvGraphicFramePr>
          <p:nvPr/>
        </p:nvGraphicFramePr>
        <p:xfrm>
          <a:off x="225425" y="0"/>
          <a:ext cx="852488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068" name="CorelDRAW" r:id="rId6" imgW="515520" imgH="574200" progId="CorelDraw.Graphic.7">
                  <p:embed/>
                </p:oleObj>
              </mc:Choice>
              <mc:Fallback>
                <p:oleObj name="CorelDRAW" r:id="rId6" imgW="515520" imgH="574200" progId="CorelDraw.Graphic.7">
                  <p:embed/>
                  <p:pic>
                    <p:nvPicPr>
                      <p:cNvPr id="0" name="Object 20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" y="0"/>
                        <a:ext cx="852488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A813ED65-D5A0-4BAC-AE00-7E5368E48619}" type="slidenum">
              <a:rPr lang="en-GB"/>
              <a:pPr/>
              <a:t>10</a:t>
            </a:fld>
            <a:endParaRPr lang="en-GB"/>
          </a:p>
        </p:txBody>
      </p:sp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5588"/>
            <a:ext cx="7772400" cy="639762"/>
          </a:xfrm>
        </p:spPr>
        <p:txBody>
          <a:bodyPr/>
          <a:lstStyle/>
          <a:p>
            <a:r>
              <a:rPr lang="en-US"/>
              <a:t>METCOR-P current situation</a:t>
            </a:r>
            <a:endParaRPr lang="ru-RU"/>
          </a:p>
        </p:txBody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450" y="1044575"/>
            <a:ext cx="7772400" cy="5183188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>
                <a:effectLst/>
              </a:rPr>
              <a:t>1</a:t>
            </a:r>
            <a:r>
              <a:rPr lang="en-US" sz="2000" baseline="30000">
                <a:effectLst/>
              </a:rPr>
              <a:t>st</a:t>
            </a:r>
            <a:r>
              <a:rPr lang="en-US" sz="2000">
                <a:effectLst/>
              </a:rPr>
              <a:t> year scope of work has been completed</a:t>
            </a:r>
            <a:endParaRPr lang="ru-RU" sz="2000">
              <a:effectLst/>
            </a:endParaRP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>
                <a:effectLst/>
              </a:rPr>
              <a:t>1</a:t>
            </a:r>
            <a:r>
              <a:rPr lang="en-US" sz="2000" baseline="30000">
                <a:effectLst/>
              </a:rPr>
              <a:t>st</a:t>
            </a:r>
            <a:r>
              <a:rPr lang="en-US" sz="2000">
                <a:effectLst/>
              </a:rPr>
              <a:t> year report has not been submitted to the ISTC and collaborators 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due to the suspended Export Control Commission permit</a:t>
            </a:r>
            <a:endParaRPr lang="ru-RU" sz="2000">
              <a:effectLst/>
            </a:endParaRP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>
                <a:effectLst/>
              </a:rPr>
              <a:t>Agreement between the Rosatom and ISTC is prepared, which will eliminate the export control 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prohibition for METCOR-P. The agreement  will be 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discussed at the 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ISTC Managing Board on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July</a:t>
            </a:r>
            <a:r>
              <a:rPr lang="ru-RU" sz="2000">
                <a:effectLst/>
              </a:rPr>
              <a:t>17 2008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>
                <a:effectLst/>
              </a:rPr>
              <a:t>In case of a positive decision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the Project will be implemented in accordance with the Work Plan</a:t>
            </a:r>
            <a:endParaRPr lang="ru-RU" sz="2000">
              <a:effectLst/>
            </a:endParaRP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>
                <a:effectLst/>
              </a:rPr>
              <a:t>If the decision is delayed, the Project will be implemented without submitting reports to the ISTC until an agreement between the Rosatom and ISTC is reached</a:t>
            </a:r>
            <a:endParaRPr lang="ru-RU" sz="2000">
              <a:effectLst/>
            </a:endParaRP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000">
                <a:effectLst/>
              </a:rPr>
              <a:t>In case of a negative decision the project implementation is stopped and, on agreement with CEG-SAM and collaborators a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new project proposal is prepared, in which 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funding unused in Project </a:t>
            </a:r>
            <a:r>
              <a:rPr lang="ru-RU" sz="2000">
                <a:effectLst/>
              </a:rPr>
              <a:t> </a:t>
            </a:r>
            <a:r>
              <a:rPr lang="en-US" sz="2000">
                <a:effectLst/>
              </a:rPr>
              <a:t>#</a:t>
            </a:r>
            <a:r>
              <a:rPr lang="ru-RU" sz="2000">
                <a:effectLst/>
              </a:rPr>
              <a:t> 3592 </a:t>
            </a:r>
            <a:r>
              <a:rPr lang="en-US" sz="2000">
                <a:effectLst/>
              </a:rPr>
              <a:t>METCOR-P will be spent</a:t>
            </a:r>
            <a:endParaRPr lang="ru-RU" sz="2000">
              <a:effectLst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87E4F14A-236B-452C-9B2A-607A4413B429}" type="slidenum">
              <a:rPr lang="en-GB"/>
              <a:pPr/>
              <a:t>2</a:t>
            </a:fld>
            <a:endParaRPr lang="en-GB"/>
          </a:p>
        </p:txBody>
      </p:sp>
      <p:sp>
        <p:nvSpPr>
          <p:cNvPr id="65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GB">
                <a:cs typeface="Times New Roman" pitchFamily="18" charset="0"/>
              </a:rPr>
              <a:t>METCOR-P project general information </a:t>
            </a:r>
          </a:p>
        </p:txBody>
      </p:sp>
      <p:sp>
        <p:nvSpPr>
          <p:cNvPr id="653317" name="Rectangle 5"/>
          <p:cNvSpPr>
            <a:spLocks noChangeArrowheads="1"/>
          </p:cNvSpPr>
          <p:nvPr/>
        </p:nvSpPr>
        <p:spPr bwMode="auto">
          <a:xfrm>
            <a:off x="2370138" y="1406525"/>
            <a:ext cx="5908675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/>
          <a:lstStyle/>
          <a:p>
            <a:pPr marL="342900" indent="-342900" eaLnBrk="1" hangingPunct="1">
              <a:spcBef>
                <a:spcPct val="20000"/>
              </a:spcBef>
              <a:buSzPct val="85000"/>
            </a:pPr>
            <a:r>
              <a:rPr lang="en-GB" sz="2000">
                <a:solidFill>
                  <a:srgbClr val="000066"/>
                </a:solidFill>
                <a:cs typeface="Times New Roman" pitchFamily="18" charset="0"/>
              </a:rPr>
              <a:t>Project participants and coordination</a:t>
            </a:r>
          </a:p>
        </p:txBody>
      </p:sp>
      <p:sp>
        <p:nvSpPr>
          <p:cNvPr id="653318" name="Rectangle 6"/>
          <p:cNvSpPr>
            <a:spLocks noChangeArrowheads="1"/>
          </p:cNvSpPr>
          <p:nvPr/>
        </p:nvSpPr>
        <p:spPr bwMode="auto">
          <a:xfrm>
            <a:off x="1301750" y="3325813"/>
            <a:ext cx="1096963" cy="51593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ISTC, </a:t>
            </a:r>
            <a:r>
              <a:rPr lang="en-GB" sz="1200" b="0"/>
              <a:t>Moscow</a:t>
            </a:r>
          </a:p>
        </p:txBody>
      </p:sp>
      <p:sp>
        <p:nvSpPr>
          <p:cNvPr id="653319" name="Rectangle 7"/>
          <p:cNvSpPr>
            <a:spLocks noChangeArrowheads="1"/>
          </p:cNvSpPr>
          <p:nvPr/>
        </p:nvSpPr>
        <p:spPr bwMode="auto">
          <a:xfrm>
            <a:off x="1446213" y="2293938"/>
            <a:ext cx="974725" cy="5175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FZK, </a:t>
            </a:r>
            <a:r>
              <a:rPr lang="en-GB" sz="1200" b="0"/>
              <a:t>Germany</a:t>
            </a:r>
          </a:p>
        </p:txBody>
      </p:sp>
      <p:sp>
        <p:nvSpPr>
          <p:cNvPr id="653320" name="Rectangle 8"/>
          <p:cNvSpPr>
            <a:spLocks noChangeArrowheads="1"/>
          </p:cNvSpPr>
          <p:nvPr/>
        </p:nvSpPr>
        <p:spPr bwMode="auto">
          <a:xfrm>
            <a:off x="3357563" y="2317750"/>
            <a:ext cx="881062" cy="5175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JRC ITU, </a:t>
            </a:r>
          </a:p>
          <a:p>
            <a:r>
              <a:rPr lang="en-GB" sz="1200" b="0"/>
              <a:t>EU</a:t>
            </a:r>
          </a:p>
        </p:txBody>
      </p:sp>
      <p:sp>
        <p:nvSpPr>
          <p:cNvPr id="653321" name="Rectangle 9"/>
          <p:cNvSpPr>
            <a:spLocks noChangeArrowheads="1"/>
          </p:cNvSpPr>
          <p:nvPr/>
        </p:nvSpPr>
        <p:spPr bwMode="auto">
          <a:xfrm>
            <a:off x="4222750" y="2317750"/>
            <a:ext cx="931863" cy="5175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CEA,</a:t>
            </a:r>
          </a:p>
          <a:p>
            <a:r>
              <a:rPr lang="en-GB" sz="1200" b="0"/>
              <a:t>France</a:t>
            </a:r>
          </a:p>
        </p:txBody>
      </p:sp>
      <p:sp>
        <p:nvSpPr>
          <p:cNvPr id="653322" name="Rectangle 10"/>
          <p:cNvSpPr>
            <a:spLocks noChangeArrowheads="1"/>
          </p:cNvSpPr>
          <p:nvPr/>
        </p:nvSpPr>
        <p:spPr bwMode="auto">
          <a:xfrm>
            <a:off x="1414463" y="1920875"/>
            <a:ext cx="6278562" cy="3873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pPr algn="ctr"/>
            <a:r>
              <a:rPr lang="en-GB" sz="1200"/>
              <a:t>Collaborators</a:t>
            </a:r>
          </a:p>
        </p:txBody>
      </p:sp>
      <p:sp>
        <p:nvSpPr>
          <p:cNvPr id="653323" name="Rectangle 11"/>
          <p:cNvSpPr>
            <a:spLocks noChangeArrowheads="1"/>
          </p:cNvSpPr>
          <p:nvPr/>
        </p:nvSpPr>
        <p:spPr bwMode="auto">
          <a:xfrm>
            <a:off x="3494088" y="3343275"/>
            <a:ext cx="1811337" cy="4032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Steering committee</a:t>
            </a:r>
          </a:p>
        </p:txBody>
      </p:sp>
      <p:sp>
        <p:nvSpPr>
          <p:cNvPr id="653324" name="Rectangle 12"/>
          <p:cNvSpPr>
            <a:spLocks noChangeArrowheads="1"/>
          </p:cNvSpPr>
          <p:nvPr/>
        </p:nvSpPr>
        <p:spPr bwMode="auto">
          <a:xfrm>
            <a:off x="1911350" y="4248150"/>
            <a:ext cx="5237163" cy="3873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Operation Agent: A.P. Alexandrov RIT, </a:t>
            </a:r>
            <a:r>
              <a:rPr lang="en-GB" sz="1200" b="0"/>
              <a:t>Russia</a:t>
            </a:r>
          </a:p>
          <a:p>
            <a:pPr algn="ctr"/>
            <a:endParaRPr lang="en-GB" sz="1200" b="0"/>
          </a:p>
        </p:txBody>
      </p:sp>
      <p:sp>
        <p:nvSpPr>
          <p:cNvPr id="653325" name="Rectangle 13"/>
          <p:cNvSpPr>
            <a:spLocks noChangeArrowheads="1"/>
          </p:cNvSpPr>
          <p:nvPr/>
        </p:nvSpPr>
        <p:spPr bwMode="auto">
          <a:xfrm>
            <a:off x="1301750" y="3067050"/>
            <a:ext cx="1096963" cy="2587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 b="0"/>
              <a:t>Coordinator </a:t>
            </a:r>
          </a:p>
        </p:txBody>
      </p:sp>
      <p:sp>
        <p:nvSpPr>
          <p:cNvPr id="653326" name="Line 14"/>
          <p:cNvSpPr>
            <a:spLocks noChangeShapeType="1"/>
          </p:cNvSpPr>
          <p:nvPr/>
        </p:nvSpPr>
        <p:spPr bwMode="auto">
          <a:xfrm>
            <a:off x="1789113" y="3841750"/>
            <a:ext cx="122237" cy="406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27" name="Line 15"/>
          <p:cNvSpPr>
            <a:spLocks noChangeShapeType="1"/>
          </p:cNvSpPr>
          <p:nvPr/>
        </p:nvSpPr>
        <p:spPr bwMode="auto">
          <a:xfrm flipH="1">
            <a:off x="4346575" y="2825750"/>
            <a:ext cx="487363" cy="517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28" name="Line 16"/>
          <p:cNvSpPr>
            <a:spLocks noChangeShapeType="1"/>
          </p:cNvSpPr>
          <p:nvPr/>
        </p:nvSpPr>
        <p:spPr bwMode="auto">
          <a:xfrm>
            <a:off x="3981450" y="2808288"/>
            <a:ext cx="242888" cy="534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29" name="Line 17"/>
          <p:cNvSpPr>
            <a:spLocks noChangeShapeType="1"/>
          </p:cNvSpPr>
          <p:nvPr/>
        </p:nvSpPr>
        <p:spPr bwMode="auto">
          <a:xfrm flipH="1">
            <a:off x="4711700" y="2808288"/>
            <a:ext cx="1096963" cy="534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30" name="Line 18"/>
          <p:cNvSpPr>
            <a:spLocks noChangeShapeType="1"/>
          </p:cNvSpPr>
          <p:nvPr/>
        </p:nvSpPr>
        <p:spPr bwMode="auto">
          <a:xfrm>
            <a:off x="2303463" y="2825750"/>
            <a:ext cx="1433512" cy="517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31" name="Line 19"/>
          <p:cNvSpPr>
            <a:spLocks noChangeShapeType="1"/>
          </p:cNvSpPr>
          <p:nvPr/>
        </p:nvSpPr>
        <p:spPr bwMode="auto">
          <a:xfrm>
            <a:off x="4224338" y="3730625"/>
            <a:ext cx="0" cy="517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32" name="Line 20"/>
          <p:cNvSpPr>
            <a:spLocks noChangeShapeType="1"/>
          </p:cNvSpPr>
          <p:nvPr/>
        </p:nvSpPr>
        <p:spPr bwMode="auto">
          <a:xfrm flipH="1">
            <a:off x="1301750" y="2220913"/>
            <a:ext cx="138113" cy="8461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33" name="Rectangle 21"/>
          <p:cNvSpPr>
            <a:spLocks noChangeArrowheads="1"/>
          </p:cNvSpPr>
          <p:nvPr/>
        </p:nvSpPr>
        <p:spPr bwMode="auto">
          <a:xfrm>
            <a:off x="5184775" y="2312988"/>
            <a:ext cx="1144588" cy="5095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5712" rIns="0" bIns="45712"/>
          <a:lstStyle/>
          <a:p>
            <a:r>
              <a:rPr lang="en-GB" sz="1200"/>
              <a:t> AREVA NP</a:t>
            </a:r>
            <a:r>
              <a:rPr lang="en-GB" sz="1200" b="0">
                <a:latin typeface="Times New Roman" pitchFamily="18" charset="0"/>
              </a:rPr>
              <a:t>,</a:t>
            </a:r>
            <a:br>
              <a:rPr lang="en-GB" sz="1200" b="0">
                <a:latin typeface="Times New Roman" pitchFamily="18" charset="0"/>
              </a:rPr>
            </a:br>
            <a:r>
              <a:rPr lang="en-GB" sz="1200" b="0">
                <a:latin typeface="Times New Roman" pitchFamily="18" charset="0"/>
              </a:rPr>
              <a:t> </a:t>
            </a:r>
            <a:r>
              <a:rPr lang="en-GB" sz="1200" b="0"/>
              <a:t>Germany</a:t>
            </a:r>
          </a:p>
        </p:txBody>
      </p:sp>
      <p:sp>
        <p:nvSpPr>
          <p:cNvPr id="653334" name="Line 22"/>
          <p:cNvSpPr>
            <a:spLocks noChangeShapeType="1"/>
          </p:cNvSpPr>
          <p:nvPr/>
        </p:nvSpPr>
        <p:spPr bwMode="auto">
          <a:xfrm>
            <a:off x="3371850" y="2808288"/>
            <a:ext cx="609600" cy="517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35" name="Rectangle 23"/>
          <p:cNvSpPr>
            <a:spLocks noChangeArrowheads="1"/>
          </p:cNvSpPr>
          <p:nvPr/>
        </p:nvSpPr>
        <p:spPr bwMode="auto">
          <a:xfrm>
            <a:off x="2697163" y="4616450"/>
            <a:ext cx="1217612" cy="5175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ISC RAS</a:t>
            </a:r>
            <a:r>
              <a:rPr lang="en-GB" sz="1200" b="0"/>
              <a:t>,</a:t>
            </a:r>
          </a:p>
          <a:p>
            <a:r>
              <a:rPr lang="en-GB" sz="1200" b="0"/>
              <a:t>Russia</a:t>
            </a:r>
          </a:p>
        </p:txBody>
      </p:sp>
      <p:sp>
        <p:nvSpPr>
          <p:cNvPr id="653336" name="Rectangle 24"/>
          <p:cNvSpPr>
            <a:spLocks noChangeArrowheads="1"/>
          </p:cNvSpPr>
          <p:nvPr/>
        </p:nvSpPr>
        <p:spPr bwMode="auto">
          <a:xfrm>
            <a:off x="5114925" y="4600575"/>
            <a:ext cx="1812925" cy="6921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lIns="91424" tIns="45712" rIns="91424" bIns="45712"/>
          <a:lstStyle/>
          <a:p>
            <a:r>
              <a:rPr lang="en-GB" sz="1200"/>
              <a:t>SPb Electrotechnical State University,</a:t>
            </a:r>
            <a:r>
              <a:rPr lang="en-GB" sz="1000" b="0"/>
              <a:t> Russia</a:t>
            </a:r>
          </a:p>
        </p:txBody>
      </p:sp>
      <p:sp>
        <p:nvSpPr>
          <p:cNvPr id="653337" name="Rectangle 25"/>
          <p:cNvSpPr>
            <a:spLocks noChangeArrowheads="1"/>
          </p:cNvSpPr>
          <p:nvPr/>
        </p:nvSpPr>
        <p:spPr bwMode="auto">
          <a:xfrm>
            <a:off x="6273800" y="2312988"/>
            <a:ext cx="1395413" cy="4889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24" tIns="45712" rIns="91424" bIns="45712"/>
          <a:lstStyle/>
          <a:p>
            <a:r>
              <a:rPr lang="en-GB" sz="1200"/>
              <a:t>FZD, </a:t>
            </a:r>
            <a:r>
              <a:rPr lang="en-GB" sz="1200" b="0"/>
              <a:t>Germany</a:t>
            </a:r>
          </a:p>
        </p:txBody>
      </p:sp>
      <p:sp>
        <p:nvSpPr>
          <p:cNvPr id="653338" name="Rectangle 26"/>
          <p:cNvSpPr>
            <a:spLocks noChangeArrowheads="1"/>
          </p:cNvSpPr>
          <p:nvPr/>
        </p:nvSpPr>
        <p:spPr bwMode="auto">
          <a:xfrm>
            <a:off x="2392363" y="2306638"/>
            <a:ext cx="974725" cy="5191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DDDDD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24" tIns="45712" rIns="91424" bIns="45712"/>
          <a:lstStyle/>
          <a:p>
            <a:r>
              <a:rPr lang="en-GB" sz="1200"/>
              <a:t>FORTUM, </a:t>
            </a:r>
            <a:r>
              <a:rPr lang="en-GB" sz="1200" b="0"/>
              <a:t>Finland</a:t>
            </a:r>
          </a:p>
        </p:txBody>
      </p:sp>
      <p:sp>
        <p:nvSpPr>
          <p:cNvPr id="653339" name="Line 27"/>
          <p:cNvSpPr>
            <a:spLocks noChangeShapeType="1"/>
          </p:cNvSpPr>
          <p:nvPr/>
        </p:nvSpPr>
        <p:spPr bwMode="auto">
          <a:xfrm flipH="1">
            <a:off x="5008563" y="2800350"/>
            <a:ext cx="1622425" cy="5476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/>
          <a:lstStyle/>
          <a:p>
            <a:endParaRPr lang="de-DE"/>
          </a:p>
        </p:txBody>
      </p:sp>
      <p:sp>
        <p:nvSpPr>
          <p:cNvPr id="653341" name="Rectangle 29"/>
          <p:cNvSpPr>
            <a:spLocks noChangeArrowheads="1"/>
          </p:cNvSpPr>
          <p:nvPr/>
        </p:nvSpPr>
        <p:spPr bwMode="auto">
          <a:xfrm>
            <a:off x="354013" y="336550"/>
            <a:ext cx="83708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sz="2000">
              <a:solidFill>
                <a:srgbClr val="990033"/>
              </a:solidFill>
            </a:endParaRPr>
          </a:p>
          <a:p>
            <a:pPr algn="ctr"/>
            <a:r>
              <a:rPr lang="en-US" sz="2000">
                <a:solidFill>
                  <a:srgbClr val="A50021"/>
                </a:solidFill>
              </a:rPr>
              <a:t>Investigation of Corium Melt Interaction with NPP </a:t>
            </a:r>
            <a:br>
              <a:rPr lang="en-US" sz="2000">
                <a:solidFill>
                  <a:srgbClr val="A50021"/>
                </a:solidFill>
              </a:rPr>
            </a:br>
            <a:r>
              <a:rPr lang="en-US" sz="2000">
                <a:solidFill>
                  <a:srgbClr val="A50021"/>
                </a:solidFill>
              </a:rPr>
              <a:t>Reactor Vessel Steel </a:t>
            </a:r>
            <a:r>
              <a:rPr lang="en-US" sz="1800">
                <a:solidFill>
                  <a:srgbClr val="A50021"/>
                </a:solidFill>
              </a:rPr>
              <a:t>(</a:t>
            </a:r>
            <a:r>
              <a:rPr lang="en-US" sz="2000">
                <a:solidFill>
                  <a:srgbClr val="A50021"/>
                </a:solidFill>
              </a:rPr>
              <a:t>#3592</a:t>
            </a:r>
            <a:r>
              <a:rPr lang="en-US" sz="2400">
                <a:solidFill>
                  <a:srgbClr val="A50021"/>
                </a:solidFill>
              </a:rPr>
              <a:t> </a:t>
            </a:r>
            <a:r>
              <a:rPr lang="en-US" sz="2000">
                <a:solidFill>
                  <a:srgbClr val="A50021"/>
                </a:solidFill>
              </a:rPr>
              <a:t>METCOR-P)</a:t>
            </a:r>
            <a:endParaRPr lang="en-GB" sz="2000">
              <a:solidFill>
                <a:srgbClr val="A50021"/>
              </a:solidFill>
            </a:endParaRPr>
          </a:p>
        </p:txBody>
      </p:sp>
      <p:graphicFrame>
        <p:nvGraphicFramePr>
          <p:cNvPr id="653342" name="Object 30"/>
          <p:cNvGraphicFramePr>
            <a:graphicFrameLocks noChangeAspect="1"/>
          </p:cNvGraphicFramePr>
          <p:nvPr/>
        </p:nvGraphicFramePr>
        <p:xfrm>
          <a:off x="1844675" y="5470525"/>
          <a:ext cx="5516563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343" name="Document" r:id="rId4" imgW="4229432" imgH="797229" progId="Word.Document.8">
                  <p:embed/>
                </p:oleObj>
              </mc:Choice>
              <mc:Fallback>
                <p:oleObj name="Document" r:id="rId4" imgW="4229432" imgH="797229" progId="Word.Document.8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4675" y="5470525"/>
                        <a:ext cx="5516563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2A4E4E2D-0B2B-499F-8F6C-0274AF662708}" type="slidenum">
              <a:rPr lang="en-GB"/>
              <a:pPr/>
              <a:t>3</a:t>
            </a:fld>
            <a:endParaRPr lang="en-GB"/>
          </a:p>
        </p:txBody>
      </p:sp>
      <p:sp>
        <p:nvSpPr>
          <p:cNvPr id="65536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31800" y="4227513"/>
            <a:ext cx="8316913" cy="4699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800" b="1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800" b="1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800" b="1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800" b="1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800" b="1">
              <a:effectLst/>
            </a:endParaRPr>
          </a:p>
        </p:txBody>
      </p:sp>
      <p:sp>
        <p:nvSpPr>
          <p:cNvPr id="655363" name="Rectangle 3"/>
          <p:cNvSpPr>
            <a:spLocks noChangeArrowheads="1"/>
          </p:cNvSpPr>
          <p:nvPr/>
        </p:nvSpPr>
        <p:spPr bwMode="auto">
          <a:xfrm>
            <a:off x="7691438" y="0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990033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defTabSz="762000"/>
            <a:endParaRPr lang="ru-RU" sz="2000">
              <a:solidFill>
                <a:srgbClr val="A50021"/>
              </a:solidFill>
            </a:endParaRPr>
          </a:p>
        </p:txBody>
      </p:sp>
      <p:sp>
        <p:nvSpPr>
          <p:cNvPr id="655364" name="Rectangle 4"/>
          <p:cNvSpPr>
            <a:spLocks noChangeArrowheads="1"/>
          </p:cNvSpPr>
          <p:nvPr/>
        </p:nvSpPr>
        <p:spPr bwMode="auto">
          <a:xfrm>
            <a:off x="814388" y="488950"/>
            <a:ext cx="77724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defTabSz="762000"/>
            <a:r>
              <a:rPr lang="en-GB" sz="2800">
                <a:solidFill>
                  <a:srgbClr val="A50021"/>
                </a:solidFill>
                <a:latin typeface="Trebuchet MS" pitchFamily="34" charset="0"/>
              </a:rPr>
              <a:t>Objectives of </a:t>
            </a:r>
            <a:r>
              <a:rPr lang="en-US" sz="2800">
                <a:solidFill>
                  <a:srgbClr val="A50021"/>
                </a:solidFill>
                <a:latin typeface="Trebuchet MS" pitchFamily="34" charset="0"/>
              </a:rPr>
              <a:t>METCOR-P project</a:t>
            </a:r>
          </a:p>
        </p:txBody>
      </p:sp>
      <p:sp>
        <p:nvSpPr>
          <p:cNvPr id="655365" name="Rectangle 5"/>
          <p:cNvSpPr>
            <a:spLocks noChangeArrowheads="1"/>
          </p:cNvSpPr>
          <p:nvPr/>
        </p:nvSpPr>
        <p:spPr bwMode="auto">
          <a:xfrm>
            <a:off x="438150" y="1465263"/>
            <a:ext cx="84788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 </a:t>
            </a:r>
            <a:r>
              <a:rPr lang="en-US" sz="2400">
                <a:solidFill>
                  <a:srgbClr val="000066"/>
                </a:solidFill>
              </a:rPr>
              <a:t>Qualification and quantification of physicochemical phenomena of corium melt interaction with reactor vessel steel with particular interest to:</a:t>
            </a:r>
            <a:r>
              <a:rPr lang="en-US" sz="2000">
                <a:solidFill>
                  <a:srgbClr val="000066"/>
                </a:solidFill>
              </a:rPr>
              <a:t> </a:t>
            </a:r>
            <a:r>
              <a:rPr lang="en-GB" sz="200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sz="200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5366" name="Rectangle 6"/>
          <p:cNvSpPr>
            <a:spLocks noChangeArrowheads="1"/>
          </p:cNvSpPr>
          <p:nvPr/>
        </p:nvSpPr>
        <p:spPr bwMode="auto">
          <a:xfrm>
            <a:off x="720725" y="2951163"/>
            <a:ext cx="784860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None/>
              <a:tabLst>
                <a:tab pos="457200" algn="l"/>
              </a:tabLst>
            </a:pPr>
            <a:endParaRPr lang="en-US" sz="2000">
              <a:solidFill>
                <a:srgbClr val="000066"/>
              </a:solidFill>
            </a:endParaRPr>
          </a:p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200">
                <a:solidFill>
                  <a:srgbClr val="000066"/>
                </a:solidFill>
              </a:rPr>
              <a:t>Interaction at the vertical position of vessel steel specimen surface</a:t>
            </a:r>
          </a:p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200">
                <a:solidFill>
                  <a:srgbClr val="000066"/>
                </a:solidFill>
              </a:rPr>
              <a:t>European vessel steel specimen behavior</a:t>
            </a:r>
            <a:endParaRPr lang="en-US" sz="2200">
              <a:solidFill>
                <a:srgbClr val="990033"/>
              </a:solidFill>
              <a:cs typeface="Arial" pitchFamily="34" charset="0"/>
            </a:endParaRPr>
          </a:p>
          <a:p>
            <a:pPr marL="268288" indent="-268288" defTabSz="762000">
              <a:lnSpc>
                <a:spcPct val="80000"/>
              </a:lnSpc>
              <a:spcBef>
                <a:spcPct val="70000"/>
              </a:spcBef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200">
                <a:solidFill>
                  <a:srgbClr val="000066"/>
                </a:solidFill>
                <a:cs typeface="Arial" pitchFamily="34" charset="0"/>
              </a:rPr>
              <a:t>Oxidation effects</a:t>
            </a:r>
            <a:endParaRPr lang="en-US" sz="220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7373FF8F-E2AC-49DB-954E-7DF6F5916447}" type="slidenum">
              <a:rPr lang="en-GB"/>
              <a:pPr/>
              <a:t>4</a:t>
            </a:fld>
            <a:endParaRPr lang="en-GB"/>
          </a:p>
        </p:txBody>
      </p:sp>
      <p:sp>
        <p:nvSpPr>
          <p:cNvPr id="65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06463"/>
          </a:xfrm>
        </p:spPr>
        <p:txBody>
          <a:bodyPr/>
          <a:lstStyle/>
          <a:p>
            <a:pPr defTabSz="835025"/>
            <a:r>
              <a:rPr lang="en-US"/>
              <a:t>Experimental matrix for the METCOR-P project</a:t>
            </a:r>
            <a:endParaRPr lang="en-GB"/>
          </a:p>
        </p:txBody>
      </p:sp>
      <p:graphicFrame>
        <p:nvGraphicFramePr>
          <p:cNvPr id="656387" name="Object 3"/>
          <p:cNvGraphicFramePr>
            <a:graphicFrameLocks noChangeAspect="1"/>
          </p:cNvGraphicFramePr>
          <p:nvPr/>
        </p:nvGraphicFramePr>
        <p:xfrm>
          <a:off x="955675" y="720725"/>
          <a:ext cx="7856538" cy="597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388" name="Документ" r:id="rId3" imgW="6463322" imgH="5129458" progId="Word.Document.8">
                  <p:embed/>
                </p:oleObj>
              </mc:Choice>
              <mc:Fallback>
                <p:oleObj name="Документ" r:id="rId3" imgW="6463322" imgH="5129458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720725"/>
                        <a:ext cx="7856538" cy="597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99A151DB-3E24-4FC9-9D40-4366C266AE2F}" type="slidenum">
              <a:rPr lang="en-GB"/>
              <a:pPr/>
              <a:t>5</a:t>
            </a:fld>
            <a:endParaRPr lang="en-GB"/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>
                <a:solidFill>
                  <a:srgbClr val="990033"/>
                </a:solidFill>
              </a:rPr>
              <a:t>Decisions of the 1</a:t>
            </a:r>
            <a:r>
              <a:rPr lang="en-US" sz="2200" baseline="30000">
                <a:solidFill>
                  <a:srgbClr val="990033"/>
                </a:solidFill>
              </a:rPr>
              <a:t>st</a:t>
            </a:r>
            <a:r>
              <a:rPr lang="en-US" sz="2200">
                <a:solidFill>
                  <a:srgbClr val="990033"/>
                </a:solidFill>
              </a:rPr>
              <a:t> meeting</a:t>
            </a:r>
            <a:r>
              <a:rPr lang="ru-RU" sz="2200">
                <a:solidFill>
                  <a:srgbClr val="990033"/>
                </a:solidFill>
              </a:rPr>
              <a:t> (</a:t>
            </a:r>
            <a:r>
              <a:rPr lang="en-US" sz="2200">
                <a:solidFill>
                  <a:srgbClr val="990033"/>
                </a:solidFill>
              </a:rPr>
              <a:t>May </a:t>
            </a:r>
            <a:r>
              <a:rPr lang="ru-RU" sz="2200">
                <a:solidFill>
                  <a:srgbClr val="990033"/>
                </a:solidFill>
              </a:rPr>
              <a:t>30</a:t>
            </a:r>
            <a:r>
              <a:rPr lang="en-US" sz="2200">
                <a:solidFill>
                  <a:srgbClr val="990033"/>
                </a:solidFill>
              </a:rPr>
              <a:t>,</a:t>
            </a:r>
            <a:r>
              <a:rPr lang="ru-RU" sz="2200">
                <a:solidFill>
                  <a:srgbClr val="990033"/>
                </a:solidFill>
              </a:rPr>
              <a:t> 2007, </a:t>
            </a:r>
            <a:r>
              <a:rPr lang="en-US" sz="2200">
                <a:solidFill>
                  <a:srgbClr val="990033"/>
                </a:solidFill>
              </a:rPr>
              <a:t>St.</a:t>
            </a:r>
            <a:r>
              <a:rPr lang="ru-RU" sz="2200">
                <a:solidFill>
                  <a:srgbClr val="990033"/>
                </a:solidFill>
              </a:rPr>
              <a:t> </a:t>
            </a:r>
            <a:r>
              <a:rPr lang="en-US" sz="2200">
                <a:solidFill>
                  <a:srgbClr val="990033"/>
                </a:solidFill>
              </a:rPr>
              <a:t>Petersburg) on the update of METCOR-P Work Plan matrix and test sequence</a:t>
            </a:r>
          </a:p>
        </p:txBody>
      </p:sp>
      <p:sp>
        <p:nvSpPr>
          <p:cNvPr id="48641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576263" y="1409700"/>
            <a:ext cx="7989887" cy="4738688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b="1">
                <a:effectLst/>
              </a:rPr>
              <a:t>Task</a:t>
            </a:r>
            <a:r>
              <a:rPr lang="ru-RU" sz="1800" b="1">
                <a:effectLst/>
              </a:rPr>
              <a:t> 1</a:t>
            </a:r>
            <a:r>
              <a:rPr lang="en-US" sz="1800" b="1">
                <a:effectLst/>
              </a:rPr>
              <a:t>: to replace reference test </a:t>
            </a:r>
            <a:r>
              <a:rPr lang="ru-RU" sz="1800" b="1">
                <a:effectLst/>
              </a:rPr>
              <a:t> </a:t>
            </a:r>
            <a:r>
              <a:rPr lang="en-US" sz="1800" b="1">
                <a:effectLst/>
              </a:rPr>
              <a:t>with experiment </a:t>
            </a:r>
            <a:r>
              <a:rPr lang="ru-RU" sz="1800" b="1">
                <a:effectLst/>
              </a:rPr>
              <a:t> </a:t>
            </a:r>
            <a:r>
              <a:rPr lang="en-US" sz="1800" b="1">
                <a:effectLst/>
              </a:rPr>
              <a:t>“Interaction of molten corium</a:t>
            </a:r>
            <a:r>
              <a:rPr lang="ru-RU" sz="1800" b="1">
                <a:effectLst/>
              </a:rPr>
              <a:t> </a:t>
            </a:r>
            <a:r>
              <a:rPr lang="en-US" sz="1800" b="1">
                <a:effectLst/>
              </a:rPr>
              <a:t>UO</a:t>
            </a:r>
            <a:r>
              <a:rPr lang="en-US" sz="1800" b="1" baseline="-25000">
                <a:effectLst/>
              </a:rPr>
              <a:t>2+x</a:t>
            </a:r>
            <a:r>
              <a:rPr lang="en-US" sz="1800" b="1">
                <a:effectLst/>
              </a:rPr>
              <a:t>-ZrO</a:t>
            </a:r>
            <a:r>
              <a:rPr lang="en-US" sz="1800" b="1" baseline="-25000">
                <a:effectLst/>
              </a:rPr>
              <a:t>2</a:t>
            </a:r>
            <a:r>
              <a:rPr lang="en-US" sz="1800" b="1">
                <a:effectLst/>
              </a:rPr>
              <a:t> with vessel steel</a:t>
            </a:r>
            <a:r>
              <a:rPr lang="ru-RU" sz="1800" b="1">
                <a:effectLst/>
              </a:rPr>
              <a:t> </a:t>
            </a:r>
            <a:r>
              <a:rPr lang="en-US" sz="1800" b="1">
                <a:effectLst/>
              </a:rPr>
              <a:t>in the oxidizing above-melt atmosphere</a:t>
            </a:r>
            <a:r>
              <a:rPr lang="ru-RU" sz="1800" b="1">
                <a:effectLst/>
              </a:rPr>
              <a:t>. </a:t>
            </a:r>
            <a:r>
              <a:rPr lang="en-US" sz="1800" b="1">
                <a:effectLst/>
              </a:rPr>
              <a:t>Test</a:t>
            </a:r>
            <a:r>
              <a:rPr lang="ru-RU" sz="1800" b="1">
                <a:effectLst/>
              </a:rPr>
              <a:t> МСР-2»</a:t>
            </a:r>
            <a:br>
              <a:rPr lang="ru-RU" sz="1800" b="1">
                <a:effectLst/>
              </a:rPr>
            </a:br>
            <a:endParaRPr lang="ru-RU" sz="1800" b="1">
              <a:effectLst/>
            </a:endParaRP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b="1">
                <a:effectLst/>
              </a:rPr>
              <a:t>Task </a:t>
            </a:r>
            <a:r>
              <a:rPr lang="ru-RU" sz="1800" b="1">
                <a:effectLst/>
              </a:rPr>
              <a:t>1</a:t>
            </a:r>
            <a:r>
              <a:rPr lang="en-US" sz="1800" b="1">
                <a:effectLst/>
              </a:rPr>
              <a:t>:</a:t>
            </a:r>
            <a:r>
              <a:rPr lang="ru-RU" sz="1800" b="1">
                <a:effectLst/>
              </a:rPr>
              <a:t> </a:t>
            </a:r>
            <a:r>
              <a:rPr lang="en-US" sz="1800" b="1">
                <a:effectLst/>
              </a:rPr>
              <a:t>to conduct experiment “Interaction of molten corium Fe-U-Zr-Gr-Ni-O with vertically positioned vessel steel specimen in the argon atmosphere” </a:t>
            </a:r>
            <a:r>
              <a:rPr lang="ru-RU" sz="1800" b="1">
                <a:effectLst/>
              </a:rPr>
              <a:t> </a:t>
            </a:r>
            <a:r>
              <a:rPr lang="en-US" sz="1800" b="1">
                <a:effectLst/>
              </a:rPr>
              <a:t>after the </a:t>
            </a:r>
            <a:r>
              <a:rPr lang="ru-RU" sz="1800" b="1">
                <a:effectLst/>
              </a:rPr>
              <a:t> МСР-1</a:t>
            </a:r>
            <a:r>
              <a:rPr lang="en-US" sz="1800" b="1">
                <a:effectLst/>
              </a:rPr>
              <a:t> posttest analysis</a:t>
            </a:r>
            <a:r>
              <a:rPr lang="ru-RU" sz="1800" b="1">
                <a:effectLst/>
              </a:rPr>
              <a:t>, </a:t>
            </a:r>
            <a:r>
              <a:rPr lang="en-US" sz="1800" b="1">
                <a:effectLst/>
              </a:rPr>
              <a:t>improvement of the corrosion kinetics </a:t>
            </a:r>
            <a:r>
              <a:rPr lang="ru-RU" sz="1800" b="1">
                <a:effectLst/>
              </a:rPr>
              <a:t> </a:t>
            </a:r>
            <a:r>
              <a:rPr lang="en-US" sz="1800" b="1">
                <a:effectLst/>
              </a:rPr>
              <a:t>measuring system and completion of </a:t>
            </a:r>
            <a:r>
              <a:rPr lang="ru-RU" sz="1800" b="1">
                <a:effectLst/>
              </a:rPr>
              <a:t> МСР-2 </a:t>
            </a:r>
            <a:r>
              <a:rPr lang="en-US" sz="1800" b="1">
                <a:effectLst/>
              </a:rPr>
              <a:t>and</a:t>
            </a:r>
            <a:r>
              <a:rPr lang="ru-RU" sz="1800" b="1">
                <a:effectLst/>
              </a:rPr>
              <a:t> МСР-3</a:t>
            </a:r>
            <a:r>
              <a:rPr lang="en-US" sz="1800" b="1">
                <a:effectLst/>
              </a:rPr>
              <a:t> tests</a:t>
            </a:r>
            <a:endParaRPr lang="ru-RU" sz="1800" b="1">
              <a:effectLst/>
            </a:endParaRP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Tx/>
              <a:buAutoNum type="arabicPeriod"/>
            </a:pPr>
            <a:endParaRPr lang="ru-RU" sz="1800" b="1">
              <a:effectLst/>
            </a:endParaRP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b="1">
                <a:effectLst/>
              </a:rPr>
              <a:t>Test</a:t>
            </a:r>
            <a:r>
              <a:rPr lang="ru-RU" sz="1800" b="1">
                <a:effectLst/>
              </a:rPr>
              <a:t> МСР-2 </a:t>
            </a:r>
            <a:r>
              <a:rPr lang="en-US" sz="1800" b="1">
                <a:effectLst/>
              </a:rPr>
              <a:t>to be followed by Task 2 test “Steam oxidation effect on the interaction zone of C-32 corium with vessel steel: </a:t>
            </a:r>
            <a:r>
              <a:rPr lang="ru-RU" sz="1800" b="1">
                <a:effectLst/>
              </a:rPr>
              <a:t> МСР-3</a:t>
            </a:r>
            <a:r>
              <a:rPr lang="en-US" sz="1800" b="1">
                <a:effectLst/>
              </a:rPr>
              <a:t> test”</a:t>
            </a:r>
            <a:endParaRPr lang="ru-RU" sz="1800" b="1">
              <a:effectLst/>
            </a:endParaRP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Tx/>
              <a:buAutoNum type="arabicPeriod"/>
            </a:pPr>
            <a:endParaRPr lang="ru-RU" sz="1800" b="1">
              <a:effectLst/>
            </a:endParaRP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Tx/>
              <a:buAutoNum type="arabicPeriod"/>
            </a:pPr>
            <a:r>
              <a:rPr lang="en-US" sz="1800" b="1">
                <a:effectLst/>
              </a:rPr>
              <a:t>In order to prepare Task 3 implementation with the European vessel steel specimens to send a request with specimen dimensions and grade of steel*</a:t>
            </a: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1800" b="1">
              <a:effectLst/>
            </a:endParaRP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800" b="1">
                <a:effectLst/>
              </a:rPr>
              <a:t>	*  </a:t>
            </a:r>
            <a:r>
              <a:rPr lang="en-US" sz="1800">
                <a:effectLst/>
              </a:rPr>
              <a:t>sent on</a:t>
            </a:r>
            <a:r>
              <a:rPr lang="ru-RU" sz="1800">
                <a:effectLst/>
              </a:rPr>
              <a:t> 16 </a:t>
            </a:r>
            <a:r>
              <a:rPr lang="en-US" sz="1800">
                <a:effectLst/>
              </a:rPr>
              <a:t>July</a:t>
            </a:r>
            <a:r>
              <a:rPr lang="ru-RU" sz="1800">
                <a:effectLst/>
              </a:rPr>
              <a:t> 2007</a:t>
            </a:r>
            <a:endParaRPr lang="ru-RU" sz="1800" b="1">
              <a:effectLst/>
            </a:endParaRPr>
          </a:p>
        </p:txBody>
      </p:sp>
      <p:sp>
        <p:nvSpPr>
          <p:cNvPr id="486404" name="Rectangle 4"/>
          <p:cNvSpPr>
            <a:spLocks noChangeArrowheads="1"/>
          </p:cNvSpPr>
          <p:nvPr/>
        </p:nvSpPr>
        <p:spPr bwMode="auto">
          <a:xfrm>
            <a:off x="7691438" y="0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990033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defTabSz="762000"/>
            <a:endParaRPr lang="ru-RU" sz="2000">
              <a:solidFill>
                <a:srgbClr val="A50021"/>
              </a:solidFill>
            </a:endParaRPr>
          </a:p>
        </p:txBody>
      </p:sp>
      <p:sp>
        <p:nvSpPr>
          <p:cNvPr id="486406" name="Rectangle 6"/>
          <p:cNvSpPr>
            <a:spLocks noChangeArrowheads="1"/>
          </p:cNvSpPr>
          <p:nvPr/>
        </p:nvSpPr>
        <p:spPr bwMode="auto">
          <a:xfrm>
            <a:off x="438150" y="1900238"/>
            <a:ext cx="8066088" cy="433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marL="533400" indent="-533400" defTabSz="762000">
              <a:buFont typeface="Wingdings" pitchFamily="2" charset="2"/>
              <a:buNone/>
            </a:pPr>
            <a:endParaRPr lang="en-US" sz="2400" b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D7CAB5CE-B82B-4422-935D-F48525A768A9}" type="slidenum">
              <a:rPr lang="en-GB"/>
              <a:pPr/>
              <a:t>6</a:t>
            </a:fld>
            <a:endParaRPr lang="en-GB"/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6213"/>
            <a:ext cx="8032750" cy="581025"/>
          </a:xfrm>
        </p:spPr>
        <p:txBody>
          <a:bodyPr/>
          <a:lstStyle/>
          <a:p>
            <a:r>
              <a:rPr lang="en-US"/>
              <a:t>Tests completed within</a:t>
            </a:r>
            <a:r>
              <a:rPr lang="ru-RU"/>
              <a:t> </a:t>
            </a:r>
            <a:r>
              <a:rPr lang="en-US"/>
              <a:t>METCOR-P</a:t>
            </a:r>
            <a:endParaRPr lang="ru-RU"/>
          </a:p>
        </p:txBody>
      </p:sp>
      <p:graphicFrame>
        <p:nvGraphicFramePr>
          <p:cNvPr id="658542" name="Group 110"/>
          <p:cNvGraphicFramePr>
            <a:graphicFrameLocks noGrp="1"/>
          </p:cNvGraphicFramePr>
          <p:nvPr>
            <p:ph idx="1"/>
          </p:nvPr>
        </p:nvGraphicFramePr>
        <p:xfrm>
          <a:off x="274638" y="833438"/>
          <a:ext cx="8723312" cy="5365750"/>
        </p:xfrm>
        <a:graphic>
          <a:graphicData uri="http://schemas.openxmlformats.org/drawingml/2006/table">
            <a:tbl>
              <a:tblPr/>
              <a:tblGrid>
                <a:gridCol w="1431925"/>
                <a:gridCol w="3870325"/>
                <a:gridCol w="1844675"/>
                <a:gridCol w="1576387"/>
              </a:tblGrid>
              <a:tr h="61912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Test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Stage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Deliverables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8117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МСР-1</a:t>
                      </a:r>
                    </a:p>
                  </a:txBody>
                  <a:tcPr marL="18000" marR="18000" marT="10800" marB="1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Interaction of molten corium with vertically positioned vessel steel specimen in the neutral atmosphere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Completed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Report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482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МСР-2</a:t>
                      </a:r>
                    </a:p>
                  </a:txBody>
                  <a:tcPr marL="18000" marR="18000" marT="10800" marB="1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Interaction of molten corium UO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2+x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-ZrO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 with horizontally positioned vessel steel specimen in the steam atmosphere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Instead of reference test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)</a:t>
                      </a: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Completed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Report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0625"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МСР-3</a:t>
                      </a:r>
                    </a:p>
                  </a:txBody>
                  <a:tcPr marL="18000" marR="18000" marT="10800" marB="10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Interaction of suboxidized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corium melt with steel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at the replacement of neutral atmosphere with steam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Experiment completed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.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Posttest analysis in progress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</a:p>
                  </a:txBody>
                  <a:tcPr marL="18000" marR="18000" marT="10800" marB="1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E546850E-DCA1-4A8B-9A8F-C3669C784083}" type="slidenum">
              <a:rPr lang="en-GB"/>
              <a:pPr/>
              <a:t>7</a:t>
            </a:fld>
            <a:endParaRPr lang="en-GB"/>
          </a:p>
        </p:txBody>
      </p:sp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81013"/>
            <a:ext cx="7772400" cy="420687"/>
          </a:xfrm>
        </p:spPr>
        <p:txBody>
          <a:bodyPr/>
          <a:lstStyle/>
          <a:p>
            <a:r>
              <a:rPr lang="en-US"/>
              <a:t>METCOR publications</a:t>
            </a:r>
            <a:endParaRPr lang="ru-RU"/>
          </a:p>
        </p:txBody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38" y="1211263"/>
            <a:ext cx="8424862" cy="4627562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40000"/>
              </a:spcBef>
              <a:buFontTx/>
              <a:buAutoNum type="arabicPeriod"/>
            </a:pPr>
            <a:r>
              <a:rPr lang="en-US" sz="1800" b="1">
                <a:effectLst/>
              </a:rPr>
              <a:t>Bechta S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Khabensky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Vitol S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A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 et al. </a:t>
            </a:r>
            <a:r>
              <a:rPr lang="en-US" sz="1800" b="1">
                <a:solidFill>
                  <a:srgbClr val="990033"/>
                </a:solidFill>
                <a:effectLst/>
              </a:rPr>
              <a:t>Experimental Study of Oxides Corium Interaction with Reactor Vessel Steel Samples</a:t>
            </a:r>
            <a:r>
              <a:rPr lang="en-US" sz="1800" b="1">
                <a:effectLst/>
              </a:rPr>
              <a:t> // RASPLAV Seminar 2000, Munich, Germany, 14-15 Nov., 2000.</a:t>
            </a:r>
          </a:p>
          <a:p>
            <a:pPr marL="457200" indent="-457200">
              <a:lnSpc>
                <a:spcPct val="80000"/>
              </a:lnSpc>
              <a:spcBef>
                <a:spcPct val="40000"/>
              </a:spcBef>
              <a:buFontTx/>
              <a:buAutoNum type="arabicPeriod"/>
            </a:pPr>
            <a:r>
              <a:rPr lang="en-US" sz="1800" b="1">
                <a:effectLst/>
              </a:rPr>
              <a:t>Bechta S.V., Khabensky V.B., Vitol S.A. et al. </a:t>
            </a:r>
            <a:r>
              <a:rPr lang="en-US" sz="1800" b="1">
                <a:solidFill>
                  <a:srgbClr val="990033"/>
                </a:solidFill>
                <a:effectLst/>
              </a:rPr>
              <a:t>Experimental studies of oxidic molten corium – vessel steel interaction</a:t>
            </a:r>
            <a:r>
              <a:rPr lang="en-US" sz="1800" b="1">
                <a:effectLst/>
              </a:rPr>
              <a:t> / Nucl. Eng. Design 210, (2001) 193-224.</a:t>
            </a:r>
            <a:r>
              <a:rPr lang="ru-RU" sz="1800" b="1"/>
              <a:t> </a:t>
            </a:r>
            <a:endParaRPr lang="en-US" sz="1800" b="1">
              <a:effectLst/>
            </a:endParaRPr>
          </a:p>
          <a:p>
            <a:pPr marL="457200" indent="-457200">
              <a:lnSpc>
                <a:spcPct val="80000"/>
              </a:lnSpc>
              <a:spcBef>
                <a:spcPct val="40000"/>
              </a:spcBef>
              <a:buFontTx/>
              <a:buAutoNum type="arabicPeriod"/>
            </a:pPr>
            <a:r>
              <a:rPr lang="en-US" sz="1800" b="1">
                <a:effectLst/>
              </a:rPr>
              <a:t>Bechta S.V., Khabensky V.B., Granovsky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S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Krushinov E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Vitol S.A., Gusarov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Almjashev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I</a:t>
            </a:r>
            <a:r>
              <a:rPr lang="ru-RU" sz="1800" b="1">
                <a:effectLst/>
              </a:rPr>
              <a:t>.,</a:t>
            </a:r>
            <a:r>
              <a:rPr lang="en-US" sz="1800" b="1">
                <a:effectLst/>
              </a:rPr>
              <a:t> Lopukh D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</a:t>
            </a:r>
            <a:r>
              <a:rPr lang="en-US" sz="1800" b="1">
                <a:effectLst/>
              </a:rPr>
              <a:t> Tromm W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Bottomley D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Fischer M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Gornet G., Kymalainen O.  </a:t>
            </a:r>
            <a:r>
              <a:rPr lang="en-US" sz="1800" b="1">
                <a:solidFill>
                  <a:srgbClr val="990033"/>
                </a:solidFill>
                <a:effectLst/>
              </a:rPr>
              <a:t>New Experimental Results on the Interaction of Molten Corium with Reactor Vessel Steel</a:t>
            </a:r>
            <a:r>
              <a:rPr lang="en-US" sz="1800" b="1">
                <a:effectLst/>
              </a:rPr>
              <a:t> // Proceeding of ICAPP’04, Pittsburgh, P.A. USA, June 13-17, 2004, Paper 4114.</a:t>
            </a:r>
            <a:r>
              <a:rPr lang="ru-RU" sz="1800" b="1"/>
              <a:t> </a:t>
            </a:r>
            <a:endParaRPr lang="en-US" sz="1800" b="1"/>
          </a:p>
          <a:p>
            <a:pPr marL="457200" indent="-457200">
              <a:lnSpc>
                <a:spcPct val="80000"/>
              </a:lnSpc>
              <a:spcBef>
                <a:spcPct val="40000"/>
              </a:spcBef>
              <a:buFontTx/>
              <a:buAutoNum type="arabicPeriod"/>
            </a:pPr>
            <a:r>
              <a:rPr lang="en-US" sz="1800" b="1">
                <a:effectLst/>
              </a:rPr>
              <a:t>Bechta S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Khabensky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Granovsky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S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Krushinov E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Vitol S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A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Gusarov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Almjashev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I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Mezentseva L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P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Petrov Yu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Lopukh D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Fischer M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Bottomley D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Tromm W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Barrachin M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Altstadt E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Piluso P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Fichot F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Hellmann S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Defoort F</a:t>
            </a:r>
            <a:r>
              <a:rPr lang="ru-RU" sz="1800" b="1">
                <a:effectLst/>
              </a:rPr>
              <a:t>. </a:t>
            </a:r>
            <a:r>
              <a:rPr lang="en-US" sz="1800" b="1">
                <a:solidFill>
                  <a:srgbClr val="990033"/>
                </a:solidFill>
                <a:effectLst/>
              </a:rPr>
              <a:t>CORPHAD and METCOR ISTC projects</a:t>
            </a:r>
            <a:r>
              <a:rPr lang="ru-RU" sz="1800" b="1">
                <a:effectLst/>
              </a:rPr>
              <a:t> // </a:t>
            </a:r>
            <a:r>
              <a:rPr lang="en-US" sz="1800" b="1">
                <a:effectLst/>
              </a:rPr>
              <a:t>The first European Review Meeting on Severe Accident Research</a:t>
            </a:r>
            <a:r>
              <a:rPr lang="ru-RU" sz="1800" b="1">
                <a:effectLst/>
              </a:rPr>
              <a:t> (</a:t>
            </a:r>
            <a:r>
              <a:rPr lang="en-US" sz="1800" b="1">
                <a:effectLst/>
              </a:rPr>
              <a:t>ERMSAR</a:t>
            </a:r>
            <a:r>
              <a:rPr lang="ru-RU" sz="1800" b="1">
                <a:effectLst/>
              </a:rPr>
              <a:t>-2005), </a:t>
            </a:r>
            <a:r>
              <a:rPr lang="en-US" sz="1800" b="1">
                <a:effectLst/>
              </a:rPr>
              <a:t>Aix</a:t>
            </a:r>
            <a:r>
              <a:rPr lang="ru-RU" sz="1800" b="1">
                <a:effectLst/>
              </a:rPr>
              <a:t>-</a:t>
            </a:r>
            <a:r>
              <a:rPr lang="en-US" sz="1800" b="1">
                <a:effectLst/>
              </a:rPr>
              <a:t>en</a:t>
            </a:r>
            <a:r>
              <a:rPr lang="ru-RU" sz="1800" b="1">
                <a:effectLst/>
              </a:rPr>
              <a:t>-</a:t>
            </a:r>
            <a:r>
              <a:rPr lang="en-US" sz="1800" b="1">
                <a:effectLst/>
              </a:rPr>
              <a:t>Provence</a:t>
            </a:r>
            <a:r>
              <a:rPr lang="ru-RU" sz="1800" b="1">
                <a:effectLst/>
              </a:rPr>
              <a:t>, </a:t>
            </a:r>
            <a:r>
              <a:rPr lang="en-US" sz="1800" b="1">
                <a:effectLst/>
              </a:rPr>
              <a:t>France</a:t>
            </a:r>
            <a:r>
              <a:rPr lang="ru-RU" sz="1800" b="1">
                <a:effectLst/>
              </a:rPr>
              <a:t>, 14-16 </a:t>
            </a:r>
            <a:r>
              <a:rPr lang="en-US" sz="1800" b="1">
                <a:effectLst/>
              </a:rPr>
              <a:t>November</a:t>
            </a:r>
            <a:r>
              <a:rPr lang="ru-RU" sz="1800" b="1">
                <a:effectLst/>
              </a:rPr>
              <a:t>, 2005.</a:t>
            </a:r>
            <a:r>
              <a:rPr lang="ru-RU" sz="1800" b="1"/>
              <a:t> </a:t>
            </a:r>
            <a:endParaRPr lang="ru-RU" sz="1800" b="1">
              <a:effectLst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B8A4A1BB-0104-41C6-A4E0-BADCD1399691}" type="slidenum">
              <a:rPr lang="en-GB"/>
              <a:pPr/>
              <a:t>8</a:t>
            </a:fld>
            <a:endParaRPr lang="en-GB"/>
          </a:p>
        </p:txBody>
      </p:sp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81013"/>
            <a:ext cx="7772400" cy="420687"/>
          </a:xfrm>
        </p:spPr>
        <p:txBody>
          <a:bodyPr/>
          <a:lstStyle/>
          <a:p>
            <a:r>
              <a:rPr lang="en-US"/>
              <a:t>METCOR publications (2)</a:t>
            </a:r>
            <a:endParaRPr lang="ru-RU"/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875" y="1171575"/>
            <a:ext cx="8596313" cy="4168775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40000"/>
              </a:spcBef>
              <a:buFontTx/>
              <a:buAutoNum type="arabicPeriod" startAt="5"/>
            </a:pPr>
            <a:r>
              <a:rPr lang="en-US" sz="1800" b="1">
                <a:effectLst/>
              </a:rPr>
              <a:t>Bechta S.V., Khabensky V.B., Vitol S.A., Krushinov E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Granovsky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S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Lopukh D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Gusarov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Martinov A.P., Martinov V.V., Fieg G., </a:t>
            </a:r>
            <a:br>
              <a:rPr lang="en-US" sz="1800" b="1">
                <a:effectLst/>
              </a:rPr>
            </a:br>
            <a:r>
              <a:rPr lang="en-US" sz="1800" b="1">
                <a:effectLst/>
              </a:rPr>
              <a:t>Tromm W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Bottomley D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Tuomisto H. </a:t>
            </a:r>
            <a:r>
              <a:rPr lang="en-US" sz="1800" b="1">
                <a:solidFill>
                  <a:srgbClr val="990033"/>
                </a:solidFill>
                <a:effectLst/>
              </a:rPr>
              <a:t>Corrosion of vessel steel during its interaction with molten corium. – Part 1: Experimental</a:t>
            </a:r>
            <a:r>
              <a:rPr lang="en-US" sz="1800" b="1">
                <a:effectLst/>
              </a:rPr>
              <a:t> // Nucl. Eng. Des., 236 (2006) 1810-1829.</a:t>
            </a:r>
          </a:p>
          <a:p>
            <a:pPr marL="457200" indent="-457200">
              <a:lnSpc>
                <a:spcPct val="90000"/>
              </a:lnSpc>
              <a:spcBef>
                <a:spcPct val="40000"/>
              </a:spcBef>
              <a:buFontTx/>
              <a:buAutoNum type="arabicPeriod" startAt="5"/>
            </a:pPr>
            <a:r>
              <a:rPr lang="en-US" sz="1800" b="1">
                <a:effectLst/>
              </a:rPr>
              <a:t>Bechta S.V., Khabensky V.B., Vitol S.A., Krushinov E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Granovsky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S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Lopukh D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</a:t>
            </a:r>
            <a:r>
              <a:rPr lang="en-US" sz="1800" b="1">
                <a:effectLst/>
              </a:rPr>
              <a:t> Gusarov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Martinov A.P., Martinov V.V., Fieg G., Tromm W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Bottomley D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Tuomisto H. </a:t>
            </a:r>
            <a:r>
              <a:rPr lang="en-US" sz="1800" b="1">
                <a:solidFill>
                  <a:srgbClr val="990033"/>
                </a:solidFill>
                <a:effectLst/>
              </a:rPr>
              <a:t>Corrosion of vessel steel during its interaction with molten corium. – Part 2: Model development</a:t>
            </a:r>
            <a:r>
              <a:rPr lang="en-US" sz="1800" b="1">
                <a:effectLst/>
              </a:rPr>
              <a:t> // Nucl. Eng. Des., 236 (2006) 1362-1370.</a:t>
            </a:r>
          </a:p>
          <a:p>
            <a:pPr marL="457200" indent="-457200">
              <a:lnSpc>
                <a:spcPct val="90000"/>
              </a:lnSpc>
              <a:spcBef>
                <a:spcPct val="40000"/>
              </a:spcBef>
              <a:buFontTx/>
              <a:buAutoNum type="arabicPeriod" startAt="5"/>
            </a:pPr>
            <a:r>
              <a:rPr lang="en-US" sz="1800" b="1">
                <a:effectLst/>
              </a:rPr>
              <a:t>Bechta S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Khabensky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Granovsky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S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Krushinov E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Vitol S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A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Gusarov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Almjashev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I</a:t>
            </a:r>
            <a:r>
              <a:rPr lang="ru-RU" sz="1800" b="1">
                <a:effectLst/>
              </a:rPr>
              <a:t>.,</a:t>
            </a:r>
            <a:r>
              <a:rPr lang="en-US" sz="1800" b="1">
                <a:effectLst/>
              </a:rPr>
              <a:t> Lopukh D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</a:t>
            </a:r>
            <a:r>
              <a:rPr lang="en-US" sz="1800" b="1">
                <a:effectLst/>
              </a:rPr>
              <a:t> Tromm W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Bottomley D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Fischer M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Piluso P., Miassoedov A., Altstadt E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Willschufz H.G., Fichot F</a:t>
            </a:r>
            <a:r>
              <a:rPr lang="ru-RU" sz="1800" b="1">
                <a:effectLst/>
              </a:rPr>
              <a:t>. </a:t>
            </a:r>
            <a:r>
              <a:rPr lang="en-US" sz="1800" b="1">
                <a:solidFill>
                  <a:srgbClr val="990033"/>
                </a:solidFill>
                <a:effectLst/>
              </a:rPr>
              <a:t>Experimental Study of Interaction Between Suboxidized Corium and Reactor Vessel Steel</a:t>
            </a:r>
            <a:r>
              <a:rPr lang="en-US" sz="1800" b="1">
                <a:effectLst/>
              </a:rPr>
              <a:t> // Proceeding of ICAPP’06, Reno, P.A. USA, June 4-6, 2006, Paper 6054.</a:t>
            </a:r>
            <a:r>
              <a:rPr lang="ru-RU" sz="1800" b="1"/>
              <a:t> 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                                                2</a:t>
            </a:r>
            <a:r>
              <a:rPr lang="en-US" sz="1200" baseline="30000"/>
              <a:t>nd </a:t>
            </a:r>
            <a:r>
              <a:rPr lang="en-US" sz="1200"/>
              <a:t>METCOR-P Project Meeting, 9.07.2008,  St Petersburg</a:t>
            </a:r>
            <a:r>
              <a:rPr lang="en-US"/>
              <a:t>    </a:t>
            </a:r>
            <a:r>
              <a:rPr lang="en-GB"/>
              <a:t> </a:t>
            </a:r>
            <a:fld id="{E697A0E4-4123-4526-915F-18B440AE457B}" type="slidenum">
              <a:rPr lang="en-GB"/>
              <a:pPr/>
              <a:t>9</a:t>
            </a:fld>
            <a:endParaRPr lang="en-GB"/>
          </a:p>
        </p:txBody>
      </p:sp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347663"/>
            <a:ext cx="7772400" cy="639762"/>
          </a:xfrm>
        </p:spPr>
        <p:txBody>
          <a:bodyPr/>
          <a:lstStyle/>
          <a:p>
            <a:r>
              <a:rPr lang="en-US"/>
              <a:t>Publications during</a:t>
            </a:r>
            <a:r>
              <a:rPr lang="ru-RU"/>
              <a:t> </a:t>
            </a:r>
            <a:r>
              <a:rPr lang="en-US"/>
              <a:t>METCOR-P first year</a:t>
            </a:r>
            <a:endParaRPr lang="ru-RU"/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225" y="1127125"/>
            <a:ext cx="8632825" cy="5200650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sz="1800" b="1">
                <a:effectLst/>
              </a:rPr>
              <a:t>Bechta S.V., Granovsky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S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Khabensky V.B., Krushinov E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Vitol S.A., Sulatsky A.A., Gusarov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Almjashev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I</a:t>
            </a:r>
            <a:r>
              <a:rPr lang="ru-RU" sz="1800" b="1">
                <a:effectLst/>
              </a:rPr>
              <a:t>.,</a:t>
            </a:r>
            <a:r>
              <a:rPr lang="en-US" sz="1800" b="1">
                <a:effectLst/>
              </a:rPr>
              <a:t> Lopukh D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</a:t>
            </a:r>
            <a:r>
              <a:rPr lang="en-US" sz="1800" b="1">
                <a:effectLst/>
              </a:rPr>
              <a:t> Bottomley D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Fischer M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Piluso P., Miassoedov A., Tromm W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Altstadt E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Fichot F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Kymalainen O. </a:t>
            </a:r>
            <a:r>
              <a:rPr lang="en-US" sz="1800" b="1">
                <a:solidFill>
                  <a:srgbClr val="990033"/>
                </a:solidFill>
                <a:effectLst/>
              </a:rPr>
              <a:t>Interaction between Molten Corium UO</a:t>
            </a:r>
            <a:r>
              <a:rPr lang="en-US" sz="1800" b="1" baseline="-25000">
                <a:solidFill>
                  <a:srgbClr val="990033"/>
                </a:solidFill>
                <a:effectLst/>
              </a:rPr>
              <a:t>2+x</a:t>
            </a:r>
            <a:r>
              <a:rPr lang="en-US" sz="1800" b="1">
                <a:solidFill>
                  <a:srgbClr val="990033"/>
                </a:solidFill>
                <a:effectLst/>
              </a:rPr>
              <a:t>-ZrO</a:t>
            </a:r>
            <a:r>
              <a:rPr lang="en-US" sz="1800" b="1" baseline="-25000">
                <a:solidFill>
                  <a:srgbClr val="990033"/>
                </a:solidFill>
                <a:effectLst/>
              </a:rPr>
              <a:t>2</a:t>
            </a:r>
            <a:r>
              <a:rPr lang="en-US" sz="1800" b="1">
                <a:solidFill>
                  <a:srgbClr val="990033"/>
                </a:solidFill>
                <a:effectLst/>
              </a:rPr>
              <a:t>-FeO</a:t>
            </a:r>
            <a:r>
              <a:rPr lang="en-US" sz="1800" b="1" baseline="-25000">
                <a:solidFill>
                  <a:srgbClr val="990033"/>
                </a:solidFill>
                <a:effectLst/>
              </a:rPr>
              <a:t>y</a:t>
            </a:r>
            <a:r>
              <a:rPr lang="en-US" sz="1800" b="1">
                <a:solidFill>
                  <a:srgbClr val="990033"/>
                </a:solidFill>
                <a:effectLst/>
              </a:rPr>
              <a:t> and VVER Vessel Steel</a:t>
            </a:r>
            <a:r>
              <a:rPr lang="en-US" sz="1800" b="1">
                <a:effectLst/>
              </a:rPr>
              <a:t> // Proceeding of ICAPP’08, Anaheim, CA USA, June 8-12, 2008, Paper 8052.</a:t>
            </a:r>
          </a:p>
          <a:p>
            <a:pPr marL="457200" indent="-457200">
              <a:buFontTx/>
              <a:buAutoNum type="arabicPeriod"/>
            </a:pPr>
            <a:r>
              <a:rPr lang="en-US" sz="1800" b="1">
                <a:effectLst/>
              </a:rPr>
              <a:t>Bechta S.V., Granovsky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S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Khabensky V.B., Krushinov E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Vitol S.A., Sulatsky A.A., Gusarov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Almjashev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I</a:t>
            </a:r>
            <a:r>
              <a:rPr lang="ru-RU" sz="1800" b="1">
                <a:effectLst/>
              </a:rPr>
              <a:t>.,</a:t>
            </a:r>
            <a:r>
              <a:rPr lang="ru-RU" sz="1800" b="1"/>
              <a:t> </a:t>
            </a:r>
            <a:r>
              <a:rPr lang="en-US" sz="1800" b="1">
                <a:effectLst/>
              </a:rPr>
              <a:t>Mezentseva L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P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Krushinov E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Kotova S.Yu., Kosarevsky R.A., Barrachin M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Bottomley D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Fischer M</a:t>
            </a:r>
            <a:r>
              <a:rPr lang="ru-RU" sz="1800" b="1">
                <a:effectLst/>
              </a:rPr>
              <a:t>.,</a:t>
            </a:r>
            <a:r>
              <a:rPr lang="en-US" sz="1800" b="1">
                <a:effectLst/>
              </a:rPr>
              <a:t> Fichot F</a:t>
            </a:r>
            <a:r>
              <a:rPr lang="ru-RU" sz="1800" b="1">
                <a:effectLst/>
              </a:rPr>
              <a:t>. </a:t>
            </a:r>
            <a:r>
              <a:rPr lang="en-US" sz="1800" b="1">
                <a:solidFill>
                  <a:srgbClr val="990033"/>
                </a:solidFill>
                <a:effectLst/>
              </a:rPr>
              <a:t>Corium Phase Equilibria from MASCA, METCOR and CORPHAD Results</a:t>
            </a:r>
            <a:r>
              <a:rPr lang="en-US" sz="1800" b="1">
                <a:effectLst/>
              </a:rPr>
              <a:t> // NED (in print).</a:t>
            </a:r>
          </a:p>
          <a:p>
            <a:pPr marL="457200" indent="-457200">
              <a:buFontTx/>
              <a:buAutoNum type="arabicPeriod"/>
            </a:pPr>
            <a:r>
              <a:rPr lang="en-US" sz="1800" b="1">
                <a:effectLst/>
              </a:rPr>
              <a:t>Bechta S.V., Granovsky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S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Khabensky V.B., Krushinov E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Vitol S.A., Sulatsky A.A., Gusarov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V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Almjashev V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I</a:t>
            </a:r>
            <a:r>
              <a:rPr lang="ru-RU" sz="1800" b="1">
                <a:effectLst/>
              </a:rPr>
              <a:t>.,</a:t>
            </a:r>
            <a:r>
              <a:rPr lang="en-US" sz="1800" b="1">
                <a:effectLst/>
              </a:rPr>
              <a:t> Lopukh D</a:t>
            </a:r>
            <a:r>
              <a:rPr lang="ru-RU" sz="1800" b="1">
                <a:effectLst/>
              </a:rPr>
              <a:t>.</a:t>
            </a:r>
            <a:r>
              <a:rPr lang="en-US" sz="1800" b="1">
                <a:effectLst/>
              </a:rPr>
              <a:t>B</a:t>
            </a:r>
            <a:r>
              <a:rPr lang="ru-RU" sz="1800" b="1">
                <a:effectLst/>
              </a:rPr>
              <a:t>.,</a:t>
            </a:r>
            <a:r>
              <a:rPr lang="en-US" sz="1800" b="1">
                <a:effectLst/>
              </a:rPr>
              <a:t> Bottomley D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Fischer M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Piluso P., Miassoedov A., Tromm W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Altstadt E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Fichot F</a:t>
            </a:r>
            <a:r>
              <a:rPr lang="ru-RU" sz="1800" b="1">
                <a:effectLst/>
              </a:rPr>
              <a:t>., </a:t>
            </a:r>
            <a:r>
              <a:rPr lang="en-US" sz="1800" b="1">
                <a:effectLst/>
              </a:rPr>
              <a:t>Kymalainen O. </a:t>
            </a:r>
            <a:r>
              <a:rPr lang="en-US" sz="1800" b="1">
                <a:solidFill>
                  <a:srgbClr val="990033"/>
                </a:solidFill>
                <a:effectLst/>
              </a:rPr>
              <a:t>VVER Vessel Steel Corrosion at Interaction with Molten Corium in Oxidizing Atmosphere</a:t>
            </a:r>
            <a:r>
              <a:rPr lang="en-US" sz="1800" b="1">
                <a:effectLst/>
              </a:rPr>
              <a:t> // NED, (sent to co-authors for review</a:t>
            </a:r>
            <a:r>
              <a:rPr lang="ru-RU" sz="1800" b="1">
                <a:effectLst/>
              </a:rPr>
              <a:t>).*</a:t>
            </a:r>
          </a:p>
          <a:p>
            <a:pPr marL="457200" indent="-457200">
              <a:buFontTx/>
              <a:buNone/>
            </a:pPr>
            <a:r>
              <a:rPr lang="ru-RU" sz="1800" b="1">
                <a:effectLst/>
              </a:rPr>
              <a:t>	*  </a:t>
            </a:r>
            <a:r>
              <a:rPr lang="en-US" sz="1800" b="1">
                <a:effectLst/>
              </a:rPr>
              <a:t>Will be discussed in</a:t>
            </a:r>
            <a:r>
              <a:rPr lang="ru-RU" sz="1800" b="1">
                <a:effectLst/>
              </a:rPr>
              <a:t> </a:t>
            </a:r>
            <a:r>
              <a:rPr lang="en-US" sz="1800" b="1">
                <a:effectLst/>
              </a:rPr>
              <a:t>Dr. E. Altstadt presentation.</a:t>
            </a:r>
            <a:endParaRPr lang="ru-RU" sz="1800" b="1">
              <a:effectLst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000" tIns="10800" rIns="18000" bIns="10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000" tIns="10800" rIns="18000" bIns="10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15429</TotalTime>
  <Words>1092</Words>
  <Application>Microsoft Office PowerPoint</Application>
  <PresentationFormat>Bildschirmpräsentation (4:3)</PresentationFormat>
  <Paragraphs>94</Paragraphs>
  <Slides>10</Slides>
  <Notes>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3</vt:i4>
      </vt:variant>
      <vt:variant>
        <vt:lpstr>Folientitel</vt:lpstr>
      </vt:variant>
      <vt:variant>
        <vt:i4>10</vt:i4>
      </vt:variant>
    </vt:vector>
  </HeadingPairs>
  <TitlesOfParts>
    <vt:vector size="20" baseType="lpstr">
      <vt:lpstr>Times New Roman</vt:lpstr>
      <vt:lpstr>Trebuchet MS</vt:lpstr>
      <vt:lpstr>Arial</vt:lpstr>
      <vt:lpstr>Times New Roman CYR</vt:lpstr>
      <vt:lpstr>Arial Unicode MS</vt:lpstr>
      <vt:lpstr>Wingdings</vt:lpstr>
      <vt:lpstr>Оформление по умолчанию</vt:lpstr>
      <vt:lpstr>CorelDRAW 7.0 Graphic</vt:lpstr>
      <vt:lpstr>Microsoft Word Document</vt:lpstr>
      <vt:lpstr>Документ Microsoft Word</vt:lpstr>
      <vt:lpstr>Status of the ISTC project #3592  (METCOR-P)</vt:lpstr>
      <vt:lpstr>METCOR-P project general information </vt:lpstr>
      <vt:lpstr>PowerPoint-Präsentation</vt:lpstr>
      <vt:lpstr>Experimental matrix for the METCOR-P project</vt:lpstr>
      <vt:lpstr>Decisions of the 1st meeting (May 30, 2007, St. Petersburg) on the update of METCOR-P Work Plan matrix and test sequence</vt:lpstr>
      <vt:lpstr>Tests completed within METCOR-P</vt:lpstr>
      <vt:lpstr>METCOR publications</vt:lpstr>
      <vt:lpstr>METCOR publications (2)</vt:lpstr>
      <vt:lpstr>Publications during METCOR-P first year</vt:lpstr>
      <vt:lpstr>METCOR-P current situation</vt:lpstr>
    </vt:vector>
  </TitlesOfParts>
  <Company>NITI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METCORP Status</dc:title>
  <dc:subject>2 Meeting</dc:subject>
  <dc:creator>V. Khabensky</dc:creator>
  <cp:lastModifiedBy>Peters, Ursula</cp:lastModifiedBy>
  <cp:revision>511</cp:revision>
  <cp:lastPrinted>2001-10-30T08:59:27Z</cp:lastPrinted>
  <dcterms:created xsi:type="dcterms:W3CDTF">1998-10-12T06:52:06Z</dcterms:created>
  <dcterms:modified xsi:type="dcterms:W3CDTF">2012-10-16T19:39:23Z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>Status of the ISTC project #3592 (METCOR-P)</vt:lpwstr>
  </property>
</Properties>
</file>