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67" r:id="rId3"/>
    <p:sldId id="268" r:id="rId4"/>
    <p:sldId id="269" r:id="rId5"/>
    <p:sldId id="270" r:id="rId6"/>
    <p:sldId id="271" r:id="rId7"/>
    <p:sldId id="277" r:id="rId8"/>
    <p:sldId id="272" r:id="rId9"/>
    <p:sldId id="273" r:id="rId10"/>
    <p:sldId id="274" r:id="rId11"/>
    <p:sldId id="275" r:id="rId12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4613" autoAdjust="0"/>
  </p:normalViewPr>
  <p:slideViewPr>
    <p:cSldViewPr snapToGrid="0">
      <p:cViewPr>
        <p:scale>
          <a:sx n="91" d="100"/>
          <a:sy n="91" d="100"/>
        </p:scale>
        <p:origin x="-1378" y="-24"/>
      </p:cViewPr>
      <p:guideLst>
        <p:guide orient="horz" pos="2143"/>
        <p:guide pos="28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36" y="-90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NULL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Cologne, Germany, March, 2005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00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911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EA833AE9-5C19-4E29-A93F-936AE3CDAEC3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91893771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223307E3-883A-483F-B838-FE6C100D5EFA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973839359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F16539D6-FB49-45E9-8B1E-FA39BB2A8E65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856477896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476250" y="6578600"/>
            <a:ext cx="8667750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700ABE34-A1D8-4F27-8A84-1125B453362D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911204086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064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806450" y="44323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476250" y="6578600"/>
            <a:ext cx="8667750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859602B8-FB9B-44E2-B699-65448BDA7279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225142236"/>
      </p:ext>
    </p:extLst>
  </p:cSld>
  <p:clrMapOvr>
    <a:masterClrMapping/>
  </p:clrMapOvr>
  <p:transition advClick="0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476250" y="6578600"/>
            <a:ext cx="8667750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DFDA2FE0-D0E6-41A9-B5E1-8F17963D3E1C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669882871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C08B141F-AEF5-43AA-91E7-C0FD8F5049C9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494943436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FBB2B540-BE01-4A27-B200-1E8D98F85438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949805365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80122D15-F62C-4FE6-B5E0-C32E36B4DDBE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13785120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D0B82994-3E50-4AD6-A782-3937A47460DA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95144559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806CB9DD-8C6B-4C14-BAC5-18A3132333C1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332592179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A6B40C0A-0BC9-469A-AD65-B275159ABA5D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869380334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8387CF35-A21A-43DF-838D-FF19C36C414E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795789707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B2416FCB-6379-4E25-9AE2-0B4CCF825C55}" type="slidenum">
              <a:rPr lang="en-GB" sz="1400"/>
              <a:pPr/>
              <a:t>‹Nr.›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594881045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6578600"/>
            <a:ext cx="8667750" cy="279400"/>
          </a:xfrm>
          <a:prstGeom prst="rect">
            <a:avLst/>
          </a:prstGeom>
          <a:solidFill>
            <a:srgbClr val="A50021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908E1E84-29AA-4E81-8C56-C7D6921D4DE0}" type="slidenum">
              <a:rPr lang="en-GB" sz="1400"/>
              <a:pPr/>
              <a:t>‹Nr.›</a:t>
            </a:fld>
            <a:endParaRPr lang="en-GB" sz="14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535738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ChangeArrowheads="1"/>
          </p:cNvSpPr>
          <p:nvPr/>
        </p:nvSpPr>
        <p:spPr bwMode="auto">
          <a:xfrm>
            <a:off x="542925" y="4364038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Presented by V. Khabensky</a:t>
            </a:r>
          </a:p>
          <a:p>
            <a:pPr marL="342900" indent="-342900"/>
            <a:r>
              <a:rPr lang="ru-RU" sz="2400"/>
              <a:t>2</a:t>
            </a:r>
            <a:r>
              <a:rPr lang="en-US" sz="2400" baseline="30000"/>
              <a:t>nd</a:t>
            </a:r>
            <a:r>
              <a:rPr lang="en-US" sz="2400"/>
              <a:t> METCOR-P project mee</a:t>
            </a:r>
            <a:r>
              <a:rPr lang="en-GB" sz="2400"/>
              <a:t>ting</a:t>
            </a:r>
          </a:p>
          <a:p>
            <a:pPr marL="342900" indent="-342900"/>
            <a:r>
              <a:rPr lang="en-US" sz="2400">
                <a:solidFill>
                  <a:srgbClr val="000000"/>
                </a:solidFill>
              </a:rPr>
              <a:t>July 9, 2008, St. Petersburg</a:t>
            </a:r>
            <a:endParaRPr lang="en-GB" sz="2400"/>
          </a:p>
        </p:txBody>
      </p:sp>
      <p:sp>
        <p:nvSpPr>
          <p:cNvPr id="683011" name="Rectangle 3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800">
              <a:solidFill>
                <a:srgbClr val="A5002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830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774825"/>
            <a:ext cx="8853488" cy="14700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3200"/>
              <a:t>UO</a:t>
            </a:r>
            <a:r>
              <a:rPr lang="en-US" sz="3200" baseline="-25000"/>
              <a:t>2+x</a:t>
            </a:r>
            <a:r>
              <a:rPr lang="en-US" sz="3200"/>
              <a:t>-ZrO</a:t>
            </a:r>
            <a:r>
              <a:rPr lang="en-US" sz="3200" baseline="-25000"/>
              <a:t>2</a:t>
            </a:r>
            <a:r>
              <a:rPr lang="en-US" sz="3200"/>
              <a:t> Corium Melt / Vessel Steel</a:t>
            </a:r>
            <a:br>
              <a:rPr lang="en-US" sz="3200"/>
            </a:br>
            <a:r>
              <a:rPr lang="en-US" sz="3200"/>
              <a:t>  Interaction in Oxidizing Atmosphere</a:t>
            </a:r>
            <a:r>
              <a:rPr lang="ru-RU" sz="3200"/>
              <a:t/>
            </a:r>
            <a:br>
              <a:rPr lang="ru-RU" sz="3200"/>
            </a:br>
            <a:r>
              <a:rPr lang="en-US" sz="3200"/>
              <a:t>ISTC project #3592 (METCOR-P)</a:t>
            </a:r>
            <a:endParaRPr lang="en-GB" sz="3200"/>
          </a:p>
        </p:txBody>
      </p:sp>
      <p:sp>
        <p:nvSpPr>
          <p:cNvPr id="683013" name="Line 5"/>
          <p:cNvSpPr>
            <a:spLocks noChangeShapeType="1"/>
          </p:cNvSpPr>
          <p:nvPr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83014" name="Group 6"/>
          <p:cNvGrpSpPr>
            <a:grpSpLocks/>
          </p:cNvGrpSpPr>
          <p:nvPr/>
        </p:nvGrpSpPr>
        <p:grpSpPr bwMode="auto">
          <a:xfrm>
            <a:off x="4797425" y="0"/>
            <a:ext cx="4098925" cy="1004888"/>
            <a:chOff x="3062" y="0"/>
            <a:chExt cx="2542" cy="592"/>
          </a:xfrm>
        </p:grpSpPr>
        <p:sp>
          <p:nvSpPr>
            <p:cNvPr id="683015" name="Rectangle 7"/>
            <p:cNvSpPr>
              <a:spLocks noChangeArrowheads="1"/>
            </p:cNvSpPr>
            <p:nvPr/>
          </p:nvSpPr>
          <p:spPr bwMode="auto">
            <a:xfrm>
              <a:off x="3062" y="122"/>
              <a:ext cx="1834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GB" sz="1800"/>
                <a:t> </a:t>
              </a:r>
              <a:r>
                <a:rPr lang="en-US" sz="1800"/>
                <a:t>International Science and Technology Center</a:t>
              </a:r>
              <a:endParaRPr lang="en-GB" sz="1800"/>
            </a:p>
          </p:txBody>
        </p:sp>
        <p:pic>
          <p:nvPicPr>
            <p:cNvPr id="68301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3017" name="Rectangle 9"/>
          <p:cNvSpPr>
            <a:spLocks noChangeArrowheads="1"/>
          </p:cNvSpPr>
          <p:nvPr/>
        </p:nvSpPr>
        <p:spPr bwMode="auto">
          <a:xfrm>
            <a:off x="1109663" y="220663"/>
            <a:ext cx="360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ea typeface="Arial Unicode MS" pitchFamily="34" charset="-128"/>
                <a:cs typeface="Arial Unicode MS" pitchFamily="34" charset="-128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</a:t>
            </a:r>
            <a:endParaRPr lang="en-GB" sz="1800"/>
          </a:p>
        </p:txBody>
      </p:sp>
      <p:graphicFrame>
        <p:nvGraphicFramePr>
          <p:cNvPr id="683018" name="Object 10"/>
          <p:cNvGraphicFramePr>
            <a:graphicFrameLocks noChangeAspect="1"/>
          </p:cNvGraphicFramePr>
          <p:nvPr/>
        </p:nvGraphicFramePr>
        <p:xfrm>
          <a:off x="225425" y="0"/>
          <a:ext cx="8524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19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0"/>
                        <a:ext cx="85248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5F05410C-BCCD-4FA9-B953-9524F24A06A9}" type="slidenum">
              <a:rPr lang="en-GB" sz="1400"/>
              <a:pPr/>
              <a:t>10</a:t>
            </a:fld>
            <a:endParaRPr lang="en-GB" sz="1400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400"/>
              <a:t>Numerical correlation for determining vessel steel corrosion rate at its interaction </a:t>
            </a:r>
            <a:r>
              <a:rPr lang="ru-RU" sz="2400"/>
              <a:t> </a:t>
            </a:r>
            <a:r>
              <a:rPr lang="en-US" sz="2400"/>
              <a:t>with corium  UO</a:t>
            </a:r>
            <a:r>
              <a:rPr lang="en-US" sz="2400" baseline="-25000"/>
              <a:t>2+x</a:t>
            </a:r>
            <a:r>
              <a:rPr lang="en-US" sz="2400"/>
              <a:t>-ZrO</a:t>
            </a:r>
            <a:r>
              <a:rPr lang="en-US" sz="2400" baseline="-25000"/>
              <a:t>2</a:t>
            </a:r>
            <a:endParaRPr lang="ru-RU" sz="2400" baseline="-25000"/>
          </a:p>
        </p:txBody>
      </p:sp>
      <p:graphicFrame>
        <p:nvGraphicFramePr>
          <p:cNvPr id="678916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2955925" y="5697538"/>
          <a:ext cx="363061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23" name="Формула" r:id="rId3" imgW="2070000" imgH="431640" progId="Equation.3">
                  <p:embed/>
                </p:oleObj>
              </mc:Choice>
              <mc:Fallback>
                <p:oleObj name="Формула" r:id="rId3" imgW="20700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5697538"/>
                        <a:ext cx="3630613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1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806450" y="4694238"/>
            <a:ext cx="7772400" cy="17192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>
                <a:effectLst/>
              </a:rPr>
              <a:t>Experimental data for corium</a:t>
            </a:r>
            <a:r>
              <a:rPr lang="ru-RU" sz="1800">
                <a:effectLst/>
              </a:rPr>
              <a:t> </a:t>
            </a:r>
            <a:r>
              <a:rPr lang="en-US" sz="1800">
                <a:effectLst/>
              </a:rPr>
              <a:t>UO</a:t>
            </a:r>
            <a:r>
              <a:rPr lang="en-US" sz="1800" baseline="-25000">
                <a:effectLst/>
              </a:rPr>
              <a:t>2+x</a:t>
            </a:r>
            <a:r>
              <a:rPr lang="en-US" sz="1800">
                <a:effectLst/>
              </a:rPr>
              <a:t>-ZrO</a:t>
            </a:r>
            <a:r>
              <a:rPr lang="en-US" sz="1800" baseline="-25000">
                <a:effectLst/>
              </a:rPr>
              <a:t>2</a:t>
            </a:r>
            <a:r>
              <a:rPr lang="ru-RU" sz="1800">
                <a:effectLst/>
              </a:rPr>
              <a:t> </a:t>
            </a:r>
            <a:r>
              <a:rPr lang="en-US" sz="1800">
                <a:effectLst/>
              </a:rPr>
              <a:t>, taking into account that for this composition T</a:t>
            </a:r>
            <a:r>
              <a:rPr lang="en-US" sz="1800" baseline="-25000">
                <a:effectLst/>
              </a:rPr>
              <a:t>sol</a:t>
            </a:r>
            <a:r>
              <a:rPr lang="en-US" sz="1800">
                <a:effectLst/>
              </a:rPr>
              <a:t>=2723 K</a:t>
            </a:r>
            <a:r>
              <a:rPr lang="ru-RU" sz="1800">
                <a:effectLst/>
              </a:rPr>
              <a:t>,</a:t>
            </a:r>
            <a:r>
              <a:rPr lang="en-US" sz="1800">
                <a:effectLst/>
              </a:rPr>
              <a:t> are generalized by the correlation for determining steel corrosion rate</a:t>
            </a:r>
            <a:r>
              <a:rPr lang="ru-RU" sz="2000">
                <a:effectLst/>
              </a:rPr>
              <a:t>				</a:t>
            </a:r>
            <a:endParaRPr lang="ru-RU" sz="2000" baseline="-25000">
              <a:effectLst/>
            </a:endParaRPr>
          </a:p>
        </p:txBody>
      </p:sp>
      <p:grpSp>
        <p:nvGrpSpPr>
          <p:cNvPr id="678922" name="Group 10"/>
          <p:cNvGrpSpPr>
            <a:grpSpLocks/>
          </p:cNvGrpSpPr>
          <p:nvPr/>
        </p:nvGrpSpPr>
        <p:grpSpPr bwMode="auto">
          <a:xfrm>
            <a:off x="1736725" y="741363"/>
            <a:ext cx="5618163" cy="4008437"/>
            <a:chOff x="1094" y="467"/>
            <a:chExt cx="3539" cy="2525"/>
          </a:xfrm>
        </p:grpSpPr>
        <p:sp>
          <p:nvSpPr>
            <p:cNvPr id="678920" name="Rectangle 8"/>
            <p:cNvSpPr>
              <a:spLocks noChangeArrowheads="1"/>
            </p:cNvSpPr>
            <p:nvPr/>
          </p:nvSpPr>
          <p:spPr bwMode="auto">
            <a:xfrm>
              <a:off x="1094" y="467"/>
              <a:ext cx="3539" cy="24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678918" name="Object 6"/>
            <p:cNvGraphicFramePr>
              <a:graphicFrameLocks noChangeAspect="1"/>
            </p:cNvGraphicFramePr>
            <p:nvPr/>
          </p:nvGraphicFramePr>
          <p:xfrm>
            <a:off x="1148" y="475"/>
            <a:ext cx="3364" cy="2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8924" name="Документ" r:id="rId5" imgW="5499429" imgH="4061345" progId="Word.Document.8">
                    <p:embed/>
                  </p:oleObj>
                </mc:Choice>
                <mc:Fallback>
                  <p:oleObj name="Документ" r:id="rId5" imgW="5499429" imgH="4061345" progId="Word.Document.8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475"/>
                          <a:ext cx="3364" cy="2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0ACC91B1-42CA-4C99-AF44-7EA5B292B570}" type="slidenum">
              <a:rPr lang="en-GB" sz="1400"/>
              <a:pPr/>
              <a:t>11</a:t>
            </a:fld>
            <a:endParaRPr lang="en-GB" sz="1400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5175" y="268288"/>
            <a:ext cx="7772400" cy="639762"/>
          </a:xfrm>
        </p:spPr>
        <p:txBody>
          <a:bodyPr/>
          <a:lstStyle/>
          <a:p>
            <a:r>
              <a:rPr lang="en-US"/>
              <a:t>CONCLUSIONS</a:t>
            </a:r>
            <a:endParaRPr lang="ru-RU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84250"/>
            <a:ext cx="8435975" cy="52038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 b="1">
                <a:effectLst/>
              </a:rPr>
              <a:t>Experimental studies have been completed on determining the corrosion rate of steel interacting with molten corium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UO</a:t>
            </a:r>
            <a:r>
              <a:rPr lang="en-US" sz="2000" b="1" baseline="-25000">
                <a:effectLst/>
              </a:rPr>
              <a:t>2</a:t>
            </a:r>
            <a:r>
              <a:rPr lang="en-US" sz="2000" b="1">
                <a:effectLst/>
              </a:rPr>
              <a:t>-ZrO</a:t>
            </a:r>
            <a:r>
              <a:rPr lang="en-US" sz="2000" b="1" baseline="-25000">
                <a:effectLst/>
              </a:rPr>
              <a:t>2</a:t>
            </a:r>
            <a:r>
              <a:rPr lang="en-US" sz="2000" b="1">
                <a:effectLst/>
              </a:rPr>
              <a:t> in a wide temperature range on the interaction interface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in the atmosphere of air or steam</a:t>
            </a:r>
            <a:endParaRPr lang="ru-RU" sz="2000" b="1">
              <a:effectLst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 b="1">
                <a:effectLst/>
              </a:rPr>
              <a:t>Atmosphere (air, steam) has not been found to influence the corrosion rate</a:t>
            </a:r>
            <a:endParaRPr lang="ru-RU" sz="2000" b="1">
              <a:effectLst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 b="1">
                <a:effectLst/>
              </a:rPr>
              <a:t>Steel corrosion rate is not intensified in the whole T</a:t>
            </a:r>
            <a:r>
              <a:rPr lang="en-US" sz="2000" b="1" baseline="-25000">
                <a:effectLst/>
              </a:rPr>
              <a:t>s</a:t>
            </a:r>
            <a:r>
              <a:rPr lang="en-US" sz="2000" b="1">
                <a:effectLst/>
              </a:rPr>
              <a:t> experimental range</a:t>
            </a:r>
            <a:endParaRPr lang="ru-RU" sz="2000" b="1">
              <a:effectLst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 b="1">
                <a:effectLst/>
              </a:rPr>
              <a:t>Steel corrosion rate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depends on the diffusion resistance of corium crust. The diffusion resistance of corrosion layer is small</a:t>
            </a:r>
            <a:endParaRPr lang="ru-RU" sz="2000" b="1">
              <a:effectLst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 b="1">
                <a:effectLst/>
              </a:rPr>
              <a:t>A correlation is developed, which determines the steel corrosion rate at its interaction with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molten corium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UO</a:t>
            </a:r>
            <a:r>
              <a:rPr lang="en-US" sz="2000" b="1" baseline="-25000">
                <a:effectLst/>
              </a:rPr>
              <a:t>2</a:t>
            </a:r>
            <a:r>
              <a:rPr lang="en-US" sz="2000" b="1">
                <a:effectLst/>
              </a:rPr>
              <a:t>-ZrO</a:t>
            </a:r>
            <a:r>
              <a:rPr lang="en-US" sz="2000" b="1" baseline="-25000">
                <a:effectLst/>
              </a:rPr>
              <a:t>2</a:t>
            </a:r>
            <a:r>
              <a:rPr lang="en-US" sz="2000" b="1">
                <a:effectLst/>
              </a:rPr>
              <a:t> in the oxidizing atmosphere</a:t>
            </a:r>
            <a:endParaRPr lang="ru-RU" sz="2000" b="1">
              <a:effectLst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 b="1">
                <a:effectLst/>
              </a:rPr>
              <a:t>Taking into account that steel corrosion is more intensive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at the interaction with corium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UO</a:t>
            </a:r>
            <a:r>
              <a:rPr lang="en-US" sz="2000" b="1" baseline="-25000">
                <a:effectLst/>
              </a:rPr>
              <a:t>2</a:t>
            </a:r>
            <a:r>
              <a:rPr lang="en-US" sz="2000" b="1">
                <a:effectLst/>
              </a:rPr>
              <a:t>-ZrO</a:t>
            </a:r>
            <a:r>
              <a:rPr lang="en-US" sz="2000" b="1" baseline="-25000">
                <a:effectLst/>
              </a:rPr>
              <a:t>2</a:t>
            </a:r>
            <a:r>
              <a:rPr lang="ru-RU" sz="2000" b="1">
                <a:effectLst/>
              </a:rPr>
              <a:t>-</a:t>
            </a:r>
            <a:r>
              <a:rPr lang="en-US" sz="2000" b="1">
                <a:effectLst/>
              </a:rPr>
              <a:t>FeO</a:t>
            </a:r>
            <a:r>
              <a:rPr lang="en-US" sz="2000" b="1" baseline="-25000">
                <a:effectLst/>
              </a:rPr>
              <a:t>y</a:t>
            </a:r>
            <a:r>
              <a:rPr lang="en-US" sz="2000" b="1">
                <a:effectLst/>
              </a:rPr>
              <a:t> at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T</a:t>
            </a:r>
            <a:r>
              <a:rPr lang="en-US" sz="2000" b="1" baseline="-25000">
                <a:effectLst/>
              </a:rPr>
              <a:t>s</a:t>
            </a:r>
            <a:r>
              <a:rPr lang="en-US" sz="2000" b="1">
                <a:effectLst/>
              </a:rPr>
              <a:t>&gt;1050</a:t>
            </a:r>
            <a:r>
              <a:rPr lang="en-US" sz="2000" b="1">
                <a:effectLst/>
                <a:cs typeface="Arial" pitchFamily="34" charset="0"/>
              </a:rPr>
              <a:t>º</a:t>
            </a:r>
            <a:r>
              <a:rPr lang="ru-RU" sz="2000" b="1">
                <a:effectLst/>
                <a:cs typeface="Arial" pitchFamily="34" charset="0"/>
              </a:rPr>
              <a:t>С</a:t>
            </a:r>
            <a:r>
              <a:rPr lang="en-US" sz="2000" b="1">
                <a:effectLst/>
                <a:cs typeface="Arial" pitchFamily="34" charset="0"/>
              </a:rPr>
              <a:t>, it is advisable to replace </a:t>
            </a:r>
            <a:r>
              <a:rPr lang="ru-RU" sz="2000" b="1">
                <a:effectLst/>
                <a:cs typeface="Arial" pitchFamily="34" charset="0"/>
              </a:rPr>
              <a:t> </a:t>
            </a:r>
            <a:r>
              <a:rPr lang="en-US" sz="2000" b="1">
                <a:effectLst/>
                <a:cs typeface="Arial" pitchFamily="34" charset="0"/>
              </a:rPr>
              <a:t>the test on the interaction of a European reactor steel specimen with corium</a:t>
            </a:r>
            <a:r>
              <a:rPr lang="ru-RU" sz="2000" b="1">
                <a:effectLst/>
                <a:cs typeface="Arial" pitchFamily="34" charset="0"/>
              </a:rPr>
              <a:t> </a:t>
            </a:r>
            <a:r>
              <a:rPr lang="en-US" sz="2000" b="1">
                <a:effectLst/>
              </a:rPr>
              <a:t>UO</a:t>
            </a:r>
            <a:r>
              <a:rPr lang="en-US" sz="2000" b="1" baseline="-25000">
                <a:effectLst/>
              </a:rPr>
              <a:t>2</a:t>
            </a:r>
            <a:r>
              <a:rPr lang="en-US" sz="2000" b="1">
                <a:effectLst/>
              </a:rPr>
              <a:t>-ZrO</a:t>
            </a:r>
            <a:r>
              <a:rPr lang="en-US" sz="2000" b="1" baseline="-25000">
                <a:effectLst/>
              </a:rPr>
              <a:t>2</a:t>
            </a:r>
            <a:r>
              <a:rPr lang="en-US" sz="2000" b="1">
                <a:effectLst/>
              </a:rPr>
              <a:t> with a test on the interaction with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corium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UO</a:t>
            </a:r>
            <a:r>
              <a:rPr lang="en-US" sz="2000" b="1" baseline="-25000">
                <a:effectLst/>
              </a:rPr>
              <a:t>2</a:t>
            </a:r>
            <a:r>
              <a:rPr lang="en-US" sz="2000" b="1">
                <a:effectLst/>
              </a:rPr>
              <a:t>-ZrO</a:t>
            </a:r>
            <a:r>
              <a:rPr lang="en-US" sz="2000" b="1" baseline="-25000">
                <a:effectLst/>
              </a:rPr>
              <a:t>2</a:t>
            </a:r>
            <a:r>
              <a:rPr lang="ru-RU" sz="2000" b="1">
                <a:effectLst/>
              </a:rPr>
              <a:t>-</a:t>
            </a:r>
            <a:r>
              <a:rPr lang="en-US" sz="2000" b="1">
                <a:effectLst/>
              </a:rPr>
              <a:t>FeO</a:t>
            </a:r>
            <a:r>
              <a:rPr lang="en-US" sz="2000" b="1" baseline="-25000">
                <a:effectLst/>
              </a:rPr>
              <a:t>y</a:t>
            </a:r>
            <a:r>
              <a:rPr lang="en-US" sz="2000" b="1">
                <a:effectLst/>
              </a:rPr>
              <a:t> at high T</a:t>
            </a:r>
            <a:r>
              <a:rPr lang="en-US" sz="2000" b="1" baseline="-25000">
                <a:effectLst/>
              </a:rPr>
              <a:t>s</a:t>
            </a:r>
            <a:r>
              <a:rPr lang="en-US" sz="2000" b="1">
                <a:effectLst/>
              </a:rPr>
              <a:t> values (Task 3)</a:t>
            </a:r>
            <a:endParaRPr lang="ru-RU" sz="2000" b="1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3CE8876E-9469-444B-A35E-40482B7C6C50}" type="slidenum">
              <a:rPr lang="en-GB" sz="1400"/>
              <a:pPr/>
              <a:t>2</a:t>
            </a:fld>
            <a:endParaRPr lang="en-GB" sz="1400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3513"/>
            <a:ext cx="7772400" cy="639762"/>
          </a:xfrm>
        </p:spPr>
        <p:txBody>
          <a:bodyPr/>
          <a:lstStyle/>
          <a:p>
            <a:r>
              <a:rPr lang="en-US" sz="2200"/>
              <a:t>Matrix of tests with refractory corium in oxidizing atmosphere</a:t>
            </a:r>
            <a:endParaRPr lang="ru-RU" sz="2200"/>
          </a:p>
        </p:txBody>
      </p:sp>
      <p:graphicFrame>
        <p:nvGraphicFramePr>
          <p:cNvPr id="663556" name="Object 4"/>
          <p:cNvGraphicFramePr>
            <a:graphicFrameLocks noChangeAspect="1"/>
          </p:cNvGraphicFramePr>
          <p:nvPr>
            <p:ph idx="1"/>
          </p:nvPr>
        </p:nvGraphicFramePr>
        <p:xfrm>
          <a:off x="952500" y="838200"/>
          <a:ext cx="7610475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558" name="Document" r:id="rId3" imgW="7784021" imgH="6145490" progId="Word.Document.8">
                  <p:embed/>
                </p:oleObj>
              </mc:Choice>
              <mc:Fallback>
                <p:oleObj name="Document" r:id="rId3" imgW="7784021" imgH="614549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838200"/>
                        <a:ext cx="7610475" cy="599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619C77B3-83E6-42E6-AFA6-B053FA7B29BD}" type="slidenum">
              <a:rPr lang="en-GB" sz="1400"/>
              <a:pPr/>
              <a:t>3</a:t>
            </a:fld>
            <a:endParaRPr lang="en-GB" sz="1400"/>
          </a:p>
        </p:txBody>
      </p:sp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455613" y="5751513"/>
            <a:ext cx="47720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800" b="0">
              <a:latin typeface="Arial" pitchFamily="34" charset="0"/>
            </a:endParaRPr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54050" y="187325"/>
            <a:ext cx="8177213" cy="434975"/>
          </a:xfrm>
          <a:noFill/>
          <a:ln/>
        </p:spPr>
        <p:txBody>
          <a:bodyPr/>
          <a:lstStyle/>
          <a:p>
            <a:pPr defTabSz="1111250"/>
            <a:r>
              <a:rPr lang="en-US" sz="2200"/>
              <a:t>MC1, MC2, MC10, MC11, MC12 experimental results</a:t>
            </a:r>
            <a:endParaRPr lang="ru-RU" sz="2200"/>
          </a:p>
        </p:txBody>
      </p:sp>
      <p:sp>
        <p:nvSpPr>
          <p:cNvPr id="665605" name="Text Box 5"/>
          <p:cNvSpPr txBox="1">
            <a:spLocks noChangeArrowheads="1"/>
          </p:cNvSpPr>
          <p:nvPr/>
        </p:nvSpPr>
        <p:spPr bwMode="auto">
          <a:xfrm>
            <a:off x="0" y="4144963"/>
            <a:ext cx="91440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marL="449263" indent="-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Corrosion of steel interacting with corium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UO</a:t>
            </a:r>
            <a:r>
              <a:rPr lang="en-US" sz="1600" b="0" baseline="-25000">
                <a:latin typeface="Arial" pitchFamily="34" charset="0"/>
              </a:rPr>
              <a:t>2+x</a:t>
            </a:r>
            <a:r>
              <a:rPr lang="en-US" sz="1600" b="0">
                <a:latin typeface="Arial" pitchFamily="34" charset="0"/>
              </a:rPr>
              <a:t> – ZrO</a:t>
            </a:r>
            <a:r>
              <a:rPr lang="en-US" sz="1600" b="0" baseline="-25000">
                <a:latin typeface="Arial" pitchFamily="34" charset="0"/>
              </a:rPr>
              <a:t>2</a:t>
            </a:r>
            <a:r>
              <a:rPr lang="en-US" sz="1600" b="0">
                <a:latin typeface="Arial" pitchFamily="34" charset="0"/>
              </a:rPr>
              <a:t> – FeO</a:t>
            </a:r>
            <a:r>
              <a:rPr lang="en-US" sz="1600" b="0" baseline="-25000">
                <a:latin typeface="Arial" pitchFamily="34" charset="0"/>
              </a:rPr>
              <a:t>y</a:t>
            </a:r>
            <a:r>
              <a:rPr lang="ru-RU" sz="1600" b="0">
                <a:latin typeface="Arial" pitchFamily="34" charset="0"/>
              </a:rPr>
              <a:t>,</a:t>
            </a:r>
            <a:r>
              <a:rPr lang="ru-RU" sz="1600" b="0" baseline="-25000">
                <a:latin typeface="Arial" pitchFamily="34" charset="0"/>
              </a:rPr>
              <a:t>  </a:t>
            </a:r>
            <a:r>
              <a:rPr lang="en-US" sz="1600" b="0">
                <a:latin typeface="Arial" pitchFamily="34" charset="0"/>
              </a:rPr>
              <a:t>intensifies at 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&gt; </a:t>
            </a:r>
            <a:r>
              <a:rPr lang="ru-RU" sz="1600" b="0">
                <a:latin typeface="Arial" pitchFamily="34" charset="0"/>
              </a:rPr>
              <a:t>1050</a:t>
            </a:r>
            <a:r>
              <a:rPr lang="ru-RU" sz="1600" b="0">
                <a:latin typeface="Arial" pitchFamily="34" charset="0"/>
                <a:sym typeface="Symbol" pitchFamily="18" charset="2"/>
              </a:rPr>
              <a:t>С</a:t>
            </a:r>
            <a:r>
              <a:rPr lang="en-US" sz="1600" b="0">
                <a:latin typeface="Arial" pitchFamily="34" charset="0"/>
                <a:sym typeface="Symbol" pitchFamily="18" charset="2"/>
              </a:rPr>
              <a:t> on the interaction interface</a:t>
            </a:r>
            <a:endParaRPr lang="ru-RU" sz="1600" b="0">
              <a:latin typeface="Arial" pitchFamily="34" charset="0"/>
              <a:sym typeface="Symbol" pitchFamily="18" charset="2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0">
                <a:latin typeface="Arial" pitchFamily="34" charset="0"/>
                <a:sym typeface="Symbol" pitchFamily="18" charset="2"/>
              </a:rPr>
              <a:t> </a:t>
            </a:r>
            <a:r>
              <a:rPr lang="en-US" sz="1600" b="0">
                <a:latin typeface="Arial" pitchFamily="34" charset="0"/>
                <a:sym typeface="Symbol" pitchFamily="18" charset="2"/>
              </a:rPr>
              <a:t>For corium</a:t>
            </a:r>
            <a:r>
              <a:rPr lang="ru-RU" sz="1600" b="0">
                <a:latin typeface="Arial" pitchFamily="34" charset="0"/>
                <a:sym typeface="Symbol" pitchFamily="18" charset="2"/>
              </a:rPr>
              <a:t> </a:t>
            </a:r>
            <a:r>
              <a:rPr lang="en-US" sz="1600" b="0">
                <a:latin typeface="Arial" pitchFamily="34" charset="0"/>
              </a:rPr>
              <a:t>UO</a:t>
            </a:r>
            <a:r>
              <a:rPr lang="en-US" sz="1600" b="0" baseline="-25000">
                <a:latin typeface="Arial" pitchFamily="34" charset="0"/>
              </a:rPr>
              <a:t>2+x</a:t>
            </a:r>
            <a:r>
              <a:rPr lang="en-US" sz="1600" b="0">
                <a:latin typeface="Arial" pitchFamily="34" charset="0"/>
              </a:rPr>
              <a:t> – ZrO</a:t>
            </a:r>
            <a:r>
              <a:rPr lang="en-US" sz="1600" b="0" baseline="-25000">
                <a:latin typeface="Arial" pitchFamily="34" charset="0"/>
              </a:rPr>
              <a:t>2</a:t>
            </a:r>
            <a:r>
              <a:rPr lang="en-US" sz="1600" b="0">
                <a:latin typeface="Arial" pitchFamily="34" charset="0"/>
              </a:rPr>
              <a:t> – FeO</a:t>
            </a:r>
            <a:r>
              <a:rPr lang="en-US" sz="1600" b="0" baseline="-25000">
                <a:latin typeface="Arial" pitchFamily="34" charset="0"/>
              </a:rPr>
              <a:t>y</a:t>
            </a:r>
            <a:r>
              <a:rPr lang="ru-RU" sz="1600">
                <a:latin typeface="Arial" pitchFamily="34" charset="0"/>
              </a:rPr>
              <a:t>  </a:t>
            </a:r>
            <a:r>
              <a:rPr lang="en-US" sz="1600" b="0">
                <a:latin typeface="Arial" pitchFamily="34" charset="0"/>
              </a:rPr>
              <a:t>steel corrosion rate does not depend on the above-melt atmosphere (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air or steam)</a:t>
            </a:r>
            <a:endParaRPr lang="ru-RU" sz="1600" b="0"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For corium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UO</a:t>
            </a:r>
            <a:r>
              <a:rPr lang="en-US" sz="1600" b="0" baseline="-25000">
                <a:latin typeface="Arial" pitchFamily="34" charset="0"/>
              </a:rPr>
              <a:t>2+x</a:t>
            </a:r>
            <a:r>
              <a:rPr lang="en-US" sz="1600" b="0">
                <a:latin typeface="Arial" pitchFamily="34" charset="0"/>
              </a:rPr>
              <a:t> – ZrO</a:t>
            </a:r>
            <a:r>
              <a:rPr lang="en-US" sz="1600" b="0" baseline="-25000">
                <a:latin typeface="Arial" pitchFamily="34" charset="0"/>
              </a:rPr>
              <a:t>2</a:t>
            </a:r>
            <a:r>
              <a:rPr lang="en-US" sz="160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the influence of air on corrosion rate has nor been studied</a:t>
            </a:r>
            <a:endParaRPr lang="ru-RU" sz="1600" b="0"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A limited number of experimental regimes for corium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UO</a:t>
            </a:r>
            <a:r>
              <a:rPr lang="en-US" sz="1600" b="0" baseline="-25000">
                <a:latin typeface="Arial" pitchFamily="34" charset="0"/>
              </a:rPr>
              <a:t>2+x</a:t>
            </a:r>
            <a:r>
              <a:rPr lang="en-US" sz="1600" b="0">
                <a:latin typeface="Arial" pitchFamily="34" charset="0"/>
              </a:rPr>
              <a:t> – ZrO</a:t>
            </a:r>
            <a:r>
              <a:rPr lang="en-US" sz="1600" b="0" baseline="-25000">
                <a:latin typeface="Arial" pitchFamily="34" charset="0"/>
              </a:rPr>
              <a:t>2</a:t>
            </a:r>
            <a:r>
              <a:rPr lang="en-US" sz="160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has not shown corrosion intensification</a:t>
            </a:r>
            <a:endParaRPr lang="ru-RU" sz="1600" b="0"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0">
                <a:latin typeface="Arial" pitchFamily="34" charset="0"/>
              </a:rPr>
              <a:t>A high corrosion rate of steel interacting with corium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UO</a:t>
            </a:r>
            <a:r>
              <a:rPr lang="en-US" sz="1600" b="0" baseline="-25000">
                <a:latin typeface="Arial" pitchFamily="34" charset="0"/>
              </a:rPr>
              <a:t>2+x</a:t>
            </a:r>
            <a:r>
              <a:rPr lang="en-US" sz="1600" b="0">
                <a:latin typeface="Arial" pitchFamily="34" charset="0"/>
              </a:rPr>
              <a:t> – ZrO</a:t>
            </a:r>
            <a:r>
              <a:rPr lang="en-US" sz="1600" b="0" baseline="-25000">
                <a:latin typeface="Arial" pitchFamily="34" charset="0"/>
              </a:rPr>
              <a:t>2</a:t>
            </a:r>
            <a:r>
              <a:rPr lang="en-US" sz="160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in comparison with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/>
            </a:r>
            <a:br>
              <a:rPr lang="en-US" sz="1600" b="0">
                <a:latin typeface="Arial" pitchFamily="34" charset="0"/>
              </a:rPr>
            </a:br>
            <a:r>
              <a:rPr lang="en-US" sz="1600" b="0">
                <a:latin typeface="Arial" pitchFamily="34" charset="0"/>
              </a:rPr>
              <a:t>UO</a:t>
            </a:r>
            <a:r>
              <a:rPr lang="en-US" sz="1600" b="0" baseline="-25000">
                <a:latin typeface="Arial" pitchFamily="34" charset="0"/>
              </a:rPr>
              <a:t>2+x</a:t>
            </a:r>
            <a:r>
              <a:rPr lang="en-US" sz="1600" b="0">
                <a:latin typeface="Arial" pitchFamily="34" charset="0"/>
              </a:rPr>
              <a:t> – ZrO</a:t>
            </a:r>
            <a:r>
              <a:rPr lang="en-US" sz="1600" b="0" baseline="-25000">
                <a:latin typeface="Arial" pitchFamily="34" charset="0"/>
              </a:rPr>
              <a:t>2</a:t>
            </a:r>
            <a:r>
              <a:rPr lang="en-US" sz="1600" b="0">
                <a:latin typeface="Arial" pitchFamily="34" charset="0"/>
              </a:rPr>
              <a:t> – FeO</a:t>
            </a:r>
            <a:r>
              <a:rPr lang="en-US" sz="1600" b="0" baseline="-25000">
                <a:latin typeface="Arial" pitchFamily="34" charset="0"/>
              </a:rPr>
              <a:t>y</a:t>
            </a:r>
            <a:r>
              <a:rPr lang="ru-RU" sz="1600" b="0">
                <a:latin typeface="Arial" pitchFamily="34" charset="0"/>
              </a:rPr>
              <a:t>  </a:t>
            </a:r>
            <a:r>
              <a:rPr lang="en-US" sz="1600" b="0">
                <a:latin typeface="Arial" pitchFamily="34" charset="0"/>
              </a:rPr>
              <a:t>at</a:t>
            </a:r>
            <a:r>
              <a:rPr lang="ru-RU" sz="1600" b="0">
                <a:latin typeface="Arial" pitchFamily="34" charset="0"/>
              </a:rPr>
              <a:t> </a:t>
            </a:r>
            <a:r>
              <a:rPr lang="en-US" sz="1600" b="0">
                <a:latin typeface="Arial" pitchFamily="34" charset="0"/>
              </a:rPr>
              <a:t>&lt; 1050 </a:t>
            </a:r>
            <a:r>
              <a:rPr lang="ru-RU" sz="1600" b="0">
                <a:latin typeface="Arial" pitchFamily="34" charset="0"/>
                <a:sym typeface="Symbol" pitchFamily="18" charset="2"/>
              </a:rPr>
              <a:t>С</a:t>
            </a:r>
            <a:r>
              <a:rPr lang="en-US" sz="1600" b="0">
                <a:latin typeface="Arial" pitchFamily="34" charset="0"/>
                <a:sym typeface="Symbol" pitchFamily="18" charset="2"/>
              </a:rPr>
              <a:t> on the interaction interface does not have an explanation </a:t>
            </a:r>
            <a:endParaRPr lang="ru-RU" sz="1600" b="0">
              <a:latin typeface="Arial" pitchFamily="34" charset="0"/>
              <a:sym typeface="Symbol" pitchFamily="18" charset="2"/>
            </a:endParaRPr>
          </a:p>
        </p:txBody>
      </p:sp>
      <p:graphicFrame>
        <p:nvGraphicFramePr>
          <p:cNvPr id="665607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1727200" y="603250"/>
          <a:ext cx="9334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56" name="Формула" r:id="rId3" imgW="1016000" imgH="533400" progId="Equation.3">
                  <p:embed/>
                </p:oleObj>
              </mc:Choice>
              <mc:Fallback>
                <p:oleObj name="Формула" r:id="rId3" imgW="1016000" imgH="533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603250"/>
                        <a:ext cx="9334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8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507163" y="3676650"/>
          <a:ext cx="698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57" name="Формула" r:id="rId5" imgW="761669" imgH="495085" progId="Equation.3">
                  <p:embed/>
                </p:oleObj>
              </mc:Choice>
              <mc:Fallback>
                <p:oleObj name="Формула" r:id="rId5" imgW="761669" imgH="49508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3676650"/>
                        <a:ext cx="698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09" name="AutoShape 9"/>
          <p:cNvSpPr>
            <a:spLocks noChangeAspect="1" noChangeArrowheads="1" noTextEdit="1"/>
          </p:cNvSpPr>
          <p:nvPr/>
        </p:nvSpPr>
        <p:spPr bwMode="auto">
          <a:xfrm>
            <a:off x="2574925" y="735013"/>
            <a:ext cx="3970338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65610" name="Group 10"/>
          <p:cNvGrpSpPr>
            <a:grpSpLocks/>
          </p:cNvGrpSpPr>
          <p:nvPr/>
        </p:nvGrpSpPr>
        <p:grpSpPr bwMode="auto">
          <a:xfrm>
            <a:off x="2895600" y="788988"/>
            <a:ext cx="3446463" cy="3206750"/>
            <a:chOff x="2335" y="965"/>
            <a:chExt cx="2735" cy="2593"/>
          </a:xfrm>
        </p:grpSpPr>
        <p:sp>
          <p:nvSpPr>
            <p:cNvPr id="665611" name="Line 11"/>
            <p:cNvSpPr>
              <a:spLocks noChangeShapeType="1"/>
            </p:cNvSpPr>
            <p:nvPr/>
          </p:nvSpPr>
          <p:spPr bwMode="auto">
            <a:xfrm>
              <a:off x="2420" y="3342"/>
              <a:ext cx="25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12" name="Line 12"/>
            <p:cNvSpPr>
              <a:spLocks noChangeShapeType="1"/>
            </p:cNvSpPr>
            <p:nvPr/>
          </p:nvSpPr>
          <p:spPr bwMode="auto">
            <a:xfrm>
              <a:off x="2420" y="3342"/>
              <a:ext cx="1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13" name="Line 13"/>
            <p:cNvSpPr>
              <a:spLocks noChangeShapeType="1"/>
            </p:cNvSpPr>
            <p:nvPr/>
          </p:nvSpPr>
          <p:spPr bwMode="auto">
            <a:xfrm>
              <a:off x="2941" y="3342"/>
              <a:ext cx="1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14" name="Line 14"/>
            <p:cNvSpPr>
              <a:spLocks noChangeShapeType="1"/>
            </p:cNvSpPr>
            <p:nvPr/>
          </p:nvSpPr>
          <p:spPr bwMode="auto">
            <a:xfrm>
              <a:off x="3457" y="3342"/>
              <a:ext cx="1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15" name="Line 15"/>
            <p:cNvSpPr>
              <a:spLocks noChangeShapeType="1"/>
            </p:cNvSpPr>
            <p:nvPr/>
          </p:nvSpPr>
          <p:spPr bwMode="auto">
            <a:xfrm>
              <a:off x="3978" y="3342"/>
              <a:ext cx="1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16" name="Line 16"/>
            <p:cNvSpPr>
              <a:spLocks noChangeShapeType="1"/>
            </p:cNvSpPr>
            <p:nvPr/>
          </p:nvSpPr>
          <p:spPr bwMode="auto">
            <a:xfrm>
              <a:off x="4498" y="3342"/>
              <a:ext cx="1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17" name="Line 17"/>
            <p:cNvSpPr>
              <a:spLocks noChangeShapeType="1"/>
            </p:cNvSpPr>
            <p:nvPr/>
          </p:nvSpPr>
          <p:spPr bwMode="auto">
            <a:xfrm>
              <a:off x="5014" y="3342"/>
              <a:ext cx="1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18" name="Line 18"/>
            <p:cNvSpPr>
              <a:spLocks noChangeShapeType="1"/>
            </p:cNvSpPr>
            <p:nvPr/>
          </p:nvSpPr>
          <p:spPr bwMode="auto">
            <a:xfrm>
              <a:off x="2526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19" name="Line 19"/>
            <p:cNvSpPr>
              <a:spLocks noChangeShapeType="1"/>
            </p:cNvSpPr>
            <p:nvPr/>
          </p:nvSpPr>
          <p:spPr bwMode="auto">
            <a:xfrm>
              <a:off x="2627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20" name="Line 20"/>
            <p:cNvSpPr>
              <a:spLocks noChangeShapeType="1"/>
            </p:cNvSpPr>
            <p:nvPr/>
          </p:nvSpPr>
          <p:spPr bwMode="auto">
            <a:xfrm>
              <a:off x="2734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21" name="Line 21"/>
            <p:cNvSpPr>
              <a:spLocks noChangeShapeType="1"/>
            </p:cNvSpPr>
            <p:nvPr/>
          </p:nvSpPr>
          <p:spPr bwMode="auto">
            <a:xfrm>
              <a:off x="2835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22" name="Line 22"/>
            <p:cNvSpPr>
              <a:spLocks noChangeShapeType="1"/>
            </p:cNvSpPr>
            <p:nvPr/>
          </p:nvSpPr>
          <p:spPr bwMode="auto">
            <a:xfrm>
              <a:off x="3042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23" name="Line 23"/>
            <p:cNvSpPr>
              <a:spLocks noChangeShapeType="1"/>
            </p:cNvSpPr>
            <p:nvPr/>
          </p:nvSpPr>
          <p:spPr bwMode="auto">
            <a:xfrm>
              <a:off x="3148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24" name="Line 24"/>
            <p:cNvSpPr>
              <a:spLocks noChangeShapeType="1"/>
            </p:cNvSpPr>
            <p:nvPr/>
          </p:nvSpPr>
          <p:spPr bwMode="auto">
            <a:xfrm>
              <a:off x="3249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25" name="Line 25"/>
            <p:cNvSpPr>
              <a:spLocks noChangeShapeType="1"/>
            </p:cNvSpPr>
            <p:nvPr/>
          </p:nvSpPr>
          <p:spPr bwMode="auto">
            <a:xfrm>
              <a:off x="3356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26" name="Line 26"/>
            <p:cNvSpPr>
              <a:spLocks noChangeShapeType="1"/>
            </p:cNvSpPr>
            <p:nvPr/>
          </p:nvSpPr>
          <p:spPr bwMode="auto">
            <a:xfrm>
              <a:off x="3563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27" name="Line 27"/>
            <p:cNvSpPr>
              <a:spLocks noChangeShapeType="1"/>
            </p:cNvSpPr>
            <p:nvPr/>
          </p:nvSpPr>
          <p:spPr bwMode="auto">
            <a:xfrm>
              <a:off x="3664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28" name="Line 28"/>
            <p:cNvSpPr>
              <a:spLocks noChangeShapeType="1"/>
            </p:cNvSpPr>
            <p:nvPr/>
          </p:nvSpPr>
          <p:spPr bwMode="auto">
            <a:xfrm>
              <a:off x="3770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29" name="Line 29"/>
            <p:cNvSpPr>
              <a:spLocks noChangeShapeType="1"/>
            </p:cNvSpPr>
            <p:nvPr/>
          </p:nvSpPr>
          <p:spPr bwMode="auto">
            <a:xfrm>
              <a:off x="3871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30" name="Line 30"/>
            <p:cNvSpPr>
              <a:spLocks noChangeShapeType="1"/>
            </p:cNvSpPr>
            <p:nvPr/>
          </p:nvSpPr>
          <p:spPr bwMode="auto">
            <a:xfrm>
              <a:off x="4084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31" name="Line 31"/>
            <p:cNvSpPr>
              <a:spLocks noChangeShapeType="1"/>
            </p:cNvSpPr>
            <p:nvPr/>
          </p:nvSpPr>
          <p:spPr bwMode="auto">
            <a:xfrm>
              <a:off x="4185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32" name="Line 32"/>
            <p:cNvSpPr>
              <a:spLocks noChangeShapeType="1"/>
            </p:cNvSpPr>
            <p:nvPr/>
          </p:nvSpPr>
          <p:spPr bwMode="auto">
            <a:xfrm>
              <a:off x="4291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33" name="Line 33"/>
            <p:cNvSpPr>
              <a:spLocks noChangeShapeType="1"/>
            </p:cNvSpPr>
            <p:nvPr/>
          </p:nvSpPr>
          <p:spPr bwMode="auto">
            <a:xfrm>
              <a:off x="4392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34" name="Line 34"/>
            <p:cNvSpPr>
              <a:spLocks noChangeShapeType="1"/>
            </p:cNvSpPr>
            <p:nvPr/>
          </p:nvSpPr>
          <p:spPr bwMode="auto">
            <a:xfrm>
              <a:off x="4599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35" name="Line 35"/>
            <p:cNvSpPr>
              <a:spLocks noChangeShapeType="1"/>
            </p:cNvSpPr>
            <p:nvPr/>
          </p:nvSpPr>
          <p:spPr bwMode="auto">
            <a:xfrm>
              <a:off x="4706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36" name="Line 36"/>
            <p:cNvSpPr>
              <a:spLocks noChangeShapeType="1"/>
            </p:cNvSpPr>
            <p:nvPr/>
          </p:nvSpPr>
          <p:spPr bwMode="auto">
            <a:xfrm>
              <a:off x="4807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37" name="Line 37"/>
            <p:cNvSpPr>
              <a:spLocks noChangeShapeType="1"/>
            </p:cNvSpPr>
            <p:nvPr/>
          </p:nvSpPr>
          <p:spPr bwMode="auto">
            <a:xfrm>
              <a:off x="4913" y="334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38" name="Rectangle 38"/>
            <p:cNvSpPr>
              <a:spLocks noChangeArrowheads="1"/>
            </p:cNvSpPr>
            <p:nvPr/>
          </p:nvSpPr>
          <p:spPr bwMode="auto">
            <a:xfrm>
              <a:off x="2361" y="3458"/>
              <a:ext cx="11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0.6</a:t>
              </a:r>
              <a:endParaRPr lang="ru-RU" sz="1800" b="0"/>
            </a:p>
          </p:txBody>
        </p:sp>
        <p:sp>
          <p:nvSpPr>
            <p:cNvPr id="665639" name="Rectangle 39"/>
            <p:cNvSpPr>
              <a:spLocks noChangeArrowheads="1"/>
            </p:cNvSpPr>
            <p:nvPr/>
          </p:nvSpPr>
          <p:spPr bwMode="auto">
            <a:xfrm>
              <a:off x="2883" y="3458"/>
              <a:ext cx="11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0.7</a:t>
              </a:r>
              <a:endParaRPr lang="ru-RU" sz="1800" b="0"/>
            </a:p>
          </p:txBody>
        </p:sp>
        <p:sp>
          <p:nvSpPr>
            <p:cNvPr id="665640" name="Rectangle 40"/>
            <p:cNvSpPr>
              <a:spLocks noChangeArrowheads="1"/>
            </p:cNvSpPr>
            <p:nvPr/>
          </p:nvSpPr>
          <p:spPr bwMode="auto">
            <a:xfrm>
              <a:off x="3398" y="3458"/>
              <a:ext cx="11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0.8</a:t>
              </a:r>
              <a:endParaRPr lang="ru-RU" sz="1800" b="0"/>
            </a:p>
          </p:txBody>
        </p:sp>
        <p:sp>
          <p:nvSpPr>
            <p:cNvPr id="665641" name="Rectangle 41"/>
            <p:cNvSpPr>
              <a:spLocks noChangeArrowheads="1"/>
            </p:cNvSpPr>
            <p:nvPr/>
          </p:nvSpPr>
          <p:spPr bwMode="auto">
            <a:xfrm>
              <a:off x="3919" y="3458"/>
              <a:ext cx="11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0.9</a:t>
              </a:r>
              <a:endParaRPr lang="ru-RU" sz="1800" b="0"/>
            </a:p>
          </p:txBody>
        </p:sp>
        <p:sp>
          <p:nvSpPr>
            <p:cNvPr id="665642" name="Rectangle 42"/>
            <p:cNvSpPr>
              <a:spLocks noChangeArrowheads="1"/>
            </p:cNvSpPr>
            <p:nvPr/>
          </p:nvSpPr>
          <p:spPr bwMode="auto">
            <a:xfrm>
              <a:off x="4472" y="3458"/>
              <a:ext cx="4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1</a:t>
              </a:r>
              <a:endParaRPr lang="ru-RU" sz="1800" b="0"/>
            </a:p>
          </p:txBody>
        </p:sp>
        <p:sp>
          <p:nvSpPr>
            <p:cNvPr id="665643" name="Rectangle 43"/>
            <p:cNvSpPr>
              <a:spLocks noChangeArrowheads="1"/>
            </p:cNvSpPr>
            <p:nvPr/>
          </p:nvSpPr>
          <p:spPr bwMode="auto">
            <a:xfrm>
              <a:off x="4957" y="3459"/>
              <a:ext cx="11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1.1</a:t>
              </a:r>
              <a:endParaRPr lang="ru-RU" sz="1800" b="0"/>
            </a:p>
          </p:txBody>
        </p:sp>
        <p:sp>
          <p:nvSpPr>
            <p:cNvPr id="665644" name="Line 44"/>
            <p:cNvSpPr>
              <a:spLocks noChangeShapeType="1"/>
            </p:cNvSpPr>
            <p:nvPr/>
          </p:nvSpPr>
          <p:spPr bwMode="auto">
            <a:xfrm flipV="1">
              <a:off x="2941" y="330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45" name="Line 45"/>
            <p:cNvSpPr>
              <a:spLocks noChangeShapeType="1"/>
            </p:cNvSpPr>
            <p:nvPr/>
          </p:nvSpPr>
          <p:spPr bwMode="auto">
            <a:xfrm flipV="1">
              <a:off x="2941" y="322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46" name="Line 46"/>
            <p:cNvSpPr>
              <a:spLocks noChangeShapeType="1"/>
            </p:cNvSpPr>
            <p:nvPr/>
          </p:nvSpPr>
          <p:spPr bwMode="auto">
            <a:xfrm flipV="1">
              <a:off x="2941" y="314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47" name="Line 47"/>
            <p:cNvSpPr>
              <a:spLocks noChangeShapeType="1"/>
            </p:cNvSpPr>
            <p:nvPr/>
          </p:nvSpPr>
          <p:spPr bwMode="auto">
            <a:xfrm flipV="1">
              <a:off x="2941" y="306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48" name="Line 48"/>
            <p:cNvSpPr>
              <a:spLocks noChangeShapeType="1"/>
            </p:cNvSpPr>
            <p:nvPr/>
          </p:nvSpPr>
          <p:spPr bwMode="auto">
            <a:xfrm flipV="1">
              <a:off x="2941" y="298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49" name="Line 49"/>
            <p:cNvSpPr>
              <a:spLocks noChangeShapeType="1"/>
            </p:cNvSpPr>
            <p:nvPr/>
          </p:nvSpPr>
          <p:spPr bwMode="auto">
            <a:xfrm flipV="1">
              <a:off x="2941" y="2904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50" name="Line 50"/>
            <p:cNvSpPr>
              <a:spLocks noChangeShapeType="1"/>
            </p:cNvSpPr>
            <p:nvPr/>
          </p:nvSpPr>
          <p:spPr bwMode="auto">
            <a:xfrm flipV="1">
              <a:off x="2941" y="282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51" name="Line 51"/>
            <p:cNvSpPr>
              <a:spLocks noChangeShapeType="1"/>
            </p:cNvSpPr>
            <p:nvPr/>
          </p:nvSpPr>
          <p:spPr bwMode="auto">
            <a:xfrm flipV="1">
              <a:off x="2941" y="274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52" name="Line 52"/>
            <p:cNvSpPr>
              <a:spLocks noChangeShapeType="1"/>
            </p:cNvSpPr>
            <p:nvPr/>
          </p:nvSpPr>
          <p:spPr bwMode="auto">
            <a:xfrm flipV="1">
              <a:off x="2941" y="2670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53" name="Line 53"/>
            <p:cNvSpPr>
              <a:spLocks noChangeShapeType="1"/>
            </p:cNvSpPr>
            <p:nvPr/>
          </p:nvSpPr>
          <p:spPr bwMode="auto">
            <a:xfrm flipV="1">
              <a:off x="2941" y="258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54" name="Line 54"/>
            <p:cNvSpPr>
              <a:spLocks noChangeShapeType="1"/>
            </p:cNvSpPr>
            <p:nvPr/>
          </p:nvSpPr>
          <p:spPr bwMode="auto">
            <a:xfrm flipV="1">
              <a:off x="2941" y="2509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55" name="Line 55"/>
            <p:cNvSpPr>
              <a:spLocks noChangeShapeType="1"/>
            </p:cNvSpPr>
            <p:nvPr/>
          </p:nvSpPr>
          <p:spPr bwMode="auto">
            <a:xfrm flipV="1">
              <a:off x="2941" y="243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56" name="Line 56"/>
            <p:cNvSpPr>
              <a:spLocks noChangeShapeType="1"/>
            </p:cNvSpPr>
            <p:nvPr/>
          </p:nvSpPr>
          <p:spPr bwMode="auto">
            <a:xfrm flipV="1">
              <a:off x="2941" y="235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57" name="Line 57"/>
            <p:cNvSpPr>
              <a:spLocks noChangeShapeType="1"/>
            </p:cNvSpPr>
            <p:nvPr/>
          </p:nvSpPr>
          <p:spPr bwMode="auto">
            <a:xfrm flipV="1">
              <a:off x="2941" y="227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58" name="Line 58"/>
            <p:cNvSpPr>
              <a:spLocks noChangeShapeType="1"/>
            </p:cNvSpPr>
            <p:nvPr/>
          </p:nvSpPr>
          <p:spPr bwMode="auto">
            <a:xfrm flipV="1">
              <a:off x="2941" y="219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59" name="Line 59"/>
            <p:cNvSpPr>
              <a:spLocks noChangeShapeType="1"/>
            </p:cNvSpPr>
            <p:nvPr/>
          </p:nvSpPr>
          <p:spPr bwMode="auto">
            <a:xfrm flipV="1">
              <a:off x="2941" y="211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60" name="Line 60"/>
            <p:cNvSpPr>
              <a:spLocks noChangeShapeType="1"/>
            </p:cNvSpPr>
            <p:nvPr/>
          </p:nvSpPr>
          <p:spPr bwMode="auto">
            <a:xfrm flipV="1">
              <a:off x="2941" y="2032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61" name="Line 61"/>
            <p:cNvSpPr>
              <a:spLocks noChangeShapeType="1"/>
            </p:cNvSpPr>
            <p:nvPr/>
          </p:nvSpPr>
          <p:spPr bwMode="auto">
            <a:xfrm flipV="1">
              <a:off x="2941" y="1954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62" name="Line 62"/>
            <p:cNvSpPr>
              <a:spLocks noChangeShapeType="1"/>
            </p:cNvSpPr>
            <p:nvPr/>
          </p:nvSpPr>
          <p:spPr bwMode="auto">
            <a:xfrm flipV="1">
              <a:off x="2941" y="187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63" name="Line 63"/>
            <p:cNvSpPr>
              <a:spLocks noChangeShapeType="1"/>
            </p:cNvSpPr>
            <p:nvPr/>
          </p:nvSpPr>
          <p:spPr bwMode="auto">
            <a:xfrm flipV="1">
              <a:off x="2941" y="179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64" name="Line 64"/>
            <p:cNvSpPr>
              <a:spLocks noChangeShapeType="1"/>
            </p:cNvSpPr>
            <p:nvPr/>
          </p:nvSpPr>
          <p:spPr bwMode="auto">
            <a:xfrm flipV="1">
              <a:off x="2941" y="1715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65" name="Line 65"/>
            <p:cNvSpPr>
              <a:spLocks noChangeShapeType="1"/>
            </p:cNvSpPr>
            <p:nvPr/>
          </p:nvSpPr>
          <p:spPr bwMode="auto">
            <a:xfrm flipV="1">
              <a:off x="2941" y="163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66" name="Line 66"/>
            <p:cNvSpPr>
              <a:spLocks noChangeShapeType="1"/>
            </p:cNvSpPr>
            <p:nvPr/>
          </p:nvSpPr>
          <p:spPr bwMode="auto">
            <a:xfrm flipV="1">
              <a:off x="2941" y="1559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67" name="Line 67"/>
            <p:cNvSpPr>
              <a:spLocks noChangeShapeType="1"/>
            </p:cNvSpPr>
            <p:nvPr/>
          </p:nvSpPr>
          <p:spPr bwMode="auto">
            <a:xfrm flipV="1">
              <a:off x="2941" y="148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68" name="Line 68"/>
            <p:cNvSpPr>
              <a:spLocks noChangeShapeType="1"/>
            </p:cNvSpPr>
            <p:nvPr/>
          </p:nvSpPr>
          <p:spPr bwMode="auto">
            <a:xfrm flipV="1">
              <a:off x="2941" y="139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69" name="Line 69"/>
            <p:cNvSpPr>
              <a:spLocks noChangeShapeType="1"/>
            </p:cNvSpPr>
            <p:nvPr/>
          </p:nvSpPr>
          <p:spPr bwMode="auto">
            <a:xfrm flipV="1">
              <a:off x="2941" y="1321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70" name="Line 70"/>
            <p:cNvSpPr>
              <a:spLocks noChangeShapeType="1"/>
            </p:cNvSpPr>
            <p:nvPr/>
          </p:nvSpPr>
          <p:spPr bwMode="auto">
            <a:xfrm flipV="1">
              <a:off x="2941" y="124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71" name="Line 71"/>
            <p:cNvSpPr>
              <a:spLocks noChangeShapeType="1"/>
            </p:cNvSpPr>
            <p:nvPr/>
          </p:nvSpPr>
          <p:spPr bwMode="auto">
            <a:xfrm flipV="1">
              <a:off x="2941" y="1160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72" name="Line 72"/>
            <p:cNvSpPr>
              <a:spLocks noChangeShapeType="1"/>
            </p:cNvSpPr>
            <p:nvPr/>
          </p:nvSpPr>
          <p:spPr bwMode="auto">
            <a:xfrm flipV="1">
              <a:off x="2941" y="108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73" name="Line 73"/>
            <p:cNvSpPr>
              <a:spLocks noChangeShapeType="1"/>
            </p:cNvSpPr>
            <p:nvPr/>
          </p:nvSpPr>
          <p:spPr bwMode="auto">
            <a:xfrm flipV="1">
              <a:off x="2941" y="1004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74" name="Line 74"/>
            <p:cNvSpPr>
              <a:spLocks noChangeShapeType="1"/>
            </p:cNvSpPr>
            <p:nvPr/>
          </p:nvSpPr>
          <p:spPr bwMode="auto">
            <a:xfrm flipV="1">
              <a:off x="3457" y="330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75" name="Line 75"/>
            <p:cNvSpPr>
              <a:spLocks noChangeShapeType="1"/>
            </p:cNvSpPr>
            <p:nvPr/>
          </p:nvSpPr>
          <p:spPr bwMode="auto">
            <a:xfrm flipV="1">
              <a:off x="3457" y="322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76" name="Line 76"/>
            <p:cNvSpPr>
              <a:spLocks noChangeShapeType="1"/>
            </p:cNvSpPr>
            <p:nvPr/>
          </p:nvSpPr>
          <p:spPr bwMode="auto">
            <a:xfrm flipV="1">
              <a:off x="3457" y="314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77" name="Line 77"/>
            <p:cNvSpPr>
              <a:spLocks noChangeShapeType="1"/>
            </p:cNvSpPr>
            <p:nvPr/>
          </p:nvSpPr>
          <p:spPr bwMode="auto">
            <a:xfrm flipV="1">
              <a:off x="3457" y="306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78" name="Line 78"/>
            <p:cNvSpPr>
              <a:spLocks noChangeShapeType="1"/>
            </p:cNvSpPr>
            <p:nvPr/>
          </p:nvSpPr>
          <p:spPr bwMode="auto">
            <a:xfrm flipV="1">
              <a:off x="3457" y="298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79" name="Line 79"/>
            <p:cNvSpPr>
              <a:spLocks noChangeShapeType="1"/>
            </p:cNvSpPr>
            <p:nvPr/>
          </p:nvSpPr>
          <p:spPr bwMode="auto">
            <a:xfrm flipV="1">
              <a:off x="3457" y="2904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80" name="Line 80"/>
            <p:cNvSpPr>
              <a:spLocks noChangeShapeType="1"/>
            </p:cNvSpPr>
            <p:nvPr/>
          </p:nvSpPr>
          <p:spPr bwMode="auto">
            <a:xfrm flipV="1">
              <a:off x="3457" y="282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81" name="Line 81"/>
            <p:cNvSpPr>
              <a:spLocks noChangeShapeType="1"/>
            </p:cNvSpPr>
            <p:nvPr/>
          </p:nvSpPr>
          <p:spPr bwMode="auto">
            <a:xfrm flipV="1">
              <a:off x="3457" y="274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82" name="Line 82"/>
            <p:cNvSpPr>
              <a:spLocks noChangeShapeType="1"/>
            </p:cNvSpPr>
            <p:nvPr/>
          </p:nvSpPr>
          <p:spPr bwMode="auto">
            <a:xfrm flipV="1">
              <a:off x="3457" y="2670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83" name="Line 83"/>
            <p:cNvSpPr>
              <a:spLocks noChangeShapeType="1"/>
            </p:cNvSpPr>
            <p:nvPr/>
          </p:nvSpPr>
          <p:spPr bwMode="auto">
            <a:xfrm flipV="1">
              <a:off x="3457" y="258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84" name="Line 84"/>
            <p:cNvSpPr>
              <a:spLocks noChangeShapeType="1"/>
            </p:cNvSpPr>
            <p:nvPr/>
          </p:nvSpPr>
          <p:spPr bwMode="auto">
            <a:xfrm flipV="1">
              <a:off x="3457" y="2509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85" name="Line 85"/>
            <p:cNvSpPr>
              <a:spLocks noChangeShapeType="1"/>
            </p:cNvSpPr>
            <p:nvPr/>
          </p:nvSpPr>
          <p:spPr bwMode="auto">
            <a:xfrm flipV="1">
              <a:off x="3457" y="243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86" name="Line 86"/>
            <p:cNvSpPr>
              <a:spLocks noChangeShapeType="1"/>
            </p:cNvSpPr>
            <p:nvPr/>
          </p:nvSpPr>
          <p:spPr bwMode="auto">
            <a:xfrm flipV="1">
              <a:off x="3457" y="235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87" name="Line 87"/>
            <p:cNvSpPr>
              <a:spLocks noChangeShapeType="1"/>
            </p:cNvSpPr>
            <p:nvPr/>
          </p:nvSpPr>
          <p:spPr bwMode="auto">
            <a:xfrm flipV="1">
              <a:off x="3457" y="227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88" name="Line 88"/>
            <p:cNvSpPr>
              <a:spLocks noChangeShapeType="1"/>
            </p:cNvSpPr>
            <p:nvPr/>
          </p:nvSpPr>
          <p:spPr bwMode="auto">
            <a:xfrm flipV="1">
              <a:off x="3457" y="219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89" name="Line 89"/>
            <p:cNvSpPr>
              <a:spLocks noChangeShapeType="1"/>
            </p:cNvSpPr>
            <p:nvPr/>
          </p:nvSpPr>
          <p:spPr bwMode="auto">
            <a:xfrm flipV="1">
              <a:off x="3457" y="211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90" name="Line 90"/>
            <p:cNvSpPr>
              <a:spLocks noChangeShapeType="1"/>
            </p:cNvSpPr>
            <p:nvPr/>
          </p:nvSpPr>
          <p:spPr bwMode="auto">
            <a:xfrm flipV="1">
              <a:off x="3457" y="2032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91" name="Line 91"/>
            <p:cNvSpPr>
              <a:spLocks noChangeShapeType="1"/>
            </p:cNvSpPr>
            <p:nvPr/>
          </p:nvSpPr>
          <p:spPr bwMode="auto">
            <a:xfrm flipV="1">
              <a:off x="3457" y="1954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92" name="Line 92"/>
            <p:cNvSpPr>
              <a:spLocks noChangeShapeType="1"/>
            </p:cNvSpPr>
            <p:nvPr/>
          </p:nvSpPr>
          <p:spPr bwMode="auto">
            <a:xfrm flipV="1">
              <a:off x="3457" y="187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93" name="Line 93"/>
            <p:cNvSpPr>
              <a:spLocks noChangeShapeType="1"/>
            </p:cNvSpPr>
            <p:nvPr/>
          </p:nvSpPr>
          <p:spPr bwMode="auto">
            <a:xfrm flipV="1">
              <a:off x="3457" y="179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94" name="Line 94"/>
            <p:cNvSpPr>
              <a:spLocks noChangeShapeType="1"/>
            </p:cNvSpPr>
            <p:nvPr/>
          </p:nvSpPr>
          <p:spPr bwMode="auto">
            <a:xfrm flipV="1">
              <a:off x="3457" y="1715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95" name="Line 95"/>
            <p:cNvSpPr>
              <a:spLocks noChangeShapeType="1"/>
            </p:cNvSpPr>
            <p:nvPr/>
          </p:nvSpPr>
          <p:spPr bwMode="auto">
            <a:xfrm flipV="1">
              <a:off x="3457" y="163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96" name="Line 96"/>
            <p:cNvSpPr>
              <a:spLocks noChangeShapeType="1"/>
            </p:cNvSpPr>
            <p:nvPr/>
          </p:nvSpPr>
          <p:spPr bwMode="auto">
            <a:xfrm flipV="1">
              <a:off x="3457" y="1559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97" name="Line 97"/>
            <p:cNvSpPr>
              <a:spLocks noChangeShapeType="1"/>
            </p:cNvSpPr>
            <p:nvPr/>
          </p:nvSpPr>
          <p:spPr bwMode="auto">
            <a:xfrm flipV="1">
              <a:off x="3457" y="148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98" name="Line 98"/>
            <p:cNvSpPr>
              <a:spLocks noChangeShapeType="1"/>
            </p:cNvSpPr>
            <p:nvPr/>
          </p:nvSpPr>
          <p:spPr bwMode="auto">
            <a:xfrm flipV="1">
              <a:off x="3457" y="139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99" name="Line 99"/>
            <p:cNvSpPr>
              <a:spLocks noChangeShapeType="1"/>
            </p:cNvSpPr>
            <p:nvPr/>
          </p:nvSpPr>
          <p:spPr bwMode="auto">
            <a:xfrm flipV="1">
              <a:off x="3457" y="1321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00" name="Line 100"/>
            <p:cNvSpPr>
              <a:spLocks noChangeShapeType="1"/>
            </p:cNvSpPr>
            <p:nvPr/>
          </p:nvSpPr>
          <p:spPr bwMode="auto">
            <a:xfrm flipV="1">
              <a:off x="3457" y="124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01" name="Line 101"/>
            <p:cNvSpPr>
              <a:spLocks noChangeShapeType="1"/>
            </p:cNvSpPr>
            <p:nvPr/>
          </p:nvSpPr>
          <p:spPr bwMode="auto">
            <a:xfrm flipV="1">
              <a:off x="3457" y="1160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02" name="Line 102"/>
            <p:cNvSpPr>
              <a:spLocks noChangeShapeType="1"/>
            </p:cNvSpPr>
            <p:nvPr/>
          </p:nvSpPr>
          <p:spPr bwMode="auto">
            <a:xfrm flipV="1">
              <a:off x="3457" y="108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03" name="Line 103"/>
            <p:cNvSpPr>
              <a:spLocks noChangeShapeType="1"/>
            </p:cNvSpPr>
            <p:nvPr/>
          </p:nvSpPr>
          <p:spPr bwMode="auto">
            <a:xfrm flipV="1">
              <a:off x="3457" y="1004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04" name="Line 104"/>
            <p:cNvSpPr>
              <a:spLocks noChangeShapeType="1"/>
            </p:cNvSpPr>
            <p:nvPr/>
          </p:nvSpPr>
          <p:spPr bwMode="auto">
            <a:xfrm flipV="1">
              <a:off x="3978" y="330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05" name="Line 105"/>
            <p:cNvSpPr>
              <a:spLocks noChangeShapeType="1"/>
            </p:cNvSpPr>
            <p:nvPr/>
          </p:nvSpPr>
          <p:spPr bwMode="auto">
            <a:xfrm flipV="1">
              <a:off x="3978" y="322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06" name="Line 106"/>
            <p:cNvSpPr>
              <a:spLocks noChangeShapeType="1"/>
            </p:cNvSpPr>
            <p:nvPr/>
          </p:nvSpPr>
          <p:spPr bwMode="auto">
            <a:xfrm flipV="1">
              <a:off x="3978" y="314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07" name="Line 107"/>
            <p:cNvSpPr>
              <a:spLocks noChangeShapeType="1"/>
            </p:cNvSpPr>
            <p:nvPr/>
          </p:nvSpPr>
          <p:spPr bwMode="auto">
            <a:xfrm flipV="1">
              <a:off x="3978" y="306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08" name="Line 108"/>
            <p:cNvSpPr>
              <a:spLocks noChangeShapeType="1"/>
            </p:cNvSpPr>
            <p:nvPr/>
          </p:nvSpPr>
          <p:spPr bwMode="auto">
            <a:xfrm flipV="1">
              <a:off x="3978" y="298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09" name="Line 109"/>
            <p:cNvSpPr>
              <a:spLocks noChangeShapeType="1"/>
            </p:cNvSpPr>
            <p:nvPr/>
          </p:nvSpPr>
          <p:spPr bwMode="auto">
            <a:xfrm flipV="1">
              <a:off x="3978" y="2904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10" name="Line 110"/>
            <p:cNvSpPr>
              <a:spLocks noChangeShapeType="1"/>
            </p:cNvSpPr>
            <p:nvPr/>
          </p:nvSpPr>
          <p:spPr bwMode="auto">
            <a:xfrm flipV="1">
              <a:off x="3978" y="282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11" name="Line 111"/>
            <p:cNvSpPr>
              <a:spLocks noChangeShapeType="1"/>
            </p:cNvSpPr>
            <p:nvPr/>
          </p:nvSpPr>
          <p:spPr bwMode="auto">
            <a:xfrm flipV="1">
              <a:off x="3978" y="274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12" name="Line 112"/>
            <p:cNvSpPr>
              <a:spLocks noChangeShapeType="1"/>
            </p:cNvSpPr>
            <p:nvPr/>
          </p:nvSpPr>
          <p:spPr bwMode="auto">
            <a:xfrm flipV="1">
              <a:off x="3978" y="2670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13" name="Line 113"/>
            <p:cNvSpPr>
              <a:spLocks noChangeShapeType="1"/>
            </p:cNvSpPr>
            <p:nvPr/>
          </p:nvSpPr>
          <p:spPr bwMode="auto">
            <a:xfrm flipV="1">
              <a:off x="3978" y="258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14" name="Line 114"/>
            <p:cNvSpPr>
              <a:spLocks noChangeShapeType="1"/>
            </p:cNvSpPr>
            <p:nvPr/>
          </p:nvSpPr>
          <p:spPr bwMode="auto">
            <a:xfrm flipV="1">
              <a:off x="3978" y="2509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15" name="Line 115"/>
            <p:cNvSpPr>
              <a:spLocks noChangeShapeType="1"/>
            </p:cNvSpPr>
            <p:nvPr/>
          </p:nvSpPr>
          <p:spPr bwMode="auto">
            <a:xfrm flipV="1">
              <a:off x="3978" y="243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16" name="Line 116"/>
            <p:cNvSpPr>
              <a:spLocks noChangeShapeType="1"/>
            </p:cNvSpPr>
            <p:nvPr/>
          </p:nvSpPr>
          <p:spPr bwMode="auto">
            <a:xfrm flipV="1">
              <a:off x="3978" y="235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17" name="Line 117"/>
            <p:cNvSpPr>
              <a:spLocks noChangeShapeType="1"/>
            </p:cNvSpPr>
            <p:nvPr/>
          </p:nvSpPr>
          <p:spPr bwMode="auto">
            <a:xfrm flipV="1">
              <a:off x="3978" y="227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18" name="Line 118"/>
            <p:cNvSpPr>
              <a:spLocks noChangeShapeType="1"/>
            </p:cNvSpPr>
            <p:nvPr/>
          </p:nvSpPr>
          <p:spPr bwMode="auto">
            <a:xfrm flipV="1">
              <a:off x="3978" y="219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19" name="Line 119"/>
            <p:cNvSpPr>
              <a:spLocks noChangeShapeType="1"/>
            </p:cNvSpPr>
            <p:nvPr/>
          </p:nvSpPr>
          <p:spPr bwMode="auto">
            <a:xfrm flipV="1">
              <a:off x="3978" y="211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0" name="Line 120"/>
            <p:cNvSpPr>
              <a:spLocks noChangeShapeType="1"/>
            </p:cNvSpPr>
            <p:nvPr/>
          </p:nvSpPr>
          <p:spPr bwMode="auto">
            <a:xfrm flipV="1">
              <a:off x="3978" y="2032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1" name="Line 121"/>
            <p:cNvSpPr>
              <a:spLocks noChangeShapeType="1"/>
            </p:cNvSpPr>
            <p:nvPr/>
          </p:nvSpPr>
          <p:spPr bwMode="auto">
            <a:xfrm flipV="1">
              <a:off x="3978" y="1954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2" name="Line 122"/>
            <p:cNvSpPr>
              <a:spLocks noChangeShapeType="1"/>
            </p:cNvSpPr>
            <p:nvPr/>
          </p:nvSpPr>
          <p:spPr bwMode="auto">
            <a:xfrm flipV="1">
              <a:off x="3978" y="187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3" name="Line 123"/>
            <p:cNvSpPr>
              <a:spLocks noChangeShapeType="1"/>
            </p:cNvSpPr>
            <p:nvPr/>
          </p:nvSpPr>
          <p:spPr bwMode="auto">
            <a:xfrm flipV="1">
              <a:off x="3978" y="179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4" name="Line 124"/>
            <p:cNvSpPr>
              <a:spLocks noChangeShapeType="1"/>
            </p:cNvSpPr>
            <p:nvPr/>
          </p:nvSpPr>
          <p:spPr bwMode="auto">
            <a:xfrm flipV="1">
              <a:off x="3978" y="1715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5" name="Line 125"/>
            <p:cNvSpPr>
              <a:spLocks noChangeShapeType="1"/>
            </p:cNvSpPr>
            <p:nvPr/>
          </p:nvSpPr>
          <p:spPr bwMode="auto">
            <a:xfrm flipV="1">
              <a:off x="3978" y="163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6" name="Line 126"/>
            <p:cNvSpPr>
              <a:spLocks noChangeShapeType="1"/>
            </p:cNvSpPr>
            <p:nvPr/>
          </p:nvSpPr>
          <p:spPr bwMode="auto">
            <a:xfrm flipV="1">
              <a:off x="3978" y="1559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7" name="Line 127"/>
            <p:cNvSpPr>
              <a:spLocks noChangeShapeType="1"/>
            </p:cNvSpPr>
            <p:nvPr/>
          </p:nvSpPr>
          <p:spPr bwMode="auto">
            <a:xfrm flipV="1">
              <a:off x="3978" y="148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8" name="Line 128"/>
            <p:cNvSpPr>
              <a:spLocks noChangeShapeType="1"/>
            </p:cNvSpPr>
            <p:nvPr/>
          </p:nvSpPr>
          <p:spPr bwMode="auto">
            <a:xfrm flipV="1">
              <a:off x="3978" y="139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9" name="Line 129"/>
            <p:cNvSpPr>
              <a:spLocks noChangeShapeType="1"/>
            </p:cNvSpPr>
            <p:nvPr/>
          </p:nvSpPr>
          <p:spPr bwMode="auto">
            <a:xfrm flipV="1">
              <a:off x="3978" y="1321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30" name="Line 130"/>
            <p:cNvSpPr>
              <a:spLocks noChangeShapeType="1"/>
            </p:cNvSpPr>
            <p:nvPr/>
          </p:nvSpPr>
          <p:spPr bwMode="auto">
            <a:xfrm flipV="1">
              <a:off x="3978" y="124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31" name="Line 131"/>
            <p:cNvSpPr>
              <a:spLocks noChangeShapeType="1"/>
            </p:cNvSpPr>
            <p:nvPr/>
          </p:nvSpPr>
          <p:spPr bwMode="auto">
            <a:xfrm flipV="1">
              <a:off x="3978" y="1160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32" name="Line 132"/>
            <p:cNvSpPr>
              <a:spLocks noChangeShapeType="1"/>
            </p:cNvSpPr>
            <p:nvPr/>
          </p:nvSpPr>
          <p:spPr bwMode="auto">
            <a:xfrm flipV="1">
              <a:off x="3978" y="108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33" name="Line 133"/>
            <p:cNvSpPr>
              <a:spLocks noChangeShapeType="1"/>
            </p:cNvSpPr>
            <p:nvPr/>
          </p:nvSpPr>
          <p:spPr bwMode="auto">
            <a:xfrm flipV="1">
              <a:off x="3978" y="1004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34" name="Line 134"/>
            <p:cNvSpPr>
              <a:spLocks noChangeShapeType="1"/>
            </p:cNvSpPr>
            <p:nvPr/>
          </p:nvSpPr>
          <p:spPr bwMode="auto">
            <a:xfrm flipV="1">
              <a:off x="4498" y="330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35" name="Line 135"/>
            <p:cNvSpPr>
              <a:spLocks noChangeShapeType="1"/>
            </p:cNvSpPr>
            <p:nvPr/>
          </p:nvSpPr>
          <p:spPr bwMode="auto">
            <a:xfrm flipV="1">
              <a:off x="4498" y="322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36" name="Line 136"/>
            <p:cNvSpPr>
              <a:spLocks noChangeShapeType="1"/>
            </p:cNvSpPr>
            <p:nvPr/>
          </p:nvSpPr>
          <p:spPr bwMode="auto">
            <a:xfrm flipV="1">
              <a:off x="4498" y="314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37" name="Line 137"/>
            <p:cNvSpPr>
              <a:spLocks noChangeShapeType="1"/>
            </p:cNvSpPr>
            <p:nvPr/>
          </p:nvSpPr>
          <p:spPr bwMode="auto">
            <a:xfrm flipV="1">
              <a:off x="4498" y="306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38" name="Line 138"/>
            <p:cNvSpPr>
              <a:spLocks noChangeShapeType="1"/>
            </p:cNvSpPr>
            <p:nvPr/>
          </p:nvSpPr>
          <p:spPr bwMode="auto">
            <a:xfrm flipV="1">
              <a:off x="4498" y="298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39" name="Line 139"/>
            <p:cNvSpPr>
              <a:spLocks noChangeShapeType="1"/>
            </p:cNvSpPr>
            <p:nvPr/>
          </p:nvSpPr>
          <p:spPr bwMode="auto">
            <a:xfrm flipV="1">
              <a:off x="4498" y="2904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40" name="Line 140"/>
            <p:cNvSpPr>
              <a:spLocks noChangeShapeType="1"/>
            </p:cNvSpPr>
            <p:nvPr/>
          </p:nvSpPr>
          <p:spPr bwMode="auto">
            <a:xfrm flipV="1">
              <a:off x="4498" y="282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41" name="Line 141"/>
            <p:cNvSpPr>
              <a:spLocks noChangeShapeType="1"/>
            </p:cNvSpPr>
            <p:nvPr/>
          </p:nvSpPr>
          <p:spPr bwMode="auto">
            <a:xfrm flipV="1">
              <a:off x="4498" y="274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42" name="Line 142"/>
            <p:cNvSpPr>
              <a:spLocks noChangeShapeType="1"/>
            </p:cNvSpPr>
            <p:nvPr/>
          </p:nvSpPr>
          <p:spPr bwMode="auto">
            <a:xfrm flipV="1">
              <a:off x="4498" y="2670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43" name="Line 143"/>
            <p:cNvSpPr>
              <a:spLocks noChangeShapeType="1"/>
            </p:cNvSpPr>
            <p:nvPr/>
          </p:nvSpPr>
          <p:spPr bwMode="auto">
            <a:xfrm flipV="1">
              <a:off x="4498" y="258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44" name="Line 144"/>
            <p:cNvSpPr>
              <a:spLocks noChangeShapeType="1"/>
            </p:cNvSpPr>
            <p:nvPr/>
          </p:nvSpPr>
          <p:spPr bwMode="auto">
            <a:xfrm flipV="1">
              <a:off x="4498" y="2509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45" name="Line 145"/>
            <p:cNvSpPr>
              <a:spLocks noChangeShapeType="1"/>
            </p:cNvSpPr>
            <p:nvPr/>
          </p:nvSpPr>
          <p:spPr bwMode="auto">
            <a:xfrm flipV="1">
              <a:off x="4498" y="243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46" name="Line 146"/>
            <p:cNvSpPr>
              <a:spLocks noChangeShapeType="1"/>
            </p:cNvSpPr>
            <p:nvPr/>
          </p:nvSpPr>
          <p:spPr bwMode="auto">
            <a:xfrm flipV="1">
              <a:off x="4498" y="235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47" name="Line 147"/>
            <p:cNvSpPr>
              <a:spLocks noChangeShapeType="1"/>
            </p:cNvSpPr>
            <p:nvPr/>
          </p:nvSpPr>
          <p:spPr bwMode="auto">
            <a:xfrm flipV="1">
              <a:off x="4498" y="227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48" name="Line 148"/>
            <p:cNvSpPr>
              <a:spLocks noChangeShapeType="1"/>
            </p:cNvSpPr>
            <p:nvPr/>
          </p:nvSpPr>
          <p:spPr bwMode="auto">
            <a:xfrm flipV="1">
              <a:off x="4498" y="219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49" name="Line 149"/>
            <p:cNvSpPr>
              <a:spLocks noChangeShapeType="1"/>
            </p:cNvSpPr>
            <p:nvPr/>
          </p:nvSpPr>
          <p:spPr bwMode="auto">
            <a:xfrm flipV="1">
              <a:off x="4498" y="211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50" name="Line 150"/>
            <p:cNvSpPr>
              <a:spLocks noChangeShapeType="1"/>
            </p:cNvSpPr>
            <p:nvPr/>
          </p:nvSpPr>
          <p:spPr bwMode="auto">
            <a:xfrm flipV="1">
              <a:off x="4498" y="2032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51" name="Line 151"/>
            <p:cNvSpPr>
              <a:spLocks noChangeShapeType="1"/>
            </p:cNvSpPr>
            <p:nvPr/>
          </p:nvSpPr>
          <p:spPr bwMode="auto">
            <a:xfrm flipV="1">
              <a:off x="4498" y="1954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52" name="Line 152"/>
            <p:cNvSpPr>
              <a:spLocks noChangeShapeType="1"/>
            </p:cNvSpPr>
            <p:nvPr/>
          </p:nvSpPr>
          <p:spPr bwMode="auto">
            <a:xfrm flipV="1">
              <a:off x="4498" y="187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53" name="Line 153"/>
            <p:cNvSpPr>
              <a:spLocks noChangeShapeType="1"/>
            </p:cNvSpPr>
            <p:nvPr/>
          </p:nvSpPr>
          <p:spPr bwMode="auto">
            <a:xfrm flipV="1">
              <a:off x="4498" y="179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54" name="Line 154"/>
            <p:cNvSpPr>
              <a:spLocks noChangeShapeType="1"/>
            </p:cNvSpPr>
            <p:nvPr/>
          </p:nvSpPr>
          <p:spPr bwMode="auto">
            <a:xfrm flipV="1">
              <a:off x="4498" y="1715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55" name="Line 155"/>
            <p:cNvSpPr>
              <a:spLocks noChangeShapeType="1"/>
            </p:cNvSpPr>
            <p:nvPr/>
          </p:nvSpPr>
          <p:spPr bwMode="auto">
            <a:xfrm flipV="1">
              <a:off x="4498" y="163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56" name="Line 156"/>
            <p:cNvSpPr>
              <a:spLocks noChangeShapeType="1"/>
            </p:cNvSpPr>
            <p:nvPr/>
          </p:nvSpPr>
          <p:spPr bwMode="auto">
            <a:xfrm flipV="1">
              <a:off x="4498" y="1559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57" name="Line 157"/>
            <p:cNvSpPr>
              <a:spLocks noChangeShapeType="1"/>
            </p:cNvSpPr>
            <p:nvPr/>
          </p:nvSpPr>
          <p:spPr bwMode="auto">
            <a:xfrm flipV="1">
              <a:off x="4498" y="148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58" name="Line 158"/>
            <p:cNvSpPr>
              <a:spLocks noChangeShapeType="1"/>
            </p:cNvSpPr>
            <p:nvPr/>
          </p:nvSpPr>
          <p:spPr bwMode="auto">
            <a:xfrm flipV="1">
              <a:off x="4498" y="139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59" name="Line 159"/>
            <p:cNvSpPr>
              <a:spLocks noChangeShapeType="1"/>
            </p:cNvSpPr>
            <p:nvPr/>
          </p:nvSpPr>
          <p:spPr bwMode="auto">
            <a:xfrm flipV="1">
              <a:off x="4498" y="1321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60" name="Line 160"/>
            <p:cNvSpPr>
              <a:spLocks noChangeShapeType="1"/>
            </p:cNvSpPr>
            <p:nvPr/>
          </p:nvSpPr>
          <p:spPr bwMode="auto">
            <a:xfrm flipV="1">
              <a:off x="4498" y="124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61" name="Line 161"/>
            <p:cNvSpPr>
              <a:spLocks noChangeShapeType="1"/>
            </p:cNvSpPr>
            <p:nvPr/>
          </p:nvSpPr>
          <p:spPr bwMode="auto">
            <a:xfrm flipV="1">
              <a:off x="4498" y="1160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62" name="Line 162"/>
            <p:cNvSpPr>
              <a:spLocks noChangeShapeType="1"/>
            </p:cNvSpPr>
            <p:nvPr/>
          </p:nvSpPr>
          <p:spPr bwMode="auto">
            <a:xfrm flipV="1">
              <a:off x="4498" y="108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63" name="Line 163"/>
            <p:cNvSpPr>
              <a:spLocks noChangeShapeType="1"/>
            </p:cNvSpPr>
            <p:nvPr/>
          </p:nvSpPr>
          <p:spPr bwMode="auto">
            <a:xfrm flipV="1">
              <a:off x="4498" y="1004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64" name="Line 164"/>
            <p:cNvSpPr>
              <a:spLocks noChangeShapeType="1"/>
            </p:cNvSpPr>
            <p:nvPr/>
          </p:nvSpPr>
          <p:spPr bwMode="auto">
            <a:xfrm flipV="1">
              <a:off x="5014" y="330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65" name="Line 165"/>
            <p:cNvSpPr>
              <a:spLocks noChangeShapeType="1"/>
            </p:cNvSpPr>
            <p:nvPr/>
          </p:nvSpPr>
          <p:spPr bwMode="auto">
            <a:xfrm flipV="1">
              <a:off x="5014" y="322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66" name="Line 166"/>
            <p:cNvSpPr>
              <a:spLocks noChangeShapeType="1"/>
            </p:cNvSpPr>
            <p:nvPr/>
          </p:nvSpPr>
          <p:spPr bwMode="auto">
            <a:xfrm flipV="1">
              <a:off x="5014" y="314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67" name="Line 167"/>
            <p:cNvSpPr>
              <a:spLocks noChangeShapeType="1"/>
            </p:cNvSpPr>
            <p:nvPr/>
          </p:nvSpPr>
          <p:spPr bwMode="auto">
            <a:xfrm flipV="1">
              <a:off x="5014" y="306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68" name="Line 168"/>
            <p:cNvSpPr>
              <a:spLocks noChangeShapeType="1"/>
            </p:cNvSpPr>
            <p:nvPr/>
          </p:nvSpPr>
          <p:spPr bwMode="auto">
            <a:xfrm flipV="1">
              <a:off x="5014" y="298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69" name="Line 169"/>
            <p:cNvSpPr>
              <a:spLocks noChangeShapeType="1"/>
            </p:cNvSpPr>
            <p:nvPr/>
          </p:nvSpPr>
          <p:spPr bwMode="auto">
            <a:xfrm flipV="1">
              <a:off x="5014" y="2904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70" name="Line 170"/>
            <p:cNvSpPr>
              <a:spLocks noChangeShapeType="1"/>
            </p:cNvSpPr>
            <p:nvPr/>
          </p:nvSpPr>
          <p:spPr bwMode="auto">
            <a:xfrm flipV="1">
              <a:off x="5014" y="282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71" name="Line 171"/>
            <p:cNvSpPr>
              <a:spLocks noChangeShapeType="1"/>
            </p:cNvSpPr>
            <p:nvPr/>
          </p:nvSpPr>
          <p:spPr bwMode="auto">
            <a:xfrm flipV="1">
              <a:off x="5014" y="274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72" name="Line 172"/>
            <p:cNvSpPr>
              <a:spLocks noChangeShapeType="1"/>
            </p:cNvSpPr>
            <p:nvPr/>
          </p:nvSpPr>
          <p:spPr bwMode="auto">
            <a:xfrm flipV="1">
              <a:off x="5014" y="2670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73" name="Line 173"/>
            <p:cNvSpPr>
              <a:spLocks noChangeShapeType="1"/>
            </p:cNvSpPr>
            <p:nvPr/>
          </p:nvSpPr>
          <p:spPr bwMode="auto">
            <a:xfrm flipV="1">
              <a:off x="5014" y="258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74" name="Line 174"/>
            <p:cNvSpPr>
              <a:spLocks noChangeShapeType="1"/>
            </p:cNvSpPr>
            <p:nvPr/>
          </p:nvSpPr>
          <p:spPr bwMode="auto">
            <a:xfrm flipV="1">
              <a:off x="5014" y="2509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75" name="Line 175"/>
            <p:cNvSpPr>
              <a:spLocks noChangeShapeType="1"/>
            </p:cNvSpPr>
            <p:nvPr/>
          </p:nvSpPr>
          <p:spPr bwMode="auto">
            <a:xfrm flipV="1">
              <a:off x="5014" y="243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76" name="Line 176"/>
            <p:cNvSpPr>
              <a:spLocks noChangeShapeType="1"/>
            </p:cNvSpPr>
            <p:nvPr/>
          </p:nvSpPr>
          <p:spPr bwMode="auto">
            <a:xfrm flipV="1">
              <a:off x="5014" y="235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77" name="Line 177"/>
            <p:cNvSpPr>
              <a:spLocks noChangeShapeType="1"/>
            </p:cNvSpPr>
            <p:nvPr/>
          </p:nvSpPr>
          <p:spPr bwMode="auto">
            <a:xfrm flipV="1">
              <a:off x="5014" y="227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78" name="Line 178"/>
            <p:cNvSpPr>
              <a:spLocks noChangeShapeType="1"/>
            </p:cNvSpPr>
            <p:nvPr/>
          </p:nvSpPr>
          <p:spPr bwMode="auto">
            <a:xfrm flipV="1">
              <a:off x="5014" y="219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79" name="Line 179"/>
            <p:cNvSpPr>
              <a:spLocks noChangeShapeType="1"/>
            </p:cNvSpPr>
            <p:nvPr/>
          </p:nvSpPr>
          <p:spPr bwMode="auto">
            <a:xfrm flipV="1">
              <a:off x="5014" y="211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80" name="Line 180"/>
            <p:cNvSpPr>
              <a:spLocks noChangeShapeType="1"/>
            </p:cNvSpPr>
            <p:nvPr/>
          </p:nvSpPr>
          <p:spPr bwMode="auto">
            <a:xfrm flipV="1">
              <a:off x="5014" y="2032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81" name="Line 181"/>
            <p:cNvSpPr>
              <a:spLocks noChangeShapeType="1"/>
            </p:cNvSpPr>
            <p:nvPr/>
          </p:nvSpPr>
          <p:spPr bwMode="auto">
            <a:xfrm flipV="1">
              <a:off x="5014" y="1954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82" name="Line 182"/>
            <p:cNvSpPr>
              <a:spLocks noChangeShapeType="1"/>
            </p:cNvSpPr>
            <p:nvPr/>
          </p:nvSpPr>
          <p:spPr bwMode="auto">
            <a:xfrm flipV="1">
              <a:off x="5014" y="1876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83" name="Line 183"/>
            <p:cNvSpPr>
              <a:spLocks noChangeShapeType="1"/>
            </p:cNvSpPr>
            <p:nvPr/>
          </p:nvSpPr>
          <p:spPr bwMode="auto">
            <a:xfrm flipV="1">
              <a:off x="5014" y="179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84" name="Line 184"/>
            <p:cNvSpPr>
              <a:spLocks noChangeShapeType="1"/>
            </p:cNvSpPr>
            <p:nvPr/>
          </p:nvSpPr>
          <p:spPr bwMode="auto">
            <a:xfrm flipV="1">
              <a:off x="5014" y="1715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85" name="Line 185"/>
            <p:cNvSpPr>
              <a:spLocks noChangeShapeType="1"/>
            </p:cNvSpPr>
            <p:nvPr/>
          </p:nvSpPr>
          <p:spPr bwMode="auto">
            <a:xfrm flipV="1">
              <a:off x="5014" y="1637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86" name="Line 186"/>
            <p:cNvSpPr>
              <a:spLocks noChangeShapeType="1"/>
            </p:cNvSpPr>
            <p:nvPr/>
          </p:nvSpPr>
          <p:spPr bwMode="auto">
            <a:xfrm flipV="1">
              <a:off x="5014" y="1559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87" name="Line 187"/>
            <p:cNvSpPr>
              <a:spLocks noChangeShapeType="1"/>
            </p:cNvSpPr>
            <p:nvPr/>
          </p:nvSpPr>
          <p:spPr bwMode="auto">
            <a:xfrm flipV="1">
              <a:off x="5014" y="1481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88" name="Line 188"/>
            <p:cNvSpPr>
              <a:spLocks noChangeShapeType="1"/>
            </p:cNvSpPr>
            <p:nvPr/>
          </p:nvSpPr>
          <p:spPr bwMode="auto">
            <a:xfrm flipV="1">
              <a:off x="5014" y="139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89" name="Line 189"/>
            <p:cNvSpPr>
              <a:spLocks noChangeShapeType="1"/>
            </p:cNvSpPr>
            <p:nvPr/>
          </p:nvSpPr>
          <p:spPr bwMode="auto">
            <a:xfrm flipV="1">
              <a:off x="5014" y="1321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90" name="Line 190"/>
            <p:cNvSpPr>
              <a:spLocks noChangeShapeType="1"/>
            </p:cNvSpPr>
            <p:nvPr/>
          </p:nvSpPr>
          <p:spPr bwMode="auto">
            <a:xfrm flipV="1">
              <a:off x="5014" y="1243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91" name="Line 191"/>
            <p:cNvSpPr>
              <a:spLocks noChangeShapeType="1"/>
            </p:cNvSpPr>
            <p:nvPr/>
          </p:nvSpPr>
          <p:spPr bwMode="auto">
            <a:xfrm flipV="1">
              <a:off x="5014" y="1160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92" name="Line 192"/>
            <p:cNvSpPr>
              <a:spLocks noChangeShapeType="1"/>
            </p:cNvSpPr>
            <p:nvPr/>
          </p:nvSpPr>
          <p:spPr bwMode="auto">
            <a:xfrm flipV="1">
              <a:off x="5014" y="1082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93" name="Line 193"/>
            <p:cNvSpPr>
              <a:spLocks noChangeShapeType="1"/>
            </p:cNvSpPr>
            <p:nvPr/>
          </p:nvSpPr>
          <p:spPr bwMode="auto">
            <a:xfrm flipV="1">
              <a:off x="5014" y="1004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94" name="Line 194"/>
            <p:cNvSpPr>
              <a:spLocks noChangeShapeType="1"/>
            </p:cNvSpPr>
            <p:nvPr/>
          </p:nvSpPr>
          <p:spPr bwMode="auto">
            <a:xfrm flipV="1">
              <a:off x="2420" y="965"/>
              <a:ext cx="1" cy="23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95" name="Line 195"/>
            <p:cNvSpPr>
              <a:spLocks noChangeShapeType="1"/>
            </p:cNvSpPr>
            <p:nvPr/>
          </p:nvSpPr>
          <p:spPr bwMode="auto">
            <a:xfrm flipH="1">
              <a:off x="2335" y="3342"/>
              <a:ext cx="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96" name="Line 196"/>
            <p:cNvSpPr>
              <a:spLocks noChangeShapeType="1"/>
            </p:cNvSpPr>
            <p:nvPr/>
          </p:nvSpPr>
          <p:spPr bwMode="auto">
            <a:xfrm flipH="1">
              <a:off x="2335" y="2748"/>
              <a:ext cx="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97" name="Line 197"/>
            <p:cNvSpPr>
              <a:spLocks noChangeShapeType="1"/>
            </p:cNvSpPr>
            <p:nvPr/>
          </p:nvSpPr>
          <p:spPr bwMode="auto">
            <a:xfrm flipH="1">
              <a:off x="2335" y="2154"/>
              <a:ext cx="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98" name="Line 198"/>
            <p:cNvSpPr>
              <a:spLocks noChangeShapeType="1"/>
            </p:cNvSpPr>
            <p:nvPr/>
          </p:nvSpPr>
          <p:spPr bwMode="auto">
            <a:xfrm flipH="1">
              <a:off x="2335" y="1559"/>
              <a:ext cx="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99" name="Line 199"/>
            <p:cNvSpPr>
              <a:spLocks noChangeShapeType="1"/>
            </p:cNvSpPr>
            <p:nvPr/>
          </p:nvSpPr>
          <p:spPr bwMode="auto">
            <a:xfrm flipH="1">
              <a:off x="2335" y="965"/>
              <a:ext cx="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00" name="Line 200"/>
            <p:cNvSpPr>
              <a:spLocks noChangeShapeType="1"/>
            </p:cNvSpPr>
            <p:nvPr/>
          </p:nvSpPr>
          <p:spPr bwMode="auto">
            <a:xfrm flipH="1">
              <a:off x="2378" y="316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01" name="Line 201"/>
            <p:cNvSpPr>
              <a:spLocks noChangeShapeType="1"/>
            </p:cNvSpPr>
            <p:nvPr/>
          </p:nvSpPr>
          <p:spPr bwMode="auto">
            <a:xfrm flipH="1">
              <a:off x="2378" y="3060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02" name="Line 202"/>
            <p:cNvSpPr>
              <a:spLocks noChangeShapeType="1"/>
            </p:cNvSpPr>
            <p:nvPr/>
          </p:nvSpPr>
          <p:spPr bwMode="auto">
            <a:xfrm flipH="1">
              <a:off x="2378" y="298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03" name="Line 203"/>
            <p:cNvSpPr>
              <a:spLocks noChangeShapeType="1"/>
            </p:cNvSpPr>
            <p:nvPr/>
          </p:nvSpPr>
          <p:spPr bwMode="auto">
            <a:xfrm flipH="1">
              <a:off x="2378" y="292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04" name="Line 204"/>
            <p:cNvSpPr>
              <a:spLocks noChangeShapeType="1"/>
            </p:cNvSpPr>
            <p:nvPr/>
          </p:nvSpPr>
          <p:spPr bwMode="auto">
            <a:xfrm flipH="1">
              <a:off x="2378" y="2880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05" name="Line 205"/>
            <p:cNvSpPr>
              <a:spLocks noChangeShapeType="1"/>
            </p:cNvSpPr>
            <p:nvPr/>
          </p:nvSpPr>
          <p:spPr bwMode="auto">
            <a:xfrm flipH="1">
              <a:off x="2378" y="2841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06" name="Line 206"/>
            <p:cNvSpPr>
              <a:spLocks noChangeShapeType="1"/>
            </p:cNvSpPr>
            <p:nvPr/>
          </p:nvSpPr>
          <p:spPr bwMode="auto">
            <a:xfrm flipH="1">
              <a:off x="2378" y="2806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07" name="Line 207"/>
            <p:cNvSpPr>
              <a:spLocks noChangeShapeType="1"/>
            </p:cNvSpPr>
            <p:nvPr/>
          </p:nvSpPr>
          <p:spPr bwMode="auto">
            <a:xfrm flipH="1">
              <a:off x="2378" y="277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08" name="Line 208"/>
            <p:cNvSpPr>
              <a:spLocks noChangeShapeType="1"/>
            </p:cNvSpPr>
            <p:nvPr/>
          </p:nvSpPr>
          <p:spPr bwMode="auto">
            <a:xfrm flipH="1">
              <a:off x="2378" y="256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09" name="Line 209"/>
            <p:cNvSpPr>
              <a:spLocks noChangeShapeType="1"/>
            </p:cNvSpPr>
            <p:nvPr/>
          </p:nvSpPr>
          <p:spPr bwMode="auto">
            <a:xfrm flipH="1">
              <a:off x="2378" y="246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10" name="Line 210"/>
            <p:cNvSpPr>
              <a:spLocks noChangeShapeType="1"/>
            </p:cNvSpPr>
            <p:nvPr/>
          </p:nvSpPr>
          <p:spPr bwMode="auto">
            <a:xfrm flipH="1">
              <a:off x="2378" y="238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5811" name="Line 211"/>
          <p:cNvSpPr>
            <a:spLocks noChangeShapeType="1"/>
          </p:cNvSpPr>
          <p:nvPr/>
        </p:nvSpPr>
        <p:spPr bwMode="auto">
          <a:xfrm flipH="1">
            <a:off x="2951163" y="2481263"/>
            <a:ext cx="523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12" name="Line 212"/>
          <p:cNvSpPr>
            <a:spLocks noChangeShapeType="1"/>
          </p:cNvSpPr>
          <p:nvPr/>
        </p:nvSpPr>
        <p:spPr bwMode="auto">
          <a:xfrm flipH="1">
            <a:off x="2951163" y="2420938"/>
            <a:ext cx="523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13" name="Line 213"/>
          <p:cNvSpPr>
            <a:spLocks noChangeShapeType="1"/>
          </p:cNvSpPr>
          <p:nvPr/>
        </p:nvSpPr>
        <p:spPr bwMode="auto">
          <a:xfrm flipH="1">
            <a:off x="2951163" y="2373313"/>
            <a:ext cx="523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14" name="Line 214"/>
          <p:cNvSpPr>
            <a:spLocks noChangeShapeType="1"/>
          </p:cNvSpPr>
          <p:nvPr/>
        </p:nvSpPr>
        <p:spPr bwMode="auto">
          <a:xfrm flipH="1">
            <a:off x="2951163" y="2330450"/>
            <a:ext cx="523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15" name="Line 215"/>
          <p:cNvSpPr>
            <a:spLocks noChangeShapeType="1"/>
          </p:cNvSpPr>
          <p:nvPr/>
        </p:nvSpPr>
        <p:spPr bwMode="auto">
          <a:xfrm flipH="1">
            <a:off x="2951163" y="2289175"/>
            <a:ext cx="523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16" name="Line 216"/>
          <p:cNvSpPr>
            <a:spLocks noChangeShapeType="1"/>
          </p:cNvSpPr>
          <p:nvPr/>
        </p:nvSpPr>
        <p:spPr bwMode="auto">
          <a:xfrm flipH="1">
            <a:off x="2951163" y="2035175"/>
            <a:ext cx="523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17" name="Line 217"/>
          <p:cNvSpPr>
            <a:spLocks noChangeShapeType="1"/>
          </p:cNvSpPr>
          <p:nvPr/>
        </p:nvSpPr>
        <p:spPr bwMode="auto">
          <a:xfrm flipH="1">
            <a:off x="2951163" y="1909763"/>
            <a:ext cx="523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18" name="Line 218"/>
          <p:cNvSpPr>
            <a:spLocks noChangeShapeType="1"/>
          </p:cNvSpPr>
          <p:nvPr/>
        </p:nvSpPr>
        <p:spPr bwMode="auto">
          <a:xfrm flipH="1">
            <a:off x="2951163" y="1812925"/>
            <a:ext cx="523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19" name="Line 219"/>
          <p:cNvSpPr>
            <a:spLocks noChangeShapeType="1"/>
          </p:cNvSpPr>
          <p:nvPr/>
        </p:nvSpPr>
        <p:spPr bwMode="auto">
          <a:xfrm flipH="1">
            <a:off x="2951163" y="1746250"/>
            <a:ext cx="523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20" name="Line 220"/>
          <p:cNvSpPr>
            <a:spLocks noChangeShapeType="1"/>
          </p:cNvSpPr>
          <p:nvPr/>
        </p:nvSpPr>
        <p:spPr bwMode="auto">
          <a:xfrm flipH="1">
            <a:off x="2951163" y="1685925"/>
            <a:ext cx="523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21" name="Line 221"/>
          <p:cNvSpPr>
            <a:spLocks noChangeShapeType="1"/>
          </p:cNvSpPr>
          <p:nvPr/>
        </p:nvSpPr>
        <p:spPr bwMode="auto">
          <a:xfrm flipH="1">
            <a:off x="2951163" y="1638300"/>
            <a:ext cx="523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22" name="Line 222"/>
          <p:cNvSpPr>
            <a:spLocks noChangeShapeType="1"/>
          </p:cNvSpPr>
          <p:nvPr/>
        </p:nvSpPr>
        <p:spPr bwMode="auto">
          <a:xfrm flipH="1">
            <a:off x="2951163" y="1595438"/>
            <a:ext cx="523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23" name="Line 223"/>
          <p:cNvSpPr>
            <a:spLocks noChangeShapeType="1"/>
          </p:cNvSpPr>
          <p:nvPr/>
        </p:nvSpPr>
        <p:spPr bwMode="auto">
          <a:xfrm flipH="1">
            <a:off x="2951163" y="1554163"/>
            <a:ext cx="523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24" name="Line 224"/>
          <p:cNvSpPr>
            <a:spLocks noChangeShapeType="1"/>
          </p:cNvSpPr>
          <p:nvPr/>
        </p:nvSpPr>
        <p:spPr bwMode="auto">
          <a:xfrm flipH="1">
            <a:off x="2951163" y="1300163"/>
            <a:ext cx="523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25" name="Line 225"/>
          <p:cNvSpPr>
            <a:spLocks noChangeShapeType="1"/>
          </p:cNvSpPr>
          <p:nvPr/>
        </p:nvSpPr>
        <p:spPr bwMode="auto">
          <a:xfrm flipH="1">
            <a:off x="2951163" y="1174750"/>
            <a:ext cx="523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26" name="Line 226"/>
          <p:cNvSpPr>
            <a:spLocks noChangeShapeType="1"/>
          </p:cNvSpPr>
          <p:nvPr/>
        </p:nvSpPr>
        <p:spPr bwMode="auto">
          <a:xfrm flipH="1">
            <a:off x="2951163" y="1077913"/>
            <a:ext cx="523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27" name="Line 227"/>
          <p:cNvSpPr>
            <a:spLocks noChangeShapeType="1"/>
          </p:cNvSpPr>
          <p:nvPr/>
        </p:nvSpPr>
        <p:spPr bwMode="auto">
          <a:xfrm flipH="1">
            <a:off x="2951163" y="1011238"/>
            <a:ext cx="523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28" name="Line 228"/>
          <p:cNvSpPr>
            <a:spLocks noChangeShapeType="1"/>
          </p:cNvSpPr>
          <p:nvPr/>
        </p:nvSpPr>
        <p:spPr bwMode="auto">
          <a:xfrm flipH="1">
            <a:off x="2951163" y="950913"/>
            <a:ext cx="523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29" name="Line 229"/>
          <p:cNvSpPr>
            <a:spLocks noChangeShapeType="1"/>
          </p:cNvSpPr>
          <p:nvPr/>
        </p:nvSpPr>
        <p:spPr bwMode="auto">
          <a:xfrm flipH="1">
            <a:off x="2951163" y="901700"/>
            <a:ext cx="523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30" name="Line 230"/>
          <p:cNvSpPr>
            <a:spLocks noChangeShapeType="1"/>
          </p:cNvSpPr>
          <p:nvPr/>
        </p:nvSpPr>
        <p:spPr bwMode="auto">
          <a:xfrm flipH="1">
            <a:off x="2951163" y="860425"/>
            <a:ext cx="523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31" name="Line 231"/>
          <p:cNvSpPr>
            <a:spLocks noChangeShapeType="1"/>
          </p:cNvSpPr>
          <p:nvPr/>
        </p:nvSpPr>
        <p:spPr bwMode="auto">
          <a:xfrm flipH="1">
            <a:off x="2951163" y="819150"/>
            <a:ext cx="523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32" name="Rectangle 232"/>
          <p:cNvSpPr>
            <a:spLocks noChangeArrowheads="1"/>
          </p:cNvSpPr>
          <p:nvPr/>
        </p:nvSpPr>
        <p:spPr bwMode="auto">
          <a:xfrm>
            <a:off x="2574925" y="3668713"/>
            <a:ext cx="2571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800" b="0">
                <a:solidFill>
                  <a:srgbClr val="000000"/>
                </a:solidFill>
              </a:rPr>
              <a:t>0.001</a:t>
            </a:r>
            <a:endParaRPr lang="ru-RU" sz="1800" b="0"/>
          </a:p>
        </p:txBody>
      </p:sp>
      <p:sp>
        <p:nvSpPr>
          <p:cNvPr id="665833" name="Rectangle 233"/>
          <p:cNvSpPr>
            <a:spLocks noChangeArrowheads="1"/>
          </p:cNvSpPr>
          <p:nvPr/>
        </p:nvSpPr>
        <p:spPr bwMode="auto">
          <a:xfrm>
            <a:off x="2635250" y="2932113"/>
            <a:ext cx="200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800" b="0">
                <a:solidFill>
                  <a:srgbClr val="000000"/>
                </a:solidFill>
              </a:rPr>
              <a:t>0.01</a:t>
            </a:r>
            <a:endParaRPr lang="ru-RU" sz="1800" b="0"/>
          </a:p>
        </p:txBody>
      </p:sp>
      <p:sp>
        <p:nvSpPr>
          <p:cNvPr id="665834" name="Rectangle 234"/>
          <p:cNvSpPr>
            <a:spLocks noChangeArrowheads="1"/>
          </p:cNvSpPr>
          <p:nvPr/>
        </p:nvSpPr>
        <p:spPr bwMode="auto">
          <a:xfrm>
            <a:off x="2695575" y="2198688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800" b="0">
                <a:solidFill>
                  <a:srgbClr val="000000"/>
                </a:solidFill>
              </a:rPr>
              <a:t>0.1</a:t>
            </a:r>
            <a:endParaRPr lang="ru-RU" sz="1800" b="0"/>
          </a:p>
        </p:txBody>
      </p:sp>
      <p:sp>
        <p:nvSpPr>
          <p:cNvPr id="665835" name="Rectangle 235"/>
          <p:cNvSpPr>
            <a:spLocks noChangeArrowheads="1"/>
          </p:cNvSpPr>
          <p:nvPr/>
        </p:nvSpPr>
        <p:spPr bwMode="auto">
          <a:xfrm>
            <a:off x="2782888" y="14668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800" b="0">
                <a:solidFill>
                  <a:srgbClr val="000000"/>
                </a:solidFill>
              </a:rPr>
              <a:t>1</a:t>
            </a:r>
            <a:endParaRPr lang="ru-RU" sz="1800" b="0"/>
          </a:p>
        </p:txBody>
      </p:sp>
      <p:sp>
        <p:nvSpPr>
          <p:cNvPr id="665836" name="Rectangle 236"/>
          <p:cNvSpPr>
            <a:spLocks noChangeArrowheads="1"/>
          </p:cNvSpPr>
          <p:nvPr/>
        </p:nvSpPr>
        <p:spPr bwMode="auto">
          <a:xfrm>
            <a:off x="2722563" y="72707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800" b="0">
                <a:solidFill>
                  <a:srgbClr val="000000"/>
                </a:solidFill>
              </a:rPr>
              <a:t>10</a:t>
            </a:r>
            <a:endParaRPr lang="ru-RU" sz="1800" b="0"/>
          </a:p>
        </p:txBody>
      </p:sp>
      <p:sp>
        <p:nvSpPr>
          <p:cNvPr id="665837" name="Line 237"/>
          <p:cNvSpPr>
            <a:spLocks noChangeShapeType="1"/>
          </p:cNvSpPr>
          <p:nvPr/>
        </p:nvSpPr>
        <p:spPr bwMode="auto">
          <a:xfrm>
            <a:off x="3003550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38" name="Line 238"/>
          <p:cNvSpPr>
            <a:spLocks noChangeShapeType="1"/>
          </p:cNvSpPr>
          <p:nvPr/>
        </p:nvSpPr>
        <p:spPr bwMode="auto">
          <a:xfrm>
            <a:off x="3109913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39" name="Line 239"/>
          <p:cNvSpPr>
            <a:spLocks noChangeShapeType="1"/>
          </p:cNvSpPr>
          <p:nvPr/>
        </p:nvSpPr>
        <p:spPr bwMode="auto">
          <a:xfrm>
            <a:off x="3224213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40" name="Line 240"/>
          <p:cNvSpPr>
            <a:spLocks noChangeShapeType="1"/>
          </p:cNvSpPr>
          <p:nvPr/>
        </p:nvSpPr>
        <p:spPr bwMode="auto">
          <a:xfrm>
            <a:off x="3332163" y="2994025"/>
            <a:ext cx="523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41" name="Line 241"/>
          <p:cNvSpPr>
            <a:spLocks noChangeShapeType="1"/>
          </p:cNvSpPr>
          <p:nvPr/>
        </p:nvSpPr>
        <p:spPr bwMode="auto">
          <a:xfrm>
            <a:off x="3438525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42" name="Line 242"/>
          <p:cNvSpPr>
            <a:spLocks noChangeShapeType="1"/>
          </p:cNvSpPr>
          <p:nvPr/>
        </p:nvSpPr>
        <p:spPr bwMode="auto">
          <a:xfrm>
            <a:off x="3546475" y="2994025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43" name="Line 243"/>
          <p:cNvSpPr>
            <a:spLocks noChangeShapeType="1"/>
          </p:cNvSpPr>
          <p:nvPr/>
        </p:nvSpPr>
        <p:spPr bwMode="auto">
          <a:xfrm>
            <a:off x="3659188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44" name="Line 244"/>
          <p:cNvSpPr>
            <a:spLocks noChangeShapeType="1"/>
          </p:cNvSpPr>
          <p:nvPr/>
        </p:nvSpPr>
        <p:spPr bwMode="auto">
          <a:xfrm>
            <a:off x="3767138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45" name="Line 245"/>
          <p:cNvSpPr>
            <a:spLocks noChangeShapeType="1"/>
          </p:cNvSpPr>
          <p:nvPr/>
        </p:nvSpPr>
        <p:spPr bwMode="auto">
          <a:xfrm>
            <a:off x="3873500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46" name="Line 246"/>
          <p:cNvSpPr>
            <a:spLocks noChangeShapeType="1"/>
          </p:cNvSpPr>
          <p:nvPr/>
        </p:nvSpPr>
        <p:spPr bwMode="auto">
          <a:xfrm>
            <a:off x="3987800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47" name="Line 247"/>
          <p:cNvSpPr>
            <a:spLocks noChangeShapeType="1"/>
          </p:cNvSpPr>
          <p:nvPr/>
        </p:nvSpPr>
        <p:spPr bwMode="auto">
          <a:xfrm>
            <a:off x="4095750" y="2994025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48" name="Line 248"/>
          <p:cNvSpPr>
            <a:spLocks noChangeShapeType="1"/>
          </p:cNvSpPr>
          <p:nvPr/>
        </p:nvSpPr>
        <p:spPr bwMode="auto">
          <a:xfrm>
            <a:off x="4202113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49" name="Line 249"/>
          <p:cNvSpPr>
            <a:spLocks noChangeShapeType="1"/>
          </p:cNvSpPr>
          <p:nvPr/>
        </p:nvSpPr>
        <p:spPr bwMode="auto">
          <a:xfrm>
            <a:off x="4310063" y="2994025"/>
            <a:ext cx="523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50" name="Line 250"/>
          <p:cNvSpPr>
            <a:spLocks noChangeShapeType="1"/>
          </p:cNvSpPr>
          <p:nvPr/>
        </p:nvSpPr>
        <p:spPr bwMode="auto">
          <a:xfrm>
            <a:off x="4422775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51" name="Line 251"/>
          <p:cNvSpPr>
            <a:spLocks noChangeShapeType="1"/>
          </p:cNvSpPr>
          <p:nvPr/>
        </p:nvSpPr>
        <p:spPr bwMode="auto">
          <a:xfrm>
            <a:off x="4530725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52" name="Line 252"/>
          <p:cNvSpPr>
            <a:spLocks noChangeShapeType="1"/>
          </p:cNvSpPr>
          <p:nvPr/>
        </p:nvSpPr>
        <p:spPr bwMode="auto">
          <a:xfrm>
            <a:off x="4637088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53" name="Line 253"/>
          <p:cNvSpPr>
            <a:spLocks noChangeShapeType="1"/>
          </p:cNvSpPr>
          <p:nvPr/>
        </p:nvSpPr>
        <p:spPr bwMode="auto">
          <a:xfrm>
            <a:off x="4743450" y="2994025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54" name="Line 254"/>
          <p:cNvSpPr>
            <a:spLocks noChangeShapeType="1"/>
          </p:cNvSpPr>
          <p:nvPr/>
        </p:nvSpPr>
        <p:spPr bwMode="auto">
          <a:xfrm>
            <a:off x="4859338" y="2994025"/>
            <a:ext cx="523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55" name="Line 255"/>
          <p:cNvSpPr>
            <a:spLocks noChangeShapeType="1"/>
          </p:cNvSpPr>
          <p:nvPr/>
        </p:nvSpPr>
        <p:spPr bwMode="auto">
          <a:xfrm>
            <a:off x="4965700" y="2994025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56" name="Line 256"/>
          <p:cNvSpPr>
            <a:spLocks noChangeShapeType="1"/>
          </p:cNvSpPr>
          <p:nvPr/>
        </p:nvSpPr>
        <p:spPr bwMode="auto">
          <a:xfrm>
            <a:off x="5073650" y="2994025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57" name="Line 257"/>
          <p:cNvSpPr>
            <a:spLocks noChangeShapeType="1"/>
          </p:cNvSpPr>
          <p:nvPr/>
        </p:nvSpPr>
        <p:spPr bwMode="auto">
          <a:xfrm>
            <a:off x="5186363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58" name="Line 258"/>
          <p:cNvSpPr>
            <a:spLocks noChangeShapeType="1"/>
          </p:cNvSpPr>
          <p:nvPr/>
        </p:nvSpPr>
        <p:spPr bwMode="auto">
          <a:xfrm>
            <a:off x="5292725" y="2994025"/>
            <a:ext cx="555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59" name="Line 259"/>
          <p:cNvSpPr>
            <a:spLocks noChangeShapeType="1"/>
          </p:cNvSpPr>
          <p:nvPr/>
        </p:nvSpPr>
        <p:spPr bwMode="auto">
          <a:xfrm>
            <a:off x="5400675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60" name="Line 260"/>
          <p:cNvSpPr>
            <a:spLocks noChangeShapeType="1"/>
          </p:cNvSpPr>
          <p:nvPr/>
        </p:nvSpPr>
        <p:spPr bwMode="auto">
          <a:xfrm>
            <a:off x="5507038" y="2994025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61" name="Line 261"/>
          <p:cNvSpPr>
            <a:spLocks noChangeShapeType="1"/>
          </p:cNvSpPr>
          <p:nvPr/>
        </p:nvSpPr>
        <p:spPr bwMode="auto">
          <a:xfrm>
            <a:off x="5621338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62" name="Line 262"/>
          <p:cNvSpPr>
            <a:spLocks noChangeShapeType="1"/>
          </p:cNvSpPr>
          <p:nvPr/>
        </p:nvSpPr>
        <p:spPr bwMode="auto">
          <a:xfrm>
            <a:off x="5729288" y="2994025"/>
            <a:ext cx="523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63" name="Line 263"/>
          <p:cNvSpPr>
            <a:spLocks noChangeShapeType="1"/>
          </p:cNvSpPr>
          <p:nvPr/>
        </p:nvSpPr>
        <p:spPr bwMode="auto">
          <a:xfrm>
            <a:off x="5835650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64" name="Line 264"/>
          <p:cNvSpPr>
            <a:spLocks noChangeShapeType="1"/>
          </p:cNvSpPr>
          <p:nvPr/>
        </p:nvSpPr>
        <p:spPr bwMode="auto">
          <a:xfrm>
            <a:off x="5943600" y="2994025"/>
            <a:ext cx="587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65" name="Line 265"/>
          <p:cNvSpPr>
            <a:spLocks noChangeShapeType="1"/>
          </p:cNvSpPr>
          <p:nvPr/>
        </p:nvSpPr>
        <p:spPr bwMode="auto">
          <a:xfrm>
            <a:off x="6056313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66" name="Line 266"/>
          <p:cNvSpPr>
            <a:spLocks noChangeShapeType="1"/>
          </p:cNvSpPr>
          <p:nvPr/>
        </p:nvSpPr>
        <p:spPr bwMode="auto">
          <a:xfrm>
            <a:off x="6164263" y="29940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67" name="Line 267"/>
          <p:cNvSpPr>
            <a:spLocks noChangeShapeType="1"/>
          </p:cNvSpPr>
          <p:nvPr/>
        </p:nvSpPr>
        <p:spPr bwMode="auto">
          <a:xfrm>
            <a:off x="3003550" y="225901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68" name="Line 268"/>
          <p:cNvSpPr>
            <a:spLocks noChangeShapeType="1"/>
          </p:cNvSpPr>
          <p:nvPr/>
        </p:nvSpPr>
        <p:spPr bwMode="auto">
          <a:xfrm>
            <a:off x="3109913" y="225901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69" name="Line 269"/>
          <p:cNvSpPr>
            <a:spLocks noChangeShapeType="1"/>
          </p:cNvSpPr>
          <p:nvPr/>
        </p:nvSpPr>
        <p:spPr bwMode="auto">
          <a:xfrm>
            <a:off x="3224213" y="225901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70" name="Line 270"/>
          <p:cNvSpPr>
            <a:spLocks noChangeShapeType="1"/>
          </p:cNvSpPr>
          <p:nvPr/>
        </p:nvSpPr>
        <p:spPr bwMode="auto">
          <a:xfrm>
            <a:off x="3332163" y="2259013"/>
            <a:ext cx="523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71" name="Line 271"/>
          <p:cNvSpPr>
            <a:spLocks noChangeShapeType="1"/>
          </p:cNvSpPr>
          <p:nvPr/>
        </p:nvSpPr>
        <p:spPr bwMode="auto">
          <a:xfrm>
            <a:off x="3438525" y="225901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72" name="Line 272"/>
          <p:cNvSpPr>
            <a:spLocks noChangeShapeType="1"/>
          </p:cNvSpPr>
          <p:nvPr/>
        </p:nvSpPr>
        <p:spPr bwMode="auto">
          <a:xfrm>
            <a:off x="3546475" y="2259013"/>
            <a:ext cx="60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73" name="Line 273"/>
          <p:cNvSpPr>
            <a:spLocks noChangeShapeType="1"/>
          </p:cNvSpPr>
          <p:nvPr/>
        </p:nvSpPr>
        <p:spPr bwMode="auto">
          <a:xfrm>
            <a:off x="3659188" y="225901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74" name="Line 274"/>
          <p:cNvSpPr>
            <a:spLocks noChangeShapeType="1"/>
          </p:cNvSpPr>
          <p:nvPr/>
        </p:nvSpPr>
        <p:spPr bwMode="auto">
          <a:xfrm>
            <a:off x="3767138" y="225901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75" name="Line 275"/>
          <p:cNvSpPr>
            <a:spLocks noChangeShapeType="1"/>
          </p:cNvSpPr>
          <p:nvPr/>
        </p:nvSpPr>
        <p:spPr bwMode="auto">
          <a:xfrm>
            <a:off x="3873500" y="225901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76" name="Line 276"/>
          <p:cNvSpPr>
            <a:spLocks noChangeShapeType="1"/>
          </p:cNvSpPr>
          <p:nvPr/>
        </p:nvSpPr>
        <p:spPr bwMode="auto">
          <a:xfrm>
            <a:off x="3987800" y="225901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77" name="Line 277"/>
          <p:cNvSpPr>
            <a:spLocks noChangeShapeType="1"/>
          </p:cNvSpPr>
          <p:nvPr/>
        </p:nvSpPr>
        <p:spPr bwMode="auto">
          <a:xfrm>
            <a:off x="4095750" y="2259013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78" name="Line 278"/>
          <p:cNvSpPr>
            <a:spLocks noChangeShapeType="1"/>
          </p:cNvSpPr>
          <p:nvPr/>
        </p:nvSpPr>
        <p:spPr bwMode="auto">
          <a:xfrm>
            <a:off x="4202113" y="225901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97" name="Line 297"/>
          <p:cNvSpPr>
            <a:spLocks noChangeShapeType="1"/>
          </p:cNvSpPr>
          <p:nvPr/>
        </p:nvSpPr>
        <p:spPr bwMode="auto">
          <a:xfrm>
            <a:off x="3003550" y="15240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98" name="Line 298"/>
          <p:cNvSpPr>
            <a:spLocks noChangeShapeType="1"/>
          </p:cNvSpPr>
          <p:nvPr/>
        </p:nvSpPr>
        <p:spPr bwMode="auto">
          <a:xfrm>
            <a:off x="3109913" y="15240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99" name="Line 299"/>
          <p:cNvSpPr>
            <a:spLocks noChangeShapeType="1"/>
          </p:cNvSpPr>
          <p:nvPr/>
        </p:nvSpPr>
        <p:spPr bwMode="auto">
          <a:xfrm>
            <a:off x="3224213" y="15240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00" name="Line 300"/>
          <p:cNvSpPr>
            <a:spLocks noChangeShapeType="1"/>
          </p:cNvSpPr>
          <p:nvPr/>
        </p:nvSpPr>
        <p:spPr bwMode="auto">
          <a:xfrm>
            <a:off x="3332163" y="1524000"/>
            <a:ext cx="523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01" name="Line 301"/>
          <p:cNvSpPr>
            <a:spLocks noChangeShapeType="1"/>
          </p:cNvSpPr>
          <p:nvPr/>
        </p:nvSpPr>
        <p:spPr bwMode="auto">
          <a:xfrm>
            <a:off x="3438525" y="15240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02" name="Line 302"/>
          <p:cNvSpPr>
            <a:spLocks noChangeShapeType="1"/>
          </p:cNvSpPr>
          <p:nvPr/>
        </p:nvSpPr>
        <p:spPr bwMode="auto">
          <a:xfrm>
            <a:off x="3546475" y="1524000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03" name="Line 303"/>
          <p:cNvSpPr>
            <a:spLocks noChangeShapeType="1"/>
          </p:cNvSpPr>
          <p:nvPr/>
        </p:nvSpPr>
        <p:spPr bwMode="auto">
          <a:xfrm>
            <a:off x="3659188" y="15240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04" name="Line 304"/>
          <p:cNvSpPr>
            <a:spLocks noChangeShapeType="1"/>
          </p:cNvSpPr>
          <p:nvPr/>
        </p:nvSpPr>
        <p:spPr bwMode="auto">
          <a:xfrm>
            <a:off x="3767138" y="15240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05" name="Line 305"/>
          <p:cNvSpPr>
            <a:spLocks noChangeShapeType="1"/>
          </p:cNvSpPr>
          <p:nvPr/>
        </p:nvSpPr>
        <p:spPr bwMode="auto">
          <a:xfrm>
            <a:off x="3873500" y="15240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06" name="Line 306"/>
          <p:cNvSpPr>
            <a:spLocks noChangeShapeType="1"/>
          </p:cNvSpPr>
          <p:nvPr/>
        </p:nvSpPr>
        <p:spPr bwMode="auto">
          <a:xfrm>
            <a:off x="3987800" y="15240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07" name="Line 307"/>
          <p:cNvSpPr>
            <a:spLocks noChangeShapeType="1"/>
          </p:cNvSpPr>
          <p:nvPr/>
        </p:nvSpPr>
        <p:spPr bwMode="auto">
          <a:xfrm>
            <a:off x="4095750" y="1524000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08" name="Line 308"/>
          <p:cNvSpPr>
            <a:spLocks noChangeShapeType="1"/>
          </p:cNvSpPr>
          <p:nvPr/>
        </p:nvSpPr>
        <p:spPr bwMode="auto">
          <a:xfrm>
            <a:off x="4202113" y="15240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27" name="Line 327"/>
          <p:cNvSpPr>
            <a:spLocks noChangeShapeType="1"/>
          </p:cNvSpPr>
          <p:nvPr/>
        </p:nvSpPr>
        <p:spPr bwMode="auto">
          <a:xfrm>
            <a:off x="3003550" y="7889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28" name="Line 328"/>
          <p:cNvSpPr>
            <a:spLocks noChangeShapeType="1"/>
          </p:cNvSpPr>
          <p:nvPr/>
        </p:nvSpPr>
        <p:spPr bwMode="auto">
          <a:xfrm>
            <a:off x="3109913" y="7889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29" name="Line 329"/>
          <p:cNvSpPr>
            <a:spLocks noChangeShapeType="1"/>
          </p:cNvSpPr>
          <p:nvPr/>
        </p:nvSpPr>
        <p:spPr bwMode="auto">
          <a:xfrm>
            <a:off x="3224213" y="7889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30" name="Line 330"/>
          <p:cNvSpPr>
            <a:spLocks noChangeShapeType="1"/>
          </p:cNvSpPr>
          <p:nvPr/>
        </p:nvSpPr>
        <p:spPr bwMode="auto">
          <a:xfrm>
            <a:off x="3332163" y="788988"/>
            <a:ext cx="523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31" name="Line 331"/>
          <p:cNvSpPr>
            <a:spLocks noChangeShapeType="1"/>
          </p:cNvSpPr>
          <p:nvPr/>
        </p:nvSpPr>
        <p:spPr bwMode="auto">
          <a:xfrm>
            <a:off x="3438525" y="7889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32" name="Line 332"/>
          <p:cNvSpPr>
            <a:spLocks noChangeShapeType="1"/>
          </p:cNvSpPr>
          <p:nvPr/>
        </p:nvSpPr>
        <p:spPr bwMode="auto">
          <a:xfrm>
            <a:off x="3546475" y="788988"/>
            <a:ext cx="60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33" name="Line 333"/>
          <p:cNvSpPr>
            <a:spLocks noChangeShapeType="1"/>
          </p:cNvSpPr>
          <p:nvPr/>
        </p:nvSpPr>
        <p:spPr bwMode="auto">
          <a:xfrm>
            <a:off x="3659188" y="7889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34" name="Line 334"/>
          <p:cNvSpPr>
            <a:spLocks noChangeShapeType="1"/>
          </p:cNvSpPr>
          <p:nvPr/>
        </p:nvSpPr>
        <p:spPr bwMode="auto">
          <a:xfrm>
            <a:off x="3767138" y="7889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35" name="Line 335"/>
          <p:cNvSpPr>
            <a:spLocks noChangeShapeType="1"/>
          </p:cNvSpPr>
          <p:nvPr/>
        </p:nvSpPr>
        <p:spPr bwMode="auto">
          <a:xfrm>
            <a:off x="3873500" y="7889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36" name="Line 336"/>
          <p:cNvSpPr>
            <a:spLocks noChangeShapeType="1"/>
          </p:cNvSpPr>
          <p:nvPr/>
        </p:nvSpPr>
        <p:spPr bwMode="auto">
          <a:xfrm>
            <a:off x="3987800" y="7889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37" name="Line 337"/>
          <p:cNvSpPr>
            <a:spLocks noChangeShapeType="1"/>
          </p:cNvSpPr>
          <p:nvPr/>
        </p:nvSpPr>
        <p:spPr bwMode="auto">
          <a:xfrm>
            <a:off x="4095750" y="788988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38" name="Line 338"/>
          <p:cNvSpPr>
            <a:spLocks noChangeShapeType="1"/>
          </p:cNvSpPr>
          <p:nvPr/>
        </p:nvSpPr>
        <p:spPr bwMode="auto">
          <a:xfrm>
            <a:off x="4202113" y="7889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58" name="Freeform 358"/>
          <p:cNvSpPr>
            <a:spLocks/>
          </p:cNvSpPr>
          <p:nvPr/>
        </p:nvSpPr>
        <p:spPr bwMode="auto">
          <a:xfrm>
            <a:off x="5621338" y="2957513"/>
            <a:ext cx="87312" cy="71437"/>
          </a:xfrm>
          <a:custGeom>
            <a:avLst/>
            <a:gdLst>
              <a:gd name="T0" fmla="*/ 0 w 70"/>
              <a:gd name="T1" fmla="*/ 10 h 58"/>
              <a:gd name="T2" fmla="*/ 27 w 70"/>
              <a:gd name="T3" fmla="*/ 29 h 58"/>
              <a:gd name="T4" fmla="*/ 0 w 70"/>
              <a:gd name="T5" fmla="*/ 48 h 58"/>
              <a:gd name="T6" fmla="*/ 11 w 70"/>
              <a:gd name="T7" fmla="*/ 58 h 58"/>
              <a:gd name="T8" fmla="*/ 38 w 70"/>
              <a:gd name="T9" fmla="*/ 39 h 58"/>
              <a:gd name="T10" fmla="*/ 59 w 70"/>
              <a:gd name="T11" fmla="*/ 58 h 58"/>
              <a:gd name="T12" fmla="*/ 70 w 70"/>
              <a:gd name="T13" fmla="*/ 48 h 58"/>
              <a:gd name="T14" fmla="*/ 43 w 70"/>
              <a:gd name="T15" fmla="*/ 29 h 58"/>
              <a:gd name="T16" fmla="*/ 70 w 70"/>
              <a:gd name="T17" fmla="*/ 10 h 58"/>
              <a:gd name="T18" fmla="*/ 59 w 70"/>
              <a:gd name="T19" fmla="*/ 0 h 58"/>
              <a:gd name="T20" fmla="*/ 38 w 70"/>
              <a:gd name="T21" fmla="*/ 19 h 58"/>
              <a:gd name="T22" fmla="*/ 11 w 70"/>
              <a:gd name="T23" fmla="*/ 0 h 58"/>
              <a:gd name="T24" fmla="*/ 0 w 70"/>
              <a:gd name="T25" fmla="*/ 1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" h="58">
                <a:moveTo>
                  <a:pt x="0" y="10"/>
                </a:moveTo>
                <a:lnTo>
                  <a:pt x="27" y="29"/>
                </a:lnTo>
                <a:lnTo>
                  <a:pt x="0" y="48"/>
                </a:lnTo>
                <a:lnTo>
                  <a:pt x="11" y="58"/>
                </a:lnTo>
                <a:lnTo>
                  <a:pt x="38" y="39"/>
                </a:lnTo>
                <a:lnTo>
                  <a:pt x="59" y="58"/>
                </a:lnTo>
                <a:lnTo>
                  <a:pt x="70" y="48"/>
                </a:lnTo>
                <a:lnTo>
                  <a:pt x="43" y="29"/>
                </a:lnTo>
                <a:lnTo>
                  <a:pt x="70" y="10"/>
                </a:lnTo>
                <a:lnTo>
                  <a:pt x="59" y="0"/>
                </a:lnTo>
                <a:lnTo>
                  <a:pt x="38" y="19"/>
                </a:lnTo>
                <a:lnTo>
                  <a:pt x="11" y="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59" name="Freeform 359"/>
          <p:cNvSpPr>
            <a:spLocks/>
          </p:cNvSpPr>
          <p:nvPr/>
        </p:nvSpPr>
        <p:spPr bwMode="auto">
          <a:xfrm>
            <a:off x="4616450" y="2546350"/>
            <a:ext cx="80963" cy="73025"/>
          </a:xfrm>
          <a:custGeom>
            <a:avLst/>
            <a:gdLst>
              <a:gd name="T0" fmla="*/ 0 w 64"/>
              <a:gd name="T1" fmla="*/ 10 h 59"/>
              <a:gd name="T2" fmla="*/ 21 w 64"/>
              <a:gd name="T3" fmla="*/ 30 h 59"/>
              <a:gd name="T4" fmla="*/ 0 w 64"/>
              <a:gd name="T5" fmla="*/ 49 h 59"/>
              <a:gd name="T6" fmla="*/ 5 w 64"/>
              <a:gd name="T7" fmla="*/ 59 h 59"/>
              <a:gd name="T8" fmla="*/ 32 w 64"/>
              <a:gd name="T9" fmla="*/ 39 h 59"/>
              <a:gd name="T10" fmla="*/ 53 w 64"/>
              <a:gd name="T11" fmla="*/ 59 h 59"/>
              <a:gd name="T12" fmla="*/ 64 w 64"/>
              <a:gd name="T13" fmla="*/ 49 h 59"/>
              <a:gd name="T14" fmla="*/ 43 w 64"/>
              <a:gd name="T15" fmla="*/ 30 h 59"/>
              <a:gd name="T16" fmla="*/ 64 w 64"/>
              <a:gd name="T17" fmla="*/ 10 h 59"/>
              <a:gd name="T18" fmla="*/ 53 w 64"/>
              <a:gd name="T19" fmla="*/ 0 h 59"/>
              <a:gd name="T20" fmla="*/ 32 w 64"/>
              <a:gd name="T21" fmla="*/ 20 h 59"/>
              <a:gd name="T22" fmla="*/ 5 w 64"/>
              <a:gd name="T23" fmla="*/ 0 h 59"/>
              <a:gd name="T24" fmla="*/ 0 w 64"/>
              <a:gd name="T25" fmla="*/ 1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59">
                <a:moveTo>
                  <a:pt x="0" y="10"/>
                </a:moveTo>
                <a:lnTo>
                  <a:pt x="21" y="30"/>
                </a:lnTo>
                <a:lnTo>
                  <a:pt x="0" y="49"/>
                </a:lnTo>
                <a:lnTo>
                  <a:pt x="5" y="59"/>
                </a:lnTo>
                <a:lnTo>
                  <a:pt x="32" y="39"/>
                </a:lnTo>
                <a:lnTo>
                  <a:pt x="53" y="59"/>
                </a:lnTo>
                <a:lnTo>
                  <a:pt x="64" y="49"/>
                </a:lnTo>
                <a:lnTo>
                  <a:pt x="43" y="30"/>
                </a:lnTo>
                <a:lnTo>
                  <a:pt x="64" y="10"/>
                </a:lnTo>
                <a:lnTo>
                  <a:pt x="53" y="0"/>
                </a:lnTo>
                <a:lnTo>
                  <a:pt x="32" y="20"/>
                </a:lnTo>
                <a:lnTo>
                  <a:pt x="5" y="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60" name="Freeform 360"/>
          <p:cNvSpPr>
            <a:spLocks/>
          </p:cNvSpPr>
          <p:nvPr/>
        </p:nvSpPr>
        <p:spPr bwMode="auto">
          <a:xfrm>
            <a:off x="4214813" y="2082800"/>
            <a:ext cx="80962" cy="73025"/>
          </a:xfrm>
          <a:custGeom>
            <a:avLst/>
            <a:gdLst>
              <a:gd name="T0" fmla="*/ 0 w 64"/>
              <a:gd name="T1" fmla="*/ 10 h 59"/>
              <a:gd name="T2" fmla="*/ 22 w 64"/>
              <a:gd name="T3" fmla="*/ 30 h 59"/>
              <a:gd name="T4" fmla="*/ 0 w 64"/>
              <a:gd name="T5" fmla="*/ 49 h 59"/>
              <a:gd name="T6" fmla="*/ 11 w 64"/>
              <a:gd name="T7" fmla="*/ 59 h 59"/>
              <a:gd name="T8" fmla="*/ 32 w 64"/>
              <a:gd name="T9" fmla="*/ 39 h 59"/>
              <a:gd name="T10" fmla="*/ 59 w 64"/>
              <a:gd name="T11" fmla="*/ 59 h 59"/>
              <a:gd name="T12" fmla="*/ 64 w 64"/>
              <a:gd name="T13" fmla="*/ 49 h 59"/>
              <a:gd name="T14" fmla="*/ 43 w 64"/>
              <a:gd name="T15" fmla="*/ 30 h 59"/>
              <a:gd name="T16" fmla="*/ 64 w 64"/>
              <a:gd name="T17" fmla="*/ 10 h 59"/>
              <a:gd name="T18" fmla="*/ 59 w 64"/>
              <a:gd name="T19" fmla="*/ 0 h 59"/>
              <a:gd name="T20" fmla="*/ 32 w 64"/>
              <a:gd name="T21" fmla="*/ 20 h 59"/>
              <a:gd name="T22" fmla="*/ 11 w 64"/>
              <a:gd name="T23" fmla="*/ 0 h 59"/>
              <a:gd name="T24" fmla="*/ 0 w 64"/>
              <a:gd name="T25" fmla="*/ 1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59">
                <a:moveTo>
                  <a:pt x="0" y="10"/>
                </a:moveTo>
                <a:lnTo>
                  <a:pt x="22" y="30"/>
                </a:lnTo>
                <a:lnTo>
                  <a:pt x="0" y="49"/>
                </a:lnTo>
                <a:lnTo>
                  <a:pt x="11" y="59"/>
                </a:lnTo>
                <a:lnTo>
                  <a:pt x="32" y="39"/>
                </a:lnTo>
                <a:lnTo>
                  <a:pt x="59" y="59"/>
                </a:lnTo>
                <a:lnTo>
                  <a:pt x="64" y="49"/>
                </a:lnTo>
                <a:lnTo>
                  <a:pt x="43" y="30"/>
                </a:lnTo>
                <a:lnTo>
                  <a:pt x="64" y="10"/>
                </a:lnTo>
                <a:lnTo>
                  <a:pt x="59" y="0"/>
                </a:lnTo>
                <a:lnTo>
                  <a:pt x="32" y="20"/>
                </a:lnTo>
                <a:lnTo>
                  <a:pt x="11" y="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61" name="Freeform 361"/>
          <p:cNvSpPr>
            <a:spLocks/>
          </p:cNvSpPr>
          <p:nvPr/>
        </p:nvSpPr>
        <p:spPr bwMode="auto">
          <a:xfrm>
            <a:off x="3981450" y="2065338"/>
            <a:ext cx="79375" cy="79375"/>
          </a:xfrm>
          <a:custGeom>
            <a:avLst/>
            <a:gdLst>
              <a:gd name="T0" fmla="*/ 0 w 64"/>
              <a:gd name="T1" fmla="*/ 9 h 63"/>
              <a:gd name="T2" fmla="*/ 21 w 64"/>
              <a:gd name="T3" fmla="*/ 29 h 63"/>
              <a:gd name="T4" fmla="*/ 0 w 64"/>
              <a:gd name="T5" fmla="*/ 53 h 63"/>
              <a:gd name="T6" fmla="*/ 11 w 64"/>
              <a:gd name="T7" fmla="*/ 63 h 63"/>
              <a:gd name="T8" fmla="*/ 32 w 64"/>
              <a:gd name="T9" fmla="*/ 39 h 63"/>
              <a:gd name="T10" fmla="*/ 53 w 64"/>
              <a:gd name="T11" fmla="*/ 63 h 63"/>
              <a:gd name="T12" fmla="*/ 64 w 64"/>
              <a:gd name="T13" fmla="*/ 53 h 63"/>
              <a:gd name="T14" fmla="*/ 43 w 64"/>
              <a:gd name="T15" fmla="*/ 29 h 63"/>
              <a:gd name="T16" fmla="*/ 64 w 64"/>
              <a:gd name="T17" fmla="*/ 9 h 63"/>
              <a:gd name="T18" fmla="*/ 53 w 64"/>
              <a:gd name="T19" fmla="*/ 0 h 63"/>
              <a:gd name="T20" fmla="*/ 32 w 64"/>
              <a:gd name="T21" fmla="*/ 24 h 63"/>
              <a:gd name="T22" fmla="*/ 11 w 64"/>
              <a:gd name="T23" fmla="*/ 0 h 63"/>
              <a:gd name="T24" fmla="*/ 0 w 64"/>
              <a:gd name="T25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63">
                <a:moveTo>
                  <a:pt x="0" y="9"/>
                </a:moveTo>
                <a:lnTo>
                  <a:pt x="21" y="29"/>
                </a:lnTo>
                <a:lnTo>
                  <a:pt x="0" y="53"/>
                </a:lnTo>
                <a:lnTo>
                  <a:pt x="11" y="63"/>
                </a:lnTo>
                <a:lnTo>
                  <a:pt x="32" y="39"/>
                </a:lnTo>
                <a:lnTo>
                  <a:pt x="53" y="63"/>
                </a:lnTo>
                <a:lnTo>
                  <a:pt x="64" y="53"/>
                </a:lnTo>
                <a:lnTo>
                  <a:pt x="43" y="29"/>
                </a:lnTo>
                <a:lnTo>
                  <a:pt x="64" y="9"/>
                </a:lnTo>
                <a:lnTo>
                  <a:pt x="53" y="0"/>
                </a:lnTo>
                <a:lnTo>
                  <a:pt x="32" y="24"/>
                </a:lnTo>
                <a:lnTo>
                  <a:pt x="11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63" name="Freeform 363"/>
          <p:cNvSpPr>
            <a:spLocks/>
          </p:cNvSpPr>
          <p:nvPr/>
        </p:nvSpPr>
        <p:spPr bwMode="auto">
          <a:xfrm>
            <a:off x="3981450" y="1976438"/>
            <a:ext cx="79375" cy="71437"/>
          </a:xfrm>
          <a:custGeom>
            <a:avLst/>
            <a:gdLst>
              <a:gd name="T0" fmla="*/ 27 w 64"/>
              <a:gd name="T1" fmla="*/ 0 h 58"/>
              <a:gd name="T2" fmla="*/ 21 w 64"/>
              <a:gd name="T3" fmla="*/ 0 h 58"/>
              <a:gd name="T4" fmla="*/ 16 w 64"/>
              <a:gd name="T5" fmla="*/ 5 h 58"/>
              <a:gd name="T6" fmla="*/ 6 w 64"/>
              <a:gd name="T7" fmla="*/ 9 h 58"/>
              <a:gd name="T8" fmla="*/ 6 w 64"/>
              <a:gd name="T9" fmla="*/ 19 h 58"/>
              <a:gd name="T10" fmla="*/ 0 w 64"/>
              <a:gd name="T11" fmla="*/ 19 h 58"/>
              <a:gd name="T12" fmla="*/ 0 w 64"/>
              <a:gd name="T13" fmla="*/ 24 h 58"/>
              <a:gd name="T14" fmla="*/ 0 w 64"/>
              <a:gd name="T15" fmla="*/ 29 h 58"/>
              <a:gd name="T16" fmla="*/ 0 w 64"/>
              <a:gd name="T17" fmla="*/ 34 h 58"/>
              <a:gd name="T18" fmla="*/ 6 w 64"/>
              <a:gd name="T19" fmla="*/ 39 h 58"/>
              <a:gd name="T20" fmla="*/ 6 w 64"/>
              <a:gd name="T21" fmla="*/ 48 h 58"/>
              <a:gd name="T22" fmla="*/ 16 w 64"/>
              <a:gd name="T23" fmla="*/ 53 h 58"/>
              <a:gd name="T24" fmla="*/ 21 w 64"/>
              <a:gd name="T25" fmla="*/ 58 h 58"/>
              <a:gd name="T26" fmla="*/ 21 w 64"/>
              <a:gd name="T27" fmla="*/ 58 h 58"/>
              <a:gd name="T28" fmla="*/ 27 w 64"/>
              <a:gd name="T29" fmla="*/ 58 h 58"/>
              <a:gd name="T30" fmla="*/ 32 w 64"/>
              <a:gd name="T31" fmla="*/ 58 h 58"/>
              <a:gd name="T32" fmla="*/ 37 w 64"/>
              <a:gd name="T33" fmla="*/ 58 h 58"/>
              <a:gd name="T34" fmla="*/ 37 w 64"/>
              <a:gd name="T35" fmla="*/ 58 h 58"/>
              <a:gd name="T36" fmla="*/ 43 w 64"/>
              <a:gd name="T37" fmla="*/ 58 h 58"/>
              <a:gd name="T38" fmla="*/ 48 w 64"/>
              <a:gd name="T39" fmla="*/ 58 h 58"/>
              <a:gd name="T40" fmla="*/ 53 w 64"/>
              <a:gd name="T41" fmla="*/ 53 h 58"/>
              <a:gd name="T42" fmla="*/ 59 w 64"/>
              <a:gd name="T43" fmla="*/ 48 h 58"/>
              <a:gd name="T44" fmla="*/ 64 w 64"/>
              <a:gd name="T45" fmla="*/ 39 h 58"/>
              <a:gd name="T46" fmla="*/ 64 w 64"/>
              <a:gd name="T47" fmla="*/ 34 h 58"/>
              <a:gd name="T48" fmla="*/ 64 w 64"/>
              <a:gd name="T49" fmla="*/ 24 h 58"/>
              <a:gd name="T50" fmla="*/ 64 w 64"/>
              <a:gd name="T51" fmla="*/ 19 h 58"/>
              <a:gd name="T52" fmla="*/ 59 w 64"/>
              <a:gd name="T53" fmla="*/ 14 h 58"/>
              <a:gd name="T54" fmla="*/ 59 w 64"/>
              <a:gd name="T55" fmla="*/ 9 h 58"/>
              <a:gd name="T56" fmla="*/ 53 w 64"/>
              <a:gd name="T57" fmla="*/ 9 h 58"/>
              <a:gd name="T58" fmla="*/ 53 w 64"/>
              <a:gd name="T59" fmla="*/ 5 h 58"/>
              <a:gd name="T60" fmla="*/ 48 w 64"/>
              <a:gd name="T61" fmla="*/ 0 h 58"/>
              <a:gd name="T62" fmla="*/ 37 w 64"/>
              <a:gd name="T6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58">
                <a:moveTo>
                  <a:pt x="32" y="0"/>
                </a:moveTo>
                <a:lnTo>
                  <a:pt x="27" y="0"/>
                </a:lnTo>
                <a:lnTo>
                  <a:pt x="27" y="0"/>
                </a:lnTo>
                <a:lnTo>
                  <a:pt x="21" y="0"/>
                </a:lnTo>
                <a:lnTo>
                  <a:pt x="16" y="5"/>
                </a:lnTo>
                <a:lnTo>
                  <a:pt x="16" y="5"/>
                </a:lnTo>
                <a:lnTo>
                  <a:pt x="11" y="9"/>
                </a:lnTo>
                <a:lnTo>
                  <a:pt x="6" y="9"/>
                </a:lnTo>
                <a:lnTo>
                  <a:pt x="6" y="14"/>
                </a:lnTo>
                <a:lnTo>
                  <a:pt x="6" y="19"/>
                </a:lnTo>
                <a:lnTo>
                  <a:pt x="6" y="19"/>
                </a:lnTo>
                <a:lnTo>
                  <a:pt x="0" y="19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9"/>
                </a:lnTo>
                <a:lnTo>
                  <a:pt x="0" y="29"/>
                </a:lnTo>
                <a:lnTo>
                  <a:pt x="0" y="34"/>
                </a:lnTo>
                <a:lnTo>
                  <a:pt x="0" y="39"/>
                </a:lnTo>
                <a:lnTo>
                  <a:pt x="6" y="39"/>
                </a:lnTo>
                <a:lnTo>
                  <a:pt x="6" y="43"/>
                </a:lnTo>
                <a:lnTo>
                  <a:pt x="6" y="48"/>
                </a:lnTo>
                <a:lnTo>
                  <a:pt x="11" y="48"/>
                </a:lnTo>
                <a:lnTo>
                  <a:pt x="16" y="53"/>
                </a:lnTo>
                <a:lnTo>
                  <a:pt x="16" y="53"/>
                </a:lnTo>
                <a:lnTo>
                  <a:pt x="21" y="58"/>
                </a:lnTo>
                <a:lnTo>
                  <a:pt x="21" y="58"/>
                </a:lnTo>
                <a:lnTo>
                  <a:pt x="21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32" y="58"/>
                </a:lnTo>
                <a:lnTo>
                  <a:pt x="32" y="58"/>
                </a:lnTo>
                <a:lnTo>
                  <a:pt x="37" y="58"/>
                </a:lnTo>
                <a:lnTo>
                  <a:pt x="37" y="58"/>
                </a:lnTo>
                <a:lnTo>
                  <a:pt x="37" y="58"/>
                </a:lnTo>
                <a:lnTo>
                  <a:pt x="43" y="58"/>
                </a:lnTo>
                <a:lnTo>
                  <a:pt x="43" y="58"/>
                </a:lnTo>
                <a:lnTo>
                  <a:pt x="48" y="58"/>
                </a:lnTo>
                <a:lnTo>
                  <a:pt x="48" y="58"/>
                </a:lnTo>
                <a:lnTo>
                  <a:pt x="48" y="53"/>
                </a:lnTo>
                <a:lnTo>
                  <a:pt x="53" y="53"/>
                </a:lnTo>
                <a:lnTo>
                  <a:pt x="59" y="48"/>
                </a:lnTo>
                <a:lnTo>
                  <a:pt x="59" y="48"/>
                </a:lnTo>
                <a:lnTo>
                  <a:pt x="64" y="43"/>
                </a:lnTo>
                <a:lnTo>
                  <a:pt x="64" y="39"/>
                </a:lnTo>
                <a:lnTo>
                  <a:pt x="64" y="39"/>
                </a:lnTo>
                <a:lnTo>
                  <a:pt x="64" y="34"/>
                </a:lnTo>
                <a:lnTo>
                  <a:pt x="64" y="29"/>
                </a:lnTo>
                <a:lnTo>
                  <a:pt x="64" y="24"/>
                </a:lnTo>
                <a:lnTo>
                  <a:pt x="64" y="24"/>
                </a:lnTo>
                <a:lnTo>
                  <a:pt x="64" y="19"/>
                </a:lnTo>
                <a:lnTo>
                  <a:pt x="64" y="14"/>
                </a:lnTo>
                <a:lnTo>
                  <a:pt x="59" y="14"/>
                </a:lnTo>
                <a:lnTo>
                  <a:pt x="59" y="9"/>
                </a:lnTo>
                <a:lnTo>
                  <a:pt x="59" y="9"/>
                </a:lnTo>
                <a:lnTo>
                  <a:pt x="59" y="9"/>
                </a:lnTo>
                <a:lnTo>
                  <a:pt x="53" y="9"/>
                </a:lnTo>
                <a:lnTo>
                  <a:pt x="53" y="5"/>
                </a:lnTo>
                <a:lnTo>
                  <a:pt x="53" y="5"/>
                </a:lnTo>
                <a:lnTo>
                  <a:pt x="48" y="5"/>
                </a:lnTo>
                <a:lnTo>
                  <a:pt x="48" y="0"/>
                </a:lnTo>
                <a:lnTo>
                  <a:pt x="43" y="0"/>
                </a:lnTo>
                <a:lnTo>
                  <a:pt x="37" y="0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64" name="Freeform 364"/>
          <p:cNvSpPr>
            <a:spLocks/>
          </p:cNvSpPr>
          <p:nvPr/>
        </p:nvSpPr>
        <p:spPr bwMode="auto">
          <a:xfrm>
            <a:off x="3700463" y="1222375"/>
            <a:ext cx="79375" cy="71438"/>
          </a:xfrm>
          <a:custGeom>
            <a:avLst/>
            <a:gdLst>
              <a:gd name="T0" fmla="*/ 27 w 64"/>
              <a:gd name="T1" fmla="*/ 0 h 58"/>
              <a:gd name="T2" fmla="*/ 21 w 64"/>
              <a:gd name="T3" fmla="*/ 5 h 58"/>
              <a:gd name="T4" fmla="*/ 11 w 64"/>
              <a:gd name="T5" fmla="*/ 5 h 58"/>
              <a:gd name="T6" fmla="*/ 5 w 64"/>
              <a:gd name="T7" fmla="*/ 9 h 58"/>
              <a:gd name="T8" fmla="*/ 5 w 64"/>
              <a:gd name="T9" fmla="*/ 19 h 58"/>
              <a:gd name="T10" fmla="*/ 0 w 64"/>
              <a:gd name="T11" fmla="*/ 19 h 58"/>
              <a:gd name="T12" fmla="*/ 0 w 64"/>
              <a:gd name="T13" fmla="*/ 24 h 58"/>
              <a:gd name="T14" fmla="*/ 0 w 64"/>
              <a:gd name="T15" fmla="*/ 29 h 58"/>
              <a:gd name="T16" fmla="*/ 0 w 64"/>
              <a:gd name="T17" fmla="*/ 34 h 58"/>
              <a:gd name="T18" fmla="*/ 5 w 64"/>
              <a:gd name="T19" fmla="*/ 43 h 58"/>
              <a:gd name="T20" fmla="*/ 5 w 64"/>
              <a:gd name="T21" fmla="*/ 48 h 58"/>
              <a:gd name="T22" fmla="*/ 11 w 64"/>
              <a:gd name="T23" fmla="*/ 53 h 58"/>
              <a:gd name="T24" fmla="*/ 21 w 64"/>
              <a:gd name="T25" fmla="*/ 58 h 58"/>
              <a:gd name="T26" fmla="*/ 21 w 64"/>
              <a:gd name="T27" fmla="*/ 58 h 58"/>
              <a:gd name="T28" fmla="*/ 27 w 64"/>
              <a:gd name="T29" fmla="*/ 58 h 58"/>
              <a:gd name="T30" fmla="*/ 32 w 64"/>
              <a:gd name="T31" fmla="*/ 58 h 58"/>
              <a:gd name="T32" fmla="*/ 37 w 64"/>
              <a:gd name="T33" fmla="*/ 58 h 58"/>
              <a:gd name="T34" fmla="*/ 37 w 64"/>
              <a:gd name="T35" fmla="*/ 58 h 58"/>
              <a:gd name="T36" fmla="*/ 43 w 64"/>
              <a:gd name="T37" fmla="*/ 58 h 58"/>
              <a:gd name="T38" fmla="*/ 48 w 64"/>
              <a:gd name="T39" fmla="*/ 58 h 58"/>
              <a:gd name="T40" fmla="*/ 53 w 64"/>
              <a:gd name="T41" fmla="*/ 53 h 58"/>
              <a:gd name="T42" fmla="*/ 58 w 64"/>
              <a:gd name="T43" fmla="*/ 48 h 58"/>
              <a:gd name="T44" fmla="*/ 64 w 64"/>
              <a:gd name="T45" fmla="*/ 43 h 58"/>
              <a:gd name="T46" fmla="*/ 64 w 64"/>
              <a:gd name="T47" fmla="*/ 34 h 58"/>
              <a:gd name="T48" fmla="*/ 64 w 64"/>
              <a:gd name="T49" fmla="*/ 24 h 58"/>
              <a:gd name="T50" fmla="*/ 64 w 64"/>
              <a:gd name="T51" fmla="*/ 19 h 58"/>
              <a:gd name="T52" fmla="*/ 58 w 64"/>
              <a:gd name="T53" fmla="*/ 14 h 58"/>
              <a:gd name="T54" fmla="*/ 58 w 64"/>
              <a:gd name="T55" fmla="*/ 9 h 58"/>
              <a:gd name="T56" fmla="*/ 53 w 64"/>
              <a:gd name="T57" fmla="*/ 9 h 58"/>
              <a:gd name="T58" fmla="*/ 48 w 64"/>
              <a:gd name="T59" fmla="*/ 5 h 58"/>
              <a:gd name="T60" fmla="*/ 43 w 64"/>
              <a:gd name="T61" fmla="*/ 5 h 58"/>
              <a:gd name="T62" fmla="*/ 37 w 64"/>
              <a:gd name="T6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58">
                <a:moveTo>
                  <a:pt x="32" y="0"/>
                </a:moveTo>
                <a:lnTo>
                  <a:pt x="27" y="0"/>
                </a:lnTo>
                <a:lnTo>
                  <a:pt x="27" y="0"/>
                </a:lnTo>
                <a:lnTo>
                  <a:pt x="21" y="5"/>
                </a:lnTo>
                <a:lnTo>
                  <a:pt x="16" y="5"/>
                </a:lnTo>
                <a:lnTo>
                  <a:pt x="11" y="5"/>
                </a:lnTo>
                <a:lnTo>
                  <a:pt x="11" y="9"/>
                </a:lnTo>
                <a:lnTo>
                  <a:pt x="5" y="9"/>
                </a:lnTo>
                <a:lnTo>
                  <a:pt x="5" y="14"/>
                </a:lnTo>
                <a:lnTo>
                  <a:pt x="5" y="19"/>
                </a:lnTo>
                <a:lnTo>
                  <a:pt x="5" y="19"/>
                </a:lnTo>
                <a:lnTo>
                  <a:pt x="0" y="19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9"/>
                </a:lnTo>
                <a:lnTo>
                  <a:pt x="0" y="29"/>
                </a:lnTo>
                <a:lnTo>
                  <a:pt x="0" y="34"/>
                </a:lnTo>
                <a:lnTo>
                  <a:pt x="0" y="39"/>
                </a:lnTo>
                <a:lnTo>
                  <a:pt x="5" y="43"/>
                </a:lnTo>
                <a:lnTo>
                  <a:pt x="5" y="43"/>
                </a:lnTo>
                <a:lnTo>
                  <a:pt x="5" y="48"/>
                </a:lnTo>
                <a:lnTo>
                  <a:pt x="11" y="53"/>
                </a:lnTo>
                <a:lnTo>
                  <a:pt x="11" y="53"/>
                </a:lnTo>
                <a:lnTo>
                  <a:pt x="16" y="58"/>
                </a:lnTo>
                <a:lnTo>
                  <a:pt x="21" y="58"/>
                </a:lnTo>
                <a:lnTo>
                  <a:pt x="21" y="58"/>
                </a:lnTo>
                <a:lnTo>
                  <a:pt x="21" y="58"/>
                </a:lnTo>
                <a:lnTo>
                  <a:pt x="27" y="58"/>
                </a:lnTo>
                <a:lnTo>
                  <a:pt x="27" y="58"/>
                </a:lnTo>
                <a:lnTo>
                  <a:pt x="27" y="58"/>
                </a:lnTo>
                <a:lnTo>
                  <a:pt x="32" y="58"/>
                </a:lnTo>
                <a:lnTo>
                  <a:pt x="32" y="58"/>
                </a:lnTo>
                <a:lnTo>
                  <a:pt x="37" y="58"/>
                </a:lnTo>
                <a:lnTo>
                  <a:pt x="37" y="58"/>
                </a:lnTo>
                <a:lnTo>
                  <a:pt x="37" y="58"/>
                </a:lnTo>
                <a:lnTo>
                  <a:pt x="43" y="58"/>
                </a:lnTo>
                <a:lnTo>
                  <a:pt x="43" y="58"/>
                </a:lnTo>
                <a:lnTo>
                  <a:pt x="43" y="58"/>
                </a:lnTo>
                <a:lnTo>
                  <a:pt x="48" y="58"/>
                </a:lnTo>
                <a:lnTo>
                  <a:pt x="48" y="58"/>
                </a:lnTo>
                <a:lnTo>
                  <a:pt x="53" y="53"/>
                </a:lnTo>
                <a:lnTo>
                  <a:pt x="53" y="53"/>
                </a:lnTo>
                <a:lnTo>
                  <a:pt x="58" y="48"/>
                </a:lnTo>
                <a:lnTo>
                  <a:pt x="58" y="43"/>
                </a:lnTo>
                <a:lnTo>
                  <a:pt x="64" y="43"/>
                </a:lnTo>
                <a:lnTo>
                  <a:pt x="64" y="39"/>
                </a:lnTo>
                <a:lnTo>
                  <a:pt x="64" y="34"/>
                </a:lnTo>
                <a:lnTo>
                  <a:pt x="64" y="29"/>
                </a:lnTo>
                <a:lnTo>
                  <a:pt x="64" y="24"/>
                </a:lnTo>
                <a:lnTo>
                  <a:pt x="64" y="24"/>
                </a:lnTo>
                <a:lnTo>
                  <a:pt x="64" y="19"/>
                </a:lnTo>
                <a:lnTo>
                  <a:pt x="58" y="14"/>
                </a:lnTo>
                <a:lnTo>
                  <a:pt x="58" y="14"/>
                </a:lnTo>
                <a:lnTo>
                  <a:pt x="58" y="9"/>
                </a:lnTo>
                <a:lnTo>
                  <a:pt x="58" y="9"/>
                </a:lnTo>
                <a:lnTo>
                  <a:pt x="53" y="9"/>
                </a:lnTo>
                <a:lnTo>
                  <a:pt x="53" y="9"/>
                </a:lnTo>
                <a:lnTo>
                  <a:pt x="53" y="5"/>
                </a:lnTo>
                <a:lnTo>
                  <a:pt x="48" y="5"/>
                </a:lnTo>
                <a:lnTo>
                  <a:pt x="48" y="5"/>
                </a:lnTo>
                <a:lnTo>
                  <a:pt x="43" y="5"/>
                </a:lnTo>
                <a:lnTo>
                  <a:pt x="43" y="0"/>
                </a:lnTo>
                <a:lnTo>
                  <a:pt x="37" y="0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65" name="Freeform 365"/>
          <p:cNvSpPr>
            <a:spLocks/>
          </p:cNvSpPr>
          <p:nvPr/>
        </p:nvSpPr>
        <p:spPr bwMode="auto">
          <a:xfrm>
            <a:off x="3479800" y="908050"/>
            <a:ext cx="79375" cy="79375"/>
          </a:xfrm>
          <a:custGeom>
            <a:avLst/>
            <a:gdLst>
              <a:gd name="T0" fmla="*/ 26 w 63"/>
              <a:gd name="T1" fmla="*/ 0 h 64"/>
              <a:gd name="T2" fmla="*/ 21 w 63"/>
              <a:gd name="T3" fmla="*/ 5 h 64"/>
              <a:gd name="T4" fmla="*/ 10 w 63"/>
              <a:gd name="T5" fmla="*/ 10 h 64"/>
              <a:gd name="T6" fmla="*/ 5 w 63"/>
              <a:gd name="T7" fmla="*/ 15 h 64"/>
              <a:gd name="T8" fmla="*/ 5 w 63"/>
              <a:gd name="T9" fmla="*/ 20 h 64"/>
              <a:gd name="T10" fmla="*/ 0 w 63"/>
              <a:gd name="T11" fmla="*/ 25 h 64"/>
              <a:gd name="T12" fmla="*/ 0 w 63"/>
              <a:gd name="T13" fmla="*/ 25 h 64"/>
              <a:gd name="T14" fmla="*/ 0 w 63"/>
              <a:gd name="T15" fmla="*/ 30 h 64"/>
              <a:gd name="T16" fmla="*/ 0 w 63"/>
              <a:gd name="T17" fmla="*/ 34 h 64"/>
              <a:gd name="T18" fmla="*/ 0 w 63"/>
              <a:gd name="T19" fmla="*/ 44 h 64"/>
              <a:gd name="T20" fmla="*/ 5 w 63"/>
              <a:gd name="T21" fmla="*/ 49 h 64"/>
              <a:gd name="T22" fmla="*/ 10 w 63"/>
              <a:gd name="T23" fmla="*/ 54 h 64"/>
              <a:gd name="T24" fmla="*/ 16 w 63"/>
              <a:gd name="T25" fmla="*/ 59 h 64"/>
              <a:gd name="T26" fmla="*/ 21 w 63"/>
              <a:gd name="T27" fmla="*/ 59 h 64"/>
              <a:gd name="T28" fmla="*/ 26 w 63"/>
              <a:gd name="T29" fmla="*/ 59 h 64"/>
              <a:gd name="T30" fmla="*/ 31 w 63"/>
              <a:gd name="T31" fmla="*/ 64 h 64"/>
              <a:gd name="T32" fmla="*/ 37 w 63"/>
              <a:gd name="T33" fmla="*/ 64 h 64"/>
              <a:gd name="T34" fmla="*/ 37 w 63"/>
              <a:gd name="T35" fmla="*/ 59 h 64"/>
              <a:gd name="T36" fmla="*/ 42 w 63"/>
              <a:gd name="T37" fmla="*/ 59 h 64"/>
              <a:gd name="T38" fmla="*/ 47 w 63"/>
              <a:gd name="T39" fmla="*/ 59 h 64"/>
              <a:gd name="T40" fmla="*/ 53 w 63"/>
              <a:gd name="T41" fmla="*/ 54 h 64"/>
              <a:gd name="T42" fmla="*/ 58 w 63"/>
              <a:gd name="T43" fmla="*/ 49 h 64"/>
              <a:gd name="T44" fmla="*/ 63 w 63"/>
              <a:gd name="T45" fmla="*/ 44 h 64"/>
              <a:gd name="T46" fmla="*/ 63 w 63"/>
              <a:gd name="T47" fmla="*/ 34 h 64"/>
              <a:gd name="T48" fmla="*/ 63 w 63"/>
              <a:gd name="T49" fmla="*/ 30 h 64"/>
              <a:gd name="T50" fmla="*/ 63 w 63"/>
              <a:gd name="T51" fmla="*/ 20 h 64"/>
              <a:gd name="T52" fmla="*/ 58 w 63"/>
              <a:gd name="T53" fmla="*/ 15 h 64"/>
              <a:gd name="T54" fmla="*/ 58 w 63"/>
              <a:gd name="T55" fmla="*/ 10 h 64"/>
              <a:gd name="T56" fmla="*/ 53 w 63"/>
              <a:gd name="T57" fmla="*/ 10 h 64"/>
              <a:gd name="T58" fmla="*/ 47 w 63"/>
              <a:gd name="T59" fmla="*/ 5 h 64"/>
              <a:gd name="T60" fmla="*/ 42 w 63"/>
              <a:gd name="T61" fmla="*/ 5 h 64"/>
              <a:gd name="T62" fmla="*/ 37 w 63"/>
              <a:gd name="T6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64">
                <a:moveTo>
                  <a:pt x="31" y="0"/>
                </a:moveTo>
                <a:lnTo>
                  <a:pt x="26" y="0"/>
                </a:lnTo>
                <a:lnTo>
                  <a:pt x="26" y="5"/>
                </a:lnTo>
                <a:lnTo>
                  <a:pt x="21" y="5"/>
                </a:lnTo>
                <a:lnTo>
                  <a:pt x="16" y="5"/>
                </a:lnTo>
                <a:lnTo>
                  <a:pt x="10" y="10"/>
                </a:lnTo>
                <a:lnTo>
                  <a:pt x="10" y="10"/>
                </a:lnTo>
                <a:lnTo>
                  <a:pt x="5" y="15"/>
                </a:lnTo>
                <a:lnTo>
                  <a:pt x="5" y="15"/>
                </a:lnTo>
                <a:lnTo>
                  <a:pt x="5" y="20"/>
                </a:lnTo>
                <a:lnTo>
                  <a:pt x="5" y="20"/>
                </a:lnTo>
                <a:lnTo>
                  <a:pt x="0" y="25"/>
                </a:lnTo>
                <a:lnTo>
                  <a:pt x="0" y="25"/>
                </a:lnTo>
                <a:lnTo>
                  <a:pt x="0" y="25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4"/>
                </a:lnTo>
                <a:lnTo>
                  <a:pt x="0" y="39"/>
                </a:lnTo>
                <a:lnTo>
                  <a:pt x="0" y="44"/>
                </a:lnTo>
                <a:lnTo>
                  <a:pt x="5" y="44"/>
                </a:lnTo>
                <a:lnTo>
                  <a:pt x="5" y="49"/>
                </a:lnTo>
                <a:lnTo>
                  <a:pt x="10" y="54"/>
                </a:lnTo>
                <a:lnTo>
                  <a:pt x="10" y="54"/>
                </a:lnTo>
                <a:lnTo>
                  <a:pt x="16" y="59"/>
                </a:lnTo>
                <a:lnTo>
                  <a:pt x="16" y="59"/>
                </a:lnTo>
                <a:lnTo>
                  <a:pt x="21" y="59"/>
                </a:lnTo>
                <a:lnTo>
                  <a:pt x="21" y="59"/>
                </a:lnTo>
                <a:lnTo>
                  <a:pt x="26" y="59"/>
                </a:lnTo>
                <a:lnTo>
                  <a:pt x="26" y="59"/>
                </a:lnTo>
                <a:lnTo>
                  <a:pt x="26" y="59"/>
                </a:lnTo>
                <a:lnTo>
                  <a:pt x="31" y="64"/>
                </a:lnTo>
                <a:lnTo>
                  <a:pt x="31" y="64"/>
                </a:lnTo>
                <a:lnTo>
                  <a:pt x="37" y="64"/>
                </a:lnTo>
                <a:lnTo>
                  <a:pt x="37" y="59"/>
                </a:lnTo>
                <a:lnTo>
                  <a:pt x="37" y="59"/>
                </a:lnTo>
                <a:lnTo>
                  <a:pt x="42" y="59"/>
                </a:lnTo>
                <a:lnTo>
                  <a:pt x="42" y="59"/>
                </a:lnTo>
                <a:lnTo>
                  <a:pt x="42" y="59"/>
                </a:lnTo>
                <a:lnTo>
                  <a:pt x="47" y="59"/>
                </a:lnTo>
                <a:lnTo>
                  <a:pt x="47" y="59"/>
                </a:lnTo>
                <a:lnTo>
                  <a:pt x="53" y="54"/>
                </a:lnTo>
                <a:lnTo>
                  <a:pt x="53" y="54"/>
                </a:lnTo>
                <a:lnTo>
                  <a:pt x="58" y="49"/>
                </a:lnTo>
                <a:lnTo>
                  <a:pt x="58" y="44"/>
                </a:lnTo>
                <a:lnTo>
                  <a:pt x="63" y="44"/>
                </a:lnTo>
                <a:lnTo>
                  <a:pt x="63" y="39"/>
                </a:lnTo>
                <a:lnTo>
                  <a:pt x="63" y="34"/>
                </a:lnTo>
                <a:lnTo>
                  <a:pt x="63" y="30"/>
                </a:lnTo>
                <a:lnTo>
                  <a:pt x="63" y="30"/>
                </a:lnTo>
                <a:lnTo>
                  <a:pt x="63" y="25"/>
                </a:lnTo>
                <a:lnTo>
                  <a:pt x="63" y="20"/>
                </a:lnTo>
                <a:lnTo>
                  <a:pt x="58" y="15"/>
                </a:lnTo>
                <a:lnTo>
                  <a:pt x="58" y="15"/>
                </a:lnTo>
                <a:lnTo>
                  <a:pt x="58" y="15"/>
                </a:lnTo>
                <a:lnTo>
                  <a:pt x="5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47" y="5"/>
                </a:lnTo>
                <a:lnTo>
                  <a:pt x="47" y="5"/>
                </a:lnTo>
                <a:lnTo>
                  <a:pt x="42" y="5"/>
                </a:lnTo>
                <a:lnTo>
                  <a:pt x="42" y="5"/>
                </a:lnTo>
                <a:lnTo>
                  <a:pt x="37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66" name="Freeform 366"/>
          <p:cNvSpPr>
            <a:spLocks/>
          </p:cNvSpPr>
          <p:nvPr/>
        </p:nvSpPr>
        <p:spPr bwMode="auto">
          <a:xfrm>
            <a:off x="4175125" y="2192338"/>
            <a:ext cx="80963" cy="77787"/>
          </a:xfrm>
          <a:custGeom>
            <a:avLst/>
            <a:gdLst>
              <a:gd name="T0" fmla="*/ 0 w 64"/>
              <a:gd name="T1" fmla="*/ 10 h 63"/>
              <a:gd name="T2" fmla="*/ 22 w 64"/>
              <a:gd name="T3" fmla="*/ 29 h 63"/>
              <a:gd name="T4" fmla="*/ 0 w 64"/>
              <a:gd name="T5" fmla="*/ 54 h 63"/>
              <a:gd name="T6" fmla="*/ 11 w 64"/>
              <a:gd name="T7" fmla="*/ 63 h 63"/>
              <a:gd name="T8" fmla="*/ 32 w 64"/>
              <a:gd name="T9" fmla="*/ 39 h 63"/>
              <a:gd name="T10" fmla="*/ 54 w 64"/>
              <a:gd name="T11" fmla="*/ 63 h 63"/>
              <a:gd name="T12" fmla="*/ 64 w 64"/>
              <a:gd name="T13" fmla="*/ 54 h 63"/>
              <a:gd name="T14" fmla="*/ 43 w 64"/>
              <a:gd name="T15" fmla="*/ 29 h 63"/>
              <a:gd name="T16" fmla="*/ 64 w 64"/>
              <a:gd name="T17" fmla="*/ 10 h 63"/>
              <a:gd name="T18" fmla="*/ 54 w 64"/>
              <a:gd name="T19" fmla="*/ 0 h 63"/>
              <a:gd name="T20" fmla="*/ 32 w 64"/>
              <a:gd name="T21" fmla="*/ 24 h 63"/>
              <a:gd name="T22" fmla="*/ 11 w 64"/>
              <a:gd name="T23" fmla="*/ 0 h 63"/>
              <a:gd name="T24" fmla="*/ 0 w 64"/>
              <a:gd name="T25" fmla="*/ 1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63">
                <a:moveTo>
                  <a:pt x="0" y="10"/>
                </a:moveTo>
                <a:lnTo>
                  <a:pt x="22" y="29"/>
                </a:lnTo>
                <a:lnTo>
                  <a:pt x="0" y="54"/>
                </a:lnTo>
                <a:lnTo>
                  <a:pt x="11" y="63"/>
                </a:lnTo>
                <a:lnTo>
                  <a:pt x="32" y="39"/>
                </a:lnTo>
                <a:lnTo>
                  <a:pt x="54" y="63"/>
                </a:lnTo>
                <a:lnTo>
                  <a:pt x="64" y="54"/>
                </a:lnTo>
                <a:lnTo>
                  <a:pt x="43" y="29"/>
                </a:lnTo>
                <a:lnTo>
                  <a:pt x="64" y="10"/>
                </a:lnTo>
                <a:lnTo>
                  <a:pt x="54" y="0"/>
                </a:lnTo>
                <a:lnTo>
                  <a:pt x="32" y="24"/>
                </a:lnTo>
                <a:lnTo>
                  <a:pt x="11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67" name="Freeform 367"/>
          <p:cNvSpPr>
            <a:spLocks/>
          </p:cNvSpPr>
          <p:nvPr/>
        </p:nvSpPr>
        <p:spPr bwMode="auto">
          <a:xfrm>
            <a:off x="4041775" y="1841500"/>
            <a:ext cx="79375" cy="73025"/>
          </a:xfrm>
          <a:custGeom>
            <a:avLst/>
            <a:gdLst>
              <a:gd name="T0" fmla="*/ 0 w 64"/>
              <a:gd name="T1" fmla="*/ 10 h 59"/>
              <a:gd name="T2" fmla="*/ 21 w 64"/>
              <a:gd name="T3" fmla="*/ 30 h 59"/>
              <a:gd name="T4" fmla="*/ 0 w 64"/>
              <a:gd name="T5" fmla="*/ 49 h 59"/>
              <a:gd name="T6" fmla="*/ 11 w 64"/>
              <a:gd name="T7" fmla="*/ 59 h 59"/>
              <a:gd name="T8" fmla="*/ 32 w 64"/>
              <a:gd name="T9" fmla="*/ 39 h 59"/>
              <a:gd name="T10" fmla="*/ 53 w 64"/>
              <a:gd name="T11" fmla="*/ 59 h 59"/>
              <a:gd name="T12" fmla="*/ 64 w 64"/>
              <a:gd name="T13" fmla="*/ 49 h 59"/>
              <a:gd name="T14" fmla="*/ 43 w 64"/>
              <a:gd name="T15" fmla="*/ 30 h 59"/>
              <a:gd name="T16" fmla="*/ 64 w 64"/>
              <a:gd name="T17" fmla="*/ 10 h 59"/>
              <a:gd name="T18" fmla="*/ 53 w 64"/>
              <a:gd name="T19" fmla="*/ 0 h 59"/>
              <a:gd name="T20" fmla="*/ 32 w 64"/>
              <a:gd name="T21" fmla="*/ 20 h 59"/>
              <a:gd name="T22" fmla="*/ 11 w 64"/>
              <a:gd name="T23" fmla="*/ 0 h 59"/>
              <a:gd name="T24" fmla="*/ 0 w 64"/>
              <a:gd name="T25" fmla="*/ 1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59">
                <a:moveTo>
                  <a:pt x="0" y="10"/>
                </a:moveTo>
                <a:lnTo>
                  <a:pt x="21" y="30"/>
                </a:lnTo>
                <a:lnTo>
                  <a:pt x="0" y="49"/>
                </a:lnTo>
                <a:lnTo>
                  <a:pt x="11" y="59"/>
                </a:lnTo>
                <a:lnTo>
                  <a:pt x="32" y="39"/>
                </a:lnTo>
                <a:lnTo>
                  <a:pt x="53" y="59"/>
                </a:lnTo>
                <a:lnTo>
                  <a:pt x="64" y="49"/>
                </a:lnTo>
                <a:lnTo>
                  <a:pt x="43" y="30"/>
                </a:lnTo>
                <a:lnTo>
                  <a:pt x="64" y="10"/>
                </a:lnTo>
                <a:lnTo>
                  <a:pt x="53" y="0"/>
                </a:lnTo>
                <a:lnTo>
                  <a:pt x="32" y="20"/>
                </a:lnTo>
                <a:lnTo>
                  <a:pt x="11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68" name="Freeform 368"/>
          <p:cNvSpPr>
            <a:spLocks/>
          </p:cNvSpPr>
          <p:nvPr/>
        </p:nvSpPr>
        <p:spPr bwMode="auto">
          <a:xfrm>
            <a:off x="3887788" y="1692275"/>
            <a:ext cx="87312" cy="77788"/>
          </a:xfrm>
          <a:custGeom>
            <a:avLst/>
            <a:gdLst>
              <a:gd name="T0" fmla="*/ 0 w 69"/>
              <a:gd name="T1" fmla="*/ 9 h 63"/>
              <a:gd name="T2" fmla="*/ 26 w 69"/>
              <a:gd name="T3" fmla="*/ 29 h 63"/>
              <a:gd name="T4" fmla="*/ 0 w 69"/>
              <a:gd name="T5" fmla="*/ 53 h 63"/>
              <a:gd name="T6" fmla="*/ 10 w 69"/>
              <a:gd name="T7" fmla="*/ 63 h 63"/>
              <a:gd name="T8" fmla="*/ 37 w 69"/>
              <a:gd name="T9" fmla="*/ 39 h 63"/>
              <a:gd name="T10" fmla="*/ 58 w 69"/>
              <a:gd name="T11" fmla="*/ 63 h 63"/>
              <a:gd name="T12" fmla="*/ 69 w 69"/>
              <a:gd name="T13" fmla="*/ 53 h 63"/>
              <a:gd name="T14" fmla="*/ 48 w 69"/>
              <a:gd name="T15" fmla="*/ 29 h 63"/>
              <a:gd name="T16" fmla="*/ 69 w 69"/>
              <a:gd name="T17" fmla="*/ 9 h 63"/>
              <a:gd name="T18" fmla="*/ 58 w 69"/>
              <a:gd name="T19" fmla="*/ 0 h 63"/>
              <a:gd name="T20" fmla="*/ 37 w 69"/>
              <a:gd name="T21" fmla="*/ 24 h 63"/>
              <a:gd name="T22" fmla="*/ 10 w 69"/>
              <a:gd name="T23" fmla="*/ 0 h 63"/>
              <a:gd name="T24" fmla="*/ 0 w 69"/>
              <a:gd name="T25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" h="63">
                <a:moveTo>
                  <a:pt x="0" y="9"/>
                </a:moveTo>
                <a:lnTo>
                  <a:pt x="26" y="29"/>
                </a:lnTo>
                <a:lnTo>
                  <a:pt x="0" y="53"/>
                </a:lnTo>
                <a:lnTo>
                  <a:pt x="10" y="63"/>
                </a:lnTo>
                <a:lnTo>
                  <a:pt x="37" y="39"/>
                </a:lnTo>
                <a:lnTo>
                  <a:pt x="58" y="63"/>
                </a:lnTo>
                <a:lnTo>
                  <a:pt x="69" y="53"/>
                </a:lnTo>
                <a:lnTo>
                  <a:pt x="48" y="29"/>
                </a:lnTo>
                <a:lnTo>
                  <a:pt x="69" y="9"/>
                </a:lnTo>
                <a:lnTo>
                  <a:pt x="58" y="0"/>
                </a:lnTo>
                <a:lnTo>
                  <a:pt x="37" y="24"/>
                </a:lnTo>
                <a:lnTo>
                  <a:pt x="10" y="0"/>
                </a:lnTo>
                <a:lnTo>
                  <a:pt x="0" y="9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69" name="Freeform 369"/>
          <p:cNvSpPr>
            <a:spLocks/>
          </p:cNvSpPr>
          <p:nvPr/>
        </p:nvSpPr>
        <p:spPr bwMode="auto">
          <a:xfrm>
            <a:off x="3686175" y="1120775"/>
            <a:ext cx="80963" cy="77788"/>
          </a:xfrm>
          <a:custGeom>
            <a:avLst/>
            <a:gdLst>
              <a:gd name="T0" fmla="*/ 0 w 64"/>
              <a:gd name="T1" fmla="*/ 10 h 63"/>
              <a:gd name="T2" fmla="*/ 22 w 64"/>
              <a:gd name="T3" fmla="*/ 29 h 63"/>
              <a:gd name="T4" fmla="*/ 0 w 64"/>
              <a:gd name="T5" fmla="*/ 53 h 63"/>
              <a:gd name="T6" fmla="*/ 6 w 64"/>
              <a:gd name="T7" fmla="*/ 63 h 63"/>
              <a:gd name="T8" fmla="*/ 32 w 64"/>
              <a:gd name="T9" fmla="*/ 39 h 63"/>
              <a:gd name="T10" fmla="*/ 54 w 64"/>
              <a:gd name="T11" fmla="*/ 63 h 63"/>
              <a:gd name="T12" fmla="*/ 64 w 64"/>
              <a:gd name="T13" fmla="*/ 53 h 63"/>
              <a:gd name="T14" fmla="*/ 43 w 64"/>
              <a:gd name="T15" fmla="*/ 29 h 63"/>
              <a:gd name="T16" fmla="*/ 64 w 64"/>
              <a:gd name="T17" fmla="*/ 10 h 63"/>
              <a:gd name="T18" fmla="*/ 54 w 64"/>
              <a:gd name="T19" fmla="*/ 0 h 63"/>
              <a:gd name="T20" fmla="*/ 32 w 64"/>
              <a:gd name="T21" fmla="*/ 24 h 63"/>
              <a:gd name="T22" fmla="*/ 6 w 64"/>
              <a:gd name="T23" fmla="*/ 0 h 63"/>
              <a:gd name="T24" fmla="*/ 0 w 64"/>
              <a:gd name="T25" fmla="*/ 1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63">
                <a:moveTo>
                  <a:pt x="0" y="10"/>
                </a:moveTo>
                <a:lnTo>
                  <a:pt x="22" y="29"/>
                </a:lnTo>
                <a:lnTo>
                  <a:pt x="0" y="53"/>
                </a:lnTo>
                <a:lnTo>
                  <a:pt x="6" y="63"/>
                </a:lnTo>
                <a:lnTo>
                  <a:pt x="32" y="39"/>
                </a:lnTo>
                <a:lnTo>
                  <a:pt x="54" y="63"/>
                </a:lnTo>
                <a:lnTo>
                  <a:pt x="64" y="53"/>
                </a:lnTo>
                <a:lnTo>
                  <a:pt x="43" y="29"/>
                </a:lnTo>
                <a:lnTo>
                  <a:pt x="64" y="10"/>
                </a:lnTo>
                <a:lnTo>
                  <a:pt x="54" y="0"/>
                </a:lnTo>
                <a:lnTo>
                  <a:pt x="32" y="24"/>
                </a:lnTo>
                <a:lnTo>
                  <a:pt x="6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70" name="Freeform 370"/>
          <p:cNvSpPr>
            <a:spLocks/>
          </p:cNvSpPr>
          <p:nvPr/>
        </p:nvSpPr>
        <p:spPr bwMode="auto">
          <a:xfrm>
            <a:off x="3908425" y="1741488"/>
            <a:ext cx="79375" cy="77787"/>
          </a:xfrm>
          <a:custGeom>
            <a:avLst/>
            <a:gdLst>
              <a:gd name="T0" fmla="*/ 32 w 64"/>
              <a:gd name="T1" fmla="*/ 4 h 63"/>
              <a:gd name="T2" fmla="*/ 21 w 64"/>
              <a:gd name="T3" fmla="*/ 4 h 63"/>
              <a:gd name="T4" fmla="*/ 16 w 64"/>
              <a:gd name="T5" fmla="*/ 9 h 63"/>
              <a:gd name="T6" fmla="*/ 5 w 64"/>
              <a:gd name="T7" fmla="*/ 14 h 63"/>
              <a:gd name="T8" fmla="*/ 5 w 64"/>
              <a:gd name="T9" fmla="*/ 19 h 63"/>
              <a:gd name="T10" fmla="*/ 0 w 64"/>
              <a:gd name="T11" fmla="*/ 24 h 63"/>
              <a:gd name="T12" fmla="*/ 0 w 64"/>
              <a:gd name="T13" fmla="*/ 24 h 63"/>
              <a:gd name="T14" fmla="*/ 0 w 64"/>
              <a:gd name="T15" fmla="*/ 29 h 63"/>
              <a:gd name="T16" fmla="*/ 0 w 64"/>
              <a:gd name="T17" fmla="*/ 34 h 63"/>
              <a:gd name="T18" fmla="*/ 5 w 64"/>
              <a:gd name="T19" fmla="*/ 43 h 63"/>
              <a:gd name="T20" fmla="*/ 5 w 64"/>
              <a:gd name="T21" fmla="*/ 48 h 63"/>
              <a:gd name="T22" fmla="*/ 16 w 64"/>
              <a:gd name="T23" fmla="*/ 53 h 63"/>
              <a:gd name="T24" fmla="*/ 21 w 64"/>
              <a:gd name="T25" fmla="*/ 58 h 63"/>
              <a:gd name="T26" fmla="*/ 21 w 64"/>
              <a:gd name="T27" fmla="*/ 58 h 63"/>
              <a:gd name="T28" fmla="*/ 26 w 64"/>
              <a:gd name="T29" fmla="*/ 58 h 63"/>
              <a:gd name="T30" fmla="*/ 32 w 64"/>
              <a:gd name="T31" fmla="*/ 63 h 63"/>
              <a:gd name="T32" fmla="*/ 37 w 64"/>
              <a:gd name="T33" fmla="*/ 63 h 63"/>
              <a:gd name="T34" fmla="*/ 37 w 64"/>
              <a:gd name="T35" fmla="*/ 58 h 63"/>
              <a:gd name="T36" fmla="*/ 42 w 64"/>
              <a:gd name="T37" fmla="*/ 58 h 63"/>
              <a:gd name="T38" fmla="*/ 48 w 64"/>
              <a:gd name="T39" fmla="*/ 58 h 63"/>
              <a:gd name="T40" fmla="*/ 53 w 64"/>
              <a:gd name="T41" fmla="*/ 53 h 63"/>
              <a:gd name="T42" fmla="*/ 58 w 64"/>
              <a:gd name="T43" fmla="*/ 48 h 63"/>
              <a:gd name="T44" fmla="*/ 64 w 64"/>
              <a:gd name="T45" fmla="*/ 43 h 63"/>
              <a:gd name="T46" fmla="*/ 64 w 64"/>
              <a:gd name="T47" fmla="*/ 34 h 63"/>
              <a:gd name="T48" fmla="*/ 64 w 64"/>
              <a:gd name="T49" fmla="*/ 29 h 63"/>
              <a:gd name="T50" fmla="*/ 64 w 64"/>
              <a:gd name="T51" fmla="*/ 19 h 63"/>
              <a:gd name="T52" fmla="*/ 58 w 64"/>
              <a:gd name="T53" fmla="*/ 14 h 63"/>
              <a:gd name="T54" fmla="*/ 58 w 64"/>
              <a:gd name="T55" fmla="*/ 9 h 63"/>
              <a:gd name="T56" fmla="*/ 53 w 64"/>
              <a:gd name="T57" fmla="*/ 9 h 63"/>
              <a:gd name="T58" fmla="*/ 53 w 64"/>
              <a:gd name="T59" fmla="*/ 4 h 63"/>
              <a:gd name="T60" fmla="*/ 48 w 64"/>
              <a:gd name="T61" fmla="*/ 4 h 63"/>
              <a:gd name="T62" fmla="*/ 37 w 64"/>
              <a:gd name="T63" fmla="*/ 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63">
                <a:moveTo>
                  <a:pt x="32" y="0"/>
                </a:moveTo>
                <a:lnTo>
                  <a:pt x="32" y="4"/>
                </a:lnTo>
                <a:lnTo>
                  <a:pt x="26" y="4"/>
                </a:lnTo>
                <a:lnTo>
                  <a:pt x="21" y="4"/>
                </a:lnTo>
                <a:lnTo>
                  <a:pt x="16" y="4"/>
                </a:lnTo>
                <a:lnTo>
                  <a:pt x="16" y="9"/>
                </a:lnTo>
                <a:lnTo>
                  <a:pt x="10" y="9"/>
                </a:lnTo>
                <a:lnTo>
                  <a:pt x="5" y="14"/>
                </a:lnTo>
                <a:lnTo>
                  <a:pt x="5" y="14"/>
                </a:lnTo>
                <a:lnTo>
                  <a:pt x="5" y="19"/>
                </a:lnTo>
                <a:lnTo>
                  <a:pt x="5" y="19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0" y="29"/>
                </a:lnTo>
                <a:lnTo>
                  <a:pt x="0" y="29"/>
                </a:lnTo>
                <a:lnTo>
                  <a:pt x="0" y="34"/>
                </a:lnTo>
                <a:lnTo>
                  <a:pt x="0" y="34"/>
                </a:lnTo>
                <a:lnTo>
                  <a:pt x="0" y="39"/>
                </a:lnTo>
                <a:lnTo>
                  <a:pt x="5" y="43"/>
                </a:lnTo>
                <a:lnTo>
                  <a:pt x="5" y="48"/>
                </a:lnTo>
                <a:lnTo>
                  <a:pt x="5" y="48"/>
                </a:lnTo>
                <a:lnTo>
                  <a:pt x="10" y="53"/>
                </a:lnTo>
                <a:lnTo>
                  <a:pt x="16" y="53"/>
                </a:lnTo>
                <a:lnTo>
                  <a:pt x="16" y="58"/>
                </a:lnTo>
                <a:lnTo>
                  <a:pt x="21" y="58"/>
                </a:lnTo>
                <a:lnTo>
                  <a:pt x="21" y="58"/>
                </a:lnTo>
                <a:lnTo>
                  <a:pt x="21" y="58"/>
                </a:lnTo>
                <a:lnTo>
                  <a:pt x="26" y="58"/>
                </a:lnTo>
                <a:lnTo>
                  <a:pt x="26" y="58"/>
                </a:lnTo>
                <a:lnTo>
                  <a:pt x="32" y="63"/>
                </a:lnTo>
                <a:lnTo>
                  <a:pt x="32" y="63"/>
                </a:lnTo>
                <a:lnTo>
                  <a:pt x="32" y="63"/>
                </a:lnTo>
                <a:lnTo>
                  <a:pt x="37" y="63"/>
                </a:lnTo>
                <a:lnTo>
                  <a:pt x="37" y="63"/>
                </a:lnTo>
                <a:lnTo>
                  <a:pt x="37" y="58"/>
                </a:lnTo>
                <a:lnTo>
                  <a:pt x="42" y="58"/>
                </a:lnTo>
                <a:lnTo>
                  <a:pt x="42" y="58"/>
                </a:lnTo>
                <a:lnTo>
                  <a:pt x="48" y="58"/>
                </a:lnTo>
                <a:lnTo>
                  <a:pt x="48" y="58"/>
                </a:lnTo>
                <a:lnTo>
                  <a:pt x="48" y="58"/>
                </a:lnTo>
                <a:lnTo>
                  <a:pt x="53" y="53"/>
                </a:lnTo>
                <a:lnTo>
                  <a:pt x="58" y="53"/>
                </a:lnTo>
                <a:lnTo>
                  <a:pt x="58" y="48"/>
                </a:lnTo>
                <a:lnTo>
                  <a:pt x="64" y="48"/>
                </a:lnTo>
                <a:lnTo>
                  <a:pt x="64" y="43"/>
                </a:lnTo>
                <a:lnTo>
                  <a:pt x="64" y="39"/>
                </a:lnTo>
                <a:lnTo>
                  <a:pt x="64" y="34"/>
                </a:lnTo>
                <a:lnTo>
                  <a:pt x="64" y="34"/>
                </a:lnTo>
                <a:lnTo>
                  <a:pt x="64" y="29"/>
                </a:lnTo>
                <a:lnTo>
                  <a:pt x="64" y="24"/>
                </a:lnTo>
                <a:lnTo>
                  <a:pt x="64" y="19"/>
                </a:lnTo>
                <a:lnTo>
                  <a:pt x="64" y="14"/>
                </a:lnTo>
                <a:lnTo>
                  <a:pt x="58" y="14"/>
                </a:lnTo>
                <a:lnTo>
                  <a:pt x="58" y="14"/>
                </a:lnTo>
                <a:lnTo>
                  <a:pt x="58" y="9"/>
                </a:lnTo>
                <a:lnTo>
                  <a:pt x="58" y="9"/>
                </a:lnTo>
                <a:lnTo>
                  <a:pt x="53" y="9"/>
                </a:lnTo>
                <a:lnTo>
                  <a:pt x="53" y="9"/>
                </a:lnTo>
                <a:lnTo>
                  <a:pt x="53" y="4"/>
                </a:lnTo>
                <a:lnTo>
                  <a:pt x="48" y="4"/>
                </a:lnTo>
                <a:lnTo>
                  <a:pt x="48" y="4"/>
                </a:lnTo>
                <a:lnTo>
                  <a:pt x="42" y="4"/>
                </a:lnTo>
                <a:lnTo>
                  <a:pt x="37" y="4"/>
                </a:lnTo>
                <a:lnTo>
                  <a:pt x="32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71" name="Freeform 371"/>
          <p:cNvSpPr>
            <a:spLocks/>
          </p:cNvSpPr>
          <p:nvPr/>
        </p:nvSpPr>
        <p:spPr bwMode="auto">
          <a:xfrm>
            <a:off x="3719513" y="1185863"/>
            <a:ext cx="80962" cy="73025"/>
          </a:xfrm>
          <a:custGeom>
            <a:avLst/>
            <a:gdLst>
              <a:gd name="T0" fmla="*/ 27 w 64"/>
              <a:gd name="T1" fmla="*/ 0 h 59"/>
              <a:gd name="T2" fmla="*/ 16 w 64"/>
              <a:gd name="T3" fmla="*/ 0 h 59"/>
              <a:gd name="T4" fmla="*/ 11 w 64"/>
              <a:gd name="T5" fmla="*/ 5 h 59"/>
              <a:gd name="T6" fmla="*/ 5 w 64"/>
              <a:gd name="T7" fmla="*/ 10 h 59"/>
              <a:gd name="T8" fmla="*/ 0 w 64"/>
              <a:gd name="T9" fmla="*/ 20 h 59"/>
              <a:gd name="T10" fmla="*/ 0 w 64"/>
              <a:gd name="T11" fmla="*/ 20 h 59"/>
              <a:gd name="T12" fmla="*/ 0 w 64"/>
              <a:gd name="T13" fmla="*/ 25 h 59"/>
              <a:gd name="T14" fmla="*/ 0 w 64"/>
              <a:gd name="T15" fmla="*/ 30 h 59"/>
              <a:gd name="T16" fmla="*/ 0 w 64"/>
              <a:gd name="T17" fmla="*/ 35 h 59"/>
              <a:gd name="T18" fmla="*/ 0 w 64"/>
              <a:gd name="T19" fmla="*/ 39 h 59"/>
              <a:gd name="T20" fmla="*/ 5 w 64"/>
              <a:gd name="T21" fmla="*/ 49 h 59"/>
              <a:gd name="T22" fmla="*/ 11 w 64"/>
              <a:gd name="T23" fmla="*/ 54 h 59"/>
              <a:gd name="T24" fmla="*/ 16 w 64"/>
              <a:gd name="T25" fmla="*/ 59 h 59"/>
              <a:gd name="T26" fmla="*/ 21 w 64"/>
              <a:gd name="T27" fmla="*/ 59 h 59"/>
              <a:gd name="T28" fmla="*/ 21 w 64"/>
              <a:gd name="T29" fmla="*/ 59 h 59"/>
              <a:gd name="T30" fmla="*/ 27 w 64"/>
              <a:gd name="T31" fmla="*/ 59 h 59"/>
              <a:gd name="T32" fmla="*/ 32 w 64"/>
              <a:gd name="T33" fmla="*/ 59 h 59"/>
              <a:gd name="T34" fmla="*/ 37 w 64"/>
              <a:gd name="T35" fmla="*/ 59 h 59"/>
              <a:gd name="T36" fmla="*/ 42 w 64"/>
              <a:gd name="T37" fmla="*/ 59 h 59"/>
              <a:gd name="T38" fmla="*/ 42 w 64"/>
              <a:gd name="T39" fmla="*/ 59 h 59"/>
              <a:gd name="T40" fmla="*/ 48 w 64"/>
              <a:gd name="T41" fmla="*/ 54 h 59"/>
              <a:gd name="T42" fmla="*/ 53 w 64"/>
              <a:gd name="T43" fmla="*/ 49 h 59"/>
              <a:gd name="T44" fmla="*/ 58 w 64"/>
              <a:gd name="T45" fmla="*/ 39 h 59"/>
              <a:gd name="T46" fmla="*/ 64 w 64"/>
              <a:gd name="T47" fmla="*/ 35 h 59"/>
              <a:gd name="T48" fmla="*/ 64 w 64"/>
              <a:gd name="T49" fmla="*/ 25 h 59"/>
              <a:gd name="T50" fmla="*/ 58 w 64"/>
              <a:gd name="T51" fmla="*/ 20 h 59"/>
              <a:gd name="T52" fmla="*/ 58 w 64"/>
              <a:gd name="T53" fmla="*/ 15 h 59"/>
              <a:gd name="T54" fmla="*/ 53 w 64"/>
              <a:gd name="T55" fmla="*/ 10 h 59"/>
              <a:gd name="T56" fmla="*/ 53 w 64"/>
              <a:gd name="T57" fmla="*/ 10 h 59"/>
              <a:gd name="T58" fmla="*/ 48 w 64"/>
              <a:gd name="T59" fmla="*/ 5 h 59"/>
              <a:gd name="T60" fmla="*/ 42 w 64"/>
              <a:gd name="T61" fmla="*/ 0 h 59"/>
              <a:gd name="T62" fmla="*/ 32 w 64"/>
              <a:gd name="T6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59">
                <a:moveTo>
                  <a:pt x="32" y="0"/>
                </a:moveTo>
                <a:lnTo>
                  <a:pt x="27" y="0"/>
                </a:lnTo>
                <a:lnTo>
                  <a:pt x="21" y="0"/>
                </a:lnTo>
                <a:lnTo>
                  <a:pt x="16" y="0"/>
                </a:lnTo>
                <a:lnTo>
                  <a:pt x="16" y="5"/>
                </a:lnTo>
                <a:lnTo>
                  <a:pt x="11" y="5"/>
                </a:lnTo>
                <a:lnTo>
                  <a:pt x="5" y="10"/>
                </a:lnTo>
                <a:lnTo>
                  <a:pt x="5" y="10"/>
                </a:lnTo>
                <a:lnTo>
                  <a:pt x="0" y="15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0" y="25"/>
                </a:lnTo>
                <a:lnTo>
                  <a:pt x="0" y="30"/>
                </a:lnTo>
                <a:lnTo>
                  <a:pt x="0" y="30"/>
                </a:lnTo>
                <a:lnTo>
                  <a:pt x="0" y="35"/>
                </a:lnTo>
                <a:lnTo>
                  <a:pt x="0" y="39"/>
                </a:lnTo>
                <a:lnTo>
                  <a:pt x="0" y="39"/>
                </a:lnTo>
                <a:lnTo>
                  <a:pt x="0" y="44"/>
                </a:lnTo>
                <a:lnTo>
                  <a:pt x="5" y="49"/>
                </a:lnTo>
                <a:lnTo>
                  <a:pt x="5" y="54"/>
                </a:lnTo>
                <a:lnTo>
                  <a:pt x="11" y="54"/>
                </a:lnTo>
                <a:lnTo>
                  <a:pt x="16" y="54"/>
                </a:lnTo>
                <a:lnTo>
                  <a:pt x="16" y="59"/>
                </a:lnTo>
                <a:lnTo>
                  <a:pt x="16" y="59"/>
                </a:lnTo>
                <a:lnTo>
                  <a:pt x="21" y="59"/>
                </a:lnTo>
                <a:lnTo>
                  <a:pt x="21" y="59"/>
                </a:lnTo>
                <a:lnTo>
                  <a:pt x="21" y="59"/>
                </a:lnTo>
                <a:lnTo>
                  <a:pt x="27" y="59"/>
                </a:lnTo>
                <a:lnTo>
                  <a:pt x="27" y="59"/>
                </a:lnTo>
                <a:lnTo>
                  <a:pt x="32" y="59"/>
                </a:lnTo>
                <a:lnTo>
                  <a:pt x="32" y="59"/>
                </a:lnTo>
                <a:lnTo>
                  <a:pt x="32" y="59"/>
                </a:lnTo>
                <a:lnTo>
                  <a:pt x="37" y="59"/>
                </a:lnTo>
                <a:lnTo>
                  <a:pt x="37" y="59"/>
                </a:lnTo>
                <a:lnTo>
                  <a:pt x="42" y="59"/>
                </a:lnTo>
                <a:lnTo>
                  <a:pt x="42" y="59"/>
                </a:lnTo>
                <a:lnTo>
                  <a:pt x="42" y="59"/>
                </a:lnTo>
                <a:lnTo>
                  <a:pt x="48" y="54"/>
                </a:lnTo>
                <a:lnTo>
                  <a:pt x="48" y="54"/>
                </a:lnTo>
                <a:lnTo>
                  <a:pt x="53" y="54"/>
                </a:lnTo>
                <a:lnTo>
                  <a:pt x="53" y="49"/>
                </a:lnTo>
                <a:lnTo>
                  <a:pt x="58" y="44"/>
                </a:lnTo>
                <a:lnTo>
                  <a:pt x="58" y="39"/>
                </a:lnTo>
                <a:lnTo>
                  <a:pt x="64" y="39"/>
                </a:lnTo>
                <a:lnTo>
                  <a:pt x="64" y="35"/>
                </a:lnTo>
                <a:lnTo>
                  <a:pt x="64" y="30"/>
                </a:lnTo>
                <a:lnTo>
                  <a:pt x="64" y="25"/>
                </a:lnTo>
                <a:lnTo>
                  <a:pt x="64" y="25"/>
                </a:lnTo>
                <a:lnTo>
                  <a:pt x="58" y="20"/>
                </a:lnTo>
                <a:lnTo>
                  <a:pt x="58" y="15"/>
                </a:lnTo>
                <a:lnTo>
                  <a:pt x="58" y="15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48" y="5"/>
                </a:lnTo>
                <a:lnTo>
                  <a:pt x="48" y="5"/>
                </a:lnTo>
                <a:lnTo>
                  <a:pt x="48" y="5"/>
                </a:lnTo>
                <a:lnTo>
                  <a:pt x="42" y="0"/>
                </a:lnTo>
                <a:lnTo>
                  <a:pt x="37" y="0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72" name="Freeform 372"/>
          <p:cNvSpPr>
            <a:spLocks/>
          </p:cNvSpPr>
          <p:nvPr/>
        </p:nvSpPr>
        <p:spPr bwMode="auto">
          <a:xfrm>
            <a:off x="3546475" y="801688"/>
            <a:ext cx="2135188" cy="2130425"/>
          </a:xfrm>
          <a:custGeom>
            <a:avLst/>
            <a:gdLst>
              <a:gd name="T0" fmla="*/ 16 w 1695"/>
              <a:gd name="T1" fmla="*/ 48 h 1724"/>
              <a:gd name="T2" fmla="*/ 53 w 1695"/>
              <a:gd name="T3" fmla="*/ 141 h 1724"/>
              <a:gd name="T4" fmla="*/ 85 w 1695"/>
              <a:gd name="T5" fmla="*/ 238 h 1724"/>
              <a:gd name="T6" fmla="*/ 117 w 1695"/>
              <a:gd name="T7" fmla="*/ 326 h 1724"/>
              <a:gd name="T8" fmla="*/ 154 w 1695"/>
              <a:gd name="T9" fmla="*/ 414 h 1724"/>
              <a:gd name="T10" fmla="*/ 186 w 1695"/>
              <a:gd name="T11" fmla="*/ 497 h 1724"/>
              <a:gd name="T12" fmla="*/ 223 w 1695"/>
              <a:gd name="T13" fmla="*/ 570 h 1724"/>
              <a:gd name="T14" fmla="*/ 255 w 1695"/>
              <a:gd name="T15" fmla="*/ 643 h 1724"/>
              <a:gd name="T16" fmla="*/ 287 w 1695"/>
              <a:gd name="T17" fmla="*/ 706 h 1724"/>
              <a:gd name="T18" fmla="*/ 324 w 1695"/>
              <a:gd name="T19" fmla="*/ 760 h 1724"/>
              <a:gd name="T20" fmla="*/ 356 w 1695"/>
              <a:gd name="T21" fmla="*/ 813 h 1724"/>
              <a:gd name="T22" fmla="*/ 393 w 1695"/>
              <a:gd name="T23" fmla="*/ 857 h 1724"/>
              <a:gd name="T24" fmla="*/ 425 w 1695"/>
              <a:gd name="T25" fmla="*/ 896 h 1724"/>
              <a:gd name="T26" fmla="*/ 457 w 1695"/>
              <a:gd name="T27" fmla="*/ 930 h 1724"/>
              <a:gd name="T28" fmla="*/ 494 w 1695"/>
              <a:gd name="T29" fmla="*/ 964 h 1724"/>
              <a:gd name="T30" fmla="*/ 526 w 1695"/>
              <a:gd name="T31" fmla="*/ 993 h 1724"/>
              <a:gd name="T32" fmla="*/ 558 w 1695"/>
              <a:gd name="T33" fmla="*/ 1018 h 1724"/>
              <a:gd name="T34" fmla="*/ 595 w 1695"/>
              <a:gd name="T35" fmla="*/ 1042 h 1724"/>
              <a:gd name="T36" fmla="*/ 627 w 1695"/>
              <a:gd name="T37" fmla="*/ 1067 h 1724"/>
              <a:gd name="T38" fmla="*/ 664 w 1695"/>
              <a:gd name="T39" fmla="*/ 1091 h 1724"/>
              <a:gd name="T40" fmla="*/ 696 w 1695"/>
              <a:gd name="T41" fmla="*/ 1115 h 1724"/>
              <a:gd name="T42" fmla="*/ 728 w 1695"/>
              <a:gd name="T43" fmla="*/ 1135 h 1724"/>
              <a:gd name="T44" fmla="*/ 765 w 1695"/>
              <a:gd name="T45" fmla="*/ 1159 h 1724"/>
              <a:gd name="T46" fmla="*/ 797 w 1695"/>
              <a:gd name="T47" fmla="*/ 1179 h 1724"/>
              <a:gd name="T48" fmla="*/ 834 w 1695"/>
              <a:gd name="T49" fmla="*/ 1198 h 1724"/>
              <a:gd name="T50" fmla="*/ 866 w 1695"/>
              <a:gd name="T51" fmla="*/ 1218 h 1724"/>
              <a:gd name="T52" fmla="*/ 898 w 1695"/>
              <a:gd name="T53" fmla="*/ 1242 h 1724"/>
              <a:gd name="T54" fmla="*/ 935 w 1695"/>
              <a:gd name="T55" fmla="*/ 1261 h 1724"/>
              <a:gd name="T56" fmla="*/ 967 w 1695"/>
              <a:gd name="T57" fmla="*/ 1281 h 1724"/>
              <a:gd name="T58" fmla="*/ 999 w 1695"/>
              <a:gd name="T59" fmla="*/ 1300 h 1724"/>
              <a:gd name="T60" fmla="*/ 1036 w 1695"/>
              <a:gd name="T61" fmla="*/ 1325 h 1724"/>
              <a:gd name="T62" fmla="*/ 1068 w 1695"/>
              <a:gd name="T63" fmla="*/ 1344 h 1724"/>
              <a:gd name="T64" fmla="*/ 1105 w 1695"/>
              <a:gd name="T65" fmla="*/ 1364 h 1724"/>
              <a:gd name="T66" fmla="*/ 1137 w 1695"/>
              <a:gd name="T67" fmla="*/ 1383 h 1724"/>
              <a:gd name="T68" fmla="*/ 1169 w 1695"/>
              <a:gd name="T69" fmla="*/ 1408 h 1724"/>
              <a:gd name="T70" fmla="*/ 1206 w 1695"/>
              <a:gd name="T71" fmla="*/ 1427 h 1724"/>
              <a:gd name="T72" fmla="*/ 1238 w 1695"/>
              <a:gd name="T73" fmla="*/ 1447 h 1724"/>
              <a:gd name="T74" fmla="*/ 1275 w 1695"/>
              <a:gd name="T75" fmla="*/ 1466 h 1724"/>
              <a:gd name="T76" fmla="*/ 1307 w 1695"/>
              <a:gd name="T77" fmla="*/ 1486 h 1724"/>
              <a:gd name="T78" fmla="*/ 1339 w 1695"/>
              <a:gd name="T79" fmla="*/ 1510 h 1724"/>
              <a:gd name="T80" fmla="*/ 1376 w 1695"/>
              <a:gd name="T81" fmla="*/ 1529 h 1724"/>
              <a:gd name="T82" fmla="*/ 1408 w 1695"/>
              <a:gd name="T83" fmla="*/ 1549 h 1724"/>
              <a:gd name="T84" fmla="*/ 1440 w 1695"/>
              <a:gd name="T85" fmla="*/ 1568 h 1724"/>
              <a:gd name="T86" fmla="*/ 1477 w 1695"/>
              <a:gd name="T87" fmla="*/ 1593 h 1724"/>
              <a:gd name="T88" fmla="*/ 1509 w 1695"/>
              <a:gd name="T89" fmla="*/ 1612 h 1724"/>
              <a:gd name="T90" fmla="*/ 1546 w 1695"/>
              <a:gd name="T91" fmla="*/ 1632 h 1724"/>
              <a:gd name="T92" fmla="*/ 1578 w 1695"/>
              <a:gd name="T93" fmla="*/ 1651 h 1724"/>
              <a:gd name="T94" fmla="*/ 1610 w 1695"/>
              <a:gd name="T95" fmla="*/ 1671 h 1724"/>
              <a:gd name="T96" fmla="*/ 1647 w 1695"/>
              <a:gd name="T97" fmla="*/ 1695 h 1724"/>
              <a:gd name="T98" fmla="*/ 1679 w 1695"/>
              <a:gd name="T99" fmla="*/ 1715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95" h="1724">
                <a:moveTo>
                  <a:pt x="0" y="0"/>
                </a:moveTo>
                <a:lnTo>
                  <a:pt x="16" y="48"/>
                </a:lnTo>
                <a:lnTo>
                  <a:pt x="32" y="97"/>
                </a:lnTo>
                <a:lnTo>
                  <a:pt x="53" y="141"/>
                </a:lnTo>
                <a:lnTo>
                  <a:pt x="69" y="190"/>
                </a:lnTo>
                <a:lnTo>
                  <a:pt x="85" y="238"/>
                </a:lnTo>
                <a:lnTo>
                  <a:pt x="101" y="282"/>
                </a:lnTo>
                <a:lnTo>
                  <a:pt x="117" y="326"/>
                </a:lnTo>
                <a:lnTo>
                  <a:pt x="138" y="370"/>
                </a:lnTo>
                <a:lnTo>
                  <a:pt x="154" y="414"/>
                </a:lnTo>
                <a:lnTo>
                  <a:pt x="170" y="453"/>
                </a:lnTo>
                <a:lnTo>
                  <a:pt x="186" y="497"/>
                </a:lnTo>
                <a:lnTo>
                  <a:pt x="202" y="536"/>
                </a:lnTo>
                <a:lnTo>
                  <a:pt x="223" y="570"/>
                </a:lnTo>
                <a:lnTo>
                  <a:pt x="239" y="609"/>
                </a:lnTo>
                <a:lnTo>
                  <a:pt x="255" y="643"/>
                </a:lnTo>
                <a:lnTo>
                  <a:pt x="271" y="672"/>
                </a:lnTo>
                <a:lnTo>
                  <a:pt x="287" y="706"/>
                </a:lnTo>
                <a:lnTo>
                  <a:pt x="308" y="735"/>
                </a:lnTo>
                <a:lnTo>
                  <a:pt x="324" y="760"/>
                </a:lnTo>
                <a:lnTo>
                  <a:pt x="340" y="789"/>
                </a:lnTo>
                <a:lnTo>
                  <a:pt x="356" y="813"/>
                </a:lnTo>
                <a:lnTo>
                  <a:pt x="372" y="833"/>
                </a:lnTo>
                <a:lnTo>
                  <a:pt x="393" y="857"/>
                </a:lnTo>
                <a:lnTo>
                  <a:pt x="409" y="877"/>
                </a:lnTo>
                <a:lnTo>
                  <a:pt x="425" y="896"/>
                </a:lnTo>
                <a:lnTo>
                  <a:pt x="441" y="916"/>
                </a:lnTo>
                <a:lnTo>
                  <a:pt x="457" y="930"/>
                </a:lnTo>
                <a:lnTo>
                  <a:pt x="478" y="950"/>
                </a:lnTo>
                <a:lnTo>
                  <a:pt x="494" y="964"/>
                </a:lnTo>
                <a:lnTo>
                  <a:pt x="510" y="979"/>
                </a:lnTo>
                <a:lnTo>
                  <a:pt x="526" y="993"/>
                </a:lnTo>
                <a:lnTo>
                  <a:pt x="542" y="1008"/>
                </a:lnTo>
                <a:lnTo>
                  <a:pt x="558" y="1018"/>
                </a:lnTo>
                <a:lnTo>
                  <a:pt x="579" y="1032"/>
                </a:lnTo>
                <a:lnTo>
                  <a:pt x="595" y="1042"/>
                </a:lnTo>
                <a:lnTo>
                  <a:pt x="611" y="1057"/>
                </a:lnTo>
                <a:lnTo>
                  <a:pt x="627" y="1067"/>
                </a:lnTo>
                <a:lnTo>
                  <a:pt x="643" y="1081"/>
                </a:lnTo>
                <a:lnTo>
                  <a:pt x="664" y="1091"/>
                </a:lnTo>
                <a:lnTo>
                  <a:pt x="680" y="1101"/>
                </a:lnTo>
                <a:lnTo>
                  <a:pt x="696" y="1115"/>
                </a:lnTo>
                <a:lnTo>
                  <a:pt x="712" y="1125"/>
                </a:lnTo>
                <a:lnTo>
                  <a:pt x="728" y="1135"/>
                </a:lnTo>
                <a:lnTo>
                  <a:pt x="749" y="1145"/>
                </a:lnTo>
                <a:lnTo>
                  <a:pt x="765" y="1159"/>
                </a:lnTo>
                <a:lnTo>
                  <a:pt x="781" y="1169"/>
                </a:lnTo>
                <a:lnTo>
                  <a:pt x="797" y="1179"/>
                </a:lnTo>
                <a:lnTo>
                  <a:pt x="813" y="1188"/>
                </a:lnTo>
                <a:lnTo>
                  <a:pt x="834" y="1198"/>
                </a:lnTo>
                <a:lnTo>
                  <a:pt x="850" y="1208"/>
                </a:lnTo>
                <a:lnTo>
                  <a:pt x="866" y="1218"/>
                </a:lnTo>
                <a:lnTo>
                  <a:pt x="882" y="1232"/>
                </a:lnTo>
                <a:lnTo>
                  <a:pt x="898" y="1242"/>
                </a:lnTo>
                <a:lnTo>
                  <a:pt x="919" y="1252"/>
                </a:lnTo>
                <a:lnTo>
                  <a:pt x="935" y="1261"/>
                </a:lnTo>
                <a:lnTo>
                  <a:pt x="951" y="1271"/>
                </a:lnTo>
                <a:lnTo>
                  <a:pt x="967" y="1281"/>
                </a:lnTo>
                <a:lnTo>
                  <a:pt x="983" y="1291"/>
                </a:lnTo>
                <a:lnTo>
                  <a:pt x="999" y="1300"/>
                </a:lnTo>
                <a:lnTo>
                  <a:pt x="1020" y="1315"/>
                </a:lnTo>
                <a:lnTo>
                  <a:pt x="1036" y="1325"/>
                </a:lnTo>
                <a:lnTo>
                  <a:pt x="1052" y="1335"/>
                </a:lnTo>
                <a:lnTo>
                  <a:pt x="1068" y="1344"/>
                </a:lnTo>
                <a:lnTo>
                  <a:pt x="1084" y="1354"/>
                </a:lnTo>
                <a:lnTo>
                  <a:pt x="1105" y="1364"/>
                </a:lnTo>
                <a:lnTo>
                  <a:pt x="1121" y="1373"/>
                </a:lnTo>
                <a:lnTo>
                  <a:pt x="1137" y="1383"/>
                </a:lnTo>
                <a:lnTo>
                  <a:pt x="1153" y="1398"/>
                </a:lnTo>
                <a:lnTo>
                  <a:pt x="1169" y="1408"/>
                </a:lnTo>
                <a:lnTo>
                  <a:pt x="1190" y="1417"/>
                </a:lnTo>
                <a:lnTo>
                  <a:pt x="1206" y="1427"/>
                </a:lnTo>
                <a:lnTo>
                  <a:pt x="1222" y="1437"/>
                </a:lnTo>
                <a:lnTo>
                  <a:pt x="1238" y="1447"/>
                </a:lnTo>
                <a:lnTo>
                  <a:pt x="1254" y="1456"/>
                </a:lnTo>
                <a:lnTo>
                  <a:pt x="1275" y="1466"/>
                </a:lnTo>
                <a:lnTo>
                  <a:pt x="1291" y="1476"/>
                </a:lnTo>
                <a:lnTo>
                  <a:pt x="1307" y="1486"/>
                </a:lnTo>
                <a:lnTo>
                  <a:pt x="1323" y="1500"/>
                </a:lnTo>
                <a:lnTo>
                  <a:pt x="1339" y="1510"/>
                </a:lnTo>
                <a:lnTo>
                  <a:pt x="1360" y="1520"/>
                </a:lnTo>
                <a:lnTo>
                  <a:pt x="1376" y="1529"/>
                </a:lnTo>
                <a:lnTo>
                  <a:pt x="1392" y="1539"/>
                </a:lnTo>
                <a:lnTo>
                  <a:pt x="1408" y="1549"/>
                </a:lnTo>
                <a:lnTo>
                  <a:pt x="1424" y="1559"/>
                </a:lnTo>
                <a:lnTo>
                  <a:pt x="1440" y="1568"/>
                </a:lnTo>
                <a:lnTo>
                  <a:pt x="1461" y="1578"/>
                </a:lnTo>
                <a:lnTo>
                  <a:pt x="1477" y="1593"/>
                </a:lnTo>
                <a:lnTo>
                  <a:pt x="1493" y="1602"/>
                </a:lnTo>
                <a:lnTo>
                  <a:pt x="1509" y="1612"/>
                </a:lnTo>
                <a:lnTo>
                  <a:pt x="1531" y="1622"/>
                </a:lnTo>
                <a:lnTo>
                  <a:pt x="1546" y="1632"/>
                </a:lnTo>
                <a:lnTo>
                  <a:pt x="1562" y="1641"/>
                </a:lnTo>
                <a:lnTo>
                  <a:pt x="1578" y="1651"/>
                </a:lnTo>
                <a:lnTo>
                  <a:pt x="1594" y="1661"/>
                </a:lnTo>
                <a:lnTo>
                  <a:pt x="1610" y="1671"/>
                </a:lnTo>
                <a:lnTo>
                  <a:pt x="1632" y="1685"/>
                </a:lnTo>
                <a:lnTo>
                  <a:pt x="1647" y="1695"/>
                </a:lnTo>
                <a:lnTo>
                  <a:pt x="1663" y="1705"/>
                </a:lnTo>
                <a:lnTo>
                  <a:pt x="1679" y="1715"/>
                </a:lnTo>
                <a:lnTo>
                  <a:pt x="1695" y="172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973" name="Freeform 373"/>
          <p:cNvSpPr>
            <a:spLocks/>
          </p:cNvSpPr>
          <p:nvPr/>
        </p:nvSpPr>
        <p:spPr bwMode="auto">
          <a:xfrm>
            <a:off x="4041775" y="1662113"/>
            <a:ext cx="74613" cy="53975"/>
          </a:xfrm>
          <a:custGeom>
            <a:avLst/>
            <a:gdLst>
              <a:gd name="T0" fmla="*/ 0 w 59"/>
              <a:gd name="T1" fmla="*/ 44 h 44"/>
              <a:gd name="T2" fmla="*/ 59 w 59"/>
              <a:gd name="T3" fmla="*/ 44 h 44"/>
              <a:gd name="T4" fmla="*/ 32 w 59"/>
              <a:gd name="T5" fmla="*/ 0 h 44"/>
              <a:gd name="T6" fmla="*/ 0 w 59"/>
              <a:gd name="T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44">
                <a:moveTo>
                  <a:pt x="0" y="44"/>
                </a:moveTo>
                <a:lnTo>
                  <a:pt x="59" y="44"/>
                </a:lnTo>
                <a:lnTo>
                  <a:pt x="32" y="0"/>
                </a:lnTo>
                <a:lnTo>
                  <a:pt x="0" y="44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74" name="Freeform 374"/>
          <p:cNvSpPr>
            <a:spLocks/>
          </p:cNvSpPr>
          <p:nvPr/>
        </p:nvSpPr>
        <p:spPr bwMode="auto">
          <a:xfrm>
            <a:off x="3532188" y="1481138"/>
            <a:ext cx="66675" cy="53975"/>
          </a:xfrm>
          <a:custGeom>
            <a:avLst/>
            <a:gdLst>
              <a:gd name="T0" fmla="*/ 0 w 53"/>
              <a:gd name="T1" fmla="*/ 44 h 44"/>
              <a:gd name="T2" fmla="*/ 53 w 53"/>
              <a:gd name="T3" fmla="*/ 44 h 44"/>
              <a:gd name="T4" fmla="*/ 27 w 53"/>
              <a:gd name="T5" fmla="*/ 0 h 44"/>
              <a:gd name="T6" fmla="*/ 0 w 53"/>
              <a:gd name="T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44">
                <a:moveTo>
                  <a:pt x="0" y="44"/>
                </a:moveTo>
                <a:lnTo>
                  <a:pt x="53" y="44"/>
                </a:lnTo>
                <a:lnTo>
                  <a:pt x="27" y="0"/>
                </a:lnTo>
                <a:lnTo>
                  <a:pt x="0" y="44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75" name="Freeform 375"/>
          <p:cNvSpPr>
            <a:spLocks/>
          </p:cNvSpPr>
          <p:nvPr/>
        </p:nvSpPr>
        <p:spPr bwMode="auto">
          <a:xfrm>
            <a:off x="3378200" y="1282700"/>
            <a:ext cx="73025" cy="53975"/>
          </a:xfrm>
          <a:custGeom>
            <a:avLst/>
            <a:gdLst>
              <a:gd name="T0" fmla="*/ 0 w 58"/>
              <a:gd name="T1" fmla="*/ 44 h 44"/>
              <a:gd name="T2" fmla="*/ 58 w 58"/>
              <a:gd name="T3" fmla="*/ 44 h 44"/>
              <a:gd name="T4" fmla="*/ 32 w 58"/>
              <a:gd name="T5" fmla="*/ 0 h 44"/>
              <a:gd name="T6" fmla="*/ 0 w 58"/>
              <a:gd name="T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44">
                <a:moveTo>
                  <a:pt x="0" y="44"/>
                </a:moveTo>
                <a:lnTo>
                  <a:pt x="58" y="44"/>
                </a:lnTo>
                <a:lnTo>
                  <a:pt x="32" y="0"/>
                </a:lnTo>
                <a:lnTo>
                  <a:pt x="0" y="44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976" name="Freeform 376"/>
          <p:cNvSpPr>
            <a:spLocks/>
          </p:cNvSpPr>
          <p:nvPr/>
        </p:nvSpPr>
        <p:spPr bwMode="auto">
          <a:xfrm>
            <a:off x="3398838" y="1366838"/>
            <a:ext cx="682625" cy="409575"/>
          </a:xfrm>
          <a:custGeom>
            <a:avLst/>
            <a:gdLst>
              <a:gd name="T0" fmla="*/ 5 w 542"/>
              <a:gd name="T1" fmla="*/ 4 h 331"/>
              <a:gd name="T2" fmla="*/ 16 w 542"/>
              <a:gd name="T3" fmla="*/ 9 h 331"/>
              <a:gd name="T4" fmla="*/ 26 w 542"/>
              <a:gd name="T5" fmla="*/ 19 h 331"/>
              <a:gd name="T6" fmla="*/ 37 w 542"/>
              <a:gd name="T7" fmla="*/ 24 h 331"/>
              <a:gd name="T8" fmla="*/ 48 w 542"/>
              <a:gd name="T9" fmla="*/ 34 h 331"/>
              <a:gd name="T10" fmla="*/ 58 w 542"/>
              <a:gd name="T11" fmla="*/ 39 h 331"/>
              <a:gd name="T12" fmla="*/ 69 w 542"/>
              <a:gd name="T13" fmla="*/ 43 h 331"/>
              <a:gd name="T14" fmla="*/ 80 w 542"/>
              <a:gd name="T15" fmla="*/ 53 h 331"/>
              <a:gd name="T16" fmla="*/ 90 w 542"/>
              <a:gd name="T17" fmla="*/ 58 h 331"/>
              <a:gd name="T18" fmla="*/ 101 w 542"/>
              <a:gd name="T19" fmla="*/ 63 h 331"/>
              <a:gd name="T20" fmla="*/ 111 w 542"/>
              <a:gd name="T21" fmla="*/ 73 h 331"/>
              <a:gd name="T22" fmla="*/ 122 w 542"/>
              <a:gd name="T23" fmla="*/ 78 h 331"/>
              <a:gd name="T24" fmla="*/ 133 w 542"/>
              <a:gd name="T25" fmla="*/ 82 h 331"/>
              <a:gd name="T26" fmla="*/ 143 w 542"/>
              <a:gd name="T27" fmla="*/ 92 h 331"/>
              <a:gd name="T28" fmla="*/ 154 w 542"/>
              <a:gd name="T29" fmla="*/ 97 h 331"/>
              <a:gd name="T30" fmla="*/ 165 w 542"/>
              <a:gd name="T31" fmla="*/ 102 h 331"/>
              <a:gd name="T32" fmla="*/ 175 w 542"/>
              <a:gd name="T33" fmla="*/ 112 h 331"/>
              <a:gd name="T34" fmla="*/ 191 w 542"/>
              <a:gd name="T35" fmla="*/ 116 h 331"/>
              <a:gd name="T36" fmla="*/ 202 w 542"/>
              <a:gd name="T37" fmla="*/ 121 h 331"/>
              <a:gd name="T38" fmla="*/ 212 w 542"/>
              <a:gd name="T39" fmla="*/ 131 h 331"/>
              <a:gd name="T40" fmla="*/ 223 w 542"/>
              <a:gd name="T41" fmla="*/ 136 h 331"/>
              <a:gd name="T42" fmla="*/ 234 w 542"/>
              <a:gd name="T43" fmla="*/ 141 h 331"/>
              <a:gd name="T44" fmla="*/ 244 w 542"/>
              <a:gd name="T45" fmla="*/ 151 h 331"/>
              <a:gd name="T46" fmla="*/ 255 w 542"/>
              <a:gd name="T47" fmla="*/ 155 h 331"/>
              <a:gd name="T48" fmla="*/ 266 w 542"/>
              <a:gd name="T49" fmla="*/ 165 h 331"/>
              <a:gd name="T50" fmla="*/ 276 w 542"/>
              <a:gd name="T51" fmla="*/ 170 h 331"/>
              <a:gd name="T52" fmla="*/ 287 w 542"/>
              <a:gd name="T53" fmla="*/ 175 h 331"/>
              <a:gd name="T54" fmla="*/ 297 w 542"/>
              <a:gd name="T55" fmla="*/ 185 h 331"/>
              <a:gd name="T56" fmla="*/ 308 w 542"/>
              <a:gd name="T57" fmla="*/ 190 h 331"/>
              <a:gd name="T58" fmla="*/ 319 w 542"/>
              <a:gd name="T59" fmla="*/ 194 h 331"/>
              <a:gd name="T60" fmla="*/ 329 w 542"/>
              <a:gd name="T61" fmla="*/ 204 h 331"/>
              <a:gd name="T62" fmla="*/ 340 w 542"/>
              <a:gd name="T63" fmla="*/ 209 h 331"/>
              <a:gd name="T64" fmla="*/ 351 w 542"/>
              <a:gd name="T65" fmla="*/ 214 h 331"/>
              <a:gd name="T66" fmla="*/ 361 w 542"/>
              <a:gd name="T67" fmla="*/ 224 h 331"/>
              <a:gd name="T68" fmla="*/ 372 w 542"/>
              <a:gd name="T69" fmla="*/ 229 h 331"/>
              <a:gd name="T70" fmla="*/ 382 w 542"/>
              <a:gd name="T71" fmla="*/ 233 h 331"/>
              <a:gd name="T72" fmla="*/ 398 w 542"/>
              <a:gd name="T73" fmla="*/ 243 h 331"/>
              <a:gd name="T74" fmla="*/ 409 w 542"/>
              <a:gd name="T75" fmla="*/ 248 h 331"/>
              <a:gd name="T76" fmla="*/ 420 w 542"/>
              <a:gd name="T77" fmla="*/ 258 h 331"/>
              <a:gd name="T78" fmla="*/ 430 w 542"/>
              <a:gd name="T79" fmla="*/ 263 h 331"/>
              <a:gd name="T80" fmla="*/ 441 w 542"/>
              <a:gd name="T81" fmla="*/ 268 h 331"/>
              <a:gd name="T82" fmla="*/ 452 w 542"/>
              <a:gd name="T83" fmla="*/ 277 h 331"/>
              <a:gd name="T84" fmla="*/ 462 w 542"/>
              <a:gd name="T85" fmla="*/ 282 h 331"/>
              <a:gd name="T86" fmla="*/ 473 w 542"/>
              <a:gd name="T87" fmla="*/ 287 h 331"/>
              <a:gd name="T88" fmla="*/ 483 w 542"/>
              <a:gd name="T89" fmla="*/ 297 h 331"/>
              <a:gd name="T90" fmla="*/ 494 w 542"/>
              <a:gd name="T91" fmla="*/ 302 h 331"/>
              <a:gd name="T92" fmla="*/ 505 w 542"/>
              <a:gd name="T93" fmla="*/ 306 h 331"/>
              <a:gd name="T94" fmla="*/ 515 w 542"/>
              <a:gd name="T95" fmla="*/ 316 h 331"/>
              <a:gd name="T96" fmla="*/ 526 w 542"/>
              <a:gd name="T97" fmla="*/ 321 h 331"/>
              <a:gd name="T98" fmla="*/ 537 w 542"/>
              <a:gd name="T99" fmla="*/ 326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42" h="331">
                <a:moveTo>
                  <a:pt x="0" y="0"/>
                </a:moveTo>
                <a:lnTo>
                  <a:pt x="5" y="4"/>
                </a:lnTo>
                <a:lnTo>
                  <a:pt x="10" y="9"/>
                </a:lnTo>
                <a:lnTo>
                  <a:pt x="16" y="9"/>
                </a:lnTo>
                <a:lnTo>
                  <a:pt x="21" y="14"/>
                </a:lnTo>
                <a:lnTo>
                  <a:pt x="26" y="19"/>
                </a:lnTo>
                <a:lnTo>
                  <a:pt x="32" y="24"/>
                </a:lnTo>
                <a:lnTo>
                  <a:pt x="37" y="24"/>
                </a:lnTo>
                <a:lnTo>
                  <a:pt x="42" y="29"/>
                </a:lnTo>
                <a:lnTo>
                  <a:pt x="48" y="34"/>
                </a:lnTo>
                <a:lnTo>
                  <a:pt x="53" y="34"/>
                </a:lnTo>
                <a:lnTo>
                  <a:pt x="58" y="39"/>
                </a:lnTo>
                <a:lnTo>
                  <a:pt x="64" y="43"/>
                </a:lnTo>
                <a:lnTo>
                  <a:pt x="69" y="43"/>
                </a:lnTo>
                <a:lnTo>
                  <a:pt x="74" y="48"/>
                </a:lnTo>
                <a:lnTo>
                  <a:pt x="80" y="53"/>
                </a:lnTo>
                <a:lnTo>
                  <a:pt x="85" y="53"/>
                </a:lnTo>
                <a:lnTo>
                  <a:pt x="90" y="58"/>
                </a:lnTo>
                <a:lnTo>
                  <a:pt x="95" y="63"/>
                </a:lnTo>
                <a:lnTo>
                  <a:pt x="101" y="63"/>
                </a:lnTo>
                <a:lnTo>
                  <a:pt x="106" y="68"/>
                </a:lnTo>
                <a:lnTo>
                  <a:pt x="111" y="73"/>
                </a:lnTo>
                <a:lnTo>
                  <a:pt x="117" y="73"/>
                </a:lnTo>
                <a:lnTo>
                  <a:pt x="122" y="78"/>
                </a:lnTo>
                <a:lnTo>
                  <a:pt x="127" y="82"/>
                </a:lnTo>
                <a:lnTo>
                  <a:pt x="133" y="82"/>
                </a:lnTo>
                <a:lnTo>
                  <a:pt x="138" y="87"/>
                </a:lnTo>
                <a:lnTo>
                  <a:pt x="143" y="92"/>
                </a:lnTo>
                <a:lnTo>
                  <a:pt x="149" y="92"/>
                </a:lnTo>
                <a:lnTo>
                  <a:pt x="154" y="97"/>
                </a:lnTo>
                <a:lnTo>
                  <a:pt x="159" y="102"/>
                </a:lnTo>
                <a:lnTo>
                  <a:pt x="165" y="102"/>
                </a:lnTo>
                <a:lnTo>
                  <a:pt x="170" y="107"/>
                </a:lnTo>
                <a:lnTo>
                  <a:pt x="175" y="112"/>
                </a:lnTo>
                <a:lnTo>
                  <a:pt x="181" y="112"/>
                </a:lnTo>
                <a:lnTo>
                  <a:pt x="191" y="116"/>
                </a:lnTo>
                <a:lnTo>
                  <a:pt x="196" y="121"/>
                </a:lnTo>
                <a:lnTo>
                  <a:pt x="202" y="121"/>
                </a:lnTo>
                <a:lnTo>
                  <a:pt x="207" y="126"/>
                </a:lnTo>
                <a:lnTo>
                  <a:pt x="212" y="131"/>
                </a:lnTo>
                <a:lnTo>
                  <a:pt x="218" y="131"/>
                </a:lnTo>
                <a:lnTo>
                  <a:pt x="223" y="136"/>
                </a:lnTo>
                <a:lnTo>
                  <a:pt x="228" y="141"/>
                </a:lnTo>
                <a:lnTo>
                  <a:pt x="234" y="141"/>
                </a:lnTo>
                <a:lnTo>
                  <a:pt x="239" y="146"/>
                </a:lnTo>
                <a:lnTo>
                  <a:pt x="244" y="151"/>
                </a:lnTo>
                <a:lnTo>
                  <a:pt x="250" y="155"/>
                </a:lnTo>
                <a:lnTo>
                  <a:pt x="255" y="155"/>
                </a:lnTo>
                <a:lnTo>
                  <a:pt x="260" y="160"/>
                </a:lnTo>
                <a:lnTo>
                  <a:pt x="266" y="165"/>
                </a:lnTo>
                <a:lnTo>
                  <a:pt x="271" y="165"/>
                </a:lnTo>
                <a:lnTo>
                  <a:pt x="276" y="170"/>
                </a:lnTo>
                <a:lnTo>
                  <a:pt x="282" y="175"/>
                </a:lnTo>
                <a:lnTo>
                  <a:pt x="287" y="175"/>
                </a:lnTo>
                <a:lnTo>
                  <a:pt x="292" y="180"/>
                </a:lnTo>
                <a:lnTo>
                  <a:pt x="297" y="185"/>
                </a:lnTo>
                <a:lnTo>
                  <a:pt x="303" y="185"/>
                </a:lnTo>
                <a:lnTo>
                  <a:pt x="308" y="190"/>
                </a:lnTo>
                <a:lnTo>
                  <a:pt x="313" y="194"/>
                </a:lnTo>
                <a:lnTo>
                  <a:pt x="319" y="194"/>
                </a:lnTo>
                <a:lnTo>
                  <a:pt x="324" y="199"/>
                </a:lnTo>
                <a:lnTo>
                  <a:pt x="329" y="204"/>
                </a:lnTo>
                <a:lnTo>
                  <a:pt x="335" y="204"/>
                </a:lnTo>
                <a:lnTo>
                  <a:pt x="340" y="209"/>
                </a:lnTo>
                <a:lnTo>
                  <a:pt x="345" y="214"/>
                </a:lnTo>
                <a:lnTo>
                  <a:pt x="351" y="214"/>
                </a:lnTo>
                <a:lnTo>
                  <a:pt x="356" y="219"/>
                </a:lnTo>
                <a:lnTo>
                  <a:pt x="361" y="224"/>
                </a:lnTo>
                <a:lnTo>
                  <a:pt x="367" y="224"/>
                </a:lnTo>
                <a:lnTo>
                  <a:pt x="372" y="229"/>
                </a:lnTo>
                <a:lnTo>
                  <a:pt x="377" y="233"/>
                </a:lnTo>
                <a:lnTo>
                  <a:pt x="382" y="233"/>
                </a:lnTo>
                <a:lnTo>
                  <a:pt x="388" y="238"/>
                </a:lnTo>
                <a:lnTo>
                  <a:pt x="398" y="243"/>
                </a:lnTo>
                <a:lnTo>
                  <a:pt x="398" y="243"/>
                </a:lnTo>
                <a:lnTo>
                  <a:pt x="409" y="248"/>
                </a:lnTo>
                <a:lnTo>
                  <a:pt x="414" y="253"/>
                </a:lnTo>
                <a:lnTo>
                  <a:pt x="420" y="258"/>
                </a:lnTo>
                <a:lnTo>
                  <a:pt x="425" y="258"/>
                </a:lnTo>
                <a:lnTo>
                  <a:pt x="430" y="263"/>
                </a:lnTo>
                <a:lnTo>
                  <a:pt x="436" y="268"/>
                </a:lnTo>
                <a:lnTo>
                  <a:pt x="441" y="268"/>
                </a:lnTo>
                <a:lnTo>
                  <a:pt x="446" y="272"/>
                </a:lnTo>
                <a:lnTo>
                  <a:pt x="452" y="277"/>
                </a:lnTo>
                <a:lnTo>
                  <a:pt x="457" y="277"/>
                </a:lnTo>
                <a:lnTo>
                  <a:pt x="462" y="282"/>
                </a:lnTo>
                <a:lnTo>
                  <a:pt x="468" y="287"/>
                </a:lnTo>
                <a:lnTo>
                  <a:pt x="473" y="287"/>
                </a:lnTo>
                <a:lnTo>
                  <a:pt x="478" y="292"/>
                </a:lnTo>
                <a:lnTo>
                  <a:pt x="483" y="297"/>
                </a:lnTo>
                <a:lnTo>
                  <a:pt x="489" y="297"/>
                </a:lnTo>
                <a:lnTo>
                  <a:pt x="494" y="302"/>
                </a:lnTo>
                <a:lnTo>
                  <a:pt x="499" y="306"/>
                </a:lnTo>
                <a:lnTo>
                  <a:pt x="505" y="306"/>
                </a:lnTo>
                <a:lnTo>
                  <a:pt x="510" y="311"/>
                </a:lnTo>
                <a:lnTo>
                  <a:pt x="515" y="316"/>
                </a:lnTo>
                <a:lnTo>
                  <a:pt x="521" y="316"/>
                </a:lnTo>
                <a:lnTo>
                  <a:pt x="526" y="321"/>
                </a:lnTo>
                <a:lnTo>
                  <a:pt x="531" y="326"/>
                </a:lnTo>
                <a:lnTo>
                  <a:pt x="537" y="326"/>
                </a:lnTo>
                <a:lnTo>
                  <a:pt x="542" y="331"/>
                </a:lnTo>
              </a:path>
            </a:pathLst>
          </a:custGeom>
          <a:noFill/>
          <a:ln w="17463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66155" name="Group 555"/>
          <p:cNvGrpSpPr>
            <a:grpSpLocks/>
          </p:cNvGrpSpPr>
          <p:nvPr/>
        </p:nvGrpSpPr>
        <p:grpSpPr bwMode="auto">
          <a:xfrm>
            <a:off x="4310063" y="788988"/>
            <a:ext cx="2219325" cy="1471612"/>
            <a:chOff x="2715" y="497"/>
            <a:chExt cx="1398" cy="927"/>
          </a:xfrm>
        </p:grpSpPr>
        <p:sp>
          <p:nvSpPr>
            <p:cNvPr id="665879" name="Line 279"/>
            <p:cNvSpPr>
              <a:spLocks noChangeShapeType="1"/>
            </p:cNvSpPr>
            <p:nvPr/>
          </p:nvSpPr>
          <p:spPr bwMode="auto">
            <a:xfrm>
              <a:off x="2715" y="142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80" name="Line 280"/>
            <p:cNvSpPr>
              <a:spLocks noChangeShapeType="1"/>
            </p:cNvSpPr>
            <p:nvPr/>
          </p:nvSpPr>
          <p:spPr bwMode="auto">
            <a:xfrm>
              <a:off x="2786" y="142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81" name="Line 281"/>
            <p:cNvSpPr>
              <a:spLocks noChangeShapeType="1"/>
            </p:cNvSpPr>
            <p:nvPr/>
          </p:nvSpPr>
          <p:spPr bwMode="auto">
            <a:xfrm>
              <a:off x="2854" y="142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82" name="Line 282"/>
            <p:cNvSpPr>
              <a:spLocks noChangeShapeType="1"/>
            </p:cNvSpPr>
            <p:nvPr/>
          </p:nvSpPr>
          <p:spPr bwMode="auto">
            <a:xfrm>
              <a:off x="2921" y="142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83" name="Line 283"/>
            <p:cNvSpPr>
              <a:spLocks noChangeShapeType="1"/>
            </p:cNvSpPr>
            <p:nvPr/>
          </p:nvSpPr>
          <p:spPr bwMode="auto">
            <a:xfrm>
              <a:off x="2988" y="1423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84" name="Line 284"/>
            <p:cNvSpPr>
              <a:spLocks noChangeShapeType="1"/>
            </p:cNvSpPr>
            <p:nvPr/>
          </p:nvSpPr>
          <p:spPr bwMode="auto">
            <a:xfrm>
              <a:off x="3061" y="142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85" name="Line 285"/>
            <p:cNvSpPr>
              <a:spLocks noChangeShapeType="1"/>
            </p:cNvSpPr>
            <p:nvPr/>
          </p:nvSpPr>
          <p:spPr bwMode="auto">
            <a:xfrm>
              <a:off x="3128" y="142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86" name="Line 286"/>
            <p:cNvSpPr>
              <a:spLocks noChangeShapeType="1"/>
            </p:cNvSpPr>
            <p:nvPr/>
          </p:nvSpPr>
          <p:spPr bwMode="auto">
            <a:xfrm>
              <a:off x="3196" y="142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87" name="Line 287"/>
            <p:cNvSpPr>
              <a:spLocks noChangeShapeType="1"/>
            </p:cNvSpPr>
            <p:nvPr/>
          </p:nvSpPr>
          <p:spPr bwMode="auto">
            <a:xfrm>
              <a:off x="3267" y="142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88" name="Line 288"/>
            <p:cNvSpPr>
              <a:spLocks noChangeShapeType="1"/>
            </p:cNvSpPr>
            <p:nvPr/>
          </p:nvSpPr>
          <p:spPr bwMode="auto">
            <a:xfrm>
              <a:off x="3334" y="1423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89" name="Line 289"/>
            <p:cNvSpPr>
              <a:spLocks noChangeShapeType="1"/>
            </p:cNvSpPr>
            <p:nvPr/>
          </p:nvSpPr>
          <p:spPr bwMode="auto">
            <a:xfrm>
              <a:off x="3402" y="142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90" name="Line 290"/>
            <p:cNvSpPr>
              <a:spLocks noChangeShapeType="1"/>
            </p:cNvSpPr>
            <p:nvPr/>
          </p:nvSpPr>
          <p:spPr bwMode="auto">
            <a:xfrm>
              <a:off x="3469" y="1423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91" name="Line 291"/>
            <p:cNvSpPr>
              <a:spLocks noChangeShapeType="1"/>
            </p:cNvSpPr>
            <p:nvPr/>
          </p:nvSpPr>
          <p:spPr bwMode="auto">
            <a:xfrm>
              <a:off x="3541" y="142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92" name="Line 292"/>
            <p:cNvSpPr>
              <a:spLocks noChangeShapeType="1"/>
            </p:cNvSpPr>
            <p:nvPr/>
          </p:nvSpPr>
          <p:spPr bwMode="auto">
            <a:xfrm>
              <a:off x="3609" y="142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93" name="Line 293"/>
            <p:cNvSpPr>
              <a:spLocks noChangeShapeType="1"/>
            </p:cNvSpPr>
            <p:nvPr/>
          </p:nvSpPr>
          <p:spPr bwMode="auto">
            <a:xfrm>
              <a:off x="3676" y="142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94" name="Line 294"/>
            <p:cNvSpPr>
              <a:spLocks noChangeShapeType="1"/>
            </p:cNvSpPr>
            <p:nvPr/>
          </p:nvSpPr>
          <p:spPr bwMode="auto">
            <a:xfrm>
              <a:off x="3744" y="1423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95" name="Line 295"/>
            <p:cNvSpPr>
              <a:spLocks noChangeShapeType="1"/>
            </p:cNvSpPr>
            <p:nvPr/>
          </p:nvSpPr>
          <p:spPr bwMode="auto">
            <a:xfrm>
              <a:off x="3815" y="142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896" name="Line 296"/>
            <p:cNvSpPr>
              <a:spLocks noChangeShapeType="1"/>
            </p:cNvSpPr>
            <p:nvPr/>
          </p:nvSpPr>
          <p:spPr bwMode="auto">
            <a:xfrm>
              <a:off x="3883" y="142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09" name="Line 309"/>
            <p:cNvSpPr>
              <a:spLocks noChangeShapeType="1"/>
            </p:cNvSpPr>
            <p:nvPr/>
          </p:nvSpPr>
          <p:spPr bwMode="auto">
            <a:xfrm>
              <a:off x="2715" y="960"/>
              <a:ext cx="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10" name="Line 310"/>
            <p:cNvSpPr>
              <a:spLocks noChangeShapeType="1"/>
            </p:cNvSpPr>
            <p:nvPr/>
          </p:nvSpPr>
          <p:spPr bwMode="auto">
            <a:xfrm>
              <a:off x="2786" y="960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11" name="Line 311"/>
            <p:cNvSpPr>
              <a:spLocks noChangeShapeType="1"/>
            </p:cNvSpPr>
            <p:nvPr/>
          </p:nvSpPr>
          <p:spPr bwMode="auto">
            <a:xfrm>
              <a:off x="2854" y="960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12" name="Line 312"/>
            <p:cNvSpPr>
              <a:spLocks noChangeShapeType="1"/>
            </p:cNvSpPr>
            <p:nvPr/>
          </p:nvSpPr>
          <p:spPr bwMode="auto">
            <a:xfrm>
              <a:off x="2921" y="960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13" name="Line 313"/>
            <p:cNvSpPr>
              <a:spLocks noChangeShapeType="1"/>
            </p:cNvSpPr>
            <p:nvPr/>
          </p:nvSpPr>
          <p:spPr bwMode="auto">
            <a:xfrm>
              <a:off x="2988" y="960"/>
              <a:ext cx="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14" name="Line 314"/>
            <p:cNvSpPr>
              <a:spLocks noChangeShapeType="1"/>
            </p:cNvSpPr>
            <p:nvPr/>
          </p:nvSpPr>
          <p:spPr bwMode="auto">
            <a:xfrm>
              <a:off x="3061" y="960"/>
              <a:ext cx="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15" name="Line 315"/>
            <p:cNvSpPr>
              <a:spLocks noChangeShapeType="1"/>
            </p:cNvSpPr>
            <p:nvPr/>
          </p:nvSpPr>
          <p:spPr bwMode="auto">
            <a:xfrm>
              <a:off x="3128" y="960"/>
              <a:ext cx="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16" name="Line 316"/>
            <p:cNvSpPr>
              <a:spLocks noChangeShapeType="1"/>
            </p:cNvSpPr>
            <p:nvPr/>
          </p:nvSpPr>
          <p:spPr bwMode="auto">
            <a:xfrm>
              <a:off x="3196" y="960"/>
              <a:ext cx="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17" name="Line 317"/>
            <p:cNvSpPr>
              <a:spLocks noChangeShapeType="1"/>
            </p:cNvSpPr>
            <p:nvPr/>
          </p:nvSpPr>
          <p:spPr bwMode="auto">
            <a:xfrm>
              <a:off x="3267" y="960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18" name="Line 318"/>
            <p:cNvSpPr>
              <a:spLocks noChangeShapeType="1"/>
            </p:cNvSpPr>
            <p:nvPr/>
          </p:nvSpPr>
          <p:spPr bwMode="auto">
            <a:xfrm>
              <a:off x="3334" y="960"/>
              <a:ext cx="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19" name="Line 319"/>
            <p:cNvSpPr>
              <a:spLocks noChangeShapeType="1"/>
            </p:cNvSpPr>
            <p:nvPr/>
          </p:nvSpPr>
          <p:spPr bwMode="auto">
            <a:xfrm>
              <a:off x="3402" y="960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20" name="Line 320"/>
            <p:cNvSpPr>
              <a:spLocks noChangeShapeType="1"/>
            </p:cNvSpPr>
            <p:nvPr/>
          </p:nvSpPr>
          <p:spPr bwMode="auto">
            <a:xfrm>
              <a:off x="3469" y="960"/>
              <a:ext cx="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21" name="Line 321"/>
            <p:cNvSpPr>
              <a:spLocks noChangeShapeType="1"/>
            </p:cNvSpPr>
            <p:nvPr/>
          </p:nvSpPr>
          <p:spPr bwMode="auto">
            <a:xfrm>
              <a:off x="3541" y="960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22" name="Line 322"/>
            <p:cNvSpPr>
              <a:spLocks noChangeShapeType="1"/>
            </p:cNvSpPr>
            <p:nvPr/>
          </p:nvSpPr>
          <p:spPr bwMode="auto">
            <a:xfrm>
              <a:off x="3609" y="960"/>
              <a:ext cx="3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23" name="Line 323"/>
            <p:cNvSpPr>
              <a:spLocks noChangeShapeType="1"/>
            </p:cNvSpPr>
            <p:nvPr/>
          </p:nvSpPr>
          <p:spPr bwMode="auto">
            <a:xfrm>
              <a:off x="3676" y="960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24" name="Line 324"/>
            <p:cNvSpPr>
              <a:spLocks noChangeShapeType="1"/>
            </p:cNvSpPr>
            <p:nvPr/>
          </p:nvSpPr>
          <p:spPr bwMode="auto">
            <a:xfrm>
              <a:off x="3744" y="960"/>
              <a:ext cx="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25" name="Line 325"/>
            <p:cNvSpPr>
              <a:spLocks noChangeShapeType="1"/>
            </p:cNvSpPr>
            <p:nvPr/>
          </p:nvSpPr>
          <p:spPr bwMode="auto">
            <a:xfrm>
              <a:off x="3815" y="960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26" name="Line 326"/>
            <p:cNvSpPr>
              <a:spLocks noChangeShapeType="1"/>
            </p:cNvSpPr>
            <p:nvPr/>
          </p:nvSpPr>
          <p:spPr bwMode="auto">
            <a:xfrm>
              <a:off x="3883" y="960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39" name="Line 339"/>
            <p:cNvSpPr>
              <a:spLocks noChangeShapeType="1"/>
            </p:cNvSpPr>
            <p:nvPr/>
          </p:nvSpPr>
          <p:spPr bwMode="auto">
            <a:xfrm>
              <a:off x="2715" y="49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40" name="Line 340"/>
            <p:cNvSpPr>
              <a:spLocks noChangeShapeType="1"/>
            </p:cNvSpPr>
            <p:nvPr/>
          </p:nvSpPr>
          <p:spPr bwMode="auto">
            <a:xfrm>
              <a:off x="2786" y="49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41" name="Line 341"/>
            <p:cNvSpPr>
              <a:spLocks noChangeShapeType="1"/>
            </p:cNvSpPr>
            <p:nvPr/>
          </p:nvSpPr>
          <p:spPr bwMode="auto">
            <a:xfrm>
              <a:off x="2854" y="49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42" name="Line 342"/>
            <p:cNvSpPr>
              <a:spLocks noChangeShapeType="1"/>
            </p:cNvSpPr>
            <p:nvPr/>
          </p:nvSpPr>
          <p:spPr bwMode="auto">
            <a:xfrm>
              <a:off x="2921" y="49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43" name="Line 343"/>
            <p:cNvSpPr>
              <a:spLocks noChangeShapeType="1"/>
            </p:cNvSpPr>
            <p:nvPr/>
          </p:nvSpPr>
          <p:spPr bwMode="auto">
            <a:xfrm>
              <a:off x="2988" y="497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44" name="Line 344"/>
            <p:cNvSpPr>
              <a:spLocks noChangeShapeType="1"/>
            </p:cNvSpPr>
            <p:nvPr/>
          </p:nvSpPr>
          <p:spPr bwMode="auto">
            <a:xfrm>
              <a:off x="3061" y="49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45" name="Line 345"/>
            <p:cNvSpPr>
              <a:spLocks noChangeShapeType="1"/>
            </p:cNvSpPr>
            <p:nvPr/>
          </p:nvSpPr>
          <p:spPr bwMode="auto">
            <a:xfrm>
              <a:off x="3128" y="49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46" name="Line 346"/>
            <p:cNvSpPr>
              <a:spLocks noChangeShapeType="1"/>
            </p:cNvSpPr>
            <p:nvPr/>
          </p:nvSpPr>
          <p:spPr bwMode="auto">
            <a:xfrm>
              <a:off x="3196" y="49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47" name="Line 347"/>
            <p:cNvSpPr>
              <a:spLocks noChangeShapeType="1"/>
            </p:cNvSpPr>
            <p:nvPr/>
          </p:nvSpPr>
          <p:spPr bwMode="auto">
            <a:xfrm>
              <a:off x="3267" y="49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48" name="Line 348"/>
            <p:cNvSpPr>
              <a:spLocks noChangeShapeType="1"/>
            </p:cNvSpPr>
            <p:nvPr/>
          </p:nvSpPr>
          <p:spPr bwMode="auto">
            <a:xfrm>
              <a:off x="3334" y="497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49" name="Line 349"/>
            <p:cNvSpPr>
              <a:spLocks noChangeShapeType="1"/>
            </p:cNvSpPr>
            <p:nvPr/>
          </p:nvSpPr>
          <p:spPr bwMode="auto">
            <a:xfrm>
              <a:off x="3402" y="49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50" name="Line 350"/>
            <p:cNvSpPr>
              <a:spLocks noChangeShapeType="1"/>
            </p:cNvSpPr>
            <p:nvPr/>
          </p:nvSpPr>
          <p:spPr bwMode="auto">
            <a:xfrm>
              <a:off x="3469" y="49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51" name="Line 351"/>
            <p:cNvSpPr>
              <a:spLocks noChangeShapeType="1"/>
            </p:cNvSpPr>
            <p:nvPr/>
          </p:nvSpPr>
          <p:spPr bwMode="auto">
            <a:xfrm>
              <a:off x="3541" y="49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52" name="Line 352"/>
            <p:cNvSpPr>
              <a:spLocks noChangeShapeType="1"/>
            </p:cNvSpPr>
            <p:nvPr/>
          </p:nvSpPr>
          <p:spPr bwMode="auto">
            <a:xfrm>
              <a:off x="3609" y="49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53" name="Line 353"/>
            <p:cNvSpPr>
              <a:spLocks noChangeShapeType="1"/>
            </p:cNvSpPr>
            <p:nvPr/>
          </p:nvSpPr>
          <p:spPr bwMode="auto">
            <a:xfrm>
              <a:off x="3676" y="49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54" name="Line 354"/>
            <p:cNvSpPr>
              <a:spLocks noChangeShapeType="1"/>
            </p:cNvSpPr>
            <p:nvPr/>
          </p:nvSpPr>
          <p:spPr bwMode="auto">
            <a:xfrm>
              <a:off x="3744" y="497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55" name="Line 355"/>
            <p:cNvSpPr>
              <a:spLocks noChangeShapeType="1"/>
            </p:cNvSpPr>
            <p:nvPr/>
          </p:nvSpPr>
          <p:spPr bwMode="auto">
            <a:xfrm>
              <a:off x="3815" y="49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56" name="Line 356"/>
            <p:cNvSpPr>
              <a:spLocks noChangeShapeType="1"/>
            </p:cNvSpPr>
            <p:nvPr/>
          </p:nvSpPr>
          <p:spPr bwMode="auto">
            <a:xfrm>
              <a:off x="3883" y="49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57" name="Freeform 357"/>
            <p:cNvSpPr>
              <a:spLocks/>
            </p:cNvSpPr>
            <p:nvPr/>
          </p:nvSpPr>
          <p:spPr bwMode="auto">
            <a:xfrm>
              <a:off x="2765" y="1377"/>
              <a:ext cx="50" cy="46"/>
            </a:xfrm>
            <a:custGeom>
              <a:avLst/>
              <a:gdLst>
                <a:gd name="T0" fmla="*/ 0 w 64"/>
                <a:gd name="T1" fmla="*/ 10 h 59"/>
                <a:gd name="T2" fmla="*/ 22 w 64"/>
                <a:gd name="T3" fmla="*/ 29 h 59"/>
                <a:gd name="T4" fmla="*/ 0 w 64"/>
                <a:gd name="T5" fmla="*/ 49 h 59"/>
                <a:gd name="T6" fmla="*/ 6 w 64"/>
                <a:gd name="T7" fmla="*/ 59 h 59"/>
                <a:gd name="T8" fmla="*/ 32 w 64"/>
                <a:gd name="T9" fmla="*/ 39 h 59"/>
                <a:gd name="T10" fmla="*/ 54 w 64"/>
                <a:gd name="T11" fmla="*/ 59 h 59"/>
                <a:gd name="T12" fmla="*/ 64 w 64"/>
                <a:gd name="T13" fmla="*/ 49 h 59"/>
                <a:gd name="T14" fmla="*/ 38 w 64"/>
                <a:gd name="T15" fmla="*/ 29 h 59"/>
                <a:gd name="T16" fmla="*/ 64 w 64"/>
                <a:gd name="T17" fmla="*/ 10 h 59"/>
                <a:gd name="T18" fmla="*/ 54 w 64"/>
                <a:gd name="T19" fmla="*/ 0 h 59"/>
                <a:gd name="T20" fmla="*/ 32 w 64"/>
                <a:gd name="T21" fmla="*/ 20 h 59"/>
                <a:gd name="T22" fmla="*/ 6 w 64"/>
                <a:gd name="T23" fmla="*/ 0 h 59"/>
                <a:gd name="T24" fmla="*/ 0 w 64"/>
                <a:gd name="T25" fmla="*/ 1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9">
                  <a:moveTo>
                    <a:pt x="0" y="10"/>
                  </a:moveTo>
                  <a:lnTo>
                    <a:pt x="22" y="29"/>
                  </a:lnTo>
                  <a:lnTo>
                    <a:pt x="0" y="49"/>
                  </a:lnTo>
                  <a:lnTo>
                    <a:pt x="6" y="59"/>
                  </a:lnTo>
                  <a:lnTo>
                    <a:pt x="32" y="39"/>
                  </a:lnTo>
                  <a:lnTo>
                    <a:pt x="54" y="59"/>
                  </a:lnTo>
                  <a:lnTo>
                    <a:pt x="64" y="49"/>
                  </a:lnTo>
                  <a:lnTo>
                    <a:pt x="38" y="29"/>
                  </a:lnTo>
                  <a:lnTo>
                    <a:pt x="64" y="10"/>
                  </a:lnTo>
                  <a:lnTo>
                    <a:pt x="54" y="0"/>
                  </a:lnTo>
                  <a:lnTo>
                    <a:pt x="32" y="20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5962" name="Freeform 362"/>
            <p:cNvSpPr>
              <a:spLocks/>
            </p:cNvSpPr>
            <p:nvPr/>
          </p:nvSpPr>
          <p:spPr bwMode="auto">
            <a:xfrm>
              <a:off x="2765" y="1290"/>
              <a:ext cx="50" cy="46"/>
            </a:xfrm>
            <a:custGeom>
              <a:avLst/>
              <a:gdLst>
                <a:gd name="T0" fmla="*/ 27 w 64"/>
                <a:gd name="T1" fmla="*/ 0 h 59"/>
                <a:gd name="T2" fmla="*/ 16 w 64"/>
                <a:gd name="T3" fmla="*/ 5 h 59"/>
                <a:gd name="T4" fmla="*/ 11 w 64"/>
                <a:gd name="T5" fmla="*/ 5 h 59"/>
                <a:gd name="T6" fmla="*/ 6 w 64"/>
                <a:gd name="T7" fmla="*/ 10 h 59"/>
                <a:gd name="T8" fmla="*/ 0 w 64"/>
                <a:gd name="T9" fmla="*/ 20 h 59"/>
                <a:gd name="T10" fmla="*/ 0 w 64"/>
                <a:gd name="T11" fmla="*/ 20 h 59"/>
                <a:gd name="T12" fmla="*/ 0 w 64"/>
                <a:gd name="T13" fmla="*/ 24 h 59"/>
                <a:gd name="T14" fmla="*/ 0 w 64"/>
                <a:gd name="T15" fmla="*/ 29 h 59"/>
                <a:gd name="T16" fmla="*/ 0 w 64"/>
                <a:gd name="T17" fmla="*/ 34 h 59"/>
                <a:gd name="T18" fmla="*/ 0 w 64"/>
                <a:gd name="T19" fmla="*/ 39 h 59"/>
                <a:gd name="T20" fmla="*/ 6 w 64"/>
                <a:gd name="T21" fmla="*/ 49 h 59"/>
                <a:gd name="T22" fmla="*/ 11 w 64"/>
                <a:gd name="T23" fmla="*/ 54 h 59"/>
                <a:gd name="T24" fmla="*/ 16 w 64"/>
                <a:gd name="T25" fmla="*/ 59 h 59"/>
                <a:gd name="T26" fmla="*/ 22 w 64"/>
                <a:gd name="T27" fmla="*/ 59 h 59"/>
                <a:gd name="T28" fmla="*/ 22 w 64"/>
                <a:gd name="T29" fmla="*/ 59 h 59"/>
                <a:gd name="T30" fmla="*/ 27 w 64"/>
                <a:gd name="T31" fmla="*/ 59 h 59"/>
                <a:gd name="T32" fmla="*/ 32 w 64"/>
                <a:gd name="T33" fmla="*/ 59 h 59"/>
                <a:gd name="T34" fmla="*/ 38 w 64"/>
                <a:gd name="T35" fmla="*/ 59 h 59"/>
                <a:gd name="T36" fmla="*/ 43 w 64"/>
                <a:gd name="T37" fmla="*/ 59 h 59"/>
                <a:gd name="T38" fmla="*/ 43 w 64"/>
                <a:gd name="T39" fmla="*/ 59 h 59"/>
                <a:gd name="T40" fmla="*/ 48 w 64"/>
                <a:gd name="T41" fmla="*/ 54 h 59"/>
                <a:gd name="T42" fmla="*/ 54 w 64"/>
                <a:gd name="T43" fmla="*/ 49 h 59"/>
                <a:gd name="T44" fmla="*/ 59 w 64"/>
                <a:gd name="T45" fmla="*/ 39 h 59"/>
                <a:gd name="T46" fmla="*/ 64 w 64"/>
                <a:gd name="T47" fmla="*/ 34 h 59"/>
                <a:gd name="T48" fmla="*/ 64 w 64"/>
                <a:gd name="T49" fmla="*/ 24 h 59"/>
                <a:gd name="T50" fmla="*/ 59 w 64"/>
                <a:gd name="T51" fmla="*/ 20 h 59"/>
                <a:gd name="T52" fmla="*/ 59 w 64"/>
                <a:gd name="T53" fmla="*/ 15 h 59"/>
                <a:gd name="T54" fmla="*/ 54 w 64"/>
                <a:gd name="T55" fmla="*/ 10 h 59"/>
                <a:gd name="T56" fmla="*/ 54 w 64"/>
                <a:gd name="T57" fmla="*/ 10 h 59"/>
                <a:gd name="T58" fmla="*/ 48 w 64"/>
                <a:gd name="T59" fmla="*/ 5 h 59"/>
                <a:gd name="T60" fmla="*/ 43 w 64"/>
                <a:gd name="T61" fmla="*/ 5 h 59"/>
                <a:gd name="T62" fmla="*/ 32 w 64"/>
                <a:gd name="T6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59">
                  <a:moveTo>
                    <a:pt x="32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6" y="49"/>
                  </a:lnTo>
                  <a:lnTo>
                    <a:pt x="6" y="54"/>
                  </a:lnTo>
                  <a:lnTo>
                    <a:pt x="11" y="54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8" y="59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9"/>
                  </a:lnTo>
                  <a:lnTo>
                    <a:pt x="59" y="44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64" y="34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59" y="24"/>
                  </a:lnTo>
                  <a:lnTo>
                    <a:pt x="59" y="20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5977" name="Line 377"/>
            <p:cNvSpPr>
              <a:spLocks noChangeShapeType="1"/>
            </p:cNvSpPr>
            <p:nvPr/>
          </p:nvSpPr>
          <p:spPr bwMode="auto">
            <a:xfrm>
              <a:off x="2845" y="963"/>
              <a:ext cx="11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978" name="AutoShape 378"/>
            <p:cNvSpPr>
              <a:spLocks noChangeArrowheads="1"/>
            </p:cNvSpPr>
            <p:nvPr/>
          </p:nvSpPr>
          <p:spPr bwMode="auto">
            <a:xfrm>
              <a:off x="2844" y="512"/>
              <a:ext cx="1269" cy="877"/>
            </a:xfrm>
            <a:prstGeom prst="roundRect">
              <a:avLst>
                <a:gd name="adj" fmla="val 8009"/>
              </a:avLst>
            </a:prstGeom>
            <a:solidFill>
              <a:srgbClr val="FFFFFF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5979" name="Freeform 379"/>
            <p:cNvSpPr>
              <a:spLocks/>
            </p:cNvSpPr>
            <p:nvPr/>
          </p:nvSpPr>
          <p:spPr bwMode="auto">
            <a:xfrm>
              <a:off x="2925" y="633"/>
              <a:ext cx="51" cy="46"/>
            </a:xfrm>
            <a:custGeom>
              <a:avLst/>
              <a:gdLst>
                <a:gd name="T0" fmla="*/ 0 w 64"/>
                <a:gd name="T1" fmla="*/ 10 h 59"/>
                <a:gd name="T2" fmla="*/ 22 w 64"/>
                <a:gd name="T3" fmla="*/ 29 h 59"/>
                <a:gd name="T4" fmla="*/ 0 w 64"/>
                <a:gd name="T5" fmla="*/ 49 h 59"/>
                <a:gd name="T6" fmla="*/ 11 w 64"/>
                <a:gd name="T7" fmla="*/ 59 h 59"/>
                <a:gd name="T8" fmla="*/ 32 w 64"/>
                <a:gd name="T9" fmla="*/ 39 h 59"/>
                <a:gd name="T10" fmla="*/ 54 w 64"/>
                <a:gd name="T11" fmla="*/ 59 h 59"/>
                <a:gd name="T12" fmla="*/ 64 w 64"/>
                <a:gd name="T13" fmla="*/ 49 h 59"/>
                <a:gd name="T14" fmla="*/ 43 w 64"/>
                <a:gd name="T15" fmla="*/ 29 h 59"/>
                <a:gd name="T16" fmla="*/ 64 w 64"/>
                <a:gd name="T17" fmla="*/ 10 h 59"/>
                <a:gd name="T18" fmla="*/ 54 w 64"/>
                <a:gd name="T19" fmla="*/ 0 h 59"/>
                <a:gd name="T20" fmla="*/ 32 w 64"/>
                <a:gd name="T21" fmla="*/ 20 h 59"/>
                <a:gd name="T22" fmla="*/ 11 w 64"/>
                <a:gd name="T23" fmla="*/ 0 h 59"/>
                <a:gd name="T24" fmla="*/ 0 w 64"/>
                <a:gd name="T25" fmla="*/ 1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9">
                  <a:moveTo>
                    <a:pt x="0" y="10"/>
                  </a:moveTo>
                  <a:lnTo>
                    <a:pt x="22" y="29"/>
                  </a:lnTo>
                  <a:lnTo>
                    <a:pt x="0" y="49"/>
                  </a:lnTo>
                  <a:lnTo>
                    <a:pt x="11" y="59"/>
                  </a:lnTo>
                  <a:lnTo>
                    <a:pt x="32" y="39"/>
                  </a:lnTo>
                  <a:lnTo>
                    <a:pt x="54" y="59"/>
                  </a:lnTo>
                  <a:lnTo>
                    <a:pt x="64" y="49"/>
                  </a:lnTo>
                  <a:lnTo>
                    <a:pt x="43" y="29"/>
                  </a:lnTo>
                  <a:lnTo>
                    <a:pt x="64" y="10"/>
                  </a:lnTo>
                  <a:lnTo>
                    <a:pt x="54" y="0"/>
                  </a:lnTo>
                  <a:lnTo>
                    <a:pt x="32" y="2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5980" name="Freeform 380"/>
            <p:cNvSpPr>
              <a:spLocks/>
            </p:cNvSpPr>
            <p:nvPr/>
          </p:nvSpPr>
          <p:spPr bwMode="auto">
            <a:xfrm>
              <a:off x="2925" y="706"/>
              <a:ext cx="51" cy="49"/>
            </a:xfrm>
            <a:custGeom>
              <a:avLst/>
              <a:gdLst>
                <a:gd name="T0" fmla="*/ 27 w 64"/>
                <a:gd name="T1" fmla="*/ 0 h 63"/>
                <a:gd name="T2" fmla="*/ 22 w 64"/>
                <a:gd name="T3" fmla="*/ 5 h 63"/>
                <a:gd name="T4" fmla="*/ 11 w 64"/>
                <a:gd name="T5" fmla="*/ 5 h 63"/>
                <a:gd name="T6" fmla="*/ 6 w 64"/>
                <a:gd name="T7" fmla="*/ 14 h 63"/>
                <a:gd name="T8" fmla="*/ 0 w 64"/>
                <a:gd name="T9" fmla="*/ 19 h 63"/>
                <a:gd name="T10" fmla="*/ 0 w 64"/>
                <a:gd name="T11" fmla="*/ 19 h 63"/>
                <a:gd name="T12" fmla="*/ 0 w 64"/>
                <a:gd name="T13" fmla="*/ 24 h 63"/>
                <a:gd name="T14" fmla="*/ 0 w 64"/>
                <a:gd name="T15" fmla="*/ 29 h 63"/>
                <a:gd name="T16" fmla="*/ 0 w 64"/>
                <a:gd name="T17" fmla="*/ 34 h 63"/>
                <a:gd name="T18" fmla="*/ 0 w 64"/>
                <a:gd name="T19" fmla="*/ 44 h 63"/>
                <a:gd name="T20" fmla="*/ 6 w 64"/>
                <a:gd name="T21" fmla="*/ 49 h 63"/>
                <a:gd name="T22" fmla="*/ 11 w 64"/>
                <a:gd name="T23" fmla="*/ 53 h 63"/>
                <a:gd name="T24" fmla="*/ 16 w 64"/>
                <a:gd name="T25" fmla="*/ 58 h 63"/>
                <a:gd name="T26" fmla="*/ 22 w 64"/>
                <a:gd name="T27" fmla="*/ 58 h 63"/>
                <a:gd name="T28" fmla="*/ 27 w 64"/>
                <a:gd name="T29" fmla="*/ 58 h 63"/>
                <a:gd name="T30" fmla="*/ 32 w 64"/>
                <a:gd name="T31" fmla="*/ 63 h 63"/>
                <a:gd name="T32" fmla="*/ 32 w 64"/>
                <a:gd name="T33" fmla="*/ 63 h 63"/>
                <a:gd name="T34" fmla="*/ 38 w 64"/>
                <a:gd name="T35" fmla="*/ 58 h 63"/>
                <a:gd name="T36" fmla="*/ 43 w 64"/>
                <a:gd name="T37" fmla="*/ 58 h 63"/>
                <a:gd name="T38" fmla="*/ 48 w 64"/>
                <a:gd name="T39" fmla="*/ 58 h 63"/>
                <a:gd name="T40" fmla="*/ 54 w 64"/>
                <a:gd name="T41" fmla="*/ 53 h 63"/>
                <a:gd name="T42" fmla="*/ 59 w 64"/>
                <a:gd name="T43" fmla="*/ 49 h 63"/>
                <a:gd name="T44" fmla="*/ 64 w 64"/>
                <a:gd name="T45" fmla="*/ 44 h 63"/>
                <a:gd name="T46" fmla="*/ 64 w 64"/>
                <a:gd name="T47" fmla="*/ 34 h 63"/>
                <a:gd name="T48" fmla="*/ 64 w 64"/>
                <a:gd name="T49" fmla="*/ 29 h 63"/>
                <a:gd name="T50" fmla="*/ 64 w 64"/>
                <a:gd name="T51" fmla="*/ 19 h 63"/>
                <a:gd name="T52" fmla="*/ 59 w 64"/>
                <a:gd name="T53" fmla="*/ 14 h 63"/>
                <a:gd name="T54" fmla="*/ 59 w 64"/>
                <a:gd name="T55" fmla="*/ 10 h 63"/>
                <a:gd name="T56" fmla="*/ 54 w 64"/>
                <a:gd name="T57" fmla="*/ 10 h 63"/>
                <a:gd name="T58" fmla="*/ 48 w 64"/>
                <a:gd name="T59" fmla="*/ 5 h 63"/>
                <a:gd name="T60" fmla="*/ 43 w 64"/>
                <a:gd name="T61" fmla="*/ 5 h 63"/>
                <a:gd name="T62" fmla="*/ 38 w 64"/>
                <a:gd name="T6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6" y="49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9" y="49"/>
                  </a:lnTo>
                  <a:lnTo>
                    <a:pt x="59" y="44"/>
                  </a:lnTo>
                  <a:lnTo>
                    <a:pt x="64" y="44"/>
                  </a:lnTo>
                  <a:lnTo>
                    <a:pt x="64" y="39"/>
                  </a:lnTo>
                  <a:lnTo>
                    <a:pt x="64" y="34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5981" name="Freeform 381"/>
            <p:cNvSpPr>
              <a:spLocks/>
            </p:cNvSpPr>
            <p:nvPr/>
          </p:nvSpPr>
          <p:spPr bwMode="auto">
            <a:xfrm>
              <a:off x="2925" y="781"/>
              <a:ext cx="51" cy="46"/>
            </a:xfrm>
            <a:custGeom>
              <a:avLst/>
              <a:gdLst>
                <a:gd name="T0" fmla="*/ 0 w 64"/>
                <a:gd name="T1" fmla="*/ 10 h 59"/>
                <a:gd name="T2" fmla="*/ 22 w 64"/>
                <a:gd name="T3" fmla="*/ 29 h 59"/>
                <a:gd name="T4" fmla="*/ 0 w 64"/>
                <a:gd name="T5" fmla="*/ 49 h 59"/>
                <a:gd name="T6" fmla="*/ 11 w 64"/>
                <a:gd name="T7" fmla="*/ 59 h 59"/>
                <a:gd name="T8" fmla="*/ 32 w 64"/>
                <a:gd name="T9" fmla="*/ 39 h 59"/>
                <a:gd name="T10" fmla="*/ 54 w 64"/>
                <a:gd name="T11" fmla="*/ 59 h 59"/>
                <a:gd name="T12" fmla="*/ 64 w 64"/>
                <a:gd name="T13" fmla="*/ 49 h 59"/>
                <a:gd name="T14" fmla="*/ 43 w 64"/>
                <a:gd name="T15" fmla="*/ 29 h 59"/>
                <a:gd name="T16" fmla="*/ 64 w 64"/>
                <a:gd name="T17" fmla="*/ 10 h 59"/>
                <a:gd name="T18" fmla="*/ 54 w 64"/>
                <a:gd name="T19" fmla="*/ 0 h 59"/>
                <a:gd name="T20" fmla="*/ 32 w 64"/>
                <a:gd name="T21" fmla="*/ 20 h 59"/>
                <a:gd name="T22" fmla="*/ 11 w 64"/>
                <a:gd name="T23" fmla="*/ 0 h 59"/>
                <a:gd name="T24" fmla="*/ 0 w 64"/>
                <a:gd name="T25" fmla="*/ 1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9">
                  <a:moveTo>
                    <a:pt x="0" y="10"/>
                  </a:moveTo>
                  <a:lnTo>
                    <a:pt x="22" y="29"/>
                  </a:lnTo>
                  <a:lnTo>
                    <a:pt x="0" y="49"/>
                  </a:lnTo>
                  <a:lnTo>
                    <a:pt x="11" y="59"/>
                  </a:lnTo>
                  <a:lnTo>
                    <a:pt x="32" y="39"/>
                  </a:lnTo>
                  <a:lnTo>
                    <a:pt x="54" y="59"/>
                  </a:lnTo>
                  <a:lnTo>
                    <a:pt x="64" y="49"/>
                  </a:lnTo>
                  <a:lnTo>
                    <a:pt x="43" y="29"/>
                  </a:lnTo>
                  <a:lnTo>
                    <a:pt x="64" y="10"/>
                  </a:lnTo>
                  <a:lnTo>
                    <a:pt x="54" y="0"/>
                  </a:lnTo>
                  <a:lnTo>
                    <a:pt x="32" y="2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5982" name="Freeform 382"/>
            <p:cNvSpPr>
              <a:spLocks/>
            </p:cNvSpPr>
            <p:nvPr/>
          </p:nvSpPr>
          <p:spPr bwMode="auto">
            <a:xfrm>
              <a:off x="2925" y="854"/>
              <a:ext cx="51" cy="49"/>
            </a:xfrm>
            <a:custGeom>
              <a:avLst/>
              <a:gdLst>
                <a:gd name="T0" fmla="*/ 27 w 64"/>
                <a:gd name="T1" fmla="*/ 0 h 63"/>
                <a:gd name="T2" fmla="*/ 22 w 64"/>
                <a:gd name="T3" fmla="*/ 5 h 63"/>
                <a:gd name="T4" fmla="*/ 11 w 64"/>
                <a:gd name="T5" fmla="*/ 5 h 63"/>
                <a:gd name="T6" fmla="*/ 6 w 64"/>
                <a:gd name="T7" fmla="*/ 14 h 63"/>
                <a:gd name="T8" fmla="*/ 0 w 64"/>
                <a:gd name="T9" fmla="*/ 19 h 63"/>
                <a:gd name="T10" fmla="*/ 0 w 64"/>
                <a:gd name="T11" fmla="*/ 19 h 63"/>
                <a:gd name="T12" fmla="*/ 0 w 64"/>
                <a:gd name="T13" fmla="*/ 24 h 63"/>
                <a:gd name="T14" fmla="*/ 0 w 64"/>
                <a:gd name="T15" fmla="*/ 29 h 63"/>
                <a:gd name="T16" fmla="*/ 0 w 64"/>
                <a:gd name="T17" fmla="*/ 34 h 63"/>
                <a:gd name="T18" fmla="*/ 0 w 64"/>
                <a:gd name="T19" fmla="*/ 44 h 63"/>
                <a:gd name="T20" fmla="*/ 6 w 64"/>
                <a:gd name="T21" fmla="*/ 49 h 63"/>
                <a:gd name="T22" fmla="*/ 11 w 64"/>
                <a:gd name="T23" fmla="*/ 53 h 63"/>
                <a:gd name="T24" fmla="*/ 16 w 64"/>
                <a:gd name="T25" fmla="*/ 58 h 63"/>
                <a:gd name="T26" fmla="*/ 22 w 64"/>
                <a:gd name="T27" fmla="*/ 58 h 63"/>
                <a:gd name="T28" fmla="*/ 27 w 64"/>
                <a:gd name="T29" fmla="*/ 63 h 63"/>
                <a:gd name="T30" fmla="*/ 32 w 64"/>
                <a:gd name="T31" fmla="*/ 63 h 63"/>
                <a:gd name="T32" fmla="*/ 32 w 64"/>
                <a:gd name="T33" fmla="*/ 63 h 63"/>
                <a:gd name="T34" fmla="*/ 38 w 64"/>
                <a:gd name="T35" fmla="*/ 63 h 63"/>
                <a:gd name="T36" fmla="*/ 43 w 64"/>
                <a:gd name="T37" fmla="*/ 58 h 63"/>
                <a:gd name="T38" fmla="*/ 48 w 64"/>
                <a:gd name="T39" fmla="*/ 58 h 63"/>
                <a:gd name="T40" fmla="*/ 54 w 64"/>
                <a:gd name="T41" fmla="*/ 53 h 63"/>
                <a:gd name="T42" fmla="*/ 59 w 64"/>
                <a:gd name="T43" fmla="*/ 49 h 63"/>
                <a:gd name="T44" fmla="*/ 64 w 64"/>
                <a:gd name="T45" fmla="*/ 44 h 63"/>
                <a:gd name="T46" fmla="*/ 64 w 64"/>
                <a:gd name="T47" fmla="*/ 34 h 63"/>
                <a:gd name="T48" fmla="*/ 64 w 64"/>
                <a:gd name="T49" fmla="*/ 29 h 63"/>
                <a:gd name="T50" fmla="*/ 64 w 64"/>
                <a:gd name="T51" fmla="*/ 19 h 63"/>
                <a:gd name="T52" fmla="*/ 59 w 64"/>
                <a:gd name="T53" fmla="*/ 14 h 63"/>
                <a:gd name="T54" fmla="*/ 59 w 64"/>
                <a:gd name="T55" fmla="*/ 10 h 63"/>
                <a:gd name="T56" fmla="*/ 54 w 64"/>
                <a:gd name="T57" fmla="*/ 10 h 63"/>
                <a:gd name="T58" fmla="*/ 48 w 64"/>
                <a:gd name="T59" fmla="*/ 5 h 63"/>
                <a:gd name="T60" fmla="*/ 43 w 64"/>
                <a:gd name="T61" fmla="*/ 5 h 63"/>
                <a:gd name="T62" fmla="*/ 38 w 64"/>
                <a:gd name="T6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4" y="53"/>
                  </a:lnTo>
                  <a:lnTo>
                    <a:pt x="54" y="53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4" y="44"/>
                  </a:lnTo>
                  <a:lnTo>
                    <a:pt x="64" y="39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59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5983" name="Freeform 383"/>
            <p:cNvSpPr>
              <a:spLocks/>
            </p:cNvSpPr>
            <p:nvPr/>
          </p:nvSpPr>
          <p:spPr bwMode="auto">
            <a:xfrm>
              <a:off x="2938" y="1191"/>
              <a:ext cx="50" cy="42"/>
            </a:xfrm>
            <a:custGeom>
              <a:avLst/>
              <a:gdLst>
                <a:gd name="T0" fmla="*/ 0 w 64"/>
                <a:gd name="T1" fmla="*/ 54 h 54"/>
                <a:gd name="T2" fmla="*/ 64 w 64"/>
                <a:gd name="T3" fmla="*/ 54 h 54"/>
                <a:gd name="T4" fmla="*/ 32 w 64"/>
                <a:gd name="T5" fmla="*/ 0 h 54"/>
                <a:gd name="T6" fmla="*/ 0 w 64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4">
                  <a:moveTo>
                    <a:pt x="0" y="54"/>
                  </a:moveTo>
                  <a:lnTo>
                    <a:pt x="64" y="54"/>
                  </a:lnTo>
                  <a:lnTo>
                    <a:pt x="3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5984" name="Rectangle 384"/>
            <p:cNvSpPr>
              <a:spLocks noChangeArrowheads="1"/>
            </p:cNvSpPr>
            <p:nvPr/>
          </p:nvSpPr>
          <p:spPr bwMode="auto">
            <a:xfrm>
              <a:off x="2959" y="542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5985" name="Rectangle 385"/>
            <p:cNvSpPr>
              <a:spLocks noChangeArrowheads="1"/>
            </p:cNvSpPr>
            <p:nvPr/>
          </p:nvSpPr>
          <p:spPr bwMode="auto">
            <a:xfrm>
              <a:off x="2976" y="542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5986" name="Rectangle 386"/>
            <p:cNvSpPr>
              <a:spLocks noChangeArrowheads="1"/>
            </p:cNvSpPr>
            <p:nvPr/>
          </p:nvSpPr>
          <p:spPr bwMode="auto">
            <a:xfrm>
              <a:off x="2997" y="542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5987" name="Rectangle 387"/>
            <p:cNvSpPr>
              <a:spLocks noChangeArrowheads="1"/>
            </p:cNvSpPr>
            <p:nvPr/>
          </p:nvSpPr>
          <p:spPr bwMode="auto">
            <a:xfrm>
              <a:off x="3014" y="542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5988" name="Rectangle 388"/>
            <p:cNvSpPr>
              <a:spLocks noChangeArrowheads="1"/>
            </p:cNvSpPr>
            <p:nvPr/>
          </p:nvSpPr>
          <p:spPr bwMode="auto">
            <a:xfrm>
              <a:off x="3035" y="542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5989" name="Rectangle 389"/>
            <p:cNvSpPr>
              <a:spLocks noChangeArrowheads="1"/>
            </p:cNvSpPr>
            <p:nvPr/>
          </p:nvSpPr>
          <p:spPr bwMode="auto">
            <a:xfrm>
              <a:off x="3052" y="542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5990" name="Rectangle 390"/>
            <p:cNvSpPr>
              <a:spLocks noChangeArrowheads="1"/>
            </p:cNvSpPr>
            <p:nvPr/>
          </p:nvSpPr>
          <p:spPr bwMode="auto">
            <a:xfrm>
              <a:off x="3069" y="542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5991" name="Rectangle 391"/>
            <p:cNvSpPr>
              <a:spLocks noChangeArrowheads="1"/>
            </p:cNvSpPr>
            <p:nvPr/>
          </p:nvSpPr>
          <p:spPr bwMode="auto">
            <a:xfrm>
              <a:off x="3090" y="542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U</a:t>
              </a:r>
              <a:endParaRPr lang="ru-RU" sz="1800" b="0"/>
            </a:p>
          </p:txBody>
        </p:sp>
        <p:sp>
          <p:nvSpPr>
            <p:cNvPr id="665992" name="Rectangle 392"/>
            <p:cNvSpPr>
              <a:spLocks noChangeArrowheads="1"/>
            </p:cNvSpPr>
            <p:nvPr/>
          </p:nvSpPr>
          <p:spPr bwMode="auto">
            <a:xfrm>
              <a:off x="3136" y="542"/>
              <a:ext cx="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O</a:t>
              </a:r>
              <a:endParaRPr lang="ru-RU" sz="1800" b="0"/>
            </a:p>
          </p:txBody>
        </p:sp>
        <p:sp>
          <p:nvSpPr>
            <p:cNvPr id="665993" name="Rectangle 393"/>
            <p:cNvSpPr>
              <a:spLocks noChangeArrowheads="1"/>
            </p:cNvSpPr>
            <p:nvPr/>
          </p:nvSpPr>
          <p:spPr bwMode="auto">
            <a:xfrm>
              <a:off x="3191" y="565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2</a:t>
              </a:r>
              <a:endParaRPr lang="ru-RU" sz="1800" b="0"/>
            </a:p>
          </p:txBody>
        </p:sp>
        <p:sp>
          <p:nvSpPr>
            <p:cNvPr id="665994" name="Rectangle 394"/>
            <p:cNvSpPr>
              <a:spLocks noChangeArrowheads="1"/>
            </p:cNvSpPr>
            <p:nvPr/>
          </p:nvSpPr>
          <p:spPr bwMode="auto">
            <a:xfrm>
              <a:off x="3221" y="565"/>
              <a:ext cx="3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+</a:t>
              </a:r>
              <a:endParaRPr lang="ru-RU" sz="1800" b="0"/>
            </a:p>
          </p:txBody>
        </p:sp>
        <p:sp>
          <p:nvSpPr>
            <p:cNvPr id="665995" name="Rectangle 395"/>
            <p:cNvSpPr>
              <a:spLocks noChangeArrowheads="1"/>
            </p:cNvSpPr>
            <p:nvPr/>
          </p:nvSpPr>
          <p:spPr bwMode="auto">
            <a:xfrm>
              <a:off x="3254" y="565"/>
              <a:ext cx="4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x</a:t>
              </a:r>
              <a:r>
                <a:rPr lang="en-US" sz="70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5996" name="Rectangle 396"/>
            <p:cNvSpPr>
              <a:spLocks noChangeArrowheads="1"/>
            </p:cNvSpPr>
            <p:nvPr/>
          </p:nvSpPr>
          <p:spPr bwMode="auto">
            <a:xfrm>
              <a:off x="3288" y="542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-</a:t>
              </a:r>
              <a:r>
                <a:rPr lang="ru-RU" sz="800">
                  <a:solidFill>
                    <a:srgbClr val="000000"/>
                  </a:solidFill>
                </a:rPr>
                <a:t>Z</a:t>
              </a:r>
              <a:endParaRPr lang="ru-RU" sz="1800" b="0"/>
            </a:p>
          </p:txBody>
        </p:sp>
        <p:sp>
          <p:nvSpPr>
            <p:cNvPr id="665997" name="Rectangle 397"/>
            <p:cNvSpPr>
              <a:spLocks noChangeArrowheads="1"/>
            </p:cNvSpPr>
            <p:nvPr/>
          </p:nvSpPr>
          <p:spPr bwMode="auto">
            <a:xfrm>
              <a:off x="3334" y="542"/>
              <a:ext cx="2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r</a:t>
              </a:r>
              <a:endParaRPr lang="ru-RU" sz="1800" b="0"/>
            </a:p>
          </p:txBody>
        </p:sp>
        <p:sp>
          <p:nvSpPr>
            <p:cNvPr id="665998" name="Rectangle 398"/>
            <p:cNvSpPr>
              <a:spLocks noChangeArrowheads="1"/>
            </p:cNvSpPr>
            <p:nvPr/>
          </p:nvSpPr>
          <p:spPr bwMode="auto">
            <a:xfrm>
              <a:off x="3359" y="542"/>
              <a:ext cx="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O</a:t>
              </a:r>
              <a:endParaRPr lang="ru-RU" sz="1800" b="0"/>
            </a:p>
          </p:txBody>
        </p:sp>
        <p:sp>
          <p:nvSpPr>
            <p:cNvPr id="665999" name="Rectangle 399"/>
            <p:cNvSpPr>
              <a:spLocks noChangeArrowheads="1"/>
            </p:cNvSpPr>
            <p:nvPr/>
          </p:nvSpPr>
          <p:spPr bwMode="auto">
            <a:xfrm>
              <a:off x="3414" y="565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2</a:t>
              </a:r>
              <a:endParaRPr lang="ru-RU" sz="1800" b="0"/>
            </a:p>
          </p:txBody>
        </p:sp>
        <p:sp>
          <p:nvSpPr>
            <p:cNvPr id="666000" name="Rectangle 400"/>
            <p:cNvSpPr>
              <a:spLocks noChangeArrowheads="1"/>
            </p:cNvSpPr>
            <p:nvPr/>
          </p:nvSpPr>
          <p:spPr bwMode="auto">
            <a:xfrm>
              <a:off x="3436" y="558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01" name="Rectangle 401"/>
            <p:cNvSpPr>
              <a:spLocks noChangeArrowheads="1"/>
            </p:cNvSpPr>
            <p:nvPr/>
          </p:nvSpPr>
          <p:spPr bwMode="auto">
            <a:xfrm>
              <a:off x="3466" y="542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-</a:t>
              </a:r>
              <a:endParaRPr lang="ru-RU" sz="1800" b="0"/>
            </a:p>
          </p:txBody>
        </p:sp>
        <p:sp>
          <p:nvSpPr>
            <p:cNvPr id="666002" name="Rectangle 402"/>
            <p:cNvSpPr>
              <a:spLocks noChangeArrowheads="1"/>
            </p:cNvSpPr>
            <p:nvPr/>
          </p:nvSpPr>
          <p:spPr bwMode="auto">
            <a:xfrm>
              <a:off x="3478" y="542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03" name="Rectangle 403"/>
            <p:cNvSpPr>
              <a:spLocks noChangeArrowheads="1"/>
            </p:cNvSpPr>
            <p:nvPr/>
          </p:nvSpPr>
          <p:spPr bwMode="auto">
            <a:xfrm>
              <a:off x="3504" y="542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F</a:t>
              </a:r>
              <a:endParaRPr lang="ru-RU" sz="1800" b="0"/>
            </a:p>
          </p:txBody>
        </p:sp>
        <p:sp>
          <p:nvSpPr>
            <p:cNvPr id="666004" name="Rectangle 404"/>
            <p:cNvSpPr>
              <a:spLocks noChangeArrowheads="1"/>
            </p:cNvSpPr>
            <p:nvPr/>
          </p:nvSpPr>
          <p:spPr bwMode="auto">
            <a:xfrm>
              <a:off x="3545" y="542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e</a:t>
              </a:r>
              <a:endParaRPr lang="ru-RU" sz="1800" b="0"/>
            </a:p>
          </p:txBody>
        </p:sp>
        <p:sp>
          <p:nvSpPr>
            <p:cNvPr id="666005" name="Rectangle 405"/>
            <p:cNvSpPr>
              <a:spLocks noChangeArrowheads="1"/>
            </p:cNvSpPr>
            <p:nvPr/>
          </p:nvSpPr>
          <p:spPr bwMode="auto">
            <a:xfrm>
              <a:off x="3584" y="542"/>
              <a:ext cx="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O</a:t>
              </a:r>
              <a:endParaRPr lang="ru-RU" sz="1800" b="0"/>
            </a:p>
          </p:txBody>
        </p:sp>
        <p:sp>
          <p:nvSpPr>
            <p:cNvPr id="666006" name="Rectangle 406"/>
            <p:cNvSpPr>
              <a:spLocks noChangeArrowheads="1"/>
            </p:cNvSpPr>
            <p:nvPr/>
          </p:nvSpPr>
          <p:spPr bwMode="auto">
            <a:xfrm>
              <a:off x="3634" y="565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y</a:t>
              </a:r>
              <a:endParaRPr lang="ru-RU" sz="1800" b="0"/>
            </a:p>
          </p:txBody>
        </p:sp>
        <p:sp>
          <p:nvSpPr>
            <p:cNvPr id="666007" name="Rectangle 407"/>
            <p:cNvSpPr>
              <a:spLocks noChangeArrowheads="1"/>
            </p:cNvSpPr>
            <p:nvPr/>
          </p:nvSpPr>
          <p:spPr bwMode="auto">
            <a:xfrm>
              <a:off x="3008" y="618"/>
              <a:ext cx="39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>
                  <a:solidFill>
                    <a:srgbClr val="000000"/>
                  </a:solidFill>
                </a:rPr>
                <a:t>ai</a:t>
              </a:r>
              <a:r>
                <a:rPr lang="ru-RU" sz="800" b="0">
                  <a:solidFill>
                    <a:srgbClr val="000000"/>
                  </a:solidFill>
                </a:rPr>
                <a:t>r</a:t>
              </a:r>
              <a:r>
                <a:rPr lang="en-US" sz="800" b="0">
                  <a:solidFill>
                    <a:srgbClr val="000000"/>
                  </a:solidFill>
                </a:rPr>
                <a:t> MC1, MC2</a:t>
              </a:r>
              <a:endParaRPr lang="ru-RU" sz="1800" b="0"/>
            </a:p>
          </p:txBody>
        </p:sp>
        <p:sp>
          <p:nvSpPr>
            <p:cNvPr id="666008" name="Rectangle 408"/>
            <p:cNvSpPr>
              <a:spLocks noChangeArrowheads="1"/>
            </p:cNvSpPr>
            <p:nvPr/>
          </p:nvSpPr>
          <p:spPr bwMode="auto">
            <a:xfrm>
              <a:off x="3010" y="694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s</a:t>
              </a:r>
              <a:endParaRPr lang="ru-RU" sz="1800" b="0"/>
            </a:p>
          </p:txBody>
        </p:sp>
        <p:sp>
          <p:nvSpPr>
            <p:cNvPr id="666009" name="Rectangle 409"/>
            <p:cNvSpPr>
              <a:spLocks noChangeArrowheads="1"/>
            </p:cNvSpPr>
            <p:nvPr/>
          </p:nvSpPr>
          <p:spPr bwMode="auto">
            <a:xfrm>
              <a:off x="3043" y="694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t</a:t>
              </a:r>
              <a:endParaRPr lang="ru-RU" sz="1800" b="0"/>
            </a:p>
          </p:txBody>
        </p:sp>
        <p:sp>
          <p:nvSpPr>
            <p:cNvPr id="666010" name="Rectangle 410"/>
            <p:cNvSpPr>
              <a:spLocks noChangeArrowheads="1"/>
            </p:cNvSpPr>
            <p:nvPr/>
          </p:nvSpPr>
          <p:spPr bwMode="auto">
            <a:xfrm>
              <a:off x="3065" y="69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e</a:t>
              </a:r>
              <a:endParaRPr lang="ru-RU" sz="1800" b="0"/>
            </a:p>
          </p:txBody>
        </p:sp>
        <p:sp>
          <p:nvSpPr>
            <p:cNvPr id="666011" name="Rectangle 411"/>
            <p:cNvSpPr>
              <a:spLocks noChangeArrowheads="1"/>
            </p:cNvSpPr>
            <p:nvPr/>
          </p:nvSpPr>
          <p:spPr bwMode="auto">
            <a:xfrm>
              <a:off x="3098" y="69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a</a:t>
              </a:r>
              <a:endParaRPr lang="ru-RU" sz="1800" b="0"/>
            </a:p>
          </p:txBody>
        </p:sp>
        <p:sp>
          <p:nvSpPr>
            <p:cNvPr id="666012" name="Rectangle 412"/>
            <p:cNvSpPr>
              <a:spLocks noChangeArrowheads="1"/>
            </p:cNvSpPr>
            <p:nvPr/>
          </p:nvSpPr>
          <p:spPr bwMode="auto">
            <a:xfrm>
              <a:off x="3136" y="694"/>
              <a:ext cx="24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m</a:t>
              </a:r>
              <a:r>
                <a:rPr lang="en-US" sz="800" b="0">
                  <a:solidFill>
                    <a:srgbClr val="000000"/>
                  </a:solidFill>
                </a:rPr>
                <a:t> MC11</a:t>
              </a:r>
              <a:endParaRPr lang="ru-RU" sz="1800" b="0"/>
            </a:p>
          </p:txBody>
        </p:sp>
        <p:sp>
          <p:nvSpPr>
            <p:cNvPr id="666013" name="Rectangle 413"/>
            <p:cNvSpPr>
              <a:spLocks noChangeArrowheads="1"/>
            </p:cNvSpPr>
            <p:nvPr/>
          </p:nvSpPr>
          <p:spPr bwMode="auto">
            <a:xfrm>
              <a:off x="3018" y="77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a</a:t>
              </a:r>
              <a:endParaRPr lang="ru-RU" sz="1800" b="0"/>
            </a:p>
          </p:txBody>
        </p:sp>
        <p:sp>
          <p:nvSpPr>
            <p:cNvPr id="666014" name="Rectangle 414"/>
            <p:cNvSpPr>
              <a:spLocks noChangeArrowheads="1"/>
            </p:cNvSpPr>
            <p:nvPr/>
          </p:nvSpPr>
          <p:spPr bwMode="auto">
            <a:xfrm>
              <a:off x="3056" y="775"/>
              <a:ext cx="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i</a:t>
              </a:r>
              <a:endParaRPr lang="ru-RU" sz="1800" b="0"/>
            </a:p>
          </p:txBody>
        </p:sp>
        <p:sp>
          <p:nvSpPr>
            <p:cNvPr id="666015" name="Rectangle 415"/>
            <p:cNvSpPr>
              <a:spLocks noChangeArrowheads="1"/>
            </p:cNvSpPr>
            <p:nvPr/>
          </p:nvSpPr>
          <p:spPr bwMode="auto">
            <a:xfrm>
              <a:off x="3069" y="775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r</a:t>
              </a:r>
              <a:endParaRPr lang="ru-RU" sz="1800" b="0"/>
            </a:p>
          </p:txBody>
        </p:sp>
        <p:sp>
          <p:nvSpPr>
            <p:cNvPr id="666016" name="Rectangle 416"/>
            <p:cNvSpPr>
              <a:spLocks noChangeArrowheads="1"/>
            </p:cNvSpPr>
            <p:nvPr/>
          </p:nvSpPr>
          <p:spPr bwMode="auto">
            <a:xfrm>
              <a:off x="3094" y="775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17" name="Rectangle 417"/>
            <p:cNvSpPr>
              <a:spLocks noChangeArrowheads="1"/>
            </p:cNvSpPr>
            <p:nvPr/>
          </p:nvSpPr>
          <p:spPr bwMode="auto">
            <a:xfrm>
              <a:off x="3111" y="775"/>
              <a:ext cx="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M</a:t>
              </a:r>
              <a:endParaRPr lang="ru-RU" sz="1800" b="0"/>
            </a:p>
          </p:txBody>
        </p:sp>
        <p:sp>
          <p:nvSpPr>
            <p:cNvPr id="666018" name="Rectangle 418"/>
            <p:cNvSpPr>
              <a:spLocks noChangeArrowheads="1"/>
            </p:cNvSpPr>
            <p:nvPr/>
          </p:nvSpPr>
          <p:spPr bwMode="auto">
            <a:xfrm>
              <a:off x="3165" y="775"/>
              <a:ext cx="1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C</a:t>
              </a:r>
              <a:r>
                <a:rPr lang="en-US" sz="800" b="0">
                  <a:solidFill>
                    <a:srgbClr val="000000"/>
                  </a:solidFill>
                </a:rPr>
                <a:t>12</a:t>
              </a:r>
              <a:endParaRPr lang="ru-RU" sz="1800" b="0"/>
            </a:p>
          </p:txBody>
        </p:sp>
        <p:sp>
          <p:nvSpPr>
            <p:cNvPr id="666019" name="Rectangle 419"/>
            <p:cNvSpPr>
              <a:spLocks noChangeArrowheads="1"/>
            </p:cNvSpPr>
            <p:nvPr/>
          </p:nvSpPr>
          <p:spPr bwMode="auto">
            <a:xfrm>
              <a:off x="3018" y="850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s</a:t>
              </a:r>
              <a:endParaRPr lang="ru-RU" sz="1800" b="0"/>
            </a:p>
          </p:txBody>
        </p:sp>
        <p:sp>
          <p:nvSpPr>
            <p:cNvPr id="666020" name="Rectangle 420"/>
            <p:cNvSpPr>
              <a:spLocks noChangeArrowheads="1"/>
            </p:cNvSpPr>
            <p:nvPr/>
          </p:nvSpPr>
          <p:spPr bwMode="auto">
            <a:xfrm>
              <a:off x="3052" y="850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t</a:t>
              </a:r>
              <a:endParaRPr lang="ru-RU" sz="1800" b="0"/>
            </a:p>
          </p:txBody>
        </p:sp>
        <p:sp>
          <p:nvSpPr>
            <p:cNvPr id="666021" name="Rectangle 421"/>
            <p:cNvSpPr>
              <a:spLocks noChangeArrowheads="1"/>
            </p:cNvSpPr>
            <p:nvPr/>
          </p:nvSpPr>
          <p:spPr bwMode="auto">
            <a:xfrm>
              <a:off x="3069" y="85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e</a:t>
              </a:r>
              <a:endParaRPr lang="ru-RU" sz="1800" b="0"/>
            </a:p>
          </p:txBody>
        </p:sp>
        <p:sp>
          <p:nvSpPr>
            <p:cNvPr id="666022" name="Rectangle 422"/>
            <p:cNvSpPr>
              <a:spLocks noChangeArrowheads="1"/>
            </p:cNvSpPr>
            <p:nvPr/>
          </p:nvSpPr>
          <p:spPr bwMode="auto">
            <a:xfrm>
              <a:off x="3107" y="85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a</a:t>
              </a:r>
              <a:endParaRPr lang="ru-RU" sz="1800" b="0"/>
            </a:p>
          </p:txBody>
        </p:sp>
        <p:sp>
          <p:nvSpPr>
            <p:cNvPr id="666023" name="Rectangle 423"/>
            <p:cNvSpPr>
              <a:spLocks noChangeArrowheads="1"/>
            </p:cNvSpPr>
            <p:nvPr/>
          </p:nvSpPr>
          <p:spPr bwMode="auto">
            <a:xfrm>
              <a:off x="3145" y="850"/>
              <a:ext cx="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m</a:t>
              </a:r>
              <a:endParaRPr lang="ru-RU" sz="1800" b="0"/>
            </a:p>
          </p:txBody>
        </p:sp>
        <p:sp>
          <p:nvSpPr>
            <p:cNvPr id="666024" name="Rectangle 424"/>
            <p:cNvSpPr>
              <a:spLocks noChangeArrowheads="1"/>
            </p:cNvSpPr>
            <p:nvPr/>
          </p:nvSpPr>
          <p:spPr bwMode="auto">
            <a:xfrm>
              <a:off x="3200" y="850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25" name="Rectangle 425"/>
            <p:cNvSpPr>
              <a:spLocks noChangeArrowheads="1"/>
            </p:cNvSpPr>
            <p:nvPr/>
          </p:nvSpPr>
          <p:spPr bwMode="auto">
            <a:xfrm>
              <a:off x="3221" y="850"/>
              <a:ext cx="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M</a:t>
              </a:r>
              <a:endParaRPr lang="ru-RU" sz="1800" b="0"/>
            </a:p>
          </p:txBody>
        </p:sp>
        <p:sp>
          <p:nvSpPr>
            <p:cNvPr id="666026" name="Rectangle 426"/>
            <p:cNvSpPr>
              <a:spLocks noChangeArrowheads="1"/>
            </p:cNvSpPr>
            <p:nvPr/>
          </p:nvSpPr>
          <p:spPr bwMode="auto">
            <a:xfrm>
              <a:off x="3276" y="850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C</a:t>
              </a:r>
              <a:endParaRPr lang="ru-RU" sz="1800" b="0"/>
            </a:p>
          </p:txBody>
        </p:sp>
        <p:sp>
          <p:nvSpPr>
            <p:cNvPr id="666027" name="Rectangle 427"/>
            <p:cNvSpPr>
              <a:spLocks noChangeArrowheads="1"/>
            </p:cNvSpPr>
            <p:nvPr/>
          </p:nvSpPr>
          <p:spPr bwMode="auto">
            <a:xfrm>
              <a:off x="3322" y="85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1</a:t>
              </a:r>
              <a:endParaRPr lang="ru-RU" sz="1800" b="0"/>
            </a:p>
          </p:txBody>
        </p:sp>
        <p:sp>
          <p:nvSpPr>
            <p:cNvPr id="666028" name="Rectangle 428"/>
            <p:cNvSpPr>
              <a:spLocks noChangeArrowheads="1"/>
            </p:cNvSpPr>
            <p:nvPr/>
          </p:nvSpPr>
          <p:spPr bwMode="auto">
            <a:xfrm>
              <a:off x="3360" y="85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2</a:t>
              </a:r>
              <a:endParaRPr lang="ru-RU" sz="1800" b="0"/>
            </a:p>
          </p:txBody>
        </p:sp>
        <p:sp>
          <p:nvSpPr>
            <p:cNvPr id="666029" name="Rectangle 429"/>
            <p:cNvSpPr>
              <a:spLocks noChangeArrowheads="1"/>
            </p:cNvSpPr>
            <p:nvPr/>
          </p:nvSpPr>
          <p:spPr bwMode="auto">
            <a:xfrm>
              <a:off x="3018" y="925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(</a:t>
              </a:r>
              <a:endParaRPr lang="ru-RU" sz="1800" b="0"/>
            </a:p>
          </p:txBody>
        </p:sp>
        <p:sp>
          <p:nvSpPr>
            <p:cNvPr id="666030" name="Rectangle 430"/>
            <p:cNvSpPr>
              <a:spLocks noChangeArrowheads="1"/>
            </p:cNvSpPr>
            <p:nvPr/>
          </p:nvSpPr>
          <p:spPr bwMode="auto">
            <a:xfrm>
              <a:off x="3039" y="925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W</a:t>
              </a:r>
              <a:endParaRPr lang="ru-RU" sz="1800" b="0"/>
            </a:p>
          </p:txBody>
        </p:sp>
        <p:sp>
          <p:nvSpPr>
            <p:cNvPr id="666031" name="Rectangle 431"/>
            <p:cNvSpPr>
              <a:spLocks noChangeArrowheads="1"/>
            </p:cNvSpPr>
            <p:nvPr/>
          </p:nvSpPr>
          <p:spPr bwMode="auto">
            <a:xfrm>
              <a:off x="3103" y="925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/</a:t>
              </a:r>
              <a:endParaRPr lang="ru-RU" sz="1800" b="0"/>
            </a:p>
          </p:txBody>
        </p:sp>
        <p:sp>
          <p:nvSpPr>
            <p:cNvPr id="666032" name="Rectangle 432"/>
            <p:cNvSpPr>
              <a:spLocks noChangeArrowheads="1"/>
            </p:cNvSpPr>
            <p:nvPr/>
          </p:nvSpPr>
          <p:spPr bwMode="auto">
            <a:xfrm>
              <a:off x="3123" y="92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q</a:t>
              </a:r>
              <a:endParaRPr lang="ru-RU" sz="1800" b="0"/>
            </a:p>
          </p:txBody>
        </p:sp>
        <p:sp>
          <p:nvSpPr>
            <p:cNvPr id="666033" name="Rectangle 433"/>
            <p:cNvSpPr>
              <a:spLocks noChangeArrowheads="1"/>
            </p:cNvSpPr>
            <p:nvPr/>
          </p:nvSpPr>
          <p:spPr bwMode="auto">
            <a:xfrm>
              <a:off x="3157" y="925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)</a:t>
              </a:r>
              <a:endParaRPr lang="ru-RU" sz="1800" b="0"/>
            </a:p>
          </p:txBody>
        </p:sp>
        <p:sp>
          <p:nvSpPr>
            <p:cNvPr id="666034" name="Rectangle 434"/>
            <p:cNvSpPr>
              <a:spLocks noChangeArrowheads="1"/>
            </p:cNvSpPr>
            <p:nvPr/>
          </p:nvSpPr>
          <p:spPr bwMode="auto">
            <a:xfrm>
              <a:off x="3183" y="925"/>
              <a:ext cx="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=</a:t>
              </a:r>
              <a:endParaRPr lang="ru-RU" sz="1800" b="0"/>
            </a:p>
          </p:txBody>
        </p:sp>
        <p:sp>
          <p:nvSpPr>
            <p:cNvPr id="666035" name="Rectangle 435"/>
            <p:cNvSpPr>
              <a:spLocks noChangeArrowheads="1"/>
            </p:cNvSpPr>
            <p:nvPr/>
          </p:nvSpPr>
          <p:spPr bwMode="auto">
            <a:xfrm>
              <a:off x="3221" y="925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36" name="Rectangle 436"/>
            <p:cNvSpPr>
              <a:spLocks noChangeArrowheads="1"/>
            </p:cNvSpPr>
            <p:nvPr/>
          </p:nvSpPr>
          <p:spPr bwMode="auto">
            <a:xfrm>
              <a:off x="3238" y="92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2</a:t>
              </a:r>
              <a:endParaRPr lang="ru-RU" sz="1800" b="0"/>
            </a:p>
          </p:txBody>
        </p:sp>
        <p:sp>
          <p:nvSpPr>
            <p:cNvPr id="666037" name="Rectangle 437"/>
            <p:cNvSpPr>
              <a:spLocks noChangeArrowheads="1"/>
            </p:cNvSpPr>
            <p:nvPr/>
          </p:nvSpPr>
          <p:spPr bwMode="auto">
            <a:xfrm>
              <a:off x="3276" y="925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.</a:t>
              </a:r>
              <a:endParaRPr lang="ru-RU" sz="1800" b="0"/>
            </a:p>
          </p:txBody>
        </p:sp>
        <p:sp>
          <p:nvSpPr>
            <p:cNvPr id="666038" name="Rectangle 438"/>
            <p:cNvSpPr>
              <a:spLocks noChangeArrowheads="1"/>
            </p:cNvSpPr>
            <p:nvPr/>
          </p:nvSpPr>
          <p:spPr bwMode="auto">
            <a:xfrm>
              <a:off x="3296" y="92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6</a:t>
              </a:r>
              <a:endParaRPr lang="ru-RU" sz="1800" b="0"/>
            </a:p>
          </p:txBody>
        </p:sp>
        <p:sp>
          <p:nvSpPr>
            <p:cNvPr id="666039" name="Rectangle 439"/>
            <p:cNvSpPr>
              <a:spLocks noChangeArrowheads="1"/>
            </p:cNvSpPr>
            <p:nvPr/>
          </p:nvSpPr>
          <p:spPr bwMode="auto">
            <a:xfrm>
              <a:off x="3330" y="922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  <a:latin typeface="Symbol" pitchFamily="18" charset="2"/>
                </a:rPr>
                <a:t>Ч</a:t>
              </a:r>
              <a:endParaRPr lang="ru-RU" sz="1800" b="0"/>
            </a:p>
          </p:txBody>
        </p:sp>
        <p:sp>
          <p:nvSpPr>
            <p:cNvPr id="666040" name="Rectangle 440"/>
            <p:cNvSpPr>
              <a:spLocks noChangeArrowheads="1"/>
            </p:cNvSpPr>
            <p:nvPr/>
          </p:nvSpPr>
          <p:spPr bwMode="auto">
            <a:xfrm>
              <a:off x="3347" y="922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  <a:endParaRPr lang="ru-RU" sz="1800" b="0"/>
            </a:p>
          </p:txBody>
        </p:sp>
        <p:sp>
          <p:nvSpPr>
            <p:cNvPr id="666041" name="Rectangle 441"/>
            <p:cNvSpPr>
              <a:spLocks noChangeArrowheads="1"/>
            </p:cNvSpPr>
            <p:nvPr/>
          </p:nvSpPr>
          <p:spPr bwMode="auto">
            <a:xfrm>
              <a:off x="3380" y="922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  <a:latin typeface="Symbol" pitchFamily="18" charset="2"/>
                </a:rPr>
                <a:t>0</a:t>
              </a:r>
              <a:endParaRPr lang="ru-RU" sz="1800" b="0"/>
            </a:p>
          </p:txBody>
        </p:sp>
        <p:sp>
          <p:nvSpPr>
            <p:cNvPr id="666042" name="Rectangle 442"/>
            <p:cNvSpPr>
              <a:spLocks noChangeArrowheads="1"/>
            </p:cNvSpPr>
            <p:nvPr/>
          </p:nvSpPr>
          <p:spPr bwMode="auto">
            <a:xfrm>
              <a:off x="3415" y="925"/>
              <a:ext cx="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 b="0">
                  <a:solidFill>
                    <a:srgbClr val="000000"/>
                  </a:solidFill>
                  <a:latin typeface="Symbol" pitchFamily="18" charset="2"/>
                </a:rPr>
                <a:t>3</a:t>
              </a:r>
              <a:endParaRPr lang="ru-RU" sz="1800" b="0"/>
            </a:p>
          </p:txBody>
        </p:sp>
        <p:sp>
          <p:nvSpPr>
            <p:cNvPr id="666043" name="Rectangle 443"/>
            <p:cNvSpPr>
              <a:spLocks noChangeArrowheads="1"/>
            </p:cNvSpPr>
            <p:nvPr/>
          </p:nvSpPr>
          <p:spPr bwMode="auto">
            <a:xfrm>
              <a:off x="3440" y="92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e</a:t>
              </a:r>
              <a:endParaRPr lang="ru-RU" sz="1800" b="0"/>
            </a:p>
          </p:txBody>
        </p:sp>
        <p:sp>
          <p:nvSpPr>
            <p:cNvPr id="666044" name="Rectangle 444"/>
            <p:cNvSpPr>
              <a:spLocks noChangeArrowheads="1"/>
            </p:cNvSpPr>
            <p:nvPr/>
          </p:nvSpPr>
          <p:spPr bwMode="auto">
            <a:xfrm>
              <a:off x="3478" y="925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x</a:t>
              </a:r>
              <a:endParaRPr lang="ru-RU" sz="1800" b="0"/>
            </a:p>
          </p:txBody>
        </p:sp>
        <p:sp>
          <p:nvSpPr>
            <p:cNvPr id="666045" name="Rectangle 445"/>
            <p:cNvSpPr>
              <a:spLocks noChangeArrowheads="1"/>
            </p:cNvSpPr>
            <p:nvPr/>
          </p:nvSpPr>
          <p:spPr bwMode="auto">
            <a:xfrm>
              <a:off x="3507" y="92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p</a:t>
              </a:r>
              <a:endParaRPr lang="ru-RU" sz="1800" b="0"/>
            </a:p>
          </p:txBody>
        </p:sp>
        <p:sp>
          <p:nvSpPr>
            <p:cNvPr id="666046" name="Rectangle 446"/>
            <p:cNvSpPr>
              <a:spLocks noChangeArrowheads="1"/>
            </p:cNvSpPr>
            <p:nvPr/>
          </p:nvSpPr>
          <p:spPr bwMode="auto">
            <a:xfrm>
              <a:off x="3546" y="925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(</a:t>
              </a:r>
              <a:endParaRPr lang="ru-RU" sz="1800" b="0"/>
            </a:p>
          </p:txBody>
        </p:sp>
        <p:sp>
          <p:nvSpPr>
            <p:cNvPr id="666047" name="Rectangle 447"/>
            <p:cNvSpPr>
              <a:spLocks noChangeArrowheads="1"/>
            </p:cNvSpPr>
            <p:nvPr/>
          </p:nvSpPr>
          <p:spPr bwMode="auto">
            <a:xfrm>
              <a:off x="3571" y="925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-</a:t>
              </a:r>
              <a:endParaRPr lang="ru-RU" sz="1800" b="0"/>
            </a:p>
          </p:txBody>
        </p:sp>
        <p:sp>
          <p:nvSpPr>
            <p:cNvPr id="666048" name="Rectangle 448"/>
            <p:cNvSpPr>
              <a:spLocks noChangeArrowheads="1"/>
            </p:cNvSpPr>
            <p:nvPr/>
          </p:nvSpPr>
          <p:spPr bwMode="auto">
            <a:xfrm>
              <a:off x="3592" y="92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1</a:t>
              </a:r>
              <a:endParaRPr lang="ru-RU" sz="1800" b="0"/>
            </a:p>
          </p:txBody>
        </p:sp>
        <p:sp>
          <p:nvSpPr>
            <p:cNvPr id="666049" name="Rectangle 449"/>
            <p:cNvSpPr>
              <a:spLocks noChangeArrowheads="1"/>
            </p:cNvSpPr>
            <p:nvPr/>
          </p:nvSpPr>
          <p:spPr bwMode="auto">
            <a:xfrm>
              <a:off x="3630" y="92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</a:t>
              </a:r>
              <a:endParaRPr lang="ru-RU" sz="1800" b="0"/>
            </a:p>
          </p:txBody>
        </p:sp>
        <p:sp>
          <p:nvSpPr>
            <p:cNvPr id="666050" name="Rectangle 450"/>
            <p:cNvSpPr>
              <a:spLocks noChangeArrowheads="1"/>
            </p:cNvSpPr>
            <p:nvPr/>
          </p:nvSpPr>
          <p:spPr bwMode="auto">
            <a:xfrm>
              <a:off x="3664" y="92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1</a:t>
              </a:r>
              <a:endParaRPr lang="ru-RU" sz="1800" b="0"/>
            </a:p>
          </p:txBody>
        </p:sp>
        <p:sp>
          <p:nvSpPr>
            <p:cNvPr id="666051" name="Rectangle 451"/>
            <p:cNvSpPr>
              <a:spLocks noChangeArrowheads="1"/>
            </p:cNvSpPr>
            <p:nvPr/>
          </p:nvSpPr>
          <p:spPr bwMode="auto">
            <a:xfrm>
              <a:off x="3701" y="92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</a:t>
              </a:r>
              <a:endParaRPr lang="ru-RU" sz="1800" b="0"/>
            </a:p>
          </p:txBody>
        </p:sp>
        <p:sp>
          <p:nvSpPr>
            <p:cNvPr id="666052" name="Rectangle 452"/>
            <p:cNvSpPr>
              <a:spLocks noChangeArrowheads="1"/>
            </p:cNvSpPr>
            <p:nvPr/>
          </p:nvSpPr>
          <p:spPr bwMode="auto">
            <a:xfrm>
              <a:off x="3739" y="92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</a:t>
              </a:r>
              <a:endParaRPr lang="ru-RU" sz="1800" b="0"/>
            </a:p>
          </p:txBody>
        </p:sp>
        <p:sp>
          <p:nvSpPr>
            <p:cNvPr id="666053" name="Rectangle 453"/>
            <p:cNvSpPr>
              <a:spLocks noChangeArrowheads="1"/>
            </p:cNvSpPr>
            <p:nvPr/>
          </p:nvSpPr>
          <p:spPr bwMode="auto">
            <a:xfrm>
              <a:off x="3777" y="92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</a:t>
              </a:r>
              <a:endParaRPr lang="ru-RU" sz="1800" b="0"/>
            </a:p>
          </p:txBody>
        </p:sp>
        <p:sp>
          <p:nvSpPr>
            <p:cNvPr id="666054" name="Rectangle 454"/>
            <p:cNvSpPr>
              <a:spLocks noChangeArrowheads="1"/>
            </p:cNvSpPr>
            <p:nvPr/>
          </p:nvSpPr>
          <p:spPr bwMode="auto">
            <a:xfrm>
              <a:off x="3815" y="925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/</a:t>
              </a:r>
              <a:endParaRPr lang="ru-RU" sz="1800" b="0"/>
            </a:p>
          </p:txBody>
        </p:sp>
        <p:sp>
          <p:nvSpPr>
            <p:cNvPr id="666055" name="Rectangle 455"/>
            <p:cNvSpPr>
              <a:spLocks noChangeArrowheads="1"/>
            </p:cNvSpPr>
            <p:nvPr/>
          </p:nvSpPr>
          <p:spPr bwMode="auto">
            <a:xfrm>
              <a:off x="3832" y="925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(</a:t>
              </a:r>
              <a:endParaRPr lang="ru-RU" sz="1800" b="0"/>
            </a:p>
          </p:txBody>
        </p:sp>
        <p:sp>
          <p:nvSpPr>
            <p:cNvPr id="666056" name="Rectangle 456"/>
            <p:cNvSpPr>
              <a:spLocks noChangeArrowheads="1"/>
            </p:cNvSpPr>
            <p:nvPr/>
          </p:nvSpPr>
          <p:spPr bwMode="auto">
            <a:xfrm>
              <a:off x="3853" y="925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R</a:t>
              </a:r>
              <a:endParaRPr lang="ru-RU" sz="1800" b="0"/>
            </a:p>
          </p:txBody>
        </p:sp>
        <p:sp>
          <p:nvSpPr>
            <p:cNvPr id="666057" name="Rectangle 457"/>
            <p:cNvSpPr>
              <a:spLocks noChangeArrowheads="1"/>
            </p:cNvSpPr>
            <p:nvPr/>
          </p:nvSpPr>
          <p:spPr bwMode="auto">
            <a:xfrm>
              <a:off x="3904" y="925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T</a:t>
              </a:r>
              <a:endParaRPr lang="ru-RU" sz="1800" b="0"/>
            </a:p>
          </p:txBody>
        </p:sp>
        <p:sp>
          <p:nvSpPr>
            <p:cNvPr id="666058" name="Rectangle 458"/>
            <p:cNvSpPr>
              <a:spLocks noChangeArrowheads="1"/>
            </p:cNvSpPr>
            <p:nvPr/>
          </p:nvSpPr>
          <p:spPr bwMode="auto">
            <a:xfrm>
              <a:off x="3941" y="949"/>
              <a:ext cx="2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</a:rPr>
                <a:t>s</a:t>
              </a:r>
              <a:endParaRPr lang="ru-RU" sz="1800" b="0"/>
            </a:p>
          </p:txBody>
        </p:sp>
        <p:sp>
          <p:nvSpPr>
            <p:cNvPr id="666059" name="Rectangle 459"/>
            <p:cNvSpPr>
              <a:spLocks noChangeArrowheads="1"/>
            </p:cNvSpPr>
            <p:nvPr/>
          </p:nvSpPr>
          <p:spPr bwMode="auto">
            <a:xfrm>
              <a:off x="3972" y="925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)</a:t>
              </a:r>
              <a:endParaRPr lang="ru-RU" sz="1800" b="0"/>
            </a:p>
          </p:txBody>
        </p:sp>
        <p:sp>
          <p:nvSpPr>
            <p:cNvPr id="666060" name="Rectangle 460"/>
            <p:cNvSpPr>
              <a:spLocks noChangeArrowheads="1"/>
            </p:cNvSpPr>
            <p:nvPr/>
          </p:nvSpPr>
          <p:spPr bwMode="auto">
            <a:xfrm>
              <a:off x="3992" y="925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)</a:t>
              </a:r>
              <a:endParaRPr lang="ru-RU" sz="1800" b="0"/>
            </a:p>
          </p:txBody>
        </p:sp>
        <p:sp>
          <p:nvSpPr>
            <p:cNvPr id="666061" name="Rectangle 461"/>
            <p:cNvSpPr>
              <a:spLocks noChangeArrowheads="1"/>
            </p:cNvSpPr>
            <p:nvPr/>
          </p:nvSpPr>
          <p:spPr bwMode="auto">
            <a:xfrm>
              <a:off x="3018" y="1017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62" name="Rectangle 462"/>
            <p:cNvSpPr>
              <a:spLocks noChangeArrowheads="1"/>
            </p:cNvSpPr>
            <p:nvPr/>
          </p:nvSpPr>
          <p:spPr bwMode="auto">
            <a:xfrm>
              <a:off x="3039" y="1017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63" name="Rectangle 463"/>
            <p:cNvSpPr>
              <a:spLocks noChangeArrowheads="1"/>
            </p:cNvSpPr>
            <p:nvPr/>
          </p:nvSpPr>
          <p:spPr bwMode="auto">
            <a:xfrm>
              <a:off x="3056" y="1017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64" name="Rectangle 464"/>
            <p:cNvSpPr>
              <a:spLocks noChangeArrowheads="1"/>
            </p:cNvSpPr>
            <p:nvPr/>
          </p:nvSpPr>
          <p:spPr bwMode="auto">
            <a:xfrm>
              <a:off x="3073" y="1017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65" name="Rectangle 465"/>
            <p:cNvSpPr>
              <a:spLocks noChangeArrowheads="1"/>
            </p:cNvSpPr>
            <p:nvPr/>
          </p:nvSpPr>
          <p:spPr bwMode="auto">
            <a:xfrm>
              <a:off x="3094" y="1017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66" name="Rectangle 466"/>
            <p:cNvSpPr>
              <a:spLocks noChangeArrowheads="1"/>
            </p:cNvSpPr>
            <p:nvPr/>
          </p:nvSpPr>
          <p:spPr bwMode="auto">
            <a:xfrm>
              <a:off x="3111" y="1017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67" name="Rectangle 467"/>
            <p:cNvSpPr>
              <a:spLocks noChangeArrowheads="1"/>
            </p:cNvSpPr>
            <p:nvPr/>
          </p:nvSpPr>
          <p:spPr bwMode="auto">
            <a:xfrm>
              <a:off x="3128" y="1017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68" name="Rectangle 468"/>
            <p:cNvSpPr>
              <a:spLocks noChangeArrowheads="1"/>
            </p:cNvSpPr>
            <p:nvPr/>
          </p:nvSpPr>
          <p:spPr bwMode="auto">
            <a:xfrm>
              <a:off x="3149" y="1017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69" name="Rectangle 469"/>
            <p:cNvSpPr>
              <a:spLocks noChangeArrowheads="1"/>
            </p:cNvSpPr>
            <p:nvPr/>
          </p:nvSpPr>
          <p:spPr bwMode="auto">
            <a:xfrm>
              <a:off x="3165" y="1017"/>
              <a:ext cx="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+</a:t>
              </a:r>
              <a:endParaRPr lang="ru-RU" sz="1800" b="0"/>
            </a:p>
          </p:txBody>
        </p:sp>
        <p:sp>
          <p:nvSpPr>
            <p:cNvPr id="666070" name="Rectangle 470"/>
            <p:cNvSpPr>
              <a:spLocks noChangeArrowheads="1"/>
            </p:cNvSpPr>
            <p:nvPr/>
          </p:nvSpPr>
          <p:spPr bwMode="auto">
            <a:xfrm>
              <a:off x="3204" y="1017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71" name="Rectangle 471"/>
            <p:cNvSpPr>
              <a:spLocks noChangeArrowheads="1"/>
            </p:cNvSpPr>
            <p:nvPr/>
          </p:nvSpPr>
          <p:spPr bwMode="auto">
            <a:xfrm>
              <a:off x="3225" y="101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1</a:t>
              </a:r>
              <a:endParaRPr lang="ru-RU" sz="1800" b="0"/>
            </a:p>
          </p:txBody>
        </p:sp>
        <p:sp>
          <p:nvSpPr>
            <p:cNvPr id="666072" name="Rectangle 472"/>
            <p:cNvSpPr>
              <a:spLocks noChangeArrowheads="1"/>
            </p:cNvSpPr>
            <p:nvPr/>
          </p:nvSpPr>
          <p:spPr bwMode="auto">
            <a:xfrm>
              <a:off x="3263" y="1017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.</a:t>
              </a:r>
              <a:endParaRPr lang="ru-RU" sz="1800" b="0"/>
            </a:p>
          </p:txBody>
        </p:sp>
        <p:sp>
          <p:nvSpPr>
            <p:cNvPr id="666073" name="Rectangle 473"/>
            <p:cNvSpPr>
              <a:spLocks noChangeArrowheads="1"/>
            </p:cNvSpPr>
            <p:nvPr/>
          </p:nvSpPr>
          <p:spPr bwMode="auto">
            <a:xfrm>
              <a:off x="3280" y="101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3</a:t>
              </a:r>
              <a:endParaRPr lang="ru-RU" sz="1800" b="0"/>
            </a:p>
          </p:txBody>
        </p:sp>
        <p:sp>
          <p:nvSpPr>
            <p:cNvPr id="666074" name="Rectangle 474"/>
            <p:cNvSpPr>
              <a:spLocks noChangeArrowheads="1"/>
            </p:cNvSpPr>
            <p:nvPr/>
          </p:nvSpPr>
          <p:spPr bwMode="auto">
            <a:xfrm>
              <a:off x="3318" y="1012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  <a:latin typeface="Symbol" pitchFamily="18" charset="2"/>
                </a:rPr>
                <a:t>Ч</a:t>
              </a:r>
              <a:endParaRPr lang="ru-RU" sz="1800" b="0"/>
            </a:p>
          </p:txBody>
        </p:sp>
        <p:sp>
          <p:nvSpPr>
            <p:cNvPr id="666075" name="Rectangle 475"/>
            <p:cNvSpPr>
              <a:spLocks noChangeArrowheads="1"/>
            </p:cNvSpPr>
            <p:nvPr/>
          </p:nvSpPr>
          <p:spPr bwMode="auto">
            <a:xfrm>
              <a:off x="3334" y="1012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  <a:endParaRPr lang="ru-RU" sz="1800" b="0"/>
            </a:p>
          </p:txBody>
        </p:sp>
        <p:sp>
          <p:nvSpPr>
            <p:cNvPr id="666076" name="Rectangle 476"/>
            <p:cNvSpPr>
              <a:spLocks noChangeArrowheads="1"/>
            </p:cNvSpPr>
            <p:nvPr/>
          </p:nvSpPr>
          <p:spPr bwMode="auto">
            <a:xfrm>
              <a:off x="3369" y="1012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  <a:latin typeface="Symbol" pitchFamily="18" charset="2"/>
                </a:rPr>
                <a:t>0</a:t>
              </a:r>
              <a:endParaRPr lang="ru-RU" sz="1800" b="0"/>
            </a:p>
          </p:txBody>
        </p:sp>
        <p:sp>
          <p:nvSpPr>
            <p:cNvPr id="666077" name="Rectangle 477"/>
            <p:cNvSpPr>
              <a:spLocks noChangeArrowheads="1"/>
            </p:cNvSpPr>
            <p:nvPr/>
          </p:nvSpPr>
          <p:spPr bwMode="auto">
            <a:xfrm>
              <a:off x="3402" y="1010"/>
              <a:ext cx="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 b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  <a:endParaRPr lang="ru-RU" sz="1800" b="0"/>
            </a:p>
          </p:txBody>
        </p:sp>
        <p:sp>
          <p:nvSpPr>
            <p:cNvPr id="666078" name="Rectangle 478"/>
            <p:cNvSpPr>
              <a:spLocks noChangeArrowheads="1"/>
            </p:cNvSpPr>
            <p:nvPr/>
          </p:nvSpPr>
          <p:spPr bwMode="auto">
            <a:xfrm>
              <a:off x="3423" y="1010"/>
              <a:ext cx="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 b="0">
                  <a:solidFill>
                    <a:srgbClr val="000000"/>
                  </a:solidFill>
                  <a:latin typeface="Symbol" pitchFamily="18" charset="2"/>
                </a:rPr>
                <a:t>9</a:t>
              </a:r>
              <a:endParaRPr lang="ru-RU" sz="1800" b="0"/>
            </a:p>
          </p:txBody>
        </p:sp>
        <p:sp>
          <p:nvSpPr>
            <p:cNvPr id="666079" name="Rectangle 479"/>
            <p:cNvSpPr>
              <a:spLocks noChangeArrowheads="1"/>
            </p:cNvSpPr>
            <p:nvPr/>
          </p:nvSpPr>
          <p:spPr bwMode="auto">
            <a:xfrm>
              <a:off x="3449" y="101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e</a:t>
              </a:r>
              <a:endParaRPr lang="ru-RU" sz="1800" b="0"/>
            </a:p>
          </p:txBody>
        </p:sp>
        <p:sp>
          <p:nvSpPr>
            <p:cNvPr id="666080" name="Rectangle 480"/>
            <p:cNvSpPr>
              <a:spLocks noChangeArrowheads="1"/>
            </p:cNvSpPr>
            <p:nvPr/>
          </p:nvSpPr>
          <p:spPr bwMode="auto">
            <a:xfrm>
              <a:off x="3486" y="1017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x</a:t>
              </a:r>
              <a:endParaRPr lang="ru-RU" sz="1800" b="0"/>
            </a:p>
          </p:txBody>
        </p:sp>
        <p:sp>
          <p:nvSpPr>
            <p:cNvPr id="666081" name="Rectangle 481"/>
            <p:cNvSpPr>
              <a:spLocks noChangeArrowheads="1"/>
            </p:cNvSpPr>
            <p:nvPr/>
          </p:nvSpPr>
          <p:spPr bwMode="auto">
            <a:xfrm>
              <a:off x="3520" y="101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p</a:t>
              </a:r>
              <a:endParaRPr lang="ru-RU" sz="1800" b="0"/>
            </a:p>
          </p:txBody>
        </p:sp>
        <p:sp>
          <p:nvSpPr>
            <p:cNvPr id="666082" name="Rectangle 482"/>
            <p:cNvSpPr>
              <a:spLocks noChangeArrowheads="1"/>
            </p:cNvSpPr>
            <p:nvPr/>
          </p:nvSpPr>
          <p:spPr bwMode="auto">
            <a:xfrm>
              <a:off x="3553" y="1017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(</a:t>
              </a:r>
              <a:endParaRPr lang="ru-RU" sz="1800" b="0"/>
            </a:p>
          </p:txBody>
        </p:sp>
        <p:sp>
          <p:nvSpPr>
            <p:cNvPr id="666083" name="Rectangle 483"/>
            <p:cNvSpPr>
              <a:spLocks noChangeArrowheads="1"/>
            </p:cNvSpPr>
            <p:nvPr/>
          </p:nvSpPr>
          <p:spPr bwMode="auto">
            <a:xfrm>
              <a:off x="3579" y="1017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-</a:t>
              </a:r>
              <a:endParaRPr lang="ru-RU" sz="1800" b="0"/>
            </a:p>
          </p:txBody>
        </p:sp>
        <p:sp>
          <p:nvSpPr>
            <p:cNvPr id="666084" name="Rectangle 484"/>
            <p:cNvSpPr>
              <a:spLocks noChangeArrowheads="1"/>
            </p:cNvSpPr>
            <p:nvPr/>
          </p:nvSpPr>
          <p:spPr bwMode="auto">
            <a:xfrm>
              <a:off x="3600" y="101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5</a:t>
              </a:r>
              <a:endParaRPr lang="ru-RU" sz="1800" b="0"/>
            </a:p>
          </p:txBody>
        </p:sp>
        <p:sp>
          <p:nvSpPr>
            <p:cNvPr id="666085" name="Rectangle 485"/>
            <p:cNvSpPr>
              <a:spLocks noChangeArrowheads="1"/>
            </p:cNvSpPr>
            <p:nvPr/>
          </p:nvSpPr>
          <p:spPr bwMode="auto">
            <a:xfrm>
              <a:off x="3638" y="101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</a:t>
              </a:r>
              <a:endParaRPr lang="ru-RU" sz="1800" b="0"/>
            </a:p>
          </p:txBody>
        </p:sp>
        <p:sp>
          <p:nvSpPr>
            <p:cNvPr id="666086" name="Rectangle 486"/>
            <p:cNvSpPr>
              <a:spLocks noChangeArrowheads="1"/>
            </p:cNvSpPr>
            <p:nvPr/>
          </p:nvSpPr>
          <p:spPr bwMode="auto">
            <a:xfrm>
              <a:off x="3676" y="101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9</a:t>
              </a:r>
              <a:endParaRPr lang="ru-RU" sz="1800" b="0"/>
            </a:p>
          </p:txBody>
        </p:sp>
        <p:sp>
          <p:nvSpPr>
            <p:cNvPr id="666087" name="Rectangle 487"/>
            <p:cNvSpPr>
              <a:spLocks noChangeArrowheads="1"/>
            </p:cNvSpPr>
            <p:nvPr/>
          </p:nvSpPr>
          <p:spPr bwMode="auto">
            <a:xfrm>
              <a:off x="3710" y="101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</a:t>
              </a:r>
              <a:endParaRPr lang="ru-RU" sz="1800" b="0"/>
            </a:p>
          </p:txBody>
        </p:sp>
        <p:sp>
          <p:nvSpPr>
            <p:cNvPr id="666088" name="Rectangle 488"/>
            <p:cNvSpPr>
              <a:spLocks noChangeArrowheads="1"/>
            </p:cNvSpPr>
            <p:nvPr/>
          </p:nvSpPr>
          <p:spPr bwMode="auto">
            <a:xfrm>
              <a:off x="3748" y="101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</a:t>
              </a:r>
              <a:endParaRPr lang="ru-RU" sz="1800" b="0"/>
            </a:p>
          </p:txBody>
        </p:sp>
        <p:sp>
          <p:nvSpPr>
            <p:cNvPr id="666089" name="Rectangle 489"/>
            <p:cNvSpPr>
              <a:spLocks noChangeArrowheads="1"/>
            </p:cNvSpPr>
            <p:nvPr/>
          </p:nvSpPr>
          <p:spPr bwMode="auto">
            <a:xfrm>
              <a:off x="3786" y="101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</a:t>
              </a:r>
              <a:endParaRPr lang="ru-RU" sz="1800" b="0"/>
            </a:p>
          </p:txBody>
        </p:sp>
        <p:sp>
          <p:nvSpPr>
            <p:cNvPr id="666090" name="Rectangle 490"/>
            <p:cNvSpPr>
              <a:spLocks noChangeArrowheads="1"/>
            </p:cNvSpPr>
            <p:nvPr/>
          </p:nvSpPr>
          <p:spPr bwMode="auto">
            <a:xfrm>
              <a:off x="3824" y="1017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/</a:t>
              </a:r>
              <a:endParaRPr lang="ru-RU" sz="1800" b="0"/>
            </a:p>
          </p:txBody>
        </p:sp>
        <p:sp>
          <p:nvSpPr>
            <p:cNvPr id="666091" name="Rectangle 491"/>
            <p:cNvSpPr>
              <a:spLocks noChangeArrowheads="1"/>
            </p:cNvSpPr>
            <p:nvPr/>
          </p:nvSpPr>
          <p:spPr bwMode="auto">
            <a:xfrm>
              <a:off x="3841" y="1017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(</a:t>
              </a:r>
              <a:endParaRPr lang="ru-RU" sz="1800" b="0"/>
            </a:p>
          </p:txBody>
        </p:sp>
        <p:sp>
          <p:nvSpPr>
            <p:cNvPr id="666092" name="Rectangle 492"/>
            <p:cNvSpPr>
              <a:spLocks noChangeArrowheads="1"/>
            </p:cNvSpPr>
            <p:nvPr/>
          </p:nvSpPr>
          <p:spPr bwMode="auto">
            <a:xfrm>
              <a:off x="3861" y="1017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R</a:t>
              </a:r>
              <a:endParaRPr lang="ru-RU" sz="1800" b="0"/>
            </a:p>
          </p:txBody>
        </p:sp>
        <p:sp>
          <p:nvSpPr>
            <p:cNvPr id="666093" name="Rectangle 493"/>
            <p:cNvSpPr>
              <a:spLocks noChangeArrowheads="1"/>
            </p:cNvSpPr>
            <p:nvPr/>
          </p:nvSpPr>
          <p:spPr bwMode="auto">
            <a:xfrm>
              <a:off x="3912" y="1017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T</a:t>
              </a:r>
              <a:endParaRPr lang="ru-RU" sz="1800" b="0"/>
            </a:p>
          </p:txBody>
        </p:sp>
        <p:sp>
          <p:nvSpPr>
            <p:cNvPr id="666094" name="Rectangle 494"/>
            <p:cNvSpPr>
              <a:spLocks noChangeArrowheads="1"/>
            </p:cNvSpPr>
            <p:nvPr/>
          </p:nvSpPr>
          <p:spPr bwMode="auto">
            <a:xfrm>
              <a:off x="3954" y="1036"/>
              <a:ext cx="2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</a:rPr>
                <a:t>s</a:t>
              </a:r>
              <a:endParaRPr lang="ru-RU" sz="1800" b="0"/>
            </a:p>
          </p:txBody>
        </p:sp>
        <p:sp>
          <p:nvSpPr>
            <p:cNvPr id="666095" name="Rectangle 495"/>
            <p:cNvSpPr>
              <a:spLocks noChangeArrowheads="1"/>
            </p:cNvSpPr>
            <p:nvPr/>
          </p:nvSpPr>
          <p:spPr bwMode="auto">
            <a:xfrm>
              <a:off x="3980" y="1017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)</a:t>
              </a:r>
              <a:endParaRPr lang="ru-RU" sz="1800" b="0"/>
            </a:p>
          </p:txBody>
        </p:sp>
        <p:sp>
          <p:nvSpPr>
            <p:cNvPr id="666096" name="Rectangle 496"/>
            <p:cNvSpPr>
              <a:spLocks noChangeArrowheads="1"/>
            </p:cNvSpPr>
            <p:nvPr/>
          </p:nvSpPr>
          <p:spPr bwMode="auto">
            <a:xfrm>
              <a:off x="4005" y="1017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)</a:t>
              </a:r>
              <a:endParaRPr lang="ru-RU" sz="1800" b="0"/>
            </a:p>
          </p:txBody>
        </p:sp>
        <p:sp>
          <p:nvSpPr>
            <p:cNvPr id="666097" name="Rectangle 497"/>
            <p:cNvSpPr>
              <a:spLocks noChangeArrowheads="1"/>
            </p:cNvSpPr>
            <p:nvPr/>
          </p:nvSpPr>
          <p:spPr bwMode="auto">
            <a:xfrm>
              <a:off x="3018" y="1112"/>
              <a:ext cx="1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98" name="Rectangle 498"/>
            <p:cNvSpPr>
              <a:spLocks noChangeArrowheads="1"/>
            </p:cNvSpPr>
            <p:nvPr/>
          </p:nvSpPr>
          <p:spPr bwMode="auto">
            <a:xfrm>
              <a:off x="3035" y="1112"/>
              <a:ext cx="1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099" name="Rectangle 499"/>
            <p:cNvSpPr>
              <a:spLocks noChangeArrowheads="1"/>
            </p:cNvSpPr>
            <p:nvPr/>
          </p:nvSpPr>
          <p:spPr bwMode="auto">
            <a:xfrm>
              <a:off x="3052" y="1112"/>
              <a:ext cx="1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100" name="Rectangle 500"/>
            <p:cNvSpPr>
              <a:spLocks noChangeArrowheads="1"/>
            </p:cNvSpPr>
            <p:nvPr/>
          </p:nvSpPr>
          <p:spPr bwMode="auto">
            <a:xfrm>
              <a:off x="3065" y="1112"/>
              <a:ext cx="1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101" name="Rectangle 501"/>
            <p:cNvSpPr>
              <a:spLocks noChangeArrowheads="1"/>
            </p:cNvSpPr>
            <p:nvPr/>
          </p:nvSpPr>
          <p:spPr bwMode="auto">
            <a:xfrm>
              <a:off x="3081" y="1112"/>
              <a:ext cx="1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102" name="Rectangle 502"/>
            <p:cNvSpPr>
              <a:spLocks noChangeArrowheads="1"/>
            </p:cNvSpPr>
            <p:nvPr/>
          </p:nvSpPr>
          <p:spPr bwMode="auto">
            <a:xfrm>
              <a:off x="3098" y="1112"/>
              <a:ext cx="1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103" name="Rectangle 503"/>
            <p:cNvSpPr>
              <a:spLocks noChangeArrowheads="1"/>
            </p:cNvSpPr>
            <p:nvPr/>
          </p:nvSpPr>
          <p:spPr bwMode="auto">
            <a:xfrm>
              <a:off x="3115" y="1112"/>
              <a:ext cx="1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104" name="Rectangle 504"/>
            <p:cNvSpPr>
              <a:spLocks noChangeArrowheads="1"/>
            </p:cNvSpPr>
            <p:nvPr/>
          </p:nvSpPr>
          <p:spPr bwMode="auto">
            <a:xfrm>
              <a:off x="3128" y="1104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U</a:t>
              </a:r>
              <a:endParaRPr lang="ru-RU" sz="1800" b="0"/>
            </a:p>
          </p:txBody>
        </p:sp>
        <p:sp>
          <p:nvSpPr>
            <p:cNvPr id="666105" name="Rectangle 505"/>
            <p:cNvSpPr>
              <a:spLocks noChangeArrowheads="1"/>
            </p:cNvSpPr>
            <p:nvPr/>
          </p:nvSpPr>
          <p:spPr bwMode="auto">
            <a:xfrm>
              <a:off x="3178" y="1104"/>
              <a:ext cx="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O</a:t>
              </a:r>
              <a:endParaRPr lang="ru-RU" sz="1800" b="0"/>
            </a:p>
          </p:txBody>
        </p:sp>
        <p:sp>
          <p:nvSpPr>
            <p:cNvPr id="666106" name="Rectangle 506"/>
            <p:cNvSpPr>
              <a:spLocks noChangeArrowheads="1"/>
            </p:cNvSpPr>
            <p:nvPr/>
          </p:nvSpPr>
          <p:spPr bwMode="auto">
            <a:xfrm>
              <a:off x="3229" y="1123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2</a:t>
              </a:r>
              <a:endParaRPr lang="ru-RU" sz="1800" b="0"/>
            </a:p>
          </p:txBody>
        </p:sp>
        <p:sp>
          <p:nvSpPr>
            <p:cNvPr id="666107" name="Rectangle 507"/>
            <p:cNvSpPr>
              <a:spLocks noChangeArrowheads="1"/>
            </p:cNvSpPr>
            <p:nvPr/>
          </p:nvSpPr>
          <p:spPr bwMode="auto">
            <a:xfrm>
              <a:off x="3263" y="1123"/>
              <a:ext cx="3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+</a:t>
              </a:r>
              <a:endParaRPr lang="ru-RU" sz="1800" b="0"/>
            </a:p>
          </p:txBody>
        </p:sp>
        <p:sp>
          <p:nvSpPr>
            <p:cNvPr id="666108" name="Rectangle 508"/>
            <p:cNvSpPr>
              <a:spLocks noChangeArrowheads="1"/>
            </p:cNvSpPr>
            <p:nvPr/>
          </p:nvSpPr>
          <p:spPr bwMode="auto">
            <a:xfrm>
              <a:off x="3296" y="1123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x</a:t>
              </a:r>
              <a:endParaRPr lang="ru-RU" sz="1800" b="0"/>
            </a:p>
          </p:txBody>
        </p:sp>
        <p:sp>
          <p:nvSpPr>
            <p:cNvPr id="666109" name="Rectangle 509"/>
            <p:cNvSpPr>
              <a:spLocks noChangeArrowheads="1"/>
            </p:cNvSpPr>
            <p:nvPr/>
          </p:nvSpPr>
          <p:spPr bwMode="auto">
            <a:xfrm>
              <a:off x="3326" y="1116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110" name="Rectangle 510"/>
            <p:cNvSpPr>
              <a:spLocks noChangeArrowheads="1"/>
            </p:cNvSpPr>
            <p:nvPr/>
          </p:nvSpPr>
          <p:spPr bwMode="auto">
            <a:xfrm>
              <a:off x="3347" y="1104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-</a:t>
              </a:r>
              <a:endParaRPr lang="ru-RU" sz="1800" b="0"/>
            </a:p>
          </p:txBody>
        </p:sp>
        <p:sp>
          <p:nvSpPr>
            <p:cNvPr id="666111" name="Rectangle 511"/>
            <p:cNvSpPr>
              <a:spLocks noChangeArrowheads="1"/>
            </p:cNvSpPr>
            <p:nvPr/>
          </p:nvSpPr>
          <p:spPr bwMode="auto">
            <a:xfrm>
              <a:off x="3369" y="1104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112" name="Rectangle 512"/>
            <p:cNvSpPr>
              <a:spLocks noChangeArrowheads="1"/>
            </p:cNvSpPr>
            <p:nvPr/>
          </p:nvSpPr>
          <p:spPr bwMode="auto">
            <a:xfrm>
              <a:off x="3385" y="1104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Z</a:t>
              </a:r>
              <a:endParaRPr lang="ru-RU" sz="1800" b="0"/>
            </a:p>
          </p:txBody>
        </p:sp>
        <p:sp>
          <p:nvSpPr>
            <p:cNvPr id="666113" name="Rectangle 513"/>
            <p:cNvSpPr>
              <a:spLocks noChangeArrowheads="1"/>
            </p:cNvSpPr>
            <p:nvPr/>
          </p:nvSpPr>
          <p:spPr bwMode="auto">
            <a:xfrm>
              <a:off x="3427" y="1104"/>
              <a:ext cx="2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r</a:t>
              </a:r>
              <a:endParaRPr lang="ru-RU" sz="1800" b="0"/>
            </a:p>
          </p:txBody>
        </p:sp>
        <p:sp>
          <p:nvSpPr>
            <p:cNvPr id="666114" name="Rectangle 514"/>
            <p:cNvSpPr>
              <a:spLocks noChangeArrowheads="1"/>
            </p:cNvSpPr>
            <p:nvPr/>
          </p:nvSpPr>
          <p:spPr bwMode="auto">
            <a:xfrm>
              <a:off x="3453" y="1104"/>
              <a:ext cx="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O</a:t>
              </a:r>
              <a:endParaRPr lang="ru-RU" sz="1800" b="0"/>
            </a:p>
          </p:txBody>
        </p:sp>
        <p:sp>
          <p:nvSpPr>
            <p:cNvPr id="666115" name="Rectangle 515"/>
            <p:cNvSpPr>
              <a:spLocks noChangeArrowheads="1"/>
            </p:cNvSpPr>
            <p:nvPr/>
          </p:nvSpPr>
          <p:spPr bwMode="auto">
            <a:xfrm>
              <a:off x="3503" y="1123"/>
              <a:ext cx="3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2</a:t>
              </a:r>
              <a:endParaRPr lang="ru-RU" sz="1800" b="0"/>
            </a:p>
          </p:txBody>
        </p:sp>
        <p:sp>
          <p:nvSpPr>
            <p:cNvPr id="666116" name="Rectangle 516"/>
            <p:cNvSpPr>
              <a:spLocks noChangeArrowheads="1"/>
            </p:cNvSpPr>
            <p:nvPr/>
          </p:nvSpPr>
          <p:spPr bwMode="auto">
            <a:xfrm>
              <a:off x="3018" y="1184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s</a:t>
              </a:r>
              <a:endParaRPr lang="ru-RU" sz="1800" b="0"/>
            </a:p>
          </p:txBody>
        </p:sp>
        <p:sp>
          <p:nvSpPr>
            <p:cNvPr id="666117" name="Rectangle 517"/>
            <p:cNvSpPr>
              <a:spLocks noChangeArrowheads="1"/>
            </p:cNvSpPr>
            <p:nvPr/>
          </p:nvSpPr>
          <p:spPr bwMode="auto">
            <a:xfrm>
              <a:off x="3052" y="1184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t</a:t>
              </a:r>
              <a:endParaRPr lang="ru-RU" sz="1800" b="0"/>
            </a:p>
          </p:txBody>
        </p:sp>
        <p:sp>
          <p:nvSpPr>
            <p:cNvPr id="666118" name="Rectangle 518"/>
            <p:cNvSpPr>
              <a:spLocks noChangeArrowheads="1"/>
            </p:cNvSpPr>
            <p:nvPr/>
          </p:nvSpPr>
          <p:spPr bwMode="auto">
            <a:xfrm>
              <a:off x="3069" y="118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e</a:t>
              </a:r>
              <a:endParaRPr lang="ru-RU" sz="1800" b="0"/>
            </a:p>
          </p:txBody>
        </p:sp>
        <p:sp>
          <p:nvSpPr>
            <p:cNvPr id="666119" name="Rectangle 519"/>
            <p:cNvSpPr>
              <a:spLocks noChangeArrowheads="1"/>
            </p:cNvSpPr>
            <p:nvPr/>
          </p:nvSpPr>
          <p:spPr bwMode="auto">
            <a:xfrm>
              <a:off x="3107" y="118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a</a:t>
              </a:r>
              <a:endParaRPr lang="ru-RU" sz="1800" b="0"/>
            </a:p>
          </p:txBody>
        </p:sp>
        <p:sp>
          <p:nvSpPr>
            <p:cNvPr id="666120" name="Rectangle 520"/>
            <p:cNvSpPr>
              <a:spLocks noChangeArrowheads="1"/>
            </p:cNvSpPr>
            <p:nvPr/>
          </p:nvSpPr>
          <p:spPr bwMode="auto">
            <a:xfrm>
              <a:off x="3145" y="1184"/>
              <a:ext cx="24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m</a:t>
              </a:r>
              <a:r>
                <a:rPr lang="en-US" sz="800" b="0">
                  <a:solidFill>
                    <a:srgbClr val="000000"/>
                  </a:solidFill>
                </a:rPr>
                <a:t> MC10</a:t>
              </a:r>
              <a:endParaRPr lang="ru-RU" sz="1800" b="0"/>
            </a:p>
          </p:txBody>
        </p:sp>
        <p:sp>
          <p:nvSpPr>
            <p:cNvPr id="666121" name="Rectangle 521"/>
            <p:cNvSpPr>
              <a:spLocks noChangeArrowheads="1"/>
            </p:cNvSpPr>
            <p:nvPr/>
          </p:nvSpPr>
          <p:spPr bwMode="auto">
            <a:xfrm>
              <a:off x="3018" y="1260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(</a:t>
              </a:r>
              <a:endParaRPr lang="ru-RU" sz="1800" b="0"/>
            </a:p>
          </p:txBody>
        </p:sp>
        <p:sp>
          <p:nvSpPr>
            <p:cNvPr id="666122" name="Rectangle 522"/>
            <p:cNvSpPr>
              <a:spLocks noChangeArrowheads="1"/>
            </p:cNvSpPr>
            <p:nvPr/>
          </p:nvSpPr>
          <p:spPr bwMode="auto">
            <a:xfrm>
              <a:off x="3039" y="1260"/>
              <a:ext cx="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W</a:t>
              </a:r>
              <a:endParaRPr lang="ru-RU" sz="1800" b="0"/>
            </a:p>
          </p:txBody>
        </p:sp>
        <p:sp>
          <p:nvSpPr>
            <p:cNvPr id="666123" name="Rectangle 523"/>
            <p:cNvSpPr>
              <a:spLocks noChangeArrowheads="1"/>
            </p:cNvSpPr>
            <p:nvPr/>
          </p:nvSpPr>
          <p:spPr bwMode="auto">
            <a:xfrm>
              <a:off x="3103" y="1260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/</a:t>
              </a:r>
              <a:endParaRPr lang="ru-RU" sz="1800" b="0"/>
            </a:p>
          </p:txBody>
        </p:sp>
        <p:sp>
          <p:nvSpPr>
            <p:cNvPr id="666124" name="Rectangle 524"/>
            <p:cNvSpPr>
              <a:spLocks noChangeArrowheads="1"/>
            </p:cNvSpPr>
            <p:nvPr/>
          </p:nvSpPr>
          <p:spPr bwMode="auto">
            <a:xfrm>
              <a:off x="3123" y="126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q</a:t>
              </a:r>
              <a:endParaRPr lang="ru-RU" sz="1800" b="0"/>
            </a:p>
          </p:txBody>
        </p:sp>
        <p:sp>
          <p:nvSpPr>
            <p:cNvPr id="666125" name="Rectangle 525"/>
            <p:cNvSpPr>
              <a:spLocks noChangeArrowheads="1"/>
            </p:cNvSpPr>
            <p:nvPr/>
          </p:nvSpPr>
          <p:spPr bwMode="auto">
            <a:xfrm>
              <a:off x="3157" y="1260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)</a:t>
              </a:r>
              <a:endParaRPr lang="ru-RU" sz="1800" b="0"/>
            </a:p>
          </p:txBody>
        </p:sp>
        <p:sp>
          <p:nvSpPr>
            <p:cNvPr id="666126" name="Rectangle 526"/>
            <p:cNvSpPr>
              <a:spLocks noChangeArrowheads="1"/>
            </p:cNvSpPr>
            <p:nvPr/>
          </p:nvSpPr>
          <p:spPr bwMode="auto">
            <a:xfrm>
              <a:off x="3183" y="1260"/>
              <a:ext cx="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=</a:t>
              </a:r>
              <a:endParaRPr lang="ru-RU" sz="1800" b="0"/>
            </a:p>
          </p:txBody>
        </p:sp>
        <p:sp>
          <p:nvSpPr>
            <p:cNvPr id="666127" name="Rectangle 527"/>
            <p:cNvSpPr>
              <a:spLocks noChangeArrowheads="1"/>
            </p:cNvSpPr>
            <p:nvPr/>
          </p:nvSpPr>
          <p:spPr bwMode="auto">
            <a:xfrm>
              <a:off x="3221" y="1260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 </a:t>
              </a:r>
              <a:endParaRPr lang="ru-RU" sz="1800" b="0"/>
            </a:p>
          </p:txBody>
        </p:sp>
        <p:sp>
          <p:nvSpPr>
            <p:cNvPr id="666128" name="Rectangle 528"/>
            <p:cNvSpPr>
              <a:spLocks noChangeArrowheads="1"/>
            </p:cNvSpPr>
            <p:nvPr/>
          </p:nvSpPr>
          <p:spPr bwMode="auto">
            <a:xfrm>
              <a:off x="3238" y="126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4</a:t>
              </a:r>
              <a:endParaRPr lang="ru-RU" sz="1800" b="0"/>
            </a:p>
          </p:txBody>
        </p:sp>
        <p:sp>
          <p:nvSpPr>
            <p:cNvPr id="666129" name="Rectangle 529"/>
            <p:cNvSpPr>
              <a:spLocks noChangeArrowheads="1"/>
            </p:cNvSpPr>
            <p:nvPr/>
          </p:nvSpPr>
          <p:spPr bwMode="auto">
            <a:xfrm>
              <a:off x="3276" y="1260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.</a:t>
              </a:r>
              <a:endParaRPr lang="ru-RU" sz="1800" b="0"/>
            </a:p>
          </p:txBody>
        </p:sp>
        <p:sp>
          <p:nvSpPr>
            <p:cNvPr id="666130" name="Rectangle 530"/>
            <p:cNvSpPr>
              <a:spLocks noChangeArrowheads="1"/>
            </p:cNvSpPr>
            <p:nvPr/>
          </p:nvSpPr>
          <p:spPr bwMode="auto">
            <a:xfrm>
              <a:off x="3296" y="126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9</a:t>
              </a:r>
              <a:endParaRPr lang="ru-RU" sz="1800" b="0"/>
            </a:p>
          </p:txBody>
        </p:sp>
        <p:sp>
          <p:nvSpPr>
            <p:cNvPr id="666131" name="Rectangle 531"/>
            <p:cNvSpPr>
              <a:spLocks noChangeArrowheads="1"/>
            </p:cNvSpPr>
            <p:nvPr/>
          </p:nvSpPr>
          <p:spPr bwMode="auto">
            <a:xfrm>
              <a:off x="3330" y="1255"/>
              <a:ext cx="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  <a:latin typeface="Symbol" pitchFamily="18" charset="2"/>
                </a:rPr>
                <a:t>Ч</a:t>
              </a:r>
              <a:endParaRPr lang="ru-RU" sz="1800" b="0"/>
            </a:p>
          </p:txBody>
        </p:sp>
        <p:sp>
          <p:nvSpPr>
            <p:cNvPr id="666132" name="Rectangle 532"/>
            <p:cNvSpPr>
              <a:spLocks noChangeArrowheads="1"/>
            </p:cNvSpPr>
            <p:nvPr/>
          </p:nvSpPr>
          <p:spPr bwMode="auto">
            <a:xfrm>
              <a:off x="3347" y="1255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  <a:endParaRPr lang="ru-RU" sz="1800" b="0"/>
            </a:p>
          </p:txBody>
        </p:sp>
        <p:sp>
          <p:nvSpPr>
            <p:cNvPr id="666133" name="Rectangle 533"/>
            <p:cNvSpPr>
              <a:spLocks noChangeArrowheads="1"/>
            </p:cNvSpPr>
            <p:nvPr/>
          </p:nvSpPr>
          <p:spPr bwMode="auto">
            <a:xfrm>
              <a:off x="3380" y="1255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  <a:latin typeface="Symbol" pitchFamily="18" charset="2"/>
                </a:rPr>
                <a:t>0</a:t>
              </a:r>
              <a:endParaRPr lang="ru-RU" sz="1800" b="0"/>
            </a:p>
          </p:txBody>
        </p:sp>
        <p:sp>
          <p:nvSpPr>
            <p:cNvPr id="666134" name="Rectangle 534"/>
            <p:cNvSpPr>
              <a:spLocks noChangeArrowheads="1"/>
            </p:cNvSpPr>
            <p:nvPr/>
          </p:nvSpPr>
          <p:spPr bwMode="auto">
            <a:xfrm>
              <a:off x="3415" y="1261"/>
              <a:ext cx="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 b="0">
                  <a:solidFill>
                    <a:srgbClr val="000000"/>
                  </a:solidFill>
                  <a:latin typeface="Symbol" pitchFamily="18" charset="2"/>
                </a:rPr>
                <a:t>3</a:t>
              </a:r>
              <a:endParaRPr lang="ru-RU" sz="1800" b="0"/>
            </a:p>
          </p:txBody>
        </p:sp>
        <p:sp>
          <p:nvSpPr>
            <p:cNvPr id="666135" name="Rectangle 535"/>
            <p:cNvSpPr>
              <a:spLocks noChangeArrowheads="1"/>
            </p:cNvSpPr>
            <p:nvPr/>
          </p:nvSpPr>
          <p:spPr bwMode="auto">
            <a:xfrm>
              <a:off x="3440" y="126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e</a:t>
              </a:r>
              <a:endParaRPr lang="ru-RU" sz="1800" b="0"/>
            </a:p>
          </p:txBody>
        </p:sp>
        <p:sp>
          <p:nvSpPr>
            <p:cNvPr id="666136" name="Rectangle 536"/>
            <p:cNvSpPr>
              <a:spLocks noChangeArrowheads="1"/>
            </p:cNvSpPr>
            <p:nvPr/>
          </p:nvSpPr>
          <p:spPr bwMode="auto">
            <a:xfrm>
              <a:off x="3478" y="1260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x</a:t>
              </a:r>
              <a:endParaRPr lang="ru-RU" sz="1800" b="0"/>
            </a:p>
          </p:txBody>
        </p:sp>
        <p:sp>
          <p:nvSpPr>
            <p:cNvPr id="666137" name="Rectangle 537"/>
            <p:cNvSpPr>
              <a:spLocks noChangeArrowheads="1"/>
            </p:cNvSpPr>
            <p:nvPr/>
          </p:nvSpPr>
          <p:spPr bwMode="auto">
            <a:xfrm>
              <a:off x="3507" y="126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p</a:t>
              </a:r>
              <a:endParaRPr lang="ru-RU" sz="1800" b="0"/>
            </a:p>
          </p:txBody>
        </p:sp>
        <p:sp>
          <p:nvSpPr>
            <p:cNvPr id="666138" name="Rectangle 538"/>
            <p:cNvSpPr>
              <a:spLocks noChangeArrowheads="1"/>
            </p:cNvSpPr>
            <p:nvPr/>
          </p:nvSpPr>
          <p:spPr bwMode="auto">
            <a:xfrm>
              <a:off x="3546" y="1260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(</a:t>
              </a:r>
              <a:endParaRPr lang="ru-RU" sz="1800" b="0"/>
            </a:p>
          </p:txBody>
        </p:sp>
        <p:sp>
          <p:nvSpPr>
            <p:cNvPr id="666139" name="Rectangle 539"/>
            <p:cNvSpPr>
              <a:spLocks noChangeArrowheads="1"/>
            </p:cNvSpPr>
            <p:nvPr/>
          </p:nvSpPr>
          <p:spPr bwMode="auto">
            <a:xfrm>
              <a:off x="3571" y="1260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-</a:t>
              </a:r>
              <a:endParaRPr lang="ru-RU" sz="1800" b="0"/>
            </a:p>
          </p:txBody>
        </p:sp>
        <p:sp>
          <p:nvSpPr>
            <p:cNvPr id="666140" name="Rectangle 540"/>
            <p:cNvSpPr>
              <a:spLocks noChangeArrowheads="1"/>
            </p:cNvSpPr>
            <p:nvPr/>
          </p:nvSpPr>
          <p:spPr bwMode="auto">
            <a:xfrm>
              <a:off x="3592" y="126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1</a:t>
              </a:r>
              <a:endParaRPr lang="ru-RU" sz="1800" b="0"/>
            </a:p>
          </p:txBody>
        </p:sp>
        <p:sp>
          <p:nvSpPr>
            <p:cNvPr id="666141" name="Rectangle 541"/>
            <p:cNvSpPr>
              <a:spLocks noChangeArrowheads="1"/>
            </p:cNvSpPr>
            <p:nvPr/>
          </p:nvSpPr>
          <p:spPr bwMode="auto">
            <a:xfrm>
              <a:off x="3630" y="126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</a:t>
              </a:r>
              <a:endParaRPr lang="ru-RU" sz="1800" b="0"/>
            </a:p>
          </p:txBody>
        </p:sp>
        <p:sp>
          <p:nvSpPr>
            <p:cNvPr id="666142" name="Rectangle 542"/>
            <p:cNvSpPr>
              <a:spLocks noChangeArrowheads="1"/>
            </p:cNvSpPr>
            <p:nvPr/>
          </p:nvSpPr>
          <p:spPr bwMode="auto">
            <a:xfrm>
              <a:off x="3664" y="126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1</a:t>
              </a:r>
              <a:endParaRPr lang="ru-RU" sz="1800" b="0"/>
            </a:p>
          </p:txBody>
        </p:sp>
        <p:sp>
          <p:nvSpPr>
            <p:cNvPr id="666143" name="Rectangle 543"/>
            <p:cNvSpPr>
              <a:spLocks noChangeArrowheads="1"/>
            </p:cNvSpPr>
            <p:nvPr/>
          </p:nvSpPr>
          <p:spPr bwMode="auto">
            <a:xfrm>
              <a:off x="3701" y="126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</a:t>
              </a:r>
              <a:endParaRPr lang="ru-RU" sz="1800" b="0"/>
            </a:p>
          </p:txBody>
        </p:sp>
        <p:sp>
          <p:nvSpPr>
            <p:cNvPr id="666144" name="Rectangle 544"/>
            <p:cNvSpPr>
              <a:spLocks noChangeArrowheads="1"/>
            </p:cNvSpPr>
            <p:nvPr/>
          </p:nvSpPr>
          <p:spPr bwMode="auto">
            <a:xfrm>
              <a:off x="3739" y="126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</a:t>
              </a:r>
              <a:endParaRPr lang="ru-RU" sz="1800" b="0"/>
            </a:p>
          </p:txBody>
        </p:sp>
        <p:sp>
          <p:nvSpPr>
            <p:cNvPr id="666145" name="Rectangle 545"/>
            <p:cNvSpPr>
              <a:spLocks noChangeArrowheads="1"/>
            </p:cNvSpPr>
            <p:nvPr/>
          </p:nvSpPr>
          <p:spPr bwMode="auto">
            <a:xfrm>
              <a:off x="3777" y="126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0</a:t>
              </a:r>
              <a:endParaRPr lang="ru-RU" sz="1800" b="0"/>
            </a:p>
          </p:txBody>
        </p:sp>
        <p:sp>
          <p:nvSpPr>
            <p:cNvPr id="666146" name="Rectangle 546"/>
            <p:cNvSpPr>
              <a:spLocks noChangeArrowheads="1"/>
            </p:cNvSpPr>
            <p:nvPr/>
          </p:nvSpPr>
          <p:spPr bwMode="auto">
            <a:xfrm>
              <a:off x="3815" y="1260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/</a:t>
              </a:r>
              <a:endParaRPr lang="ru-RU" sz="1800" b="0"/>
            </a:p>
          </p:txBody>
        </p:sp>
        <p:sp>
          <p:nvSpPr>
            <p:cNvPr id="666147" name="Rectangle 547"/>
            <p:cNvSpPr>
              <a:spLocks noChangeArrowheads="1"/>
            </p:cNvSpPr>
            <p:nvPr/>
          </p:nvSpPr>
          <p:spPr bwMode="auto">
            <a:xfrm>
              <a:off x="3832" y="1260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(</a:t>
              </a:r>
              <a:endParaRPr lang="ru-RU" sz="1800" b="0"/>
            </a:p>
          </p:txBody>
        </p:sp>
        <p:sp>
          <p:nvSpPr>
            <p:cNvPr id="666148" name="Rectangle 548"/>
            <p:cNvSpPr>
              <a:spLocks noChangeArrowheads="1"/>
            </p:cNvSpPr>
            <p:nvPr/>
          </p:nvSpPr>
          <p:spPr bwMode="auto">
            <a:xfrm>
              <a:off x="3853" y="1260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R</a:t>
              </a:r>
              <a:endParaRPr lang="ru-RU" sz="1800" b="0"/>
            </a:p>
          </p:txBody>
        </p:sp>
        <p:sp>
          <p:nvSpPr>
            <p:cNvPr id="666149" name="Rectangle 549"/>
            <p:cNvSpPr>
              <a:spLocks noChangeArrowheads="1"/>
            </p:cNvSpPr>
            <p:nvPr/>
          </p:nvSpPr>
          <p:spPr bwMode="auto">
            <a:xfrm>
              <a:off x="3904" y="1260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T</a:t>
              </a:r>
              <a:endParaRPr lang="ru-RU" sz="1800" b="0"/>
            </a:p>
          </p:txBody>
        </p:sp>
        <p:sp>
          <p:nvSpPr>
            <p:cNvPr id="666150" name="Rectangle 550"/>
            <p:cNvSpPr>
              <a:spLocks noChangeArrowheads="1"/>
            </p:cNvSpPr>
            <p:nvPr/>
          </p:nvSpPr>
          <p:spPr bwMode="auto">
            <a:xfrm>
              <a:off x="3941" y="1283"/>
              <a:ext cx="2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700" b="0">
                  <a:solidFill>
                    <a:srgbClr val="000000"/>
                  </a:solidFill>
                </a:rPr>
                <a:t>s</a:t>
              </a:r>
              <a:endParaRPr lang="ru-RU" sz="1800" b="0"/>
            </a:p>
          </p:txBody>
        </p:sp>
        <p:sp>
          <p:nvSpPr>
            <p:cNvPr id="666151" name="Rectangle 551"/>
            <p:cNvSpPr>
              <a:spLocks noChangeArrowheads="1"/>
            </p:cNvSpPr>
            <p:nvPr/>
          </p:nvSpPr>
          <p:spPr bwMode="auto">
            <a:xfrm>
              <a:off x="3972" y="1260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)</a:t>
              </a:r>
              <a:endParaRPr lang="ru-RU" sz="1800" b="0"/>
            </a:p>
          </p:txBody>
        </p:sp>
        <p:sp>
          <p:nvSpPr>
            <p:cNvPr id="666152" name="Rectangle 552"/>
            <p:cNvSpPr>
              <a:spLocks noChangeArrowheads="1"/>
            </p:cNvSpPr>
            <p:nvPr/>
          </p:nvSpPr>
          <p:spPr bwMode="auto">
            <a:xfrm>
              <a:off x="3992" y="1260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000000"/>
                  </a:solidFill>
                </a:rPr>
                <a:t>)</a:t>
              </a:r>
              <a:endParaRPr lang="ru-RU" sz="1800" b="0"/>
            </a:p>
          </p:txBody>
        </p:sp>
        <p:sp>
          <p:nvSpPr>
            <p:cNvPr id="666153" name="Line 553"/>
            <p:cNvSpPr>
              <a:spLocks noChangeShapeType="1"/>
            </p:cNvSpPr>
            <p:nvPr/>
          </p:nvSpPr>
          <p:spPr bwMode="auto">
            <a:xfrm>
              <a:off x="2900" y="967"/>
              <a:ext cx="7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6154" name="Line 554"/>
            <p:cNvSpPr>
              <a:spLocks noChangeShapeType="1"/>
            </p:cNvSpPr>
            <p:nvPr/>
          </p:nvSpPr>
          <p:spPr bwMode="auto">
            <a:xfrm>
              <a:off x="2925" y="1301"/>
              <a:ext cx="72" cy="1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6B003F24-2C2A-4BB8-968E-B73A94AFFE6E}" type="slidenum">
              <a:rPr lang="en-GB" sz="1400"/>
              <a:pPr/>
              <a:t>4</a:t>
            </a:fld>
            <a:endParaRPr lang="en-GB" sz="1400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Experimental objectives</a:t>
            </a:r>
            <a:r>
              <a:rPr lang="ru-RU" sz="2400"/>
              <a:t> </a:t>
            </a:r>
            <a:r>
              <a:rPr lang="en-US" sz="2400"/>
              <a:t>of </a:t>
            </a:r>
            <a:r>
              <a:rPr lang="ru-RU" sz="2400"/>
              <a:t>МСР-2</a:t>
            </a:r>
            <a:r>
              <a:rPr lang="en-US" sz="2400"/>
              <a:t> </a:t>
            </a:r>
            <a:r>
              <a:rPr lang="ru-RU" sz="2400"/>
              <a:t/>
            </a:r>
            <a:br>
              <a:rPr lang="ru-RU" sz="2400"/>
            </a:br>
            <a:r>
              <a:rPr lang="en-US" sz="2400"/>
              <a:t>Interaction of UO</a:t>
            </a:r>
            <a:r>
              <a:rPr lang="en-US" sz="2400" baseline="-25000"/>
              <a:t>2+x</a:t>
            </a:r>
            <a:r>
              <a:rPr lang="en-US" sz="2400"/>
              <a:t>-ZrO</a:t>
            </a:r>
            <a:r>
              <a:rPr lang="en-US" sz="2400" baseline="-25000"/>
              <a:t>2</a:t>
            </a:r>
            <a:r>
              <a:rPr lang="en-US" sz="2400"/>
              <a:t> corium with steel in he oxidizing atmosphere</a:t>
            </a:r>
            <a:endParaRPr lang="ru-RU" sz="240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5025" y="1703388"/>
            <a:ext cx="7772400" cy="433387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200">
                <a:effectLst/>
              </a:rPr>
              <a:t>Determine the influence of atmosphere</a:t>
            </a:r>
            <a:r>
              <a:rPr lang="ru-RU" sz="2200">
                <a:effectLst/>
              </a:rPr>
              <a:t> (</a:t>
            </a:r>
            <a:r>
              <a:rPr lang="en-US" sz="2200">
                <a:effectLst/>
              </a:rPr>
              <a:t>air</a:t>
            </a:r>
            <a:r>
              <a:rPr lang="ru-RU" sz="2200">
                <a:effectLst/>
              </a:rPr>
              <a:t>, </a:t>
            </a:r>
            <a:r>
              <a:rPr lang="en-US" sz="2200">
                <a:effectLst/>
              </a:rPr>
              <a:t>steam</a:t>
            </a:r>
            <a:r>
              <a:rPr lang="ru-RU" sz="2200">
                <a:effectLst/>
              </a:rPr>
              <a:t>) </a:t>
            </a:r>
            <a:r>
              <a:rPr lang="en-US" sz="2200">
                <a:effectLst/>
              </a:rPr>
              <a:t>on corrosion rate</a:t>
            </a:r>
            <a:endParaRPr lang="ru-RU" sz="2200">
              <a:effectLst/>
            </a:endParaRPr>
          </a:p>
          <a:p>
            <a:pPr marL="457200" indent="-457200">
              <a:buFontTx/>
              <a:buAutoNum type="arabicPeriod"/>
            </a:pPr>
            <a:r>
              <a:rPr lang="en-US" sz="2200">
                <a:effectLst/>
              </a:rPr>
              <a:t>Identify a reason for a higher corrosion rate of steel interacting with </a:t>
            </a:r>
            <a:r>
              <a:rPr lang="ru-RU" sz="2200">
                <a:effectLst/>
              </a:rPr>
              <a:t> </a:t>
            </a:r>
            <a:r>
              <a:rPr lang="en-US" sz="2200">
                <a:effectLst/>
              </a:rPr>
              <a:t>corium</a:t>
            </a:r>
            <a:r>
              <a:rPr lang="ru-RU" sz="2200">
                <a:effectLst/>
              </a:rPr>
              <a:t> </a:t>
            </a:r>
            <a:r>
              <a:rPr lang="en-US" sz="2200">
                <a:effectLst/>
              </a:rPr>
              <a:t>UO</a:t>
            </a:r>
            <a:r>
              <a:rPr lang="en-US" sz="2200" baseline="-25000">
                <a:effectLst/>
              </a:rPr>
              <a:t>2+x</a:t>
            </a:r>
            <a:r>
              <a:rPr lang="en-US" sz="2200">
                <a:effectLst/>
              </a:rPr>
              <a:t>-ZrO</a:t>
            </a:r>
            <a:r>
              <a:rPr lang="en-US" sz="2200" baseline="-25000">
                <a:effectLst/>
              </a:rPr>
              <a:t>2</a:t>
            </a:r>
            <a:r>
              <a:rPr lang="en-US" sz="2200">
                <a:effectLst/>
              </a:rPr>
              <a:t> in comparison with</a:t>
            </a:r>
            <a:r>
              <a:rPr lang="ru-RU" sz="2200">
                <a:effectLst/>
              </a:rPr>
              <a:t> </a:t>
            </a:r>
            <a:r>
              <a:rPr lang="en-US" sz="2200">
                <a:effectLst/>
              </a:rPr>
              <a:t>UO</a:t>
            </a:r>
            <a:r>
              <a:rPr lang="en-US" sz="2200" baseline="-25000">
                <a:effectLst/>
              </a:rPr>
              <a:t>2+x</a:t>
            </a:r>
            <a:r>
              <a:rPr lang="en-US" sz="2200">
                <a:effectLst/>
              </a:rPr>
              <a:t>-ZrO</a:t>
            </a:r>
            <a:r>
              <a:rPr lang="en-US" sz="2200" baseline="-25000">
                <a:effectLst/>
              </a:rPr>
              <a:t>2</a:t>
            </a:r>
            <a:r>
              <a:rPr lang="ru-RU" sz="2200">
                <a:effectLst/>
              </a:rPr>
              <a:t>-</a:t>
            </a:r>
            <a:r>
              <a:rPr lang="en-US" sz="2200">
                <a:effectLst/>
              </a:rPr>
              <a:t>FeO</a:t>
            </a:r>
            <a:r>
              <a:rPr lang="en-US" sz="2200" baseline="-25000">
                <a:effectLst/>
              </a:rPr>
              <a:t>y, </a:t>
            </a:r>
            <a:r>
              <a:rPr lang="en-US" sz="2200">
                <a:effectLst/>
              </a:rPr>
              <a:t>at T</a:t>
            </a:r>
            <a:r>
              <a:rPr lang="en-US" sz="2200" baseline="-25000">
                <a:effectLst/>
              </a:rPr>
              <a:t>s</a:t>
            </a:r>
            <a:r>
              <a:rPr lang="en-US" sz="2200">
                <a:effectLst/>
              </a:rPr>
              <a:t>&lt;1050</a:t>
            </a:r>
            <a:r>
              <a:rPr lang="en-US" sz="2200">
                <a:effectLst/>
                <a:cs typeface="Arial" pitchFamily="34" charset="0"/>
              </a:rPr>
              <a:t>ºC</a:t>
            </a:r>
            <a:r>
              <a:rPr lang="ru-RU" sz="2200">
                <a:effectLst/>
              </a:rPr>
              <a:t> </a:t>
            </a:r>
            <a:r>
              <a:rPr lang="en-US" sz="2200">
                <a:effectLst/>
              </a:rPr>
              <a:t>on the interaction interface</a:t>
            </a:r>
            <a:endParaRPr lang="ru-RU" sz="2200">
              <a:effectLst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200">
                <a:effectLst/>
                <a:cs typeface="Arial" pitchFamily="34" charset="0"/>
              </a:rPr>
              <a:t>Determine the probability of corrosion intensification, when the interaction interface temperature approaches </a:t>
            </a:r>
            <a:r>
              <a:rPr lang="ru-RU" sz="2200">
                <a:effectLst/>
                <a:cs typeface="Arial" pitchFamily="34" charset="0"/>
              </a:rPr>
              <a:t> </a:t>
            </a:r>
            <a:r>
              <a:rPr lang="en-US" sz="2200">
                <a:effectLst/>
                <a:cs typeface="Arial" pitchFamily="34" charset="0"/>
              </a:rPr>
              <a:t>the temperature of steel melting</a:t>
            </a:r>
            <a:endParaRPr lang="ru-RU" sz="2200">
              <a:effectLst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200">
                <a:effectLst/>
                <a:cs typeface="Arial" pitchFamily="34" charset="0"/>
              </a:rPr>
              <a:t>Specify the corrosion mechanism by the posttest analysis of the specimen, interaction zone and </a:t>
            </a:r>
            <a:r>
              <a:rPr lang="ru-RU" sz="2200">
                <a:effectLst/>
                <a:cs typeface="Arial" pitchFamily="34" charset="0"/>
              </a:rPr>
              <a:t> </a:t>
            </a:r>
            <a:r>
              <a:rPr lang="en-US" sz="2200">
                <a:effectLst/>
                <a:cs typeface="Arial" pitchFamily="34" charset="0"/>
              </a:rPr>
              <a:t>ingot and develop numerical correlation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8669BC59-AB7F-430F-B6EC-5F22967FDAE7}" type="slidenum">
              <a:rPr lang="en-GB" sz="1400"/>
              <a:pPr/>
              <a:t>5</a:t>
            </a:fld>
            <a:endParaRPr lang="en-GB" sz="1400"/>
          </a:p>
        </p:txBody>
      </p:sp>
      <p:sp>
        <p:nvSpPr>
          <p:cNvPr id="667657" name="Rectangle 9"/>
          <p:cNvSpPr>
            <a:spLocks noGrp="1" noChangeArrowheads="1"/>
          </p:cNvSpPr>
          <p:nvPr>
            <p:ph type="title"/>
          </p:nvPr>
        </p:nvSpPr>
        <p:spPr>
          <a:xfrm>
            <a:off x="804863" y="203200"/>
            <a:ext cx="7772400" cy="639763"/>
          </a:xfrm>
        </p:spPr>
        <p:txBody>
          <a:bodyPr/>
          <a:lstStyle/>
          <a:p>
            <a:r>
              <a:rPr lang="en-US" sz="2400"/>
              <a:t>Results of tests with corium</a:t>
            </a:r>
            <a:r>
              <a:rPr lang="ru-RU" sz="2400"/>
              <a:t> </a:t>
            </a:r>
            <a:r>
              <a:rPr lang="en-US" sz="2400"/>
              <a:t>UO</a:t>
            </a:r>
            <a:r>
              <a:rPr lang="en-US" sz="2400" baseline="-25000"/>
              <a:t>2+x</a:t>
            </a:r>
            <a:r>
              <a:rPr lang="en-US" sz="2400"/>
              <a:t>-ZrO</a:t>
            </a:r>
            <a:r>
              <a:rPr lang="en-US" sz="2400" baseline="-25000"/>
              <a:t>2</a:t>
            </a:r>
            <a:r>
              <a:rPr lang="en-US" sz="2400"/>
              <a:t> in the oxidizing atmosphere. Tests</a:t>
            </a:r>
            <a:r>
              <a:rPr lang="ru-RU" sz="2400"/>
              <a:t> МС10, МСР-2</a:t>
            </a:r>
          </a:p>
        </p:txBody>
      </p:sp>
      <p:graphicFrame>
        <p:nvGraphicFramePr>
          <p:cNvPr id="667658" name="Object 10"/>
          <p:cNvGraphicFramePr>
            <a:graphicFrameLocks noChangeAspect="1"/>
          </p:cNvGraphicFramePr>
          <p:nvPr>
            <p:ph sz="quarter" idx="1"/>
          </p:nvPr>
        </p:nvGraphicFramePr>
        <p:xfrm>
          <a:off x="0" y="1457325"/>
          <a:ext cx="5062538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61" name="Документ" r:id="rId3" imgW="5201064" imgH="3658481" progId="Word.Document.8">
                  <p:embed/>
                </p:oleObj>
              </mc:Choice>
              <mc:Fallback>
                <p:oleObj name="Документ" r:id="rId3" imgW="5201064" imgH="3658481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57325"/>
                        <a:ext cx="5062538" cy="356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9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5272088" y="1095375"/>
          <a:ext cx="3871912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62" name="Document" r:id="rId5" imgW="3743257" imgH="4280376" progId="Word.Document.8">
                  <p:embed/>
                </p:oleObj>
              </mc:Choice>
              <mc:Fallback>
                <p:oleObj name="Document" r:id="rId5" imgW="3743257" imgH="4280376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1095375"/>
                        <a:ext cx="3871912" cy="442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60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474663" y="5110163"/>
            <a:ext cx="7772400" cy="1343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>
                <a:effectLst/>
              </a:rPr>
              <a:t>All experimental points for corium</a:t>
            </a:r>
            <a:r>
              <a:rPr lang="ru-RU" sz="1800">
                <a:effectLst/>
              </a:rPr>
              <a:t> </a:t>
            </a:r>
            <a:r>
              <a:rPr lang="en-US" sz="1800">
                <a:effectLst/>
              </a:rPr>
              <a:t>UO</a:t>
            </a:r>
            <a:r>
              <a:rPr lang="en-US" sz="1800" baseline="-25000">
                <a:effectLst/>
              </a:rPr>
              <a:t>2+x</a:t>
            </a:r>
            <a:r>
              <a:rPr lang="en-US" sz="1800">
                <a:effectLst/>
              </a:rPr>
              <a:t>-ZrO</a:t>
            </a:r>
            <a:r>
              <a:rPr lang="en-US" sz="1800" baseline="-25000">
                <a:effectLst/>
              </a:rPr>
              <a:t>2</a:t>
            </a:r>
            <a:r>
              <a:rPr lang="ru-RU" sz="1800">
                <a:effectLst/>
              </a:rPr>
              <a:t> </a:t>
            </a:r>
            <a:r>
              <a:rPr lang="en-US" sz="1800">
                <a:effectLst/>
              </a:rPr>
              <a:t>in the semi-logarithmic coordinates are described by the linear correlation. The corrosion rate </a:t>
            </a:r>
            <a:r>
              <a:rPr lang="ru-RU" sz="1800">
                <a:effectLst/>
              </a:rPr>
              <a:t> </a:t>
            </a:r>
            <a:r>
              <a:rPr lang="en-US" sz="1800">
                <a:effectLst/>
              </a:rPr>
              <a:t>intensification is not observed</a:t>
            </a:r>
            <a:endParaRPr lang="ru-RU" sz="180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>
                <a:effectLst/>
              </a:rPr>
              <a:t>For corium</a:t>
            </a:r>
            <a:r>
              <a:rPr lang="ru-RU" sz="1800">
                <a:effectLst/>
              </a:rPr>
              <a:t> </a:t>
            </a:r>
            <a:r>
              <a:rPr lang="en-US" sz="1800">
                <a:effectLst/>
              </a:rPr>
              <a:t>UO</a:t>
            </a:r>
            <a:r>
              <a:rPr lang="en-US" sz="1800" baseline="-25000">
                <a:effectLst/>
              </a:rPr>
              <a:t>2+x</a:t>
            </a:r>
            <a:r>
              <a:rPr lang="en-US" sz="1800">
                <a:effectLst/>
              </a:rPr>
              <a:t>-ZrO</a:t>
            </a:r>
            <a:r>
              <a:rPr lang="en-US" sz="1800" baseline="-25000">
                <a:effectLst/>
              </a:rPr>
              <a:t>2</a:t>
            </a:r>
            <a:r>
              <a:rPr lang="ru-RU" sz="1800">
                <a:effectLst/>
              </a:rPr>
              <a:t> </a:t>
            </a:r>
            <a:r>
              <a:rPr lang="en-US" sz="1800">
                <a:effectLst/>
              </a:rPr>
              <a:t>steel corrosion rate is identical in the air and steam atmosphere</a:t>
            </a:r>
            <a:endParaRPr lang="ru-RU" sz="1800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3FF95357-7522-4AFD-9219-59DCFC9A0C6C}" type="slidenum">
              <a:rPr lang="en-GB" sz="1400"/>
              <a:pPr/>
              <a:t>6</a:t>
            </a:fld>
            <a:endParaRPr lang="en-GB" sz="140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Results of the posttest physicochemical </a:t>
            </a:r>
            <a:br>
              <a:rPr lang="en-US" sz="2400"/>
            </a:br>
            <a:r>
              <a:rPr lang="en-US" sz="2400"/>
              <a:t>SEM/EDX analysis of the interaction zone </a:t>
            </a:r>
            <a:r>
              <a:rPr lang="ru-RU" sz="2400"/>
              <a:t> 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for corium</a:t>
            </a:r>
            <a:r>
              <a:rPr lang="ru-RU" sz="2400"/>
              <a:t> </a:t>
            </a:r>
            <a:r>
              <a:rPr lang="en-US" sz="2400"/>
              <a:t>UO</a:t>
            </a:r>
            <a:r>
              <a:rPr lang="en-US" sz="2400" baseline="-25000"/>
              <a:t>2+x</a:t>
            </a:r>
            <a:r>
              <a:rPr lang="en-US" sz="2400"/>
              <a:t>-ZrO</a:t>
            </a:r>
            <a:r>
              <a:rPr lang="en-US" sz="2400" baseline="-25000"/>
              <a:t>2</a:t>
            </a:r>
            <a:endParaRPr lang="ru-RU" sz="2400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600" y="1544638"/>
            <a:ext cx="7772400" cy="50006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Corrosion layer composed by</a:t>
            </a:r>
            <a:r>
              <a:rPr lang="ru-RU">
                <a:effectLst/>
              </a:rPr>
              <a:t> </a:t>
            </a:r>
            <a:r>
              <a:rPr lang="en-US">
                <a:effectLst/>
              </a:rPr>
              <a:t>FeO is mostly or completely liquid</a:t>
            </a:r>
            <a:endParaRPr lang="ru-RU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Corium crust, which has a considerable thickness in case of </a:t>
            </a:r>
            <a:r>
              <a:rPr lang="ru-RU">
                <a:effectLst/>
              </a:rPr>
              <a:t> </a:t>
            </a:r>
            <a:r>
              <a:rPr lang="en-US">
                <a:effectLst/>
              </a:rPr>
              <a:t>high-temperature corium, contains liquid-phase eutectic inclusions in the bottom part near the corrosion layer; it is mostly solid-phase</a:t>
            </a:r>
            <a:endParaRPr lang="ru-RU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Crust of the</a:t>
            </a:r>
            <a:r>
              <a:rPr lang="ru-RU">
                <a:effectLst/>
              </a:rPr>
              <a:t> </a:t>
            </a:r>
            <a:r>
              <a:rPr lang="en-US">
                <a:effectLst/>
              </a:rPr>
              <a:t>UO</a:t>
            </a:r>
            <a:r>
              <a:rPr lang="en-US" baseline="-25000">
                <a:effectLst/>
              </a:rPr>
              <a:t>2+x</a:t>
            </a:r>
            <a:r>
              <a:rPr lang="en-US">
                <a:effectLst/>
              </a:rPr>
              <a:t>-ZrO</a:t>
            </a:r>
            <a:r>
              <a:rPr lang="en-US" baseline="-25000">
                <a:effectLst/>
              </a:rPr>
              <a:t>2</a:t>
            </a:r>
            <a:r>
              <a:rPr lang="ru-RU">
                <a:effectLst/>
              </a:rPr>
              <a:t>-</a:t>
            </a:r>
            <a:r>
              <a:rPr lang="en-US">
                <a:effectLst/>
              </a:rPr>
              <a:t>FeO</a:t>
            </a:r>
            <a:r>
              <a:rPr lang="en-US" baseline="-25000">
                <a:effectLst/>
              </a:rPr>
              <a:t>y</a:t>
            </a:r>
            <a:r>
              <a:rPr lang="en-US" sz="2600">
                <a:effectLst/>
              </a:rPr>
              <a:t> corium, differently from the c</a:t>
            </a:r>
            <a:r>
              <a:rPr lang="en-US">
                <a:effectLst/>
              </a:rPr>
              <a:t>rust of</a:t>
            </a:r>
            <a:r>
              <a:rPr lang="ru-RU">
                <a:effectLst/>
              </a:rPr>
              <a:t> </a:t>
            </a:r>
            <a:r>
              <a:rPr lang="en-US">
                <a:effectLst/>
              </a:rPr>
              <a:t>UO</a:t>
            </a:r>
            <a:r>
              <a:rPr lang="en-US" baseline="-25000">
                <a:effectLst/>
              </a:rPr>
              <a:t>2+x</a:t>
            </a:r>
            <a:r>
              <a:rPr lang="en-US">
                <a:effectLst/>
              </a:rPr>
              <a:t>-ZrO</a:t>
            </a:r>
            <a:r>
              <a:rPr lang="en-US" baseline="-25000">
                <a:effectLst/>
              </a:rPr>
              <a:t>2</a:t>
            </a:r>
            <a:r>
              <a:rPr lang="ru-RU" baseline="-25000">
                <a:effectLst/>
              </a:rPr>
              <a:t> </a:t>
            </a:r>
            <a:r>
              <a:rPr lang="en-US">
                <a:effectLst/>
              </a:rPr>
              <a:t>corium, has through liquid-phase channels at T</a:t>
            </a:r>
            <a:r>
              <a:rPr lang="en-US" baseline="-25000">
                <a:effectLst/>
              </a:rPr>
              <a:t>s</a:t>
            </a:r>
            <a:r>
              <a:rPr lang="en-US">
                <a:effectLst/>
              </a:rPr>
              <a:t>&gt;1050</a:t>
            </a:r>
            <a:r>
              <a:rPr lang="en-US">
                <a:effectLst/>
                <a:cs typeface="Arial" pitchFamily="34" charset="0"/>
              </a:rPr>
              <a:t>º</a:t>
            </a:r>
            <a:r>
              <a:rPr lang="ru-RU">
                <a:effectLst/>
                <a:cs typeface="Arial" pitchFamily="34" charset="0"/>
              </a:rPr>
              <a:t>С</a:t>
            </a:r>
            <a:r>
              <a:rPr lang="en-US">
                <a:effectLst/>
              </a:rPr>
              <a:t> on the interaction interface</a:t>
            </a:r>
            <a:endParaRPr lang="ru-RU">
              <a:effectLst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  <a:cs typeface="Arial" pitchFamily="34" charset="0"/>
              </a:rPr>
              <a:t>Corium crust is thicker than the corrosion layer by more than one order</a:t>
            </a:r>
            <a:endParaRPr lang="ru-RU"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650930F3-C5F4-4EBA-95C3-BAE73A7B0DDB}" type="slidenum">
              <a:rPr lang="en-GB" sz="1400"/>
              <a:pPr/>
              <a:t>7</a:t>
            </a:fld>
            <a:endParaRPr lang="en-GB" sz="1400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8" y="242888"/>
            <a:ext cx="7772400" cy="639762"/>
          </a:xfrm>
        </p:spPr>
        <p:txBody>
          <a:bodyPr/>
          <a:lstStyle/>
          <a:p>
            <a:r>
              <a:rPr lang="en-US" sz="2400"/>
              <a:t>SEM-images of the interaction zone and the crust</a:t>
            </a:r>
            <a:endParaRPr lang="ru-RU" sz="2400"/>
          </a:p>
        </p:txBody>
      </p:sp>
      <p:graphicFrame>
        <p:nvGraphicFramePr>
          <p:cNvPr id="68505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47688" y="1244600"/>
          <a:ext cx="4144962" cy="48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61" name="Document" r:id="rId3" imgW="5763198" imgH="6514133" progId="Word.Document.8">
                  <p:embed/>
                </p:oleObj>
              </mc:Choice>
              <mc:Fallback>
                <p:oleObj name="Document" r:id="rId3" imgW="5763198" imgH="651413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244600"/>
                        <a:ext cx="4144962" cy="484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50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926013" y="1382713"/>
          <a:ext cx="4164012" cy="476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62" name="Документ" r:id="rId5" imgW="4212069" imgH="4820877" progId="Word.Document.8">
                  <p:embed/>
                </p:oleObj>
              </mc:Choice>
              <mc:Fallback>
                <p:oleObj name="Документ" r:id="rId5" imgW="4212069" imgH="482087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1382713"/>
                        <a:ext cx="4164012" cy="476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8FAE1D46-4D2F-4896-BFE7-BFBB57571312}" type="slidenum">
              <a:rPr lang="en-GB" sz="1400"/>
              <a:pPr/>
              <a:t>8</a:t>
            </a:fld>
            <a:endParaRPr lang="en-GB" sz="1400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5175" y="0"/>
            <a:ext cx="7772400" cy="639763"/>
          </a:xfrm>
        </p:spPr>
        <p:txBody>
          <a:bodyPr/>
          <a:lstStyle/>
          <a:p>
            <a:r>
              <a:rPr lang="en-US"/>
              <a:t>Interpretation of posttest analysis data</a:t>
            </a:r>
            <a:endParaRPr lang="ru-RU"/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969963"/>
            <a:ext cx="8488363" cy="5087937"/>
          </a:xfrm>
        </p:spPr>
        <p:txBody>
          <a:bodyPr/>
          <a:lstStyle/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 b="1">
                <a:effectLst/>
              </a:rPr>
              <a:t>The final liquid-phase condition of the UO</a:t>
            </a:r>
            <a:r>
              <a:rPr lang="en-US" sz="2000" b="1" baseline="-25000">
                <a:effectLst/>
              </a:rPr>
              <a:t>2+x</a:t>
            </a:r>
            <a:r>
              <a:rPr lang="en-US" sz="2000" b="1">
                <a:effectLst/>
              </a:rPr>
              <a:t>-ZrO</a:t>
            </a:r>
            <a:r>
              <a:rPr lang="en-US" sz="2000" b="1" baseline="-25000">
                <a:effectLst/>
              </a:rPr>
              <a:t>2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corrosion layer and its small thickness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in comparison with the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solid-phase corium crust (the linear corrosion rate from T</a:t>
            </a:r>
            <a:r>
              <a:rPr lang="en-US" sz="2000" b="1" baseline="-25000">
                <a:effectLst/>
              </a:rPr>
              <a:t>s</a:t>
            </a:r>
            <a:r>
              <a:rPr lang="en-US" sz="2000" b="1">
                <a:effectLst/>
              </a:rPr>
              <a:t> temperature is maintained in the semi-logarithmic coordinates) means that the main diffusion resistance for Fe ions, which determine the corrosion rate, is corium crust</a:t>
            </a:r>
            <a:endParaRPr lang="ru-RU" sz="2000" b="1">
              <a:effectLst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 b="1">
                <a:effectLst/>
              </a:rPr>
              <a:t>Absence of through liquid-phase channels in the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UO</a:t>
            </a:r>
            <a:r>
              <a:rPr lang="en-US" sz="2000" b="1" baseline="-25000">
                <a:effectLst/>
              </a:rPr>
              <a:t>2+x</a:t>
            </a:r>
            <a:r>
              <a:rPr lang="en-US" sz="2000" b="1">
                <a:effectLst/>
              </a:rPr>
              <a:t>-ZrO</a:t>
            </a:r>
            <a:r>
              <a:rPr lang="en-US" sz="2000" b="1" baseline="-25000">
                <a:effectLst/>
              </a:rPr>
              <a:t>2</a:t>
            </a:r>
            <a:r>
              <a:rPr lang="ru-RU" sz="2000" b="1" baseline="-25000">
                <a:effectLst/>
              </a:rPr>
              <a:t> </a:t>
            </a:r>
            <a:r>
              <a:rPr lang="en-US" sz="2000" b="1">
                <a:effectLst/>
              </a:rPr>
              <a:t>corium crust</a:t>
            </a:r>
            <a:r>
              <a:rPr lang="ru-RU" sz="2000" b="1">
                <a:effectLst/>
              </a:rPr>
              <a:t>, </a:t>
            </a:r>
            <a:r>
              <a:rPr lang="en-US" sz="2000" b="1">
                <a:effectLst/>
              </a:rPr>
              <a:t>which are typical for corium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UO</a:t>
            </a:r>
            <a:r>
              <a:rPr lang="en-US" sz="2000" b="1" baseline="-25000">
                <a:effectLst/>
              </a:rPr>
              <a:t>2+x</a:t>
            </a:r>
            <a:r>
              <a:rPr lang="en-US" sz="2000" b="1">
                <a:effectLst/>
              </a:rPr>
              <a:t>-ZrO</a:t>
            </a:r>
            <a:r>
              <a:rPr lang="en-US" sz="2000" b="1" baseline="-25000">
                <a:effectLst/>
              </a:rPr>
              <a:t>2</a:t>
            </a:r>
            <a:r>
              <a:rPr lang="ru-RU" sz="2000" b="1">
                <a:effectLst/>
              </a:rPr>
              <a:t>-</a:t>
            </a:r>
            <a:r>
              <a:rPr lang="en-US" sz="2000" b="1">
                <a:effectLst/>
              </a:rPr>
              <a:t>FeO</a:t>
            </a:r>
            <a:r>
              <a:rPr lang="en-US" sz="2000" b="1" baseline="-25000">
                <a:effectLst/>
              </a:rPr>
              <a:t>y</a:t>
            </a:r>
            <a:r>
              <a:rPr lang="en-US" sz="2000" b="1">
                <a:effectLst/>
              </a:rPr>
              <a:t> at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T</a:t>
            </a:r>
            <a:r>
              <a:rPr lang="en-US" sz="2000" b="1" baseline="-25000">
                <a:effectLst/>
              </a:rPr>
              <a:t>s</a:t>
            </a:r>
            <a:r>
              <a:rPr lang="en-US" sz="2000" b="1">
                <a:effectLst/>
              </a:rPr>
              <a:t>&gt;1050</a:t>
            </a:r>
            <a:r>
              <a:rPr lang="en-US" sz="2000" b="1">
                <a:effectLst/>
                <a:cs typeface="Arial" pitchFamily="34" charset="0"/>
              </a:rPr>
              <a:t>º</a:t>
            </a:r>
            <a:r>
              <a:rPr lang="ru-RU" sz="2000" b="1">
                <a:effectLst/>
                <a:cs typeface="Arial" pitchFamily="34" charset="0"/>
              </a:rPr>
              <a:t>С</a:t>
            </a:r>
            <a:r>
              <a:rPr lang="en-US" sz="2000" b="1">
                <a:effectLst/>
                <a:cs typeface="Arial" pitchFamily="34" charset="0"/>
              </a:rPr>
              <a:t> does not cause the corrosion rate intensification in the studied temperature range on the interaction </a:t>
            </a:r>
            <a:r>
              <a:rPr lang="ru-RU" sz="2000" b="1">
                <a:effectLst/>
                <a:cs typeface="Arial" pitchFamily="34" charset="0"/>
              </a:rPr>
              <a:t> </a:t>
            </a:r>
            <a:r>
              <a:rPr lang="en-US" sz="2000" b="1">
                <a:effectLst/>
                <a:cs typeface="Arial" pitchFamily="34" charset="0"/>
              </a:rPr>
              <a:t>interface</a:t>
            </a:r>
            <a:endParaRPr lang="ru-RU" sz="2000" b="1">
              <a:effectLst/>
              <a:cs typeface="Arial" pitchFamily="34" charset="0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 b="1">
                <a:effectLst/>
              </a:rPr>
              <a:t>A higher steel corrosion rate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in comparison with corium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UO</a:t>
            </a:r>
            <a:r>
              <a:rPr lang="en-US" sz="2000" b="1" baseline="-25000">
                <a:effectLst/>
              </a:rPr>
              <a:t>2+x</a:t>
            </a:r>
            <a:r>
              <a:rPr lang="en-US" sz="2000" b="1">
                <a:effectLst/>
              </a:rPr>
              <a:t>-ZrO</a:t>
            </a:r>
            <a:r>
              <a:rPr lang="en-US" sz="2000" b="1" baseline="-25000">
                <a:effectLst/>
              </a:rPr>
              <a:t>2</a:t>
            </a:r>
            <a:r>
              <a:rPr lang="ru-RU" sz="2000" b="1">
                <a:effectLst/>
              </a:rPr>
              <a:t>-</a:t>
            </a:r>
            <a:r>
              <a:rPr lang="en-US" sz="2000" b="1">
                <a:effectLst/>
              </a:rPr>
              <a:t>FeO</a:t>
            </a:r>
            <a:r>
              <a:rPr lang="en-US" sz="2000" b="1" baseline="-25000">
                <a:effectLst/>
              </a:rPr>
              <a:t>y</a:t>
            </a:r>
            <a:r>
              <a:rPr lang="en-US" sz="2000" b="1">
                <a:effectLst/>
              </a:rPr>
              <a:t> at identical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T</a:t>
            </a:r>
            <a:r>
              <a:rPr lang="en-US" sz="2000" b="1" baseline="-25000">
                <a:effectLst/>
              </a:rPr>
              <a:t>s</a:t>
            </a:r>
            <a:r>
              <a:rPr lang="en-US" sz="2000" b="1">
                <a:effectLst/>
              </a:rPr>
              <a:t> values can be explained by a higher rate of Fe ion diffusion caused by a large difference of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Fe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concentrations on the steel surface and in the melt</a:t>
            </a:r>
            <a:endParaRPr lang="ru-RU" sz="2000" b="1">
              <a:effectLst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000" b="1">
                <a:effectLst/>
              </a:rPr>
              <a:t>Available results enable to specify corrosion mechanism and numerical correlation</a:t>
            </a:r>
            <a:endParaRPr lang="ru-RU" sz="2000" b="1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July 09, 2008</a:t>
            </a:r>
            <a:r>
              <a:rPr lang="en-US" sz="1400"/>
              <a:t>      </a:t>
            </a:r>
            <a:r>
              <a:rPr lang="en-GB" sz="1400"/>
              <a:t> </a:t>
            </a:r>
            <a:fld id="{CE867CFA-865A-4F66-A375-8805EB073E4A}" type="slidenum">
              <a:rPr lang="en-GB" sz="1400"/>
              <a:pPr/>
              <a:t>9</a:t>
            </a:fld>
            <a:endParaRPr lang="en-GB" sz="1400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771525"/>
          </a:xfrm>
        </p:spPr>
        <p:txBody>
          <a:bodyPr/>
          <a:lstStyle/>
          <a:p>
            <a:r>
              <a:rPr lang="en-US" sz="2400"/>
              <a:t>Specified structure of </a:t>
            </a:r>
            <a:r>
              <a:rPr lang="ru-RU" sz="2400"/>
              <a:t> </a:t>
            </a:r>
            <a:r>
              <a:rPr lang="en-US" sz="2400"/>
              <a:t>numerical correlation </a:t>
            </a:r>
            <a:br>
              <a:rPr lang="en-US" sz="2400"/>
            </a:br>
            <a:r>
              <a:rPr lang="en-US" sz="2400"/>
              <a:t>for UO</a:t>
            </a:r>
            <a:r>
              <a:rPr lang="en-US" sz="2400" baseline="-25000"/>
              <a:t>2+x</a:t>
            </a:r>
            <a:r>
              <a:rPr lang="en-US" sz="2400"/>
              <a:t>-ZrO</a:t>
            </a:r>
            <a:r>
              <a:rPr lang="en-US" sz="2400" baseline="-25000"/>
              <a:t>2</a:t>
            </a:r>
            <a:r>
              <a:rPr lang="en-US" sz="2400"/>
              <a:t> corium</a:t>
            </a:r>
            <a:endParaRPr lang="ru-RU" sz="240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6450" y="898525"/>
            <a:ext cx="7831138" cy="5364163"/>
          </a:xfrm>
        </p:spPr>
        <p:txBody>
          <a:bodyPr/>
          <a:lstStyle/>
          <a:p>
            <a:pPr marL="363538" indent="-363538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>
                <a:effectLst/>
              </a:rPr>
              <a:t>Corrosion model based on the Tamman equation is used for determining the structure of numerical correlation</a:t>
            </a:r>
            <a:r>
              <a:rPr lang="ru-RU" sz="1800">
                <a:effectLst/>
              </a:rPr>
              <a:t> 											</a:t>
            </a:r>
            <a:r>
              <a:rPr lang="en-US" sz="1800">
                <a:effectLst/>
              </a:rPr>
              <a:t/>
            </a:r>
            <a:br>
              <a:rPr lang="en-US" sz="1800">
                <a:effectLst/>
              </a:rPr>
            </a:br>
            <a:r>
              <a:rPr lang="en-US" sz="1800">
                <a:effectLst/>
              </a:rPr>
              <a:t>								</a:t>
            </a:r>
            <a:r>
              <a:rPr lang="ru-RU" sz="1800">
                <a:effectLst/>
              </a:rPr>
              <a:t>(1)								</a:t>
            </a:r>
            <a:r>
              <a:rPr lang="en-US" sz="1800">
                <a:effectLst/>
              </a:rPr>
              <a:t/>
            </a:r>
            <a:br>
              <a:rPr lang="en-US" sz="1800">
                <a:effectLst/>
              </a:rPr>
            </a:br>
            <a:r>
              <a:rPr lang="en-US" sz="1800">
                <a:effectLst/>
              </a:rPr>
              <a:t/>
            </a:r>
            <a:br>
              <a:rPr lang="en-US" sz="1800">
                <a:effectLst/>
              </a:rPr>
            </a:br>
            <a:r>
              <a:rPr lang="en-US" sz="1800">
                <a:effectLst/>
              </a:rPr>
              <a:t>where</a:t>
            </a:r>
            <a:r>
              <a:rPr lang="ru-RU" sz="1800">
                <a:effectLst/>
              </a:rPr>
              <a:t> </a:t>
            </a:r>
            <a:r>
              <a:rPr lang="en-US" sz="1800">
                <a:effectLst/>
              </a:rPr>
              <a:t>E</a:t>
            </a:r>
            <a:r>
              <a:rPr lang="en-US" sz="1800" baseline="-25000">
                <a:effectLst/>
              </a:rPr>
              <a:t>a</a:t>
            </a:r>
            <a:r>
              <a:rPr lang="en-US" sz="1800">
                <a:effectLst/>
              </a:rPr>
              <a:t> – activation energy</a:t>
            </a:r>
            <a:r>
              <a:rPr lang="ru-RU" sz="1800">
                <a:effectLst/>
              </a:rPr>
              <a:t>; А – </a:t>
            </a:r>
            <a:r>
              <a:rPr lang="en-US" sz="1800">
                <a:effectLst/>
              </a:rPr>
              <a:t>const</a:t>
            </a:r>
            <a:r>
              <a:rPr lang="ru-RU" sz="1800">
                <a:effectLst/>
              </a:rPr>
              <a:t>;</a:t>
            </a:r>
            <a:r>
              <a:rPr lang="en-US" sz="1800">
                <a:effectLst/>
              </a:rPr>
              <a:t> </a:t>
            </a:r>
            <a:r>
              <a:rPr lang="el-GR" sz="1800">
                <a:effectLst/>
                <a:cs typeface="Arial" pitchFamily="34" charset="0"/>
              </a:rPr>
              <a:t>δ</a:t>
            </a:r>
            <a:r>
              <a:rPr lang="ru-RU" sz="1800">
                <a:effectLst/>
                <a:cs typeface="Arial" pitchFamily="34" charset="0"/>
              </a:rPr>
              <a:t> – </a:t>
            </a:r>
            <a:r>
              <a:rPr lang="en-US" sz="1800">
                <a:effectLst/>
                <a:cs typeface="Arial" pitchFamily="34" charset="0"/>
              </a:rPr>
              <a:t>diffusion layer thickness for</a:t>
            </a:r>
            <a:r>
              <a:rPr lang="ru-RU" sz="1800">
                <a:effectLst/>
                <a:cs typeface="Arial" pitchFamily="34" charset="0"/>
              </a:rPr>
              <a:t> </a:t>
            </a:r>
            <a:r>
              <a:rPr lang="en-US" sz="1800">
                <a:effectLst/>
                <a:cs typeface="Arial" pitchFamily="34" charset="0"/>
              </a:rPr>
              <a:t>Fe</a:t>
            </a:r>
            <a:r>
              <a:rPr lang="en-US" sz="1800" baseline="30000">
                <a:effectLst/>
                <a:cs typeface="Arial" pitchFamily="34" charset="0"/>
              </a:rPr>
              <a:t>2+</a:t>
            </a:r>
            <a:r>
              <a:rPr lang="ru-RU" sz="1800">
                <a:effectLst/>
                <a:cs typeface="Arial" pitchFamily="34" charset="0"/>
              </a:rPr>
              <a:t>;</a:t>
            </a:r>
            <a:r>
              <a:rPr lang="en-US" sz="1800">
                <a:effectLst/>
                <a:cs typeface="Arial" pitchFamily="34" charset="0"/>
              </a:rPr>
              <a:t> </a:t>
            </a:r>
            <a:r>
              <a:rPr lang="ru-RU" sz="1800">
                <a:effectLst/>
                <a:cs typeface="Arial" pitchFamily="34" charset="0"/>
              </a:rPr>
              <a:t>Т – </a:t>
            </a:r>
            <a:r>
              <a:rPr lang="en-US" sz="1800">
                <a:effectLst/>
                <a:cs typeface="Arial" pitchFamily="34" charset="0"/>
              </a:rPr>
              <a:t>diffusion layer temperature</a:t>
            </a:r>
            <a:r>
              <a:rPr lang="ru-RU" sz="1800">
                <a:effectLst/>
                <a:cs typeface="Arial" pitchFamily="34" charset="0"/>
              </a:rPr>
              <a:t>, </a:t>
            </a:r>
            <a:r>
              <a:rPr lang="en-US" sz="1800">
                <a:effectLst/>
                <a:cs typeface="Arial" pitchFamily="34" charset="0"/>
              </a:rPr>
              <a:t>K</a:t>
            </a:r>
            <a:r>
              <a:rPr lang="ru-RU" sz="1800">
                <a:effectLst/>
                <a:cs typeface="Arial" pitchFamily="34" charset="0"/>
              </a:rPr>
              <a:t>;  </a:t>
            </a:r>
            <a:r>
              <a:rPr lang="en-US" sz="1800">
                <a:effectLst/>
                <a:cs typeface="Arial" pitchFamily="34" charset="0"/>
              </a:rPr>
              <a:t>R</a:t>
            </a:r>
            <a:r>
              <a:rPr lang="ru-RU" sz="1800">
                <a:effectLst/>
                <a:cs typeface="Arial" pitchFamily="34" charset="0"/>
              </a:rPr>
              <a:t> – </a:t>
            </a:r>
            <a:r>
              <a:rPr lang="en-US" sz="1800">
                <a:effectLst/>
                <a:cs typeface="Arial" pitchFamily="34" charset="0"/>
              </a:rPr>
              <a:t>universal gas constant</a:t>
            </a:r>
            <a:r>
              <a:rPr lang="ru-RU" sz="1800">
                <a:effectLst/>
                <a:cs typeface="Arial" pitchFamily="34" charset="0"/>
              </a:rPr>
              <a:t>.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1800">
                <a:effectLst/>
                <a:cs typeface="Arial" pitchFamily="34" charset="0"/>
              </a:rPr>
              <a:t>δ</a:t>
            </a:r>
            <a:r>
              <a:rPr lang="ru-RU" sz="1800">
                <a:effectLst/>
                <a:cs typeface="Arial" pitchFamily="34" charset="0"/>
              </a:rPr>
              <a:t> </a:t>
            </a:r>
            <a:r>
              <a:rPr lang="en-US" sz="1800">
                <a:effectLst/>
                <a:cs typeface="Arial" pitchFamily="34" charset="0"/>
              </a:rPr>
              <a:t>is evaluated by the heat conductivity equation on the condition that the main diffusion resistance for </a:t>
            </a:r>
            <a:r>
              <a:rPr lang="ru-RU" sz="1800">
                <a:effectLst/>
                <a:cs typeface="Arial" pitchFamily="34" charset="0"/>
              </a:rPr>
              <a:t> </a:t>
            </a:r>
            <a:r>
              <a:rPr lang="en-US" sz="1800">
                <a:effectLst/>
                <a:cs typeface="Arial" pitchFamily="34" charset="0"/>
              </a:rPr>
              <a:t>Fe ions is corium crust</a:t>
            </a:r>
            <a:endParaRPr lang="ru-RU" sz="1800">
              <a:effectLst/>
              <a:cs typeface="Arial" pitchFamily="34" charset="0"/>
            </a:endParaRP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effectLst/>
              </a:rPr>
              <a:t>								</a:t>
            </a:r>
            <a:r>
              <a:rPr lang="en-US" sz="1800">
                <a:effectLst/>
              </a:rPr>
              <a:t>	</a:t>
            </a:r>
            <a:br>
              <a:rPr lang="en-US" sz="1800">
                <a:effectLst/>
              </a:rPr>
            </a:br>
            <a:r>
              <a:rPr lang="en-US" sz="1800">
                <a:effectLst/>
              </a:rPr>
              <a:t>								</a:t>
            </a:r>
            <a:r>
              <a:rPr lang="ru-RU" sz="1800">
                <a:effectLst/>
              </a:rPr>
              <a:t>(2)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effectLst/>
              </a:rPr>
              <a:t>	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effectLst/>
              </a:rPr>
              <a:t>	</a:t>
            </a:r>
            <a:r>
              <a:rPr lang="en-US" sz="1800">
                <a:effectLst/>
              </a:rPr>
              <a:t>where</a:t>
            </a:r>
            <a:r>
              <a:rPr lang="ru-RU" sz="1800">
                <a:effectLst/>
              </a:rPr>
              <a:t> </a:t>
            </a:r>
            <a:r>
              <a:rPr lang="el-GR" sz="1800">
                <a:effectLst/>
                <a:cs typeface="Arial" pitchFamily="34" charset="0"/>
              </a:rPr>
              <a:t>λ</a:t>
            </a:r>
            <a:r>
              <a:rPr lang="ru-RU" sz="1800">
                <a:effectLst/>
                <a:cs typeface="Arial" pitchFamily="34" charset="0"/>
              </a:rPr>
              <a:t> – </a:t>
            </a:r>
            <a:r>
              <a:rPr lang="en-US" sz="1800">
                <a:effectLst/>
                <a:cs typeface="Arial" pitchFamily="34" charset="0"/>
              </a:rPr>
              <a:t>thermal conductivity of crust</a:t>
            </a:r>
            <a:r>
              <a:rPr lang="ru-RU" sz="1800">
                <a:effectLst/>
                <a:cs typeface="Arial" pitchFamily="34" charset="0"/>
              </a:rPr>
              <a:t>; </a:t>
            </a:r>
            <a:r>
              <a:rPr lang="en-US" sz="1800">
                <a:effectLst/>
                <a:cs typeface="Arial" pitchFamily="34" charset="0"/>
              </a:rPr>
              <a:t>T</a:t>
            </a:r>
            <a:r>
              <a:rPr lang="en-US" sz="1800" baseline="-25000">
                <a:effectLst/>
                <a:cs typeface="Arial" pitchFamily="34" charset="0"/>
              </a:rPr>
              <a:t>sol</a:t>
            </a:r>
            <a:r>
              <a:rPr lang="en-US" sz="1800">
                <a:effectLst/>
                <a:cs typeface="Arial" pitchFamily="34" charset="0"/>
              </a:rPr>
              <a:t>, T</a:t>
            </a:r>
            <a:r>
              <a:rPr lang="en-US" sz="1800" baseline="-25000">
                <a:effectLst/>
                <a:cs typeface="Arial" pitchFamily="34" charset="0"/>
              </a:rPr>
              <a:t>s</a:t>
            </a:r>
            <a:r>
              <a:rPr lang="en-US" sz="1800">
                <a:effectLst/>
                <a:cs typeface="Arial" pitchFamily="34" charset="0"/>
              </a:rPr>
              <a:t> – corium solidus temperature and steel surface temperature, respectively</a:t>
            </a:r>
            <a:r>
              <a:rPr lang="ru-RU" sz="1800">
                <a:effectLst/>
                <a:cs typeface="Arial" pitchFamily="34" charset="0"/>
              </a:rPr>
              <a:t>; </a:t>
            </a:r>
            <a:r>
              <a:rPr lang="en-US" sz="1800">
                <a:effectLst/>
                <a:cs typeface="Arial" pitchFamily="34" charset="0"/>
              </a:rPr>
              <a:t/>
            </a:r>
            <a:br>
              <a:rPr lang="en-US" sz="1800">
                <a:effectLst/>
                <a:cs typeface="Arial" pitchFamily="34" charset="0"/>
              </a:rPr>
            </a:br>
            <a:r>
              <a:rPr lang="en-US" sz="1800">
                <a:effectLst/>
                <a:cs typeface="Arial" pitchFamily="34" charset="0"/>
              </a:rPr>
              <a:t>q</a:t>
            </a:r>
            <a:r>
              <a:rPr lang="ru-RU" sz="1800">
                <a:effectLst/>
                <a:cs typeface="Arial" pitchFamily="34" charset="0"/>
              </a:rPr>
              <a:t> – </a:t>
            </a:r>
            <a:r>
              <a:rPr lang="en-US" sz="1800">
                <a:effectLst/>
                <a:cs typeface="Arial" pitchFamily="34" charset="0"/>
              </a:rPr>
              <a:t>density of heat flux from melt to steel</a:t>
            </a:r>
            <a:r>
              <a:rPr lang="ru-RU" sz="1800">
                <a:effectLst/>
                <a:cs typeface="Arial" pitchFamily="34" charset="0"/>
              </a:rPr>
              <a:t>.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>
                <a:effectLst/>
                <a:cs typeface="Arial" pitchFamily="34" charset="0"/>
              </a:rPr>
              <a:t>By substituting</a:t>
            </a:r>
            <a:r>
              <a:rPr lang="ru-RU" sz="1800">
                <a:effectLst/>
                <a:cs typeface="Arial" pitchFamily="34" charset="0"/>
              </a:rPr>
              <a:t> (2) </a:t>
            </a:r>
            <a:r>
              <a:rPr lang="en-US" sz="1800">
                <a:effectLst/>
                <a:cs typeface="Arial" pitchFamily="34" charset="0"/>
              </a:rPr>
              <a:t>into</a:t>
            </a:r>
            <a:r>
              <a:rPr lang="ru-RU" sz="1800">
                <a:effectLst/>
                <a:cs typeface="Arial" pitchFamily="34" charset="0"/>
              </a:rPr>
              <a:t> (1) </a:t>
            </a:r>
            <a:r>
              <a:rPr lang="en-US" sz="1800">
                <a:effectLst/>
                <a:cs typeface="Arial" pitchFamily="34" charset="0"/>
              </a:rPr>
              <a:t>taking into account</a:t>
            </a:r>
            <a:r>
              <a:rPr lang="ru-RU" sz="1800">
                <a:effectLst/>
                <a:cs typeface="Arial" pitchFamily="34" charset="0"/>
              </a:rPr>
              <a:t> </a:t>
            </a:r>
            <a:r>
              <a:rPr lang="el-GR" sz="1800">
                <a:effectLst/>
                <a:cs typeface="Arial" pitchFamily="34" charset="0"/>
              </a:rPr>
              <a:t>λ</a:t>
            </a:r>
            <a:r>
              <a:rPr lang="ru-RU" sz="1800">
                <a:effectLst/>
                <a:cs typeface="Arial" pitchFamily="34" charset="0"/>
              </a:rPr>
              <a:t>=</a:t>
            </a:r>
            <a:r>
              <a:rPr lang="en-US" sz="1800">
                <a:effectLst/>
                <a:cs typeface="Arial" pitchFamily="34" charset="0"/>
              </a:rPr>
              <a:t>const</a:t>
            </a:r>
            <a:r>
              <a:rPr lang="ru-RU" sz="1800">
                <a:effectLst/>
                <a:cs typeface="Arial" pitchFamily="34" charset="0"/>
              </a:rPr>
              <a:t>, </a:t>
            </a:r>
            <a:r>
              <a:rPr lang="en-US" sz="1800">
                <a:effectLst/>
                <a:cs typeface="Arial" pitchFamily="34" charset="0"/>
              </a:rPr>
              <a:t>T=T</a:t>
            </a:r>
            <a:r>
              <a:rPr lang="en-US" sz="1800" baseline="-25000">
                <a:effectLst/>
                <a:cs typeface="Arial" pitchFamily="34" charset="0"/>
              </a:rPr>
              <a:t>s</a:t>
            </a:r>
            <a:r>
              <a:rPr lang="en-US" sz="1800">
                <a:effectLst/>
                <a:cs typeface="Arial" pitchFamily="34" charset="0"/>
              </a:rPr>
              <a:t>, we get the </a:t>
            </a:r>
            <a:r>
              <a:rPr lang="ru-RU" sz="1800">
                <a:effectLst/>
                <a:cs typeface="Arial" pitchFamily="34" charset="0"/>
              </a:rPr>
              <a:t> </a:t>
            </a:r>
            <a:r>
              <a:rPr lang="en-US" sz="1800">
                <a:effectLst/>
                <a:cs typeface="Arial" pitchFamily="34" charset="0"/>
              </a:rPr>
              <a:t>structure of a correlation generalizing </a:t>
            </a:r>
            <a:r>
              <a:rPr lang="ru-RU" sz="1800">
                <a:effectLst/>
                <a:cs typeface="Arial" pitchFamily="34" charset="0"/>
              </a:rPr>
              <a:t> </a:t>
            </a:r>
            <a:r>
              <a:rPr lang="en-US" sz="1800">
                <a:effectLst/>
                <a:cs typeface="Arial" pitchFamily="34" charset="0"/>
              </a:rPr>
              <a:t>the experimental data for corium</a:t>
            </a:r>
            <a:r>
              <a:rPr lang="ru-RU" sz="1800">
                <a:effectLst/>
                <a:cs typeface="Arial" pitchFamily="34" charset="0"/>
              </a:rPr>
              <a:t> </a:t>
            </a:r>
            <a:r>
              <a:rPr lang="en-US" sz="1800">
                <a:effectLst/>
              </a:rPr>
              <a:t>UO</a:t>
            </a:r>
            <a:r>
              <a:rPr lang="en-US" sz="1800" baseline="-25000">
                <a:effectLst/>
              </a:rPr>
              <a:t>2+x</a:t>
            </a:r>
            <a:r>
              <a:rPr lang="en-US" sz="1800">
                <a:effectLst/>
              </a:rPr>
              <a:t>-ZrO</a:t>
            </a:r>
            <a:r>
              <a:rPr lang="en-US" sz="1800" baseline="-25000">
                <a:effectLst/>
              </a:rPr>
              <a:t>2</a:t>
            </a:r>
            <a:r>
              <a:rPr lang="ru-RU" sz="1800" baseline="-25000">
                <a:effectLst/>
              </a:rPr>
              <a:t> 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ru-RU" sz="1800" baseline="-25000">
                <a:effectLst/>
              </a:rPr>
              <a:t>				</a:t>
            </a:r>
          </a:p>
          <a:p>
            <a:pPr marL="363538" indent="-363538">
              <a:lnSpc>
                <a:spcPct val="80000"/>
              </a:lnSpc>
              <a:buFont typeface="Wingdings" pitchFamily="2" charset="2"/>
              <a:buNone/>
            </a:pPr>
            <a:r>
              <a:rPr lang="ru-RU" sz="1800" baseline="-25000">
                <a:effectLst/>
              </a:rPr>
              <a:t>				</a:t>
            </a:r>
            <a:endParaRPr lang="el-GR" sz="1800" baseline="-25000">
              <a:effectLst/>
            </a:endParaRPr>
          </a:p>
        </p:txBody>
      </p:sp>
      <p:graphicFrame>
        <p:nvGraphicFramePr>
          <p:cNvPr id="674823" name="Rectangle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31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5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3095625" y="1554163"/>
          <a:ext cx="19764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32" name="Equation" r:id="rId4" imgW="2476440" imgH="787320" progId="Equation.3">
                  <p:embed/>
                </p:oleObj>
              </mc:Choice>
              <mc:Fallback>
                <p:oleObj name="Equation" r:id="rId4" imgW="2476440" imgH="787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554163"/>
                        <a:ext cx="19764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7" name="Object 11"/>
          <p:cNvGraphicFramePr>
            <a:graphicFrameLocks noChangeAspect="1"/>
          </p:cNvGraphicFramePr>
          <p:nvPr/>
        </p:nvGraphicFramePr>
        <p:xfrm>
          <a:off x="3094038" y="3278188"/>
          <a:ext cx="22352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33" name="Формула" r:id="rId6" imgW="1828800" imgH="787320" progId="Equation.3">
                  <p:embed/>
                </p:oleObj>
              </mc:Choice>
              <mc:Fallback>
                <p:oleObj name="Формула" r:id="rId6" imgW="1828800" imgH="787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278188"/>
                        <a:ext cx="223520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9" name="Object 13"/>
          <p:cNvGraphicFramePr>
            <a:graphicFrameLocks noChangeAspect="1"/>
          </p:cNvGraphicFramePr>
          <p:nvPr/>
        </p:nvGraphicFramePr>
        <p:xfrm>
          <a:off x="2967038" y="5403850"/>
          <a:ext cx="29559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34" name="Equation" r:id="rId8" imgW="3492360" imgH="863280" progId="Equation.3">
                  <p:embed/>
                </p:oleObj>
              </mc:Choice>
              <mc:Fallback>
                <p:oleObj name="Equation" r:id="rId8" imgW="3492360" imgH="8632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403850"/>
                        <a:ext cx="29559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8000" tIns="10800" rIns="18000" bIns="10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8000" tIns="10800" rIns="18000" bIns="10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15913</TotalTime>
  <Words>1053</Words>
  <Application>Microsoft Office PowerPoint</Application>
  <PresentationFormat>Bildschirmpräsentation (4:3)</PresentationFormat>
  <Paragraphs>240</Paragraphs>
  <Slides>11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11</vt:i4>
      </vt:variant>
    </vt:vector>
  </HeadingPairs>
  <TitlesOfParts>
    <vt:vector size="23" baseType="lpstr">
      <vt:lpstr>Times New Roman</vt:lpstr>
      <vt:lpstr>Trebuchet MS</vt:lpstr>
      <vt:lpstr>Arial</vt:lpstr>
      <vt:lpstr>Times New Roman CYR</vt:lpstr>
      <vt:lpstr>Arial Unicode MS</vt:lpstr>
      <vt:lpstr>Symbol</vt:lpstr>
      <vt:lpstr>Wingdings</vt:lpstr>
      <vt:lpstr>Оформление по умолчанию</vt:lpstr>
      <vt:lpstr>CorelDRAW 7.0 Graphic</vt:lpstr>
      <vt:lpstr>Microsoft Word Document</vt:lpstr>
      <vt:lpstr>Microsoft Equation 3.0</vt:lpstr>
      <vt:lpstr>Документ Microsoft Word</vt:lpstr>
      <vt:lpstr>UO2+x-ZrO2 Corium Melt / Vessel Steel   Interaction in Oxidizing Atmosphere ISTC project #3592 (METCOR-P)</vt:lpstr>
      <vt:lpstr>Matrix of tests with refractory corium in oxidizing atmosphere</vt:lpstr>
      <vt:lpstr>MC1, MC2, MC10, MC11, MC12 experimental results</vt:lpstr>
      <vt:lpstr>Experimental objectives of МСР-2  Interaction of UO2+x-ZrO2 corium with steel in he oxidizing atmosphere</vt:lpstr>
      <vt:lpstr>Results of tests with corium UO2+x-ZrO2 in the oxidizing atmosphere. Tests МС10, МСР-2</vt:lpstr>
      <vt:lpstr>Results of the posttest physicochemical  SEM/EDX analysis of the interaction zone   for corium UO2+x-ZrO2</vt:lpstr>
      <vt:lpstr>SEM-images of the interaction zone and the crust</vt:lpstr>
      <vt:lpstr>Interpretation of posttest analysis data</vt:lpstr>
      <vt:lpstr>Specified structure of  numerical correlation  for UO2+x-ZrO2 corium</vt:lpstr>
      <vt:lpstr>Numerical correlation for determining vessel steel corrosion rate at its interaction  with corium  UO2+x-ZrO2</vt:lpstr>
      <vt:lpstr>CONCLUSIONS</vt:lpstr>
    </vt:vector>
  </TitlesOfParts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METCOR-P Report</dc:title>
  <dc:subject>2 Meeting</dc:subject>
  <dc:creator>V. Khabensky</dc:creator>
  <cp:lastModifiedBy>Peters, Ursula</cp:lastModifiedBy>
  <cp:revision>535</cp:revision>
  <cp:lastPrinted>2001-10-30T08:59:27Z</cp:lastPrinted>
  <dcterms:created xsi:type="dcterms:W3CDTF">1998-10-12T06:52:06Z</dcterms:created>
  <dcterms:modified xsi:type="dcterms:W3CDTF">2012-10-16T19:36:53Z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UO2+x - ZrO2 corium melt/vessel steel interaction in oxidized atmosphere above melt. МСР-2 test</vt:lpwstr>
  </property>
</Properties>
</file>