
<file path=[Content_Types].xml><?xml version="1.0" encoding="utf-8"?>
<Types xmlns="http://schemas.openxmlformats.org/package/2006/content-types">
  <Default Extension="bin" ContentType="application/vnd.openxmlformats-officedocument.oleObject"/>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48" r:id="rId1"/>
  </p:sldMasterIdLst>
  <p:notesMasterIdLst>
    <p:notesMasterId r:id="rId40"/>
  </p:notesMasterIdLst>
  <p:handoutMasterIdLst>
    <p:handoutMasterId r:id="rId41"/>
  </p:handoutMasterIdLst>
  <p:sldIdLst>
    <p:sldId id="266" r:id="rId2"/>
    <p:sldId id="482" r:id="rId3"/>
    <p:sldId id="483" r:id="rId4"/>
    <p:sldId id="484" r:id="rId5"/>
    <p:sldId id="372" r:id="rId6"/>
    <p:sldId id="448" r:id="rId7"/>
    <p:sldId id="449" r:id="rId8"/>
    <p:sldId id="450" r:id="rId9"/>
    <p:sldId id="451" r:id="rId10"/>
    <p:sldId id="460" r:id="rId11"/>
    <p:sldId id="452" r:id="rId12"/>
    <p:sldId id="485" r:id="rId13"/>
    <p:sldId id="454" r:id="rId14"/>
    <p:sldId id="486" r:id="rId15"/>
    <p:sldId id="457" r:id="rId16"/>
    <p:sldId id="456" r:id="rId17"/>
    <p:sldId id="458" r:id="rId18"/>
    <p:sldId id="464" r:id="rId19"/>
    <p:sldId id="465" r:id="rId20"/>
    <p:sldId id="466" r:id="rId21"/>
    <p:sldId id="467" r:id="rId22"/>
    <p:sldId id="468" r:id="rId23"/>
    <p:sldId id="469" r:id="rId24"/>
    <p:sldId id="470" r:id="rId25"/>
    <p:sldId id="472" r:id="rId26"/>
    <p:sldId id="473" r:id="rId27"/>
    <p:sldId id="471" r:id="rId28"/>
    <p:sldId id="474" r:id="rId29"/>
    <p:sldId id="475" r:id="rId30"/>
    <p:sldId id="476" r:id="rId31"/>
    <p:sldId id="477" r:id="rId32"/>
    <p:sldId id="478" r:id="rId33"/>
    <p:sldId id="479" r:id="rId34"/>
    <p:sldId id="487" r:id="rId35"/>
    <p:sldId id="481" r:id="rId36"/>
    <p:sldId id="488" r:id="rId37"/>
    <p:sldId id="489" r:id="rId38"/>
    <p:sldId id="490" r:id="rId39"/>
  </p:sldIdLst>
  <p:sldSz cx="9144000" cy="6858000" type="screen4x3"/>
  <p:notesSz cx="6784975" cy="9856788"/>
  <p:defaultTextStyle>
    <a:defPPr>
      <a:defRPr lang="en-GB"/>
    </a:defPPr>
    <a:lvl1pPr algn="l" rtl="0" eaLnBrk="0" fontAlgn="base" hangingPunct="0">
      <a:spcBef>
        <a:spcPct val="0"/>
      </a:spcBef>
      <a:spcAft>
        <a:spcPct val="0"/>
      </a:spcAft>
      <a:defRPr sz="1400" b="1" kern="1200">
        <a:solidFill>
          <a:schemeClr val="tx1"/>
        </a:solidFill>
        <a:latin typeface="Arial" pitchFamily="34" charset="0"/>
        <a:ea typeface="+mn-ea"/>
        <a:cs typeface="+mn-cs"/>
      </a:defRPr>
    </a:lvl1pPr>
    <a:lvl2pPr marL="457200" algn="l" rtl="0" eaLnBrk="0" fontAlgn="base" hangingPunct="0">
      <a:spcBef>
        <a:spcPct val="0"/>
      </a:spcBef>
      <a:spcAft>
        <a:spcPct val="0"/>
      </a:spcAft>
      <a:defRPr sz="1400" b="1" kern="1200">
        <a:solidFill>
          <a:schemeClr val="tx1"/>
        </a:solidFill>
        <a:latin typeface="Arial" pitchFamily="34" charset="0"/>
        <a:ea typeface="+mn-ea"/>
        <a:cs typeface="+mn-cs"/>
      </a:defRPr>
    </a:lvl2pPr>
    <a:lvl3pPr marL="914400" algn="l" rtl="0" eaLnBrk="0" fontAlgn="base" hangingPunct="0">
      <a:spcBef>
        <a:spcPct val="0"/>
      </a:spcBef>
      <a:spcAft>
        <a:spcPct val="0"/>
      </a:spcAft>
      <a:defRPr sz="1400" b="1" kern="1200">
        <a:solidFill>
          <a:schemeClr val="tx1"/>
        </a:solidFill>
        <a:latin typeface="Arial" pitchFamily="34" charset="0"/>
        <a:ea typeface="+mn-ea"/>
        <a:cs typeface="+mn-cs"/>
      </a:defRPr>
    </a:lvl3pPr>
    <a:lvl4pPr marL="1371600" algn="l" rtl="0" eaLnBrk="0" fontAlgn="base" hangingPunct="0">
      <a:spcBef>
        <a:spcPct val="0"/>
      </a:spcBef>
      <a:spcAft>
        <a:spcPct val="0"/>
      </a:spcAft>
      <a:defRPr sz="1400" b="1" kern="1200">
        <a:solidFill>
          <a:schemeClr val="tx1"/>
        </a:solidFill>
        <a:latin typeface="Arial" pitchFamily="34" charset="0"/>
        <a:ea typeface="+mn-ea"/>
        <a:cs typeface="+mn-cs"/>
      </a:defRPr>
    </a:lvl4pPr>
    <a:lvl5pPr marL="1828800" algn="l" rtl="0" eaLnBrk="0" fontAlgn="base" hangingPunct="0">
      <a:spcBef>
        <a:spcPct val="0"/>
      </a:spcBef>
      <a:spcAft>
        <a:spcPct val="0"/>
      </a:spcAft>
      <a:defRPr sz="1400" b="1" kern="1200">
        <a:solidFill>
          <a:schemeClr val="tx1"/>
        </a:solidFill>
        <a:latin typeface="Arial" pitchFamily="34" charset="0"/>
        <a:ea typeface="+mn-ea"/>
        <a:cs typeface="+mn-cs"/>
      </a:defRPr>
    </a:lvl5pPr>
    <a:lvl6pPr marL="2286000" algn="l" defTabSz="914400" rtl="0" eaLnBrk="1" latinLnBrk="0" hangingPunct="1">
      <a:defRPr sz="1400" b="1" kern="1200">
        <a:solidFill>
          <a:schemeClr val="tx1"/>
        </a:solidFill>
        <a:latin typeface="Arial" pitchFamily="34" charset="0"/>
        <a:ea typeface="+mn-ea"/>
        <a:cs typeface="+mn-cs"/>
      </a:defRPr>
    </a:lvl6pPr>
    <a:lvl7pPr marL="2743200" algn="l" defTabSz="914400" rtl="0" eaLnBrk="1" latinLnBrk="0" hangingPunct="1">
      <a:defRPr sz="1400" b="1" kern="1200">
        <a:solidFill>
          <a:schemeClr val="tx1"/>
        </a:solidFill>
        <a:latin typeface="Arial" pitchFamily="34" charset="0"/>
        <a:ea typeface="+mn-ea"/>
        <a:cs typeface="+mn-cs"/>
      </a:defRPr>
    </a:lvl7pPr>
    <a:lvl8pPr marL="3200400" algn="l" defTabSz="914400" rtl="0" eaLnBrk="1" latinLnBrk="0" hangingPunct="1">
      <a:defRPr sz="1400" b="1" kern="1200">
        <a:solidFill>
          <a:schemeClr val="tx1"/>
        </a:solidFill>
        <a:latin typeface="Arial" pitchFamily="34" charset="0"/>
        <a:ea typeface="+mn-ea"/>
        <a:cs typeface="+mn-cs"/>
      </a:defRPr>
    </a:lvl8pPr>
    <a:lvl9pPr marL="3657600" algn="l" defTabSz="914400" rtl="0" eaLnBrk="1" latinLnBrk="0" hangingPunct="1">
      <a:defRPr sz="1400" b="1"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ena"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0000"/>
    <a:srgbClr val="CC00CC"/>
    <a:srgbClr val="990033"/>
    <a:srgbClr val="A50021"/>
    <a:srgbClr val="996600"/>
    <a:srgbClr val="000066"/>
    <a:srgbClr val="FFFF00"/>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984" autoAdjust="0"/>
    <p:restoredTop sz="94683" autoAdjust="0"/>
  </p:normalViewPr>
  <p:slideViewPr>
    <p:cSldViewPr snapToGrid="0">
      <p:cViewPr>
        <p:scale>
          <a:sx n="91" d="100"/>
          <a:sy n="91" d="100"/>
        </p:scale>
        <p:origin x="-1378" y="-29"/>
      </p:cViewPr>
      <p:guideLst>
        <p:guide orient="horz" pos="2143"/>
        <p:guide pos="2892"/>
      </p:guideLst>
    </p:cSldViewPr>
  </p:slideViewPr>
  <p:outlineViewPr>
    <p:cViewPr>
      <p:scale>
        <a:sx n="25" d="100"/>
        <a:sy n="25"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snapToGrid="0">
      <p:cViewPr varScale="1">
        <p:scale>
          <a:sx n="52" d="100"/>
          <a:sy n="52" d="100"/>
        </p:scale>
        <p:origin x="-1836" y="-90"/>
      </p:cViewPr>
      <p:guideLst>
        <p:guide orient="horz" pos="3104"/>
        <p:guide pos="21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w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34.wmf"/><Relationship Id="rId2" Type="http://schemas.openxmlformats.org/officeDocument/2006/relationships/image" Target="../media/image33.wmf"/><Relationship Id="rId1" Type="http://schemas.openxmlformats.org/officeDocument/2006/relationships/image" Target="../media/image3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6.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44.wmf"/><Relationship Id="rId1" Type="http://schemas.openxmlformats.org/officeDocument/2006/relationships/image" Target="../media/image43.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image" Target="../media/image12.png"/><Relationship Id="rId1" Type="http://schemas.openxmlformats.org/officeDocument/2006/relationships/image" Target="../media/image11.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7.png"/></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png"/></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w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31.wmf"/><Relationship Id="rId1" Type="http://schemas.openxmlformats.org/officeDocument/2006/relationships/image" Target="../media/image3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2940050" cy="46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t" anchorCtr="0" compatLnSpc="1">
            <a:prstTxWarp prst="textNoShape">
              <a:avLst/>
            </a:prstTxWarp>
          </a:bodyPr>
          <a:lstStyle>
            <a:lvl1pPr defTabSz="922338">
              <a:defRPr sz="1200" b="0">
                <a:latin typeface="Times New Roman CYR" charset="-52"/>
              </a:defRPr>
            </a:lvl1pPr>
          </a:lstStyle>
          <a:p>
            <a:endParaRPr lang="ru-RU"/>
          </a:p>
        </p:txBody>
      </p:sp>
      <p:sp>
        <p:nvSpPr>
          <p:cNvPr id="28676" name="Rectangle 4"/>
          <p:cNvSpPr>
            <a:spLocks noGrp="1" noChangeArrowheads="1"/>
          </p:cNvSpPr>
          <p:nvPr>
            <p:ph type="ftr" sz="quarter" idx="2"/>
          </p:nvPr>
        </p:nvSpPr>
        <p:spPr bwMode="auto">
          <a:xfrm>
            <a:off x="0" y="9374188"/>
            <a:ext cx="29400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defTabSz="922338">
              <a:defRPr sz="1200" b="0">
                <a:latin typeface="Times New Roman CYR" charset="-52"/>
              </a:defRPr>
            </a:lvl1pPr>
          </a:lstStyle>
          <a:p>
            <a:r>
              <a:rPr lang="ru-RU"/>
              <a:t>Cologne, Germany, March, 2005</a:t>
            </a:r>
          </a:p>
        </p:txBody>
      </p:sp>
      <p:sp>
        <p:nvSpPr>
          <p:cNvPr id="28677" name="Rectangle 5"/>
          <p:cNvSpPr>
            <a:spLocks noGrp="1" noChangeArrowheads="1"/>
          </p:cNvSpPr>
          <p:nvPr>
            <p:ph type="sldNum" sz="quarter" idx="3"/>
          </p:nvPr>
        </p:nvSpPr>
        <p:spPr bwMode="auto">
          <a:xfrm>
            <a:off x="3844925" y="9374188"/>
            <a:ext cx="2940050" cy="461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149" tIns="46076" rIns="92149" bIns="46076" numCol="1" anchor="b" anchorCtr="0" compatLnSpc="1">
            <a:prstTxWarp prst="textNoShape">
              <a:avLst/>
            </a:prstTxWarp>
          </a:bodyPr>
          <a:lstStyle>
            <a:lvl1pPr algn="r" defTabSz="922338">
              <a:defRPr sz="1200" b="0">
                <a:latin typeface="Times New Roman CYR" charset="-52"/>
              </a:defRPr>
            </a:lvl1pPr>
          </a:lstStyle>
          <a:p>
            <a:endParaRPr lang="ru-RU"/>
          </a:p>
        </p:txBody>
      </p:sp>
    </p:spTree>
    <p:extLst>
      <p:ext uri="{BB962C8B-B14F-4D97-AF65-F5344CB8AC3E}">
        <p14:creationId xmlns:p14="http://schemas.microsoft.com/office/powerpoint/2010/main" val="92243040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3132714"/>
      </p:ext>
    </p:extLst>
  </p:cSld>
  <p:clrMap bg1="lt1" tx1="dk1" bg2="lt2" tx2="dk2" accent1="accent1" accent2="accent2" accent3="accent3" accent4="accent4" accent5="accent5" accent6="accent6" hlink="hlink" folHlink="folHlink"/>
  <p:notesStyle>
    <a:lvl1pPr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1pPr>
    <a:lvl2pPr marL="4572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2pPr>
    <a:lvl3pPr marL="9144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3pPr>
    <a:lvl4pPr marL="13716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4pPr>
    <a:lvl5pPr marL="1828800" algn="l" defTabSz="762000" rtl="0" eaLnBrk="0" fontAlgn="base" hangingPunct="0">
      <a:spcBef>
        <a:spcPct val="30000"/>
      </a:spcBef>
      <a:spcAft>
        <a:spcPct val="0"/>
      </a:spcAft>
      <a:defRPr sz="1200" kern="1200">
        <a:solidFill>
          <a:schemeClr val="tx1"/>
        </a:solidFill>
        <a:latin typeface="Times New Roman CYR" charset="-52"/>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0" name="Rectangle 1026"/>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45091" name="Rectangle 1027"/>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22" name="Rectangle 2"/>
          <p:cNvSpPr>
            <a:spLocks noChangeArrowheads="1" noTextEdit="1"/>
          </p:cNvSpPr>
          <p:nvPr>
            <p:ph type="sldImg"/>
          </p:nvPr>
        </p:nvSpPr>
        <p:spPr bwMode="auto">
          <a:xfrm>
            <a:off x="928688" y="739775"/>
            <a:ext cx="4927600" cy="3695700"/>
          </a:xfrm>
          <a:prstGeom prst="rect">
            <a:avLst/>
          </a:prstGeom>
          <a:solidFill>
            <a:srgbClr val="FFFFFF"/>
          </a:solidFill>
          <a:ln>
            <a:solidFill>
              <a:srgbClr val="000000"/>
            </a:solidFill>
            <a:miter lim="800000"/>
            <a:headEnd/>
            <a:tailEnd/>
          </a:ln>
        </p:spPr>
      </p:sp>
      <p:sp>
        <p:nvSpPr>
          <p:cNvPr id="696323" name="Rectangle 3"/>
          <p:cNvSpPr>
            <a:spLocks noChangeArrowheads="1"/>
          </p:cNvSpPr>
          <p:nvPr>
            <p:ph type="body" idx="1"/>
          </p:nvPr>
        </p:nvSpPr>
        <p:spPr bwMode="auto">
          <a:xfrm>
            <a:off x="677863" y="4681538"/>
            <a:ext cx="5429250" cy="4435475"/>
          </a:xfrm>
          <a:prstGeom prst="rect">
            <a:avLst/>
          </a:prstGeom>
          <a:solidFill>
            <a:srgbClr val="FFFFFF"/>
          </a:solidFill>
          <a:ln>
            <a:solidFill>
              <a:srgbClr val="000000"/>
            </a:solidFill>
            <a:miter lim="800000"/>
            <a:headEnd/>
            <a:tailEnd/>
          </a:ln>
        </p:spPr>
        <p:txBody>
          <a:bodyPr/>
          <a:lstStyle/>
          <a:p>
            <a:pPr defTabSz="914400">
              <a:spcBef>
                <a:spcPct val="0"/>
              </a:spcBef>
              <a:buFont typeface="Symbol" pitchFamily="18" charset="2"/>
              <a:buNone/>
            </a:pPr>
            <a:r>
              <a:rPr lang="ru-RU"/>
              <a:t>MA-7 </a:t>
            </a:r>
            <a:r>
              <a:rPr lang="en-US"/>
              <a:t>furnace schematics has been shown before</a:t>
            </a:r>
            <a:r>
              <a:rPr lang="ru-RU"/>
              <a:t>.</a:t>
            </a:r>
          </a:p>
          <a:p>
            <a:pPr defTabSz="914400">
              <a:spcBef>
                <a:spcPct val="0"/>
              </a:spcBef>
              <a:buFont typeface="Symbol" pitchFamily="18" charset="2"/>
              <a:buNone/>
            </a:pPr>
            <a:r>
              <a:rPr lang="en-US"/>
              <a:t>Pyrometer shaft was introduced </a:t>
            </a:r>
            <a:r>
              <a:rPr lang="ru-RU"/>
              <a:t> </a:t>
            </a:r>
            <a:r>
              <a:rPr lang="en-US"/>
              <a:t>shortly for measuring </a:t>
            </a:r>
            <a:r>
              <a:rPr lang="ru-RU"/>
              <a:t> </a:t>
            </a:r>
            <a:r>
              <a:rPr lang="en-US"/>
              <a:t>the melt surface temperature immediately before the steam supply</a:t>
            </a:r>
            <a:r>
              <a:rPr lang="ru-RU"/>
              <a:t>.</a:t>
            </a:r>
          </a:p>
          <a:p>
            <a:pPr defTabSz="914400"/>
            <a:endParaRPr lang="ru-RU"/>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8370" name="Rectangle 2"/>
          <p:cNvSpPr>
            <a:spLocks noChangeArrowheads="1" noTextEdit="1"/>
          </p:cNvSpPr>
          <p:nvPr>
            <p:ph type="sldImg"/>
          </p:nvPr>
        </p:nvSpPr>
        <p:spPr bwMode="auto">
          <a:xfrm>
            <a:off x="928688" y="739775"/>
            <a:ext cx="4927600" cy="3695700"/>
          </a:xfrm>
          <a:prstGeom prst="rect">
            <a:avLst/>
          </a:prstGeom>
          <a:solidFill>
            <a:srgbClr val="FFFFFF"/>
          </a:solidFill>
          <a:ln>
            <a:solidFill>
              <a:srgbClr val="000000"/>
            </a:solidFill>
            <a:miter lim="800000"/>
            <a:headEnd/>
            <a:tailEnd/>
          </a:ln>
        </p:spPr>
      </p:sp>
      <p:sp>
        <p:nvSpPr>
          <p:cNvPr id="698371" name="Rectangle 3"/>
          <p:cNvSpPr>
            <a:spLocks noChangeArrowheads="1"/>
          </p:cNvSpPr>
          <p:nvPr>
            <p:ph type="body" idx="1"/>
          </p:nvPr>
        </p:nvSpPr>
        <p:spPr bwMode="auto">
          <a:xfrm>
            <a:off x="677863" y="4681538"/>
            <a:ext cx="5429250" cy="4435475"/>
          </a:xfrm>
          <a:prstGeom prst="rect">
            <a:avLst/>
          </a:prstGeom>
          <a:solidFill>
            <a:srgbClr val="FFFFFF"/>
          </a:solidFill>
          <a:ln>
            <a:solidFill>
              <a:srgbClr val="000000"/>
            </a:solidFill>
            <a:miter lim="800000"/>
            <a:headEnd/>
            <a:tailEnd/>
          </a:ln>
        </p:spPr>
        <p:txBody>
          <a:bodyPr/>
          <a:lstStyle/>
          <a:p>
            <a:pPr defTabSz="914400"/>
            <a:r>
              <a:rPr lang="ru-RU"/>
              <a:t>MA-7 </a:t>
            </a:r>
            <a:r>
              <a:rPr lang="en-US"/>
              <a:t>gas-aerosol system schematics has been shown before</a:t>
            </a:r>
            <a:r>
              <a:rPr lang="ru-RU"/>
              <a: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3490" name="Rectangle 2"/>
          <p:cNvSpPr>
            <a:spLocks noChangeArrowheads="1" noTextEdit="1"/>
          </p:cNvSpPr>
          <p:nvPr>
            <p:ph type="sldImg"/>
          </p:nvPr>
        </p:nvSpPr>
        <p:spPr bwMode="auto">
          <a:xfrm>
            <a:off x="928688" y="739775"/>
            <a:ext cx="4927600" cy="3695700"/>
          </a:xfrm>
          <a:prstGeom prst="rect">
            <a:avLst/>
          </a:prstGeom>
          <a:solidFill>
            <a:srgbClr val="FFFFFF"/>
          </a:solidFill>
          <a:ln>
            <a:solidFill>
              <a:srgbClr val="000000"/>
            </a:solidFill>
            <a:miter lim="800000"/>
            <a:headEnd/>
            <a:tailEnd/>
          </a:ln>
        </p:spPr>
      </p:sp>
      <p:sp>
        <p:nvSpPr>
          <p:cNvPr id="703491" name="Rectangle 3"/>
          <p:cNvSpPr>
            <a:spLocks noChangeArrowheads="1"/>
          </p:cNvSpPr>
          <p:nvPr>
            <p:ph type="body" idx="1"/>
          </p:nvPr>
        </p:nvSpPr>
        <p:spPr bwMode="auto">
          <a:xfrm>
            <a:off x="677863" y="4681538"/>
            <a:ext cx="5429250" cy="4435475"/>
          </a:xfrm>
          <a:prstGeom prst="rect">
            <a:avLst/>
          </a:prstGeom>
          <a:solidFill>
            <a:srgbClr val="FFFFFF"/>
          </a:solidFill>
          <a:ln>
            <a:solidFill>
              <a:srgbClr val="000000"/>
            </a:solidFill>
            <a:miter lim="800000"/>
            <a:headEnd/>
            <a:tailEnd/>
          </a:ln>
        </p:spPr>
        <p:txBody>
          <a:bodyPr/>
          <a:lstStyle/>
          <a:p>
            <a:pPr defTabSz="914400"/>
            <a:r>
              <a:rPr lang="ru-RU"/>
              <a:t>MA-7 </a:t>
            </a:r>
            <a:r>
              <a:rPr lang="en-US"/>
              <a:t>experimental results have been given before</a:t>
            </a:r>
            <a:r>
              <a:rPr lang="ru-RU"/>
              <a:t>.</a:t>
            </a:r>
          </a:p>
          <a:p>
            <a:pPr defTabSz="914400"/>
            <a:r>
              <a:rPr lang="en-US"/>
              <a:t>Due to the absence of pyrometer shaft the measured temperature of the melt surface (grey curve) was considerably lower than the actual one, the brief shaft installation enabled to measure the actual temperature and the determined temperature delta enabled to plot a realistic temperature curve</a:t>
            </a:r>
            <a:r>
              <a:rPr lang="ru-RU"/>
              <a:t> (</a:t>
            </a:r>
            <a:r>
              <a:rPr lang="en-US"/>
              <a:t>pink line</a:t>
            </a:r>
            <a:r>
              <a:rPr lang="ru-RU"/>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5538" name="Rectangle 2"/>
          <p:cNvSpPr>
            <a:spLocks noChangeArrowheads="1" noTextEdit="1"/>
          </p:cNvSpPr>
          <p:nvPr>
            <p:ph type="sldImg"/>
          </p:nvPr>
        </p:nvSpPr>
        <p:spPr bwMode="auto">
          <a:xfrm>
            <a:off x="969963" y="773113"/>
            <a:ext cx="4864100" cy="36480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5539" name="Rectangle 3"/>
          <p:cNvSpPr>
            <a:spLocks noGrp="1" noChangeArrowheads="1"/>
          </p:cNvSpPr>
          <p:nvPr>
            <p:ph type="body" idx="1"/>
          </p:nvPr>
        </p:nvSpPr>
        <p:spPr bwMode="auto">
          <a:xfrm>
            <a:off x="884238" y="4641850"/>
            <a:ext cx="4976812" cy="44211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11" tIns="43755" rIns="87511" bIns="43755"/>
          <a:lstStyle/>
          <a:p>
            <a:endParaRPr lang="ru-RU"/>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7586" name="Rectangle 2"/>
          <p:cNvSpPr>
            <a:spLocks noChangeArrowheads="1" noTextEdit="1"/>
          </p:cNvSpPr>
          <p:nvPr>
            <p:ph type="sldImg"/>
          </p:nvPr>
        </p:nvSpPr>
        <p:spPr bwMode="auto">
          <a:xfrm>
            <a:off x="969963" y="773113"/>
            <a:ext cx="4864100" cy="36480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07587" name="Rectangle 3"/>
          <p:cNvSpPr>
            <a:spLocks noGrp="1" noChangeArrowheads="1"/>
          </p:cNvSpPr>
          <p:nvPr>
            <p:ph type="body" idx="1"/>
          </p:nvPr>
        </p:nvSpPr>
        <p:spPr bwMode="auto">
          <a:xfrm>
            <a:off x="884238" y="4641850"/>
            <a:ext cx="4976812" cy="44211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11" tIns="43755" rIns="87511" bIns="43755"/>
          <a:lstStyle/>
          <a:p>
            <a:endParaRPr lang="ru-RU"/>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0658" name="Rectangle 2"/>
          <p:cNvSpPr>
            <a:spLocks noChangeArrowheads="1" noTextEdit="1"/>
          </p:cNvSpPr>
          <p:nvPr>
            <p:ph type="sldImg"/>
          </p:nvPr>
        </p:nvSpPr>
        <p:spPr bwMode="auto">
          <a:xfrm>
            <a:off x="969963" y="773113"/>
            <a:ext cx="4864100" cy="36480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0659" name="Rectangle 3"/>
          <p:cNvSpPr>
            <a:spLocks noGrp="1" noChangeArrowheads="1"/>
          </p:cNvSpPr>
          <p:nvPr>
            <p:ph type="body" idx="1"/>
          </p:nvPr>
        </p:nvSpPr>
        <p:spPr bwMode="auto">
          <a:xfrm>
            <a:off x="884238" y="4641850"/>
            <a:ext cx="4976812" cy="44211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11" tIns="43755" rIns="87511" bIns="43755"/>
          <a:lstStyle/>
          <a:p>
            <a:endParaRPr lang="ru-RU"/>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2706" name="Rectangle 2"/>
          <p:cNvSpPr>
            <a:spLocks noChangeArrowheads="1" noTextEdit="1"/>
          </p:cNvSpPr>
          <p:nvPr>
            <p:ph type="sldImg"/>
          </p:nvPr>
        </p:nvSpPr>
        <p:spPr bwMode="auto">
          <a:xfrm>
            <a:off x="969963" y="773113"/>
            <a:ext cx="4864100" cy="36480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2707" name="Rectangle 3"/>
          <p:cNvSpPr>
            <a:spLocks noGrp="1" noChangeArrowheads="1"/>
          </p:cNvSpPr>
          <p:nvPr>
            <p:ph type="body" idx="1"/>
          </p:nvPr>
        </p:nvSpPr>
        <p:spPr bwMode="auto">
          <a:xfrm>
            <a:off x="884238" y="4641850"/>
            <a:ext cx="4976812" cy="44211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11" tIns="43755" rIns="87511" bIns="43755"/>
          <a:lstStyle/>
          <a:p>
            <a:endParaRPr lang="ru-RU"/>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02" name="Rectangle 2"/>
          <p:cNvSpPr>
            <a:spLocks noChangeArrowheads="1" noTextEdit="1"/>
          </p:cNvSpPr>
          <p:nvPr>
            <p:ph type="sldImg"/>
          </p:nvPr>
        </p:nvSpPr>
        <p:spPr bwMode="auto">
          <a:xfrm>
            <a:off x="969963" y="773113"/>
            <a:ext cx="4864100" cy="36480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6803" name="Rectangle 3"/>
          <p:cNvSpPr>
            <a:spLocks noGrp="1" noChangeArrowheads="1"/>
          </p:cNvSpPr>
          <p:nvPr>
            <p:ph type="body" idx="1"/>
          </p:nvPr>
        </p:nvSpPr>
        <p:spPr bwMode="auto">
          <a:xfrm>
            <a:off x="884238" y="4641850"/>
            <a:ext cx="4976812" cy="44211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11" tIns="43755" rIns="87511" bIns="43755"/>
          <a:lstStyle/>
          <a:p>
            <a:r>
              <a:rPr lang="ru-RU"/>
              <a:t>Можно заметить, что запаздывание по моменту подачи пара (140…160 с), отличается от запаздывания по прекращению подачи пара (70…100 с). Это можно объяснить некоторым различием теплогидравлических процессов заполнения и осушения конденсатора.</a:t>
            </a:r>
            <a:endParaRPr lang="en-GB"/>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850" name="Rectangle 2"/>
          <p:cNvSpPr>
            <a:spLocks noChangeArrowheads="1" noTextEdit="1"/>
          </p:cNvSpPr>
          <p:nvPr>
            <p:ph type="sldImg"/>
          </p:nvPr>
        </p:nvSpPr>
        <p:spPr bwMode="auto">
          <a:xfrm>
            <a:off x="969963" y="773113"/>
            <a:ext cx="4864100" cy="36480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18851" name="Rectangle 3"/>
          <p:cNvSpPr>
            <a:spLocks noGrp="1" noChangeArrowheads="1"/>
          </p:cNvSpPr>
          <p:nvPr>
            <p:ph type="body" idx="1"/>
          </p:nvPr>
        </p:nvSpPr>
        <p:spPr bwMode="auto">
          <a:xfrm>
            <a:off x="884238" y="4641850"/>
            <a:ext cx="4976812" cy="44211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11" tIns="43755" rIns="87511" bIns="43755"/>
          <a:lstStyle/>
          <a:p>
            <a:r>
              <a:rPr lang="en-US"/>
              <a:t>Between</a:t>
            </a:r>
            <a:r>
              <a:rPr lang="ru-RU"/>
              <a:t> 4300 </a:t>
            </a:r>
            <a:r>
              <a:rPr lang="en-US"/>
              <a:t>-</a:t>
            </a:r>
            <a:r>
              <a:rPr lang="ru-RU"/>
              <a:t> 4730 </a:t>
            </a:r>
            <a:r>
              <a:rPr lang="en-US"/>
              <a:t>s and</a:t>
            </a:r>
            <a:r>
              <a:rPr lang="ru-RU"/>
              <a:t> 4900 </a:t>
            </a:r>
            <a:r>
              <a:rPr lang="en-US"/>
              <a:t>-</a:t>
            </a:r>
            <a:r>
              <a:rPr lang="ru-RU"/>
              <a:t> 5200 </a:t>
            </a:r>
            <a:r>
              <a:rPr lang="en-US"/>
              <a:t>s the flow rate of carrier gas is approximately constant, and the flow rate of generated hydrogen is </a:t>
            </a:r>
            <a:r>
              <a:rPr lang="ru-RU"/>
              <a:t> ≈ 0.011 (±20%) </a:t>
            </a:r>
            <a:r>
              <a:rPr lang="en-US"/>
              <a:t>g</a:t>
            </a:r>
            <a:r>
              <a:rPr lang="ru-RU"/>
              <a:t>/</a:t>
            </a:r>
            <a:r>
              <a:rPr lang="en-US"/>
              <a:t>s</a:t>
            </a:r>
            <a:r>
              <a:rPr lang="ru-RU"/>
              <a:t>, </a:t>
            </a:r>
            <a:r>
              <a:rPr lang="en-US"/>
              <a:t>which testifies to the constant rate of redox reactions</a:t>
            </a:r>
            <a:endParaRPr lang="en-GB"/>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0898" name="Rectangle 2"/>
          <p:cNvSpPr>
            <a:spLocks noChangeArrowheads="1" noTextEdit="1"/>
          </p:cNvSpPr>
          <p:nvPr>
            <p:ph type="sldImg"/>
          </p:nvPr>
        </p:nvSpPr>
        <p:spPr bwMode="auto">
          <a:xfrm>
            <a:off x="928688" y="739775"/>
            <a:ext cx="4927600" cy="3695700"/>
          </a:xfrm>
          <a:prstGeom prst="rect">
            <a:avLst/>
          </a:prstGeom>
          <a:solidFill>
            <a:srgbClr val="FFFFFF"/>
          </a:solidFill>
          <a:ln>
            <a:solidFill>
              <a:srgbClr val="000000"/>
            </a:solidFill>
            <a:miter lim="800000"/>
            <a:headEnd/>
            <a:tailEnd/>
          </a:ln>
        </p:spPr>
      </p:sp>
      <p:sp>
        <p:nvSpPr>
          <p:cNvPr id="720899" name="Rectangle 3"/>
          <p:cNvSpPr>
            <a:spLocks noChangeArrowheads="1"/>
          </p:cNvSpPr>
          <p:nvPr>
            <p:ph type="body" idx="1"/>
          </p:nvPr>
        </p:nvSpPr>
        <p:spPr bwMode="auto">
          <a:xfrm>
            <a:off x="677863" y="4681538"/>
            <a:ext cx="5429250" cy="4435475"/>
          </a:xfrm>
          <a:prstGeom prst="rect">
            <a:avLst/>
          </a:prstGeom>
          <a:solidFill>
            <a:srgbClr val="FFFFFF"/>
          </a:solidFill>
          <a:ln>
            <a:solidFill>
              <a:srgbClr val="000000"/>
            </a:solidFill>
            <a:miter lim="800000"/>
            <a:headEnd/>
            <a:tailEnd/>
          </a:ln>
        </p:spPr>
        <p:txBody>
          <a:bodyPr/>
          <a:lstStyle/>
          <a:p>
            <a:pPr defTabSz="914400"/>
            <a:r>
              <a:rPr lang="en-US">
                <a:solidFill>
                  <a:srgbClr val="FF0000"/>
                </a:solidFill>
              </a:rPr>
              <a:t>Zr activity determined by this method can be lower than actual, because this component had been spent before the experiment was completed</a:t>
            </a:r>
            <a:endParaRPr lang="ru-RU">
              <a:solidFill>
                <a:srgbClr val="FF0000"/>
              </a:solidFil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579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4579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6018" name="Rectangle 2"/>
          <p:cNvSpPr>
            <a:spLocks noChangeArrowheads="1" noTextEdit="1"/>
          </p:cNvSpPr>
          <p:nvPr>
            <p:ph type="sldImg"/>
          </p:nvPr>
        </p:nvSpPr>
        <p:spPr bwMode="auto">
          <a:xfrm>
            <a:off x="969963" y="773113"/>
            <a:ext cx="4864100" cy="3648075"/>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26019" name="Rectangle 3"/>
          <p:cNvSpPr>
            <a:spLocks noGrp="1" noChangeArrowheads="1"/>
          </p:cNvSpPr>
          <p:nvPr>
            <p:ph type="body" idx="1"/>
          </p:nvPr>
        </p:nvSpPr>
        <p:spPr bwMode="auto">
          <a:xfrm>
            <a:off x="884238" y="4641850"/>
            <a:ext cx="4976812" cy="4421188"/>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87511" tIns="43755" rIns="87511" bIns="43755"/>
          <a:lstStyle/>
          <a:p>
            <a:pPr>
              <a:lnSpc>
                <a:spcPct val="80000"/>
              </a:lnSpc>
            </a:pPr>
            <a:r>
              <a:rPr lang="ru-RU" sz="800"/>
              <a:t>MA-7 </a:t>
            </a:r>
            <a:r>
              <a:rPr lang="en-US" sz="800"/>
              <a:t>aerosol release rates have been presented before</a:t>
            </a:r>
            <a:r>
              <a:rPr lang="ru-RU" sz="800"/>
              <a:t>.</a:t>
            </a:r>
          </a:p>
          <a:p>
            <a:pPr>
              <a:lnSpc>
                <a:spcPct val="80000"/>
              </a:lnSpc>
            </a:pPr>
            <a:r>
              <a:rPr lang="ru-RU" sz="800"/>
              <a:t>MA-9</a:t>
            </a:r>
            <a:r>
              <a:rPr lang="en-US" sz="800"/>
              <a:t> results</a:t>
            </a:r>
            <a:r>
              <a:rPr lang="ru-RU" sz="800"/>
              <a:t>:</a:t>
            </a:r>
            <a:endParaRPr lang="en-US"/>
          </a:p>
          <a:p>
            <a:pPr>
              <a:lnSpc>
                <a:spcPct val="80000"/>
              </a:lnSpc>
              <a:buFontTx/>
              <a:buChar char="•"/>
            </a:pPr>
            <a:r>
              <a:rPr lang="en-US"/>
              <a:t>Before steam supply the aerosol mass was not evaluated. For this reason the aerosol release rate during the exposition of oxidic-metallic melt can be evaluated using MA-7 results</a:t>
            </a:r>
            <a:r>
              <a:rPr lang="ru-RU"/>
              <a:t>.</a:t>
            </a:r>
          </a:p>
          <a:p>
            <a:pPr>
              <a:lnSpc>
                <a:spcPct val="80000"/>
              </a:lnSpc>
              <a:buFontTx/>
              <a:buChar char="•"/>
            </a:pPr>
            <a:r>
              <a:rPr lang="en-US"/>
              <a:t>In the regime of oxidic-metallic melt oxidation  a part of supplied steam got into the condenser without interaction with the melt, due to this it became a carrier for produced aerosols, During this some aerosols were likely to get back into the melt with partially condensed steam (drops). Low flow rates of carrier gas (steam) at the MA-9 oxidation phase </a:t>
            </a:r>
            <a:r>
              <a:rPr lang="ru-RU"/>
              <a:t> </a:t>
            </a:r>
            <a:r>
              <a:rPr lang="en-US"/>
              <a:t>prevented the reliable sampling of formed aerosols. Therefore the corresponding values are </a:t>
            </a:r>
            <a:r>
              <a:rPr lang="ru-RU"/>
              <a:t> </a:t>
            </a:r>
            <a:r>
              <a:rPr lang="en-US"/>
              <a:t>lower than actual</a:t>
            </a:r>
            <a:r>
              <a:rPr lang="ru-RU"/>
              <a:t>. </a:t>
            </a:r>
            <a:endParaRPr lang="en-GB"/>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9330"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9331"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9698"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69699"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42"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5843"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6258"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736259"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1986"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1987"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9938"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79939"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4034" name="Rectangle 2"/>
          <p:cNvSpPr>
            <a:spLocks noRot="1" noChangeArrowheads="1" noTextEdit="1"/>
          </p:cNvSpPr>
          <p:nvPr>
            <p:ph type="sldImg"/>
          </p:nvPr>
        </p:nvSpPr>
        <p:spPr bwMode="auto">
          <a:xfrm>
            <a:off x="928688" y="739775"/>
            <a:ext cx="4927600" cy="3695700"/>
          </a:xfrm>
          <a:prstGeom prst="rect">
            <a:avLst/>
          </a:prstGeom>
          <a:no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84035" name="Rectangle 3"/>
          <p:cNvSpPr>
            <a:spLocks noGrp="1" noChangeArrowheads="1"/>
          </p:cNvSpPr>
          <p:nvPr>
            <p:ph type="body" idx="1"/>
          </p:nvPr>
        </p:nvSpPr>
        <p:spPr bwMode="auto">
          <a:xfrm>
            <a:off x="677863" y="4681538"/>
            <a:ext cx="5429250" cy="4435475"/>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4274" name="Rectangle 2"/>
          <p:cNvSpPr>
            <a:spLocks noChangeArrowheads="1" noTextEdit="1"/>
          </p:cNvSpPr>
          <p:nvPr>
            <p:ph type="sldImg"/>
          </p:nvPr>
        </p:nvSpPr>
        <p:spPr bwMode="auto">
          <a:xfrm>
            <a:off x="928688" y="739775"/>
            <a:ext cx="4927600" cy="3695700"/>
          </a:xfrm>
          <a:prstGeom prst="rect">
            <a:avLst/>
          </a:prstGeom>
          <a:solidFill>
            <a:srgbClr val="FFFFFF"/>
          </a:solidFill>
          <a:ln>
            <a:solidFill>
              <a:srgbClr val="000000"/>
            </a:solidFill>
            <a:miter lim="800000"/>
            <a:headEnd/>
            <a:tailEnd/>
          </a:ln>
        </p:spPr>
      </p:sp>
      <p:sp>
        <p:nvSpPr>
          <p:cNvPr id="694275" name="Rectangle 3"/>
          <p:cNvSpPr>
            <a:spLocks noChangeArrowheads="1"/>
          </p:cNvSpPr>
          <p:nvPr>
            <p:ph type="body" idx="1"/>
          </p:nvPr>
        </p:nvSpPr>
        <p:spPr bwMode="auto">
          <a:xfrm>
            <a:off x="677863" y="4681538"/>
            <a:ext cx="5429250" cy="4435475"/>
          </a:xfrm>
          <a:prstGeom prst="rect">
            <a:avLst/>
          </a:prstGeom>
          <a:solidFill>
            <a:srgbClr val="FFFFFF"/>
          </a:solidFill>
          <a:ln>
            <a:solidFill>
              <a:srgbClr val="000000"/>
            </a:solidFill>
            <a:miter lim="800000"/>
            <a:headEnd/>
            <a:tailEnd/>
          </a:ln>
        </p:spPr>
        <p:txBody>
          <a:bodyPr/>
          <a:lstStyle/>
          <a:p>
            <a:pPr defTabSz="914400"/>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de-DE" smtClean="0"/>
              <a:t>Titelmasterformat durch Klicken bearbeiten</a:t>
            </a:r>
            <a:endParaRPr lang="de-DE"/>
          </a:p>
        </p:txBody>
      </p:sp>
      <p:sp>
        <p:nvSpPr>
          <p:cNvPr id="3" name="Untertitel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de-DE" smtClean="0"/>
              <a:t>Formatvorlage des Untertitelmasters durch Klicken bearbeiten</a:t>
            </a:r>
            <a:endParaRPr lang="de-DE"/>
          </a:p>
        </p:txBody>
      </p:sp>
      <p:sp>
        <p:nvSpPr>
          <p:cNvPr id="4" name="Foliennummernplatzhalter 3"/>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6B88C498-AF91-46DC-A04D-AA51DD34F95D}" type="slidenum">
              <a:rPr lang="en-GB" sz="1400"/>
              <a:pPr/>
              <a:t>‹Nr.›</a:t>
            </a:fld>
            <a:endParaRPr lang="en-GB" sz="1400"/>
          </a:p>
        </p:txBody>
      </p:sp>
    </p:spTree>
    <p:extLst>
      <p:ext uri="{BB962C8B-B14F-4D97-AF65-F5344CB8AC3E}">
        <p14:creationId xmlns:p14="http://schemas.microsoft.com/office/powerpoint/2010/main" val="2312724898"/>
      </p:ext>
    </p:extLst>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92019C19-2013-4613-ADD4-F6935F8E486A}" type="slidenum">
              <a:rPr lang="en-GB" sz="1400"/>
              <a:pPr/>
              <a:t>‹Nr.›</a:t>
            </a:fld>
            <a:endParaRPr lang="en-GB" sz="1400"/>
          </a:p>
        </p:txBody>
      </p:sp>
    </p:spTree>
    <p:extLst>
      <p:ext uri="{BB962C8B-B14F-4D97-AF65-F5344CB8AC3E}">
        <p14:creationId xmlns:p14="http://schemas.microsoft.com/office/powerpoint/2010/main" val="3547433936"/>
      </p:ext>
    </p:extLst>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05588" y="481013"/>
            <a:ext cx="1973262" cy="5932487"/>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685800" y="481013"/>
            <a:ext cx="5767388" cy="5932487"/>
          </a:xfrm>
        </p:spPr>
        <p:txBody>
          <a:bodyPr vert="eaVert"/>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A5A3998F-C9CE-4894-8ACF-D0368BB86DF7}" type="slidenum">
              <a:rPr lang="en-GB" sz="1400"/>
              <a:pPr/>
              <a:t>‹Nr.›</a:t>
            </a:fld>
            <a:endParaRPr lang="en-GB" sz="1400"/>
          </a:p>
        </p:txBody>
      </p:sp>
    </p:spTree>
    <p:extLst>
      <p:ext uri="{BB962C8B-B14F-4D97-AF65-F5344CB8AC3E}">
        <p14:creationId xmlns:p14="http://schemas.microsoft.com/office/powerpoint/2010/main" val="358120212"/>
      </p:ext>
    </p:extLst>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el, Text und zwei Inhalte">
    <p:spTree>
      <p:nvGrpSpPr>
        <p:cNvPr id="1" name=""/>
        <p:cNvGrpSpPr/>
        <p:nvPr/>
      </p:nvGrpSpPr>
      <p:grpSpPr>
        <a:xfrm>
          <a:off x="0" y="0"/>
          <a:ext cx="0" cy="0"/>
          <a:chOff x="0" y="0"/>
          <a:chExt cx="0" cy="0"/>
        </a:xfrm>
      </p:grpSpPr>
      <p:sp>
        <p:nvSpPr>
          <p:cNvPr id="2" name="Titel 1"/>
          <p:cNvSpPr>
            <a:spLocks noGrp="1"/>
          </p:cNvSpPr>
          <p:nvPr>
            <p:ph type="title"/>
          </p:nvPr>
        </p:nvSpPr>
        <p:spPr>
          <a:xfrm>
            <a:off x="685800" y="481013"/>
            <a:ext cx="7772400" cy="63976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806450" y="22987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quarter" idx="2"/>
          </p:nvPr>
        </p:nvSpPr>
        <p:spPr>
          <a:xfrm>
            <a:off x="4768850" y="22987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Inhaltsplatzhalter 4"/>
          <p:cNvSpPr>
            <a:spLocks noGrp="1"/>
          </p:cNvSpPr>
          <p:nvPr>
            <p:ph sz="quarter" idx="3"/>
          </p:nvPr>
        </p:nvSpPr>
        <p:spPr>
          <a:xfrm>
            <a:off x="4768850" y="4432300"/>
            <a:ext cx="3810000" cy="19812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6" name="Foliennummernplatzhalter 5"/>
          <p:cNvSpPr>
            <a:spLocks noGrp="1"/>
          </p:cNvSpPr>
          <p:nvPr>
            <p:ph type="sldNum" sz="quarter" idx="10"/>
          </p:nvPr>
        </p:nvSpPr>
        <p:spPr>
          <a:xfrm>
            <a:off x="501650" y="6578600"/>
            <a:ext cx="8642350" cy="279400"/>
          </a:xfrm>
        </p:spPr>
        <p:txBody>
          <a:bodyPr/>
          <a:lstStyle>
            <a:lvl1pPr>
              <a:defRPr/>
            </a:lvl1pPr>
          </a:lstStyle>
          <a:p>
            <a:r>
              <a:rPr lang="en-US"/>
              <a:t>St Petersburg, Russia, May 27, 2009</a:t>
            </a:r>
            <a:r>
              <a:rPr lang="en-US" sz="1400"/>
              <a:t>    </a:t>
            </a:r>
            <a:r>
              <a:rPr lang="en-GB" sz="1400"/>
              <a:t> </a:t>
            </a:r>
            <a:fld id="{2ECC805A-8768-41D9-8319-4CF0ED4CA831}" type="slidenum">
              <a:rPr lang="en-GB" sz="1400"/>
              <a:pPr/>
              <a:t>‹Nr.›</a:t>
            </a:fld>
            <a:endParaRPr lang="en-GB" sz="1400"/>
          </a:p>
        </p:txBody>
      </p:sp>
    </p:spTree>
    <p:extLst>
      <p:ext uri="{BB962C8B-B14F-4D97-AF65-F5344CB8AC3E}">
        <p14:creationId xmlns:p14="http://schemas.microsoft.com/office/powerpoint/2010/main" val="507758008"/>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685800" y="481013"/>
            <a:ext cx="7772400" cy="639762"/>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806450" y="2298700"/>
            <a:ext cx="7772400" cy="4114800"/>
          </a:xfrm>
        </p:spPr>
        <p:txBody>
          <a:bodyPr/>
          <a:lstStyle/>
          <a:p>
            <a:endParaRPr lang="de-DE"/>
          </a:p>
        </p:txBody>
      </p:sp>
      <p:sp>
        <p:nvSpPr>
          <p:cNvPr id="4" name="Foliennummernplatzhalter 3"/>
          <p:cNvSpPr>
            <a:spLocks noGrp="1"/>
          </p:cNvSpPr>
          <p:nvPr>
            <p:ph type="sldNum" sz="quarter" idx="10"/>
          </p:nvPr>
        </p:nvSpPr>
        <p:spPr>
          <a:xfrm>
            <a:off x="501650" y="6578600"/>
            <a:ext cx="8642350" cy="279400"/>
          </a:xfrm>
        </p:spPr>
        <p:txBody>
          <a:bodyPr/>
          <a:lstStyle>
            <a:lvl1pPr>
              <a:defRPr/>
            </a:lvl1pPr>
          </a:lstStyle>
          <a:p>
            <a:r>
              <a:rPr lang="en-US"/>
              <a:t>St Petersburg, Russia, May 27, 2009</a:t>
            </a:r>
            <a:r>
              <a:rPr lang="en-US" sz="1400"/>
              <a:t>    </a:t>
            </a:r>
            <a:r>
              <a:rPr lang="en-GB" sz="1400"/>
              <a:t> </a:t>
            </a:r>
            <a:fld id="{3E7949CF-B9F4-4B26-93A0-5A3BAD34DA75}" type="slidenum">
              <a:rPr lang="en-GB" sz="1400"/>
              <a:pPr/>
              <a:t>‹Nr.›</a:t>
            </a:fld>
            <a:endParaRPr lang="en-GB" sz="1400"/>
          </a:p>
        </p:txBody>
      </p:sp>
    </p:spTree>
    <p:extLst>
      <p:ext uri="{BB962C8B-B14F-4D97-AF65-F5344CB8AC3E}">
        <p14:creationId xmlns:p14="http://schemas.microsoft.com/office/powerpoint/2010/main" val="2320031970"/>
      </p:ext>
    </p:extLst>
  </p:cSld>
  <p:clrMapOvr>
    <a:masterClrMapping/>
  </p:clrMapOvr>
  <p:transition advClick="0"/>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reserve="1">
  <p:cSld name="Titel, Text und Inhalt">
    <p:spTree>
      <p:nvGrpSpPr>
        <p:cNvPr id="1" name=""/>
        <p:cNvGrpSpPr/>
        <p:nvPr/>
      </p:nvGrpSpPr>
      <p:grpSpPr>
        <a:xfrm>
          <a:off x="0" y="0"/>
          <a:ext cx="0" cy="0"/>
          <a:chOff x="0" y="0"/>
          <a:chExt cx="0" cy="0"/>
        </a:xfrm>
      </p:grpSpPr>
      <p:sp>
        <p:nvSpPr>
          <p:cNvPr id="2" name="Titel 1"/>
          <p:cNvSpPr>
            <a:spLocks noGrp="1"/>
          </p:cNvSpPr>
          <p:nvPr>
            <p:ph type="title"/>
          </p:nvPr>
        </p:nvSpPr>
        <p:spPr>
          <a:xfrm>
            <a:off x="685800" y="481013"/>
            <a:ext cx="7772400" cy="639762"/>
          </a:xfrm>
        </p:spPr>
        <p:txBody>
          <a:bodyPr/>
          <a:lstStyle/>
          <a:p>
            <a:r>
              <a:rPr lang="de-DE" smtClean="0"/>
              <a:t>Titelmasterformat durch Klicken bearbeiten</a:t>
            </a:r>
            <a:endParaRPr lang="de-DE"/>
          </a:p>
        </p:txBody>
      </p:sp>
      <p:sp>
        <p:nvSpPr>
          <p:cNvPr id="3" name="Textplatzhalter 2"/>
          <p:cNvSpPr>
            <a:spLocks noGrp="1"/>
          </p:cNvSpPr>
          <p:nvPr>
            <p:ph type="body" sz="half" idx="1"/>
          </p:nvPr>
        </p:nvSpPr>
        <p:spPr>
          <a:xfrm>
            <a:off x="806450" y="22987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68850" y="2298700"/>
            <a:ext cx="3810000" cy="4114800"/>
          </a:xfrm>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a:xfrm>
            <a:off x="501650" y="6578600"/>
            <a:ext cx="8642350" cy="279400"/>
          </a:xfrm>
        </p:spPr>
        <p:txBody>
          <a:bodyPr/>
          <a:lstStyle>
            <a:lvl1pPr>
              <a:defRPr/>
            </a:lvl1pPr>
          </a:lstStyle>
          <a:p>
            <a:r>
              <a:rPr lang="en-US"/>
              <a:t>St Petersburg, Russia, May 27, 2009</a:t>
            </a:r>
            <a:r>
              <a:rPr lang="en-US" sz="1400"/>
              <a:t>    </a:t>
            </a:r>
            <a:r>
              <a:rPr lang="en-GB" sz="1400"/>
              <a:t> </a:t>
            </a:r>
            <a:fld id="{05434774-7CF2-4CF6-B4C5-F65167A82AD5}" type="slidenum">
              <a:rPr lang="en-GB" sz="1400"/>
              <a:pPr/>
              <a:t>‹Nr.›</a:t>
            </a:fld>
            <a:endParaRPr lang="en-GB" sz="1400"/>
          </a:p>
        </p:txBody>
      </p:sp>
    </p:spTree>
    <p:extLst>
      <p:ext uri="{BB962C8B-B14F-4D97-AF65-F5344CB8AC3E}">
        <p14:creationId xmlns:p14="http://schemas.microsoft.com/office/powerpoint/2010/main" val="133787516"/>
      </p:ext>
    </p:extLst>
  </p:cSld>
  <p:clrMapOvr>
    <a:masterClrMapping/>
  </p:clrMapOvr>
  <p:transition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Foliennummernplatzhalter 3"/>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6A45CB44-588D-45B0-8774-306A933F708E}" type="slidenum">
              <a:rPr lang="en-GB" sz="1400"/>
              <a:pPr/>
              <a:t>‹Nr.›</a:t>
            </a:fld>
            <a:endParaRPr lang="en-GB" sz="1400"/>
          </a:p>
        </p:txBody>
      </p:sp>
    </p:spTree>
    <p:extLst>
      <p:ext uri="{BB962C8B-B14F-4D97-AF65-F5344CB8AC3E}">
        <p14:creationId xmlns:p14="http://schemas.microsoft.com/office/powerpoint/2010/main" val="4253924472"/>
      </p:ext>
    </p:extLst>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 bearbeiten</a:t>
            </a:r>
          </a:p>
        </p:txBody>
      </p:sp>
      <p:sp>
        <p:nvSpPr>
          <p:cNvPr id="4" name="Foliennummernplatzhalter 3"/>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5D0482D8-B700-4FFC-992B-2A942C22826E}" type="slidenum">
              <a:rPr lang="en-GB" sz="1400"/>
              <a:pPr/>
              <a:t>‹Nr.›</a:t>
            </a:fld>
            <a:endParaRPr lang="en-GB" sz="1400"/>
          </a:p>
        </p:txBody>
      </p:sp>
    </p:spTree>
    <p:extLst>
      <p:ext uri="{BB962C8B-B14F-4D97-AF65-F5344CB8AC3E}">
        <p14:creationId xmlns:p14="http://schemas.microsoft.com/office/powerpoint/2010/main" val="1939907605"/>
      </p:ext>
    </p:extLst>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806450" y="2298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768850" y="22987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Foliennummernplatzhalter 4"/>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3344324C-37EE-4AAF-8453-844F720782C2}" type="slidenum">
              <a:rPr lang="en-GB" sz="1400"/>
              <a:pPr/>
              <a:t>‹Nr.›</a:t>
            </a:fld>
            <a:endParaRPr lang="en-GB" sz="1400"/>
          </a:p>
        </p:txBody>
      </p:sp>
    </p:spTree>
    <p:extLst>
      <p:ext uri="{BB962C8B-B14F-4D97-AF65-F5344CB8AC3E}">
        <p14:creationId xmlns:p14="http://schemas.microsoft.com/office/powerpoint/2010/main" val="4052340512"/>
      </p:ext>
    </p:extLst>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Foliennummernplatzhalter 6"/>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F4E9D74B-CF5B-44C2-B8B0-6E7A5BA06E81}" type="slidenum">
              <a:rPr lang="en-GB" sz="1400"/>
              <a:pPr/>
              <a:t>‹Nr.›</a:t>
            </a:fld>
            <a:endParaRPr lang="en-GB" sz="1400"/>
          </a:p>
        </p:txBody>
      </p:sp>
    </p:spTree>
    <p:extLst>
      <p:ext uri="{BB962C8B-B14F-4D97-AF65-F5344CB8AC3E}">
        <p14:creationId xmlns:p14="http://schemas.microsoft.com/office/powerpoint/2010/main" val="2814307392"/>
      </p:ext>
    </p:extLst>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Foliennummernplatzhalter 2"/>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44CD328E-0143-418D-A75B-04A1DFBC3375}" type="slidenum">
              <a:rPr lang="en-GB" sz="1400"/>
              <a:pPr/>
              <a:t>‹Nr.›</a:t>
            </a:fld>
            <a:endParaRPr lang="en-GB" sz="1400"/>
          </a:p>
        </p:txBody>
      </p:sp>
    </p:spTree>
    <p:extLst>
      <p:ext uri="{BB962C8B-B14F-4D97-AF65-F5344CB8AC3E}">
        <p14:creationId xmlns:p14="http://schemas.microsoft.com/office/powerpoint/2010/main" val="623928034"/>
      </p:ext>
    </p:extLst>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C0765804-9323-4F61-B4F1-7ED3D9F800BA}" type="slidenum">
              <a:rPr lang="en-GB" sz="1400"/>
              <a:pPr/>
              <a:t>‹Nr.›</a:t>
            </a:fld>
            <a:endParaRPr lang="en-GB" sz="1400"/>
          </a:p>
        </p:txBody>
      </p:sp>
    </p:spTree>
    <p:extLst>
      <p:ext uri="{BB962C8B-B14F-4D97-AF65-F5344CB8AC3E}">
        <p14:creationId xmlns:p14="http://schemas.microsoft.com/office/powerpoint/2010/main" val="3145962465"/>
      </p:ext>
    </p:extLst>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C5D0BE43-5537-44B3-A183-EED82850616A}" type="slidenum">
              <a:rPr lang="en-GB" sz="1400"/>
              <a:pPr/>
              <a:t>‹Nr.›</a:t>
            </a:fld>
            <a:endParaRPr lang="en-GB" sz="1400"/>
          </a:p>
        </p:txBody>
      </p:sp>
    </p:spTree>
    <p:extLst>
      <p:ext uri="{BB962C8B-B14F-4D97-AF65-F5344CB8AC3E}">
        <p14:creationId xmlns:p14="http://schemas.microsoft.com/office/powerpoint/2010/main" val="1678900448"/>
      </p:ext>
    </p:extLst>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DE"/>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 bearbeiten</a:t>
            </a:r>
          </a:p>
        </p:txBody>
      </p:sp>
      <p:sp>
        <p:nvSpPr>
          <p:cNvPr id="5" name="Foliennummernplatzhalter 4"/>
          <p:cNvSpPr>
            <a:spLocks noGrp="1"/>
          </p:cNvSpPr>
          <p:nvPr>
            <p:ph type="sldNum" sz="quarter" idx="10"/>
          </p:nvPr>
        </p:nvSpPr>
        <p:spPr/>
        <p:txBody>
          <a:bodyPr/>
          <a:lstStyle>
            <a:lvl1pPr>
              <a:defRPr/>
            </a:lvl1pPr>
          </a:lstStyle>
          <a:p>
            <a:r>
              <a:rPr lang="en-US"/>
              <a:t>St Petersburg, Russia, May 27, 2009</a:t>
            </a:r>
            <a:r>
              <a:rPr lang="en-US" sz="1400"/>
              <a:t>    </a:t>
            </a:r>
            <a:r>
              <a:rPr lang="en-GB" sz="1400"/>
              <a:t> </a:t>
            </a:r>
            <a:fld id="{8E5D7129-C477-445E-B9DD-C03B0B5BE3BC}" type="slidenum">
              <a:rPr lang="en-GB" sz="1400"/>
              <a:pPr/>
              <a:t>‹Nr.›</a:t>
            </a:fld>
            <a:endParaRPr lang="en-GB" sz="1400"/>
          </a:p>
        </p:txBody>
      </p:sp>
    </p:spTree>
    <p:extLst>
      <p:ext uri="{BB962C8B-B14F-4D97-AF65-F5344CB8AC3E}">
        <p14:creationId xmlns:p14="http://schemas.microsoft.com/office/powerpoint/2010/main" val="115455829"/>
      </p:ext>
    </p:extLst>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EFD1"/>
            </a:gs>
            <a:gs pos="64999">
              <a:srgbClr val="F0EBD5"/>
            </a:gs>
            <a:gs pos="100000">
              <a:srgbClr val="D1C39F"/>
            </a:gs>
          </a:gsLst>
          <a:lin ang="5400000" scaled="1"/>
        </a:gra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481013"/>
            <a:ext cx="77724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9" tIns="46030" rIns="92059" bIns="46030" numCol="1" anchor="ctr" anchorCtr="0" compatLnSpc="1">
            <a:prstTxWarp prst="textNoShape">
              <a:avLst/>
            </a:prstTxWarp>
          </a:bodyPr>
          <a:lstStyle/>
          <a:p>
            <a:pPr lvl="0"/>
            <a:r>
              <a:rPr lang="en-GB" smtClean="0"/>
              <a:t>Щелчок правит образец заголовка</a:t>
            </a:r>
          </a:p>
        </p:txBody>
      </p:sp>
      <p:sp>
        <p:nvSpPr>
          <p:cNvPr id="1027" name="Rectangle 3"/>
          <p:cNvSpPr>
            <a:spLocks noGrp="1" noChangeArrowheads="1"/>
          </p:cNvSpPr>
          <p:nvPr>
            <p:ph type="body" idx="1"/>
          </p:nvPr>
        </p:nvSpPr>
        <p:spPr bwMode="auto">
          <a:xfrm>
            <a:off x="806450" y="22987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2059" tIns="46030" rIns="92059" bIns="46030" numCol="1" anchor="t" anchorCtr="0" compatLnSpc="1">
            <a:prstTxWarp prst="textNoShape">
              <a:avLst/>
            </a:prstTxWarp>
          </a:bodyPr>
          <a:lstStyle/>
          <a:p>
            <a:pPr lvl="0"/>
            <a:r>
              <a:rPr lang="en-GB" smtClean="0"/>
              <a:t>Щелчок правит образец текста</a:t>
            </a:r>
          </a:p>
          <a:p>
            <a:pPr lvl="1"/>
            <a:r>
              <a:rPr lang="en-GB" smtClean="0"/>
              <a:t>Второй уровень</a:t>
            </a:r>
          </a:p>
          <a:p>
            <a:pPr lvl="2"/>
            <a:r>
              <a:rPr lang="en-GB" smtClean="0"/>
              <a:t>Третий уровень</a:t>
            </a:r>
          </a:p>
          <a:p>
            <a:pPr lvl="3"/>
            <a:r>
              <a:rPr lang="en-GB" smtClean="0"/>
              <a:t>Четвертый уровень</a:t>
            </a:r>
          </a:p>
          <a:p>
            <a:pPr lvl="4"/>
            <a:r>
              <a:rPr lang="en-GB" smtClean="0"/>
              <a:t>Пятый уровень</a:t>
            </a:r>
          </a:p>
        </p:txBody>
      </p:sp>
      <p:sp>
        <p:nvSpPr>
          <p:cNvPr id="1030" name="Rectangle 6"/>
          <p:cNvSpPr>
            <a:spLocks noGrp="1" noChangeArrowheads="1"/>
          </p:cNvSpPr>
          <p:nvPr>
            <p:ph type="sldNum" sz="quarter" idx="4"/>
          </p:nvPr>
        </p:nvSpPr>
        <p:spPr bwMode="auto">
          <a:xfrm>
            <a:off x="501650" y="6578600"/>
            <a:ext cx="8642350" cy="279400"/>
          </a:xfrm>
          <a:prstGeom prst="rect">
            <a:avLst/>
          </a:prstGeom>
          <a:solidFill>
            <a:srgbClr val="A50021">
              <a:alpha val="45000"/>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2059" tIns="46030" rIns="92059" bIns="46030" numCol="1" anchor="ctr" anchorCtr="0" compatLnSpc="1">
            <a:prstTxWarp prst="textNoShape">
              <a:avLst/>
            </a:prstTxWarp>
          </a:bodyPr>
          <a:lstStyle>
            <a:lvl1pPr algn="r" defTabSz="762000">
              <a:defRPr sz="1200">
                <a:solidFill>
                  <a:schemeClr val="bg1"/>
                </a:solidFill>
              </a:defRPr>
            </a:lvl1pPr>
          </a:lstStyle>
          <a:p>
            <a:r>
              <a:rPr lang="en-US"/>
              <a:t>St Petersburg, Russia, May 27, 2009</a:t>
            </a:r>
            <a:r>
              <a:rPr lang="en-US" sz="1400"/>
              <a:t>    </a:t>
            </a:r>
            <a:r>
              <a:rPr lang="en-GB" sz="1400"/>
              <a:t> </a:t>
            </a:r>
            <a:fld id="{4E0FF940-9DB3-4B63-8F18-613DDC427E77}" type="slidenum">
              <a:rPr lang="en-GB" sz="1400"/>
              <a:pPr/>
              <a:t>‹Nr.›</a:t>
            </a:fld>
            <a:endParaRPr lang="en-GB" sz="1400"/>
          </a:p>
        </p:txBody>
      </p:sp>
      <p:sp>
        <p:nvSpPr>
          <p:cNvPr id="1032" name="Line 8"/>
          <p:cNvSpPr>
            <a:spLocks noChangeShapeType="1"/>
          </p:cNvSpPr>
          <p:nvPr/>
        </p:nvSpPr>
        <p:spPr bwMode="auto">
          <a:xfrm>
            <a:off x="527050" y="6535738"/>
            <a:ext cx="8616950" cy="0"/>
          </a:xfrm>
          <a:prstGeom prst="line">
            <a:avLst/>
          </a:prstGeom>
          <a:noFill/>
          <a:ln w="28575">
            <a:solidFill>
              <a:srgbClr val="99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advClick="0"/>
  <p:hf hdr="0" ftr="0" dt="0"/>
  <p:txStyles>
    <p:titleStyle>
      <a:lvl1pPr algn="ctr" defTabSz="762000" rtl="0" eaLnBrk="0" fontAlgn="base" hangingPunct="0">
        <a:spcBef>
          <a:spcPct val="0"/>
        </a:spcBef>
        <a:spcAft>
          <a:spcPct val="0"/>
        </a:spcAft>
        <a:defRPr sz="2800" b="1">
          <a:solidFill>
            <a:srgbClr val="A50021"/>
          </a:solidFill>
          <a:latin typeface="+mj-lt"/>
          <a:ea typeface="+mj-ea"/>
          <a:cs typeface="+mj-cs"/>
        </a:defRPr>
      </a:lvl1pPr>
      <a:lvl2pPr algn="ctr" defTabSz="762000" rtl="0" eaLnBrk="0" fontAlgn="base" hangingPunct="0">
        <a:spcBef>
          <a:spcPct val="0"/>
        </a:spcBef>
        <a:spcAft>
          <a:spcPct val="0"/>
        </a:spcAft>
        <a:defRPr sz="2800" b="1">
          <a:solidFill>
            <a:srgbClr val="A50021"/>
          </a:solidFill>
          <a:latin typeface="Arial" pitchFamily="34" charset="0"/>
        </a:defRPr>
      </a:lvl2pPr>
      <a:lvl3pPr algn="ctr" defTabSz="762000" rtl="0" eaLnBrk="0" fontAlgn="base" hangingPunct="0">
        <a:spcBef>
          <a:spcPct val="0"/>
        </a:spcBef>
        <a:spcAft>
          <a:spcPct val="0"/>
        </a:spcAft>
        <a:defRPr sz="2800" b="1">
          <a:solidFill>
            <a:srgbClr val="A50021"/>
          </a:solidFill>
          <a:latin typeface="Arial" pitchFamily="34" charset="0"/>
        </a:defRPr>
      </a:lvl3pPr>
      <a:lvl4pPr algn="ctr" defTabSz="762000" rtl="0" eaLnBrk="0" fontAlgn="base" hangingPunct="0">
        <a:spcBef>
          <a:spcPct val="0"/>
        </a:spcBef>
        <a:spcAft>
          <a:spcPct val="0"/>
        </a:spcAft>
        <a:defRPr sz="2800" b="1">
          <a:solidFill>
            <a:srgbClr val="A50021"/>
          </a:solidFill>
          <a:latin typeface="Arial" pitchFamily="34" charset="0"/>
        </a:defRPr>
      </a:lvl4pPr>
      <a:lvl5pPr algn="ctr" defTabSz="762000" rtl="0" eaLnBrk="0" fontAlgn="base" hangingPunct="0">
        <a:spcBef>
          <a:spcPct val="0"/>
        </a:spcBef>
        <a:spcAft>
          <a:spcPct val="0"/>
        </a:spcAft>
        <a:defRPr sz="2800" b="1">
          <a:solidFill>
            <a:srgbClr val="A50021"/>
          </a:solidFill>
          <a:latin typeface="Arial" pitchFamily="34" charset="0"/>
        </a:defRPr>
      </a:lvl5pPr>
      <a:lvl6pPr marL="457200" algn="ctr" defTabSz="762000" rtl="0" eaLnBrk="0" fontAlgn="base" hangingPunct="0">
        <a:spcBef>
          <a:spcPct val="0"/>
        </a:spcBef>
        <a:spcAft>
          <a:spcPct val="0"/>
        </a:spcAft>
        <a:defRPr sz="2800" b="1">
          <a:solidFill>
            <a:srgbClr val="A50021"/>
          </a:solidFill>
          <a:latin typeface="Arial" pitchFamily="34" charset="0"/>
        </a:defRPr>
      </a:lvl6pPr>
      <a:lvl7pPr marL="914400" algn="ctr" defTabSz="762000" rtl="0" eaLnBrk="0" fontAlgn="base" hangingPunct="0">
        <a:spcBef>
          <a:spcPct val="0"/>
        </a:spcBef>
        <a:spcAft>
          <a:spcPct val="0"/>
        </a:spcAft>
        <a:defRPr sz="2800" b="1">
          <a:solidFill>
            <a:srgbClr val="A50021"/>
          </a:solidFill>
          <a:latin typeface="Arial" pitchFamily="34" charset="0"/>
        </a:defRPr>
      </a:lvl7pPr>
      <a:lvl8pPr marL="1371600" algn="ctr" defTabSz="762000" rtl="0" eaLnBrk="0" fontAlgn="base" hangingPunct="0">
        <a:spcBef>
          <a:spcPct val="0"/>
        </a:spcBef>
        <a:spcAft>
          <a:spcPct val="0"/>
        </a:spcAft>
        <a:defRPr sz="2800" b="1">
          <a:solidFill>
            <a:srgbClr val="A50021"/>
          </a:solidFill>
          <a:latin typeface="Arial" pitchFamily="34" charset="0"/>
        </a:defRPr>
      </a:lvl8pPr>
      <a:lvl9pPr marL="1828800" algn="ctr" defTabSz="762000" rtl="0" eaLnBrk="0" fontAlgn="base" hangingPunct="0">
        <a:spcBef>
          <a:spcPct val="0"/>
        </a:spcBef>
        <a:spcAft>
          <a:spcPct val="0"/>
        </a:spcAft>
        <a:defRPr sz="2800" b="1">
          <a:solidFill>
            <a:srgbClr val="A50021"/>
          </a:solidFill>
          <a:latin typeface="Arial" pitchFamily="34" charset="0"/>
        </a:defRPr>
      </a:lvl9pPr>
    </p:titleStyle>
    <p:bodyStyle>
      <a:lvl1pPr marL="342900" indent="-342900" algn="l" defTabSz="762000" rtl="0" eaLnBrk="0" fontAlgn="base" hangingPunct="0">
        <a:spcBef>
          <a:spcPct val="20000"/>
        </a:spcBef>
        <a:spcAft>
          <a:spcPct val="0"/>
        </a:spcAft>
        <a:buFont typeface="Wingdings" pitchFamily="2" charset="2"/>
        <a:buChar char="Ø"/>
        <a:defRPr sz="2400" b="1">
          <a:solidFill>
            <a:srgbClr val="000066"/>
          </a:solidFill>
          <a:latin typeface="+mn-lt"/>
          <a:ea typeface="+mn-ea"/>
          <a:cs typeface="+mn-cs"/>
        </a:defRPr>
      </a:lvl1pPr>
      <a:lvl2pPr marL="742950" indent="-285750" algn="l" defTabSz="762000" rtl="0" eaLnBrk="0" fontAlgn="base" hangingPunct="0">
        <a:spcBef>
          <a:spcPct val="20000"/>
        </a:spcBef>
        <a:spcAft>
          <a:spcPct val="0"/>
        </a:spcAft>
        <a:buChar char="–"/>
        <a:defRPr sz="2000" b="1">
          <a:solidFill>
            <a:schemeClr val="tx1"/>
          </a:solidFill>
          <a:latin typeface="+mn-lt"/>
        </a:defRPr>
      </a:lvl2pPr>
      <a:lvl3pPr marL="1143000" indent="-228600" algn="l" defTabSz="762000" rtl="0" eaLnBrk="0" fontAlgn="base" hangingPunct="0">
        <a:spcBef>
          <a:spcPct val="20000"/>
        </a:spcBef>
        <a:spcAft>
          <a:spcPct val="0"/>
        </a:spcAft>
        <a:buChar char="•"/>
        <a:defRPr>
          <a:solidFill>
            <a:schemeClr val="tx1"/>
          </a:solidFill>
          <a:latin typeface="+mn-lt"/>
        </a:defRPr>
      </a:lvl3pPr>
      <a:lvl4pPr marL="1600200" indent="-228600" algn="l" defTabSz="762000" rtl="0" eaLnBrk="0" fontAlgn="base" hangingPunct="0">
        <a:spcBef>
          <a:spcPct val="20000"/>
        </a:spcBef>
        <a:spcAft>
          <a:spcPct val="0"/>
        </a:spcAft>
        <a:buChar char="–"/>
        <a:defRPr sz="2000">
          <a:solidFill>
            <a:schemeClr val="tx1"/>
          </a:solidFill>
          <a:latin typeface="+mn-lt"/>
        </a:defRPr>
      </a:lvl4pPr>
      <a:lvl5pPr marL="2057400" indent="-228600" algn="l" defTabSz="762000" rtl="0" eaLnBrk="0" fontAlgn="base" hangingPunct="0">
        <a:spcBef>
          <a:spcPct val="20000"/>
        </a:spcBef>
        <a:spcAft>
          <a:spcPct val="0"/>
        </a:spcAft>
        <a:buChar char="•"/>
        <a:defRPr sz="2000">
          <a:solidFill>
            <a:schemeClr val="tx1"/>
          </a:solidFill>
          <a:latin typeface="+mn-lt"/>
        </a:defRPr>
      </a:lvl5pPr>
      <a:lvl6pPr marL="2514600" indent="-228600" algn="l" defTabSz="762000" rtl="0" eaLnBrk="0" fontAlgn="base" hangingPunct="0">
        <a:spcBef>
          <a:spcPct val="20000"/>
        </a:spcBef>
        <a:spcAft>
          <a:spcPct val="0"/>
        </a:spcAft>
        <a:buChar char="•"/>
        <a:defRPr sz="2000">
          <a:solidFill>
            <a:schemeClr val="tx1"/>
          </a:solidFill>
          <a:latin typeface="+mn-lt"/>
        </a:defRPr>
      </a:lvl6pPr>
      <a:lvl7pPr marL="2971800" indent="-228600" algn="l" defTabSz="762000" rtl="0" eaLnBrk="0" fontAlgn="base" hangingPunct="0">
        <a:spcBef>
          <a:spcPct val="20000"/>
        </a:spcBef>
        <a:spcAft>
          <a:spcPct val="0"/>
        </a:spcAft>
        <a:buChar char="•"/>
        <a:defRPr sz="2000">
          <a:solidFill>
            <a:schemeClr val="tx1"/>
          </a:solidFill>
          <a:latin typeface="+mn-lt"/>
        </a:defRPr>
      </a:lvl7pPr>
      <a:lvl8pPr marL="3429000" indent="-228600" algn="l" defTabSz="762000" rtl="0" eaLnBrk="0" fontAlgn="base" hangingPunct="0">
        <a:spcBef>
          <a:spcPct val="20000"/>
        </a:spcBef>
        <a:spcAft>
          <a:spcPct val="0"/>
        </a:spcAft>
        <a:buChar char="•"/>
        <a:defRPr sz="2000">
          <a:solidFill>
            <a:schemeClr val="tx1"/>
          </a:solidFill>
          <a:latin typeface="+mn-lt"/>
        </a:defRPr>
      </a:lvl8pPr>
      <a:lvl9pPr marL="3886200" indent="-228600" algn="l" defTabSz="762000"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1.w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3.wmf"/><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10.wmf"/></Relationships>
</file>

<file path=ppt/slides/_rels/slide12.xml.rels><?xml version="1.0" encoding="UTF-8" standalone="yes"?>
<Relationships xmlns="http://schemas.openxmlformats.org/package/2006/relationships"><Relationship Id="rId8" Type="http://schemas.openxmlformats.org/officeDocument/2006/relationships/image" Target="../media/image13.wmf"/><Relationship Id="rId3" Type="http://schemas.openxmlformats.org/officeDocument/2006/relationships/oleObject" Target="../embeddings/oleObject3.bin"/><Relationship Id="rId7" Type="http://schemas.openxmlformats.org/officeDocument/2006/relationships/oleObject" Target="../embeddings/oleObject5.bin"/><Relationship Id="rId2"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image" Target="../media/image12.png"/><Relationship Id="rId5" Type="http://schemas.openxmlformats.org/officeDocument/2006/relationships/oleObject" Target="../embeddings/oleObject4.bin"/><Relationship Id="rId4" Type="http://schemas.openxmlformats.org/officeDocument/2006/relationships/image" Target="../media/image11.wmf"/></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15.jpeg"/><Relationship Id="rId5" Type="http://schemas.openxmlformats.org/officeDocument/2006/relationships/image" Target="../media/image14.wmf"/><Relationship Id="rId4" Type="http://schemas.openxmlformats.org/officeDocument/2006/relationships/oleObject" Target="../embeddings/oleObject6.bin"/></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5.vml"/><Relationship Id="rId5" Type="http://schemas.openxmlformats.org/officeDocument/2006/relationships/image" Target="../media/image16.wmf"/><Relationship Id="rId4" Type="http://schemas.openxmlformats.org/officeDocument/2006/relationships/oleObject" Target="../embeddings/oleObject7.bin"/></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17.png"/><Relationship Id="rId4" Type="http://schemas.openxmlformats.org/officeDocument/2006/relationships/oleObject" Target="../embeddings/oleObject8.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1.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19.w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21.emf"/></Relationships>
</file>

<file path=ppt/slides/_rels/slide2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notesSlide" Target="../notesSlides/notesSlide14.xml"/><Relationship Id="rId7"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7.vml"/><Relationship Id="rId6" Type="http://schemas.openxmlformats.org/officeDocument/2006/relationships/image" Target="../media/image27.png"/><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29.wmf"/><Relationship Id="rId2" Type="http://schemas.openxmlformats.org/officeDocument/2006/relationships/slideLayout" Target="../slideLayouts/slideLayout4.xml"/><Relationship Id="rId1" Type="http://schemas.openxmlformats.org/officeDocument/2006/relationships/vmlDrawing" Target="../drawings/vmlDrawing8.vml"/><Relationship Id="rId6" Type="http://schemas.openxmlformats.org/officeDocument/2006/relationships/oleObject" Target="../embeddings/oleObject11.bin"/><Relationship Id="rId5" Type="http://schemas.openxmlformats.org/officeDocument/2006/relationships/image" Target="../media/image28.wmf"/><Relationship Id="rId4" Type="http://schemas.openxmlformats.org/officeDocument/2006/relationships/oleObject" Target="../embeddings/oleObject10.bin"/></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1.wmf"/><Relationship Id="rId2" Type="http://schemas.openxmlformats.org/officeDocument/2006/relationships/slideLayout" Target="../slideLayouts/slideLayout4.xml"/><Relationship Id="rId1" Type="http://schemas.openxmlformats.org/officeDocument/2006/relationships/vmlDrawing" Target="../drawings/vmlDrawing9.vml"/><Relationship Id="rId6" Type="http://schemas.openxmlformats.org/officeDocument/2006/relationships/oleObject" Target="../embeddings/oleObject13.bin"/><Relationship Id="rId5" Type="http://schemas.openxmlformats.org/officeDocument/2006/relationships/image" Target="../media/image30.wmf"/><Relationship Id="rId4" Type="http://schemas.openxmlformats.org/officeDocument/2006/relationships/oleObject" Target="../embeddings/oleObject12.bin"/></Relationships>
</file>

<file path=ppt/slides/_rels/slide27.xml.rels><?xml version="1.0" encoding="UTF-8" standalone="yes"?>
<Relationships xmlns="http://schemas.openxmlformats.org/package/2006/relationships"><Relationship Id="rId8" Type="http://schemas.openxmlformats.org/officeDocument/2006/relationships/oleObject" Target="../embeddings/oleObject16.bin"/><Relationship Id="rId3" Type="http://schemas.openxmlformats.org/officeDocument/2006/relationships/image" Target="../media/image35.wmf"/><Relationship Id="rId7" Type="http://schemas.openxmlformats.org/officeDocument/2006/relationships/image" Target="../media/image33.wmf"/><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oleObject" Target="../embeddings/oleObject15.bin"/><Relationship Id="rId5" Type="http://schemas.openxmlformats.org/officeDocument/2006/relationships/image" Target="../media/image32.wmf"/><Relationship Id="rId4" Type="http://schemas.openxmlformats.org/officeDocument/2006/relationships/oleObject" Target="../embeddings/oleObject14.bin"/><Relationship Id="rId9" Type="http://schemas.openxmlformats.org/officeDocument/2006/relationships/image" Target="../media/image34.wmf"/></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7.xml"/><Relationship Id="rId1" Type="http://schemas.openxmlformats.org/officeDocument/2006/relationships/vmlDrawing" Target="../drawings/vmlDrawing11.vml"/><Relationship Id="rId5" Type="http://schemas.openxmlformats.org/officeDocument/2006/relationships/image" Target="../media/image36.wmf"/><Relationship Id="rId4" Type="http://schemas.openxmlformats.org/officeDocument/2006/relationships/oleObject" Target="../embeddings/oleObject17.bin"/></Relationships>
</file>

<file path=ppt/slides/_rels/slide29.xml.rels><?xml version="1.0" encoding="UTF-8" standalone="yes"?>
<Relationships xmlns="http://schemas.openxmlformats.org/package/2006/relationships"><Relationship Id="rId3" Type="http://schemas.openxmlformats.org/officeDocument/2006/relationships/image" Target="../media/image37.wmf"/><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8.w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mlDrawing" Target="../drawings/vmlDrawing12.vml"/><Relationship Id="rId5" Type="http://schemas.openxmlformats.org/officeDocument/2006/relationships/image" Target="../media/image39.wmf"/><Relationship Id="rId4" Type="http://schemas.openxmlformats.org/officeDocument/2006/relationships/oleObject" Target="../embeddings/oleObject18.bin"/></Relationships>
</file>

<file path=ppt/slides/_rels/slide31.xml.rels><?xml version="1.0" encoding="UTF-8" standalone="yes"?>
<Relationships xmlns="http://schemas.openxmlformats.org/package/2006/relationships"><Relationship Id="rId2" Type="http://schemas.openxmlformats.org/officeDocument/2006/relationships/image" Target="../media/image40.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notesSlide" Target="../notesSlides/notesSlide20.xml"/><Relationship Id="rId1" Type="http://schemas.openxmlformats.org/officeDocument/2006/relationships/slideLayout" Target="../slideLayouts/slideLayout7.xml"/><Relationship Id="rId4" Type="http://schemas.openxmlformats.org/officeDocument/2006/relationships/image" Target="../media/image42.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44.wmf"/><Relationship Id="rId5" Type="http://schemas.openxmlformats.org/officeDocument/2006/relationships/oleObject" Target="../embeddings/oleObject20.bin"/><Relationship Id="rId4" Type="http://schemas.openxmlformats.org/officeDocument/2006/relationships/image" Target="../media/image43.w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4"/>
          <a:srcRect/>
          <a:tile tx="0" ty="0" sx="100000" sy="100000" flip="none" algn="tl"/>
        </a:blipFill>
        <a:effectLst/>
      </p:bgPr>
    </p:bg>
    <p:spTree>
      <p:nvGrpSpPr>
        <p:cNvPr id="1" name=""/>
        <p:cNvGrpSpPr/>
        <p:nvPr/>
      </p:nvGrpSpPr>
      <p:grpSpPr>
        <a:xfrm>
          <a:off x="0" y="0"/>
          <a:ext cx="0" cy="0"/>
          <a:chOff x="0" y="0"/>
          <a:chExt cx="0" cy="0"/>
        </a:xfrm>
      </p:grpSpPr>
      <p:sp>
        <p:nvSpPr>
          <p:cNvPr id="147470" name="Rectangle 14"/>
          <p:cNvSpPr>
            <a:spLocks noChangeArrowheads="1"/>
          </p:cNvSpPr>
          <p:nvPr/>
        </p:nvSpPr>
        <p:spPr bwMode="auto">
          <a:xfrm>
            <a:off x="542925" y="4364038"/>
            <a:ext cx="7508875"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marL="342900" indent="-342900">
              <a:lnSpc>
                <a:spcPct val="90000"/>
              </a:lnSpc>
              <a:spcBef>
                <a:spcPct val="20000"/>
              </a:spcBef>
            </a:pPr>
            <a:r>
              <a:rPr lang="en-GB" sz="2400"/>
              <a:t>Presented by V. Khabensky</a:t>
            </a:r>
          </a:p>
          <a:p>
            <a:pPr marL="342900" indent="-342900"/>
            <a:r>
              <a:rPr lang="en-US" sz="2400" b="0"/>
              <a:t>3</a:t>
            </a:r>
            <a:r>
              <a:rPr lang="en-US" sz="2400" b="0" baseline="30000"/>
              <a:t>rd</a:t>
            </a:r>
            <a:r>
              <a:rPr lang="en-US" sz="2400" b="0"/>
              <a:t> METCOR-P project mee</a:t>
            </a:r>
            <a:r>
              <a:rPr lang="en-GB" sz="2400" b="0"/>
              <a:t>ting</a:t>
            </a:r>
          </a:p>
          <a:p>
            <a:pPr marL="342900" indent="-342900"/>
            <a:r>
              <a:rPr lang="en-US" sz="2400" b="0">
                <a:solidFill>
                  <a:srgbClr val="000000"/>
                </a:solidFill>
              </a:rPr>
              <a:t>May 27, 2009, St. Petersburg</a:t>
            </a:r>
            <a:endParaRPr lang="en-GB" sz="2400" b="0"/>
          </a:p>
        </p:txBody>
      </p:sp>
      <p:sp>
        <p:nvSpPr>
          <p:cNvPr id="147471" name="Rectangle 15"/>
          <p:cNvSpPr>
            <a:spLocks noChangeArrowheads="1"/>
          </p:cNvSpPr>
          <p:nvPr/>
        </p:nvSpPr>
        <p:spPr bwMode="auto">
          <a:xfrm>
            <a:off x="557213" y="15462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a:endParaRPr lang="ru-RU" sz="2800">
              <a:solidFill>
                <a:srgbClr val="A50021"/>
              </a:solidFill>
              <a:cs typeface="Times New Roman" pitchFamily="18" charset="0"/>
            </a:endParaRPr>
          </a:p>
        </p:txBody>
      </p:sp>
      <p:sp>
        <p:nvSpPr>
          <p:cNvPr id="147472" name="Rectangle 16"/>
          <p:cNvSpPr>
            <a:spLocks noGrp="1" noChangeArrowheads="1"/>
          </p:cNvSpPr>
          <p:nvPr>
            <p:ph type="ctrTitle"/>
          </p:nvPr>
        </p:nvSpPr>
        <p:spPr>
          <a:xfrm>
            <a:off x="692150" y="1774825"/>
            <a:ext cx="7842250" cy="1470025"/>
          </a:xfrm>
        </p:spPr>
        <p:txBody>
          <a:bodyPr/>
          <a:lstStyle/>
          <a:p>
            <a:pPr>
              <a:lnSpc>
                <a:spcPct val="130000"/>
              </a:lnSpc>
            </a:pPr>
            <a:r>
              <a:rPr lang="en-US" sz="3200"/>
              <a:t>Preliminary analysis of oxidation kinetics for the suboxidized molten corium based of METCOR-P, MASCA and EVAN project results</a:t>
            </a:r>
            <a:endParaRPr lang="en-GB" sz="3200"/>
          </a:p>
        </p:txBody>
      </p:sp>
      <p:sp>
        <p:nvSpPr>
          <p:cNvPr id="642057" name="Line 2057"/>
          <p:cNvSpPr>
            <a:spLocks noChangeShapeType="1"/>
          </p:cNvSpPr>
          <p:nvPr/>
        </p:nvSpPr>
        <p:spPr bwMode="auto">
          <a:xfrm>
            <a:off x="0" y="912813"/>
            <a:ext cx="9144000" cy="0"/>
          </a:xfrm>
          <a:prstGeom prst="line">
            <a:avLst/>
          </a:prstGeom>
          <a:noFill/>
          <a:ln w="28575">
            <a:solidFill>
              <a:srgbClr val="990033"/>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nvGrpSpPr>
          <p:cNvPr id="642062" name="Group 2062"/>
          <p:cNvGrpSpPr>
            <a:grpSpLocks/>
          </p:cNvGrpSpPr>
          <p:nvPr/>
        </p:nvGrpSpPr>
        <p:grpSpPr bwMode="auto">
          <a:xfrm>
            <a:off x="4797425" y="0"/>
            <a:ext cx="4098925" cy="1004888"/>
            <a:chOff x="3062" y="0"/>
            <a:chExt cx="2542" cy="592"/>
          </a:xfrm>
        </p:grpSpPr>
        <p:sp>
          <p:nvSpPr>
            <p:cNvPr id="642063" name="Rectangle 2063"/>
            <p:cNvSpPr>
              <a:spLocks noChangeArrowheads="1"/>
            </p:cNvSpPr>
            <p:nvPr/>
          </p:nvSpPr>
          <p:spPr bwMode="auto">
            <a:xfrm>
              <a:off x="3062" y="122"/>
              <a:ext cx="1834" cy="3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GB" sz="1800"/>
                <a:t> </a:t>
              </a:r>
              <a:r>
                <a:rPr lang="en-US" sz="1800"/>
                <a:t>International Science and Technology Center</a:t>
              </a:r>
              <a:endParaRPr lang="en-GB" sz="1800"/>
            </a:p>
          </p:txBody>
        </p:sp>
        <p:pic>
          <p:nvPicPr>
            <p:cNvPr id="642064" name="Picture 2064"/>
            <p:cNvPicPr>
              <a:picLocks noChangeAspect="1" noChangeArrowheads="1"/>
            </p:cNvPicPr>
            <p:nvPr/>
          </p:nvPicPr>
          <p:blipFill>
            <a:blip r:embed="rId5" cstate="print">
              <a:extLst>
                <a:ext uri="{28A0092B-C50C-407E-A947-70E740481C1C}">
                  <a14:useLocalDpi xmlns:a14="http://schemas.microsoft.com/office/drawing/2010/main" val="0"/>
                </a:ext>
              </a:extLst>
            </a:blip>
            <a:srcRect r="83064"/>
            <a:stretch>
              <a:fillRect/>
            </a:stretch>
          </p:blipFill>
          <p:spPr bwMode="auto">
            <a:xfrm>
              <a:off x="4896" y="0"/>
              <a:ext cx="708" cy="592"/>
            </a:xfrm>
            <a:prstGeom prst="rect">
              <a:avLst/>
            </a:prstGeom>
            <a:noFill/>
            <a:extLst>
              <a:ext uri="{909E8E84-426E-40DD-AFC4-6F175D3DCCD1}">
                <a14:hiddenFill xmlns:a14="http://schemas.microsoft.com/office/drawing/2010/main">
                  <a:solidFill>
                    <a:srgbClr val="FFFFFF"/>
                  </a:solidFill>
                </a14:hiddenFill>
              </a:ext>
            </a:extLst>
          </p:spPr>
        </p:pic>
      </p:grpSp>
      <p:sp>
        <p:nvSpPr>
          <p:cNvPr id="642066" name="Rectangle 2066"/>
          <p:cNvSpPr>
            <a:spLocks noChangeArrowheads="1"/>
          </p:cNvSpPr>
          <p:nvPr/>
        </p:nvSpPr>
        <p:spPr bwMode="auto">
          <a:xfrm>
            <a:off x="1109663" y="220663"/>
            <a:ext cx="36068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spAutoFit/>
          </a:bodyPr>
          <a:lstStyle/>
          <a:p>
            <a:r>
              <a:rPr lang="en-US" sz="1800">
                <a:ea typeface="Arial Unicode MS" pitchFamily="34" charset="-128"/>
                <a:cs typeface="Arial Unicode MS" pitchFamily="34" charset="-128"/>
              </a:rPr>
              <a:t>A.P. Alexandrov </a:t>
            </a:r>
            <a:r>
              <a:rPr lang="en-GB" sz="1800"/>
              <a:t>Research</a:t>
            </a:r>
            <a:r>
              <a:rPr lang="en-US" sz="1800"/>
              <a:t> </a:t>
            </a:r>
            <a:r>
              <a:rPr lang="en-GB" sz="1800"/>
              <a:t>Institute</a:t>
            </a:r>
            <a:r>
              <a:rPr lang="en-US" sz="1800"/>
              <a:t> of Technology</a:t>
            </a:r>
            <a:endParaRPr lang="en-GB" sz="1800"/>
          </a:p>
        </p:txBody>
      </p:sp>
      <p:graphicFrame>
        <p:nvGraphicFramePr>
          <p:cNvPr id="642067" name="Object 2067"/>
          <p:cNvGraphicFramePr>
            <a:graphicFrameLocks noChangeAspect="1"/>
          </p:cNvGraphicFramePr>
          <p:nvPr/>
        </p:nvGraphicFramePr>
        <p:xfrm>
          <a:off x="225425" y="0"/>
          <a:ext cx="852488" cy="874713"/>
        </p:xfrm>
        <a:graphic>
          <a:graphicData uri="http://schemas.openxmlformats.org/presentationml/2006/ole">
            <mc:AlternateContent xmlns:mc="http://schemas.openxmlformats.org/markup-compatibility/2006">
              <mc:Choice xmlns:v="urn:schemas-microsoft-com:vml" Requires="v">
                <p:oleObj spid="_x0000_s642068" name="CorelDRAW" r:id="rId6" imgW="515520" imgH="574200" progId="CorelDraw.Graphic.7">
                  <p:embed/>
                </p:oleObj>
              </mc:Choice>
              <mc:Fallback>
                <p:oleObj name="CorelDRAW" r:id="rId6" imgW="515520" imgH="574200" progId="CorelDraw.Graphic.7">
                  <p:embed/>
                  <p:pic>
                    <p:nvPicPr>
                      <p:cNvPr id="0" name="Object 206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5425" y="0"/>
                        <a:ext cx="852488" cy="874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C5A85CA8-1A10-43BB-AAC5-0EFB96DF2C1F}" type="slidenum">
              <a:rPr lang="en-GB" sz="1400"/>
              <a:pPr/>
              <a:t>10</a:t>
            </a:fld>
            <a:endParaRPr lang="en-GB" sz="1400"/>
          </a:p>
        </p:txBody>
      </p:sp>
      <p:sp>
        <p:nvSpPr>
          <p:cNvPr id="686082" name="Rectangle 2"/>
          <p:cNvSpPr>
            <a:spLocks noChangeArrowheads="1"/>
          </p:cNvSpPr>
          <p:nvPr/>
        </p:nvSpPr>
        <p:spPr bwMode="auto">
          <a:xfrm>
            <a:off x="1492250" y="685800"/>
            <a:ext cx="529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defTabSz="762000">
              <a:spcBef>
                <a:spcPct val="20000"/>
              </a:spcBef>
              <a:buFont typeface="Wingdings" pitchFamily="2" charset="2"/>
              <a:buNone/>
            </a:pPr>
            <a:endParaRPr lang="en-US" sz="1800" b="0">
              <a:solidFill>
                <a:srgbClr val="000066"/>
              </a:solidFill>
            </a:endParaRPr>
          </a:p>
        </p:txBody>
      </p:sp>
      <p:sp>
        <p:nvSpPr>
          <p:cNvPr id="686083" name="Rectangle 3"/>
          <p:cNvSpPr>
            <a:spLocks noChangeArrowheads="1"/>
          </p:cNvSpPr>
          <p:nvPr/>
        </p:nvSpPr>
        <p:spPr bwMode="auto">
          <a:xfrm>
            <a:off x="0" y="0"/>
            <a:ext cx="91440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Experimental Results (2)</a:t>
            </a:r>
            <a:endParaRPr lang="en-GB" sz="3200">
              <a:solidFill>
                <a:srgbClr val="A50021"/>
              </a:solidFill>
            </a:endParaRPr>
          </a:p>
        </p:txBody>
      </p:sp>
      <p:sp>
        <p:nvSpPr>
          <p:cNvPr id="686084" name="Text Box 4"/>
          <p:cNvSpPr txBox="1">
            <a:spLocks noChangeArrowheads="1"/>
          </p:cNvSpPr>
          <p:nvPr/>
        </p:nvSpPr>
        <p:spPr bwMode="auto">
          <a:xfrm>
            <a:off x="5370513" y="1239838"/>
            <a:ext cx="2851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Fragment: Oxidation period</a:t>
            </a:r>
            <a:endParaRPr lang="ru-RU" sz="1600">
              <a:latin typeface="Arial" pitchFamily="34" charset="0"/>
            </a:endParaRPr>
          </a:p>
        </p:txBody>
      </p:sp>
      <p:sp>
        <p:nvSpPr>
          <p:cNvPr id="686085" name="Text Box 5"/>
          <p:cNvSpPr txBox="1">
            <a:spLocks noChangeArrowheads="1"/>
          </p:cNvSpPr>
          <p:nvPr/>
        </p:nvSpPr>
        <p:spPr bwMode="auto">
          <a:xfrm>
            <a:off x="1539875" y="1203325"/>
            <a:ext cx="2263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During all experiment</a:t>
            </a:r>
            <a:endParaRPr lang="ru-RU" sz="1600">
              <a:latin typeface="Arial" pitchFamily="34" charset="0"/>
            </a:endParaRPr>
          </a:p>
        </p:txBody>
      </p:sp>
      <p:sp>
        <p:nvSpPr>
          <p:cNvPr id="686086" name="Text Box 6"/>
          <p:cNvSpPr txBox="1">
            <a:spLocks noChangeArrowheads="1"/>
          </p:cNvSpPr>
          <p:nvPr/>
        </p:nvSpPr>
        <p:spPr bwMode="auto">
          <a:xfrm>
            <a:off x="1579563" y="625475"/>
            <a:ext cx="6008687"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2000">
                <a:solidFill>
                  <a:srgbClr val="000066"/>
                </a:solidFill>
                <a:latin typeface="Arial" pitchFamily="34" charset="0"/>
              </a:rPr>
              <a:t>Power into Cold Crucible and Upper Calorimeter</a:t>
            </a:r>
            <a:endParaRPr lang="ru-RU" sz="2000">
              <a:solidFill>
                <a:srgbClr val="000066"/>
              </a:solidFill>
              <a:latin typeface="Arial" pitchFamily="34" charset="0"/>
            </a:endParaRPr>
          </a:p>
        </p:txBody>
      </p:sp>
      <p:grpSp>
        <p:nvGrpSpPr>
          <p:cNvPr id="686087" name="Group 7"/>
          <p:cNvGrpSpPr>
            <a:grpSpLocks/>
          </p:cNvGrpSpPr>
          <p:nvPr/>
        </p:nvGrpSpPr>
        <p:grpSpPr bwMode="auto">
          <a:xfrm>
            <a:off x="560388" y="1690688"/>
            <a:ext cx="8207375" cy="4113212"/>
            <a:chOff x="132" y="704"/>
            <a:chExt cx="5170" cy="2591"/>
          </a:xfrm>
        </p:grpSpPr>
        <p:pic>
          <p:nvPicPr>
            <p:cNvPr id="68608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 y="980"/>
              <a:ext cx="2570" cy="23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089" name="Line 9"/>
            <p:cNvSpPr>
              <a:spLocks noChangeShapeType="1"/>
            </p:cNvSpPr>
            <p:nvPr/>
          </p:nvSpPr>
          <p:spPr bwMode="auto">
            <a:xfrm>
              <a:off x="1821" y="875"/>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0" name="Line 10"/>
            <p:cNvSpPr>
              <a:spLocks noChangeShapeType="1"/>
            </p:cNvSpPr>
            <p:nvPr/>
          </p:nvSpPr>
          <p:spPr bwMode="auto">
            <a:xfrm>
              <a:off x="2171"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1" name="Line 11"/>
            <p:cNvSpPr>
              <a:spLocks noChangeShapeType="1"/>
            </p:cNvSpPr>
            <p:nvPr/>
          </p:nvSpPr>
          <p:spPr bwMode="auto">
            <a:xfrm>
              <a:off x="2230"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2" name="Line 12"/>
            <p:cNvSpPr>
              <a:spLocks noChangeShapeType="1"/>
            </p:cNvSpPr>
            <p:nvPr/>
          </p:nvSpPr>
          <p:spPr bwMode="auto">
            <a:xfrm>
              <a:off x="2000"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3" name="Line 13"/>
            <p:cNvSpPr>
              <a:spLocks noChangeShapeType="1"/>
            </p:cNvSpPr>
            <p:nvPr/>
          </p:nvSpPr>
          <p:spPr bwMode="auto">
            <a:xfrm>
              <a:off x="513" y="934"/>
              <a:ext cx="1312"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4" name="Text Box 14"/>
            <p:cNvSpPr txBox="1">
              <a:spLocks noChangeArrowheads="1"/>
            </p:cNvSpPr>
            <p:nvPr/>
          </p:nvSpPr>
          <p:spPr bwMode="auto">
            <a:xfrm>
              <a:off x="511" y="704"/>
              <a:ext cx="22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A50021"/>
                  </a:solidFill>
                  <a:latin typeface="Arial" pitchFamily="34" charset="0"/>
                </a:rPr>
                <a:t>                A                      B C D E</a:t>
              </a:r>
              <a:endParaRPr lang="ru-RU" sz="1400">
                <a:solidFill>
                  <a:srgbClr val="A50021"/>
                </a:solidFill>
                <a:latin typeface="Arial" pitchFamily="34" charset="0"/>
              </a:endParaRPr>
            </a:p>
          </p:txBody>
        </p:sp>
        <p:sp>
          <p:nvSpPr>
            <p:cNvPr id="686095" name="Line 15"/>
            <p:cNvSpPr>
              <a:spLocks noChangeShapeType="1"/>
            </p:cNvSpPr>
            <p:nvPr/>
          </p:nvSpPr>
          <p:spPr bwMode="auto">
            <a:xfrm flipV="1">
              <a:off x="2169" y="934"/>
              <a:ext cx="56" cy="4"/>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6" name="Line 16"/>
            <p:cNvSpPr>
              <a:spLocks noChangeShapeType="1"/>
            </p:cNvSpPr>
            <p:nvPr/>
          </p:nvSpPr>
          <p:spPr bwMode="auto">
            <a:xfrm>
              <a:off x="2011" y="934"/>
              <a:ext cx="164"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7" name="Line 17"/>
            <p:cNvSpPr>
              <a:spLocks noChangeShapeType="1"/>
            </p:cNvSpPr>
            <p:nvPr/>
          </p:nvSpPr>
          <p:spPr bwMode="auto">
            <a:xfrm>
              <a:off x="1955"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8" name="Line 18"/>
            <p:cNvSpPr>
              <a:spLocks noChangeShapeType="1"/>
            </p:cNvSpPr>
            <p:nvPr/>
          </p:nvSpPr>
          <p:spPr bwMode="auto">
            <a:xfrm>
              <a:off x="1837" y="934"/>
              <a:ext cx="124"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099" name="Line 19"/>
            <p:cNvSpPr>
              <a:spLocks noChangeShapeType="1"/>
            </p:cNvSpPr>
            <p:nvPr/>
          </p:nvSpPr>
          <p:spPr bwMode="auto">
            <a:xfrm>
              <a:off x="1950" y="934"/>
              <a:ext cx="60" cy="4"/>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00" name="Line 20"/>
            <p:cNvSpPr>
              <a:spLocks noChangeShapeType="1"/>
            </p:cNvSpPr>
            <p:nvPr/>
          </p:nvSpPr>
          <p:spPr bwMode="auto">
            <a:xfrm>
              <a:off x="506" y="881"/>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pic>
          <p:nvPicPr>
            <p:cNvPr id="686101" name="Picture 2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10" y="959"/>
              <a:ext cx="2592" cy="2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02" name="Text Box 22"/>
            <p:cNvSpPr txBox="1">
              <a:spLocks noChangeArrowheads="1"/>
            </p:cNvSpPr>
            <p:nvPr/>
          </p:nvSpPr>
          <p:spPr bwMode="auto">
            <a:xfrm>
              <a:off x="3097" y="742"/>
              <a:ext cx="20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A50021"/>
                  </a:solidFill>
                  <a:latin typeface="Arial" pitchFamily="34" charset="0"/>
                </a:rPr>
                <a:t>A          B        C         D           E</a:t>
              </a:r>
              <a:endParaRPr lang="ru-RU" sz="1400">
                <a:solidFill>
                  <a:srgbClr val="A50021"/>
                </a:solidFill>
                <a:latin typeface="Arial" pitchFamily="34" charset="0"/>
              </a:endParaRPr>
            </a:p>
          </p:txBody>
        </p:sp>
        <p:sp>
          <p:nvSpPr>
            <p:cNvPr id="686103" name="Line 23"/>
            <p:cNvSpPr>
              <a:spLocks noChangeShapeType="1"/>
            </p:cNvSpPr>
            <p:nvPr/>
          </p:nvSpPr>
          <p:spPr bwMode="auto">
            <a:xfrm>
              <a:off x="3824"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04" name="Line 24"/>
            <p:cNvSpPr>
              <a:spLocks noChangeShapeType="1"/>
            </p:cNvSpPr>
            <p:nvPr/>
          </p:nvSpPr>
          <p:spPr bwMode="auto">
            <a:xfrm>
              <a:off x="3998"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05" name="Line 25"/>
            <p:cNvSpPr>
              <a:spLocks noChangeShapeType="1"/>
            </p:cNvSpPr>
            <p:nvPr/>
          </p:nvSpPr>
          <p:spPr bwMode="auto">
            <a:xfrm>
              <a:off x="4605"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06" name="Line 26"/>
            <p:cNvSpPr>
              <a:spLocks noChangeShapeType="1"/>
            </p:cNvSpPr>
            <p:nvPr/>
          </p:nvSpPr>
          <p:spPr bwMode="auto">
            <a:xfrm>
              <a:off x="4837"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07" name="Line 27"/>
            <p:cNvSpPr>
              <a:spLocks noChangeShapeType="1"/>
            </p:cNvSpPr>
            <p:nvPr/>
          </p:nvSpPr>
          <p:spPr bwMode="auto">
            <a:xfrm>
              <a:off x="3346" y="934"/>
              <a:ext cx="476"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08" name="Line 28"/>
            <p:cNvSpPr>
              <a:spLocks noChangeShapeType="1"/>
            </p:cNvSpPr>
            <p:nvPr/>
          </p:nvSpPr>
          <p:spPr bwMode="auto">
            <a:xfrm>
              <a:off x="4002" y="934"/>
              <a:ext cx="588"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09" name="Line 29"/>
            <p:cNvSpPr>
              <a:spLocks noChangeShapeType="1"/>
            </p:cNvSpPr>
            <p:nvPr/>
          </p:nvSpPr>
          <p:spPr bwMode="auto">
            <a:xfrm flipV="1">
              <a:off x="3826" y="934"/>
              <a:ext cx="164"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10" name="Line 30"/>
            <p:cNvSpPr>
              <a:spLocks noChangeShapeType="1"/>
            </p:cNvSpPr>
            <p:nvPr/>
          </p:nvSpPr>
          <p:spPr bwMode="auto">
            <a:xfrm>
              <a:off x="2977" y="934"/>
              <a:ext cx="348" cy="0"/>
            </a:xfrm>
            <a:prstGeom prst="line">
              <a:avLst/>
            </a:prstGeom>
            <a:noFill/>
            <a:ln w="12700">
              <a:solidFill>
                <a:srgbClr val="FF00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11" name="Line 31"/>
            <p:cNvSpPr>
              <a:spLocks noChangeShapeType="1"/>
            </p:cNvSpPr>
            <p:nvPr/>
          </p:nvSpPr>
          <p:spPr bwMode="auto">
            <a:xfrm>
              <a:off x="3332" y="86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86112" name="Line 32"/>
            <p:cNvSpPr>
              <a:spLocks noChangeShapeType="1"/>
            </p:cNvSpPr>
            <p:nvPr/>
          </p:nvSpPr>
          <p:spPr bwMode="auto">
            <a:xfrm flipV="1">
              <a:off x="4614" y="934"/>
              <a:ext cx="220"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BEF0F54D-0E94-4BAA-B22D-317569BA3ED8}" type="slidenum">
              <a:rPr lang="en-GB" sz="1400"/>
              <a:pPr/>
              <a:t>11</a:t>
            </a:fld>
            <a:endParaRPr lang="en-GB" sz="1400"/>
          </a:p>
        </p:txBody>
      </p:sp>
      <p:sp>
        <p:nvSpPr>
          <p:cNvPr id="672770" name="Rectangle 2"/>
          <p:cNvSpPr>
            <a:spLocks noChangeArrowheads="1"/>
          </p:cNvSpPr>
          <p:nvPr/>
        </p:nvSpPr>
        <p:spPr bwMode="auto">
          <a:xfrm>
            <a:off x="0" y="0"/>
            <a:ext cx="91440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Experimental Results (3)</a:t>
            </a:r>
            <a:endParaRPr lang="en-GB" sz="3200">
              <a:solidFill>
                <a:srgbClr val="A50021"/>
              </a:solidFill>
            </a:endParaRPr>
          </a:p>
        </p:txBody>
      </p:sp>
      <p:sp>
        <p:nvSpPr>
          <p:cNvPr id="672771" name="Text Box 3"/>
          <p:cNvSpPr txBox="1">
            <a:spLocks noChangeArrowheads="1"/>
          </p:cNvSpPr>
          <p:nvPr/>
        </p:nvSpPr>
        <p:spPr bwMode="auto">
          <a:xfrm>
            <a:off x="1822450" y="630238"/>
            <a:ext cx="606901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2000">
                <a:solidFill>
                  <a:srgbClr val="000066"/>
                </a:solidFill>
                <a:latin typeface="Arial" pitchFamily="34" charset="0"/>
              </a:rPr>
              <a:t>Nitrogen Flow Rate and Hydrogen Concentration</a:t>
            </a:r>
            <a:endParaRPr lang="ru-RU" sz="2000">
              <a:solidFill>
                <a:srgbClr val="000066"/>
              </a:solidFill>
              <a:latin typeface="Arial" pitchFamily="34" charset="0"/>
            </a:endParaRPr>
          </a:p>
        </p:txBody>
      </p:sp>
      <p:grpSp>
        <p:nvGrpSpPr>
          <p:cNvPr id="672772" name="Group 4"/>
          <p:cNvGrpSpPr>
            <a:grpSpLocks/>
          </p:cNvGrpSpPr>
          <p:nvPr/>
        </p:nvGrpSpPr>
        <p:grpSpPr bwMode="auto">
          <a:xfrm>
            <a:off x="1776413" y="1173163"/>
            <a:ext cx="6024562" cy="5099050"/>
            <a:chOff x="1119" y="739"/>
            <a:chExt cx="3795" cy="3212"/>
          </a:xfrm>
        </p:grpSpPr>
        <p:graphicFrame>
          <p:nvGraphicFramePr>
            <p:cNvPr id="672773" name="Object 5"/>
            <p:cNvGraphicFramePr>
              <a:graphicFrameLocks noChangeAspect="1"/>
            </p:cNvGraphicFramePr>
            <p:nvPr/>
          </p:nvGraphicFramePr>
          <p:xfrm>
            <a:off x="1119" y="739"/>
            <a:ext cx="3795" cy="3212"/>
          </p:xfrm>
          <a:graphic>
            <a:graphicData uri="http://schemas.openxmlformats.org/presentationml/2006/ole">
              <mc:AlternateContent xmlns:mc="http://schemas.openxmlformats.org/markup-compatibility/2006">
                <mc:Choice xmlns:v="urn:schemas-microsoft-com:vml" Requires="v">
                  <p:oleObj spid="_x0000_s672791" name="Plot" r:id="rId3" imgW="6341400" imgH="5367600" progId="Grapher.Document">
                    <p:embed/>
                  </p:oleObj>
                </mc:Choice>
                <mc:Fallback>
                  <p:oleObj name="Plot" r:id="rId3" imgW="6341400" imgH="5367600" progId="Grapher.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9" y="739"/>
                          <a:ext cx="3795" cy="321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72774" name="Line 6"/>
            <p:cNvSpPr>
              <a:spLocks noChangeShapeType="1"/>
            </p:cNvSpPr>
            <p:nvPr/>
          </p:nvSpPr>
          <p:spPr bwMode="auto">
            <a:xfrm flipV="1">
              <a:off x="1700" y="798"/>
              <a:ext cx="0" cy="2736"/>
            </a:xfrm>
            <a:prstGeom prst="line">
              <a:avLst/>
            </a:prstGeom>
            <a:noFill/>
            <a:ln w="19050">
              <a:solidFill>
                <a:srgbClr val="FF99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2775" name="Line 7"/>
            <p:cNvSpPr>
              <a:spLocks noChangeShapeType="1"/>
            </p:cNvSpPr>
            <p:nvPr/>
          </p:nvSpPr>
          <p:spPr bwMode="auto">
            <a:xfrm flipV="1">
              <a:off x="4128" y="808"/>
              <a:ext cx="0" cy="2736"/>
            </a:xfrm>
            <a:prstGeom prst="line">
              <a:avLst/>
            </a:prstGeom>
            <a:noFill/>
            <a:ln w="19050">
              <a:solidFill>
                <a:srgbClr val="FF99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672776" name="AutoShape 8"/>
            <p:cNvCxnSpPr>
              <a:cxnSpLocks noChangeShapeType="1"/>
            </p:cNvCxnSpPr>
            <p:nvPr/>
          </p:nvCxnSpPr>
          <p:spPr bwMode="auto">
            <a:xfrm>
              <a:off x="1700" y="1038"/>
              <a:ext cx="2428" cy="10"/>
            </a:xfrm>
            <a:prstGeom prst="straightConnector1">
              <a:avLst/>
            </a:prstGeom>
            <a:noFill/>
            <a:ln w="19050">
              <a:solidFill>
                <a:srgbClr val="FF99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777" name="Text Box 9"/>
            <p:cNvSpPr txBox="1">
              <a:spLocks noChangeArrowheads="1"/>
            </p:cNvSpPr>
            <p:nvPr/>
          </p:nvSpPr>
          <p:spPr bwMode="auto">
            <a:xfrm>
              <a:off x="2488" y="841"/>
              <a:ext cx="836" cy="19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solidFill>
                    <a:srgbClr val="FF9900"/>
                  </a:solidFill>
                  <a:latin typeface="Arial" pitchFamily="34" charset="0"/>
                </a:rPr>
                <a:t>Steam Ingress</a:t>
              </a:r>
              <a:endParaRPr lang="ru-RU" sz="1400" b="0">
                <a:solidFill>
                  <a:srgbClr val="FF9900"/>
                </a:solidFill>
                <a:latin typeface="Arial" pitchFamily="34" charset="0"/>
              </a:endParaRPr>
            </a:p>
          </p:txBody>
        </p:sp>
        <p:sp>
          <p:nvSpPr>
            <p:cNvPr id="672778" name="Line 10"/>
            <p:cNvSpPr>
              <a:spLocks noChangeShapeType="1"/>
            </p:cNvSpPr>
            <p:nvPr/>
          </p:nvSpPr>
          <p:spPr bwMode="auto">
            <a:xfrm flipV="1">
              <a:off x="2298" y="1246"/>
              <a:ext cx="6" cy="2292"/>
            </a:xfrm>
            <a:prstGeom prst="line">
              <a:avLst/>
            </a:prstGeom>
            <a:noFill/>
            <a:ln w="19050">
              <a:solidFill>
                <a:srgbClr val="FF99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2779" name="Line 11"/>
            <p:cNvSpPr>
              <a:spLocks noChangeShapeType="1"/>
            </p:cNvSpPr>
            <p:nvPr/>
          </p:nvSpPr>
          <p:spPr bwMode="auto">
            <a:xfrm flipV="1">
              <a:off x="3646" y="1244"/>
              <a:ext cx="6" cy="2292"/>
            </a:xfrm>
            <a:prstGeom prst="line">
              <a:avLst/>
            </a:prstGeom>
            <a:noFill/>
            <a:ln w="19050">
              <a:solidFill>
                <a:srgbClr val="FF99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cxnSp>
          <p:nvCxnSpPr>
            <p:cNvPr id="672780" name="AutoShape 12"/>
            <p:cNvCxnSpPr>
              <a:cxnSpLocks noChangeShapeType="1"/>
            </p:cNvCxnSpPr>
            <p:nvPr/>
          </p:nvCxnSpPr>
          <p:spPr bwMode="auto">
            <a:xfrm flipV="1">
              <a:off x="2307" y="1394"/>
              <a:ext cx="1345" cy="0"/>
            </a:xfrm>
            <a:prstGeom prst="straightConnector1">
              <a:avLst/>
            </a:prstGeom>
            <a:noFill/>
            <a:ln w="19050">
              <a:solidFill>
                <a:srgbClr val="FF99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2781" name="AutoShape 13"/>
            <p:cNvCxnSpPr>
              <a:cxnSpLocks noChangeShapeType="1"/>
            </p:cNvCxnSpPr>
            <p:nvPr/>
          </p:nvCxnSpPr>
          <p:spPr bwMode="auto">
            <a:xfrm flipV="1">
              <a:off x="3643" y="1392"/>
              <a:ext cx="476" cy="0"/>
            </a:xfrm>
            <a:prstGeom prst="straightConnector1">
              <a:avLst/>
            </a:prstGeom>
            <a:noFill/>
            <a:ln w="19050">
              <a:solidFill>
                <a:srgbClr val="FF99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2782" name="AutoShape 14"/>
            <p:cNvCxnSpPr>
              <a:cxnSpLocks noChangeShapeType="1"/>
            </p:cNvCxnSpPr>
            <p:nvPr/>
          </p:nvCxnSpPr>
          <p:spPr bwMode="auto">
            <a:xfrm flipV="1">
              <a:off x="1694" y="1392"/>
              <a:ext cx="612" cy="0"/>
            </a:xfrm>
            <a:prstGeom prst="straightConnector1">
              <a:avLst/>
            </a:prstGeom>
            <a:noFill/>
            <a:ln w="19050">
              <a:solidFill>
                <a:srgbClr val="FF99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72783" name="Text Box 15"/>
            <p:cNvSpPr txBox="1">
              <a:spLocks noChangeArrowheads="1"/>
            </p:cNvSpPr>
            <p:nvPr/>
          </p:nvSpPr>
          <p:spPr bwMode="auto">
            <a:xfrm>
              <a:off x="1948" y="1213"/>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FF9900"/>
                  </a:solidFill>
                  <a:latin typeface="Arial" pitchFamily="34" charset="0"/>
                </a:rPr>
                <a:t>C</a:t>
              </a:r>
              <a:endParaRPr lang="ru-RU" sz="1400">
                <a:solidFill>
                  <a:srgbClr val="FF9900"/>
                </a:solidFill>
                <a:latin typeface="Arial" pitchFamily="34" charset="0"/>
              </a:endParaRPr>
            </a:p>
          </p:txBody>
        </p:sp>
        <p:sp>
          <p:nvSpPr>
            <p:cNvPr id="672784" name="Text Box 16"/>
            <p:cNvSpPr txBox="1">
              <a:spLocks noChangeArrowheads="1"/>
            </p:cNvSpPr>
            <p:nvPr/>
          </p:nvSpPr>
          <p:spPr bwMode="auto">
            <a:xfrm>
              <a:off x="2908" y="1225"/>
              <a:ext cx="19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FF9900"/>
                  </a:solidFill>
                  <a:latin typeface="Arial" pitchFamily="34" charset="0"/>
                </a:rPr>
                <a:t>D</a:t>
              </a:r>
              <a:endParaRPr lang="ru-RU" sz="1400">
                <a:solidFill>
                  <a:srgbClr val="FF9900"/>
                </a:solidFill>
                <a:latin typeface="Arial" pitchFamily="34" charset="0"/>
              </a:endParaRPr>
            </a:p>
          </p:txBody>
        </p:sp>
        <p:sp>
          <p:nvSpPr>
            <p:cNvPr id="672785" name="Text Box 17"/>
            <p:cNvSpPr txBox="1">
              <a:spLocks noChangeArrowheads="1"/>
            </p:cNvSpPr>
            <p:nvPr/>
          </p:nvSpPr>
          <p:spPr bwMode="auto">
            <a:xfrm>
              <a:off x="3796" y="1225"/>
              <a:ext cx="191"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FF9900"/>
                  </a:solidFill>
                  <a:latin typeface="Arial" pitchFamily="34" charset="0"/>
                </a:rPr>
                <a:t>E</a:t>
              </a:r>
              <a:endParaRPr lang="ru-RU" sz="1400">
                <a:solidFill>
                  <a:srgbClr val="FF9900"/>
                </a:solidFill>
                <a:latin typeface="Arial" pitchFamily="34" charset="0"/>
              </a:endParaRPr>
            </a:p>
          </p:txBody>
        </p:sp>
        <p:sp>
          <p:nvSpPr>
            <p:cNvPr id="672786" name="Line 18"/>
            <p:cNvSpPr>
              <a:spLocks noChangeShapeType="1"/>
            </p:cNvSpPr>
            <p:nvPr/>
          </p:nvSpPr>
          <p:spPr bwMode="auto">
            <a:xfrm flipH="1">
              <a:off x="2588" y="2292"/>
              <a:ext cx="90" cy="534"/>
            </a:xfrm>
            <a:prstGeom prst="line">
              <a:avLst/>
            </a:prstGeom>
            <a:noFill/>
            <a:ln w="190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2787" name="Line 19"/>
            <p:cNvSpPr>
              <a:spLocks noChangeShapeType="1"/>
            </p:cNvSpPr>
            <p:nvPr/>
          </p:nvSpPr>
          <p:spPr bwMode="auto">
            <a:xfrm>
              <a:off x="2720" y="2304"/>
              <a:ext cx="78" cy="804"/>
            </a:xfrm>
            <a:prstGeom prst="line">
              <a:avLst/>
            </a:prstGeom>
            <a:noFill/>
            <a:ln w="190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2788" name="Line 20"/>
            <p:cNvSpPr>
              <a:spLocks noChangeShapeType="1"/>
            </p:cNvSpPr>
            <p:nvPr/>
          </p:nvSpPr>
          <p:spPr bwMode="auto">
            <a:xfrm>
              <a:off x="2750" y="2322"/>
              <a:ext cx="156" cy="636"/>
            </a:xfrm>
            <a:prstGeom prst="line">
              <a:avLst/>
            </a:prstGeom>
            <a:noFill/>
            <a:ln w="190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2789" name="Line 21"/>
            <p:cNvSpPr>
              <a:spLocks noChangeShapeType="1"/>
            </p:cNvSpPr>
            <p:nvPr/>
          </p:nvSpPr>
          <p:spPr bwMode="auto">
            <a:xfrm>
              <a:off x="2804" y="2322"/>
              <a:ext cx="1272" cy="126"/>
            </a:xfrm>
            <a:prstGeom prst="line">
              <a:avLst/>
            </a:prstGeom>
            <a:noFill/>
            <a:ln w="19050">
              <a:solidFill>
                <a:schemeClr val="tx1"/>
              </a:solidFill>
              <a:round/>
              <a:headEnd type="none" w="sm" len="sm"/>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2790" name="Text Box 22"/>
            <p:cNvSpPr txBox="1">
              <a:spLocks noChangeArrowheads="1"/>
            </p:cNvSpPr>
            <p:nvPr/>
          </p:nvSpPr>
          <p:spPr bwMode="auto">
            <a:xfrm>
              <a:off x="2500" y="2090"/>
              <a:ext cx="1035" cy="192"/>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latin typeface="Arial" pitchFamily="34" charset="0"/>
                </a:rPr>
                <a:t>Blowing of furnace</a:t>
              </a:r>
              <a:endParaRPr lang="ru-RU" sz="1400" b="0">
                <a:latin typeface="Arial" pitchFamily="34" charset="0"/>
              </a:endParaRPr>
            </a:p>
          </p:txBody>
        </p:sp>
      </p:gr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9784DBD6-A9CD-4360-8CA5-566281402CC1}" type="slidenum">
              <a:rPr lang="en-GB" sz="1400"/>
              <a:pPr/>
              <a:t>12</a:t>
            </a:fld>
            <a:endParaRPr lang="en-GB" sz="1400"/>
          </a:p>
        </p:txBody>
      </p:sp>
      <p:sp>
        <p:nvSpPr>
          <p:cNvPr id="734210" name="Rectangle 2"/>
          <p:cNvSpPr>
            <a:spLocks noChangeArrowheads="1"/>
          </p:cNvSpPr>
          <p:nvPr/>
        </p:nvSpPr>
        <p:spPr bwMode="auto">
          <a:xfrm>
            <a:off x="0" y="0"/>
            <a:ext cx="91440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Experimental Results (4)</a:t>
            </a:r>
            <a:endParaRPr lang="en-GB" sz="3200">
              <a:solidFill>
                <a:srgbClr val="A50021"/>
              </a:solidFill>
            </a:endParaRPr>
          </a:p>
        </p:txBody>
      </p:sp>
      <p:sp>
        <p:nvSpPr>
          <p:cNvPr id="734211" name="Text Box 3"/>
          <p:cNvSpPr txBox="1">
            <a:spLocks noChangeArrowheads="1"/>
          </p:cNvSpPr>
          <p:nvPr/>
        </p:nvSpPr>
        <p:spPr bwMode="auto">
          <a:xfrm>
            <a:off x="1295400" y="614363"/>
            <a:ext cx="414337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srgbClr val="000066"/>
                </a:solidFill>
                <a:latin typeface="Arial" pitchFamily="34" charset="0"/>
              </a:rPr>
              <a:t>Corrosion kinetics</a:t>
            </a:r>
          </a:p>
        </p:txBody>
      </p:sp>
      <p:grpSp>
        <p:nvGrpSpPr>
          <p:cNvPr id="734212" name="Group 4"/>
          <p:cNvGrpSpPr>
            <a:grpSpLocks/>
          </p:cNvGrpSpPr>
          <p:nvPr/>
        </p:nvGrpSpPr>
        <p:grpSpPr bwMode="auto">
          <a:xfrm>
            <a:off x="153988" y="1003300"/>
            <a:ext cx="5729287" cy="5275263"/>
            <a:chOff x="97" y="632"/>
            <a:chExt cx="3609" cy="3323"/>
          </a:xfrm>
        </p:grpSpPr>
        <p:grpSp>
          <p:nvGrpSpPr>
            <p:cNvPr id="734213" name="Group 5"/>
            <p:cNvGrpSpPr>
              <a:grpSpLocks/>
            </p:cNvGrpSpPr>
            <p:nvPr/>
          </p:nvGrpSpPr>
          <p:grpSpPr bwMode="auto">
            <a:xfrm>
              <a:off x="97" y="632"/>
              <a:ext cx="3609" cy="3323"/>
              <a:chOff x="97" y="632"/>
              <a:chExt cx="3609" cy="3323"/>
            </a:xfrm>
          </p:grpSpPr>
          <p:graphicFrame>
            <p:nvGraphicFramePr>
              <p:cNvPr id="734214" name="Object 6"/>
              <p:cNvGraphicFramePr>
                <a:graphicFrameLocks/>
              </p:cNvGraphicFramePr>
              <p:nvPr/>
            </p:nvGraphicFramePr>
            <p:xfrm>
              <a:off x="97" y="632"/>
              <a:ext cx="3609" cy="3323"/>
            </p:xfrm>
            <a:graphic>
              <a:graphicData uri="http://schemas.openxmlformats.org/presentationml/2006/ole">
                <mc:AlternateContent xmlns:mc="http://schemas.openxmlformats.org/markup-compatibility/2006">
                  <mc:Choice xmlns:v="urn:schemas-microsoft-com:vml" Requires="v">
                    <p:oleObj spid="_x0000_s734234" name="Plot" r:id="rId3" imgW="6999840" imgH="6282000" progId="Grapher.Document">
                      <p:embed/>
                    </p:oleObj>
                  </mc:Choice>
                  <mc:Fallback>
                    <p:oleObj name="Plot" r:id="rId3" imgW="6999840" imgH="6282000" progId="Grapher.Document">
                      <p:embed/>
                      <p:pic>
                        <p:nvPicPr>
                          <p:cNvPr id="0" name="Object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 y="632"/>
                            <a:ext cx="3609" cy="332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4215" name="Line 7"/>
              <p:cNvSpPr>
                <a:spLocks noChangeAspect="1" noChangeShapeType="1"/>
              </p:cNvSpPr>
              <p:nvPr/>
            </p:nvSpPr>
            <p:spPr bwMode="auto">
              <a:xfrm flipV="1">
                <a:off x="3338" y="685"/>
                <a:ext cx="0" cy="2903"/>
              </a:xfrm>
              <a:prstGeom prst="line">
                <a:avLst/>
              </a:prstGeom>
              <a:noFill/>
              <a:ln w="19050">
                <a:solidFill>
                  <a:srgbClr val="FF99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34216" name="Line 8"/>
              <p:cNvSpPr>
                <a:spLocks noChangeAspect="1" noChangeShapeType="1"/>
              </p:cNvSpPr>
              <p:nvPr/>
            </p:nvSpPr>
            <p:spPr bwMode="auto">
              <a:xfrm>
                <a:off x="2381" y="817"/>
                <a:ext cx="957" cy="0"/>
              </a:xfrm>
              <a:prstGeom prst="line">
                <a:avLst/>
              </a:prstGeom>
              <a:noFill/>
              <a:ln w="19050">
                <a:solidFill>
                  <a:srgbClr val="FF9900"/>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34217" name="Line 9"/>
              <p:cNvSpPr>
                <a:spLocks noChangeAspect="1" noChangeShapeType="1"/>
              </p:cNvSpPr>
              <p:nvPr/>
            </p:nvSpPr>
            <p:spPr bwMode="auto">
              <a:xfrm flipH="1">
                <a:off x="2053" y="817"/>
                <a:ext cx="328" cy="0"/>
              </a:xfrm>
              <a:prstGeom prst="line">
                <a:avLst/>
              </a:prstGeom>
              <a:noFill/>
              <a:ln w="1905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34218" name="Text Box 10"/>
              <p:cNvSpPr txBox="1">
                <a:spLocks noChangeAspect="1" noChangeArrowheads="1"/>
              </p:cNvSpPr>
              <p:nvPr/>
            </p:nvSpPr>
            <p:spPr bwMode="auto">
              <a:xfrm>
                <a:off x="1350" y="648"/>
                <a:ext cx="171" cy="15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72000" bIns="360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FF9900"/>
                    </a:solidFill>
                    <a:latin typeface="Arial" pitchFamily="34" charset="0"/>
                  </a:rPr>
                  <a:t>A</a:t>
                </a:r>
                <a:endParaRPr lang="ru-RU" sz="1400">
                  <a:solidFill>
                    <a:srgbClr val="FF9900"/>
                  </a:solidFill>
                  <a:latin typeface="Arial" pitchFamily="34" charset="0"/>
                </a:endParaRPr>
              </a:p>
            </p:txBody>
          </p:sp>
          <p:sp>
            <p:nvSpPr>
              <p:cNvPr id="734219" name="Text Box 11"/>
              <p:cNvSpPr txBox="1">
                <a:spLocks noChangeAspect="1" noChangeArrowheads="1"/>
              </p:cNvSpPr>
              <p:nvPr/>
            </p:nvSpPr>
            <p:spPr bwMode="auto">
              <a:xfrm>
                <a:off x="2124" y="648"/>
                <a:ext cx="171" cy="15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72000" bIns="360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FF9900"/>
                    </a:solidFill>
                    <a:latin typeface="Arial" pitchFamily="34" charset="0"/>
                  </a:rPr>
                  <a:t>D</a:t>
                </a:r>
                <a:endParaRPr lang="ru-RU" sz="1400">
                  <a:solidFill>
                    <a:srgbClr val="FF9900"/>
                  </a:solidFill>
                  <a:latin typeface="Arial" pitchFamily="34" charset="0"/>
                </a:endParaRPr>
              </a:p>
            </p:txBody>
          </p:sp>
          <p:sp>
            <p:nvSpPr>
              <p:cNvPr id="734220" name="Text Box 12"/>
              <p:cNvSpPr txBox="1">
                <a:spLocks noChangeAspect="1" noChangeArrowheads="1"/>
              </p:cNvSpPr>
              <p:nvPr/>
            </p:nvSpPr>
            <p:spPr bwMode="auto">
              <a:xfrm>
                <a:off x="2735" y="642"/>
                <a:ext cx="165" cy="15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72000" tIns="0" rIns="72000" bIns="360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FF9900"/>
                    </a:solidFill>
                    <a:latin typeface="Arial" pitchFamily="34" charset="0"/>
                  </a:rPr>
                  <a:t>E</a:t>
                </a:r>
                <a:endParaRPr lang="ru-RU" sz="1400">
                  <a:solidFill>
                    <a:srgbClr val="FF9900"/>
                  </a:solidFill>
                  <a:latin typeface="Arial" pitchFamily="34" charset="0"/>
                </a:endParaRPr>
              </a:p>
            </p:txBody>
          </p:sp>
          <p:sp>
            <p:nvSpPr>
              <p:cNvPr id="734221" name="Line 13"/>
              <p:cNvSpPr>
                <a:spLocks noChangeShapeType="1"/>
              </p:cNvSpPr>
              <p:nvPr/>
            </p:nvSpPr>
            <p:spPr bwMode="auto">
              <a:xfrm>
                <a:off x="558" y="818"/>
                <a:ext cx="1338" cy="0"/>
              </a:xfrm>
              <a:prstGeom prst="line">
                <a:avLst/>
              </a:prstGeom>
              <a:noFill/>
              <a:ln w="19050">
                <a:solidFill>
                  <a:srgbClr val="FF9900"/>
                </a:solidFill>
                <a:round/>
                <a:headEnd type="stealth" w="med" len="lg"/>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34222" name="Line 14"/>
            <p:cNvSpPr>
              <a:spLocks noChangeAspect="1" noChangeShapeType="1"/>
            </p:cNvSpPr>
            <p:nvPr/>
          </p:nvSpPr>
          <p:spPr bwMode="auto">
            <a:xfrm flipV="1">
              <a:off x="2387" y="691"/>
              <a:ext cx="0" cy="2903"/>
            </a:xfrm>
            <a:prstGeom prst="line">
              <a:avLst/>
            </a:prstGeom>
            <a:noFill/>
            <a:ln w="19050">
              <a:solidFill>
                <a:srgbClr val="FF99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
        <p:nvSpPr>
          <p:cNvPr id="734223" name="Text Box 15"/>
          <p:cNvSpPr txBox="1">
            <a:spLocks noChangeArrowheads="1"/>
          </p:cNvSpPr>
          <p:nvPr/>
        </p:nvSpPr>
        <p:spPr bwMode="auto">
          <a:xfrm>
            <a:off x="5975350" y="3216275"/>
            <a:ext cx="3168650" cy="2008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latin typeface="Arial" pitchFamily="34" charset="0"/>
              </a:rPr>
              <a:t>Melting of specimens in the end of regime E</a:t>
            </a:r>
          </a:p>
          <a:p>
            <a:endParaRPr lang="en-US" sz="1400">
              <a:latin typeface="Arial" pitchFamily="34" charset="0"/>
            </a:endParaRPr>
          </a:p>
          <a:p>
            <a:r>
              <a:rPr lang="en-US" sz="1200">
                <a:latin typeface="Arial" pitchFamily="34" charset="0"/>
              </a:rPr>
              <a:t>References:</a:t>
            </a:r>
          </a:p>
          <a:p>
            <a:r>
              <a:rPr lang="en-US" sz="1200" b="0">
                <a:latin typeface="Arial" pitchFamily="34" charset="0"/>
              </a:rPr>
              <a:t>[1] S.V. Bechta, V.B. Khabensky, </a:t>
            </a:r>
          </a:p>
          <a:p>
            <a:r>
              <a:rPr lang="en-US" sz="1200" b="0">
                <a:latin typeface="Arial" pitchFamily="34" charset="0"/>
              </a:rPr>
              <a:t>V.S. Granovsky etc. EXPERIMENTAL </a:t>
            </a:r>
          </a:p>
          <a:p>
            <a:r>
              <a:rPr lang="en-US" sz="1200" b="0">
                <a:latin typeface="Arial" pitchFamily="34" charset="0"/>
              </a:rPr>
              <a:t>STUDY OF INTERACTIONS BETWEEN </a:t>
            </a:r>
          </a:p>
          <a:p>
            <a:r>
              <a:rPr lang="en-US" sz="1200" b="0">
                <a:latin typeface="Arial" pitchFamily="34" charset="0"/>
              </a:rPr>
              <a:t>SUBOXIDIZED CORIUM AND REACTOR VESSEL STEEL. Proc. of ICAPP’06, Reno, NV USA, June 4-8, 2006, Paper 6054</a:t>
            </a:r>
            <a:r>
              <a:rPr lang="ru-RU" sz="1200" b="0">
                <a:latin typeface="Arial" pitchFamily="34" charset="0"/>
              </a:rPr>
              <a:t> </a:t>
            </a:r>
          </a:p>
        </p:txBody>
      </p:sp>
      <p:grpSp>
        <p:nvGrpSpPr>
          <p:cNvPr id="734224" name="Group 16"/>
          <p:cNvGrpSpPr>
            <a:grpSpLocks/>
          </p:cNvGrpSpPr>
          <p:nvPr/>
        </p:nvGrpSpPr>
        <p:grpSpPr bwMode="auto">
          <a:xfrm>
            <a:off x="6080125" y="1100138"/>
            <a:ext cx="2867025" cy="2047875"/>
            <a:chOff x="3867" y="639"/>
            <a:chExt cx="1806" cy="1290"/>
          </a:xfrm>
        </p:grpSpPr>
        <p:graphicFrame>
          <p:nvGraphicFramePr>
            <p:cNvPr id="734225" name="Object 17"/>
            <p:cNvGraphicFramePr>
              <a:graphicFrameLocks noChangeAspect="1"/>
            </p:cNvGraphicFramePr>
            <p:nvPr/>
          </p:nvGraphicFramePr>
          <p:xfrm>
            <a:off x="3867" y="639"/>
            <a:ext cx="1806" cy="1290"/>
          </p:xfrm>
          <a:graphic>
            <a:graphicData uri="http://schemas.openxmlformats.org/presentationml/2006/ole">
              <mc:AlternateContent xmlns:mc="http://schemas.openxmlformats.org/markup-compatibility/2006">
                <mc:Choice xmlns:v="urn:schemas-microsoft-com:vml" Requires="v">
                  <p:oleObj spid="_x0000_s734235" name="Точечный рисунок" r:id="rId5" imgW="2866667" imgH="2048161" progId="Paint.Picture">
                    <p:embed/>
                  </p:oleObj>
                </mc:Choice>
                <mc:Fallback>
                  <p:oleObj name="Точечный рисунок" r:id="rId5" imgW="2866667" imgH="2048161" progId="Paint.Picture">
                    <p:embed/>
                    <p:pic>
                      <p:nvPicPr>
                        <p:cNvPr id="0" name="Object 1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67" y="639"/>
                          <a:ext cx="1806" cy="12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34226" name="Text Box 18"/>
            <p:cNvSpPr txBox="1">
              <a:spLocks noChangeArrowheads="1"/>
            </p:cNvSpPr>
            <p:nvPr/>
          </p:nvSpPr>
          <p:spPr bwMode="auto">
            <a:xfrm>
              <a:off x="4286" y="787"/>
              <a:ext cx="32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latin typeface="Arial" pitchFamily="34" charset="0"/>
                </a:rPr>
                <a:t>Melt</a:t>
              </a:r>
              <a:endParaRPr lang="ru-RU" sz="1400" b="0">
                <a:latin typeface="Arial" pitchFamily="34" charset="0"/>
              </a:endParaRPr>
            </a:p>
          </p:txBody>
        </p:sp>
        <p:sp>
          <p:nvSpPr>
            <p:cNvPr id="734227" name="Text Box 19"/>
            <p:cNvSpPr txBox="1">
              <a:spLocks noChangeArrowheads="1"/>
            </p:cNvSpPr>
            <p:nvPr/>
          </p:nvSpPr>
          <p:spPr bwMode="auto">
            <a:xfrm>
              <a:off x="4352" y="1117"/>
              <a:ext cx="215"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latin typeface="Arial" pitchFamily="34" charset="0"/>
                </a:rPr>
                <a:t>IZ</a:t>
              </a:r>
              <a:endParaRPr lang="ru-RU" sz="1400" b="0">
                <a:latin typeface="Arial" pitchFamily="34" charset="0"/>
              </a:endParaRPr>
            </a:p>
          </p:txBody>
        </p:sp>
        <p:sp>
          <p:nvSpPr>
            <p:cNvPr id="734228" name="Text Box 20"/>
            <p:cNvSpPr txBox="1">
              <a:spLocks noChangeArrowheads="1"/>
            </p:cNvSpPr>
            <p:nvPr/>
          </p:nvSpPr>
          <p:spPr bwMode="auto">
            <a:xfrm>
              <a:off x="4190" y="1387"/>
              <a:ext cx="613"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latin typeface="Arial" pitchFamily="34" charset="0"/>
                </a:rPr>
                <a:t>Specimen</a:t>
              </a:r>
              <a:endParaRPr lang="ru-RU" sz="1400" b="0">
                <a:latin typeface="Arial" pitchFamily="34" charset="0"/>
              </a:endParaRPr>
            </a:p>
          </p:txBody>
        </p:sp>
      </p:grpSp>
      <p:sp>
        <p:nvSpPr>
          <p:cNvPr id="734229" name="Line 21"/>
          <p:cNvSpPr>
            <a:spLocks noChangeShapeType="1"/>
          </p:cNvSpPr>
          <p:nvPr/>
        </p:nvSpPr>
        <p:spPr bwMode="auto">
          <a:xfrm flipH="1" flipV="1">
            <a:off x="3819525" y="1771650"/>
            <a:ext cx="2773363" cy="96838"/>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34230" name="Line 22"/>
          <p:cNvSpPr>
            <a:spLocks noChangeShapeType="1"/>
          </p:cNvSpPr>
          <p:nvPr/>
        </p:nvSpPr>
        <p:spPr bwMode="auto">
          <a:xfrm flipH="1">
            <a:off x="3944938" y="2136775"/>
            <a:ext cx="2743200" cy="1797050"/>
          </a:xfrm>
          <a:prstGeom prst="line">
            <a:avLst/>
          </a:prstGeom>
          <a:noFill/>
          <a:ln w="12700">
            <a:solidFill>
              <a:schemeClr val="tx1"/>
            </a:solidFill>
            <a:round/>
            <a:headEnd type="stealth" w="med" len="lg"/>
            <a:tailEnd type="stealth" w="med" len="lg"/>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34231" name="Rectangle 23"/>
          <p:cNvSpPr>
            <a:spLocks noChangeArrowheads="1"/>
          </p:cNvSpPr>
          <p:nvPr/>
        </p:nvSpPr>
        <p:spPr bwMode="auto">
          <a:xfrm>
            <a:off x="0" y="323373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34232" name="Object 24"/>
          <p:cNvGraphicFramePr>
            <a:graphicFrameLocks noChangeAspect="1"/>
          </p:cNvGraphicFramePr>
          <p:nvPr/>
        </p:nvGraphicFramePr>
        <p:xfrm>
          <a:off x="6116638" y="5327650"/>
          <a:ext cx="2898775" cy="509588"/>
        </p:xfrm>
        <a:graphic>
          <a:graphicData uri="http://schemas.openxmlformats.org/presentationml/2006/ole">
            <mc:AlternateContent xmlns:mc="http://schemas.openxmlformats.org/markup-compatibility/2006">
              <mc:Choice xmlns:v="urn:schemas-microsoft-com:vml" Requires="v">
                <p:oleObj spid="_x0000_s734236" name="Формула" r:id="rId7" imgW="2222500" imgH="393700" progId="Equation.3">
                  <p:embed/>
                </p:oleObj>
              </mc:Choice>
              <mc:Fallback>
                <p:oleObj name="Формула" r:id="rId7" imgW="2222500" imgH="393700" progId="Equation.3">
                  <p:embed/>
                  <p:pic>
                    <p:nvPicPr>
                      <p:cNvPr id="0" name="Object 2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116638" y="5327650"/>
                        <a:ext cx="2898775" cy="509588"/>
                      </a:xfrm>
                      <a:prstGeom prst="rect">
                        <a:avLst/>
                      </a:prstGeom>
                      <a:solidFill>
                        <a:schemeClr val="bg1"/>
                      </a:solidFill>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4F1CA609-4F69-4772-B147-81B5D7D7921E}" type="slidenum">
              <a:rPr lang="en-GB" sz="1400"/>
              <a:pPr/>
              <a:t>13</a:t>
            </a:fld>
            <a:endParaRPr lang="en-GB" sz="1400"/>
          </a:p>
        </p:txBody>
      </p:sp>
      <p:sp>
        <p:nvSpPr>
          <p:cNvPr id="674818" name="Rectangle 2"/>
          <p:cNvSpPr>
            <a:spLocks noChangeArrowheads="1"/>
          </p:cNvSpPr>
          <p:nvPr/>
        </p:nvSpPr>
        <p:spPr bwMode="auto">
          <a:xfrm>
            <a:off x="839788" y="0"/>
            <a:ext cx="77724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Ablation and steam absorption kinetics</a:t>
            </a:r>
            <a:endParaRPr lang="en-GB" sz="3200">
              <a:solidFill>
                <a:srgbClr val="A50021"/>
              </a:solidFill>
            </a:endParaRPr>
          </a:p>
        </p:txBody>
      </p:sp>
      <p:sp>
        <p:nvSpPr>
          <p:cNvPr id="674819" name="Text Box 3"/>
          <p:cNvSpPr txBox="1">
            <a:spLocks noChangeArrowheads="1"/>
          </p:cNvSpPr>
          <p:nvPr/>
        </p:nvSpPr>
        <p:spPr bwMode="auto">
          <a:xfrm>
            <a:off x="631825" y="554038"/>
            <a:ext cx="85439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srgbClr val="000066"/>
                </a:solidFill>
                <a:latin typeface="Arial" pitchFamily="34" charset="0"/>
              </a:rPr>
              <a:t>Specimen temperatures during it interaction with suboxidized corium</a:t>
            </a:r>
            <a:endParaRPr lang="ru-RU" sz="2000">
              <a:solidFill>
                <a:srgbClr val="000066"/>
              </a:solidFill>
              <a:latin typeface="Arial" pitchFamily="34" charset="0"/>
            </a:endParaRPr>
          </a:p>
        </p:txBody>
      </p:sp>
      <p:graphicFrame>
        <p:nvGraphicFramePr>
          <p:cNvPr id="674820" name="Object 4"/>
          <p:cNvGraphicFramePr>
            <a:graphicFrameLocks noChangeAspect="1"/>
          </p:cNvGraphicFramePr>
          <p:nvPr/>
        </p:nvGraphicFramePr>
        <p:xfrm>
          <a:off x="123825" y="1273175"/>
          <a:ext cx="4159250" cy="3871913"/>
        </p:xfrm>
        <a:graphic>
          <a:graphicData uri="http://schemas.openxmlformats.org/presentationml/2006/ole">
            <mc:AlternateContent xmlns:mc="http://schemas.openxmlformats.org/markup-compatibility/2006">
              <mc:Choice xmlns:v="urn:schemas-microsoft-com:vml" Requires="v">
                <p:oleObj spid="_x0000_s674854" name="Plot" r:id="rId4" imgW="4858200" imgH="4523400" progId="Grapher.Document">
                  <p:embed/>
                </p:oleObj>
              </mc:Choice>
              <mc:Fallback>
                <p:oleObj name="Plot" r:id="rId4" imgW="4858200" imgH="4523400" progId="Grapher.Document">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825" y="1273175"/>
                        <a:ext cx="4159250" cy="3871913"/>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nvGrpSpPr>
          <p:cNvPr id="674821" name="Group 5"/>
          <p:cNvGrpSpPr>
            <a:grpSpLocks/>
          </p:cNvGrpSpPr>
          <p:nvPr/>
        </p:nvGrpSpPr>
        <p:grpSpPr bwMode="auto">
          <a:xfrm>
            <a:off x="4365625" y="1304925"/>
            <a:ext cx="4037013" cy="2214563"/>
            <a:chOff x="2750" y="822"/>
            <a:chExt cx="2543" cy="1395"/>
          </a:xfrm>
        </p:grpSpPr>
        <p:grpSp>
          <p:nvGrpSpPr>
            <p:cNvPr id="674822" name="Group 6"/>
            <p:cNvGrpSpPr>
              <a:grpSpLocks/>
            </p:cNvGrpSpPr>
            <p:nvPr/>
          </p:nvGrpSpPr>
          <p:grpSpPr bwMode="auto">
            <a:xfrm>
              <a:off x="2750" y="822"/>
              <a:ext cx="2527" cy="1044"/>
              <a:chOff x="2804" y="828"/>
              <a:chExt cx="2527" cy="1044"/>
            </a:xfrm>
          </p:grpSpPr>
          <p:pic>
            <p:nvPicPr>
              <p:cNvPr id="674823" name="Picture 7" descr="ris_temp_aux"/>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804" y="828"/>
                <a:ext cx="2527" cy="1044"/>
              </a:xfrm>
              <a:prstGeom prst="rect">
                <a:avLst/>
              </a:prstGeom>
              <a:noFill/>
              <a:extLst>
                <a:ext uri="{909E8E84-426E-40DD-AFC4-6F175D3DCCD1}">
                  <a14:hiddenFill xmlns:a14="http://schemas.microsoft.com/office/drawing/2010/main">
                    <a:solidFill>
                      <a:srgbClr val="FFFFFF"/>
                    </a:solidFill>
                  </a14:hiddenFill>
                </a:ext>
              </a:extLst>
            </p:spPr>
          </p:pic>
          <p:sp>
            <p:nvSpPr>
              <p:cNvPr id="674824" name="Text Box 8"/>
              <p:cNvSpPr txBox="1">
                <a:spLocks noChangeArrowheads="1"/>
              </p:cNvSpPr>
              <p:nvPr/>
            </p:nvSpPr>
            <p:spPr bwMode="auto">
              <a:xfrm>
                <a:off x="4730" y="1609"/>
                <a:ext cx="367"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latin typeface="Arial" pitchFamily="34" charset="0"/>
                  </a:rPr>
                  <a:t>T, </a:t>
                </a:r>
                <a:r>
                  <a:rPr lang="en-US" sz="1400" b="0" baseline="30000">
                    <a:latin typeface="Arial" pitchFamily="34" charset="0"/>
                  </a:rPr>
                  <a:t>o</a:t>
                </a:r>
                <a:r>
                  <a:rPr lang="en-US" sz="1400" b="0">
                    <a:latin typeface="Arial" pitchFamily="34" charset="0"/>
                  </a:rPr>
                  <a:t>C</a:t>
                </a:r>
                <a:endParaRPr lang="ru-RU" sz="1400" b="0">
                  <a:latin typeface="Arial" pitchFamily="34" charset="0"/>
                </a:endParaRPr>
              </a:p>
            </p:txBody>
          </p:sp>
        </p:grpSp>
        <p:sp>
          <p:nvSpPr>
            <p:cNvPr id="674825" name="Line 9"/>
            <p:cNvSpPr>
              <a:spLocks noChangeShapeType="1"/>
            </p:cNvSpPr>
            <p:nvPr/>
          </p:nvSpPr>
          <p:spPr bwMode="auto">
            <a:xfrm>
              <a:off x="3336" y="1266"/>
              <a:ext cx="312" cy="696"/>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4826" name="Text Box 10"/>
            <p:cNvSpPr txBox="1">
              <a:spLocks noChangeArrowheads="1"/>
            </p:cNvSpPr>
            <p:nvPr/>
          </p:nvSpPr>
          <p:spPr bwMode="auto">
            <a:xfrm>
              <a:off x="3632" y="1891"/>
              <a:ext cx="1661"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latin typeface="Arial" pitchFamily="34" charset="0"/>
                </a:rPr>
                <a:t>Final position of the interaction </a:t>
              </a:r>
            </a:p>
            <a:p>
              <a:r>
                <a:rPr lang="en-US" sz="1400" b="0">
                  <a:latin typeface="Arial" pitchFamily="34" charset="0"/>
                </a:rPr>
                <a:t>zone</a:t>
              </a:r>
              <a:r>
                <a:rPr lang="ru-RU" sz="1400" b="0">
                  <a:latin typeface="Arial" pitchFamily="34" charset="0"/>
                </a:rPr>
                <a:t> </a:t>
              </a:r>
              <a:r>
                <a:rPr lang="en-US" sz="1400" b="0">
                  <a:latin typeface="Arial" pitchFamily="34" charset="0"/>
                </a:rPr>
                <a:t>(IZ)</a:t>
              </a:r>
              <a:endParaRPr lang="ru-RU" sz="1400" b="0">
                <a:latin typeface="Arial" pitchFamily="34" charset="0"/>
              </a:endParaRPr>
            </a:p>
          </p:txBody>
        </p:sp>
        <p:sp>
          <p:nvSpPr>
            <p:cNvPr id="674827" name="Line 11"/>
            <p:cNvSpPr>
              <a:spLocks noChangeShapeType="1"/>
            </p:cNvSpPr>
            <p:nvPr/>
          </p:nvSpPr>
          <p:spPr bwMode="auto">
            <a:xfrm>
              <a:off x="3912" y="1812"/>
              <a:ext cx="546" cy="0"/>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4828" name="Text Box 12"/>
            <p:cNvSpPr txBox="1">
              <a:spLocks noChangeArrowheads="1"/>
            </p:cNvSpPr>
            <p:nvPr/>
          </p:nvSpPr>
          <p:spPr bwMode="auto">
            <a:xfrm>
              <a:off x="4004" y="1657"/>
              <a:ext cx="358"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b="0">
                  <a:latin typeface="Arial" pitchFamily="34" charset="0"/>
                </a:rPr>
                <a:t>1 cm</a:t>
              </a:r>
              <a:endParaRPr lang="ru-RU" sz="1400" b="0">
                <a:latin typeface="Arial" pitchFamily="34" charset="0"/>
              </a:endParaRPr>
            </a:p>
          </p:txBody>
        </p:sp>
        <p:sp>
          <p:nvSpPr>
            <p:cNvPr id="674829" name="Line 13"/>
            <p:cNvSpPr>
              <a:spLocks noChangeShapeType="1"/>
            </p:cNvSpPr>
            <p:nvPr/>
          </p:nvSpPr>
          <p:spPr bwMode="auto">
            <a:xfrm>
              <a:off x="3918" y="1758"/>
              <a:ext cx="0" cy="10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4830" name="Line 14"/>
            <p:cNvSpPr>
              <a:spLocks noChangeShapeType="1"/>
            </p:cNvSpPr>
            <p:nvPr/>
          </p:nvSpPr>
          <p:spPr bwMode="auto">
            <a:xfrm>
              <a:off x="4456" y="1762"/>
              <a:ext cx="0" cy="102"/>
            </a:xfrm>
            <a:prstGeom prst="line">
              <a:avLst/>
            </a:prstGeom>
            <a:noFill/>
            <a:ln w="1905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4831" name="Line 15"/>
            <p:cNvSpPr>
              <a:spLocks noChangeShapeType="1"/>
            </p:cNvSpPr>
            <p:nvPr/>
          </p:nvSpPr>
          <p:spPr bwMode="auto">
            <a:xfrm>
              <a:off x="2976" y="1650"/>
              <a:ext cx="168" cy="270"/>
            </a:xfrm>
            <a:prstGeom prst="line">
              <a:avLst/>
            </a:prstGeom>
            <a:noFill/>
            <a:ln w="12700">
              <a:solidFill>
                <a:schemeClr val="tx1"/>
              </a:solidFill>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4832" name="Text Box 16"/>
            <p:cNvSpPr txBox="1">
              <a:spLocks noChangeArrowheads="1"/>
            </p:cNvSpPr>
            <p:nvPr/>
          </p:nvSpPr>
          <p:spPr bwMode="auto">
            <a:xfrm>
              <a:off x="2782" y="1885"/>
              <a:ext cx="743" cy="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400" b="0">
                  <a:latin typeface="Arial" pitchFamily="34" charset="0"/>
                </a:rPr>
                <a:t>US sensor</a:t>
              </a:r>
            </a:p>
            <a:p>
              <a:pPr algn="ctr"/>
              <a:r>
                <a:rPr lang="en-US" sz="1400" b="0">
                  <a:latin typeface="Arial" pitchFamily="34" charset="0"/>
                </a:rPr>
                <a:t>sighting spot</a:t>
              </a:r>
              <a:endParaRPr lang="ru-RU" sz="1400" b="0">
                <a:latin typeface="Arial" pitchFamily="34" charset="0"/>
              </a:endParaRPr>
            </a:p>
          </p:txBody>
        </p:sp>
      </p:grpSp>
      <p:graphicFrame>
        <p:nvGraphicFramePr>
          <p:cNvPr id="674833" name="Group 17"/>
          <p:cNvGraphicFramePr>
            <a:graphicFrameLocks noGrp="1"/>
          </p:cNvGraphicFramePr>
          <p:nvPr/>
        </p:nvGraphicFramePr>
        <p:xfrm>
          <a:off x="4438650" y="4425950"/>
          <a:ext cx="4543425" cy="1828800"/>
        </p:xfrm>
        <a:graphic>
          <a:graphicData uri="http://schemas.openxmlformats.org/drawingml/2006/table">
            <a:tbl>
              <a:tblPr/>
              <a:tblGrid>
                <a:gridCol w="2952750"/>
                <a:gridCol w="714375"/>
                <a:gridCol w="876300"/>
              </a:tblGrid>
              <a:tr h="285750">
                <a:tc rowSpan="2">
                  <a:txBody>
                    <a:bodyPr/>
                    <a:lstStyle/>
                    <a:p>
                      <a:pPr marL="0" marR="0" lvl="0" indent="0" algn="ctr" defTabSz="762000" rtl="0" eaLnBrk="0" fontAlgn="base" latinLnBrk="0" hangingPunct="0">
                        <a:lnSpc>
                          <a:spcPct val="17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Parameter</a:t>
                      </a:r>
                      <a:endParaRPr kumimoji="0" lang="ru-RU" sz="1600" b="1"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gridSpan="2">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Test</a:t>
                      </a:r>
                      <a:endParaRPr kumimoji="0" lang="ru-RU"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hMerge="1">
                  <a:txBody>
                    <a:bodyPr/>
                    <a:lstStyle/>
                    <a:p>
                      <a:endParaRPr lang="de-DE"/>
                    </a:p>
                  </a:txBody>
                  <a:tcPr/>
                </a:tc>
              </a:tr>
              <a:tr h="284163">
                <a:tc vMerge="1">
                  <a:txBody>
                    <a:bodyPr/>
                    <a:lstStyle/>
                    <a:p>
                      <a:endParaRPr lang="de-DE"/>
                    </a:p>
                  </a:txBody>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MC6</a:t>
                      </a:r>
                      <a:endParaRPr kumimoji="0" lang="ru-RU"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MCP-3</a:t>
                      </a:r>
                      <a:endParaRPr kumimoji="0" lang="ru-RU" sz="16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85750">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Final Corrosion Depth, mm</a:t>
                      </a:r>
                      <a:endParaRPr kumimoji="0" lang="ru-RU" sz="1600" b="1"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rgbClr val="990033"/>
                          </a:solidFill>
                          <a:effectLst/>
                          <a:latin typeface="Arial" pitchFamily="34" charset="0"/>
                        </a:rPr>
                        <a:t>6.2</a:t>
                      </a:r>
                      <a:endParaRPr kumimoji="0" lang="ru-RU" sz="1600" b="0" i="0" u="none" strike="noStrike" cap="none" normalizeH="0" baseline="0" smtClean="0">
                        <a:ln>
                          <a:noFill/>
                        </a:ln>
                        <a:solidFill>
                          <a:srgbClr val="990033"/>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rgbClr val="990033"/>
                          </a:solidFill>
                          <a:effectLst/>
                          <a:latin typeface="Arial" pitchFamily="34" charset="0"/>
                        </a:rPr>
                        <a:t>7.6</a:t>
                      </a:r>
                      <a:endParaRPr kumimoji="0" lang="ru-RU" sz="1600" b="0" i="0" u="none" strike="noStrike" cap="none" normalizeH="0" baseline="0" smtClean="0">
                        <a:ln>
                          <a:noFill/>
                        </a:ln>
                        <a:solidFill>
                          <a:srgbClr val="990033"/>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284163">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Temperature of Lower Boundary of IZ at Final Position (T</a:t>
                      </a:r>
                      <a:r>
                        <a:rPr kumimoji="0" lang="en-US" sz="1600" b="1" i="0" u="none" strike="noStrike" cap="none" normalizeH="0" baseline="-25000" smtClean="0">
                          <a:ln>
                            <a:noFill/>
                          </a:ln>
                          <a:solidFill>
                            <a:srgbClr val="000066"/>
                          </a:solidFill>
                          <a:effectLst/>
                          <a:latin typeface="Arial" pitchFamily="34" charset="0"/>
                        </a:rPr>
                        <a:t>B</a:t>
                      </a:r>
                      <a:r>
                        <a:rPr kumimoji="0" lang="en-US" sz="1600" b="1" i="0" u="none" strike="noStrike" cap="none" normalizeH="0" baseline="0" smtClean="0">
                          <a:ln>
                            <a:noFill/>
                          </a:ln>
                          <a:solidFill>
                            <a:srgbClr val="000066"/>
                          </a:solidFill>
                          <a:effectLst/>
                          <a:latin typeface="Arial" pitchFamily="34" charset="0"/>
                        </a:rPr>
                        <a:t>), </a:t>
                      </a:r>
                      <a:r>
                        <a:rPr kumimoji="0" lang="en-US" sz="1600" b="1" i="0" u="none" strike="noStrike" cap="none" normalizeH="0" baseline="0" smtClean="0">
                          <a:ln>
                            <a:noFill/>
                          </a:ln>
                          <a:solidFill>
                            <a:srgbClr val="000066"/>
                          </a:solidFill>
                          <a:effectLst/>
                          <a:latin typeface="Arial" pitchFamily="34" charset="0"/>
                          <a:cs typeface="Arial" pitchFamily="34" charset="0"/>
                        </a:rPr>
                        <a:t>º</a:t>
                      </a:r>
                      <a:r>
                        <a:rPr kumimoji="0" lang="en-US" sz="1600" b="1" i="0" u="none" strike="noStrike" cap="none" normalizeH="0" baseline="0" smtClean="0">
                          <a:ln>
                            <a:noFill/>
                          </a:ln>
                          <a:solidFill>
                            <a:srgbClr val="000066"/>
                          </a:solidFill>
                          <a:effectLst/>
                          <a:latin typeface="Arial" pitchFamily="34" charset="0"/>
                        </a:rPr>
                        <a:t>C</a:t>
                      </a:r>
                      <a:endParaRPr kumimoji="0" lang="ru-RU" sz="1600" b="1"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9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rgbClr val="990033"/>
                          </a:solidFill>
                          <a:effectLst/>
                          <a:latin typeface="Arial" pitchFamily="34" charset="0"/>
                        </a:rPr>
                        <a:t>1180</a:t>
                      </a:r>
                      <a:endParaRPr kumimoji="0" lang="ru-RU" sz="1600" b="0" i="0" u="none" strike="noStrike" cap="none" normalizeH="0" baseline="0" smtClean="0">
                        <a:ln>
                          <a:noFill/>
                        </a:ln>
                        <a:solidFill>
                          <a:srgbClr val="990033"/>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9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rgbClr val="990033"/>
                          </a:solidFill>
                          <a:effectLst/>
                          <a:latin typeface="Arial" pitchFamily="34" charset="0"/>
                        </a:rPr>
                        <a:t>1160</a:t>
                      </a:r>
                      <a:endParaRPr kumimoji="0" lang="ru-RU" sz="1600" b="0" i="0" u="none" strike="noStrike" cap="none" normalizeH="0" baseline="0" smtClean="0">
                        <a:ln>
                          <a:noFill/>
                        </a:ln>
                        <a:solidFill>
                          <a:srgbClr val="990033"/>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674853" name="Text Box 37"/>
          <p:cNvSpPr txBox="1">
            <a:spLocks noChangeArrowheads="1"/>
          </p:cNvSpPr>
          <p:nvPr/>
        </p:nvSpPr>
        <p:spPr bwMode="auto">
          <a:xfrm>
            <a:off x="4498975" y="4013200"/>
            <a:ext cx="4475163"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a:solidFill>
                  <a:srgbClr val="990033"/>
                </a:solidFill>
                <a:latin typeface="Arial" pitchFamily="34" charset="0"/>
              </a:rPr>
              <a:t>Comparison of MC6 and MCP-3 Test Results</a:t>
            </a:r>
            <a:endParaRPr lang="ru-RU" sz="1600">
              <a:solidFill>
                <a:srgbClr val="990033"/>
              </a:solidFill>
              <a:latin typeface="Arial" pitchFamily="34" charset="0"/>
            </a:endParaRPr>
          </a:p>
        </p:txBody>
      </p:sp>
    </p:spTree>
  </p:cSld>
  <p:clrMapOvr>
    <a:masterClrMapping/>
  </p:clrMapOvr>
  <p:transition advClick="0"/>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9D758F18-B697-423F-B51D-F8B4F719BDF5}" type="slidenum">
              <a:rPr lang="en-GB" sz="1400"/>
              <a:pPr/>
              <a:t>14</a:t>
            </a:fld>
            <a:endParaRPr lang="en-GB" sz="1400"/>
          </a:p>
        </p:txBody>
      </p:sp>
      <p:sp>
        <p:nvSpPr>
          <p:cNvPr id="735234"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735235" name="Rectangle 3"/>
          <p:cNvSpPr>
            <a:spLocks noChangeArrowheads="1"/>
          </p:cNvSpPr>
          <p:nvPr/>
        </p:nvSpPr>
        <p:spPr bwMode="auto">
          <a:xfrm>
            <a:off x="333375" y="0"/>
            <a:ext cx="848995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Ablation and steam absorption kinetics (3)</a:t>
            </a:r>
            <a:endParaRPr lang="en-GB" sz="3200">
              <a:solidFill>
                <a:srgbClr val="A50021"/>
              </a:solidFill>
            </a:endParaRPr>
          </a:p>
        </p:txBody>
      </p:sp>
      <p:sp>
        <p:nvSpPr>
          <p:cNvPr id="735236" name="Text Box 4"/>
          <p:cNvSpPr txBox="1">
            <a:spLocks noChangeArrowheads="1"/>
          </p:cNvSpPr>
          <p:nvPr/>
        </p:nvSpPr>
        <p:spPr bwMode="auto">
          <a:xfrm>
            <a:off x="3098800" y="563563"/>
            <a:ext cx="2781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2000">
                <a:solidFill>
                  <a:srgbClr val="000066"/>
                </a:solidFill>
                <a:latin typeface="Arial" pitchFamily="34" charset="0"/>
              </a:rPr>
              <a:t>Hydrogen Generation</a:t>
            </a:r>
            <a:endParaRPr lang="ru-RU" sz="2000">
              <a:solidFill>
                <a:srgbClr val="000066"/>
              </a:solidFill>
              <a:latin typeface="Arial" pitchFamily="34" charset="0"/>
            </a:endParaRPr>
          </a:p>
        </p:txBody>
      </p:sp>
      <p:sp>
        <p:nvSpPr>
          <p:cNvPr id="735237" name="Text Box 5"/>
          <p:cNvSpPr txBox="1">
            <a:spLocks noChangeArrowheads="1"/>
          </p:cNvSpPr>
          <p:nvPr/>
        </p:nvSpPr>
        <p:spPr bwMode="auto">
          <a:xfrm>
            <a:off x="5680075" y="2325688"/>
            <a:ext cx="3267075" cy="3113087"/>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1800">
                <a:solidFill>
                  <a:srgbClr val="000066"/>
                </a:solidFill>
                <a:latin typeface="Arial" pitchFamily="34" charset="0"/>
              </a:rPr>
              <a:t>Average rates of hydrogen liberation</a:t>
            </a:r>
            <a:r>
              <a:rPr lang="ru-RU" sz="1800">
                <a:solidFill>
                  <a:srgbClr val="000066"/>
                </a:solidFill>
                <a:latin typeface="Arial" pitchFamily="34" charset="0"/>
              </a:rPr>
              <a:t>:</a:t>
            </a:r>
          </a:p>
          <a:p>
            <a:pPr algn="ctr"/>
            <a:r>
              <a:rPr lang="ru-RU" sz="1800">
                <a:solidFill>
                  <a:srgbClr val="A50021"/>
                </a:solidFill>
                <a:latin typeface="Arial" pitchFamily="34" charset="0"/>
              </a:rPr>
              <a:t>6.9 </a:t>
            </a:r>
            <a:r>
              <a:rPr lang="en-US" sz="1600">
                <a:solidFill>
                  <a:srgbClr val="A50021"/>
                </a:solidFill>
                <a:latin typeface="Arial" pitchFamily="34" charset="0"/>
              </a:rPr>
              <a:t>mg/s</a:t>
            </a:r>
            <a:r>
              <a:rPr lang="en-US" sz="1800">
                <a:solidFill>
                  <a:srgbClr val="A50021"/>
                </a:solidFill>
                <a:latin typeface="Arial" pitchFamily="34" charset="0"/>
              </a:rPr>
              <a:t> </a:t>
            </a:r>
            <a:r>
              <a:rPr lang="en-US" sz="1800">
                <a:solidFill>
                  <a:srgbClr val="000066"/>
                </a:solidFill>
                <a:latin typeface="Arial" pitchFamily="34" charset="0"/>
              </a:rPr>
              <a:t>– at stage</a:t>
            </a:r>
            <a:r>
              <a:rPr lang="ru-RU" sz="1800">
                <a:solidFill>
                  <a:srgbClr val="000066"/>
                </a:solidFill>
                <a:latin typeface="Arial" pitchFamily="34" charset="0"/>
              </a:rPr>
              <a:t> </a:t>
            </a:r>
            <a:r>
              <a:rPr lang="en-US" sz="1800">
                <a:solidFill>
                  <a:srgbClr val="000066"/>
                </a:solidFill>
                <a:latin typeface="Arial" pitchFamily="34" charset="0"/>
              </a:rPr>
              <a:t>C</a:t>
            </a:r>
          </a:p>
          <a:p>
            <a:pPr algn="ctr"/>
            <a:r>
              <a:rPr lang="en-US" sz="1800">
                <a:solidFill>
                  <a:srgbClr val="A50021"/>
                </a:solidFill>
                <a:latin typeface="Arial" pitchFamily="34" charset="0"/>
              </a:rPr>
              <a:t>3.6 </a:t>
            </a:r>
            <a:r>
              <a:rPr lang="en-US" sz="1600">
                <a:solidFill>
                  <a:srgbClr val="A50021"/>
                </a:solidFill>
                <a:latin typeface="Arial" pitchFamily="34" charset="0"/>
              </a:rPr>
              <a:t>mg/s</a:t>
            </a:r>
            <a:r>
              <a:rPr lang="en-US" sz="1800">
                <a:solidFill>
                  <a:srgbClr val="A50021"/>
                </a:solidFill>
                <a:latin typeface="Arial" pitchFamily="34" charset="0"/>
              </a:rPr>
              <a:t> </a:t>
            </a:r>
            <a:r>
              <a:rPr lang="en-US" sz="1800">
                <a:solidFill>
                  <a:srgbClr val="000066"/>
                </a:solidFill>
                <a:latin typeface="Arial" pitchFamily="34" charset="0"/>
              </a:rPr>
              <a:t>– at stage</a:t>
            </a:r>
            <a:r>
              <a:rPr lang="ru-RU" sz="1800">
                <a:latin typeface="Arial" pitchFamily="34" charset="0"/>
              </a:rPr>
              <a:t> </a:t>
            </a:r>
            <a:r>
              <a:rPr lang="en-US" sz="1800">
                <a:solidFill>
                  <a:srgbClr val="000066"/>
                </a:solidFill>
                <a:latin typeface="Arial" pitchFamily="34" charset="0"/>
              </a:rPr>
              <a:t>E</a:t>
            </a:r>
          </a:p>
          <a:p>
            <a:pPr algn="ctr"/>
            <a:endParaRPr lang="en-US" sz="1800">
              <a:solidFill>
                <a:srgbClr val="000066"/>
              </a:solidFill>
              <a:latin typeface="Arial" pitchFamily="34" charset="0"/>
            </a:endParaRPr>
          </a:p>
          <a:p>
            <a:pPr algn="ctr"/>
            <a:r>
              <a:rPr lang="ru-RU" sz="1800">
                <a:solidFill>
                  <a:srgbClr val="A50021"/>
                </a:solidFill>
                <a:latin typeface="Arial" pitchFamily="34" charset="0"/>
              </a:rPr>
              <a:t> </a:t>
            </a:r>
            <a:r>
              <a:rPr lang="en-US" sz="1800">
                <a:solidFill>
                  <a:srgbClr val="000066"/>
                </a:solidFill>
                <a:latin typeface="Arial" pitchFamily="34" charset="0"/>
              </a:rPr>
              <a:t>Hydrogen liberation rates at the steady regime</a:t>
            </a:r>
            <a:r>
              <a:rPr lang="ru-RU" sz="1800">
                <a:solidFill>
                  <a:srgbClr val="000066"/>
                </a:solidFill>
                <a:latin typeface="Arial" pitchFamily="34" charset="0"/>
              </a:rPr>
              <a:t>:</a:t>
            </a:r>
          </a:p>
          <a:p>
            <a:pPr algn="ctr"/>
            <a:r>
              <a:rPr lang="ru-RU" sz="1800">
                <a:solidFill>
                  <a:srgbClr val="A50021"/>
                </a:solidFill>
                <a:latin typeface="Arial" pitchFamily="34" charset="0"/>
              </a:rPr>
              <a:t>9.7 </a:t>
            </a:r>
            <a:r>
              <a:rPr lang="en-US" sz="1600">
                <a:solidFill>
                  <a:srgbClr val="A50021"/>
                </a:solidFill>
                <a:latin typeface="Arial" pitchFamily="34" charset="0"/>
              </a:rPr>
              <a:t>mg/s</a:t>
            </a:r>
            <a:r>
              <a:rPr lang="en-US" sz="1800">
                <a:solidFill>
                  <a:srgbClr val="A50021"/>
                </a:solidFill>
                <a:latin typeface="Arial" pitchFamily="34" charset="0"/>
              </a:rPr>
              <a:t> </a:t>
            </a:r>
            <a:r>
              <a:rPr lang="en-US" sz="1800">
                <a:solidFill>
                  <a:srgbClr val="000066"/>
                </a:solidFill>
                <a:latin typeface="Arial" pitchFamily="34" charset="0"/>
              </a:rPr>
              <a:t>– at stage</a:t>
            </a:r>
            <a:r>
              <a:rPr lang="ru-RU" sz="1800">
                <a:latin typeface="Arial" pitchFamily="34" charset="0"/>
              </a:rPr>
              <a:t> </a:t>
            </a:r>
            <a:r>
              <a:rPr lang="en-US" sz="1800">
                <a:latin typeface="Arial" pitchFamily="34" charset="0"/>
              </a:rPr>
              <a:t>C</a:t>
            </a:r>
            <a:endParaRPr lang="en-US" sz="1800">
              <a:solidFill>
                <a:srgbClr val="A50021"/>
              </a:solidFill>
              <a:latin typeface="Arial" pitchFamily="34" charset="0"/>
            </a:endParaRPr>
          </a:p>
          <a:p>
            <a:pPr algn="ctr"/>
            <a:r>
              <a:rPr lang="ru-RU" sz="1800">
                <a:solidFill>
                  <a:srgbClr val="A50021"/>
                </a:solidFill>
                <a:latin typeface="Arial" pitchFamily="34" charset="0"/>
              </a:rPr>
              <a:t>5</a:t>
            </a:r>
            <a:r>
              <a:rPr lang="en-US" sz="1800">
                <a:solidFill>
                  <a:srgbClr val="A50021"/>
                </a:solidFill>
                <a:latin typeface="Arial" pitchFamily="34" charset="0"/>
              </a:rPr>
              <a:t>.</a:t>
            </a:r>
            <a:r>
              <a:rPr lang="ru-RU" sz="1800">
                <a:solidFill>
                  <a:srgbClr val="A50021"/>
                </a:solidFill>
                <a:latin typeface="Arial" pitchFamily="34" charset="0"/>
              </a:rPr>
              <a:t>0</a:t>
            </a:r>
            <a:r>
              <a:rPr lang="en-US" sz="1800">
                <a:solidFill>
                  <a:srgbClr val="A50021"/>
                </a:solidFill>
                <a:latin typeface="Arial" pitchFamily="34" charset="0"/>
              </a:rPr>
              <a:t> </a:t>
            </a:r>
            <a:r>
              <a:rPr lang="en-US" sz="1600">
                <a:solidFill>
                  <a:srgbClr val="A50021"/>
                </a:solidFill>
                <a:latin typeface="Arial" pitchFamily="34" charset="0"/>
              </a:rPr>
              <a:t>mg/s</a:t>
            </a:r>
            <a:r>
              <a:rPr lang="en-US" sz="1800">
                <a:solidFill>
                  <a:srgbClr val="A50021"/>
                </a:solidFill>
                <a:latin typeface="Arial" pitchFamily="34" charset="0"/>
              </a:rPr>
              <a:t> </a:t>
            </a:r>
            <a:r>
              <a:rPr lang="en-US" sz="1800">
                <a:solidFill>
                  <a:srgbClr val="000066"/>
                </a:solidFill>
                <a:latin typeface="Arial" pitchFamily="34" charset="0"/>
              </a:rPr>
              <a:t>– at stage</a:t>
            </a:r>
            <a:r>
              <a:rPr lang="ru-RU" sz="1800">
                <a:latin typeface="Arial" pitchFamily="34" charset="0"/>
              </a:rPr>
              <a:t> </a:t>
            </a:r>
            <a:r>
              <a:rPr lang="en-US" sz="1800">
                <a:solidFill>
                  <a:srgbClr val="000066"/>
                </a:solidFill>
                <a:latin typeface="Arial" pitchFamily="34" charset="0"/>
              </a:rPr>
              <a:t>E</a:t>
            </a:r>
            <a:endParaRPr lang="ru-RU" sz="1800">
              <a:solidFill>
                <a:srgbClr val="000066"/>
              </a:solidFill>
              <a:latin typeface="Arial" pitchFamily="34" charset="0"/>
            </a:endParaRPr>
          </a:p>
          <a:p>
            <a:pPr algn="ctr"/>
            <a:endParaRPr lang="ru-RU" sz="1800">
              <a:solidFill>
                <a:srgbClr val="000066"/>
              </a:solidFill>
              <a:latin typeface="Arial" pitchFamily="34" charset="0"/>
            </a:endParaRPr>
          </a:p>
          <a:p>
            <a:pPr algn="ctr"/>
            <a:r>
              <a:rPr lang="en-US" sz="1800">
                <a:solidFill>
                  <a:srgbClr val="000066"/>
                </a:solidFill>
                <a:latin typeface="Arial" pitchFamily="34" charset="0"/>
              </a:rPr>
              <a:t>Crust dissolves at stage D</a:t>
            </a:r>
            <a:endParaRPr lang="ru-RU" sz="1800">
              <a:solidFill>
                <a:srgbClr val="000066"/>
              </a:solidFill>
              <a:latin typeface="Arial" pitchFamily="34" charset="0"/>
            </a:endParaRPr>
          </a:p>
        </p:txBody>
      </p:sp>
      <p:graphicFrame>
        <p:nvGraphicFramePr>
          <p:cNvPr id="735238" name="Object 6"/>
          <p:cNvGraphicFramePr>
            <a:graphicFrameLocks noChangeAspect="1"/>
          </p:cNvGraphicFramePr>
          <p:nvPr/>
        </p:nvGraphicFramePr>
        <p:xfrm>
          <a:off x="239713" y="1212850"/>
          <a:ext cx="5240337" cy="5026025"/>
        </p:xfrm>
        <a:graphic>
          <a:graphicData uri="http://schemas.openxmlformats.org/presentationml/2006/ole">
            <mc:AlternateContent xmlns:mc="http://schemas.openxmlformats.org/markup-compatibility/2006">
              <mc:Choice xmlns:v="urn:schemas-microsoft-com:vml" Requires="v">
                <p:oleObj spid="_x0000_s735240" name="Plot" r:id="rId4" imgW="6549840" imgH="6282000" progId="Grapher.Document">
                  <p:embed/>
                </p:oleObj>
              </mc:Choice>
              <mc:Fallback>
                <p:oleObj name="Plot" r:id="rId4" imgW="6549840" imgH="6282000" progId="Grapher.Document">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9713" y="1212850"/>
                        <a:ext cx="5240337" cy="5026025"/>
                      </a:xfrm>
                      <a:prstGeom prst="rect">
                        <a:avLst/>
                      </a:prstGeom>
                      <a:solidFill>
                        <a:schemeClr val="bg1"/>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828095F5-C039-4EA8-83B0-5A6468297874}" type="slidenum">
              <a:rPr lang="en-GB" sz="1400"/>
              <a:pPr/>
              <a:t>15</a:t>
            </a:fld>
            <a:endParaRPr lang="en-GB" sz="1400"/>
          </a:p>
        </p:txBody>
      </p:sp>
      <p:sp>
        <p:nvSpPr>
          <p:cNvPr id="680962"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80963" name="Rectangle 3"/>
          <p:cNvSpPr>
            <a:spLocks noChangeArrowheads="1"/>
          </p:cNvSpPr>
          <p:nvPr/>
        </p:nvSpPr>
        <p:spPr bwMode="auto">
          <a:xfrm>
            <a:off x="192088" y="0"/>
            <a:ext cx="8645525"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Ablation and steam absorption kinetics (</a:t>
            </a:r>
            <a:r>
              <a:rPr lang="ru-RU" sz="3200">
                <a:solidFill>
                  <a:srgbClr val="A50021"/>
                </a:solidFill>
              </a:rPr>
              <a:t>4</a:t>
            </a:r>
            <a:r>
              <a:rPr lang="en-US" sz="3200">
                <a:solidFill>
                  <a:srgbClr val="A50021"/>
                </a:solidFill>
              </a:rPr>
              <a:t>)</a:t>
            </a:r>
            <a:endParaRPr lang="en-GB" sz="3200">
              <a:solidFill>
                <a:srgbClr val="A50021"/>
              </a:solidFill>
            </a:endParaRPr>
          </a:p>
        </p:txBody>
      </p:sp>
      <p:sp>
        <p:nvSpPr>
          <p:cNvPr id="680964" name="Text Box 4"/>
          <p:cNvSpPr txBox="1">
            <a:spLocks noChangeArrowheads="1"/>
          </p:cNvSpPr>
          <p:nvPr/>
        </p:nvSpPr>
        <p:spPr bwMode="auto">
          <a:xfrm>
            <a:off x="965200" y="906463"/>
            <a:ext cx="7205663"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2000">
                <a:solidFill>
                  <a:srgbClr val="000066"/>
                </a:solidFill>
                <a:latin typeface="Arial" pitchFamily="34" charset="0"/>
              </a:rPr>
              <a:t>Heat Generation at Corium Pool Oxidation</a:t>
            </a:r>
            <a:r>
              <a:rPr lang="ru-RU" sz="2000">
                <a:solidFill>
                  <a:srgbClr val="000066"/>
                </a:solidFill>
                <a:latin typeface="Arial" pitchFamily="34" charset="0"/>
              </a:rPr>
              <a:t> </a:t>
            </a:r>
            <a:r>
              <a:rPr lang="en-US" sz="2000">
                <a:solidFill>
                  <a:srgbClr val="000066"/>
                </a:solidFill>
                <a:latin typeface="Arial" pitchFamily="34" charset="0"/>
              </a:rPr>
              <a:t>Stage (Stage C)</a:t>
            </a:r>
            <a:endParaRPr lang="ru-RU" sz="2000">
              <a:solidFill>
                <a:srgbClr val="000066"/>
              </a:solidFill>
              <a:latin typeface="Arial" pitchFamily="34" charset="0"/>
            </a:endParaRPr>
          </a:p>
        </p:txBody>
      </p:sp>
      <p:sp>
        <p:nvSpPr>
          <p:cNvPr id="680965" name="Text Box 5"/>
          <p:cNvSpPr txBox="1">
            <a:spLocks noChangeArrowheads="1"/>
          </p:cNvSpPr>
          <p:nvPr/>
        </p:nvSpPr>
        <p:spPr bwMode="auto">
          <a:xfrm>
            <a:off x="1412875" y="1858963"/>
            <a:ext cx="6508750" cy="1768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2000" b="0">
                <a:solidFill>
                  <a:srgbClr val="A50021"/>
                </a:solidFill>
                <a:latin typeface="Arial" pitchFamily="34" charset="0"/>
              </a:rPr>
              <a:t>Reactions on the melt/furnace atmosphere boundary</a:t>
            </a:r>
            <a:r>
              <a:rPr lang="ru-RU" sz="2000" b="0">
                <a:solidFill>
                  <a:srgbClr val="A50021"/>
                </a:solidFill>
                <a:latin typeface="Arial" pitchFamily="34" charset="0"/>
              </a:rPr>
              <a:t>:</a:t>
            </a:r>
            <a:endParaRPr lang="en-US" sz="2000" b="0">
              <a:solidFill>
                <a:srgbClr val="A50021"/>
              </a:solidFill>
              <a:latin typeface="Arial" pitchFamily="34" charset="0"/>
            </a:endParaRPr>
          </a:p>
          <a:p>
            <a:pPr>
              <a:lnSpc>
                <a:spcPct val="150000"/>
              </a:lnSpc>
              <a:buFontTx/>
              <a:buChar char="•"/>
            </a:pPr>
            <a:r>
              <a:rPr lang="en-US" sz="2000" b="0">
                <a:solidFill>
                  <a:srgbClr val="A50021"/>
                </a:solidFill>
                <a:latin typeface="Arial" pitchFamily="34" charset="0"/>
              </a:rPr>
              <a:t> </a:t>
            </a:r>
            <a:r>
              <a:rPr lang="en-US" sz="2000" b="0">
                <a:solidFill>
                  <a:srgbClr val="000066"/>
                </a:solidFill>
                <a:latin typeface="Arial" pitchFamily="34" charset="0"/>
              </a:rPr>
              <a:t>Zr + 2H</a:t>
            </a:r>
            <a:r>
              <a:rPr lang="en-US" sz="2000" b="0" baseline="-25000">
                <a:solidFill>
                  <a:srgbClr val="000066"/>
                </a:solidFill>
                <a:latin typeface="Arial" pitchFamily="34" charset="0"/>
              </a:rPr>
              <a:t>2</a:t>
            </a:r>
            <a:r>
              <a:rPr lang="en-US" sz="2000" b="0">
                <a:solidFill>
                  <a:srgbClr val="000066"/>
                </a:solidFill>
                <a:latin typeface="Arial" pitchFamily="34" charset="0"/>
              </a:rPr>
              <a:t>O    = ZrO</a:t>
            </a:r>
            <a:r>
              <a:rPr lang="en-US" sz="2000" b="0" baseline="-25000">
                <a:solidFill>
                  <a:srgbClr val="000066"/>
                </a:solidFill>
                <a:latin typeface="Arial" pitchFamily="34" charset="0"/>
              </a:rPr>
              <a:t>2</a:t>
            </a:r>
            <a:r>
              <a:rPr lang="en-US" sz="2000" b="0">
                <a:solidFill>
                  <a:srgbClr val="000066"/>
                </a:solidFill>
                <a:latin typeface="Arial" pitchFamily="34" charset="0"/>
              </a:rPr>
              <a:t> + 2H</a:t>
            </a:r>
            <a:r>
              <a:rPr lang="en-US" sz="2000" b="0" baseline="-25000">
                <a:solidFill>
                  <a:srgbClr val="000066"/>
                </a:solidFill>
                <a:latin typeface="Arial" pitchFamily="34" charset="0"/>
              </a:rPr>
              <a:t>2</a:t>
            </a:r>
            <a:r>
              <a:rPr lang="en-US" sz="2000" b="0">
                <a:solidFill>
                  <a:srgbClr val="A50021"/>
                </a:solidFill>
                <a:latin typeface="Arial" pitchFamily="34" charset="0"/>
              </a:rPr>
              <a:t>   + 530 kJ</a:t>
            </a:r>
          </a:p>
          <a:p>
            <a:pPr>
              <a:buFontTx/>
              <a:buChar char="•"/>
            </a:pPr>
            <a:r>
              <a:rPr lang="en-US" sz="2000" b="0">
                <a:solidFill>
                  <a:srgbClr val="A50021"/>
                </a:solidFill>
                <a:latin typeface="Arial" pitchFamily="34" charset="0"/>
              </a:rPr>
              <a:t> </a:t>
            </a:r>
            <a:r>
              <a:rPr lang="en-US" sz="2000" b="0">
                <a:solidFill>
                  <a:srgbClr val="000066"/>
                </a:solidFill>
                <a:latin typeface="Arial" pitchFamily="34" charset="0"/>
              </a:rPr>
              <a:t>UO</a:t>
            </a:r>
            <a:r>
              <a:rPr lang="en-US" sz="2000" b="0" baseline="-25000">
                <a:solidFill>
                  <a:srgbClr val="000066"/>
                </a:solidFill>
                <a:latin typeface="Arial" pitchFamily="34" charset="0"/>
              </a:rPr>
              <a:t>2</a:t>
            </a:r>
            <a:r>
              <a:rPr lang="en-US" sz="2000" b="0">
                <a:solidFill>
                  <a:srgbClr val="000066"/>
                </a:solidFill>
                <a:latin typeface="Arial" pitchFamily="34" charset="0"/>
              </a:rPr>
              <a:t> + H</a:t>
            </a:r>
            <a:r>
              <a:rPr lang="en-US" sz="2000" b="0" baseline="-25000">
                <a:solidFill>
                  <a:srgbClr val="000066"/>
                </a:solidFill>
                <a:latin typeface="Arial" pitchFamily="34" charset="0"/>
              </a:rPr>
              <a:t>2</a:t>
            </a:r>
            <a:r>
              <a:rPr lang="en-US" sz="2000" b="0">
                <a:solidFill>
                  <a:srgbClr val="000066"/>
                </a:solidFill>
                <a:latin typeface="Arial" pitchFamily="34" charset="0"/>
              </a:rPr>
              <a:t>O  = UO</a:t>
            </a:r>
            <a:r>
              <a:rPr lang="en-US" sz="2000" b="0" baseline="-25000">
                <a:solidFill>
                  <a:srgbClr val="000066"/>
                </a:solidFill>
                <a:latin typeface="Arial" pitchFamily="34" charset="0"/>
              </a:rPr>
              <a:t>3</a:t>
            </a:r>
            <a:r>
              <a:rPr lang="en-US" sz="2000" b="0">
                <a:solidFill>
                  <a:srgbClr val="000066"/>
                </a:solidFill>
                <a:latin typeface="Arial" pitchFamily="34" charset="0"/>
              </a:rPr>
              <a:t> + H</a:t>
            </a:r>
            <a:r>
              <a:rPr lang="en-US" sz="2000" b="0" baseline="-25000">
                <a:solidFill>
                  <a:srgbClr val="000066"/>
                </a:solidFill>
                <a:latin typeface="Arial" pitchFamily="34" charset="0"/>
              </a:rPr>
              <a:t>2</a:t>
            </a:r>
            <a:r>
              <a:rPr lang="en-US" sz="2000" b="0">
                <a:solidFill>
                  <a:srgbClr val="A50021"/>
                </a:solidFill>
                <a:latin typeface="Arial" pitchFamily="34" charset="0"/>
              </a:rPr>
              <a:t>       </a:t>
            </a:r>
            <a:r>
              <a:rPr lang="en-US" sz="2000" b="0">
                <a:solidFill>
                  <a:srgbClr val="A50021"/>
                </a:solidFill>
                <a:latin typeface="Arial" pitchFamily="34" charset="0"/>
                <a:cs typeface="Arial" pitchFamily="34" charset="0"/>
              </a:rPr>
              <a:t>– </a:t>
            </a:r>
            <a:r>
              <a:rPr lang="en-US" sz="2000" b="0">
                <a:solidFill>
                  <a:srgbClr val="A50021"/>
                </a:solidFill>
                <a:latin typeface="Arial" pitchFamily="34" charset="0"/>
              </a:rPr>
              <a:t>160 kJ</a:t>
            </a:r>
          </a:p>
          <a:p>
            <a:pPr>
              <a:buFontTx/>
              <a:buChar char="•"/>
            </a:pPr>
            <a:r>
              <a:rPr lang="en-US" sz="2000" b="0">
                <a:solidFill>
                  <a:srgbClr val="A50021"/>
                </a:solidFill>
                <a:latin typeface="Arial" pitchFamily="34" charset="0"/>
              </a:rPr>
              <a:t> </a:t>
            </a:r>
            <a:r>
              <a:rPr lang="en-US" sz="2000" b="0">
                <a:solidFill>
                  <a:srgbClr val="000066"/>
                </a:solidFill>
                <a:latin typeface="Arial" pitchFamily="34" charset="0"/>
              </a:rPr>
              <a:t>Fe + H</a:t>
            </a:r>
            <a:r>
              <a:rPr lang="en-US" sz="2000" b="0" baseline="-25000">
                <a:solidFill>
                  <a:srgbClr val="000066"/>
                </a:solidFill>
                <a:latin typeface="Arial" pitchFamily="34" charset="0"/>
              </a:rPr>
              <a:t>2</a:t>
            </a:r>
            <a:r>
              <a:rPr lang="en-US" sz="2000" b="0">
                <a:solidFill>
                  <a:srgbClr val="000066"/>
                </a:solidFill>
                <a:latin typeface="Arial" pitchFamily="34" charset="0"/>
              </a:rPr>
              <a:t>O     = FeO + H</a:t>
            </a:r>
            <a:r>
              <a:rPr lang="en-US" sz="2000" b="0" baseline="-25000">
                <a:solidFill>
                  <a:srgbClr val="000066"/>
                </a:solidFill>
                <a:latin typeface="Arial" pitchFamily="34" charset="0"/>
              </a:rPr>
              <a:t>2</a:t>
            </a:r>
            <a:r>
              <a:rPr lang="en-US" sz="2000" b="0">
                <a:solidFill>
                  <a:srgbClr val="A50021"/>
                </a:solidFill>
                <a:latin typeface="Arial" pitchFamily="34" charset="0"/>
              </a:rPr>
              <a:t>       – 30 kJ</a:t>
            </a:r>
          </a:p>
          <a:p>
            <a:pPr>
              <a:buFontTx/>
              <a:buChar char="•"/>
            </a:pPr>
            <a:r>
              <a:rPr lang="en-US" sz="2000" b="0">
                <a:solidFill>
                  <a:srgbClr val="A50021"/>
                </a:solidFill>
                <a:latin typeface="Arial" pitchFamily="34" charset="0"/>
              </a:rPr>
              <a:t> </a:t>
            </a:r>
            <a:r>
              <a:rPr lang="en-US" sz="2000" b="0">
                <a:solidFill>
                  <a:srgbClr val="000066"/>
                </a:solidFill>
                <a:latin typeface="Arial" pitchFamily="34" charset="0"/>
              </a:rPr>
              <a:t>2Fe + 3H</a:t>
            </a:r>
            <a:r>
              <a:rPr lang="en-US" sz="2000" b="0" baseline="-25000">
                <a:solidFill>
                  <a:srgbClr val="000066"/>
                </a:solidFill>
                <a:latin typeface="Arial" pitchFamily="34" charset="0"/>
              </a:rPr>
              <a:t>2</a:t>
            </a:r>
            <a:r>
              <a:rPr lang="en-US" sz="2000" b="0">
                <a:solidFill>
                  <a:srgbClr val="000066"/>
                </a:solidFill>
                <a:latin typeface="Arial" pitchFamily="34" charset="0"/>
              </a:rPr>
              <a:t>O = Fe</a:t>
            </a:r>
            <a:r>
              <a:rPr lang="en-US" sz="2000" b="0" baseline="-25000">
                <a:solidFill>
                  <a:srgbClr val="000066"/>
                </a:solidFill>
                <a:latin typeface="Arial" pitchFamily="34" charset="0"/>
              </a:rPr>
              <a:t>2</a:t>
            </a:r>
            <a:r>
              <a:rPr lang="en-US" sz="2000" b="0">
                <a:solidFill>
                  <a:srgbClr val="000066"/>
                </a:solidFill>
                <a:latin typeface="Arial" pitchFamily="34" charset="0"/>
              </a:rPr>
              <a:t>O</a:t>
            </a:r>
            <a:r>
              <a:rPr lang="en-US" sz="2000" b="0" baseline="-25000">
                <a:solidFill>
                  <a:srgbClr val="000066"/>
                </a:solidFill>
                <a:latin typeface="Arial" pitchFamily="34" charset="0"/>
              </a:rPr>
              <a:t>3</a:t>
            </a:r>
            <a:r>
              <a:rPr lang="en-US" sz="2000" b="0">
                <a:solidFill>
                  <a:srgbClr val="000066"/>
                </a:solidFill>
                <a:latin typeface="Arial" pitchFamily="34" charset="0"/>
              </a:rPr>
              <a:t> + 3H</a:t>
            </a:r>
            <a:r>
              <a:rPr lang="en-US" sz="2000" b="0" baseline="-25000">
                <a:solidFill>
                  <a:srgbClr val="000066"/>
                </a:solidFill>
                <a:latin typeface="Arial" pitchFamily="34" charset="0"/>
              </a:rPr>
              <a:t>2</a:t>
            </a:r>
            <a:r>
              <a:rPr lang="en-US" sz="2000" b="0">
                <a:solidFill>
                  <a:srgbClr val="A50021"/>
                </a:solidFill>
                <a:latin typeface="Arial" pitchFamily="34" charset="0"/>
              </a:rPr>
              <a:t>  </a:t>
            </a:r>
            <a:r>
              <a:rPr lang="en-US" sz="2000" b="0">
                <a:solidFill>
                  <a:srgbClr val="A50021"/>
                </a:solidFill>
                <a:latin typeface="Arial" pitchFamily="34" charset="0"/>
                <a:cs typeface="Arial" pitchFamily="34" charset="0"/>
              </a:rPr>
              <a:t>– </a:t>
            </a:r>
            <a:r>
              <a:rPr lang="en-US" sz="2000" b="0">
                <a:solidFill>
                  <a:srgbClr val="A50021"/>
                </a:solidFill>
                <a:latin typeface="Arial" pitchFamily="34" charset="0"/>
              </a:rPr>
              <a:t>120 kJ</a:t>
            </a:r>
            <a:endParaRPr lang="ru-RU" sz="2000" b="0">
              <a:solidFill>
                <a:srgbClr val="A50021"/>
              </a:solidFill>
              <a:latin typeface="Arial" pitchFamily="34" charset="0"/>
            </a:endParaRPr>
          </a:p>
        </p:txBody>
      </p:sp>
      <p:sp>
        <p:nvSpPr>
          <p:cNvPr id="680966" name="Text Box 6"/>
          <p:cNvSpPr txBox="1">
            <a:spLocks noChangeArrowheads="1"/>
          </p:cNvSpPr>
          <p:nvPr/>
        </p:nvSpPr>
        <p:spPr bwMode="auto">
          <a:xfrm>
            <a:off x="1000125" y="4198938"/>
            <a:ext cx="7327900" cy="1311275"/>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2000" b="0">
                <a:solidFill>
                  <a:srgbClr val="000066"/>
                </a:solidFill>
                <a:latin typeface="Arial" pitchFamily="34" charset="0"/>
              </a:rPr>
              <a:t>Heat of chemical reactions generated at stage</a:t>
            </a:r>
            <a:r>
              <a:rPr lang="ru-RU" sz="2000" b="0">
                <a:solidFill>
                  <a:srgbClr val="000066"/>
                </a:solidFill>
                <a:latin typeface="Arial" pitchFamily="34" charset="0"/>
              </a:rPr>
              <a:t> </a:t>
            </a:r>
            <a:r>
              <a:rPr lang="en-US" sz="2000" b="0">
                <a:solidFill>
                  <a:srgbClr val="000066"/>
                </a:solidFill>
                <a:latin typeface="Arial" pitchFamily="34" charset="0"/>
              </a:rPr>
              <a:t>C</a:t>
            </a:r>
            <a:r>
              <a:rPr lang="ru-RU" sz="2000" b="0">
                <a:solidFill>
                  <a:srgbClr val="000066"/>
                </a:solidFill>
                <a:latin typeface="Arial" pitchFamily="34" charset="0"/>
              </a:rPr>
              <a:t>:</a:t>
            </a:r>
            <a:endParaRPr lang="en-US" sz="2000" b="0">
              <a:solidFill>
                <a:srgbClr val="000066"/>
              </a:solidFill>
              <a:latin typeface="Arial" pitchFamily="34" charset="0"/>
            </a:endParaRPr>
          </a:p>
          <a:p>
            <a:pPr algn="ctr"/>
            <a:r>
              <a:rPr lang="ru-RU" sz="2000">
                <a:solidFill>
                  <a:srgbClr val="A50021"/>
                </a:solidFill>
                <a:latin typeface="Arial" pitchFamily="34" charset="0"/>
                <a:cs typeface="Arial" pitchFamily="34" charset="0"/>
              </a:rPr>
              <a:t>≈ </a:t>
            </a:r>
            <a:r>
              <a:rPr lang="ru-RU" sz="2000">
                <a:solidFill>
                  <a:srgbClr val="A50021"/>
                </a:solidFill>
                <a:latin typeface="Arial" pitchFamily="34" charset="0"/>
              </a:rPr>
              <a:t>1370</a:t>
            </a:r>
            <a:r>
              <a:rPr lang="en-US" sz="2000">
                <a:solidFill>
                  <a:srgbClr val="A50021"/>
                </a:solidFill>
                <a:latin typeface="Arial" pitchFamily="34" charset="0"/>
              </a:rPr>
              <a:t> kJ</a:t>
            </a:r>
            <a:endParaRPr lang="ru-RU" sz="2000">
              <a:solidFill>
                <a:srgbClr val="A50021"/>
              </a:solidFill>
              <a:latin typeface="Arial" pitchFamily="34" charset="0"/>
            </a:endParaRPr>
          </a:p>
          <a:p>
            <a:pPr algn="ctr"/>
            <a:r>
              <a:rPr lang="en-US" sz="2000" b="0">
                <a:solidFill>
                  <a:srgbClr val="000066"/>
                </a:solidFill>
                <a:latin typeface="Arial" pitchFamily="34" charset="0"/>
              </a:rPr>
              <a:t>Corresponding average heat power</a:t>
            </a:r>
            <a:r>
              <a:rPr lang="ru-RU" sz="2000" b="0">
                <a:solidFill>
                  <a:srgbClr val="000066"/>
                </a:solidFill>
                <a:latin typeface="Arial" pitchFamily="34" charset="0"/>
              </a:rPr>
              <a:t>:</a:t>
            </a:r>
          </a:p>
          <a:p>
            <a:pPr algn="ctr"/>
            <a:r>
              <a:rPr lang="ru-RU" sz="2000">
                <a:solidFill>
                  <a:srgbClr val="A50021"/>
                </a:solidFill>
                <a:latin typeface="Arial" pitchFamily="34" charset="0"/>
                <a:cs typeface="Arial" pitchFamily="34" charset="0"/>
              </a:rPr>
              <a:t>≈</a:t>
            </a:r>
            <a:r>
              <a:rPr lang="en-US" sz="2000">
                <a:solidFill>
                  <a:srgbClr val="A50021"/>
                </a:solidFill>
                <a:latin typeface="Arial" pitchFamily="34" charset="0"/>
                <a:cs typeface="Arial" pitchFamily="34" charset="0"/>
              </a:rPr>
              <a:t> </a:t>
            </a:r>
            <a:r>
              <a:rPr lang="ru-RU" sz="2000">
                <a:solidFill>
                  <a:srgbClr val="A50021"/>
                </a:solidFill>
                <a:latin typeface="Arial" pitchFamily="34" charset="0"/>
              </a:rPr>
              <a:t>0.759 </a:t>
            </a:r>
            <a:r>
              <a:rPr lang="en-US" sz="2000">
                <a:solidFill>
                  <a:srgbClr val="A50021"/>
                </a:solidFill>
                <a:latin typeface="Arial" pitchFamily="34" charset="0"/>
              </a:rPr>
              <a:t>kW</a:t>
            </a:r>
          </a:p>
        </p:txBody>
      </p:sp>
    </p:spTree>
  </p:cSld>
  <p:clrMapOvr>
    <a:masterClrMapping/>
  </p:clrMapOvr>
  <p:transition advClick="0"/>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6DB861DA-2082-49E7-95B2-88F788456475}" type="slidenum">
              <a:rPr lang="en-GB" sz="1400"/>
              <a:pPr/>
              <a:t>16</a:t>
            </a:fld>
            <a:endParaRPr lang="en-GB" sz="1400"/>
          </a:p>
        </p:txBody>
      </p:sp>
      <p:sp>
        <p:nvSpPr>
          <p:cNvPr id="678914"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78915" name="Rectangle 3"/>
          <p:cNvSpPr>
            <a:spLocks noChangeArrowheads="1"/>
          </p:cNvSpPr>
          <p:nvPr/>
        </p:nvSpPr>
        <p:spPr bwMode="auto">
          <a:xfrm>
            <a:off x="319088" y="0"/>
            <a:ext cx="8574087"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Ablation and steam absorption kinetics (5)</a:t>
            </a:r>
            <a:endParaRPr lang="en-GB" sz="3200">
              <a:solidFill>
                <a:srgbClr val="A50021"/>
              </a:solidFill>
            </a:endParaRPr>
          </a:p>
        </p:txBody>
      </p:sp>
      <p:sp>
        <p:nvSpPr>
          <p:cNvPr id="678916" name="Text Box 4"/>
          <p:cNvSpPr txBox="1">
            <a:spLocks noChangeArrowheads="1"/>
          </p:cNvSpPr>
          <p:nvPr/>
        </p:nvSpPr>
        <p:spPr bwMode="auto">
          <a:xfrm>
            <a:off x="993775" y="668338"/>
            <a:ext cx="729615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2000">
                <a:solidFill>
                  <a:srgbClr val="000066"/>
                </a:solidFill>
                <a:latin typeface="Arial" pitchFamily="34" charset="0"/>
              </a:rPr>
              <a:t>Heat Generation at Interaction Zone and Specimen Oxidation</a:t>
            </a:r>
            <a:r>
              <a:rPr lang="ru-RU" sz="2000">
                <a:solidFill>
                  <a:srgbClr val="000066"/>
                </a:solidFill>
                <a:latin typeface="Arial" pitchFamily="34" charset="0"/>
              </a:rPr>
              <a:t> </a:t>
            </a:r>
            <a:r>
              <a:rPr lang="en-US" sz="2000">
                <a:solidFill>
                  <a:srgbClr val="000066"/>
                </a:solidFill>
                <a:latin typeface="Arial" pitchFamily="34" charset="0"/>
              </a:rPr>
              <a:t>Stage (Stage E)</a:t>
            </a:r>
            <a:endParaRPr lang="ru-RU" sz="2000">
              <a:solidFill>
                <a:srgbClr val="000066"/>
              </a:solidFill>
              <a:latin typeface="Arial" pitchFamily="34" charset="0"/>
            </a:endParaRPr>
          </a:p>
        </p:txBody>
      </p:sp>
      <p:sp>
        <p:nvSpPr>
          <p:cNvPr id="678917" name="Text Box 5"/>
          <p:cNvSpPr txBox="1">
            <a:spLocks noChangeArrowheads="1"/>
          </p:cNvSpPr>
          <p:nvPr/>
        </p:nvSpPr>
        <p:spPr bwMode="auto">
          <a:xfrm>
            <a:off x="2460625" y="1354138"/>
            <a:ext cx="4251325" cy="2073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2000" b="0">
                <a:solidFill>
                  <a:srgbClr val="A50021"/>
                </a:solidFill>
                <a:latin typeface="Arial" pitchFamily="34" charset="0"/>
              </a:rPr>
              <a:t>Reactions in the interaction zone</a:t>
            </a:r>
            <a:r>
              <a:rPr lang="ru-RU" sz="2000" b="0">
                <a:solidFill>
                  <a:srgbClr val="A50021"/>
                </a:solidFill>
                <a:latin typeface="Arial" pitchFamily="34" charset="0"/>
              </a:rPr>
              <a:t>:</a:t>
            </a:r>
            <a:endParaRPr lang="en-US" sz="2000" b="0">
              <a:solidFill>
                <a:srgbClr val="A50021"/>
              </a:solidFill>
              <a:latin typeface="Arial" pitchFamily="34" charset="0"/>
            </a:endParaRPr>
          </a:p>
          <a:p>
            <a:pPr>
              <a:lnSpc>
                <a:spcPct val="150000"/>
              </a:lnSpc>
              <a:buFontTx/>
              <a:buChar char="•"/>
            </a:pPr>
            <a:r>
              <a:rPr lang="en-US" sz="2000" b="0">
                <a:solidFill>
                  <a:srgbClr val="A50021"/>
                </a:solidFill>
                <a:latin typeface="Arial" pitchFamily="34" charset="0"/>
              </a:rPr>
              <a:t> </a:t>
            </a:r>
            <a:r>
              <a:rPr lang="en-US" sz="2000" b="0">
                <a:solidFill>
                  <a:srgbClr val="000066"/>
                </a:solidFill>
                <a:latin typeface="Arial" pitchFamily="34" charset="0"/>
              </a:rPr>
              <a:t>Zr + O</a:t>
            </a:r>
            <a:r>
              <a:rPr lang="en-US" sz="2000" b="0" baseline="-25000">
                <a:solidFill>
                  <a:srgbClr val="000066"/>
                </a:solidFill>
                <a:latin typeface="Arial" pitchFamily="34" charset="0"/>
              </a:rPr>
              <a:t>2</a:t>
            </a:r>
            <a:r>
              <a:rPr lang="en-US" sz="2000" b="0">
                <a:solidFill>
                  <a:srgbClr val="000066"/>
                </a:solidFill>
                <a:latin typeface="Arial" pitchFamily="34" charset="0"/>
              </a:rPr>
              <a:t>      = ZrO</a:t>
            </a:r>
            <a:r>
              <a:rPr lang="en-US" sz="2000" b="0" baseline="-25000">
                <a:solidFill>
                  <a:srgbClr val="000066"/>
                </a:solidFill>
                <a:latin typeface="Arial" pitchFamily="34" charset="0"/>
              </a:rPr>
              <a:t>2</a:t>
            </a:r>
            <a:r>
              <a:rPr lang="en-US" sz="2000" b="0">
                <a:solidFill>
                  <a:srgbClr val="000066"/>
                </a:solidFill>
                <a:latin typeface="Arial" pitchFamily="34" charset="0"/>
              </a:rPr>
              <a:t>    </a:t>
            </a:r>
            <a:r>
              <a:rPr lang="en-US" sz="2000" b="0">
                <a:solidFill>
                  <a:srgbClr val="A50021"/>
                </a:solidFill>
                <a:latin typeface="Arial" pitchFamily="34" charset="0"/>
              </a:rPr>
              <a:t>+ 1090 kJ</a:t>
            </a:r>
          </a:p>
          <a:p>
            <a:pPr>
              <a:buFontTx/>
              <a:buChar char="•"/>
            </a:pPr>
            <a:r>
              <a:rPr lang="en-US" sz="2000" b="0">
                <a:solidFill>
                  <a:srgbClr val="A50021"/>
                </a:solidFill>
                <a:latin typeface="Arial" pitchFamily="34" charset="0"/>
              </a:rPr>
              <a:t> </a:t>
            </a:r>
            <a:r>
              <a:rPr lang="en-US" sz="2000" b="0">
                <a:solidFill>
                  <a:srgbClr val="000066"/>
                </a:solidFill>
                <a:latin typeface="Arial" pitchFamily="34" charset="0"/>
              </a:rPr>
              <a:t>U + O</a:t>
            </a:r>
            <a:r>
              <a:rPr lang="en-US" sz="2000" b="0" baseline="-25000">
                <a:solidFill>
                  <a:srgbClr val="000066"/>
                </a:solidFill>
                <a:latin typeface="Arial" pitchFamily="34" charset="0"/>
              </a:rPr>
              <a:t>2</a:t>
            </a:r>
            <a:r>
              <a:rPr lang="en-US" sz="2000" b="0">
                <a:solidFill>
                  <a:srgbClr val="000066"/>
                </a:solidFill>
                <a:latin typeface="Arial" pitchFamily="34" charset="0"/>
              </a:rPr>
              <a:t>      = UO</a:t>
            </a:r>
            <a:r>
              <a:rPr lang="en-US" sz="2000" b="0" baseline="-25000">
                <a:solidFill>
                  <a:srgbClr val="000066"/>
                </a:solidFill>
                <a:latin typeface="Arial" pitchFamily="34" charset="0"/>
              </a:rPr>
              <a:t>2</a:t>
            </a:r>
            <a:r>
              <a:rPr lang="en-US" sz="2000" b="0">
                <a:solidFill>
                  <a:srgbClr val="A50021"/>
                </a:solidFill>
                <a:latin typeface="Arial" pitchFamily="34" charset="0"/>
              </a:rPr>
              <a:t>      +</a:t>
            </a:r>
            <a:r>
              <a:rPr lang="en-US" sz="2000" b="0">
                <a:solidFill>
                  <a:srgbClr val="A50021"/>
                </a:solidFill>
                <a:latin typeface="Arial" pitchFamily="34" charset="0"/>
                <a:cs typeface="Arial" pitchFamily="34" charset="0"/>
              </a:rPr>
              <a:t> 10</a:t>
            </a:r>
            <a:r>
              <a:rPr lang="en-US" sz="2000" b="0">
                <a:solidFill>
                  <a:srgbClr val="A50021"/>
                </a:solidFill>
                <a:latin typeface="Arial" pitchFamily="34" charset="0"/>
              </a:rPr>
              <a:t>60 kJ</a:t>
            </a:r>
          </a:p>
          <a:p>
            <a:pPr>
              <a:buFontTx/>
              <a:buChar char="•"/>
            </a:pPr>
            <a:r>
              <a:rPr lang="en-US" sz="2000" b="0">
                <a:solidFill>
                  <a:srgbClr val="A50021"/>
                </a:solidFill>
                <a:latin typeface="Arial" pitchFamily="34" charset="0"/>
              </a:rPr>
              <a:t> </a:t>
            </a:r>
            <a:r>
              <a:rPr lang="en-US" sz="2000" b="0">
                <a:solidFill>
                  <a:srgbClr val="000066"/>
                </a:solidFill>
                <a:latin typeface="Arial" pitchFamily="34" charset="0"/>
              </a:rPr>
              <a:t>2U + O</a:t>
            </a:r>
            <a:r>
              <a:rPr lang="en-US" sz="2000" b="0" baseline="-25000">
                <a:solidFill>
                  <a:srgbClr val="000066"/>
                </a:solidFill>
                <a:latin typeface="Arial" pitchFamily="34" charset="0"/>
              </a:rPr>
              <a:t>2</a:t>
            </a:r>
            <a:r>
              <a:rPr lang="en-US" sz="2000" b="0">
                <a:solidFill>
                  <a:srgbClr val="000066"/>
                </a:solidFill>
                <a:latin typeface="Arial" pitchFamily="34" charset="0"/>
              </a:rPr>
              <a:t>    = 2UO</a:t>
            </a:r>
            <a:r>
              <a:rPr lang="en-US" sz="2000" b="0" baseline="-25000">
                <a:solidFill>
                  <a:srgbClr val="000066"/>
                </a:solidFill>
                <a:latin typeface="Arial" pitchFamily="34" charset="0"/>
              </a:rPr>
              <a:t>3</a:t>
            </a:r>
            <a:r>
              <a:rPr lang="en-US" sz="2000" b="0">
                <a:solidFill>
                  <a:srgbClr val="A50021"/>
                </a:solidFill>
                <a:latin typeface="Arial" pitchFamily="34" charset="0"/>
              </a:rPr>
              <a:t>    + 2360 kJ</a:t>
            </a:r>
          </a:p>
          <a:p>
            <a:pPr>
              <a:buFontTx/>
              <a:buChar char="•"/>
            </a:pPr>
            <a:r>
              <a:rPr lang="en-US" sz="2000" b="0">
                <a:solidFill>
                  <a:srgbClr val="A50021"/>
                </a:solidFill>
                <a:latin typeface="Arial" pitchFamily="34" charset="0"/>
              </a:rPr>
              <a:t> </a:t>
            </a:r>
            <a:r>
              <a:rPr lang="en-US" sz="2000" b="0">
                <a:solidFill>
                  <a:srgbClr val="000066"/>
                </a:solidFill>
                <a:latin typeface="Arial" pitchFamily="34" charset="0"/>
              </a:rPr>
              <a:t>Fe + O</a:t>
            </a:r>
            <a:r>
              <a:rPr lang="en-US" sz="2000" b="0" baseline="-25000">
                <a:solidFill>
                  <a:srgbClr val="000066"/>
                </a:solidFill>
                <a:latin typeface="Arial" pitchFamily="34" charset="0"/>
              </a:rPr>
              <a:t>2</a:t>
            </a:r>
            <a:r>
              <a:rPr lang="en-US" sz="2000" b="0">
                <a:solidFill>
                  <a:srgbClr val="000066"/>
                </a:solidFill>
                <a:latin typeface="Arial" pitchFamily="34" charset="0"/>
              </a:rPr>
              <a:t>     = FeO</a:t>
            </a:r>
            <a:r>
              <a:rPr lang="en-US" sz="2000" b="0">
                <a:solidFill>
                  <a:srgbClr val="A50021"/>
                </a:solidFill>
                <a:latin typeface="Arial" pitchFamily="34" charset="0"/>
              </a:rPr>
              <a:t>     + 500 kJ</a:t>
            </a:r>
          </a:p>
          <a:p>
            <a:pPr>
              <a:buFontTx/>
              <a:buChar char="•"/>
            </a:pPr>
            <a:r>
              <a:rPr lang="en-US" sz="2000" b="0">
                <a:solidFill>
                  <a:srgbClr val="A50021"/>
                </a:solidFill>
                <a:latin typeface="Arial" pitchFamily="34" charset="0"/>
              </a:rPr>
              <a:t> </a:t>
            </a:r>
            <a:r>
              <a:rPr lang="en-US" sz="2000" b="0">
                <a:solidFill>
                  <a:srgbClr val="000066"/>
                </a:solidFill>
                <a:latin typeface="Arial" pitchFamily="34" charset="0"/>
              </a:rPr>
              <a:t>4Fe + 3O</a:t>
            </a:r>
            <a:r>
              <a:rPr lang="en-US" sz="2000" b="0" baseline="-25000">
                <a:solidFill>
                  <a:srgbClr val="000066"/>
                </a:solidFill>
                <a:latin typeface="Arial" pitchFamily="34" charset="0"/>
              </a:rPr>
              <a:t>2</a:t>
            </a:r>
            <a:r>
              <a:rPr lang="en-US" sz="2000" b="0">
                <a:solidFill>
                  <a:srgbClr val="000066"/>
                </a:solidFill>
                <a:latin typeface="Arial" pitchFamily="34" charset="0"/>
              </a:rPr>
              <a:t> = 2Fe</a:t>
            </a:r>
            <a:r>
              <a:rPr lang="en-US" sz="2000" b="0" baseline="-25000">
                <a:solidFill>
                  <a:srgbClr val="000066"/>
                </a:solidFill>
                <a:latin typeface="Arial" pitchFamily="34" charset="0"/>
              </a:rPr>
              <a:t>2</a:t>
            </a:r>
            <a:r>
              <a:rPr lang="en-US" sz="2000" b="0">
                <a:solidFill>
                  <a:srgbClr val="000066"/>
                </a:solidFill>
                <a:latin typeface="Arial" pitchFamily="34" charset="0"/>
              </a:rPr>
              <a:t>O</a:t>
            </a:r>
            <a:r>
              <a:rPr lang="en-US" sz="2000" b="0" baseline="-25000">
                <a:solidFill>
                  <a:srgbClr val="000066"/>
                </a:solidFill>
                <a:latin typeface="Arial" pitchFamily="34" charset="0"/>
              </a:rPr>
              <a:t>3 </a:t>
            </a:r>
            <a:r>
              <a:rPr lang="en-US" sz="2000" b="0">
                <a:solidFill>
                  <a:srgbClr val="A50021"/>
                </a:solidFill>
                <a:latin typeface="Arial" pitchFamily="34" charset="0"/>
              </a:rPr>
              <a:t>+1440 kJ</a:t>
            </a:r>
            <a:endParaRPr lang="ru-RU" sz="2000" b="0">
              <a:solidFill>
                <a:srgbClr val="A50021"/>
              </a:solidFill>
              <a:latin typeface="Arial" pitchFamily="34" charset="0"/>
            </a:endParaRPr>
          </a:p>
        </p:txBody>
      </p:sp>
      <p:sp>
        <p:nvSpPr>
          <p:cNvPr id="678918" name="Text Box 6"/>
          <p:cNvSpPr txBox="1">
            <a:spLocks noChangeArrowheads="1"/>
          </p:cNvSpPr>
          <p:nvPr/>
        </p:nvSpPr>
        <p:spPr bwMode="auto">
          <a:xfrm>
            <a:off x="1095375" y="3532188"/>
            <a:ext cx="7327900" cy="1311275"/>
          </a:xfrm>
          <a:prstGeom prst="rect">
            <a:avLst/>
          </a:prstGeom>
          <a:solidFill>
            <a:srgbClr val="FFCC00"/>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2000" b="0">
                <a:solidFill>
                  <a:srgbClr val="000066"/>
                </a:solidFill>
                <a:latin typeface="Arial" pitchFamily="34" charset="0"/>
              </a:rPr>
              <a:t>Heat of chemical reactions generated at stage</a:t>
            </a:r>
            <a:r>
              <a:rPr lang="ru-RU" sz="2000" b="0">
                <a:solidFill>
                  <a:srgbClr val="000066"/>
                </a:solidFill>
                <a:latin typeface="Arial" pitchFamily="34" charset="0"/>
              </a:rPr>
              <a:t> </a:t>
            </a:r>
            <a:r>
              <a:rPr lang="en-US" sz="2000" b="0">
                <a:solidFill>
                  <a:srgbClr val="000066"/>
                </a:solidFill>
                <a:latin typeface="Arial" pitchFamily="34" charset="0"/>
              </a:rPr>
              <a:t>E</a:t>
            </a:r>
            <a:r>
              <a:rPr lang="ru-RU" sz="2000" b="0">
                <a:solidFill>
                  <a:srgbClr val="000066"/>
                </a:solidFill>
                <a:latin typeface="Arial" pitchFamily="34" charset="0"/>
              </a:rPr>
              <a:t>:</a:t>
            </a:r>
            <a:endParaRPr lang="en-US" sz="2000" b="0">
              <a:solidFill>
                <a:srgbClr val="000066"/>
              </a:solidFill>
              <a:latin typeface="Arial" pitchFamily="34" charset="0"/>
            </a:endParaRPr>
          </a:p>
          <a:p>
            <a:pPr algn="ctr"/>
            <a:r>
              <a:rPr lang="ru-RU" sz="2000">
                <a:solidFill>
                  <a:srgbClr val="A50021"/>
                </a:solidFill>
                <a:latin typeface="Arial" pitchFamily="34" charset="0"/>
                <a:cs typeface="Arial" pitchFamily="34" charset="0"/>
              </a:rPr>
              <a:t>≈ </a:t>
            </a:r>
            <a:r>
              <a:rPr lang="en-US" sz="2000">
                <a:solidFill>
                  <a:srgbClr val="A50021"/>
                </a:solidFill>
                <a:latin typeface="Arial" pitchFamily="34" charset="0"/>
                <a:cs typeface="Arial" pitchFamily="34" charset="0"/>
              </a:rPr>
              <a:t>888</a:t>
            </a:r>
            <a:r>
              <a:rPr lang="en-US" sz="2000">
                <a:solidFill>
                  <a:srgbClr val="A50021"/>
                </a:solidFill>
                <a:latin typeface="Arial" pitchFamily="34" charset="0"/>
              </a:rPr>
              <a:t> kJ</a:t>
            </a:r>
            <a:endParaRPr lang="ru-RU" sz="2000">
              <a:solidFill>
                <a:srgbClr val="A50021"/>
              </a:solidFill>
              <a:latin typeface="Arial" pitchFamily="34" charset="0"/>
            </a:endParaRPr>
          </a:p>
          <a:p>
            <a:pPr algn="ctr"/>
            <a:r>
              <a:rPr lang="en-US" sz="2000" b="0">
                <a:solidFill>
                  <a:srgbClr val="000066"/>
                </a:solidFill>
                <a:latin typeface="Arial" pitchFamily="34" charset="0"/>
              </a:rPr>
              <a:t>Corresponding average power of heat release</a:t>
            </a:r>
            <a:r>
              <a:rPr lang="ru-RU" sz="2000" b="0">
                <a:solidFill>
                  <a:srgbClr val="000066"/>
                </a:solidFill>
                <a:latin typeface="Arial" pitchFamily="34" charset="0"/>
              </a:rPr>
              <a:t>:</a:t>
            </a:r>
          </a:p>
          <a:p>
            <a:pPr algn="ctr"/>
            <a:r>
              <a:rPr lang="ru-RU" sz="2000">
                <a:solidFill>
                  <a:srgbClr val="A50021"/>
                </a:solidFill>
                <a:latin typeface="Arial" pitchFamily="34" charset="0"/>
                <a:cs typeface="Arial" pitchFamily="34" charset="0"/>
              </a:rPr>
              <a:t>≈</a:t>
            </a:r>
            <a:r>
              <a:rPr lang="en-US" sz="2000">
                <a:solidFill>
                  <a:srgbClr val="A50021"/>
                </a:solidFill>
                <a:latin typeface="Arial" pitchFamily="34" charset="0"/>
                <a:cs typeface="Arial" pitchFamily="34" charset="0"/>
              </a:rPr>
              <a:t> </a:t>
            </a:r>
            <a:r>
              <a:rPr lang="ru-RU" sz="2000">
                <a:solidFill>
                  <a:srgbClr val="A50021"/>
                </a:solidFill>
                <a:latin typeface="Arial" pitchFamily="34" charset="0"/>
              </a:rPr>
              <a:t>0.</a:t>
            </a:r>
            <a:r>
              <a:rPr lang="en-US" sz="2000">
                <a:solidFill>
                  <a:srgbClr val="A50021"/>
                </a:solidFill>
                <a:latin typeface="Arial" pitchFamily="34" charset="0"/>
              </a:rPr>
              <a:t>50</a:t>
            </a:r>
            <a:r>
              <a:rPr lang="ru-RU" sz="2000">
                <a:solidFill>
                  <a:srgbClr val="A50021"/>
                </a:solidFill>
                <a:latin typeface="Arial" pitchFamily="34" charset="0"/>
              </a:rPr>
              <a:t>5 </a:t>
            </a:r>
            <a:r>
              <a:rPr lang="en-US" sz="2000">
                <a:solidFill>
                  <a:srgbClr val="A50021"/>
                </a:solidFill>
                <a:latin typeface="Arial" pitchFamily="34" charset="0"/>
              </a:rPr>
              <a:t>kW</a:t>
            </a:r>
          </a:p>
        </p:txBody>
      </p:sp>
      <p:sp>
        <p:nvSpPr>
          <p:cNvPr id="678919" name="Text Box 7"/>
          <p:cNvSpPr txBox="1">
            <a:spLocks noChangeArrowheads="1"/>
          </p:cNvSpPr>
          <p:nvPr/>
        </p:nvSpPr>
        <p:spPr bwMode="auto">
          <a:xfrm>
            <a:off x="1082675" y="5010150"/>
            <a:ext cx="7327900" cy="1006475"/>
          </a:xfrm>
          <a:prstGeom prst="rect">
            <a:avLst/>
          </a:prstGeom>
          <a:solidFill>
            <a:srgbClr val="00FFFF"/>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lgn="ctr"/>
            <a:r>
              <a:rPr lang="en-US" sz="2000" b="0">
                <a:solidFill>
                  <a:srgbClr val="000066"/>
                </a:solidFill>
                <a:latin typeface="Arial" pitchFamily="34" charset="0"/>
              </a:rPr>
              <a:t>Estimation of heat power to the specimen surface both from the melt and generated by chemical reactions</a:t>
            </a:r>
            <a:r>
              <a:rPr lang="ru-RU" sz="2000" b="0">
                <a:solidFill>
                  <a:srgbClr val="000066"/>
                </a:solidFill>
                <a:latin typeface="Arial" pitchFamily="34" charset="0"/>
              </a:rPr>
              <a:t> </a:t>
            </a:r>
            <a:r>
              <a:rPr lang="ru-RU" sz="2000">
                <a:solidFill>
                  <a:srgbClr val="A50021"/>
                </a:solidFill>
                <a:latin typeface="Arial" pitchFamily="34" charset="0"/>
              </a:rPr>
              <a:t>≈</a:t>
            </a:r>
            <a:r>
              <a:rPr lang="en-US" sz="2000">
                <a:solidFill>
                  <a:srgbClr val="A50021"/>
                </a:solidFill>
                <a:latin typeface="Arial" pitchFamily="34" charset="0"/>
              </a:rPr>
              <a:t> </a:t>
            </a:r>
            <a:r>
              <a:rPr lang="ru-RU" sz="2000">
                <a:solidFill>
                  <a:srgbClr val="A50021"/>
                </a:solidFill>
                <a:latin typeface="Arial" pitchFamily="34" charset="0"/>
              </a:rPr>
              <a:t>2.</a:t>
            </a:r>
            <a:r>
              <a:rPr lang="en-US" sz="2000">
                <a:solidFill>
                  <a:srgbClr val="A50021"/>
                </a:solidFill>
                <a:latin typeface="Arial" pitchFamily="34" charset="0"/>
              </a:rPr>
              <a:t>5</a:t>
            </a:r>
            <a:r>
              <a:rPr lang="ru-RU" sz="2000">
                <a:solidFill>
                  <a:srgbClr val="A50021"/>
                </a:solidFill>
                <a:latin typeface="Arial" pitchFamily="34" charset="0"/>
              </a:rPr>
              <a:t> </a:t>
            </a:r>
            <a:r>
              <a:rPr lang="en-US" sz="2000">
                <a:solidFill>
                  <a:srgbClr val="A50021"/>
                </a:solidFill>
                <a:latin typeface="Arial" pitchFamily="34" charset="0"/>
              </a:rPr>
              <a:t>kW</a:t>
            </a:r>
            <a:endParaRPr lang="ru-RU" sz="2000">
              <a:solidFill>
                <a:srgbClr val="A50021"/>
              </a:solidFill>
              <a:latin typeface="Arial" pitchFamily="34" charset="0"/>
            </a:endParaRPr>
          </a:p>
          <a:p>
            <a:pPr algn="ctr"/>
            <a:r>
              <a:rPr lang="ru-RU" sz="2000" b="0">
                <a:solidFill>
                  <a:srgbClr val="000066"/>
                </a:solidFill>
                <a:latin typeface="Arial" pitchFamily="34" charset="0"/>
              </a:rPr>
              <a:t>( </a:t>
            </a:r>
            <a:r>
              <a:rPr lang="ru-RU" sz="2000">
                <a:solidFill>
                  <a:srgbClr val="A50021"/>
                </a:solidFill>
                <a:latin typeface="Arial" pitchFamily="34" charset="0"/>
              </a:rPr>
              <a:t>2 </a:t>
            </a:r>
            <a:r>
              <a:rPr lang="en-US" sz="2000">
                <a:solidFill>
                  <a:srgbClr val="A50021"/>
                </a:solidFill>
                <a:latin typeface="Arial" pitchFamily="34" charset="0"/>
              </a:rPr>
              <a:t>kW</a:t>
            </a:r>
            <a:r>
              <a:rPr lang="en-US" sz="2000">
                <a:solidFill>
                  <a:srgbClr val="000066"/>
                </a:solidFill>
                <a:latin typeface="Arial" pitchFamily="34" charset="0"/>
              </a:rPr>
              <a:t> </a:t>
            </a:r>
            <a:r>
              <a:rPr lang="en-US" sz="2000" b="0">
                <a:solidFill>
                  <a:srgbClr val="000066"/>
                </a:solidFill>
                <a:latin typeface="Arial" pitchFamily="34" charset="0"/>
              </a:rPr>
              <a:t>– from the melt</a:t>
            </a:r>
            <a:r>
              <a:rPr lang="ru-RU" sz="2000" b="0">
                <a:solidFill>
                  <a:srgbClr val="000066"/>
                </a:solidFill>
                <a:latin typeface="Arial" pitchFamily="34" charset="0"/>
              </a:rPr>
              <a:t>,</a:t>
            </a:r>
            <a:r>
              <a:rPr lang="ru-RU" sz="2000">
                <a:solidFill>
                  <a:srgbClr val="A50021"/>
                </a:solidFill>
                <a:latin typeface="Arial" pitchFamily="34" charset="0"/>
              </a:rPr>
              <a:t> 0.5 </a:t>
            </a:r>
            <a:r>
              <a:rPr lang="en-US" sz="2000">
                <a:solidFill>
                  <a:srgbClr val="A50021"/>
                </a:solidFill>
                <a:latin typeface="Arial" pitchFamily="34" charset="0"/>
              </a:rPr>
              <a:t>kW</a:t>
            </a:r>
            <a:r>
              <a:rPr lang="en-US" sz="2000">
                <a:solidFill>
                  <a:srgbClr val="000066"/>
                </a:solidFill>
                <a:latin typeface="Arial" pitchFamily="34" charset="0"/>
              </a:rPr>
              <a:t> </a:t>
            </a:r>
            <a:r>
              <a:rPr lang="ru-RU" sz="2000" b="0">
                <a:solidFill>
                  <a:srgbClr val="000066"/>
                </a:solidFill>
                <a:latin typeface="Arial" pitchFamily="34" charset="0"/>
              </a:rPr>
              <a:t>– </a:t>
            </a:r>
            <a:r>
              <a:rPr lang="en-US" sz="2000" b="0">
                <a:solidFill>
                  <a:srgbClr val="000066"/>
                </a:solidFill>
                <a:latin typeface="Arial" pitchFamily="34" charset="0"/>
              </a:rPr>
              <a:t>chemical reactions</a:t>
            </a:r>
            <a:r>
              <a:rPr lang="ru-RU" sz="2000" b="0">
                <a:solidFill>
                  <a:srgbClr val="000066"/>
                </a:solidFill>
                <a:latin typeface="Arial" pitchFamily="34" charset="0"/>
              </a:rPr>
              <a:t>)</a:t>
            </a:r>
            <a:endParaRPr lang="en-US" sz="2000" b="0">
              <a:solidFill>
                <a:srgbClr val="000066"/>
              </a:solidFill>
              <a:latin typeface="Arial" pitchFamily="34" charset="0"/>
            </a:endParaRPr>
          </a:p>
        </p:txBody>
      </p:sp>
    </p:spTree>
  </p:cSld>
  <p:clrMapOvr>
    <a:masterClrMapping/>
  </p:clrMapOvr>
  <p:transition advClick="0"/>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C0A8095F-DA94-43B8-8CE7-210ED03BC4C2}" type="slidenum">
              <a:rPr lang="en-GB" sz="1400"/>
              <a:pPr/>
              <a:t>17</a:t>
            </a:fld>
            <a:endParaRPr lang="en-GB" sz="1400"/>
          </a:p>
        </p:txBody>
      </p:sp>
      <p:sp>
        <p:nvSpPr>
          <p:cNvPr id="683010" name="Rectangle 2"/>
          <p:cNvSpPr>
            <a:spLocks noChangeArrowheads="1"/>
          </p:cNvSpPr>
          <p:nvPr/>
        </p:nvSpPr>
        <p:spPr bwMode="auto">
          <a:xfrm>
            <a:off x="6089650" y="1611313"/>
            <a:ext cx="2779713" cy="1552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r>
              <a:rPr lang="en-US" sz="1200"/>
              <a:t/>
            </a:r>
            <a:br>
              <a:rPr lang="en-US" sz="1200"/>
            </a:br>
            <a:endParaRPr lang="en-GB" sz="1200"/>
          </a:p>
        </p:txBody>
      </p:sp>
      <p:sp>
        <p:nvSpPr>
          <p:cNvPr id="683011" name="Rectangle 3"/>
          <p:cNvSpPr>
            <a:spLocks noChangeArrowheads="1"/>
          </p:cNvSpPr>
          <p:nvPr/>
        </p:nvSpPr>
        <p:spPr bwMode="auto">
          <a:xfrm>
            <a:off x="839788" y="0"/>
            <a:ext cx="7772400" cy="669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2800">
                <a:solidFill>
                  <a:srgbClr val="A50021"/>
                </a:solidFill>
              </a:rPr>
              <a:t>Preliminary Conclusions</a:t>
            </a:r>
            <a:endParaRPr lang="en-GB" sz="2800">
              <a:solidFill>
                <a:srgbClr val="A50021"/>
              </a:solidFill>
            </a:endParaRPr>
          </a:p>
        </p:txBody>
      </p:sp>
      <p:sp>
        <p:nvSpPr>
          <p:cNvPr id="683012" name="Rectangle 4"/>
          <p:cNvSpPr>
            <a:spLocks noChangeArrowheads="1"/>
          </p:cNvSpPr>
          <p:nvPr/>
        </p:nvSpPr>
        <p:spPr bwMode="auto">
          <a:xfrm>
            <a:off x="0" y="568325"/>
            <a:ext cx="9144000" cy="5819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defTabSz="762000">
              <a:spcBef>
                <a:spcPct val="70000"/>
              </a:spcBef>
            </a:pPr>
            <a:r>
              <a:rPr lang="en-US" sz="2000">
                <a:solidFill>
                  <a:srgbClr val="000066"/>
                </a:solidFill>
              </a:rPr>
              <a:t>    Posttest analysis is still in progress, but the following can be noted:</a:t>
            </a:r>
            <a:endParaRPr lang="en-US" sz="2000">
              <a:solidFill>
                <a:srgbClr val="990033"/>
              </a:solidFill>
            </a:endParaRPr>
          </a:p>
          <a:p>
            <a:pPr defTabSz="762000">
              <a:spcBef>
                <a:spcPct val="70000"/>
              </a:spcBef>
              <a:buFont typeface="Wingdings" pitchFamily="2" charset="2"/>
              <a:buChar char="ü"/>
            </a:pPr>
            <a:r>
              <a:rPr lang="en-US" sz="2000" b="0">
                <a:solidFill>
                  <a:srgbClr val="000066"/>
                </a:solidFill>
              </a:rPr>
              <a:t> </a:t>
            </a:r>
            <a:r>
              <a:rPr lang="en-US" sz="2000">
                <a:solidFill>
                  <a:srgbClr val="000066"/>
                </a:solidFill>
              </a:rPr>
              <a:t>Before the oxidation start, in the conditions close to MC6 interaction</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between the С-30 corium melt with steel, the MCP-3 interaction zone</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depth in the USS sighting spot was deeper by approx. 1.4 mm, and the</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incubation period – shorter by approx. 6000 s</a:t>
            </a:r>
          </a:p>
          <a:p>
            <a:pPr defTabSz="762000">
              <a:spcBef>
                <a:spcPct val="70000"/>
              </a:spcBef>
              <a:buFont typeface="Wingdings" pitchFamily="2" charset="2"/>
              <a:buChar char="ü"/>
            </a:pPr>
            <a:r>
              <a:rPr lang="en-US" sz="2000">
                <a:solidFill>
                  <a:srgbClr val="000066"/>
                </a:solidFill>
              </a:rPr>
              <a:t> The oxidation rate and hydrogen generation rate measured during the</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pool oxidation regime were close to MA-9 test (MaSca program). </a:t>
            </a:r>
          </a:p>
          <a:p>
            <a:pPr defTabSz="762000">
              <a:buFont typeface="Wingdings" pitchFamily="2" charset="2"/>
              <a:buNone/>
            </a:pPr>
            <a:r>
              <a:rPr lang="en-US" sz="2000">
                <a:solidFill>
                  <a:srgbClr val="000066"/>
                </a:solidFill>
              </a:rPr>
              <a:t>   The oxidation is controlled by the steam supply to the molten pool</a:t>
            </a:r>
          </a:p>
          <a:p>
            <a:pPr defTabSz="762000">
              <a:buFont typeface="Wingdings" pitchFamily="2" charset="2"/>
              <a:buNone/>
            </a:pPr>
            <a:r>
              <a:rPr lang="en-US" sz="2000">
                <a:solidFill>
                  <a:srgbClr val="000066"/>
                </a:solidFill>
              </a:rPr>
              <a:t>   surface </a:t>
            </a:r>
          </a:p>
          <a:p>
            <a:pPr defTabSz="762000">
              <a:spcBef>
                <a:spcPct val="70000"/>
              </a:spcBef>
              <a:buFont typeface="Wingdings" pitchFamily="2" charset="2"/>
              <a:buChar char="ü"/>
            </a:pPr>
            <a:r>
              <a:rPr lang="en-US" sz="2000">
                <a:solidFill>
                  <a:srgbClr val="000066"/>
                </a:solidFill>
              </a:rPr>
              <a:t> The most conservative regime was realized in the test, i.e. the IZ was</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oxidized by corium melt, which have been oxidized in advance</a:t>
            </a:r>
          </a:p>
          <a:p>
            <a:pPr defTabSz="762000">
              <a:spcBef>
                <a:spcPct val="70000"/>
              </a:spcBef>
              <a:buFont typeface="Wingdings" pitchFamily="2" charset="2"/>
              <a:buChar char="ü"/>
            </a:pPr>
            <a:r>
              <a:rPr lang="en-US" sz="2000">
                <a:solidFill>
                  <a:srgbClr val="000066"/>
                </a:solidFill>
              </a:rPr>
              <a:t> A partial melting of the steel surface layer took place in the end of</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oxidation regime. This was caused by uncontrolled increase of heat</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transferred from the melt (setup-specific factor) and/or additional heat</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generated by chemical reactions. The mentioned heat powers have been</a:t>
            </a:r>
            <a:r>
              <a:rPr lang="ru-RU" sz="2000">
                <a:solidFill>
                  <a:srgbClr val="000066"/>
                </a:solidFill>
              </a:rPr>
              <a:t/>
            </a:r>
            <a:br>
              <a:rPr lang="ru-RU" sz="2000">
                <a:solidFill>
                  <a:srgbClr val="000066"/>
                </a:solidFill>
              </a:rPr>
            </a:br>
            <a:r>
              <a:rPr lang="ru-RU" sz="2000">
                <a:solidFill>
                  <a:srgbClr val="000066"/>
                </a:solidFill>
              </a:rPr>
              <a:t>  </a:t>
            </a:r>
            <a:r>
              <a:rPr lang="en-US" sz="2000">
                <a:solidFill>
                  <a:srgbClr val="000066"/>
                </a:solidFill>
              </a:rPr>
              <a:t> evaluated as 2 and 0.5 kW respectively</a:t>
            </a:r>
          </a:p>
        </p:txBody>
      </p:sp>
    </p:spTree>
  </p:cSld>
  <p:clrMapOvr>
    <a:masterClrMapping/>
  </p:clrMapOvr>
  <p:transition advClick="0"/>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FA1812C9-2262-43EB-85FE-D920E61FB1F2}" type="slidenum">
              <a:rPr lang="en-GB" sz="1400"/>
              <a:pPr/>
              <a:t>18</a:t>
            </a:fld>
            <a:endParaRPr lang="en-GB" sz="1400"/>
          </a:p>
        </p:txBody>
      </p:sp>
      <p:sp>
        <p:nvSpPr>
          <p:cNvPr id="693250" name="Rectangle 2"/>
          <p:cNvSpPr>
            <a:spLocks noGrp="1" noChangeArrowheads="1"/>
          </p:cNvSpPr>
          <p:nvPr>
            <p:ph type="body" idx="1"/>
          </p:nvPr>
        </p:nvSpPr>
        <p:spPr>
          <a:xfrm>
            <a:off x="611188" y="1628775"/>
            <a:ext cx="8208962" cy="3959225"/>
          </a:xfrm>
          <a:noFill/>
          <a:extLst>
            <a:ext uri="{909E8E84-426E-40DD-AFC4-6F175D3DCCD1}">
              <a14:hiddenFill xmlns:a14="http://schemas.microsoft.com/office/drawing/2010/main">
                <a:solidFill>
                  <a:schemeClr val="bg1"/>
                </a:solidFill>
              </a14:hiddenFill>
            </a:ext>
          </a:extLst>
        </p:spPr>
        <p:txBody>
          <a:bodyPr/>
          <a:lstStyle/>
          <a:p>
            <a:pPr marL="334963" indent="-334963" defTabSz="892175">
              <a:buFont typeface="Wingdings" pitchFamily="2" charset="2"/>
              <a:buNone/>
            </a:pPr>
            <a:r>
              <a:rPr lang="en-US"/>
              <a:t>	</a:t>
            </a:r>
            <a:r>
              <a:rPr lang="en-US" sz="2800">
                <a:solidFill>
                  <a:schemeClr val="tx1"/>
                </a:solidFill>
              </a:rPr>
              <a:t>Test objectives:</a:t>
            </a:r>
          </a:p>
          <a:p>
            <a:pPr marL="334963" indent="-334963" defTabSz="892175">
              <a:buFont typeface="Wingdings" pitchFamily="2" charset="2"/>
              <a:buNone/>
            </a:pPr>
            <a:endParaRPr lang="en-US" sz="2800">
              <a:solidFill>
                <a:schemeClr val="tx1"/>
              </a:solidFill>
            </a:endParaRPr>
          </a:p>
          <a:p>
            <a:pPr marL="334963" indent="-334963" defTabSz="892175"/>
            <a:r>
              <a:rPr lang="en-US"/>
              <a:t>Determine the influence of oxidation in air</a:t>
            </a:r>
            <a:r>
              <a:rPr lang="ru-RU"/>
              <a:t> ( MA-7) </a:t>
            </a:r>
            <a:r>
              <a:rPr lang="en-US"/>
              <a:t>and in steam</a:t>
            </a:r>
            <a:r>
              <a:rPr lang="ru-RU"/>
              <a:t> (MA-9) </a:t>
            </a:r>
            <a:r>
              <a:rPr lang="en-US"/>
              <a:t>on the component repartitioning and structure of the pool formed during the interaction </a:t>
            </a:r>
            <a:r>
              <a:rPr lang="ru-RU"/>
              <a:t> </a:t>
            </a:r>
            <a:r>
              <a:rPr lang="en-US"/>
              <a:t>of molten C</a:t>
            </a:r>
            <a:r>
              <a:rPr lang="ru-RU"/>
              <a:t>-32</a:t>
            </a:r>
            <a:r>
              <a:rPr lang="en-US"/>
              <a:t> corium</a:t>
            </a:r>
            <a:r>
              <a:rPr lang="ru-RU"/>
              <a:t> </a:t>
            </a:r>
            <a:r>
              <a:rPr lang="en-US"/>
              <a:t>with steel</a:t>
            </a:r>
            <a:endParaRPr lang="ru-RU"/>
          </a:p>
          <a:p>
            <a:pPr marL="334963" indent="-334963" defTabSz="892175"/>
            <a:r>
              <a:rPr lang="en-US"/>
              <a:t>Get experimental data</a:t>
            </a:r>
            <a:r>
              <a:rPr lang="ru-RU"/>
              <a:t> </a:t>
            </a:r>
            <a:r>
              <a:rPr lang="en-US"/>
              <a:t>on the oxidation kinetics of molten corium</a:t>
            </a:r>
            <a:endParaRPr lang="ru-RU"/>
          </a:p>
        </p:txBody>
      </p:sp>
      <p:sp>
        <p:nvSpPr>
          <p:cNvPr id="693251" name="Rectangle 3"/>
          <p:cNvSpPr>
            <a:spLocks noGrp="1" noChangeArrowheads="1"/>
          </p:cNvSpPr>
          <p:nvPr>
            <p:ph type="title"/>
          </p:nvPr>
        </p:nvSpPr>
        <p:spPr>
          <a:xfrm>
            <a:off x="352425" y="392113"/>
            <a:ext cx="8215313" cy="620712"/>
          </a:xfrm>
          <a:noFill/>
          <a:ln/>
        </p:spPr>
        <p:txBody>
          <a:bodyPr lIns="89213" tIns="44607" rIns="89213" bIns="44607"/>
          <a:lstStyle/>
          <a:p>
            <a:pPr defTabSz="892175"/>
            <a:r>
              <a:rPr lang="en-US" sz="3200"/>
              <a:t>Oxidation of stratified corium pool:</a:t>
            </a:r>
            <a:br>
              <a:rPr lang="en-US" sz="3200"/>
            </a:br>
            <a:r>
              <a:rPr lang="en-US" sz="3200"/>
              <a:t> Experiments MA-7 and MA-9</a:t>
            </a:r>
            <a:endParaRPr lang="ru-RU" sz="3200"/>
          </a:p>
        </p:txBody>
      </p:sp>
    </p:spTree>
  </p:cSld>
  <p:clrMapOvr>
    <a:masterClrMapping/>
  </p:clrMapOvr>
  <p:transition advClick="0"/>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8E26618A-AB70-40E3-A8C5-59310A51583B}" type="slidenum">
              <a:rPr lang="en-GB" sz="1400"/>
              <a:pPr/>
              <a:t>19</a:t>
            </a:fld>
            <a:endParaRPr lang="en-GB" sz="1400"/>
          </a:p>
        </p:txBody>
      </p:sp>
      <p:sp>
        <p:nvSpPr>
          <p:cNvPr id="695298" name="Rectangle 2"/>
          <p:cNvSpPr>
            <a:spLocks noGrp="1" noChangeArrowheads="1"/>
          </p:cNvSpPr>
          <p:nvPr>
            <p:ph type="title" idx="4294967295"/>
          </p:nvPr>
        </p:nvSpPr>
        <p:spPr>
          <a:xfrm>
            <a:off x="0" y="0"/>
            <a:ext cx="9144000" cy="712788"/>
          </a:xfrm>
          <a:noFill/>
          <a:ln/>
        </p:spPr>
        <p:txBody>
          <a:bodyPr lIns="89213" tIns="44607" rIns="89213" bIns="44607"/>
          <a:lstStyle/>
          <a:p>
            <a:pPr defTabSz="892175"/>
            <a:r>
              <a:rPr lang="en-US" sz="3200"/>
              <a:t>MA-9 test facility</a:t>
            </a:r>
            <a:endParaRPr lang="ru-RU" sz="3200"/>
          </a:p>
        </p:txBody>
      </p:sp>
      <p:sp>
        <p:nvSpPr>
          <p:cNvPr id="695299" name="Text Box 3"/>
          <p:cNvSpPr txBox="1">
            <a:spLocks noChangeArrowheads="1"/>
          </p:cNvSpPr>
          <p:nvPr/>
        </p:nvSpPr>
        <p:spPr bwMode="auto">
          <a:xfrm>
            <a:off x="5219700" y="1844675"/>
            <a:ext cx="4211638" cy="316865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457200" indent="-457200" defTabSz="749300">
              <a:defRPr sz="2400">
                <a:solidFill>
                  <a:schemeClr val="tx1"/>
                </a:solidFill>
                <a:latin typeface="Times New Roman" pitchFamily="18" charset="0"/>
              </a:defRPr>
            </a:lvl1pPr>
            <a:lvl2pPr marL="914400" indent="-457200" defTabSz="749300">
              <a:defRPr sz="2400">
                <a:solidFill>
                  <a:schemeClr val="tx1"/>
                </a:solidFill>
                <a:latin typeface="Times New Roman" pitchFamily="18" charset="0"/>
              </a:defRPr>
            </a:lvl2pPr>
            <a:lvl3pPr marL="1371600" indent="-457200" defTabSz="749300">
              <a:defRPr sz="2400">
                <a:solidFill>
                  <a:schemeClr val="tx1"/>
                </a:solidFill>
                <a:latin typeface="Times New Roman" pitchFamily="18" charset="0"/>
              </a:defRPr>
            </a:lvl3pPr>
            <a:lvl4pPr marL="1828800" indent="-457200" defTabSz="749300">
              <a:defRPr sz="2400">
                <a:solidFill>
                  <a:schemeClr val="tx1"/>
                </a:solidFill>
                <a:latin typeface="Times New Roman" pitchFamily="18" charset="0"/>
              </a:defRPr>
            </a:lvl4pPr>
            <a:lvl5pPr marL="2286000" indent="-457200" defTabSz="749300">
              <a:defRPr sz="2400">
                <a:solidFill>
                  <a:schemeClr val="tx1"/>
                </a:solidFill>
                <a:latin typeface="Times New Roman" pitchFamily="18" charset="0"/>
              </a:defRPr>
            </a:lvl5pPr>
            <a:lvl6pPr marL="2743200" indent="-457200" defTabSz="749300" eaLnBrk="0" fontAlgn="base" hangingPunct="0">
              <a:spcBef>
                <a:spcPct val="0"/>
              </a:spcBef>
              <a:spcAft>
                <a:spcPct val="0"/>
              </a:spcAft>
              <a:defRPr sz="2400">
                <a:solidFill>
                  <a:schemeClr val="tx1"/>
                </a:solidFill>
                <a:latin typeface="Times New Roman" pitchFamily="18" charset="0"/>
              </a:defRPr>
            </a:lvl6pPr>
            <a:lvl7pPr marL="3200400" indent="-457200" defTabSz="749300" eaLnBrk="0" fontAlgn="base" hangingPunct="0">
              <a:spcBef>
                <a:spcPct val="0"/>
              </a:spcBef>
              <a:spcAft>
                <a:spcPct val="0"/>
              </a:spcAft>
              <a:defRPr sz="2400">
                <a:solidFill>
                  <a:schemeClr val="tx1"/>
                </a:solidFill>
                <a:latin typeface="Times New Roman" pitchFamily="18" charset="0"/>
              </a:defRPr>
            </a:lvl7pPr>
            <a:lvl8pPr marL="3657600" indent="-457200" defTabSz="749300" eaLnBrk="0" fontAlgn="base" hangingPunct="0">
              <a:spcBef>
                <a:spcPct val="0"/>
              </a:spcBef>
              <a:spcAft>
                <a:spcPct val="0"/>
              </a:spcAft>
              <a:defRPr sz="2400">
                <a:solidFill>
                  <a:schemeClr val="tx1"/>
                </a:solidFill>
                <a:latin typeface="Times New Roman" pitchFamily="18" charset="0"/>
              </a:defRPr>
            </a:lvl8pPr>
            <a:lvl9pPr marL="4114800" indent="-457200"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1800" b="0">
                <a:latin typeface="Arial" pitchFamily="34" charset="0"/>
              </a:rPr>
              <a:t>1 – </a:t>
            </a:r>
            <a:r>
              <a:rPr lang="en-US" sz="1800" b="0">
                <a:latin typeface="Arial" pitchFamily="34" charset="0"/>
              </a:rPr>
              <a:t>steam supply</a:t>
            </a:r>
            <a:endParaRPr lang="ru-RU" sz="1800" b="0">
              <a:latin typeface="Arial" pitchFamily="34" charset="0"/>
            </a:endParaRPr>
          </a:p>
          <a:p>
            <a:pPr eaLnBrk="1" hangingPunct="1"/>
            <a:r>
              <a:rPr lang="ru-RU" sz="1800" b="0">
                <a:latin typeface="Arial" pitchFamily="34" charset="0"/>
              </a:rPr>
              <a:t>2 – </a:t>
            </a:r>
            <a:r>
              <a:rPr lang="en-US" sz="1800" b="0">
                <a:latin typeface="Arial" pitchFamily="34" charset="0"/>
              </a:rPr>
              <a:t>water-cooled furnace cover</a:t>
            </a:r>
            <a:endParaRPr lang="ru-RU" sz="1800" b="0">
              <a:latin typeface="Arial" pitchFamily="34" charset="0"/>
            </a:endParaRPr>
          </a:p>
          <a:p>
            <a:pPr eaLnBrk="1" hangingPunct="1"/>
            <a:r>
              <a:rPr lang="ru-RU" sz="1800" b="0">
                <a:latin typeface="Arial" pitchFamily="34" charset="0"/>
              </a:rPr>
              <a:t>3 – </a:t>
            </a:r>
            <a:r>
              <a:rPr lang="en-US" sz="1800" b="0">
                <a:latin typeface="Arial" pitchFamily="34" charset="0"/>
              </a:rPr>
              <a:t>quartz wall</a:t>
            </a:r>
            <a:endParaRPr lang="ru-RU" sz="1800" b="0">
              <a:latin typeface="Arial" pitchFamily="34" charset="0"/>
            </a:endParaRPr>
          </a:p>
          <a:p>
            <a:pPr eaLnBrk="1" hangingPunct="1"/>
            <a:r>
              <a:rPr lang="ru-RU" sz="1800" b="0">
                <a:latin typeface="Arial" pitchFamily="34" charset="0"/>
              </a:rPr>
              <a:t>4 – </a:t>
            </a:r>
            <a:r>
              <a:rPr lang="en-US" sz="1800" b="0">
                <a:latin typeface="Arial" pitchFamily="34" charset="0"/>
              </a:rPr>
              <a:t>quartz tube</a:t>
            </a:r>
            <a:endParaRPr lang="ru-RU" sz="1800" b="0">
              <a:latin typeface="Arial" pitchFamily="34" charset="0"/>
            </a:endParaRPr>
          </a:p>
          <a:p>
            <a:pPr eaLnBrk="1" hangingPunct="1"/>
            <a:r>
              <a:rPr lang="ru-RU" sz="1800" b="0">
                <a:latin typeface="Arial" pitchFamily="34" charset="0"/>
              </a:rPr>
              <a:t>5 – </a:t>
            </a:r>
            <a:r>
              <a:rPr lang="en-US" sz="1800" b="0">
                <a:latin typeface="Arial" pitchFamily="34" charset="0"/>
              </a:rPr>
              <a:t>crucible section tubes</a:t>
            </a:r>
            <a:endParaRPr lang="ru-RU" sz="1800" b="0">
              <a:latin typeface="Arial" pitchFamily="34" charset="0"/>
            </a:endParaRPr>
          </a:p>
          <a:p>
            <a:pPr eaLnBrk="1" hangingPunct="1"/>
            <a:r>
              <a:rPr lang="ru-RU" sz="1800" b="0">
                <a:latin typeface="Arial" pitchFamily="34" charset="0"/>
              </a:rPr>
              <a:t>6 – </a:t>
            </a:r>
            <a:r>
              <a:rPr lang="en-US" sz="1800" b="0">
                <a:latin typeface="Arial" pitchFamily="34" charset="0"/>
              </a:rPr>
              <a:t>corium melt</a:t>
            </a:r>
            <a:endParaRPr lang="ru-RU" sz="1800" b="0">
              <a:latin typeface="Arial" pitchFamily="34" charset="0"/>
            </a:endParaRPr>
          </a:p>
          <a:p>
            <a:pPr eaLnBrk="1" hangingPunct="1"/>
            <a:r>
              <a:rPr lang="ru-RU" sz="1800" b="0">
                <a:latin typeface="Arial" pitchFamily="34" charset="0"/>
              </a:rPr>
              <a:t>7 – </a:t>
            </a:r>
            <a:r>
              <a:rPr lang="en-US" sz="1800" b="0">
                <a:latin typeface="Arial" pitchFamily="34" charset="0"/>
              </a:rPr>
              <a:t>inductor</a:t>
            </a:r>
            <a:endParaRPr lang="ru-RU" sz="1800" b="0">
              <a:latin typeface="Arial" pitchFamily="34" charset="0"/>
            </a:endParaRPr>
          </a:p>
          <a:p>
            <a:pPr eaLnBrk="1" hangingPunct="1"/>
            <a:r>
              <a:rPr lang="ru-RU" sz="1800" b="0">
                <a:latin typeface="Arial" pitchFamily="34" charset="0"/>
              </a:rPr>
              <a:t>8 – </a:t>
            </a:r>
            <a:r>
              <a:rPr lang="en-US" sz="1800" b="0">
                <a:latin typeface="Arial" pitchFamily="34" charset="0"/>
              </a:rPr>
              <a:t>crust</a:t>
            </a:r>
            <a:endParaRPr lang="ru-RU" sz="1800" b="0">
              <a:latin typeface="Arial" pitchFamily="34" charset="0"/>
            </a:endParaRPr>
          </a:p>
          <a:p>
            <a:pPr eaLnBrk="1" hangingPunct="1"/>
            <a:r>
              <a:rPr lang="ru-RU" sz="1800" b="0">
                <a:latin typeface="Arial" pitchFamily="34" charset="0"/>
              </a:rPr>
              <a:t>9 – </a:t>
            </a:r>
            <a:r>
              <a:rPr lang="en-US" sz="1800" b="0">
                <a:latin typeface="Arial" pitchFamily="34" charset="0"/>
              </a:rPr>
              <a:t>bottom calorimeter</a:t>
            </a:r>
            <a:endParaRPr lang="ru-RU" sz="1800" b="0">
              <a:latin typeface="Arial" pitchFamily="34" charset="0"/>
            </a:endParaRPr>
          </a:p>
          <a:p>
            <a:pPr eaLnBrk="1" hangingPunct="1"/>
            <a:r>
              <a:rPr lang="ru-RU" sz="1800" b="0">
                <a:latin typeface="Arial" pitchFamily="34" charset="0"/>
              </a:rPr>
              <a:t>10</a:t>
            </a:r>
            <a:r>
              <a:rPr lang="en-US" sz="1800" b="0">
                <a:latin typeface="Arial" pitchFamily="34" charset="0"/>
              </a:rPr>
              <a:t>, 11</a:t>
            </a:r>
            <a:r>
              <a:rPr lang="ru-RU" sz="1800" b="0">
                <a:latin typeface="Arial" pitchFamily="34" charset="0"/>
              </a:rPr>
              <a:t> –</a:t>
            </a:r>
            <a:r>
              <a:rPr lang="en-US" sz="1800" b="0">
                <a:latin typeface="Arial" pitchFamily="34" charset="0"/>
              </a:rPr>
              <a:t> electromagnetic screens</a:t>
            </a:r>
            <a:endParaRPr lang="ru-RU" sz="1800" b="0">
              <a:latin typeface="Arial" pitchFamily="34" charset="0"/>
            </a:endParaRPr>
          </a:p>
          <a:p>
            <a:pPr eaLnBrk="1" hangingPunct="1"/>
            <a:r>
              <a:rPr lang="ru-RU" sz="1800" b="0">
                <a:latin typeface="Arial" pitchFamily="34" charset="0"/>
              </a:rPr>
              <a:t>12 – </a:t>
            </a:r>
            <a:r>
              <a:rPr lang="en-US" sz="1800" b="0">
                <a:latin typeface="Arial" pitchFamily="34" charset="0"/>
              </a:rPr>
              <a:t>cover of the monitoring port</a:t>
            </a:r>
            <a:endParaRPr lang="ru-RU" sz="1800" b="0">
              <a:latin typeface="Arial" pitchFamily="34" charset="0"/>
            </a:endParaRPr>
          </a:p>
        </p:txBody>
      </p:sp>
      <p:sp>
        <p:nvSpPr>
          <p:cNvPr id="695300" name="Text Box 4"/>
          <p:cNvSpPr txBox="1">
            <a:spLocks noChangeArrowheads="1"/>
          </p:cNvSpPr>
          <p:nvPr/>
        </p:nvSpPr>
        <p:spPr bwMode="auto">
          <a:xfrm>
            <a:off x="250825" y="5373688"/>
            <a:ext cx="8713788"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en-US" sz="1600">
                <a:latin typeface="Arial" pitchFamily="34" charset="0"/>
              </a:rPr>
              <a:t>    </a:t>
            </a:r>
            <a:r>
              <a:rPr lang="en-US" sz="1800">
                <a:latin typeface="Arial" pitchFamily="34" charset="0"/>
              </a:rPr>
              <a:t>Different from</a:t>
            </a:r>
            <a:r>
              <a:rPr lang="ru-RU" sz="1800">
                <a:latin typeface="Arial" pitchFamily="34" charset="0"/>
              </a:rPr>
              <a:t> MA-7:</a:t>
            </a:r>
            <a:endParaRPr lang="en-US" sz="1800">
              <a:latin typeface="Arial" pitchFamily="34" charset="0"/>
            </a:endParaRPr>
          </a:p>
          <a:p>
            <a:pPr algn="just" eaLnBrk="1" hangingPunct="1">
              <a:buFont typeface="Wingdings" pitchFamily="2" charset="2"/>
              <a:buChar char="ü"/>
            </a:pPr>
            <a:r>
              <a:rPr lang="en-US" sz="1600" b="0">
                <a:latin typeface="Arial" pitchFamily="34" charset="0"/>
              </a:rPr>
              <a:t> </a:t>
            </a:r>
            <a:r>
              <a:rPr lang="en-US" sz="1800" b="0">
                <a:latin typeface="Arial" pitchFamily="34" charset="0"/>
              </a:rPr>
              <a:t>quartz tube</a:t>
            </a:r>
            <a:r>
              <a:rPr lang="ru-RU" sz="1800" b="0">
                <a:latin typeface="Arial" pitchFamily="34" charset="0"/>
              </a:rPr>
              <a:t> (1) </a:t>
            </a:r>
            <a:r>
              <a:rPr lang="en-US" sz="1800" b="0">
                <a:latin typeface="Arial" pitchFamily="34" charset="0"/>
              </a:rPr>
              <a:t>in cover</a:t>
            </a:r>
            <a:r>
              <a:rPr lang="ru-RU" sz="1800" b="0">
                <a:latin typeface="Arial" pitchFamily="34" charset="0"/>
              </a:rPr>
              <a:t> (2) </a:t>
            </a:r>
            <a:r>
              <a:rPr lang="en-US" sz="1800" b="0">
                <a:latin typeface="Arial" pitchFamily="34" charset="0"/>
              </a:rPr>
              <a:t>for supplying superheated steam</a:t>
            </a:r>
          </a:p>
          <a:p>
            <a:pPr algn="just" eaLnBrk="1" hangingPunct="1">
              <a:buFont typeface="Wingdings" pitchFamily="2" charset="2"/>
              <a:buChar char="ü"/>
            </a:pPr>
            <a:r>
              <a:rPr lang="en-US" sz="1800" b="0">
                <a:latin typeface="Arial" pitchFamily="34" charset="0"/>
              </a:rPr>
              <a:t> quartz wall</a:t>
            </a:r>
            <a:r>
              <a:rPr lang="ru-RU" sz="1800" b="0">
                <a:latin typeface="Arial" pitchFamily="34" charset="0"/>
              </a:rPr>
              <a:t> (3) </a:t>
            </a:r>
            <a:r>
              <a:rPr lang="en-US" sz="1800" b="0">
                <a:latin typeface="Arial" pitchFamily="34" charset="0"/>
              </a:rPr>
              <a:t>to separate the above-melt space</a:t>
            </a:r>
            <a:endParaRPr lang="ru-RU" sz="1800" b="0">
              <a:latin typeface="Arial" pitchFamily="34" charset="0"/>
            </a:endParaRPr>
          </a:p>
          <a:p>
            <a:pPr eaLnBrk="1" hangingPunct="1">
              <a:buFont typeface="Wingdings" pitchFamily="2" charset="2"/>
              <a:buChar char="ü"/>
            </a:pPr>
            <a:r>
              <a:rPr lang="en-US" sz="1800" b="0">
                <a:latin typeface="Arial" pitchFamily="34" charset="0"/>
              </a:rPr>
              <a:t> absence of pyrometer shaft to exclude steam condensation on its cooled surface</a:t>
            </a:r>
            <a:endParaRPr lang="ru-RU" sz="3200" b="0">
              <a:latin typeface="Arial" pitchFamily="34" charset="0"/>
            </a:endParaRPr>
          </a:p>
        </p:txBody>
      </p:sp>
      <p:sp>
        <p:nvSpPr>
          <p:cNvPr id="695301" name="Rectangle 5"/>
          <p:cNvSpPr>
            <a:spLocks noChangeArrowheads="1"/>
          </p:cNvSpPr>
          <p:nvPr/>
        </p:nvSpPr>
        <p:spPr bwMode="auto">
          <a:xfrm>
            <a:off x="5148263" y="836613"/>
            <a:ext cx="2986087"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eaLnBrk="1" hangingPunct="1"/>
            <a:r>
              <a:rPr lang="en-US" sz="2300"/>
              <a:t>Furnace schematics</a:t>
            </a:r>
          </a:p>
        </p:txBody>
      </p:sp>
      <p:graphicFrame>
        <p:nvGraphicFramePr>
          <p:cNvPr id="695302" name="Object 6"/>
          <p:cNvGraphicFramePr>
            <a:graphicFrameLocks noChangeAspect="1"/>
          </p:cNvGraphicFramePr>
          <p:nvPr/>
        </p:nvGraphicFramePr>
        <p:xfrm>
          <a:off x="250825" y="765175"/>
          <a:ext cx="4953000" cy="4486275"/>
        </p:xfrm>
        <a:graphic>
          <a:graphicData uri="http://schemas.openxmlformats.org/presentationml/2006/ole">
            <mc:AlternateContent xmlns:mc="http://schemas.openxmlformats.org/markup-compatibility/2006">
              <mc:Choice xmlns:v="urn:schemas-microsoft-com:vml" Requires="v">
                <p:oleObj spid="_x0000_s695303" name="Точечный рисунок" r:id="rId4" imgW="4952381" imgH="4486901" progId="Paint.Picture">
                  <p:embed/>
                </p:oleObj>
              </mc:Choice>
              <mc:Fallback>
                <p:oleObj name="Точечный рисунок" r:id="rId4" imgW="4952381" imgH="4486901" progId="Paint.Picture">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t="2246"/>
                      <a:stretch>
                        <a:fillRect/>
                      </a:stretch>
                    </p:blipFill>
                    <p:spPr bwMode="auto">
                      <a:xfrm>
                        <a:off x="250825" y="765175"/>
                        <a:ext cx="4953000" cy="4486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5170AEFC-0914-4052-85B9-3212FC7ED318}" type="slidenum">
              <a:rPr lang="en-GB" sz="1400"/>
              <a:pPr/>
              <a:t>2</a:t>
            </a:fld>
            <a:endParaRPr lang="en-GB" sz="1400"/>
          </a:p>
        </p:txBody>
      </p:sp>
      <p:sp>
        <p:nvSpPr>
          <p:cNvPr id="731138" name="Rectangle 2"/>
          <p:cNvSpPr>
            <a:spLocks noGrp="1" noChangeArrowheads="1"/>
          </p:cNvSpPr>
          <p:nvPr>
            <p:ph type="title"/>
          </p:nvPr>
        </p:nvSpPr>
        <p:spPr>
          <a:xfrm>
            <a:off x="671513" y="269875"/>
            <a:ext cx="7772400" cy="639763"/>
          </a:xfrm>
        </p:spPr>
        <p:txBody>
          <a:bodyPr/>
          <a:lstStyle/>
          <a:p>
            <a:r>
              <a:rPr lang="en-US" sz="3200"/>
              <a:t>Relevance of suboxidized melt </a:t>
            </a:r>
            <a:r>
              <a:rPr lang="ru-RU" sz="3200"/>
              <a:t> </a:t>
            </a:r>
            <a:r>
              <a:rPr lang="en-US" sz="3200"/>
              <a:t>oxidation kinetics</a:t>
            </a:r>
            <a:endParaRPr lang="ru-RU" sz="3200"/>
          </a:p>
        </p:txBody>
      </p:sp>
      <p:sp>
        <p:nvSpPr>
          <p:cNvPr id="731139" name="Rectangle 3"/>
          <p:cNvSpPr>
            <a:spLocks noGrp="1" noChangeArrowheads="1"/>
          </p:cNvSpPr>
          <p:nvPr>
            <p:ph type="body" idx="1"/>
          </p:nvPr>
        </p:nvSpPr>
        <p:spPr>
          <a:xfrm>
            <a:off x="806450" y="1485900"/>
            <a:ext cx="7772400" cy="4927600"/>
          </a:xfrm>
        </p:spPr>
        <p:txBody>
          <a:bodyPr/>
          <a:lstStyle/>
          <a:p>
            <a:r>
              <a:rPr lang="en-US"/>
              <a:t>Molten melt composition and structure are very sensitive to the oxygen potential in the system</a:t>
            </a:r>
            <a:endParaRPr lang="ru-RU"/>
          </a:p>
          <a:p>
            <a:r>
              <a:rPr lang="en-US"/>
              <a:t>In-vessel molten pool </a:t>
            </a:r>
            <a:r>
              <a:rPr lang="ru-RU"/>
              <a:t> </a:t>
            </a:r>
            <a:r>
              <a:rPr lang="en-US"/>
              <a:t>can be oxidized by water, steam and air, which get into the </a:t>
            </a:r>
            <a:r>
              <a:rPr lang="ru-RU"/>
              <a:t> </a:t>
            </a:r>
            <a:r>
              <a:rPr lang="en-US"/>
              <a:t>reactor vessel. This results in the principal changes of the molten pool formation  dynamics</a:t>
            </a:r>
            <a:endParaRPr lang="ru-RU"/>
          </a:p>
          <a:p>
            <a:r>
              <a:rPr lang="en-US"/>
              <a:t>Vessel steel corrosion at its interaction with molten corium </a:t>
            </a:r>
            <a:r>
              <a:rPr lang="ru-RU"/>
              <a:t> </a:t>
            </a:r>
            <a:r>
              <a:rPr lang="en-US"/>
              <a:t>is intensified, if the melt contains iron oxides and in presence of oxidizing atmosphere above the melt</a:t>
            </a:r>
            <a:endParaRPr lang="ru-RU"/>
          </a:p>
        </p:txBody>
      </p:sp>
    </p:spTree>
  </p:cSld>
  <p:clrMapOvr>
    <a:masterClrMapping/>
  </p:clrMapOvr>
  <p:transition advClick="0"/>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liennummernplatzhalter 4"/>
          <p:cNvSpPr>
            <a:spLocks noGrp="1"/>
          </p:cNvSpPr>
          <p:nvPr>
            <p:ph type="sldNum" sz="quarter" idx="10"/>
          </p:nvPr>
        </p:nvSpPr>
        <p:spPr/>
        <p:txBody>
          <a:bodyPr/>
          <a:lstStyle/>
          <a:p>
            <a:r>
              <a:rPr lang="en-US"/>
              <a:t>St Petersburg, Russia, May 27, 2009</a:t>
            </a:r>
            <a:r>
              <a:rPr lang="en-US" sz="1400"/>
              <a:t>    </a:t>
            </a:r>
            <a:r>
              <a:rPr lang="en-GB" sz="1400"/>
              <a:t> </a:t>
            </a:r>
            <a:fld id="{06D6B8C0-49EF-46E7-B029-6D076E56487E}" type="slidenum">
              <a:rPr lang="en-GB" sz="1400"/>
              <a:pPr/>
              <a:t>20</a:t>
            </a:fld>
            <a:endParaRPr lang="en-GB" sz="1400"/>
          </a:p>
        </p:txBody>
      </p:sp>
      <p:sp>
        <p:nvSpPr>
          <p:cNvPr id="697346" name="Rectangle 2"/>
          <p:cNvSpPr>
            <a:spLocks noGrp="1" noChangeArrowheads="1"/>
          </p:cNvSpPr>
          <p:nvPr>
            <p:ph type="title"/>
          </p:nvPr>
        </p:nvSpPr>
        <p:spPr>
          <a:xfrm>
            <a:off x="0" y="0"/>
            <a:ext cx="9144000" cy="765175"/>
          </a:xfrm>
        </p:spPr>
        <p:txBody>
          <a:bodyPr/>
          <a:lstStyle/>
          <a:p>
            <a:pPr defTabSz="892175"/>
            <a:r>
              <a:rPr lang="en-US" sz="3200"/>
              <a:t>MA-9 test facility (2)</a:t>
            </a:r>
            <a:endParaRPr lang="ru-RU" sz="3200"/>
          </a:p>
        </p:txBody>
      </p:sp>
      <p:sp>
        <p:nvSpPr>
          <p:cNvPr id="697347" name="Rectangle 3"/>
          <p:cNvSpPr>
            <a:spLocks noGrp="1" noChangeArrowheads="1"/>
          </p:cNvSpPr>
          <p:nvPr>
            <p:ph type="body" sz="half" idx="1"/>
          </p:nvPr>
        </p:nvSpPr>
        <p:spPr>
          <a:xfrm>
            <a:off x="0" y="5229225"/>
            <a:ext cx="9144000" cy="1368425"/>
          </a:xfrm>
          <a:noFill/>
          <a:extLst>
            <a:ext uri="{909E8E84-426E-40DD-AFC4-6F175D3DCCD1}">
              <a14:hiddenFill xmlns:a14="http://schemas.microsoft.com/office/drawing/2010/main">
                <a:solidFill>
                  <a:schemeClr val="bg1"/>
                </a:solidFill>
              </a14:hiddenFill>
            </a:ext>
          </a:extLst>
        </p:spPr>
        <p:txBody>
          <a:bodyPr/>
          <a:lstStyle/>
          <a:p>
            <a:pPr marL="334963" indent="-334963" defTabSz="892175">
              <a:lnSpc>
                <a:spcPct val="90000"/>
              </a:lnSpc>
              <a:buFont typeface="Wingdings" pitchFamily="2" charset="2"/>
              <a:buNone/>
            </a:pPr>
            <a:r>
              <a:rPr lang="en-US" sz="2000">
                <a:solidFill>
                  <a:schemeClr val="tx1"/>
                </a:solidFill>
              </a:rPr>
              <a:t>     Different from</a:t>
            </a:r>
            <a:r>
              <a:rPr lang="ru-RU" sz="2000">
                <a:solidFill>
                  <a:schemeClr val="tx1"/>
                </a:solidFill>
              </a:rPr>
              <a:t> MA-7:</a:t>
            </a:r>
          </a:p>
          <a:p>
            <a:pPr marL="334963" indent="-334963" defTabSz="892175">
              <a:lnSpc>
                <a:spcPct val="90000"/>
              </a:lnSpc>
              <a:buFont typeface="Wingdings" pitchFamily="2" charset="2"/>
              <a:buChar char="ü"/>
            </a:pPr>
            <a:r>
              <a:rPr lang="en-US" sz="2000" b="0">
                <a:solidFill>
                  <a:schemeClr val="tx1"/>
                </a:solidFill>
              </a:rPr>
              <a:t>Mass spectrometer</a:t>
            </a:r>
            <a:r>
              <a:rPr lang="ru-RU" sz="2000" b="0">
                <a:solidFill>
                  <a:schemeClr val="tx1"/>
                </a:solidFill>
              </a:rPr>
              <a:t> (14) </a:t>
            </a:r>
            <a:r>
              <a:rPr lang="en-US" sz="2000" b="0">
                <a:solidFill>
                  <a:schemeClr val="tx1"/>
                </a:solidFill>
              </a:rPr>
              <a:t>for measuring the off-gas composition</a:t>
            </a:r>
            <a:endParaRPr lang="ru-RU" sz="2000" b="0">
              <a:solidFill>
                <a:schemeClr val="tx1"/>
              </a:solidFill>
            </a:endParaRPr>
          </a:p>
          <a:p>
            <a:pPr marL="334963" indent="-334963" defTabSz="892175">
              <a:lnSpc>
                <a:spcPct val="90000"/>
              </a:lnSpc>
              <a:buFont typeface="Wingdings" pitchFamily="2" charset="2"/>
              <a:buChar char="ü"/>
            </a:pPr>
            <a:r>
              <a:rPr lang="en-US" sz="2000" b="0">
                <a:solidFill>
                  <a:schemeClr val="tx1"/>
                </a:solidFill>
              </a:rPr>
              <a:t>Sensors of</a:t>
            </a:r>
            <a:r>
              <a:rPr lang="ru-RU" sz="2000" b="0">
                <a:solidFill>
                  <a:schemeClr val="tx1"/>
                </a:solidFill>
              </a:rPr>
              <a:t> </a:t>
            </a:r>
            <a:r>
              <a:rPr lang="en-US" sz="2000" b="0">
                <a:solidFill>
                  <a:schemeClr val="tx1"/>
                </a:solidFill>
              </a:rPr>
              <a:t>O</a:t>
            </a:r>
            <a:r>
              <a:rPr lang="ru-RU" sz="2000" b="0" baseline="-25000">
                <a:solidFill>
                  <a:schemeClr val="tx1"/>
                </a:solidFill>
              </a:rPr>
              <a:t>2</a:t>
            </a:r>
            <a:r>
              <a:rPr lang="ru-RU" sz="2000" b="0">
                <a:solidFill>
                  <a:schemeClr val="tx1"/>
                </a:solidFill>
              </a:rPr>
              <a:t> </a:t>
            </a:r>
            <a:r>
              <a:rPr lang="en-US" sz="2000" b="0">
                <a:solidFill>
                  <a:schemeClr val="tx1"/>
                </a:solidFill>
              </a:rPr>
              <a:t>and</a:t>
            </a:r>
            <a:r>
              <a:rPr lang="ru-RU" sz="2000" b="0">
                <a:solidFill>
                  <a:schemeClr val="tx1"/>
                </a:solidFill>
              </a:rPr>
              <a:t> </a:t>
            </a:r>
            <a:r>
              <a:rPr lang="en-US" sz="2000" b="0">
                <a:solidFill>
                  <a:schemeClr val="tx1"/>
                </a:solidFill>
              </a:rPr>
              <a:t>H</a:t>
            </a:r>
            <a:r>
              <a:rPr lang="ru-RU" sz="2000" b="0" baseline="-25000">
                <a:solidFill>
                  <a:schemeClr val="tx1"/>
                </a:solidFill>
              </a:rPr>
              <a:t>2</a:t>
            </a:r>
            <a:r>
              <a:rPr lang="ru-RU" sz="2000" b="0">
                <a:solidFill>
                  <a:schemeClr val="tx1"/>
                </a:solidFill>
              </a:rPr>
              <a:t> (12) </a:t>
            </a:r>
            <a:r>
              <a:rPr lang="en-US" sz="2000" b="0">
                <a:solidFill>
                  <a:schemeClr val="tx1"/>
                </a:solidFill>
              </a:rPr>
              <a:t>used for monitoring of transients</a:t>
            </a:r>
            <a:endParaRPr lang="ru-RU" sz="2000" b="0">
              <a:solidFill>
                <a:schemeClr val="tx1"/>
              </a:solidFill>
            </a:endParaRPr>
          </a:p>
          <a:p>
            <a:pPr marL="334963" indent="-334963" defTabSz="892175">
              <a:lnSpc>
                <a:spcPct val="90000"/>
              </a:lnSpc>
              <a:buFont typeface="Wingdings" pitchFamily="2" charset="2"/>
              <a:buChar char="ü"/>
            </a:pPr>
            <a:r>
              <a:rPr lang="en-US" sz="2000" b="0">
                <a:solidFill>
                  <a:schemeClr val="tx1"/>
                </a:solidFill>
              </a:rPr>
              <a:t>Sensor </a:t>
            </a:r>
            <a:r>
              <a:rPr lang="ru-RU" sz="2000" b="0">
                <a:solidFill>
                  <a:schemeClr val="tx1"/>
                </a:solidFill>
              </a:rPr>
              <a:t>(18)</a:t>
            </a:r>
            <a:r>
              <a:rPr lang="en-US" sz="2000" b="0">
                <a:solidFill>
                  <a:schemeClr val="tx1"/>
                </a:solidFill>
              </a:rPr>
              <a:t>  to measure mass of condensate</a:t>
            </a:r>
            <a:endParaRPr lang="ru-RU" sz="2000" b="0">
              <a:solidFill>
                <a:schemeClr val="tx1"/>
              </a:solidFill>
            </a:endParaRPr>
          </a:p>
          <a:p>
            <a:pPr marL="334963" indent="-334963" defTabSz="892175">
              <a:lnSpc>
                <a:spcPct val="90000"/>
              </a:lnSpc>
              <a:buFont typeface="Wingdings" pitchFamily="2" charset="2"/>
              <a:buNone/>
            </a:pPr>
            <a:endParaRPr lang="ru-RU" sz="2000" b="0">
              <a:solidFill>
                <a:schemeClr val="tx1"/>
              </a:solidFill>
            </a:endParaRPr>
          </a:p>
        </p:txBody>
      </p:sp>
      <p:sp>
        <p:nvSpPr>
          <p:cNvPr id="697348" name="Rectangle 4"/>
          <p:cNvSpPr>
            <a:spLocks noChangeArrowheads="1"/>
          </p:cNvSpPr>
          <p:nvPr/>
        </p:nvSpPr>
        <p:spPr bwMode="auto">
          <a:xfrm>
            <a:off x="5724525" y="1196975"/>
            <a:ext cx="3241675" cy="39608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944" tIns="37472" rIns="74944" bIns="37472" anchor="ctr"/>
          <a:lstStyle/>
          <a:p>
            <a:pPr defTabSz="749300" eaLnBrk="1" hangingPunct="1"/>
            <a:r>
              <a:rPr lang="ru-RU" b="0"/>
              <a:t>1 – </a:t>
            </a:r>
            <a:r>
              <a:rPr lang="en-US" b="0"/>
              <a:t>tanks with</a:t>
            </a:r>
            <a:r>
              <a:rPr lang="ru-RU" b="0"/>
              <a:t> Ar, </a:t>
            </a:r>
            <a:r>
              <a:rPr lang="en-US" b="0"/>
              <a:t>N</a:t>
            </a:r>
            <a:r>
              <a:rPr lang="ru-RU" b="0" baseline="-25000"/>
              <a:t>2</a:t>
            </a:r>
          </a:p>
          <a:p>
            <a:pPr defTabSz="749300" eaLnBrk="1" hangingPunct="1"/>
            <a:r>
              <a:rPr lang="ru-RU" b="0"/>
              <a:t>2 – </a:t>
            </a:r>
            <a:r>
              <a:rPr lang="en-US" b="0"/>
              <a:t>steam generator</a:t>
            </a:r>
            <a:endParaRPr lang="ru-RU" b="0"/>
          </a:p>
          <a:p>
            <a:pPr defTabSz="749300" eaLnBrk="1" hangingPunct="1"/>
            <a:r>
              <a:rPr lang="ru-RU" b="0"/>
              <a:t>3 – </a:t>
            </a:r>
            <a:r>
              <a:rPr lang="en-US" b="0"/>
              <a:t>heated steam supply line</a:t>
            </a:r>
            <a:endParaRPr lang="ru-RU" b="0"/>
          </a:p>
          <a:p>
            <a:pPr defTabSz="749300" eaLnBrk="1" hangingPunct="1"/>
            <a:r>
              <a:rPr lang="ru-RU" b="0"/>
              <a:t>4 – </a:t>
            </a:r>
            <a:r>
              <a:rPr lang="en-US" b="0"/>
              <a:t>quartz tube for steam in</a:t>
            </a:r>
            <a:endParaRPr lang="ru-RU" b="0"/>
          </a:p>
          <a:p>
            <a:pPr defTabSz="749300" eaLnBrk="1" hangingPunct="1"/>
            <a:r>
              <a:rPr lang="ru-RU" b="0"/>
              <a:t>5 – </a:t>
            </a:r>
            <a:r>
              <a:rPr lang="en-US" b="0"/>
              <a:t>steam condenser</a:t>
            </a:r>
            <a:endParaRPr lang="ru-RU" b="0"/>
          </a:p>
          <a:p>
            <a:pPr defTabSz="749300" eaLnBrk="1" hangingPunct="1"/>
            <a:r>
              <a:rPr lang="ru-RU" b="0"/>
              <a:t>6 – </a:t>
            </a:r>
            <a:r>
              <a:rPr lang="en-US" b="0"/>
              <a:t>condensate collector</a:t>
            </a:r>
            <a:endParaRPr lang="ru-RU" b="0"/>
          </a:p>
          <a:p>
            <a:pPr defTabSz="749300" eaLnBrk="1" hangingPunct="1"/>
            <a:r>
              <a:rPr lang="ru-RU" b="0"/>
              <a:t>7 – </a:t>
            </a:r>
            <a:r>
              <a:rPr lang="en-US" b="0"/>
              <a:t>condensate drip collector</a:t>
            </a:r>
            <a:endParaRPr lang="ru-RU" b="0"/>
          </a:p>
          <a:p>
            <a:pPr defTabSz="749300" eaLnBrk="1" hangingPunct="1"/>
            <a:r>
              <a:rPr lang="ru-RU" b="0"/>
              <a:t>8 – </a:t>
            </a:r>
            <a:r>
              <a:rPr lang="en-US" b="0"/>
              <a:t>ejector</a:t>
            </a:r>
            <a:endParaRPr lang="ru-RU" b="0"/>
          </a:p>
          <a:p>
            <a:pPr defTabSz="749300" eaLnBrk="1" hangingPunct="1"/>
            <a:r>
              <a:rPr lang="ru-RU" b="0"/>
              <a:t>9 – </a:t>
            </a:r>
            <a:r>
              <a:rPr lang="en-US" b="0"/>
              <a:t>large-area filter</a:t>
            </a:r>
            <a:r>
              <a:rPr lang="ru-RU" b="0"/>
              <a:t> (</a:t>
            </a:r>
            <a:r>
              <a:rPr lang="en-US" b="0"/>
              <a:t>LAF</a:t>
            </a:r>
            <a:r>
              <a:rPr lang="ru-RU" b="0"/>
              <a:t>)</a:t>
            </a:r>
          </a:p>
          <a:p>
            <a:pPr defTabSz="749300" eaLnBrk="1" hangingPunct="1"/>
            <a:r>
              <a:rPr lang="ru-RU" b="0"/>
              <a:t>10 – </a:t>
            </a:r>
            <a:r>
              <a:rPr lang="en-US" b="0"/>
              <a:t>silica gel drier</a:t>
            </a:r>
            <a:endParaRPr lang="ru-RU" b="0"/>
          </a:p>
          <a:p>
            <a:pPr defTabSz="749300" eaLnBrk="1" hangingPunct="1"/>
            <a:r>
              <a:rPr lang="ru-RU" b="0"/>
              <a:t>11 – </a:t>
            </a:r>
            <a:r>
              <a:rPr lang="en-US" b="0"/>
              <a:t>medium-area filter</a:t>
            </a:r>
            <a:r>
              <a:rPr lang="ru-RU" b="0"/>
              <a:t> (</a:t>
            </a:r>
            <a:r>
              <a:rPr lang="en-US" b="0"/>
              <a:t>MAF</a:t>
            </a:r>
            <a:r>
              <a:rPr lang="ru-RU" b="0"/>
              <a:t>)</a:t>
            </a:r>
          </a:p>
          <a:p>
            <a:pPr defTabSz="749300" eaLnBrk="1" hangingPunct="1"/>
            <a:r>
              <a:rPr lang="ru-RU" b="0"/>
              <a:t>12 – </a:t>
            </a:r>
            <a:r>
              <a:rPr lang="en-US" b="0"/>
              <a:t>sensors of</a:t>
            </a:r>
            <a:r>
              <a:rPr lang="ru-RU" b="0"/>
              <a:t> </a:t>
            </a:r>
            <a:r>
              <a:rPr lang="en-US" b="0"/>
              <a:t>O</a:t>
            </a:r>
            <a:r>
              <a:rPr lang="ru-RU" b="0" baseline="-25000"/>
              <a:t>2</a:t>
            </a:r>
            <a:r>
              <a:rPr lang="ru-RU" b="0"/>
              <a:t> </a:t>
            </a:r>
            <a:r>
              <a:rPr lang="en-US" b="0"/>
              <a:t>and</a:t>
            </a:r>
            <a:r>
              <a:rPr lang="ru-RU" b="0"/>
              <a:t> </a:t>
            </a:r>
            <a:r>
              <a:rPr lang="en-US" b="0"/>
              <a:t>H</a:t>
            </a:r>
            <a:r>
              <a:rPr lang="ru-RU" b="0" baseline="-25000"/>
              <a:t>2</a:t>
            </a:r>
          </a:p>
          <a:p>
            <a:pPr defTabSz="749300" eaLnBrk="1" hangingPunct="1"/>
            <a:r>
              <a:rPr lang="ru-RU" b="0"/>
              <a:t>13 – </a:t>
            </a:r>
            <a:r>
              <a:rPr lang="en-US" b="0"/>
              <a:t>vacuum receiver</a:t>
            </a:r>
            <a:endParaRPr lang="ru-RU" b="0"/>
          </a:p>
          <a:p>
            <a:pPr defTabSz="749300" eaLnBrk="1" hangingPunct="1"/>
            <a:r>
              <a:rPr lang="ru-RU" b="0"/>
              <a:t>14 – </a:t>
            </a:r>
            <a:r>
              <a:rPr lang="en-US" b="0"/>
              <a:t>mass spectrometer</a:t>
            </a:r>
            <a:endParaRPr lang="ru-RU" b="0"/>
          </a:p>
          <a:p>
            <a:pPr defTabSz="749300" eaLnBrk="1" hangingPunct="1"/>
            <a:r>
              <a:rPr lang="ru-RU" b="0"/>
              <a:t>15 – </a:t>
            </a:r>
            <a:r>
              <a:rPr lang="en-US" b="0"/>
              <a:t>medium-area filter</a:t>
            </a:r>
            <a:r>
              <a:rPr lang="ru-RU" b="0"/>
              <a:t> (</a:t>
            </a:r>
            <a:r>
              <a:rPr lang="en-US" b="0"/>
              <a:t>MAF</a:t>
            </a:r>
            <a:r>
              <a:rPr lang="ru-RU" b="0"/>
              <a:t>)</a:t>
            </a:r>
          </a:p>
          <a:p>
            <a:pPr defTabSz="749300" eaLnBrk="1" hangingPunct="1"/>
            <a:r>
              <a:rPr lang="ru-RU" b="0"/>
              <a:t>16 – </a:t>
            </a:r>
            <a:r>
              <a:rPr lang="en-US" b="0"/>
              <a:t>hydro lock</a:t>
            </a:r>
            <a:endParaRPr lang="ru-RU" b="0"/>
          </a:p>
          <a:p>
            <a:pPr defTabSz="749300" eaLnBrk="1" hangingPunct="1"/>
            <a:r>
              <a:rPr lang="ru-RU" b="0"/>
              <a:t>17 – </a:t>
            </a:r>
            <a:r>
              <a:rPr lang="en-US" b="0"/>
              <a:t>vacuum gas burettes</a:t>
            </a:r>
            <a:endParaRPr lang="ru-RU" b="0"/>
          </a:p>
          <a:p>
            <a:pPr defTabSz="749300" eaLnBrk="1" hangingPunct="1"/>
            <a:r>
              <a:rPr lang="ru-RU" b="0"/>
              <a:t>18 – </a:t>
            </a:r>
            <a:r>
              <a:rPr lang="en-US" b="0"/>
              <a:t>weight strain sensor</a:t>
            </a:r>
          </a:p>
        </p:txBody>
      </p:sp>
      <p:pic>
        <p:nvPicPr>
          <p:cNvPr id="697349" name="Picture 5"/>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l="2510" t="2589" r="1158"/>
          <a:stretch>
            <a:fillRect/>
          </a:stretch>
        </p:blipFill>
        <p:spPr>
          <a:xfrm>
            <a:off x="250825" y="1268413"/>
            <a:ext cx="5257800" cy="388778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97350" name="Rectangle 6"/>
          <p:cNvSpPr>
            <a:spLocks noChangeArrowheads="1"/>
          </p:cNvSpPr>
          <p:nvPr/>
        </p:nvSpPr>
        <p:spPr bwMode="auto">
          <a:xfrm>
            <a:off x="1547813" y="765175"/>
            <a:ext cx="4962525"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eaLnBrk="1" hangingPunct="1"/>
            <a:r>
              <a:rPr lang="en-US" sz="2300"/>
              <a:t>Schematics of gas-aerosol system</a:t>
            </a:r>
          </a:p>
        </p:txBody>
      </p:sp>
    </p:spTree>
  </p:cSld>
  <p:clrMapOvr>
    <a:masterClrMapping/>
  </p:clrMapOvr>
  <p:transition advClick="0"/>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82A5E409-63BA-47E7-94E5-2DBBA5D74E03}" type="slidenum">
              <a:rPr lang="en-GB" sz="1400"/>
              <a:pPr/>
              <a:t>21</a:t>
            </a:fld>
            <a:endParaRPr lang="en-GB" sz="1400"/>
          </a:p>
        </p:txBody>
      </p:sp>
      <p:sp>
        <p:nvSpPr>
          <p:cNvPr id="699394" name="Rectangle 2"/>
          <p:cNvSpPr>
            <a:spLocks noGrp="1" noChangeArrowheads="1"/>
          </p:cNvSpPr>
          <p:nvPr>
            <p:ph type="title"/>
          </p:nvPr>
        </p:nvSpPr>
        <p:spPr>
          <a:xfrm>
            <a:off x="671513" y="311150"/>
            <a:ext cx="7772400" cy="639763"/>
          </a:xfrm>
        </p:spPr>
        <p:txBody>
          <a:bodyPr/>
          <a:lstStyle/>
          <a:p>
            <a:r>
              <a:rPr lang="en-US" sz="3200"/>
              <a:t>MA-7 result</a:t>
            </a:r>
            <a:endParaRPr lang="ru-RU" sz="3200"/>
          </a:p>
        </p:txBody>
      </p:sp>
      <p:sp>
        <p:nvSpPr>
          <p:cNvPr id="699398" name="Rectangle 6"/>
          <p:cNvSpPr>
            <a:spLocks noGrp="1" noChangeArrowheads="1"/>
          </p:cNvSpPr>
          <p:nvPr>
            <p:ph type="body" idx="1"/>
          </p:nvPr>
        </p:nvSpPr>
        <p:spPr>
          <a:xfrm>
            <a:off x="820738" y="5491163"/>
            <a:ext cx="7772400" cy="733425"/>
          </a:xfrm>
        </p:spPr>
        <p:txBody>
          <a:bodyPr/>
          <a:lstStyle/>
          <a:p>
            <a:pPr algn="ctr">
              <a:lnSpc>
                <a:spcPct val="110000"/>
              </a:lnSpc>
              <a:buFont typeface="Wingdings" pitchFamily="2" charset="2"/>
              <a:buNone/>
            </a:pPr>
            <a:r>
              <a:rPr lang="en-US" sz="1800"/>
              <a:t>1 – steel input; 2 –melt sampling; 3 – air sparging;</a:t>
            </a:r>
          </a:p>
          <a:p>
            <a:pPr algn="ctr">
              <a:lnSpc>
                <a:spcPct val="110000"/>
              </a:lnSpc>
              <a:buFont typeface="Wingdings" pitchFamily="2" charset="2"/>
              <a:buNone/>
            </a:pPr>
            <a:r>
              <a:rPr lang="en-US" sz="1800"/>
              <a:t>Q</a:t>
            </a:r>
            <a:r>
              <a:rPr lang="en-US" sz="1800" baseline="-25000"/>
              <a:t>cc</a:t>
            </a:r>
            <a:r>
              <a:rPr lang="en-US" sz="1800"/>
              <a:t>- power in the crucible; Q</a:t>
            </a:r>
            <a:r>
              <a:rPr lang="en-US" sz="1800" baseline="-25000"/>
              <a:t>bc</a:t>
            </a:r>
            <a:r>
              <a:rPr lang="en-US" sz="1800"/>
              <a:t> – power in the calorimeter</a:t>
            </a:r>
            <a:endParaRPr lang="ru-RU" sz="1800"/>
          </a:p>
        </p:txBody>
      </p:sp>
      <p:pic>
        <p:nvPicPr>
          <p:cNvPr id="699396" name="Picture 4"/>
          <p:cNvPicPr>
            <a:picLocks noChangeAspect="1" noChangeArrowheads="1"/>
          </p:cNvPicPr>
          <p:nvPr>
            <p:ph idx="4294967295"/>
          </p:nvPr>
        </p:nvPicPr>
        <p:blipFill>
          <a:blip r:embed="rId2" cstate="print">
            <a:extLst>
              <a:ext uri="{28A0092B-C50C-407E-A947-70E740481C1C}">
                <a14:useLocalDpi xmlns:a14="http://schemas.microsoft.com/office/drawing/2010/main" val="0"/>
              </a:ext>
            </a:extLst>
          </a:blip>
          <a:srcRect/>
          <a:stretch>
            <a:fillRect/>
          </a:stretch>
        </p:blipFill>
        <p:spPr>
          <a:xfrm>
            <a:off x="1655763" y="1254125"/>
            <a:ext cx="564515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C0709EE0-1603-406D-87C6-688FFD8F9076}" type="slidenum">
              <a:rPr lang="en-GB" sz="1400"/>
              <a:pPr/>
              <a:t>22</a:t>
            </a:fld>
            <a:endParaRPr lang="en-GB" sz="1400"/>
          </a:p>
        </p:txBody>
      </p:sp>
      <p:sp>
        <p:nvSpPr>
          <p:cNvPr id="702466" name="Rectangle 2"/>
          <p:cNvSpPr>
            <a:spLocks noGrp="1" noChangeArrowheads="1"/>
          </p:cNvSpPr>
          <p:nvPr>
            <p:ph type="title" idx="4294967295"/>
          </p:nvPr>
        </p:nvSpPr>
        <p:spPr>
          <a:xfrm>
            <a:off x="0" y="0"/>
            <a:ext cx="9144000" cy="549275"/>
          </a:xfrm>
        </p:spPr>
        <p:txBody>
          <a:bodyPr/>
          <a:lstStyle/>
          <a:p>
            <a:pPr defTabSz="892175"/>
            <a:r>
              <a:rPr lang="ru-RU" sz="3200"/>
              <a:t>MA-9</a:t>
            </a:r>
            <a:r>
              <a:rPr lang="en-US" sz="3200"/>
              <a:t> results</a:t>
            </a:r>
            <a:endParaRPr lang="ru-RU" sz="3200"/>
          </a:p>
        </p:txBody>
      </p:sp>
      <p:sp>
        <p:nvSpPr>
          <p:cNvPr id="702467" name="Text Box 3"/>
          <p:cNvSpPr txBox="1">
            <a:spLocks noChangeArrowheads="1"/>
          </p:cNvSpPr>
          <p:nvPr/>
        </p:nvSpPr>
        <p:spPr bwMode="auto">
          <a:xfrm>
            <a:off x="0" y="404813"/>
            <a:ext cx="6011863" cy="1728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88900" indent="-12700" defTabSz="749300">
              <a:defRPr sz="2400">
                <a:solidFill>
                  <a:schemeClr val="tx1"/>
                </a:solidFill>
                <a:latin typeface="Times New Roman" pitchFamily="18" charset="0"/>
              </a:defRPr>
            </a:lvl1pPr>
            <a:lvl2pPr marL="1093788" indent="-457200" defTabSz="749300">
              <a:defRPr sz="2400">
                <a:solidFill>
                  <a:schemeClr val="tx1"/>
                </a:solidFill>
                <a:latin typeface="Times New Roman" pitchFamily="18" charset="0"/>
              </a:defRPr>
            </a:lvl2pPr>
            <a:lvl3pPr marL="1730375" indent="-457200" defTabSz="749300">
              <a:defRPr sz="2400">
                <a:solidFill>
                  <a:schemeClr val="tx1"/>
                </a:solidFill>
                <a:latin typeface="Times New Roman" pitchFamily="18" charset="0"/>
              </a:defRPr>
            </a:lvl3pPr>
            <a:lvl4pPr marL="2366963" indent="-457200" defTabSz="749300">
              <a:defRPr sz="2400">
                <a:solidFill>
                  <a:schemeClr val="tx1"/>
                </a:solidFill>
                <a:latin typeface="Times New Roman" pitchFamily="18" charset="0"/>
              </a:defRPr>
            </a:lvl4pPr>
            <a:lvl5pPr marL="3003550" indent="-457200" defTabSz="749300">
              <a:defRPr sz="2400">
                <a:solidFill>
                  <a:schemeClr val="tx1"/>
                </a:solidFill>
                <a:latin typeface="Times New Roman" pitchFamily="18" charset="0"/>
              </a:defRPr>
            </a:lvl5pPr>
            <a:lvl6pPr marL="3460750" indent="-457200" defTabSz="749300" eaLnBrk="0" fontAlgn="base" hangingPunct="0">
              <a:spcBef>
                <a:spcPct val="0"/>
              </a:spcBef>
              <a:spcAft>
                <a:spcPct val="0"/>
              </a:spcAft>
              <a:defRPr sz="2400">
                <a:solidFill>
                  <a:schemeClr val="tx1"/>
                </a:solidFill>
                <a:latin typeface="Times New Roman" pitchFamily="18" charset="0"/>
              </a:defRPr>
            </a:lvl6pPr>
            <a:lvl7pPr marL="3917950" indent="-457200" defTabSz="749300" eaLnBrk="0" fontAlgn="base" hangingPunct="0">
              <a:spcBef>
                <a:spcPct val="0"/>
              </a:spcBef>
              <a:spcAft>
                <a:spcPct val="0"/>
              </a:spcAft>
              <a:defRPr sz="2400">
                <a:solidFill>
                  <a:schemeClr val="tx1"/>
                </a:solidFill>
                <a:latin typeface="Times New Roman" pitchFamily="18" charset="0"/>
              </a:defRPr>
            </a:lvl7pPr>
            <a:lvl8pPr marL="4375150" indent="-457200" defTabSz="749300" eaLnBrk="0" fontAlgn="base" hangingPunct="0">
              <a:spcBef>
                <a:spcPct val="0"/>
              </a:spcBef>
              <a:spcAft>
                <a:spcPct val="0"/>
              </a:spcAft>
              <a:defRPr sz="2400">
                <a:solidFill>
                  <a:schemeClr val="tx1"/>
                </a:solidFill>
                <a:latin typeface="Times New Roman" pitchFamily="18" charset="0"/>
              </a:defRPr>
            </a:lvl8pPr>
            <a:lvl9pPr marL="4832350" indent="-457200"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pitchFamily="34" charset="0"/>
              </a:rPr>
              <a:t>    </a:t>
            </a:r>
            <a:r>
              <a:rPr lang="en-US" sz="2000">
                <a:latin typeface="Arial" pitchFamily="34" charset="0"/>
              </a:rPr>
              <a:t>Pyrometer readings </a:t>
            </a:r>
            <a:r>
              <a:rPr lang="ru-RU" sz="2000">
                <a:latin typeface="Arial" pitchFamily="34" charset="0"/>
              </a:rPr>
              <a:t>(</a:t>
            </a:r>
            <a:r>
              <a:rPr lang="en-US" sz="2000">
                <a:latin typeface="Arial" pitchFamily="34" charset="0"/>
              </a:rPr>
              <a:t>T</a:t>
            </a:r>
            <a:r>
              <a:rPr lang="ru-RU" sz="2000">
                <a:latin typeface="Arial" pitchFamily="34" charset="0"/>
              </a:rPr>
              <a:t>) </a:t>
            </a:r>
            <a:r>
              <a:rPr lang="en-US" sz="2000">
                <a:latin typeface="Arial" pitchFamily="34" charset="0"/>
              </a:rPr>
              <a:t>and </a:t>
            </a:r>
            <a:br>
              <a:rPr lang="en-US" sz="2000">
                <a:latin typeface="Arial" pitchFamily="34" charset="0"/>
              </a:rPr>
            </a:br>
            <a:r>
              <a:rPr lang="en-US" sz="2000">
                <a:latin typeface="Arial" pitchFamily="34" charset="0"/>
              </a:rPr>
              <a:t>    HF generator</a:t>
            </a:r>
            <a:r>
              <a:rPr lang="ru-RU" sz="2000">
                <a:latin typeface="Arial" pitchFamily="34" charset="0"/>
              </a:rPr>
              <a:t> </a:t>
            </a:r>
            <a:r>
              <a:rPr lang="en-US" sz="2000">
                <a:latin typeface="Arial" pitchFamily="34" charset="0"/>
              </a:rPr>
              <a:t>current (I</a:t>
            </a:r>
            <a:r>
              <a:rPr lang="en-US" sz="2000" baseline="-25000">
                <a:latin typeface="Arial" pitchFamily="34" charset="0"/>
              </a:rPr>
              <a:t>a</a:t>
            </a:r>
            <a:r>
              <a:rPr lang="en-US" sz="2000">
                <a:latin typeface="Arial" pitchFamily="34" charset="0"/>
              </a:rPr>
              <a:t>)</a:t>
            </a:r>
          </a:p>
          <a:p>
            <a:pPr eaLnBrk="1" hangingPunct="1">
              <a:buFont typeface="Wingdings" pitchFamily="2" charset="2"/>
              <a:buChar char="ü"/>
            </a:pPr>
            <a:r>
              <a:rPr lang="en-US" sz="1600">
                <a:solidFill>
                  <a:srgbClr val="000066"/>
                </a:solidFill>
                <a:latin typeface="Arial" pitchFamily="34" charset="0"/>
              </a:rPr>
              <a:t>  </a:t>
            </a:r>
            <a:r>
              <a:rPr lang="en-US" sz="1600" b="0">
                <a:solidFill>
                  <a:srgbClr val="000066"/>
                </a:solidFill>
                <a:latin typeface="Arial" pitchFamily="34" charset="0"/>
              </a:rPr>
              <a:t>Before steam is supplied the molten pool</a:t>
            </a:r>
            <a:br>
              <a:rPr lang="en-US" sz="1600" b="0">
                <a:solidFill>
                  <a:srgbClr val="000066"/>
                </a:solidFill>
                <a:latin typeface="Arial" pitchFamily="34" charset="0"/>
              </a:rPr>
            </a:br>
            <a:r>
              <a:rPr lang="en-US" sz="1600" b="0">
                <a:solidFill>
                  <a:srgbClr val="000066"/>
                </a:solidFill>
                <a:latin typeface="Arial" pitchFamily="34" charset="0"/>
              </a:rPr>
              <a:t>   temperature is evaluated by a fixed correction of</a:t>
            </a:r>
            <a:br>
              <a:rPr lang="en-US" sz="1600" b="0">
                <a:solidFill>
                  <a:srgbClr val="000066"/>
                </a:solidFill>
                <a:latin typeface="Arial" pitchFamily="34" charset="0"/>
              </a:rPr>
            </a:br>
            <a:r>
              <a:rPr lang="en-US" sz="1600" b="0">
                <a:solidFill>
                  <a:srgbClr val="000066"/>
                </a:solidFill>
                <a:latin typeface="Arial" pitchFamily="34" charset="0"/>
              </a:rPr>
              <a:t>   pyrometer readings, this is a measure to</a:t>
            </a:r>
            <a:br>
              <a:rPr lang="en-US" sz="1600" b="0">
                <a:solidFill>
                  <a:srgbClr val="000066"/>
                </a:solidFill>
                <a:latin typeface="Arial" pitchFamily="34" charset="0"/>
              </a:rPr>
            </a:br>
            <a:r>
              <a:rPr lang="en-US" sz="1600" b="0">
                <a:solidFill>
                  <a:srgbClr val="000066"/>
                </a:solidFill>
                <a:latin typeface="Arial" pitchFamily="34" charset="0"/>
              </a:rPr>
              <a:t>   compensate for the absence of pyrometer shaft and</a:t>
            </a:r>
            <a:br>
              <a:rPr lang="en-US" sz="1600" b="0">
                <a:solidFill>
                  <a:srgbClr val="000066"/>
                </a:solidFill>
                <a:latin typeface="Arial" pitchFamily="34" charset="0"/>
              </a:rPr>
            </a:br>
            <a:r>
              <a:rPr lang="en-US" sz="1600" b="0">
                <a:solidFill>
                  <a:srgbClr val="000066"/>
                </a:solidFill>
                <a:latin typeface="Arial" pitchFamily="34" charset="0"/>
              </a:rPr>
              <a:t>   aerosol influence</a:t>
            </a:r>
            <a:r>
              <a:rPr lang="ru-RU" sz="1600" b="0">
                <a:solidFill>
                  <a:srgbClr val="000066"/>
                </a:solidFill>
                <a:latin typeface="Arial" pitchFamily="34" charset="0"/>
              </a:rPr>
              <a:t> </a:t>
            </a:r>
          </a:p>
          <a:p>
            <a:pPr eaLnBrk="1" hangingPunct="1">
              <a:buFont typeface="Wingdings" pitchFamily="2" charset="2"/>
              <a:buChar char="ü"/>
            </a:pPr>
            <a:r>
              <a:rPr lang="en-US" sz="1600" b="0">
                <a:solidFill>
                  <a:srgbClr val="000066"/>
                </a:solidFill>
                <a:latin typeface="Arial" pitchFamily="34" charset="0"/>
              </a:rPr>
              <a:t> Pyrometer cannot be used after the steam is</a:t>
            </a:r>
            <a:br>
              <a:rPr lang="en-US" sz="1600" b="0">
                <a:solidFill>
                  <a:srgbClr val="000066"/>
                </a:solidFill>
                <a:latin typeface="Arial" pitchFamily="34" charset="0"/>
              </a:rPr>
            </a:br>
            <a:r>
              <a:rPr lang="en-US" sz="1600" b="0">
                <a:solidFill>
                  <a:srgbClr val="000066"/>
                </a:solidFill>
                <a:latin typeface="Arial" pitchFamily="34" charset="0"/>
              </a:rPr>
              <a:t>   supplied, </a:t>
            </a:r>
            <a:r>
              <a:rPr lang="ru-RU" sz="1600" b="0">
                <a:solidFill>
                  <a:srgbClr val="000066"/>
                </a:solidFill>
                <a:latin typeface="Arial" pitchFamily="34" charset="0"/>
              </a:rPr>
              <a:t> </a:t>
            </a:r>
            <a:r>
              <a:rPr lang="en-US" sz="1600" b="0">
                <a:solidFill>
                  <a:srgbClr val="000066"/>
                </a:solidFill>
                <a:latin typeface="Arial" pitchFamily="34" charset="0"/>
              </a:rPr>
              <a:t>because one of the operational</a:t>
            </a:r>
            <a:br>
              <a:rPr lang="en-US" sz="1600" b="0">
                <a:solidFill>
                  <a:srgbClr val="000066"/>
                </a:solidFill>
                <a:latin typeface="Arial" pitchFamily="34" charset="0"/>
              </a:rPr>
            </a:br>
            <a:r>
              <a:rPr lang="en-US" sz="1600" b="0">
                <a:solidFill>
                  <a:srgbClr val="000066"/>
                </a:solidFill>
                <a:latin typeface="Arial" pitchFamily="34" charset="0"/>
              </a:rPr>
              <a:t>  </a:t>
            </a:r>
            <a:r>
              <a:rPr lang="ru-RU" sz="1600" b="0">
                <a:solidFill>
                  <a:srgbClr val="000066"/>
                </a:solidFill>
                <a:latin typeface="Arial" pitchFamily="34" charset="0"/>
              </a:rPr>
              <a:t> </a:t>
            </a:r>
            <a:r>
              <a:rPr lang="en-US" sz="1600" b="0">
                <a:solidFill>
                  <a:srgbClr val="000066"/>
                </a:solidFill>
                <a:latin typeface="Arial" pitchFamily="34" charset="0"/>
              </a:rPr>
              <a:t>wavelengths is in the steam absorption spectral</a:t>
            </a:r>
            <a:br>
              <a:rPr lang="en-US" sz="1600" b="0">
                <a:solidFill>
                  <a:srgbClr val="000066"/>
                </a:solidFill>
                <a:latin typeface="Arial" pitchFamily="34" charset="0"/>
              </a:rPr>
            </a:br>
            <a:r>
              <a:rPr lang="en-US" sz="1600" b="0">
                <a:solidFill>
                  <a:srgbClr val="000066"/>
                </a:solidFill>
                <a:latin typeface="Arial" pitchFamily="34" charset="0"/>
              </a:rPr>
              <a:t>   range</a:t>
            </a:r>
            <a:endParaRPr lang="ru-RU" sz="1600" b="0">
              <a:solidFill>
                <a:srgbClr val="000066"/>
              </a:solidFill>
              <a:latin typeface="Arial" pitchFamily="34" charset="0"/>
            </a:endParaRPr>
          </a:p>
        </p:txBody>
      </p:sp>
      <p:grpSp>
        <p:nvGrpSpPr>
          <p:cNvPr id="702468" name="Group 4"/>
          <p:cNvGrpSpPr>
            <a:grpSpLocks/>
          </p:cNvGrpSpPr>
          <p:nvPr/>
        </p:nvGrpSpPr>
        <p:grpSpPr bwMode="auto">
          <a:xfrm>
            <a:off x="971550" y="404813"/>
            <a:ext cx="7993063" cy="6165850"/>
            <a:chOff x="612" y="255"/>
            <a:chExt cx="5035" cy="3884"/>
          </a:xfrm>
        </p:grpSpPr>
        <p:pic>
          <p:nvPicPr>
            <p:cNvPr id="70246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52" y="255"/>
              <a:ext cx="2495" cy="1646"/>
            </a:xfrm>
            <a:prstGeom prst="rect">
              <a:avLst/>
            </a:prstGeom>
            <a:noFill/>
            <a:extLst>
              <a:ext uri="{909E8E84-426E-40DD-AFC4-6F175D3DCCD1}">
                <a14:hiddenFill xmlns:a14="http://schemas.microsoft.com/office/drawing/2010/main">
                  <a:solidFill>
                    <a:srgbClr val="FFFFFF"/>
                  </a:solidFill>
                </a14:hiddenFill>
              </a:ext>
            </a:extLst>
          </p:spPr>
        </p:pic>
        <p:pic>
          <p:nvPicPr>
            <p:cNvPr id="70247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2" y="1933"/>
              <a:ext cx="4627" cy="2206"/>
            </a:xfrm>
            <a:prstGeom prst="rect">
              <a:avLst/>
            </a:prstGeom>
            <a:noFill/>
            <a:extLst>
              <a:ext uri="{909E8E84-426E-40DD-AFC4-6F175D3DCCD1}">
                <a14:hiddenFill xmlns:a14="http://schemas.microsoft.com/office/drawing/2010/main">
                  <a:solidFill>
                    <a:srgbClr val="FFFFFF"/>
                  </a:solidFill>
                </a14:hiddenFill>
              </a:ext>
            </a:extLst>
          </p:spPr>
        </p:pic>
        <p:sp>
          <p:nvSpPr>
            <p:cNvPr id="702471" name="Line 7"/>
            <p:cNvSpPr>
              <a:spLocks noChangeShapeType="1"/>
            </p:cNvSpPr>
            <p:nvPr/>
          </p:nvSpPr>
          <p:spPr bwMode="auto">
            <a:xfrm flipH="1">
              <a:off x="3152" y="1752"/>
              <a:ext cx="318" cy="544"/>
            </a:xfrm>
            <a:prstGeom prst="line">
              <a:avLst/>
            </a:prstGeom>
            <a:noFill/>
            <a:ln w="15875">
              <a:solidFill>
                <a:srgbClr val="000080"/>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2472" name="Line 8"/>
            <p:cNvSpPr>
              <a:spLocks noChangeShapeType="1"/>
            </p:cNvSpPr>
            <p:nvPr/>
          </p:nvSpPr>
          <p:spPr bwMode="auto">
            <a:xfrm flipH="1">
              <a:off x="3424" y="1752"/>
              <a:ext cx="1905" cy="544"/>
            </a:xfrm>
            <a:prstGeom prst="line">
              <a:avLst/>
            </a:prstGeom>
            <a:noFill/>
            <a:ln w="15875">
              <a:solidFill>
                <a:srgbClr val="000080"/>
              </a:solidFill>
              <a:round/>
              <a:headEnd type="stealth"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ransition advClick="0"/>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4"/>
          <p:cNvSpPr>
            <a:spLocks noGrp="1"/>
          </p:cNvSpPr>
          <p:nvPr>
            <p:ph type="sldNum" sz="quarter" idx="10"/>
          </p:nvPr>
        </p:nvSpPr>
        <p:spPr/>
        <p:txBody>
          <a:bodyPr/>
          <a:lstStyle/>
          <a:p>
            <a:r>
              <a:rPr lang="en-US"/>
              <a:t>St Petersburg, Russia, May 27, 2009</a:t>
            </a:r>
            <a:r>
              <a:rPr lang="en-US" sz="1400"/>
              <a:t>    </a:t>
            </a:r>
            <a:r>
              <a:rPr lang="en-GB" sz="1400"/>
              <a:t> </a:t>
            </a:r>
            <a:fld id="{856459BE-9853-4D81-B399-59A19B517670}" type="slidenum">
              <a:rPr lang="en-GB" sz="1400"/>
              <a:pPr/>
              <a:t>23</a:t>
            </a:fld>
            <a:endParaRPr lang="en-GB" sz="1400"/>
          </a:p>
        </p:txBody>
      </p:sp>
      <p:sp>
        <p:nvSpPr>
          <p:cNvPr id="704514" name="Rectangle 2"/>
          <p:cNvSpPr>
            <a:spLocks noChangeArrowheads="1"/>
          </p:cNvSpPr>
          <p:nvPr/>
        </p:nvSpPr>
        <p:spPr bwMode="auto">
          <a:xfrm>
            <a:off x="3978275" y="2239963"/>
            <a:ext cx="1228725" cy="1906587"/>
          </a:xfrm>
          <a:prstGeom prst="rect">
            <a:avLst/>
          </a:prstGeom>
          <a:noFill/>
          <a:ln>
            <a:noFill/>
          </a:ln>
          <a:effectLst/>
          <a:extLst>
            <a:ext uri="{909E8E84-426E-40DD-AFC4-6F175D3DCCD1}">
              <a14:hiddenFill xmlns:a14="http://schemas.microsoft.com/office/drawing/2010/main">
                <a:solidFill>
                  <a:srgbClr val="F1907D"/>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029" tIns="43014" rIns="86029" bIns="43014" anchor="ctr"/>
          <a:lstStyle/>
          <a:p>
            <a:pPr defTabSz="717550"/>
            <a:r>
              <a:rPr lang="en-US" sz="1100">
                <a:solidFill>
                  <a:srgbClr val="000066"/>
                </a:solidFill>
              </a:rPr>
              <a:t/>
            </a:r>
            <a:br>
              <a:rPr lang="en-US" sz="1100">
                <a:solidFill>
                  <a:srgbClr val="000066"/>
                </a:solidFill>
              </a:rPr>
            </a:br>
            <a:endParaRPr lang="en-US" sz="1100">
              <a:solidFill>
                <a:srgbClr val="000066"/>
              </a:solidFill>
            </a:endParaRPr>
          </a:p>
          <a:p>
            <a:pPr defTabSz="717550">
              <a:buFontTx/>
              <a:buChar char="•"/>
            </a:pPr>
            <a:endParaRPr lang="en-GB" sz="1100">
              <a:solidFill>
                <a:srgbClr val="000066"/>
              </a:solidFill>
            </a:endParaRPr>
          </a:p>
        </p:txBody>
      </p:sp>
      <p:sp>
        <p:nvSpPr>
          <p:cNvPr id="704515" name="Rectangle 3"/>
          <p:cNvSpPr>
            <a:spLocks noGrp="1" noChangeArrowheads="1"/>
          </p:cNvSpPr>
          <p:nvPr>
            <p:ph type="title"/>
          </p:nvPr>
        </p:nvSpPr>
        <p:spPr>
          <a:xfrm>
            <a:off x="0" y="0"/>
            <a:ext cx="9144000" cy="712788"/>
          </a:xfrm>
        </p:spPr>
        <p:txBody>
          <a:bodyPr/>
          <a:lstStyle/>
          <a:p>
            <a:pPr defTabSz="892175"/>
            <a:r>
              <a:rPr lang="en-US" sz="3200"/>
              <a:t>Post-test analysis</a:t>
            </a:r>
            <a:endParaRPr lang="en-GB" sz="3200"/>
          </a:p>
        </p:txBody>
      </p:sp>
      <p:pic>
        <p:nvPicPr>
          <p:cNvPr id="704516" name="Picture 4" descr="1"/>
          <p:cNvPicPr>
            <a:picLocks noChangeAspect="1" noChangeArrowheads="1"/>
          </p:cNvPicPr>
          <p:nvPr>
            <p:ph sz="half" idx="1"/>
          </p:nvPr>
        </p:nvPicPr>
        <p:blipFill>
          <a:blip r:embed="rId3">
            <a:extLst>
              <a:ext uri="{28A0092B-C50C-407E-A947-70E740481C1C}">
                <a14:useLocalDpi xmlns:a14="http://schemas.microsoft.com/office/drawing/2010/main" val="0"/>
              </a:ext>
            </a:extLst>
          </a:blip>
          <a:srcRect l="31200" t="15533" r="25548" b="22530"/>
          <a:stretch>
            <a:fillRect/>
          </a:stretch>
        </p:blipFill>
        <p:spPr>
          <a:xfrm>
            <a:off x="250825" y="1268413"/>
            <a:ext cx="3683000" cy="396081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4517" name="Rectangle 5"/>
          <p:cNvSpPr>
            <a:spLocks noChangeArrowheads="1"/>
          </p:cNvSpPr>
          <p:nvPr/>
        </p:nvSpPr>
        <p:spPr bwMode="auto">
          <a:xfrm>
            <a:off x="5940425" y="4292600"/>
            <a:ext cx="2520950" cy="1298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74944" tIns="37472" rIns="74944" bIns="37472">
            <a:spAutoFit/>
          </a:bodyPr>
          <a:lstStyle/>
          <a:p>
            <a:pPr defTabSz="749300" eaLnBrk="1" hangingPunct="1"/>
            <a:r>
              <a:rPr lang="ru-RU" sz="1600" b="0"/>
              <a:t>1 – </a:t>
            </a:r>
            <a:r>
              <a:rPr lang="en-US" sz="1600" b="0"/>
              <a:t>side and bottom crust</a:t>
            </a:r>
          </a:p>
          <a:p>
            <a:pPr defTabSz="749300" eaLnBrk="1" hangingPunct="1"/>
            <a:r>
              <a:rPr lang="ru-RU" sz="1600" b="0"/>
              <a:t>2, 4 – </a:t>
            </a:r>
            <a:r>
              <a:rPr lang="en-US" sz="1600" b="0"/>
              <a:t>pores and voids</a:t>
            </a:r>
          </a:p>
          <a:p>
            <a:pPr defTabSz="749300" eaLnBrk="1" hangingPunct="1"/>
            <a:r>
              <a:rPr lang="ru-RU" sz="1600" b="0"/>
              <a:t>3 – </a:t>
            </a:r>
            <a:r>
              <a:rPr lang="en-US" sz="1600" b="0"/>
              <a:t>oxidic part</a:t>
            </a:r>
          </a:p>
          <a:p>
            <a:pPr defTabSz="749300" eaLnBrk="1" hangingPunct="1"/>
            <a:r>
              <a:rPr lang="ru-RU" sz="1600" b="0"/>
              <a:t>5 – </a:t>
            </a:r>
            <a:r>
              <a:rPr lang="en-US" sz="1600" b="0"/>
              <a:t>metallic part</a:t>
            </a:r>
          </a:p>
          <a:p>
            <a:pPr defTabSz="749300" eaLnBrk="1" hangingPunct="1"/>
            <a:r>
              <a:rPr lang="ru-RU" sz="1600" b="0"/>
              <a:t>6 – </a:t>
            </a:r>
            <a:r>
              <a:rPr lang="en-US" sz="1600" b="0"/>
              <a:t>above-melt crust</a:t>
            </a:r>
            <a:endParaRPr lang="ru-RU" sz="1600" b="0"/>
          </a:p>
        </p:txBody>
      </p:sp>
      <p:sp>
        <p:nvSpPr>
          <p:cNvPr id="704518" name="Text Box 6"/>
          <p:cNvSpPr txBox="1">
            <a:spLocks noChangeArrowheads="1"/>
          </p:cNvSpPr>
          <p:nvPr/>
        </p:nvSpPr>
        <p:spPr bwMode="auto">
          <a:xfrm>
            <a:off x="1258888" y="765175"/>
            <a:ext cx="6205537"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2300">
                <a:latin typeface="Arial" pitchFamily="34" charset="0"/>
              </a:rPr>
              <a:t>MA-7 </a:t>
            </a:r>
            <a:r>
              <a:rPr lang="en-US" sz="2300">
                <a:latin typeface="Arial" pitchFamily="34" charset="0"/>
              </a:rPr>
              <a:t>ingot and its axial section schematics</a:t>
            </a:r>
            <a:endParaRPr lang="ru-RU" sz="2300">
              <a:latin typeface="Arial" pitchFamily="34" charset="0"/>
            </a:endParaRPr>
          </a:p>
        </p:txBody>
      </p:sp>
      <p:pic>
        <p:nvPicPr>
          <p:cNvPr id="704519" name="Picture 7" descr="逅矷헰矶៦矵᝸矵ឲ矵饄!홈"/>
          <p:cNvPicPr>
            <a:picLocks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a:xfrm>
            <a:off x="4572000" y="1268413"/>
            <a:ext cx="4146550" cy="2963862"/>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4520" name="Text Box 8"/>
          <p:cNvSpPr txBox="1">
            <a:spLocks noChangeArrowheads="1"/>
          </p:cNvSpPr>
          <p:nvPr/>
        </p:nvSpPr>
        <p:spPr bwMode="auto">
          <a:xfrm>
            <a:off x="0" y="5300663"/>
            <a:ext cx="7705725"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lvl="1" eaLnBrk="1" hangingPunct="1">
              <a:buFont typeface="Wingdings" pitchFamily="2" charset="2"/>
              <a:buChar char="ü"/>
            </a:pPr>
            <a:r>
              <a:rPr lang="en-US" sz="1600" b="0">
                <a:latin typeface="Arial" pitchFamily="34" charset="0"/>
              </a:rPr>
              <a:t> Mass of metallic ingot</a:t>
            </a:r>
            <a:r>
              <a:rPr lang="ru-RU" sz="1600" b="0">
                <a:latin typeface="Arial" pitchFamily="34" charset="0"/>
              </a:rPr>
              <a:t> 215.4 </a:t>
            </a:r>
            <a:r>
              <a:rPr lang="en-US" sz="1600" b="0">
                <a:latin typeface="Arial" pitchFamily="34" charset="0"/>
              </a:rPr>
              <a:t>g</a:t>
            </a:r>
          </a:p>
          <a:p>
            <a:pPr lvl="1" eaLnBrk="1" hangingPunct="1">
              <a:buFont typeface="Wingdings" pitchFamily="2" charset="2"/>
              <a:buChar char="ü"/>
            </a:pPr>
            <a:r>
              <a:rPr lang="en-US" sz="1600" b="0">
                <a:latin typeface="Arial" pitchFamily="34" charset="0"/>
              </a:rPr>
              <a:t> Large shrink cavity in the top part of the metallic ingot</a:t>
            </a:r>
          </a:p>
          <a:p>
            <a:pPr lvl="1" eaLnBrk="1" hangingPunct="1">
              <a:buFont typeface="Wingdings" pitchFamily="2" charset="2"/>
              <a:buChar char="ü"/>
            </a:pPr>
            <a:r>
              <a:rPr lang="en-US" sz="1600" b="0">
                <a:latin typeface="Arial" pitchFamily="34" charset="0"/>
              </a:rPr>
              <a:t> Numerous pores in the oxidic part of the ingot</a:t>
            </a:r>
            <a:endParaRPr lang="ru-RU" sz="1600" b="0">
              <a:latin typeface="Arial" pitchFamily="34" charset="0"/>
            </a:endParaRPr>
          </a:p>
          <a:p>
            <a:pPr lvl="1" eaLnBrk="1" hangingPunct="1">
              <a:buFont typeface="Wingdings" pitchFamily="2" charset="2"/>
              <a:buChar char="ü"/>
            </a:pPr>
            <a:endParaRPr lang="ru-RU" sz="1600" b="0">
              <a:latin typeface="Arial" pitchFamily="34" charset="0"/>
            </a:endParaRPr>
          </a:p>
        </p:txBody>
      </p:sp>
    </p:spTree>
  </p:cSld>
  <p:clrMapOvr>
    <a:masterClrMapping/>
  </p:clrMapOvr>
  <p:transition advClick="0"/>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2A44B2EE-14ED-4996-955E-372DD4A30E1A}" type="slidenum">
              <a:rPr lang="en-GB" sz="1400"/>
              <a:pPr/>
              <a:t>24</a:t>
            </a:fld>
            <a:endParaRPr lang="en-GB" sz="1400"/>
          </a:p>
        </p:txBody>
      </p:sp>
      <p:sp>
        <p:nvSpPr>
          <p:cNvPr id="706562" name="Rectangle 2"/>
          <p:cNvSpPr>
            <a:spLocks noChangeArrowheads="1"/>
          </p:cNvSpPr>
          <p:nvPr/>
        </p:nvSpPr>
        <p:spPr bwMode="auto">
          <a:xfrm>
            <a:off x="3978275" y="1931988"/>
            <a:ext cx="1228725" cy="1906587"/>
          </a:xfrm>
          <a:prstGeom prst="rect">
            <a:avLst/>
          </a:prstGeom>
          <a:noFill/>
          <a:ln>
            <a:noFill/>
          </a:ln>
          <a:effectLst/>
          <a:extLst>
            <a:ext uri="{909E8E84-426E-40DD-AFC4-6F175D3DCCD1}">
              <a14:hiddenFill xmlns:a14="http://schemas.microsoft.com/office/drawing/2010/main">
                <a:solidFill>
                  <a:srgbClr val="F1907D"/>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029" tIns="43014" rIns="86029" bIns="43014" anchor="ctr"/>
          <a:lstStyle/>
          <a:p>
            <a:pPr defTabSz="717550"/>
            <a:r>
              <a:rPr lang="en-US" sz="1100">
                <a:solidFill>
                  <a:srgbClr val="000066"/>
                </a:solidFill>
              </a:rPr>
              <a:t/>
            </a:r>
            <a:br>
              <a:rPr lang="en-US" sz="1100">
                <a:solidFill>
                  <a:srgbClr val="000066"/>
                </a:solidFill>
              </a:rPr>
            </a:br>
            <a:endParaRPr lang="en-US" sz="1100">
              <a:solidFill>
                <a:srgbClr val="000066"/>
              </a:solidFill>
            </a:endParaRPr>
          </a:p>
          <a:p>
            <a:pPr defTabSz="717550">
              <a:buFontTx/>
              <a:buChar char="•"/>
            </a:pPr>
            <a:endParaRPr lang="en-GB" sz="1100">
              <a:solidFill>
                <a:srgbClr val="000066"/>
              </a:solidFill>
            </a:endParaRPr>
          </a:p>
        </p:txBody>
      </p:sp>
      <p:sp>
        <p:nvSpPr>
          <p:cNvPr id="706563" name="Rectangle 3"/>
          <p:cNvSpPr>
            <a:spLocks noGrp="1" noChangeArrowheads="1"/>
          </p:cNvSpPr>
          <p:nvPr>
            <p:ph type="title" idx="4294967295"/>
          </p:nvPr>
        </p:nvSpPr>
        <p:spPr>
          <a:xfrm>
            <a:off x="0" y="0"/>
            <a:ext cx="9144000" cy="712788"/>
          </a:xfrm>
        </p:spPr>
        <p:txBody>
          <a:bodyPr/>
          <a:lstStyle/>
          <a:p>
            <a:pPr defTabSz="892175"/>
            <a:r>
              <a:rPr lang="en-US" sz="3200"/>
              <a:t>Post-test analysis </a:t>
            </a:r>
            <a:r>
              <a:rPr lang="ru-RU" sz="3200"/>
              <a:t>(</a:t>
            </a:r>
            <a:r>
              <a:rPr lang="en-US" sz="3200"/>
              <a:t>2</a:t>
            </a:r>
            <a:r>
              <a:rPr lang="ru-RU" sz="3200"/>
              <a:t>)</a:t>
            </a:r>
            <a:endParaRPr lang="en-GB" sz="3200"/>
          </a:p>
        </p:txBody>
      </p:sp>
      <p:sp>
        <p:nvSpPr>
          <p:cNvPr id="706564" name="Text Box 4"/>
          <p:cNvSpPr txBox="1">
            <a:spLocks noChangeArrowheads="1"/>
          </p:cNvSpPr>
          <p:nvPr/>
        </p:nvSpPr>
        <p:spPr bwMode="auto">
          <a:xfrm>
            <a:off x="2484438" y="765175"/>
            <a:ext cx="4376737" cy="4429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8575">
                <a:solidFill>
                  <a:srgbClr val="000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2300">
                <a:latin typeface="Arial" pitchFamily="34" charset="0"/>
              </a:rPr>
              <a:t>MA-9</a:t>
            </a:r>
            <a:r>
              <a:rPr lang="en-US" sz="2300">
                <a:latin typeface="Arial" pitchFamily="34" charset="0"/>
              </a:rPr>
              <a:t> ingot and its schematics</a:t>
            </a:r>
            <a:endParaRPr lang="ru-RU" sz="2300">
              <a:latin typeface="Arial" pitchFamily="34" charset="0"/>
            </a:endParaRPr>
          </a:p>
        </p:txBody>
      </p:sp>
      <p:pic>
        <p:nvPicPr>
          <p:cNvPr id="706565" name="Picture 5" descr="Слиток"/>
          <p:cNvPicPr>
            <a:picLocks noChangeAspect="1" noChangeArrowheads="1"/>
          </p:cNvPicPr>
          <p:nvPr/>
        </p:nvPicPr>
        <p:blipFill>
          <a:blip r:embed="rId4" cstate="print">
            <a:extLst>
              <a:ext uri="{28A0092B-C50C-407E-A947-70E740481C1C}">
                <a14:useLocalDpi xmlns:a14="http://schemas.microsoft.com/office/drawing/2010/main" val="0"/>
              </a:ext>
            </a:extLst>
          </a:blip>
          <a:srcRect l="18089" t="20764" r="12398" b="14198"/>
          <a:stretch>
            <a:fillRect/>
          </a:stretch>
        </p:blipFill>
        <p:spPr bwMode="auto">
          <a:xfrm>
            <a:off x="250825" y="1196975"/>
            <a:ext cx="2286000" cy="284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66" name="Picture 6" descr="Металл"/>
          <p:cNvPicPr>
            <a:picLocks noChangeAspect="1" noChangeArrowheads="1"/>
          </p:cNvPicPr>
          <p:nvPr/>
        </p:nvPicPr>
        <p:blipFill>
          <a:blip r:embed="rId5" cstate="print">
            <a:extLst>
              <a:ext uri="{28A0092B-C50C-407E-A947-70E740481C1C}">
                <a14:useLocalDpi xmlns:a14="http://schemas.microsoft.com/office/drawing/2010/main" val="0"/>
              </a:ext>
            </a:extLst>
          </a:blip>
          <a:srcRect l="21188" t="14989" r="12103" b="16273"/>
          <a:stretch>
            <a:fillRect/>
          </a:stretch>
        </p:blipFill>
        <p:spPr bwMode="auto">
          <a:xfrm>
            <a:off x="250825" y="4292600"/>
            <a:ext cx="2403475" cy="185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06567" name="Picture 7"/>
          <p:cNvPicPr>
            <a:picLocks noChangeAspect="1" noChangeArrowheads="1"/>
          </p:cNvPicPr>
          <p:nvPr/>
        </p:nvPicPr>
        <p:blipFill>
          <a:blip r:embed="rId6">
            <a:extLst>
              <a:ext uri="{28A0092B-C50C-407E-A947-70E740481C1C}">
                <a14:useLocalDpi xmlns:a14="http://schemas.microsoft.com/office/drawing/2010/main" val="0"/>
              </a:ext>
            </a:extLst>
          </a:blip>
          <a:srcRect l="1909" t="4904"/>
          <a:stretch>
            <a:fillRect/>
          </a:stretch>
        </p:blipFill>
        <p:spPr bwMode="auto">
          <a:xfrm>
            <a:off x="2843213" y="1196975"/>
            <a:ext cx="3481387" cy="2879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68" name="Line 8"/>
          <p:cNvSpPr>
            <a:spLocks noChangeShapeType="1"/>
          </p:cNvSpPr>
          <p:nvPr/>
        </p:nvSpPr>
        <p:spPr bwMode="auto">
          <a:xfrm flipH="1">
            <a:off x="2124075" y="3573463"/>
            <a:ext cx="792163" cy="2159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6569" name="Line 9"/>
          <p:cNvSpPr>
            <a:spLocks noChangeShapeType="1"/>
          </p:cNvSpPr>
          <p:nvPr/>
        </p:nvSpPr>
        <p:spPr bwMode="auto">
          <a:xfrm flipH="1" flipV="1">
            <a:off x="1835150" y="2276475"/>
            <a:ext cx="1081088" cy="1081088"/>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6570" name="Line 10"/>
          <p:cNvSpPr>
            <a:spLocks noChangeShapeType="1"/>
          </p:cNvSpPr>
          <p:nvPr/>
        </p:nvSpPr>
        <p:spPr bwMode="auto">
          <a:xfrm flipH="1">
            <a:off x="1908175" y="1916113"/>
            <a:ext cx="935038"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6571" name="Line 11"/>
          <p:cNvSpPr>
            <a:spLocks noChangeShapeType="1"/>
          </p:cNvSpPr>
          <p:nvPr/>
        </p:nvSpPr>
        <p:spPr bwMode="auto">
          <a:xfrm flipH="1" flipV="1">
            <a:off x="1476375" y="1700213"/>
            <a:ext cx="1439863" cy="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6572" name="Line 12"/>
          <p:cNvSpPr>
            <a:spLocks noChangeShapeType="1"/>
          </p:cNvSpPr>
          <p:nvPr/>
        </p:nvSpPr>
        <p:spPr bwMode="auto">
          <a:xfrm flipH="1" flipV="1">
            <a:off x="1692275" y="1341438"/>
            <a:ext cx="1223963" cy="215900"/>
          </a:xfrm>
          <a:prstGeom prst="line">
            <a:avLst/>
          </a:prstGeom>
          <a:noFill/>
          <a:ln w="1905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706573" name="Text Box 13"/>
          <p:cNvSpPr txBox="1">
            <a:spLocks noChangeArrowheads="1"/>
          </p:cNvSpPr>
          <p:nvPr/>
        </p:nvSpPr>
        <p:spPr bwMode="auto">
          <a:xfrm>
            <a:off x="6516688" y="1916113"/>
            <a:ext cx="233997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1400" b="0">
                <a:latin typeface="Arial" pitchFamily="34" charset="0"/>
              </a:rPr>
              <a:t>1 – </a:t>
            </a:r>
            <a:r>
              <a:rPr lang="en-US" sz="1400" b="0">
                <a:latin typeface="Arial" pitchFamily="34" charset="0"/>
              </a:rPr>
              <a:t>side and bottom crust</a:t>
            </a:r>
            <a:endParaRPr lang="ru-RU" sz="1400" b="0">
              <a:latin typeface="Arial" pitchFamily="34" charset="0"/>
            </a:endParaRPr>
          </a:p>
          <a:p>
            <a:pPr eaLnBrk="1" hangingPunct="1"/>
            <a:r>
              <a:rPr lang="ru-RU" sz="1400" b="0">
                <a:latin typeface="Arial" pitchFamily="34" charset="0"/>
              </a:rPr>
              <a:t>2 – </a:t>
            </a:r>
            <a:r>
              <a:rPr lang="en-US" sz="1400" b="0">
                <a:latin typeface="Arial" pitchFamily="34" charset="0"/>
              </a:rPr>
              <a:t>oxidic part</a:t>
            </a:r>
            <a:endParaRPr lang="ru-RU" sz="1400" b="0">
              <a:latin typeface="Arial" pitchFamily="34" charset="0"/>
            </a:endParaRPr>
          </a:p>
          <a:p>
            <a:pPr eaLnBrk="1" hangingPunct="1"/>
            <a:r>
              <a:rPr lang="ru-RU" sz="1400" b="0">
                <a:latin typeface="Arial" pitchFamily="34" charset="0"/>
              </a:rPr>
              <a:t>3 – </a:t>
            </a:r>
            <a:r>
              <a:rPr lang="en-US" sz="1400" b="0">
                <a:latin typeface="Arial" pitchFamily="34" charset="0"/>
              </a:rPr>
              <a:t>pores</a:t>
            </a:r>
            <a:endParaRPr lang="ru-RU" sz="1400" b="0">
              <a:latin typeface="Arial" pitchFamily="34" charset="0"/>
            </a:endParaRPr>
          </a:p>
          <a:p>
            <a:pPr eaLnBrk="1" hangingPunct="1"/>
            <a:r>
              <a:rPr lang="ru-RU" sz="1400" b="0">
                <a:latin typeface="Arial" pitchFamily="34" charset="0"/>
              </a:rPr>
              <a:t>4 – </a:t>
            </a:r>
            <a:r>
              <a:rPr lang="en-US" sz="1400" b="0">
                <a:latin typeface="Arial" pitchFamily="34" charset="0"/>
              </a:rPr>
              <a:t>shrink cavity</a:t>
            </a:r>
            <a:endParaRPr lang="ru-RU" sz="1400" b="0">
              <a:latin typeface="Arial" pitchFamily="34" charset="0"/>
            </a:endParaRPr>
          </a:p>
          <a:p>
            <a:pPr eaLnBrk="1" hangingPunct="1"/>
            <a:r>
              <a:rPr lang="ru-RU" sz="1400" b="0">
                <a:latin typeface="Arial" pitchFamily="34" charset="0"/>
              </a:rPr>
              <a:t>5 – </a:t>
            </a:r>
            <a:r>
              <a:rPr lang="en-US" sz="1400" b="0">
                <a:latin typeface="Arial" pitchFamily="34" charset="0"/>
              </a:rPr>
              <a:t>metallic part</a:t>
            </a:r>
            <a:endParaRPr lang="ru-RU" sz="1400" b="0">
              <a:latin typeface="Arial" pitchFamily="34" charset="0"/>
            </a:endParaRPr>
          </a:p>
          <a:p>
            <a:pPr eaLnBrk="1" hangingPunct="1"/>
            <a:r>
              <a:rPr lang="ru-RU" sz="1400" b="0">
                <a:latin typeface="Arial" pitchFamily="34" charset="0"/>
              </a:rPr>
              <a:t>6 – </a:t>
            </a:r>
            <a:r>
              <a:rPr lang="en-US" sz="1400" b="0">
                <a:latin typeface="Arial" pitchFamily="34" charset="0"/>
              </a:rPr>
              <a:t>top crust</a:t>
            </a:r>
            <a:endParaRPr lang="ru-RU" sz="2300" b="0">
              <a:latin typeface="Arial" pitchFamily="34" charset="0"/>
            </a:endParaRPr>
          </a:p>
        </p:txBody>
      </p:sp>
      <p:sp>
        <p:nvSpPr>
          <p:cNvPr id="706574" name="Text Box 14"/>
          <p:cNvSpPr txBox="1">
            <a:spLocks noChangeArrowheads="1"/>
          </p:cNvSpPr>
          <p:nvPr/>
        </p:nvSpPr>
        <p:spPr bwMode="auto">
          <a:xfrm>
            <a:off x="5219700" y="4221163"/>
            <a:ext cx="3708400" cy="2403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algn="just" eaLnBrk="1" hangingPunct="1">
              <a:buFont typeface="Wingdings" pitchFamily="2" charset="2"/>
              <a:buChar char="ü"/>
            </a:pPr>
            <a:r>
              <a:rPr lang="ru-RU" sz="1800" b="0">
                <a:latin typeface="Arial" pitchFamily="34" charset="0"/>
              </a:rPr>
              <a:t> </a:t>
            </a:r>
            <a:r>
              <a:rPr lang="en-US" sz="1800" b="0">
                <a:latin typeface="Arial" pitchFamily="34" charset="0"/>
              </a:rPr>
              <a:t>Mass of metallic ingot</a:t>
            </a:r>
            <a:r>
              <a:rPr lang="ru-RU" sz="1800" b="0">
                <a:latin typeface="Arial" pitchFamily="34" charset="0"/>
              </a:rPr>
              <a:t> – 126.5 </a:t>
            </a:r>
            <a:r>
              <a:rPr lang="en-US" sz="1800" b="0">
                <a:latin typeface="Arial" pitchFamily="34" charset="0"/>
              </a:rPr>
              <a:t>g</a:t>
            </a:r>
            <a:br>
              <a:rPr lang="en-US" sz="1800" b="0">
                <a:latin typeface="Arial" pitchFamily="34" charset="0"/>
              </a:rPr>
            </a:br>
            <a:r>
              <a:rPr lang="en-US" sz="1800" b="0">
                <a:latin typeface="Arial" pitchFamily="34" charset="0"/>
              </a:rPr>
              <a:t>  </a:t>
            </a:r>
            <a:r>
              <a:rPr lang="ru-RU" sz="1800" b="0">
                <a:latin typeface="Arial" pitchFamily="34" charset="0"/>
              </a:rPr>
              <a:t> (2.7 </a:t>
            </a:r>
            <a:r>
              <a:rPr lang="en-US" sz="1800" b="0">
                <a:latin typeface="Arial" pitchFamily="34" charset="0"/>
              </a:rPr>
              <a:t>g</a:t>
            </a:r>
            <a:r>
              <a:rPr lang="ru-RU" sz="1800" b="0">
                <a:latin typeface="Arial" pitchFamily="34" charset="0"/>
              </a:rPr>
              <a:t> </a:t>
            </a:r>
            <a:r>
              <a:rPr lang="en-US" sz="1800" b="0">
                <a:latin typeface="Arial" pitchFamily="34" charset="0"/>
              </a:rPr>
              <a:t>of it</a:t>
            </a:r>
            <a:r>
              <a:rPr lang="ru-RU" sz="1800" b="0">
                <a:latin typeface="Arial" pitchFamily="34" charset="0"/>
              </a:rPr>
              <a:t> </a:t>
            </a:r>
            <a:r>
              <a:rPr lang="en-US" sz="1800" b="0">
                <a:latin typeface="Arial" pitchFamily="34" charset="0"/>
              </a:rPr>
              <a:t>was found in the</a:t>
            </a:r>
            <a:br>
              <a:rPr lang="en-US" sz="1800" b="0">
                <a:latin typeface="Arial" pitchFamily="34" charset="0"/>
              </a:rPr>
            </a:br>
            <a:r>
              <a:rPr lang="en-US" sz="1800" b="0">
                <a:latin typeface="Arial" pitchFamily="34" charset="0"/>
              </a:rPr>
              <a:t>   oxidic ingot</a:t>
            </a:r>
            <a:r>
              <a:rPr lang="ru-RU" sz="1800" b="0">
                <a:latin typeface="Arial" pitchFamily="34" charset="0"/>
              </a:rPr>
              <a:t>)</a:t>
            </a:r>
          </a:p>
          <a:p>
            <a:pPr algn="just" eaLnBrk="1" hangingPunct="1">
              <a:buFont typeface="Wingdings" pitchFamily="2" charset="2"/>
              <a:buChar char="ü"/>
            </a:pPr>
            <a:r>
              <a:rPr lang="en-US" sz="1800" b="0">
                <a:latin typeface="Arial" pitchFamily="34" charset="0"/>
              </a:rPr>
              <a:t>Shrink cavity is in the oxidic, not</a:t>
            </a:r>
            <a:br>
              <a:rPr lang="en-US" sz="1800" b="0">
                <a:latin typeface="Arial" pitchFamily="34" charset="0"/>
              </a:rPr>
            </a:br>
            <a:r>
              <a:rPr lang="en-US" sz="1800" b="0">
                <a:latin typeface="Arial" pitchFamily="34" charset="0"/>
              </a:rPr>
              <a:t>   metallic part</a:t>
            </a:r>
          </a:p>
          <a:p>
            <a:pPr algn="just" eaLnBrk="1" hangingPunct="1">
              <a:buFont typeface="Wingdings" pitchFamily="2" charset="2"/>
              <a:buChar char="ü"/>
            </a:pPr>
            <a:r>
              <a:rPr lang="en-US" sz="1800" b="0">
                <a:latin typeface="Arial" pitchFamily="34" charset="0"/>
              </a:rPr>
              <a:t>Many pores in the oxidic part of</a:t>
            </a:r>
            <a:br>
              <a:rPr lang="en-US" sz="1800" b="0">
                <a:latin typeface="Arial" pitchFamily="34" charset="0"/>
              </a:rPr>
            </a:br>
            <a:r>
              <a:rPr lang="en-US" sz="1800" b="0">
                <a:latin typeface="Arial" pitchFamily="34" charset="0"/>
              </a:rPr>
              <a:t>   the ingot</a:t>
            </a:r>
            <a:endParaRPr lang="ru-RU" sz="1800" b="0">
              <a:latin typeface="Arial" pitchFamily="34" charset="0"/>
            </a:endParaRPr>
          </a:p>
          <a:p>
            <a:pPr algn="just" eaLnBrk="1" hangingPunct="1">
              <a:buFont typeface="Wingdings" pitchFamily="2" charset="2"/>
              <a:buChar char="ü"/>
            </a:pPr>
            <a:endParaRPr lang="ru-RU" sz="1800" b="0">
              <a:latin typeface="Arial" pitchFamily="34" charset="0"/>
            </a:endParaRPr>
          </a:p>
          <a:p>
            <a:pPr eaLnBrk="1" hangingPunct="1">
              <a:buFont typeface="Wingdings" pitchFamily="2" charset="2"/>
              <a:buChar char="ü"/>
            </a:pPr>
            <a:endParaRPr lang="ru-RU" sz="1800" b="0">
              <a:solidFill>
                <a:srgbClr val="FF0000"/>
              </a:solidFill>
              <a:latin typeface="Arial" pitchFamily="34" charset="0"/>
            </a:endParaRPr>
          </a:p>
        </p:txBody>
      </p:sp>
      <p:graphicFrame>
        <p:nvGraphicFramePr>
          <p:cNvPr id="706575" name="Object 15"/>
          <p:cNvGraphicFramePr>
            <a:graphicFrameLocks noChangeAspect="1"/>
          </p:cNvGraphicFramePr>
          <p:nvPr/>
        </p:nvGraphicFramePr>
        <p:xfrm>
          <a:off x="2843213" y="4149725"/>
          <a:ext cx="2376487" cy="2111375"/>
        </p:xfrm>
        <a:graphic>
          <a:graphicData uri="http://schemas.openxmlformats.org/presentationml/2006/ole">
            <mc:AlternateContent xmlns:mc="http://schemas.openxmlformats.org/markup-compatibility/2006">
              <mc:Choice xmlns:v="urn:schemas-microsoft-com:vml" Requires="v">
                <p:oleObj spid="_x0000_s706576" name="Точечный рисунок" r:id="rId7" imgW="3409524" imgH="3029373" progId="Paint.Picture">
                  <p:embed/>
                </p:oleObj>
              </mc:Choice>
              <mc:Fallback>
                <p:oleObj name="Точечный рисунок" r:id="rId7" imgW="3409524" imgH="3029373" progId="Paint.Picture">
                  <p:embed/>
                  <p:pic>
                    <p:nvPicPr>
                      <p:cNvPr id="0" name="Object 1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43213" y="4149725"/>
                        <a:ext cx="2376487" cy="2111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4"/>
          <p:cNvSpPr>
            <a:spLocks noGrp="1"/>
          </p:cNvSpPr>
          <p:nvPr>
            <p:ph type="sldNum" sz="quarter" idx="10"/>
          </p:nvPr>
        </p:nvSpPr>
        <p:spPr/>
        <p:txBody>
          <a:bodyPr/>
          <a:lstStyle/>
          <a:p>
            <a:r>
              <a:rPr lang="en-US"/>
              <a:t>St Petersburg, Russia, May 27, 2009</a:t>
            </a:r>
            <a:r>
              <a:rPr lang="en-US" sz="1400"/>
              <a:t>    </a:t>
            </a:r>
            <a:r>
              <a:rPr lang="en-GB" sz="1400"/>
              <a:t> </a:t>
            </a:r>
            <a:fld id="{9A781952-6FB8-4D38-8139-9E46F09EDDFB}" type="slidenum">
              <a:rPr lang="en-GB" sz="1400"/>
              <a:pPr/>
              <a:t>25</a:t>
            </a:fld>
            <a:endParaRPr lang="en-GB" sz="1400"/>
          </a:p>
        </p:txBody>
      </p:sp>
      <p:sp>
        <p:nvSpPr>
          <p:cNvPr id="709634" name="Rectangle 2"/>
          <p:cNvSpPr>
            <a:spLocks noGrp="1" noChangeArrowheads="1"/>
          </p:cNvSpPr>
          <p:nvPr>
            <p:ph type="title"/>
          </p:nvPr>
        </p:nvSpPr>
        <p:spPr>
          <a:xfrm>
            <a:off x="0" y="0"/>
            <a:ext cx="9144000" cy="692150"/>
          </a:xfrm>
        </p:spPr>
        <p:txBody>
          <a:bodyPr/>
          <a:lstStyle/>
          <a:p>
            <a:pPr defTabSz="892175"/>
            <a:r>
              <a:rPr lang="en-US" sz="3200"/>
              <a:t>Post-test analysis (3)</a:t>
            </a:r>
            <a:endParaRPr lang="en-GB" sz="3200"/>
          </a:p>
        </p:txBody>
      </p:sp>
      <p:graphicFrame>
        <p:nvGraphicFramePr>
          <p:cNvPr id="709635" name="Object 3"/>
          <p:cNvGraphicFramePr>
            <a:graphicFrameLocks noChangeAspect="1"/>
          </p:cNvGraphicFramePr>
          <p:nvPr>
            <p:ph sz="half" idx="1"/>
          </p:nvPr>
        </p:nvGraphicFramePr>
        <p:xfrm>
          <a:off x="628650" y="1917700"/>
          <a:ext cx="3810000" cy="3479800"/>
        </p:xfrm>
        <a:graphic>
          <a:graphicData uri="http://schemas.openxmlformats.org/presentationml/2006/ole">
            <mc:AlternateContent xmlns:mc="http://schemas.openxmlformats.org/markup-compatibility/2006">
              <mc:Choice xmlns:v="urn:schemas-microsoft-com:vml" Requires="v">
                <p:oleObj spid="_x0000_s709641" name="Plot" r:id="rId4" imgW="5654520" imgH="5340240" progId="Grapher.Document">
                  <p:embed/>
                </p:oleObj>
              </mc:Choice>
              <mc:Fallback>
                <p:oleObj name="Plot" r:id="rId4" imgW="5654520" imgH="5340240" progId="Grapher.Document">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 y="1917700"/>
                        <a:ext cx="3810000" cy="3479800"/>
                      </a:xfrm>
                      <a:prstGeom prst="rect">
                        <a:avLst/>
                      </a:prstGeom>
                      <a:solidFill>
                        <a:schemeClr val="bg1"/>
                      </a:solidFill>
                      <a:ln>
                        <a:noFill/>
                      </a:ln>
                      <a:effectLst/>
                      <a:extLst>
                        <a:ext uri="{91240B29-F687-4F45-9708-019B960494DF}">
                          <a14:hiddenLine xmlns:a14="http://schemas.microsoft.com/office/drawing/2010/main" w="19050" cap="flat" cmpd="sng">
                            <a:solidFill>
                              <a:srgbClr val="FF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09636" name="Text Box 4"/>
          <p:cNvSpPr txBox="1">
            <a:spLocks noChangeArrowheads="1"/>
          </p:cNvSpPr>
          <p:nvPr/>
        </p:nvSpPr>
        <p:spPr bwMode="auto">
          <a:xfrm>
            <a:off x="1908175" y="692150"/>
            <a:ext cx="5465763"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pitchFamily="34" charset="0"/>
              </a:rPr>
              <a:t>Air-melt interaction kinetics in</a:t>
            </a:r>
            <a:r>
              <a:rPr lang="ru-RU">
                <a:latin typeface="Arial" pitchFamily="34" charset="0"/>
              </a:rPr>
              <a:t> MA-7</a:t>
            </a:r>
            <a:r>
              <a:rPr lang="ru-RU" b="0">
                <a:latin typeface="Arial" pitchFamily="34" charset="0"/>
              </a:rPr>
              <a:t> </a:t>
            </a:r>
          </a:p>
        </p:txBody>
      </p:sp>
      <p:sp>
        <p:nvSpPr>
          <p:cNvPr id="709637" name="Text Box 5"/>
          <p:cNvSpPr txBox="1">
            <a:spLocks noChangeArrowheads="1"/>
          </p:cNvSpPr>
          <p:nvPr/>
        </p:nvSpPr>
        <p:spPr bwMode="auto">
          <a:xfrm>
            <a:off x="179388" y="1125538"/>
            <a:ext cx="4100512" cy="4429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pitchFamily="34" charset="0"/>
              </a:rPr>
              <a:t>Measured furnace gas composition</a:t>
            </a:r>
            <a:r>
              <a:rPr lang="ru-RU" sz="2300" b="0">
                <a:latin typeface="Arial" pitchFamily="34" charset="0"/>
              </a:rPr>
              <a:t> </a:t>
            </a:r>
          </a:p>
        </p:txBody>
      </p:sp>
      <p:sp>
        <p:nvSpPr>
          <p:cNvPr id="709638" name="Text Box 6"/>
          <p:cNvSpPr txBox="1">
            <a:spLocks noChangeArrowheads="1"/>
          </p:cNvSpPr>
          <p:nvPr/>
        </p:nvSpPr>
        <p:spPr bwMode="auto">
          <a:xfrm>
            <a:off x="4643438" y="1196975"/>
            <a:ext cx="4171950" cy="366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1800">
                <a:latin typeface="Arial" pitchFamily="34" charset="0"/>
              </a:rPr>
              <a:t>Mass of gases absorbed by the melt</a:t>
            </a:r>
            <a:r>
              <a:rPr lang="ru-RU" sz="1800" b="0">
                <a:latin typeface="Arial" pitchFamily="34" charset="0"/>
              </a:rPr>
              <a:t> </a:t>
            </a:r>
          </a:p>
        </p:txBody>
      </p:sp>
      <p:sp>
        <p:nvSpPr>
          <p:cNvPr id="709639" name="Text Box 7"/>
          <p:cNvSpPr txBox="1">
            <a:spLocks noChangeArrowheads="1"/>
          </p:cNvSpPr>
          <p:nvPr/>
        </p:nvSpPr>
        <p:spPr bwMode="auto">
          <a:xfrm>
            <a:off x="684213" y="5373688"/>
            <a:ext cx="776922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1400" b="0">
                <a:latin typeface="Arial" pitchFamily="34" charset="0"/>
              </a:rPr>
              <a:t>0 – </a:t>
            </a:r>
            <a:r>
              <a:rPr lang="en-US" sz="1400" b="0">
                <a:latin typeface="Arial" pitchFamily="34" charset="0"/>
              </a:rPr>
              <a:t>air is supplied into the furnace and analytical gas </a:t>
            </a:r>
            <a:r>
              <a:rPr lang="ru-RU" sz="1400" b="0">
                <a:latin typeface="Arial" pitchFamily="34" charset="0"/>
              </a:rPr>
              <a:t> </a:t>
            </a:r>
            <a:r>
              <a:rPr lang="en-US" sz="1400" b="0">
                <a:latin typeface="Arial" pitchFamily="34" charset="0"/>
              </a:rPr>
              <a:t>line is connected to the mass spectrometer</a:t>
            </a:r>
          </a:p>
          <a:p>
            <a:pPr eaLnBrk="1" hangingPunct="1"/>
            <a:r>
              <a:rPr lang="en-US" sz="1400" b="0">
                <a:latin typeface="Arial" pitchFamily="34" charset="0"/>
              </a:rPr>
              <a:t>1</a:t>
            </a:r>
            <a:r>
              <a:rPr lang="ru-RU" sz="1400" b="0">
                <a:latin typeface="Arial" pitchFamily="34" charset="0"/>
              </a:rPr>
              <a:t> – </a:t>
            </a:r>
            <a:r>
              <a:rPr lang="en-US" sz="1400" b="0">
                <a:latin typeface="Arial" pitchFamily="34" charset="0"/>
              </a:rPr>
              <a:t>crust is observed on the melt surface</a:t>
            </a:r>
          </a:p>
          <a:p>
            <a:pPr eaLnBrk="1" hangingPunct="1"/>
            <a:r>
              <a:rPr lang="en-US" sz="1400" b="0">
                <a:latin typeface="Arial" pitchFamily="34" charset="0"/>
              </a:rPr>
              <a:t>2</a:t>
            </a:r>
            <a:r>
              <a:rPr lang="ru-RU" sz="1400" b="0">
                <a:latin typeface="Arial" pitchFamily="34" charset="0"/>
              </a:rPr>
              <a:t> – </a:t>
            </a:r>
            <a:r>
              <a:rPr lang="en-US" sz="1400" b="0">
                <a:latin typeface="Arial" pitchFamily="34" charset="0"/>
              </a:rPr>
              <a:t>furnace heating is disconnected</a:t>
            </a:r>
          </a:p>
          <a:p>
            <a:pPr eaLnBrk="1" hangingPunct="1"/>
            <a:endParaRPr lang="ru-RU" sz="1400" b="0">
              <a:solidFill>
                <a:srgbClr val="FF0000"/>
              </a:solidFill>
              <a:latin typeface="Arial" pitchFamily="34" charset="0"/>
            </a:endParaRPr>
          </a:p>
        </p:txBody>
      </p:sp>
      <p:graphicFrame>
        <p:nvGraphicFramePr>
          <p:cNvPr id="709640" name="Object 8"/>
          <p:cNvGraphicFramePr>
            <a:graphicFrameLocks noChangeAspect="1"/>
          </p:cNvGraphicFramePr>
          <p:nvPr>
            <p:ph sz="half" idx="2"/>
          </p:nvPr>
        </p:nvGraphicFramePr>
        <p:xfrm>
          <a:off x="4679950" y="1897063"/>
          <a:ext cx="3810000" cy="3519487"/>
        </p:xfrm>
        <a:graphic>
          <a:graphicData uri="http://schemas.openxmlformats.org/presentationml/2006/ole">
            <mc:AlternateContent xmlns:mc="http://schemas.openxmlformats.org/markup-compatibility/2006">
              <mc:Choice xmlns:v="urn:schemas-microsoft-com:vml" Requires="v">
                <p:oleObj spid="_x0000_s709642" name="Plot" r:id="rId6" imgW="5587920" imgH="5340240" progId="Grapher.Document">
                  <p:embed/>
                </p:oleObj>
              </mc:Choice>
              <mc:Fallback>
                <p:oleObj name="Plot" r:id="rId6" imgW="5587920" imgH="5340240" progId="Grapher.Document">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679950" y="1897063"/>
                        <a:ext cx="3810000" cy="3519487"/>
                      </a:xfrm>
                      <a:prstGeom prst="rect">
                        <a:avLst/>
                      </a:prstGeom>
                      <a:solidFill>
                        <a:schemeClr val="bg1"/>
                      </a:solidFill>
                      <a:ln>
                        <a:noFill/>
                      </a:ln>
                      <a:effectLst/>
                      <a:extLst>
                        <a:ext uri="{91240B29-F687-4F45-9708-019B960494DF}">
                          <a14:hiddenLine xmlns:a14="http://schemas.microsoft.com/office/drawing/2010/main" w="19050" cap="flat" cmpd="sng">
                            <a:solidFill>
                              <a:srgbClr val="FF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oliennummernplatzhalter 4"/>
          <p:cNvSpPr>
            <a:spLocks noGrp="1"/>
          </p:cNvSpPr>
          <p:nvPr>
            <p:ph type="sldNum" sz="quarter" idx="10"/>
          </p:nvPr>
        </p:nvSpPr>
        <p:spPr/>
        <p:txBody>
          <a:bodyPr/>
          <a:lstStyle/>
          <a:p>
            <a:r>
              <a:rPr lang="en-US"/>
              <a:t>St Petersburg, Russia, May 27, 2009</a:t>
            </a:r>
            <a:r>
              <a:rPr lang="en-US" sz="1400"/>
              <a:t>    </a:t>
            </a:r>
            <a:r>
              <a:rPr lang="en-GB" sz="1400"/>
              <a:t> </a:t>
            </a:r>
            <a:fld id="{BE1BABEE-D33C-4A28-8075-2518E1BAF059}" type="slidenum">
              <a:rPr lang="en-GB" sz="1400"/>
              <a:pPr/>
              <a:t>26</a:t>
            </a:fld>
            <a:endParaRPr lang="en-GB" sz="1400"/>
          </a:p>
        </p:txBody>
      </p:sp>
      <p:sp>
        <p:nvSpPr>
          <p:cNvPr id="711682" name="Rectangle 2"/>
          <p:cNvSpPr>
            <a:spLocks noChangeArrowheads="1"/>
          </p:cNvSpPr>
          <p:nvPr/>
        </p:nvSpPr>
        <p:spPr bwMode="auto">
          <a:xfrm>
            <a:off x="3978275" y="2239963"/>
            <a:ext cx="1228725" cy="1906587"/>
          </a:xfrm>
          <a:prstGeom prst="rect">
            <a:avLst/>
          </a:prstGeom>
          <a:noFill/>
          <a:ln>
            <a:noFill/>
          </a:ln>
          <a:effectLst/>
          <a:extLst>
            <a:ext uri="{909E8E84-426E-40DD-AFC4-6F175D3DCCD1}">
              <a14:hiddenFill xmlns:a14="http://schemas.microsoft.com/office/drawing/2010/main">
                <a:solidFill>
                  <a:srgbClr val="F1907D"/>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029" tIns="43014" rIns="86029" bIns="43014" anchor="ctr"/>
          <a:lstStyle/>
          <a:p>
            <a:pPr defTabSz="717550"/>
            <a:r>
              <a:rPr lang="en-US" sz="1100">
                <a:solidFill>
                  <a:srgbClr val="000066"/>
                </a:solidFill>
              </a:rPr>
              <a:t/>
            </a:r>
            <a:br>
              <a:rPr lang="en-US" sz="1100">
                <a:solidFill>
                  <a:srgbClr val="000066"/>
                </a:solidFill>
              </a:rPr>
            </a:br>
            <a:endParaRPr lang="en-US" sz="1100">
              <a:solidFill>
                <a:srgbClr val="000066"/>
              </a:solidFill>
            </a:endParaRPr>
          </a:p>
          <a:p>
            <a:pPr defTabSz="717550">
              <a:buFontTx/>
              <a:buChar char="•"/>
            </a:pPr>
            <a:endParaRPr lang="en-GB" sz="1100">
              <a:solidFill>
                <a:srgbClr val="000066"/>
              </a:solidFill>
            </a:endParaRPr>
          </a:p>
        </p:txBody>
      </p:sp>
      <p:sp>
        <p:nvSpPr>
          <p:cNvPr id="711683" name="Rectangle 3"/>
          <p:cNvSpPr>
            <a:spLocks noGrp="1" noChangeArrowheads="1"/>
          </p:cNvSpPr>
          <p:nvPr>
            <p:ph type="title"/>
          </p:nvPr>
        </p:nvSpPr>
        <p:spPr>
          <a:xfrm>
            <a:off x="685800" y="192088"/>
            <a:ext cx="7772400" cy="639762"/>
          </a:xfrm>
        </p:spPr>
        <p:txBody>
          <a:bodyPr/>
          <a:lstStyle/>
          <a:p>
            <a:pPr defTabSz="892175"/>
            <a:r>
              <a:rPr lang="en-US" sz="3200"/>
              <a:t>Post-test analysis </a:t>
            </a:r>
            <a:r>
              <a:rPr lang="ru-RU" sz="3200"/>
              <a:t>(</a:t>
            </a:r>
            <a:r>
              <a:rPr lang="en-US" sz="3200"/>
              <a:t>4</a:t>
            </a:r>
            <a:r>
              <a:rPr lang="ru-RU" sz="3200"/>
              <a:t>)</a:t>
            </a:r>
            <a:endParaRPr lang="en-GB" sz="3200"/>
          </a:p>
        </p:txBody>
      </p:sp>
      <p:graphicFrame>
        <p:nvGraphicFramePr>
          <p:cNvPr id="711684" name="Object 4"/>
          <p:cNvGraphicFramePr>
            <a:graphicFrameLocks noChangeAspect="1"/>
          </p:cNvGraphicFramePr>
          <p:nvPr>
            <p:ph sz="half" idx="1"/>
          </p:nvPr>
        </p:nvGraphicFramePr>
        <p:xfrm>
          <a:off x="260350" y="1654175"/>
          <a:ext cx="3949700" cy="3571875"/>
        </p:xfrm>
        <a:graphic>
          <a:graphicData uri="http://schemas.openxmlformats.org/presentationml/2006/ole">
            <mc:AlternateContent xmlns:mc="http://schemas.openxmlformats.org/markup-compatibility/2006">
              <mc:Choice xmlns:v="urn:schemas-microsoft-com:vml" Requires="v">
                <p:oleObj spid="_x0000_s711689" name="Plot" r:id="rId4" imgW="5708520" imgH="5340240" progId="Grapher.Document">
                  <p:embed/>
                </p:oleObj>
              </mc:Choice>
              <mc:Fallback>
                <p:oleObj name="Plot" r:id="rId4" imgW="5708520" imgH="5340240" progId="Grapher.Document">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0350" y="1654175"/>
                        <a:ext cx="3949700" cy="3571875"/>
                      </a:xfrm>
                      <a:prstGeom prst="rect">
                        <a:avLst/>
                      </a:prstGeom>
                      <a:solidFill>
                        <a:schemeClr val="bg1"/>
                      </a:solidFill>
                      <a:ln>
                        <a:noFill/>
                      </a:ln>
                      <a:effectLst/>
                      <a:extLst>
                        <a:ext uri="{91240B29-F687-4F45-9708-019B960494DF}">
                          <a14:hiddenLine xmlns:a14="http://schemas.microsoft.com/office/drawing/2010/main" w="19050" cap="flat" cmpd="sng">
                            <a:solidFill>
                              <a:srgbClr val="FF0000"/>
                            </a:solidFill>
                            <a:prstDash val="solid"/>
                            <a:miter lim="800000"/>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11685" name="Text Box 5"/>
          <p:cNvSpPr txBox="1">
            <a:spLocks noChangeArrowheads="1"/>
          </p:cNvSpPr>
          <p:nvPr/>
        </p:nvSpPr>
        <p:spPr bwMode="auto">
          <a:xfrm>
            <a:off x="0" y="793750"/>
            <a:ext cx="8999538"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pitchFamily="34" charset="0"/>
              </a:rPr>
              <a:t>Rates of oxygen and nitrogen absorption by the melt in MA-7</a:t>
            </a:r>
            <a:endParaRPr lang="ru-RU">
              <a:latin typeface="Arial" pitchFamily="34" charset="0"/>
            </a:endParaRPr>
          </a:p>
        </p:txBody>
      </p:sp>
      <p:sp>
        <p:nvSpPr>
          <p:cNvPr id="711686" name="Text Box 6"/>
          <p:cNvSpPr txBox="1">
            <a:spLocks noChangeArrowheads="1"/>
          </p:cNvSpPr>
          <p:nvPr/>
        </p:nvSpPr>
        <p:spPr bwMode="auto">
          <a:xfrm>
            <a:off x="4211638" y="1196975"/>
            <a:ext cx="4932362" cy="373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lvl="1" algn="just" eaLnBrk="1" hangingPunct="1">
              <a:spcBef>
                <a:spcPts val="600"/>
              </a:spcBef>
              <a:buFont typeface="Symbol" pitchFamily="18" charset="2"/>
              <a:buNone/>
            </a:pPr>
            <a:endParaRPr lang="ru-RU" sz="1600" b="0">
              <a:latin typeface="Arial" pitchFamily="34" charset="0"/>
            </a:endParaRPr>
          </a:p>
          <a:p>
            <a:pPr eaLnBrk="1" hangingPunct="1">
              <a:buFont typeface="Symbol" pitchFamily="18" charset="2"/>
              <a:buChar char="·"/>
            </a:pPr>
            <a:r>
              <a:rPr lang="ru-RU" sz="1600" b="0">
                <a:latin typeface="Arial" pitchFamily="34" charset="0"/>
              </a:rPr>
              <a:t> </a:t>
            </a:r>
            <a:r>
              <a:rPr lang="en-US" sz="1600" b="0">
                <a:latin typeface="Arial" pitchFamily="34" charset="0"/>
              </a:rPr>
              <a:t>Two parallel reactions:</a:t>
            </a:r>
          </a:p>
          <a:p>
            <a:pPr eaLnBrk="1" hangingPunct="1">
              <a:buFont typeface="Symbol" pitchFamily="18" charset="2"/>
              <a:buNone/>
            </a:pPr>
            <a:r>
              <a:rPr lang="en-US" sz="1600" b="0">
                <a:latin typeface="Arial" pitchFamily="34" charset="0"/>
              </a:rPr>
              <a:t>	(1) Zr + O</a:t>
            </a:r>
            <a:r>
              <a:rPr lang="en-US" sz="1600" b="0" baseline="-25000">
                <a:latin typeface="Arial" pitchFamily="34" charset="0"/>
              </a:rPr>
              <a:t>2 </a:t>
            </a:r>
            <a:r>
              <a:rPr lang="en-US" sz="1600" b="0">
                <a:latin typeface="Arial" pitchFamily="34" charset="0"/>
              </a:rPr>
              <a:t>= ZrO</a:t>
            </a:r>
            <a:r>
              <a:rPr lang="en-US" sz="1600" b="0" baseline="-25000">
                <a:latin typeface="Arial" pitchFamily="34" charset="0"/>
              </a:rPr>
              <a:t>2</a:t>
            </a:r>
          </a:p>
          <a:p>
            <a:pPr eaLnBrk="1" hangingPunct="1">
              <a:buFont typeface="Symbol" pitchFamily="18" charset="2"/>
              <a:buNone/>
            </a:pPr>
            <a:r>
              <a:rPr lang="en-US" sz="1600" b="0">
                <a:latin typeface="Arial" pitchFamily="34" charset="0"/>
              </a:rPr>
              <a:t>	(2) 2Zr + N</a:t>
            </a:r>
            <a:r>
              <a:rPr lang="en-US" sz="1600" b="0" baseline="-25000">
                <a:latin typeface="Arial" pitchFamily="34" charset="0"/>
              </a:rPr>
              <a:t>2</a:t>
            </a:r>
            <a:r>
              <a:rPr lang="en-US" sz="1600" b="0">
                <a:latin typeface="Arial" pitchFamily="34" charset="0"/>
              </a:rPr>
              <a:t> = 2ZrN</a:t>
            </a:r>
          </a:p>
          <a:p>
            <a:pPr eaLnBrk="1" hangingPunct="1">
              <a:buFont typeface="Symbol" pitchFamily="18" charset="2"/>
              <a:buNone/>
            </a:pPr>
            <a:endParaRPr lang="ru-RU" sz="1600" b="0">
              <a:latin typeface="Arial" pitchFamily="34" charset="0"/>
            </a:endParaRPr>
          </a:p>
          <a:p>
            <a:pPr eaLnBrk="1" hangingPunct="1">
              <a:buFont typeface="Symbol" pitchFamily="18" charset="2"/>
              <a:buChar char="·"/>
            </a:pPr>
            <a:r>
              <a:rPr lang="en-US" sz="1600" b="0">
                <a:latin typeface="Arial" pitchFamily="34" charset="0"/>
              </a:rPr>
              <a:t> If the crust is absent, the oxidation rate is</a:t>
            </a:r>
            <a:br>
              <a:rPr lang="en-US" sz="1600" b="0">
                <a:latin typeface="Arial" pitchFamily="34" charset="0"/>
              </a:rPr>
            </a:br>
            <a:r>
              <a:rPr lang="en-US" sz="1600" b="0">
                <a:latin typeface="Arial" pitchFamily="34" charset="0"/>
              </a:rPr>
              <a:t>  </a:t>
            </a:r>
            <a:r>
              <a:rPr lang="ru-RU" sz="1600" b="0">
                <a:latin typeface="Arial" pitchFamily="34" charset="0"/>
              </a:rPr>
              <a:t>0.045 (±0.002) </a:t>
            </a:r>
            <a:r>
              <a:rPr lang="en-US" sz="1600" b="0">
                <a:latin typeface="Arial" pitchFamily="34" charset="0"/>
              </a:rPr>
              <a:t>g</a:t>
            </a:r>
            <a:r>
              <a:rPr lang="ru-RU" sz="1600" b="0">
                <a:latin typeface="Arial" pitchFamily="34" charset="0"/>
              </a:rPr>
              <a:t>/</a:t>
            </a:r>
            <a:r>
              <a:rPr lang="en-US" sz="1600" b="0">
                <a:latin typeface="Arial" pitchFamily="34" charset="0"/>
              </a:rPr>
              <a:t>s</a:t>
            </a:r>
            <a:r>
              <a:rPr lang="ru-RU" sz="1600" b="0">
                <a:latin typeface="Arial" pitchFamily="34" charset="0"/>
              </a:rPr>
              <a:t> </a:t>
            </a:r>
            <a:r>
              <a:rPr lang="en-US" sz="1600" b="0">
                <a:latin typeface="Arial" pitchFamily="34" charset="0"/>
              </a:rPr>
              <a:t>for</a:t>
            </a:r>
            <a:r>
              <a:rPr lang="ru-RU" sz="1600" b="0">
                <a:latin typeface="Arial" pitchFamily="34" charset="0"/>
              </a:rPr>
              <a:t> </a:t>
            </a:r>
            <a:r>
              <a:rPr lang="en-US" sz="1600" b="0">
                <a:latin typeface="Arial" pitchFamily="34" charset="0"/>
              </a:rPr>
              <a:t>O</a:t>
            </a:r>
            <a:r>
              <a:rPr lang="en-US" sz="1600" b="0" baseline="-25000">
                <a:latin typeface="Arial" pitchFamily="34" charset="0"/>
              </a:rPr>
              <a:t>2</a:t>
            </a:r>
            <a:r>
              <a:rPr lang="en-US" sz="1600" b="0">
                <a:latin typeface="Arial" pitchFamily="34" charset="0"/>
              </a:rPr>
              <a:t> and</a:t>
            </a:r>
            <a:r>
              <a:rPr lang="ru-RU" sz="1600" b="0">
                <a:latin typeface="Arial" pitchFamily="34" charset="0"/>
              </a:rPr>
              <a:t> 0.144 (±0.002) </a:t>
            </a:r>
            <a:r>
              <a:rPr lang="en-US" sz="1600" b="0">
                <a:latin typeface="Arial" pitchFamily="34" charset="0"/>
              </a:rPr>
              <a:t>g</a:t>
            </a:r>
            <a:r>
              <a:rPr lang="ru-RU" sz="1600" b="0">
                <a:latin typeface="Arial" pitchFamily="34" charset="0"/>
              </a:rPr>
              <a:t>/</a:t>
            </a:r>
            <a:r>
              <a:rPr lang="en-US" sz="1600" b="0">
                <a:latin typeface="Arial" pitchFamily="34" charset="0"/>
              </a:rPr>
              <a:t>s</a:t>
            </a:r>
            <a:r>
              <a:rPr lang="ru-RU" sz="1600" b="0">
                <a:latin typeface="Arial" pitchFamily="34" charset="0"/>
              </a:rPr>
              <a:t> </a:t>
            </a:r>
            <a:r>
              <a:rPr lang="en-US" sz="1600" b="0">
                <a:latin typeface="Arial" pitchFamily="34" charset="0"/>
              </a:rPr>
              <a:t/>
            </a:r>
            <a:br>
              <a:rPr lang="en-US" sz="1600" b="0">
                <a:latin typeface="Arial" pitchFamily="34" charset="0"/>
              </a:rPr>
            </a:br>
            <a:r>
              <a:rPr lang="en-US" sz="1600" b="0">
                <a:latin typeface="Arial" pitchFamily="34" charset="0"/>
              </a:rPr>
              <a:t>  for</a:t>
            </a:r>
            <a:r>
              <a:rPr lang="ru-RU" sz="1600" b="0">
                <a:latin typeface="Arial" pitchFamily="34" charset="0"/>
              </a:rPr>
              <a:t> </a:t>
            </a:r>
            <a:r>
              <a:rPr lang="en-US" sz="1600" b="0">
                <a:latin typeface="Arial" pitchFamily="34" charset="0"/>
              </a:rPr>
              <a:t>N</a:t>
            </a:r>
            <a:r>
              <a:rPr lang="en-US" sz="1600" b="0" baseline="-25000">
                <a:latin typeface="Arial" pitchFamily="34" charset="0"/>
              </a:rPr>
              <a:t>2</a:t>
            </a:r>
            <a:r>
              <a:rPr lang="en-US" sz="1600" b="0">
                <a:latin typeface="Arial" pitchFamily="34" charset="0"/>
              </a:rPr>
              <a:t>:</a:t>
            </a:r>
            <a:r>
              <a:rPr lang="ru-RU" sz="1600" b="0">
                <a:latin typeface="Arial" pitchFamily="34" charset="0"/>
              </a:rPr>
              <a:t> </a:t>
            </a:r>
            <a:endParaRPr lang="en-US" sz="1600" b="0">
              <a:latin typeface="Arial" pitchFamily="34" charset="0"/>
            </a:endParaRPr>
          </a:p>
          <a:p>
            <a:pPr eaLnBrk="1" hangingPunct="1">
              <a:buFont typeface="Symbol" pitchFamily="18" charset="2"/>
              <a:buChar char="·"/>
            </a:pPr>
            <a:endParaRPr lang="en-US" sz="1600" b="0">
              <a:latin typeface="Arial" pitchFamily="34" charset="0"/>
            </a:endParaRPr>
          </a:p>
          <a:p>
            <a:pPr eaLnBrk="1" hangingPunct="1">
              <a:buFont typeface="Symbol" pitchFamily="18" charset="2"/>
              <a:buNone/>
            </a:pPr>
            <a:r>
              <a:rPr lang="en-US" sz="1600" b="0">
                <a:latin typeface="Arial" pitchFamily="34" charset="0"/>
              </a:rPr>
              <a:t>  </a:t>
            </a:r>
          </a:p>
          <a:p>
            <a:pPr eaLnBrk="1" hangingPunct="1">
              <a:buFont typeface="Symbol" pitchFamily="18" charset="2"/>
              <a:buChar char="·"/>
            </a:pPr>
            <a:endParaRPr lang="en-US" sz="1600" b="0">
              <a:latin typeface="Arial" pitchFamily="34" charset="0"/>
            </a:endParaRPr>
          </a:p>
          <a:p>
            <a:pPr eaLnBrk="1" hangingPunct="1">
              <a:buFont typeface="Symbol" pitchFamily="18" charset="2"/>
              <a:buNone/>
            </a:pPr>
            <a:r>
              <a:rPr lang="en-US" sz="1600" b="0">
                <a:latin typeface="Arial" pitchFamily="34" charset="0"/>
              </a:rPr>
              <a:t>The interaction process is controlled by the supply of air to the melt surface</a:t>
            </a:r>
          </a:p>
          <a:p>
            <a:pPr eaLnBrk="1" hangingPunct="1">
              <a:buFont typeface="Symbol" pitchFamily="18" charset="2"/>
              <a:buChar char="·"/>
            </a:pPr>
            <a:endParaRPr lang="en-US" sz="1600" b="0">
              <a:latin typeface="Arial" pitchFamily="34" charset="0"/>
            </a:endParaRPr>
          </a:p>
          <a:p>
            <a:pPr eaLnBrk="1" hangingPunct="1">
              <a:buFont typeface="Symbol" pitchFamily="18" charset="2"/>
              <a:buChar char="·"/>
            </a:pPr>
            <a:r>
              <a:rPr lang="en-US" sz="1600" b="0">
                <a:latin typeface="Arial" pitchFamily="34" charset="0"/>
              </a:rPr>
              <a:t> If the crust is formed, the absorption rate of the</a:t>
            </a:r>
            <a:br>
              <a:rPr lang="en-US" sz="1600" b="0">
                <a:latin typeface="Arial" pitchFamily="34" charset="0"/>
              </a:rPr>
            </a:br>
            <a:r>
              <a:rPr lang="en-US" sz="1600" b="0">
                <a:latin typeface="Arial" pitchFamily="34" charset="0"/>
              </a:rPr>
              <a:t>  both components is below </a:t>
            </a:r>
            <a:r>
              <a:rPr lang="ru-RU" sz="1600" b="0">
                <a:latin typeface="Arial" pitchFamily="34" charset="0"/>
              </a:rPr>
              <a:t>0.04…0.06 </a:t>
            </a:r>
            <a:r>
              <a:rPr lang="en-US" sz="1600" b="0">
                <a:latin typeface="Arial" pitchFamily="34" charset="0"/>
              </a:rPr>
              <a:t>g</a:t>
            </a:r>
            <a:r>
              <a:rPr lang="ru-RU" sz="1600" b="0">
                <a:latin typeface="Arial" pitchFamily="34" charset="0"/>
              </a:rPr>
              <a:t>/</a:t>
            </a:r>
            <a:r>
              <a:rPr lang="en-US" sz="1600" b="0">
                <a:latin typeface="Arial" pitchFamily="34" charset="0"/>
              </a:rPr>
              <a:t>s, it</a:t>
            </a:r>
            <a:br>
              <a:rPr lang="en-US" sz="1600" b="0">
                <a:latin typeface="Arial" pitchFamily="34" charset="0"/>
              </a:rPr>
            </a:br>
            <a:r>
              <a:rPr lang="en-US" sz="1600" b="0">
                <a:latin typeface="Arial" pitchFamily="34" charset="0"/>
              </a:rPr>
              <a:t>  decreases as the crust grows</a:t>
            </a:r>
            <a:endParaRPr lang="ru-RU" sz="1600" b="0">
              <a:latin typeface="Arial" pitchFamily="34" charset="0"/>
            </a:endParaRPr>
          </a:p>
        </p:txBody>
      </p:sp>
      <p:sp>
        <p:nvSpPr>
          <p:cNvPr id="711687" name="Text Box 7"/>
          <p:cNvSpPr txBox="1">
            <a:spLocks noChangeArrowheads="1"/>
          </p:cNvSpPr>
          <p:nvPr/>
        </p:nvSpPr>
        <p:spPr bwMode="auto">
          <a:xfrm>
            <a:off x="539750" y="5734050"/>
            <a:ext cx="7769225" cy="9429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1400" b="0">
                <a:latin typeface="Arial" pitchFamily="34" charset="0"/>
              </a:rPr>
              <a:t>0 – </a:t>
            </a:r>
            <a:r>
              <a:rPr lang="en-US" sz="1400" b="0">
                <a:latin typeface="Arial" pitchFamily="34" charset="0"/>
              </a:rPr>
              <a:t>air is supplied into the furnace and analytical gas </a:t>
            </a:r>
            <a:r>
              <a:rPr lang="ru-RU" sz="1400" b="0">
                <a:latin typeface="Arial" pitchFamily="34" charset="0"/>
              </a:rPr>
              <a:t> </a:t>
            </a:r>
            <a:r>
              <a:rPr lang="en-US" sz="1400" b="0">
                <a:latin typeface="Arial" pitchFamily="34" charset="0"/>
              </a:rPr>
              <a:t>line is connected to the mass spectrometer</a:t>
            </a:r>
          </a:p>
          <a:p>
            <a:pPr eaLnBrk="1" hangingPunct="1"/>
            <a:r>
              <a:rPr lang="en-US" sz="1400" b="0">
                <a:latin typeface="Arial" pitchFamily="34" charset="0"/>
              </a:rPr>
              <a:t>1</a:t>
            </a:r>
            <a:r>
              <a:rPr lang="ru-RU" sz="1400" b="0">
                <a:latin typeface="Arial" pitchFamily="34" charset="0"/>
              </a:rPr>
              <a:t> – </a:t>
            </a:r>
            <a:r>
              <a:rPr lang="en-US" sz="1400" b="0">
                <a:latin typeface="Arial" pitchFamily="34" charset="0"/>
              </a:rPr>
              <a:t>crust is observed on the melt surface</a:t>
            </a:r>
          </a:p>
          <a:p>
            <a:pPr eaLnBrk="1" hangingPunct="1"/>
            <a:r>
              <a:rPr lang="en-US" sz="1400" b="0">
                <a:latin typeface="Arial" pitchFamily="34" charset="0"/>
              </a:rPr>
              <a:t>2</a:t>
            </a:r>
            <a:r>
              <a:rPr lang="ru-RU" sz="1400" b="0">
                <a:latin typeface="Arial" pitchFamily="34" charset="0"/>
              </a:rPr>
              <a:t> – </a:t>
            </a:r>
            <a:r>
              <a:rPr lang="en-US" sz="1400" b="0">
                <a:latin typeface="Arial" pitchFamily="34" charset="0"/>
              </a:rPr>
              <a:t>furnace heating is disconnected</a:t>
            </a:r>
          </a:p>
          <a:p>
            <a:pPr eaLnBrk="1" hangingPunct="1"/>
            <a:endParaRPr lang="ru-RU" sz="1400" b="0">
              <a:solidFill>
                <a:srgbClr val="FF0000"/>
              </a:solidFill>
              <a:latin typeface="Arial" pitchFamily="34" charset="0"/>
            </a:endParaRPr>
          </a:p>
        </p:txBody>
      </p:sp>
      <p:graphicFrame>
        <p:nvGraphicFramePr>
          <p:cNvPr id="711688" name="Object 8"/>
          <p:cNvGraphicFramePr>
            <a:graphicFrameLocks noChangeAspect="1"/>
          </p:cNvGraphicFramePr>
          <p:nvPr>
            <p:ph sz="half" idx="2"/>
          </p:nvPr>
        </p:nvGraphicFramePr>
        <p:xfrm>
          <a:off x="4572000" y="3141663"/>
          <a:ext cx="3959225" cy="852487"/>
        </p:xfrm>
        <a:graphic>
          <a:graphicData uri="http://schemas.openxmlformats.org/presentationml/2006/ole">
            <mc:AlternateContent xmlns:mc="http://schemas.openxmlformats.org/markup-compatibility/2006">
              <mc:Choice xmlns:v="urn:schemas-microsoft-com:vml" Requires="v">
                <p:oleObj spid="_x0000_s711690" name="Формула" r:id="rId6" imgW="2006280" imgH="431640" progId="Equation.3">
                  <p:embed/>
                </p:oleObj>
              </mc:Choice>
              <mc:Fallback>
                <p:oleObj name="Формула" r:id="rId6" imgW="2006280" imgH="431640" progId="Equation.3">
                  <p:embed/>
                  <p:pic>
                    <p:nvPicPr>
                      <p:cNvPr id="0" name="Object 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72000" y="3141663"/>
                        <a:ext cx="3959225" cy="852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4853259F-B5F2-45A4-BF94-91C93BC86BE6}" type="slidenum">
              <a:rPr lang="en-GB" sz="1400"/>
              <a:pPr/>
              <a:t>27</a:t>
            </a:fld>
            <a:endParaRPr lang="en-GB" sz="1400"/>
          </a:p>
        </p:txBody>
      </p:sp>
      <p:sp>
        <p:nvSpPr>
          <p:cNvPr id="708610" name="Rectangle 2"/>
          <p:cNvSpPr>
            <a:spLocks noGrp="1" noChangeArrowheads="1"/>
          </p:cNvSpPr>
          <p:nvPr>
            <p:ph type="title"/>
          </p:nvPr>
        </p:nvSpPr>
        <p:spPr>
          <a:xfrm>
            <a:off x="685800" y="595313"/>
            <a:ext cx="7772400" cy="525462"/>
          </a:xfrm>
        </p:spPr>
        <p:txBody>
          <a:bodyPr/>
          <a:lstStyle/>
          <a:p>
            <a:r>
              <a:rPr lang="en-US" sz="3200"/>
              <a:t>Post-test analysis </a:t>
            </a:r>
            <a:r>
              <a:rPr lang="ru-RU" sz="3200"/>
              <a:t>(</a:t>
            </a:r>
            <a:r>
              <a:rPr lang="en-US" sz="3200"/>
              <a:t>5</a:t>
            </a:r>
            <a:r>
              <a:rPr lang="ru-RU" sz="3200"/>
              <a:t>)</a:t>
            </a:r>
            <a:r>
              <a:rPr lang="en-US" sz="3200"/>
              <a:t> </a:t>
            </a:r>
            <a:br>
              <a:rPr lang="en-US" sz="3200"/>
            </a:br>
            <a:r>
              <a:rPr lang="en-US" sz="2400"/>
              <a:t/>
            </a:r>
            <a:br>
              <a:rPr lang="en-US" sz="2400"/>
            </a:br>
            <a:r>
              <a:rPr lang="en-US" sz="2400">
                <a:solidFill>
                  <a:srgbClr val="000066"/>
                </a:solidFill>
              </a:rPr>
              <a:t>Dynamics of corium oxidation index and Zr binding index during the experiment</a:t>
            </a:r>
            <a:r>
              <a:rPr lang="ru-RU" sz="2400"/>
              <a:t> </a:t>
            </a:r>
          </a:p>
        </p:txBody>
      </p:sp>
      <p:pic>
        <p:nvPicPr>
          <p:cNvPr id="708612" name="Picture 4"/>
          <p:cNvPicPr>
            <a:picLocks noChangeAspect="1" noChangeArrowheads="1"/>
          </p:cNvPicPr>
          <p:nvPr>
            <p:ph idx="4294967295"/>
          </p:nvPr>
        </p:nvPicPr>
        <p:blipFill>
          <a:blip r:embed="rId3" cstate="print">
            <a:extLst>
              <a:ext uri="{28A0092B-C50C-407E-A947-70E740481C1C}">
                <a14:useLocalDpi xmlns:a14="http://schemas.microsoft.com/office/drawing/2010/main" val="0"/>
              </a:ext>
            </a:extLst>
          </a:blip>
          <a:srcRect/>
          <a:stretch>
            <a:fillRect/>
          </a:stretch>
        </p:blipFill>
        <p:spPr>
          <a:xfrm>
            <a:off x="598488" y="1947863"/>
            <a:ext cx="4340225" cy="41179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8616" name="Rectangle 8"/>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endParaRPr lang="de-DE"/>
          </a:p>
        </p:txBody>
      </p:sp>
      <p:graphicFrame>
        <p:nvGraphicFramePr>
          <p:cNvPr id="708615" name="Object 7"/>
          <p:cNvGraphicFramePr>
            <a:graphicFrameLocks noChangeAspect="1"/>
          </p:cNvGraphicFramePr>
          <p:nvPr/>
        </p:nvGraphicFramePr>
        <p:xfrm>
          <a:off x="5549900" y="2139950"/>
          <a:ext cx="3209925" cy="1196975"/>
        </p:xfrm>
        <a:graphic>
          <a:graphicData uri="http://schemas.openxmlformats.org/presentationml/2006/ole">
            <mc:AlternateContent xmlns:mc="http://schemas.openxmlformats.org/markup-compatibility/2006">
              <mc:Choice xmlns:v="urn:schemas-microsoft-com:vml" Requires="v">
                <p:oleObj spid="_x0000_s708621" name="Формула" r:id="rId4" imgW="2209680" imgH="825480" progId="Equation.3">
                  <p:embed/>
                </p:oleObj>
              </mc:Choice>
              <mc:Fallback>
                <p:oleObj name="Формула" r:id="rId4" imgW="2209680" imgH="825480" progId="Equation.3">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549900" y="2139950"/>
                        <a:ext cx="3209925" cy="11969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8618" name="Rectangle 10"/>
          <p:cNvSpPr>
            <a:spLocks noChangeArrowheads="1"/>
          </p:cNvSpPr>
          <p:nvPr/>
        </p:nvSpPr>
        <p:spPr bwMode="auto">
          <a:xfrm>
            <a:off x="0" y="3200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endParaRPr lang="de-DE"/>
          </a:p>
        </p:txBody>
      </p:sp>
      <p:graphicFrame>
        <p:nvGraphicFramePr>
          <p:cNvPr id="708617" name="Object 9"/>
          <p:cNvGraphicFramePr>
            <a:graphicFrameLocks noChangeAspect="1"/>
          </p:cNvGraphicFramePr>
          <p:nvPr/>
        </p:nvGraphicFramePr>
        <p:xfrm>
          <a:off x="5291138" y="3713163"/>
          <a:ext cx="3576637" cy="728662"/>
        </p:xfrm>
        <a:graphic>
          <a:graphicData uri="http://schemas.openxmlformats.org/presentationml/2006/ole">
            <mc:AlternateContent xmlns:mc="http://schemas.openxmlformats.org/markup-compatibility/2006">
              <mc:Choice xmlns:v="urn:schemas-microsoft-com:vml" Requires="v">
                <p:oleObj spid="_x0000_s708622" name="Формула" r:id="rId6" imgW="2311200" imgH="469800" progId="Equation.3">
                  <p:embed/>
                </p:oleObj>
              </mc:Choice>
              <mc:Fallback>
                <p:oleObj name="Формула" r:id="rId6" imgW="2311200" imgH="469800" progId="Equation.3">
                  <p:embed/>
                  <p:pic>
                    <p:nvPicPr>
                      <p:cNvPr id="0" name="Object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291138" y="3713163"/>
                        <a:ext cx="3576637" cy="7286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08620" name="Rectangle 12"/>
          <p:cNvSpPr>
            <a:spLocks noChangeArrowheads="1"/>
          </p:cNvSpPr>
          <p:nvPr/>
        </p:nvSpPr>
        <p:spPr bwMode="auto">
          <a:xfrm>
            <a:off x="0" y="321468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endParaRPr lang="de-DE"/>
          </a:p>
        </p:txBody>
      </p:sp>
      <p:graphicFrame>
        <p:nvGraphicFramePr>
          <p:cNvPr id="708619" name="Object 11"/>
          <p:cNvGraphicFramePr>
            <a:graphicFrameLocks noChangeAspect="1"/>
          </p:cNvGraphicFramePr>
          <p:nvPr/>
        </p:nvGraphicFramePr>
        <p:xfrm>
          <a:off x="5127625" y="4970463"/>
          <a:ext cx="4016375" cy="623887"/>
        </p:xfrm>
        <a:graphic>
          <a:graphicData uri="http://schemas.openxmlformats.org/presentationml/2006/ole">
            <mc:AlternateContent xmlns:mc="http://schemas.openxmlformats.org/markup-compatibility/2006">
              <mc:Choice xmlns:v="urn:schemas-microsoft-com:vml" Requires="v">
                <p:oleObj spid="_x0000_s708623" name="Формула" r:id="rId8" imgW="2755800" imgH="431640" progId="Equation.3">
                  <p:embed/>
                </p:oleObj>
              </mc:Choice>
              <mc:Fallback>
                <p:oleObj name="Формула" r:id="rId8" imgW="2755800" imgH="431640" progId="Equation.3">
                  <p:embed/>
                  <p:pic>
                    <p:nvPicPr>
                      <p:cNvPr id="0" name="Object 1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127625" y="4970463"/>
                        <a:ext cx="4016375" cy="6238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2AC9FD31-FA66-4767-A138-A261272B8BB7}" type="slidenum">
              <a:rPr lang="en-GB" sz="1400"/>
              <a:pPr/>
              <a:t>28</a:t>
            </a:fld>
            <a:endParaRPr lang="en-GB" sz="1400"/>
          </a:p>
        </p:txBody>
      </p:sp>
      <p:sp>
        <p:nvSpPr>
          <p:cNvPr id="715778" name="Rectangle 2"/>
          <p:cNvSpPr>
            <a:spLocks noChangeArrowheads="1"/>
          </p:cNvSpPr>
          <p:nvPr/>
        </p:nvSpPr>
        <p:spPr bwMode="auto">
          <a:xfrm>
            <a:off x="3978275" y="2239963"/>
            <a:ext cx="1228725" cy="1906587"/>
          </a:xfrm>
          <a:prstGeom prst="rect">
            <a:avLst/>
          </a:prstGeom>
          <a:noFill/>
          <a:ln>
            <a:noFill/>
          </a:ln>
          <a:effectLst/>
          <a:extLst>
            <a:ext uri="{909E8E84-426E-40DD-AFC4-6F175D3DCCD1}">
              <a14:hiddenFill xmlns:a14="http://schemas.microsoft.com/office/drawing/2010/main">
                <a:solidFill>
                  <a:srgbClr val="F1907D"/>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029" tIns="43014" rIns="86029" bIns="43014" anchor="ctr"/>
          <a:lstStyle/>
          <a:p>
            <a:pPr defTabSz="717550"/>
            <a:r>
              <a:rPr lang="en-US" sz="1100">
                <a:solidFill>
                  <a:srgbClr val="000066"/>
                </a:solidFill>
              </a:rPr>
              <a:t/>
            </a:r>
            <a:br>
              <a:rPr lang="en-US" sz="1100">
                <a:solidFill>
                  <a:srgbClr val="000066"/>
                </a:solidFill>
              </a:rPr>
            </a:br>
            <a:endParaRPr lang="en-US" sz="1100">
              <a:solidFill>
                <a:srgbClr val="000066"/>
              </a:solidFill>
            </a:endParaRPr>
          </a:p>
          <a:p>
            <a:pPr defTabSz="717550">
              <a:buFontTx/>
              <a:buChar char="•"/>
            </a:pPr>
            <a:endParaRPr lang="en-GB" sz="1100">
              <a:solidFill>
                <a:srgbClr val="000066"/>
              </a:solidFill>
            </a:endParaRPr>
          </a:p>
        </p:txBody>
      </p:sp>
      <p:sp>
        <p:nvSpPr>
          <p:cNvPr id="715779" name="Rectangle 3"/>
          <p:cNvSpPr>
            <a:spLocks noGrp="1" noChangeArrowheads="1"/>
          </p:cNvSpPr>
          <p:nvPr>
            <p:ph type="title" idx="4294967295"/>
          </p:nvPr>
        </p:nvSpPr>
        <p:spPr>
          <a:xfrm>
            <a:off x="0" y="0"/>
            <a:ext cx="9144000" cy="692150"/>
          </a:xfrm>
        </p:spPr>
        <p:txBody>
          <a:bodyPr/>
          <a:lstStyle/>
          <a:p>
            <a:pPr defTabSz="892175"/>
            <a:r>
              <a:rPr lang="en-US" sz="3200"/>
              <a:t>Post-test analysis </a:t>
            </a:r>
            <a:r>
              <a:rPr lang="ru-RU" sz="3200"/>
              <a:t>(</a:t>
            </a:r>
            <a:r>
              <a:rPr lang="en-US" sz="3200"/>
              <a:t>6</a:t>
            </a:r>
            <a:r>
              <a:rPr lang="ru-RU" sz="3200"/>
              <a:t>)</a:t>
            </a:r>
            <a:endParaRPr lang="en-GB" sz="3200"/>
          </a:p>
        </p:txBody>
      </p:sp>
      <p:sp>
        <p:nvSpPr>
          <p:cNvPr id="715780" name="Text Box 4"/>
          <p:cNvSpPr txBox="1">
            <a:spLocks noChangeArrowheads="1"/>
          </p:cNvSpPr>
          <p:nvPr/>
        </p:nvSpPr>
        <p:spPr bwMode="auto">
          <a:xfrm>
            <a:off x="0" y="836613"/>
            <a:ext cx="9144000" cy="793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300">
                <a:latin typeface="Arial" pitchFamily="34" charset="0"/>
              </a:rPr>
              <a:t>Oxidation kinetics in</a:t>
            </a:r>
            <a:r>
              <a:rPr lang="ru-RU" sz="2300">
                <a:latin typeface="Arial" pitchFamily="34" charset="0"/>
              </a:rPr>
              <a:t> </a:t>
            </a:r>
            <a:r>
              <a:rPr lang="en-US" sz="2300">
                <a:latin typeface="Arial" pitchFamily="34" charset="0"/>
              </a:rPr>
              <a:t>MA</a:t>
            </a:r>
            <a:r>
              <a:rPr lang="ru-RU" sz="2300">
                <a:latin typeface="Arial" pitchFamily="34" charset="0"/>
              </a:rPr>
              <a:t>-9</a:t>
            </a:r>
            <a:r>
              <a:rPr lang="en-US" sz="2300">
                <a:latin typeface="Arial" pitchFamily="34" charset="0"/>
              </a:rPr>
              <a:t> determined from steam mass balance</a:t>
            </a:r>
            <a:endParaRPr lang="ru-RU" sz="2300">
              <a:latin typeface="Arial" pitchFamily="34" charset="0"/>
            </a:endParaRPr>
          </a:p>
          <a:p>
            <a:pPr eaLnBrk="1" hangingPunct="1"/>
            <a:r>
              <a:rPr lang="ru-RU" sz="2300">
                <a:latin typeface="Arial" pitchFamily="34" charset="0"/>
              </a:rPr>
              <a:t>                 </a:t>
            </a:r>
            <a:endParaRPr lang="ru-RU" sz="2300" b="0">
              <a:latin typeface="Arial" pitchFamily="34" charset="0"/>
            </a:endParaRPr>
          </a:p>
        </p:txBody>
      </p:sp>
      <p:sp>
        <p:nvSpPr>
          <p:cNvPr id="715781" name="Text Box 5"/>
          <p:cNvSpPr txBox="1">
            <a:spLocks noChangeArrowheads="1"/>
          </p:cNvSpPr>
          <p:nvPr/>
        </p:nvSpPr>
        <p:spPr bwMode="auto">
          <a:xfrm>
            <a:off x="5219700" y="1773238"/>
            <a:ext cx="3311525" cy="2305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algn="just" eaLnBrk="1" hangingPunct="1">
              <a:spcBef>
                <a:spcPts val="600"/>
              </a:spcBef>
            </a:pPr>
            <a:r>
              <a:rPr lang="ru-RU" sz="1600" b="0">
                <a:latin typeface="Arial" pitchFamily="34" charset="0"/>
              </a:rPr>
              <a:t>1 – </a:t>
            </a:r>
            <a:r>
              <a:rPr lang="en-US" sz="1600" b="0">
                <a:latin typeface="Arial" pitchFamily="34" charset="0"/>
              </a:rPr>
              <a:t>Mass of incoming steam </a:t>
            </a:r>
          </a:p>
          <a:p>
            <a:pPr algn="just" eaLnBrk="1" hangingPunct="1">
              <a:spcBef>
                <a:spcPts val="600"/>
              </a:spcBef>
            </a:pPr>
            <a:r>
              <a:rPr lang="ru-RU" sz="1600" b="0">
                <a:latin typeface="Arial" pitchFamily="34" charset="0"/>
              </a:rPr>
              <a:t>2 – </a:t>
            </a:r>
            <a:r>
              <a:rPr lang="en-US" sz="1600" b="0">
                <a:latin typeface="Arial" pitchFamily="34" charset="0"/>
              </a:rPr>
              <a:t>Mass of collected condensate </a:t>
            </a:r>
            <a:endParaRPr lang="ru-RU" sz="1600" b="0">
              <a:latin typeface="Arial" pitchFamily="34" charset="0"/>
            </a:endParaRPr>
          </a:p>
          <a:p>
            <a:pPr eaLnBrk="1" hangingPunct="1">
              <a:spcBef>
                <a:spcPts val="600"/>
              </a:spcBef>
            </a:pPr>
            <a:r>
              <a:rPr lang="ru-RU" sz="1600" b="0">
                <a:latin typeface="Arial" pitchFamily="34" charset="0"/>
              </a:rPr>
              <a:t>3 –</a:t>
            </a:r>
            <a:r>
              <a:rPr lang="en-US" sz="1600" b="0">
                <a:latin typeface="Arial" pitchFamily="34" charset="0"/>
              </a:rPr>
              <a:t> Mass of steam at the furnace </a:t>
            </a:r>
            <a:br>
              <a:rPr lang="en-US" sz="1600" b="0">
                <a:latin typeface="Arial" pitchFamily="34" charset="0"/>
              </a:rPr>
            </a:br>
            <a:r>
              <a:rPr lang="en-US" sz="1600" b="0">
                <a:latin typeface="Arial" pitchFamily="34" charset="0"/>
              </a:rPr>
              <a:t>      outlet, transport delay is</a:t>
            </a:r>
            <a:br>
              <a:rPr lang="en-US" sz="1600" b="0">
                <a:latin typeface="Arial" pitchFamily="34" charset="0"/>
              </a:rPr>
            </a:br>
            <a:r>
              <a:rPr lang="en-US" sz="1600" b="0">
                <a:latin typeface="Arial" pitchFamily="34" charset="0"/>
              </a:rPr>
              <a:t>      considered</a:t>
            </a:r>
            <a:endParaRPr lang="ru-RU" sz="1600" b="0">
              <a:latin typeface="Arial" pitchFamily="34" charset="0"/>
            </a:endParaRPr>
          </a:p>
          <a:p>
            <a:pPr algn="just" eaLnBrk="1" hangingPunct="1">
              <a:spcBef>
                <a:spcPts val="600"/>
              </a:spcBef>
            </a:pPr>
            <a:r>
              <a:rPr lang="ru-RU" sz="1600" b="0">
                <a:latin typeface="Arial" pitchFamily="34" charset="0"/>
              </a:rPr>
              <a:t>4 –</a:t>
            </a:r>
            <a:r>
              <a:rPr lang="en-US" sz="1600" b="0">
                <a:latin typeface="Arial" pitchFamily="34" charset="0"/>
              </a:rPr>
              <a:t> Start of steam supply </a:t>
            </a:r>
            <a:endParaRPr lang="ru-RU" sz="1600" b="0">
              <a:latin typeface="Arial" pitchFamily="34" charset="0"/>
            </a:endParaRPr>
          </a:p>
          <a:p>
            <a:pPr algn="just" eaLnBrk="1" hangingPunct="1">
              <a:spcBef>
                <a:spcPts val="600"/>
              </a:spcBef>
            </a:pPr>
            <a:r>
              <a:rPr lang="ru-RU" sz="1600" b="0">
                <a:latin typeface="Arial" pitchFamily="34" charset="0"/>
              </a:rPr>
              <a:t>5 – </a:t>
            </a:r>
            <a:r>
              <a:rPr lang="en-US" sz="1600" b="0">
                <a:latin typeface="Arial" pitchFamily="34" charset="0"/>
              </a:rPr>
              <a:t>Disconnection of steam </a:t>
            </a:r>
            <a:endParaRPr lang="ru-RU" sz="1600" b="0">
              <a:latin typeface="Arial" pitchFamily="34" charset="0"/>
            </a:endParaRPr>
          </a:p>
        </p:txBody>
      </p:sp>
      <p:sp>
        <p:nvSpPr>
          <p:cNvPr id="715782" name="Text Box 6"/>
          <p:cNvSpPr txBox="1">
            <a:spLocks noChangeArrowheads="1"/>
          </p:cNvSpPr>
          <p:nvPr/>
        </p:nvSpPr>
        <p:spPr bwMode="auto">
          <a:xfrm>
            <a:off x="1403350" y="5949950"/>
            <a:ext cx="6553200"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r>
              <a:rPr lang="en-US" sz="1800">
                <a:latin typeface="Arial" pitchFamily="34" charset="0"/>
              </a:rPr>
              <a:t> Rate of steam absorption by the melt is</a:t>
            </a:r>
            <a:r>
              <a:rPr lang="ru-RU" sz="1800">
                <a:latin typeface="Arial" pitchFamily="34" charset="0"/>
              </a:rPr>
              <a:t>  0.12 (</a:t>
            </a:r>
            <a:r>
              <a:rPr lang="en-US" sz="1800">
                <a:latin typeface="Arial" pitchFamily="34" charset="0"/>
              </a:rPr>
              <a:t>±</a:t>
            </a:r>
            <a:r>
              <a:rPr lang="ru-RU" sz="1800">
                <a:latin typeface="Arial" pitchFamily="34" charset="0"/>
              </a:rPr>
              <a:t>10%) </a:t>
            </a:r>
            <a:r>
              <a:rPr lang="en-US" sz="1800">
                <a:latin typeface="Arial" pitchFamily="34" charset="0"/>
              </a:rPr>
              <a:t>g</a:t>
            </a:r>
            <a:r>
              <a:rPr lang="ru-RU" sz="1800">
                <a:latin typeface="Arial" pitchFamily="34" charset="0"/>
              </a:rPr>
              <a:t>/</a:t>
            </a:r>
            <a:r>
              <a:rPr lang="en-US" sz="1800">
                <a:latin typeface="Arial" pitchFamily="34" charset="0"/>
              </a:rPr>
              <a:t>s</a:t>
            </a:r>
            <a:endParaRPr lang="ru-RU" sz="1800">
              <a:latin typeface="Arial" pitchFamily="34" charset="0"/>
            </a:endParaRPr>
          </a:p>
          <a:p>
            <a:pPr eaLnBrk="1" hangingPunct="1"/>
            <a:endParaRPr lang="ru-RU" sz="1800">
              <a:latin typeface="Arial" pitchFamily="34" charset="0"/>
            </a:endParaRPr>
          </a:p>
        </p:txBody>
      </p:sp>
      <p:sp>
        <p:nvSpPr>
          <p:cNvPr id="715783" name="Rectangle 7"/>
          <p:cNvSpPr>
            <a:spLocks noChangeArrowheads="1"/>
          </p:cNvSpPr>
          <p:nvPr/>
        </p:nvSpPr>
        <p:spPr bwMode="auto">
          <a:xfrm>
            <a:off x="0" y="1268413"/>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15784" name="Object 8"/>
          <p:cNvGraphicFramePr>
            <a:graphicFrameLocks noChangeAspect="1"/>
          </p:cNvGraphicFramePr>
          <p:nvPr/>
        </p:nvGraphicFramePr>
        <p:xfrm>
          <a:off x="468313" y="1471613"/>
          <a:ext cx="4679950" cy="4397375"/>
        </p:xfrm>
        <a:graphic>
          <a:graphicData uri="http://schemas.openxmlformats.org/presentationml/2006/ole">
            <mc:AlternateContent xmlns:mc="http://schemas.openxmlformats.org/markup-compatibility/2006">
              <mc:Choice xmlns:v="urn:schemas-microsoft-com:vml" Requires="v">
                <p:oleObj spid="_x0000_s715785" name="Plot" r:id="rId4" imgW="5682960" imgH="5340240" progId="Grapher.Document">
                  <p:embed/>
                </p:oleObj>
              </mc:Choice>
              <mc:Fallback>
                <p:oleObj name="Plot" r:id="rId4" imgW="5682960" imgH="5340240" progId="Grapher.Document">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8313" y="1471613"/>
                        <a:ext cx="4679950" cy="4397375"/>
                      </a:xfrm>
                      <a:prstGeom prst="rect">
                        <a:avLst/>
                      </a:prstGeom>
                      <a:solidFill>
                        <a:schemeClr val="bg1"/>
                      </a:solidFill>
                      <a:ln>
                        <a:noFill/>
                      </a:ln>
                      <a:effectLst/>
                      <a:extLs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liennummernplatzhalter 4"/>
          <p:cNvSpPr>
            <a:spLocks noGrp="1"/>
          </p:cNvSpPr>
          <p:nvPr>
            <p:ph type="sldNum" sz="quarter" idx="10"/>
          </p:nvPr>
        </p:nvSpPr>
        <p:spPr/>
        <p:txBody>
          <a:bodyPr/>
          <a:lstStyle/>
          <a:p>
            <a:r>
              <a:rPr lang="en-US"/>
              <a:t>St Petersburg, Russia, May 27, 2009</a:t>
            </a:r>
            <a:r>
              <a:rPr lang="en-US" sz="1400"/>
              <a:t>    </a:t>
            </a:r>
            <a:r>
              <a:rPr lang="en-GB" sz="1400"/>
              <a:t> </a:t>
            </a:r>
            <a:fld id="{32CB2DA7-1A48-46BC-B672-2BFE98D24F9B}" type="slidenum">
              <a:rPr lang="en-GB" sz="1400"/>
              <a:pPr/>
              <a:t>29</a:t>
            </a:fld>
            <a:endParaRPr lang="en-GB" sz="1400"/>
          </a:p>
        </p:txBody>
      </p:sp>
      <p:sp>
        <p:nvSpPr>
          <p:cNvPr id="717826" name="Rectangle 2"/>
          <p:cNvSpPr>
            <a:spLocks noChangeArrowheads="1"/>
          </p:cNvSpPr>
          <p:nvPr/>
        </p:nvSpPr>
        <p:spPr bwMode="auto">
          <a:xfrm>
            <a:off x="3978275" y="2239963"/>
            <a:ext cx="1228725" cy="1906587"/>
          </a:xfrm>
          <a:prstGeom prst="rect">
            <a:avLst/>
          </a:prstGeom>
          <a:noFill/>
          <a:ln>
            <a:noFill/>
          </a:ln>
          <a:effectLst/>
          <a:extLst>
            <a:ext uri="{909E8E84-426E-40DD-AFC4-6F175D3DCCD1}">
              <a14:hiddenFill xmlns:a14="http://schemas.microsoft.com/office/drawing/2010/main">
                <a:solidFill>
                  <a:srgbClr val="F1907D"/>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86029" tIns="43014" rIns="86029" bIns="43014" anchor="ctr"/>
          <a:lstStyle/>
          <a:p>
            <a:pPr defTabSz="717550"/>
            <a:r>
              <a:rPr lang="en-US" sz="1100">
                <a:solidFill>
                  <a:srgbClr val="000066"/>
                </a:solidFill>
              </a:rPr>
              <a:t/>
            </a:r>
            <a:br>
              <a:rPr lang="en-US" sz="1100">
                <a:solidFill>
                  <a:srgbClr val="000066"/>
                </a:solidFill>
              </a:rPr>
            </a:br>
            <a:endParaRPr lang="en-US" sz="1100">
              <a:solidFill>
                <a:srgbClr val="000066"/>
              </a:solidFill>
            </a:endParaRPr>
          </a:p>
          <a:p>
            <a:pPr defTabSz="717550">
              <a:buFontTx/>
              <a:buChar char="•"/>
            </a:pPr>
            <a:endParaRPr lang="en-GB" sz="1100">
              <a:solidFill>
                <a:srgbClr val="000066"/>
              </a:solidFill>
            </a:endParaRPr>
          </a:p>
        </p:txBody>
      </p:sp>
      <p:sp>
        <p:nvSpPr>
          <p:cNvPr id="717827" name="Rectangle 3"/>
          <p:cNvSpPr>
            <a:spLocks noGrp="1" noChangeArrowheads="1"/>
          </p:cNvSpPr>
          <p:nvPr>
            <p:ph type="title"/>
          </p:nvPr>
        </p:nvSpPr>
        <p:spPr>
          <a:xfrm>
            <a:off x="0" y="0"/>
            <a:ext cx="9144000" cy="712788"/>
          </a:xfrm>
        </p:spPr>
        <p:txBody>
          <a:bodyPr/>
          <a:lstStyle/>
          <a:p>
            <a:pPr defTabSz="892175"/>
            <a:r>
              <a:rPr lang="en-US" sz="3200"/>
              <a:t>Post-test analysis </a:t>
            </a:r>
            <a:r>
              <a:rPr lang="ru-RU" sz="3200"/>
              <a:t>(</a:t>
            </a:r>
            <a:r>
              <a:rPr lang="en-US" sz="3200"/>
              <a:t>7</a:t>
            </a:r>
            <a:r>
              <a:rPr lang="ru-RU" sz="3200"/>
              <a:t>)</a:t>
            </a:r>
            <a:endParaRPr lang="en-GB" sz="3200"/>
          </a:p>
        </p:txBody>
      </p:sp>
      <p:pic>
        <p:nvPicPr>
          <p:cNvPr id="717828" name="Picture 4"/>
          <p:cNvPicPr>
            <a:picLocks noChangeAspect="1" noChangeArrowheads="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a:xfrm>
            <a:off x="323850" y="1484313"/>
            <a:ext cx="3810000" cy="3624262"/>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17829" name="Picture 5"/>
          <p:cNvPicPr>
            <a:picLocks noChangeAspect="1" noChangeArrowheads="1"/>
          </p:cNvPicPr>
          <p:nvPr>
            <p:ph sz="half" idx="2"/>
          </p:nvPr>
        </p:nvPicPr>
        <p:blipFill>
          <a:blip r:embed="rId4" cstate="print">
            <a:extLst>
              <a:ext uri="{28A0092B-C50C-407E-A947-70E740481C1C}">
                <a14:useLocalDpi xmlns:a14="http://schemas.microsoft.com/office/drawing/2010/main" val="0"/>
              </a:ext>
            </a:extLst>
          </a:blip>
          <a:srcRect/>
          <a:stretch>
            <a:fillRect/>
          </a:stretch>
        </p:blipFill>
        <p:spPr>
          <a:xfrm>
            <a:off x="4700588" y="1620838"/>
            <a:ext cx="3810000" cy="3367087"/>
          </a:xfrm>
          <a:solidFill>
            <a:schemeClr val="bg1"/>
          </a:solidFill>
          <a:ln/>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17830" name="Text Box 6"/>
          <p:cNvSpPr txBox="1">
            <a:spLocks noChangeArrowheads="1"/>
          </p:cNvSpPr>
          <p:nvPr/>
        </p:nvSpPr>
        <p:spPr bwMode="auto">
          <a:xfrm>
            <a:off x="539750" y="1125538"/>
            <a:ext cx="3455988" cy="35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1800">
                <a:latin typeface="Arial" pitchFamily="34" charset="0"/>
              </a:rPr>
              <a:t>Н</a:t>
            </a:r>
            <a:r>
              <a:rPr lang="ru-RU" sz="1800" baseline="-25000">
                <a:latin typeface="Arial" pitchFamily="34" charset="0"/>
              </a:rPr>
              <a:t>2</a:t>
            </a:r>
            <a:r>
              <a:rPr lang="ru-RU" sz="1800">
                <a:latin typeface="Arial" pitchFamily="34" charset="0"/>
              </a:rPr>
              <a:t> </a:t>
            </a:r>
            <a:r>
              <a:rPr lang="en-US" sz="1800">
                <a:latin typeface="Arial" pitchFamily="34" charset="0"/>
              </a:rPr>
              <a:t>volumetric concentrations</a:t>
            </a:r>
            <a:endParaRPr lang="ru-RU" sz="1800">
              <a:latin typeface="Arial" pitchFamily="34" charset="0"/>
            </a:endParaRPr>
          </a:p>
        </p:txBody>
      </p:sp>
      <p:sp>
        <p:nvSpPr>
          <p:cNvPr id="717831" name="Text Box 7"/>
          <p:cNvSpPr txBox="1">
            <a:spLocks noChangeArrowheads="1"/>
          </p:cNvSpPr>
          <p:nvPr/>
        </p:nvSpPr>
        <p:spPr bwMode="auto">
          <a:xfrm>
            <a:off x="5003800" y="1125538"/>
            <a:ext cx="2809875" cy="28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ru-RU" sz="1800">
                <a:latin typeface="Arial" pitchFamily="34" charset="0"/>
              </a:rPr>
              <a:t>Н</a:t>
            </a:r>
            <a:r>
              <a:rPr lang="ru-RU" sz="1800" baseline="-25000">
                <a:latin typeface="Arial" pitchFamily="34" charset="0"/>
              </a:rPr>
              <a:t>2</a:t>
            </a:r>
            <a:r>
              <a:rPr lang="en-US" sz="1800" baseline="-25000">
                <a:latin typeface="Arial" pitchFamily="34" charset="0"/>
              </a:rPr>
              <a:t> </a:t>
            </a:r>
            <a:r>
              <a:rPr lang="en-US" sz="1800">
                <a:latin typeface="Arial" pitchFamily="34" charset="0"/>
              </a:rPr>
              <a:t>mass flow rates</a:t>
            </a:r>
            <a:endParaRPr lang="ru-RU" sz="1800">
              <a:latin typeface="Arial" pitchFamily="34" charset="0"/>
            </a:endParaRPr>
          </a:p>
        </p:txBody>
      </p:sp>
      <p:sp>
        <p:nvSpPr>
          <p:cNvPr id="717832" name="Text Box 8"/>
          <p:cNvSpPr txBox="1">
            <a:spLocks noChangeArrowheads="1"/>
          </p:cNvSpPr>
          <p:nvPr/>
        </p:nvSpPr>
        <p:spPr bwMode="auto">
          <a:xfrm>
            <a:off x="1042988" y="5229225"/>
            <a:ext cx="2449512" cy="86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algn="just" eaLnBrk="1" hangingPunct="1"/>
            <a:r>
              <a:rPr lang="ru-RU" sz="1200">
                <a:latin typeface="Arial" pitchFamily="34" charset="0"/>
              </a:rPr>
              <a:t>1 – </a:t>
            </a:r>
            <a:r>
              <a:rPr lang="en-US" sz="1200">
                <a:latin typeface="Arial" pitchFamily="34" charset="0"/>
              </a:rPr>
              <a:t>O</a:t>
            </a:r>
            <a:r>
              <a:rPr lang="ru-RU" sz="1200">
                <a:latin typeface="Arial" pitchFamily="34" charset="0"/>
              </a:rPr>
              <a:t>n</a:t>
            </a:r>
            <a:r>
              <a:rPr lang="en-US" sz="1200">
                <a:latin typeface="Arial" pitchFamily="34" charset="0"/>
              </a:rPr>
              <a:t>-line</a:t>
            </a:r>
            <a:r>
              <a:rPr lang="ru-RU" sz="1200">
                <a:latin typeface="Arial" pitchFamily="34" charset="0"/>
              </a:rPr>
              <a:t> </a:t>
            </a:r>
            <a:r>
              <a:rPr lang="en-US" sz="1200">
                <a:latin typeface="Arial" pitchFamily="34" charset="0"/>
              </a:rPr>
              <a:t>measurements</a:t>
            </a:r>
            <a:endParaRPr lang="ru-RU" sz="1200">
              <a:latin typeface="Arial" pitchFamily="34" charset="0"/>
            </a:endParaRPr>
          </a:p>
          <a:p>
            <a:pPr algn="just" eaLnBrk="1" hangingPunct="1"/>
            <a:r>
              <a:rPr lang="ru-RU" sz="1200">
                <a:latin typeface="Arial" pitchFamily="34" charset="0"/>
              </a:rPr>
              <a:t>2 – </a:t>
            </a:r>
            <a:r>
              <a:rPr lang="en-US" sz="1200">
                <a:latin typeface="Arial" pitchFamily="34" charset="0"/>
              </a:rPr>
              <a:t>Chromatography</a:t>
            </a:r>
            <a:endParaRPr lang="ru-RU" sz="1200">
              <a:latin typeface="Arial" pitchFamily="34" charset="0"/>
            </a:endParaRPr>
          </a:p>
          <a:p>
            <a:pPr algn="just" eaLnBrk="1" hangingPunct="1"/>
            <a:r>
              <a:rPr lang="ru-RU" sz="1200">
                <a:latin typeface="Arial" pitchFamily="34" charset="0"/>
              </a:rPr>
              <a:t>3 – </a:t>
            </a:r>
            <a:r>
              <a:rPr lang="en-US" sz="1200">
                <a:latin typeface="Arial" pitchFamily="34" charset="0"/>
              </a:rPr>
              <a:t>Start of steam supply</a:t>
            </a:r>
            <a:endParaRPr lang="ru-RU" sz="1200">
              <a:latin typeface="Arial" pitchFamily="34" charset="0"/>
            </a:endParaRPr>
          </a:p>
          <a:p>
            <a:pPr algn="just" eaLnBrk="1" hangingPunct="1"/>
            <a:r>
              <a:rPr lang="ru-RU" sz="1200">
                <a:latin typeface="Arial" pitchFamily="34" charset="0"/>
              </a:rPr>
              <a:t>4 – </a:t>
            </a:r>
            <a:r>
              <a:rPr lang="en-US" sz="1200">
                <a:latin typeface="Arial" pitchFamily="34" charset="0"/>
              </a:rPr>
              <a:t>Disconnection of steam</a:t>
            </a:r>
            <a:endParaRPr lang="ru-RU" sz="2300" b="0">
              <a:latin typeface="Arial" pitchFamily="34" charset="0"/>
            </a:endParaRPr>
          </a:p>
        </p:txBody>
      </p:sp>
      <p:sp>
        <p:nvSpPr>
          <p:cNvPr id="717833" name="Text Box 9"/>
          <p:cNvSpPr txBox="1">
            <a:spLocks noChangeArrowheads="1"/>
          </p:cNvSpPr>
          <p:nvPr/>
        </p:nvSpPr>
        <p:spPr bwMode="auto">
          <a:xfrm>
            <a:off x="4932363" y="5229225"/>
            <a:ext cx="3097212"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1200">
                <a:latin typeface="Arial" pitchFamily="34" charset="0"/>
              </a:rPr>
              <a:t>1 – </a:t>
            </a:r>
            <a:r>
              <a:rPr lang="en-US" sz="1200">
                <a:latin typeface="Arial" pitchFamily="34" charset="0"/>
              </a:rPr>
              <a:t>Total interaction period</a:t>
            </a:r>
            <a:endParaRPr lang="ru-RU" sz="1200">
              <a:latin typeface="Arial" pitchFamily="34" charset="0"/>
            </a:endParaRPr>
          </a:p>
          <a:p>
            <a:pPr eaLnBrk="1" hangingPunct="1"/>
            <a:r>
              <a:rPr lang="ru-RU" sz="1200">
                <a:latin typeface="Arial" pitchFamily="34" charset="0"/>
              </a:rPr>
              <a:t>2 –</a:t>
            </a:r>
            <a:r>
              <a:rPr lang="en-US" sz="1200">
                <a:latin typeface="Arial" pitchFamily="34" charset="0"/>
              </a:rPr>
              <a:t> Periods of stable conditions</a:t>
            </a:r>
            <a:endParaRPr lang="ru-RU" sz="1200">
              <a:latin typeface="Arial" pitchFamily="34" charset="0"/>
            </a:endParaRPr>
          </a:p>
          <a:p>
            <a:pPr eaLnBrk="1" hangingPunct="1"/>
            <a:r>
              <a:rPr lang="ru-RU" sz="1200">
                <a:latin typeface="Arial" pitchFamily="34" charset="0"/>
              </a:rPr>
              <a:t>3 – </a:t>
            </a:r>
            <a:r>
              <a:rPr lang="en-US" sz="1200">
                <a:latin typeface="Arial" pitchFamily="34" charset="0"/>
              </a:rPr>
              <a:t>Average value</a:t>
            </a:r>
            <a:r>
              <a:rPr lang="ru-RU" sz="1200">
                <a:latin typeface="Arial" pitchFamily="34" charset="0"/>
              </a:rPr>
              <a:t>: 0.</a:t>
            </a:r>
            <a:r>
              <a:rPr lang="en-US" sz="1200">
                <a:latin typeface="Arial" pitchFamily="34" charset="0"/>
              </a:rPr>
              <a:t>0</a:t>
            </a:r>
            <a:r>
              <a:rPr lang="ru-RU" sz="1200">
                <a:latin typeface="Arial" pitchFamily="34" charset="0"/>
              </a:rPr>
              <a:t>11 (±20%) </a:t>
            </a:r>
            <a:r>
              <a:rPr lang="en-US" sz="1200">
                <a:latin typeface="Arial" pitchFamily="34" charset="0"/>
              </a:rPr>
              <a:t>g</a:t>
            </a:r>
            <a:r>
              <a:rPr lang="ru-RU" sz="1200">
                <a:latin typeface="Arial" pitchFamily="34" charset="0"/>
              </a:rPr>
              <a:t>/</a:t>
            </a:r>
            <a:r>
              <a:rPr lang="en-US" sz="1200">
                <a:latin typeface="Arial" pitchFamily="34" charset="0"/>
              </a:rPr>
              <a:t>s</a:t>
            </a:r>
            <a:endParaRPr lang="ru-RU" sz="2300" b="0">
              <a:latin typeface="Arial" pitchFamily="34" charset="0"/>
            </a:endParaRPr>
          </a:p>
        </p:txBody>
      </p:sp>
      <p:sp>
        <p:nvSpPr>
          <p:cNvPr id="717834" name="Text Box 10"/>
          <p:cNvSpPr txBox="1">
            <a:spLocks noChangeArrowheads="1"/>
          </p:cNvSpPr>
          <p:nvPr/>
        </p:nvSpPr>
        <p:spPr bwMode="auto">
          <a:xfrm>
            <a:off x="611188" y="6021388"/>
            <a:ext cx="8353425" cy="6413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r>
              <a:rPr lang="en-US" sz="1800">
                <a:latin typeface="Arial" pitchFamily="34" charset="0"/>
              </a:rPr>
              <a:t>Average rate of steam</a:t>
            </a:r>
            <a:r>
              <a:rPr lang="ru-RU" sz="1800">
                <a:latin typeface="Arial" pitchFamily="34" charset="0"/>
              </a:rPr>
              <a:t> </a:t>
            </a:r>
            <a:r>
              <a:rPr lang="en-US" sz="1800">
                <a:latin typeface="Arial" pitchFamily="34" charset="0"/>
              </a:rPr>
              <a:t>absorption is </a:t>
            </a:r>
            <a:r>
              <a:rPr lang="ru-RU" sz="1800">
                <a:latin typeface="Arial" pitchFamily="34" charset="0"/>
              </a:rPr>
              <a:t> 0.10(</a:t>
            </a:r>
            <a:r>
              <a:rPr lang="en-US" sz="1800">
                <a:latin typeface="Arial" pitchFamily="34" charset="0"/>
                <a:cs typeface="Arial" pitchFamily="34" charset="0"/>
              </a:rPr>
              <a:t>±</a:t>
            </a:r>
            <a:r>
              <a:rPr lang="ru-RU" sz="1800">
                <a:latin typeface="Arial" pitchFamily="34" charset="0"/>
              </a:rPr>
              <a:t>20%) </a:t>
            </a:r>
            <a:r>
              <a:rPr lang="en-US" sz="1800">
                <a:latin typeface="Arial" pitchFamily="34" charset="0"/>
              </a:rPr>
              <a:t>g</a:t>
            </a:r>
            <a:r>
              <a:rPr lang="ru-RU" sz="1800">
                <a:latin typeface="Arial" pitchFamily="34" charset="0"/>
              </a:rPr>
              <a:t>/</a:t>
            </a:r>
            <a:r>
              <a:rPr lang="en-US" sz="1800">
                <a:latin typeface="Arial" pitchFamily="34" charset="0"/>
              </a:rPr>
              <a:t>s</a:t>
            </a:r>
            <a:r>
              <a:rPr lang="ru-RU" sz="1800">
                <a:latin typeface="Arial" pitchFamily="34" charset="0"/>
              </a:rPr>
              <a:t>  (</a:t>
            </a:r>
            <a:r>
              <a:rPr lang="en-US" sz="1800">
                <a:latin typeface="Arial" pitchFamily="34" charset="0"/>
              </a:rPr>
              <a:t>less accurate value</a:t>
            </a:r>
            <a:r>
              <a:rPr lang="ru-RU" sz="1800">
                <a:latin typeface="Arial" pitchFamily="34" charset="0"/>
              </a:rPr>
              <a:t>)</a:t>
            </a:r>
          </a:p>
          <a:p>
            <a:pPr eaLnBrk="1" hangingPunct="1"/>
            <a:r>
              <a:rPr lang="ru-RU" sz="1800">
                <a:latin typeface="Arial" pitchFamily="34" charset="0"/>
              </a:rPr>
              <a:t>                         </a:t>
            </a:r>
          </a:p>
        </p:txBody>
      </p:sp>
      <p:sp>
        <p:nvSpPr>
          <p:cNvPr id="717835" name="Text Box 11"/>
          <p:cNvSpPr txBox="1">
            <a:spLocks noChangeArrowheads="1"/>
          </p:cNvSpPr>
          <p:nvPr/>
        </p:nvSpPr>
        <p:spPr bwMode="auto">
          <a:xfrm>
            <a:off x="0" y="549275"/>
            <a:ext cx="9144000" cy="8223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a:latin typeface="Arial" pitchFamily="34" charset="0"/>
              </a:rPr>
              <a:t>Oxidation kinetics in</a:t>
            </a:r>
            <a:r>
              <a:rPr lang="ru-RU">
                <a:latin typeface="Arial" pitchFamily="34" charset="0"/>
              </a:rPr>
              <a:t> MA-9</a:t>
            </a:r>
            <a:r>
              <a:rPr lang="en-US">
                <a:latin typeface="Arial" pitchFamily="34" charset="0"/>
              </a:rPr>
              <a:t> determined from analysis of gas:</a:t>
            </a:r>
            <a:endParaRPr lang="ru-RU" i="1">
              <a:latin typeface="Arial" pitchFamily="34" charset="0"/>
            </a:endParaRPr>
          </a:p>
          <a:p>
            <a:pPr eaLnBrk="1" hangingPunct="1"/>
            <a:r>
              <a:rPr lang="ru-RU">
                <a:latin typeface="Arial" pitchFamily="34" charset="0"/>
              </a:rPr>
              <a:t>                 </a:t>
            </a:r>
            <a:endParaRPr lang="ru-RU" b="0">
              <a:latin typeface="Arial" pitchFamily="34"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5"/>
          <p:cNvSpPr>
            <a:spLocks noGrp="1"/>
          </p:cNvSpPr>
          <p:nvPr>
            <p:ph type="sldNum" sz="quarter" idx="10"/>
          </p:nvPr>
        </p:nvSpPr>
        <p:spPr/>
        <p:txBody>
          <a:bodyPr/>
          <a:lstStyle/>
          <a:p>
            <a:r>
              <a:rPr lang="en-US"/>
              <a:t>St Petersburg, Russia, May 27, 2009</a:t>
            </a:r>
            <a:r>
              <a:rPr lang="en-US" sz="1400"/>
              <a:t>    </a:t>
            </a:r>
            <a:r>
              <a:rPr lang="en-GB" sz="1400"/>
              <a:t> </a:t>
            </a:r>
            <a:fld id="{2B5FD9C0-6D7A-4C86-9373-ADA56483A890}" type="slidenum">
              <a:rPr lang="en-GB" sz="1400"/>
              <a:pPr/>
              <a:t>3</a:t>
            </a:fld>
            <a:endParaRPr lang="en-GB" sz="1400"/>
          </a:p>
        </p:txBody>
      </p:sp>
      <p:sp>
        <p:nvSpPr>
          <p:cNvPr id="732162" name="Rectangle 2"/>
          <p:cNvSpPr>
            <a:spLocks noGrp="1" noChangeArrowheads="1"/>
          </p:cNvSpPr>
          <p:nvPr>
            <p:ph type="body" sz="half" idx="1"/>
          </p:nvPr>
        </p:nvSpPr>
        <p:spPr>
          <a:xfrm>
            <a:off x="431800" y="4227513"/>
            <a:ext cx="8316913" cy="469900"/>
          </a:xfrm>
        </p:spPr>
        <p:txBody>
          <a:bodyPr/>
          <a:lstStyle/>
          <a:p>
            <a:pPr>
              <a:lnSpc>
                <a:spcPct val="80000"/>
              </a:lnSpc>
              <a:buFont typeface="Wingdings" pitchFamily="2" charset="2"/>
              <a:buNone/>
            </a:pPr>
            <a:endParaRPr lang="ru-RU" sz="800" b="0"/>
          </a:p>
          <a:p>
            <a:pPr>
              <a:lnSpc>
                <a:spcPct val="80000"/>
              </a:lnSpc>
              <a:buFont typeface="Wingdings" pitchFamily="2" charset="2"/>
              <a:buNone/>
            </a:pPr>
            <a:endParaRPr lang="ru-RU" sz="800" b="0"/>
          </a:p>
          <a:p>
            <a:pPr>
              <a:lnSpc>
                <a:spcPct val="80000"/>
              </a:lnSpc>
              <a:buFont typeface="Wingdings" pitchFamily="2" charset="2"/>
              <a:buNone/>
            </a:pPr>
            <a:endParaRPr lang="ru-RU" sz="800" b="0"/>
          </a:p>
          <a:p>
            <a:pPr>
              <a:lnSpc>
                <a:spcPct val="80000"/>
              </a:lnSpc>
              <a:buFont typeface="Wingdings" pitchFamily="2" charset="2"/>
              <a:buNone/>
            </a:pPr>
            <a:endParaRPr lang="ru-RU" sz="800" b="0"/>
          </a:p>
          <a:p>
            <a:pPr>
              <a:lnSpc>
                <a:spcPct val="80000"/>
              </a:lnSpc>
              <a:buFont typeface="Wingdings" pitchFamily="2" charset="2"/>
              <a:buNone/>
            </a:pPr>
            <a:endParaRPr lang="en-US" sz="800" b="0"/>
          </a:p>
        </p:txBody>
      </p:sp>
      <p:sp>
        <p:nvSpPr>
          <p:cNvPr id="732163" name="Rectangle 3"/>
          <p:cNvSpPr>
            <a:spLocks noChangeArrowheads="1"/>
          </p:cNvSpPr>
          <p:nvPr/>
        </p:nvSpPr>
        <p:spPr bwMode="auto">
          <a:xfrm>
            <a:off x="7691438" y="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0033"/>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762000"/>
            <a:endParaRPr lang="ru-RU" sz="2000">
              <a:solidFill>
                <a:srgbClr val="A50021"/>
              </a:solidFill>
            </a:endParaRPr>
          </a:p>
        </p:txBody>
      </p:sp>
      <p:sp>
        <p:nvSpPr>
          <p:cNvPr id="732164" name="Rectangle 4"/>
          <p:cNvSpPr>
            <a:spLocks noChangeArrowheads="1"/>
          </p:cNvSpPr>
          <p:nvPr/>
        </p:nvSpPr>
        <p:spPr bwMode="auto">
          <a:xfrm>
            <a:off x="814388" y="488950"/>
            <a:ext cx="7772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algn="ctr" defTabSz="762000"/>
            <a:r>
              <a:rPr lang="en-GB" sz="3200">
                <a:solidFill>
                  <a:srgbClr val="A50021"/>
                </a:solidFill>
              </a:rPr>
              <a:t>Objectives of </a:t>
            </a:r>
            <a:r>
              <a:rPr lang="en-US" sz="3200">
                <a:solidFill>
                  <a:srgbClr val="A50021"/>
                </a:solidFill>
              </a:rPr>
              <a:t>experiments</a:t>
            </a:r>
          </a:p>
        </p:txBody>
      </p:sp>
      <p:sp>
        <p:nvSpPr>
          <p:cNvPr id="732165" name="Rectangle 5"/>
          <p:cNvSpPr>
            <a:spLocks noChangeArrowheads="1"/>
          </p:cNvSpPr>
          <p:nvPr/>
        </p:nvSpPr>
        <p:spPr bwMode="auto">
          <a:xfrm>
            <a:off x="790575" y="1400175"/>
            <a:ext cx="7848600" cy="290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268288" indent="-268288" defTabSz="762000">
              <a:lnSpc>
                <a:spcPct val="80000"/>
              </a:lnSpc>
              <a:spcBef>
                <a:spcPct val="70000"/>
              </a:spcBef>
              <a:buFont typeface="Wingdings" pitchFamily="2" charset="2"/>
              <a:buNone/>
              <a:tabLst>
                <a:tab pos="457200" algn="l"/>
              </a:tabLst>
            </a:pPr>
            <a:endParaRPr lang="en-US" sz="2400">
              <a:solidFill>
                <a:srgbClr val="000066"/>
              </a:solidFill>
            </a:endParaRPr>
          </a:p>
          <a:p>
            <a:pPr marL="268288" indent="-268288" defTabSz="762000">
              <a:lnSpc>
                <a:spcPct val="80000"/>
              </a:lnSpc>
              <a:spcBef>
                <a:spcPct val="70000"/>
              </a:spcBef>
              <a:buFont typeface="Wingdings" pitchFamily="2" charset="2"/>
              <a:buChar char="Ø"/>
              <a:tabLst>
                <a:tab pos="457200" algn="l"/>
              </a:tabLst>
            </a:pPr>
            <a:r>
              <a:rPr lang="en-US" sz="2400">
                <a:solidFill>
                  <a:srgbClr val="000066"/>
                </a:solidFill>
              </a:rPr>
              <a:t>Evaluate oxidation kinetics and aerosol release rate</a:t>
            </a:r>
          </a:p>
          <a:p>
            <a:pPr marL="268288" indent="-268288" defTabSz="762000">
              <a:lnSpc>
                <a:spcPct val="80000"/>
              </a:lnSpc>
              <a:spcBef>
                <a:spcPct val="70000"/>
              </a:spcBef>
              <a:buFont typeface="Wingdings" pitchFamily="2" charset="2"/>
              <a:buChar char="Ø"/>
              <a:tabLst>
                <a:tab pos="457200" algn="l"/>
              </a:tabLst>
            </a:pPr>
            <a:r>
              <a:rPr lang="en-US" sz="2400">
                <a:solidFill>
                  <a:srgbClr val="000066"/>
                </a:solidFill>
              </a:rPr>
              <a:t>Determine compositions of oxidic and metallic parts of corium ingot</a:t>
            </a:r>
            <a:endParaRPr lang="en-US" sz="2400">
              <a:solidFill>
                <a:srgbClr val="990033"/>
              </a:solidFill>
              <a:cs typeface="Arial" pitchFamily="34" charset="0"/>
            </a:endParaRPr>
          </a:p>
          <a:p>
            <a:pPr marL="268288" indent="-268288" defTabSz="762000">
              <a:lnSpc>
                <a:spcPct val="80000"/>
              </a:lnSpc>
              <a:spcBef>
                <a:spcPct val="70000"/>
              </a:spcBef>
              <a:buFont typeface="Wingdings" pitchFamily="2" charset="2"/>
              <a:buChar char="Ø"/>
              <a:tabLst>
                <a:tab pos="457200" algn="l"/>
              </a:tabLst>
            </a:pPr>
            <a:r>
              <a:rPr lang="en-US" sz="2400">
                <a:solidFill>
                  <a:srgbClr val="000066"/>
                </a:solidFill>
                <a:cs typeface="Arial" pitchFamily="34" charset="0"/>
              </a:rPr>
              <a:t>Estimate thermal effects and influence of non-isothermicity</a:t>
            </a:r>
            <a:endParaRPr lang="en-US" sz="2400">
              <a:solidFill>
                <a:srgbClr val="000066"/>
              </a:solidFill>
            </a:endParaRPr>
          </a:p>
        </p:txBody>
      </p:sp>
    </p:spTree>
  </p:cSld>
  <p:clrMapOvr>
    <a:masterClrMapping/>
  </p:clrMapOvr>
  <p:transition advClick="0"/>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08369F4E-0929-4986-B3AF-791218612C5D}" type="slidenum">
              <a:rPr lang="en-GB" sz="1400"/>
              <a:pPr/>
              <a:t>30</a:t>
            </a:fld>
            <a:endParaRPr lang="en-GB" sz="1400"/>
          </a:p>
        </p:txBody>
      </p:sp>
      <p:sp>
        <p:nvSpPr>
          <p:cNvPr id="719874" name="Rectangle 2"/>
          <p:cNvSpPr>
            <a:spLocks noGrp="1" noChangeArrowheads="1"/>
          </p:cNvSpPr>
          <p:nvPr>
            <p:ph type="title" idx="4294967295"/>
          </p:nvPr>
        </p:nvSpPr>
        <p:spPr>
          <a:xfrm>
            <a:off x="0" y="0"/>
            <a:ext cx="9144000" cy="712788"/>
          </a:xfrm>
        </p:spPr>
        <p:txBody>
          <a:bodyPr/>
          <a:lstStyle/>
          <a:p>
            <a:pPr defTabSz="892175"/>
            <a:r>
              <a:rPr lang="en-US" sz="3200"/>
              <a:t>Post-test analysis </a:t>
            </a:r>
            <a:r>
              <a:rPr lang="ru-RU" sz="3200"/>
              <a:t>(</a:t>
            </a:r>
            <a:r>
              <a:rPr lang="en-US" sz="3200"/>
              <a:t>8</a:t>
            </a:r>
            <a:r>
              <a:rPr lang="ru-RU" sz="3200"/>
              <a:t>)</a:t>
            </a:r>
          </a:p>
        </p:txBody>
      </p:sp>
      <p:sp>
        <p:nvSpPr>
          <p:cNvPr id="719875" name="Text Box 3"/>
          <p:cNvSpPr txBox="1">
            <a:spLocks noChangeArrowheads="1"/>
          </p:cNvSpPr>
          <p:nvPr/>
        </p:nvSpPr>
        <p:spPr bwMode="auto">
          <a:xfrm>
            <a:off x="539750" y="765175"/>
            <a:ext cx="860425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en-US" sz="2300">
                <a:latin typeface="Arial" pitchFamily="34" charset="0"/>
              </a:rPr>
              <a:t>Oxidation kinetics in</a:t>
            </a:r>
            <a:r>
              <a:rPr lang="ru-RU" sz="2300">
                <a:latin typeface="Arial" pitchFamily="34" charset="0"/>
              </a:rPr>
              <a:t> MA-9</a:t>
            </a:r>
            <a:r>
              <a:rPr lang="en-US" sz="2300">
                <a:latin typeface="Arial" pitchFamily="34" charset="0"/>
              </a:rPr>
              <a:t> determined:</a:t>
            </a:r>
          </a:p>
          <a:p>
            <a:pPr eaLnBrk="1" hangingPunct="1"/>
            <a:r>
              <a:rPr lang="en-US" sz="2300">
                <a:latin typeface="Arial" pitchFamily="34" charset="0"/>
              </a:rPr>
              <a:t>Masses of absorbed steam and of released hydrogen</a:t>
            </a:r>
            <a:endParaRPr lang="ru-RU" sz="2300">
              <a:latin typeface="Arial" pitchFamily="34" charset="0"/>
            </a:endParaRPr>
          </a:p>
        </p:txBody>
      </p:sp>
      <p:sp>
        <p:nvSpPr>
          <p:cNvPr id="719876" name="Text Box 4"/>
          <p:cNvSpPr txBox="1">
            <a:spLocks noChangeArrowheads="1"/>
          </p:cNvSpPr>
          <p:nvPr/>
        </p:nvSpPr>
        <p:spPr bwMode="auto">
          <a:xfrm>
            <a:off x="5076825" y="1916113"/>
            <a:ext cx="26638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r>
              <a:rPr lang="ru-RU" sz="1600" b="0">
                <a:latin typeface="Arial" pitchFamily="34" charset="0"/>
              </a:rPr>
              <a:t>1 – </a:t>
            </a:r>
            <a:r>
              <a:rPr lang="en-US" sz="1600" b="0">
                <a:latin typeface="Arial" pitchFamily="34" charset="0"/>
              </a:rPr>
              <a:t>hydrogen, </a:t>
            </a:r>
            <a:r>
              <a:rPr lang="ru-RU" sz="1600" b="0">
                <a:latin typeface="Arial" pitchFamily="34" charset="0"/>
              </a:rPr>
              <a:t>2 – </a:t>
            </a:r>
            <a:r>
              <a:rPr lang="en-US" sz="1600" b="0">
                <a:latin typeface="Arial" pitchFamily="34" charset="0"/>
              </a:rPr>
              <a:t>steam</a:t>
            </a:r>
            <a:endParaRPr lang="ru-RU" sz="1600" b="0">
              <a:latin typeface="Arial" pitchFamily="34" charset="0"/>
            </a:endParaRPr>
          </a:p>
        </p:txBody>
      </p:sp>
      <p:sp>
        <p:nvSpPr>
          <p:cNvPr id="719877" name="Text Box 5"/>
          <p:cNvSpPr txBox="1">
            <a:spLocks noChangeArrowheads="1"/>
          </p:cNvSpPr>
          <p:nvPr/>
        </p:nvSpPr>
        <p:spPr bwMode="auto">
          <a:xfrm>
            <a:off x="4967288" y="2708275"/>
            <a:ext cx="4176712" cy="3455988"/>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pPr eaLnBrk="1" hangingPunct="1">
              <a:buFont typeface="Wingdings" pitchFamily="2" charset="2"/>
              <a:buChar char="ü"/>
            </a:pPr>
            <a:endParaRPr lang="en-US" sz="1400" b="0">
              <a:latin typeface="Arial" pitchFamily="34" charset="0"/>
            </a:endParaRPr>
          </a:p>
          <a:p>
            <a:pPr eaLnBrk="1" hangingPunct="1">
              <a:buFont typeface="Wingdings" pitchFamily="2" charset="2"/>
              <a:buChar char="ü"/>
            </a:pPr>
            <a:r>
              <a:rPr lang="en-US" sz="1800" b="0">
                <a:latin typeface="Arial" pitchFamily="34" charset="0"/>
              </a:rPr>
              <a:t> The rate of steam absorption is</a:t>
            </a:r>
            <a:br>
              <a:rPr lang="en-US" sz="1800" b="0">
                <a:latin typeface="Arial" pitchFamily="34" charset="0"/>
              </a:rPr>
            </a:br>
            <a:r>
              <a:rPr lang="en-US" sz="1800" b="0">
                <a:latin typeface="Arial" pitchFamily="34" charset="0"/>
              </a:rPr>
              <a:t>    nearly constant</a:t>
            </a:r>
            <a:r>
              <a:rPr lang="ru-RU" sz="1800" b="0">
                <a:latin typeface="Arial" pitchFamily="34" charset="0"/>
              </a:rPr>
              <a:t>: 0.12 (±10%) </a:t>
            </a:r>
            <a:r>
              <a:rPr lang="en-US" sz="1800" b="0">
                <a:latin typeface="Arial" pitchFamily="34" charset="0"/>
              </a:rPr>
              <a:t>g</a:t>
            </a:r>
            <a:r>
              <a:rPr lang="ru-RU" sz="1800" b="0">
                <a:latin typeface="Arial" pitchFamily="34" charset="0"/>
              </a:rPr>
              <a:t>/</a:t>
            </a:r>
            <a:r>
              <a:rPr lang="en-US" sz="1800" b="0">
                <a:latin typeface="Arial" pitchFamily="34" charset="0"/>
              </a:rPr>
              <a:t>s</a:t>
            </a:r>
            <a:br>
              <a:rPr lang="en-US" sz="1800" b="0">
                <a:latin typeface="Arial" pitchFamily="34" charset="0"/>
              </a:rPr>
            </a:br>
            <a:r>
              <a:rPr lang="en-US" sz="1800" b="0">
                <a:latin typeface="Arial" pitchFamily="34" charset="0"/>
              </a:rPr>
              <a:t>    (move accurate value from H</a:t>
            </a:r>
            <a:r>
              <a:rPr lang="en-US" sz="1800" b="0" baseline="-25000">
                <a:latin typeface="Arial" pitchFamily="34" charset="0"/>
              </a:rPr>
              <a:t>2</a:t>
            </a:r>
            <a:r>
              <a:rPr lang="en-US" sz="1800" b="0">
                <a:latin typeface="Arial" pitchFamily="34" charset="0"/>
              </a:rPr>
              <a:t>O </a:t>
            </a:r>
            <a:br>
              <a:rPr lang="en-US" sz="1800" b="0">
                <a:latin typeface="Arial" pitchFamily="34" charset="0"/>
              </a:rPr>
            </a:br>
            <a:r>
              <a:rPr lang="en-US" sz="1800" b="0">
                <a:latin typeface="Arial" pitchFamily="34" charset="0"/>
              </a:rPr>
              <a:t>    balance) </a:t>
            </a:r>
          </a:p>
          <a:p>
            <a:pPr eaLnBrk="1" hangingPunct="1">
              <a:buFont typeface="Wingdings" pitchFamily="2" charset="2"/>
              <a:buChar char="ü"/>
            </a:pPr>
            <a:endParaRPr lang="en-US" sz="1800" b="0">
              <a:latin typeface="Arial" pitchFamily="34" charset="0"/>
            </a:endParaRPr>
          </a:p>
          <a:p>
            <a:pPr eaLnBrk="1" hangingPunct="1">
              <a:buFont typeface="Wingdings" pitchFamily="2" charset="2"/>
              <a:buChar char="ü"/>
            </a:pPr>
            <a:r>
              <a:rPr lang="en-US" sz="1800" b="0">
                <a:latin typeface="Arial" pitchFamily="34" charset="0"/>
              </a:rPr>
              <a:t>The hydrogen release rate is also </a:t>
            </a:r>
            <a:br>
              <a:rPr lang="en-US" sz="1800" b="0">
                <a:latin typeface="Arial" pitchFamily="34" charset="0"/>
              </a:rPr>
            </a:br>
            <a:r>
              <a:rPr lang="en-US" sz="1800" b="0">
                <a:latin typeface="Arial" pitchFamily="34" charset="0"/>
              </a:rPr>
              <a:t>   constant: 0.013 </a:t>
            </a:r>
            <a:r>
              <a:rPr lang="ru-RU" sz="1800" b="0">
                <a:latin typeface="Arial" pitchFamily="34" charset="0"/>
              </a:rPr>
              <a:t>(±10%) </a:t>
            </a:r>
            <a:r>
              <a:rPr lang="en-US" sz="1800" b="0">
                <a:latin typeface="Arial" pitchFamily="34" charset="0"/>
              </a:rPr>
              <a:t>g</a:t>
            </a:r>
            <a:r>
              <a:rPr lang="ru-RU" sz="1800" b="0">
                <a:latin typeface="Arial" pitchFamily="34" charset="0"/>
              </a:rPr>
              <a:t>/</a:t>
            </a:r>
            <a:r>
              <a:rPr lang="en-US" sz="1800" b="0">
                <a:latin typeface="Arial" pitchFamily="34" charset="0"/>
              </a:rPr>
              <a:t>s</a:t>
            </a:r>
          </a:p>
          <a:p>
            <a:pPr eaLnBrk="1" hangingPunct="1">
              <a:buFont typeface="Wingdings" pitchFamily="2" charset="2"/>
              <a:buChar char="ü"/>
            </a:pPr>
            <a:endParaRPr lang="en-US" sz="1800" b="0">
              <a:latin typeface="Arial" pitchFamily="34" charset="0"/>
            </a:endParaRPr>
          </a:p>
          <a:p>
            <a:pPr eaLnBrk="1" hangingPunct="1">
              <a:buFont typeface="Wingdings" pitchFamily="2" charset="2"/>
              <a:buChar char="ü"/>
            </a:pPr>
            <a:r>
              <a:rPr lang="en-US" sz="1800" b="0">
                <a:latin typeface="Arial" pitchFamily="34" charset="0"/>
              </a:rPr>
              <a:t>Both rates do not depend on the</a:t>
            </a:r>
            <a:br>
              <a:rPr lang="en-US" sz="1800" b="0">
                <a:latin typeface="Arial" pitchFamily="34" charset="0"/>
              </a:rPr>
            </a:br>
            <a:r>
              <a:rPr lang="en-US" sz="1800" b="0">
                <a:latin typeface="Arial" pitchFamily="34" charset="0"/>
              </a:rPr>
              <a:t>  concentration of unoxidized Zr and U</a:t>
            </a:r>
            <a:br>
              <a:rPr lang="en-US" sz="1800" b="0">
                <a:latin typeface="Arial" pitchFamily="34" charset="0"/>
              </a:rPr>
            </a:br>
            <a:r>
              <a:rPr lang="en-US" sz="1800" b="0">
                <a:latin typeface="Arial" pitchFamily="34" charset="0"/>
              </a:rPr>
              <a:t>   in the </a:t>
            </a:r>
            <a:r>
              <a:rPr lang="ru-RU" sz="1800" b="0">
                <a:latin typeface="Arial" pitchFamily="34" charset="0"/>
              </a:rPr>
              <a:t> </a:t>
            </a:r>
            <a:r>
              <a:rPr lang="en-US" sz="1800" b="0">
                <a:latin typeface="Arial" pitchFamily="34" charset="0"/>
              </a:rPr>
              <a:t>melt</a:t>
            </a:r>
            <a:r>
              <a:rPr lang="ru-RU" sz="1400" b="0">
                <a:solidFill>
                  <a:srgbClr val="FF0000"/>
                </a:solidFill>
                <a:latin typeface="Arial" pitchFamily="34" charset="0"/>
              </a:rPr>
              <a:t> </a:t>
            </a:r>
          </a:p>
        </p:txBody>
      </p:sp>
      <p:sp>
        <p:nvSpPr>
          <p:cNvPr id="719878" name="Rectangle 6"/>
          <p:cNvSpPr>
            <a:spLocks noChangeArrowheads="1"/>
          </p:cNvSpPr>
          <p:nvPr/>
        </p:nvSpPr>
        <p:spPr bwMode="auto">
          <a:xfrm>
            <a:off x="0" y="1690688"/>
            <a:ext cx="9144000" cy="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de-DE"/>
          </a:p>
        </p:txBody>
      </p:sp>
      <p:graphicFrame>
        <p:nvGraphicFramePr>
          <p:cNvPr id="719879" name="Object 7"/>
          <p:cNvGraphicFramePr>
            <a:graphicFrameLocks noChangeAspect="1"/>
          </p:cNvGraphicFramePr>
          <p:nvPr/>
        </p:nvGraphicFramePr>
        <p:xfrm>
          <a:off x="539750" y="1916113"/>
          <a:ext cx="4392613" cy="4186237"/>
        </p:xfrm>
        <a:graphic>
          <a:graphicData uri="http://schemas.openxmlformats.org/presentationml/2006/ole">
            <mc:AlternateContent xmlns:mc="http://schemas.openxmlformats.org/markup-compatibility/2006">
              <mc:Choice xmlns:v="urn:schemas-microsoft-com:vml" Requires="v">
                <p:oleObj spid="_x0000_s719880" name="Plot" r:id="rId4" imgW="5620817" imgH="5341010" progId="Grapher.Document">
                  <p:embed/>
                </p:oleObj>
              </mc:Choice>
              <mc:Fallback>
                <p:oleObj name="Plot" r:id="rId4" imgW="5620817" imgH="5341010" progId="Grapher.Document">
                  <p:embed/>
                  <p:pic>
                    <p:nvPicPr>
                      <p:cNvPr id="0" name="Object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9750" y="1916113"/>
                        <a:ext cx="4392613" cy="4186237"/>
                      </a:xfrm>
                      <a:prstGeom prst="rect">
                        <a:avLst/>
                      </a:prstGeom>
                      <a:solidFill>
                        <a:schemeClr val="bg1"/>
                      </a:solidFill>
                    </p:spPr>
                  </p:pic>
                </p:oleObj>
              </mc:Fallback>
            </mc:AlternateContent>
          </a:graphicData>
        </a:graphic>
      </p:graphicFrame>
    </p:spTree>
  </p:cSld>
  <p:clrMapOvr>
    <a:masterClrMapping/>
  </p:clrMapOvr>
  <p:transition advClick="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D3FA590F-1E30-4D55-ACDA-81FC264F8518}" type="slidenum">
              <a:rPr lang="en-GB" sz="1400"/>
              <a:pPr/>
              <a:t>31</a:t>
            </a:fld>
            <a:endParaRPr lang="en-GB" sz="1400"/>
          </a:p>
        </p:txBody>
      </p:sp>
      <p:sp>
        <p:nvSpPr>
          <p:cNvPr id="721925" name="Rectangle 5"/>
          <p:cNvSpPr>
            <a:spLocks noGrp="1" noChangeArrowheads="1"/>
          </p:cNvSpPr>
          <p:nvPr>
            <p:ph type="title"/>
          </p:nvPr>
        </p:nvSpPr>
        <p:spPr>
          <a:xfrm>
            <a:off x="292100" y="185738"/>
            <a:ext cx="8475663" cy="639762"/>
          </a:xfrm>
        </p:spPr>
        <p:txBody>
          <a:bodyPr/>
          <a:lstStyle/>
          <a:p>
            <a:r>
              <a:rPr lang="en-US" sz="3200"/>
              <a:t>Release rates</a:t>
            </a:r>
            <a:r>
              <a:rPr lang="ru-RU" sz="3200"/>
              <a:t> </a:t>
            </a:r>
            <a:r>
              <a:rPr lang="en-US" sz="3200"/>
              <a:t>and  </a:t>
            </a:r>
            <a:br>
              <a:rPr lang="en-US" sz="3200"/>
            </a:br>
            <a:r>
              <a:rPr lang="en-US" sz="3200"/>
              <a:t>aerosols composition in MA-7</a:t>
            </a:r>
            <a:endParaRPr lang="ru-RU" sz="3200"/>
          </a:p>
        </p:txBody>
      </p:sp>
      <p:pic>
        <p:nvPicPr>
          <p:cNvPr id="721924" name="Picture 4"/>
          <p:cNvPicPr>
            <a:picLocks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911225" y="1054100"/>
            <a:ext cx="7294563" cy="54514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1930" name="Text Box 10"/>
          <p:cNvSpPr txBox="1">
            <a:spLocks noChangeArrowheads="1"/>
          </p:cNvSpPr>
          <p:nvPr/>
        </p:nvSpPr>
        <p:spPr bwMode="auto">
          <a:xfrm>
            <a:off x="7086600" y="1206500"/>
            <a:ext cx="673100" cy="234950"/>
          </a:xfrm>
          <a:prstGeom prst="rect">
            <a:avLst/>
          </a:prstGeom>
          <a:solidFill>
            <a:srgbClr val="FFFFCC"/>
          </a:solidFill>
          <a:ln>
            <a:noFill/>
          </a:ln>
          <a:effectLst/>
          <a:extLs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18000" tIns="10800" rIns="18000" bIns="10800">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US" sz="1400">
                <a:latin typeface="Arial" pitchFamily="34" charset="0"/>
              </a:rPr>
              <a:t>            </a:t>
            </a:r>
            <a:endParaRPr lang="ru-RU" sz="1400">
              <a:latin typeface="Arial" pitchFamily="34" charset="0"/>
            </a:endParaRPr>
          </a:p>
        </p:txBody>
      </p:sp>
    </p:spTree>
  </p:cSld>
  <p:clrMapOvr>
    <a:masterClrMapping/>
  </p:clrMapOvr>
  <p:transition advClick="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1CCA8D30-AC9D-48B2-B6E8-CF767D846236}" type="slidenum">
              <a:rPr lang="en-GB" sz="1400"/>
              <a:pPr/>
              <a:t>32</a:t>
            </a:fld>
            <a:endParaRPr lang="en-GB" sz="1400"/>
          </a:p>
        </p:txBody>
      </p:sp>
      <p:sp>
        <p:nvSpPr>
          <p:cNvPr id="724995" name="Rectangle 3"/>
          <p:cNvSpPr>
            <a:spLocks noChangeArrowheads="1"/>
          </p:cNvSpPr>
          <p:nvPr/>
        </p:nvSpPr>
        <p:spPr bwMode="auto">
          <a:xfrm>
            <a:off x="192088" y="-41275"/>
            <a:ext cx="8324850" cy="1066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algn="ctr" eaLnBrk="1" hangingPunct="1"/>
            <a:r>
              <a:rPr lang="en-US" sz="3200">
                <a:solidFill>
                  <a:srgbClr val="A50021"/>
                </a:solidFill>
              </a:rPr>
              <a:t>Release rates and composition </a:t>
            </a:r>
            <a:br>
              <a:rPr lang="en-US" sz="3200">
                <a:solidFill>
                  <a:srgbClr val="A50021"/>
                </a:solidFill>
              </a:rPr>
            </a:br>
            <a:r>
              <a:rPr lang="en-US" sz="3200">
                <a:solidFill>
                  <a:srgbClr val="A50021"/>
                </a:solidFill>
              </a:rPr>
              <a:t>of aerosols in </a:t>
            </a:r>
            <a:r>
              <a:rPr lang="ru-RU" sz="3200">
                <a:solidFill>
                  <a:srgbClr val="A50021"/>
                </a:solidFill>
              </a:rPr>
              <a:t>MA-9</a:t>
            </a:r>
          </a:p>
        </p:txBody>
      </p:sp>
      <p:sp>
        <p:nvSpPr>
          <p:cNvPr id="724996" name="Rectangle 4"/>
          <p:cNvSpPr>
            <a:spLocks noChangeArrowheads="1"/>
          </p:cNvSpPr>
          <p:nvPr/>
        </p:nvSpPr>
        <p:spPr bwMode="auto">
          <a:xfrm>
            <a:off x="539750" y="5516563"/>
            <a:ext cx="5727700" cy="9921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defTabSz="749300" eaLnBrk="1" hangingPunct="1">
              <a:buFont typeface="Wingdings" pitchFamily="2" charset="2"/>
              <a:buChar char="ü"/>
            </a:pPr>
            <a:r>
              <a:rPr lang="en-US" sz="1800" b="0"/>
              <a:t>Uncertain data due to low rate of carrier gas (steam)</a:t>
            </a:r>
            <a:r>
              <a:rPr lang="en-US" sz="2300" b="0"/>
              <a:t> </a:t>
            </a:r>
            <a:endParaRPr lang="en-US" sz="1800" b="0"/>
          </a:p>
          <a:p>
            <a:pPr defTabSz="749300" eaLnBrk="1" hangingPunct="1">
              <a:buFont typeface="Wingdings" pitchFamily="2" charset="2"/>
              <a:buChar char="ü"/>
            </a:pPr>
            <a:r>
              <a:rPr lang="en-US" sz="1800" b="0"/>
              <a:t> Increase of release rates during oxidation</a:t>
            </a:r>
          </a:p>
          <a:p>
            <a:pPr defTabSz="749300" eaLnBrk="1" hangingPunct="1">
              <a:buFont typeface="Wingdings" pitchFamily="2" charset="2"/>
              <a:buChar char="ü"/>
            </a:pPr>
            <a:r>
              <a:rPr lang="en-US" sz="1800" b="0"/>
              <a:t> Significant releases of Fe and Cr</a:t>
            </a:r>
            <a:endParaRPr lang="ru-RU" sz="1800" b="0"/>
          </a:p>
        </p:txBody>
      </p:sp>
      <p:pic>
        <p:nvPicPr>
          <p:cNvPr id="72499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46600" y="1052513"/>
            <a:ext cx="4597400" cy="43894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24998"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125538"/>
            <a:ext cx="4619625" cy="4238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FF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advClick="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1C919DCA-A67F-497A-8229-B18315775EA6}" type="slidenum">
              <a:rPr lang="en-GB" sz="1400"/>
              <a:pPr/>
              <a:t>33</a:t>
            </a:fld>
            <a:endParaRPr lang="en-GB" sz="1400"/>
          </a:p>
        </p:txBody>
      </p:sp>
      <p:sp>
        <p:nvSpPr>
          <p:cNvPr id="727042" name="Rectangle 2"/>
          <p:cNvSpPr>
            <a:spLocks noGrp="1" noChangeArrowheads="1"/>
          </p:cNvSpPr>
          <p:nvPr>
            <p:ph type="title"/>
          </p:nvPr>
        </p:nvSpPr>
        <p:spPr>
          <a:xfrm>
            <a:off x="698500" y="214313"/>
            <a:ext cx="7772400" cy="639762"/>
          </a:xfrm>
        </p:spPr>
        <p:txBody>
          <a:bodyPr/>
          <a:lstStyle/>
          <a:p>
            <a:r>
              <a:rPr lang="en-US" sz="3200"/>
              <a:t>CONCLUSIONS</a:t>
            </a:r>
            <a:r>
              <a:rPr lang="ru-RU" sz="3200"/>
              <a:t> </a:t>
            </a:r>
          </a:p>
        </p:txBody>
      </p:sp>
      <p:sp>
        <p:nvSpPr>
          <p:cNvPr id="727043" name="Rectangle 3"/>
          <p:cNvSpPr>
            <a:spLocks noGrp="1" noChangeArrowheads="1"/>
          </p:cNvSpPr>
          <p:nvPr>
            <p:ph type="body" idx="1"/>
          </p:nvPr>
        </p:nvSpPr>
        <p:spPr>
          <a:xfrm>
            <a:off x="457200" y="930275"/>
            <a:ext cx="8280400" cy="5114925"/>
          </a:xfrm>
        </p:spPr>
        <p:txBody>
          <a:bodyPr/>
          <a:lstStyle/>
          <a:p>
            <a:pPr>
              <a:lnSpc>
                <a:spcPct val="85000"/>
              </a:lnSpc>
            </a:pPr>
            <a:r>
              <a:rPr lang="en-US" sz="2000" b="0"/>
              <a:t>In MA-7 it was determined that simultaneously with reaction of Zr by air oxygen a reaction between Zr and N took place, which resulted in formation of Zr nitrides and/or oxinitrides. Due this reaction the rate of U and Zr repartitioning from the metallic melt increased considerably, and secondary inversion took place earlier than expected</a:t>
            </a:r>
          </a:p>
          <a:p>
            <a:pPr>
              <a:lnSpc>
                <a:spcPct val="85000"/>
              </a:lnSpc>
            </a:pPr>
            <a:r>
              <a:rPr lang="en-US" sz="2000" b="0"/>
              <a:t>The rate of air absorption by metal-oxidic melt has been determined, the flow-rate of air into the furnace was 0.201 g/s, which corresponds to the flow-rate of oxygen 0.046 (±0.002) g/s, and average temperature on the melt surface 2600ºC. The rate of oxygen absorption by the melt was approx. 0.045 (±0.002) g/s, and nitrogen – 0.144 (±0.002) g/s in absence of crust on the melt surface. If the crust is present the absorption rate of these components does not exceed 0.04…0.06 g/s and it falls as the crust grows</a:t>
            </a:r>
          </a:p>
          <a:p>
            <a:pPr>
              <a:lnSpc>
                <a:spcPct val="85000"/>
              </a:lnSpc>
            </a:pPr>
            <a:r>
              <a:rPr lang="en-US" sz="2000" b="0"/>
              <a:t>The rate of steam absorption by the melt having 2600ºC on the surface has been determined. At the flow-rate of steam into the furnace 0.231 g/s the steam absorption rate was steady, it was 0.12 (±0.01) g/s. It has been shown that the oxidation rate of metallic melt components depends on their activity</a:t>
            </a:r>
          </a:p>
        </p:txBody>
      </p:sp>
    </p:spTree>
  </p:cSld>
  <p:clrMapOvr>
    <a:masterClrMapping/>
  </p:clrMapOvr>
  <p:transition advClick="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2CFC7DB7-F969-4AFB-AC92-2D354EC69EAE}" type="slidenum">
              <a:rPr lang="en-GB" sz="1400"/>
              <a:pPr/>
              <a:t>34</a:t>
            </a:fld>
            <a:endParaRPr lang="en-GB" sz="1400"/>
          </a:p>
        </p:txBody>
      </p:sp>
      <p:sp>
        <p:nvSpPr>
          <p:cNvPr id="737282" name="Rectangle 2"/>
          <p:cNvSpPr>
            <a:spLocks noGrp="1" noChangeArrowheads="1"/>
          </p:cNvSpPr>
          <p:nvPr>
            <p:ph type="title"/>
          </p:nvPr>
        </p:nvSpPr>
        <p:spPr/>
        <p:txBody>
          <a:bodyPr/>
          <a:lstStyle/>
          <a:p>
            <a:r>
              <a:rPr lang="en-US" sz="3200"/>
              <a:t>CONCLUSIONS</a:t>
            </a:r>
            <a:r>
              <a:rPr lang="ru-RU" sz="3200"/>
              <a:t> (2)</a:t>
            </a:r>
          </a:p>
        </p:txBody>
      </p:sp>
      <p:sp>
        <p:nvSpPr>
          <p:cNvPr id="737283" name="Rectangle 3"/>
          <p:cNvSpPr>
            <a:spLocks noGrp="1" noChangeArrowheads="1"/>
          </p:cNvSpPr>
          <p:nvPr>
            <p:ph type="body" idx="1"/>
          </p:nvPr>
        </p:nvSpPr>
        <p:spPr>
          <a:xfrm>
            <a:off x="806450" y="1384300"/>
            <a:ext cx="7772400" cy="5029200"/>
          </a:xfrm>
        </p:spPr>
        <p:txBody>
          <a:bodyPr/>
          <a:lstStyle/>
          <a:p>
            <a:pPr>
              <a:lnSpc>
                <a:spcPct val="90000"/>
              </a:lnSpc>
            </a:pPr>
            <a:r>
              <a:rPr lang="en-US" sz="2200" b="0"/>
              <a:t>The Zr oxidation index after melt oxidation with steam was 100. U and Zr got fully oxidized and repartitioned into the oxidic melt. Part of iron,  chrome, nickel, specifically 1.38; 1.12 and 0.14 mass.%, from their initial  charge got oxidized – the corresponding amounts of oxides of these elements were found in the oxidic part of the ingot</a:t>
            </a:r>
            <a:endParaRPr lang="ru-RU" sz="2200" b="0"/>
          </a:p>
          <a:p>
            <a:pPr>
              <a:lnSpc>
                <a:spcPct val="90000"/>
              </a:lnSpc>
            </a:pPr>
            <a:r>
              <a:rPr lang="en-US" sz="2200" b="0"/>
              <a:t> The final index of Zr </a:t>
            </a:r>
            <a:r>
              <a:rPr lang="ru-RU" sz="2200" b="0"/>
              <a:t> </a:t>
            </a:r>
            <a:r>
              <a:rPr lang="en-US" sz="2200" b="0"/>
              <a:t>oxidation by air in MA</a:t>
            </a:r>
            <a:r>
              <a:rPr lang="ru-RU" sz="2200" b="0"/>
              <a:t>-7 </a:t>
            </a:r>
            <a:r>
              <a:rPr lang="en-US" sz="2200" b="0"/>
              <a:t>was</a:t>
            </a:r>
            <a:r>
              <a:rPr lang="ru-RU" sz="2200" b="0"/>
              <a:t> 0</a:t>
            </a:r>
            <a:r>
              <a:rPr lang="en-US" sz="2200" b="0"/>
              <a:t>.</a:t>
            </a:r>
            <a:r>
              <a:rPr lang="ru-RU" sz="2200" b="0"/>
              <a:t>95.</a:t>
            </a:r>
            <a:r>
              <a:rPr lang="en-US" sz="2200" b="0"/>
              <a:t/>
            </a:r>
            <a:br>
              <a:rPr lang="en-US" sz="2200" b="0"/>
            </a:br>
            <a:r>
              <a:rPr lang="en-US" sz="2200" b="0"/>
              <a:t>It should be noted that the difference in the final oxidation ingot is explained by the difference in criteria for MA-7 and MA-9 termination. In the first case it was the occurrence of secondary inversion, in the second – guaranteed oxidation of all free Zr</a:t>
            </a:r>
          </a:p>
          <a:p>
            <a:pPr>
              <a:lnSpc>
                <a:spcPct val="90000"/>
              </a:lnSpc>
              <a:buFont typeface="Wingdings" pitchFamily="2" charset="2"/>
              <a:buNone/>
            </a:pPr>
            <a:endParaRPr lang="ru-RU" sz="2200"/>
          </a:p>
        </p:txBody>
      </p:sp>
    </p:spTree>
  </p:cSld>
  <p:clrMapOvr>
    <a:masterClrMapping/>
  </p:clrMapOvr>
  <p:transition advClick="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31828E9B-8494-4367-9A0A-EEA2E0925031}" type="slidenum">
              <a:rPr lang="en-GB" sz="1400"/>
              <a:pPr/>
              <a:t>35</a:t>
            </a:fld>
            <a:endParaRPr lang="en-GB" sz="1400"/>
          </a:p>
        </p:txBody>
      </p:sp>
      <p:sp>
        <p:nvSpPr>
          <p:cNvPr id="729090" name="Rectangle 2"/>
          <p:cNvSpPr>
            <a:spLocks noGrp="1" noChangeArrowheads="1"/>
          </p:cNvSpPr>
          <p:nvPr>
            <p:ph type="title"/>
          </p:nvPr>
        </p:nvSpPr>
        <p:spPr/>
        <p:txBody>
          <a:bodyPr/>
          <a:lstStyle/>
          <a:p>
            <a:r>
              <a:rPr lang="en-US" sz="3200"/>
              <a:t>CONCLUSIONS</a:t>
            </a:r>
            <a:r>
              <a:rPr lang="ru-RU" sz="3200"/>
              <a:t> (3)</a:t>
            </a:r>
          </a:p>
        </p:txBody>
      </p:sp>
      <p:sp>
        <p:nvSpPr>
          <p:cNvPr id="729091" name="Rectangle 3"/>
          <p:cNvSpPr>
            <a:spLocks noGrp="1" noChangeArrowheads="1"/>
          </p:cNvSpPr>
          <p:nvPr>
            <p:ph type="body" idx="1"/>
          </p:nvPr>
        </p:nvSpPr>
        <p:spPr>
          <a:xfrm>
            <a:off x="819150" y="1358900"/>
            <a:ext cx="7772400" cy="4864100"/>
          </a:xfrm>
        </p:spPr>
        <p:txBody>
          <a:bodyPr/>
          <a:lstStyle/>
          <a:p>
            <a:pPr>
              <a:spcBef>
                <a:spcPct val="30000"/>
              </a:spcBef>
            </a:pPr>
            <a:r>
              <a:rPr lang="en-US" sz="2000" b="0"/>
              <a:t>As the long-term oxidation of oxidic-metallic melt by steam results both in the oxidation of free Zr and U and steel components, eventually it can be the cause of fully-oxidic molten pool formation. The experimentally provided steel component oxidation rates, equal to Zr oxidation rate, are a conservative evaluation and cannot be reached in the IVR conditions. Among the objectives of planned experiments we should mention the evaluation of the oxidation rate of molten steel at its lower temperatures and influence of the surface crust or a layer of liquid oxides on the kinetic characteristics of the process</a:t>
            </a:r>
          </a:p>
          <a:p>
            <a:pPr>
              <a:spcBef>
                <a:spcPct val="30000"/>
              </a:spcBef>
            </a:pPr>
            <a:r>
              <a:rPr lang="en-US" sz="2000" b="0"/>
              <a:t>Due to a considerable absorption of air/steam by the melt their flow-rates at the furnace exit were too little for aerosol transport into the sampling system. For this reason it was not possible to evaluate the influence of oxidation on the aerosol release rates</a:t>
            </a:r>
            <a:endParaRPr lang="ru-RU" sz="2000" b="0"/>
          </a:p>
          <a:p>
            <a:pPr>
              <a:spcBef>
                <a:spcPct val="30000"/>
              </a:spcBef>
              <a:buFont typeface="Wingdings" pitchFamily="2" charset="2"/>
              <a:buNone/>
            </a:pPr>
            <a:endParaRPr lang="ru-RU" sz="2000"/>
          </a:p>
        </p:txBody>
      </p:sp>
    </p:spTree>
  </p:cSld>
  <p:clrMapOvr>
    <a:masterClrMapping/>
  </p:clrMapOvr>
  <p:transition advClick="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07B8FF23-795B-4E99-B933-EFF447BE5623}" type="slidenum">
              <a:rPr lang="en-GB" sz="1400"/>
              <a:pPr/>
              <a:t>36</a:t>
            </a:fld>
            <a:endParaRPr lang="en-GB" sz="1400"/>
          </a:p>
        </p:txBody>
      </p:sp>
      <p:sp>
        <p:nvSpPr>
          <p:cNvPr id="738307" name="Rectangle 3"/>
          <p:cNvSpPr>
            <a:spLocks noGrp="1" noChangeArrowheads="1"/>
          </p:cNvSpPr>
          <p:nvPr>
            <p:ph type="body" idx="1"/>
          </p:nvPr>
        </p:nvSpPr>
        <p:spPr>
          <a:xfrm>
            <a:off x="806450" y="2425700"/>
            <a:ext cx="7772400" cy="2327275"/>
          </a:xfrm>
        </p:spPr>
        <p:txBody>
          <a:bodyPr/>
          <a:lstStyle/>
          <a:p>
            <a:pPr marL="187325" indent="-187325">
              <a:buFont typeface="Wingdings" pitchFamily="2" charset="2"/>
              <a:buNone/>
            </a:pPr>
            <a:r>
              <a:rPr lang="en-US" sz="2800"/>
              <a:t>      Objective</a:t>
            </a:r>
            <a:r>
              <a:rPr lang="ru-RU" sz="2800"/>
              <a:t>:</a:t>
            </a:r>
          </a:p>
          <a:p>
            <a:pPr marL="187325" indent="-187325" algn="ctr">
              <a:buFont typeface="Wingdings" pitchFamily="2" charset="2"/>
              <a:buNone/>
            </a:pPr>
            <a:endParaRPr lang="ru-RU" sz="2800"/>
          </a:p>
          <a:p>
            <a:pPr marL="187325" indent="-187325"/>
            <a:r>
              <a:rPr lang="en-US" sz="2800"/>
              <a:t>Influence of oxidation kinetics on FP release</a:t>
            </a:r>
            <a:endParaRPr lang="ru-RU" sz="2800"/>
          </a:p>
        </p:txBody>
      </p:sp>
      <p:sp>
        <p:nvSpPr>
          <p:cNvPr id="738309" name="Rectangle 5"/>
          <p:cNvSpPr>
            <a:spLocks noGrp="1" noChangeArrowheads="1"/>
          </p:cNvSpPr>
          <p:nvPr>
            <p:ph type="title"/>
          </p:nvPr>
        </p:nvSpPr>
        <p:spPr>
          <a:xfrm>
            <a:off x="700088" y="0"/>
            <a:ext cx="7772400" cy="1628775"/>
          </a:xfrm>
        </p:spPr>
        <p:txBody>
          <a:bodyPr/>
          <a:lstStyle/>
          <a:p>
            <a:r>
              <a:rPr lang="en-US" sz="3200"/>
              <a:t>Fission product (FP) release at oxidation of </a:t>
            </a:r>
            <a:r>
              <a:rPr lang="ru-RU" sz="3200"/>
              <a:t>С-70</a:t>
            </a:r>
            <a:r>
              <a:rPr lang="en-US" sz="3200"/>
              <a:t> corium with Ar/O</a:t>
            </a:r>
            <a:r>
              <a:rPr lang="en-US" sz="3200" baseline="-25000"/>
              <a:t>2</a:t>
            </a:r>
            <a:br>
              <a:rPr lang="en-US" sz="3200" baseline="-25000"/>
            </a:br>
            <a:r>
              <a:rPr lang="en-US" sz="3200" baseline="-25000"/>
              <a:t> </a:t>
            </a:r>
            <a:r>
              <a:rPr lang="en-US" sz="3200"/>
              <a:t>mixture in</a:t>
            </a:r>
            <a:r>
              <a:rPr lang="ru-RU" sz="3200"/>
              <a:t> </a:t>
            </a:r>
            <a:r>
              <a:rPr lang="en-US" sz="3200"/>
              <a:t>EV-1</a:t>
            </a:r>
            <a:endParaRPr lang="ru-RU" sz="3200"/>
          </a:p>
        </p:txBody>
      </p:sp>
    </p:spTree>
  </p:cSld>
  <p:clrMapOvr>
    <a:masterClrMapping/>
  </p:clrMapOvr>
  <p:transition advClick="0"/>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2B7D3A47-0771-4B43-BA76-9C027CA1773E}" type="slidenum">
              <a:rPr lang="en-GB" sz="1400"/>
              <a:pPr/>
              <a:t>37</a:t>
            </a:fld>
            <a:endParaRPr lang="en-GB" sz="1400"/>
          </a:p>
        </p:txBody>
      </p:sp>
      <p:sp>
        <p:nvSpPr>
          <p:cNvPr id="740355" name="Rectangle 3"/>
          <p:cNvSpPr>
            <a:spLocks noGrp="1" noChangeArrowheads="1"/>
          </p:cNvSpPr>
          <p:nvPr>
            <p:ph type="body" idx="1"/>
          </p:nvPr>
        </p:nvSpPr>
        <p:spPr>
          <a:xfrm>
            <a:off x="806450" y="5118100"/>
            <a:ext cx="7772400" cy="1295400"/>
          </a:xfrm>
        </p:spPr>
        <p:txBody>
          <a:bodyPr/>
          <a:lstStyle/>
          <a:p>
            <a:pPr>
              <a:lnSpc>
                <a:spcPct val="80000"/>
              </a:lnSpc>
            </a:pPr>
            <a:r>
              <a:rPr lang="en-US" sz="1800"/>
              <a:t>Rate of oxygen adsorption by the melt at a constant flow rate does not depend on the Zr concentration in the melt and equals to </a:t>
            </a:r>
            <a:r>
              <a:rPr lang="ru-RU" sz="1800"/>
              <a:t> 15 (</a:t>
            </a:r>
            <a:r>
              <a:rPr lang="en-US" sz="1800">
                <a:cs typeface="Arial" pitchFamily="34" charset="0"/>
              </a:rPr>
              <a:t>±</a:t>
            </a:r>
            <a:r>
              <a:rPr lang="ru-RU" sz="1800">
                <a:cs typeface="Arial" pitchFamily="34" charset="0"/>
              </a:rPr>
              <a:t>0,8) </a:t>
            </a:r>
            <a:r>
              <a:rPr lang="en-US" sz="1800">
                <a:cs typeface="Arial" pitchFamily="34" charset="0"/>
              </a:rPr>
              <a:t>mg</a:t>
            </a:r>
            <a:r>
              <a:rPr lang="ru-RU" sz="1800">
                <a:cs typeface="Arial" pitchFamily="34" charset="0"/>
              </a:rPr>
              <a:t>/</a:t>
            </a:r>
            <a:r>
              <a:rPr lang="en-US" sz="1800">
                <a:cs typeface="Arial" pitchFamily="34" charset="0"/>
              </a:rPr>
              <a:t>s</a:t>
            </a:r>
            <a:r>
              <a:rPr lang="ru-RU" sz="1800">
                <a:cs typeface="Arial" pitchFamily="34" charset="0"/>
              </a:rPr>
              <a:t>.</a:t>
            </a:r>
          </a:p>
          <a:p>
            <a:pPr>
              <a:lnSpc>
                <a:spcPct val="80000"/>
              </a:lnSpc>
            </a:pPr>
            <a:r>
              <a:rPr lang="en-US" sz="1800">
                <a:cs typeface="Arial" pitchFamily="34" charset="0"/>
              </a:rPr>
              <a:t>No influence of the melt surface temperature on the oxygen adsorption rate has been registered</a:t>
            </a:r>
            <a:r>
              <a:rPr lang="ru-RU" sz="1800">
                <a:cs typeface="Arial" pitchFamily="34" charset="0"/>
              </a:rPr>
              <a:t>.</a:t>
            </a:r>
            <a:endParaRPr lang="en-US" sz="1800">
              <a:cs typeface="Arial" pitchFamily="34" charset="0"/>
            </a:endParaRPr>
          </a:p>
        </p:txBody>
      </p:sp>
      <p:grpSp>
        <p:nvGrpSpPr>
          <p:cNvPr id="740356" name="Group 4"/>
          <p:cNvGrpSpPr>
            <a:grpSpLocks/>
          </p:cNvGrpSpPr>
          <p:nvPr/>
        </p:nvGrpSpPr>
        <p:grpSpPr bwMode="auto">
          <a:xfrm>
            <a:off x="2047875" y="1246188"/>
            <a:ext cx="2030413" cy="3436937"/>
            <a:chOff x="2562" y="593"/>
            <a:chExt cx="1279" cy="2165"/>
          </a:xfrm>
        </p:grpSpPr>
        <p:graphicFrame>
          <p:nvGraphicFramePr>
            <p:cNvPr id="740357" name="Object 5"/>
            <p:cNvGraphicFramePr>
              <a:graphicFrameLocks noChangeAspect="1"/>
            </p:cNvGraphicFramePr>
            <p:nvPr/>
          </p:nvGraphicFramePr>
          <p:xfrm>
            <a:off x="2562" y="593"/>
            <a:ext cx="1279" cy="2165"/>
          </p:xfrm>
          <a:graphic>
            <a:graphicData uri="http://schemas.openxmlformats.org/presentationml/2006/ole">
              <mc:AlternateContent xmlns:mc="http://schemas.openxmlformats.org/markup-compatibility/2006">
                <mc:Choice xmlns:v="urn:schemas-microsoft-com:vml" Requires="v">
                  <p:oleObj spid="_x0000_s740368" name="Plot" r:id="rId3" imgW="3687840" imgH="6246360" progId="Grapher.Document">
                    <p:embed/>
                  </p:oleObj>
                </mc:Choice>
                <mc:Fallback>
                  <p:oleObj name="Plot" r:id="rId3" imgW="3687840" imgH="6246360" progId="Grapher.Document">
                    <p:embed/>
                    <p:pic>
                      <p:nvPicPr>
                        <p:cNvPr id="0" name="Object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62" y="593"/>
                          <a:ext cx="1279" cy="216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0358" name="Text Box 6"/>
            <p:cNvSpPr txBox="1">
              <a:spLocks noChangeArrowheads="1"/>
            </p:cNvSpPr>
            <p:nvPr/>
          </p:nvSpPr>
          <p:spPr bwMode="auto">
            <a:xfrm>
              <a:off x="2789" y="754"/>
              <a:ext cx="427"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EV1</a:t>
              </a:r>
              <a:r>
                <a:rPr lang="ru-RU"/>
                <a:t>-1</a:t>
              </a:r>
            </a:p>
          </p:txBody>
        </p:sp>
      </p:grpSp>
      <p:grpSp>
        <p:nvGrpSpPr>
          <p:cNvPr id="740359" name="Group 7"/>
          <p:cNvGrpSpPr>
            <a:grpSpLocks/>
          </p:cNvGrpSpPr>
          <p:nvPr/>
        </p:nvGrpSpPr>
        <p:grpSpPr bwMode="auto">
          <a:xfrm>
            <a:off x="4525963" y="1198563"/>
            <a:ext cx="2468562" cy="3492500"/>
            <a:chOff x="4059" y="571"/>
            <a:chExt cx="1555" cy="2200"/>
          </a:xfrm>
        </p:grpSpPr>
        <p:graphicFrame>
          <p:nvGraphicFramePr>
            <p:cNvPr id="740360" name="Object 8"/>
            <p:cNvGraphicFramePr>
              <a:graphicFrameLocks noChangeAspect="1"/>
            </p:cNvGraphicFramePr>
            <p:nvPr/>
          </p:nvGraphicFramePr>
          <p:xfrm>
            <a:off x="4059" y="571"/>
            <a:ext cx="1555" cy="2200"/>
          </p:xfrm>
          <a:graphic>
            <a:graphicData uri="http://schemas.openxmlformats.org/presentationml/2006/ole">
              <mc:AlternateContent xmlns:mc="http://schemas.openxmlformats.org/markup-compatibility/2006">
                <mc:Choice xmlns:v="urn:schemas-microsoft-com:vml" Requires="v">
                  <p:oleObj spid="_x0000_s740369" name="Plot" r:id="rId5" imgW="4477680" imgH="6339600" progId="Grapher.Document">
                    <p:embed/>
                  </p:oleObj>
                </mc:Choice>
                <mc:Fallback>
                  <p:oleObj name="Plot" r:id="rId5" imgW="4477680" imgH="6339600" progId="Grapher.Document">
                    <p:embed/>
                    <p:pic>
                      <p:nvPicPr>
                        <p:cNvPr id="0" name="Object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59" y="571"/>
                          <a:ext cx="1555" cy="2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40361" name="Text Box 9"/>
            <p:cNvSpPr txBox="1">
              <a:spLocks noChangeArrowheads="1"/>
            </p:cNvSpPr>
            <p:nvPr/>
          </p:nvSpPr>
          <p:spPr bwMode="auto">
            <a:xfrm>
              <a:off x="4241" y="754"/>
              <a:ext cx="427" cy="19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r>
                <a:rPr lang="en-US"/>
                <a:t>EV1</a:t>
              </a:r>
              <a:r>
                <a:rPr lang="ru-RU"/>
                <a:t>-2</a:t>
              </a:r>
            </a:p>
          </p:txBody>
        </p:sp>
      </p:grpSp>
      <p:sp>
        <p:nvSpPr>
          <p:cNvPr id="740362" name="Rectangle 10"/>
          <p:cNvSpPr>
            <a:spLocks noChangeArrowheads="1"/>
          </p:cNvSpPr>
          <p:nvPr/>
        </p:nvSpPr>
        <p:spPr bwMode="auto">
          <a:xfrm>
            <a:off x="2392363" y="4784725"/>
            <a:ext cx="151288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ru-RU" b="0"/>
              <a:t>1</a:t>
            </a:r>
            <a:r>
              <a:rPr lang="en-US" b="0" baseline="30000"/>
              <a:t>st</a:t>
            </a:r>
            <a:r>
              <a:rPr lang="en-US" b="0"/>
              <a:t> oxidation phase</a:t>
            </a:r>
            <a:endParaRPr lang="ru-RU" b="0"/>
          </a:p>
        </p:txBody>
      </p:sp>
      <p:sp>
        <p:nvSpPr>
          <p:cNvPr id="740363" name="Rectangle 11"/>
          <p:cNvSpPr>
            <a:spLocks noChangeArrowheads="1"/>
          </p:cNvSpPr>
          <p:nvPr/>
        </p:nvSpPr>
        <p:spPr bwMode="auto">
          <a:xfrm>
            <a:off x="4932363" y="4797425"/>
            <a:ext cx="1550987" cy="234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spAutoFit/>
          </a:bodyPr>
          <a:lstStyle/>
          <a:p>
            <a:r>
              <a:rPr lang="ru-RU" b="0"/>
              <a:t>2</a:t>
            </a:r>
            <a:r>
              <a:rPr lang="en-US" b="0" baseline="30000"/>
              <a:t>nd</a:t>
            </a:r>
            <a:r>
              <a:rPr lang="en-US" b="0"/>
              <a:t> oxidation</a:t>
            </a:r>
            <a:r>
              <a:rPr lang="en-US"/>
              <a:t> </a:t>
            </a:r>
            <a:r>
              <a:rPr lang="en-US" b="0"/>
              <a:t>phase</a:t>
            </a:r>
            <a:endParaRPr lang="ru-RU" b="0"/>
          </a:p>
        </p:txBody>
      </p:sp>
      <p:sp>
        <p:nvSpPr>
          <p:cNvPr id="740364" name="Text Box 12"/>
          <p:cNvSpPr txBox="1">
            <a:spLocks noChangeArrowheads="1"/>
          </p:cNvSpPr>
          <p:nvPr/>
        </p:nvSpPr>
        <p:spPr bwMode="auto">
          <a:xfrm>
            <a:off x="371475" y="722313"/>
            <a:ext cx="87725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749300">
              <a:defRPr sz="2400">
                <a:solidFill>
                  <a:schemeClr val="tx1"/>
                </a:solidFill>
                <a:latin typeface="Times New Roman" pitchFamily="18" charset="0"/>
              </a:defRPr>
            </a:lvl1pPr>
            <a:lvl2pPr defTabSz="749300">
              <a:defRPr sz="2400">
                <a:solidFill>
                  <a:schemeClr val="tx1"/>
                </a:solidFill>
                <a:latin typeface="Times New Roman" pitchFamily="18" charset="0"/>
              </a:defRPr>
            </a:lvl2pPr>
            <a:lvl3pPr defTabSz="749300">
              <a:defRPr sz="2400">
                <a:solidFill>
                  <a:schemeClr val="tx1"/>
                </a:solidFill>
                <a:latin typeface="Times New Roman" pitchFamily="18" charset="0"/>
              </a:defRPr>
            </a:lvl3pPr>
            <a:lvl4pPr defTabSz="749300">
              <a:defRPr sz="2400">
                <a:solidFill>
                  <a:schemeClr val="tx1"/>
                </a:solidFill>
                <a:latin typeface="Times New Roman" pitchFamily="18" charset="0"/>
              </a:defRPr>
            </a:lvl4pPr>
            <a:lvl5pPr defTabSz="749300">
              <a:defRPr sz="2400">
                <a:solidFill>
                  <a:schemeClr val="tx1"/>
                </a:solidFill>
                <a:latin typeface="Times New Roman" pitchFamily="18" charset="0"/>
              </a:defRPr>
            </a:lvl5pPr>
            <a:lvl6pPr defTabSz="749300" eaLnBrk="0" fontAlgn="base" hangingPunct="0">
              <a:spcBef>
                <a:spcPct val="0"/>
              </a:spcBef>
              <a:spcAft>
                <a:spcPct val="0"/>
              </a:spcAft>
              <a:defRPr sz="2400">
                <a:solidFill>
                  <a:schemeClr val="tx1"/>
                </a:solidFill>
                <a:latin typeface="Times New Roman" pitchFamily="18" charset="0"/>
              </a:defRPr>
            </a:lvl6pPr>
            <a:lvl7pPr defTabSz="749300" eaLnBrk="0" fontAlgn="base" hangingPunct="0">
              <a:spcBef>
                <a:spcPct val="0"/>
              </a:spcBef>
              <a:spcAft>
                <a:spcPct val="0"/>
              </a:spcAft>
              <a:defRPr sz="2400">
                <a:solidFill>
                  <a:schemeClr val="tx1"/>
                </a:solidFill>
                <a:latin typeface="Times New Roman" pitchFamily="18" charset="0"/>
              </a:defRPr>
            </a:lvl7pPr>
            <a:lvl8pPr defTabSz="749300" eaLnBrk="0" fontAlgn="base" hangingPunct="0">
              <a:spcBef>
                <a:spcPct val="0"/>
              </a:spcBef>
              <a:spcAft>
                <a:spcPct val="0"/>
              </a:spcAft>
              <a:defRPr sz="2400">
                <a:solidFill>
                  <a:schemeClr val="tx1"/>
                </a:solidFill>
                <a:latin typeface="Times New Roman" pitchFamily="18" charset="0"/>
              </a:defRPr>
            </a:lvl8pPr>
            <a:lvl9pPr defTabSz="749300" eaLnBrk="0" fontAlgn="base" hangingPunct="0">
              <a:spcBef>
                <a:spcPct val="0"/>
              </a:spcBef>
              <a:spcAft>
                <a:spcPct val="0"/>
              </a:spcAft>
              <a:defRPr sz="2400">
                <a:solidFill>
                  <a:schemeClr val="tx1"/>
                </a:solidFill>
                <a:latin typeface="Times New Roman" pitchFamily="18" charset="0"/>
              </a:defRPr>
            </a:lvl9pPr>
          </a:lstStyle>
          <a:p>
            <a:r>
              <a:rPr lang="en-US" sz="2000">
                <a:latin typeface="Arial" pitchFamily="34" charset="0"/>
              </a:rPr>
              <a:t>Mass of adsorbed oxygen and evolution of corium oxidation index</a:t>
            </a:r>
            <a:endParaRPr lang="ru-RU" sz="2000">
              <a:latin typeface="Arial" pitchFamily="34" charset="0"/>
            </a:endParaRPr>
          </a:p>
        </p:txBody>
      </p:sp>
      <p:sp>
        <p:nvSpPr>
          <p:cNvPr id="740366" name="Rectangle 14"/>
          <p:cNvSpPr>
            <a:spLocks noChangeArrowheads="1"/>
          </p:cNvSpPr>
          <p:nvPr/>
        </p:nvSpPr>
        <p:spPr bwMode="auto">
          <a:xfrm>
            <a:off x="700088" y="0"/>
            <a:ext cx="7772400" cy="588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762000"/>
            <a:r>
              <a:rPr lang="en-US" sz="3600">
                <a:solidFill>
                  <a:srgbClr val="A50021"/>
                </a:solidFill>
              </a:rPr>
              <a:t>EVAN</a:t>
            </a:r>
            <a:r>
              <a:rPr lang="ru-RU" sz="3600">
                <a:solidFill>
                  <a:srgbClr val="A50021"/>
                </a:solidFill>
              </a:rPr>
              <a:t>-1</a:t>
            </a:r>
            <a:r>
              <a:rPr lang="en-US" sz="3600">
                <a:solidFill>
                  <a:srgbClr val="A50021"/>
                </a:solidFill>
              </a:rPr>
              <a:t>FP test results</a:t>
            </a:r>
            <a:endParaRPr lang="ru-RU" sz="3600">
              <a:solidFill>
                <a:srgbClr val="A50021"/>
              </a:solidFill>
            </a:endParaRPr>
          </a:p>
        </p:txBody>
      </p:sp>
    </p:spTree>
  </p:cSld>
  <p:clrMapOvr>
    <a:masterClrMapping/>
  </p:clrMapOvr>
  <p:transition advClick="0"/>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5FBC09BE-105C-4913-8BB7-402B240EBC98}" type="slidenum">
              <a:rPr lang="en-GB" sz="1400"/>
              <a:pPr/>
              <a:t>38</a:t>
            </a:fld>
            <a:endParaRPr lang="en-GB" sz="1400"/>
          </a:p>
        </p:txBody>
      </p:sp>
      <p:sp>
        <p:nvSpPr>
          <p:cNvPr id="741378" name="Rectangle 2"/>
          <p:cNvSpPr>
            <a:spLocks noGrp="1" noChangeArrowheads="1"/>
          </p:cNvSpPr>
          <p:nvPr>
            <p:ph type="title"/>
          </p:nvPr>
        </p:nvSpPr>
        <p:spPr>
          <a:xfrm>
            <a:off x="587375" y="354013"/>
            <a:ext cx="7772400" cy="639762"/>
          </a:xfrm>
        </p:spPr>
        <p:txBody>
          <a:bodyPr/>
          <a:lstStyle/>
          <a:p>
            <a:r>
              <a:rPr lang="en-US" sz="3200"/>
              <a:t>Main results</a:t>
            </a:r>
            <a:endParaRPr lang="ru-RU" sz="3200"/>
          </a:p>
        </p:txBody>
      </p:sp>
      <p:sp>
        <p:nvSpPr>
          <p:cNvPr id="741379" name="Rectangle 3"/>
          <p:cNvSpPr>
            <a:spLocks noGrp="1" noChangeArrowheads="1"/>
          </p:cNvSpPr>
          <p:nvPr>
            <p:ph type="body" idx="1"/>
          </p:nvPr>
        </p:nvSpPr>
        <p:spPr>
          <a:xfrm>
            <a:off x="806450" y="1574800"/>
            <a:ext cx="7772400" cy="4406900"/>
          </a:xfrm>
        </p:spPr>
        <p:txBody>
          <a:bodyPr/>
          <a:lstStyle/>
          <a:p>
            <a:r>
              <a:rPr lang="en-US"/>
              <a:t>Melt oxidation index increased from </a:t>
            </a:r>
            <a:r>
              <a:rPr lang="ru-RU"/>
              <a:t> С-70 </a:t>
            </a:r>
            <a:r>
              <a:rPr lang="en-US"/>
              <a:t>to</a:t>
            </a:r>
            <a:r>
              <a:rPr lang="ru-RU"/>
              <a:t> С-100 </a:t>
            </a:r>
            <a:r>
              <a:rPr lang="en-US"/>
              <a:t>leads to a reduced release rate of strontium and barium</a:t>
            </a:r>
            <a:r>
              <a:rPr lang="ru-RU"/>
              <a:t> </a:t>
            </a:r>
            <a:r>
              <a:rPr lang="en-US"/>
              <a:t>~</a:t>
            </a:r>
            <a:r>
              <a:rPr lang="ru-RU"/>
              <a:t> 20 </a:t>
            </a:r>
            <a:r>
              <a:rPr lang="en-US"/>
              <a:t>and</a:t>
            </a:r>
            <a:r>
              <a:rPr lang="ru-RU"/>
              <a:t> </a:t>
            </a:r>
            <a:r>
              <a:rPr lang="en-US"/>
              <a:t>~</a:t>
            </a:r>
            <a:r>
              <a:rPr lang="ru-RU"/>
              <a:t> 10 </a:t>
            </a:r>
            <a:r>
              <a:rPr lang="en-US"/>
              <a:t>times</a:t>
            </a:r>
            <a:r>
              <a:rPr lang="ru-RU"/>
              <a:t>, </a:t>
            </a:r>
            <a:r>
              <a:rPr lang="en-US"/>
              <a:t>respectively</a:t>
            </a:r>
            <a:endParaRPr lang="ru-RU"/>
          </a:p>
          <a:p>
            <a:r>
              <a:rPr lang="en-US"/>
              <a:t>Total mass rate of aerosol release is decreased by </a:t>
            </a:r>
            <a:r>
              <a:rPr lang="ru-RU"/>
              <a:t> </a:t>
            </a:r>
            <a:r>
              <a:rPr lang="en-US"/>
              <a:t>~</a:t>
            </a:r>
            <a:r>
              <a:rPr lang="ru-RU"/>
              <a:t> 5 </a:t>
            </a:r>
            <a:r>
              <a:rPr lang="en-US"/>
              <a:t>times</a:t>
            </a:r>
            <a:endParaRPr lang="ru-RU"/>
          </a:p>
          <a:p>
            <a:r>
              <a:rPr lang="en-US"/>
              <a:t>Ruthenium volatilization rate is </a:t>
            </a:r>
            <a:r>
              <a:rPr lang="ru-RU"/>
              <a:t> </a:t>
            </a:r>
            <a:r>
              <a:rPr lang="en-US"/>
              <a:t>insignificantly sensitive to the oxidation index</a:t>
            </a:r>
            <a:endParaRPr lang="ru-RU"/>
          </a:p>
          <a:p>
            <a:r>
              <a:rPr lang="en-US"/>
              <a:t>Molybdenum release rate </a:t>
            </a:r>
            <a:r>
              <a:rPr lang="ru-RU"/>
              <a:t> </a:t>
            </a:r>
            <a:r>
              <a:rPr lang="en-US"/>
              <a:t>is increased by</a:t>
            </a:r>
            <a:r>
              <a:rPr lang="ru-RU"/>
              <a:t> </a:t>
            </a:r>
            <a:r>
              <a:rPr lang="en-US"/>
              <a:t>~</a:t>
            </a:r>
            <a:r>
              <a:rPr lang="ru-RU"/>
              <a:t> 5 </a:t>
            </a:r>
            <a:r>
              <a:rPr lang="en-US"/>
              <a:t>times</a:t>
            </a:r>
            <a:endParaRPr lang="ru-RU"/>
          </a:p>
        </p:txBody>
      </p:sp>
    </p:spTree>
  </p:cSld>
  <p:clrMapOvr>
    <a:masterClrMapping/>
  </p:clrMapOvr>
  <p:transition advClick="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F1ECE623-188A-499A-BCD7-974E9F4AAD5B}" type="slidenum">
              <a:rPr lang="en-GB" sz="1400"/>
              <a:pPr/>
              <a:t>4</a:t>
            </a:fld>
            <a:endParaRPr lang="en-GB" sz="1400"/>
          </a:p>
        </p:txBody>
      </p:sp>
      <p:sp>
        <p:nvSpPr>
          <p:cNvPr id="733186" name="Rectangle 2"/>
          <p:cNvSpPr>
            <a:spLocks noGrp="1" noChangeArrowheads="1"/>
          </p:cNvSpPr>
          <p:nvPr>
            <p:ph type="title"/>
          </p:nvPr>
        </p:nvSpPr>
        <p:spPr>
          <a:xfrm>
            <a:off x="685800" y="0"/>
            <a:ext cx="8135938" cy="552450"/>
          </a:xfrm>
        </p:spPr>
        <p:txBody>
          <a:bodyPr/>
          <a:lstStyle/>
          <a:p>
            <a:r>
              <a:rPr lang="en-US" sz="2400"/>
              <a:t>Experimental conditions of </a:t>
            </a:r>
            <a:r>
              <a:rPr lang="ru-RU" sz="2400"/>
              <a:t>МСР-3, МА-7, МА-9, </a:t>
            </a:r>
            <a:r>
              <a:rPr lang="en-US" sz="2400"/>
              <a:t>EV</a:t>
            </a:r>
            <a:r>
              <a:rPr lang="ru-RU" sz="2400"/>
              <a:t>-</a:t>
            </a:r>
            <a:r>
              <a:rPr lang="en-US" sz="2400"/>
              <a:t>1</a:t>
            </a:r>
            <a:endParaRPr lang="ru-RU" sz="2400"/>
          </a:p>
        </p:txBody>
      </p:sp>
      <p:graphicFrame>
        <p:nvGraphicFramePr>
          <p:cNvPr id="733257" name="Group 73"/>
          <p:cNvGraphicFramePr>
            <a:graphicFrameLocks noGrp="1"/>
          </p:cNvGraphicFramePr>
          <p:nvPr>
            <p:ph idx="1"/>
          </p:nvPr>
        </p:nvGraphicFramePr>
        <p:xfrm>
          <a:off x="120650" y="515938"/>
          <a:ext cx="8936038" cy="5882998"/>
        </p:xfrm>
        <a:graphic>
          <a:graphicData uri="http://schemas.openxmlformats.org/drawingml/2006/table">
            <a:tbl>
              <a:tblPr/>
              <a:tblGrid>
                <a:gridCol w="682625"/>
                <a:gridCol w="1658938"/>
                <a:gridCol w="1138237"/>
                <a:gridCol w="782638"/>
                <a:gridCol w="847725"/>
                <a:gridCol w="923925"/>
                <a:gridCol w="922337"/>
                <a:gridCol w="1008063"/>
                <a:gridCol w="971550"/>
              </a:tblGrid>
              <a:tr h="427038">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Conditions</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gridSpan="4">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Preparatory stage</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hMerge="1">
                  <a:txBody>
                    <a:bodyPr/>
                    <a:lstStyle/>
                    <a:p>
                      <a:endParaRPr lang="de-DE"/>
                    </a:p>
                  </a:txBody>
                  <a:tcPr/>
                </a:tc>
                <a:tc hMerge="1">
                  <a:txBody>
                    <a:bodyPr/>
                    <a:lstStyle/>
                    <a:p>
                      <a:endParaRPr lang="de-DE"/>
                    </a:p>
                  </a:txBody>
                  <a:tcPr/>
                </a:tc>
                <a:tc hMerge="1">
                  <a:txBody>
                    <a:bodyPr/>
                    <a:lstStyle/>
                    <a:p>
                      <a:endParaRPr lang="de-DE"/>
                    </a:p>
                  </a:txBody>
                  <a:tcPr/>
                </a:tc>
                <a:tc rowSpan="2">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Oxidizing atmosphere</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Oxidation time</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Experimental objective</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rowSpan="2">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Note</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Experiment</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Charge composition and mass</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Target location</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0" i="0" u="none" strike="noStrike" cap="none" normalizeH="0" baseline="0" smtClean="0">
                          <a:ln>
                            <a:noFill/>
                          </a:ln>
                          <a:solidFill>
                            <a:srgbClr val="000066"/>
                          </a:solidFill>
                          <a:effectLst/>
                          <a:latin typeface="Arial" pitchFamily="34" charset="0"/>
                        </a:rPr>
                        <a:t>Time of exposure</a:t>
                      </a:r>
                      <a:endParaRPr kumimoji="0" lang="ru-RU" sz="14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300" b="0" i="0" u="none" strike="noStrike" cap="none" normalizeH="0" baseline="0" smtClean="0">
                          <a:ln>
                            <a:noFill/>
                          </a:ln>
                          <a:solidFill>
                            <a:srgbClr val="000066"/>
                          </a:solidFill>
                          <a:effectLst/>
                          <a:latin typeface="Arial" pitchFamily="34" charset="0"/>
                        </a:rPr>
                        <a:t>Above-melt atmosphere</a:t>
                      </a:r>
                      <a:endParaRPr kumimoji="0" lang="ru-RU" sz="13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vMerge="1">
                  <a:txBody>
                    <a:bodyPr/>
                    <a:lstStyle/>
                    <a:p>
                      <a:endParaRPr lang="de-DE"/>
                    </a:p>
                  </a:txBody>
                  <a:tcPr/>
                </a:tc>
                <a:tc vMerge="1">
                  <a:txBody>
                    <a:bodyPr/>
                    <a:lstStyle/>
                    <a:p>
                      <a:endParaRPr lang="de-DE"/>
                    </a:p>
                  </a:txBody>
                  <a:tcPr/>
                </a:tc>
                <a:tc vMerge="1">
                  <a:txBody>
                    <a:bodyPr/>
                    <a:lstStyle/>
                    <a:p>
                      <a:endParaRPr lang="de-DE"/>
                    </a:p>
                  </a:txBody>
                  <a:tcPr/>
                </a:tc>
                <a:tc vMerge="1">
                  <a:txBody>
                    <a:bodyPr/>
                    <a:lstStyle/>
                    <a:p>
                      <a:endParaRPr lang="de-DE"/>
                    </a:p>
                  </a:txBody>
                  <a:tcPr/>
                </a:tc>
              </a:tr>
              <a:tr h="1203325">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1800" b="0" i="0" u="none" strike="noStrike" cap="none" normalizeH="0" baseline="0" smtClean="0">
                          <a:ln>
                            <a:noFill/>
                          </a:ln>
                          <a:solidFill>
                            <a:srgbClr val="000066"/>
                          </a:solidFill>
                          <a:effectLst/>
                          <a:latin typeface="Arial" pitchFamily="34" charset="0"/>
                        </a:rPr>
                        <a:t>МСР-3</a:t>
                      </a:r>
                    </a:p>
                  </a:txBody>
                  <a:tcPr marL="18000" marR="18000" marT="10800" marB="10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C-31.8</a:t>
                      </a:r>
                    </a:p>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Simulated crust</a:t>
                      </a:r>
                      <a:r>
                        <a:rPr kumimoji="0" lang="ru-RU" sz="1200" b="1" i="0" u="none" strike="noStrike" cap="none" normalizeH="0" baseline="0" smtClean="0">
                          <a:ln>
                            <a:noFill/>
                          </a:ln>
                          <a:solidFill>
                            <a:srgbClr val="000066"/>
                          </a:solidFill>
                          <a:effectLst/>
                          <a:latin typeface="Arial" pitchFamily="34" charset="0"/>
                        </a:rPr>
                        <a:t> 150</a:t>
                      </a:r>
                      <a:r>
                        <a:rPr kumimoji="0" lang="en-US" sz="1200" b="1" i="0" u="none" strike="noStrike" cap="none" normalizeH="0" baseline="0" smtClean="0">
                          <a:ln>
                            <a:noFill/>
                          </a:ln>
                          <a:solidFill>
                            <a:srgbClr val="000066"/>
                          </a:solidFill>
                          <a:effectLst/>
                          <a:latin typeface="Arial" pitchFamily="34" charset="0"/>
                        </a:rPr>
                        <a:t> g</a:t>
                      </a:r>
                      <a:endParaRPr kumimoji="0" lang="ru-RU" sz="12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UO</a:t>
                      </a:r>
                      <a:r>
                        <a:rPr kumimoji="0" lang="en-US" sz="1200" b="1" i="0" u="none" strike="noStrike" cap="none" normalizeH="0" baseline="-25000" smtClean="0">
                          <a:ln>
                            <a:noFill/>
                          </a:ln>
                          <a:solidFill>
                            <a:srgbClr val="000066"/>
                          </a:solidFill>
                          <a:effectLst/>
                          <a:latin typeface="Arial" pitchFamily="34" charset="0"/>
                        </a:rPr>
                        <a:t>2</a:t>
                      </a:r>
                      <a:r>
                        <a:rPr kumimoji="0" lang="en-US" sz="1200" b="1" i="0" u="none" strike="noStrike" cap="none" normalizeH="0" baseline="0" smtClean="0">
                          <a:ln>
                            <a:noFill/>
                          </a:ln>
                          <a:solidFill>
                            <a:srgbClr val="000066"/>
                          </a:solidFill>
                          <a:effectLst/>
                          <a:latin typeface="Arial" pitchFamily="34" charset="0"/>
                        </a:rPr>
                        <a:t>-1271.7 g</a:t>
                      </a:r>
                      <a:br>
                        <a:rPr kumimoji="0" lang="en-US"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ZrO</a:t>
                      </a:r>
                      <a:r>
                        <a:rPr kumimoji="0" lang="en-US" sz="1200" b="1" i="0" u="none" strike="noStrike" cap="none" normalizeH="0" baseline="-25000" smtClean="0">
                          <a:ln>
                            <a:noFill/>
                          </a:ln>
                          <a:solidFill>
                            <a:srgbClr val="000066"/>
                          </a:solidFill>
                          <a:effectLst/>
                          <a:latin typeface="Arial" pitchFamily="34" charset="0"/>
                        </a:rPr>
                        <a:t>2</a:t>
                      </a:r>
                      <a:r>
                        <a:rPr kumimoji="0" lang="en-US" sz="1200" b="1" i="0" u="none" strike="noStrike" cap="none" normalizeH="0" baseline="0" smtClean="0">
                          <a:ln>
                            <a:noFill/>
                          </a:ln>
                          <a:solidFill>
                            <a:srgbClr val="000066"/>
                          </a:solidFill>
                          <a:effectLst/>
                          <a:latin typeface="Arial" pitchFamily="34" charset="0"/>
                        </a:rPr>
                        <a:t>-150.6 g </a:t>
                      </a:r>
                      <a:r>
                        <a:rPr kumimoji="0" lang="ru-RU" sz="1200" b="1" i="0" u="none" strike="noStrike" cap="none" normalizeH="0" baseline="0" smtClean="0">
                          <a:ln>
                            <a:noFill/>
                          </a:ln>
                          <a:solidFill>
                            <a:srgbClr val="000066"/>
                          </a:solidFill>
                          <a:effectLst/>
                          <a:latin typeface="Arial" pitchFamily="34" charset="0"/>
                        </a:rPr>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Zr-250 g</a:t>
                      </a: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Cooled vessel steel specimen similar to</a:t>
                      </a:r>
                      <a:r>
                        <a:rPr kumimoji="0" lang="ru-RU" sz="1200" b="1" i="0" u="none" strike="noStrike" cap="none" normalizeH="0" baseline="0" smtClean="0">
                          <a:ln>
                            <a:noFill/>
                          </a:ln>
                          <a:solidFill>
                            <a:srgbClr val="000066"/>
                          </a:solidFill>
                          <a:effectLst/>
                          <a:latin typeface="Arial" pitchFamily="34" charset="0"/>
                        </a:rPr>
                        <a:t> МС6</a:t>
                      </a: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2000" b="0" i="0" u="none" strike="noStrike" cap="none" normalizeH="0" baseline="0" smtClean="0">
                          <a:ln>
                            <a:noFill/>
                          </a:ln>
                          <a:solidFill>
                            <a:srgbClr val="000066"/>
                          </a:solidFill>
                          <a:effectLst/>
                          <a:latin typeface="Arial" pitchFamily="34" charset="0"/>
                        </a:rPr>
                        <a:t>11 </a:t>
                      </a:r>
                      <a:r>
                        <a:rPr kumimoji="0" lang="en-US" sz="2000" b="0" i="0" u="none" strike="noStrike" cap="none" normalizeH="0" baseline="0" smtClean="0">
                          <a:ln>
                            <a:noFill/>
                          </a:ln>
                          <a:solidFill>
                            <a:srgbClr val="000066"/>
                          </a:solidFill>
                          <a:effectLst/>
                          <a:latin typeface="Arial" pitchFamily="34" charset="0"/>
                        </a:rPr>
                        <a:t>h</a:t>
                      </a: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rPr>
                        <a:t>Ar</a:t>
                      </a: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Steam</a:t>
                      </a: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(Ar</a:t>
                      </a:r>
                      <a:r>
                        <a:rPr kumimoji="0" lang="en-US" sz="1600" b="1" i="0" u="none" strike="noStrike" cap="none" normalizeH="0" baseline="0" smtClean="0">
                          <a:ln>
                            <a:noFill/>
                          </a:ln>
                          <a:solidFill>
                            <a:srgbClr val="000066"/>
                          </a:solidFill>
                          <a:effectLst/>
                          <a:latin typeface="Arial" pitchFamily="34" charset="0"/>
                          <a:cs typeface="Arial" pitchFamily="34" charset="0"/>
                        </a:rPr>
                        <a:t>→ steam)</a:t>
                      </a: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16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rgbClr val="000066"/>
                          </a:solidFill>
                          <a:effectLst/>
                          <a:latin typeface="Arial" pitchFamily="34" charset="0"/>
                        </a:rPr>
                        <a:t>8000 s</a:t>
                      </a:r>
                      <a:endParaRPr kumimoji="0" lang="ru-RU" sz="16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Oxidation kinetics of molten pool and </a:t>
                      </a:r>
                      <a:r>
                        <a:rPr kumimoji="0" lang="ru-RU" sz="1200" b="1" i="0" u="none" strike="noStrike" cap="none" normalizeH="0" baseline="0" smtClean="0">
                          <a:ln>
                            <a:noFill/>
                          </a:ln>
                          <a:solidFill>
                            <a:srgbClr val="000066"/>
                          </a:solidFill>
                          <a:effectLst/>
                          <a:latin typeface="Arial" pitchFamily="34" charset="0"/>
                        </a:rPr>
                        <a:t> </a:t>
                      </a:r>
                      <a:r>
                        <a:rPr kumimoji="0" lang="en-US" sz="1200" b="1" i="0" u="none" strike="noStrike" cap="none" normalizeH="0" baseline="0" smtClean="0">
                          <a:ln>
                            <a:noFill/>
                          </a:ln>
                          <a:solidFill>
                            <a:srgbClr val="000066"/>
                          </a:solidFill>
                          <a:effectLst/>
                          <a:latin typeface="Arial" pitchFamily="34" charset="0"/>
                        </a:rPr>
                        <a:t>interaction zone</a:t>
                      </a:r>
                      <a:r>
                        <a:rPr kumimoji="0" lang="ru-RU" sz="1200" b="1" i="0" u="none" strike="noStrike" cap="none" normalizeH="0" baseline="0" smtClean="0">
                          <a:ln>
                            <a:noFill/>
                          </a:ln>
                          <a:solidFill>
                            <a:srgbClr val="000066"/>
                          </a:solidFill>
                          <a:effectLst/>
                          <a:latin typeface="Arial" pitchFamily="34" charset="0"/>
                        </a:rPr>
                        <a:t> (</a:t>
                      </a:r>
                      <a:r>
                        <a:rPr kumimoji="0" lang="en-US" sz="1200" b="1" i="0" u="none" strike="noStrike" cap="none" normalizeH="0" baseline="0" smtClean="0">
                          <a:ln>
                            <a:noFill/>
                          </a:ln>
                          <a:solidFill>
                            <a:srgbClr val="000066"/>
                          </a:solidFill>
                          <a:effectLst/>
                          <a:latin typeface="Arial" pitchFamily="34" charset="0"/>
                        </a:rPr>
                        <a:t>IZ)</a:t>
                      </a: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Crust between pool and</a:t>
                      </a:r>
                      <a:r>
                        <a:rPr kumimoji="0" lang="ru-RU" sz="1200" b="1" i="0" u="none" strike="noStrike" cap="none" normalizeH="0" baseline="0" smtClean="0">
                          <a:ln>
                            <a:noFill/>
                          </a:ln>
                          <a:solidFill>
                            <a:srgbClr val="000066"/>
                          </a:solidFill>
                          <a:effectLst/>
                          <a:latin typeface="Arial" pitchFamily="34" charset="0"/>
                        </a:rPr>
                        <a:t> </a:t>
                      </a:r>
                      <a:r>
                        <a:rPr kumimoji="0" lang="en-US" sz="1200" b="1" i="0" u="none" strike="noStrike" cap="none" normalizeH="0" baseline="0" smtClean="0">
                          <a:ln>
                            <a:noFill/>
                          </a:ln>
                          <a:solidFill>
                            <a:srgbClr val="000066"/>
                          </a:solidFill>
                          <a:effectLst/>
                          <a:latin typeface="Arial" pitchFamily="34" charset="0"/>
                        </a:rPr>
                        <a:t>IZ</a:t>
                      </a: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685800">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2000" b="0" i="0" u="none" strike="noStrike" cap="none" normalizeH="0" baseline="0" smtClean="0">
                          <a:ln>
                            <a:noFill/>
                          </a:ln>
                          <a:solidFill>
                            <a:srgbClr val="000066"/>
                          </a:solidFill>
                          <a:effectLst/>
                          <a:latin typeface="Arial" pitchFamily="34" charset="0"/>
                        </a:rPr>
                        <a:t>МА-7</a:t>
                      </a:r>
                    </a:p>
                  </a:txBody>
                  <a:tcPr marL="18000" marR="18000" marT="10800" marB="10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Mass of oxides</a:t>
                      </a:r>
                      <a:r>
                        <a:rPr kumimoji="0" lang="ru-RU" sz="1200" b="1" i="0" u="none" strike="noStrike" cap="none" normalizeH="0" baseline="0" smtClean="0">
                          <a:ln>
                            <a:noFill/>
                          </a:ln>
                          <a:solidFill>
                            <a:srgbClr val="000066"/>
                          </a:solidFill>
                          <a:effectLst/>
                          <a:latin typeface="Arial" pitchFamily="34" charset="0"/>
                        </a:rPr>
                        <a:t> 1800 </a:t>
                      </a:r>
                      <a:r>
                        <a:rPr kumimoji="0" lang="en-US" sz="1200" b="1" i="0" u="none" strike="noStrike" cap="none" normalizeH="0" baseline="0" smtClean="0">
                          <a:ln>
                            <a:noFill/>
                          </a:ln>
                          <a:solidFill>
                            <a:srgbClr val="000066"/>
                          </a:solidFill>
                          <a:effectLst/>
                          <a:latin typeface="Arial" pitchFamily="34" charset="0"/>
                        </a:rPr>
                        <a:t>g</a:t>
                      </a:r>
                      <a:r>
                        <a:rPr kumimoji="0" lang="ru-RU" sz="1200" b="1" i="0" u="none" strike="noStrike" cap="none" normalizeH="0" baseline="0" smtClean="0">
                          <a:ln>
                            <a:noFill/>
                          </a:ln>
                          <a:solidFill>
                            <a:srgbClr val="000066"/>
                          </a:solidFill>
                          <a:effectLst/>
                          <a:latin typeface="Arial" pitchFamily="34" charset="0"/>
                        </a:rPr>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UO</a:t>
                      </a:r>
                      <a:r>
                        <a:rPr kumimoji="0" lang="en-US" sz="1200" b="1" i="0" u="none" strike="noStrike" cap="none" normalizeH="0" baseline="-25000" smtClean="0">
                          <a:ln>
                            <a:noFill/>
                          </a:ln>
                          <a:solidFill>
                            <a:srgbClr val="000066"/>
                          </a:solidFill>
                          <a:effectLst/>
                          <a:latin typeface="Arial" pitchFamily="34" charset="0"/>
                        </a:rPr>
                        <a:t>2</a:t>
                      </a:r>
                      <a:r>
                        <a:rPr kumimoji="0" lang="en-US" sz="1200" b="1" i="0" u="none" strike="noStrike" cap="none" normalizeH="0" baseline="0" smtClean="0">
                          <a:ln>
                            <a:noFill/>
                          </a:ln>
                          <a:solidFill>
                            <a:srgbClr val="000066"/>
                          </a:solidFill>
                          <a:effectLst/>
                          <a:latin typeface="Arial" pitchFamily="34" charset="0"/>
                        </a:rPr>
                        <a:t>-76 mass</a:t>
                      </a:r>
                      <a:r>
                        <a:rPr kumimoji="0" lang="ru-RU" sz="1200" b="1" i="0" u="none" strike="noStrike" cap="none" normalizeH="0" baseline="0" smtClean="0">
                          <a:ln>
                            <a:noFill/>
                          </a:ln>
                          <a:solidFill>
                            <a:srgbClr val="000066"/>
                          </a:solidFill>
                          <a:effectLst/>
                          <a:latin typeface="Arial" pitchFamily="34" charset="0"/>
                        </a:rPr>
                        <a:t>%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ZrO</a:t>
                      </a:r>
                      <a:r>
                        <a:rPr kumimoji="0" lang="en-US" sz="1200" b="1" i="0" u="none" strike="noStrike" cap="none" normalizeH="0" baseline="-25000" smtClean="0">
                          <a:ln>
                            <a:noFill/>
                          </a:ln>
                          <a:solidFill>
                            <a:srgbClr val="000066"/>
                          </a:solidFill>
                          <a:effectLst/>
                          <a:latin typeface="Arial" pitchFamily="34" charset="0"/>
                        </a:rPr>
                        <a:t>2</a:t>
                      </a:r>
                      <a:r>
                        <a:rPr kumimoji="0" lang="en-US" sz="1200" b="1" i="0" u="none" strike="noStrike" cap="none" normalizeH="0" baseline="0" smtClean="0">
                          <a:ln>
                            <a:noFill/>
                          </a:ln>
                          <a:solidFill>
                            <a:srgbClr val="000066"/>
                          </a:solidFill>
                          <a:effectLst/>
                          <a:latin typeface="Arial" pitchFamily="34" charset="0"/>
                        </a:rPr>
                        <a:t>-</a:t>
                      </a:r>
                      <a:r>
                        <a:rPr kumimoji="0" lang="ru-RU" sz="1200" b="1" i="0" u="none" strike="noStrike" cap="none" normalizeH="0" baseline="0" smtClean="0">
                          <a:ln>
                            <a:noFill/>
                          </a:ln>
                          <a:solidFill>
                            <a:srgbClr val="000066"/>
                          </a:solidFill>
                          <a:effectLst/>
                          <a:latin typeface="Arial" pitchFamily="34" charset="0"/>
                        </a:rPr>
                        <a:t>9 </a:t>
                      </a:r>
                      <a:r>
                        <a:rPr kumimoji="0" lang="en-US" sz="1200" b="1" i="0" u="none" strike="noStrike" cap="none" normalizeH="0" baseline="0" smtClean="0">
                          <a:ln>
                            <a:noFill/>
                          </a:ln>
                          <a:solidFill>
                            <a:srgbClr val="000066"/>
                          </a:solidFill>
                          <a:effectLst/>
                          <a:latin typeface="Arial" pitchFamily="34" charset="0"/>
                        </a:rPr>
                        <a:t>mass</a:t>
                      </a:r>
                      <a:r>
                        <a:rPr kumimoji="0" lang="ru-RU" sz="1200" b="1" i="0" u="none" strike="noStrike" cap="none" normalizeH="0" baseline="0" smtClean="0">
                          <a:ln>
                            <a:noFill/>
                          </a:ln>
                          <a:solidFill>
                            <a:srgbClr val="000066"/>
                          </a:solidFill>
                          <a:effectLst/>
                          <a:latin typeface="Arial" pitchFamily="34" charset="0"/>
                        </a:rPr>
                        <a:t>%</a:t>
                      </a:r>
                      <a:r>
                        <a:rPr kumimoji="0" lang="en-US" sz="1200" b="1" i="0" u="none" strike="noStrike" cap="none" normalizeH="0" baseline="0" smtClean="0">
                          <a:ln>
                            <a:noFill/>
                          </a:ln>
                          <a:solidFill>
                            <a:srgbClr val="000066"/>
                          </a:solidFill>
                          <a:effectLst/>
                          <a:latin typeface="Arial" pitchFamily="34" charset="0"/>
                        </a:rPr>
                        <a:t> </a:t>
                      </a:r>
                      <a:r>
                        <a:rPr kumimoji="0" lang="ru-RU" sz="1200" b="1" i="0" u="none" strike="noStrike" cap="none" normalizeH="0" baseline="0" smtClean="0">
                          <a:ln>
                            <a:noFill/>
                          </a:ln>
                          <a:solidFill>
                            <a:srgbClr val="000066"/>
                          </a:solidFill>
                          <a:effectLst/>
                          <a:latin typeface="Arial" pitchFamily="34" charset="0"/>
                        </a:rPr>
                        <a:t>     С-32</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Zr-</a:t>
                      </a:r>
                      <a:r>
                        <a:rPr kumimoji="0" lang="ru-RU" sz="1200" b="1" i="0" u="none" strike="noStrike" cap="none" normalizeH="0" baseline="0" smtClean="0">
                          <a:ln>
                            <a:noFill/>
                          </a:ln>
                          <a:solidFill>
                            <a:srgbClr val="000066"/>
                          </a:solidFill>
                          <a:effectLst/>
                          <a:latin typeface="Arial" pitchFamily="34" charset="0"/>
                        </a:rPr>
                        <a:t>15 </a:t>
                      </a:r>
                      <a:r>
                        <a:rPr kumimoji="0" lang="en-US" sz="1200" b="1" i="0" u="none" strike="noStrike" cap="none" normalizeH="0" baseline="0" smtClean="0">
                          <a:ln>
                            <a:noFill/>
                          </a:ln>
                          <a:solidFill>
                            <a:srgbClr val="000066"/>
                          </a:solidFill>
                          <a:effectLst/>
                          <a:latin typeface="Arial" pitchFamily="34" charset="0"/>
                        </a:rPr>
                        <a:t>mass</a:t>
                      </a:r>
                      <a:r>
                        <a:rPr kumimoji="0" lang="ru-RU" sz="1200" b="1" i="0" u="none" strike="noStrike" cap="none" normalizeH="0" baseline="0" smtClean="0">
                          <a:ln>
                            <a:noFill/>
                          </a:ln>
                          <a:solidFill>
                            <a:srgbClr val="000066"/>
                          </a:solidFill>
                          <a:effectLst/>
                          <a:latin typeface="Arial" pitchFamily="34" charset="0"/>
                        </a:rPr>
                        <a:t>%</a:t>
                      </a:r>
                    </a:p>
                    <a:p>
                      <a:pPr marL="0" marR="0" lvl="0" indent="0" algn="l"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Steel – 200 g</a:t>
                      </a:r>
                      <a:r>
                        <a:rPr kumimoji="0" lang="ru-RU" sz="1200" b="1" i="0" u="none" strike="noStrike" cap="none" normalizeH="0" baseline="0" smtClean="0">
                          <a:ln>
                            <a:noFill/>
                          </a:ln>
                          <a:solidFill>
                            <a:srgbClr val="000066"/>
                          </a:solidFill>
                          <a:effectLst/>
                          <a:latin typeface="Arial" pitchFamily="34" charset="0"/>
                        </a:rPr>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m</a:t>
                      </a:r>
                      <a:r>
                        <a:rPr kumimoji="0" lang="en-US" sz="1200" b="1" i="0" u="none" strike="noStrike" cap="none" normalizeH="0" baseline="-25000" smtClean="0">
                          <a:ln>
                            <a:noFill/>
                          </a:ln>
                          <a:solidFill>
                            <a:srgbClr val="000066"/>
                          </a:solidFill>
                          <a:effectLst/>
                          <a:latin typeface="Arial" pitchFamily="34" charset="0"/>
                        </a:rPr>
                        <a:t>steel</a:t>
                      </a:r>
                      <a:r>
                        <a:rPr kumimoji="0" lang="en-US" sz="1200" b="1" i="0" u="none" strike="noStrike" cap="none" normalizeH="0" baseline="0" smtClean="0">
                          <a:ln>
                            <a:noFill/>
                          </a:ln>
                          <a:solidFill>
                            <a:srgbClr val="000066"/>
                          </a:solidFill>
                          <a:effectLst/>
                          <a:latin typeface="Arial" pitchFamily="34" charset="0"/>
                        </a:rPr>
                        <a:t>/m</a:t>
                      </a:r>
                      <a:r>
                        <a:rPr kumimoji="0" lang="en-US" sz="1200" b="1" i="0" u="none" strike="noStrike" cap="none" normalizeH="0" baseline="-25000" smtClean="0">
                          <a:ln>
                            <a:noFill/>
                          </a:ln>
                          <a:solidFill>
                            <a:srgbClr val="000066"/>
                          </a:solidFill>
                          <a:effectLst/>
                          <a:latin typeface="Arial" pitchFamily="34" charset="0"/>
                        </a:rPr>
                        <a:t>cor</a:t>
                      </a:r>
                      <a:r>
                        <a:rPr kumimoji="0" lang="en-US" sz="1200" b="1" i="0" u="none" strike="noStrike" cap="none" normalizeH="0" baseline="0" smtClean="0">
                          <a:ln>
                            <a:noFill/>
                          </a:ln>
                          <a:solidFill>
                            <a:srgbClr val="000066"/>
                          </a:solidFill>
                          <a:effectLst/>
                          <a:latin typeface="Arial" pitchFamily="34" charset="0"/>
                        </a:rPr>
                        <a:t> </a:t>
                      </a:r>
                      <a:r>
                        <a:rPr kumimoji="0" lang="en-US" sz="1200" b="1" i="0" u="none" strike="noStrike" cap="none" normalizeH="0" baseline="0" smtClean="0">
                          <a:ln>
                            <a:noFill/>
                          </a:ln>
                          <a:solidFill>
                            <a:srgbClr val="000066"/>
                          </a:solidFill>
                          <a:effectLst/>
                          <a:latin typeface="Arial" pitchFamily="34" charset="0"/>
                          <a:cs typeface="Arial" pitchFamily="34" charset="0"/>
                        </a:rPr>
                        <a:t>≈ 0.1</a:t>
                      </a: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1" i="0" u="none" strike="noStrike" cap="none" normalizeH="0" baseline="0" smtClean="0">
                          <a:ln>
                            <a:noFill/>
                          </a:ln>
                          <a:solidFill>
                            <a:srgbClr val="000066"/>
                          </a:solidFill>
                          <a:effectLst/>
                          <a:latin typeface="Arial" pitchFamily="34" charset="0"/>
                        </a:rPr>
                        <a:t>Bottom calorimeter</a:t>
                      </a:r>
                      <a:endParaRPr kumimoji="0" lang="ru-RU" sz="14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2000" b="0" i="0" u="none" strike="noStrike" cap="none" normalizeH="0" baseline="0" smtClean="0">
                          <a:ln>
                            <a:noFill/>
                          </a:ln>
                          <a:solidFill>
                            <a:srgbClr val="000066"/>
                          </a:solidFill>
                          <a:effectLst/>
                          <a:latin typeface="Arial" pitchFamily="34" charset="0"/>
                        </a:rPr>
                        <a:t>0,5 </a:t>
                      </a:r>
                      <a:r>
                        <a:rPr kumimoji="0" lang="en-US" sz="2000" b="0" i="0" u="none" strike="noStrike" cap="none" normalizeH="0" baseline="0" smtClean="0">
                          <a:ln>
                            <a:noFill/>
                          </a:ln>
                          <a:solidFill>
                            <a:srgbClr val="000066"/>
                          </a:solidFill>
                          <a:effectLst/>
                          <a:latin typeface="Arial" pitchFamily="34" charset="0"/>
                        </a:rPr>
                        <a:t>h</a:t>
                      </a: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rPr>
                        <a:t>Ar</a:t>
                      </a: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Air</a:t>
                      </a: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(Ar</a:t>
                      </a:r>
                      <a:r>
                        <a:rPr kumimoji="0" lang="en-US" sz="1600" b="1" i="0" u="none" strike="noStrike" cap="none" normalizeH="0" baseline="0" smtClean="0">
                          <a:ln>
                            <a:noFill/>
                          </a:ln>
                          <a:solidFill>
                            <a:srgbClr val="000066"/>
                          </a:solidFill>
                          <a:effectLst/>
                          <a:latin typeface="Arial" pitchFamily="34" charset="0"/>
                          <a:cs typeface="Arial" pitchFamily="34" charset="0"/>
                        </a:rPr>
                        <a:t>→Air)</a:t>
                      </a: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16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rgbClr val="000066"/>
                          </a:solidFill>
                          <a:effectLst/>
                          <a:latin typeface="Arial" pitchFamily="34" charset="0"/>
                        </a:rPr>
                        <a:t>320 s</a:t>
                      </a:r>
                      <a:endParaRPr kumimoji="0" lang="ru-RU" sz="16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Oxidation kinetics and changed stratification of layers</a:t>
                      </a: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Regime termination criterion</a:t>
                      </a:r>
                      <a:r>
                        <a:rPr kumimoji="0" lang="ru-RU" sz="1200" b="1" i="0" u="none" strike="noStrike" cap="none" normalizeH="0" baseline="0" smtClean="0">
                          <a:ln>
                            <a:noFill/>
                          </a:ln>
                          <a:solidFill>
                            <a:srgbClr val="000066"/>
                          </a:solidFill>
                          <a:effectLst/>
                          <a:latin typeface="Arial" pitchFamily="34" charset="0"/>
                        </a:rPr>
                        <a:t> – </a:t>
                      </a:r>
                      <a:r>
                        <a:rPr kumimoji="0" lang="en-US" sz="1200" b="1" i="0" u="none" strike="noStrike" cap="none" normalizeH="0" baseline="0" smtClean="0">
                          <a:ln>
                            <a:noFill/>
                          </a:ln>
                          <a:solidFill>
                            <a:srgbClr val="000066"/>
                          </a:solidFill>
                          <a:effectLst/>
                          <a:latin typeface="Arial" pitchFamily="34" charset="0"/>
                        </a:rPr>
                        <a:t>inversion of layers</a:t>
                      </a: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179513">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2000" b="0" i="0" u="none" strike="noStrike" cap="none" normalizeH="0" baseline="0" smtClean="0">
                          <a:ln>
                            <a:noFill/>
                          </a:ln>
                          <a:solidFill>
                            <a:srgbClr val="000066"/>
                          </a:solidFill>
                          <a:effectLst/>
                          <a:latin typeface="Arial" pitchFamily="34" charset="0"/>
                        </a:rPr>
                        <a:t>МА-9</a:t>
                      </a:r>
                    </a:p>
                  </a:txBody>
                  <a:tcPr marL="18000" marR="18000" marT="10800" marB="10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Mass of oxides</a:t>
                      </a:r>
                      <a:r>
                        <a:rPr kumimoji="0" lang="ru-RU" sz="1200" b="1" i="0" u="none" strike="noStrike" cap="none" normalizeH="0" baseline="0" smtClean="0">
                          <a:ln>
                            <a:noFill/>
                          </a:ln>
                          <a:solidFill>
                            <a:srgbClr val="000066"/>
                          </a:solidFill>
                          <a:effectLst/>
                          <a:latin typeface="Arial" pitchFamily="34" charset="0"/>
                        </a:rPr>
                        <a:t> 1800 </a:t>
                      </a:r>
                      <a:r>
                        <a:rPr kumimoji="0" lang="en-US" sz="1200" b="1" i="0" u="none" strike="noStrike" cap="none" normalizeH="0" baseline="0" smtClean="0">
                          <a:ln>
                            <a:noFill/>
                          </a:ln>
                          <a:solidFill>
                            <a:srgbClr val="000066"/>
                          </a:solidFill>
                          <a:effectLst/>
                          <a:latin typeface="Arial" pitchFamily="34" charset="0"/>
                        </a:rPr>
                        <a:t>g</a:t>
                      </a:r>
                      <a:r>
                        <a:rPr kumimoji="0" lang="ru-RU" sz="1200" b="1" i="0" u="none" strike="noStrike" cap="none" normalizeH="0" baseline="0" smtClean="0">
                          <a:ln>
                            <a:noFill/>
                          </a:ln>
                          <a:solidFill>
                            <a:srgbClr val="000066"/>
                          </a:solidFill>
                          <a:effectLst/>
                          <a:latin typeface="Arial" pitchFamily="34" charset="0"/>
                        </a:rPr>
                        <a:t>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UO</a:t>
                      </a:r>
                      <a:r>
                        <a:rPr kumimoji="0" lang="en-US" sz="1200" b="1" i="0" u="none" strike="noStrike" cap="none" normalizeH="0" baseline="-25000" smtClean="0">
                          <a:ln>
                            <a:noFill/>
                          </a:ln>
                          <a:solidFill>
                            <a:srgbClr val="000066"/>
                          </a:solidFill>
                          <a:effectLst/>
                          <a:latin typeface="Arial" pitchFamily="34" charset="0"/>
                        </a:rPr>
                        <a:t>2</a:t>
                      </a:r>
                      <a:r>
                        <a:rPr kumimoji="0" lang="en-US" sz="1200" b="1" i="0" u="none" strike="noStrike" cap="none" normalizeH="0" baseline="0" smtClean="0">
                          <a:ln>
                            <a:noFill/>
                          </a:ln>
                          <a:solidFill>
                            <a:srgbClr val="000066"/>
                          </a:solidFill>
                          <a:effectLst/>
                          <a:latin typeface="Arial" pitchFamily="34" charset="0"/>
                        </a:rPr>
                        <a:t>-76 mass</a:t>
                      </a:r>
                      <a:r>
                        <a:rPr kumimoji="0" lang="ru-RU" sz="1200" b="1" i="0" u="none" strike="noStrike" cap="none" normalizeH="0" baseline="0" smtClean="0">
                          <a:ln>
                            <a:noFill/>
                          </a:ln>
                          <a:solidFill>
                            <a:srgbClr val="000066"/>
                          </a:solidFill>
                          <a:effectLst/>
                          <a:latin typeface="Arial" pitchFamily="34" charset="0"/>
                        </a:rPr>
                        <a:t>%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ZrO</a:t>
                      </a:r>
                      <a:r>
                        <a:rPr kumimoji="0" lang="en-US" sz="1200" b="1" i="0" u="none" strike="noStrike" cap="none" normalizeH="0" baseline="-25000" smtClean="0">
                          <a:ln>
                            <a:noFill/>
                          </a:ln>
                          <a:solidFill>
                            <a:srgbClr val="000066"/>
                          </a:solidFill>
                          <a:effectLst/>
                          <a:latin typeface="Arial" pitchFamily="34" charset="0"/>
                        </a:rPr>
                        <a:t>2</a:t>
                      </a:r>
                      <a:r>
                        <a:rPr kumimoji="0" lang="en-US" sz="1200" b="1" i="0" u="none" strike="noStrike" cap="none" normalizeH="0" baseline="0" smtClean="0">
                          <a:ln>
                            <a:noFill/>
                          </a:ln>
                          <a:solidFill>
                            <a:srgbClr val="000066"/>
                          </a:solidFill>
                          <a:effectLst/>
                          <a:latin typeface="Arial" pitchFamily="34" charset="0"/>
                        </a:rPr>
                        <a:t>-</a:t>
                      </a:r>
                      <a:r>
                        <a:rPr kumimoji="0" lang="ru-RU" sz="1200" b="1" i="0" u="none" strike="noStrike" cap="none" normalizeH="0" baseline="0" smtClean="0">
                          <a:ln>
                            <a:noFill/>
                          </a:ln>
                          <a:solidFill>
                            <a:srgbClr val="000066"/>
                          </a:solidFill>
                          <a:effectLst/>
                          <a:latin typeface="Arial" pitchFamily="34" charset="0"/>
                        </a:rPr>
                        <a:t>9 </a:t>
                      </a:r>
                      <a:r>
                        <a:rPr kumimoji="0" lang="en-US" sz="1200" b="1" i="0" u="none" strike="noStrike" cap="none" normalizeH="0" baseline="0" smtClean="0">
                          <a:ln>
                            <a:noFill/>
                          </a:ln>
                          <a:solidFill>
                            <a:srgbClr val="000066"/>
                          </a:solidFill>
                          <a:effectLst/>
                          <a:latin typeface="Arial" pitchFamily="34" charset="0"/>
                        </a:rPr>
                        <a:t>mass</a:t>
                      </a:r>
                      <a:r>
                        <a:rPr kumimoji="0" lang="ru-RU" sz="1200" b="1" i="0" u="none" strike="noStrike" cap="none" normalizeH="0" baseline="0" smtClean="0">
                          <a:ln>
                            <a:noFill/>
                          </a:ln>
                          <a:solidFill>
                            <a:srgbClr val="000066"/>
                          </a:solidFill>
                          <a:effectLst/>
                          <a:latin typeface="Arial" pitchFamily="34" charset="0"/>
                        </a:rPr>
                        <a:t>%</a:t>
                      </a:r>
                      <a:r>
                        <a:rPr kumimoji="0" lang="en-US" sz="1200" b="1" i="0" u="none" strike="noStrike" cap="none" normalizeH="0" baseline="0" smtClean="0">
                          <a:ln>
                            <a:noFill/>
                          </a:ln>
                          <a:solidFill>
                            <a:srgbClr val="000066"/>
                          </a:solidFill>
                          <a:effectLst/>
                          <a:latin typeface="Arial" pitchFamily="34" charset="0"/>
                        </a:rPr>
                        <a:t> </a:t>
                      </a:r>
                      <a:r>
                        <a:rPr kumimoji="0" lang="ru-RU" sz="1200" b="1" i="0" u="none" strike="noStrike" cap="none" normalizeH="0" baseline="0" smtClean="0">
                          <a:ln>
                            <a:noFill/>
                          </a:ln>
                          <a:solidFill>
                            <a:srgbClr val="000066"/>
                          </a:solidFill>
                          <a:effectLst/>
                          <a:latin typeface="Arial" pitchFamily="34" charset="0"/>
                        </a:rPr>
                        <a:t>     С-32</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Zr-</a:t>
                      </a:r>
                      <a:r>
                        <a:rPr kumimoji="0" lang="ru-RU" sz="1200" b="1" i="0" u="none" strike="noStrike" cap="none" normalizeH="0" baseline="0" smtClean="0">
                          <a:ln>
                            <a:noFill/>
                          </a:ln>
                          <a:solidFill>
                            <a:srgbClr val="000066"/>
                          </a:solidFill>
                          <a:effectLst/>
                          <a:latin typeface="Arial" pitchFamily="34" charset="0"/>
                        </a:rPr>
                        <a:t>15 </a:t>
                      </a:r>
                      <a:r>
                        <a:rPr kumimoji="0" lang="en-US" sz="1200" b="1" i="0" u="none" strike="noStrike" cap="none" normalizeH="0" baseline="0" smtClean="0">
                          <a:ln>
                            <a:noFill/>
                          </a:ln>
                          <a:solidFill>
                            <a:srgbClr val="000066"/>
                          </a:solidFill>
                          <a:effectLst/>
                          <a:latin typeface="Arial" pitchFamily="34" charset="0"/>
                        </a:rPr>
                        <a:t>mass</a:t>
                      </a:r>
                      <a:r>
                        <a:rPr kumimoji="0" lang="ru-RU" sz="1200" b="1" i="0" u="none" strike="noStrike" cap="none" normalizeH="0" baseline="0" smtClean="0">
                          <a:ln>
                            <a:noFill/>
                          </a:ln>
                          <a:solidFill>
                            <a:srgbClr val="000066"/>
                          </a:solidFill>
                          <a:effectLst/>
                          <a:latin typeface="Arial" pitchFamily="34" charset="0"/>
                        </a:rPr>
                        <a:t>%</a:t>
                      </a:r>
                    </a:p>
                    <a:p>
                      <a:pPr marL="0" marR="0" lvl="0" indent="0" algn="l"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Steel – 200 g</a:t>
                      </a:r>
                      <a:r>
                        <a:rPr kumimoji="0" lang="ru-RU" sz="1200" b="1" i="0" u="none" strike="noStrike" cap="none" normalizeH="0" baseline="0" smtClean="0">
                          <a:ln>
                            <a:noFill/>
                          </a:ln>
                          <a:solidFill>
                            <a:srgbClr val="000066"/>
                          </a:solidFill>
                          <a:effectLst/>
                          <a:latin typeface="Arial" pitchFamily="34" charset="0"/>
                        </a:rPr>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m</a:t>
                      </a:r>
                      <a:r>
                        <a:rPr kumimoji="0" lang="en-US" sz="1200" b="1" i="0" u="none" strike="noStrike" cap="none" normalizeH="0" baseline="-25000" smtClean="0">
                          <a:ln>
                            <a:noFill/>
                          </a:ln>
                          <a:solidFill>
                            <a:srgbClr val="000066"/>
                          </a:solidFill>
                          <a:effectLst/>
                          <a:latin typeface="Arial" pitchFamily="34" charset="0"/>
                        </a:rPr>
                        <a:t>steel</a:t>
                      </a:r>
                      <a:r>
                        <a:rPr kumimoji="0" lang="en-US" sz="1200" b="1" i="0" u="none" strike="noStrike" cap="none" normalizeH="0" baseline="0" smtClean="0">
                          <a:ln>
                            <a:noFill/>
                          </a:ln>
                          <a:solidFill>
                            <a:srgbClr val="000066"/>
                          </a:solidFill>
                          <a:effectLst/>
                          <a:latin typeface="Arial" pitchFamily="34" charset="0"/>
                        </a:rPr>
                        <a:t>/m</a:t>
                      </a:r>
                      <a:r>
                        <a:rPr kumimoji="0" lang="en-US" sz="1200" b="1" i="0" u="none" strike="noStrike" cap="none" normalizeH="0" baseline="-25000" smtClean="0">
                          <a:ln>
                            <a:noFill/>
                          </a:ln>
                          <a:solidFill>
                            <a:srgbClr val="000066"/>
                          </a:solidFill>
                          <a:effectLst/>
                          <a:latin typeface="Arial" pitchFamily="34" charset="0"/>
                        </a:rPr>
                        <a:t>cor</a:t>
                      </a:r>
                      <a:r>
                        <a:rPr kumimoji="0" lang="en-US" sz="1200" b="1" i="0" u="none" strike="noStrike" cap="none" normalizeH="0" baseline="0" smtClean="0">
                          <a:ln>
                            <a:noFill/>
                          </a:ln>
                          <a:solidFill>
                            <a:srgbClr val="000066"/>
                          </a:solidFill>
                          <a:effectLst/>
                          <a:latin typeface="Arial" pitchFamily="34" charset="0"/>
                        </a:rPr>
                        <a:t> </a:t>
                      </a:r>
                      <a:r>
                        <a:rPr kumimoji="0" lang="en-US" sz="1200" b="1" i="0" u="none" strike="noStrike" cap="none" normalizeH="0" baseline="0" smtClean="0">
                          <a:ln>
                            <a:noFill/>
                          </a:ln>
                          <a:solidFill>
                            <a:srgbClr val="000066"/>
                          </a:solidFill>
                          <a:effectLst/>
                          <a:latin typeface="Arial" pitchFamily="34" charset="0"/>
                          <a:cs typeface="Arial" pitchFamily="34" charset="0"/>
                        </a:rPr>
                        <a:t>≈ 0.1</a:t>
                      </a:r>
                      <a:endParaRPr kumimoji="0" lang="ru-RU" sz="1200" b="1" i="0" u="none" strike="noStrike" cap="none" normalizeH="0" baseline="0" smtClean="0">
                        <a:ln>
                          <a:noFill/>
                        </a:ln>
                        <a:solidFill>
                          <a:srgbClr val="000066"/>
                        </a:solidFill>
                        <a:effectLst/>
                        <a:latin typeface="Arial" pitchFamily="34" charset="0"/>
                        <a:cs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1" i="0" u="none" strike="noStrike" cap="none" normalizeH="0" baseline="0" smtClean="0">
                          <a:ln>
                            <a:noFill/>
                          </a:ln>
                          <a:solidFill>
                            <a:srgbClr val="000066"/>
                          </a:solidFill>
                          <a:effectLst/>
                          <a:latin typeface="Arial" pitchFamily="34" charset="0"/>
                        </a:rPr>
                        <a:t>Bottom calorimeter</a:t>
                      </a:r>
                      <a:endParaRPr kumimoji="0" lang="ru-RU" sz="14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2000" b="0" i="0" u="none" strike="noStrike" cap="none" normalizeH="0" baseline="0" smtClean="0">
                          <a:ln>
                            <a:noFill/>
                          </a:ln>
                          <a:solidFill>
                            <a:srgbClr val="000066"/>
                          </a:solidFill>
                          <a:effectLst/>
                          <a:latin typeface="Arial" pitchFamily="34" charset="0"/>
                        </a:rPr>
                        <a:t>0,5 </a:t>
                      </a:r>
                      <a:r>
                        <a:rPr kumimoji="0" lang="en-US" sz="2000" b="0" i="0" u="none" strike="noStrike" cap="none" normalizeH="0" baseline="0" smtClean="0">
                          <a:ln>
                            <a:noFill/>
                          </a:ln>
                          <a:solidFill>
                            <a:srgbClr val="000066"/>
                          </a:solidFill>
                          <a:effectLst/>
                          <a:latin typeface="Arial" pitchFamily="34" charset="0"/>
                        </a:rPr>
                        <a:t>h</a:t>
                      </a: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rPr>
                        <a:t>Ar</a:t>
                      </a: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Steam</a:t>
                      </a: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(Ar</a:t>
                      </a:r>
                      <a:r>
                        <a:rPr kumimoji="0" lang="en-US" sz="1600" b="1" i="0" u="none" strike="noStrike" cap="none" normalizeH="0" baseline="0" smtClean="0">
                          <a:ln>
                            <a:noFill/>
                          </a:ln>
                          <a:solidFill>
                            <a:srgbClr val="000066"/>
                          </a:solidFill>
                          <a:effectLst/>
                          <a:latin typeface="Arial" pitchFamily="34" charset="0"/>
                          <a:cs typeface="Arial" pitchFamily="34" charset="0"/>
                        </a:rPr>
                        <a:t>→ steam)</a:t>
                      </a: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ru-RU" sz="16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16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rgbClr val="000066"/>
                          </a:solidFill>
                          <a:effectLst/>
                          <a:latin typeface="Arial" pitchFamily="34" charset="0"/>
                        </a:rPr>
                        <a:t>1050 s</a:t>
                      </a:r>
                      <a:endParaRPr kumimoji="0" lang="ru-RU" sz="16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Oxidation kinetics and changed stratification of layers</a:t>
                      </a: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Regime termination criterion</a:t>
                      </a:r>
                      <a:r>
                        <a:rPr kumimoji="0" lang="ru-RU" sz="1200" b="1" i="0" u="none" strike="noStrike" cap="none" normalizeH="0" baseline="0" smtClean="0">
                          <a:ln>
                            <a:noFill/>
                          </a:ln>
                          <a:solidFill>
                            <a:srgbClr val="000066"/>
                          </a:solidFill>
                          <a:effectLst/>
                          <a:latin typeface="Arial" pitchFamily="34" charset="0"/>
                        </a:rPr>
                        <a:t> – </a:t>
                      </a:r>
                      <a:r>
                        <a:rPr kumimoji="0" lang="en-US" sz="1200" b="1" i="0" u="none" strike="noStrike" cap="none" normalizeH="0" baseline="0" smtClean="0">
                          <a:ln>
                            <a:noFill/>
                          </a:ln>
                          <a:solidFill>
                            <a:srgbClr val="000066"/>
                          </a:solidFill>
                          <a:effectLst/>
                          <a:latin typeface="Arial" pitchFamily="34" charset="0"/>
                        </a:rPr>
                        <a:t>zero hydrogen flow rate</a:t>
                      </a: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noFill/>
                  </a:tcPr>
                </a:tc>
              </a:tr>
              <a:tr h="1044575">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rPr>
                        <a:t>EV-1</a:t>
                      </a: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l"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Mass of oxides</a:t>
                      </a:r>
                      <a:r>
                        <a:rPr kumimoji="0" lang="ru-RU" sz="1200" b="1" i="0" u="none" strike="noStrike" cap="none" normalizeH="0" baseline="0" smtClean="0">
                          <a:ln>
                            <a:noFill/>
                          </a:ln>
                          <a:solidFill>
                            <a:srgbClr val="000066"/>
                          </a:solidFill>
                          <a:effectLst/>
                          <a:latin typeface="Arial" pitchFamily="34" charset="0"/>
                        </a:rPr>
                        <a:t> 1800 </a:t>
                      </a:r>
                      <a:r>
                        <a:rPr kumimoji="0" lang="en-US" sz="1200" b="1" i="0" u="none" strike="noStrike" cap="none" normalizeH="0" baseline="0" smtClean="0">
                          <a:ln>
                            <a:noFill/>
                          </a:ln>
                          <a:solidFill>
                            <a:srgbClr val="000066"/>
                          </a:solidFill>
                          <a:effectLst/>
                          <a:latin typeface="Arial" pitchFamily="34" charset="0"/>
                        </a:rPr>
                        <a:t>g</a:t>
                      </a:r>
                      <a:r>
                        <a:rPr kumimoji="0" lang="ru-RU" sz="1200" b="1" i="0" u="none" strike="noStrike" cap="none" normalizeH="0" baseline="0" smtClean="0">
                          <a:ln>
                            <a:noFill/>
                          </a:ln>
                          <a:solidFill>
                            <a:srgbClr val="000066"/>
                          </a:solidFill>
                          <a:effectLst/>
                          <a:latin typeface="Arial" pitchFamily="34" charset="0"/>
                        </a:rPr>
                        <a:t>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UO</a:t>
                      </a:r>
                      <a:r>
                        <a:rPr kumimoji="0" lang="en-US" sz="1200" b="1" i="0" u="none" strike="noStrike" cap="none" normalizeH="0" baseline="-25000" smtClean="0">
                          <a:ln>
                            <a:noFill/>
                          </a:ln>
                          <a:solidFill>
                            <a:srgbClr val="000066"/>
                          </a:solidFill>
                          <a:effectLst/>
                          <a:latin typeface="Arial" pitchFamily="34" charset="0"/>
                        </a:rPr>
                        <a:t>2</a:t>
                      </a:r>
                      <a:r>
                        <a:rPr kumimoji="0" lang="en-US" sz="1200" b="1" i="0" u="none" strike="noStrike" cap="none" normalizeH="0" baseline="0" smtClean="0">
                          <a:ln>
                            <a:noFill/>
                          </a:ln>
                          <a:solidFill>
                            <a:srgbClr val="000066"/>
                          </a:solidFill>
                          <a:effectLst/>
                          <a:latin typeface="Arial" pitchFamily="34" charset="0"/>
                        </a:rPr>
                        <a:t>-72.64 mass</a:t>
                      </a:r>
                      <a:r>
                        <a:rPr kumimoji="0" lang="ru-RU" sz="1200" b="1" i="0" u="none" strike="noStrike" cap="none" normalizeH="0" baseline="0" smtClean="0">
                          <a:ln>
                            <a:noFill/>
                          </a:ln>
                          <a:solidFill>
                            <a:srgbClr val="000066"/>
                          </a:solidFill>
                          <a:effectLst/>
                          <a:latin typeface="Arial" pitchFamily="34" charset="0"/>
                        </a:rPr>
                        <a:t>% </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ZrO</a:t>
                      </a:r>
                      <a:r>
                        <a:rPr kumimoji="0" lang="en-US" sz="1200" b="1" i="0" u="none" strike="noStrike" cap="none" normalizeH="0" baseline="-25000" smtClean="0">
                          <a:ln>
                            <a:noFill/>
                          </a:ln>
                          <a:solidFill>
                            <a:srgbClr val="000066"/>
                          </a:solidFill>
                          <a:effectLst/>
                          <a:latin typeface="Arial" pitchFamily="34" charset="0"/>
                        </a:rPr>
                        <a:t>2</a:t>
                      </a:r>
                      <a:r>
                        <a:rPr kumimoji="0" lang="en-US" sz="1200" b="1" i="0" u="none" strike="noStrike" cap="none" normalizeH="0" baseline="0" smtClean="0">
                          <a:ln>
                            <a:noFill/>
                          </a:ln>
                          <a:solidFill>
                            <a:srgbClr val="000066"/>
                          </a:solidFill>
                          <a:effectLst/>
                          <a:latin typeface="Arial" pitchFamily="34" charset="0"/>
                        </a:rPr>
                        <a:t>-1</a:t>
                      </a:r>
                      <a:r>
                        <a:rPr kumimoji="0" lang="ru-RU" sz="1200" b="1" i="0" u="none" strike="noStrike" cap="none" normalizeH="0" baseline="0" smtClean="0">
                          <a:ln>
                            <a:noFill/>
                          </a:ln>
                          <a:solidFill>
                            <a:srgbClr val="000066"/>
                          </a:solidFill>
                          <a:effectLst/>
                          <a:latin typeface="Arial" pitchFamily="34" charset="0"/>
                        </a:rPr>
                        <a:t>9</a:t>
                      </a:r>
                      <a:r>
                        <a:rPr kumimoji="0" lang="en-US" sz="1200" b="1" i="0" u="none" strike="noStrike" cap="none" normalizeH="0" baseline="0" smtClean="0">
                          <a:ln>
                            <a:noFill/>
                          </a:ln>
                          <a:solidFill>
                            <a:srgbClr val="000066"/>
                          </a:solidFill>
                          <a:effectLst/>
                          <a:latin typeface="Arial" pitchFamily="34" charset="0"/>
                        </a:rPr>
                        <a:t>.38</a:t>
                      </a:r>
                      <a:r>
                        <a:rPr kumimoji="0" lang="ru-RU" sz="1200" b="1" i="0" u="none" strike="noStrike" cap="none" normalizeH="0" baseline="0" smtClean="0">
                          <a:ln>
                            <a:noFill/>
                          </a:ln>
                          <a:solidFill>
                            <a:srgbClr val="000066"/>
                          </a:solidFill>
                          <a:effectLst/>
                          <a:latin typeface="Arial" pitchFamily="34" charset="0"/>
                        </a:rPr>
                        <a:t> </a:t>
                      </a:r>
                      <a:r>
                        <a:rPr kumimoji="0" lang="en-US" sz="1200" b="1" i="0" u="none" strike="noStrike" cap="none" normalizeH="0" baseline="0" smtClean="0">
                          <a:ln>
                            <a:noFill/>
                          </a:ln>
                          <a:solidFill>
                            <a:srgbClr val="000066"/>
                          </a:solidFill>
                          <a:effectLst/>
                          <a:latin typeface="Arial" pitchFamily="34" charset="0"/>
                        </a:rPr>
                        <a:t>mass</a:t>
                      </a:r>
                      <a:r>
                        <a:rPr kumimoji="0" lang="ru-RU" sz="1200" b="1" i="0" u="none" strike="noStrike" cap="none" normalizeH="0" baseline="0" smtClean="0">
                          <a:ln>
                            <a:noFill/>
                          </a:ln>
                          <a:solidFill>
                            <a:srgbClr val="000066"/>
                          </a:solidFill>
                          <a:effectLst/>
                          <a:latin typeface="Arial" pitchFamily="34" charset="0"/>
                        </a:rPr>
                        <a:t>%</a:t>
                      </a:r>
                      <a:br>
                        <a:rPr kumimoji="0" lang="ru-RU" sz="1200" b="1" i="0" u="none" strike="noStrike" cap="none" normalizeH="0" baseline="0" smtClean="0">
                          <a:ln>
                            <a:noFill/>
                          </a:ln>
                          <a:solidFill>
                            <a:srgbClr val="000066"/>
                          </a:solidFill>
                          <a:effectLst/>
                          <a:latin typeface="Arial" pitchFamily="34" charset="0"/>
                        </a:rPr>
                      </a:br>
                      <a:r>
                        <a:rPr kumimoji="0" lang="en-US" sz="1200" b="1" i="0" u="none" strike="noStrike" cap="none" normalizeH="0" baseline="0" smtClean="0">
                          <a:ln>
                            <a:noFill/>
                          </a:ln>
                          <a:solidFill>
                            <a:srgbClr val="000066"/>
                          </a:solidFill>
                          <a:effectLst/>
                          <a:latin typeface="Arial" pitchFamily="34" charset="0"/>
                        </a:rPr>
                        <a:t>Zr-6.</a:t>
                      </a:r>
                      <a:r>
                        <a:rPr kumimoji="0" lang="ru-RU" sz="1200" b="1" i="0" u="none" strike="noStrike" cap="none" normalizeH="0" baseline="0" smtClean="0">
                          <a:ln>
                            <a:noFill/>
                          </a:ln>
                          <a:solidFill>
                            <a:srgbClr val="000066"/>
                          </a:solidFill>
                          <a:effectLst/>
                          <a:latin typeface="Arial" pitchFamily="34" charset="0"/>
                        </a:rPr>
                        <a:t>15 </a:t>
                      </a:r>
                      <a:r>
                        <a:rPr kumimoji="0" lang="en-US" sz="1200" b="1" i="0" u="none" strike="noStrike" cap="none" normalizeH="0" baseline="0" smtClean="0">
                          <a:ln>
                            <a:noFill/>
                          </a:ln>
                          <a:solidFill>
                            <a:srgbClr val="000066"/>
                          </a:solidFill>
                          <a:effectLst/>
                          <a:latin typeface="Arial" pitchFamily="34" charset="0"/>
                        </a:rPr>
                        <a:t>mass</a:t>
                      </a:r>
                      <a:r>
                        <a:rPr kumimoji="0" lang="ru-RU" sz="1200" b="1" i="0" u="none" strike="noStrike" cap="none" normalizeH="0" baseline="0" smtClean="0">
                          <a:ln>
                            <a:noFill/>
                          </a:ln>
                          <a:solidFill>
                            <a:srgbClr val="000066"/>
                          </a:solidFill>
                          <a:effectLst/>
                          <a:latin typeface="Arial" pitchFamily="34" charset="0"/>
                        </a:rPr>
                        <a:t>%</a:t>
                      </a:r>
                    </a:p>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C-70</a:t>
                      </a:r>
                      <a:endParaRPr kumimoji="0" lang="en-US" sz="1200" b="1" i="0" u="none" strike="noStrike" cap="none" normalizeH="0" baseline="0" smtClean="0">
                        <a:ln>
                          <a:noFill/>
                        </a:ln>
                        <a:solidFill>
                          <a:srgbClr val="000066"/>
                        </a:solidFill>
                        <a:effectLst/>
                        <a:latin typeface="Arial" pitchFamily="34" charset="0"/>
                        <a:cs typeface="Arial" pitchFamily="34" charset="0"/>
                      </a:endParaRPr>
                    </a:p>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14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400" b="1" i="0" u="none" strike="noStrike" cap="none" normalizeH="0" baseline="0" smtClean="0">
                          <a:ln>
                            <a:noFill/>
                          </a:ln>
                          <a:solidFill>
                            <a:srgbClr val="000066"/>
                          </a:solidFill>
                          <a:effectLst/>
                          <a:latin typeface="Arial" pitchFamily="34" charset="0"/>
                        </a:rPr>
                        <a:t>Bottom calorimeter</a:t>
                      </a:r>
                      <a:endParaRPr kumimoji="0" lang="ru-RU" sz="14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20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2000" b="0" i="0" u="none" strike="noStrike" cap="none" normalizeH="0" baseline="0" smtClean="0">
                          <a:ln>
                            <a:noFill/>
                          </a:ln>
                          <a:solidFill>
                            <a:srgbClr val="000066"/>
                          </a:solidFill>
                          <a:effectLst/>
                          <a:latin typeface="Arial" pitchFamily="34" charset="0"/>
                        </a:rPr>
                        <a:t>Ar</a:t>
                      </a:r>
                      <a:endParaRPr kumimoji="0" lang="ru-RU" sz="20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600" b="1" i="0" u="none" strike="noStrike" cap="none" normalizeH="0" baseline="0" smtClean="0">
                          <a:ln>
                            <a:noFill/>
                          </a:ln>
                          <a:solidFill>
                            <a:srgbClr val="000066"/>
                          </a:solidFill>
                          <a:effectLst/>
                          <a:latin typeface="Arial" pitchFamily="34" charset="0"/>
                        </a:rPr>
                        <a:t>Argon-oxidic mixture</a:t>
                      </a:r>
                      <a:endParaRPr kumimoji="0" lang="ru-RU" sz="1600" b="1"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0"/>
                        </a:spcBef>
                        <a:spcAft>
                          <a:spcPct val="0"/>
                        </a:spcAft>
                        <a:buClrTx/>
                        <a:buSzTx/>
                        <a:buFont typeface="Wingdings" pitchFamily="2" charset="2"/>
                        <a:buNone/>
                        <a:tabLst/>
                      </a:pPr>
                      <a:r>
                        <a:rPr kumimoji="0" lang="en-US" sz="1400" b="1" i="0" u="none" strike="noStrike" cap="none" normalizeH="0" baseline="0" smtClean="0">
                          <a:ln>
                            <a:noFill/>
                          </a:ln>
                          <a:solidFill>
                            <a:srgbClr val="000066"/>
                          </a:solidFill>
                          <a:effectLst/>
                          <a:latin typeface="Arial" pitchFamily="34" charset="0"/>
                        </a:rPr>
                        <a:t>Ar</a:t>
                      </a:r>
                      <a:r>
                        <a:rPr kumimoji="0" lang="en-US" sz="1400" b="1" i="0" u="none" strike="noStrike" cap="none" normalizeH="0" baseline="0" smtClean="0">
                          <a:ln>
                            <a:noFill/>
                          </a:ln>
                          <a:solidFill>
                            <a:srgbClr val="000066"/>
                          </a:solidFill>
                          <a:effectLst/>
                          <a:latin typeface="Arial" pitchFamily="34" charset="0"/>
                          <a:cs typeface="Arial" pitchFamily="34" charset="0"/>
                        </a:rPr>
                        <a:t>→Ar/O</a:t>
                      </a:r>
                      <a:r>
                        <a:rPr kumimoji="0" lang="en-US" sz="1400" b="1" i="0" u="none" strike="noStrike" cap="none" normalizeH="0" baseline="-25000" smtClean="0">
                          <a:ln>
                            <a:noFill/>
                          </a:ln>
                          <a:solidFill>
                            <a:srgbClr val="000066"/>
                          </a:solidFill>
                          <a:effectLst/>
                          <a:latin typeface="Arial" pitchFamily="34" charset="0"/>
                          <a:cs typeface="Arial" pitchFamily="34" charset="0"/>
                        </a:rPr>
                        <a:t>2</a:t>
                      </a:r>
                      <a:endParaRPr kumimoji="0" lang="en-US" sz="1400" b="1" i="0" u="none" strike="noStrike" cap="none" normalizeH="0" baseline="0" smtClean="0">
                        <a:ln>
                          <a:noFill/>
                        </a:ln>
                        <a:solidFill>
                          <a:srgbClr val="000066"/>
                        </a:solidFill>
                        <a:effectLst/>
                        <a:latin typeface="Arial" pitchFamily="34" charset="0"/>
                        <a:cs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endParaRPr kumimoji="0" lang="en-US" sz="16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600" b="0" i="0" u="none" strike="noStrike" cap="none" normalizeH="0" baseline="0" smtClean="0">
                          <a:ln>
                            <a:noFill/>
                          </a:ln>
                          <a:solidFill>
                            <a:srgbClr val="000066"/>
                          </a:solidFill>
                          <a:effectLst/>
                          <a:latin typeface="Arial" pitchFamily="34" charset="0"/>
                        </a:rPr>
                        <a:t>1000 s + 1300 s</a:t>
                      </a:r>
                      <a:endParaRPr kumimoji="0" lang="ru-RU" sz="1600" b="0"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Release of fission products</a:t>
                      </a:r>
                      <a:endParaRPr kumimoji="0" lang="ru-RU" sz="1200" b="1" i="0" u="none" strike="noStrike" cap="none" normalizeH="0" baseline="0" smtClean="0">
                        <a:ln>
                          <a:noFill/>
                        </a:ln>
                        <a:solidFill>
                          <a:srgbClr val="000066"/>
                        </a:solidFill>
                        <a:effectLst/>
                        <a:latin typeface="Arial" pitchFamily="34" charset="0"/>
                      </a:endParaRPr>
                    </a:p>
                  </a:txBody>
                  <a:tcPr marL="18000" marR="18000" marT="10800" marB="10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200" b="1" i="0" u="none" strike="noStrike" cap="none" normalizeH="0" baseline="0" smtClean="0">
                          <a:ln>
                            <a:noFill/>
                          </a:ln>
                          <a:solidFill>
                            <a:srgbClr val="000066"/>
                          </a:solidFill>
                          <a:effectLst/>
                          <a:latin typeface="Arial" pitchFamily="34" charset="0"/>
                        </a:rPr>
                        <a:t>Oxidation in two stages</a:t>
                      </a:r>
                      <a:r>
                        <a:rPr kumimoji="0" lang="ru-RU" sz="1200" b="1" i="0" u="none" strike="noStrike" cap="none" normalizeH="0" baseline="0" smtClean="0">
                          <a:ln>
                            <a:noFill/>
                          </a:ln>
                          <a:solidFill>
                            <a:srgbClr val="000066"/>
                          </a:solidFill>
                          <a:effectLst/>
                          <a:latin typeface="Arial" pitchFamily="34" charset="0"/>
                        </a:rPr>
                        <a:t>:</a:t>
                      </a: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1200" b="1" i="0" u="none" strike="noStrike" cap="none" normalizeH="0" baseline="0" smtClean="0">
                          <a:ln>
                            <a:noFill/>
                          </a:ln>
                          <a:solidFill>
                            <a:srgbClr val="000066"/>
                          </a:solidFill>
                          <a:effectLst/>
                          <a:latin typeface="Arial" pitchFamily="34" charset="0"/>
                        </a:rPr>
                        <a:t>С-70 – С-85</a:t>
                      </a: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1200" b="1" i="0" u="none" strike="noStrike" cap="none" normalizeH="0" baseline="0" smtClean="0">
                          <a:ln>
                            <a:noFill/>
                          </a:ln>
                          <a:solidFill>
                            <a:srgbClr val="000066"/>
                          </a:solidFill>
                          <a:effectLst/>
                          <a:latin typeface="Arial" pitchFamily="34" charset="0"/>
                        </a:rPr>
                        <a:t>С-85 – С-100</a:t>
                      </a:r>
                    </a:p>
                  </a:txBody>
                  <a:tcPr marL="18000" marR="18000" marT="10800" marB="10800"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noFill/>
                  </a:tcPr>
                </a:tc>
              </a:tr>
            </a:tbl>
          </a:graphicData>
        </a:graphic>
      </p:graphicFrame>
      <p:sp>
        <p:nvSpPr>
          <p:cNvPr id="733252" name="AutoShape 68"/>
          <p:cNvSpPr>
            <a:spLocks/>
          </p:cNvSpPr>
          <p:nvPr/>
        </p:nvSpPr>
        <p:spPr bwMode="auto">
          <a:xfrm>
            <a:off x="1946275" y="3338513"/>
            <a:ext cx="88900" cy="508000"/>
          </a:xfrm>
          <a:prstGeom prst="rightBrace">
            <a:avLst>
              <a:gd name="adj1" fmla="val 47619"/>
              <a:gd name="adj2" fmla="val 50000"/>
            </a:avLst>
          </a:prstGeom>
          <a:noFill/>
          <a:ln w="19050">
            <a:solidFill>
              <a:schemeClr val="tx1"/>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endParaRPr lang="de-DE"/>
          </a:p>
        </p:txBody>
      </p:sp>
      <p:sp>
        <p:nvSpPr>
          <p:cNvPr id="733253" name="AutoShape 69"/>
          <p:cNvSpPr>
            <a:spLocks/>
          </p:cNvSpPr>
          <p:nvPr/>
        </p:nvSpPr>
        <p:spPr bwMode="auto">
          <a:xfrm>
            <a:off x="1930400" y="4427538"/>
            <a:ext cx="88900" cy="522287"/>
          </a:xfrm>
          <a:prstGeom prst="rightBrace">
            <a:avLst>
              <a:gd name="adj1" fmla="val 48958"/>
              <a:gd name="adj2" fmla="val 50000"/>
            </a:avLst>
          </a:prstGeom>
          <a:noFill/>
          <a:ln w="19050">
            <a:solidFill>
              <a:schemeClr val="tx1"/>
            </a:solidFill>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18000" tIns="10800" rIns="18000" bIns="10800" anchor="ctr">
            <a:spAutoFit/>
          </a:bodyPr>
          <a:lstStyle/>
          <a:p>
            <a:endParaRPr lang="de-DE"/>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liennummernplatzhalter 3"/>
          <p:cNvSpPr>
            <a:spLocks noGrp="1"/>
          </p:cNvSpPr>
          <p:nvPr>
            <p:ph type="sldNum" sz="quarter" idx="10"/>
          </p:nvPr>
        </p:nvSpPr>
        <p:spPr/>
        <p:txBody>
          <a:bodyPr/>
          <a:lstStyle/>
          <a:p>
            <a:r>
              <a:rPr lang="en-US"/>
              <a:t>St Petersburg, Russia, May 27, 2009</a:t>
            </a:r>
            <a:r>
              <a:rPr lang="en-US" sz="1400"/>
              <a:t>    </a:t>
            </a:r>
            <a:r>
              <a:rPr lang="en-GB" sz="1400"/>
              <a:t> </a:t>
            </a:r>
            <a:fld id="{2B0E8786-418B-44FD-B2F3-20206121FCB9}" type="slidenum">
              <a:rPr lang="en-GB" sz="1400"/>
              <a:pPr/>
              <a:t>5</a:t>
            </a:fld>
            <a:endParaRPr lang="en-GB" sz="1400"/>
          </a:p>
        </p:txBody>
      </p:sp>
      <p:sp>
        <p:nvSpPr>
          <p:cNvPr id="486402" name="Rectangle 2"/>
          <p:cNvSpPr>
            <a:spLocks noGrp="1" noChangeArrowheads="1"/>
          </p:cNvSpPr>
          <p:nvPr>
            <p:ph type="title"/>
          </p:nvPr>
        </p:nvSpPr>
        <p:spPr/>
        <p:txBody>
          <a:bodyPr/>
          <a:lstStyle/>
          <a:p>
            <a:r>
              <a:rPr lang="en-US" sz="3200"/>
              <a:t>Steam Oxidation Effect on Zone of Interaction of C-32 Corium with Vessel Steel: MCP-3 Test</a:t>
            </a:r>
          </a:p>
        </p:txBody>
      </p:sp>
      <p:sp>
        <p:nvSpPr>
          <p:cNvPr id="486412" name="Rectangle 12"/>
          <p:cNvSpPr>
            <a:spLocks noGrp="1" noChangeArrowheads="1"/>
          </p:cNvSpPr>
          <p:nvPr>
            <p:ph type="body" idx="1"/>
          </p:nvPr>
        </p:nvSpPr>
        <p:spPr>
          <a:xfrm>
            <a:off x="590550" y="2257425"/>
            <a:ext cx="7989888" cy="1555750"/>
          </a:xfrm>
        </p:spPr>
        <p:txBody>
          <a:bodyPr/>
          <a:lstStyle/>
          <a:p>
            <a:pPr marL="457200" indent="-457200" algn="ctr">
              <a:lnSpc>
                <a:spcPct val="90000"/>
              </a:lnSpc>
              <a:spcBef>
                <a:spcPct val="0"/>
              </a:spcBef>
              <a:buFont typeface="Wingdings" pitchFamily="2" charset="2"/>
              <a:buNone/>
            </a:pPr>
            <a:r>
              <a:rPr lang="en-GB">
                <a:cs typeface="Times New Roman" pitchFamily="18" charset="0"/>
              </a:rPr>
              <a:t>Objectives</a:t>
            </a:r>
          </a:p>
          <a:p>
            <a:pPr marL="457200" indent="-457200" algn="ctr">
              <a:lnSpc>
                <a:spcPct val="90000"/>
              </a:lnSpc>
              <a:spcBef>
                <a:spcPct val="0"/>
              </a:spcBef>
              <a:buFont typeface="Wingdings" pitchFamily="2" charset="2"/>
              <a:buNone/>
            </a:pPr>
            <a:endParaRPr lang="en-GB">
              <a:cs typeface="Times New Roman" pitchFamily="18" charset="0"/>
            </a:endParaRPr>
          </a:p>
          <a:p>
            <a:pPr marL="457200" indent="-457200">
              <a:lnSpc>
                <a:spcPct val="90000"/>
              </a:lnSpc>
              <a:spcBef>
                <a:spcPct val="0"/>
              </a:spcBef>
            </a:pPr>
            <a:r>
              <a:rPr lang="en-US"/>
              <a:t>Qualification and quantification of steam oxidation effect on interaction zone</a:t>
            </a:r>
            <a:endParaRPr lang="ru-RU"/>
          </a:p>
        </p:txBody>
      </p:sp>
      <p:sp>
        <p:nvSpPr>
          <p:cNvPr id="486404" name="Rectangle 4"/>
          <p:cNvSpPr>
            <a:spLocks noChangeArrowheads="1"/>
          </p:cNvSpPr>
          <p:nvPr/>
        </p:nvSpPr>
        <p:spPr bwMode="auto">
          <a:xfrm>
            <a:off x="7691438" y="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0033"/>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762000"/>
            <a:endParaRPr lang="ru-RU" sz="2000">
              <a:solidFill>
                <a:srgbClr val="A50021"/>
              </a:solidFill>
            </a:endParaRPr>
          </a:p>
        </p:txBody>
      </p:sp>
      <p:sp>
        <p:nvSpPr>
          <p:cNvPr id="486406" name="Rectangle 6"/>
          <p:cNvSpPr>
            <a:spLocks noChangeArrowheads="1"/>
          </p:cNvSpPr>
          <p:nvPr/>
        </p:nvSpPr>
        <p:spPr bwMode="auto">
          <a:xfrm>
            <a:off x="438150" y="1900238"/>
            <a:ext cx="8066088" cy="4335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nchor="ctr"/>
          <a:lstStyle/>
          <a:p>
            <a:pPr marL="533400" indent="-533400" defTabSz="762000">
              <a:buFont typeface="Wingdings" pitchFamily="2" charset="2"/>
              <a:buNone/>
            </a:pPr>
            <a:endParaRPr lang="en-US" sz="2400" b="0">
              <a:solidFill>
                <a:srgbClr val="000066"/>
              </a:solidFill>
            </a:endParaRPr>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9B065A3B-1B4B-4D2B-B38A-B2645B89039B}" type="slidenum">
              <a:rPr lang="en-GB" sz="1400"/>
              <a:pPr/>
              <a:t>6</a:t>
            </a:fld>
            <a:endParaRPr lang="en-GB" sz="1400"/>
          </a:p>
        </p:txBody>
      </p:sp>
      <p:sp>
        <p:nvSpPr>
          <p:cNvPr id="667650" name="Rectangle 2"/>
          <p:cNvSpPr>
            <a:spLocks noGrp="1" noChangeArrowheads="1"/>
          </p:cNvSpPr>
          <p:nvPr>
            <p:ph type="title" idx="4294967295"/>
          </p:nvPr>
        </p:nvSpPr>
        <p:spPr>
          <a:xfrm>
            <a:off x="839788" y="0"/>
            <a:ext cx="7772400" cy="650875"/>
          </a:xfrm>
        </p:spPr>
        <p:txBody>
          <a:bodyPr/>
          <a:lstStyle/>
          <a:p>
            <a:pPr defTabSz="835025"/>
            <a:r>
              <a:rPr lang="en-US" sz="3200"/>
              <a:t>Experimental Setup</a:t>
            </a:r>
            <a:endParaRPr lang="en-GB" sz="3200"/>
          </a:p>
        </p:txBody>
      </p:sp>
      <p:pic>
        <p:nvPicPr>
          <p:cNvPr id="6676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9713" y="719138"/>
            <a:ext cx="4433887" cy="5124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7652" name="Rectangle 4"/>
          <p:cNvSpPr>
            <a:spLocks noChangeArrowheads="1"/>
          </p:cNvSpPr>
          <p:nvPr/>
        </p:nvSpPr>
        <p:spPr bwMode="auto">
          <a:xfrm>
            <a:off x="4792663" y="754063"/>
            <a:ext cx="4075112" cy="1811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defTabSz="762000"/>
            <a:r>
              <a:rPr lang="en-US" b="0"/>
              <a:t>1 – steam vent from the furnace, 2 – steam line,</a:t>
            </a:r>
          </a:p>
          <a:p>
            <a:pPr defTabSz="762000"/>
            <a:r>
              <a:rPr lang="en-US" b="0"/>
              <a:t>3 – lid, 4 – water-cooled cover, 5 – quartz tube, </a:t>
            </a:r>
          </a:p>
          <a:p>
            <a:pPr defTabSz="762000"/>
            <a:r>
              <a:rPr lang="en-US" b="0"/>
              <a:t>6 – water-cooled electromagnetic screen, </a:t>
            </a:r>
          </a:p>
          <a:p>
            <a:pPr defTabSz="762000"/>
            <a:r>
              <a:rPr lang="en-US" b="0"/>
              <a:t>7 – crucible sections, 8 – inductor, 9 – melt,</a:t>
            </a:r>
          </a:p>
          <a:p>
            <a:pPr defTabSz="762000"/>
            <a:r>
              <a:rPr lang="en-US" b="0"/>
              <a:t>10 – acoustic defect, 11 – thermal insulation of the specimen, 12 – top specimen calorimeter, </a:t>
            </a:r>
          </a:p>
          <a:p>
            <a:pPr defTabSz="762000"/>
            <a:r>
              <a:rPr lang="en-US" b="0"/>
              <a:t>13 – bottom specimen calorimeter, 14 – US sensor</a:t>
            </a:r>
            <a:endParaRPr lang="en-GB" b="0"/>
          </a:p>
        </p:txBody>
      </p:sp>
      <p:sp>
        <p:nvSpPr>
          <p:cNvPr id="667653" name="Rectangle 5"/>
          <p:cNvSpPr>
            <a:spLocks noChangeArrowheads="1"/>
          </p:cNvSpPr>
          <p:nvPr/>
        </p:nvSpPr>
        <p:spPr bwMode="auto">
          <a:xfrm>
            <a:off x="587375" y="5895975"/>
            <a:ext cx="3959225" cy="414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2000">
                <a:solidFill>
                  <a:srgbClr val="000066"/>
                </a:solidFill>
              </a:rPr>
              <a:t>RASPLAV-3 Furnace</a:t>
            </a:r>
            <a:endParaRPr lang="en-GB" sz="2000">
              <a:solidFill>
                <a:srgbClr val="000066"/>
              </a:solidFill>
            </a:endParaRPr>
          </a:p>
        </p:txBody>
      </p:sp>
      <p:graphicFrame>
        <p:nvGraphicFramePr>
          <p:cNvPr id="667654" name="Group 6"/>
          <p:cNvGraphicFramePr>
            <a:graphicFrameLocks noGrp="1"/>
          </p:cNvGraphicFramePr>
          <p:nvPr/>
        </p:nvGraphicFramePr>
        <p:xfrm>
          <a:off x="5003800" y="3021013"/>
          <a:ext cx="4024313" cy="1980883"/>
        </p:xfrm>
        <a:graphic>
          <a:graphicData uri="http://schemas.openxmlformats.org/drawingml/2006/table">
            <a:tbl>
              <a:tblPr/>
              <a:tblGrid>
                <a:gridCol w="1960563"/>
                <a:gridCol w="2063750"/>
              </a:tblGrid>
              <a:tr h="403225">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rgbClr val="A50021"/>
                          </a:solidFill>
                          <a:effectLst/>
                          <a:latin typeface="Arial" pitchFamily="34" charset="0"/>
                        </a:rPr>
                        <a:t>Component</a:t>
                      </a:r>
                      <a:endParaRPr kumimoji="0" lang="ru-RU" sz="1800" b="1" i="0" u="none" strike="noStrike" cap="none" normalizeH="0" baseline="0" smtClean="0">
                        <a:ln>
                          <a:noFill/>
                        </a:ln>
                        <a:solidFill>
                          <a:srgbClr val="A50021"/>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1" i="0" u="none" strike="noStrike" cap="none" normalizeH="0" baseline="0" smtClean="0">
                          <a:ln>
                            <a:noFill/>
                          </a:ln>
                          <a:solidFill>
                            <a:srgbClr val="A50021"/>
                          </a:solidFill>
                          <a:effectLst/>
                          <a:latin typeface="Arial" pitchFamily="34" charset="0"/>
                        </a:rPr>
                        <a:t>Mass, g</a:t>
                      </a:r>
                      <a:endParaRPr kumimoji="0" lang="ru-RU" sz="1800" b="1" i="0" u="none" strike="noStrike" cap="none" normalizeH="0" baseline="0" smtClean="0">
                        <a:ln>
                          <a:noFill/>
                        </a:ln>
                        <a:solidFill>
                          <a:srgbClr val="A50021"/>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436563">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UO</a:t>
                      </a:r>
                      <a:r>
                        <a:rPr kumimoji="0" lang="en-US" sz="1800" b="0" i="0" u="none" strike="noStrike" cap="none" normalizeH="0" baseline="-25000" smtClean="0">
                          <a:ln>
                            <a:noFill/>
                          </a:ln>
                          <a:solidFill>
                            <a:schemeClr val="tx1"/>
                          </a:solidFill>
                          <a:effectLst/>
                          <a:latin typeface="Arial" pitchFamily="34" charset="0"/>
                        </a:rPr>
                        <a:t>2</a:t>
                      </a:r>
                      <a:endParaRPr kumimoji="0" lang="ru-RU" sz="1800" b="0" i="0" u="none" strike="noStrike" cap="none" normalizeH="0" baseline="-2500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1385.7</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409575">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ZrO</a:t>
                      </a:r>
                      <a:r>
                        <a:rPr kumimoji="0" lang="en-US" sz="1800" b="0" i="0" u="none" strike="noStrike" cap="none" normalizeH="0" baseline="-25000" smtClean="0">
                          <a:ln>
                            <a:noFill/>
                          </a:ln>
                          <a:solidFill>
                            <a:schemeClr val="tx1"/>
                          </a:solidFill>
                          <a:effectLst/>
                          <a:latin typeface="Arial" pitchFamily="34" charset="0"/>
                        </a:rPr>
                        <a:t>2</a:t>
                      </a:r>
                      <a:endParaRPr kumimoji="0" lang="ru-RU" sz="1800" b="0" i="0" u="none" strike="noStrike" cap="none" normalizeH="0" baseline="-2500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164.1</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57188">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Zr</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272.5</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357188">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Total</a:t>
                      </a:r>
                      <a:endParaRPr kumimoji="0" lang="ru-RU" sz="1800" b="0" i="0" u="none" strike="noStrike" cap="none" normalizeH="0" baseline="0" smtClean="0">
                        <a:ln>
                          <a:noFill/>
                        </a:ln>
                        <a:solidFill>
                          <a:schemeClr val="tx1"/>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chemeClr val="tx1"/>
                          </a:solidFill>
                          <a:effectLst/>
                          <a:latin typeface="Arial" pitchFamily="34" charset="0"/>
                        </a:rPr>
                        <a:t>1822.3</a:t>
                      </a:r>
                      <a:endParaRPr kumimoji="0" lang="ru-RU" sz="1800" b="0" i="0" u="none" strike="noStrike" cap="none" normalizeH="0" baseline="0" smtClean="0">
                        <a:ln>
                          <a:noFill/>
                        </a:ln>
                        <a:solidFill>
                          <a:schemeClr val="tx1"/>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
        <p:nvSpPr>
          <p:cNvPr id="667674" name="Rectangle 26"/>
          <p:cNvSpPr>
            <a:spLocks noChangeArrowheads="1"/>
          </p:cNvSpPr>
          <p:nvPr/>
        </p:nvSpPr>
        <p:spPr bwMode="auto">
          <a:xfrm>
            <a:off x="5232400" y="2547938"/>
            <a:ext cx="3676650" cy="427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2000">
                <a:solidFill>
                  <a:srgbClr val="000066"/>
                </a:solidFill>
              </a:rPr>
              <a:t>Furnace Charge</a:t>
            </a:r>
            <a:endParaRPr lang="en-GB" sz="2000">
              <a:solidFill>
                <a:srgbClr val="000066"/>
              </a:solidFill>
            </a:endParaRPr>
          </a:p>
        </p:txBody>
      </p:sp>
      <p:sp>
        <p:nvSpPr>
          <p:cNvPr id="667675" name="Text Box 27"/>
          <p:cNvSpPr txBox="1">
            <a:spLocks noChangeArrowheads="1"/>
          </p:cNvSpPr>
          <p:nvPr/>
        </p:nvSpPr>
        <p:spPr bwMode="auto">
          <a:xfrm>
            <a:off x="6242050" y="5280025"/>
            <a:ext cx="1979613"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2000">
                <a:solidFill>
                  <a:srgbClr val="A50021"/>
                </a:solidFill>
                <a:latin typeface="Arial" pitchFamily="34" charset="0"/>
              </a:rPr>
              <a:t>C</a:t>
            </a:r>
            <a:r>
              <a:rPr lang="en-US" sz="2000" baseline="-25000">
                <a:solidFill>
                  <a:srgbClr val="A50021"/>
                </a:solidFill>
                <a:latin typeface="Arial" pitchFamily="34" charset="0"/>
              </a:rPr>
              <a:t>n</a:t>
            </a:r>
            <a:r>
              <a:rPr lang="en-US" sz="2000">
                <a:solidFill>
                  <a:srgbClr val="A50021"/>
                </a:solidFill>
                <a:latin typeface="Arial" pitchFamily="34" charset="0"/>
              </a:rPr>
              <a:t> = 31.8</a:t>
            </a:r>
          </a:p>
          <a:p>
            <a:r>
              <a:rPr lang="en-US" sz="2000">
                <a:solidFill>
                  <a:srgbClr val="A50021"/>
                </a:solidFill>
                <a:latin typeface="Arial" pitchFamily="34" charset="0"/>
              </a:rPr>
              <a:t>U/Zr = 1.188 at.</a:t>
            </a:r>
            <a:endParaRPr lang="ru-RU" sz="2000">
              <a:solidFill>
                <a:srgbClr val="A50021"/>
              </a:solidFill>
              <a:latin typeface="Arial" pitchFamily="34" charset="0"/>
            </a:endParaRPr>
          </a:p>
        </p:txBody>
      </p:sp>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liennummernplatzhalter 4"/>
          <p:cNvSpPr>
            <a:spLocks noGrp="1"/>
          </p:cNvSpPr>
          <p:nvPr>
            <p:ph type="sldNum" sz="quarter" idx="10"/>
          </p:nvPr>
        </p:nvSpPr>
        <p:spPr/>
        <p:txBody>
          <a:bodyPr/>
          <a:lstStyle/>
          <a:p>
            <a:r>
              <a:rPr lang="en-US"/>
              <a:t>St Petersburg, Russia, May 27, 2009</a:t>
            </a:r>
            <a:r>
              <a:rPr lang="en-US" sz="1400"/>
              <a:t>    </a:t>
            </a:r>
            <a:r>
              <a:rPr lang="en-GB" sz="1400"/>
              <a:t> </a:t>
            </a:r>
            <a:fld id="{0DE73A53-4693-4303-98A3-3E134BFF79F8}" type="slidenum">
              <a:rPr lang="en-GB" sz="1400"/>
              <a:pPr/>
              <a:t>7</a:t>
            </a:fld>
            <a:endParaRPr lang="en-GB" sz="1400"/>
          </a:p>
        </p:txBody>
      </p:sp>
      <p:sp>
        <p:nvSpPr>
          <p:cNvPr id="668674" name="Rectangle 2"/>
          <p:cNvSpPr>
            <a:spLocks noGrp="1" noChangeArrowheads="1"/>
          </p:cNvSpPr>
          <p:nvPr>
            <p:ph type="body" sz="half" idx="1"/>
          </p:nvPr>
        </p:nvSpPr>
        <p:spPr/>
        <p:txBody>
          <a:bodyPr/>
          <a:lstStyle/>
          <a:p>
            <a:pPr>
              <a:lnSpc>
                <a:spcPct val="80000"/>
              </a:lnSpc>
              <a:buFont typeface="Wingdings" pitchFamily="2" charset="2"/>
              <a:buNone/>
            </a:pPr>
            <a:endParaRPr lang="ru-RU" sz="800" b="0"/>
          </a:p>
          <a:p>
            <a:pPr>
              <a:lnSpc>
                <a:spcPct val="80000"/>
              </a:lnSpc>
              <a:buFont typeface="Wingdings" pitchFamily="2" charset="2"/>
              <a:buNone/>
            </a:pPr>
            <a:endParaRPr lang="ru-RU" sz="800" b="0"/>
          </a:p>
          <a:p>
            <a:pPr>
              <a:lnSpc>
                <a:spcPct val="80000"/>
              </a:lnSpc>
              <a:buFont typeface="Wingdings" pitchFamily="2" charset="2"/>
              <a:buNone/>
            </a:pPr>
            <a:endParaRPr lang="ru-RU" sz="800" b="0"/>
          </a:p>
          <a:p>
            <a:pPr>
              <a:lnSpc>
                <a:spcPct val="80000"/>
              </a:lnSpc>
              <a:buFont typeface="Wingdings" pitchFamily="2" charset="2"/>
              <a:buNone/>
            </a:pPr>
            <a:endParaRPr lang="ru-RU" sz="800" b="0"/>
          </a:p>
          <a:p>
            <a:pPr>
              <a:lnSpc>
                <a:spcPct val="80000"/>
              </a:lnSpc>
              <a:buFont typeface="Wingdings" pitchFamily="2" charset="2"/>
              <a:buNone/>
            </a:pPr>
            <a:endParaRPr lang="en-US" sz="800" b="0"/>
          </a:p>
        </p:txBody>
      </p:sp>
      <p:sp>
        <p:nvSpPr>
          <p:cNvPr id="668675" name="Rectangle 3"/>
          <p:cNvSpPr>
            <a:spLocks noChangeArrowheads="1"/>
          </p:cNvSpPr>
          <p:nvPr/>
        </p:nvSpPr>
        <p:spPr bwMode="auto">
          <a:xfrm>
            <a:off x="7691438" y="0"/>
            <a:ext cx="18415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990033"/>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defTabSz="762000"/>
            <a:endParaRPr lang="ru-RU" sz="2000">
              <a:solidFill>
                <a:srgbClr val="A50021"/>
              </a:solidFill>
            </a:endParaRPr>
          </a:p>
        </p:txBody>
      </p:sp>
      <p:sp>
        <p:nvSpPr>
          <p:cNvPr id="668676" name="Rectangle 4"/>
          <p:cNvSpPr>
            <a:spLocks noChangeArrowheads="1"/>
          </p:cNvSpPr>
          <p:nvPr/>
        </p:nvSpPr>
        <p:spPr bwMode="auto">
          <a:xfrm>
            <a:off x="839788" y="0"/>
            <a:ext cx="77724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Experimental Setup (2)</a:t>
            </a:r>
            <a:endParaRPr lang="en-GB" sz="3200">
              <a:solidFill>
                <a:srgbClr val="A50021"/>
              </a:solidFill>
            </a:endParaRPr>
          </a:p>
        </p:txBody>
      </p:sp>
      <p:sp>
        <p:nvSpPr>
          <p:cNvPr id="668677" name="Rectangle 5"/>
          <p:cNvSpPr>
            <a:spLocks noChangeArrowheads="1"/>
          </p:cNvSpPr>
          <p:nvPr/>
        </p:nvSpPr>
        <p:spPr bwMode="auto">
          <a:xfrm>
            <a:off x="2554288" y="674688"/>
            <a:ext cx="4175125" cy="434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pPr algn="ctr" eaLnBrk="1" hangingPunct="1">
              <a:spcBef>
                <a:spcPct val="20000"/>
              </a:spcBef>
              <a:buSzPct val="85000"/>
              <a:buFont typeface="Wingdings" pitchFamily="2" charset="2"/>
              <a:buNone/>
            </a:pPr>
            <a:r>
              <a:rPr lang="en-US" sz="1800">
                <a:solidFill>
                  <a:srgbClr val="000066"/>
                </a:solidFill>
              </a:rPr>
              <a:t>Gas-Aerosol Sampling System</a:t>
            </a:r>
            <a:endParaRPr lang="en-GB" sz="1800">
              <a:solidFill>
                <a:srgbClr val="000066"/>
              </a:solidFill>
            </a:endParaRPr>
          </a:p>
        </p:txBody>
      </p:sp>
      <p:sp>
        <p:nvSpPr>
          <p:cNvPr id="668678" name="Rectangle 6"/>
          <p:cNvSpPr>
            <a:spLocks noChangeArrowheads="1"/>
          </p:cNvSpPr>
          <p:nvPr/>
        </p:nvSpPr>
        <p:spPr bwMode="auto">
          <a:xfrm>
            <a:off x="7089775" y="1279525"/>
            <a:ext cx="1930400" cy="502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marL="457200" indent="-457200" defTabSz="762000"/>
            <a:r>
              <a:rPr lang="en-US" sz="1200"/>
              <a:t>1 – tanks with N</a:t>
            </a:r>
            <a:r>
              <a:rPr lang="en-US" sz="1200" baseline="-25000"/>
              <a:t>2</a:t>
            </a:r>
            <a:r>
              <a:rPr lang="en-US" sz="1200"/>
              <a:t> and Ar</a:t>
            </a:r>
          </a:p>
          <a:p>
            <a:pPr marL="457200" indent="-457200" defTabSz="762000"/>
            <a:r>
              <a:rPr lang="en-US" sz="1200"/>
              <a:t>2 – water controller</a:t>
            </a:r>
          </a:p>
          <a:p>
            <a:pPr marL="457200" indent="-457200" defTabSz="762000"/>
            <a:r>
              <a:rPr lang="en-US" sz="1200"/>
              <a:t>3 –</a:t>
            </a:r>
            <a:r>
              <a:rPr lang="en-US" sz="1200" b="0"/>
              <a:t> </a:t>
            </a:r>
            <a:r>
              <a:rPr lang="en-US" sz="1200"/>
              <a:t>steam generator</a:t>
            </a:r>
          </a:p>
          <a:p>
            <a:pPr marL="457200" indent="-457200" defTabSz="762000"/>
            <a:r>
              <a:rPr lang="en-US" sz="1200"/>
              <a:t>4 – quartz tube for </a:t>
            </a:r>
          </a:p>
          <a:p>
            <a:pPr marL="457200" indent="-457200" defTabSz="762000"/>
            <a:r>
              <a:rPr lang="en-US" sz="1200"/>
              <a:t>      steam supply into </a:t>
            </a:r>
          </a:p>
          <a:p>
            <a:pPr marL="457200" indent="-457200" defTabSz="762000"/>
            <a:r>
              <a:rPr lang="en-US" sz="1200"/>
              <a:t>      the furnace</a:t>
            </a:r>
          </a:p>
          <a:p>
            <a:pPr marL="457200" indent="-457200" defTabSz="762000"/>
            <a:r>
              <a:rPr lang="en-US" sz="1200"/>
              <a:t>5 – steam condenser</a:t>
            </a:r>
          </a:p>
          <a:p>
            <a:pPr marL="457200" indent="-457200" defTabSz="762000"/>
            <a:r>
              <a:rPr lang="en-US" sz="1200"/>
              <a:t>6 – condensate </a:t>
            </a:r>
          </a:p>
          <a:p>
            <a:pPr marL="457200" indent="-457200" defTabSz="762000"/>
            <a:r>
              <a:rPr lang="en-US" sz="1200"/>
              <a:t>      collector</a:t>
            </a:r>
          </a:p>
          <a:p>
            <a:pPr marL="457200" indent="-457200" defTabSz="762000"/>
            <a:r>
              <a:rPr lang="en-US" sz="1200"/>
              <a:t>7 – condensate drop </a:t>
            </a:r>
          </a:p>
          <a:p>
            <a:pPr marL="457200" indent="-457200" defTabSz="762000"/>
            <a:r>
              <a:rPr lang="en-US" sz="1200"/>
              <a:t>      catcher</a:t>
            </a:r>
          </a:p>
          <a:p>
            <a:pPr marL="457200" indent="-457200" defTabSz="762000"/>
            <a:r>
              <a:rPr lang="en-US" sz="1200"/>
              <a:t>8 – ejector </a:t>
            </a:r>
          </a:p>
          <a:p>
            <a:pPr marL="457200" indent="-457200" defTabSz="762000"/>
            <a:r>
              <a:rPr lang="en-US" sz="1200"/>
              <a:t>9 – large-area filter</a:t>
            </a:r>
          </a:p>
          <a:p>
            <a:pPr marL="457200" indent="-457200" defTabSz="762000"/>
            <a:r>
              <a:rPr lang="en-US" sz="1200"/>
              <a:t>      (LAF - steam)</a:t>
            </a:r>
          </a:p>
          <a:p>
            <a:pPr marL="457200" indent="-457200" defTabSz="762000"/>
            <a:r>
              <a:rPr lang="en-US" sz="1200"/>
              <a:t>10 – silica gel drier</a:t>
            </a:r>
          </a:p>
          <a:p>
            <a:pPr marL="457200" indent="-457200" defTabSz="762000"/>
            <a:r>
              <a:rPr lang="en-US" sz="1200"/>
              <a:t>11 – analytical filter</a:t>
            </a:r>
          </a:p>
          <a:p>
            <a:pPr marL="457200" indent="-457200" defTabSz="762000"/>
            <a:r>
              <a:rPr lang="en-US" sz="1200"/>
              <a:t>        (AF)</a:t>
            </a:r>
          </a:p>
          <a:p>
            <a:pPr marL="457200" indent="-457200" defTabSz="762000"/>
            <a:r>
              <a:rPr lang="en-US" sz="1200"/>
              <a:t>12 – electrochemical</a:t>
            </a:r>
          </a:p>
          <a:p>
            <a:pPr marL="457200" indent="-457200" defTabSz="762000"/>
            <a:r>
              <a:rPr lang="en-US" sz="1200"/>
              <a:t>        sensors of oxygen </a:t>
            </a:r>
          </a:p>
          <a:p>
            <a:pPr marL="457200" indent="-457200" defTabSz="762000"/>
            <a:r>
              <a:rPr lang="en-US" sz="1200"/>
              <a:t>        and hydrogen</a:t>
            </a:r>
          </a:p>
          <a:p>
            <a:pPr marL="457200" indent="-457200" defTabSz="762000"/>
            <a:r>
              <a:rPr lang="en-US" sz="1200"/>
              <a:t>13 – vacuum receiver</a:t>
            </a:r>
          </a:p>
          <a:p>
            <a:pPr marL="457200" indent="-457200" defTabSz="762000"/>
            <a:r>
              <a:rPr lang="en-US" sz="1200"/>
              <a:t>14 – large-area filter</a:t>
            </a:r>
          </a:p>
          <a:p>
            <a:pPr marL="457200" indent="-457200" defTabSz="762000"/>
            <a:r>
              <a:rPr lang="en-US" sz="1200"/>
              <a:t>        (LAF - Argon)</a:t>
            </a:r>
          </a:p>
          <a:p>
            <a:pPr marL="457200" indent="-457200" defTabSz="762000"/>
            <a:r>
              <a:rPr lang="en-US" sz="1200"/>
              <a:t>15 – weight sensor</a:t>
            </a:r>
          </a:p>
          <a:p>
            <a:pPr marL="457200" indent="-457200" defTabSz="762000"/>
            <a:r>
              <a:rPr lang="en-US" sz="1200"/>
              <a:t>16 – hydro lock</a:t>
            </a:r>
            <a:endParaRPr lang="en-GB" sz="1200"/>
          </a:p>
          <a:p>
            <a:pPr marL="457200" indent="-457200" defTabSz="762000"/>
            <a:endParaRPr lang="ru-RU" sz="1200"/>
          </a:p>
          <a:p>
            <a:pPr marL="457200" indent="-457200" defTabSz="762000"/>
            <a:endParaRPr lang="en-US" sz="1200"/>
          </a:p>
        </p:txBody>
      </p:sp>
      <p:pic>
        <p:nvPicPr>
          <p:cNvPr id="668679" name="Picture 7" descr="Схема газ v2"/>
          <p:cNvPicPr>
            <a:picLocks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a:xfrm>
            <a:off x="139700" y="1063625"/>
            <a:ext cx="6880225" cy="5060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4CB2DAF9-07CF-46CA-9184-24C68CB3AD47}" type="slidenum">
              <a:rPr lang="en-GB" sz="1400"/>
              <a:pPr/>
              <a:t>8</a:t>
            </a:fld>
            <a:endParaRPr lang="en-GB" sz="1400"/>
          </a:p>
        </p:txBody>
      </p:sp>
      <p:sp>
        <p:nvSpPr>
          <p:cNvPr id="670722" name="Rectangle 2"/>
          <p:cNvSpPr>
            <a:spLocks noChangeArrowheads="1"/>
          </p:cNvSpPr>
          <p:nvPr/>
        </p:nvSpPr>
        <p:spPr bwMode="auto">
          <a:xfrm>
            <a:off x="1492250" y="685800"/>
            <a:ext cx="529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defTabSz="762000">
              <a:spcBef>
                <a:spcPct val="20000"/>
              </a:spcBef>
              <a:buFont typeface="Wingdings" pitchFamily="2" charset="2"/>
              <a:buNone/>
            </a:pPr>
            <a:endParaRPr lang="en-US" sz="1800" b="0">
              <a:solidFill>
                <a:srgbClr val="000066"/>
              </a:solidFill>
            </a:endParaRPr>
          </a:p>
        </p:txBody>
      </p:sp>
      <p:sp>
        <p:nvSpPr>
          <p:cNvPr id="670723" name="Rectangle 3"/>
          <p:cNvSpPr>
            <a:spLocks noChangeArrowheads="1"/>
          </p:cNvSpPr>
          <p:nvPr/>
        </p:nvSpPr>
        <p:spPr bwMode="auto">
          <a:xfrm>
            <a:off x="0" y="0"/>
            <a:ext cx="91440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Experimental Procedure</a:t>
            </a:r>
            <a:endParaRPr lang="en-GB" sz="3200">
              <a:solidFill>
                <a:srgbClr val="A50021"/>
              </a:solidFill>
            </a:endParaRPr>
          </a:p>
        </p:txBody>
      </p:sp>
      <p:graphicFrame>
        <p:nvGraphicFramePr>
          <p:cNvPr id="670724" name="Group 4"/>
          <p:cNvGraphicFramePr>
            <a:graphicFrameLocks noGrp="1"/>
          </p:cNvGraphicFramePr>
          <p:nvPr/>
        </p:nvGraphicFramePr>
        <p:xfrm>
          <a:off x="514350" y="958850"/>
          <a:ext cx="8275638" cy="4216021"/>
        </p:xfrm>
        <a:graphic>
          <a:graphicData uri="http://schemas.openxmlformats.org/drawingml/2006/table">
            <a:tbl>
              <a:tblPr/>
              <a:tblGrid>
                <a:gridCol w="1120775"/>
                <a:gridCol w="1795463"/>
                <a:gridCol w="5359400"/>
              </a:tblGrid>
              <a:tr h="376238">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rgbClr val="000066"/>
                          </a:solidFill>
                          <a:effectLst/>
                          <a:latin typeface="Arial" pitchFamily="34" charset="0"/>
                        </a:rPr>
                        <a:t>Stage</a:t>
                      </a:r>
                      <a:endParaRPr kumimoji="0" lang="ru-RU" sz="2000" b="1"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rgbClr val="000066"/>
                          </a:solidFill>
                          <a:effectLst/>
                          <a:latin typeface="Arial" pitchFamily="34" charset="0"/>
                        </a:rPr>
                        <a:t>Time interval, s</a:t>
                      </a:r>
                      <a:endParaRPr kumimoji="0" lang="ru-RU" sz="20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en-US" sz="2000" b="1" i="0" u="none" strike="noStrike" cap="none" normalizeH="0" baseline="0" smtClean="0">
                          <a:ln>
                            <a:noFill/>
                          </a:ln>
                          <a:solidFill>
                            <a:srgbClr val="000066"/>
                          </a:solidFill>
                          <a:effectLst/>
                          <a:latin typeface="Arial" pitchFamily="34" charset="0"/>
                        </a:rPr>
                        <a:t>Description</a:t>
                      </a:r>
                      <a:endParaRPr kumimoji="0" lang="ru-RU" sz="2000" b="1"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28575"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773113">
                <a:tc>
                  <a:txBody>
                    <a:bodyPr/>
                    <a:lstStyle/>
                    <a:p>
                      <a:pPr marL="0" marR="0" lvl="0" indent="0" algn="ctr" defTabSz="762000" rtl="0" eaLnBrk="0" fontAlgn="base" latinLnBrk="0" hangingPunct="0">
                        <a:lnSpc>
                          <a:spcPct val="19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A</a:t>
                      </a:r>
                      <a:endParaRPr kumimoji="0" lang="ru-RU" sz="1800" b="0"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3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0</a:t>
                      </a:r>
                      <a:r>
                        <a:rPr kumimoji="0" lang="ru-RU" sz="1800" b="0" i="0" u="none" strike="noStrike" cap="none" normalizeH="0" baseline="0" smtClean="0">
                          <a:ln>
                            <a:noFill/>
                          </a:ln>
                          <a:solidFill>
                            <a:srgbClr val="000066"/>
                          </a:solidFill>
                          <a:effectLst/>
                          <a:latin typeface="Arial" pitchFamily="34" charset="0"/>
                        </a:rPr>
                        <a:t>…38300</a:t>
                      </a:r>
                      <a:endParaRPr kumimoji="0" lang="en-US" sz="1800" b="0" i="0" u="none" strike="noStrike" cap="none" normalizeH="0" baseline="0" smtClean="0">
                        <a:ln>
                          <a:noFill/>
                        </a:ln>
                        <a:solidFill>
                          <a:srgbClr val="000066"/>
                        </a:solidFill>
                        <a:effectLst/>
                        <a:latin typeface="Arial" pitchFamily="34" charset="0"/>
                      </a:endParaRPr>
                    </a:p>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ru-RU" sz="1800" b="0" i="0" u="none" strike="noStrike" cap="none" normalizeH="0" baseline="0" smtClean="0">
                          <a:ln>
                            <a:noFill/>
                          </a:ln>
                          <a:solidFill>
                            <a:srgbClr val="000066"/>
                          </a:solidFill>
                          <a:effectLst/>
                          <a:latin typeface="Arial" pitchFamily="34" charset="0"/>
                        </a:rPr>
                        <a:t>(≈ 1</a:t>
                      </a:r>
                      <a:r>
                        <a:rPr kumimoji="0" lang="en-US" sz="1800" b="0" i="0" u="none" strike="noStrike" cap="none" normalizeH="0" baseline="0" smtClean="0">
                          <a:ln>
                            <a:noFill/>
                          </a:ln>
                          <a:solidFill>
                            <a:srgbClr val="000066"/>
                          </a:solidFill>
                          <a:effectLst/>
                          <a:latin typeface="Arial" pitchFamily="34" charset="0"/>
                        </a:rPr>
                        <a:t>1</a:t>
                      </a:r>
                      <a:r>
                        <a:rPr kumimoji="0" lang="ru-RU" sz="1800" b="0" i="0" u="none" strike="noStrike" cap="none" normalizeH="0" baseline="0" smtClean="0">
                          <a:ln>
                            <a:noFill/>
                          </a:ln>
                          <a:solidFill>
                            <a:srgbClr val="000066"/>
                          </a:solidFill>
                          <a:effectLst/>
                          <a:latin typeface="Arial" pitchFamily="34" charset="0"/>
                        </a:rPr>
                        <a:t> </a:t>
                      </a:r>
                      <a:r>
                        <a:rPr kumimoji="0" lang="en-US" sz="1800" b="0" i="0" u="none" strike="noStrike" cap="none" normalizeH="0" baseline="0" smtClean="0">
                          <a:ln>
                            <a:noFill/>
                          </a:ln>
                          <a:solidFill>
                            <a:srgbClr val="000066"/>
                          </a:solidFill>
                          <a:effectLst/>
                          <a:latin typeface="Arial" pitchFamily="34" charset="0"/>
                        </a:rPr>
                        <a:t>h</a:t>
                      </a:r>
                      <a:r>
                        <a:rPr kumimoji="0" lang="ru-RU" sz="1800" b="0" i="0" u="none" strike="noStrike" cap="none" normalizeH="0" baseline="0" smtClean="0">
                          <a:ln>
                            <a:noFill/>
                          </a:ln>
                          <a:solidFill>
                            <a:srgbClr val="000066"/>
                          </a:solidFill>
                          <a:effectLst/>
                          <a:latin typeface="Arial" pitchFamily="34" charset="0"/>
                        </a:rPr>
                        <a:t>)</a:t>
                      </a:r>
                    </a:p>
                  </a:txBody>
                  <a:tcPr marL="90000" marR="90000" marT="46800" marB="46800"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9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Molten pool and interaction zone (IZ) formation</a:t>
                      </a:r>
                      <a:endParaRPr kumimoji="0" lang="ru-RU" sz="1800" b="0"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830263">
                <a:tc>
                  <a:txBody>
                    <a:bodyPr/>
                    <a:lstStyle/>
                    <a:p>
                      <a:pPr marL="0" marR="0" lvl="0" indent="0" algn="ctr" defTabSz="762000" rtl="0" eaLnBrk="0" fontAlgn="base" latinLnBrk="0" hangingPunct="0">
                        <a:lnSpc>
                          <a:spcPct val="19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B</a:t>
                      </a:r>
                      <a:endParaRPr kumimoji="0" lang="ru-RU" sz="1800" b="0"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90000"/>
                        </a:lnSpc>
                        <a:spcBef>
                          <a:spcPct val="20000"/>
                        </a:spcBef>
                        <a:spcAft>
                          <a:spcPct val="0"/>
                        </a:spcAft>
                        <a:buClrTx/>
                        <a:buSzTx/>
                        <a:buFont typeface="Wingdings" pitchFamily="2" charset="2"/>
                        <a:buNone/>
                        <a:tabLst/>
                      </a:pPr>
                      <a:r>
                        <a:rPr kumimoji="0" lang="ru-RU" sz="1800" b="0" i="0" u="none" strike="noStrike" cap="none" normalizeH="0" baseline="0" smtClean="0">
                          <a:ln>
                            <a:noFill/>
                          </a:ln>
                          <a:solidFill>
                            <a:srgbClr val="000066"/>
                          </a:solidFill>
                          <a:effectLst/>
                          <a:latin typeface="Arial" pitchFamily="34" charset="0"/>
                        </a:rPr>
                        <a:t>38300…42500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Vessel steel temperature is decreased</a:t>
                      </a:r>
                      <a:r>
                        <a:rPr kumimoji="0" lang="ru-RU" sz="1800" b="0" i="0" u="none" strike="noStrike" cap="none" normalizeH="0" baseline="0" smtClean="0">
                          <a:ln>
                            <a:noFill/>
                          </a:ln>
                          <a:solidFill>
                            <a:srgbClr val="000066"/>
                          </a:solidFill>
                          <a:effectLst/>
                          <a:latin typeface="Arial" pitchFamily="34" charset="0"/>
                        </a:rPr>
                        <a:t>, </a:t>
                      </a:r>
                      <a:r>
                        <a:rPr kumimoji="0" lang="en-US" sz="1800" b="0" i="0" u="none" strike="noStrike" cap="none" normalizeH="0" baseline="0" smtClean="0">
                          <a:ln>
                            <a:noFill/>
                          </a:ln>
                          <a:solidFill>
                            <a:srgbClr val="000066"/>
                          </a:solidFill>
                          <a:effectLst/>
                          <a:latin typeface="Arial" pitchFamily="34" charset="0"/>
                        </a:rPr>
                        <a:t>crust above the IZ is formed</a:t>
                      </a:r>
                      <a:endParaRPr kumimoji="0" lang="ru-RU" sz="1800" b="0"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12775">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C</a:t>
                      </a:r>
                      <a:endParaRPr kumimoji="0" lang="ru-RU" sz="1800" b="0"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ru-RU" sz="1800" b="0" i="0" u="none" strike="noStrike" cap="none" normalizeH="0" baseline="0" smtClean="0">
                          <a:ln>
                            <a:noFill/>
                          </a:ln>
                          <a:solidFill>
                            <a:srgbClr val="000066"/>
                          </a:solidFill>
                          <a:effectLst/>
                          <a:latin typeface="Arial" pitchFamily="34" charset="0"/>
                        </a:rPr>
                        <a:t>42500…44300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Molten pool is oxidized by steam</a:t>
                      </a:r>
                      <a:endParaRPr kumimoji="0" lang="ru-RU" sz="1800" b="0"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28650">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D</a:t>
                      </a:r>
                      <a:endParaRPr kumimoji="0" lang="ru-RU" sz="1800" b="0"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ru-RU" sz="1800" b="0" i="0" u="none" strike="noStrike" cap="none" normalizeH="0" baseline="0" smtClean="0">
                          <a:ln>
                            <a:noFill/>
                          </a:ln>
                          <a:solidFill>
                            <a:srgbClr val="000066"/>
                          </a:solidFill>
                          <a:effectLst/>
                          <a:latin typeface="Arial" pitchFamily="34" charset="0"/>
                        </a:rPr>
                        <a:t>44300…49200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0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Specimen temperature is increased</a:t>
                      </a:r>
                      <a:r>
                        <a:rPr kumimoji="0" lang="ru-RU" sz="1800" b="0" i="0" u="none" strike="noStrike" cap="none" normalizeH="0" baseline="0" smtClean="0">
                          <a:ln>
                            <a:noFill/>
                          </a:ln>
                          <a:solidFill>
                            <a:srgbClr val="000066"/>
                          </a:solidFill>
                          <a:effectLst/>
                          <a:latin typeface="Arial" pitchFamily="34" charset="0"/>
                        </a:rPr>
                        <a:t>, </a:t>
                      </a:r>
                      <a:r>
                        <a:rPr kumimoji="0" lang="en-US" sz="1800" b="0" i="0" u="none" strike="noStrike" cap="none" normalizeH="0" baseline="0" smtClean="0">
                          <a:ln>
                            <a:noFill/>
                          </a:ln>
                          <a:solidFill>
                            <a:srgbClr val="000066"/>
                          </a:solidFill>
                          <a:effectLst/>
                          <a:latin typeface="Arial" pitchFamily="34" charset="0"/>
                        </a:rPr>
                        <a:t>crust above the IZ dissolves</a:t>
                      </a:r>
                      <a:endParaRPr kumimoji="0" lang="ru-RU" sz="1800" b="0"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12700" cap="flat" cmpd="sng" algn="ctr">
                      <a:solidFill>
                        <a:schemeClr val="tx1"/>
                      </a:solidFill>
                      <a:prstDash val="solid"/>
                      <a:round/>
                      <a:headEnd type="none" w="sm" len="sm"/>
                      <a:tailEnd type="none" w="sm" len="sm"/>
                    </a:lnB>
                    <a:lnTlToBr>
                      <a:noFill/>
                    </a:lnTlToBr>
                    <a:lnBlToTr>
                      <a:noFill/>
                    </a:lnBlToTr>
                    <a:solidFill>
                      <a:schemeClr val="bg1"/>
                    </a:solidFill>
                  </a:tcPr>
                </a:tc>
              </a:tr>
              <a:tr h="652463">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E</a:t>
                      </a:r>
                      <a:endParaRPr kumimoji="0" lang="ru-RU" sz="1800" b="0" i="0" u="none" strike="noStrike" cap="none" normalizeH="0" baseline="0" smtClean="0">
                        <a:ln>
                          <a:noFill/>
                        </a:ln>
                        <a:solidFill>
                          <a:srgbClr val="000066"/>
                        </a:solidFill>
                        <a:effectLst/>
                        <a:latin typeface="Arial" pitchFamily="34" charset="0"/>
                      </a:endParaRPr>
                    </a:p>
                  </a:txBody>
                  <a:tcPr horzOverflow="overflow">
                    <a:lnL w="28575"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ru-RU" sz="1800" b="0" i="0" u="none" strike="noStrike" cap="none" normalizeH="0" baseline="0" smtClean="0">
                          <a:ln>
                            <a:noFill/>
                          </a:ln>
                          <a:solidFill>
                            <a:srgbClr val="000066"/>
                          </a:solidFill>
                          <a:effectLst/>
                          <a:latin typeface="Arial" pitchFamily="34" charset="0"/>
                        </a:rPr>
                        <a:t>49200…50490</a:t>
                      </a:r>
                    </a:p>
                  </a:txBody>
                  <a:tcPr horzOverflow="overflow">
                    <a:lnL w="12700" cap="flat" cmpd="sng" algn="ctr">
                      <a:solidFill>
                        <a:schemeClr val="tx1"/>
                      </a:solidFill>
                      <a:prstDash val="solid"/>
                      <a:round/>
                      <a:headEnd type="none" w="sm" len="sm"/>
                      <a:tailEnd type="none" w="sm" len="sm"/>
                    </a:lnL>
                    <a:lnR w="12700"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c>
                  <a:txBody>
                    <a:bodyPr/>
                    <a:lstStyle/>
                    <a:p>
                      <a:pPr marL="0" marR="0" lvl="0" indent="0" algn="ctr" defTabSz="762000" rtl="0" eaLnBrk="0" fontAlgn="base" latinLnBrk="0" hangingPunct="0">
                        <a:lnSpc>
                          <a:spcPct val="150000"/>
                        </a:lnSpc>
                        <a:spcBef>
                          <a:spcPct val="20000"/>
                        </a:spcBef>
                        <a:spcAft>
                          <a:spcPct val="0"/>
                        </a:spcAft>
                        <a:buClrTx/>
                        <a:buSzTx/>
                        <a:buFont typeface="Wingdings" pitchFamily="2" charset="2"/>
                        <a:buNone/>
                        <a:tabLst/>
                      </a:pPr>
                      <a:r>
                        <a:rPr kumimoji="0" lang="en-US" sz="1800" b="0" i="0" u="none" strike="noStrike" cap="none" normalizeH="0" baseline="0" smtClean="0">
                          <a:ln>
                            <a:noFill/>
                          </a:ln>
                          <a:solidFill>
                            <a:srgbClr val="000066"/>
                          </a:solidFill>
                          <a:effectLst/>
                          <a:latin typeface="Arial" pitchFamily="34" charset="0"/>
                        </a:rPr>
                        <a:t>Interaction zone and specimen are oxidized</a:t>
                      </a:r>
                      <a:endParaRPr kumimoji="0" lang="ru-RU" sz="1800" b="0" i="0" u="none" strike="noStrike" cap="none" normalizeH="0" baseline="0" smtClean="0">
                        <a:ln>
                          <a:noFill/>
                        </a:ln>
                        <a:solidFill>
                          <a:srgbClr val="000066"/>
                        </a:solidFill>
                        <a:effectLst/>
                        <a:latin typeface="Arial" pitchFamily="34" charset="0"/>
                      </a:endParaRPr>
                    </a:p>
                  </a:txBody>
                  <a:tcPr horzOverflow="overflow">
                    <a:lnL w="12700" cap="flat" cmpd="sng" algn="ctr">
                      <a:solidFill>
                        <a:schemeClr val="tx1"/>
                      </a:solidFill>
                      <a:prstDash val="solid"/>
                      <a:round/>
                      <a:headEnd type="none" w="sm" len="sm"/>
                      <a:tailEnd type="none" w="sm" len="sm"/>
                    </a:lnL>
                    <a:lnR w="28575" cap="flat" cmpd="sng" algn="ctr">
                      <a:solidFill>
                        <a:schemeClr val="tx1"/>
                      </a:solidFill>
                      <a:prstDash val="solid"/>
                      <a:round/>
                      <a:headEnd type="none" w="sm" len="sm"/>
                      <a:tailEnd type="none" w="sm" len="sm"/>
                    </a:lnR>
                    <a:lnT w="12700" cap="flat" cmpd="sng" algn="ctr">
                      <a:solidFill>
                        <a:schemeClr val="tx1"/>
                      </a:solidFill>
                      <a:prstDash val="solid"/>
                      <a:round/>
                      <a:headEnd type="none" w="sm" len="sm"/>
                      <a:tailEnd type="none" w="sm" len="sm"/>
                    </a:lnT>
                    <a:lnB w="28575" cap="flat" cmpd="sng" algn="ctr">
                      <a:solidFill>
                        <a:schemeClr val="tx1"/>
                      </a:solidFill>
                      <a:prstDash val="solid"/>
                      <a:round/>
                      <a:headEnd type="none" w="sm" len="sm"/>
                      <a:tailEnd type="none" w="sm" len="sm"/>
                    </a:lnB>
                    <a:lnTlToBr>
                      <a:noFill/>
                    </a:lnTlToBr>
                    <a:lnBlToTr>
                      <a:noFill/>
                    </a:lnBlToTr>
                    <a:solidFill>
                      <a:schemeClr val="bg1"/>
                    </a:solidFill>
                  </a:tcPr>
                </a:tc>
              </a:tr>
            </a:tbl>
          </a:graphicData>
        </a:graphic>
      </p:graphicFrame>
    </p:spTree>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oliennummernplatzhalter 1"/>
          <p:cNvSpPr>
            <a:spLocks noGrp="1"/>
          </p:cNvSpPr>
          <p:nvPr>
            <p:ph type="sldNum" sz="quarter" idx="10"/>
          </p:nvPr>
        </p:nvSpPr>
        <p:spPr/>
        <p:txBody>
          <a:bodyPr/>
          <a:lstStyle/>
          <a:p>
            <a:r>
              <a:rPr lang="en-US"/>
              <a:t>St Petersburg, Russia, May 27, 2009</a:t>
            </a:r>
            <a:r>
              <a:rPr lang="en-US" sz="1400"/>
              <a:t>    </a:t>
            </a:r>
            <a:r>
              <a:rPr lang="en-GB" sz="1400"/>
              <a:t> </a:t>
            </a:r>
            <a:fld id="{E6ABB916-F912-4840-8F8D-9EC4912C2AA9}" type="slidenum">
              <a:rPr lang="en-GB" sz="1400"/>
              <a:pPr/>
              <a:t>9</a:t>
            </a:fld>
            <a:endParaRPr lang="en-GB" sz="1400"/>
          </a:p>
        </p:txBody>
      </p:sp>
      <p:sp>
        <p:nvSpPr>
          <p:cNvPr id="671746" name="Rectangle 2"/>
          <p:cNvSpPr>
            <a:spLocks noChangeArrowheads="1"/>
          </p:cNvSpPr>
          <p:nvPr/>
        </p:nvSpPr>
        <p:spPr bwMode="auto">
          <a:xfrm>
            <a:off x="1492250" y="685800"/>
            <a:ext cx="5295900" cy="46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75" tIns="46038" rIns="92075" bIns="46038"/>
          <a:lstStyle/>
          <a:p>
            <a:pPr marL="342900" indent="-342900" defTabSz="762000">
              <a:spcBef>
                <a:spcPct val="20000"/>
              </a:spcBef>
              <a:buFont typeface="Wingdings" pitchFamily="2" charset="2"/>
              <a:buNone/>
            </a:pPr>
            <a:endParaRPr lang="en-US" sz="1800" b="0">
              <a:solidFill>
                <a:srgbClr val="000066"/>
              </a:solidFill>
            </a:endParaRPr>
          </a:p>
        </p:txBody>
      </p:sp>
      <p:sp>
        <p:nvSpPr>
          <p:cNvPr id="671747" name="Rectangle 3"/>
          <p:cNvSpPr>
            <a:spLocks noChangeArrowheads="1"/>
          </p:cNvSpPr>
          <p:nvPr/>
        </p:nvSpPr>
        <p:spPr bwMode="auto">
          <a:xfrm>
            <a:off x="0" y="0"/>
            <a:ext cx="9144000" cy="69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2059" tIns="46030" rIns="92059" bIns="46030" anchor="ctr"/>
          <a:lstStyle/>
          <a:p>
            <a:pPr algn="ctr" defTabSz="835025"/>
            <a:r>
              <a:rPr lang="en-US" sz="3200">
                <a:solidFill>
                  <a:srgbClr val="A50021"/>
                </a:solidFill>
              </a:rPr>
              <a:t>Experimental Results</a:t>
            </a:r>
            <a:endParaRPr lang="en-GB" sz="3200">
              <a:solidFill>
                <a:srgbClr val="A50021"/>
              </a:solidFill>
            </a:endParaRPr>
          </a:p>
        </p:txBody>
      </p:sp>
      <p:sp>
        <p:nvSpPr>
          <p:cNvPr id="671748" name="Text Box 4"/>
          <p:cNvSpPr txBox="1">
            <a:spLocks noChangeArrowheads="1"/>
          </p:cNvSpPr>
          <p:nvPr/>
        </p:nvSpPr>
        <p:spPr bwMode="auto">
          <a:xfrm>
            <a:off x="2022475" y="554038"/>
            <a:ext cx="55213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2000">
                <a:solidFill>
                  <a:srgbClr val="000066"/>
                </a:solidFill>
                <a:latin typeface="Arial" pitchFamily="34" charset="0"/>
              </a:rPr>
              <a:t>Thermocouple Readings and Anode Voltage</a:t>
            </a:r>
            <a:endParaRPr lang="ru-RU" sz="2000">
              <a:solidFill>
                <a:srgbClr val="000066"/>
              </a:solidFill>
              <a:latin typeface="Arial" pitchFamily="34" charset="0"/>
            </a:endParaRPr>
          </a:p>
        </p:txBody>
      </p:sp>
      <p:sp>
        <p:nvSpPr>
          <p:cNvPr id="671749" name="Text Box 5"/>
          <p:cNvSpPr txBox="1">
            <a:spLocks noChangeArrowheads="1"/>
          </p:cNvSpPr>
          <p:nvPr/>
        </p:nvSpPr>
        <p:spPr bwMode="auto">
          <a:xfrm>
            <a:off x="1050925" y="889000"/>
            <a:ext cx="2263775"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During all experiment</a:t>
            </a:r>
            <a:endParaRPr lang="ru-RU" sz="1600">
              <a:latin typeface="Arial" pitchFamily="34" charset="0"/>
            </a:endParaRPr>
          </a:p>
        </p:txBody>
      </p:sp>
      <p:sp>
        <p:nvSpPr>
          <p:cNvPr id="671750" name="Text Box 6"/>
          <p:cNvSpPr txBox="1">
            <a:spLocks noChangeArrowheads="1"/>
          </p:cNvSpPr>
          <p:nvPr/>
        </p:nvSpPr>
        <p:spPr bwMode="auto">
          <a:xfrm>
            <a:off x="5476875" y="949325"/>
            <a:ext cx="2851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600">
                <a:latin typeface="Arial" pitchFamily="34" charset="0"/>
              </a:rPr>
              <a:t>Fragment: Oxidation period</a:t>
            </a:r>
            <a:endParaRPr lang="ru-RU" sz="1600">
              <a:latin typeface="Arial" pitchFamily="34" charset="0"/>
            </a:endParaRPr>
          </a:p>
        </p:txBody>
      </p:sp>
      <p:grpSp>
        <p:nvGrpSpPr>
          <p:cNvPr id="671751" name="Group 7"/>
          <p:cNvGrpSpPr>
            <a:grpSpLocks/>
          </p:cNvGrpSpPr>
          <p:nvPr/>
        </p:nvGrpSpPr>
        <p:grpSpPr bwMode="auto">
          <a:xfrm>
            <a:off x="0" y="1200150"/>
            <a:ext cx="9144000" cy="4414838"/>
            <a:chOff x="0" y="756"/>
            <a:chExt cx="5760" cy="2781"/>
          </a:xfrm>
        </p:grpSpPr>
        <p:pic>
          <p:nvPicPr>
            <p:cNvPr id="671752"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92"/>
              <a:ext cx="3119" cy="24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175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7" y="1113"/>
              <a:ext cx="2633" cy="2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71754" name="Text Box 10"/>
            <p:cNvSpPr txBox="1">
              <a:spLocks noChangeArrowheads="1"/>
            </p:cNvSpPr>
            <p:nvPr/>
          </p:nvSpPr>
          <p:spPr bwMode="auto">
            <a:xfrm>
              <a:off x="3556" y="786"/>
              <a:ext cx="2000"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A50021"/>
                  </a:solidFill>
                  <a:latin typeface="Arial" pitchFamily="34" charset="0"/>
                </a:rPr>
                <a:t>A          B       C         D           E</a:t>
              </a:r>
              <a:endParaRPr lang="ru-RU" sz="1400">
                <a:solidFill>
                  <a:srgbClr val="A50021"/>
                </a:solidFill>
                <a:latin typeface="Arial" pitchFamily="34" charset="0"/>
              </a:endParaRPr>
            </a:p>
          </p:txBody>
        </p:sp>
        <p:sp>
          <p:nvSpPr>
            <p:cNvPr id="671755" name="Line 11"/>
            <p:cNvSpPr>
              <a:spLocks noChangeShapeType="1"/>
            </p:cNvSpPr>
            <p:nvPr/>
          </p:nvSpPr>
          <p:spPr bwMode="auto">
            <a:xfrm>
              <a:off x="2006" y="90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56" name="Line 12"/>
            <p:cNvSpPr>
              <a:spLocks noChangeShapeType="1"/>
            </p:cNvSpPr>
            <p:nvPr/>
          </p:nvSpPr>
          <p:spPr bwMode="auto">
            <a:xfrm>
              <a:off x="2228" y="90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57" name="Line 13"/>
            <p:cNvSpPr>
              <a:spLocks noChangeShapeType="1"/>
            </p:cNvSpPr>
            <p:nvPr/>
          </p:nvSpPr>
          <p:spPr bwMode="auto">
            <a:xfrm>
              <a:off x="2431" y="90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58" name="Line 14"/>
            <p:cNvSpPr>
              <a:spLocks noChangeShapeType="1"/>
            </p:cNvSpPr>
            <p:nvPr/>
          </p:nvSpPr>
          <p:spPr bwMode="auto">
            <a:xfrm>
              <a:off x="2507" y="90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59" name="Line 15"/>
            <p:cNvSpPr>
              <a:spLocks noChangeShapeType="1"/>
            </p:cNvSpPr>
            <p:nvPr/>
          </p:nvSpPr>
          <p:spPr bwMode="auto">
            <a:xfrm>
              <a:off x="392" y="987"/>
              <a:ext cx="1612"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0" name="Text Box 16"/>
            <p:cNvSpPr txBox="1">
              <a:spLocks noChangeArrowheads="1"/>
            </p:cNvSpPr>
            <p:nvPr/>
          </p:nvSpPr>
          <p:spPr bwMode="auto">
            <a:xfrm>
              <a:off x="430" y="756"/>
              <a:ext cx="2252" cy="1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New Roman" pitchFamily="18" charset="0"/>
                </a:defRPr>
              </a:lvl1pPr>
              <a:lvl2pPr marL="571500">
                <a:defRPr sz="2400">
                  <a:solidFill>
                    <a:schemeClr val="tx1"/>
                  </a:solidFill>
                  <a:latin typeface="Times New Roman" pitchFamily="18" charset="0"/>
                </a:defRPr>
              </a:lvl2pPr>
              <a:lvl3pPr marL="1143000">
                <a:defRPr sz="2400">
                  <a:solidFill>
                    <a:schemeClr val="tx1"/>
                  </a:solidFill>
                  <a:latin typeface="Times New Roman" pitchFamily="18" charset="0"/>
                </a:defRPr>
              </a:lvl3pPr>
              <a:lvl4pPr marL="1714500">
                <a:defRPr sz="2400">
                  <a:solidFill>
                    <a:schemeClr val="tx1"/>
                  </a:solidFill>
                  <a:latin typeface="Times New Roman" pitchFamily="18" charset="0"/>
                </a:defRPr>
              </a:lvl4pPr>
              <a:lvl5pPr marL="2286000">
                <a:defRPr sz="2400">
                  <a:solidFill>
                    <a:schemeClr val="tx1"/>
                  </a:solidFill>
                  <a:latin typeface="Times New Roman" pitchFamily="18" charset="0"/>
                </a:defRPr>
              </a:lvl5pPr>
              <a:lvl6pPr marL="2743200" eaLnBrk="0" fontAlgn="base" hangingPunct="0">
                <a:spcBef>
                  <a:spcPct val="0"/>
                </a:spcBef>
                <a:spcAft>
                  <a:spcPct val="0"/>
                </a:spcAft>
                <a:defRPr sz="2400">
                  <a:solidFill>
                    <a:schemeClr val="tx1"/>
                  </a:solidFill>
                  <a:latin typeface="Times New Roman" pitchFamily="18" charset="0"/>
                </a:defRPr>
              </a:lvl6pPr>
              <a:lvl7pPr marL="3200400" eaLnBrk="0" fontAlgn="base" hangingPunct="0">
                <a:spcBef>
                  <a:spcPct val="0"/>
                </a:spcBef>
                <a:spcAft>
                  <a:spcPct val="0"/>
                </a:spcAft>
                <a:defRPr sz="2400">
                  <a:solidFill>
                    <a:schemeClr val="tx1"/>
                  </a:solidFill>
                  <a:latin typeface="Times New Roman" pitchFamily="18" charset="0"/>
                </a:defRPr>
              </a:lvl7pPr>
              <a:lvl8pPr marL="3657600" eaLnBrk="0" fontAlgn="base" hangingPunct="0">
                <a:spcBef>
                  <a:spcPct val="0"/>
                </a:spcBef>
                <a:spcAft>
                  <a:spcPct val="0"/>
                </a:spcAft>
                <a:defRPr sz="2400">
                  <a:solidFill>
                    <a:schemeClr val="tx1"/>
                  </a:solidFill>
                  <a:latin typeface="Times New Roman" pitchFamily="18" charset="0"/>
                </a:defRPr>
              </a:lvl8pPr>
              <a:lvl9pPr marL="4114800" eaLnBrk="0" fontAlgn="base" hangingPunct="0">
                <a:spcBef>
                  <a:spcPct val="0"/>
                </a:spcBef>
                <a:spcAft>
                  <a:spcPct val="0"/>
                </a:spcAft>
                <a:defRPr sz="2400">
                  <a:solidFill>
                    <a:schemeClr val="tx1"/>
                  </a:solidFill>
                  <a:latin typeface="Times New Roman" pitchFamily="18" charset="0"/>
                </a:defRPr>
              </a:lvl9pPr>
            </a:lstStyle>
            <a:p>
              <a:r>
                <a:rPr lang="en-US" sz="1400">
                  <a:solidFill>
                    <a:srgbClr val="A50021"/>
                  </a:solidFill>
                  <a:latin typeface="Arial" pitchFamily="34" charset="0"/>
                </a:rPr>
                <a:t>               A                                B  C  D  E</a:t>
              </a:r>
              <a:endParaRPr lang="ru-RU" sz="1400">
                <a:solidFill>
                  <a:srgbClr val="A50021"/>
                </a:solidFill>
                <a:latin typeface="Arial" pitchFamily="34" charset="0"/>
              </a:endParaRPr>
            </a:p>
          </p:txBody>
        </p:sp>
        <p:sp>
          <p:nvSpPr>
            <p:cNvPr id="671761" name="Line 17"/>
            <p:cNvSpPr>
              <a:spLocks noChangeShapeType="1"/>
            </p:cNvSpPr>
            <p:nvPr/>
          </p:nvSpPr>
          <p:spPr bwMode="auto">
            <a:xfrm>
              <a:off x="2432" y="987"/>
              <a:ext cx="88"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2" name="Line 18"/>
            <p:cNvSpPr>
              <a:spLocks noChangeShapeType="1"/>
            </p:cNvSpPr>
            <p:nvPr/>
          </p:nvSpPr>
          <p:spPr bwMode="auto">
            <a:xfrm>
              <a:off x="2226" y="987"/>
              <a:ext cx="224"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3" name="Line 19"/>
            <p:cNvSpPr>
              <a:spLocks noChangeShapeType="1"/>
            </p:cNvSpPr>
            <p:nvPr/>
          </p:nvSpPr>
          <p:spPr bwMode="auto">
            <a:xfrm>
              <a:off x="4255" y="917"/>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4" name="Line 20"/>
            <p:cNvSpPr>
              <a:spLocks noChangeShapeType="1"/>
            </p:cNvSpPr>
            <p:nvPr/>
          </p:nvSpPr>
          <p:spPr bwMode="auto">
            <a:xfrm>
              <a:off x="4425" y="900"/>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5" name="Line 21"/>
            <p:cNvSpPr>
              <a:spLocks noChangeShapeType="1"/>
            </p:cNvSpPr>
            <p:nvPr/>
          </p:nvSpPr>
          <p:spPr bwMode="auto">
            <a:xfrm>
              <a:off x="5024" y="900"/>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6" name="Line 22"/>
            <p:cNvSpPr>
              <a:spLocks noChangeShapeType="1"/>
            </p:cNvSpPr>
            <p:nvPr/>
          </p:nvSpPr>
          <p:spPr bwMode="auto">
            <a:xfrm>
              <a:off x="5248" y="900"/>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7" name="Line 23"/>
            <p:cNvSpPr>
              <a:spLocks noChangeShapeType="1"/>
            </p:cNvSpPr>
            <p:nvPr/>
          </p:nvSpPr>
          <p:spPr bwMode="auto">
            <a:xfrm>
              <a:off x="3757" y="1003"/>
              <a:ext cx="512" cy="0"/>
            </a:xfrm>
            <a:prstGeom prst="line">
              <a:avLst/>
            </a:prstGeom>
            <a:noFill/>
            <a:ln w="12700">
              <a:solidFill>
                <a:srgbClr val="FF0000"/>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8" name="Line 24"/>
            <p:cNvSpPr>
              <a:spLocks noChangeShapeType="1"/>
            </p:cNvSpPr>
            <p:nvPr/>
          </p:nvSpPr>
          <p:spPr bwMode="auto">
            <a:xfrm flipH="1">
              <a:off x="4269" y="1003"/>
              <a:ext cx="156" cy="1"/>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69" name="Line 25"/>
            <p:cNvSpPr>
              <a:spLocks noChangeShapeType="1"/>
            </p:cNvSpPr>
            <p:nvPr/>
          </p:nvSpPr>
          <p:spPr bwMode="auto">
            <a:xfrm>
              <a:off x="5025" y="1003"/>
              <a:ext cx="216"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70" name="Line 26"/>
            <p:cNvSpPr>
              <a:spLocks noChangeShapeType="1"/>
            </p:cNvSpPr>
            <p:nvPr/>
          </p:nvSpPr>
          <p:spPr bwMode="auto">
            <a:xfrm flipV="1">
              <a:off x="4429" y="1003"/>
              <a:ext cx="588"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71" name="Line 27"/>
            <p:cNvSpPr>
              <a:spLocks noChangeShapeType="1"/>
            </p:cNvSpPr>
            <p:nvPr/>
          </p:nvSpPr>
          <p:spPr bwMode="auto">
            <a:xfrm>
              <a:off x="3416" y="1003"/>
              <a:ext cx="348" cy="0"/>
            </a:xfrm>
            <a:prstGeom prst="line">
              <a:avLst/>
            </a:prstGeom>
            <a:noFill/>
            <a:ln w="12700">
              <a:solidFill>
                <a:srgbClr val="FF0000"/>
              </a:solidFill>
              <a:prstDash val="sysDot"/>
              <a:round/>
              <a:headEnd type="none" w="sm" len="sm"/>
              <a:tailEnd type="triangl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72" name="Line 28"/>
            <p:cNvSpPr>
              <a:spLocks noChangeShapeType="1"/>
            </p:cNvSpPr>
            <p:nvPr/>
          </p:nvSpPr>
          <p:spPr bwMode="auto">
            <a:xfrm>
              <a:off x="2162" y="90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73" name="Line 29"/>
            <p:cNvSpPr>
              <a:spLocks noChangeShapeType="1"/>
            </p:cNvSpPr>
            <p:nvPr/>
          </p:nvSpPr>
          <p:spPr bwMode="auto">
            <a:xfrm>
              <a:off x="2004" y="987"/>
              <a:ext cx="152" cy="0"/>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74" name="Line 30"/>
            <p:cNvSpPr>
              <a:spLocks noChangeShapeType="1"/>
            </p:cNvSpPr>
            <p:nvPr/>
          </p:nvSpPr>
          <p:spPr bwMode="auto">
            <a:xfrm>
              <a:off x="2164" y="987"/>
              <a:ext cx="60" cy="4"/>
            </a:xfrm>
            <a:prstGeom prst="line">
              <a:avLst/>
            </a:prstGeom>
            <a:noFill/>
            <a:ln w="12700">
              <a:solidFill>
                <a:srgbClr val="FF0000"/>
              </a:solidFill>
              <a:round/>
              <a:headEnd type="stealth" w="med" len="me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75" name="Line 31"/>
            <p:cNvSpPr>
              <a:spLocks noChangeShapeType="1"/>
            </p:cNvSpPr>
            <p:nvPr/>
          </p:nvSpPr>
          <p:spPr bwMode="auto">
            <a:xfrm>
              <a:off x="3763" y="909"/>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sp>
          <p:nvSpPr>
            <p:cNvPr id="671776" name="Line 32"/>
            <p:cNvSpPr>
              <a:spLocks noChangeShapeType="1"/>
            </p:cNvSpPr>
            <p:nvPr/>
          </p:nvSpPr>
          <p:spPr bwMode="auto">
            <a:xfrm>
              <a:off x="393" y="903"/>
              <a:ext cx="0" cy="321"/>
            </a:xfrm>
            <a:prstGeom prst="line">
              <a:avLst/>
            </a:prstGeom>
            <a:noFill/>
            <a:ln w="15875">
              <a:solidFill>
                <a:srgbClr val="FF0000"/>
              </a:solidFill>
              <a:prstDash val="dash"/>
              <a:round/>
              <a:headEnd type="none" w="sm" len="sm"/>
              <a:tailEnd type="none" w="sm" len="sm"/>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de-DE"/>
            </a:p>
          </p:txBody>
        </p:sp>
      </p:grpSp>
    </p:spTree>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Оформление по умолчанию">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19050" cap="flat" cmpd="sng" algn="ctr">
          <a:solidFill>
            <a:schemeClr val="tx1"/>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8000" tIns="10800" rIns="18000" bIns="10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noFill/>
        <a:ln w="19050" cap="flat" cmpd="sng" algn="ctr">
          <a:solidFill>
            <a:schemeClr val="tx1"/>
          </a:solidFill>
          <a:prstDash val="solid"/>
          <a:round/>
          <a:headEnd type="none" w="sm" len="sm"/>
          <a:tailEnd type="triangl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18000" tIns="10800" rIns="18000" bIns="10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GB" sz="1400" b="1" i="0" u="none" strike="noStrike" cap="none" normalizeH="0" baseline="0" smtClean="0">
            <a:ln>
              <a:noFill/>
            </a:ln>
            <a:solidFill>
              <a:schemeClr val="tx1"/>
            </a:solidFill>
            <a:effectLst/>
            <a:latin typeface="Arial" pitchFamily="34" charset="0"/>
          </a:defRPr>
        </a:defPPr>
      </a:lstStyle>
    </a:lnDef>
  </a:objectDefaults>
  <a:extraClrSchemeLst>
    <a:extraClrScheme>
      <a:clrScheme name="Оформление по умолчанию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Оформление по умолчанию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Оформление по умолчанию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2958</Words>
  <Application>Microsoft Office PowerPoint</Application>
  <PresentationFormat>Bildschirmpräsentation (4:3)</PresentationFormat>
  <Paragraphs>485</Paragraphs>
  <Slides>38</Slides>
  <Notes>21</Notes>
  <HiddenSlides>0</HiddenSlides>
  <MMClips>0</MMClips>
  <ScaleCrop>false</ScaleCrop>
  <HeadingPairs>
    <vt:vector size="8" baseType="variant">
      <vt:variant>
        <vt:lpstr>Verwendete Schriftarten</vt:lpstr>
      </vt:variant>
      <vt:variant>
        <vt:i4>6</vt:i4>
      </vt:variant>
      <vt:variant>
        <vt:lpstr>Design</vt:lpstr>
      </vt:variant>
      <vt:variant>
        <vt:i4>1</vt:i4>
      </vt:variant>
      <vt:variant>
        <vt:lpstr>Eingebettete OLE-Server</vt:lpstr>
      </vt:variant>
      <vt:variant>
        <vt:i4>4</vt:i4>
      </vt:variant>
      <vt:variant>
        <vt:lpstr>Folientitel</vt:lpstr>
      </vt:variant>
      <vt:variant>
        <vt:i4>38</vt:i4>
      </vt:variant>
    </vt:vector>
  </HeadingPairs>
  <TitlesOfParts>
    <vt:vector size="49" baseType="lpstr">
      <vt:lpstr>Times New Roman</vt:lpstr>
      <vt:lpstr>Arial</vt:lpstr>
      <vt:lpstr>Wingdings</vt:lpstr>
      <vt:lpstr>Times New Roman CYR</vt:lpstr>
      <vt:lpstr>Arial Unicode MS</vt:lpstr>
      <vt:lpstr>Symbol</vt:lpstr>
      <vt:lpstr>Оформление по умолчанию</vt:lpstr>
      <vt:lpstr>CorelDRAW 7.0 Graphic</vt:lpstr>
      <vt:lpstr>Grapher Plot Document</vt:lpstr>
      <vt:lpstr>Microsoft Equation 3.0</vt:lpstr>
      <vt:lpstr>Точечный рисунок</vt:lpstr>
      <vt:lpstr>Preliminary analysis of oxidation kinetics for the suboxidized molten corium based of METCOR-P, MASCA and EVAN project results</vt:lpstr>
      <vt:lpstr>Relevance of suboxidized melt  oxidation kinetics</vt:lpstr>
      <vt:lpstr>PowerPoint-Präsentation</vt:lpstr>
      <vt:lpstr>Experimental conditions of МСР-3, МА-7, МА-9, EV-1</vt:lpstr>
      <vt:lpstr>Steam Oxidation Effect on Zone of Interaction of C-32 Corium with Vessel Steel: MCP-3 Test</vt:lpstr>
      <vt:lpstr>Experimental Setup</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Oxidation of stratified corium pool:  Experiments MA-7 and MA-9</vt:lpstr>
      <vt:lpstr>MA-9 test facility</vt:lpstr>
      <vt:lpstr>MA-9 test facility (2)</vt:lpstr>
      <vt:lpstr>MA-7 result</vt:lpstr>
      <vt:lpstr>MA-9 results</vt:lpstr>
      <vt:lpstr>Post-test analysis</vt:lpstr>
      <vt:lpstr>Post-test analysis (2)</vt:lpstr>
      <vt:lpstr>Post-test analysis (3)</vt:lpstr>
      <vt:lpstr>Post-test analysis (4)</vt:lpstr>
      <vt:lpstr>Post-test analysis (5)   Dynamics of corium oxidation index and Zr binding index during the experiment </vt:lpstr>
      <vt:lpstr>Post-test analysis (6)</vt:lpstr>
      <vt:lpstr>Post-test analysis (7)</vt:lpstr>
      <vt:lpstr>Post-test analysis (8)</vt:lpstr>
      <vt:lpstr>Release rates and   aerosols composition in MA-7</vt:lpstr>
      <vt:lpstr>PowerPoint-Präsentation</vt:lpstr>
      <vt:lpstr>CONCLUSIONS </vt:lpstr>
      <vt:lpstr>CONCLUSIONS (2)</vt:lpstr>
      <vt:lpstr>CONCLUSIONS (3)</vt:lpstr>
      <vt:lpstr>Fission product (FP) release at oxidation of С-70 corium with Ar/O2  mixture in EV-1</vt:lpstr>
      <vt:lpstr>PowerPoint-Präsentation</vt:lpstr>
      <vt:lpstr>Main results</vt:lpstr>
    </vt:vector>
  </TitlesOfParts>
  <Company>NITI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METCORP, MASKA,EVAN</dc:title>
  <dc:subject>3 Meeting</dc:subject>
  <dc:creator>V. Khabensky</dc:creator>
  <cp:lastModifiedBy>Peters, Ursula</cp:lastModifiedBy>
  <cp:revision>526</cp:revision>
  <cp:lastPrinted>2001-10-30T08:59:27Z</cp:lastPrinted>
  <dcterms:created xsi:type="dcterms:W3CDTF">1998-10-12T06:52:06Z</dcterms:created>
  <dcterms:modified xsi:type="dcterms:W3CDTF">2012-10-16T19:48:53Z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emplateType">
    <vt:i4>1</vt:i4>
  </property>
  <property fmtid="{D5CDD505-2E9C-101B-9397-08002B2CF9AE}" pid="3" name="GraphicType">
    <vt:i4>1</vt:i4>
  </property>
  <property fmtid="{D5CDD505-2E9C-101B-9397-08002B2CF9AE}" pid="4" name="Compression">
    <vt:i4>100</vt:i4>
  </property>
  <property fmtid="{D5CDD505-2E9C-101B-9397-08002B2CF9AE}" pid="5" name="ScreenSize">
    <vt:i4>2</vt:i4>
  </property>
  <property fmtid="{D5CDD505-2E9C-101B-9397-08002B2CF9AE}" pid="6" name="ScreenUsage">
    <vt:i4>2</vt:i4>
  </property>
  <property fmtid="{D5CDD505-2E9C-101B-9397-08002B2CF9AE}" pid="7" name="MailAddress">
    <vt:lpwstr>asmolov@nsi.kiae.ru</vt:lpwstr>
  </property>
  <property fmtid="{D5CDD505-2E9C-101B-9397-08002B2CF9AE}" pid="8" name="HomePage">
    <vt:lpwstr>http:\\www.nsi.kiae.ru</vt:lpwstr>
  </property>
  <property fmtid="{D5CDD505-2E9C-101B-9397-08002B2CF9AE}" pid="9" name="Other">
    <vt:lpwstr/>
  </property>
  <property fmtid="{D5CDD505-2E9C-101B-9397-08002B2CF9AE}" pid="10" name="DownloadOriginal">
    <vt:bool>false</vt:bool>
  </property>
  <property fmtid="{D5CDD505-2E9C-101B-9397-08002B2CF9AE}" pid="11" name="DownloadIEButton">
    <vt:bool>false</vt:bool>
  </property>
  <property fmtid="{D5CDD505-2E9C-101B-9397-08002B2CF9AE}" pid="12" name="UseBrowserColor">
    <vt:bool>false</vt:bool>
  </property>
  <property fmtid="{D5CDD505-2E9C-101B-9397-08002B2CF9AE}" pid="13" name="BackColor">
    <vt:i4>10140862</vt:i4>
  </property>
  <property fmtid="{D5CDD505-2E9C-101B-9397-08002B2CF9AE}" pid="14" name="TextColor">
    <vt:i4>0</vt:i4>
  </property>
  <property fmtid="{D5CDD505-2E9C-101B-9397-08002B2CF9AE}" pid="15" name="LinkColor">
    <vt:i4>16711680</vt:i4>
  </property>
  <property fmtid="{D5CDD505-2E9C-101B-9397-08002B2CF9AE}" pid="16" name="VisitedColor">
    <vt:i4>10040268</vt:i4>
  </property>
  <property fmtid="{D5CDD505-2E9C-101B-9397-08002B2CF9AE}" pid="17" name="TransparentButton">
    <vt:i4>-1</vt:i4>
  </property>
  <property fmtid="{D5CDD505-2E9C-101B-9397-08002B2CF9AE}" pid="18" name="ButtonType">
    <vt:i4>1</vt:i4>
  </property>
  <property fmtid="{D5CDD505-2E9C-101B-9397-08002B2CF9AE}" pid="19" name="ShowNotes">
    <vt:bool>true</vt:bool>
  </property>
  <property fmtid="{D5CDD505-2E9C-101B-9397-08002B2CF9AE}" pid="20" name="NavBtnPos">
    <vt:i4>1</vt:i4>
  </property>
  <property fmtid="{D5CDD505-2E9C-101B-9397-08002B2CF9AE}" pid="21" name="OutputDir">
    <vt:lpwstr>C:\PRG10\ASMOLOV</vt:lpwstr>
  </property>
  <property fmtid="{D5CDD505-2E9C-101B-9397-08002B2CF9AE}" pid="22" name="Description0">
    <vt:lpwstr/>
  </property>
</Properties>
</file>