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65" r:id="rId4"/>
    <p:sldId id="257" r:id="rId5"/>
    <p:sldId id="258" r:id="rId6"/>
    <p:sldId id="259" r:id="rId7"/>
    <p:sldId id="256" r:id="rId8"/>
    <p:sldId id="260" r:id="rId9"/>
    <p:sldId id="263" r:id="rId10"/>
    <p:sldId id="262" r:id="rId11"/>
    <p:sldId id="266" r:id="rId12"/>
  </p:sldIdLst>
  <p:sldSz cx="9144000" cy="6858000" type="screen4x3"/>
  <p:notesSz cx="6858000" cy="96980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463" autoAdjust="0"/>
    <p:restoredTop sz="94660" autoAdjust="0"/>
  </p:normalViewPr>
  <p:slideViewPr>
    <p:cSldViewPr>
      <p:cViewPr>
        <p:scale>
          <a:sx n="96" d="100"/>
          <a:sy n="96" d="100"/>
        </p:scale>
        <p:origin x="-922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9B111-9EE0-4B0A-A104-6C7CFC80D2E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594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4D0FB2-CE6B-4767-B985-6B6EC5DF324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41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CEFD7-54E6-4AE1-9C56-8EE05189325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701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C3A6BF6-D628-46B4-9634-6023616B8CF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328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B8F0E-494E-4234-9923-178A741471AF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017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608B4-18CD-4A83-B335-CCAAD77C795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159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2A741-32AF-41B2-909B-988DF17A8B4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61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3FCFD-C0D7-46A9-9A56-E6F6187642D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13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65000-5862-4759-A8D3-2F380FCE296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92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19296-AF43-40AB-9B42-77409E3BC92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75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3D554-B4D2-4E55-8BCE-A304DEEA206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9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B4875-52DB-4D0E-97B3-E67068036C0F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91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DEC9338-2EFE-4354-898B-DD972EA7819C}" type="slidenum">
              <a:rPr lang="ru-RU"/>
              <a:pPr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7938" y="3175"/>
            <a:ext cx="9144000" cy="6858000"/>
            <a:chOff x="0" y="0"/>
            <a:chExt cx="5760" cy="4320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4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5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11276" name="Picture 12" descr="Эмбл ВНИИЭФ 02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68313" y="434975"/>
            <a:ext cx="8280400" cy="568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Project Title</a:t>
            </a:r>
            <a:endParaRPr lang="ru-RU" sz="2400" b="1"/>
          </a:p>
          <a:p>
            <a:pPr>
              <a:spcBef>
                <a:spcPct val="50000"/>
              </a:spcBef>
            </a:pPr>
            <a:r>
              <a:rPr lang="en-US" b="1"/>
              <a:t>#3831 (MCCI) </a:t>
            </a:r>
            <a:r>
              <a:rPr lang="ru-RU" b="1"/>
              <a:t>«</a:t>
            </a:r>
            <a:r>
              <a:rPr lang="en-US" b="1"/>
              <a:t>Development and experiments at large-scale installation for heating and retention of corium</a:t>
            </a:r>
            <a:r>
              <a:rPr lang="ru-RU" b="1"/>
              <a:t>» </a:t>
            </a:r>
            <a:r>
              <a:rPr lang="en-US" b="1"/>
              <a:t>Part I.</a:t>
            </a:r>
          </a:p>
          <a:p>
            <a:pPr>
              <a:spcBef>
                <a:spcPct val="50000"/>
              </a:spcBef>
            </a:pPr>
            <a:r>
              <a:rPr lang="en-US" b="1"/>
              <a:t>(Work Plan</a:t>
            </a:r>
            <a:r>
              <a:rPr lang="ru-RU" b="1"/>
              <a:t>)</a:t>
            </a:r>
          </a:p>
          <a:p>
            <a:pPr algn="l">
              <a:spcBef>
                <a:spcPct val="50000"/>
              </a:spcBef>
            </a:pPr>
            <a:r>
              <a:rPr lang="en-US" b="1"/>
              <a:t>Tasks</a:t>
            </a:r>
            <a:r>
              <a:rPr lang="ru-RU" b="1"/>
              <a:t>:	-</a:t>
            </a:r>
            <a:r>
              <a:rPr lang="ru-RU"/>
              <a:t> </a:t>
            </a:r>
            <a:r>
              <a:rPr lang="en-US"/>
              <a:t>to develop a technology of PTC producing and retention of 	  	  corium;</a:t>
            </a:r>
            <a:r>
              <a:rPr lang="ru-RU"/>
              <a:t> </a:t>
            </a:r>
            <a:endParaRPr lang="en-US"/>
          </a:p>
          <a:p>
            <a:pPr algn="l">
              <a:spcBef>
                <a:spcPct val="50000"/>
              </a:spcBef>
            </a:pPr>
            <a:r>
              <a:rPr lang="ru-RU"/>
              <a:t>	</a:t>
            </a:r>
            <a:r>
              <a:rPr lang="ru-RU" b="1"/>
              <a:t>-</a:t>
            </a:r>
            <a:r>
              <a:rPr lang="ru-RU"/>
              <a:t> </a:t>
            </a:r>
            <a:r>
              <a:rPr lang="en-US"/>
              <a:t>to develop a measuring system for corium temperature and 	  	  concrete heat flow diagnosis;</a:t>
            </a:r>
          </a:p>
          <a:p>
            <a:pPr algn="l">
              <a:spcBef>
                <a:spcPct val="50000"/>
              </a:spcBef>
            </a:pPr>
            <a:r>
              <a:rPr lang="ru-RU"/>
              <a:t>	</a:t>
            </a:r>
            <a:r>
              <a:rPr lang="ru-RU" b="1"/>
              <a:t>-</a:t>
            </a:r>
            <a:r>
              <a:rPr lang="ru-RU"/>
              <a:t> </a:t>
            </a:r>
            <a:r>
              <a:rPr lang="en-US"/>
              <a:t>to establish a middle-scale installation and to carry out experiments 	  on corium and concrete interaction. </a:t>
            </a:r>
            <a:endParaRPr lang="ru-RU"/>
          </a:p>
          <a:p>
            <a:pPr algn="l">
              <a:spcBef>
                <a:spcPct val="50000"/>
              </a:spcBef>
            </a:pPr>
            <a:r>
              <a:rPr lang="en-US" b="1"/>
              <a:t>Installation characteristics:</a:t>
            </a:r>
            <a:endParaRPr lang="ru-RU" b="1"/>
          </a:p>
          <a:p>
            <a:pPr algn="l"/>
            <a:r>
              <a:rPr lang="ru-RU" b="1"/>
              <a:t>	- </a:t>
            </a:r>
            <a:r>
              <a:rPr lang="en-US"/>
              <a:t>m</a:t>
            </a:r>
            <a:r>
              <a:rPr lang="en-US" baseline="-25000"/>
              <a:t>fin</a:t>
            </a:r>
            <a:r>
              <a:rPr lang="ru-RU"/>
              <a:t> </a:t>
            </a:r>
            <a:r>
              <a:rPr lang="ru-RU">
                <a:cs typeface="Arial" charset="0"/>
              </a:rPr>
              <a:t>≈100-120 </a:t>
            </a:r>
            <a:r>
              <a:rPr lang="en-US">
                <a:cs typeface="Arial" charset="0"/>
              </a:rPr>
              <a:t>kg</a:t>
            </a:r>
            <a:r>
              <a:rPr lang="ru-RU">
                <a:cs typeface="Arial" charset="0"/>
              </a:rPr>
              <a:t>;</a:t>
            </a:r>
          </a:p>
          <a:p>
            <a:pPr algn="l"/>
            <a:r>
              <a:rPr lang="ru-RU">
                <a:cs typeface="Arial" charset="0"/>
              </a:rPr>
              <a:t>	</a:t>
            </a:r>
            <a:r>
              <a:rPr lang="ru-RU" b="1">
                <a:cs typeface="Arial" charset="0"/>
              </a:rPr>
              <a:t>-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V</a:t>
            </a:r>
            <a:r>
              <a:rPr lang="en-US" baseline="-25000">
                <a:cs typeface="Arial" charset="0"/>
              </a:rPr>
              <a:t>fin</a:t>
            </a:r>
            <a:r>
              <a:rPr lang="ru-RU">
                <a:cs typeface="Arial" charset="0"/>
              </a:rPr>
              <a:t> = 15-18 </a:t>
            </a:r>
            <a:r>
              <a:rPr lang="en-US">
                <a:cs typeface="Arial" charset="0"/>
              </a:rPr>
              <a:t>l</a:t>
            </a:r>
            <a:r>
              <a:rPr lang="ru-RU">
                <a:cs typeface="Arial" charset="0"/>
              </a:rPr>
              <a:t>;</a:t>
            </a:r>
          </a:p>
          <a:p>
            <a:pPr algn="l"/>
            <a:r>
              <a:rPr lang="ru-RU"/>
              <a:t>	</a:t>
            </a:r>
            <a:r>
              <a:rPr lang="ru-RU" b="1"/>
              <a:t>-</a:t>
            </a:r>
            <a:r>
              <a:rPr lang="ru-RU"/>
              <a:t> Т</a:t>
            </a:r>
            <a:r>
              <a:rPr lang="en-US" baseline="-25000"/>
              <a:t>fin</a:t>
            </a:r>
            <a:r>
              <a:rPr lang="ru-RU"/>
              <a:t> = 2500-2700 </a:t>
            </a:r>
            <a:r>
              <a:rPr lang="ru-RU">
                <a:sym typeface="Symbol" pitchFamily="18" charset="2"/>
              </a:rPr>
              <a:t>С;</a:t>
            </a:r>
          </a:p>
          <a:p>
            <a:pPr algn="l"/>
            <a:r>
              <a:rPr lang="ru-RU">
                <a:sym typeface="Symbol" pitchFamily="18" charset="2"/>
              </a:rPr>
              <a:t>	</a:t>
            </a:r>
            <a:r>
              <a:rPr lang="ru-RU" b="1">
                <a:sym typeface="Symbol" pitchFamily="18" charset="2"/>
              </a:rPr>
              <a:t>-</a:t>
            </a:r>
            <a:r>
              <a:rPr lang="ru-RU">
                <a:sym typeface="Symbol" pitchFamily="18" charset="2"/>
              </a:rPr>
              <a:t> Р</a:t>
            </a:r>
            <a:r>
              <a:rPr lang="ru-RU" baseline="-25000">
                <a:sym typeface="Symbol" pitchFamily="18" charset="2"/>
              </a:rPr>
              <a:t> </a:t>
            </a:r>
            <a:r>
              <a:rPr lang="ru-RU">
                <a:sym typeface="Symbol" pitchFamily="18" charset="2"/>
              </a:rPr>
              <a:t>= 100 </a:t>
            </a:r>
            <a:r>
              <a:rPr lang="en-US">
                <a:sym typeface="Symbol" pitchFamily="18" charset="2"/>
              </a:rPr>
              <a:t>kW</a:t>
            </a:r>
            <a:r>
              <a:rPr lang="ru-RU">
                <a:sym typeface="Symbol" pitchFamily="18" charset="2"/>
              </a:rPr>
              <a:t>/</a:t>
            </a:r>
            <a:r>
              <a:rPr lang="en-US">
                <a:sym typeface="Symbol" pitchFamily="18" charset="2"/>
              </a:rPr>
              <a:t>m</a:t>
            </a:r>
            <a:r>
              <a:rPr lang="ru-RU" baseline="30000">
                <a:sym typeface="Symbol" pitchFamily="18" charset="2"/>
              </a:rPr>
              <a:t>2</a:t>
            </a:r>
            <a:r>
              <a:rPr lang="ru-RU">
                <a:sym typeface="Symbol" pitchFamily="18" charset="2"/>
              </a:rPr>
              <a:t>;</a:t>
            </a:r>
          </a:p>
          <a:p>
            <a:pPr algn="l"/>
            <a:r>
              <a:rPr lang="ru-RU"/>
              <a:t>	</a:t>
            </a:r>
            <a:r>
              <a:rPr lang="ru-RU" b="1"/>
              <a:t>-</a:t>
            </a:r>
            <a:r>
              <a:rPr lang="ru-RU"/>
              <a:t> </a:t>
            </a:r>
            <a:r>
              <a:rPr lang="en-US"/>
              <a:t>t = 10-12 min</a:t>
            </a:r>
            <a:r>
              <a:rPr lang="ru-RU"/>
              <a:t>.</a:t>
            </a:r>
          </a:p>
          <a:p>
            <a:pPr algn="l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14" name="Picture 22" descr="Разрез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663" y="1196975"/>
            <a:ext cx="4337050" cy="511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5" name="Picture 23" descr="Сборка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7" r="4237"/>
          <a:stretch>
            <a:fillRect/>
          </a:stretch>
        </p:blipFill>
        <p:spPr bwMode="auto">
          <a:xfrm>
            <a:off x="641350" y="1227138"/>
            <a:ext cx="3738563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2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3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8204" name="Picture 12" descr="Эмбл ВНИИЭФ 02ф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95288" y="549275"/>
            <a:ext cx="8424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IX. Experiment visualization</a:t>
            </a:r>
            <a:endParaRPr lang="ru-RU" sz="2400" b="1"/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8316913" y="6049963"/>
            <a:ext cx="360362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9</a:t>
            </a:r>
            <a:endParaRPr lang="ru-RU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6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7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14348" name="Picture 12" descr="Эмбл ВНИИЭФ 02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4464" name="Group 128"/>
          <p:cNvGraphicFramePr>
            <a:graphicFrameLocks noGrp="1"/>
          </p:cNvGraphicFramePr>
          <p:nvPr>
            <p:ph/>
          </p:nvPr>
        </p:nvGraphicFramePr>
        <p:xfrm>
          <a:off x="539750" y="923925"/>
          <a:ext cx="8135938" cy="5280025"/>
        </p:xfrm>
        <a:graphic>
          <a:graphicData uri="http://schemas.openxmlformats.org/drawingml/2006/table">
            <a:tbl>
              <a:tblPr/>
              <a:tblGrid>
                <a:gridCol w="4032250"/>
                <a:gridCol w="4103688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Middle-scale experiment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Large-scale experiment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and produce the concrete tank for corium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same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the technology and produce pyrotechnic briquettes Fe</a:t>
                      </a:r>
                      <a:r>
                        <a:rPr kumimoji="0" lang="en-US" sz="14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4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+Zr (100 kg)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the technology and produce pyrotechnic briquettes Fe</a:t>
                      </a:r>
                      <a:r>
                        <a:rPr kumimoji="0" lang="en-US" sz="14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4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+U (1000 kg)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the technology of pyrotechnic briquettes initiating</a:t>
                      </a: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same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the technology of pyrotechnic briquettes dumping into the molten pool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same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and make the measuring system of the melt temperature by means of pyrometry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same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and make the measuring system of the melt temperature and heat flows in concrete by means of thermocouples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same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the technology of the frozen melt cutting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same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Metallographic analysis of the frozen melt composition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same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Design-theoretical analysis of experimental results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same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87" name="Text Box 51"/>
          <p:cNvSpPr txBox="1">
            <a:spLocks noChangeArrowheads="1"/>
          </p:cNvSpPr>
          <p:nvPr/>
        </p:nvSpPr>
        <p:spPr bwMode="auto">
          <a:xfrm>
            <a:off x="395288" y="390525"/>
            <a:ext cx="8424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X.</a:t>
            </a:r>
            <a:r>
              <a:rPr lang="ru-RU" sz="2400" b="1"/>
              <a:t> </a:t>
            </a:r>
            <a:r>
              <a:rPr lang="en-US" sz="2400" b="1"/>
              <a:t>Scope of activities</a:t>
            </a:r>
            <a:endParaRPr lang="ru-RU" sz="24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7938" y="3175"/>
            <a:ext cx="9144000" cy="6858000"/>
            <a:chOff x="0" y="0"/>
            <a:chExt cx="5760" cy="4320"/>
          </a:xfrm>
        </p:grpSpPr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8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9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7180" name="Picture 12" descr="Эмбл ВНИИЭФ 02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8313" y="434975"/>
            <a:ext cx="828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I. General geometry of a middle-scale experiment</a:t>
            </a:r>
            <a:endParaRPr lang="ru-RU" sz="2000" b="1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 rot="2700000">
            <a:off x="1466850" y="2987676"/>
            <a:ext cx="117475" cy="1587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 rot="18900000">
            <a:off x="6227763" y="2973388"/>
            <a:ext cx="115887" cy="16986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1974850" y="2441575"/>
            <a:ext cx="3819525" cy="3414713"/>
          </a:xfrm>
          <a:prstGeom prst="rect">
            <a:avLst/>
          </a:prstGeom>
          <a:solidFill>
            <a:srgbClr val="808080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3259138" y="3592513"/>
            <a:ext cx="1273175" cy="11382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3260725" y="2447925"/>
            <a:ext cx="1273175" cy="1136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1974850" y="1539875"/>
            <a:ext cx="0" cy="901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3254375" y="1225550"/>
            <a:ext cx="0" cy="12017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>
            <a:off x="1989138" y="1608138"/>
            <a:ext cx="12493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4533900" y="1225550"/>
            <a:ext cx="0" cy="1231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7192" name="Group 24"/>
          <p:cNvGrpSpPr>
            <a:grpSpLocks/>
          </p:cNvGrpSpPr>
          <p:nvPr/>
        </p:nvGrpSpPr>
        <p:grpSpPr bwMode="auto">
          <a:xfrm>
            <a:off x="3389313" y="2081213"/>
            <a:ext cx="141287" cy="1985962"/>
            <a:chOff x="11160" y="5814"/>
            <a:chExt cx="180" cy="1440"/>
          </a:xfrm>
        </p:grpSpPr>
        <p:sp>
          <p:nvSpPr>
            <p:cNvPr id="7193" name="Line 25"/>
            <p:cNvSpPr>
              <a:spLocks noChangeShapeType="1"/>
            </p:cNvSpPr>
            <p:nvPr/>
          </p:nvSpPr>
          <p:spPr bwMode="auto">
            <a:xfrm>
              <a:off x="11340" y="5814"/>
              <a:ext cx="0" cy="14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94" name="Line 26"/>
            <p:cNvSpPr>
              <a:spLocks noChangeShapeType="1"/>
            </p:cNvSpPr>
            <p:nvPr/>
          </p:nvSpPr>
          <p:spPr bwMode="auto">
            <a:xfrm flipH="1">
              <a:off x="11160" y="7254"/>
              <a:ext cx="18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95" name="Line 27"/>
            <p:cNvSpPr>
              <a:spLocks noChangeShapeType="1"/>
            </p:cNvSpPr>
            <p:nvPr/>
          </p:nvSpPr>
          <p:spPr bwMode="auto">
            <a:xfrm flipV="1">
              <a:off x="11160" y="5814"/>
              <a:ext cx="0" cy="14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7196" name="Group 28"/>
          <p:cNvGrpSpPr>
            <a:grpSpLocks/>
          </p:cNvGrpSpPr>
          <p:nvPr/>
        </p:nvGrpSpPr>
        <p:grpSpPr bwMode="auto">
          <a:xfrm>
            <a:off x="4241800" y="2081213"/>
            <a:ext cx="141288" cy="1985962"/>
            <a:chOff x="11160" y="5814"/>
            <a:chExt cx="180" cy="1440"/>
          </a:xfrm>
        </p:grpSpPr>
        <p:sp>
          <p:nvSpPr>
            <p:cNvPr id="7197" name="Line 29"/>
            <p:cNvSpPr>
              <a:spLocks noChangeShapeType="1"/>
            </p:cNvSpPr>
            <p:nvPr/>
          </p:nvSpPr>
          <p:spPr bwMode="auto">
            <a:xfrm>
              <a:off x="11340" y="5814"/>
              <a:ext cx="0" cy="14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98" name="Line 30"/>
            <p:cNvSpPr>
              <a:spLocks noChangeShapeType="1"/>
            </p:cNvSpPr>
            <p:nvPr/>
          </p:nvSpPr>
          <p:spPr bwMode="auto">
            <a:xfrm flipH="1">
              <a:off x="11160" y="7254"/>
              <a:ext cx="18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99" name="Line 31"/>
            <p:cNvSpPr>
              <a:spLocks noChangeShapeType="1"/>
            </p:cNvSpPr>
            <p:nvPr/>
          </p:nvSpPr>
          <p:spPr bwMode="auto">
            <a:xfrm flipV="1">
              <a:off x="11160" y="5814"/>
              <a:ext cx="0" cy="14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7200" name="Line 32"/>
          <p:cNvSpPr>
            <a:spLocks noChangeShapeType="1"/>
          </p:cNvSpPr>
          <p:nvPr/>
        </p:nvSpPr>
        <p:spPr bwMode="auto">
          <a:xfrm>
            <a:off x="4310063" y="1454150"/>
            <a:ext cx="0" cy="649288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 flipV="1">
            <a:off x="1762125" y="2063750"/>
            <a:ext cx="0" cy="3998913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2" name="Line 34"/>
          <p:cNvSpPr>
            <a:spLocks noChangeShapeType="1"/>
          </p:cNvSpPr>
          <p:nvPr/>
        </p:nvSpPr>
        <p:spPr bwMode="auto">
          <a:xfrm flipV="1">
            <a:off x="6011863" y="2139950"/>
            <a:ext cx="0" cy="3884613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1695450" y="6024563"/>
            <a:ext cx="4381500" cy="0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4" name="Line 36"/>
          <p:cNvSpPr>
            <a:spLocks noChangeShapeType="1"/>
          </p:cNvSpPr>
          <p:nvPr/>
        </p:nvSpPr>
        <p:spPr bwMode="auto">
          <a:xfrm flipH="1">
            <a:off x="742950" y="4724400"/>
            <a:ext cx="2571750" cy="6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H="1">
            <a:off x="742950" y="5853113"/>
            <a:ext cx="27432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6" name="Line 38"/>
          <p:cNvSpPr>
            <a:spLocks noChangeShapeType="1"/>
          </p:cNvSpPr>
          <p:nvPr/>
        </p:nvSpPr>
        <p:spPr bwMode="auto">
          <a:xfrm>
            <a:off x="1085850" y="4767263"/>
            <a:ext cx="0" cy="1076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H="1">
            <a:off x="1076325" y="4427538"/>
            <a:ext cx="0" cy="295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8" name="Rectangle 40"/>
          <p:cNvSpPr>
            <a:spLocks noChangeArrowheads="1"/>
          </p:cNvSpPr>
          <p:nvPr/>
        </p:nvSpPr>
        <p:spPr bwMode="auto">
          <a:xfrm>
            <a:off x="742950" y="5129213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400"/>
              <a:t>200</a:t>
            </a:r>
            <a:endParaRPr lang="ru-RU"/>
          </a:p>
        </p:txBody>
      </p:sp>
      <p:sp>
        <p:nvSpPr>
          <p:cNvPr id="7209" name="Line 41"/>
          <p:cNvSpPr>
            <a:spLocks noChangeShapeType="1"/>
          </p:cNvSpPr>
          <p:nvPr/>
        </p:nvSpPr>
        <p:spPr bwMode="auto">
          <a:xfrm>
            <a:off x="5943600" y="2139950"/>
            <a:ext cx="504825" cy="1588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10" name="Line 42"/>
          <p:cNvSpPr>
            <a:spLocks noChangeShapeType="1"/>
          </p:cNvSpPr>
          <p:nvPr/>
        </p:nvSpPr>
        <p:spPr bwMode="auto">
          <a:xfrm flipH="1">
            <a:off x="857250" y="3587750"/>
            <a:ext cx="23860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11" name="Line 43"/>
          <p:cNvSpPr>
            <a:spLocks noChangeShapeType="1"/>
          </p:cNvSpPr>
          <p:nvPr/>
        </p:nvSpPr>
        <p:spPr bwMode="auto">
          <a:xfrm flipH="1">
            <a:off x="857250" y="2444750"/>
            <a:ext cx="2743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12" name="Rectangle 44"/>
          <p:cNvSpPr>
            <a:spLocks noChangeArrowheads="1"/>
          </p:cNvSpPr>
          <p:nvPr/>
        </p:nvSpPr>
        <p:spPr bwMode="auto">
          <a:xfrm>
            <a:off x="4257675" y="2339975"/>
            <a:ext cx="107950" cy="17145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213" name="Line 45"/>
          <p:cNvSpPr>
            <a:spLocks noChangeShapeType="1"/>
          </p:cNvSpPr>
          <p:nvPr/>
        </p:nvSpPr>
        <p:spPr bwMode="auto">
          <a:xfrm>
            <a:off x="1076325" y="3616325"/>
            <a:ext cx="0" cy="809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14" name="Line 46"/>
          <p:cNvSpPr>
            <a:spLocks noChangeShapeType="1"/>
          </p:cNvSpPr>
          <p:nvPr/>
        </p:nvSpPr>
        <p:spPr bwMode="auto">
          <a:xfrm>
            <a:off x="1076325" y="2454275"/>
            <a:ext cx="0" cy="1104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15" name="Rectangle 47"/>
          <p:cNvSpPr>
            <a:spLocks noChangeArrowheads="1"/>
          </p:cNvSpPr>
          <p:nvPr/>
        </p:nvSpPr>
        <p:spPr bwMode="auto">
          <a:xfrm>
            <a:off x="742950" y="4467225"/>
            <a:ext cx="26828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400"/>
              <a:t>50</a:t>
            </a:r>
            <a:endParaRPr lang="ru-RU"/>
          </a:p>
        </p:txBody>
      </p:sp>
      <p:sp>
        <p:nvSpPr>
          <p:cNvPr id="7216" name="Rectangle 48"/>
          <p:cNvSpPr>
            <a:spLocks noChangeArrowheads="1"/>
          </p:cNvSpPr>
          <p:nvPr/>
        </p:nvSpPr>
        <p:spPr bwMode="auto">
          <a:xfrm>
            <a:off x="742950" y="388620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400"/>
              <a:t>150</a:t>
            </a:r>
            <a:endParaRPr lang="ru-RU"/>
          </a:p>
        </p:txBody>
      </p:sp>
      <p:sp>
        <p:nvSpPr>
          <p:cNvPr id="7217" name="Rectangle 49"/>
          <p:cNvSpPr>
            <a:spLocks noChangeArrowheads="1"/>
          </p:cNvSpPr>
          <p:nvPr/>
        </p:nvSpPr>
        <p:spPr bwMode="auto">
          <a:xfrm>
            <a:off x="742950" y="282575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400"/>
              <a:t>200</a:t>
            </a:r>
            <a:endParaRPr lang="ru-RU"/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2486025" y="133985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400"/>
              <a:t>200</a:t>
            </a:r>
            <a:endParaRPr lang="ru-RU"/>
          </a:p>
        </p:txBody>
      </p:sp>
      <p:sp>
        <p:nvSpPr>
          <p:cNvPr id="7219" name="Rectangle 51"/>
          <p:cNvSpPr>
            <a:spLocks noChangeArrowheads="1"/>
          </p:cNvSpPr>
          <p:nvPr/>
        </p:nvSpPr>
        <p:spPr bwMode="auto">
          <a:xfrm>
            <a:off x="3243263" y="1143000"/>
            <a:ext cx="1257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ru-RU" sz="1400">
                <a:sym typeface="Symbol" pitchFamily="18" charset="2"/>
              </a:rPr>
              <a:t></a:t>
            </a:r>
            <a:r>
              <a:rPr lang="ru-RU" sz="1400"/>
              <a:t> 300</a:t>
            </a:r>
            <a:endParaRPr lang="ru-RU"/>
          </a:p>
        </p:txBody>
      </p:sp>
      <p:sp>
        <p:nvSpPr>
          <p:cNvPr id="7220" name="Line 52"/>
          <p:cNvSpPr>
            <a:spLocks noChangeShapeType="1"/>
          </p:cNvSpPr>
          <p:nvPr/>
        </p:nvSpPr>
        <p:spPr bwMode="auto">
          <a:xfrm>
            <a:off x="3257550" y="1397000"/>
            <a:ext cx="12573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21" name="Line 53"/>
          <p:cNvSpPr>
            <a:spLocks noChangeShapeType="1"/>
          </p:cNvSpPr>
          <p:nvPr/>
        </p:nvSpPr>
        <p:spPr bwMode="auto">
          <a:xfrm>
            <a:off x="1304925" y="2128838"/>
            <a:ext cx="504825" cy="1587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22" name="Line 54"/>
          <p:cNvSpPr>
            <a:spLocks noChangeShapeType="1"/>
          </p:cNvSpPr>
          <p:nvPr/>
        </p:nvSpPr>
        <p:spPr bwMode="auto">
          <a:xfrm>
            <a:off x="3457575" y="1454150"/>
            <a:ext cx="0" cy="627063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23" name="Rectangle 55"/>
          <p:cNvSpPr>
            <a:spLocks noChangeArrowheads="1"/>
          </p:cNvSpPr>
          <p:nvPr/>
        </p:nvSpPr>
        <p:spPr bwMode="auto">
          <a:xfrm>
            <a:off x="3405188" y="2335213"/>
            <a:ext cx="107950" cy="17145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224" name="Line 56"/>
          <p:cNvSpPr>
            <a:spLocks noChangeShapeType="1"/>
          </p:cNvSpPr>
          <p:nvPr/>
        </p:nvSpPr>
        <p:spPr bwMode="auto">
          <a:xfrm>
            <a:off x="1727200" y="5910263"/>
            <a:ext cx="0" cy="542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25" name="Line 57"/>
          <p:cNvSpPr>
            <a:spLocks noChangeShapeType="1"/>
          </p:cNvSpPr>
          <p:nvPr/>
        </p:nvSpPr>
        <p:spPr bwMode="auto">
          <a:xfrm>
            <a:off x="6073775" y="5910263"/>
            <a:ext cx="0" cy="542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26" name="Line 58"/>
          <p:cNvSpPr>
            <a:spLocks noChangeShapeType="1"/>
          </p:cNvSpPr>
          <p:nvPr/>
        </p:nvSpPr>
        <p:spPr bwMode="auto">
          <a:xfrm>
            <a:off x="1714500" y="6381750"/>
            <a:ext cx="43465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27" name="Rectangle 59"/>
          <p:cNvSpPr>
            <a:spLocks noChangeArrowheads="1"/>
          </p:cNvSpPr>
          <p:nvPr/>
        </p:nvSpPr>
        <p:spPr bwMode="auto">
          <a:xfrm>
            <a:off x="3257550" y="6081713"/>
            <a:ext cx="1257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ru-RU" sz="1400">
                <a:sym typeface="Symbol" pitchFamily="18" charset="2"/>
              </a:rPr>
              <a:t></a:t>
            </a:r>
            <a:r>
              <a:rPr lang="ru-RU" sz="1400"/>
              <a:t> 1000</a:t>
            </a:r>
            <a:endParaRPr lang="ru-RU"/>
          </a:p>
        </p:txBody>
      </p:sp>
      <p:sp>
        <p:nvSpPr>
          <p:cNvPr id="7229" name="Line 61"/>
          <p:cNvSpPr>
            <a:spLocks noChangeShapeType="1"/>
          </p:cNvSpPr>
          <p:nvPr/>
        </p:nvSpPr>
        <p:spPr bwMode="auto">
          <a:xfrm rot="10800000" flipV="1">
            <a:off x="1476375" y="4425950"/>
            <a:ext cx="164465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30" name="Line 62"/>
          <p:cNvSpPr>
            <a:spLocks noChangeShapeType="1"/>
          </p:cNvSpPr>
          <p:nvPr/>
        </p:nvSpPr>
        <p:spPr bwMode="auto">
          <a:xfrm rot="10800000" flipV="1">
            <a:off x="1130300" y="4425950"/>
            <a:ext cx="19002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31" name="Line 63"/>
          <p:cNvSpPr>
            <a:spLocks noChangeShapeType="1"/>
          </p:cNvSpPr>
          <p:nvPr/>
        </p:nvSpPr>
        <p:spPr bwMode="auto">
          <a:xfrm rot="10800000" flipV="1">
            <a:off x="1625600" y="4425950"/>
            <a:ext cx="13033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32" name="Line 64"/>
          <p:cNvSpPr>
            <a:spLocks noChangeShapeType="1"/>
          </p:cNvSpPr>
          <p:nvPr/>
        </p:nvSpPr>
        <p:spPr bwMode="auto">
          <a:xfrm rot="10800000" flipV="1">
            <a:off x="1314450" y="4425950"/>
            <a:ext cx="19002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34" name="Line 66"/>
          <p:cNvSpPr>
            <a:spLocks noChangeShapeType="1"/>
          </p:cNvSpPr>
          <p:nvPr/>
        </p:nvSpPr>
        <p:spPr bwMode="auto">
          <a:xfrm flipV="1">
            <a:off x="4691063" y="4425950"/>
            <a:ext cx="15367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35" name="Line 67"/>
          <p:cNvSpPr>
            <a:spLocks noChangeShapeType="1"/>
          </p:cNvSpPr>
          <p:nvPr/>
        </p:nvSpPr>
        <p:spPr bwMode="auto">
          <a:xfrm flipV="1">
            <a:off x="4787900" y="4425950"/>
            <a:ext cx="15192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36" name="Line 68"/>
          <p:cNvSpPr>
            <a:spLocks noChangeShapeType="1"/>
          </p:cNvSpPr>
          <p:nvPr/>
        </p:nvSpPr>
        <p:spPr bwMode="auto">
          <a:xfrm flipV="1">
            <a:off x="4883150" y="4425950"/>
            <a:ext cx="13033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37" name="Line 69"/>
          <p:cNvSpPr>
            <a:spLocks noChangeShapeType="1"/>
          </p:cNvSpPr>
          <p:nvPr/>
        </p:nvSpPr>
        <p:spPr bwMode="auto">
          <a:xfrm flipV="1">
            <a:off x="4597400" y="4425950"/>
            <a:ext cx="15589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7238" name="Group 70"/>
          <p:cNvGrpSpPr>
            <a:grpSpLocks/>
          </p:cNvGrpSpPr>
          <p:nvPr/>
        </p:nvGrpSpPr>
        <p:grpSpPr bwMode="auto">
          <a:xfrm rot="5400000">
            <a:off x="3640138" y="5224463"/>
            <a:ext cx="915987" cy="1587"/>
            <a:chOff x="5218" y="11034"/>
            <a:chExt cx="1442" cy="0"/>
          </a:xfrm>
        </p:grpSpPr>
        <p:sp>
          <p:nvSpPr>
            <p:cNvPr id="7239" name="Line 71"/>
            <p:cNvSpPr>
              <a:spLocks noChangeShapeType="1"/>
            </p:cNvSpPr>
            <p:nvPr/>
          </p:nvSpPr>
          <p:spPr bwMode="auto">
            <a:xfrm flipV="1">
              <a:off x="5367" y="11034"/>
              <a:ext cx="111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40" name="Line 72"/>
            <p:cNvSpPr>
              <a:spLocks noChangeShapeType="1"/>
            </p:cNvSpPr>
            <p:nvPr/>
          </p:nvSpPr>
          <p:spPr bwMode="auto">
            <a:xfrm flipV="1">
              <a:off x="5507" y="11034"/>
              <a:ext cx="115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41" name="Line 73"/>
            <p:cNvSpPr>
              <a:spLocks noChangeShapeType="1"/>
            </p:cNvSpPr>
            <p:nvPr/>
          </p:nvSpPr>
          <p:spPr bwMode="auto">
            <a:xfrm flipV="1">
              <a:off x="5669" y="11034"/>
              <a:ext cx="81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42" name="Line 74"/>
            <p:cNvSpPr>
              <a:spLocks noChangeShapeType="1"/>
            </p:cNvSpPr>
            <p:nvPr/>
          </p:nvSpPr>
          <p:spPr bwMode="auto">
            <a:xfrm flipV="1">
              <a:off x="5218" y="11034"/>
              <a:ext cx="126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7243" name="Group 75"/>
          <p:cNvGrpSpPr>
            <a:grpSpLocks/>
          </p:cNvGrpSpPr>
          <p:nvPr/>
        </p:nvGrpSpPr>
        <p:grpSpPr bwMode="auto">
          <a:xfrm rot="5400000">
            <a:off x="3190081" y="5225257"/>
            <a:ext cx="915987" cy="0"/>
            <a:chOff x="5218" y="11034"/>
            <a:chExt cx="1442" cy="0"/>
          </a:xfrm>
        </p:grpSpPr>
        <p:sp>
          <p:nvSpPr>
            <p:cNvPr id="7244" name="Line 76"/>
            <p:cNvSpPr>
              <a:spLocks noChangeShapeType="1"/>
            </p:cNvSpPr>
            <p:nvPr/>
          </p:nvSpPr>
          <p:spPr bwMode="auto">
            <a:xfrm flipV="1">
              <a:off x="5367" y="11034"/>
              <a:ext cx="111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45" name="Line 77"/>
            <p:cNvSpPr>
              <a:spLocks noChangeShapeType="1"/>
            </p:cNvSpPr>
            <p:nvPr/>
          </p:nvSpPr>
          <p:spPr bwMode="auto">
            <a:xfrm flipV="1">
              <a:off x="5507" y="11034"/>
              <a:ext cx="115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46" name="Line 78"/>
            <p:cNvSpPr>
              <a:spLocks noChangeShapeType="1"/>
            </p:cNvSpPr>
            <p:nvPr/>
          </p:nvSpPr>
          <p:spPr bwMode="auto">
            <a:xfrm flipV="1">
              <a:off x="5669" y="11034"/>
              <a:ext cx="81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47" name="Line 79"/>
            <p:cNvSpPr>
              <a:spLocks noChangeShapeType="1"/>
            </p:cNvSpPr>
            <p:nvPr/>
          </p:nvSpPr>
          <p:spPr bwMode="auto">
            <a:xfrm flipV="1">
              <a:off x="5218" y="11034"/>
              <a:ext cx="126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7248" name="Line 80"/>
          <p:cNvSpPr>
            <a:spLocks noChangeShapeType="1"/>
          </p:cNvSpPr>
          <p:nvPr/>
        </p:nvSpPr>
        <p:spPr bwMode="auto">
          <a:xfrm>
            <a:off x="3681413" y="5626100"/>
            <a:ext cx="3778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49" name="Rectangle 81"/>
          <p:cNvSpPr>
            <a:spLocks noChangeArrowheads="1"/>
          </p:cNvSpPr>
          <p:nvPr/>
        </p:nvSpPr>
        <p:spPr bwMode="auto">
          <a:xfrm>
            <a:off x="3592513" y="5380038"/>
            <a:ext cx="5715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ru-RU" sz="1000">
                <a:sym typeface="Symbol" pitchFamily="18" charset="2"/>
              </a:rPr>
              <a:t></a:t>
            </a:r>
            <a:r>
              <a:rPr lang="ru-RU" sz="1000"/>
              <a:t> 120</a:t>
            </a:r>
            <a:endParaRPr lang="ru-RU"/>
          </a:p>
        </p:txBody>
      </p:sp>
      <p:sp>
        <p:nvSpPr>
          <p:cNvPr id="7250" name="Rectangle 82"/>
          <p:cNvSpPr>
            <a:spLocks noChangeArrowheads="1"/>
          </p:cNvSpPr>
          <p:nvPr/>
        </p:nvSpPr>
        <p:spPr bwMode="auto">
          <a:xfrm rot="5400000">
            <a:off x="5327650" y="2146300"/>
            <a:ext cx="106363" cy="16938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251" name="Rectangle 83"/>
          <p:cNvSpPr>
            <a:spLocks noChangeAspect="1" noChangeArrowheads="1"/>
          </p:cNvSpPr>
          <p:nvPr/>
        </p:nvSpPr>
        <p:spPr bwMode="auto">
          <a:xfrm>
            <a:off x="4514850" y="2962275"/>
            <a:ext cx="68263" cy="68263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252" name="Line 84"/>
          <p:cNvSpPr>
            <a:spLocks noChangeShapeType="1"/>
          </p:cNvSpPr>
          <p:nvPr/>
        </p:nvSpPr>
        <p:spPr bwMode="auto">
          <a:xfrm>
            <a:off x="4514850" y="2995613"/>
            <a:ext cx="1143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53" name="Rectangle 85"/>
          <p:cNvSpPr>
            <a:spLocks noChangeArrowheads="1"/>
          </p:cNvSpPr>
          <p:nvPr/>
        </p:nvSpPr>
        <p:spPr bwMode="auto">
          <a:xfrm rot="5400000">
            <a:off x="2376488" y="2171700"/>
            <a:ext cx="114300" cy="1647825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254" name="Rectangle 86"/>
          <p:cNvSpPr>
            <a:spLocks noChangeAspect="1" noChangeArrowheads="1"/>
          </p:cNvSpPr>
          <p:nvPr/>
        </p:nvSpPr>
        <p:spPr bwMode="auto">
          <a:xfrm>
            <a:off x="3216275" y="2959100"/>
            <a:ext cx="68263" cy="698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255" name="Line 87"/>
          <p:cNvSpPr>
            <a:spLocks noChangeShapeType="1"/>
          </p:cNvSpPr>
          <p:nvPr/>
        </p:nvSpPr>
        <p:spPr bwMode="auto">
          <a:xfrm>
            <a:off x="3151188" y="2997200"/>
            <a:ext cx="1143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56" name="Oval 88"/>
          <p:cNvSpPr>
            <a:spLocks noChangeArrowheads="1"/>
          </p:cNvSpPr>
          <p:nvPr/>
        </p:nvSpPr>
        <p:spPr bwMode="auto">
          <a:xfrm>
            <a:off x="6156325" y="2940050"/>
            <a:ext cx="114300" cy="1143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257" name="Oval 89"/>
          <p:cNvSpPr>
            <a:spLocks noChangeArrowheads="1"/>
          </p:cNvSpPr>
          <p:nvPr/>
        </p:nvSpPr>
        <p:spPr bwMode="auto">
          <a:xfrm>
            <a:off x="1535113" y="2940050"/>
            <a:ext cx="114300" cy="1143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258" name="Line 90"/>
          <p:cNvSpPr>
            <a:spLocks noChangeShapeType="1"/>
          </p:cNvSpPr>
          <p:nvPr/>
        </p:nvSpPr>
        <p:spPr bwMode="auto">
          <a:xfrm>
            <a:off x="3543300" y="2252663"/>
            <a:ext cx="698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59" name="Rectangle 91"/>
          <p:cNvSpPr>
            <a:spLocks noChangeArrowheads="1"/>
          </p:cNvSpPr>
          <p:nvPr/>
        </p:nvSpPr>
        <p:spPr bwMode="auto">
          <a:xfrm>
            <a:off x="3273425" y="1954213"/>
            <a:ext cx="1257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ru-RU" sz="1400"/>
              <a:t>200</a:t>
            </a:r>
            <a:endParaRPr lang="ru-RU"/>
          </a:p>
        </p:txBody>
      </p:sp>
      <p:graphicFrame>
        <p:nvGraphicFramePr>
          <p:cNvPr id="7380" name="Group 212"/>
          <p:cNvGraphicFramePr>
            <a:graphicFrameLocks noGrp="1"/>
          </p:cNvGraphicFramePr>
          <p:nvPr>
            <p:ph/>
          </p:nvPr>
        </p:nvGraphicFramePr>
        <p:xfrm>
          <a:off x="6516688" y="2060575"/>
          <a:ext cx="2130425" cy="3352800"/>
        </p:xfrm>
        <a:graphic>
          <a:graphicData uri="http://schemas.openxmlformats.org/drawingml/2006/table">
            <a:tbl>
              <a:tblPr/>
              <a:tblGrid>
                <a:gridCol w="690562"/>
                <a:gridCol w="1439863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</a:t>
                      </a:r>
                      <a:r>
                        <a:rPr kumimoji="0" lang="ru-RU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н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 m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</a:t>
                      </a:r>
                      <a:r>
                        <a:rPr kumimoji="0" lang="ru-RU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в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H</a:t>
                      </a:r>
                      <a:r>
                        <a:rPr kumimoji="0" lang="ru-RU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ru-RU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25-30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kg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</a:t>
                      </a:r>
                      <a:endParaRPr kumimoji="0" lang="ru-RU" sz="16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100-120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kg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62%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ZrO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+38%Fe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100kW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2500-2700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C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endParaRPr kumimoji="0" lang="ru-RU" sz="16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5-0.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ru-RU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55" name="Rectangle 187"/>
          <p:cNvSpPr>
            <a:spLocks noChangeArrowheads="1"/>
          </p:cNvSpPr>
          <p:nvPr/>
        </p:nvSpPr>
        <p:spPr bwMode="auto">
          <a:xfrm>
            <a:off x="395288" y="86518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en-US" sz="1600" b="1" i="1">
                <a:sym typeface="Symbol" pitchFamily="18" charset="2"/>
              </a:rPr>
              <a:t>PTC</a:t>
            </a:r>
            <a:r>
              <a:rPr lang="ru-RU" sz="1600" b="1" i="1">
                <a:sym typeface="Symbol" pitchFamily="18" charset="2"/>
              </a:rPr>
              <a:t>: 2</a:t>
            </a:r>
            <a:r>
              <a:rPr lang="en-US" sz="1600" b="1" i="1">
                <a:sym typeface="Symbol" pitchFamily="18" charset="2"/>
              </a:rPr>
              <a:t>Fe</a:t>
            </a:r>
            <a:r>
              <a:rPr lang="en-US" sz="1600" b="1" i="1" baseline="-25000">
                <a:sym typeface="Symbol" pitchFamily="18" charset="2"/>
              </a:rPr>
              <a:t>2</a:t>
            </a:r>
            <a:r>
              <a:rPr lang="en-US" sz="1600" b="1" i="1">
                <a:sym typeface="Symbol" pitchFamily="18" charset="2"/>
              </a:rPr>
              <a:t>O</a:t>
            </a:r>
            <a:r>
              <a:rPr lang="en-US" sz="1600" b="1" i="1" baseline="-25000">
                <a:sym typeface="Symbol" pitchFamily="18" charset="2"/>
              </a:rPr>
              <a:t>3</a:t>
            </a:r>
            <a:r>
              <a:rPr lang="en-US" sz="1600" b="1" i="1">
                <a:sym typeface="Symbol" pitchFamily="18" charset="2"/>
              </a:rPr>
              <a:t> +  3Zr = 3ZrO</a:t>
            </a:r>
            <a:r>
              <a:rPr lang="en-US" sz="1600" b="1" i="1" baseline="-25000">
                <a:sym typeface="Symbol" pitchFamily="18" charset="2"/>
              </a:rPr>
              <a:t>2</a:t>
            </a:r>
            <a:r>
              <a:rPr lang="en-US" sz="1600" b="1" i="1">
                <a:sym typeface="Symbol" pitchFamily="18" charset="2"/>
              </a:rPr>
              <a:t> + 4Fe + 2800 kJ/kg</a:t>
            </a:r>
            <a:endParaRPr lang="ru-RU" sz="1600" b="1" i="1"/>
          </a:p>
        </p:txBody>
      </p:sp>
      <p:sp>
        <p:nvSpPr>
          <p:cNvPr id="7356" name="Oval 188"/>
          <p:cNvSpPr>
            <a:spLocks noChangeArrowheads="1"/>
          </p:cNvSpPr>
          <p:nvPr/>
        </p:nvSpPr>
        <p:spPr bwMode="auto">
          <a:xfrm>
            <a:off x="8316913" y="6092825"/>
            <a:ext cx="360362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b="1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7938" y="3175"/>
            <a:ext cx="9144000" cy="6858000"/>
            <a:chOff x="0" y="0"/>
            <a:chExt cx="5760" cy="4320"/>
          </a:xfrm>
        </p:grpSpPr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8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9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12300" name="Picture 12" descr="Эмбл ВНИИЭФ 02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68313" y="434975"/>
            <a:ext cx="828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II. Composition recommended for the middle-scale experiment</a:t>
            </a:r>
            <a:endParaRPr lang="ru-RU" sz="2000" b="1"/>
          </a:p>
        </p:txBody>
      </p:sp>
      <p:graphicFrame>
        <p:nvGraphicFramePr>
          <p:cNvPr id="12487" name="Group 199"/>
          <p:cNvGraphicFramePr>
            <a:graphicFrameLocks noGrp="1"/>
          </p:cNvGraphicFramePr>
          <p:nvPr>
            <p:ph/>
          </p:nvPr>
        </p:nvGraphicFramePr>
        <p:xfrm>
          <a:off x="468313" y="1196975"/>
          <a:ext cx="8253412" cy="4515169"/>
        </p:xfrm>
        <a:graphic>
          <a:graphicData uri="http://schemas.openxmlformats.org/drawingml/2006/table">
            <a:tbl>
              <a:tblPr/>
              <a:tblGrid>
                <a:gridCol w="1566862"/>
                <a:gridCol w="2271713"/>
                <a:gridCol w="2309812"/>
                <a:gridCol w="2105025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Test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VB-U4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VB-U5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VB-U6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Corium load composition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wt.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19% ZrO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 SiO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15% Fe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wt.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19% ZrO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 SiO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15% Fe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45 %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19% ZrO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 SiO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15% Fe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Corium mass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kg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kg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kg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1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Concrete chemical composition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(after drying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wt.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25% CaO,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 Ai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9% CO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3% H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wt.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25% CaO,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 Ai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9% CO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3% H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wt.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41% CaO,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2% Ai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25% CO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3% H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Temperature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2200 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2200 К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2200 К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Test duration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hr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hr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hr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3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Ratio of horizontal to vertical ablation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 :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: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: 1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first hour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1: 1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next hour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440" name="Oval 152"/>
          <p:cNvSpPr>
            <a:spLocks noChangeArrowheads="1"/>
          </p:cNvSpPr>
          <p:nvPr/>
        </p:nvSpPr>
        <p:spPr bwMode="auto">
          <a:xfrm>
            <a:off x="6516688" y="2349500"/>
            <a:ext cx="2232025" cy="15113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441" name="Line 153"/>
          <p:cNvSpPr>
            <a:spLocks noChangeShapeType="1"/>
          </p:cNvSpPr>
          <p:nvPr/>
        </p:nvSpPr>
        <p:spPr bwMode="auto">
          <a:xfrm flipH="1">
            <a:off x="5508625" y="3933825"/>
            <a:ext cx="1727200" cy="18716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442" name="Rectangle 154"/>
          <p:cNvSpPr>
            <a:spLocks noChangeArrowheads="1"/>
          </p:cNvSpPr>
          <p:nvPr/>
        </p:nvSpPr>
        <p:spPr bwMode="auto">
          <a:xfrm>
            <a:off x="4024313" y="5654675"/>
            <a:ext cx="194468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solidFill>
                  <a:srgbClr val="FF0000"/>
                </a:solidFill>
              </a:rPr>
              <a:t>Concrete composition recommended </a:t>
            </a:r>
          </a:p>
          <a:p>
            <a:r>
              <a:rPr lang="en-US">
                <a:solidFill>
                  <a:srgbClr val="FF0000"/>
                </a:solidFill>
              </a:rPr>
              <a:t>for the middle-scale experiment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12443" name="Oval 155"/>
          <p:cNvSpPr>
            <a:spLocks noChangeArrowheads="1"/>
          </p:cNvSpPr>
          <p:nvPr/>
        </p:nvSpPr>
        <p:spPr bwMode="auto">
          <a:xfrm>
            <a:off x="8316913" y="6092825"/>
            <a:ext cx="360362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b="1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51" name="Group 79"/>
          <p:cNvGrpSpPr>
            <a:grpSpLocks/>
          </p:cNvGrpSpPr>
          <p:nvPr/>
        </p:nvGrpSpPr>
        <p:grpSpPr bwMode="auto">
          <a:xfrm>
            <a:off x="-12700" y="1588"/>
            <a:ext cx="9144000" cy="6858000"/>
            <a:chOff x="-8" y="1"/>
            <a:chExt cx="5760" cy="4320"/>
          </a:xfrm>
        </p:grpSpPr>
        <p:grpSp>
          <p:nvGrpSpPr>
            <p:cNvPr id="3076" name="Group 4"/>
            <p:cNvGrpSpPr>
              <a:grpSpLocks/>
            </p:cNvGrpSpPr>
            <p:nvPr/>
          </p:nvGrpSpPr>
          <p:grpSpPr bwMode="auto">
            <a:xfrm>
              <a:off x="-8" y="1"/>
              <a:ext cx="5760" cy="4320"/>
              <a:chOff x="0" y="0"/>
              <a:chExt cx="5760" cy="4320"/>
            </a:xfrm>
          </p:grpSpPr>
          <p:sp>
            <p:nvSpPr>
              <p:cNvPr id="3077" name="Rectangle 5"/>
              <p:cNvSpPr>
                <a:spLocks noChangeArrowheads="1"/>
              </p:cNvSpPr>
              <p:nvPr/>
            </p:nvSpPr>
            <p:spPr bwMode="auto">
              <a:xfrm>
                <a:off x="5520" y="192"/>
                <a:ext cx="240" cy="3984"/>
              </a:xfrm>
              <a:prstGeom prst="rect">
                <a:avLst/>
              </a:prstGeom>
              <a:solidFill>
                <a:srgbClr val="8554FE"/>
              </a:solidFill>
              <a:ln w="9525">
                <a:solidFill>
                  <a:srgbClr val="8554FE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0" y="240"/>
                <a:ext cx="249" cy="4080"/>
              </a:xfrm>
              <a:prstGeom prst="rect">
                <a:avLst/>
              </a:prstGeom>
              <a:solidFill>
                <a:srgbClr val="8554FE"/>
              </a:solidFill>
              <a:ln w="9525">
                <a:solidFill>
                  <a:srgbClr val="8554FE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79" name="Rectangle 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240"/>
              </a:xfrm>
              <a:prstGeom prst="rect">
                <a:avLst/>
              </a:prstGeom>
              <a:solidFill>
                <a:srgbClr val="8554FE"/>
              </a:solidFill>
              <a:ln w="9525">
                <a:solidFill>
                  <a:srgbClr val="8554FE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0" name="Rectangle 8"/>
              <p:cNvSpPr>
                <a:spLocks noChangeArrowheads="1"/>
              </p:cNvSpPr>
              <p:nvPr/>
            </p:nvSpPr>
            <p:spPr bwMode="auto">
              <a:xfrm>
                <a:off x="0" y="4080"/>
                <a:ext cx="5760" cy="240"/>
              </a:xfrm>
              <a:prstGeom prst="rect">
                <a:avLst/>
              </a:prstGeom>
              <a:solidFill>
                <a:srgbClr val="8554FE"/>
              </a:solidFill>
              <a:ln w="9525">
                <a:solidFill>
                  <a:srgbClr val="8554FE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1" name="Rectangle 9"/>
              <p:cNvSpPr>
                <a:spLocks noChangeArrowheads="1"/>
              </p:cNvSpPr>
              <p:nvPr/>
            </p:nvSpPr>
            <p:spPr bwMode="auto">
              <a:xfrm>
                <a:off x="144" y="144"/>
                <a:ext cx="5472" cy="4032"/>
              </a:xfrm>
              <a:prstGeom prst="rect">
                <a:avLst/>
              </a:prstGeom>
              <a:noFill/>
              <a:ln w="101600" cmpd="thinThick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2" name="AutoShape 10"/>
              <p:cNvSpPr>
                <a:spLocks noChangeArrowheads="1"/>
              </p:cNvSpPr>
              <p:nvPr/>
            </p:nvSpPr>
            <p:spPr bwMode="auto">
              <a:xfrm flipV="1">
                <a:off x="3552" y="0"/>
                <a:ext cx="480" cy="240"/>
              </a:xfrm>
              <a:prstGeom prst="rtTriangle">
                <a:avLst/>
              </a:prstGeom>
              <a:solidFill>
                <a:srgbClr val="8554FE"/>
              </a:solidFill>
              <a:ln w="9525">
                <a:solidFill>
                  <a:srgbClr val="8554FE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3" name="AutoShape 11"/>
              <p:cNvSpPr>
                <a:spLocks noChangeArrowheads="1"/>
              </p:cNvSpPr>
              <p:nvPr/>
            </p:nvSpPr>
            <p:spPr bwMode="auto">
              <a:xfrm flipH="1" flipV="1">
                <a:off x="1584" y="0"/>
                <a:ext cx="480" cy="240"/>
              </a:xfrm>
              <a:prstGeom prst="rtTriangle">
                <a:avLst/>
              </a:prstGeom>
              <a:solidFill>
                <a:srgbClr val="8554FE"/>
              </a:solidFill>
              <a:ln w="9525">
                <a:solidFill>
                  <a:srgbClr val="8554FE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pic>
            <p:nvPicPr>
              <p:cNvPr id="3084" name="Picture 12" descr="Эмбл ВНИИЭФ 02ф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68" y="0"/>
                <a:ext cx="1632" cy="2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106" name="Rectangle 34"/>
            <p:cNvSpPr>
              <a:spLocks noChangeArrowheads="1"/>
            </p:cNvSpPr>
            <p:nvPr/>
          </p:nvSpPr>
          <p:spPr bwMode="auto">
            <a:xfrm rot="2700000">
              <a:off x="1317" y="1934"/>
              <a:ext cx="74" cy="193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07" name="Rectangle 35"/>
            <p:cNvSpPr>
              <a:spLocks noChangeArrowheads="1"/>
            </p:cNvSpPr>
            <p:nvPr/>
          </p:nvSpPr>
          <p:spPr bwMode="auto">
            <a:xfrm rot="18900000">
              <a:off x="4722" y="1903"/>
              <a:ext cx="73" cy="41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08" name="Rectangle 36"/>
            <p:cNvSpPr>
              <a:spLocks noChangeArrowheads="1"/>
            </p:cNvSpPr>
            <p:nvPr/>
          </p:nvSpPr>
          <p:spPr bwMode="auto">
            <a:xfrm>
              <a:off x="1784" y="1614"/>
              <a:ext cx="2437" cy="2151"/>
            </a:xfrm>
            <a:prstGeom prst="rect">
              <a:avLst/>
            </a:prstGeom>
            <a:solidFill>
              <a:srgbClr val="808080">
                <a:alpha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09" name="Rectangle 37" descr="Контурные ромбики"/>
            <p:cNvSpPr>
              <a:spLocks noChangeArrowheads="1"/>
            </p:cNvSpPr>
            <p:nvPr/>
          </p:nvSpPr>
          <p:spPr bwMode="auto">
            <a:xfrm>
              <a:off x="2601" y="2330"/>
              <a:ext cx="812" cy="717"/>
            </a:xfrm>
            <a:prstGeom prst="rect">
              <a:avLst/>
            </a:prstGeom>
            <a:pattFill prst="openDmnd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10" name="Rectangle 38"/>
            <p:cNvSpPr>
              <a:spLocks noChangeArrowheads="1"/>
            </p:cNvSpPr>
            <p:nvPr/>
          </p:nvSpPr>
          <p:spPr bwMode="auto">
            <a:xfrm>
              <a:off x="2605" y="1617"/>
              <a:ext cx="812" cy="7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11" name="Line 39"/>
            <p:cNvSpPr>
              <a:spLocks noChangeShapeType="1"/>
            </p:cNvSpPr>
            <p:nvPr/>
          </p:nvSpPr>
          <p:spPr bwMode="auto">
            <a:xfrm flipV="1">
              <a:off x="1649" y="1375"/>
              <a:ext cx="0" cy="2521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2" name="Line 40"/>
            <p:cNvSpPr>
              <a:spLocks noChangeShapeType="1"/>
            </p:cNvSpPr>
            <p:nvPr/>
          </p:nvSpPr>
          <p:spPr bwMode="auto">
            <a:xfrm flipV="1">
              <a:off x="4360" y="1423"/>
              <a:ext cx="0" cy="2449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3" name="Line 41"/>
            <p:cNvSpPr>
              <a:spLocks noChangeShapeType="1"/>
            </p:cNvSpPr>
            <p:nvPr/>
          </p:nvSpPr>
          <p:spPr bwMode="auto">
            <a:xfrm>
              <a:off x="1606" y="3872"/>
              <a:ext cx="2795" cy="0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4" name="Line 42"/>
            <p:cNvSpPr>
              <a:spLocks noChangeShapeType="1"/>
            </p:cNvSpPr>
            <p:nvPr/>
          </p:nvSpPr>
          <p:spPr bwMode="auto">
            <a:xfrm>
              <a:off x="4316" y="1423"/>
              <a:ext cx="322" cy="2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5" name="Line 43"/>
            <p:cNvSpPr>
              <a:spLocks noChangeShapeType="1"/>
            </p:cNvSpPr>
            <p:nvPr/>
          </p:nvSpPr>
          <p:spPr bwMode="auto">
            <a:xfrm>
              <a:off x="1357" y="1416"/>
              <a:ext cx="322" cy="1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6" name="Rectangle 44"/>
            <p:cNvSpPr>
              <a:spLocks noChangeArrowheads="1"/>
            </p:cNvSpPr>
            <p:nvPr/>
          </p:nvSpPr>
          <p:spPr bwMode="auto">
            <a:xfrm rot="5400000">
              <a:off x="3964" y="1379"/>
              <a:ext cx="72" cy="116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17" name="Rectangle 45"/>
            <p:cNvSpPr>
              <a:spLocks noChangeAspect="1" noChangeArrowheads="1"/>
            </p:cNvSpPr>
            <p:nvPr/>
          </p:nvSpPr>
          <p:spPr bwMode="auto">
            <a:xfrm>
              <a:off x="3405" y="1940"/>
              <a:ext cx="45" cy="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18" name="Line 46"/>
            <p:cNvSpPr>
              <a:spLocks noChangeShapeType="1"/>
            </p:cNvSpPr>
            <p:nvPr/>
          </p:nvSpPr>
          <p:spPr bwMode="auto">
            <a:xfrm>
              <a:off x="3405" y="1963"/>
              <a:ext cx="73" cy="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9" name="Rectangle 47"/>
            <p:cNvSpPr>
              <a:spLocks noChangeArrowheads="1"/>
            </p:cNvSpPr>
            <p:nvPr/>
          </p:nvSpPr>
          <p:spPr bwMode="auto">
            <a:xfrm rot="5400000">
              <a:off x="1984" y="1379"/>
              <a:ext cx="72" cy="116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20" name="Rectangle 48"/>
            <p:cNvSpPr>
              <a:spLocks noChangeAspect="1" noChangeArrowheads="1"/>
            </p:cNvSpPr>
            <p:nvPr/>
          </p:nvSpPr>
          <p:spPr bwMode="auto">
            <a:xfrm>
              <a:off x="2576" y="1943"/>
              <a:ext cx="44" cy="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21" name="Line 49"/>
            <p:cNvSpPr>
              <a:spLocks noChangeShapeType="1"/>
            </p:cNvSpPr>
            <p:nvPr/>
          </p:nvSpPr>
          <p:spPr bwMode="auto">
            <a:xfrm>
              <a:off x="2535" y="1964"/>
              <a:ext cx="73" cy="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2" name="Oval 50"/>
            <p:cNvSpPr>
              <a:spLocks noChangeArrowheads="1"/>
            </p:cNvSpPr>
            <p:nvPr/>
          </p:nvSpPr>
          <p:spPr bwMode="auto">
            <a:xfrm>
              <a:off x="4571" y="1927"/>
              <a:ext cx="73" cy="7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23" name="Oval 51"/>
            <p:cNvSpPr>
              <a:spLocks noChangeArrowheads="1"/>
            </p:cNvSpPr>
            <p:nvPr/>
          </p:nvSpPr>
          <p:spPr bwMode="auto">
            <a:xfrm>
              <a:off x="1379" y="1927"/>
              <a:ext cx="73" cy="7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24" name="Line 52"/>
            <p:cNvSpPr>
              <a:spLocks noChangeShapeType="1"/>
            </p:cNvSpPr>
            <p:nvPr/>
          </p:nvSpPr>
          <p:spPr bwMode="auto">
            <a:xfrm flipH="1" flipV="1">
              <a:off x="2141" y="1255"/>
              <a:ext cx="875" cy="9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5" name="Line 53"/>
            <p:cNvSpPr>
              <a:spLocks noChangeShapeType="1"/>
            </p:cNvSpPr>
            <p:nvPr/>
          </p:nvSpPr>
          <p:spPr bwMode="auto">
            <a:xfrm flipH="1">
              <a:off x="829" y="1255"/>
              <a:ext cx="13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6" name="Rectangle 54"/>
            <p:cNvSpPr>
              <a:spLocks noChangeArrowheads="1"/>
            </p:cNvSpPr>
            <p:nvPr/>
          </p:nvSpPr>
          <p:spPr bwMode="auto">
            <a:xfrm>
              <a:off x="829" y="1111"/>
              <a:ext cx="13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200"/>
                <a:t>Igniting wire</a:t>
              </a:r>
              <a:endParaRPr lang="ru-RU"/>
            </a:p>
          </p:txBody>
        </p:sp>
        <p:sp>
          <p:nvSpPr>
            <p:cNvPr id="3127" name="Line 55"/>
            <p:cNvSpPr>
              <a:spLocks noChangeShapeType="1"/>
            </p:cNvSpPr>
            <p:nvPr/>
          </p:nvSpPr>
          <p:spPr bwMode="auto">
            <a:xfrm flipH="1" flipV="1">
              <a:off x="1255" y="1703"/>
              <a:ext cx="146" cy="2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8" name="Line 56"/>
            <p:cNvSpPr>
              <a:spLocks noChangeShapeType="1"/>
            </p:cNvSpPr>
            <p:nvPr/>
          </p:nvSpPr>
          <p:spPr bwMode="auto">
            <a:xfrm flipH="1">
              <a:off x="818" y="1698"/>
              <a:ext cx="43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9" name="Rectangle 57"/>
            <p:cNvSpPr>
              <a:spLocks noChangeArrowheads="1"/>
            </p:cNvSpPr>
            <p:nvPr/>
          </p:nvSpPr>
          <p:spPr bwMode="auto">
            <a:xfrm>
              <a:off x="803" y="1564"/>
              <a:ext cx="123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200"/>
                <a:t>Collector</a:t>
              </a:r>
              <a:endParaRPr lang="ru-RU"/>
            </a:p>
          </p:txBody>
        </p:sp>
        <p:sp>
          <p:nvSpPr>
            <p:cNvPr id="3130" name="Line 58"/>
            <p:cNvSpPr>
              <a:spLocks noChangeShapeType="1"/>
            </p:cNvSpPr>
            <p:nvPr/>
          </p:nvSpPr>
          <p:spPr bwMode="auto">
            <a:xfrm flipV="1">
              <a:off x="3000" y="1399"/>
              <a:ext cx="0" cy="7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1" name="Arc 59"/>
            <p:cNvSpPr>
              <a:spLocks/>
            </p:cNvSpPr>
            <p:nvPr/>
          </p:nvSpPr>
          <p:spPr bwMode="auto">
            <a:xfrm rot="16200000">
              <a:off x="3003" y="819"/>
              <a:ext cx="576" cy="58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2" name="Line 60"/>
            <p:cNvSpPr>
              <a:spLocks noChangeShapeType="1"/>
            </p:cNvSpPr>
            <p:nvPr/>
          </p:nvSpPr>
          <p:spPr bwMode="auto">
            <a:xfrm rot="5400000" flipV="1">
              <a:off x="3984" y="422"/>
              <a:ext cx="0" cy="8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3" name="Line 61"/>
            <p:cNvSpPr>
              <a:spLocks noChangeShapeType="1"/>
            </p:cNvSpPr>
            <p:nvPr/>
          </p:nvSpPr>
          <p:spPr bwMode="auto">
            <a:xfrm flipV="1">
              <a:off x="3022" y="1419"/>
              <a:ext cx="0" cy="7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4" name="Arc 62"/>
            <p:cNvSpPr>
              <a:spLocks/>
            </p:cNvSpPr>
            <p:nvPr/>
          </p:nvSpPr>
          <p:spPr bwMode="auto">
            <a:xfrm rot="16200000">
              <a:off x="3025" y="853"/>
              <a:ext cx="576" cy="583"/>
            </a:xfrm>
            <a:custGeom>
              <a:avLst/>
              <a:gdLst>
                <a:gd name="G0" fmla="+- 0 0 0"/>
                <a:gd name="G1" fmla="+- 21599 0 0"/>
                <a:gd name="G2" fmla="+- 21600 0 0"/>
                <a:gd name="T0" fmla="*/ 192 w 21600"/>
                <a:gd name="T1" fmla="*/ 0 h 21599"/>
                <a:gd name="T2" fmla="*/ 21600 w 21600"/>
                <a:gd name="T3" fmla="*/ 21599 h 21599"/>
                <a:gd name="T4" fmla="*/ 0 w 21600"/>
                <a:gd name="T5" fmla="*/ 21599 h 2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9" fill="none" extrusionOk="0">
                  <a:moveTo>
                    <a:pt x="192" y="-1"/>
                  </a:moveTo>
                  <a:cubicBezTo>
                    <a:pt x="12045" y="105"/>
                    <a:pt x="21600" y="9744"/>
                    <a:pt x="21600" y="21599"/>
                  </a:cubicBezTo>
                </a:path>
                <a:path w="21600" h="21599" stroke="0" extrusionOk="0">
                  <a:moveTo>
                    <a:pt x="192" y="-1"/>
                  </a:moveTo>
                  <a:cubicBezTo>
                    <a:pt x="12045" y="105"/>
                    <a:pt x="21600" y="9744"/>
                    <a:pt x="21600" y="21599"/>
                  </a:cubicBezTo>
                  <a:lnTo>
                    <a:pt x="0" y="21599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5" name="Line 63"/>
            <p:cNvSpPr>
              <a:spLocks noChangeShapeType="1"/>
            </p:cNvSpPr>
            <p:nvPr/>
          </p:nvSpPr>
          <p:spPr bwMode="auto">
            <a:xfrm rot="5400000" flipV="1">
              <a:off x="3978" y="457"/>
              <a:ext cx="0" cy="8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6" name="Rectangle 64"/>
            <p:cNvSpPr>
              <a:spLocks noChangeArrowheads="1"/>
            </p:cNvSpPr>
            <p:nvPr/>
          </p:nvSpPr>
          <p:spPr bwMode="auto">
            <a:xfrm>
              <a:off x="2980" y="2181"/>
              <a:ext cx="73" cy="144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37" name="AutoShape 65"/>
            <p:cNvSpPr>
              <a:spLocks noChangeArrowheads="1"/>
            </p:cNvSpPr>
            <p:nvPr/>
          </p:nvSpPr>
          <p:spPr bwMode="auto">
            <a:xfrm>
              <a:off x="4302" y="669"/>
              <a:ext cx="146" cy="360"/>
            </a:xfrm>
            <a:prstGeom prst="lightningBol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38" name="Rectangle 66"/>
            <p:cNvSpPr>
              <a:spLocks noChangeArrowheads="1"/>
            </p:cNvSpPr>
            <p:nvPr/>
          </p:nvSpPr>
          <p:spPr bwMode="auto">
            <a:xfrm>
              <a:off x="4523" y="713"/>
              <a:ext cx="729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200"/>
                <a:t>Initiating</a:t>
              </a:r>
            </a:p>
            <a:p>
              <a:r>
                <a:rPr lang="en-US" sz="1200"/>
                <a:t>system</a:t>
              </a:r>
              <a:endParaRPr lang="ru-RU"/>
            </a:p>
          </p:txBody>
        </p:sp>
        <p:sp>
          <p:nvSpPr>
            <p:cNvPr id="3139" name="Line 67"/>
            <p:cNvSpPr>
              <a:spLocks noChangeShapeType="1"/>
            </p:cNvSpPr>
            <p:nvPr/>
          </p:nvSpPr>
          <p:spPr bwMode="auto">
            <a:xfrm flipH="1" flipV="1">
              <a:off x="3453" y="1975"/>
              <a:ext cx="729" cy="7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0" name="Line 68"/>
            <p:cNvSpPr>
              <a:spLocks noChangeShapeType="1"/>
            </p:cNvSpPr>
            <p:nvPr/>
          </p:nvSpPr>
          <p:spPr bwMode="auto">
            <a:xfrm flipH="1">
              <a:off x="4182" y="2768"/>
              <a:ext cx="9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1" name="Rectangle 69"/>
            <p:cNvSpPr>
              <a:spLocks noChangeArrowheads="1"/>
            </p:cNvSpPr>
            <p:nvPr/>
          </p:nvSpPr>
          <p:spPr bwMode="auto">
            <a:xfrm>
              <a:off x="4637" y="2640"/>
              <a:ext cx="51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200"/>
                <a:t>Injector</a:t>
              </a:r>
              <a:endParaRPr lang="ru-RU"/>
            </a:p>
          </p:txBody>
        </p:sp>
        <p:sp>
          <p:nvSpPr>
            <p:cNvPr id="3142" name="Line 70"/>
            <p:cNvSpPr>
              <a:spLocks noChangeShapeType="1"/>
            </p:cNvSpPr>
            <p:nvPr/>
          </p:nvSpPr>
          <p:spPr bwMode="auto">
            <a:xfrm flipH="1" flipV="1">
              <a:off x="3318" y="2611"/>
              <a:ext cx="864" cy="5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3" name="Line 71"/>
            <p:cNvSpPr>
              <a:spLocks noChangeShapeType="1"/>
            </p:cNvSpPr>
            <p:nvPr/>
          </p:nvSpPr>
          <p:spPr bwMode="auto">
            <a:xfrm flipH="1">
              <a:off x="4182" y="3128"/>
              <a:ext cx="9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4" name="Rectangle 72"/>
            <p:cNvSpPr>
              <a:spLocks noChangeArrowheads="1"/>
            </p:cNvSpPr>
            <p:nvPr/>
          </p:nvSpPr>
          <p:spPr bwMode="auto">
            <a:xfrm>
              <a:off x="4401" y="2907"/>
              <a:ext cx="802" cy="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 sz="1000"/>
            </a:p>
            <a:p>
              <a:r>
                <a:rPr lang="en-US" sz="1200"/>
                <a:t>PTC</a:t>
              </a:r>
              <a:r>
                <a:rPr lang="ru-RU" sz="1200"/>
                <a:t> </a:t>
              </a:r>
            </a:p>
            <a:p>
              <a:endParaRPr lang="ru-RU" sz="200"/>
            </a:p>
            <a:p>
              <a:r>
                <a:rPr lang="ru-RU" sz="1200"/>
                <a:t>(3</a:t>
              </a:r>
              <a:r>
                <a:rPr lang="en-US" sz="1200"/>
                <a:t>Zr + 2Fe</a:t>
              </a:r>
              <a:r>
                <a:rPr lang="en-US" sz="1200" baseline="-25000"/>
                <a:t>2</a:t>
              </a:r>
              <a:r>
                <a:rPr lang="en-US" sz="1200"/>
                <a:t>O</a:t>
              </a:r>
              <a:r>
                <a:rPr lang="en-US" sz="1200" baseline="-25000"/>
                <a:t>3</a:t>
              </a:r>
              <a:r>
                <a:rPr lang="en-US" sz="1200"/>
                <a:t>)</a:t>
              </a:r>
            </a:p>
            <a:p>
              <a:r>
                <a:rPr lang="en-US" sz="1200">
                  <a:sym typeface="Symbol" pitchFamily="18" charset="2"/>
                </a:rPr>
                <a:t></a:t>
              </a:r>
              <a:r>
                <a:rPr lang="en-US" sz="1200"/>
                <a:t>30</a:t>
              </a:r>
              <a:r>
                <a:rPr lang="ru-RU" sz="1200"/>
                <a:t> </a:t>
              </a:r>
              <a:r>
                <a:rPr lang="en-US" sz="1200"/>
                <a:t>kg</a:t>
              </a:r>
              <a:endParaRPr lang="ru-RU"/>
            </a:p>
          </p:txBody>
        </p:sp>
        <p:sp>
          <p:nvSpPr>
            <p:cNvPr id="3145" name="Line 73"/>
            <p:cNvSpPr>
              <a:spLocks noChangeShapeType="1"/>
            </p:cNvSpPr>
            <p:nvPr/>
          </p:nvSpPr>
          <p:spPr bwMode="auto">
            <a:xfrm flipH="1" flipV="1">
              <a:off x="3734" y="3428"/>
              <a:ext cx="740" cy="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6" name="Line 74"/>
            <p:cNvSpPr>
              <a:spLocks noChangeShapeType="1"/>
            </p:cNvSpPr>
            <p:nvPr/>
          </p:nvSpPr>
          <p:spPr bwMode="auto">
            <a:xfrm flipH="1">
              <a:off x="4474" y="3920"/>
              <a:ext cx="65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7" name="Rectangle 75"/>
            <p:cNvSpPr>
              <a:spLocks noChangeArrowheads="1"/>
            </p:cNvSpPr>
            <p:nvPr/>
          </p:nvSpPr>
          <p:spPr bwMode="auto">
            <a:xfrm>
              <a:off x="4547" y="3690"/>
              <a:ext cx="50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200"/>
                <a:t>Concrete tank</a:t>
              </a:r>
              <a:endParaRPr lang="ru-RU"/>
            </a:p>
          </p:txBody>
        </p:sp>
        <p:sp>
          <p:nvSpPr>
            <p:cNvPr id="3148" name="Text Box 76"/>
            <p:cNvSpPr txBox="1">
              <a:spLocks noChangeArrowheads="1"/>
            </p:cNvSpPr>
            <p:nvPr/>
          </p:nvSpPr>
          <p:spPr bwMode="auto">
            <a:xfrm>
              <a:off x="277" y="282"/>
              <a:ext cx="51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III. Equipping scheme of PTC into the concrete tank. </a:t>
              </a:r>
              <a:endParaRPr lang="ru-RU" sz="2400" b="1"/>
            </a:p>
          </p:txBody>
        </p:sp>
        <p:sp>
          <p:nvSpPr>
            <p:cNvPr id="3150" name="Oval 78"/>
            <p:cNvSpPr>
              <a:spLocks noChangeArrowheads="1"/>
            </p:cNvSpPr>
            <p:nvPr/>
          </p:nvSpPr>
          <p:spPr bwMode="auto">
            <a:xfrm>
              <a:off x="5239" y="3811"/>
              <a:ext cx="227" cy="22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b="1"/>
                <a:t>3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47" name="Group 51"/>
          <p:cNvGrpSpPr>
            <a:grpSpLocks/>
          </p:cNvGrpSpPr>
          <p:nvPr/>
        </p:nvGrpSpPr>
        <p:grpSpPr bwMode="auto">
          <a:xfrm>
            <a:off x="6350" y="1588"/>
            <a:ext cx="9144000" cy="6858000"/>
            <a:chOff x="0" y="0"/>
            <a:chExt cx="5760" cy="4320"/>
          </a:xfrm>
        </p:grpSpPr>
        <p:sp>
          <p:nvSpPr>
            <p:cNvPr id="4148" name="Rectangle 52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49" name="Rectangle 53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50" name="Rectangle 54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51" name="Rectangle 55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52" name="Rectangle 56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53" name="AutoShape 57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54" name="AutoShape 58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4155" name="Picture 59" descr="Эмбл ВНИИЭФ 02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56" name="Text Box 60"/>
          <p:cNvSpPr txBox="1">
            <a:spLocks noChangeArrowheads="1"/>
          </p:cNvSpPr>
          <p:nvPr/>
        </p:nvSpPr>
        <p:spPr bwMode="auto">
          <a:xfrm>
            <a:off x="287338" y="519113"/>
            <a:ext cx="8647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IV. PTC initiating and burning scheme</a:t>
            </a:r>
            <a:endParaRPr lang="ru-RU" sz="2400" b="1"/>
          </a:p>
        </p:txBody>
      </p:sp>
      <p:grpSp>
        <p:nvGrpSpPr>
          <p:cNvPr id="4159" name="Group 63"/>
          <p:cNvGrpSpPr>
            <a:grpSpLocks/>
          </p:cNvGrpSpPr>
          <p:nvPr/>
        </p:nvGrpSpPr>
        <p:grpSpPr bwMode="auto">
          <a:xfrm>
            <a:off x="1116013" y="1557338"/>
            <a:ext cx="7561262" cy="4851400"/>
            <a:chOff x="703" y="981"/>
            <a:chExt cx="4763" cy="3056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 rot="2700000">
              <a:off x="1323" y="1901"/>
              <a:ext cx="74" cy="191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 rot="18900000">
              <a:off x="4686" y="1869"/>
              <a:ext cx="72" cy="41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1785" y="1579"/>
              <a:ext cx="2406" cy="2151"/>
            </a:xfrm>
            <a:prstGeom prst="rect">
              <a:avLst/>
            </a:prstGeom>
            <a:solidFill>
              <a:srgbClr val="808080">
                <a:alpha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04" name="Rectangle 8" descr="Контурные ромбики"/>
            <p:cNvSpPr>
              <a:spLocks noChangeArrowheads="1"/>
            </p:cNvSpPr>
            <p:nvPr/>
          </p:nvSpPr>
          <p:spPr bwMode="auto">
            <a:xfrm>
              <a:off x="2591" y="2295"/>
              <a:ext cx="802" cy="717"/>
            </a:xfrm>
            <a:prstGeom prst="rect">
              <a:avLst/>
            </a:prstGeom>
            <a:pattFill prst="openDmnd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2595" y="1583"/>
              <a:ext cx="802" cy="7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 flipV="1">
              <a:off x="1651" y="1341"/>
              <a:ext cx="0" cy="2520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 flipV="1">
              <a:off x="4328" y="1389"/>
              <a:ext cx="0" cy="2448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>
              <a:off x="1609" y="3837"/>
              <a:ext cx="2760" cy="0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>
              <a:off x="4285" y="1389"/>
              <a:ext cx="318" cy="1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>
              <a:off x="1363" y="1382"/>
              <a:ext cx="318" cy="1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 rot="5400000">
              <a:off x="3937" y="1352"/>
              <a:ext cx="72" cy="1153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12" name="Rectangle 16"/>
            <p:cNvSpPr>
              <a:spLocks noChangeAspect="1" noChangeArrowheads="1"/>
            </p:cNvSpPr>
            <p:nvPr/>
          </p:nvSpPr>
          <p:spPr bwMode="auto">
            <a:xfrm>
              <a:off x="3385" y="1906"/>
              <a:ext cx="45" cy="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13" name="Line 17"/>
            <p:cNvSpPr>
              <a:spLocks noChangeShapeType="1"/>
            </p:cNvSpPr>
            <p:nvPr/>
          </p:nvSpPr>
          <p:spPr bwMode="auto">
            <a:xfrm>
              <a:off x="3385" y="1928"/>
              <a:ext cx="72" cy="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 rot="5400000">
              <a:off x="1981" y="1353"/>
              <a:ext cx="72" cy="1152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15" name="Rectangle 19"/>
            <p:cNvSpPr>
              <a:spLocks noChangeAspect="1" noChangeArrowheads="1"/>
            </p:cNvSpPr>
            <p:nvPr/>
          </p:nvSpPr>
          <p:spPr bwMode="auto">
            <a:xfrm>
              <a:off x="2567" y="1908"/>
              <a:ext cx="43" cy="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>
              <a:off x="2526" y="1929"/>
              <a:ext cx="72" cy="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4537" y="1893"/>
              <a:ext cx="72" cy="7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1384" y="1893"/>
              <a:ext cx="72" cy="7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19" name="Line 23"/>
            <p:cNvSpPr>
              <a:spLocks noChangeShapeType="1"/>
            </p:cNvSpPr>
            <p:nvPr/>
          </p:nvSpPr>
          <p:spPr bwMode="auto">
            <a:xfrm flipH="1" flipV="1">
              <a:off x="2137" y="1221"/>
              <a:ext cx="864" cy="9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0" name="Line 24"/>
            <p:cNvSpPr>
              <a:spLocks noChangeShapeType="1"/>
            </p:cNvSpPr>
            <p:nvPr/>
          </p:nvSpPr>
          <p:spPr bwMode="auto">
            <a:xfrm flipH="1">
              <a:off x="841" y="1221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1" name="Rectangle 25"/>
            <p:cNvSpPr>
              <a:spLocks noChangeArrowheads="1"/>
            </p:cNvSpPr>
            <p:nvPr/>
          </p:nvSpPr>
          <p:spPr bwMode="auto">
            <a:xfrm>
              <a:off x="841" y="981"/>
              <a:ext cx="149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200"/>
                <a:t>Initiating of PTC burning by means of igniting wire</a:t>
              </a:r>
              <a:endParaRPr lang="ru-RU"/>
            </a:p>
          </p:txBody>
        </p:sp>
        <p:sp>
          <p:nvSpPr>
            <p:cNvPr id="4122" name="Line 26"/>
            <p:cNvSpPr>
              <a:spLocks noChangeShapeType="1"/>
            </p:cNvSpPr>
            <p:nvPr/>
          </p:nvSpPr>
          <p:spPr bwMode="auto">
            <a:xfrm flipH="1" flipV="1">
              <a:off x="1262" y="1669"/>
              <a:ext cx="144" cy="2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3" name="Line 27"/>
            <p:cNvSpPr>
              <a:spLocks noChangeShapeType="1"/>
            </p:cNvSpPr>
            <p:nvPr/>
          </p:nvSpPr>
          <p:spPr bwMode="auto">
            <a:xfrm flipH="1">
              <a:off x="830" y="1663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4" name="Rectangle 28"/>
            <p:cNvSpPr>
              <a:spLocks noChangeArrowheads="1"/>
            </p:cNvSpPr>
            <p:nvPr/>
          </p:nvSpPr>
          <p:spPr bwMode="auto">
            <a:xfrm>
              <a:off x="815" y="1530"/>
              <a:ext cx="122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200"/>
                <a:t>Collector</a:t>
              </a:r>
              <a:endParaRPr lang="ru-RU"/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auto">
            <a:xfrm flipH="1" flipV="1">
              <a:off x="3433" y="1941"/>
              <a:ext cx="720" cy="7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6" name="Line 30"/>
            <p:cNvSpPr>
              <a:spLocks noChangeShapeType="1"/>
            </p:cNvSpPr>
            <p:nvPr/>
          </p:nvSpPr>
          <p:spPr bwMode="auto">
            <a:xfrm flipH="1">
              <a:off x="4153" y="2733"/>
              <a:ext cx="9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7" name="Rectangle 31"/>
            <p:cNvSpPr>
              <a:spLocks noChangeArrowheads="1"/>
            </p:cNvSpPr>
            <p:nvPr/>
          </p:nvSpPr>
          <p:spPr bwMode="auto">
            <a:xfrm>
              <a:off x="4602" y="2605"/>
              <a:ext cx="50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200"/>
                <a:t>Injector</a:t>
              </a:r>
              <a:endParaRPr lang="ru-RU"/>
            </a:p>
          </p:txBody>
        </p:sp>
        <p:sp>
          <p:nvSpPr>
            <p:cNvPr id="4128" name="Line 32"/>
            <p:cNvSpPr>
              <a:spLocks noChangeShapeType="1"/>
            </p:cNvSpPr>
            <p:nvPr/>
          </p:nvSpPr>
          <p:spPr bwMode="auto">
            <a:xfrm flipH="1" flipV="1">
              <a:off x="3299" y="2576"/>
              <a:ext cx="854" cy="5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9" name="Line 33"/>
            <p:cNvSpPr>
              <a:spLocks noChangeShapeType="1"/>
            </p:cNvSpPr>
            <p:nvPr/>
          </p:nvSpPr>
          <p:spPr bwMode="auto">
            <a:xfrm flipH="1">
              <a:off x="4153" y="3093"/>
              <a:ext cx="9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0" name="Rectangle 34"/>
            <p:cNvSpPr>
              <a:spLocks noChangeArrowheads="1"/>
            </p:cNvSpPr>
            <p:nvPr/>
          </p:nvSpPr>
          <p:spPr bwMode="auto">
            <a:xfrm>
              <a:off x="4369" y="2966"/>
              <a:ext cx="792" cy="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200"/>
                <a:t>Burning compound</a:t>
              </a:r>
              <a:endParaRPr lang="ru-RU" sz="1200"/>
            </a:p>
            <a:p>
              <a:pPr>
                <a:spcBef>
                  <a:spcPts val="600"/>
                </a:spcBef>
              </a:pPr>
              <a:r>
                <a:rPr lang="ru-RU" sz="1200"/>
                <a:t>(3</a:t>
              </a:r>
              <a:r>
                <a:rPr lang="en-US" sz="1200"/>
                <a:t>Zr</a:t>
              </a:r>
              <a:r>
                <a:rPr lang="ru-RU" sz="1200"/>
                <a:t> + 2</a:t>
              </a:r>
              <a:r>
                <a:rPr lang="en-US" sz="1200"/>
                <a:t>Fe</a:t>
              </a:r>
              <a:r>
                <a:rPr lang="ru-RU" sz="1200" baseline="-25000"/>
                <a:t>2</a:t>
              </a:r>
              <a:r>
                <a:rPr lang="en-US" sz="1200"/>
                <a:t>O</a:t>
              </a:r>
              <a:r>
                <a:rPr lang="ru-RU" sz="1200" baseline="-25000"/>
                <a:t>3</a:t>
              </a:r>
              <a:r>
                <a:rPr lang="ru-RU" sz="1200"/>
                <a:t>=</a:t>
              </a:r>
            </a:p>
            <a:p>
              <a:pPr>
                <a:spcBef>
                  <a:spcPts val="600"/>
                </a:spcBef>
              </a:pPr>
              <a:r>
                <a:rPr lang="ru-RU" sz="1200"/>
                <a:t>=3</a:t>
              </a:r>
              <a:r>
                <a:rPr lang="en-US" sz="1200"/>
                <a:t>ZrO</a:t>
              </a:r>
              <a:r>
                <a:rPr lang="ru-RU" sz="1200" baseline="-25000"/>
                <a:t>2</a:t>
              </a:r>
              <a:r>
                <a:rPr lang="ru-RU" sz="1200"/>
                <a:t>+</a:t>
              </a:r>
              <a:r>
                <a:rPr lang="en-US" sz="1200"/>
                <a:t>4Fe+Q)</a:t>
              </a:r>
              <a:endParaRPr lang="ru-RU"/>
            </a:p>
          </p:txBody>
        </p:sp>
        <p:sp>
          <p:nvSpPr>
            <p:cNvPr id="4131" name="Line 35"/>
            <p:cNvSpPr>
              <a:spLocks noChangeShapeType="1"/>
            </p:cNvSpPr>
            <p:nvPr/>
          </p:nvSpPr>
          <p:spPr bwMode="auto">
            <a:xfrm flipH="1" flipV="1">
              <a:off x="3710" y="3393"/>
              <a:ext cx="731" cy="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2" name="Line 36"/>
            <p:cNvSpPr>
              <a:spLocks noChangeShapeType="1"/>
            </p:cNvSpPr>
            <p:nvPr/>
          </p:nvSpPr>
          <p:spPr bwMode="auto">
            <a:xfrm flipH="1">
              <a:off x="4441" y="3885"/>
              <a:ext cx="6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3" name="Rectangle 37"/>
            <p:cNvSpPr>
              <a:spLocks noChangeArrowheads="1"/>
            </p:cNvSpPr>
            <p:nvPr/>
          </p:nvSpPr>
          <p:spPr bwMode="auto">
            <a:xfrm>
              <a:off x="4513" y="3637"/>
              <a:ext cx="50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200"/>
                <a:t>Concrete tank</a:t>
              </a:r>
              <a:endParaRPr lang="ru-RU"/>
            </a:p>
          </p:txBody>
        </p:sp>
        <p:sp>
          <p:nvSpPr>
            <p:cNvPr id="4134" name="Line 38"/>
            <p:cNvSpPr>
              <a:spLocks noChangeShapeType="1"/>
            </p:cNvSpPr>
            <p:nvPr/>
          </p:nvSpPr>
          <p:spPr bwMode="auto">
            <a:xfrm>
              <a:off x="2998" y="1989"/>
              <a:ext cx="0" cy="29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5" name="Line 39"/>
            <p:cNvSpPr>
              <a:spLocks noChangeShapeType="1"/>
            </p:cNvSpPr>
            <p:nvPr/>
          </p:nvSpPr>
          <p:spPr bwMode="auto">
            <a:xfrm flipV="1">
              <a:off x="971" y="2091"/>
              <a:ext cx="288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6" name="Rectangle 40"/>
            <p:cNvSpPr>
              <a:spLocks noChangeArrowheads="1"/>
            </p:cNvSpPr>
            <p:nvPr/>
          </p:nvSpPr>
          <p:spPr bwMode="auto">
            <a:xfrm>
              <a:off x="703" y="2395"/>
              <a:ext cx="792" cy="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200"/>
                <a:t>Gas mixture</a:t>
              </a:r>
              <a:endParaRPr lang="ru-RU" sz="1200"/>
            </a:p>
            <a:p>
              <a:r>
                <a:rPr lang="ru-RU" sz="1200"/>
                <a:t>(</a:t>
              </a:r>
              <a:r>
                <a:rPr lang="en-US" sz="1200"/>
                <a:t>propane</a:t>
              </a:r>
              <a:r>
                <a:rPr lang="ru-RU" sz="1200"/>
                <a:t> + </a:t>
              </a:r>
              <a:r>
                <a:rPr lang="en-US" sz="1200"/>
                <a:t>air</a:t>
              </a:r>
              <a:r>
                <a:rPr lang="ru-RU" sz="1200"/>
                <a:t>)</a:t>
              </a:r>
            </a:p>
            <a:p>
              <a:r>
                <a:rPr lang="ru-RU" sz="1200"/>
                <a:t>20-30 </a:t>
              </a:r>
              <a:r>
                <a:rPr lang="en-US" sz="1200"/>
                <a:t>kW</a:t>
              </a:r>
              <a:endParaRPr lang="ru-RU"/>
            </a:p>
          </p:txBody>
        </p:sp>
        <p:sp>
          <p:nvSpPr>
            <p:cNvPr id="4137" name="Freeform 41"/>
            <p:cNvSpPr>
              <a:spLocks/>
            </p:cNvSpPr>
            <p:nvPr/>
          </p:nvSpPr>
          <p:spPr bwMode="auto">
            <a:xfrm rot="10800000">
              <a:off x="3171" y="1851"/>
              <a:ext cx="216" cy="144"/>
            </a:xfrm>
            <a:custGeom>
              <a:avLst/>
              <a:gdLst>
                <a:gd name="T0" fmla="*/ 0 w 900"/>
                <a:gd name="T1" fmla="*/ 180 h 720"/>
                <a:gd name="T2" fmla="*/ 540 w 900"/>
                <a:gd name="T3" fmla="*/ 0 h 720"/>
                <a:gd name="T4" fmla="*/ 360 w 900"/>
                <a:gd name="T5" fmla="*/ 180 h 720"/>
                <a:gd name="T6" fmla="*/ 900 w 900"/>
                <a:gd name="T7" fmla="*/ 360 h 720"/>
                <a:gd name="T8" fmla="*/ 360 w 900"/>
                <a:gd name="T9" fmla="*/ 540 h 720"/>
                <a:gd name="T10" fmla="*/ 540 w 900"/>
                <a:gd name="T11" fmla="*/ 720 h 720"/>
                <a:gd name="T12" fmla="*/ 0 w 900"/>
                <a:gd name="T13" fmla="*/ 54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0" h="720">
                  <a:moveTo>
                    <a:pt x="0" y="180"/>
                  </a:moveTo>
                  <a:lnTo>
                    <a:pt x="540" y="0"/>
                  </a:lnTo>
                  <a:lnTo>
                    <a:pt x="360" y="180"/>
                  </a:lnTo>
                  <a:lnTo>
                    <a:pt x="900" y="360"/>
                  </a:lnTo>
                  <a:lnTo>
                    <a:pt x="360" y="540"/>
                  </a:lnTo>
                  <a:lnTo>
                    <a:pt x="540" y="720"/>
                  </a:lnTo>
                  <a:lnTo>
                    <a:pt x="0" y="540"/>
                  </a:lnTo>
                </a:path>
              </a:pathLst>
            </a:custGeom>
            <a:solidFill>
              <a:srgbClr val="FF6600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38" name="Freeform 42"/>
            <p:cNvSpPr>
              <a:spLocks/>
            </p:cNvSpPr>
            <p:nvPr/>
          </p:nvSpPr>
          <p:spPr bwMode="auto">
            <a:xfrm>
              <a:off x="2599" y="1851"/>
              <a:ext cx="216" cy="144"/>
            </a:xfrm>
            <a:custGeom>
              <a:avLst/>
              <a:gdLst>
                <a:gd name="T0" fmla="*/ 0 w 900"/>
                <a:gd name="T1" fmla="*/ 180 h 720"/>
                <a:gd name="T2" fmla="*/ 540 w 900"/>
                <a:gd name="T3" fmla="*/ 0 h 720"/>
                <a:gd name="T4" fmla="*/ 360 w 900"/>
                <a:gd name="T5" fmla="*/ 180 h 720"/>
                <a:gd name="T6" fmla="*/ 900 w 900"/>
                <a:gd name="T7" fmla="*/ 360 h 720"/>
                <a:gd name="T8" fmla="*/ 360 w 900"/>
                <a:gd name="T9" fmla="*/ 540 h 720"/>
                <a:gd name="T10" fmla="*/ 540 w 900"/>
                <a:gd name="T11" fmla="*/ 720 h 720"/>
                <a:gd name="T12" fmla="*/ 0 w 900"/>
                <a:gd name="T13" fmla="*/ 54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0" h="720">
                  <a:moveTo>
                    <a:pt x="0" y="180"/>
                  </a:moveTo>
                  <a:lnTo>
                    <a:pt x="540" y="0"/>
                  </a:lnTo>
                  <a:lnTo>
                    <a:pt x="360" y="180"/>
                  </a:lnTo>
                  <a:lnTo>
                    <a:pt x="900" y="360"/>
                  </a:lnTo>
                  <a:lnTo>
                    <a:pt x="360" y="540"/>
                  </a:lnTo>
                  <a:lnTo>
                    <a:pt x="540" y="720"/>
                  </a:lnTo>
                  <a:lnTo>
                    <a:pt x="0" y="540"/>
                  </a:lnTo>
                </a:path>
              </a:pathLst>
            </a:custGeom>
            <a:solidFill>
              <a:srgbClr val="FF6600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39" name="Arc 43"/>
            <p:cNvSpPr>
              <a:spLocks/>
            </p:cNvSpPr>
            <p:nvPr/>
          </p:nvSpPr>
          <p:spPr bwMode="auto">
            <a:xfrm>
              <a:off x="2817" y="2278"/>
              <a:ext cx="350" cy="85"/>
            </a:xfrm>
            <a:custGeom>
              <a:avLst/>
              <a:gdLst>
                <a:gd name="G0" fmla="+- 20789 0 0"/>
                <a:gd name="G1" fmla="+- 0 0 0"/>
                <a:gd name="G2" fmla="+- 21600 0 0"/>
                <a:gd name="T0" fmla="*/ 41672 w 41672"/>
                <a:gd name="T1" fmla="*/ 5519 h 21600"/>
                <a:gd name="T2" fmla="*/ 0 w 41672"/>
                <a:gd name="T3" fmla="*/ 5863 h 21600"/>
                <a:gd name="T4" fmla="*/ 20789 w 41672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672" h="21600" fill="none" extrusionOk="0">
                  <a:moveTo>
                    <a:pt x="41672" y="5519"/>
                  </a:moveTo>
                  <a:cubicBezTo>
                    <a:pt x="39167" y="14997"/>
                    <a:pt x="30592" y="21599"/>
                    <a:pt x="20789" y="21600"/>
                  </a:cubicBezTo>
                  <a:cubicBezTo>
                    <a:pt x="11117" y="21600"/>
                    <a:pt x="2625" y="15171"/>
                    <a:pt x="-1" y="5863"/>
                  </a:cubicBezTo>
                </a:path>
                <a:path w="41672" h="21600" stroke="0" extrusionOk="0">
                  <a:moveTo>
                    <a:pt x="41672" y="5519"/>
                  </a:moveTo>
                  <a:cubicBezTo>
                    <a:pt x="39167" y="14997"/>
                    <a:pt x="30592" y="21599"/>
                    <a:pt x="20789" y="21600"/>
                  </a:cubicBezTo>
                  <a:cubicBezTo>
                    <a:pt x="11117" y="21600"/>
                    <a:pt x="2625" y="15171"/>
                    <a:pt x="-1" y="5863"/>
                  </a:cubicBezTo>
                  <a:lnTo>
                    <a:pt x="20789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42" name="Arc 46"/>
            <p:cNvSpPr>
              <a:spLocks noChangeAspect="1"/>
            </p:cNvSpPr>
            <p:nvPr/>
          </p:nvSpPr>
          <p:spPr bwMode="auto">
            <a:xfrm>
              <a:off x="2597" y="2318"/>
              <a:ext cx="791" cy="155"/>
            </a:xfrm>
            <a:custGeom>
              <a:avLst/>
              <a:gdLst>
                <a:gd name="G0" fmla="+- 20859 0 0"/>
                <a:gd name="G1" fmla="+- 0 0 0"/>
                <a:gd name="G2" fmla="+- 21600 0 0"/>
                <a:gd name="T0" fmla="*/ 41812 w 41812"/>
                <a:gd name="T1" fmla="*/ 5247 h 21600"/>
                <a:gd name="T2" fmla="*/ 0 w 41812"/>
                <a:gd name="T3" fmla="*/ 5608 h 21600"/>
                <a:gd name="T4" fmla="*/ 20859 w 41812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812" h="21600" fill="none" extrusionOk="0">
                  <a:moveTo>
                    <a:pt x="41812" y="5247"/>
                  </a:moveTo>
                  <a:cubicBezTo>
                    <a:pt x="39405" y="14858"/>
                    <a:pt x="30767" y="21599"/>
                    <a:pt x="20859" y="21600"/>
                  </a:cubicBezTo>
                  <a:cubicBezTo>
                    <a:pt x="11089" y="21600"/>
                    <a:pt x="2536" y="15042"/>
                    <a:pt x="-1" y="5608"/>
                  </a:cubicBezTo>
                </a:path>
                <a:path w="41812" h="21600" stroke="0" extrusionOk="0">
                  <a:moveTo>
                    <a:pt x="41812" y="5247"/>
                  </a:moveTo>
                  <a:cubicBezTo>
                    <a:pt x="39405" y="14858"/>
                    <a:pt x="30767" y="21599"/>
                    <a:pt x="20859" y="21600"/>
                  </a:cubicBezTo>
                  <a:cubicBezTo>
                    <a:pt x="11089" y="21600"/>
                    <a:pt x="2536" y="15042"/>
                    <a:pt x="-1" y="5608"/>
                  </a:cubicBezTo>
                  <a:lnTo>
                    <a:pt x="20859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43" name="Arc 47"/>
            <p:cNvSpPr>
              <a:spLocks noChangeAspect="1"/>
            </p:cNvSpPr>
            <p:nvPr/>
          </p:nvSpPr>
          <p:spPr bwMode="auto">
            <a:xfrm>
              <a:off x="2594" y="2432"/>
              <a:ext cx="793" cy="171"/>
            </a:xfrm>
            <a:custGeom>
              <a:avLst/>
              <a:gdLst>
                <a:gd name="G0" fmla="+- 19320 0 0"/>
                <a:gd name="G1" fmla="+- 0 0 0"/>
                <a:gd name="G2" fmla="+- 21600 0 0"/>
                <a:gd name="T0" fmla="*/ 38005 w 38005"/>
                <a:gd name="T1" fmla="*/ 10836 h 21600"/>
                <a:gd name="T2" fmla="*/ 0 w 38005"/>
                <a:gd name="T3" fmla="*/ 9658 h 21600"/>
                <a:gd name="T4" fmla="*/ 19320 w 3800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005" h="21600" fill="none" extrusionOk="0">
                  <a:moveTo>
                    <a:pt x="38005" y="10836"/>
                  </a:moveTo>
                  <a:cubicBezTo>
                    <a:pt x="34141" y="17498"/>
                    <a:pt x="27022" y="21599"/>
                    <a:pt x="19320" y="21600"/>
                  </a:cubicBezTo>
                  <a:cubicBezTo>
                    <a:pt x="11137" y="21600"/>
                    <a:pt x="3658" y="16976"/>
                    <a:pt x="-1" y="9658"/>
                  </a:cubicBezTo>
                </a:path>
                <a:path w="38005" h="21600" stroke="0" extrusionOk="0">
                  <a:moveTo>
                    <a:pt x="38005" y="10836"/>
                  </a:moveTo>
                  <a:cubicBezTo>
                    <a:pt x="34141" y="17498"/>
                    <a:pt x="27022" y="21599"/>
                    <a:pt x="19320" y="21600"/>
                  </a:cubicBezTo>
                  <a:cubicBezTo>
                    <a:pt x="11137" y="21600"/>
                    <a:pt x="3658" y="16976"/>
                    <a:pt x="-1" y="9658"/>
                  </a:cubicBezTo>
                  <a:lnTo>
                    <a:pt x="19320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45" name="Arc 49"/>
            <p:cNvSpPr>
              <a:spLocks noChangeAspect="1"/>
            </p:cNvSpPr>
            <p:nvPr/>
          </p:nvSpPr>
          <p:spPr bwMode="auto">
            <a:xfrm>
              <a:off x="2594" y="2614"/>
              <a:ext cx="793" cy="171"/>
            </a:xfrm>
            <a:custGeom>
              <a:avLst/>
              <a:gdLst>
                <a:gd name="G0" fmla="+- 19320 0 0"/>
                <a:gd name="G1" fmla="+- 0 0 0"/>
                <a:gd name="G2" fmla="+- 21600 0 0"/>
                <a:gd name="T0" fmla="*/ 38005 w 38005"/>
                <a:gd name="T1" fmla="*/ 10836 h 21600"/>
                <a:gd name="T2" fmla="*/ 0 w 38005"/>
                <a:gd name="T3" fmla="*/ 9658 h 21600"/>
                <a:gd name="T4" fmla="*/ 19320 w 3800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005" h="21600" fill="none" extrusionOk="0">
                  <a:moveTo>
                    <a:pt x="38005" y="10836"/>
                  </a:moveTo>
                  <a:cubicBezTo>
                    <a:pt x="34141" y="17498"/>
                    <a:pt x="27022" y="21599"/>
                    <a:pt x="19320" y="21600"/>
                  </a:cubicBezTo>
                  <a:cubicBezTo>
                    <a:pt x="11137" y="21600"/>
                    <a:pt x="3658" y="16976"/>
                    <a:pt x="-1" y="9658"/>
                  </a:cubicBezTo>
                </a:path>
                <a:path w="38005" h="21600" stroke="0" extrusionOk="0">
                  <a:moveTo>
                    <a:pt x="38005" y="10836"/>
                  </a:moveTo>
                  <a:cubicBezTo>
                    <a:pt x="34141" y="17498"/>
                    <a:pt x="27022" y="21599"/>
                    <a:pt x="19320" y="21600"/>
                  </a:cubicBezTo>
                  <a:cubicBezTo>
                    <a:pt x="11137" y="21600"/>
                    <a:pt x="3658" y="16976"/>
                    <a:pt x="-1" y="9658"/>
                  </a:cubicBezTo>
                  <a:lnTo>
                    <a:pt x="19320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46" name="Arc 50"/>
            <p:cNvSpPr>
              <a:spLocks noChangeAspect="1"/>
            </p:cNvSpPr>
            <p:nvPr/>
          </p:nvSpPr>
          <p:spPr bwMode="auto">
            <a:xfrm>
              <a:off x="2592" y="2791"/>
              <a:ext cx="793" cy="171"/>
            </a:xfrm>
            <a:custGeom>
              <a:avLst/>
              <a:gdLst>
                <a:gd name="G0" fmla="+- 19320 0 0"/>
                <a:gd name="G1" fmla="+- 0 0 0"/>
                <a:gd name="G2" fmla="+- 21600 0 0"/>
                <a:gd name="T0" fmla="*/ 38005 w 38005"/>
                <a:gd name="T1" fmla="*/ 10836 h 21600"/>
                <a:gd name="T2" fmla="*/ 0 w 38005"/>
                <a:gd name="T3" fmla="*/ 9658 h 21600"/>
                <a:gd name="T4" fmla="*/ 19320 w 3800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005" h="21600" fill="none" extrusionOk="0">
                  <a:moveTo>
                    <a:pt x="38005" y="10836"/>
                  </a:moveTo>
                  <a:cubicBezTo>
                    <a:pt x="34141" y="17498"/>
                    <a:pt x="27022" y="21599"/>
                    <a:pt x="19320" y="21600"/>
                  </a:cubicBezTo>
                  <a:cubicBezTo>
                    <a:pt x="11137" y="21600"/>
                    <a:pt x="3658" y="16976"/>
                    <a:pt x="-1" y="9658"/>
                  </a:cubicBezTo>
                </a:path>
                <a:path w="38005" h="21600" stroke="0" extrusionOk="0">
                  <a:moveTo>
                    <a:pt x="38005" y="10836"/>
                  </a:moveTo>
                  <a:cubicBezTo>
                    <a:pt x="34141" y="17498"/>
                    <a:pt x="27022" y="21599"/>
                    <a:pt x="19320" y="21600"/>
                  </a:cubicBezTo>
                  <a:cubicBezTo>
                    <a:pt x="11137" y="21600"/>
                    <a:pt x="3658" y="16976"/>
                    <a:pt x="-1" y="9658"/>
                  </a:cubicBezTo>
                  <a:lnTo>
                    <a:pt x="19320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auto">
            <a:xfrm>
              <a:off x="5239" y="3811"/>
              <a:ext cx="227" cy="22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b="1"/>
                <a:t>4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-6350" y="3175"/>
            <a:ext cx="9144000" cy="6858000"/>
            <a:chOff x="0" y="0"/>
            <a:chExt cx="5760" cy="4320"/>
          </a:xfrm>
        </p:grpSpPr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30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31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5132" name="Picture 12" descr="Эмбл ВНИИЭФ 02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17500" y="463550"/>
            <a:ext cx="8474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V. Scheme of melt temperature and heat flows support using briquettes burning</a:t>
            </a:r>
            <a:endParaRPr lang="ru-RU" sz="2000" b="1"/>
          </a:p>
        </p:txBody>
      </p:sp>
      <p:sp>
        <p:nvSpPr>
          <p:cNvPr id="5135" name="AutoShape 15"/>
          <p:cNvSpPr>
            <a:spLocks noChangeAspect="1" noChangeArrowheads="1"/>
          </p:cNvSpPr>
          <p:nvPr/>
        </p:nvSpPr>
        <p:spPr bwMode="auto">
          <a:xfrm>
            <a:off x="1619250" y="1052513"/>
            <a:ext cx="6316663" cy="545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 rot="2700000">
            <a:off x="2524125" y="3892550"/>
            <a:ext cx="93663" cy="2714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 rot="18900000">
            <a:off x="7254875" y="3867150"/>
            <a:ext cx="103188" cy="523875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3173413" y="3503613"/>
            <a:ext cx="3408362" cy="2700337"/>
          </a:xfrm>
          <a:prstGeom prst="rect">
            <a:avLst/>
          </a:prstGeom>
          <a:solidFill>
            <a:srgbClr val="808080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4321175" y="3508375"/>
            <a:ext cx="1136650" cy="900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V="1">
            <a:off x="2982913" y="3205163"/>
            <a:ext cx="0" cy="3163887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 flipV="1">
            <a:off x="6775450" y="3265488"/>
            <a:ext cx="0" cy="3071812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2924175" y="6337300"/>
            <a:ext cx="3910013" cy="0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6715125" y="3265488"/>
            <a:ext cx="450850" cy="1587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2574925" y="3255963"/>
            <a:ext cx="450850" cy="1587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 rot="5400000">
            <a:off x="6228557" y="3126581"/>
            <a:ext cx="88900" cy="163353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46" name="Rectangle 26"/>
          <p:cNvSpPr>
            <a:spLocks noChangeAspect="1" noChangeArrowheads="1"/>
          </p:cNvSpPr>
          <p:nvPr/>
        </p:nvSpPr>
        <p:spPr bwMode="auto">
          <a:xfrm>
            <a:off x="5440363" y="3913188"/>
            <a:ext cx="63500" cy="571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5440363" y="3941763"/>
            <a:ext cx="1016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 rot="5400000">
            <a:off x="3456782" y="3126581"/>
            <a:ext cx="88900" cy="163353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49" name="Rectangle 29"/>
          <p:cNvSpPr>
            <a:spLocks noChangeAspect="1" noChangeArrowheads="1"/>
          </p:cNvSpPr>
          <p:nvPr/>
        </p:nvSpPr>
        <p:spPr bwMode="auto">
          <a:xfrm>
            <a:off x="4281488" y="3916363"/>
            <a:ext cx="60325" cy="5556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4222750" y="3943350"/>
            <a:ext cx="1016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1" name="Oval 31"/>
          <p:cNvSpPr>
            <a:spLocks noChangeArrowheads="1"/>
          </p:cNvSpPr>
          <p:nvPr/>
        </p:nvSpPr>
        <p:spPr bwMode="auto">
          <a:xfrm>
            <a:off x="7072313" y="3898900"/>
            <a:ext cx="101600" cy="889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52" name="Oval 32"/>
          <p:cNvSpPr>
            <a:spLocks noChangeArrowheads="1"/>
          </p:cNvSpPr>
          <p:nvPr/>
        </p:nvSpPr>
        <p:spPr bwMode="auto">
          <a:xfrm>
            <a:off x="2605088" y="3898900"/>
            <a:ext cx="101600" cy="889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 flipH="1" flipV="1">
            <a:off x="2432050" y="3617913"/>
            <a:ext cx="203200" cy="2682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4" name="Line 34"/>
          <p:cNvSpPr>
            <a:spLocks noChangeShapeType="1"/>
          </p:cNvSpPr>
          <p:nvPr/>
        </p:nvSpPr>
        <p:spPr bwMode="auto">
          <a:xfrm flipH="1">
            <a:off x="1820863" y="3609975"/>
            <a:ext cx="611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1798638" y="3441700"/>
            <a:ext cx="1735137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100">
                <a:solidFill>
                  <a:srgbClr val="000000"/>
                </a:solidFill>
              </a:rPr>
              <a:t>Collector</a:t>
            </a:r>
            <a:endParaRPr lang="ru-RU"/>
          </a:p>
        </p:txBody>
      </p:sp>
      <p:sp>
        <p:nvSpPr>
          <p:cNvPr id="5156" name="Line 36"/>
          <p:cNvSpPr>
            <a:spLocks noChangeShapeType="1"/>
          </p:cNvSpPr>
          <p:nvPr/>
        </p:nvSpPr>
        <p:spPr bwMode="auto">
          <a:xfrm flipH="1" flipV="1">
            <a:off x="5508625" y="3959225"/>
            <a:ext cx="1019175" cy="9921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7" name="Line 37"/>
          <p:cNvSpPr>
            <a:spLocks noChangeShapeType="1"/>
          </p:cNvSpPr>
          <p:nvPr/>
        </p:nvSpPr>
        <p:spPr bwMode="auto">
          <a:xfrm flipH="1">
            <a:off x="6527800" y="4951413"/>
            <a:ext cx="1327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8" name="Rectangle 38"/>
          <p:cNvSpPr>
            <a:spLocks noChangeArrowheads="1"/>
          </p:cNvSpPr>
          <p:nvPr/>
        </p:nvSpPr>
        <p:spPr bwMode="auto">
          <a:xfrm>
            <a:off x="7164388" y="4791075"/>
            <a:ext cx="712787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100">
                <a:solidFill>
                  <a:srgbClr val="000000"/>
                </a:solidFill>
              </a:rPr>
              <a:t>Injector</a:t>
            </a:r>
            <a:endParaRPr lang="ru-RU"/>
          </a:p>
        </p:txBody>
      </p:sp>
      <p:sp>
        <p:nvSpPr>
          <p:cNvPr id="5159" name="Line 39"/>
          <p:cNvSpPr>
            <a:spLocks noChangeShapeType="1"/>
          </p:cNvSpPr>
          <p:nvPr/>
        </p:nvSpPr>
        <p:spPr bwMode="auto">
          <a:xfrm flipH="1">
            <a:off x="6527800" y="5403850"/>
            <a:ext cx="1327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60" name="Rectangle 40"/>
          <p:cNvSpPr>
            <a:spLocks noChangeArrowheads="1"/>
          </p:cNvSpPr>
          <p:nvPr/>
        </p:nvSpPr>
        <p:spPr bwMode="auto">
          <a:xfrm>
            <a:off x="6967538" y="5245100"/>
            <a:ext cx="9683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100">
                <a:solidFill>
                  <a:srgbClr val="000000"/>
                </a:solidFill>
              </a:rPr>
              <a:t>Melt</a:t>
            </a:r>
            <a:endParaRPr lang="ru-RU" sz="110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1100">
                <a:solidFill>
                  <a:srgbClr val="000000"/>
                </a:solidFill>
              </a:rPr>
              <a:t>3</a:t>
            </a:r>
            <a:r>
              <a:rPr lang="en-US" sz="1100">
                <a:solidFill>
                  <a:srgbClr val="000000"/>
                </a:solidFill>
              </a:rPr>
              <a:t>ZrO</a:t>
            </a:r>
            <a:r>
              <a:rPr lang="ru-RU" sz="1100" baseline="-25000">
                <a:solidFill>
                  <a:srgbClr val="000000"/>
                </a:solidFill>
              </a:rPr>
              <a:t>2</a:t>
            </a:r>
            <a:r>
              <a:rPr lang="ru-RU" sz="1100">
                <a:solidFill>
                  <a:srgbClr val="000000"/>
                </a:solidFill>
              </a:rPr>
              <a:t>+4</a:t>
            </a:r>
            <a:r>
              <a:rPr lang="en-US" sz="1100">
                <a:solidFill>
                  <a:srgbClr val="000000"/>
                </a:solidFill>
              </a:rPr>
              <a:t>Fe</a:t>
            </a:r>
            <a:endParaRPr lang="ru-RU"/>
          </a:p>
        </p:txBody>
      </p:sp>
      <p:sp>
        <p:nvSpPr>
          <p:cNvPr id="5161" name="Line 41"/>
          <p:cNvSpPr>
            <a:spLocks noChangeShapeType="1"/>
          </p:cNvSpPr>
          <p:nvPr/>
        </p:nvSpPr>
        <p:spPr bwMode="auto">
          <a:xfrm flipH="1" flipV="1">
            <a:off x="5900738" y="5781675"/>
            <a:ext cx="1036637" cy="615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62" name="Line 42"/>
          <p:cNvSpPr>
            <a:spLocks noChangeShapeType="1"/>
          </p:cNvSpPr>
          <p:nvPr/>
        </p:nvSpPr>
        <p:spPr bwMode="auto">
          <a:xfrm flipH="1">
            <a:off x="6937375" y="6397625"/>
            <a:ext cx="9175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7053263" y="6015038"/>
            <a:ext cx="712787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100">
                <a:solidFill>
                  <a:srgbClr val="000000"/>
                </a:solidFill>
              </a:rPr>
              <a:t>Concrete tank</a:t>
            </a:r>
            <a:endParaRPr lang="ru-RU"/>
          </a:p>
        </p:txBody>
      </p:sp>
      <p:sp>
        <p:nvSpPr>
          <p:cNvPr id="5164" name="Line 44"/>
          <p:cNvSpPr>
            <a:spLocks noChangeShapeType="1"/>
          </p:cNvSpPr>
          <p:nvPr/>
        </p:nvSpPr>
        <p:spPr bwMode="auto">
          <a:xfrm flipV="1">
            <a:off x="2019300" y="4146550"/>
            <a:ext cx="407988" cy="361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1639888" y="4529138"/>
            <a:ext cx="118903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100">
                <a:solidFill>
                  <a:srgbClr val="000000"/>
                </a:solidFill>
              </a:rPr>
              <a:t>Gas mixture</a:t>
            </a:r>
            <a:endParaRPr lang="ru-RU" sz="1100">
              <a:solidFill>
                <a:srgbClr val="000000"/>
              </a:solidFill>
            </a:endParaRPr>
          </a:p>
          <a:p>
            <a:r>
              <a:rPr lang="ru-RU" sz="1100">
                <a:solidFill>
                  <a:srgbClr val="000000"/>
                </a:solidFill>
              </a:rPr>
              <a:t>(</a:t>
            </a:r>
            <a:r>
              <a:rPr lang="en-US" sz="1100">
                <a:solidFill>
                  <a:srgbClr val="000000"/>
                </a:solidFill>
              </a:rPr>
              <a:t>propane + air</a:t>
            </a:r>
            <a:r>
              <a:rPr lang="ru-RU" sz="1100">
                <a:solidFill>
                  <a:srgbClr val="000000"/>
                </a:solidFill>
              </a:rPr>
              <a:t>)</a:t>
            </a:r>
            <a:endParaRPr lang="ru-RU"/>
          </a:p>
        </p:txBody>
      </p:sp>
      <p:sp>
        <p:nvSpPr>
          <p:cNvPr id="5166" name="Freeform 46"/>
          <p:cNvSpPr>
            <a:spLocks/>
          </p:cNvSpPr>
          <p:nvPr/>
        </p:nvSpPr>
        <p:spPr bwMode="auto">
          <a:xfrm rot="10800000">
            <a:off x="5137150" y="3844925"/>
            <a:ext cx="304800" cy="180975"/>
          </a:xfrm>
          <a:custGeom>
            <a:avLst/>
            <a:gdLst>
              <a:gd name="T0" fmla="*/ 0 w 900"/>
              <a:gd name="T1" fmla="*/ 180 h 720"/>
              <a:gd name="T2" fmla="*/ 540 w 900"/>
              <a:gd name="T3" fmla="*/ 0 h 720"/>
              <a:gd name="T4" fmla="*/ 360 w 900"/>
              <a:gd name="T5" fmla="*/ 180 h 720"/>
              <a:gd name="T6" fmla="*/ 900 w 900"/>
              <a:gd name="T7" fmla="*/ 360 h 720"/>
              <a:gd name="T8" fmla="*/ 360 w 900"/>
              <a:gd name="T9" fmla="*/ 540 h 720"/>
              <a:gd name="T10" fmla="*/ 540 w 900"/>
              <a:gd name="T11" fmla="*/ 720 h 720"/>
              <a:gd name="T12" fmla="*/ 0 w 900"/>
              <a:gd name="T13" fmla="*/ 54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00" h="720">
                <a:moveTo>
                  <a:pt x="0" y="180"/>
                </a:moveTo>
                <a:lnTo>
                  <a:pt x="540" y="0"/>
                </a:lnTo>
                <a:lnTo>
                  <a:pt x="360" y="180"/>
                </a:lnTo>
                <a:lnTo>
                  <a:pt x="900" y="360"/>
                </a:lnTo>
                <a:lnTo>
                  <a:pt x="360" y="540"/>
                </a:lnTo>
                <a:lnTo>
                  <a:pt x="540" y="720"/>
                </a:lnTo>
                <a:lnTo>
                  <a:pt x="0" y="540"/>
                </a:lnTo>
              </a:path>
            </a:pathLst>
          </a:custGeom>
          <a:solidFill>
            <a:srgbClr val="FF6600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67" name="Freeform 47"/>
          <p:cNvSpPr>
            <a:spLocks/>
          </p:cNvSpPr>
          <p:nvPr/>
        </p:nvSpPr>
        <p:spPr bwMode="auto">
          <a:xfrm>
            <a:off x="4325938" y="3844925"/>
            <a:ext cx="306387" cy="180975"/>
          </a:xfrm>
          <a:custGeom>
            <a:avLst/>
            <a:gdLst>
              <a:gd name="T0" fmla="*/ 0 w 900"/>
              <a:gd name="T1" fmla="*/ 180 h 720"/>
              <a:gd name="T2" fmla="*/ 540 w 900"/>
              <a:gd name="T3" fmla="*/ 0 h 720"/>
              <a:gd name="T4" fmla="*/ 360 w 900"/>
              <a:gd name="T5" fmla="*/ 180 h 720"/>
              <a:gd name="T6" fmla="*/ 900 w 900"/>
              <a:gd name="T7" fmla="*/ 360 h 720"/>
              <a:gd name="T8" fmla="*/ 360 w 900"/>
              <a:gd name="T9" fmla="*/ 540 h 720"/>
              <a:gd name="T10" fmla="*/ 540 w 900"/>
              <a:gd name="T11" fmla="*/ 720 h 720"/>
              <a:gd name="T12" fmla="*/ 0 w 900"/>
              <a:gd name="T13" fmla="*/ 54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00" h="720">
                <a:moveTo>
                  <a:pt x="0" y="180"/>
                </a:moveTo>
                <a:lnTo>
                  <a:pt x="540" y="0"/>
                </a:lnTo>
                <a:lnTo>
                  <a:pt x="360" y="180"/>
                </a:lnTo>
                <a:lnTo>
                  <a:pt x="900" y="360"/>
                </a:lnTo>
                <a:lnTo>
                  <a:pt x="360" y="540"/>
                </a:lnTo>
                <a:lnTo>
                  <a:pt x="540" y="720"/>
                </a:lnTo>
                <a:lnTo>
                  <a:pt x="0" y="540"/>
                </a:lnTo>
              </a:path>
            </a:pathLst>
          </a:custGeom>
          <a:solidFill>
            <a:srgbClr val="FF6600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68" name="Rectangle 48"/>
          <p:cNvSpPr>
            <a:spLocks noChangeAspect="1" noChangeArrowheads="1"/>
          </p:cNvSpPr>
          <p:nvPr/>
        </p:nvSpPr>
        <p:spPr bwMode="auto">
          <a:xfrm>
            <a:off x="4327525" y="4416425"/>
            <a:ext cx="1133475" cy="8985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69" name="Line 49"/>
          <p:cNvSpPr>
            <a:spLocks noChangeShapeType="1"/>
          </p:cNvSpPr>
          <p:nvPr/>
        </p:nvSpPr>
        <p:spPr bwMode="auto">
          <a:xfrm flipH="1" flipV="1">
            <a:off x="5318125" y="4754563"/>
            <a:ext cx="1209675" cy="6492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70" name="Rectangle 50" descr="Зигзаг"/>
          <p:cNvSpPr>
            <a:spLocks noChangeArrowheads="1"/>
          </p:cNvSpPr>
          <p:nvPr/>
        </p:nvSpPr>
        <p:spPr bwMode="auto">
          <a:xfrm rot="2700000">
            <a:off x="5894388" y="1020763"/>
            <a:ext cx="95250" cy="2178050"/>
          </a:xfrm>
          <a:prstGeom prst="rect">
            <a:avLst/>
          </a:prstGeom>
          <a:pattFill prst="zigZag">
            <a:fgClr>
              <a:srgbClr val="000000"/>
            </a:fgClr>
            <a:bgClr>
              <a:srgbClr val="FFFFFF"/>
            </a:bgClr>
          </a:patt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71" name="Rectangle 51" descr="Зигзаг"/>
          <p:cNvSpPr>
            <a:spLocks noChangeArrowheads="1"/>
          </p:cNvSpPr>
          <p:nvPr/>
        </p:nvSpPr>
        <p:spPr bwMode="auto">
          <a:xfrm rot="5400000">
            <a:off x="7139782" y="856456"/>
            <a:ext cx="95250" cy="985837"/>
          </a:xfrm>
          <a:prstGeom prst="rect">
            <a:avLst/>
          </a:prstGeom>
          <a:pattFill prst="zigZag">
            <a:fgClr>
              <a:srgbClr val="000000"/>
            </a:fgClr>
            <a:bgClr>
              <a:srgbClr val="FFFFFF"/>
            </a:bgClr>
          </a:patt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72" name="Rectangle 52"/>
          <p:cNvSpPr>
            <a:spLocks noChangeArrowheads="1"/>
          </p:cNvSpPr>
          <p:nvPr/>
        </p:nvSpPr>
        <p:spPr bwMode="auto">
          <a:xfrm rot="18900000">
            <a:off x="5100638" y="2395538"/>
            <a:ext cx="431800" cy="192087"/>
          </a:xfrm>
          <a:prstGeom prst="rect">
            <a:avLst/>
          </a:prstGeom>
          <a:solidFill>
            <a:srgbClr val="FF6600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73" name="Rectangle 53"/>
          <p:cNvSpPr>
            <a:spLocks noChangeArrowheads="1"/>
          </p:cNvSpPr>
          <p:nvPr/>
        </p:nvSpPr>
        <p:spPr bwMode="auto">
          <a:xfrm>
            <a:off x="6884988" y="1076325"/>
            <a:ext cx="431800" cy="192088"/>
          </a:xfrm>
          <a:prstGeom prst="rect">
            <a:avLst/>
          </a:prstGeom>
          <a:solidFill>
            <a:srgbClr val="FF6600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74" name="Rectangle 54"/>
          <p:cNvSpPr>
            <a:spLocks noChangeArrowheads="1"/>
          </p:cNvSpPr>
          <p:nvPr/>
        </p:nvSpPr>
        <p:spPr bwMode="auto">
          <a:xfrm rot="18900000">
            <a:off x="4706938" y="4286250"/>
            <a:ext cx="431800" cy="192088"/>
          </a:xfrm>
          <a:prstGeom prst="rect">
            <a:avLst/>
          </a:prstGeom>
          <a:solidFill>
            <a:srgbClr val="FF6600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75" name="Line 55"/>
          <p:cNvSpPr>
            <a:spLocks noChangeShapeType="1"/>
          </p:cNvSpPr>
          <p:nvPr/>
        </p:nvSpPr>
        <p:spPr bwMode="auto">
          <a:xfrm flipH="1" flipV="1">
            <a:off x="3586163" y="2849563"/>
            <a:ext cx="1404937" cy="13414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76" name="Line 56"/>
          <p:cNvSpPr>
            <a:spLocks noChangeShapeType="1"/>
          </p:cNvSpPr>
          <p:nvPr/>
        </p:nvSpPr>
        <p:spPr bwMode="auto">
          <a:xfrm flipH="1">
            <a:off x="3586163" y="2492375"/>
            <a:ext cx="1562100" cy="3571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77" name="Line 57"/>
          <p:cNvSpPr>
            <a:spLocks noChangeShapeType="1"/>
          </p:cNvSpPr>
          <p:nvPr/>
        </p:nvSpPr>
        <p:spPr bwMode="auto">
          <a:xfrm flipH="1">
            <a:off x="2936875" y="2849563"/>
            <a:ext cx="6619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78" name="Rectangle 58"/>
          <p:cNvSpPr>
            <a:spLocks noChangeArrowheads="1"/>
          </p:cNvSpPr>
          <p:nvPr/>
        </p:nvSpPr>
        <p:spPr bwMode="auto">
          <a:xfrm>
            <a:off x="2938463" y="2636838"/>
            <a:ext cx="696912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100">
                <a:solidFill>
                  <a:srgbClr val="000000"/>
                </a:solidFill>
              </a:rPr>
              <a:t>Briquette</a:t>
            </a:r>
            <a:endParaRPr lang="ru-RU"/>
          </a:p>
        </p:txBody>
      </p:sp>
      <p:sp>
        <p:nvSpPr>
          <p:cNvPr id="5179" name="Line 59"/>
          <p:cNvSpPr>
            <a:spLocks noChangeShapeType="1"/>
          </p:cNvSpPr>
          <p:nvPr/>
        </p:nvSpPr>
        <p:spPr bwMode="auto">
          <a:xfrm flipH="1">
            <a:off x="7348538" y="1171575"/>
            <a:ext cx="2714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80" name="Line 60"/>
          <p:cNvSpPr>
            <a:spLocks noChangeShapeType="1"/>
          </p:cNvSpPr>
          <p:nvPr/>
        </p:nvSpPr>
        <p:spPr bwMode="auto">
          <a:xfrm rot="18900000" flipH="1">
            <a:off x="5760244" y="1891507"/>
            <a:ext cx="3825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81" name="Freeform 61"/>
          <p:cNvSpPr>
            <a:spLocks/>
          </p:cNvSpPr>
          <p:nvPr/>
        </p:nvSpPr>
        <p:spPr bwMode="auto">
          <a:xfrm>
            <a:off x="5029200" y="2640013"/>
            <a:ext cx="115888" cy="384175"/>
          </a:xfrm>
          <a:custGeom>
            <a:avLst/>
            <a:gdLst>
              <a:gd name="T0" fmla="*/ 210 w 210"/>
              <a:gd name="T1" fmla="*/ 0 h 900"/>
              <a:gd name="T2" fmla="*/ 30 w 210"/>
              <a:gd name="T3" fmla="*/ 360 h 900"/>
              <a:gd name="T4" fmla="*/ 30 w 210"/>
              <a:gd name="T5" fmla="*/ 900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" h="900">
                <a:moveTo>
                  <a:pt x="210" y="0"/>
                </a:moveTo>
                <a:cubicBezTo>
                  <a:pt x="135" y="105"/>
                  <a:pt x="60" y="210"/>
                  <a:pt x="30" y="360"/>
                </a:cubicBezTo>
                <a:cubicBezTo>
                  <a:pt x="0" y="510"/>
                  <a:pt x="30" y="810"/>
                  <a:pt x="30" y="90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82" name="Oval 62"/>
          <p:cNvSpPr>
            <a:spLocks noChangeArrowheads="1"/>
          </p:cNvSpPr>
          <p:nvPr/>
        </p:nvSpPr>
        <p:spPr bwMode="auto">
          <a:xfrm>
            <a:off x="8316913" y="6049963"/>
            <a:ext cx="360362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b="1"/>
              <a:t>5</a:t>
            </a:r>
          </a:p>
        </p:txBody>
      </p:sp>
      <p:sp>
        <p:nvSpPr>
          <p:cNvPr id="5183" name="Rectangle 63"/>
          <p:cNvSpPr>
            <a:spLocks noChangeArrowheads="1"/>
          </p:cNvSpPr>
          <p:nvPr/>
        </p:nvSpPr>
        <p:spPr bwMode="auto">
          <a:xfrm>
            <a:off x="7092950" y="1773238"/>
            <a:ext cx="11525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l"/>
            <a:r>
              <a:rPr lang="en-US">
                <a:cs typeface="Arial" charset="0"/>
              </a:rPr>
              <a:t>m</a:t>
            </a:r>
            <a:r>
              <a:rPr lang="en-US" baseline="-25000">
                <a:cs typeface="Arial" charset="0"/>
              </a:rPr>
              <a:t>0</a:t>
            </a:r>
            <a:r>
              <a:rPr lang="en-US">
                <a:cs typeface="Arial" charset="0"/>
              </a:rPr>
              <a:t>=25-30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kg</a:t>
            </a:r>
            <a:endParaRPr lang="ru-RU">
              <a:cs typeface="Arial" charset="0"/>
            </a:endParaRPr>
          </a:p>
          <a:p>
            <a:pPr algn="l"/>
            <a:r>
              <a:rPr lang="en-US">
                <a:cs typeface="Arial" charset="0"/>
              </a:rPr>
              <a:t>m</a:t>
            </a:r>
            <a:r>
              <a:rPr lang="en-US" baseline="-25000">
                <a:cs typeface="Arial" charset="0"/>
              </a:rPr>
              <a:t>fin</a:t>
            </a:r>
            <a:r>
              <a:rPr lang="ru-RU">
                <a:cs typeface="Arial" charset="0"/>
              </a:rPr>
              <a:t>≈</a:t>
            </a:r>
            <a:r>
              <a:rPr lang="en-US">
                <a:cs typeface="Arial" charset="0"/>
              </a:rPr>
              <a:t>100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kg</a:t>
            </a:r>
            <a:endParaRPr lang="ru-RU">
              <a:cs typeface="Arial" charset="0"/>
            </a:endParaRPr>
          </a:p>
          <a:p>
            <a:pPr algn="l"/>
            <a:r>
              <a:rPr lang="en-US">
                <a:cs typeface="Arial" charset="0"/>
              </a:rPr>
              <a:t>t = 10-12 min</a:t>
            </a:r>
          </a:p>
          <a:p>
            <a:pPr algn="l"/>
            <a:r>
              <a:rPr lang="en-US"/>
              <a:t>m=0.5-1kg</a:t>
            </a:r>
            <a:endParaRPr lang="ru-RU"/>
          </a:p>
          <a:p>
            <a:pPr algn="l"/>
            <a:r>
              <a:rPr lang="ru-RU">
                <a:cs typeface="Arial" charset="0"/>
                <a:sym typeface="Symbol" pitchFamily="18" charset="2"/>
              </a:rPr>
              <a:t></a:t>
            </a:r>
            <a:r>
              <a:rPr lang="en-US">
                <a:cs typeface="Arial" charset="0"/>
                <a:sym typeface="Symbol" pitchFamily="18" charset="2"/>
              </a:rPr>
              <a:t>t=5-10 s</a:t>
            </a:r>
            <a:endParaRPr lang="ru-RU">
              <a:cs typeface="Arial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3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2060" name="Picture 12" descr="Эмбл ВНИИЭФ 02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563938" y="5491163"/>
            <a:ext cx="1954212" cy="74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/>
              <a:t>Briquettes producing</a:t>
            </a:r>
            <a:endParaRPr lang="ru-RU" sz="1600"/>
          </a:p>
          <a:p>
            <a:r>
              <a:rPr lang="ru-RU" sz="1600"/>
              <a:t>(</a:t>
            </a:r>
            <a:r>
              <a:rPr lang="en-US" sz="1600"/>
              <a:t>m=</a:t>
            </a:r>
            <a:r>
              <a:rPr lang="ru-RU" sz="1600"/>
              <a:t>0,5-1</a:t>
            </a:r>
            <a:r>
              <a:rPr lang="en-US" sz="1600"/>
              <a:t>kg</a:t>
            </a:r>
            <a:r>
              <a:rPr lang="ru-RU" sz="1600"/>
              <a:t>)</a:t>
            </a:r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5651500" y="4292600"/>
            <a:ext cx="57626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5651500" y="5734050"/>
            <a:ext cx="57626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2074" name="Group 26"/>
          <p:cNvGrpSpPr>
            <a:grpSpLocks/>
          </p:cNvGrpSpPr>
          <p:nvPr/>
        </p:nvGrpSpPr>
        <p:grpSpPr bwMode="auto">
          <a:xfrm>
            <a:off x="3995738" y="908050"/>
            <a:ext cx="1223962" cy="576263"/>
            <a:chOff x="2336" y="300"/>
            <a:chExt cx="771" cy="363"/>
          </a:xfrm>
        </p:grpSpPr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 rot="5400000">
              <a:off x="2154" y="482"/>
              <a:ext cx="363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 rot="5400000">
              <a:off x="2925" y="482"/>
              <a:ext cx="363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075" name="Group 27"/>
          <p:cNvGrpSpPr>
            <a:grpSpLocks/>
          </p:cNvGrpSpPr>
          <p:nvPr/>
        </p:nvGrpSpPr>
        <p:grpSpPr bwMode="auto">
          <a:xfrm>
            <a:off x="3973513" y="2249488"/>
            <a:ext cx="1223962" cy="576262"/>
            <a:chOff x="2336" y="300"/>
            <a:chExt cx="771" cy="363"/>
          </a:xfrm>
        </p:grpSpPr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 rot="5400000">
              <a:off x="2154" y="482"/>
              <a:ext cx="363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7" name="Line 29"/>
            <p:cNvSpPr>
              <a:spLocks noChangeShapeType="1"/>
            </p:cNvSpPr>
            <p:nvPr/>
          </p:nvSpPr>
          <p:spPr bwMode="auto">
            <a:xfrm rot="5400000">
              <a:off x="2925" y="482"/>
              <a:ext cx="363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079" name="Line 31"/>
          <p:cNvSpPr>
            <a:spLocks noChangeShapeType="1"/>
          </p:cNvSpPr>
          <p:nvPr/>
        </p:nvSpPr>
        <p:spPr bwMode="auto">
          <a:xfrm rot="5400000">
            <a:off x="4264819" y="3861594"/>
            <a:ext cx="576262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3563938" y="981075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Zr</a:t>
            </a:r>
            <a:endParaRPr lang="ru-RU"/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5292725" y="974725"/>
            <a:ext cx="1223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Fe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3</a:t>
            </a:r>
            <a:endParaRPr lang="ru-RU" baseline="-25000"/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4716463" y="3644900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3Zr+2Fe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3</a:t>
            </a:r>
            <a:endParaRPr lang="ru-RU" baseline="-25000"/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439738" y="404813"/>
            <a:ext cx="830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VI. Briquettes production process scheme</a:t>
            </a:r>
            <a:endParaRPr lang="ru-RU" sz="2400" b="1"/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3563938" y="4149725"/>
            <a:ext cx="1954212" cy="74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/>
              <a:t>Blocks pressing</a:t>
            </a:r>
          </a:p>
          <a:p>
            <a:r>
              <a:rPr lang="ru-RU" sz="1600"/>
              <a:t>(</a:t>
            </a:r>
            <a:r>
              <a:rPr lang="en-US" sz="1600"/>
              <a:t>m=</a:t>
            </a:r>
            <a:r>
              <a:rPr lang="ru-RU" sz="1600"/>
              <a:t>0,1</a:t>
            </a:r>
            <a:r>
              <a:rPr lang="en-US" sz="1600"/>
              <a:t>kg</a:t>
            </a:r>
            <a:r>
              <a:rPr lang="ru-RU" sz="1600"/>
              <a:t>)</a:t>
            </a:r>
          </a:p>
        </p:txBody>
      </p:sp>
      <p:sp>
        <p:nvSpPr>
          <p:cNvPr id="2094" name="Line 46"/>
          <p:cNvSpPr>
            <a:spLocks noChangeShapeType="1"/>
          </p:cNvSpPr>
          <p:nvPr/>
        </p:nvSpPr>
        <p:spPr bwMode="auto">
          <a:xfrm rot="5400000">
            <a:off x="4264818" y="5199857"/>
            <a:ext cx="57626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3563938" y="2833688"/>
            <a:ext cx="1954212" cy="74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/>
              <a:t>Preparation of PTC</a:t>
            </a:r>
            <a:endParaRPr lang="ru-RU" sz="1600"/>
          </a:p>
        </p:txBody>
      </p:sp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3554413" y="1512888"/>
            <a:ext cx="1954212" cy="74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/>
              <a:t>Preparation of </a:t>
            </a:r>
          </a:p>
          <a:p>
            <a:r>
              <a:rPr lang="en-US" sz="1600"/>
              <a:t>powder compounds</a:t>
            </a:r>
            <a:endParaRPr lang="ru-RU" sz="1600"/>
          </a:p>
        </p:txBody>
      </p:sp>
      <p:sp>
        <p:nvSpPr>
          <p:cNvPr id="2104" name="Oval 56"/>
          <p:cNvSpPr>
            <a:spLocks noChangeArrowheads="1"/>
          </p:cNvSpPr>
          <p:nvPr/>
        </p:nvSpPr>
        <p:spPr bwMode="auto">
          <a:xfrm>
            <a:off x="8316913" y="6049963"/>
            <a:ext cx="360362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6</a:t>
            </a:r>
            <a:endParaRPr lang="ru-RU" b="1"/>
          </a:p>
        </p:txBody>
      </p:sp>
      <p:pic>
        <p:nvPicPr>
          <p:cNvPr id="2105" name="Picture 57" descr="прессованная шаш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4048125"/>
            <a:ext cx="1511300" cy="45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6" name="Picture 58" descr="Сборка_без фольг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6" r="10606"/>
          <a:stretch>
            <a:fillRect/>
          </a:stretch>
        </p:blipFill>
        <p:spPr bwMode="auto">
          <a:xfrm>
            <a:off x="6216650" y="4927600"/>
            <a:ext cx="1547813" cy="136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0" name="Rectangle 406"/>
          <p:cNvSpPr>
            <a:spLocks noChangeArrowheads="1"/>
          </p:cNvSpPr>
          <p:nvPr/>
        </p:nvSpPr>
        <p:spPr bwMode="auto">
          <a:xfrm>
            <a:off x="6116638" y="5503863"/>
            <a:ext cx="646112" cy="1444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200"/>
              <a:t>PC</a:t>
            </a:r>
            <a:endParaRPr lang="ru-RU" sz="1200"/>
          </a:p>
          <a:p>
            <a:r>
              <a:rPr lang="ru-RU" sz="4800">
                <a:sym typeface="Wingdings" pitchFamily="2" charset="2"/>
              </a:rPr>
              <a:t></a:t>
            </a:r>
            <a:endParaRPr lang="ru-RU" sz="4800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-7938" y="1588"/>
            <a:ext cx="9144001" cy="6858000"/>
            <a:chOff x="0" y="0"/>
            <a:chExt cx="5760" cy="4320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4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5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6156" name="Picture 12" descr="Эмбл ВНИИЭФ 02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73050" y="436563"/>
            <a:ext cx="8474075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b="1"/>
              <a:t>VII. Scheme of carrying out the temperature measurements</a:t>
            </a:r>
            <a:endParaRPr lang="ru-RU" sz="2300" b="1"/>
          </a:p>
        </p:txBody>
      </p:sp>
      <p:sp>
        <p:nvSpPr>
          <p:cNvPr id="6385" name="Oval 241"/>
          <p:cNvSpPr>
            <a:spLocks noChangeAspect="1" noChangeArrowheads="1"/>
          </p:cNvSpPr>
          <p:nvPr/>
        </p:nvSpPr>
        <p:spPr bwMode="auto">
          <a:xfrm>
            <a:off x="5138738" y="1784350"/>
            <a:ext cx="2160587" cy="2160588"/>
          </a:xfrm>
          <a:prstGeom prst="ellipse">
            <a:avLst/>
          </a:prstGeom>
          <a:solidFill>
            <a:srgbClr val="96969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386" name="Rectangle 242"/>
          <p:cNvSpPr>
            <a:spLocks noChangeArrowheads="1"/>
          </p:cNvSpPr>
          <p:nvPr/>
        </p:nvSpPr>
        <p:spPr bwMode="auto">
          <a:xfrm>
            <a:off x="1555750" y="1831975"/>
            <a:ext cx="2519363" cy="2160588"/>
          </a:xfrm>
          <a:prstGeom prst="rect">
            <a:avLst/>
          </a:prstGeom>
          <a:solidFill>
            <a:srgbClr val="808080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387" name="Rectangle 243"/>
          <p:cNvSpPr>
            <a:spLocks noChangeArrowheads="1"/>
          </p:cNvSpPr>
          <p:nvPr/>
        </p:nvSpPr>
        <p:spPr bwMode="auto">
          <a:xfrm>
            <a:off x="2455863" y="2549525"/>
            <a:ext cx="719137" cy="7207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388" name="Rectangle 244"/>
          <p:cNvSpPr>
            <a:spLocks noChangeArrowheads="1"/>
          </p:cNvSpPr>
          <p:nvPr/>
        </p:nvSpPr>
        <p:spPr bwMode="auto">
          <a:xfrm>
            <a:off x="2454275" y="1833563"/>
            <a:ext cx="719138" cy="719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389" name="Rectangle 245"/>
          <p:cNvSpPr>
            <a:spLocks noChangeArrowheads="1"/>
          </p:cNvSpPr>
          <p:nvPr/>
        </p:nvSpPr>
        <p:spPr bwMode="auto">
          <a:xfrm>
            <a:off x="2316163" y="4321175"/>
            <a:ext cx="10287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en-US" sz="1200"/>
              <a:t>N=8</a:t>
            </a:r>
            <a:endParaRPr lang="ru-RU"/>
          </a:p>
        </p:txBody>
      </p:sp>
      <p:grpSp>
        <p:nvGrpSpPr>
          <p:cNvPr id="6390" name="Group 246"/>
          <p:cNvGrpSpPr>
            <a:grpSpLocks/>
          </p:cNvGrpSpPr>
          <p:nvPr/>
        </p:nvGrpSpPr>
        <p:grpSpPr bwMode="auto">
          <a:xfrm>
            <a:off x="2503488" y="1603375"/>
            <a:ext cx="82550" cy="1257300"/>
            <a:chOff x="11160" y="5814"/>
            <a:chExt cx="180" cy="1440"/>
          </a:xfrm>
        </p:grpSpPr>
        <p:sp>
          <p:nvSpPr>
            <p:cNvPr id="6391" name="Line 247"/>
            <p:cNvSpPr>
              <a:spLocks noChangeShapeType="1"/>
            </p:cNvSpPr>
            <p:nvPr/>
          </p:nvSpPr>
          <p:spPr bwMode="auto">
            <a:xfrm>
              <a:off x="11340" y="5814"/>
              <a:ext cx="0" cy="14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92" name="Line 248"/>
            <p:cNvSpPr>
              <a:spLocks noChangeShapeType="1"/>
            </p:cNvSpPr>
            <p:nvPr/>
          </p:nvSpPr>
          <p:spPr bwMode="auto">
            <a:xfrm flipH="1">
              <a:off x="11160" y="7254"/>
              <a:ext cx="18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93" name="Line 249"/>
            <p:cNvSpPr>
              <a:spLocks noChangeShapeType="1"/>
            </p:cNvSpPr>
            <p:nvPr/>
          </p:nvSpPr>
          <p:spPr bwMode="auto">
            <a:xfrm flipV="1">
              <a:off x="11160" y="5814"/>
              <a:ext cx="0" cy="14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394" name="Group 250"/>
          <p:cNvGrpSpPr>
            <a:grpSpLocks/>
          </p:cNvGrpSpPr>
          <p:nvPr/>
        </p:nvGrpSpPr>
        <p:grpSpPr bwMode="auto">
          <a:xfrm>
            <a:off x="3043238" y="1603375"/>
            <a:ext cx="79375" cy="1257300"/>
            <a:chOff x="11160" y="5814"/>
            <a:chExt cx="180" cy="1440"/>
          </a:xfrm>
        </p:grpSpPr>
        <p:sp>
          <p:nvSpPr>
            <p:cNvPr id="6395" name="Line 251"/>
            <p:cNvSpPr>
              <a:spLocks noChangeShapeType="1"/>
            </p:cNvSpPr>
            <p:nvPr/>
          </p:nvSpPr>
          <p:spPr bwMode="auto">
            <a:xfrm>
              <a:off x="11340" y="5814"/>
              <a:ext cx="0" cy="14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96" name="Line 252"/>
            <p:cNvSpPr>
              <a:spLocks noChangeShapeType="1"/>
            </p:cNvSpPr>
            <p:nvPr/>
          </p:nvSpPr>
          <p:spPr bwMode="auto">
            <a:xfrm flipH="1">
              <a:off x="11160" y="7254"/>
              <a:ext cx="18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97" name="Line 253"/>
            <p:cNvSpPr>
              <a:spLocks noChangeShapeType="1"/>
            </p:cNvSpPr>
            <p:nvPr/>
          </p:nvSpPr>
          <p:spPr bwMode="auto">
            <a:xfrm flipV="1">
              <a:off x="11160" y="5814"/>
              <a:ext cx="0" cy="14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398" name="Line 254"/>
          <p:cNvSpPr>
            <a:spLocks noChangeShapeType="1"/>
          </p:cNvSpPr>
          <p:nvPr/>
        </p:nvSpPr>
        <p:spPr bwMode="auto">
          <a:xfrm>
            <a:off x="2544763" y="1260475"/>
            <a:ext cx="0" cy="390525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99" name="Line 255"/>
          <p:cNvSpPr>
            <a:spLocks noChangeShapeType="1"/>
          </p:cNvSpPr>
          <p:nvPr/>
        </p:nvSpPr>
        <p:spPr bwMode="auto">
          <a:xfrm>
            <a:off x="3082925" y="1260475"/>
            <a:ext cx="0" cy="381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00" name="Rectangle 256"/>
          <p:cNvSpPr>
            <a:spLocks noChangeArrowheads="1"/>
          </p:cNvSpPr>
          <p:nvPr/>
        </p:nvSpPr>
        <p:spPr bwMode="auto">
          <a:xfrm>
            <a:off x="2513013" y="1587500"/>
            <a:ext cx="53975" cy="1263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401" name="Rectangle 257"/>
          <p:cNvSpPr>
            <a:spLocks noChangeArrowheads="1"/>
          </p:cNvSpPr>
          <p:nvPr/>
        </p:nvSpPr>
        <p:spPr bwMode="auto">
          <a:xfrm>
            <a:off x="4529138" y="1031875"/>
            <a:ext cx="33147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en-US" sz="1200"/>
              <a:t>N=24</a:t>
            </a:r>
            <a:r>
              <a:rPr lang="ru-RU" sz="1200"/>
              <a:t> </a:t>
            </a:r>
            <a:r>
              <a:rPr lang="en-US" sz="1200"/>
              <a:t>(</a:t>
            </a:r>
            <a:r>
              <a:rPr lang="ru-RU" sz="1200"/>
              <a:t>6 </a:t>
            </a:r>
            <a:r>
              <a:rPr lang="en-US" sz="1200"/>
              <a:t>groups of 4 items)</a:t>
            </a:r>
            <a:endParaRPr lang="ru-RU"/>
          </a:p>
        </p:txBody>
      </p:sp>
      <p:sp>
        <p:nvSpPr>
          <p:cNvPr id="6402" name="Oval 258"/>
          <p:cNvSpPr>
            <a:spLocks noChangeAspect="1" noChangeArrowheads="1"/>
          </p:cNvSpPr>
          <p:nvPr/>
        </p:nvSpPr>
        <p:spPr bwMode="auto">
          <a:xfrm>
            <a:off x="5854700" y="2498725"/>
            <a:ext cx="720725" cy="7207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403" name="Oval 259"/>
          <p:cNvSpPr>
            <a:spLocks noChangeArrowheads="1"/>
          </p:cNvSpPr>
          <p:nvPr/>
        </p:nvSpPr>
        <p:spPr bwMode="auto">
          <a:xfrm>
            <a:off x="5929313" y="2813050"/>
            <a:ext cx="114300" cy="1143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404" name="Oval 260"/>
          <p:cNvSpPr>
            <a:spLocks noChangeArrowheads="1"/>
          </p:cNvSpPr>
          <p:nvPr/>
        </p:nvSpPr>
        <p:spPr bwMode="auto">
          <a:xfrm>
            <a:off x="6365875" y="2803525"/>
            <a:ext cx="114300" cy="1143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405" name="Oval 261"/>
          <p:cNvSpPr>
            <a:spLocks noChangeAspect="1" noChangeArrowheads="1"/>
          </p:cNvSpPr>
          <p:nvPr/>
        </p:nvSpPr>
        <p:spPr bwMode="auto">
          <a:xfrm>
            <a:off x="5967413" y="2851150"/>
            <a:ext cx="42862" cy="42863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06" name="Oval 262"/>
          <p:cNvSpPr>
            <a:spLocks noChangeAspect="1" noChangeArrowheads="1"/>
          </p:cNvSpPr>
          <p:nvPr/>
        </p:nvSpPr>
        <p:spPr bwMode="auto">
          <a:xfrm>
            <a:off x="6400800" y="2836863"/>
            <a:ext cx="42863" cy="42862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07" name="Oval 263"/>
          <p:cNvSpPr>
            <a:spLocks noChangeArrowheads="1"/>
          </p:cNvSpPr>
          <p:nvPr/>
        </p:nvSpPr>
        <p:spPr bwMode="auto">
          <a:xfrm>
            <a:off x="6091238" y="2746375"/>
            <a:ext cx="228600" cy="228600"/>
          </a:xfrm>
          <a:prstGeom prst="ellips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08" name="Line 264"/>
          <p:cNvSpPr>
            <a:spLocks noChangeShapeType="1"/>
          </p:cNvSpPr>
          <p:nvPr/>
        </p:nvSpPr>
        <p:spPr bwMode="auto">
          <a:xfrm>
            <a:off x="6651625" y="2841625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09" name="Line 265"/>
          <p:cNvSpPr>
            <a:spLocks noChangeShapeType="1"/>
          </p:cNvSpPr>
          <p:nvPr/>
        </p:nvSpPr>
        <p:spPr bwMode="auto">
          <a:xfrm rot="10800000">
            <a:off x="4635500" y="2860675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0" name="Line 266"/>
          <p:cNvSpPr>
            <a:spLocks noChangeShapeType="1"/>
          </p:cNvSpPr>
          <p:nvPr/>
        </p:nvSpPr>
        <p:spPr bwMode="auto">
          <a:xfrm rot="5400000">
            <a:off x="5649913" y="3805238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1" name="Line 267"/>
          <p:cNvSpPr>
            <a:spLocks noChangeShapeType="1"/>
          </p:cNvSpPr>
          <p:nvPr/>
        </p:nvSpPr>
        <p:spPr bwMode="auto">
          <a:xfrm rot="16200000">
            <a:off x="5630863" y="1941513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2" name="Line 268"/>
          <p:cNvSpPr>
            <a:spLocks noChangeShapeType="1"/>
          </p:cNvSpPr>
          <p:nvPr/>
        </p:nvSpPr>
        <p:spPr bwMode="auto">
          <a:xfrm rot="2700000">
            <a:off x="6342063" y="3536950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3" name="Line 269"/>
          <p:cNvSpPr>
            <a:spLocks noChangeShapeType="1"/>
          </p:cNvSpPr>
          <p:nvPr/>
        </p:nvSpPr>
        <p:spPr bwMode="auto">
          <a:xfrm rot="13500000">
            <a:off x="4956175" y="2179638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4" name="Line 270"/>
          <p:cNvSpPr>
            <a:spLocks noChangeShapeType="1"/>
          </p:cNvSpPr>
          <p:nvPr/>
        </p:nvSpPr>
        <p:spPr bwMode="auto">
          <a:xfrm rot="8100000">
            <a:off x="4895850" y="3619500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5" name="Line 271"/>
          <p:cNvSpPr>
            <a:spLocks noChangeShapeType="1"/>
          </p:cNvSpPr>
          <p:nvPr/>
        </p:nvSpPr>
        <p:spPr bwMode="auto">
          <a:xfrm rot="18900000">
            <a:off x="6361113" y="2127250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6" name="Line 272"/>
          <p:cNvSpPr>
            <a:spLocks noChangeShapeType="1"/>
          </p:cNvSpPr>
          <p:nvPr/>
        </p:nvSpPr>
        <p:spPr bwMode="auto">
          <a:xfrm rot="900000">
            <a:off x="6657975" y="3114675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7" name="Line 273"/>
          <p:cNvSpPr>
            <a:spLocks noChangeShapeType="1"/>
          </p:cNvSpPr>
          <p:nvPr/>
        </p:nvSpPr>
        <p:spPr bwMode="auto">
          <a:xfrm rot="11700000">
            <a:off x="4632325" y="2592388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8" name="Line 274"/>
          <p:cNvSpPr>
            <a:spLocks noChangeShapeType="1"/>
          </p:cNvSpPr>
          <p:nvPr/>
        </p:nvSpPr>
        <p:spPr bwMode="auto">
          <a:xfrm rot="6300000">
            <a:off x="5392738" y="3814763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9" name="Line 275"/>
          <p:cNvSpPr>
            <a:spLocks noChangeShapeType="1"/>
          </p:cNvSpPr>
          <p:nvPr/>
        </p:nvSpPr>
        <p:spPr bwMode="auto">
          <a:xfrm rot="17100000">
            <a:off x="5876925" y="1936750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0" name="Line 276"/>
          <p:cNvSpPr>
            <a:spLocks noChangeShapeType="1"/>
          </p:cNvSpPr>
          <p:nvPr/>
        </p:nvSpPr>
        <p:spPr bwMode="auto">
          <a:xfrm rot="3600000">
            <a:off x="6162675" y="3732213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1" name="Line 277"/>
          <p:cNvSpPr>
            <a:spLocks noChangeShapeType="1"/>
          </p:cNvSpPr>
          <p:nvPr/>
        </p:nvSpPr>
        <p:spPr bwMode="auto">
          <a:xfrm rot="14400000">
            <a:off x="5138738" y="1995488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2" name="Line 278"/>
          <p:cNvSpPr>
            <a:spLocks noChangeShapeType="1"/>
          </p:cNvSpPr>
          <p:nvPr/>
        </p:nvSpPr>
        <p:spPr bwMode="auto">
          <a:xfrm rot="9000000">
            <a:off x="4827588" y="3344863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3" name="Line 279"/>
          <p:cNvSpPr>
            <a:spLocks noChangeShapeType="1"/>
          </p:cNvSpPr>
          <p:nvPr/>
        </p:nvSpPr>
        <p:spPr bwMode="auto">
          <a:xfrm rot="19800000">
            <a:off x="6430963" y="2397125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4" name="Line 280"/>
          <p:cNvSpPr>
            <a:spLocks noChangeShapeType="1"/>
          </p:cNvSpPr>
          <p:nvPr/>
        </p:nvSpPr>
        <p:spPr bwMode="auto">
          <a:xfrm rot="1800000">
            <a:off x="6462713" y="3317875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5" name="Line 281"/>
          <p:cNvSpPr>
            <a:spLocks noChangeShapeType="1"/>
          </p:cNvSpPr>
          <p:nvPr/>
        </p:nvSpPr>
        <p:spPr bwMode="auto">
          <a:xfrm rot="12600000">
            <a:off x="4838700" y="2401888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6" name="Line 282"/>
          <p:cNvSpPr>
            <a:spLocks noChangeShapeType="1"/>
          </p:cNvSpPr>
          <p:nvPr/>
        </p:nvSpPr>
        <p:spPr bwMode="auto">
          <a:xfrm rot="7200000">
            <a:off x="5141913" y="3756025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7" name="Line 283"/>
          <p:cNvSpPr>
            <a:spLocks noChangeShapeType="1"/>
          </p:cNvSpPr>
          <p:nvPr/>
        </p:nvSpPr>
        <p:spPr bwMode="auto">
          <a:xfrm rot="18000000">
            <a:off x="6132513" y="2000250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8" name="Line 284"/>
          <p:cNvSpPr>
            <a:spLocks noChangeShapeType="1"/>
          </p:cNvSpPr>
          <p:nvPr/>
        </p:nvSpPr>
        <p:spPr bwMode="auto">
          <a:xfrm rot="4500000">
            <a:off x="5929313" y="3878263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9" name="Line 285"/>
          <p:cNvSpPr>
            <a:spLocks noChangeShapeType="1"/>
          </p:cNvSpPr>
          <p:nvPr/>
        </p:nvSpPr>
        <p:spPr bwMode="auto">
          <a:xfrm rot="15300000">
            <a:off x="5368925" y="1863725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30" name="Line 286"/>
          <p:cNvSpPr>
            <a:spLocks noChangeShapeType="1"/>
          </p:cNvSpPr>
          <p:nvPr/>
        </p:nvSpPr>
        <p:spPr bwMode="auto">
          <a:xfrm rot="9900000">
            <a:off x="4691063" y="3132138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31" name="Line 287"/>
          <p:cNvSpPr>
            <a:spLocks noChangeShapeType="1"/>
          </p:cNvSpPr>
          <p:nvPr/>
        </p:nvSpPr>
        <p:spPr bwMode="auto">
          <a:xfrm rot="20700000">
            <a:off x="6557963" y="2611438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32" name="Rectangle 288"/>
          <p:cNvSpPr>
            <a:spLocks noChangeArrowheads="1"/>
          </p:cNvSpPr>
          <p:nvPr/>
        </p:nvSpPr>
        <p:spPr bwMode="auto">
          <a:xfrm>
            <a:off x="4300538" y="1717675"/>
            <a:ext cx="53975" cy="1263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433" name="Rectangle 289"/>
          <p:cNvSpPr>
            <a:spLocks noChangeArrowheads="1"/>
          </p:cNvSpPr>
          <p:nvPr/>
        </p:nvSpPr>
        <p:spPr bwMode="auto">
          <a:xfrm>
            <a:off x="3051175" y="1593850"/>
            <a:ext cx="53975" cy="1263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6434" name="Group 290"/>
          <p:cNvGrpSpPr>
            <a:grpSpLocks/>
          </p:cNvGrpSpPr>
          <p:nvPr/>
        </p:nvGrpSpPr>
        <p:grpSpPr bwMode="auto">
          <a:xfrm>
            <a:off x="1379538" y="3213100"/>
            <a:ext cx="1071562" cy="0"/>
            <a:chOff x="1269" y="5634"/>
            <a:chExt cx="1686" cy="0"/>
          </a:xfrm>
        </p:grpSpPr>
        <p:sp>
          <p:nvSpPr>
            <p:cNvPr id="6435" name="Line 291"/>
            <p:cNvSpPr>
              <a:spLocks noChangeShapeType="1"/>
            </p:cNvSpPr>
            <p:nvPr/>
          </p:nvSpPr>
          <p:spPr bwMode="auto">
            <a:xfrm rot="10800000">
              <a:off x="1269" y="5634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36" name="Line 292"/>
            <p:cNvSpPr>
              <a:spLocks noChangeShapeType="1"/>
            </p:cNvSpPr>
            <p:nvPr/>
          </p:nvSpPr>
          <p:spPr bwMode="auto">
            <a:xfrm rot="10800000">
              <a:off x="1491" y="563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37" name="Line 293"/>
            <p:cNvSpPr>
              <a:spLocks noChangeShapeType="1"/>
            </p:cNvSpPr>
            <p:nvPr/>
          </p:nvSpPr>
          <p:spPr bwMode="auto">
            <a:xfrm rot="10800000">
              <a:off x="1839" y="5634"/>
              <a:ext cx="9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38" name="Line 294"/>
            <p:cNvSpPr>
              <a:spLocks noChangeShapeType="1"/>
            </p:cNvSpPr>
            <p:nvPr/>
          </p:nvSpPr>
          <p:spPr bwMode="auto">
            <a:xfrm rot="10800000">
              <a:off x="1620" y="563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439" name="Group 295"/>
          <p:cNvGrpSpPr>
            <a:grpSpLocks/>
          </p:cNvGrpSpPr>
          <p:nvPr/>
        </p:nvGrpSpPr>
        <p:grpSpPr bwMode="auto">
          <a:xfrm rot="10800000">
            <a:off x="3187700" y="3203575"/>
            <a:ext cx="1071563" cy="0"/>
            <a:chOff x="1269" y="5634"/>
            <a:chExt cx="1686" cy="0"/>
          </a:xfrm>
        </p:grpSpPr>
        <p:sp>
          <p:nvSpPr>
            <p:cNvPr id="6440" name="Line 296"/>
            <p:cNvSpPr>
              <a:spLocks noChangeShapeType="1"/>
            </p:cNvSpPr>
            <p:nvPr/>
          </p:nvSpPr>
          <p:spPr bwMode="auto">
            <a:xfrm rot="10800000">
              <a:off x="1269" y="5634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41" name="Line 297"/>
            <p:cNvSpPr>
              <a:spLocks noChangeShapeType="1"/>
            </p:cNvSpPr>
            <p:nvPr/>
          </p:nvSpPr>
          <p:spPr bwMode="auto">
            <a:xfrm rot="10800000">
              <a:off x="1491" y="563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42" name="Line 298"/>
            <p:cNvSpPr>
              <a:spLocks noChangeShapeType="1"/>
            </p:cNvSpPr>
            <p:nvPr/>
          </p:nvSpPr>
          <p:spPr bwMode="auto">
            <a:xfrm rot="10800000">
              <a:off x="1839" y="5634"/>
              <a:ext cx="9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43" name="Line 299"/>
            <p:cNvSpPr>
              <a:spLocks noChangeShapeType="1"/>
            </p:cNvSpPr>
            <p:nvPr/>
          </p:nvSpPr>
          <p:spPr bwMode="auto">
            <a:xfrm rot="10800000">
              <a:off x="1620" y="563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444" name="Group 300"/>
          <p:cNvGrpSpPr>
            <a:grpSpLocks/>
          </p:cNvGrpSpPr>
          <p:nvPr/>
        </p:nvGrpSpPr>
        <p:grpSpPr bwMode="auto">
          <a:xfrm rot="16200000">
            <a:off x="2202657" y="3829844"/>
            <a:ext cx="1071562" cy="0"/>
            <a:chOff x="1269" y="5634"/>
            <a:chExt cx="1686" cy="0"/>
          </a:xfrm>
        </p:grpSpPr>
        <p:sp>
          <p:nvSpPr>
            <p:cNvPr id="6445" name="Line 301"/>
            <p:cNvSpPr>
              <a:spLocks noChangeShapeType="1"/>
            </p:cNvSpPr>
            <p:nvPr/>
          </p:nvSpPr>
          <p:spPr bwMode="auto">
            <a:xfrm rot="10800000">
              <a:off x="1269" y="5634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46" name="Line 302"/>
            <p:cNvSpPr>
              <a:spLocks noChangeShapeType="1"/>
            </p:cNvSpPr>
            <p:nvPr/>
          </p:nvSpPr>
          <p:spPr bwMode="auto">
            <a:xfrm rot="10800000">
              <a:off x="1491" y="563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47" name="Line 303"/>
            <p:cNvSpPr>
              <a:spLocks noChangeShapeType="1"/>
            </p:cNvSpPr>
            <p:nvPr/>
          </p:nvSpPr>
          <p:spPr bwMode="auto">
            <a:xfrm rot="10800000">
              <a:off x="1839" y="5634"/>
              <a:ext cx="9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48" name="Line 304"/>
            <p:cNvSpPr>
              <a:spLocks noChangeShapeType="1"/>
            </p:cNvSpPr>
            <p:nvPr/>
          </p:nvSpPr>
          <p:spPr bwMode="auto">
            <a:xfrm rot="10800000">
              <a:off x="1620" y="563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449" name="Group 305"/>
          <p:cNvGrpSpPr>
            <a:grpSpLocks/>
          </p:cNvGrpSpPr>
          <p:nvPr/>
        </p:nvGrpSpPr>
        <p:grpSpPr bwMode="auto">
          <a:xfrm rot="16200000">
            <a:off x="2372519" y="3839369"/>
            <a:ext cx="1071562" cy="0"/>
            <a:chOff x="1269" y="5634"/>
            <a:chExt cx="1686" cy="0"/>
          </a:xfrm>
        </p:grpSpPr>
        <p:sp>
          <p:nvSpPr>
            <p:cNvPr id="6450" name="Line 306"/>
            <p:cNvSpPr>
              <a:spLocks noChangeShapeType="1"/>
            </p:cNvSpPr>
            <p:nvPr/>
          </p:nvSpPr>
          <p:spPr bwMode="auto">
            <a:xfrm rot="10800000">
              <a:off x="1269" y="5634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51" name="Line 307"/>
            <p:cNvSpPr>
              <a:spLocks noChangeShapeType="1"/>
            </p:cNvSpPr>
            <p:nvPr/>
          </p:nvSpPr>
          <p:spPr bwMode="auto">
            <a:xfrm rot="10800000">
              <a:off x="1491" y="563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52" name="Line 308"/>
            <p:cNvSpPr>
              <a:spLocks noChangeShapeType="1"/>
            </p:cNvSpPr>
            <p:nvPr/>
          </p:nvSpPr>
          <p:spPr bwMode="auto">
            <a:xfrm rot="10800000">
              <a:off x="1839" y="5634"/>
              <a:ext cx="9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53" name="Line 309"/>
            <p:cNvSpPr>
              <a:spLocks noChangeShapeType="1"/>
            </p:cNvSpPr>
            <p:nvPr/>
          </p:nvSpPr>
          <p:spPr bwMode="auto">
            <a:xfrm rot="10800000">
              <a:off x="1620" y="563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454" name="Oval 310"/>
          <p:cNvSpPr>
            <a:spLocks noChangeAspect="1" noChangeArrowheads="1"/>
          </p:cNvSpPr>
          <p:nvPr/>
        </p:nvSpPr>
        <p:spPr bwMode="auto">
          <a:xfrm>
            <a:off x="2185988" y="3060700"/>
            <a:ext cx="288925" cy="2873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5" name="Oval 311"/>
          <p:cNvSpPr>
            <a:spLocks noChangeAspect="1" noChangeArrowheads="1"/>
          </p:cNvSpPr>
          <p:nvPr/>
        </p:nvSpPr>
        <p:spPr bwMode="auto">
          <a:xfrm>
            <a:off x="1098550" y="4543425"/>
            <a:ext cx="1800225" cy="1800225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456" name="Line 312"/>
          <p:cNvSpPr>
            <a:spLocks noChangeShapeType="1"/>
          </p:cNvSpPr>
          <p:nvPr/>
        </p:nvSpPr>
        <p:spPr bwMode="auto">
          <a:xfrm flipV="1">
            <a:off x="2243138" y="3343275"/>
            <a:ext cx="82550" cy="1231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7" name="AutoShape 313"/>
          <p:cNvSpPr>
            <a:spLocks noChangeArrowheads="1"/>
          </p:cNvSpPr>
          <p:nvPr/>
        </p:nvSpPr>
        <p:spPr bwMode="auto">
          <a:xfrm>
            <a:off x="2719388" y="5097463"/>
            <a:ext cx="179387" cy="685800"/>
          </a:xfrm>
          <a:prstGeom prst="flowChartDelay">
            <a:avLst/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458" name="Line 314"/>
          <p:cNvSpPr>
            <a:spLocks noChangeAspect="1" noChangeShapeType="1"/>
          </p:cNvSpPr>
          <p:nvPr/>
        </p:nvSpPr>
        <p:spPr bwMode="auto">
          <a:xfrm rot="10800000">
            <a:off x="1100138" y="5456238"/>
            <a:ext cx="363537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9" name="Line 315"/>
          <p:cNvSpPr>
            <a:spLocks noChangeAspect="1" noChangeShapeType="1"/>
          </p:cNvSpPr>
          <p:nvPr/>
        </p:nvSpPr>
        <p:spPr bwMode="auto">
          <a:xfrm rot="10800000">
            <a:off x="1671638" y="5456238"/>
            <a:ext cx="8477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0" name="Line 316"/>
          <p:cNvSpPr>
            <a:spLocks noChangeAspect="1" noChangeShapeType="1"/>
          </p:cNvSpPr>
          <p:nvPr/>
        </p:nvSpPr>
        <p:spPr bwMode="auto">
          <a:xfrm rot="10800000">
            <a:off x="1585913" y="5456238"/>
            <a:ext cx="5810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1" name="Line 317"/>
          <p:cNvSpPr>
            <a:spLocks noChangeAspect="1" noChangeShapeType="1"/>
          </p:cNvSpPr>
          <p:nvPr/>
        </p:nvSpPr>
        <p:spPr bwMode="auto">
          <a:xfrm rot="10800000">
            <a:off x="1328738" y="5456238"/>
            <a:ext cx="484187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2" name="Line 318"/>
          <p:cNvSpPr>
            <a:spLocks noChangeShapeType="1"/>
          </p:cNvSpPr>
          <p:nvPr/>
        </p:nvSpPr>
        <p:spPr bwMode="auto">
          <a:xfrm flipV="1">
            <a:off x="1435100" y="4884738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3" name="Line 319"/>
          <p:cNvSpPr>
            <a:spLocks noChangeShapeType="1"/>
          </p:cNvSpPr>
          <p:nvPr/>
        </p:nvSpPr>
        <p:spPr bwMode="auto">
          <a:xfrm flipV="1">
            <a:off x="1770063" y="5432425"/>
            <a:ext cx="0" cy="5143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4" name="Line 320"/>
          <p:cNvSpPr>
            <a:spLocks noChangeShapeType="1"/>
          </p:cNvSpPr>
          <p:nvPr/>
        </p:nvSpPr>
        <p:spPr bwMode="auto">
          <a:xfrm flipV="1">
            <a:off x="2128838" y="5130800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5" name="Line 321"/>
          <p:cNvSpPr>
            <a:spLocks noChangeShapeType="1"/>
          </p:cNvSpPr>
          <p:nvPr/>
        </p:nvSpPr>
        <p:spPr bwMode="auto">
          <a:xfrm flipV="1">
            <a:off x="2487613" y="544830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6" name="Line 322"/>
          <p:cNvSpPr>
            <a:spLocks noChangeShapeType="1"/>
          </p:cNvSpPr>
          <p:nvPr/>
        </p:nvSpPr>
        <p:spPr bwMode="auto">
          <a:xfrm>
            <a:off x="1443038" y="5032375"/>
            <a:ext cx="1257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7" name="Line 323"/>
          <p:cNvSpPr>
            <a:spLocks noChangeShapeType="1"/>
          </p:cNvSpPr>
          <p:nvPr/>
        </p:nvSpPr>
        <p:spPr bwMode="auto">
          <a:xfrm>
            <a:off x="1793875" y="578485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8" name="Line 324"/>
          <p:cNvSpPr>
            <a:spLocks noChangeShapeType="1"/>
          </p:cNvSpPr>
          <p:nvPr/>
        </p:nvSpPr>
        <p:spPr bwMode="auto">
          <a:xfrm>
            <a:off x="2128838" y="5260975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9" name="Line 325"/>
          <p:cNvSpPr>
            <a:spLocks noChangeShapeType="1"/>
          </p:cNvSpPr>
          <p:nvPr/>
        </p:nvSpPr>
        <p:spPr bwMode="auto">
          <a:xfrm>
            <a:off x="2471738" y="5603875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70" name="Rectangle 326"/>
          <p:cNvSpPr>
            <a:spLocks noChangeArrowheads="1"/>
          </p:cNvSpPr>
          <p:nvPr/>
        </p:nvSpPr>
        <p:spPr bwMode="auto">
          <a:xfrm>
            <a:off x="2520950" y="5349875"/>
            <a:ext cx="457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200">
                <a:sym typeface="Symbol" pitchFamily="18" charset="2"/>
              </a:rPr>
              <a:t></a:t>
            </a:r>
            <a:r>
              <a:rPr lang="ru-RU" sz="1200" baseline="-25000"/>
              <a:t>1</a:t>
            </a:r>
            <a:endParaRPr lang="ru-RU"/>
          </a:p>
        </p:txBody>
      </p:sp>
      <p:sp>
        <p:nvSpPr>
          <p:cNvPr id="6471" name="Rectangle 327"/>
          <p:cNvSpPr>
            <a:spLocks noChangeArrowheads="1"/>
          </p:cNvSpPr>
          <p:nvPr/>
        </p:nvSpPr>
        <p:spPr bwMode="auto">
          <a:xfrm>
            <a:off x="2359025" y="5016500"/>
            <a:ext cx="457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200">
                <a:sym typeface="Symbol" pitchFamily="18" charset="2"/>
              </a:rPr>
              <a:t></a:t>
            </a:r>
            <a:r>
              <a:rPr lang="ru-RU" sz="1200" baseline="-25000"/>
              <a:t>2</a:t>
            </a:r>
            <a:endParaRPr lang="ru-RU"/>
          </a:p>
        </p:txBody>
      </p:sp>
      <p:sp>
        <p:nvSpPr>
          <p:cNvPr id="6472" name="Rectangle 328"/>
          <p:cNvSpPr>
            <a:spLocks noChangeArrowheads="1"/>
          </p:cNvSpPr>
          <p:nvPr/>
        </p:nvSpPr>
        <p:spPr bwMode="auto">
          <a:xfrm>
            <a:off x="2162175" y="5537200"/>
            <a:ext cx="457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200">
                <a:sym typeface="Symbol" pitchFamily="18" charset="2"/>
              </a:rPr>
              <a:t></a:t>
            </a:r>
            <a:r>
              <a:rPr lang="ru-RU" sz="1200" baseline="-25000"/>
              <a:t>3</a:t>
            </a:r>
            <a:endParaRPr lang="ru-RU"/>
          </a:p>
        </p:txBody>
      </p:sp>
      <p:sp>
        <p:nvSpPr>
          <p:cNvPr id="6473" name="Rectangle 329"/>
          <p:cNvSpPr>
            <a:spLocks noChangeArrowheads="1"/>
          </p:cNvSpPr>
          <p:nvPr/>
        </p:nvSpPr>
        <p:spPr bwMode="auto">
          <a:xfrm>
            <a:off x="1966913" y="4778375"/>
            <a:ext cx="457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200">
                <a:sym typeface="Symbol" pitchFamily="18" charset="2"/>
              </a:rPr>
              <a:t></a:t>
            </a:r>
            <a:r>
              <a:rPr lang="ru-RU" sz="1200" baseline="-25000"/>
              <a:t>4</a:t>
            </a:r>
            <a:endParaRPr lang="ru-RU"/>
          </a:p>
        </p:txBody>
      </p:sp>
      <p:sp>
        <p:nvSpPr>
          <p:cNvPr id="6474" name="Rectangle 330"/>
          <p:cNvSpPr>
            <a:spLocks noChangeArrowheads="1"/>
          </p:cNvSpPr>
          <p:nvPr/>
        </p:nvSpPr>
        <p:spPr bwMode="auto">
          <a:xfrm>
            <a:off x="3271838" y="4918075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200">
                <a:sym typeface="Symbol" pitchFamily="18" charset="2"/>
              </a:rPr>
              <a:t></a:t>
            </a:r>
            <a:r>
              <a:rPr lang="ru-RU" sz="1200" baseline="-25000"/>
              <a:t>1</a:t>
            </a:r>
            <a:r>
              <a:rPr lang="ru-RU" sz="1200"/>
              <a:t>=5</a:t>
            </a:r>
          </a:p>
          <a:p>
            <a:pPr algn="l"/>
            <a:r>
              <a:rPr lang="ru-RU" sz="1200">
                <a:sym typeface="Symbol" pitchFamily="18" charset="2"/>
              </a:rPr>
              <a:t></a:t>
            </a:r>
            <a:r>
              <a:rPr lang="ru-RU" sz="1200" baseline="-25000"/>
              <a:t>2</a:t>
            </a:r>
            <a:r>
              <a:rPr lang="ru-RU" sz="1200"/>
              <a:t>=10</a:t>
            </a:r>
          </a:p>
          <a:p>
            <a:pPr algn="l"/>
            <a:r>
              <a:rPr lang="ru-RU" sz="1200">
                <a:sym typeface="Symbol" pitchFamily="18" charset="2"/>
              </a:rPr>
              <a:t></a:t>
            </a:r>
            <a:r>
              <a:rPr lang="ru-RU" sz="1200" baseline="-25000"/>
              <a:t>3</a:t>
            </a:r>
            <a:r>
              <a:rPr lang="ru-RU" sz="1200"/>
              <a:t>=15</a:t>
            </a:r>
          </a:p>
          <a:p>
            <a:pPr algn="l"/>
            <a:r>
              <a:rPr lang="ru-RU" sz="1200">
                <a:sym typeface="Symbol" pitchFamily="18" charset="2"/>
              </a:rPr>
              <a:t></a:t>
            </a:r>
            <a:r>
              <a:rPr lang="ru-RU" sz="1200" baseline="-25000"/>
              <a:t>4</a:t>
            </a:r>
            <a:r>
              <a:rPr lang="ru-RU" sz="1200"/>
              <a:t>=20</a:t>
            </a:r>
          </a:p>
          <a:p>
            <a:endParaRPr lang="ru-RU"/>
          </a:p>
        </p:txBody>
      </p:sp>
      <p:sp>
        <p:nvSpPr>
          <p:cNvPr id="6475" name="Rectangle 331"/>
          <p:cNvSpPr>
            <a:spLocks noChangeArrowheads="1"/>
          </p:cNvSpPr>
          <p:nvPr/>
        </p:nvSpPr>
        <p:spPr bwMode="auto">
          <a:xfrm>
            <a:off x="900113" y="126841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en-US" sz="1200"/>
              <a:t>Zirconium oxide tube </a:t>
            </a:r>
            <a:r>
              <a:rPr lang="ru-RU" sz="1200"/>
              <a:t> (</a:t>
            </a:r>
            <a:r>
              <a:rPr lang="en-US" sz="1200"/>
              <a:t>ZrO</a:t>
            </a:r>
            <a:r>
              <a:rPr lang="ru-RU" sz="1200" baseline="-25000"/>
              <a:t>2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6476" name="Rectangle 332"/>
          <p:cNvSpPr>
            <a:spLocks noChangeArrowheads="1"/>
          </p:cNvSpPr>
          <p:nvPr/>
        </p:nvSpPr>
        <p:spPr bwMode="auto">
          <a:xfrm>
            <a:off x="1763713" y="803275"/>
            <a:ext cx="2160587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en-US" sz="1200"/>
              <a:t>Optical monofilament</a:t>
            </a:r>
            <a:r>
              <a:rPr lang="ru-RU" sz="1200"/>
              <a:t> (</a:t>
            </a:r>
            <a:r>
              <a:rPr lang="ru-RU" sz="1200">
                <a:sym typeface="Symbol" pitchFamily="18" charset="2"/>
              </a:rPr>
              <a:t></a:t>
            </a:r>
            <a:r>
              <a:rPr lang="ru-RU" sz="1200"/>
              <a:t>=400</a:t>
            </a:r>
            <a:r>
              <a:rPr lang="en-US" sz="1200"/>
              <a:t>mkm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6477" name="Line 333"/>
          <p:cNvSpPr>
            <a:spLocks noChangeShapeType="1"/>
          </p:cNvSpPr>
          <p:nvPr/>
        </p:nvSpPr>
        <p:spPr bwMode="auto">
          <a:xfrm flipH="1" flipV="1">
            <a:off x="2154238" y="1611313"/>
            <a:ext cx="3429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78" name="Line 334"/>
          <p:cNvSpPr>
            <a:spLocks noChangeShapeType="1"/>
          </p:cNvSpPr>
          <p:nvPr/>
        </p:nvSpPr>
        <p:spPr bwMode="auto">
          <a:xfrm flipH="1" flipV="1">
            <a:off x="2128838" y="1603375"/>
            <a:ext cx="9144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79" name="Line 335"/>
          <p:cNvSpPr>
            <a:spLocks noChangeShapeType="1"/>
          </p:cNvSpPr>
          <p:nvPr/>
        </p:nvSpPr>
        <p:spPr bwMode="auto">
          <a:xfrm flipH="1" flipV="1">
            <a:off x="2921000" y="1193800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80" name="Line 336"/>
          <p:cNvSpPr>
            <a:spLocks noChangeShapeType="1"/>
          </p:cNvSpPr>
          <p:nvPr/>
        </p:nvSpPr>
        <p:spPr bwMode="auto">
          <a:xfrm rot="5400000" flipH="1" flipV="1">
            <a:off x="2592388" y="1203325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81" name="Line 337"/>
          <p:cNvSpPr>
            <a:spLocks noChangeShapeType="1"/>
          </p:cNvSpPr>
          <p:nvPr/>
        </p:nvSpPr>
        <p:spPr bwMode="auto">
          <a:xfrm flipV="1">
            <a:off x="2716213" y="4981575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18" name="Line 374"/>
          <p:cNvSpPr>
            <a:spLocks noChangeShapeType="1"/>
          </p:cNvSpPr>
          <p:nvPr/>
        </p:nvSpPr>
        <p:spPr bwMode="auto">
          <a:xfrm>
            <a:off x="5240338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19" name="Line 375"/>
          <p:cNvSpPr>
            <a:spLocks noChangeShapeType="1"/>
          </p:cNvSpPr>
          <p:nvPr/>
        </p:nvSpPr>
        <p:spPr bwMode="auto">
          <a:xfrm>
            <a:off x="5389563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0" name="Line 376"/>
          <p:cNvSpPr>
            <a:spLocks noChangeShapeType="1"/>
          </p:cNvSpPr>
          <p:nvPr/>
        </p:nvSpPr>
        <p:spPr bwMode="auto">
          <a:xfrm>
            <a:off x="5540375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1" name="Line 377"/>
          <p:cNvSpPr>
            <a:spLocks noChangeShapeType="1"/>
          </p:cNvSpPr>
          <p:nvPr/>
        </p:nvSpPr>
        <p:spPr bwMode="auto">
          <a:xfrm>
            <a:off x="5691188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2" name="Line 378"/>
          <p:cNvSpPr>
            <a:spLocks noChangeShapeType="1"/>
          </p:cNvSpPr>
          <p:nvPr/>
        </p:nvSpPr>
        <p:spPr bwMode="auto">
          <a:xfrm>
            <a:off x="5842000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3" name="Line 379"/>
          <p:cNvSpPr>
            <a:spLocks noChangeShapeType="1"/>
          </p:cNvSpPr>
          <p:nvPr/>
        </p:nvSpPr>
        <p:spPr bwMode="auto">
          <a:xfrm>
            <a:off x="5992813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4" name="Line 380"/>
          <p:cNvSpPr>
            <a:spLocks noChangeShapeType="1"/>
          </p:cNvSpPr>
          <p:nvPr/>
        </p:nvSpPr>
        <p:spPr bwMode="auto">
          <a:xfrm>
            <a:off x="6143625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5" name="Line 381"/>
          <p:cNvSpPr>
            <a:spLocks noChangeShapeType="1"/>
          </p:cNvSpPr>
          <p:nvPr/>
        </p:nvSpPr>
        <p:spPr bwMode="auto">
          <a:xfrm>
            <a:off x="6294438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6" name="Line 382"/>
          <p:cNvSpPr>
            <a:spLocks noChangeShapeType="1"/>
          </p:cNvSpPr>
          <p:nvPr/>
        </p:nvSpPr>
        <p:spPr bwMode="auto">
          <a:xfrm>
            <a:off x="6445250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7" name="Line 383"/>
          <p:cNvSpPr>
            <a:spLocks noChangeShapeType="1"/>
          </p:cNvSpPr>
          <p:nvPr/>
        </p:nvSpPr>
        <p:spPr bwMode="auto">
          <a:xfrm>
            <a:off x="6594475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8" name="Line 384"/>
          <p:cNvSpPr>
            <a:spLocks noChangeShapeType="1"/>
          </p:cNvSpPr>
          <p:nvPr/>
        </p:nvSpPr>
        <p:spPr bwMode="auto">
          <a:xfrm>
            <a:off x="6745288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9" name="Line 385"/>
          <p:cNvSpPr>
            <a:spLocks noChangeShapeType="1"/>
          </p:cNvSpPr>
          <p:nvPr/>
        </p:nvSpPr>
        <p:spPr bwMode="auto">
          <a:xfrm>
            <a:off x="6896100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0" name="Line 386"/>
          <p:cNvSpPr>
            <a:spLocks noChangeShapeType="1"/>
          </p:cNvSpPr>
          <p:nvPr/>
        </p:nvSpPr>
        <p:spPr bwMode="auto">
          <a:xfrm>
            <a:off x="7046913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1" name="Line 387"/>
          <p:cNvSpPr>
            <a:spLocks noChangeShapeType="1"/>
          </p:cNvSpPr>
          <p:nvPr/>
        </p:nvSpPr>
        <p:spPr bwMode="auto">
          <a:xfrm>
            <a:off x="7197725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2" name="Line 388"/>
          <p:cNvSpPr>
            <a:spLocks noChangeShapeType="1"/>
          </p:cNvSpPr>
          <p:nvPr/>
        </p:nvSpPr>
        <p:spPr bwMode="auto">
          <a:xfrm>
            <a:off x="7348538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3" name="Line 389"/>
          <p:cNvSpPr>
            <a:spLocks noChangeShapeType="1"/>
          </p:cNvSpPr>
          <p:nvPr/>
        </p:nvSpPr>
        <p:spPr bwMode="auto">
          <a:xfrm>
            <a:off x="7499350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4" name="Line 390"/>
          <p:cNvSpPr>
            <a:spLocks noChangeShapeType="1"/>
          </p:cNvSpPr>
          <p:nvPr/>
        </p:nvSpPr>
        <p:spPr bwMode="auto">
          <a:xfrm>
            <a:off x="7648575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5" name="Line 391"/>
          <p:cNvSpPr>
            <a:spLocks noChangeShapeType="1"/>
          </p:cNvSpPr>
          <p:nvPr/>
        </p:nvSpPr>
        <p:spPr bwMode="auto">
          <a:xfrm>
            <a:off x="7799388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6" name="Line 392"/>
          <p:cNvSpPr>
            <a:spLocks noChangeShapeType="1"/>
          </p:cNvSpPr>
          <p:nvPr/>
        </p:nvSpPr>
        <p:spPr bwMode="auto">
          <a:xfrm>
            <a:off x="7950200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7" name="Line 393"/>
          <p:cNvSpPr>
            <a:spLocks noChangeShapeType="1"/>
          </p:cNvSpPr>
          <p:nvPr/>
        </p:nvSpPr>
        <p:spPr bwMode="auto">
          <a:xfrm>
            <a:off x="8101013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8" name="Line 394"/>
          <p:cNvSpPr>
            <a:spLocks noChangeShapeType="1"/>
          </p:cNvSpPr>
          <p:nvPr/>
        </p:nvSpPr>
        <p:spPr bwMode="auto">
          <a:xfrm>
            <a:off x="4787900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9" name="Line 395"/>
          <p:cNvSpPr>
            <a:spLocks noChangeShapeType="1"/>
          </p:cNvSpPr>
          <p:nvPr/>
        </p:nvSpPr>
        <p:spPr bwMode="auto">
          <a:xfrm>
            <a:off x="4938713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40" name="Line 396"/>
          <p:cNvSpPr>
            <a:spLocks noChangeShapeType="1"/>
          </p:cNvSpPr>
          <p:nvPr/>
        </p:nvSpPr>
        <p:spPr bwMode="auto">
          <a:xfrm>
            <a:off x="5089525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41" name="Rectangle 397"/>
          <p:cNvSpPr>
            <a:spLocks noChangeArrowheads="1"/>
          </p:cNvSpPr>
          <p:nvPr/>
        </p:nvSpPr>
        <p:spPr bwMode="auto">
          <a:xfrm>
            <a:off x="5795963" y="4437063"/>
            <a:ext cx="1655762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en-US" sz="1400" b="1"/>
              <a:t>32 thermocouples</a:t>
            </a:r>
            <a:endParaRPr lang="ru-RU" sz="1400"/>
          </a:p>
        </p:txBody>
      </p:sp>
      <p:sp>
        <p:nvSpPr>
          <p:cNvPr id="6542" name="Rectangle 398"/>
          <p:cNvSpPr>
            <a:spLocks noChangeArrowheads="1"/>
          </p:cNvSpPr>
          <p:nvPr/>
        </p:nvSpPr>
        <p:spPr bwMode="auto">
          <a:xfrm>
            <a:off x="5389563" y="4911725"/>
            <a:ext cx="452437" cy="234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000"/>
              <a:t>P2</a:t>
            </a:r>
            <a:endParaRPr lang="ru-RU" sz="1000"/>
          </a:p>
        </p:txBody>
      </p:sp>
      <p:sp>
        <p:nvSpPr>
          <p:cNvPr id="6543" name="Rectangle 399"/>
          <p:cNvSpPr>
            <a:spLocks noChangeArrowheads="1"/>
          </p:cNvSpPr>
          <p:nvPr/>
        </p:nvSpPr>
        <p:spPr bwMode="auto">
          <a:xfrm>
            <a:off x="7648575" y="4911725"/>
            <a:ext cx="452438" cy="234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/>
              <a:t>P8</a:t>
            </a:r>
            <a:endParaRPr lang="ru-RU" sz="1000"/>
          </a:p>
        </p:txBody>
      </p:sp>
      <p:sp>
        <p:nvSpPr>
          <p:cNvPr id="6544" name="Rectangle 400"/>
          <p:cNvSpPr>
            <a:spLocks noChangeArrowheads="1"/>
          </p:cNvSpPr>
          <p:nvPr/>
        </p:nvSpPr>
        <p:spPr bwMode="auto">
          <a:xfrm>
            <a:off x="4787900" y="4911725"/>
            <a:ext cx="452438" cy="234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000"/>
              <a:t>P1</a:t>
            </a:r>
            <a:endParaRPr lang="ru-RU" sz="1000"/>
          </a:p>
        </p:txBody>
      </p:sp>
      <p:sp>
        <p:nvSpPr>
          <p:cNvPr id="6545" name="Line 401"/>
          <p:cNvSpPr>
            <a:spLocks noChangeShapeType="1"/>
          </p:cNvSpPr>
          <p:nvPr/>
        </p:nvSpPr>
        <p:spPr bwMode="auto">
          <a:xfrm>
            <a:off x="5240338" y="5132388"/>
            <a:ext cx="903287" cy="393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46" name="Line 402"/>
          <p:cNvSpPr>
            <a:spLocks noChangeShapeType="1"/>
          </p:cNvSpPr>
          <p:nvPr/>
        </p:nvSpPr>
        <p:spPr bwMode="auto">
          <a:xfrm>
            <a:off x="5842000" y="5146675"/>
            <a:ext cx="452438" cy="350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47" name="Line 403"/>
          <p:cNvSpPr>
            <a:spLocks noChangeShapeType="1"/>
          </p:cNvSpPr>
          <p:nvPr/>
        </p:nvSpPr>
        <p:spPr bwMode="auto">
          <a:xfrm>
            <a:off x="6445250" y="5146675"/>
            <a:ext cx="0" cy="350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48" name="Line 404"/>
          <p:cNvSpPr>
            <a:spLocks noChangeShapeType="1"/>
          </p:cNvSpPr>
          <p:nvPr/>
        </p:nvSpPr>
        <p:spPr bwMode="auto">
          <a:xfrm flipH="1">
            <a:off x="6594475" y="5146675"/>
            <a:ext cx="452438" cy="350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49" name="Line 405"/>
          <p:cNvSpPr>
            <a:spLocks noChangeShapeType="1"/>
          </p:cNvSpPr>
          <p:nvPr/>
        </p:nvSpPr>
        <p:spPr bwMode="auto">
          <a:xfrm flipH="1">
            <a:off x="6745288" y="5127625"/>
            <a:ext cx="903287" cy="3889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1" name="Rectangle 407"/>
          <p:cNvSpPr>
            <a:spLocks noChangeArrowheads="1"/>
          </p:cNvSpPr>
          <p:nvPr/>
        </p:nvSpPr>
        <p:spPr bwMode="auto">
          <a:xfrm>
            <a:off x="5842000" y="4911725"/>
            <a:ext cx="180657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200"/>
              <a:t>…………………………….</a:t>
            </a:r>
            <a:endParaRPr lang="ru-RU"/>
          </a:p>
        </p:txBody>
      </p:sp>
      <p:sp>
        <p:nvSpPr>
          <p:cNvPr id="6552" name="Line 408"/>
          <p:cNvSpPr>
            <a:spLocks noChangeShapeType="1"/>
          </p:cNvSpPr>
          <p:nvPr/>
        </p:nvSpPr>
        <p:spPr bwMode="auto">
          <a:xfrm>
            <a:off x="1374775" y="40052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3" name="Line 409"/>
          <p:cNvSpPr>
            <a:spLocks noChangeShapeType="1"/>
          </p:cNvSpPr>
          <p:nvPr/>
        </p:nvSpPr>
        <p:spPr bwMode="auto">
          <a:xfrm>
            <a:off x="1431925" y="32559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" name="Rectangle 410"/>
          <p:cNvSpPr>
            <a:spLocks noChangeArrowheads="1"/>
          </p:cNvSpPr>
          <p:nvPr/>
        </p:nvSpPr>
        <p:spPr bwMode="auto">
          <a:xfrm>
            <a:off x="896938" y="3471863"/>
            <a:ext cx="720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ru-RU" sz="1200"/>
              <a:t>250</a:t>
            </a:r>
            <a:endParaRPr lang="ru-RU"/>
          </a:p>
        </p:txBody>
      </p:sp>
      <p:sp>
        <p:nvSpPr>
          <p:cNvPr id="6555" name="AutoShape 411"/>
          <p:cNvSpPr>
            <a:spLocks/>
          </p:cNvSpPr>
          <p:nvPr/>
        </p:nvSpPr>
        <p:spPr bwMode="auto">
          <a:xfrm rot="17400000">
            <a:off x="6674645" y="853281"/>
            <a:ext cx="258762" cy="1152525"/>
          </a:xfrm>
          <a:prstGeom prst="rightBrace">
            <a:avLst>
              <a:gd name="adj1" fmla="val 37117"/>
              <a:gd name="adj2" fmla="val 5012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6" name="AutoShape 412"/>
          <p:cNvSpPr>
            <a:spLocks/>
          </p:cNvSpPr>
          <p:nvPr/>
        </p:nvSpPr>
        <p:spPr bwMode="auto">
          <a:xfrm rot="21000000">
            <a:off x="7640638" y="2060575"/>
            <a:ext cx="258762" cy="1152525"/>
          </a:xfrm>
          <a:prstGeom prst="rightBrace">
            <a:avLst>
              <a:gd name="adj1" fmla="val 25301"/>
              <a:gd name="adj2" fmla="val 5012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7" name="AutoShape 413"/>
          <p:cNvSpPr>
            <a:spLocks/>
          </p:cNvSpPr>
          <p:nvPr/>
        </p:nvSpPr>
        <p:spPr bwMode="auto">
          <a:xfrm rot="3000000">
            <a:off x="7063581" y="3544094"/>
            <a:ext cx="258763" cy="1152525"/>
          </a:xfrm>
          <a:prstGeom prst="rightBrace">
            <a:avLst>
              <a:gd name="adj1" fmla="val 25301"/>
              <a:gd name="adj2" fmla="val 5012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8" name="AutoShape 414"/>
          <p:cNvSpPr>
            <a:spLocks/>
          </p:cNvSpPr>
          <p:nvPr/>
        </p:nvSpPr>
        <p:spPr bwMode="auto">
          <a:xfrm rot="6600000">
            <a:off x="5493545" y="3717131"/>
            <a:ext cx="258762" cy="1152525"/>
          </a:xfrm>
          <a:prstGeom prst="rightBrace">
            <a:avLst>
              <a:gd name="adj1" fmla="val 25301"/>
              <a:gd name="adj2" fmla="val 5012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9" name="AutoShape 415"/>
          <p:cNvSpPr>
            <a:spLocks/>
          </p:cNvSpPr>
          <p:nvPr/>
        </p:nvSpPr>
        <p:spPr bwMode="auto">
          <a:xfrm rot="10200000">
            <a:off x="4498975" y="2492375"/>
            <a:ext cx="258763" cy="1152525"/>
          </a:xfrm>
          <a:prstGeom prst="rightBrace">
            <a:avLst>
              <a:gd name="adj1" fmla="val 25301"/>
              <a:gd name="adj2" fmla="val 5012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60" name="AutoShape 416"/>
          <p:cNvSpPr>
            <a:spLocks/>
          </p:cNvSpPr>
          <p:nvPr/>
        </p:nvSpPr>
        <p:spPr bwMode="auto">
          <a:xfrm rot="13800000">
            <a:off x="5104607" y="1053306"/>
            <a:ext cx="258762" cy="1152525"/>
          </a:xfrm>
          <a:prstGeom prst="rightBrace">
            <a:avLst>
              <a:gd name="adj1" fmla="val 25301"/>
              <a:gd name="adj2" fmla="val 5012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61" name="Oval 417"/>
          <p:cNvSpPr>
            <a:spLocks noChangeArrowheads="1"/>
          </p:cNvSpPr>
          <p:nvPr/>
        </p:nvSpPr>
        <p:spPr bwMode="auto">
          <a:xfrm>
            <a:off x="8316913" y="6049963"/>
            <a:ext cx="360362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7</a:t>
            </a:r>
            <a:endParaRPr lang="ru-RU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6" name="Picture 26" descr="деталь (ENG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1344613"/>
            <a:ext cx="7431088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1" name="Picture 21" descr="термопара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4127500"/>
            <a:ext cx="7589838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-6350" y="1588"/>
            <a:ext cx="9144000" cy="6858000"/>
            <a:chOff x="0" y="0"/>
            <a:chExt cx="5760" cy="4320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0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1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10252" name="Picture 12" descr="Эмбл ВНИИЭФ 02ф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74638" y="461963"/>
            <a:ext cx="8474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VIII. Thermocouples construction and preparation technology</a:t>
            </a:r>
            <a:endParaRPr lang="ru-RU" sz="2400" b="1"/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8316913" y="6049963"/>
            <a:ext cx="360362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8</a:t>
            </a:r>
            <a:endParaRPr lang="ru-RU" b="1"/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4067175" y="3548063"/>
            <a:ext cx="4586288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/>
              <a:t>Chromel</a:t>
            </a:r>
            <a:r>
              <a:rPr lang="ru-RU" sz="1600" i="1"/>
              <a:t>-</a:t>
            </a:r>
            <a:r>
              <a:rPr lang="en-US" sz="1600" i="1"/>
              <a:t>Allimel</a:t>
            </a:r>
            <a:r>
              <a:rPr lang="ru-RU" sz="1600" i="1"/>
              <a:t> </a:t>
            </a:r>
            <a:r>
              <a:rPr lang="en-US" sz="1600" i="1"/>
              <a:t>thermocouples – up to </a:t>
            </a:r>
            <a:r>
              <a:rPr lang="ru-RU" sz="1600" i="1"/>
              <a:t>1500</a:t>
            </a:r>
            <a:r>
              <a:rPr lang="ru-RU" sz="1600" i="1">
                <a:sym typeface="Symbol" pitchFamily="18" charset="2"/>
              </a:rPr>
              <a:t></a:t>
            </a:r>
          </a:p>
          <a:p>
            <a:pPr>
              <a:spcBef>
                <a:spcPct val="50000"/>
              </a:spcBef>
            </a:pPr>
            <a:r>
              <a:rPr lang="en-US" sz="1600" i="1"/>
              <a:t>Rhenium-Tungsten thermocouples – up to 2500</a:t>
            </a:r>
            <a:r>
              <a:rPr lang="ru-RU" sz="1600" i="1">
                <a:sym typeface="Symbol" pitchFamily="18" charset="2"/>
              </a:rPr>
              <a:t></a:t>
            </a:r>
            <a:endParaRPr lang="ru-RU" sz="1600" i="1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669925" y="908050"/>
            <a:ext cx="142875" cy="57626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710</Words>
  <Application>Microsoft Office PowerPoint</Application>
  <PresentationFormat>Bildschirmpräsentation (4:3)</PresentationFormat>
  <Paragraphs>190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Symbol</vt:lpstr>
      <vt:lpstr>Wingdings</vt:lpstr>
      <vt:lpstr>Оформление по умолчанию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VNIIEF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McLEODJr</dc:creator>
  <cp:lastModifiedBy>Peters, Ursula</cp:lastModifiedBy>
  <cp:revision>70</cp:revision>
  <dcterms:created xsi:type="dcterms:W3CDTF">2008-07-01T11:21:35Z</dcterms:created>
  <dcterms:modified xsi:type="dcterms:W3CDTF">2012-10-11T15:18:16Z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#3831 (MCCI) «Development and experiments at large-scale installation for heating and retention of corium» Part I</vt:lpwstr>
  </property>
</Properties>
</file>