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256" r:id="rId2"/>
    <p:sldId id="257" r:id="rId3"/>
    <p:sldId id="260" r:id="rId4"/>
    <p:sldId id="258" r:id="rId5"/>
    <p:sldId id="261" r:id="rId6"/>
    <p:sldId id="259" r:id="rId7"/>
    <p:sldId id="262"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0" y="10"/>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143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143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143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21A808A-D884-4F9C-96B5-FC7FE9FE6A99}" type="slidenum">
              <a:rPr lang="ru-RU"/>
              <a:pPr/>
              <a:t>‹Nr.›</a:t>
            </a:fld>
            <a:endParaRPr lang="ru-RU"/>
          </a:p>
        </p:txBody>
      </p:sp>
    </p:spTree>
    <p:extLst>
      <p:ext uri="{BB962C8B-B14F-4D97-AF65-F5344CB8AC3E}">
        <p14:creationId xmlns:p14="http://schemas.microsoft.com/office/powerpoint/2010/main" val="1344238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50D7402-DC19-4FB2-8A88-59D9DE12D795}" type="slidenum">
              <a:rPr lang="ru-RU"/>
              <a:pPr/>
              <a:t>‹Nr.›</a:t>
            </a:fld>
            <a:endParaRPr lang="ru-RU"/>
          </a:p>
        </p:txBody>
      </p:sp>
    </p:spTree>
    <p:extLst>
      <p:ext uri="{BB962C8B-B14F-4D97-AF65-F5344CB8AC3E}">
        <p14:creationId xmlns:p14="http://schemas.microsoft.com/office/powerpoint/2010/main" val="35793166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A30F952-E50F-4030-A8F1-67FE4DD5FBF3}" type="slidenum">
              <a:rPr lang="ru-RU"/>
              <a:pPr/>
              <a:t>2</a:t>
            </a:fld>
            <a:endParaRPr lang="ru-RU"/>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ru-RU" noProof="0" smtClean="0"/>
              <a:t>Образец заголовка</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512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25" name="Rectangle 5"/>
          <p:cNvSpPr>
            <a:spLocks noGrp="1" noChangeArrowheads="1"/>
          </p:cNvSpPr>
          <p:nvPr>
            <p:ph type="ftr" sz="quarter" idx="3"/>
          </p:nvPr>
        </p:nvSpPr>
        <p:spPr/>
        <p:txBody>
          <a:bodyPr/>
          <a:lstStyle>
            <a:lvl1pPr>
              <a:defRPr/>
            </a:lvl1pPr>
          </a:lstStyle>
          <a:p>
            <a:endParaRPr lang="ru-RU"/>
          </a:p>
        </p:txBody>
      </p:sp>
      <p:sp>
        <p:nvSpPr>
          <p:cNvPr id="5126" name="Rectangle 6"/>
          <p:cNvSpPr>
            <a:spLocks noGrp="1" noChangeArrowheads="1"/>
          </p:cNvSpPr>
          <p:nvPr>
            <p:ph type="sldNum" sz="quarter" idx="4"/>
          </p:nvPr>
        </p:nvSpPr>
        <p:spPr/>
        <p:txBody>
          <a:bodyPr/>
          <a:lstStyle>
            <a:lvl1pPr>
              <a:defRPr/>
            </a:lvl1pPr>
          </a:lstStyle>
          <a:p>
            <a:fld id="{F72AFF4C-C966-41C6-A682-A61F06239DF0}" type="slidenum">
              <a:rPr lang="ru-RU"/>
              <a:pPr/>
              <a:t>‹Nr.›</a:t>
            </a:fld>
            <a:endParaRPr lang="ru-RU"/>
          </a:p>
        </p:txBody>
      </p:sp>
      <p:sp>
        <p:nvSpPr>
          <p:cNvPr id="5127" name="Rectangle 7"/>
          <p:cNvSpPr>
            <a:spLocks noGrp="1" noChangeArrowheads="1"/>
          </p:cNvSpPr>
          <p:nvPr>
            <p:ph type="dt" sz="quarter" idx="2"/>
          </p:nvPr>
        </p:nvSpPr>
        <p:spPr/>
        <p:txBody>
          <a:bodyPr/>
          <a:lstStyle>
            <a:lvl1pPr>
              <a:defRPr/>
            </a:lvl1p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B00DC9B4-129F-4024-9B3A-4EBFC7A00B3A}" type="slidenum">
              <a:rPr lang="ru-RU"/>
              <a:pPr/>
              <a:t>‹Nr.›</a:t>
            </a:fld>
            <a:endParaRPr lang="ru-RU"/>
          </a:p>
        </p:txBody>
      </p:sp>
    </p:spTree>
    <p:extLst>
      <p:ext uri="{BB962C8B-B14F-4D97-AF65-F5344CB8AC3E}">
        <p14:creationId xmlns:p14="http://schemas.microsoft.com/office/powerpoint/2010/main" val="3594975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92100"/>
            <a:ext cx="2057400" cy="57277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92100"/>
            <a:ext cx="6019800" cy="57277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EFFDDFD1-3CA5-44D9-8E76-0E78841E2F85}" type="slidenum">
              <a:rPr lang="ru-RU"/>
              <a:pPr/>
              <a:t>‹Nr.›</a:t>
            </a:fld>
            <a:endParaRPr lang="ru-RU"/>
          </a:p>
        </p:txBody>
      </p:sp>
    </p:spTree>
    <p:extLst>
      <p:ext uri="{BB962C8B-B14F-4D97-AF65-F5344CB8AC3E}">
        <p14:creationId xmlns:p14="http://schemas.microsoft.com/office/powerpoint/2010/main" val="4165904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92100"/>
            <a:ext cx="8229600" cy="13843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905000"/>
            <a:ext cx="40386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05000"/>
            <a:ext cx="40386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245225"/>
            <a:ext cx="2133600" cy="476250"/>
          </a:xfrm>
        </p:spPr>
        <p:txBody>
          <a:bodyPr/>
          <a:lstStyle>
            <a:lvl1pPr>
              <a:defRPr/>
            </a:lvl1pPr>
          </a:lstStyle>
          <a:p>
            <a:endParaRPr lang="ru-RU"/>
          </a:p>
        </p:txBody>
      </p:sp>
      <p:sp>
        <p:nvSpPr>
          <p:cNvPr id="6" name="Fußzeilenplatzhalter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Foliennummernplatzhalter 6"/>
          <p:cNvSpPr>
            <a:spLocks noGrp="1"/>
          </p:cNvSpPr>
          <p:nvPr>
            <p:ph type="sldNum" sz="quarter" idx="12"/>
          </p:nvPr>
        </p:nvSpPr>
        <p:spPr>
          <a:xfrm>
            <a:off x="6553200" y="6245225"/>
            <a:ext cx="2133600" cy="476250"/>
          </a:xfrm>
        </p:spPr>
        <p:txBody>
          <a:bodyPr/>
          <a:lstStyle>
            <a:lvl1pPr>
              <a:defRPr/>
            </a:lvl1pPr>
          </a:lstStyle>
          <a:p>
            <a:fld id="{8CD21B55-12D2-4305-A0D9-2282C831A7D4}" type="slidenum">
              <a:rPr lang="ru-RU"/>
              <a:pPr/>
              <a:t>‹Nr.›</a:t>
            </a:fld>
            <a:endParaRPr lang="ru-RU"/>
          </a:p>
        </p:txBody>
      </p:sp>
    </p:spTree>
    <p:extLst>
      <p:ext uri="{BB962C8B-B14F-4D97-AF65-F5344CB8AC3E}">
        <p14:creationId xmlns:p14="http://schemas.microsoft.com/office/powerpoint/2010/main" val="326797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BBE2C4EA-138C-43C7-B199-3D996A823694}" type="slidenum">
              <a:rPr lang="ru-RU"/>
              <a:pPr/>
              <a:t>‹Nr.›</a:t>
            </a:fld>
            <a:endParaRPr lang="ru-RU"/>
          </a:p>
        </p:txBody>
      </p:sp>
    </p:spTree>
    <p:extLst>
      <p:ext uri="{BB962C8B-B14F-4D97-AF65-F5344CB8AC3E}">
        <p14:creationId xmlns:p14="http://schemas.microsoft.com/office/powerpoint/2010/main" val="1265072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78F7A86-E6A4-4F5F-A1D4-5B6B0ED479B9}" type="slidenum">
              <a:rPr lang="ru-RU"/>
              <a:pPr/>
              <a:t>‹Nr.›</a:t>
            </a:fld>
            <a:endParaRPr lang="ru-RU"/>
          </a:p>
        </p:txBody>
      </p:sp>
    </p:spTree>
    <p:extLst>
      <p:ext uri="{BB962C8B-B14F-4D97-AF65-F5344CB8AC3E}">
        <p14:creationId xmlns:p14="http://schemas.microsoft.com/office/powerpoint/2010/main" val="921902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F6CA780E-77FC-482A-ABDB-09F1721DAB43}" type="slidenum">
              <a:rPr lang="ru-RU"/>
              <a:pPr/>
              <a:t>‹Nr.›</a:t>
            </a:fld>
            <a:endParaRPr lang="ru-RU"/>
          </a:p>
        </p:txBody>
      </p:sp>
    </p:spTree>
    <p:extLst>
      <p:ext uri="{BB962C8B-B14F-4D97-AF65-F5344CB8AC3E}">
        <p14:creationId xmlns:p14="http://schemas.microsoft.com/office/powerpoint/2010/main" val="498664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48CED2B7-B406-4EC3-94C1-9BD6D06E599E}" type="slidenum">
              <a:rPr lang="ru-RU"/>
              <a:pPr/>
              <a:t>‹Nr.›</a:t>
            </a:fld>
            <a:endParaRPr lang="ru-RU"/>
          </a:p>
        </p:txBody>
      </p:sp>
    </p:spTree>
    <p:extLst>
      <p:ext uri="{BB962C8B-B14F-4D97-AF65-F5344CB8AC3E}">
        <p14:creationId xmlns:p14="http://schemas.microsoft.com/office/powerpoint/2010/main" val="38965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C3442F52-2B9D-4A09-999C-AA5F3EBEC308}" type="slidenum">
              <a:rPr lang="ru-RU"/>
              <a:pPr/>
              <a:t>‹Nr.›</a:t>
            </a:fld>
            <a:endParaRPr lang="ru-RU"/>
          </a:p>
        </p:txBody>
      </p:sp>
    </p:spTree>
    <p:extLst>
      <p:ext uri="{BB962C8B-B14F-4D97-AF65-F5344CB8AC3E}">
        <p14:creationId xmlns:p14="http://schemas.microsoft.com/office/powerpoint/2010/main" val="49282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A283D975-51D7-49D0-992F-3072775236EC}" type="slidenum">
              <a:rPr lang="ru-RU"/>
              <a:pPr/>
              <a:t>‹Nr.›</a:t>
            </a:fld>
            <a:endParaRPr lang="ru-RU"/>
          </a:p>
        </p:txBody>
      </p:sp>
    </p:spTree>
    <p:extLst>
      <p:ext uri="{BB962C8B-B14F-4D97-AF65-F5344CB8AC3E}">
        <p14:creationId xmlns:p14="http://schemas.microsoft.com/office/powerpoint/2010/main" val="399551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B215886C-AA20-4557-B8C8-4609CE05FC12}" type="slidenum">
              <a:rPr lang="ru-RU"/>
              <a:pPr/>
              <a:t>‹Nr.›</a:t>
            </a:fld>
            <a:endParaRPr lang="ru-RU"/>
          </a:p>
        </p:txBody>
      </p:sp>
    </p:spTree>
    <p:extLst>
      <p:ext uri="{BB962C8B-B14F-4D97-AF65-F5344CB8AC3E}">
        <p14:creationId xmlns:p14="http://schemas.microsoft.com/office/powerpoint/2010/main" val="212301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595FD582-8497-40E6-85B4-965D9A0F321D}" type="slidenum">
              <a:rPr lang="ru-RU"/>
              <a:pPr/>
              <a:t>‹Nr.›</a:t>
            </a:fld>
            <a:endParaRPr lang="ru-RU"/>
          </a:p>
        </p:txBody>
      </p:sp>
    </p:spTree>
    <p:extLst>
      <p:ext uri="{BB962C8B-B14F-4D97-AF65-F5344CB8AC3E}">
        <p14:creationId xmlns:p14="http://schemas.microsoft.com/office/powerpoint/2010/main" val="4053197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09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ru-RU"/>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ru-RU"/>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E14309F4-744A-40C8-B4FA-D20070C7084E}" type="slidenum">
              <a:rPr lang="ru-RU"/>
              <a:pPr/>
              <a:t>‹Nr.›</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A59E967B-3FF5-4CDF-8AEB-3C659E32A2A1}" type="slidenum">
              <a:rPr lang="ru-RU"/>
              <a:pPr/>
              <a:t>1</a:t>
            </a:fld>
            <a:endParaRPr lang="ru-RU"/>
          </a:p>
        </p:txBody>
      </p:sp>
      <p:sp>
        <p:nvSpPr>
          <p:cNvPr id="2050" name="Rectangle 2"/>
          <p:cNvSpPr>
            <a:spLocks noGrp="1" noChangeArrowheads="1"/>
          </p:cNvSpPr>
          <p:nvPr>
            <p:ph type="ctrTitle"/>
          </p:nvPr>
        </p:nvSpPr>
        <p:spPr/>
        <p:txBody>
          <a:bodyPr/>
          <a:lstStyle/>
          <a:p>
            <a:r>
              <a:rPr lang="en-US" sz="3200" b="1"/>
              <a:t>Some remarks to results of corium pool in RPV model calculation for INVECOR project</a:t>
            </a:r>
            <a:endParaRPr lang="ru-RU" sz="3200" b="1"/>
          </a:p>
        </p:txBody>
      </p:sp>
      <p:sp>
        <p:nvSpPr>
          <p:cNvPr id="2051" name="Rectangle 3"/>
          <p:cNvSpPr>
            <a:spLocks noGrp="1" noChangeArrowheads="1"/>
          </p:cNvSpPr>
          <p:nvPr>
            <p:ph type="subTitle" idx="1"/>
          </p:nvPr>
        </p:nvSpPr>
        <p:spPr>
          <a:xfrm>
            <a:off x="1371600" y="4868863"/>
            <a:ext cx="6400800" cy="1008062"/>
          </a:xfrm>
        </p:spPr>
        <p:txBody>
          <a:bodyPr/>
          <a:lstStyle/>
          <a:p>
            <a:pPr algn="l">
              <a:lnSpc>
                <a:spcPct val="90000"/>
              </a:lnSpc>
            </a:pPr>
            <a:r>
              <a:rPr lang="en-US" sz="1800"/>
              <a:t>By Vladimir Zhdanov</a:t>
            </a:r>
          </a:p>
          <a:p>
            <a:pPr algn="l">
              <a:lnSpc>
                <a:spcPct val="90000"/>
              </a:lnSpc>
            </a:pPr>
            <a:r>
              <a:rPr lang="en-US" sz="1800"/>
              <a:t>10</a:t>
            </a:r>
            <a:r>
              <a:rPr lang="en-US" sz="1800" baseline="30000"/>
              <a:t>th</a:t>
            </a:r>
            <a:r>
              <a:rPr lang="en-US" sz="1800"/>
              <a:t> CEG-SAM meeting</a:t>
            </a:r>
          </a:p>
          <a:p>
            <a:pPr algn="l">
              <a:lnSpc>
                <a:spcPct val="90000"/>
              </a:lnSpc>
            </a:pPr>
            <a:r>
              <a:rPr lang="en-US" sz="1800"/>
              <a:t>Kurchatov, Kazakhstan</a:t>
            </a:r>
            <a:endParaRPr lang="ru-RU"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6"/>
          <p:cNvSpPr>
            <a:spLocks noGrp="1"/>
          </p:cNvSpPr>
          <p:nvPr>
            <p:ph type="sldNum" sz="quarter" idx="12"/>
          </p:nvPr>
        </p:nvSpPr>
        <p:spPr/>
        <p:txBody>
          <a:bodyPr/>
          <a:lstStyle/>
          <a:p>
            <a:fld id="{4C4501A2-6CC0-47CB-B717-14E150C345A2}" type="slidenum">
              <a:rPr lang="ru-RU"/>
              <a:pPr/>
              <a:t>2</a:t>
            </a:fld>
            <a:endParaRPr lang="ru-RU"/>
          </a:p>
        </p:txBody>
      </p:sp>
      <p:sp>
        <p:nvSpPr>
          <p:cNvPr id="7170" name="Rectangle 2"/>
          <p:cNvSpPr>
            <a:spLocks noGrp="1" noChangeArrowheads="1"/>
          </p:cNvSpPr>
          <p:nvPr>
            <p:ph type="title"/>
          </p:nvPr>
        </p:nvSpPr>
        <p:spPr>
          <a:xfrm>
            <a:off x="457200" y="549275"/>
            <a:ext cx="8229600" cy="792163"/>
          </a:xfrm>
        </p:spPr>
        <p:txBody>
          <a:bodyPr/>
          <a:lstStyle/>
          <a:p>
            <a:pPr algn="ctr"/>
            <a:r>
              <a:rPr lang="en-US" sz="3200" b="1"/>
              <a:t>Comparison of results</a:t>
            </a:r>
            <a:endParaRPr lang="ru-RU" sz="3200" b="1"/>
          </a:p>
        </p:txBody>
      </p:sp>
      <p:sp>
        <p:nvSpPr>
          <p:cNvPr id="7171" name="Rectangle 3"/>
          <p:cNvSpPr>
            <a:spLocks noGrp="1" noChangeArrowheads="1"/>
          </p:cNvSpPr>
          <p:nvPr>
            <p:ph type="body" sz="half" idx="1"/>
          </p:nvPr>
        </p:nvSpPr>
        <p:spPr>
          <a:xfrm>
            <a:off x="107950" y="4652963"/>
            <a:ext cx="2449513" cy="720725"/>
          </a:xfrm>
        </p:spPr>
        <p:txBody>
          <a:bodyPr/>
          <a:lstStyle/>
          <a:p>
            <a:pPr marL="0" indent="0">
              <a:lnSpc>
                <a:spcPct val="80000"/>
              </a:lnSpc>
              <a:buFontTx/>
              <a:buNone/>
            </a:pPr>
            <a:r>
              <a:rPr lang="en-US" sz="1400">
                <a:solidFill>
                  <a:schemeClr val="hlink"/>
                </a:solidFill>
              </a:rPr>
              <a:t>NNC calculation</a:t>
            </a:r>
          </a:p>
          <a:p>
            <a:pPr marL="0" indent="0">
              <a:lnSpc>
                <a:spcPct val="80000"/>
              </a:lnSpc>
              <a:buFontTx/>
              <a:buNone/>
            </a:pPr>
            <a:r>
              <a:rPr lang="en-US" sz="1400"/>
              <a:t>Hottest spot on the RPV wall placed below electrode bottom end</a:t>
            </a:r>
            <a:endParaRPr lang="ru-RU" sz="1400"/>
          </a:p>
        </p:txBody>
      </p:sp>
      <p:sp>
        <p:nvSpPr>
          <p:cNvPr id="7172" name="Rectangle 4"/>
          <p:cNvSpPr>
            <a:spLocks noChangeArrowheads="1"/>
          </p:cNvSpPr>
          <p:nvPr/>
        </p:nvSpPr>
        <p:spPr bwMode="auto">
          <a:xfrm>
            <a:off x="3059113" y="4652963"/>
            <a:ext cx="2374900"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spcBef>
                <a:spcPct val="20000"/>
              </a:spcBef>
              <a:buClr>
                <a:schemeClr val="hlink"/>
              </a:buClr>
              <a:buSzPct val="120000"/>
            </a:pPr>
            <a:r>
              <a:rPr lang="en-US" sz="1400">
                <a:solidFill>
                  <a:schemeClr val="hlink"/>
                </a:solidFill>
                <a:effectLst>
                  <a:outerShdw blurRad="38100" dist="38100" dir="2700000" algn="tl">
                    <a:srgbClr val="000000"/>
                  </a:outerShdw>
                </a:effectLst>
              </a:rPr>
              <a:t>NITI calculation</a:t>
            </a:r>
          </a:p>
          <a:p>
            <a:pPr>
              <a:lnSpc>
                <a:spcPct val="80000"/>
              </a:lnSpc>
              <a:spcBef>
                <a:spcPct val="20000"/>
              </a:spcBef>
              <a:buClr>
                <a:schemeClr val="hlink"/>
              </a:buClr>
              <a:buSzPct val="120000"/>
            </a:pPr>
            <a:r>
              <a:rPr lang="en-US" sz="1400">
                <a:effectLst>
                  <a:outerShdw blurRad="38100" dist="38100" dir="2700000" algn="tl">
                    <a:srgbClr val="000000"/>
                  </a:outerShdw>
                </a:effectLst>
              </a:rPr>
              <a:t>Coldest spot on the RPV wall placed below electrode bottom end</a:t>
            </a:r>
            <a:endParaRPr lang="ru-RU" sz="1400">
              <a:effectLst>
                <a:outerShdw blurRad="38100" dist="38100" dir="2700000" algn="tl">
                  <a:srgbClr val="000000"/>
                </a:outerShdw>
              </a:effectLst>
            </a:endParaRPr>
          </a:p>
        </p:txBody>
      </p:sp>
      <p:graphicFrame>
        <p:nvGraphicFramePr>
          <p:cNvPr id="7173" name="Object 5"/>
          <p:cNvGraphicFramePr>
            <a:graphicFrameLocks/>
          </p:cNvGraphicFramePr>
          <p:nvPr>
            <p:ph sz="half" idx="2"/>
          </p:nvPr>
        </p:nvGraphicFramePr>
        <p:xfrm>
          <a:off x="2771775" y="2060575"/>
          <a:ext cx="3025775" cy="2376488"/>
        </p:xfrm>
        <a:graphic>
          <a:graphicData uri="http://schemas.openxmlformats.org/presentationml/2006/ole">
            <mc:AlternateContent xmlns:mc="http://schemas.openxmlformats.org/markup-compatibility/2006">
              <mc:Choice xmlns:v="urn:schemas-microsoft-com:vml" Requires="v">
                <p:oleObj spid="_x0000_s7182" name="Рисунок" r:id="rId4" imgW="2581907" imgH="1743881" progId="Word.Picture.8">
                  <p:embed/>
                </p:oleObj>
              </mc:Choice>
              <mc:Fallback>
                <p:oleObj name="Рисунок" r:id="rId4" imgW="2581907" imgH="1743881" progId="Word.Picture.8">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2060575"/>
                        <a:ext cx="3025775" cy="237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175" name="Picture 7" descr="70-50-100w"/>
          <p:cNvPicPr>
            <a:picLocks noChangeAspect="1" noChangeArrowheads="1"/>
          </p:cNvPicPr>
          <p:nvPr/>
        </p:nvPicPr>
        <p:blipFill>
          <a:blip r:embed="rId6">
            <a:extLst>
              <a:ext uri="{28A0092B-C50C-407E-A947-70E740481C1C}">
                <a14:useLocalDpi xmlns:a14="http://schemas.microsoft.com/office/drawing/2010/main" val="0"/>
              </a:ext>
            </a:extLst>
          </a:blip>
          <a:srcRect l="26855" r="13887" b="13287"/>
          <a:stretch>
            <a:fillRect/>
          </a:stretch>
        </p:blipFill>
        <p:spPr bwMode="auto">
          <a:xfrm>
            <a:off x="179388" y="2060575"/>
            <a:ext cx="1935162"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ChangeArrowheads="1"/>
          </p:cNvSpPr>
          <p:nvPr/>
        </p:nvSpPr>
        <p:spPr bwMode="auto">
          <a:xfrm>
            <a:off x="179388" y="1557338"/>
            <a:ext cx="85693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buClr>
                <a:schemeClr val="hlink"/>
              </a:buClr>
              <a:buSzPct val="120000"/>
            </a:pPr>
            <a:r>
              <a:rPr lang="en-US" sz="1600">
                <a:effectLst>
                  <a:outerShdw blurRad="38100" dist="38100" dir="2700000" algn="tl">
                    <a:srgbClr val="000000"/>
                  </a:outerShdw>
                </a:effectLst>
              </a:rPr>
              <a:t>Essential difference in resulting temperature fields by results of calculations NNC and NITI</a:t>
            </a:r>
            <a:endParaRPr lang="ru-RU" sz="1600">
              <a:effectLst>
                <a:outerShdw blurRad="38100" dist="38100" dir="2700000" algn="tl">
                  <a:srgbClr val="000000"/>
                </a:outerShdw>
              </a:effectLst>
            </a:endParaRPr>
          </a:p>
        </p:txBody>
      </p:sp>
      <p:sp>
        <p:nvSpPr>
          <p:cNvPr id="7177" name="Rectangle 9"/>
          <p:cNvSpPr>
            <a:spLocks noChangeArrowheads="1"/>
          </p:cNvSpPr>
          <p:nvPr/>
        </p:nvSpPr>
        <p:spPr bwMode="auto">
          <a:xfrm>
            <a:off x="250825" y="5661025"/>
            <a:ext cx="85693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buClr>
                <a:schemeClr val="hlink"/>
              </a:buClr>
              <a:buSzPct val="120000"/>
            </a:pPr>
            <a:r>
              <a:rPr lang="en-US" sz="1600">
                <a:effectLst>
                  <a:outerShdw blurRad="38100" dist="38100" dir="2700000" algn="tl">
                    <a:srgbClr val="000000"/>
                  </a:outerShdw>
                </a:effectLst>
              </a:rPr>
              <a:t>It is necessary to find out the reason of this difference and to consider thermal properties </a:t>
            </a:r>
            <a:br>
              <a:rPr lang="en-US" sz="1600">
                <a:effectLst>
                  <a:outerShdw blurRad="38100" dist="38100" dir="2700000" algn="tl">
                    <a:srgbClr val="000000"/>
                  </a:outerShdw>
                </a:effectLst>
              </a:rPr>
            </a:br>
            <a:r>
              <a:rPr lang="en-US" sz="1600">
                <a:effectLst>
                  <a:outerShdw blurRad="38100" dist="38100" dir="2700000" algn="tl">
                    <a:srgbClr val="000000"/>
                  </a:outerShdw>
                </a:effectLst>
              </a:rPr>
              <a:t>of graphite</a:t>
            </a:r>
            <a:endParaRPr lang="ru-RU" sz="1600">
              <a:effectLst>
                <a:outerShdw blurRad="38100" dist="38100" dir="2700000" algn="tl">
                  <a:srgbClr val="000000"/>
                </a:outerShdw>
              </a:effectLst>
            </a:endParaRPr>
          </a:p>
        </p:txBody>
      </p:sp>
      <p:pic>
        <p:nvPicPr>
          <p:cNvPr id="7179" name="Picture 11" descr="graphite capacit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3663" y="3716338"/>
            <a:ext cx="2490787" cy="1811337"/>
          </a:xfrm>
          <a:prstGeom prst="rect">
            <a:avLst/>
          </a:prstGeom>
          <a:noFill/>
          <a:extLst>
            <a:ext uri="{909E8E84-426E-40DD-AFC4-6F175D3DCCD1}">
              <a14:hiddenFill xmlns:a14="http://schemas.microsoft.com/office/drawing/2010/main">
                <a:solidFill>
                  <a:srgbClr val="FFFFFF"/>
                </a:solidFill>
              </a14:hiddenFill>
            </a:ext>
          </a:extLst>
        </p:spPr>
      </p:pic>
      <p:pic>
        <p:nvPicPr>
          <p:cNvPr id="7180" name="Picture 12" descr="graphite lambd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43663" y="1916113"/>
            <a:ext cx="2452687" cy="1687512"/>
          </a:xfrm>
          <a:prstGeom prst="rect">
            <a:avLst/>
          </a:prstGeom>
          <a:noFill/>
          <a:extLst>
            <a:ext uri="{909E8E84-426E-40DD-AFC4-6F175D3DCCD1}">
              <a14:hiddenFill xmlns:a14="http://schemas.microsoft.com/office/drawing/2010/main">
                <a:solidFill>
                  <a:srgbClr val="FFFFFF"/>
                </a:solidFill>
              </a14:hiddenFill>
            </a:ext>
          </a:extLst>
        </p:spPr>
      </p:pic>
      <p:sp>
        <p:nvSpPr>
          <p:cNvPr id="7181" name="AutoShape 13"/>
          <p:cNvSpPr>
            <a:spLocks noChangeArrowheads="1"/>
          </p:cNvSpPr>
          <p:nvPr/>
        </p:nvSpPr>
        <p:spPr bwMode="auto">
          <a:xfrm flipV="1">
            <a:off x="3743325" y="3608388"/>
            <a:ext cx="1079500" cy="360362"/>
          </a:xfrm>
          <a:prstGeom prst="rtTriangle">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5"/>
          <p:cNvSpPr>
            <a:spLocks noGrp="1"/>
          </p:cNvSpPr>
          <p:nvPr>
            <p:ph type="sldNum" sz="quarter" idx="12"/>
          </p:nvPr>
        </p:nvSpPr>
        <p:spPr/>
        <p:txBody>
          <a:bodyPr/>
          <a:lstStyle/>
          <a:p>
            <a:fld id="{85A410FA-420E-4EE6-A726-2A70A63CF6D7}" type="slidenum">
              <a:rPr lang="ru-RU"/>
              <a:pPr/>
              <a:t>3</a:t>
            </a:fld>
            <a:endParaRPr lang="ru-RU"/>
          </a:p>
        </p:txBody>
      </p:sp>
      <p:sp>
        <p:nvSpPr>
          <p:cNvPr id="11266" name="Rectangle 2"/>
          <p:cNvSpPr>
            <a:spLocks noGrp="1" noChangeArrowheads="1"/>
          </p:cNvSpPr>
          <p:nvPr>
            <p:ph type="title"/>
          </p:nvPr>
        </p:nvSpPr>
        <p:spPr/>
        <p:txBody>
          <a:bodyPr/>
          <a:lstStyle/>
          <a:p>
            <a:pPr algn="ctr"/>
            <a:r>
              <a:rPr lang="en-US" sz="3200" b="1"/>
              <a:t>Physics of an electric arch</a:t>
            </a:r>
            <a:endParaRPr lang="ru-RU" sz="3200" b="1"/>
          </a:p>
        </p:txBody>
      </p:sp>
      <p:sp>
        <p:nvSpPr>
          <p:cNvPr id="11267" name="Rectangle 3"/>
          <p:cNvSpPr>
            <a:spLocks noGrp="1" noChangeArrowheads="1"/>
          </p:cNvSpPr>
          <p:nvPr>
            <p:ph type="body" idx="1"/>
          </p:nvPr>
        </p:nvSpPr>
        <p:spPr>
          <a:xfrm>
            <a:off x="457200" y="1905000"/>
            <a:ext cx="8229600" cy="3395663"/>
          </a:xfrm>
        </p:spPr>
        <p:txBody>
          <a:bodyPr/>
          <a:lstStyle/>
          <a:p>
            <a:pPr marL="0" indent="0">
              <a:buFontTx/>
              <a:buNone/>
            </a:pPr>
            <a:r>
              <a:rPr lang="en-US" sz="2400"/>
              <a:t>It is necessary to mean, that electric arc is moving to the coldest zone at the steady gap between electrodes (effect of self-regulation)</a:t>
            </a:r>
          </a:p>
          <a:p>
            <a:pPr marL="0" indent="0">
              <a:buFontTx/>
              <a:buNone/>
            </a:pPr>
            <a:endParaRPr lang="en-US" sz="2400"/>
          </a:p>
          <a:p>
            <a:pPr marL="0" indent="0">
              <a:buFontTx/>
              <a:buNone/>
            </a:pPr>
            <a:r>
              <a:rPr lang="en-US" sz="2400"/>
              <a:t>It is impossible to consider this effect in calculations, its influence can be estimated only by results of measurements of the temperature field in RPV model wall during experiment</a:t>
            </a:r>
            <a:endParaRPr lang="ru-RU"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5"/>
          <p:cNvSpPr>
            <a:spLocks noGrp="1"/>
          </p:cNvSpPr>
          <p:nvPr>
            <p:ph type="sldNum" sz="quarter" idx="12"/>
          </p:nvPr>
        </p:nvSpPr>
        <p:spPr/>
        <p:txBody>
          <a:bodyPr/>
          <a:lstStyle/>
          <a:p>
            <a:fld id="{34967A14-22D1-4E43-A1DB-E5D9A24541A4}" type="slidenum">
              <a:rPr lang="ru-RU"/>
              <a:pPr/>
              <a:t>4</a:t>
            </a:fld>
            <a:endParaRPr lang="ru-RU"/>
          </a:p>
        </p:txBody>
      </p:sp>
      <p:sp>
        <p:nvSpPr>
          <p:cNvPr id="8194" name="Rectangle 2"/>
          <p:cNvSpPr>
            <a:spLocks noGrp="1" noChangeArrowheads="1"/>
          </p:cNvSpPr>
          <p:nvPr>
            <p:ph type="title"/>
          </p:nvPr>
        </p:nvSpPr>
        <p:spPr/>
        <p:txBody>
          <a:bodyPr/>
          <a:lstStyle/>
          <a:p>
            <a:pPr algn="ctr"/>
            <a:r>
              <a:rPr lang="en-US" sz="3200" b="1"/>
              <a:t>Shape of RPV model</a:t>
            </a:r>
            <a:endParaRPr lang="ru-RU" sz="3200" b="1"/>
          </a:p>
        </p:txBody>
      </p:sp>
      <p:sp>
        <p:nvSpPr>
          <p:cNvPr id="8195" name="Rectangle 3"/>
          <p:cNvSpPr>
            <a:spLocks noGrp="1" noChangeArrowheads="1"/>
          </p:cNvSpPr>
          <p:nvPr>
            <p:ph type="body" idx="1"/>
          </p:nvPr>
        </p:nvSpPr>
        <p:spPr>
          <a:xfrm>
            <a:off x="457200" y="1905000"/>
            <a:ext cx="8229600" cy="4044950"/>
          </a:xfrm>
        </p:spPr>
        <p:txBody>
          <a:bodyPr/>
          <a:lstStyle/>
          <a:p>
            <a:r>
              <a:rPr lang="en-US" sz="2400"/>
              <a:t>Cylindrical model with flat bottom leads to the diminution of corium pool depth in the central zone</a:t>
            </a:r>
          </a:p>
          <a:p>
            <a:r>
              <a:rPr lang="en-US" sz="2400"/>
              <a:t>Heat loss from the central part of corium pool will be maximum due to necessity of provide the corium melt discharge (absence of thermal screen in the central part)</a:t>
            </a:r>
          </a:p>
          <a:p>
            <a:pPr>
              <a:buFontTx/>
              <a:buNone/>
            </a:pPr>
            <a:endParaRPr lang="en-US" sz="1400"/>
          </a:p>
          <a:p>
            <a:pPr>
              <a:buFontTx/>
              <a:buNone/>
            </a:pPr>
            <a:r>
              <a:rPr lang="en-US" sz="2000"/>
              <a:t>Notes. 1) Decrease of RPV model inner diameter is impossible due to corium jet character</a:t>
            </a:r>
          </a:p>
          <a:p>
            <a:pPr>
              <a:buFontTx/>
              <a:buNone/>
            </a:pPr>
            <a:r>
              <a:rPr lang="en-US" sz="2000"/>
              <a:t>		2) Thin walled model (low mass of the model) will allow to add some corium components in the experimental section before corium melt discharge from EMF (addition of corium mass to be estimated)</a:t>
            </a:r>
            <a:endParaRPr lang="ru-RU"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5"/>
          <p:cNvSpPr>
            <a:spLocks noGrp="1"/>
          </p:cNvSpPr>
          <p:nvPr>
            <p:ph type="sldNum" sz="quarter" idx="12"/>
          </p:nvPr>
        </p:nvSpPr>
        <p:spPr/>
        <p:txBody>
          <a:bodyPr/>
          <a:lstStyle/>
          <a:p>
            <a:fld id="{F33F25CD-77E5-462E-B669-0CA14F7B01DE}" type="slidenum">
              <a:rPr lang="ru-RU"/>
              <a:pPr/>
              <a:t>5</a:t>
            </a:fld>
            <a:endParaRPr lang="ru-RU"/>
          </a:p>
        </p:txBody>
      </p:sp>
      <p:sp>
        <p:nvSpPr>
          <p:cNvPr id="15362" name="Rectangle 2"/>
          <p:cNvSpPr>
            <a:spLocks noGrp="1" noChangeArrowheads="1"/>
          </p:cNvSpPr>
          <p:nvPr>
            <p:ph type="title"/>
          </p:nvPr>
        </p:nvSpPr>
        <p:spPr/>
        <p:txBody>
          <a:bodyPr/>
          <a:lstStyle/>
          <a:p>
            <a:pPr algn="ctr"/>
            <a:r>
              <a:rPr lang="en-US" sz="3200" b="1"/>
              <a:t>Shape of RPV model (2)</a:t>
            </a:r>
            <a:endParaRPr lang="ru-RU" sz="3200" b="1"/>
          </a:p>
        </p:txBody>
      </p:sp>
      <p:sp>
        <p:nvSpPr>
          <p:cNvPr id="15363" name="Rectangle 3"/>
          <p:cNvSpPr>
            <a:spLocks noGrp="1" noChangeArrowheads="1"/>
          </p:cNvSpPr>
          <p:nvPr>
            <p:ph type="body" idx="1"/>
          </p:nvPr>
        </p:nvSpPr>
        <p:spPr>
          <a:xfrm>
            <a:off x="468313" y="5373688"/>
            <a:ext cx="1882775" cy="431800"/>
          </a:xfrm>
        </p:spPr>
        <p:txBody>
          <a:bodyPr/>
          <a:lstStyle/>
          <a:p>
            <a:pPr>
              <a:buFontTx/>
              <a:buNone/>
            </a:pPr>
            <a:r>
              <a:rPr lang="en-US" sz="1600" b="1"/>
              <a:t>Corium jet view</a:t>
            </a:r>
            <a:endParaRPr lang="ru-RU" sz="1600" b="1"/>
          </a:p>
        </p:txBody>
      </p:sp>
      <p:pic>
        <p:nvPicPr>
          <p:cNvPr id="15364" name="Picture 4" descr="corium j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773238"/>
            <a:ext cx="2471737" cy="3352800"/>
          </a:xfrm>
          <a:prstGeom prst="rect">
            <a:avLst/>
          </a:prstGeom>
          <a:noFill/>
          <a:extLst>
            <a:ext uri="{909E8E84-426E-40DD-AFC4-6F175D3DCCD1}">
              <a14:hiddenFill xmlns:a14="http://schemas.microsoft.com/office/drawing/2010/main">
                <a:solidFill>
                  <a:srgbClr val="FFFFFF"/>
                </a:solidFill>
              </a14:hiddenFill>
            </a:ext>
          </a:extLst>
        </p:spPr>
      </p:pic>
      <p:grpSp>
        <p:nvGrpSpPr>
          <p:cNvPr id="15372" name="Group 12"/>
          <p:cNvGrpSpPr>
            <a:grpSpLocks/>
          </p:cNvGrpSpPr>
          <p:nvPr/>
        </p:nvGrpSpPr>
        <p:grpSpPr bwMode="auto">
          <a:xfrm>
            <a:off x="5795963" y="2492375"/>
            <a:ext cx="2952750" cy="1873250"/>
            <a:chOff x="2699" y="1344"/>
            <a:chExt cx="2176" cy="1406"/>
          </a:xfrm>
        </p:grpSpPr>
        <p:sp>
          <p:nvSpPr>
            <p:cNvPr id="15365" name="Rectangle 5"/>
            <p:cNvSpPr>
              <a:spLocks noChangeArrowheads="1"/>
            </p:cNvSpPr>
            <p:nvPr/>
          </p:nvSpPr>
          <p:spPr bwMode="auto">
            <a:xfrm>
              <a:off x="2699" y="1344"/>
              <a:ext cx="952" cy="14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6" name="Rectangle 6"/>
            <p:cNvSpPr>
              <a:spLocks noChangeArrowheads="1"/>
            </p:cNvSpPr>
            <p:nvPr/>
          </p:nvSpPr>
          <p:spPr bwMode="auto">
            <a:xfrm>
              <a:off x="2699" y="2024"/>
              <a:ext cx="952" cy="726"/>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7" name="Rectangle 7"/>
            <p:cNvSpPr>
              <a:spLocks noChangeArrowheads="1"/>
            </p:cNvSpPr>
            <p:nvPr/>
          </p:nvSpPr>
          <p:spPr bwMode="auto">
            <a:xfrm>
              <a:off x="3923" y="1344"/>
              <a:ext cx="952" cy="58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9" name="Arc 9"/>
            <p:cNvSpPr>
              <a:spLocks/>
            </p:cNvSpPr>
            <p:nvPr/>
          </p:nvSpPr>
          <p:spPr bwMode="auto">
            <a:xfrm flipV="1">
              <a:off x="4422" y="2523"/>
              <a:ext cx="453" cy="22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70" name="Rectangle 10"/>
            <p:cNvSpPr>
              <a:spLocks noChangeArrowheads="1"/>
            </p:cNvSpPr>
            <p:nvPr/>
          </p:nvSpPr>
          <p:spPr bwMode="auto">
            <a:xfrm>
              <a:off x="3923" y="1933"/>
              <a:ext cx="952" cy="589"/>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71" name="Arc 11"/>
            <p:cNvSpPr>
              <a:spLocks/>
            </p:cNvSpPr>
            <p:nvPr/>
          </p:nvSpPr>
          <p:spPr bwMode="auto">
            <a:xfrm flipH="1" flipV="1">
              <a:off x="3924" y="2523"/>
              <a:ext cx="498" cy="22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pic>
        <p:nvPicPr>
          <p:cNvPr id="15373" name="Picture 13" descr="Слайды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1844675"/>
            <a:ext cx="2808287"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4" name="Rectangle 14"/>
          <p:cNvSpPr>
            <a:spLocks noChangeArrowheads="1"/>
          </p:cNvSpPr>
          <p:nvPr/>
        </p:nvSpPr>
        <p:spPr bwMode="auto">
          <a:xfrm>
            <a:off x="2771775" y="4724400"/>
            <a:ext cx="2951163"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chemeClr val="hlink"/>
              </a:buClr>
              <a:buSzPct val="120000"/>
            </a:pPr>
            <a:r>
              <a:rPr lang="en-US" sz="1600">
                <a:effectLst>
                  <a:outerShdw blurRad="38100" dist="38100" dir="2700000" algn="tl">
                    <a:srgbClr val="000000"/>
                  </a:outerShdw>
                </a:effectLst>
              </a:rPr>
              <a:t>Too large value of cone angle can cause the blockage on the corium jet way</a:t>
            </a:r>
            <a:endParaRPr lang="ru-RU" sz="1600">
              <a:effectLst>
                <a:outerShdw blurRad="38100" dist="38100" dir="2700000" algn="tl">
                  <a:srgbClr val="000000"/>
                </a:outerShdw>
              </a:effectLst>
            </a:endParaRPr>
          </a:p>
        </p:txBody>
      </p:sp>
      <p:sp>
        <p:nvSpPr>
          <p:cNvPr id="15375" name="Rectangle 15"/>
          <p:cNvSpPr>
            <a:spLocks noChangeArrowheads="1"/>
          </p:cNvSpPr>
          <p:nvPr/>
        </p:nvSpPr>
        <p:spPr bwMode="auto">
          <a:xfrm>
            <a:off x="5867400" y="4724400"/>
            <a:ext cx="2808288"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chemeClr val="hlink"/>
              </a:buClr>
              <a:buSzPct val="120000"/>
            </a:pPr>
            <a:r>
              <a:rPr lang="en-US" sz="1600">
                <a:effectLst>
                  <a:outerShdw blurRad="38100" dist="38100" dir="2700000" algn="tl">
                    <a:srgbClr val="000000"/>
                  </a:outerShdw>
                </a:effectLst>
              </a:rPr>
              <a:t>It is desirable to increase the corium pool depth in central part of pool due to absence of thermal screen</a:t>
            </a:r>
            <a:endParaRPr lang="ru-RU" sz="1600">
              <a:effectLst>
                <a:outerShdw blurRad="38100" dist="38100" dir="2700000" algn="tl">
                  <a:srgbClr val="00000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5"/>
          <p:cNvSpPr>
            <a:spLocks noGrp="1"/>
          </p:cNvSpPr>
          <p:nvPr>
            <p:ph type="sldNum" sz="quarter" idx="12"/>
          </p:nvPr>
        </p:nvSpPr>
        <p:spPr/>
        <p:txBody>
          <a:bodyPr/>
          <a:lstStyle/>
          <a:p>
            <a:fld id="{A2810651-618D-468C-AA60-8AF362335BD0}" type="slidenum">
              <a:rPr lang="ru-RU"/>
              <a:pPr/>
              <a:t>6</a:t>
            </a:fld>
            <a:endParaRPr lang="ru-RU"/>
          </a:p>
        </p:txBody>
      </p:sp>
      <p:sp>
        <p:nvSpPr>
          <p:cNvPr id="9218" name="Rectangle 2"/>
          <p:cNvSpPr>
            <a:spLocks noGrp="1" noChangeArrowheads="1"/>
          </p:cNvSpPr>
          <p:nvPr>
            <p:ph type="title"/>
          </p:nvPr>
        </p:nvSpPr>
        <p:spPr>
          <a:xfrm>
            <a:off x="457200" y="692150"/>
            <a:ext cx="8229600" cy="984250"/>
          </a:xfrm>
        </p:spPr>
        <p:txBody>
          <a:bodyPr/>
          <a:lstStyle/>
          <a:p>
            <a:pPr algn="ctr"/>
            <a:r>
              <a:rPr lang="en-US" sz="3200" b="1"/>
              <a:t>Multi layer wall of RPV model</a:t>
            </a:r>
            <a:endParaRPr lang="ru-RU" sz="3200" b="1"/>
          </a:p>
        </p:txBody>
      </p:sp>
      <p:sp>
        <p:nvSpPr>
          <p:cNvPr id="9219" name="Rectangle 3"/>
          <p:cNvSpPr>
            <a:spLocks noGrp="1" noChangeArrowheads="1"/>
          </p:cNvSpPr>
          <p:nvPr>
            <p:ph type="body" idx="1"/>
          </p:nvPr>
        </p:nvSpPr>
        <p:spPr>
          <a:xfrm>
            <a:off x="457200" y="1905000"/>
            <a:ext cx="8229600" cy="3971925"/>
          </a:xfrm>
        </p:spPr>
        <p:txBody>
          <a:bodyPr/>
          <a:lstStyle/>
          <a:p>
            <a:pPr>
              <a:lnSpc>
                <a:spcPct val="80000"/>
              </a:lnSpc>
            </a:pPr>
            <a:r>
              <a:rPr lang="en-US" sz="2400"/>
              <a:t>It is necessary to calculate thickness of a layer of ZrO2 which is necessary for maintenance of temperature on the external surface of an internal (reacting) steel insert up to about 600 deg. C</a:t>
            </a:r>
            <a:endParaRPr lang="ru-RU" sz="2400"/>
          </a:p>
          <a:p>
            <a:pPr>
              <a:lnSpc>
                <a:spcPct val="80000"/>
              </a:lnSpc>
            </a:pPr>
            <a:r>
              <a:rPr lang="en-US" sz="2400"/>
              <a:t>Influence of change of a gap width owing to thermal expansion will be then less, than more the thickness of intermediate </a:t>
            </a:r>
            <a:r>
              <a:rPr lang="ru-RU" sz="2400"/>
              <a:t>(</a:t>
            </a:r>
            <a:r>
              <a:rPr lang="en-US" sz="2400"/>
              <a:t>thermal insulating</a:t>
            </a:r>
            <a:r>
              <a:rPr lang="ru-RU" sz="2400"/>
              <a:t>) </a:t>
            </a:r>
            <a:r>
              <a:rPr lang="en-US" sz="2400"/>
              <a:t>layer</a:t>
            </a:r>
            <a:endParaRPr lang="ru-RU" sz="2400"/>
          </a:p>
          <a:p>
            <a:pPr>
              <a:lnSpc>
                <a:spcPct val="80000"/>
              </a:lnSpc>
              <a:buFontTx/>
              <a:buNone/>
            </a:pPr>
            <a:endParaRPr lang="en-US" sz="1800"/>
          </a:p>
          <a:p>
            <a:pPr>
              <a:lnSpc>
                <a:spcPct val="80000"/>
              </a:lnSpc>
              <a:buFontTx/>
              <a:buNone/>
            </a:pPr>
            <a:r>
              <a:rPr lang="en-US" sz="1800"/>
              <a:t>Notes. 	1) Design of thermocouples will be more complex because we have to measure temperature field in the inner layer of steel mainly</a:t>
            </a:r>
          </a:p>
          <a:p>
            <a:pPr>
              <a:lnSpc>
                <a:spcPct val="80000"/>
              </a:lnSpc>
              <a:buFontTx/>
              <a:buNone/>
            </a:pPr>
            <a:r>
              <a:rPr lang="en-US" sz="1800"/>
              <a:t>		2) The external layer of RPV model can be made of cheaper kind of steel since the internal layer will be investigated only</a:t>
            </a:r>
            <a:r>
              <a:rPr lang="en-US" sz="1400"/>
              <a:t> </a:t>
            </a:r>
          </a:p>
          <a:p>
            <a:pPr>
              <a:lnSpc>
                <a:spcPct val="80000"/>
              </a:lnSpc>
              <a:buFontTx/>
              <a:buNone/>
            </a:pPr>
            <a:r>
              <a:rPr lang="en-US" sz="1400"/>
              <a:t>		</a:t>
            </a:r>
            <a:r>
              <a:rPr lang="en-US" sz="1800"/>
              <a:t>3) It is necessary to invent the method of ZrO2 layer thickness in several critical points during the test </a:t>
            </a:r>
            <a:endParaRPr lang="ru-RU"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5"/>
          <p:cNvSpPr>
            <a:spLocks noGrp="1"/>
          </p:cNvSpPr>
          <p:nvPr>
            <p:ph type="sldNum" sz="quarter" idx="12"/>
          </p:nvPr>
        </p:nvSpPr>
        <p:spPr/>
        <p:txBody>
          <a:bodyPr/>
          <a:lstStyle/>
          <a:p>
            <a:fld id="{8760FF57-178B-4855-AEA3-714E3253DAF1}" type="slidenum">
              <a:rPr lang="ru-RU"/>
              <a:pPr/>
              <a:t>7</a:t>
            </a:fld>
            <a:endParaRPr lang="ru-RU"/>
          </a:p>
        </p:txBody>
      </p:sp>
      <p:sp>
        <p:nvSpPr>
          <p:cNvPr id="16386" name="Rectangle 2"/>
          <p:cNvSpPr>
            <a:spLocks noGrp="1" noChangeArrowheads="1"/>
          </p:cNvSpPr>
          <p:nvPr>
            <p:ph type="title"/>
          </p:nvPr>
        </p:nvSpPr>
        <p:spPr>
          <a:xfrm>
            <a:off x="457200" y="476250"/>
            <a:ext cx="8229600" cy="828675"/>
          </a:xfrm>
        </p:spPr>
        <p:txBody>
          <a:bodyPr/>
          <a:lstStyle/>
          <a:p>
            <a:pPr algn="ctr"/>
            <a:r>
              <a:rPr lang="en-US" sz="3200" b="1"/>
              <a:t>Preliminary summary</a:t>
            </a:r>
            <a:endParaRPr lang="ru-RU" sz="3200" b="1"/>
          </a:p>
        </p:txBody>
      </p:sp>
      <p:sp>
        <p:nvSpPr>
          <p:cNvPr id="16387" name="Rectangle 3"/>
          <p:cNvSpPr>
            <a:spLocks noGrp="1" noChangeArrowheads="1"/>
          </p:cNvSpPr>
          <p:nvPr>
            <p:ph type="body" idx="1"/>
          </p:nvPr>
        </p:nvSpPr>
        <p:spPr>
          <a:xfrm>
            <a:off x="457200" y="1557338"/>
            <a:ext cx="8229600" cy="4427537"/>
          </a:xfrm>
        </p:spPr>
        <p:txBody>
          <a:bodyPr/>
          <a:lstStyle/>
          <a:p>
            <a:pPr>
              <a:lnSpc>
                <a:spcPct val="90000"/>
              </a:lnSpc>
              <a:spcBef>
                <a:spcPct val="30000"/>
              </a:spcBef>
            </a:pPr>
            <a:r>
              <a:rPr lang="en-US" sz="2000"/>
              <a:t>Two-layer design of RPV model with hemi-elliptical bottom is more preferable from due to several reasons:</a:t>
            </a:r>
          </a:p>
          <a:p>
            <a:pPr lvl="1">
              <a:lnSpc>
                <a:spcPct val="90000"/>
              </a:lnSpc>
              <a:spcBef>
                <a:spcPct val="30000"/>
              </a:spcBef>
            </a:pPr>
            <a:r>
              <a:rPr lang="en-US" sz="1800"/>
              <a:t>Possibility of temperature increase in corium steel interface at existing parameters of LAVA-B facility</a:t>
            </a:r>
          </a:p>
          <a:p>
            <a:pPr lvl="1">
              <a:lnSpc>
                <a:spcPct val="90000"/>
              </a:lnSpc>
              <a:spcBef>
                <a:spcPct val="30000"/>
              </a:spcBef>
            </a:pPr>
            <a:r>
              <a:rPr lang="en-US" sz="1800"/>
              <a:t>More safe procedure of experiment performance in comparison with gas cooling an external surface of RPV model</a:t>
            </a:r>
            <a:endParaRPr lang="en-US" sz="1400"/>
          </a:p>
          <a:p>
            <a:pPr>
              <a:lnSpc>
                <a:spcPct val="90000"/>
              </a:lnSpc>
              <a:spcBef>
                <a:spcPct val="30000"/>
              </a:spcBef>
            </a:pPr>
            <a:r>
              <a:rPr lang="en-US" sz="2000"/>
              <a:t>It is necessary to distribute the results of discussion to the absent collaborators</a:t>
            </a:r>
          </a:p>
          <a:p>
            <a:pPr>
              <a:lnSpc>
                <a:spcPct val="90000"/>
              </a:lnSpc>
              <a:spcBef>
                <a:spcPct val="30000"/>
              </a:spcBef>
            </a:pPr>
            <a:r>
              <a:rPr lang="en-US" sz="2000"/>
              <a:t>It is necessary to perform ASAP additional calculation for elaboration some dimensions of two-layer model (thickness of inner steel layer interacting with corium; thickness of ZrO2 layer; thickness of outer steel layer)</a:t>
            </a:r>
          </a:p>
          <a:p>
            <a:pPr>
              <a:lnSpc>
                <a:spcPct val="90000"/>
              </a:lnSpc>
              <a:spcBef>
                <a:spcPct val="30000"/>
              </a:spcBef>
            </a:pPr>
            <a:r>
              <a:rPr lang="en-US" sz="2000"/>
              <a:t>Problem of RPV model design is open for discussion, but time for final decision is limited (up to middle of October 2006)</a:t>
            </a:r>
            <a:endParaRPr lang="ru-RU" sz="2000"/>
          </a:p>
        </p:txBody>
      </p:sp>
    </p:spTree>
  </p:cSld>
  <p:clrMapOvr>
    <a:masterClrMapping/>
  </p:clrMapOvr>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0</TotalTime>
  <Words>460</Words>
  <Application>Microsoft Office PowerPoint</Application>
  <PresentationFormat>Bildschirmpräsentation (4:3)</PresentationFormat>
  <Paragraphs>47</Paragraphs>
  <Slides>7</Slides>
  <Notes>1</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2" baseType="lpstr">
      <vt:lpstr>Arial</vt:lpstr>
      <vt:lpstr>Tahoma</vt:lpstr>
      <vt:lpstr>Wingdings</vt:lpstr>
      <vt:lpstr>Океан</vt:lpstr>
      <vt:lpstr>Рисунок Microsoft Word</vt:lpstr>
      <vt:lpstr>Some remarks to results of corium pool in RPV model calculation for INVECOR project</vt:lpstr>
      <vt:lpstr>Comparison of results</vt:lpstr>
      <vt:lpstr>Physics of an electric arch</vt:lpstr>
      <vt:lpstr>Shape of RPV model</vt:lpstr>
      <vt:lpstr>Shape of RPV model (2)</vt:lpstr>
      <vt:lpstr>Multi layer wall of RPV model</vt:lpstr>
      <vt:lpstr>Preliminary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remarks to results of corium pool in RPV model calculation</dc:title>
  <dc:creator>Jdanov V.S.</dc:creator>
  <cp:lastModifiedBy>Peters, Ursula</cp:lastModifiedBy>
  <cp:revision>14</cp:revision>
  <dcterms:created xsi:type="dcterms:W3CDTF">2006-09-07T14:15:38Z</dcterms:created>
  <dcterms:modified xsi:type="dcterms:W3CDTF">2012-10-09T15:19:37Z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Some remarks to results of corium pool in RPV model calculation for INVECOR project</vt:lpwstr>
  </property>
</Properties>
</file>