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04" r:id="rId2"/>
    <p:sldId id="482" r:id="rId3"/>
    <p:sldId id="483" r:id="rId4"/>
    <p:sldId id="475" r:id="rId5"/>
    <p:sldId id="415" r:id="rId6"/>
    <p:sldId id="476" r:id="rId7"/>
    <p:sldId id="460" r:id="rId8"/>
    <p:sldId id="477" r:id="rId9"/>
    <p:sldId id="479" r:id="rId10"/>
    <p:sldId id="454" r:id="rId11"/>
    <p:sldId id="455" r:id="rId12"/>
    <p:sldId id="462" r:id="rId13"/>
    <p:sldId id="470" r:id="rId14"/>
    <p:sldId id="464" r:id="rId15"/>
    <p:sldId id="465" r:id="rId16"/>
    <p:sldId id="473" r:id="rId17"/>
    <p:sldId id="466" r:id="rId18"/>
    <p:sldId id="487" r:id="rId19"/>
    <p:sldId id="469" r:id="rId20"/>
    <p:sldId id="472" r:id="rId21"/>
    <p:sldId id="485" r:id="rId22"/>
    <p:sldId id="486" r:id="rId23"/>
  </p:sldIdLst>
  <p:sldSz cx="9144000" cy="6858000" type="screen4x3"/>
  <p:notesSz cx="9750425" cy="68548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6666FF"/>
    <a:srgbClr val="006666"/>
    <a:srgbClr val="003399"/>
    <a:srgbClr val="009999"/>
    <a:srgbClr val="800080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06" autoAdjust="0"/>
    <p:restoredTop sz="94118" autoAdjust="0"/>
  </p:normalViewPr>
  <p:slideViewPr>
    <p:cSldViewPr>
      <p:cViewPr>
        <p:scale>
          <a:sx n="75" d="100"/>
          <a:sy n="75" d="100"/>
        </p:scale>
        <p:origin x="-1522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59"/>
        <p:guide pos="307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fld id="{62EF253C-BF0B-4ACC-91C7-FF7195C125A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81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62300" y="514350"/>
            <a:ext cx="3429000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fld id="{C1CBF5FA-D9E0-445E-BD17-E4155019668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1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5831D-2D25-48CF-A228-D4CF9111A3E3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163888" y="514350"/>
            <a:ext cx="3425825" cy="257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29AAE-792E-4FB8-A718-99225F003C3A}" type="slidenum">
              <a:rPr lang="ru-RU"/>
              <a:pPr/>
              <a:t>3</a:t>
            </a:fld>
            <a:endParaRPr lang="ru-RU"/>
          </a:p>
        </p:txBody>
      </p:sp>
      <p:sp>
        <p:nvSpPr>
          <p:cNvPr id="607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227471-CDA6-4303-AF03-E95FFB7C9FE5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68DA-15CB-4499-B244-11E14AFA1B1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666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4909-6055-4E22-B45A-1A9527EC81F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120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C39FD1-CCCB-4104-82CC-74E063EE6A2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422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8F7DD-4C44-4E52-9F92-7EC1958FC54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572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288F7-E93A-4E51-B160-434B320A7DD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127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DA9C-86AF-46F1-8BC8-705CCD51752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325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B20FC-4635-4031-86A4-73FC0D27069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99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62005-3926-4DA2-B3AE-A8BA50A6FCF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050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90F14-64D9-452A-BDBC-2A922C423A4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730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FBE7D-D17C-4360-B8A4-4D851D7CF1A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6274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F9237-A1CB-4BBB-8FB7-4D6A1099916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364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ECFF">
                <a:gamma/>
                <a:shade val="85098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73C5E08-09C1-48D0-9CF8-5041D3A6C53E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05838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 of the ISTC project #3690 on the “Fuel assemblies behaviour under severe accident top quenching conditions in the PARAMETER-SF test series” </a:t>
            </a:r>
          </a:p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(PARAMETER-SF3 and PARAMETER-SF4 experiments)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b="0">
              <a:effectLst/>
              <a:latin typeface="Tahoma" pitchFamily="34" charset="0"/>
            </a:endParaRP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2159000" y="4329113"/>
            <a:ext cx="467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333399"/>
                </a:solidFill>
                <a:effectLst/>
              </a:rPr>
              <a:t>Presented by V. Nalivaev</a:t>
            </a:r>
            <a:endParaRPr lang="ru-RU">
              <a:solidFill>
                <a:srgbClr val="333399"/>
              </a:solidFill>
              <a:effectLst/>
            </a:endParaRP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142875" y="296863"/>
            <a:ext cx="2673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FSUE SRI SIA “LUCH”</a:t>
            </a:r>
            <a:r>
              <a:rPr lang="ru-RU" b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IBRAE RAS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OKB “GIDROPRESS”</a:t>
            </a:r>
            <a:r>
              <a:rPr lang="ru-RU" b="0">
                <a:solidFill>
                  <a:srgbClr val="99CCFF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7200900" y="296863"/>
            <a:ext cx="102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S T C</a:t>
            </a:r>
            <a:r>
              <a:rPr lang="ru-RU" sz="2000" b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1439863" y="6237288"/>
            <a:ext cx="60848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i="1">
                <a:solidFill>
                  <a:srgbClr val="000000"/>
                </a:solidFill>
                <a:effectLst/>
              </a:rPr>
              <a:t>CEG-SAM – 15, Villigen, Switzerland</a:t>
            </a:r>
            <a:r>
              <a:rPr lang="en-GB" sz="1600" i="1">
                <a:solidFill>
                  <a:srgbClr val="000000"/>
                </a:solidFill>
                <a:effectLst/>
              </a:rPr>
              <a:t>, </a:t>
            </a:r>
            <a:r>
              <a:rPr lang="en-US" sz="1600" i="1">
                <a:solidFill>
                  <a:srgbClr val="000000"/>
                </a:solidFill>
                <a:effectLst/>
              </a:rPr>
              <a:t>March 10-12</a:t>
            </a:r>
            <a:r>
              <a:rPr lang="en-GB" sz="1600" i="1">
                <a:solidFill>
                  <a:srgbClr val="000000"/>
                </a:solidFill>
                <a:effectLst/>
              </a:rPr>
              <a:t>, 200</a:t>
            </a:r>
            <a:r>
              <a:rPr lang="en-US" sz="1600" i="1">
                <a:solidFill>
                  <a:srgbClr val="000000"/>
                </a:solidFill>
                <a:effectLst/>
              </a:rPr>
              <a:t>9.</a:t>
            </a:r>
            <a:endParaRPr lang="ru-RU" sz="1600" i="1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287338" y="115888"/>
            <a:ext cx="885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results of the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PARAMETER-SF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Test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2232025" y="487363"/>
            <a:ext cx="396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Steam and argon parameters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1470" name="AutoShape 14"/>
          <p:cNvSpPr>
            <a:spLocks noChangeArrowheads="1"/>
          </p:cNvSpPr>
          <p:nvPr/>
        </p:nvSpPr>
        <p:spPr bwMode="auto">
          <a:xfrm>
            <a:off x="5111750" y="908050"/>
            <a:ext cx="3889375" cy="2305050"/>
          </a:xfrm>
          <a:prstGeom prst="leftArrow">
            <a:avLst>
              <a:gd name="adj1" fmla="val 50000"/>
              <a:gd name="adj2" fmla="val 42183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1471" name="Text Box 15"/>
          <p:cNvSpPr txBox="1">
            <a:spLocks noChangeArrowheads="1"/>
          </p:cNvSpPr>
          <p:nvPr/>
        </p:nvSpPr>
        <p:spPr bwMode="auto">
          <a:xfrm>
            <a:off x="5740400" y="1636713"/>
            <a:ext cx="319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Gst in = 3.</a:t>
            </a:r>
            <a:r>
              <a:rPr lang="ru-RU" sz="1600">
                <a:solidFill>
                  <a:schemeClr val="bg2"/>
                </a:solidFill>
                <a:effectLst/>
                <a:latin typeface="Arial" charset="0"/>
              </a:rPr>
              <a:t>5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g/s   Tst in = 500 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°C</a:t>
            </a:r>
          </a:p>
        </p:txBody>
      </p:sp>
      <p:sp>
        <p:nvSpPr>
          <p:cNvPr id="531472" name="Text Box 16"/>
          <p:cNvSpPr txBox="1">
            <a:spLocks noChangeArrowheads="1"/>
          </p:cNvSpPr>
          <p:nvPr/>
        </p:nvSpPr>
        <p:spPr bwMode="auto">
          <a:xfrm>
            <a:off x="5759450" y="2033588"/>
            <a:ext cx="322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Gar in = 2.0 g/s   Tar in = 400 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°C</a:t>
            </a:r>
          </a:p>
        </p:txBody>
      </p:sp>
      <p:sp>
        <p:nvSpPr>
          <p:cNvPr id="531473" name="AutoShape 17"/>
          <p:cNvSpPr>
            <a:spLocks noChangeArrowheads="1"/>
          </p:cNvSpPr>
          <p:nvPr/>
        </p:nvSpPr>
        <p:spPr bwMode="auto">
          <a:xfrm>
            <a:off x="395288" y="3824288"/>
            <a:ext cx="3636962" cy="2232025"/>
          </a:xfrm>
          <a:prstGeom prst="rightArrow">
            <a:avLst>
              <a:gd name="adj1" fmla="val 50000"/>
              <a:gd name="adj2" fmla="val 4073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1475" name="Text Box 19"/>
          <p:cNvSpPr txBox="1">
            <a:spLocks noChangeArrowheads="1"/>
          </p:cNvSpPr>
          <p:nvPr/>
        </p:nvSpPr>
        <p:spPr bwMode="auto">
          <a:xfrm>
            <a:off x="792163" y="4616450"/>
            <a:ext cx="173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bnl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= 0.3</a:t>
            </a:r>
            <a:r>
              <a:rPr lang="ru-RU" sz="1600">
                <a:solidFill>
                  <a:schemeClr val="bg2"/>
                </a:solidFill>
                <a:effectLst/>
                <a:latin typeface="Arial" charset="0"/>
              </a:rPr>
              <a:t>7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MPa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1476" name="Text Box 20"/>
          <p:cNvSpPr txBox="1">
            <a:spLocks noChangeArrowheads="1"/>
          </p:cNvSpPr>
          <p:nvPr/>
        </p:nvSpPr>
        <p:spPr bwMode="auto">
          <a:xfrm>
            <a:off x="792163" y="4976813"/>
            <a:ext cx="165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th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= 0.3</a:t>
            </a:r>
            <a:r>
              <a:rPr lang="ru-RU" sz="1600">
                <a:solidFill>
                  <a:schemeClr val="bg2"/>
                </a:solidFill>
                <a:effectLst/>
                <a:latin typeface="Arial" charset="0"/>
              </a:rPr>
              <a:t>5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MPa</a:t>
            </a:r>
            <a:r>
              <a:rPr lang="en-US" sz="1400">
                <a:effectLst/>
                <a:latin typeface="Arial" charset="0"/>
              </a:rPr>
              <a:t>  </a:t>
            </a:r>
            <a:endParaRPr lang="ru-RU" sz="1400">
              <a:effectLst/>
              <a:latin typeface="Arial" charset="0"/>
            </a:endParaRPr>
          </a:p>
        </p:txBody>
      </p:sp>
      <p:pic>
        <p:nvPicPr>
          <p:cNvPr id="531479" name="Picture 23" descr="Рис10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1"/>
          <a:stretch>
            <a:fillRect/>
          </a:stretch>
        </p:blipFill>
        <p:spPr bwMode="auto">
          <a:xfrm>
            <a:off x="576263" y="836613"/>
            <a:ext cx="45370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1480" name="Picture 24" descr="Рис1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"/>
          <a:stretch>
            <a:fillRect/>
          </a:stretch>
        </p:blipFill>
        <p:spPr bwMode="auto">
          <a:xfrm>
            <a:off x="4032250" y="3536950"/>
            <a:ext cx="457358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2268538" y="163513"/>
            <a:ext cx="307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Test parameters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2490" name="AutoShape 10"/>
          <p:cNvSpPr>
            <a:spLocks noChangeArrowheads="1"/>
          </p:cNvSpPr>
          <p:nvPr/>
        </p:nvSpPr>
        <p:spPr bwMode="auto">
          <a:xfrm>
            <a:off x="5400675" y="1052513"/>
            <a:ext cx="3348038" cy="2124075"/>
          </a:xfrm>
          <a:prstGeom prst="leftArrow">
            <a:avLst>
              <a:gd name="adj1" fmla="val 50000"/>
              <a:gd name="adj2" fmla="val 39406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492" name="Text Box 12"/>
          <p:cNvSpPr txBox="1">
            <a:spLocks noChangeArrowheads="1"/>
          </p:cNvSpPr>
          <p:nvPr/>
        </p:nvSpPr>
        <p:spPr bwMode="auto">
          <a:xfrm>
            <a:off x="6027738" y="1854200"/>
            <a:ext cx="2216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Bundles temperature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32493" name="AutoShape 13"/>
          <p:cNvSpPr>
            <a:spLocks noChangeArrowheads="1"/>
          </p:cNvSpPr>
          <p:nvPr/>
        </p:nvSpPr>
        <p:spPr bwMode="auto">
          <a:xfrm>
            <a:off x="358775" y="4005263"/>
            <a:ext cx="3240088" cy="1906587"/>
          </a:xfrm>
          <a:prstGeom prst="rightArrow">
            <a:avLst>
              <a:gd name="adj1" fmla="val 50000"/>
              <a:gd name="adj2" fmla="val 42485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719138" y="4770438"/>
            <a:ext cx="1744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Electrical power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32497" name="Picture 17" descr="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1518" r="15828" b="41286"/>
          <a:stretch>
            <a:fillRect/>
          </a:stretch>
        </p:blipFill>
        <p:spPr bwMode="auto">
          <a:xfrm>
            <a:off x="3600450" y="3536950"/>
            <a:ext cx="5005388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498" name="Picture 18" descr="Рис12_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0"/>
          <a:stretch>
            <a:fillRect/>
          </a:stretch>
        </p:blipFill>
        <p:spPr bwMode="auto">
          <a:xfrm>
            <a:off x="719138" y="908050"/>
            <a:ext cx="46751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28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3.1.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claddings temperature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pre-oxidizing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transient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7848" name="AutoShape 8"/>
          <p:cNvSpPr>
            <a:spLocks noChangeArrowheads="1"/>
          </p:cNvSpPr>
          <p:nvPr/>
        </p:nvSpPr>
        <p:spPr bwMode="auto">
          <a:xfrm>
            <a:off x="4716463" y="692150"/>
            <a:ext cx="3348037" cy="1404938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5272088" y="1231900"/>
            <a:ext cx="247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Elevations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1300 – 1500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7850" name="AutoShape 10"/>
          <p:cNvSpPr>
            <a:spLocks noChangeArrowheads="1"/>
          </p:cNvSpPr>
          <p:nvPr/>
        </p:nvSpPr>
        <p:spPr bwMode="auto">
          <a:xfrm>
            <a:off x="4751388" y="5121275"/>
            <a:ext cx="3348037" cy="1404938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51" name="AutoShape 11"/>
          <p:cNvSpPr>
            <a:spLocks noChangeArrowheads="1"/>
          </p:cNvSpPr>
          <p:nvPr/>
        </p:nvSpPr>
        <p:spPr bwMode="auto">
          <a:xfrm rot="10800000">
            <a:off x="1258888" y="2997200"/>
            <a:ext cx="3348037" cy="1189038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1582738" y="3429000"/>
            <a:ext cx="247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Elevations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1000 – 1250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5400675" y="5624513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Elevations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600 – 800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47854" name="Picture 14" descr="1500_1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r="15907" b="41423"/>
          <a:stretch>
            <a:fillRect/>
          </a:stretch>
        </p:blipFill>
        <p:spPr bwMode="auto">
          <a:xfrm>
            <a:off x="287338" y="549275"/>
            <a:ext cx="4392612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855" name="Picture 15" descr="1250_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1505" r="15514" b="40855"/>
          <a:stretch>
            <a:fillRect/>
          </a:stretch>
        </p:blipFill>
        <p:spPr bwMode="auto">
          <a:xfrm>
            <a:off x="4643438" y="2241550"/>
            <a:ext cx="4321175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856" name="Picture 16" descr="800_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1735" r="16029" b="40965"/>
          <a:stretch>
            <a:fillRect/>
          </a:stretch>
        </p:blipFill>
        <p:spPr bwMode="auto">
          <a:xfrm>
            <a:off x="323850" y="4113213"/>
            <a:ext cx="4392613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1866900" y="160338"/>
            <a:ext cx="5365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3.2.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bundle component temperature during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pre-oxidizing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transient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6039" name="AutoShape 7"/>
          <p:cNvSpPr>
            <a:spLocks noChangeArrowheads="1"/>
          </p:cNvSpPr>
          <p:nvPr/>
        </p:nvSpPr>
        <p:spPr bwMode="auto">
          <a:xfrm>
            <a:off x="5400675" y="1052513"/>
            <a:ext cx="3348038" cy="2124075"/>
          </a:xfrm>
          <a:prstGeom prst="leftArrow">
            <a:avLst>
              <a:gd name="adj1" fmla="val 50000"/>
              <a:gd name="adj2" fmla="val 39406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6040" name="AutoShape 8"/>
          <p:cNvSpPr>
            <a:spLocks noChangeArrowheads="1"/>
          </p:cNvSpPr>
          <p:nvPr/>
        </p:nvSpPr>
        <p:spPr bwMode="auto">
          <a:xfrm>
            <a:off x="576263" y="4041775"/>
            <a:ext cx="3240087" cy="1906588"/>
          </a:xfrm>
          <a:prstGeom prst="rightArrow">
            <a:avLst>
              <a:gd name="adj1" fmla="val 50000"/>
              <a:gd name="adj2" fmla="val 42485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6011863" y="1952625"/>
            <a:ext cx="2360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Shroud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(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Tsh) temperature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56042" name="Text Box 10"/>
          <p:cNvSpPr txBox="1">
            <a:spLocks noChangeArrowheads="1"/>
          </p:cNvSpPr>
          <p:nvPr/>
        </p:nvSpPr>
        <p:spPr bwMode="auto">
          <a:xfrm>
            <a:off x="1150938" y="4581525"/>
            <a:ext cx="19462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Thermoinsulation </a:t>
            </a:r>
          </a:p>
          <a:p>
            <a:pPr>
              <a:spcBef>
                <a:spcPct val="20000"/>
              </a:spcBef>
            </a:pPr>
            <a:r>
              <a:rPr lang="ru-RU" sz="1600"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(Tth) temperature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56043" name="Picture 11" descr="Shr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1674" r="15749" b="40546"/>
          <a:stretch>
            <a:fillRect/>
          </a:stretch>
        </p:blipFill>
        <p:spPr bwMode="auto">
          <a:xfrm>
            <a:off x="503238" y="836613"/>
            <a:ext cx="4895850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6044" name="Picture 12" descr="Ins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687" r="15520" b="41743"/>
          <a:stretch>
            <a:fillRect/>
          </a:stretch>
        </p:blipFill>
        <p:spPr bwMode="auto">
          <a:xfrm>
            <a:off x="3816350" y="3681413"/>
            <a:ext cx="4895850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915" name="Picture 27" descr="Floo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726" r="5859" b="32700"/>
          <a:stretch>
            <a:fillRect/>
          </a:stretch>
        </p:blipFill>
        <p:spPr bwMode="auto">
          <a:xfrm>
            <a:off x="179388" y="2565400"/>
            <a:ext cx="41402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273050" y="260350"/>
            <a:ext cx="899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4.1.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claddings temperature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quench stage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elevations 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 – 1500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mm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549901" name="AutoShape 13"/>
          <p:cNvSpPr>
            <a:spLocks noChangeArrowheads="1"/>
          </p:cNvSpPr>
          <p:nvPr/>
        </p:nvSpPr>
        <p:spPr bwMode="auto">
          <a:xfrm rot="10800000">
            <a:off x="647700" y="1233488"/>
            <a:ext cx="3348038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9902" name="AutoShape 14"/>
          <p:cNvSpPr>
            <a:spLocks noChangeArrowheads="1"/>
          </p:cNvSpPr>
          <p:nvPr/>
        </p:nvSpPr>
        <p:spPr bwMode="auto">
          <a:xfrm rot="10800000">
            <a:off x="719138" y="5157788"/>
            <a:ext cx="3348037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1114425" y="1666875"/>
            <a:ext cx="247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Elevations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1300 – 1500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auto">
          <a:xfrm>
            <a:off x="1150938" y="5589588"/>
            <a:ext cx="247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Elevations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1000 – 1250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9908" name="AutoShape 20"/>
          <p:cNvSpPr>
            <a:spLocks noChangeArrowheads="1"/>
          </p:cNvSpPr>
          <p:nvPr/>
        </p:nvSpPr>
        <p:spPr bwMode="auto">
          <a:xfrm>
            <a:off x="4248150" y="3284538"/>
            <a:ext cx="3455988" cy="900112"/>
          </a:xfrm>
          <a:prstGeom prst="leftArrow">
            <a:avLst>
              <a:gd name="adj1" fmla="val 50000"/>
              <a:gd name="adj2" fmla="val 95988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9909" name="Text Box 21"/>
          <p:cNvSpPr txBox="1">
            <a:spLocks noChangeArrowheads="1"/>
          </p:cNvSpPr>
          <p:nvPr/>
        </p:nvSpPr>
        <p:spPr bwMode="auto">
          <a:xfrm>
            <a:off x="4895850" y="3584575"/>
            <a:ext cx="2257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Top flooding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Gtf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  <a:sym typeface="Symbol" pitchFamily="18" charset="2"/>
              </a:rPr>
              <a:t>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 4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 g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/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s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49911" name="Picture 23" descr="Flooding 1500_1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236" r="16129" b="41043"/>
          <a:stretch>
            <a:fillRect/>
          </a:stretch>
        </p:blipFill>
        <p:spPr bwMode="auto">
          <a:xfrm>
            <a:off x="4032250" y="765175"/>
            <a:ext cx="4284663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13" name="Text Box 25"/>
          <p:cNvSpPr txBox="1">
            <a:spLocks noChangeArrowheads="1"/>
          </p:cNvSpPr>
          <p:nvPr/>
        </p:nvSpPr>
        <p:spPr bwMode="auto">
          <a:xfrm>
            <a:off x="3671888" y="-25400"/>
            <a:ext cx="200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flooding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49914" name="Picture 26" descr="Flooding 1000_1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1530" r="15945" b="40964"/>
          <a:stretch>
            <a:fillRect/>
          </a:stretch>
        </p:blipFill>
        <p:spPr bwMode="auto">
          <a:xfrm>
            <a:off x="4067175" y="4221163"/>
            <a:ext cx="4249738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08" grpId="0" animBg="1"/>
      <p:bldP spid="5499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42875" y="115888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.2.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claddings temperature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quench stage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elevations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-600 –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mm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550920" name="AutoShape 8"/>
          <p:cNvSpPr>
            <a:spLocks noChangeArrowheads="1"/>
          </p:cNvSpPr>
          <p:nvPr/>
        </p:nvSpPr>
        <p:spPr bwMode="auto">
          <a:xfrm rot="10800000">
            <a:off x="1116013" y="3068638"/>
            <a:ext cx="3348037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0921" name="AutoShape 9"/>
          <p:cNvSpPr>
            <a:spLocks noChangeArrowheads="1"/>
          </p:cNvSpPr>
          <p:nvPr/>
        </p:nvSpPr>
        <p:spPr bwMode="auto">
          <a:xfrm>
            <a:off x="4464050" y="944563"/>
            <a:ext cx="3348038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0922" name="AutoShape 10"/>
          <p:cNvSpPr>
            <a:spLocks noChangeArrowheads="1"/>
          </p:cNvSpPr>
          <p:nvPr/>
        </p:nvSpPr>
        <p:spPr bwMode="auto">
          <a:xfrm>
            <a:off x="4535488" y="5300663"/>
            <a:ext cx="3348037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0925" name="Text Box 13"/>
          <p:cNvSpPr txBox="1">
            <a:spLocks noChangeArrowheads="1"/>
          </p:cNvSpPr>
          <p:nvPr/>
        </p:nvSpPr>
        <p:spPr bwMode="auto">
          <a:xfrm>
            <a:off x="5092700" y="133985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Elevations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5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00 –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8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00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0926" name="Text Box 14"/>
          <p:cNvSpPr txBox="1">
            <a:spLocks noChangeArrowheads="1"/>
          </p:cNvSpPr>
          <p:nvPr/>
        </p:nvSpPr>
        <p:spPr bwMode="auto">
          <a:xfrm>
            <a:off x="1655763" y="3500438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Elevations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100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–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4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00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0927" name="Text Box 15"/>
          <p:cNvSpPr txBox="1">
            <a:spLocks noChangeArrowheads="1"/>
          </p:cNvSpPr>
          <p:nvPr/>
        </p:nvSpPr>
        <p:spPr bwMode="auto">
          <a:xfrm>
            <a:off x="5292725" y="5734050"/>
            <a:ext cx="218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Elevations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- 600 – 0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50928" name="Picture 16" descr="Flooding 500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1271" r="15642" b="41078"/>
          <a:stretch>
            <a:fillRect/>
          </a:stretch>
        </p:blipFill>
        <p:spPr bwMode="auto">
          <a:xfrm>
            <a:off x="142875" y="584200"/>
            <a:ext cx="4319588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29" name="Picture 17" descr="Flooding 100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779" r="16083" b="40643"/>
          <a:stretch>
            <a:fillRect/>
          </a:stretch>
        </p:blipFill>
        <p:spPr bwMode="auto">
          <a:xfrm>
            <a:off x="4464050" y="2457450"/>
            <a:ext cx="4283075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30" name="Picture 18" descr="Flooding -600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1233" r="15828" b="40974"/>
          <a:stretch>
            <a:fillRect/>
          </a:stretch>
        </p:blipFill>
        <p:spPr bwMode="auto">
          <a:xfrm>
            <a:off x="215900" y="4257675"/>
            <a:ext cx="428466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1103313" y="160338"/>
            <a:ext cx="662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.3.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 temperature history during quench stage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(second and third rows)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911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295400" y="6200775"/>
            <a:ext cx="360363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pic>
        <p:nvPicPr>
          <p:cNvPr id="559120" name="Picture 16" descr="Залив 2 ряд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1688" r="15274" b="43709"/>
          <a:stretch>
            <a:fillRect/>
          </a:stretch>
        </p:blipFill>
        <p:spPr bwMode="auto">
          <a:xfrm>
            <a:off x="323850" y="944563"/>
            <a:ext cx="4608513" cy="24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9122" name="Picture 18" descr="Залив 3 ряд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149" r="16185" b="40332"/>
          <a:stretch>
            <a:fillRect/>
          </a:stretch>
        </p:blipFill>
        <p:spPr bwMode="auto">
          <a:xfrm>
            <a:off x="4500563" y="3608388"/>
            <a:ext cx="42481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24" name="AutoShape 20"/>
          <p:cNvSpPr>
            <a:spLocks noChangeArrowheads="1"/>
          </p:cNvSpPr>
          <p:nvPr/>
        </p:nvSpPr>
        <p:spPr bwMode="auto">
          <a:xfrm>
            <a:off x="4967288" y="1449388"/>
            <a:ext cx="3348037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9125" name="Text Box 21"/>
          <p:cNvSpPr txBox="1">
            <a:spLocks noChangeArrowheads="1"/>
          </p:cNvSpPr>
          <p:nvPr/>
        </p:nvSpPr>
        <p:spPr bwMode="auto">
          <a:xfrm>
            <a:off x="6048375" y="1881188"/>
            <a:ext cx="157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Rods of 2nd row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9126" name="AutoShape 22"/>
          <p:cNvSpPr>
            <a:spLocks noChangeArrowheads="1"/>
          </p:cNvSpPr>
          <p:nvPr/>
        </p:nvSpPr>
        <p:spPr bwMode="auto">
          <a:xfrm rot="10800000">
            <a:off x="1187450" y="4076700"/>
            <a:ext cx="3348038" cy="1189038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9127" name="Text Box 23"/>
          <p:cNvSpPr txBox="1">
            <a:spLocks noChangeArrowheads="1"/>
          </p:cNvSpPr>
          <p:nvPr/>
        </p:nvSpPr>
        <p:spPr bwMode="auto">
          <a:xfrm>
            <a:off x="1727200" y="4508500"/>
            <a:ext cx="1522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Rods of 3th row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9128" name="Text Box 24"/>
          <p:cNvSpPr txBox="1">
            <a:spLocks noChangeArrowheads="1"/>
          </p:cNvSpPr>
          <p:nvPr/>
        </p:nvSpPr>
        <p:spPr bwMode="auto">
          <a:xfrm>
            <a:off x="287338" y="5445125"/>
            <a:ext cx="4087812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Operating time of top flooding system  470 s.</a:t>
            </a: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 of cooling of FA up to ~ 130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°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- 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360 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9" name="Text Box 1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827088" y="6165850"/>
            <a:ext cx="4095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51952" name="Rectangl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31913" y="6165850"/>
            <a:ext cx="360362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51988" name="Text Box 52"/>
          <p:cNvSpPr txBox="1">
            <a:spLocks noChangeArrowheads="1"/>
          </p:cNvSpPr>
          <p:nvPr/>
        </p:nvSpPr>
        <p:spPr bwMode="auto">
          <a:xfrm>
            <a:off x="1103313" y="160338"/>
            <a:ext cx="662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4.3.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 temperature history during quench stage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(second and third rows)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51991" name="Picture 55" descr="Залив 2 ряд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573588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93" name="Picture 57" descr="Залив 3 ряд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454025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994" name="AutoShape 58"/>
          <p:cNvSpPr>
            <a:spLocks noChangeArrowheads="1"/>
          </p:cNvSpPr>
          <p:nvPr/>
        </p:nvSpPr>
        <p:spPr bwMode="auto">
          <a:xfrm>
            <a:off x="4967288" y="1449388"/>
            <a:ext cx="3348037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1995" name="Text Box 59"/>
          <p:cNvSpPr txBox="1">
            <a:spLocks noChangeArrowheads="1"/>
          </p:cNvSpPr>
          <p:nvPr/>
        </p:nvSpPr>
        <p:spPr bwMode="auto">
          <a:xfrm>
            <a:off x="6048375" y="1881188"/>
            <a:ext cx="157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Rods of 2nd row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1996" name="AutoShape 60"/>
          <p:cNvSpPr>
            <a:spLocks noChangeArrowheads="1"/>
          </p:cNvSpPr>
          <p:nvPr/>
        </p:nvSpPr>
        <p:spPr bwMode="auto">
          <a:xfrm rot="10800000">
            <a:off x="1187450" y="4076700"/>
            <a:ext cx="3348038" cy="1189038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1997" name="Text Box 61"/>
          <p:cNvSpPr txBox="1">
            <a:spLocks noChangeArrowheads="1"/>
          </p:cNvSpPr>
          <p:nvPr/>
        </p:nvSpPr>
        <p:spPr bwMode="auto">
          <a:xfrm>
            <a:off x="1727200" y="4508500"/>
            <a:ext cx="1522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Rods of 3th row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1998" name="Text Box 62"/>
          <p:cNvSpPr txBox="1">
            <a:spLocks noChangeArrowheads="1"/>
          </p:cNvSpPr>
          <p:nvPr/>
        </p:nvSpPr>
        <p:spPr bwMode="auto">
          <a:xfrm>
            <a:off x="503238" y="5157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1999" name="Text Box 63"/>
          <p:cNvSpPr txBox="1">
            <a:spLocks noChangeArrowheads="1"/>
          </p:cNvSpPr>
          <p:nvPr/>
        </p:nvSpPr>
        <p:spPr bwMode="auto">
          <a:xfrm>
            <a:off x="287338" y="5445125"/>
            <a:ext cx="4087812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Operating time of top flooding system  470 s.</a:t>
            </a: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 of cooling of FA up to ~ 130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°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- 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360 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1943100" y="260350"/>
            <a:ext cx="49609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4.4. </a:t>
            </a:r>
            <a:r>
              <a:rPr lang="en-US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top flooding of bundle up to </a:t>
            </a:r>
            <a:r>
              <a:rPr lang="en-US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130°</a:t>
            </a:r>
            <a:r>
              <a:rPr lang="ru-RU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С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sz="1200" b="0">
              <a:solidFill>
                <a:srgbClr val="000000"/>
              </a:solidFill>
              <a:effectLst/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613382" name="Text Box 6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8604250" y="6308725"/>
            <a:ext cx="4095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pic>
        <p:nvPicPr>
          <p:cNvPr id="613383" name="Picture 7" descr="Залив мод сборки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234" r="6419" b="37778"/>
          <a:stretch>
            <a:fillRect/>
          </a:stretch>
        </p:blipFill>
        <p:spPr bwMode="auto">
          <a:xfrm>
            <a:off x="503238" y="800100"/>
            <a:ext cx="8135937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319" name="AutoShape 311"/>
          <p:cNvSpPr>
            <a:spLocks noChangeArrowheads="1"/>
          </p:cNvSpPr>
          <p:nvPr/>
        </p:nvSpPr>
        <p:spPr bwMode="auto">
          <a:xfrm>
            <a:off x="4608513" y="800100"/>
            <a:ext cx="3384550" cy="1079500"/>
          </a:xfrm>
          <a:prstGeom prst="leftArrow">
            <a:avLst>
              <a:gd name="adj1" fmla="val 50000"/>
              <a:gd name="adj2" fmla="val 78382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1309688" y="160338"/>
            <a:ext cx="62420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results of measuring of the hydrogen generation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5016" name="AutoShape 8"/>
          <p:cNvSpPr>
            <a:spLocks noChangeArrowheads="1"/>
          </p:cNvSpPr>
          <p:nvPr/>
        </p:nvSpPr>
        <p:spPr bwMode="auto">
          <a:xfrm>
            <a:off x="4572000" y="5446713"/>
            <a:ext cx="3095625" cy="1079500"/>
          </a:xfrm>
          <a:prstGeom prst="leftArrow">
            <a:avLst>
              <a:gd name="adj1" fmla="val 50000"/>
              <a:gd name="adj2" fmla="val 71691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5017" name="Rectangle 9"/>
          <p:cNvSpPr>
            <a:spLocks noChangeArrowheads="1"/>
          </p:cNvSpPr>
          <p:nvPr/>
        </p:nvSpPr>
        <p:spPr bwMode="auto">
          <a:xfrm>
            <a:off x="4103688" y="1089025"/>
            <a:ext cx="4679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Variation of volumetric hydrogen </a:t>
            </a:r>
            <a:endParaRPr lang="ru-RU" sz="1400">
              <a:solidFill>
                <a:schemeClr val="accent2"/>
              </a:solidFill>
              <a:effectLst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concentration versus time</a:t>
            </a:r>
          </a:p>
        </p:txBody>
      </p:sp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5184775" y="5734050"/>
            <a:ext cx="2466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Regeneration rate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mass of evolved hydrogen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55025" name="Picture 17" descr="Вод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2962" r="6241" b="7469"/>
          <a:stretch>
            <a:fillRect/>
          </a:stretch>
        </p:blipFill>
        <p:spPr bwMode="auto">
          <a:xfrm>
            <a:off x="179388" y="3860800"/>
            <a:ext cx="4392612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26" name="Picture 18" descr="S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2499" r="6033" b="2686"/>
          <a:stretch>
            <a:fillRect/>
          </a:stretch>
        </p:blipFill>
        <p:spPr bwMode="auto">
          <a:xfrm>
            <a:off x="179388" y="728663"/>
            <a:ext cx="4392612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5320" name="Group 312"/>
          <p:cNvGraphicFramePr>
            <a:graphicFrameLocks noGrp="1"/>
          </p:cNvGraphicFramePr>
          <p:nvPr>
            <p:ph/>
          </p:nvPr>
        </p:nvGraphicFramePr>
        <p:xfrm>
          <a:off x="4932363" y="1916113"/>
          <a:ext cx="3635375" cy="3360737"/>
        </p:xfrm>
        <a:graphic>
          <a:graphicData uri="http://schemas.openxmlformats.org/drawingml/2006/table">
            <a:tbl>
              <a:tblPr/>
              <a:tblGrid>
                <a:gridCol w="576262"/>
                <a:gridCol w="569913"/>
                <a:gridCol w="1243012"/>
                <a:gridCol w="1246188"/>
              </a:tblGrid>
              <a:tr h="549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76575" algn="l"/>
                          <a:tab pos="6153150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Time,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Volumetric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hydrogen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concentration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(Vol.),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Volumetric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hydrogen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concentration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(SOV-3),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Vol.1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3662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Vol.2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5.46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Vol.3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10727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4.55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Vol.4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11727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4.46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12726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13728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4.06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13978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8.43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14228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14478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18.84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14728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2879725" y="260350"/>
            <a:ext cx="3052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Progress reports</a:t>
            </a:r>
            <a:endParaRPr lang="ru-RU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5189" name="Text Box 5"/>
          <p:cNvSpPr txBox="1">
            <a:spLocks noChangeArrowheads="1"/>
          </p:cNvSpPr>
          <p:nvPr/>
        </p:nvSpPr>
        <p:spPr bwMode="auto">
          <a:xfrm>
            <a:off x="287338" y="981075"/>
            <a:ext cx="86804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Status of the ISTC project #3690 on the “Fuel assemblies behaviour under 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severe accident top quenching conditions in the PARAMETER-SF test series” 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(PARAMETER-SF3 and PARAMETER-SF4 experiments):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 of PARAMETER-SF3 experiment. (V. Nalivaev).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 of SF3 pre- and post-test numerical modeling. (A. Kiselev).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Post-test examination of the SF2 and SF3 fuel assemblies. (T. Yudina).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3516313" y="160338"/>
            <a:ext cx="18732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CONCLUSIONS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358775" y="944563"/>
            <a:ext cx="878522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1.   Experiment PARAMETER-SF3 on simulating the initial stage of severe accident, including the stage of the top flooding, has been carried out.</a:t>
            </a:r>
          </a:p>
          <a:p>
            <a:pPr indent="450850"/>
            <a:endParaRPr lang="en-US" sz="1600">
              <a:solidFill>
                <a:schemeClr val="bg2"/>
              </a:solidFill>
              <a:effectLst/>
            </a:endParaRP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2. The main parameters of experiment:</a:t>
            </a: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- the steam flow rate ~ 3.</a:t>
            </a:r>
            <a:r>
              <a:rPr lang="ru-RU" sz="1600">
                <a:solidFill>
                  <a:schemeClr val="bg2"/>
                </a:solidFill>
                <a:effectLst/>
              </a:rPr>
              <a:t>5</a:t>
            </a:r>
            <a:r>
              <a:rPr lang="en-US" sz="1600">
                <a:solidFill>
                  <a:schemeClr val="bg2"/>
                </a:solidFill>
                <a:effectLst/>
              </a:rPr>
              <a:t> </a:t>
            </a:r>
            <a:r>
              <a:rPr lang="ru-RU" sz="1600">
                <a:solidFill>
                  <a:schemeClr val="bg2"/>
                </a:solidFill>
                <a:effectLst/>
              </a:rPr>
              <a:t>г/с </a:t>
            </a:r>
            <a:r>
              <a:rPr lang="en-US" sz="1600">
                <a:solidFill>
                  <a:schemeClr val="bg2"/>
                </a:solidFill>
                <a:effectLst/>
              </a:rPr>
              <a:t>at temperature ~ 500 </a:t>
            </a:r>
            <a:r>
              <a:rPr lang="ru-RU" sz="1600">
                <a:solidFill>
                  <a:schemeClr val="bg2"/>
                </a:solidFill>
                <a:effectLst/>
              </a:rPr>
              <a:t>°С</a:t>
            </a:r>
            <a:r>
              <a:rPr lang="en-US" sz="1600">
                <a:solidFill>
                  <a:schemeClr val="bg2"/>
                </a:solidFill>
                <a:effectLst/>
              </a:rPr>
              <a:t>;</a:t>
            </a: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- the argon flow rate ~ 2.0 </a:t>
            </a:r>
            <a:r>
              <a:rPr lang="ru-RU" sz="1600">
                <a:solidFill>
                  <a:schemeClr val="bg2"/>
                </a:solidFill>
                <a:effectLst/>
              </a:rPr>
              <a:t>г/с </a:t>
            </a:r>
            <a:r>
              <a:rPr lang="en-US" sz="1600">
                <a:solidFill>
                  <a:schemeClr val="bg2"/>
                </a:solidFill>
                <a:effectLst/>
              </a:rPr>
              <a:t>at temperature ~ 400 </a:t>
            </a:r>
            <a:r>
              <a:rPr lang="ru-RU" sz="1600">
                <a:solidFill>
                  <a:schemeClr val="bg2"/>
                </a:solidFill>
                <a:effectLst/>
              </a:rPr>
              <a:t>°С</a:t>
            </a:r>
            <a:r>
              <a:rPr lang="en-US" sz="1600">
                <a:solidFill>
                  <a:schemeClr val="bg2"/>
                </a:solidFill>
                <a:effectLst/>
              </a:rPr>
              <a:t>;</a:t>
            </a: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- the duration of the pre-oxidation stage ~ 3970 s at temperature ~ 1200 </a:t>
            </a:r>
            <a:r>
              <a:rPr lang="ru-RU" sz="1600">
                <a:solidFill>
                  <a:schemeClr val="bg2"/>
                </a:solidFill>
                <a:effectLst/>
              </a:rPr>
              <a:t>°С</a:t>
            </a:r>
            <a:r>
              <a:rPr lang="en-US" sz="1600">
                <a:solidFill>
                  <a:schemeClr val="bg2"/>
                </a:solidFill>
                <a:effectLst/>
              </a:rPr>
              <a:t>;</a:t>
            </a:r>
          </a:p>
          <a:p>
            <a:pPr indent="450850">
              <a:buFontTx/>
              <a:buNone/>
            </a:pPr>
            <a:r>
              <a:rPr lang="en-US" sz="1600">
                <a:solidFill>
                  <a:schemeClr val="bg2"/>
                </a:solidFill>
                <a:effectLst/>
              </a:rPr>
              <a:t>- the maximal temperature of the bundle - 1600°С at maximal heating rate ~ 0.5 </a:t>
            </a:r>
            <a:r>
              <a:rPr lang="ru-RU" sz="1600">
                <a:solidFill>
                  <a:schemeClr val="bg2"/>
                </a:solidFill>
                <a:effectLst/>
              </a:rPr>
              <a:t>°С/с</a:t>
            </a:r>
            <a:r>
              <a:rPr lang="en-US" sz="1600">
                <a:solidFill>
                  <a:schemeClr val="bg2"/>
                </a:solidFill>
                <a:effectLst/>
              </a:rPr>
              <a:t>.</a:t>
            </a:r>
          </a:p>
          <a:p>
            <a:pPr indent="450850"/>
            <a:endParaRPr lang="en-US" sz="1600">
              <a:solidFill>
                <a:schemeClr val="bg2"/>
              </a:solidFill>
              <a:effectLst/>
            </a:endParaRP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3. The total of hydrogen measured by continuous monitoring systems of hydrogen (SOV-3), has not exceeded ~34 g. </a:t>
            </a:r>
          </a:p>
          <a:p>
            <a:pPr indent="450850"/>
            <a:endParaRPr lang="en-US" sz="1600">
              <a:solidFill>
                <a:schemeClr val="bg2"/>
              </a:solidFill>
              <a:effectLst/>
            </a:endParaRP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4. The cooling overheated up to ~ 1600°C of the bundle has been achieved for </a:t>
            </a: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~ 470 s at the water flooding from top with flow rate ~ 40 g</a:t>
            </a:r>
            <a:r>
              <a:rPr lang="ru-RU" sz="1600">
                <a:solidFill>
                  <a:schemeClr val="bg2"/>
                </a:solidFill>
                <a:effectLst/>
              </a:rPr>
              <a:t>/</a:t>
            </a:r>
            <a:r>
              <a:rPr lang="en-US" sz="1600">
                <a:solidFill>
                  <a:schemeClr val="bg2"/>
                </a:solidFill>
                <a:effectLst/>
              </a:rPr>
              <a:t>s.</a:t>
            </a:r>
          </a:p>
          <a:p>
            <a:pPr indent="450850"/>
            <a:endParaRPr lang="en-US" sz="1600">
              <a:solidFill>
                <a:schemeClr val="bg2"/>
              </a:solidFill>
              <a:effectLst/>
            </a:endParaRP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5. Conservation and preliminary cutting of the bundle has been carried out. </a:t>
            </a:r>
            <a:endParaRPr lang="ru-RU" sz="16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T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9529" r="5708" b="7382"/>
          <a:stretch>
            <a:fillRect/>
          </a:stretch>
        </p:blipFill>
        <p:spPr bwMode="auto">
          <a:xfrm>
            <a:off x="250825" y="836613"/>
            <a:ext cx="5364163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331" name="Picture 3" descr="T2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1839" r="5426" b="7477"/>
          <a:stretch>
            <a:fillRect/>
          </a:stretch>
        </p:blipFill>
        <p:spPr bwMode="auto">
          <a:xfrm>
            <a:off x="4032250" y="3536950"/>
            <a:ext cx="4895850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1866900" y="160338"/>
            <a:ext cx="5365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bundle component temperature during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pre-oxidizing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transient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1333" name="AutoShape 5"/>
          <p:cNvSpPr>
            <a:spLocks noChangeArrowheads="1"/>
          </p:cNvSpPr>
          <p:nvPr/>
        </p:nvSpPr>
        <p:spPr bwMode="auto">
          <a:xfrm>
            <a:off x="5616575" y="1089025"/>
            <a:ext cx="3348038" cy="2124075"/>
          </a:xfrm>
          <a:prstGeom prst="leftArrow">
            <a:avLst>
              <a:gd name="adj1" fmla="val 50000"/>
              <a:gd name="adj2" fmla="val 39406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1334" name="AutoShape 6"/>
          <p:cNvSpPr>
            <a:spLocks noChangeArrowheads="1"/>
          </p:cNvSpPr>
          <p:nvPr/>
        </p:nvSpPr>
        <p:spPr bwMode="auto">
          <a:xfrm>
            <a:off x="792163" y="4041775"/>
            <a:ext cx="3240087" cy="1906588"/>
          </a:xfrm>
          <a:prstGeom prst="rightArrow">
            <a:avLst>
              <a:gd name="adj1" fmla="val 50000"/>
              <a:gd name="adj2" fmla="val 42485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en-US" sz="1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1335" name="Rectangle 7"/>
          <p:cNvSpPr>
            <a:spLocks noChangeArrowheads="1"/>
          </p:cNvSpPr>
          <p:nvPr/>
        </p:nvSpPr>
        <p:spPr bwMode="auto">
          <a:xfrm>
            <a:off x="827088" y="4616450"/>
            <a:ext cx="302418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indications of thermocouples </a:t>
            </a:r>
          </a:p>
          <a:p>
            <a:pPr marL="342900" indent="-342900"/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WRe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Ch/Al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rod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2.4 </a:t>
            </a:r>
          </a:p>
          <a:p>
            <a:pPr marL="342900" indent="-342900"/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a level 800 mm</a:t>
            </a:r>
            <a:endParaRPr lang="ru-RU" sz="1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1336" name="Rectangle 8"/>
          <p:cNvSpPr>
            <a:spLocks noChangeArrowheads="1"/>
          </p:cNvSpPr>
          <p:nvPr/>
        </p:nvSpPr>
        <p:spPr bwMode="auto">
          <a:xfrm>
            <a:off x="5832475" y="1700213"/>
            <a:ext cx="45624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indications of thermocouples </a:t>
            </a:r>
          </a:p>
          <a:p>
            <a:pPr marL="342900" indent="-342900"/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cladding and </a:t>
            </a:r>
          </a:p>
          <a:p>
            <a:pPr marL="342900" indent="-342900"/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inside of rod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1.1 at a level 1400 mm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Баланс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9"/>
          <a:stretch>
            <a:fillRect/>
          </a:stretch>
        </p:blipFill>
        <p:spPr bwMode="auto">
          <a:xfrm>
            <a:off x="684213" y="584200"/>
            <a:ext cx="785018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935038" y="152400"/>
            <a:ext cx="705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.4. Results of measurement of weight of water in control tanks</a:t>
            </a:r>
            <a:endParaRPr 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323850" y="2241550"/>
            <a:ext cx="860583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results of the</a:t>
            </a:r>
            <a:r>
              <a:rPr lang="ru-RU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PARAMETER-SF</a:t>
            </a:r>
            <a:r>
              <a:rPr lang="ru-RU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</a:t>
            </a:r>
            <a:endParaRPr lang="ru-RU" sz="280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b="0">
              <a:effectLst/>
              <a:latin typeface="Tahoma" pitchFamily="34" charset="0"/>
            </a:endParaRPr>
          </a:p>
        </p:txBody>
      </p:sp>
      <p:sp>
        <p:nvSpPr>
          <p:cNvPr id="606212" name="Text Box 4"/>
          <p:cNvSpPr txBox="1">
            <a:spLocks noChangeArrowheads="1"/>
          </p:cNvSpPr>
          <p:nvPr/>
        </p:nvSpPr>
        <p:spPr bwMode="auto">
          <a:xfrm>
            <a:off x="1979613" y="5084763"/>
            <a:ext cx="467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333399"/>
                </a:solidFill>
                <a:effectLst/>
              </a:rPr>
              <a:t>Presented by V. Nalivaev</a:t>
            </a:r>
            <a:endParaRPr lang="ru-RU">
              <a:solidFill>
                <a:srgbClr val="333399"/>
              </a:solidFill>
              <a:effectLst/>
            </a:endParaRP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142875" y="296863"/>
            <a:ext cx="2673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FSUE SRI SIA “LUCH”</a:t>
            </a:r>
            <a:r>
              <a:rPr lang="ru-RU" b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IBRAE RAS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OKB “GIDROPRESS”</a:t>
            </a:r>
            <a:r>
              <a:rPr lang="ru-RU" b="0">
                <a:solidFill>
                  <a:srgbClr val="99CCFF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606214" name="Text Box 6"/>
          <p:cNvSpPr txBox="1">
            <a:spLocks noChangeArrowheads="1"/>
          </p:cNvSpPr>
          <p:nvPr/>
        </p:nvSpPr>
        <p:spPr bwMode="auto">
          <a:xfrm>
            <a:off x="7200900" y="296863"/>
            <a:ext cx="102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S T C</a:t>
            </a:r>
            <a:r>
              <a:rPr lang="ru-RU" sz="2000" b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2663825" y="3465513"/>
            <a:ext cx="349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 of ISTC Project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 3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690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1835150" y="225425"/>
            <a:ext cx="585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ru-RU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</a:t>
            </a:r>
            <a:r>
              <a:rPr lang="en-GB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-SF3 Test</a:t>
            </a:r>
            <a:endParaRPr lang="ru-RU" sz="2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468313" y="728663"/>
            <a:ext cx="84963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000">
                <a:solidFill>
                  <a:srgbClr val="3E7A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study of peculiarities of cooling and change in the structure of </a:t>
            </a:r>
          </a:p>
          <a:p>
            <a:pPr marL="342900" indent="-342900"/>
            <a:r>
              <a:rPr lang="en-US" sz="2000">
                <a:solidFill>
                  <a:srgbClr val="3E7A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materials of FA of VVER-1000, completed with standard reactor </a:t>
            </a:r>
          </a:p>
          <a:p>
            <a:pPr marL="342900" indent="-342900"/>
            <a:r>
              <a:rPr lang="en-US" sz="2000">
                <a:solidFill>
                  <a:srgbClr val="3E7A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structural materials (fuel rod claddings of alloy Zr+1%Nb, fuel pellets </a:t>
            </a:r>
          </a:p>
          <a:p>
            <a:pPr marL="342900" indent="-342900"/>
            <a:r>
              <a:rPr lang="en-US" sz="2000">
                <a:solidFill>
                  <a:srgbClr val="3E7A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uranium dioxide, spaсer grids and shroud of alloy Zr+1%Nb),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/>
            <a:r>
              <a:rPr lang="en-US" sz="2000">
                <a:solidFill>
                  <a:srgbClr val="3E7A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 severe accident during top quenching of the assembly heated </a:t>
            </a:r>
          </a:p>
          <a:p>
            <a:pPr marL="342900" indent="-342900"/>
            <a:r>
              <a:rPr lang="en-US" sz="2000">
                <a:solidFill>
                  <a:srgbClr val="3E7A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the temperature below 1600</a:t>
            </a:r>
            <a:r>
              <a:rPr lang="en-US" sz="2000">
                <a:solidFill>
                  <a:srgbClr val="3E7A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</a:t>
            </a:r>
            <a:r>
              <a:rPr lang="en-US" sz="2000">
                <a:solidFill>
                  <a:srgbClr val="3E7A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С.</a:t>
            </a:r>
            <a:endParaRPr lang="ru-RU" sz="2000">
              <a:solidFill>
                <a:srgbClr val="3E7AB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2159000" y="260350"/>
            <a:ext cx="548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PARAMETER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SF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Test Scenario</a:t>
            </a:r>
            <a:endParaRPr lang="ru-RU" sz="2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66027" name="Text Box 107"/>
          <p:cNvSpPr txBox="1">
            <a:spLocks noChangeArrowheads="1"/>
          </p:cNvSpPr>
          <p:nvPr/>
        </p:nvSpPr>
        <p:spPr bwMode="auto">
          <a:xfrm>
            <a:off x="468313" y="944563"/>
            <a:ext cx="396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parameters of the experiment</a:t>
            </a:r>
            <a:endParaRPr 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66038" name="Text Box 118"/>
          <p:cNvSpPr txBox="1">
            <a:spLocks noChangeArrowheads="1"/>
          </p:cNvSpPr>
          <p:nvPr/>
        </p:nvSpPr>
        <p:spPr bwMode="auto">
          <a:xfrm>
            <a:off x="4679950" y="944563"/>
            <a:ext cx="418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diagram of the experiment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66098" name="Group 178"/>
          <p:cNvGraphicFramePr>
            <a:graphicFrameLocks noGrp="1"/>
          </p:cNvGraphicFramePr>
          <p:nvPr>
            <p:ph sz="half" idx="2"/>
          </p:nvPr>
        </p:nvGraphicFramePr>
        <p:xfrm>
          <a:off x="142875" y="1484313"/>
          <a:ext cx="4038600" cy="4549458"/>
        </p:xfrm>
        <a:graphic>
          <a:graphicData uri="http://schemas.openxmlformats.org/drawingml/2006/table">
            <a:tbl>
              <a:tblPr/>
              <a:tblGrid>
                <a:gridCol w="2854325"/>
                <a:gridCol w="118427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Coolant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Steam/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argon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Flow rate of coolant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.5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Temperature of coolant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Heating rate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0.2-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Temperature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at the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pre-oxidation phase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Duration of the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pre-oxidation phase, 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Maximal temperature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Quenching phase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Top flooding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Flow rate of top flooding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6103" name="Picture 183" descr="Циклограм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1" b="22981"/>
          <a:stretch>
            <a:fillRect/>
          </a:stretch>
        </p:blipFill>
        <p:spPr bwMode="auto">
          <a:xfrm>
            <a:off x="4248150" y="1484313"/>
            <a:ext cx="4752975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2700338" y="4868863"/>
            <a:ext cx="3295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technological systems: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6775" name="Picture 23" descr="Стенд_S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92150"/>
            <a:ext cx="8748713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ChangeArrowheads="1"/>
          </p:cNvSpPr>
          <p:nvPr/>
        </p:nvSpPr>
        <p:spPr bwMode="auto">
          <a:xfrm>
            <a:off x="3455988" y="0"/>
            <a:ext cx="192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facility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3419475" y="3683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section</a:t>
            </a:r>
            <a:endParaRPr lang="ru-RU" sz="20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4772" name="Picture 4" descr="Сборка 3D_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r="3870" b="14488"/>
          <a:stretch>
            <a:fillRect/>
          </a:stretch>
        </p:blipFill>
        <p:spPr bwMode="auto">
          <a:xfrm>
            <a:off x="334963" y="836613"/>
            <a:ext cx="2566987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76" name="Rectangle 8"/>
          <p:cNvSpPr>
            <a:spLocks noChangeArrowheads="1"/>
          </p:cNvSpPr>
          <p:nvPr/>
        </p:nvSpPr>
        <p:spPr bwMode="auto">
          <a:xfrm>
            <a:off x="3167063" y="8128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7" name="Rectangle 9"/>
          <p:cNvSpPr>
            <a:spLocks noChangeArrowheads="1"/>
          </p:cNvSpPr>
          <p:nvPr/>
        </p:nvSpPr>
        <p:spPr bwMode="auto">
          <a:xfrm>
            <a:off x="3240088" y="8001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Middle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8" name="Rectangle 10"/>
          <p:cNvSpPr>
            <a:spLocks noChangeArrowheads="1"/>
          </p:cNvSpPr>
          <p:nvPr/>
        </p:nvSpPr>
        <p:spPr bwMode="auto">
          <a:xfrm>
            <a:off x="3167063" y="800100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9" name="Line 11"/>
          <p:cNvSpPr>
            <a:spLocks noChangeShapeType="1"/>
          </p:cNvSpPr>
          <p:nvPr/>
        </p:nvSpPr>
        <p:spPr bwMode="auto">
          <a:xfrm flipH="1">
            <a:off x="2016125" y="1089025"/>
            <a:ext cx="1223963" cy="7191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44780" name="Line 12"/>
          <p:cNvSpPr>
            <a:spLocks noChangeShapeType="1"/>
          </p:cNvSpPr>
          <p:nvPr/>
        </p:nvSpPr>
        <p:spPr bwMode="auto">
          <a:xfrm flipH="1">
            <a:off x="2016125" y="1089025"/>
            <a:ext cx="1260475" cy="20875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44781" name="Line 13"/>
          <p:cNvSpPr>
            <a:spLocks noChangeShapeType="1"/>
          </p:cNvSpPr>
          <p:nvPr/>
        </p:nvSpPr>
        <p:spPr bwMode="auto">
          <a:xfrm flipH="1">
            <a:off x="1979613" y="1016000"/>
            <a:ext cx="1331912" cy="40338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544782" name="Picture 14" descr="ТВС19 вер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14076" r="66997" b="62074"/>
          <a:stretch>
            <a:fillRect/>
          </a:stretch>
        </p:blipFill>
        <p:spPr bwMode="auto">
          <a:xfrm>
            <a:off x="5759450" y="836613"/>
            <a:ext cx="2808288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83" name="Rectangle 15"/>
          <p:cNvSpPr>
            <a:spLocks noChangeArrowheads="1"/>
          </p:cNvSpPr>
          <p:nvPr/>
        </p:nvSpPr>
        <p:spPr bwMode="auto">
          <a:xfrm>
            <a:off x="5292725" y="3321050"/>
            <a:ext cx="385127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upper water-cooled part provides:</a:t>
            </a:r>
            <a:r>
              <a:rPr lang="en-US" sz="1400" b="0">
                <a:solidFill>
                  <a:schemeClr val="folHlink"/>
                </a:solidFill>
                <a:effectLst/>
              </a:rPr>
              <a:t> </a:t>
            </a:r>
          </a:p>
          <a:p>
            <a:r>
              <a:rPr lang="en-US" sz="1400" b="0">
                <a:solidFill>
                  <a:srgbClr val="003399"/>
                </a:solidFill>
                <a:effectLst/>
              </a:rPr>
              <a:t>-</a:t>
            </a:r>
            <a:r>
              <a:rPr lang="ru-RU" sz="1400" b="0">
                <a:solidFill>
                  <a:srgbClr val="003399"/>
                </a:solidFill>
                <a:effectLst/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input rods and TC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input of argon at quenching phase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output steam-gas mixture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gathering of a condensate and the control of volume of emission of water of the top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tight division of the top and middle parts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44784" name="Picture 16" descr="ТВС19_цент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2661" r="63673" b="30835"/>
          <a:stretch>
            <a:fillRect/>
          </a:stretch>
        </p:blipFill>
        <p:spPr bwMode="auto">
          <a:xfrm>
            <a:off x="6624638" y="1160463"/>
            <a:ext cx="2252662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85" name="Rectangle 17"/>
          <p:cNvSpPr>
            <a:spLocks noChangeArrowheads="1"/>
          </p:cNvSpPr>
          <p:nvPr/>
        </p:nvSpPr>
        <p:spPr bwMode="auto">
          <a:xfrm>
            <a:off x="3167063" y="4976813"/>
            <a:ext cx="4500562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middle water-cooled part provides:</a:t>
            </a:r>
            <a:r>
              <a:rPr lang="en-US" sz="1400" b="0">
                <a:effectLst/>
              </a:rPr>
              <a:t> </a:t>
            </a:r>
          </a:p>
          <a:p>
            <a:r>
              <a:rPr lang="en-US" sz="1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 steam-gas mixture only through the bundle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</a:p>
          <a:p>
            <a:r>
              <a:rPr lang="en-US" sz="1400" b="0">
                <a:solidFill>
                  <a:srgbClr val="333399"/>
                </a:solidFill>
                <a:effectLst/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tightness thermoinsulation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control of pressure of argon inside of the free space of the thermoinsulation</a:t>
            </a:r>
            <a:r>
              <a:rPr lang="ru-RU" sz="1400" b="0">
                <a:solidFill>
                  <a:srgbClr val="333399"/>
                </a:solidFill>
                <a:effectLst/>
              </a:rPr>
              <a:t>;</a:t>
            </a:r>
          </a:p>
          <a:p>
            <a:r>
              <a:rPr lang="ru-RU" sz="1400" b="0">
                <a:solidFill>
                  <a:srgbClr val="333399"/>
                </a:solidFill>
                <a:effectLst/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compensation of temperature axial displacements of the shroud</a:t>
            </a:r>
            <a:r>
              <a:rPr lang="en-US" sz="1400" b="0">
                <a:solidFill>
                  <a:srgbClr val="333399"/>
                </a:solidFill>
                <a:effectLst/>
              </a:rPr>
              <a:t> 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44786" name="Picture 18" descr="Сеч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11536" r="17107" b="11353"/>
          <a:stretch>
            <a:fillRect/>
          </a:stretch>
        </p:blipFill>
        <p:spPr bwMode="auto">
          <a:xfrm>
            <a:off x="3671888" y="1160463"/>
            <a:ext cx="2952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4787" name="Picture 19" descr="ТВС19 ни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62657" r="69319" b="13574"/>
          <a:stretch>
            <a:fillRect/>
          </a:stretch>
        </p:blipFill>
        <p:spPr bwMode="auto">
          <a:xfrm>
            <a:off x="5508625" y="836613"/>
            <a:ext cx="3384550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88" name="Rectangle 20"/>
          <p:cNvSpPr>
            <a:spLocks noChangeArrowheads="1"/>
          </p:cNvSpPr>
          <p:nvPr/>
        </p:nvSpPr>
        <p:spPr bwMode="auto">
          <a:xfrm>
            <a:off x="4248150" y="3752850"/>
            <a:ext cx="324008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lower heated part</a:t>
            </a:r>
          </a:p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provides:</a:t>
            </a:r>
            <a:endParaRPr lang="ru-RU" sz="1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input steam and argon; </a:t>
            </a:r>
            <a:endParaRPr lang="ru-RU" sz="14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heating up to temperature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steam saturation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400-410 K at p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0,30-0,35 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МПа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bottom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6" grpId="0"/>
      <p:bldP spid="544776" grpId="1"/>
      <p:bldP spid="544777" grpId="0"/>
      <p:bldP spid="544777" grpId="1"/>
      <p:bldP spid="544778" grpId="0"/>
      <p:bldP spid="544778" grpId="1"/>
      <p:bldP spid="544779" grpId="0" animBg="1"/>
      <p:bldP spid="544779" grpId="1" animBg="1"/>
      <p:bldP spid="544780" grpId="0" animBg="1"/>
      <p:bldP spid="544780" grpId="1" animBg="1"/>
      <p:bldP spid="544781" grpId="0" animBg="1"/>
      <p:bldP spid="544781" grpId="1" animBg="1"/>
      <p:bldP spid="544783" grpId="0"/>
      <p:bldP spid="544783" grpId="1"/>
      <p:bldP spid="544785" grpId="0"/>
      <p:bldP spid="544785" grpId="1"/>
      <p:bldP spid="544788" grpId="0"/>
      <p:bldP spid="54478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107950" y="512763"/>
            <a:ext cx="391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technical characteristics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3600450" y="50800"/>
            <a:ext cx="192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Bundle</a:t>
            </a:r>
            <a:endParaRPr lang="ru-RU" sz="24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80" name="Text Box 4"/>
          <p:cNvSpPr txBox="1">
            <a:spLocks noChangeArrowheads="1"/>
          </p:cNvSpPr>
          <p:nvPr/>
        </p:nvSpPr>
        <p:spPr bwMode="auto">
          <a:xfrm>
            <a:off x="5567363" y="538163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view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395288" y="908050"/>
            <a:ext cx="3313112" cy="5689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</a:t>
            </a:r>
            <a:r>
              <a:rPr lang="ru-RU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VVER</a:t>
            </a:r>
            <a:r>
              <a:rPr lang="ru-RU" sz="1400">
                <a:solidFill>
                  <a:srgbClr val="990033"/>
                </a:solidFill>
                <a:effectLst/>
              </a:rPr>
              <a:t>-1000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Number of rods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19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heated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18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	 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unheated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11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Rods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cladding</a:t>
            </a:r>
            <a:r>
              <a:rPr lang="ru-RU" sz="1400">
                <a:solidFill>
                  <a:schemeClr val="bg1"/>
                </a:solidFill>
                <a:effectLst/>
              </a:rPr>
              <a:t>, </a:t>
            </a:r>
            <a:r>
              <a:rPr lang="en-US" sz="1400">
                <a:solidFill>
                  <a:schemeClr val="bg1"/>
                </a:solidFill>
                <a:effectLst/>
              </a:rPr>
              <a:t>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990033"/>
                </a:solidFill>
                <a:effectLst/>
                <a:sym typeface="Symbol" pitchFamily="18" charset="2"/>
              </a:rPr>
              <a:t> 9,13/7,73</a:t>
            </a:r>
            <a:r>
              <a:rPr lang="ru-RU" sz="1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		    </a:t>
            </a:r>
            <a:r>
              <a:rPr lang="en-US" sz="1400">
                <a:solidFill>
                  <a:srgbClr val="990033"/>
                </a:solidFill>
                <a:effectLst/>
              </a:rPr>
              <a:t>(Zr1%Nb)</a:t>
            </a:r>
            <a:r>
              <a:rPr lang="en-US" sz="1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pellets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990033"/>
                </a:solidFill>
                <a:effectLst/>
              </a:rPr>
              <a:t>UO</a:t>
            </a:r>
            <a:r>
              <a:rPr lang="en-US" sz="1000">
                <a:solidFill>
                  <a:srgbClr val="990033"/>
                </a:solidFill>
                <a:effectLst/>
              </a:rPr>
              <a:t>2</a:t>
            </a:r>
          </a:p>
          <a:p>
            <a:pPr marL="342900" indent="-342900">
              <a:lnSpc>
                <a:spcPct val="110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heater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1400">
                <a:solidFill>
                  <a:srgbClr val="990033"/>
                </a:solidFill>
                <a:effectLst/>
                <a:sym typeface="Symbol" pitchFamily="18" charset="2"/>
              </a:rPr>
              <a:t> 4/1275 (Ta)</a:t>
            </a:r>
            <a:endParaRPr lang="en-US" sz="1400">
              <a:solidFill>
                <a:srgbClr val="990033"/>
              </a:solidFill>
              <a:effectLst/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Grid type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triangle</a:t>
            </a:r>
            <a:r>
              <a:rPr lang="ru-RU" sz="1400">
                <a:solidFill>
                  <a:srgbClr val="990033"/>
                </a:solidFill>
                <a:effectLst/>
              </a:rPr>
              <a:t> </a:t>
            </a:r>
          </a:p>
          <a:p>
            <a:pPr marL="342900" indent="-342900">
              <a:lnSpc>
                <a:spcPct val="12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grid  pitch, mm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12.75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Spacing grid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1400">
                <a:effectLst/>
              </a:rPr>
              <a:t> </a:t>
            </a:r>
            <a:r>
              <a:rPr lang="en-US" sz="1400">
                <a:solidFill>
                  <a:srgbClr val="990033"/>
                </a:solidFill>
                <a:effectLst/>
              </a:rPr>
              <a:t>Zr1%Nb</a:t>
            </a:r>
            <a:r>
              <a:rPr lang="en-US" sz="1400">
                <a:effectLst/>
              </a:rPr>
              <a:t> </a:t>
            </a:r>
            <a:r>
              <a:rPr lang="ru-RU" sz="1400">
                <a:effectLst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12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20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2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spacing,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255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Shroud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Zr1%Nb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thickness, mm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en-US" sz="1400">
                <a:solidFill>
                  <a:srgbClr val="990033"/>
                </a:solidFill>
                <a:effectLst/>
              </a:rPr>
              <a:t> 1,</a:t>
            </a:r>
            <a:r>
              <a:rPr lang="ru-RU" sz="1400">
                <a:solidFill>
                  <a:srgbClr val="990033"/>
                </a:solidFill>
                <a:effectLst/>
              </a:rPr>
              <a:t>2</a:t>
            </a:r>
          </a:p>
          <a:p>
            <a:pPr marL="342900" indent="-342900"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diameter/height,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400">
                <a:solidFill>
                  <a:srgbClr val="990033"/>
                </a:solidFill>
                <a:effectLst/>
              </a:rPr>
              <a:t>69,7</a:t>
            </a:r>
            <a:r>
              <a:rPr lang="ru-RU" sz="1400">
                <a:solidFill>
                  <a:srgbClr val="990033"/>
                </a:solidFill>
                <a:effectLst/>
              </a:rPr>
              <a:t>/14</a:t>
            </a:r>
            <a:r>
              <a:rPr lang="en-US" sz="1400">
                <a:solidFill>
                  <a:srgbClr val="990033"/>
                </a:solidFill>
                <a:effectLst/>
              </a:rPr>
              <a:t>5</a:t>
            </a:r>
            <a:r>
              <a:rPr lang="ru-RU" sz="1400">
                <a:solidFill>
                  <a:srgbClr val="990033"/>
                </a:solidFill>
                <a:effectLst/>
              </a:rPr>
              <a:t>0 </a:t>
            </a:r>
          </a:p>
          <a:p>
            <a:pPr marL="342900" indent="-342900">
              <a:lnSpc>
                <a:spcPct val="12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Thermoinsulation</a:t>
            </a:r>
            <a:r>
              <a:rPr lang="ru-RU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400">
                <a:solidFill>
                  <a:srgbClr val="990033"/>
                </a:solidFill>
                <a:effectLst/>
              </a:rPr>
              <a:t>ZrO</a:t>
            </a:r>
            <a:r>
              <a:rPr lang="en-US" sz="1000">
                <a:solidFill>
                  <a:srgbClr val="990033"/>
                </a:solidFill>
                <a:effectLst/>
              </a:rPr>
              <a:t>2</a:t>
            </a:r>
            <a:r>
              <a:rPr lang="en-US" sz="1400">
                <a:solidFill>
                  <a:srgbClr val="990033"/>
                </a:solidFill>
                <a:effectLst/>
              </a:rPr>
              <a:t> ZYFB-3</a:t>
            </a:r>
            <a:endParaRPr lang="ru-RU" sz="1400">
              <a:solidFill>
                <a:srgbClr val="990033"/>
              </a:solidFill>
              <a:effectLst/>
            </a:endParaRPr>
          </a:p>
          <a:p>
            <a:pPr marL="342900" indent="-342900">
              <a:lnSpc>
                <a:spcPct val="12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thickness, mm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rgbClr val="990033"/>
                </a:solidFill>
                <a:effectLst/>
              </a:rPr>
              <a:t>23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2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diameter/height,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400">
                <a:solidFill>
                  <a:srgbClr val="990033"/>
                </a:solidFill>
                <a:effectLst/>
              </a:rPr>
              <a:t>116/</a:t>
            </a:r>
            <a:r>
              <a:rPr lang="en-US" sz="1400">
                <a:solidFill>
                  <a:srgbClr val="990033"/>
                </a:solidFill>
                <a:effectLst/>
              </a:rPr>
              <a:t>1</a:t>
            </a:r>
            <a:r>
              <a:rPr lang="ru-RU" sz="1400">
                <a:solidFill>
                  <a:srgbClr val="990033"/>
                </a:solidFill>
                <a:effectLst/>
              </a:rPr>
              <a:t>4</a:t>
            </a:r>
            <a:r>
              <a:rPr lang="en-US" sz="1400">
                <a:solidFill>
                  <a:srgbClr val="990033"/>
                </a:solidFill>
                <a:effectLst/>
              </a:rPr>
              <a:t>50</a:t>
            </a:r>
            <a:endParaRPr lang="ru-RU" sz="1400">
              <a:solidFill>
                <a:srgbClr val="990033"/>
              </a:solidFill>
              <a:effectLst/>
            </a:endParaRPr>
          </a:p>
        </p:txBody>
      </p:sp>
      <p:pic>
        <p:nvPicPr>
          <p:cNvPr id="587782" name="Picture 6" descr="Сбо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9"/>
          <a:stretch>
            <a:fillRect/>
          </a:stretch>
        </p:blipFill>
        <p:spPr bwMode="auto">
          <a:xfrm>
            <a:off x="3851275" y="908050"/>
            <a:ext cx="206851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3" name="Picture 7" descr="Сеч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r="50755" b="71115"/>
          <a:stretch>
            <a:fillRect/>
          </a:stretch>
        </p:blipFill>
        <p:spPr bwMode="auto">
          <a:xfrm>
            <a:off x="5794375" y="4149725"/>
            <a:ext cx="33496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3563938" y="26035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 rods</a:t>
            </a:r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89830" name="Picture 6" descr="Heated 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r="55669" b="868"/>
          <a:stretch>
            <a:fillRect/>
          </a:stretch>
        </p:blipFill>
        <p:spPr bwMode="auto">
          <a:xfrm>
            <a:off x="868363" y="692150"/>
            <a:ext cx="2579687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9832" name="Picture 8" descr="Unheated 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9" b="3616"/>
          <a:stretch>
            <a:fillRect/>
          </a:stretch>
        </p:blipFill>
        <p:spPr bwMode="auto">
          <a:xfrm>
            <a:off x="5651500" y="692150"/>
            <a:ext cx="2446338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9833" name="Text Box 9"/>
          <p:cNvSpPr txBox="1">
            <a:spLocks noChangeArrowheads="1"/>
          </p:cNvSpPr>
          <p:nvPr/>
        </p:nvSpPr>
        <p:spPr bwMode="auto">
          <a:xfrm>
            <a:off x="1439863" y="616585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Heated rod</a:t>
            </a:r>
            <a:endParaRPr lang="ru-RU" sz="1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6156325" y="616585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Unheated rod</a:t>
            </a:r>
            <a:endParaRPr lang="ru-RU" sz="1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1135</Words>
  <Application>Microsoft Office PowerPoint</Application>
  <PresentationFormat>Bildschirmpräsentation (4:3)</PresentationFormat>
  <Paragraphs>238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Times New Roman</vt:lpstr>
      <vt:lpstr>Tahoma</vt:lpstr>
      <vt:lpstr>Arial</vt:lpstr>
      <vt:lpstr>Wingdings</vt:lpstr>
      <vt:lpstr>Symbol</vt:lpstr>
      <vt:lpstr>Wingdings 3</vt:lpstr>
      <vt:lpstr>1_Текстура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PARAMETER Facility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593</cp:revision>
  <cp:lastPrinted>2004-10-18T07:38:43Z</cp:lastPrinted>
  <dcterms:created xsi:type="dcterms:W3CDTF">2002-08-21T11:50:12Z</dcterms:created>
  <dcterms:modified xsi:type="dcterms:W3CDTF">2012-10-11T16:45:34Z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of the ISTC project #3690 (PARAMETER-SF3 and PARAMETER-SF4 experiments)</vt:lpwstr>
  </property>
</Properties>
</file>