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304" r:id="rId2"/>
    <p:sldId id="421" r:id="rId3"/>
    <p:sldId id="463" r:id="rId4"/>
    <p:sldId id="467" r:id="rId5"/>
    <p:sldId id="472" r:id="rId6"/>
    <p:sldId id="473" r:id="rId7"/>
    <p:sldId id="468" r:id="rId8"/>
    <p:sldId id="469" r:id="rId9"/>
    <p:sldId id="475" r:id="rId10"/>
  </p:sldIdLst>
  <p:sldSz cx="9144000" cy="6858000" type="screen4x3"/>
  <p:notesSz cx="9750425" cy="6854825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65000"/>
      <a:buFont typeface="Wingdings" pitchFamily="2" charset="2"/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  <a:srgbClr val="6666FF"/>
    <a:srgbClr val="006666"/>
    <a:srgbClr val="003399"/>
    <a:srgbClr val="009999"/>
    <a:srgbClr val="800080"/>
    <a:srgbClr val="006600"/>
    <a:srgbClr val="A53F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802" y="2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6" d="100"/>
          <a:sy n="36" d="100"/>
        </p:scale>
        <p:origin x="-1578" y="-72"/>
      </p:cViewPr>
      <p:guideLst>
        <p:guide orient="horz" pos="2159"/>
        <p:guide pos="3073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24338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26088" y="0"/>
            <a:ext cx="4224337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0338"/>
            <a:ext cx="4224338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26088" y="6510338"/>
            <a:ext cx="4224337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fld id="{1820E9AD-8C1A-42A1-B00F-FC6D2D5A8B83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651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24338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26088" y="0"/>
            <a:ext cx="4224337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162300" y="514350"/>
            <a:ext cx="3429000" cy="257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0163" y="3255963"/>
            <a:ext cx="7150100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0338"/>
            <a:ext cx="4224338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26088" y="6510338"/>
            <a:ext cx="4224337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 b="0">
                <a:effectLst/>
                <a:latin typeface="Times New Roman" pitchFamily="18" charset="0"/>
              </a:defRPr>
            </a:lvl1pPr>
          </a:lstStyle>
          <a:p>
            <a:fld id="{553EBE75-9782-4424-8887-526EBD3C58F5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448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645B95-B5CA-497E-9C08-A45B1F24904F}" type="slidenum">
              <a:rPr lang="ru-RU"/>
              <a:pPr/>
              <a:t>1</a:t>
            </a:fld>
            <a:endParaRPr lang="ru-RU"/>
          </a:p>
        </p:txBody>
      </p:sp>
      <p:sp>
        <p:nvSpPr>
          <p:cNvPr id="10445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3163888" y="514350"/>
            <a:ext cx="3425825" cy="25701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300163" y="3255963"/>
            <a:ext cx="7150100" cy="30845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9152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915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915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1C2CB48-EC14-44FC-97FF-6046B7B59F08}" type="slidenum">
              <a:rPr lang="ru-RU"/>
              <a:pPr/>
              <a:t>‹Nr.›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6155B-6148-4117-8E58-5F92F1822E6C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89496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7A346-525A-4A43-8A62-01AB2CAD03E4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459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1F17D-5D4F-4F90-9389-C4AB5621C5AA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46030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570D3-54F1-4AA0-8BB0-D1A5256C6D34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10545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EEBB5-1CCB-4E0E-9ECE-34741A7E56A2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4973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AB999-89A9-4E1D-8371-C5E4308695DE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66598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6E8816-068E-44BE-8DD2-53D179A1EDFC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8346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70B92-4E8A-4C16-B462-01CC4C66FFC0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8713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BF5C9-5F96-4B88-9E0D-1F52735825FD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76015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D6E2A-31B7-4D0C-AAF8-C57D97A7332B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66146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ECFF">
                <a:gamma/>
                <a:shade val="85098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90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90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90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0B1987-55E6-4CEE-AD68-B49A39065207}" type="slidenum">
              <a:rPr lang="ru-RU"/>
              <a:pPr/>
              <a:t>‹Nr.›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755650" y="1881188"/>
            <a:ext cx="7920038" cy="206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Study of fuel assemblies under severe accident </a:t>
            </a:r>
            <a:endParaRPr lang="ru-RU" sz="2400">
              <a:solidFill>
                <a:srgbClr val="00808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en-US" sz="24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top quenching conditions </a:t>
            </a:r>
            <a:endParaRPr lang="ru-RU" sz="2400">
              <a:solidFill>
                <a:srgbClr val="00808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en-US" sz="24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the PARAMETER-SF test series</a:t>
            </a:r>
            <a:r>
              <a:rPr lang="en-US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>
              <a:solidFill>
                <a:srgbClr val="00808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(Project status # 3690 ).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/>
            <a:endParaRPr lang="en-US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3444" name="Text Box 20"/>
          <p:cNvSpPr txBox="1">
            <a:spLocks noChangeArrowheads="1"/>
          </p:cNvSpPr>
          <p:nvPr/>
        </p:nvSpPr>
        <p:spPr bwMode="auto">
          <a:xfrm>
            <a:off x="717550" y="196850"/>
            <a:ext cx="5259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ru-RU" b="0">
              <a:effectLst/>
              <a:latin typeface="Tahoma" pitchFamily="34" charset="0"/>
            </a:endParaRPr>
          </a:p>
        </p:txBody>
      </p:sp>
      <p:sp>
        <p:nvSpPr>
          <p:cNvPr id="103446" name="Text Box 22"/>
          <p:cNvSpPr txBox="1">
            <a:spLocks noChangeArrowheads="1"/>
          </p:cNvSpPr>
          <p:nvPr/>
        </p:nvSpPr>
        <p:spPr bwMode="auto">
          <a:xfrm>
            <a:off x="2051050" y="4545013"/>
            <a:ext cx="4679950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Presented by W. Nalivaev</a:t>
            </a:r>
            <a:endParaRPr lang="ru-RU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3448" name="Text Box 24"/>
          <p:cNvSpPr txBox="1">
            <a:spLocks noChangeArrowheads="1"/>
          </p:cNvSpPr>
          <p:nvPr/>
        </p:nvSpPr>
        <p:spPr bwMode="auto">
          <a:xfrm>
            <a:off x="142875" y="296863"/>
            <a:ext cx="324008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FSUE SRI SIA “LUCH”</a:t>
            </a:r>
            <a:r>
              <a:rPr lang="ru-RU" b="0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>
              <a:solidFill>
                <a:srgbClr val="336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IBRAE RAS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FSUE EDO “GIDROPRESS”</a:t>
            </a:r>
            <a:r>
              <a:rPr lang="ru-RU" b="0">
                <a:solidFill>
                  <a:srgbClr val="99CCFF"/>
                </a:solidFill>
                <a:effectLst/>
                <a:latin typeface="Tahoma" pitchFamily="34" charset="0"/>
              </a:rPr>
              <a:t> </a:t>
            </a:r>
          </a:p>
        </p:txBody>
      </p:sp>
      <p:sp>
        <p:nvSpPr>
          <p:cNvPr id="103449" name="Text Box 25"/>
          <p:cNvSpPr txBox="1">
            <a:spLocks noChangeArrowheads="1"/>
          </p:cNvSpPr>
          <p:nvPr/>
        </p:nvSpPr>
        <p:spPr bwMode="auto">
          <a:xfrm>
            <a:off x="7200900" y="296863"/>
            <a:ext cx="1027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S T C</a:t>
            </a:r>
            <a:r>
              <a:rPr lang="ru-RU" sz="2000" b="0">
                <a:effectLst/>
                <a:latin typeface="Tahoma" pitchFamily="34" charset="0"/>
              </a:rPr>
              <a:t> </a:t>
            </a:r>
          </a:p>
        </p:txBody>
      </p:sp>
      <p:sp>
        <p:nvSpPr>
          <p:cNvPr id="103451" name="Text Box 27"/>
          <p:cNvSpPr txBox="1">
            <a:spLocks noChangeArrowheads="1"/>
          </p:cNvSpPr>
          <p:nvPr/>
        </p:nvSpPr>
        <p:spPr bwMode="auto">
          <a:xfrm>
            <a:off x="1439863" y="5876925"/>
            <a:ext cx="60848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i="1">
                <a:solidFill>
                  <a:schemeClr val="accent2"/>
                </a:solidFill>
                <a:effectLst/>
              </a:rPr>
              <a:t>14</a:t>
            </a:r>
            <a:r>
              <a:rPr lang="en-US" sz="1600" i="1" baseline="30000">
                <a:solidFill>
                  <a:schemeClr val="accent2"/>
                </a:solidFill>
                <a:effectLst/>
              </a:rPr>
              <a:t>th</a:t>
            </a:r>
            <a:r>
              <a:rPr lang="en-US" sz="1600" i="1">
                <a:solidFill>
                  <a:schemeClr val="accent2"/>
                </a:solidFill>
                <a:effectLst/>
              </a:rPr>
              <a:t> CEG-SAM Meeting</a:t>
            </a:r>
            <a:r>
              <a:rPr lang="ru-RU" sz="1600" i="1">
                <a:solidFill>
                  <a:schemeClr val="accent2"/>
                </a:solidFill>
                <a:effectLst/>
              </a:rPr>
              <a:t> </a:t>
            </a:r>
            <a:r>
              <a:rPr lang="en-US" sz="1600" i="1">
                <a:solidFill>
                  <a:schemeClr val="accent2"/>
                </a:solidFill>
                <a:effectLst/>
              </a:rPr>
              <a:t>, Kiev, Ukraine</a:t>
            </a:r>
            <a:r>
              <a:rPr lang="en-GB" sz="1600" i="1">
                <a:solidFill>
                  <a:schemeClr val="accent2"/>
                </a:solidFill>
                <a:effectLst/>
              </a:rPr>
              <a:t>, </a:t>
            </a:r>
            <a:endParaRPr lang="ru-RU" sz="1600" i="1">
              <a:solidFill>
                <a:schemeClr val="accent2"/>
              </a:solidFill>
              <a:effectLst/>
            </a:endParaRPr>
          </a:p>
          <a:p>
            <a:pPr algn="ctr">
              <a:lnSpc>
                <a:spcPct val="80000"/>
              </a:lnSpc>
            </a:pPr>
            <a:r>
              <a:rPr lang="en-US" sz="1600" i="1">
                <a:solidFill>
                  <a:schemeClr val="accent2"/>
                </a:solidFill>
                <a:effectLst/>
              </a:rPr>
              <a:t>September 9-11</a:t>
            </a:r>
            <a:r>
              <a:rPr lang="en-GB" sz="1600" i="1">
                <a:solidFill>
                  <a:schemeClr val="accent2"/>
                </a:solidFill>
                <a:effectLst/>
              </a:rPr>
              <a:t>, 200</a:t>
            </a:r>
            <a:r>
              <a:rPr lang="en-US" sz="1600" i="1">
                <a:solidFill>
                  <a:schemeClr val="accent2"/>
                </a:solidFill>
                <a:effectLst/>
              </a:rPr>
              <a:t>8.</a:t>
            </a:r>
            <a:endParaRPr lang="ru-RU" sz="1600" i="1">
              <a:solidFill>
                <a:schemeClr val="accent2"/>
              </a:solidFill>
              <a:effectLst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9" name="Rectangle 5"/>
          <p:cNvSpPr>
            <a:spLocks noChangeArrowheads="1"/>
          </p:cNvSpPr>
          <p:nvPr/>
        </p:nvSpPr>
        <p:spPr bwMode="auto">
          <a:xfrm>
            <a:off x="179388" y="441325"/>
            <a:ext cx="8785225" cy="4967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Structure of Project</a:t>
            </a:r>
          </a:p>
          <a:p>
            <a:pPr marL="457200" indent="-457200"/>
            <a:r>
              <a:rPr lang="ru-RU" sz="2000">
                <a:solidFill>
                  <a:schemeClr val="bg2"/>
                </a:solidFill>
                <a:effectLst/>
              </a:rPr>
              <a:t>1. </a:t>
            </a:r>
            <a:r>
              <a:rPr lang="en-US" sz="2000">
                <a:solidFill>
                  <a:schemeClr val="bg1"/>
                </a:solidFill>
                <a:effectLst/>
              </a:rPr>
              <a:t>The basis:</a:t>
            </a:r>
            <a:r>
              <a:rPr lang="ru-RU">
                <a:solidFill>
                  <a:schemeClr val="bg1"/>
                </a:solidFill>
                <a:effectLst/>
              </a:rPr>
              <a:t>   </a:t>
            </a:r>
            <a:endParaRPr lang="en-US">
              <a:solidFill>
                <a:schemeClr val="bg1"/>
              </a:solidFill>
              <a:effectLst/>
            </a:endParaRPr>
          </a:p>
          <a:p>
            <a:pPr marL="457200" indent="-457200"/>
            <a:r>
              <a:rPr lang="en-US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en-US" sz="20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The decision on financial support of the Project # 3690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from ISTC 13.07.2007,</a:t>
            </a:r>
          </a:p>
          <a:p>
            <a:pPr marL="457200" indent="-457200"/>
            <a:r>
              <a:rPr lang="ru-RU" sz="20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- </a:t>
            </a:r>
            <a:r>
              <a:rPr lang="en-US" sz="20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agreement under the Project # 3690 between ISTC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FSUE SRI SIA “LUCH”</a:t>
            </a:r>
            <a:r>
              <a:rPr lang="ru-RU" sz="20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000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01.12.2007.</a:t>
            </a:r>
            <a:r>
              <a:rPr lang="en-US">
                <a:solidFill>
                  <a:srgbClr val="008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ru-RU" sz="2000">
                <a:solidFill>
                  <a:schemeClr val="bg1"/>
                </a:solidFill>
                <a:effectLst/>
              </a:rPr>
              <a:t>2. </a:t>
            </a:r>
            <a:r>
              <a:rPr lang="en-US" sz="2000">
                <a:solidFill>
                  <a:schemeClr val="bg1"/>
                </a:solidFill>
                <a:effectLst/>
              </a:rPr>
              <a:t>The basic participants: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folHlink"/>
                </a:solidFill>
                <a:effectLst/>
              </a:rPr>
              <a:t>       </a:t>
            </a: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FSUE SRI SIA “LUCH”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IBRAE RAS 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FSUE EDO “GIDROPRESS”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bg1"/>
                </a:solidFill>
                <a:effectLst/>
              </a:rPr>
              <a:t>3. Another participants: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FFFF00"/>
                </a:solidFill>
                <a:effectLst/>
              </a:rPr>
              <a:t>	 </a:t>
            </a: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A.A. Bochvar FSUE VNIINM,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A. I. Leipunsky SSC RF-IPPE, 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 RSC “Kurchatov Institute”</a:t>
            </a:r>
          </a:p>
          <a:p>
            <a:pPr marL="457200" indent="-45720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chemeClr val="bg1"/>
                </a:solidFill>
                <a:effectLst/>
              </a:rPr>
              <a:t>4. Foreign collaborators:</a:t>
            </a:r>
            <a:r>
              <a:rPr lang="en-US" sz="2000">
                <a:solidFill>
                  <a:srgbClr val="FFFF00"/>
                </a:solidFill>
                <a:effectLst/>
              </a:rPr>
              <a:t> </a:t>
            </a:r>
            <a:r>
              <a:rPr lang="en-US">
                <a:solidFill>
                  <a:srgbClr val="333399"/>
                </a:solidFill>
                <a:effectLst/>
              </a:rPr>
              <a:t>FZK, GRS, EdF, INRNE, ITU, PSI, AEKI, CEA</a:t>
            </a:r>
            <a:endParaRPr lang="ru-RU">
              <a:solidFill>
                <a:srgbClr val="333399"/>
              </a:solidFill>
              <a:effectLst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6" name="Rectangle 4"/>
          <p:cNvSpPr>
            <a:spLocks noChangeArrowheads="1"/>
          </p:cNvSpPr>
          <p:nvPr/>
        </p:nvSpPr>
        <p:spPr bwMode="auto">
          <a:xfrm>
            <a:off x="179388" y="1233488"/>
            <a:ext cx="8532812" cy="221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study of behaviour of two 19-fuel rod model FAs of WWER-1000, </a:t>
            </a:r>
          </a:p>
          <a:p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completed with standard reactor structural materials </a:t>
            </a:r>
          </a:p>
          <a:p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(fuel rod claddings of alloy Zr+1%Nb, fuel pellets of uranium dioxide, </a:t>
            </a:r>
          </a:p>
          <a:p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spaсing grids and shroud of alloy Zr+1%Nb), under the initial stage </a:t>
            </a:r>
            <a:endParaRPr lang="ru-RU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severe accident with top quenching</a:t>
            </a: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ru-RU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lnSpc>
                <a:spcPct val="13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ru-RU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76517" name="Rectangle 5"/>
          <p:cNvSpPr>
            <a:spLocks noChangeArrowheads="1"/>
          </p:cNvSpPr>
          <p:nvPr/>
        </p:nvSpPr>
        <p:spPr bwMode="auto">
          <a:xfrm>
            <a:off x="3240088" y="512763"/>
            <a:ext cx="304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/>
            <a:r>
              <a:rPr lang="ru-RU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</a:t>
            </a:r>
            <a:r>
              <a:rPr lang="en-US" sz="24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of Project</a:t>
            </a:r>
            <a:endParaRPr lang="ru-RU" sz="24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ChangeArrowheads="1"/>
          </p:cNvSpPr>
          <p:nvPr/>
        </p:nvSpPr>
        <p:spPr bwMode="auto">
          <a:xfrm>
            <a:off x="166688" y="500063"/>
            <a:ext cx="8924925" cy="587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1"/>
                </a:solidFill>
                <a:effectLst/>
              </a:rPr>
              <a:t>Task</a:t>
            </a:r>
            <a:r>
              <a:rPr lang="ru-RU" sz="2000">
                <a:solidFill>
                  <a:schemeClr val="accent1"/>
                </a:solidFill>
                <a:effectLst/>
              </a:rPr>
              <a:t> 1.</a:t>
            </a:r>
            <a:r>
              <a:rPr lang="ru-RU" sz="2000">
                <a:solidFill>
                  <a:schemeClr val="accent2"/>
                </a:solidFill>
                <a:effectLst/>
              </a:rPr>
              <a:t> </a:t>
            </a: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post-test material analysis of WWER-1000 model FA, </a:t>
            </a: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subjected to tests in experiment </a:t>
            </a:r>
            <a:r>
              <a:rPr lang="en-GB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PARAMETER-</a:t>
            </a: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SF2 under severe </a:t>
            </a:r>
            <a:endParaRPr lang="ru-RU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accident with top and bottom quenching</a:t>
            </a:r>
            <a:r>
              <a:rPr lang="ru-RU" sz="2000">
                <a:solidFill>
                  <a:schemeClr val="accent2"/>
                </a:solidFill>
                <a:effectLst/>
              </a:rPr>
              <a:t>. </a:t>
            </a:r>
          </a:p>
          <a:p>
            <a:pPr indent="450850">
              <a:tabLst>
                <a:tab pos="1371600" algn="l"/>
              </a:tabLst>
            </a:pPr>
            <a:r>
              <a:rPr lang="ru-RU" sz="2000">
                <a:solidFill>
                  <a:schemeClr val="bg2"/>
                </a:solidFill>
                <a:effectLst/>
              </a:rPr>
              <a:t>(</a:t>
            </a:r>
            <a:r>
              <a:rPr lang="en-US" sz="2000">
                <a:solidFill>
                  <a:schemeClr val="bg2"/>
                </a:solidFill>
                <a:effectLst/>
              </a:rPr>
              <a:t>December</a:t>
            </a:r>
            <a:r>
              <a:rPr lang="ru-RU" sz="2000">
                <a:solidFill>
                  <a:schemeClr val="bg2"/>
                </a:solidFill>
                <a:effectLst/>
              </a:rPr>
              <a:t> 2007 – </a:t>
            </a:r>
            <a:r>
              <a:rPr lang="en-US" sz="2000">
                <a:solidFill>
                  <a:schemeClr val="bg2"/>
                </a:solidFill>
                <a:effectLst/>
              </a:rPr>
              <a:t>November</a:t>
            </a:r>
            <a:r>
              <a:rPr lang="ru-RU" sz="2000">
                <a:solidFill>
                  <a:schemeClr val="bg2"/>
                </a:solidFill>
                <a:effectLst/>
              </a:rPr>
              <a:t> 2008).</a:t>
            </a:r>
          </a:p>
          <a:p>
            <a:pPr indent="450850">
              <a:tabLst>
                <a:tab pos="1371600" algn="l"/>
              </a:tabLst>
            </a:pPr>
            <a:endParaRPr lang="ru-RU" sz="2000">
              <a:solidFill>
                <a:schemeClr val="bg2"/>
              </a:solidFill>
              <a:effectLst/>
            </a:endParaRP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1"/>
                </a:solidFill>
                <a:effectLst/>
              </a:rPr>
              <a:t>Task</a:t>
            </a:r>
            <a:r>
              <a:rPr lang="ru-RU" sz="2000">
                <a:solidFill>
                  <a:schemeClr val="accent1"/>
                </a:solidFill>
                <a:effectLst/>
              </a:rPr>
              <a:t> 2.</a:t>
            </a:r>
            <a:r>
              <a:rPr lang="ru-RU" sz="2000">
                <a:solidFill>
                  <a:schemeClr val="accent2"/>
                </a:solidFill>
                <a:effectLst/>
              </a:rPr>
              <a:t> </a:t>
            </a: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study of peculiarities of cooling and change in the structure </a:t>
            </a:r>
            <a:endParaRPr lang="ru-RU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materials of FA of WWER-1000 under severe accident during top </a:t>
            </a:r>
            <a:endParaRPr lang="ru-RU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quenching of the assembly heated to the temperature below 1600</a:t>
            </a: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</a:t>
            </a: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sz="2000">
              <a:solidFill>
                <a:schemeClr val="accent2"/>
              </a:solidFill>
              <a:effectLst/>
            </a:endParaRPr>
          </a:p>
          <a:p>
            <a:pPr indent="450850">
              <a:tabLst>
                <a:tab pos="1371600" algn="l"/>
              </a:tabLst>
            </a:pPr>
            <a:r>
              <a:rPr lang="ru-RU" sz="2000">
                <a:solidFill>
                  <a:schemeClr val="accent2"/>
                </a:solidFill>
                <a:effectLst/>
              </a:rPr>
              <a:t>(</a:t>
            </a:r>
            <a:r>
              <a:rPr lang="en-GB" sz="2000">
                <a:solidFill>
                  <a:schemeClr val="accent2"/>
                </a:solidFill>
                <a:effectLst/>
                <a:sym typeface="Symbol" pitchFamily="18" charset="2"/>
              </a:rPr>
              <a:t>PARAMETER</a:t>
            </a:r>
            <a:r>
              <a:rPr lang="ru-RU" sz="2000">
                <a:solidFill>
                  <a:schemeClr val="accent2"/>
                </a:solidFill>
                <a:effectLst/>
                <a:sym typeface="Symbol" pitchFamily="18" charset="2"/>
              </a:rPr>
              <a:t>-</a:t>
            </a:r>
            <a:r>
              <a:rPr lang="en-US" sz="2000">
                <a:solidFill>
                  <a:schemeClr val="accent2"/>
                </a:solidFill>
                <a:effectLst/>
                <a:sym typeface="Symbol" pitchFamily="18" charset="2"/>
              </a:rPr>
              <a:t>SF</a:t>
            </a:r>
            <a:r>
              <a:rPr lang="ru-RU" sz="2000">
                <a:solidFill>
                  <a:schemeClr val="accent2"/>
                </a:solidFill>
                <a:effectLst/>
                <a:sym typeface="Symbol" pitchFamily="18" charset="2"/>
              </a:rPr>
              <a:t>3). </a:t>
            </a:r>
          </a:p>
          <a:p>
            <a:pPr indent="450850">
              <a:tabLst>
                <a:tab pos="1371600" algn="l"/>
              </a:tabLst>
            </a:pPr>
            <a:r>
              <a:rPr lang="ru-RU" sz="2000">
                <a:solidFill>
                  <a:schemeClr val="bg2"/>
                </a:solidFill>
                <a:effectLst/>
              </a:rPr>
              <a:t>(</a:t>
            </a:r>
            <a:r>
              <a:rPr lang="en-US" sz="2000">
                <a:solidFill>
                  <a:schemeClr val="bg2"/>
                </a:solidFill>
                <a:effectLst/>
              </a:rPr>
              <a:t>December</a:t>
            </a:r>
            <a:r>
              <a:rPr lang="ru-RU" sz="2000">
                <a:solidFill>
                  <a:schemeClr val="bg2"/>
                </a:solidFill>
                <a:effectLst/>
              </a:rPr>
              <a:t> 2007 – </a:t>
            </a:r>
            <a:r>
              <a:rPr lang="en-US" sz="2000">
                <a:solidFill>
                  <a:schemeClr val="bg2"/>
                </a:solidFill>
                <a:effectLst/>
              </a:rPr>
              <a:t>November</a:t>
            </a:r>
            <a:r>
              <a:rPr lang="ru-RU" sz="2000">
                <a:solidFill>
                  <a:schemeClr val="bg2"/>
                </a:solidFill>
                <a:effectLst/>
              </a:rPr>
              <a:t> 2008).</a:t>
            </a:r>
          </a:p>
          <a:p>
            <a:pPr indent="450850">
              <a:tabLst>
                <a:tab pos="1371600" algn="l"/>
              </a:tabLst>
            </a:pPr>
            <a:endParaRPr lang="ru-RU" sz="2000">
              <a:solidFill>
                <a:schemeClr val="accent2"/>
              </a:solidFill>
              <a:effectLst/>
              <a:sym typeface="Symbol" pitchFamily="18" charset="2"/>
            </a:endParaRP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1"/>
                </a:solidFill>
                <a:effectLst/>
                <a:sym typeface="Symbol" pitchFamily="18" charset="2"/>
              </a:rPr>
              <a:t>Task</a:t>
            </a:r>
            <a:r>
              <a:rPr lang="ru-RU" sz="2000">
                <a:solidFill>
                  <a:schemeClr val="accent1"/>
                </a:solidFill>
                <a:effectLst/>
                <a:sym typeface="Symbol" pitchFamily="18" charset="2"/>
              </a:rPr>
              <a:t> 3.</a:t>
            </a:r>
            <a:r>
              <a:rPr lang="ru-RU" sz="2000">
                <a:solidFill>
                  <a:schemeClr val="accent2"/>
                </a:solidFill>
                <a:effectLst/>
                <a:sym typeface="Symbol" pitchFamily="18" charset="2"/>
              </a:rPr>
              <a:t> </a:t>
            </a: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study of behaviour of FA of WWER-1000 under severe </a:t>
            </a:r>
            <a:endParaRPr lang="ru-RU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accident during top quenching of the assembly heated up to the </a:t>
            </a:r>
            <a:endParaRPr lang="ru-RU" sz="2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indent="450850">
              <a:tabLst>
                <a:tab pos="1371600" algn="l"/>
              </a:tabLst>
            </a:pPr>
            <a:r>
              <a:rPr lang="en-US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temperature 1800°C  in the environment of air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000">
                <a:solidFill>
                  <a:schemeClr val="accent2"/>
                </a:solidFill>
                <a:effectLst/>
              </a:rPr>
              <a:t>(</a:t>
            </a:r>
            <a:r>
              <a:rPr lang="en-GB" sz="2000">
                <a:solidFill>
                  <a:schemeClr val="accent2"/>
                </a:solidFill>
                <a:effectLst/>
                <a:sym typeface="Symbol" pitchFamily="18" charset="2"/>
              </a:rPr>
              <a:t>PARAMETER</a:t>
            </a:r>
            <a:r>
              <a:rPr lang="ru-RU" sz="2000">
                <a:solidFill>
                  <a:schemeClr val="accent2"/>
                </a:solidFill>
                <a:effectLst/>
                <a:sym typeface="Symbol" pitchFamily="18" charset="2"/>
              </a:rPr>
              <a:t>-</a:t>
            </a:r>
            <a:r>
              <a:rPr lang="en-US" sz="2000">
                <a:solidFill>
                  <a:schemeClr val="accent2"/>
                </a:solidFill>
                <a:effectLst/>
                <a:sym typeface="Symbol" pitchFamily="18" charset="2"/>
              </a:rPr>
              <a:t>SF</a:t>
            </a:r>
            <a:r>
              <a:rPr lang="ru-RU" sz="2000">
                <a:solidFill>
                  <a:schemeClr val="accent2"/>
                </a:solidFill>
                <a:effectLst/>
                <a:sym typeface="Symbol" pitchFamily="18" charset="2"/>
              </a:rPr>
              <a:t>4).</a:t>
            </a:r>
          </a:p>
          <a:p>
            <a:pPr indent="450850">
              <a:tabLst>
                <a:tab pos="1371600" algn="l"/>
              </a:tabLst>
            </a:pPr>
            <a:r>
              <a:rPr lang="ru-RU" sz="2000">
                <a:solidFill>
                  <a:schemeClr val="bg2"/>
                </a:solidFill>
                <a:effectLst/>
              </a:rPr>
              <a:t>(</a:t>
            </a:r>
            <a:r>
              <a:rPr lang="en-US" sz="2000">
                <a:solidFill>
                  <a:schemeClr val="bg2"/>
                </a:solidFill>
                <a:effectLst/>
              </a:rPr>
              <a:t>December</a:t>
            </a:r>
            <a:r>
              <a:rPr lang="ru-RU" sz="2000">
                <a:solidFill>
                  <a:schemeClr val="bg2"/>
                </a:solidFill>
                <a:effectLst/>
              </a:rPr>
              <a:t> 200</a:t>
            </a:r>
            <a:r>
              <a:rPr lang="en-US" sz="2000">
                <a:solidFill>
                  <a:schemeClr val="bg2"/>
                </a:solidFill>
                <a:effectLst/>
              </a:rPr>
              <a:t>8</a:t>
            </a:r>
            <a:r>
              <a:rPr lang="ru-RU" sz="2000">
                <a:solidFill>
                  <a:schemeClr val="bg2"/>
                </a:solidFill>
                <a:effectLst/>
              </a:rPr>
              <a:t> – </a:t>
            </a:r>
            <a:r>
              <a:rPr lang="en-US" sz="2000">
                <a:solidFill>
                  <a:schemeClr val="bg2"/>
                </a:solidFill>
                <a:effectLst/>
              </a:rPr>
              <a:t>November</a:t>
            </a:r>
            <a:r>
              <a:rPr lang="ru-RU" sz="2000">
                <a:solidFill>
                  <a:schemeClr val="bg2"/>
                </a:solidFill>
                <a:effectLst/>
              </a:rPr>
              <a:t> 200</a:t>
            </a:r>
            <a:r>
              <a:rPr lang="en-US" sz="2000">
                <a:solidFill>
                  <a:schemeClr val="bg2"/>
                </a:solidFill>
                <a:effectLst/>
              </a:rPr>
              <a:t>9</a:t>
            </a:r>
            <a:r>
              <a:rPr lang="ru-RU" sz="2000">
                <a:solidFill>
                  <a:schemeClr val="bg2"/>
                </a:solidFill>
                <a:effectLst/>
              </a:rPr>
              <a:t>).</a:t>
            </a:r>
          </a:p>
          <a:p>
            <a:pPr indent="450850">
              <a:tabLst>
                <a:tab pos="1371600" algn="l"/>
              </a:tabLst>
            </a:pPr>
            <a:endParaRPr lang="ru-RU" sz="2000">
              <a:solidFill>
                <a:schemeClr val="bg2"/>
              </a:solidFill>
              <a:effectLst/>
              <a:sym typeface="Symbol" pitchFamily="18" charset="2"/>
            </a:endParaRPr>
          </a:p>
        </p:txBody>
      </p:sp>
      <p:sp>
        <p:nvSpPr>
          <p:cNvPr id="606211" name="Rectangle 3"/>
          <p:cNvSpPr>
            <a:spLocks noChangeArrowheads="1"/>
          </p:cNvSpPr>
          <p:nvPr/>
        </p:nvSpPr>
        <p:spPr bwMode="auto">
          <a:xfrm>
            <a:off x="2663825" y="187325"/>
            <a:ext cx="3162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/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Work Plan of Project</a:t>
            </a:r>
            <a:endParaRPr lang="ru-RU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5" name="Text Box 5"/>
          <p:cNvSpPr txBox="1">
            <a:spLocks noChangeArrowheads="1"/>
          </p:cNvSpPr>
          <p:nvPr/>
        </p:nvSpPr>
        <p:spPr bwMode="auto">
          <a:xfrm>
            <a:off x="1060450" y="115888"/>
            <a:ext cx="7461250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Program of ISTC SAM-Workshop (topical meeting)</a:t>
            </a:r>
          </a:p>
          <a:p>
            <a:pPr algn="ctr">
              <a:spcBef>
                <a:spcPct val="20000"/>
              </a:spcBef>
            </a:pPr>
            <a:r>
              <a:rPr lang="en-US" sz="1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14-17.07.2008, Moscow-Podolsk (project # 3690). </a:t>
            </a:r>
            <a:endParaRPr lang="ru-RU" sz="1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14406" name="Text Box 6"/>
          <p:cNvSpPr txBox="1">
            <a:spLocks noChangeArrowheads="1"/>
          </p:cNvSpPr>
          <p:nvPr/>
        </p:nvSpPr>
        <p:spPr bwMode="auto">
          <a:xfrm>
            <a:off x="215900" y="1060450"/>
            <a:ext cx="8502650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1. Study of Fuel Assemblies under Severe Accident Top Quenching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Conditions in the PARAMETER-SF Test Series. V. Nalivaev (LUCH).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2. Specification of the PARAMETER-SF3 experiment. T. Yudina (IBRAE).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3. Comparison results of post-test calculations of the PARAMETER-SF2 test.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T. Yudina (IBRAE).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4. PARAMETER-SF3 pre-test calculation with ATHLET-CD.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W. Erdmann (GRS).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5. </a:t>
            </a:r>
            <a:r>
              <a:rPr lang="en-GB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PSI analytical support for PARAMETER SF-4: Status and plans</a:t>
            </a: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J. Birchley (PSI).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6. PARAMETER facility presentation. V. Konstantinov (LUCH).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7. The annual ISTC Workshop, devoted to the ISTC projects/ related to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SEVERE ACCIDENT MANAGEMENT (in the frames of the CEG-SAM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THE CONTACT EXPERT GROUP. L. Tocheny (ISTC).</a:t>
            </a:r>
            <a:endParaRPr lang="ru-RU" sz="18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8" name="Rectangle 4"/>
          <p:cNvSpPr>
            <a:spLocks noChangeArrowheads="1"/>
          </p:cNvSpPr>
          <p:nvPr/>
        </p:nvSpPr>
        <p:spPr bwMode="auto">
          <a:xfrm>
            <a:off x="2447925" y="152400"/>
            <a:ext cx="355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/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Participants of meeting</a:t>
            </a:r>
            <a:endParaRPr lang="ru-RU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429" name="Text Box 5"/>
          <p:cNvSpPr txBox="1">
            <a:spLocks noChangeArrowheads="1"/>
          </p:cNvSpPr>
          <p:nvPr/>
        </p:nvSpPr>
        <p:spPr bwMode="auto">
          <a:xfrm>
            <a:off x="1943100" y="908050"/>
            <a:ext cx="421005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Birchley Jonathan, (PSI), Switzerland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Bottoley Paul David, (ITU), Germany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Erdmann Walter, (GRS), Germany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Gro</a:t>
            </a:r>
            <a:r>
              <a:rPr lang="el-GR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β</a:t>
            </a: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 Mirco, (FZK), Germany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Stuckert Juri, (FZK), Germany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Lamy Jean Sylvester, (EdF), France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Beuzet Emilie, (EdF), France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Vimi Andras, (AEKI), Hungary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Windberg Peter, (AEKI), Hungary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Tocheny Lev, (ISTC), Russia</a:t>
            </a:r>
          </a:p>
          <a:p>
            <a:pPr>
              <a:lnSpc>
                <a:spcPct val="125000"/>
              </a:lnSpc>
              <a:spcBef>
                <a:spcPct val="20000"/>
              </a:spcBef>
            </a:pPr>
            <a:r>
              <a:rPr lang="en-US" sz="18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Bychkova Anna, (ISTC), Russia</a:t>
            </a:r>
            <a:endParaRPr lang="el-GR" sz="18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724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304925"/>
            <a:ext cx="6731000" cy="465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7241" name="Rectangle 9"/>
          <p:cNvSpPr>
            <a:spLocks noChangeArrowheads="1"/>
          </p:cNvSpPr>
          <p:nvPr/>
        </p:nvSpPr>
        <p:spPr bwMode="auto">
          <a:xfrm>
            <a:off x="1655763" y="836613"/>
            <a:ext cx="6480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36513">
              <a:tabLst>
                <a:tab pos="265113" algn="l"/>
              </a:tabLst>
            </a:pPr>
            <a:r>
              <a:rPr lang="en-US" sz="2000">
                <a:solidFill>
                  <a:schemeClr val="bg2"/>
                </a:solidFill>
                <a:effectLst/>
              </a:rPr>
              <a:t>Diagram of</a:t>
            </a:r>
            <a:r>
              <a:rPr lang="ru-RU" sz="2000">
                <a:solidFill>
                  <a:schemeClr val="bg2"/>
                </a:solidFill>
                <a:effectLst/>
              </a:rPr>
              <a:t> PARAMETER-SF3</a:t>
            </a:r>
            <a:r>
              <a:rPr lang="en-US" sz="2000">
                <a:solidFill>
                  <a:schemeClr val="bg2"/>
                </a:solidFill>
                <a:effectLst/>
              </a:rPr>
              <a:t> Test</a:t>
            </a:r>
            <a:endParaRPr lang="ru-RU" sz="2000">
              <a:solidFill>
                <a:schemeClr val="bg2"/>
              </a:solidFill>
              <a:effectLst/>
            </a:endParaRPr>
          </a:p>
        </p:txBody>
      </p:sp>
      <p:sp>
        <p:nvSpPr>
          <p:cNvPr id="607242" name="Text Box 10"/>
          <p:cNvSpPr txBox="1">
            <a:spLocks noChangeArrowheads="1"/>
          </p:cNvSpPr>
          <p:nvPr/>
        </p:nvSpPr>
        <p:spPr bwMode="auto">
          <a:xfrm>
            <a:off x="2447925" y="152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</a:pPr>
            <a:endParaRPr lang="ru-RU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07243" name="Text Box 11"/>
          <p:cNvSpPr txBox="1">
            <a:spLocks noChangeArrowheads="1"/>
          </p:cNvSpPr>
          <p:nvPr/>
        </p:nvSpPr>
        <p:spPr bwMode="auto">
          <a:xfrm>
            <a:off x="1908175" y="188913"/>
            <a:ext cx="4487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PARAMETER-SF3 experiment</a:t>
            </a:r>
            <a:endParaRPr lang="ru-RU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ChangeArrowheads="1"/>
          </p:cNvSpPr>
          <p:nvPr/>
        </p:nvSpPr>
        <p:spPr bwMode="auto">
          <a:xfrm>
            <a:off x="0" y="1279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sz="2400" b="0">
              <a:effectLst/>
              <a:latin typeface="Times New Roman" pitchFamily="18" charset="0"/>
            </a:endParaRPr>
          </a:p>
        </p:txBody>
      </p:sp>
      <p:graphicFrame>
        <p:nvGraphicFramePr>
          <p:cNvPr id="612655" name="Group 303"/>
          <p:cNvGraphicFramePr>
            <a:graphicFrameLocks noGrp="1"/>
          </p:cNvGraphicFramePr>
          <p:nvPr/>
        </p:nvGraphicFramePr>
        <p:xfrm>
          <a:off x="107950" y="908050"/>
          <a:ext cx="8893175" cy="5272088"/>
        </p:xfrm>
        <a:graphic>
          <a:graphicData uri="http://schemas.openxmlformats.org/drawingml/2006/table">
            <a:tbl>
              <a:tblPr/>
              <a:tblGrid>
                <a:gridCol w="385763"/>
                <a:gridCol w="2295525"/>
                <a:gridCol w="1524000"/>
                <a:gridCol w="2420937"/>
                <a:gridCol w="1031875"/>
                <a:gridCol w="1235075"/>
              </a:tblGrid>
              <a:tr h="1778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No.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Stage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Main parameters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1651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 temperature, K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Medium 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Heating rate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Time, s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Joule heating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up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of FA in argon flow 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300-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Mathematica1" pitchFamily="2" charset="2"/>
                        </a:rPr>
                        <a:t>67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Mathematica1" pitchFamily="2" charset="2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Argon flow at temperature to 720K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(argon flow rate - 2 g/s) 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0-1500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Joule heating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up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of FA in the flow of steam-argon mixture 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67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770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  <a:sym typeface="Mathematica1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Steam-argon mixture (argon/steam flow rate - 2/3,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g/s, at temperature of 720/770K)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1500-3500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 heating up to 1470 K</a:t>
                      </a:r>
                      <a:r>
                        <a:rPr kumimoji="0" lang="en-GB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770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1470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  <a:cs typeface="Times New Roman" pitchFamily="18" charset="0"/>
                        <a:sym typeface="Mathematica1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Steam-argon mixture (argon/steam flow rate - 2/3,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g/s, at temperature of 720/770К)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0,3 K/s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00-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5500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 pre-oxidation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~ 1470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Steam-argon mixture (argon/steam flow rate - 2/3,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g/s, at temperature of 720/770K)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00-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Assembly heating up to maximum temperature</a:t>
                      </a: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(transient phase)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1470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Symbol" pitchFamily="18" charset="2"/>
                        </a:rPr>
                        <a:t>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Mathematica1" pitchFamily="2" charset="2"/>
                        </a:rPr>
                        <a:t>8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Mathematica1" pitchFamily="2" charset="2"/>
                        </a:rPr>
                        <a:t>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Steam-argon mixture (argon/steam flow rate - 2/3,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g/s)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0.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K/s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00-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105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Top flooding of the  assembly (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as soon as </a:t>
                      </a: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 will reach Tmax=1870 К)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Up to saturation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Water (flow rate 40 g/s, water temperature ~ 290K)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As soon as design temperature will be reached</a:t>
                      </a:r>
                      <a:endParaRPr kumimoji="0" lang="en-GB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2657" name="Rectangle 305"/>
          <p:cNvSpPr>
            <a:spLocks noChangeArrowheads="1"/>
          </p:cNvSpPr>
          <p:nvPr/>
        </p:nvSpPr>
        <p:spPr bwMode="auto">
          <a:xfrm>
            <a:off x="1727200" y="404813"/>
            <a:ext cx="5754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36513">
              <a:tabLst>
                <a:tab pos="265113" algn="l"/>
              </a:tabLst>
            </a:pPr>
            <a:r>
              <a:rPr lang="en-US" sz="2000">
                <a:solidFill>
                  <a:schemeClr val="bg2"/>
                </a:solidFill>
                <a:effectLst/>
              </a:rPr>
              <a:t>The scenario of experiment PARAMETER-SF3</a:t>
            </a:r>
            <a:endParaRPr lang="ru-RU" sz="2000">
              <a:solidFill>
                <a:schemeClr val="bg2"/>
              </a:solidFill>
              <a:effectLst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AutoShape 2"/>
          <p:cNvSpPr>
            <a:spLocks noChangeArrowheads="1"/>
          </p:cNvSpPr>
          <p:nvPr/>
        </p:nvSpPr>
        <p:spPr bwMode="auto">
          <a:xfrm rot="10800000">
            <a:off x="1008063" y="4437063"/>
            <a:ext cx="3492500" cy="1873250"/>
          </a:xfrm>
          <a:prstGeom prst="leftArrow">
            <a:avLst>
              <a:gd name="adj1" fmla="val 50000"/>
              <a:gd name="adj2" fmla="val 46610"/>
            </a:avLst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17475" name="AutoShape 3"/>
          <p:cNvSpPr>
            <a:spLocks noChangeArrowheads="1"/>
          </p:cNvSpPr>
          <p:nvPr/>
        </p:nvSpPr>
        <p:spPr bwMode="auto">
          <a:xfrm>
            <a:off x="4608513" y="1268413"/>
            <a:ext cx="3492500" cy="1873250"/>
          </a:xfrm>
          <a:prstGeom prst="leftArrow">
            <a:avLst>
              <a:gd name="adj1" fmla="val 50000"/>
              <a:gd name="adj2" fmla="val 46610"/>
            </a:avLst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617476" name="Text Box 4"/>
          <p:cNvSpPr txBox="1">
            <a:spLocks noChangeArrowheads="1"/>
          </p:cNvSpPr>
          <p:nvPr/>
        </p:nvSpPr>
        <p:spPr bwMode="auto">
          <a:xfrm>
            <a:off x="792163" y="0"/>
            <a:ext cx="7839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scenarios of PARAMETER-SF4 and QUENCH-10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experiments</a:t>
            </a:r>
            <a:endParaRPr lang="ru-RU" sz="2400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7477" name="Picture 5" descr="Quench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465513"/>
            <a:ext cx="4500562" cy="321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7478" name="Rectangle 6"/>
          <p:cNvSpPr>
            <a:spLocks noChangeArrowheads="1"/>
          </p:cNvSpPr>
          <p:nvPr/>
        </p:nvSpPr>
        <p:spPr bwMode="auto">
          <a:xfrm>
            <a:off x="4321175" y="1916113"/>
            <a:ext cx="446563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PARAMETER-SF</a:t>
            </a:r>
            <a:r>
              <a:rPr lang="ru-RU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experiment</a:t>
            </a:r>
            <a:endParaRPr lang="ru-RU" sz="200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7479" name="Rectangle 7"/>
          <p:cNvSpPr>
            <a:spLocks noChangeArrowheads="1"/>
          </p:cNvSpPr>
          <p:nvPr/>
        </p:nvSpPr>
        <p:spPr bwMode="auto">
          <a:xfrm>
            <a:off x="576263" y="5084763"/>
            <a:ext cx="40671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QUENCH-</a:t>
            </a:r>
            <a:r>
              <a:rPr lang="ru-RU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experiment</a:t>
            </a:r>
            <a:endParaRPr lang="ru-RU" sz="2000">
              <a:solidFill>
                <a:srgbClr val="0099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7482" name="Picture 10" descr="Циклограмма SF4_e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5" b="16570"/>
          <a:stretch>
            <a:fillRect/>
          </a:stretch>
        </p:blipFill>
        <p:spPr bwMode="auto">
          <a:xfrm>
            <a:off x="142875" y="944563"/>
            <a:ext cx="4464050" cy="321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кстура">
  <a:themeElements>
    <a:clrScheme name="1_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1_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5000"/>
          <a:buFont typeface="Wingdings" pitchFamily="2" charset="2"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5000"/>
          <a:buFont typeface="Wingdings" pitchFamily="2" charset="2"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0</TotalTime>
  <Words>762</Words>
  <Application>Microsoft Office PowerPoint</Application>
  <PresentationFormat>Bildschirmpräsentation (4:3)</PresentationFormat>
  <Paragraphs>134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Times New Roman</vt:lpstr>
      <vt:lpstr>Tahoma</vt:lpstr>
      <vt:lpstr>Arial</vt:lpstr>
      <vt:lpstr>Wingdings</vt:lpstr>
      <vt:lpstr>Symbol</vt:lpstr>
      <vt:lpstr>Mathematica1</vt:lpstr>
      <vt:lpstr>1_Текстура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Marina</dc:creator>
  <cp:lastModifiedBy>Peters, Ursula</cp:lastModifiedBy>
  <cp:revision>549</cp:revision>
  <cp:lastPrinted>2004-10-18T07:38:43Z</cp:lastPrinted>
  <dcterms:created xsi:type="dcterms:W3CDTF">2002-08-21T11:50:12Z</dcterms:created>
  <dcterms:modified xsi:type="dcterms:W3CDTF">2012-10-11T15:16:48Z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scription0">
    <vt:lpwstr>Status report on Project #3690: "Study of fuel assemblies under severe accident quenching conditions"</vt:lpwstr>
  </property>
</Properties>
</file>