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41"/>
  </p:notesMasterIdLst>
  <p:handoutMasterIdLst>
    <p:handoutMasterId r:id="rId42"/>
  </p:handoutMasterIdLst>
  <p:sldIdLst>
    <p:sldId id="493" r:id="rId2"/>
    <p:sldId id="541" r:id="rId3"/>
    <p:sldId id="539" r:id="rId4"/>
    <p:sldId id="502" r:id="rId5"/>
    <p:sldId id="503" r:id="rId6"/>
    <p:sldId id="504" r:id="rId7"/>
    <p:sldId id="505" r:id="rId8"/>
    <p:sldId id="508" r:id="rId9"/>
    <p:sldId id="507" r:id="rId10"/>
    <p:sldId id="540" r:id="rId11"/>
    <p:sldId id="509" r:id="rId12"/>
    <p:sldId id="510" r:id="rId13"/>
    <p:sldId id="542" r:id="rId14"/>
    <p:sldId id="511" r:id="rId15"/>
    <p:sldId id="512" r:id="rId16"/>
    <p:sldId id="513" r:id="rId17"/>
    <p:sldId id="514" r:id="rId18"/>
    <p:sldId id="515" r:id="rId19"/>
    <p:sldId id="516" r:id="rId20"/>
    <p:sldId id="526" r:id="rId21"/>
    <p:sldId id="543" r:id="rId22"/>
    <p:sldId id="519" r:id="rId23"/>
    <p:sldId id="520" r:id="rId24"/>
    <p:sldId id="521" r:id="rId25"/>
    <p:sldId id="522" r:id="rId26"/>
    <p:sldId id="436" r:id="rId27"/>
    <p:sldId id="474" r:id="rId28"/>
    <p:sldId id="486" r:id="rId29"/>
    <p:sldId id="499" r:id="rId30"/>
    <p:sldId id="523" r:id="rId31"/>
    <p:sldId id="528" r:id="rId32"/>
    <p:sldId id="529" r:id="rId33"/>
    <p:sldId id="524" r:id="rId34"/>
    <p:sldId id="536" r:id="rId35"/>
    <p:sldId id="535" r:id="rId36"/>
    <p:sldId id="531" r:id="rId37"/>
    <p:sldId id="532" r:id="rId38"/>
    <p:sldId id="533" r:id="rId39"/>
    <p:sldId id="534" r:id="rId40"/>
  </p:sldIdLst>
  <p:sldSz cx="9144000" cy="6858000" type="screen4x3"/>
  <p:notesSz cx="9928225" cy="6669088"/>
  <p:defaultTextStyle>
    <a:defPPr>
      <a:defRPr lang="en-US"/>
    </a:defPPr>
    <a:lvl1pPr algn="ctr" rtl="0" fontAlgn="base">
      <a:spcBef>
        <a:spcPct val="0"/>
      </a:spcBef>
      <a:spcAft>
        <a:spcPct val="0"/>
      </a:spcAft>
      <a:defRPr sz="1600" kern="1200">
        <a:solidFill>
          <a:schemeClr val="tx1"/>
        </a:solidFill>
        <a:latin typeface="Arial" charset="0"/>
        <a:ea typeface="+mn-ea"/>
        <a:cs typeface="+mn-cs"/>
      </a:defRPr>
    </a:lvl1pPr>
    <a:lvl2pPr marL="457200" algn="ctr" rtl="0" fontAlgn="base">
      <a:spcBef>
        <a:spcPct val="0"/>
      </a:spcBef>
      <a:spcAft>
        <a:spcPct val="0"/>
      </a:spcAft>
      <a:defRPr sz="1600" kern="1200">
        <a:solidFill>
          <a:schemeClr val="tx1"/>
        </a:solidFill>
        <a:latin typeface="Arial" charset="0"/>
        <a:ea typeface="+mn-ea"/>
        <a:cs typeface="+mn-cs"/>
      </a:defRPr>
    </a:lvl2pPr>
    <a:lvl3pPr marL="914400" algn="ctr" rtl="0" fontAlgn="base">
      <a:spcBef>
        <a:spcPct val="0"/>
      </a:spcBef>
      <a:spcAft>
        <a:spcPct val="0"/>
      </a:spcAft>
      <a:defRPr sz="1600" kern="1200">
        <a:solidFill>
          <a:schemeClr val="tx1"/>
        </a:solidFill>
        <a:latin typeface="Arial" charset="0"/>
        <a:ea typeface="+mn-ea"/>
        <a:cs typeface="+mn-cs"/>
      </a:defRPr>
    </a:lvl3pPr>
    <a:lvl4pPr marL="1371600" algn="ctr" rtl="0" fontAlgn="base">
      <a:spcBef>
        <a:spcPct val="0"/>
      </a:spcBef>
      <a:spcAft>
        <a:spcPct val="0"/>
      </a:spcAft>
      <a:defRPr sz="1600" kern="1200">
        <a:solidFill>
          <a:schemeClr val="tx1"/>
        </a:solidFill>
        <a:latin typeface="Arial" charset="0"/>
        <a:ea typeface="+mn-ea"/>
        <a:cs typeface="+mn-cs"/>
      </a:defRPr>
    </a:lvl4pPr>
    <a:lvl5pPr marL="1828800" algn="ct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6600"/>
    <a:srgbClr val="371F73"/>
    <a:srgbClr val="5B33BF"/>
    <a:srgbClr val="292EFF"/>
    <a:srgbClr val="0066FF"/>
    <a:srgbClr val="009999"/>
    <a:srgbClr val="D60093"/>
    <a:srgbClr val="B0EC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6" autoAdjust="0"/>
    <p:restoredTop sz="94660"/>
  </p:normalViewPr>
  <p:slideViewPr>
    <p:cSldViewPr>
      <p:cViewPr>
        <p:scale>
          <a:sx n="87" d="100"/>
          <a:sy n="87" d="100"/>
        </p:scale>
        <p:origin x="-154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6" d="100"/>
          <a:sy n="36" d="100"/>
        </p:scale>
        <p:origin x="-1578" y="-72"/>
      </p:cViewPr>
      <p:guideLst>
        <p:guide orient="horz" pos="2101"/>
        <p:guide pos="3128"/>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4302125" cy="334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20000"/>
              </a:spcBef>
              <a:defRPr sz="1200">
                <a:latin typeface="Times New Roman" pitchFamily="18" charset="0"/>
              </a:defRPr>
            </a:lvl1pPr>
          </a:lstStyle>
          <a:p>
            <a:pPr>
              <a:defRPr/>
            </a:pPr>
            <a:endParaRPr lang="ru-RU"/>
          </a:p>
        </p:txBody>
      </p:sp>
      <p:sp>
        <p:nvSpPr>
          <p:cNvPr id="78851" name="Rectangle 3"/>
          <p:cNvSpPr>
            <a:spLocks noGrp="1" noChangeArrowheads="1"/>
          </p:cNvSpPr>
          <p:nvPr>
            <p:ph type="dt" sz="quarter" idx="1"/>
          </p:nvPr>
        </p:nvSpPr>
        <p:spPr bwMode="auto">
          <a:xfrm>
            <a:off x="5626100" y="0"/>
            <a:ext cx="4302125" cy="334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defRPr sz="1200">
                <a:latin typeface="Times New Roman" pitchFamily="18" charset="0"/>
              </a:defRPr>
            </a:lvl1pPr>
          </a:lstStyle>
          <a:p>
            <a:pPr>
              <a:defRPr/>
            </a:pPr>
            <a:endParaRPr lang="ru-RU"/>
          </a:p>
        </p:txBody>
      </p:sp>
      <p:sp>
        <p:nvSpPr>
          <p:cNvPr id="78852" name="Rectangle 4"/>
          <p:cNvSpPr>
            <a:spLocks noGrp="1" noChangeArrowheads="1"/>
          </p:cNvSpPr>
          <p:nvPr>
            <p:ph type="ftr" sz="quarter" idx="2"/>
          </p:nvPr>
        </p:nvSpPr>
        <p:spPr bwMode="auto">
          <a:xfrm>
            <a:off x="0" y="6334125"/>
            <a:ext cx="4302125" cy="334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20000"/>
              </a:spcBef>
              <a:defRPr sz="1200">
                <a:latin typeface="Times New Roman" pitchFamily="18" charset="0"/>
              </a:defRPr>
            </a:lvl1pPr>
          </a:lstStyle>
          <a:p>
            <a:pPr>
              <a:defRPr/>
            </a:pPr>
            <a:endParaRPr lang="ru-RU"/>
          </a:p>
        </p:txBody>
      </p:sp>
      <p:sp>
        <p:nvSpPr>
          <p:cNvPr id="78853" name="Rectangle 5"/>
          <p:cNvSpPr>
            <a:spLocks noGrp="1" noChangeArrowheads="1"/>
          </p:cNvSpPr>
          <p:nvPr>
            <p:ph type="sldNum" sz="quarter" idx="3"/>
          </p:nvPr>
        </p:nvSpPr>
        <p:spPr bwMode="auto">
          <a:xfrm>
            <a:off x="5626100" y="6334125"/>
            <a:ext cx="4302125" cy="334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20000"/>
              </a:spcBef>
              <a:defRPr sz="1200">
                <a:latin typeface="Times New Roman" pitchFamily="18" charset="0"/>
              </a:defRPr>
            </a:lvl1pPr>
          </a:lstStyle>
          <a:p>
            <a:pPr>
              <a:defRPr/>
            </a:pPr>
            <a:fld id="{553C0D0D-6C2C-46F8-A8CD-045C5794AF5D}" type="slidenum">
              <a:rPr lang="ru-RU"/>
              <a:pPr>
                <a:defRPr/>
              </a:pPr>
              <a:t>‹Nr.›</a:t>
            </a:fld>
            <a:endParaRPr lang="ru-RU"/>
          </a:p>
        </p:txBody>
      </p:sp>
    </p:spTree>
    <p:extLst>
      <p:ext uri="{BB962C8B-B14F-4D97-AF65-F5344CB8AC3E}">
        <p14:creationId xmlns:p14="http://schemas.microsoft.com/office/powerpoint/2010/main" val="609839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4302125" cy="334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20000"/>
              </a:spcBef>
              <a:defRPr sz="1200">
                <a:latin typeface="Times New Roman" pitchFamily="18" charset="0"/>
              </a:defRPr>
            </a:lvl1pPr>
          </a:lstStyle>
          <a:p>
            <a:pPr>
              <a:defRPr/>
            </a:pPr>
            <a:endParaRPr lang="ru-RU"/>
          </a:p>
        </p:txBody>
      </p:sp>
      <p:sp>
        <p:nvSpPr>
          <p:cNvPr id="23555" name="Rectangle 3"/>
          <p:cNvSpPr>
            <a:spLocks noGrp="1" noChangeArrowheads="1"/>
          </p:cNvSpPr>
          <p:nvPr>
            <p:ph type="dt" idx="1"/>
          </p:nvPr>
        </p:nvSpPr>
        <p:spPr bwMode="auto">
          <a:xfrm>
            <a:off x="5626100" y="0"/>
            <a:ext cx="4302125" cy="334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defRPr sz="1200">
                <a:latin typeface="Times New Roman" pitchFamily="18" charset="0"/>
              </a:defRPr>
            </a:lvl1pPr>
          </a:lstStyle>
          <a:p>
            <a:pPr>
              <a:defRPr/>
            </a:pPr>
            <a:endParaRPr lang="ru-RU"/>
          </a:p>
        </p:txBody>
      </p:sp>
      <p:sp>
        <p:nvSpPr>
          <p:cNvPr id="55300" name="Rectangle 4"/>
          <p:cNvSpPr>
            <a:spLocks noChangeArrowheads="1" noTextEdit="1"/>
          </p:cNvSpPr>
          <p:nvPr>
            <p:ph type="sldImg" idx="2"/>
          </p:nvPr>
        </p:nvSpPr>
        <p:spPr bwMode="auto">
          <a:xfrm>
            <a:off x="3297238" y="500063"/>
            <a:ext cx="3335337" cy="2501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1323975" y="3167063"/>
            <a:ext cx="7280275" cy="3001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3558" name="Rectangle 6"/>
          <p:cNvSpPr>
            <a:spLocks noGrp="1" noChangeArrowheads="1"/>
          </p:cNvSpPr>
          <p:nvPr>
            <p:ph type="ftr" sz="quarter" idx="4"/>
          </p:nvPr>
        </p:nvSpPr>
        <p:spPr bwMode="auto">
          <a:xfrm>
            <a:off x="0" y="6334125"/>
            <a:ext cx="4302125" cy="334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20000"/>
              </a:spcBef>
              <a:defRPr sz="1200">
                <a:latin typeface="Times New Roman" pitchFamily="18" charset="0"/>
              </a:defRPr>
            </a:lvl1pPr>
          </a:lstStyle>
          <a:p>
            <a:pPr>
              <a:defRPr/>
            </a:pPr>
            <a:endParaRPr lang="ru-RU"/>
          </a:p>
        </p:txBody>
      </p:sp>
      <p:sp>
        <p:nvSpPr>
          <p:cNvPr id="23559" name="Rectangle 7"/>
          <p:cNvSpPr>
            <a:spLocks noGrp="1" noChangeArrowheads="1"/>
          </p:cNvSpPr>
          <p:nvPr>
            <p:ph type="sldNum" sz="quarter" idx="5"/>
          </p:nvPr>
        </p:nvSpPr>
        <p:spPr bwMode="auto">
          <a:xfrm>
            <a:off x="5626100" y="6334125"/>
            <a:ext cx="4302125" cy="334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20000"/>
              </a:spcBef>
              <a:defRPr sz="1200">
                <a:latin typeface="Times New Roman" pitchFamily="18" charset="0"/>
              </a:defRPr>
            </a:lvl1pPr>
          </a:lstStyle>
          <a:p>
            <a:pPr>
              <a:defRPr/>
            </a:pPr>
            <a:fld id="{9A57A447-5E53-4D07-8816-B432FCFC927A}" type="slidenum">
              <a:rPr lang="ru-RU"/>
              <a:pPr>
                <a:defRPr/>
              </a:pPr>
              <a:t>‹Nr.›</a:t>
            </a:fld>
            <a:endParaRPr lang="ru-RU"/>
          </a:p>
        </p:txBody>
      </p:sp>
    </p:spTree>
    <p:extLst>
      <p:ext uri="{BB962C8B-B14F-4D97-AF65-F5344CB8AC3E}">
        <p14:creationId xmlns:p14="http://schemas.microsoft.com/office/powerpoint/2010/main" val="2026339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90CF56D4-8BCB-423E-BA22-F9795EF2FA50}" type="slidenum">
              <a:rPr lang="ru-RU" sz="1200" smtClean="0">
                <a:latin typeface="Times New Roman" pitchFamily="18" charset="0"/>
              </a:rPr>
              <a:pPr eaLnBrk="1" hangingPunct="1"/>
              <a:t>1</a:t>
            </a:fld>
            <a:endParaRPr lang="ru-RU" sz="1200" smtClean="0">
              <a:latin typeface="Times New Roman" pitchFamily="18" charset="0"/>
            </a:endParaRPr>
          </a:p>
        </p:txBody>
      </p:sp>
      <p:sp>
        <p:nvSpPr>
          <p:cNvPr id="56323" name="Rectangle 2"/>
          <p:cNvSpPr>
            <a:spLocks noChangeArrowheads="1" noTextEdit="1"/>
          </p:cNvSpPr>
          <p:nvPr>
            <p:ph type="sldImg"/>
          </p:nvPr>
        </p:nvSpPr>
        <p:spPr>
          <a:xfrm>
            <a:off x="3298825" y="500063"/>
            <a:ext cx="3333750" cy="2500312"/>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ln/>
        </p:spPr>
      </p:sp>
      <p:sp>
        <p:nvSpPr>
          <p:cNvPr id="655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6554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DDCCEAC7-8491-42C2-B73A-0665783175BA}" type="slidenum">
              <a:rPr lang="ru-RU" sz="1200" smtClean="0">
                <a:latin typeface="Times New Roman" pitchFamily="18" charset="0"/>
              </a:rPr>
              <a:pPr eaLnBrk="1" hangingPunct="1"/>
              <a:t>10</a:t>
            </a:fld>
            <a:endParaRPr lang="ru-RU" sz="120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a:ln/>
        </p:spPr>
      </p:sp>
      <p:sp>
        <p:nvSpPr>
          <p:cNvPr id="6656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6656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5B8D73CA-A5B2-4D58-8A3B-0A997ECF4DDF}" type="slidenum">
              <a:rPr lang="ru-RU" sz="1200" smtClean="0">
                <a:latin typeface="Times New Roman" pitchFamily="18" charset="0"/>
              </a:rPr>
              <a:pPr eaLnBrk="1" hangingPunct="1"/>
              <a:t>11</a:t>
            </a:fld>
            <a:endParaRPr lang="ru-RU" sz="120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Образ слайда 1"/>
          <p:cNvSpPr>
            <a:spLocks noGrp="1" noRot="1" noChangeAspect="1" noTextEdit="1"/>
          </p:cNvSpPr>
          <p:nvPr>
            <p:ph type="sldImg"/>
          </p:nvPr>
        </p:nvSpPr>
        <p:spPr>
          <a:ln/>
        </p:spPr>
      </p:sp>
      <p:sp>
        <p:nvSpPr>
          <p:cNvPr id="6758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6758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6FC2EDBE-6FF6-479D-94F5-F2AC41677223}" type="slidenum">
              <a:rPr lang="ru-RU" sz="1200" smtClean="0">
                <a:latin typeface="Times New Roman" pitchFamily="18" charset="0"/>
              </a:rPr>
              <a:pPr eaLnBrk="1" hangingPunct="1"/>
              <a:t>12</a:t>
            </a:fld>
            <a:endParaRPr lang="ru-RU" sz="120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раз слайда 1"/>
          <p:cNvSpPr>
            <a:spLocks noGrp="1" noRot="1" noChangeAspect="1" noTextEdit="1"/>
          </p:cNvSpPr>
          <p:nvPr>
            <p:ph type="sldImg"/>
          </p:nvPr>
        </p:nvSpPr>
        <p:spPr>
          <a:ln/>
        </p:spPr>
      </p:sp>
      <p:sp>
        <p:nvSpPr>
          <p:cNvPr id="6861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6861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AE93F3D1-D360-42AE-A96E-6670CF2939BB}" type="slidenum">
              <a:rPr lang="ru-RU" sz="1200" smtClean="0">
                <a:latin typeface="Times New Roman" pitchFamily="18" charset="0"/>
              </a:rPr>
              <a:pPr eaLnBrk="1" hangingPunct="1"/>
              <a:t>13</a:t>
            </a:fld>
            <a:endParaRPr lang="ru-RU" sz="120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a:ln/>
        </p:spPr>
      </p:sp>
      <p:sp>
        <p:nvSpPr>
          <p:cNvPr id="6963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6963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C77531CB-3A01-4AE3-91BF-1A8E2C6C1AC0}" type="slidenum">
              <a:rPr lang="ru-RU" sz="1200" smtClean="0">
                <a:latin typeface="Times New Roman" pitchFamily="18" charset="0"/>
              </a:rPr>
              <a:pPr eaLnBrk="1" hangingPunct="1"/>
              <a:t>14</a:t>
            </a:fld>
            <a:endParaRPr lang="ru-RU" sz="120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раз слайда 1"/>
          <p:cNvSpPr>
            <a:spLocks noGrp="1" noRot="1" noChangeAspect="1" noTextEdit="1"/>
          </p:cNvSpPr>
          <p:nvPr>
            <p:ph type="sldImg"/>
          </p:nvPr>
        </p:nvSpPr>
        <p:spPr>
          <a:ln/>
        </p:spPr>
      </p:sp>
      <p:sp>
        <p:nvSpPr>
          <p:cNvPr id="7065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7066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E88DE773-5A8D-451D-A3BF-26E9DE2AE501}" type="slidenum">
              <a:rPr lang="ru-RU" sz="1200" smtClean="0">
                <a:latin typeface="Times New Roman" pitchFamily="18" charset="0"/>
              </a:rPr>
              <a:pPr eaLnBrk="1" hangingPunct="1"/>
              <a:t>15</a:t>
            </a:fld>
            <a:endParaRPr lang="ru-RU" sz="120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Образ слайда 1"/>
          <p:cNvSpPr>
            <a:spLocks noGrp="1" noRot="1" noChangeAspect="1" noTextEdit="1"/>
          </p:cNvSpPr>
          <p:nvPr>
            <p:ph type="sldImg"/>
          </p:nvPr>
        </p:nvSpPr>
        <p:spPr>
          <a:ln/>
        </p:spPr>
      </p:sp>
      <p:sp>
        <p:nvSpPr>
          <p:cNvPr id="7168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7168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3285AD3D-1CA2-492B-A797-960D9405FB1F}" type="slidenum">
              <a:rPr lang="ru-RU" sz="1200" smtClean="0">
                <a:latin typeface="Times New Roman" pitchFamily="18" charset="0"/>
              </a:rPr>
              <a:pPr eaLnBrk="1" hangingPunct="1"/>
              <a:t>16</a:t>
            </a:fld>
            <a:endParaRPr lang="ru-RU" sz="120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Образ слайда 1"/>
          <p:cNvSpPr>
            <a:spLocks noGrp="1" noRot="1" noChangeAspect="1" noTextEdit="1"/>
          </p:cNvSpPr>
          <p:nvPr>
            <p:ph type="sldImg"/>
          </p:nvPr>
        </p:nvSpPr>
        <p:spPr>
          <a:ln/>
        </p:spPr>
      </p:sp>
      <p:sp>
        <p:nvSpPr>
          <p:cNvPr id="7270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7270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591522E8-2BEF-44C1-9E55-F47AED9132A5}" type="slidenum">
              <a:rPr lang="ru-RU" sz="1200" smtClean="0">
                <a:latin typeface="Times New Roman" pitchFamily="18" charset="0"/>
              </a:rPr>
              <a:pPr eaLnBrk="1" hangingPunct="1"/>
              <a:t>17</a:t>
            </a:fld>
            <a:endParaRPr lang="ru-RU" sz="120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p:cNvSpPr>
            <a:spLocks noGrp="1" noRot="1" noChangeAspect="1" noTextEdit="1"/>
          </p:cNvSpPr>
          <p:nvPr>
            <p:ph type="sldImg"/>
          </p:nvPr>
        </p:nvSpPr>
        <p:spPr>
          <a:ln/>
        </p:spPr>
      </p:sp>
      <p:sp>
        <p:nvSpPr>
          <p:cNvPr id="7373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7373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6B13F292-6AC3-4E56-8C4D-DD025A03890E}" type="slidenum">
              <a:rPr lang="ru-RU" sz="1200" smtClean="0">
                <a:latin typeface="Times New Roman" pitchFamily="18" charset="0"/>
              </a:rPr>
              <a:pPr eaLnBrk="1" hangingPunct="1"/>
              <a:t>18</a:t>
            </a:fld>
            <a:endParaRPr lang="ru-RU" sz="120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раз слайда 1"/>
          <p:cNvSpPr>
            <a:spLocks noGrp="1" noRot="1" noChangeAspect="1" noTextEdit="1"/>
          </p:cNvSpPr>
          <p:nvPr>
            <p:ph type="sldImg"/>
          </p:nvPr>
        </p:nvSpPr>
        <p:spPr>
          <a:ln/>
        </p:spPr>
      </p:sp>
      <p:sp>
        <p:nvSpPr>
          <p:cNvPr id="7475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7475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A2BAC9E5-AC95-4A3F-BB54-6D4DB93ABD5B}" type="slidenum">
              <a:rPr lang="ru-RU" sz="1200" smtClean="0">
                <a:latin typeface="Times New Roman" pitchFamily="18" charset="0"/>
              </a:rPr>
              <a:pPr eaLnBrk="1" hangingPunct="1"/>
              <a:t>19</a:t>
            </a:fld>
            <a:endParaRPr lang="ru-RU" sz="120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a:ln/>
        </p:spPr>
      </p:sp>
      <p:sp>
        <p:nvSpPr>
          <p:cNvPr id="5734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5734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045D80B8-2295-4138-ACA4-FAB46E8C7506}" type="slidenum">
              <a:rPr lang="ru-RU" sz="1200" smtClean="0">
                <a:latin typeface="Times New Roman" pitchFamily="18" charset="0"/>
              </a:rPr>
              <a:pPr eaLnBrk="1" hangingPunct="1"/>
              <a:t>2</a:t>
            </a:fld>
            <a:endParaRPr lang="ru-RU" sz="120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Образ слайда 1"/>
          <p:cNvSpPr>
            <a:spLocks noGrp="1" noRot="1" noChangeAspect="1" noTextEdit="1"/>
          </p:cNvSpPr>
          <p:nvPr>
            <p:ph type="sldImg"/>
          </p:nvPr>
        </p:nvSpPr>
        <p:spPr>
          <a:ln/>
        </p:spPr>
      </p:sp>
      <p:sp>
        <p:nvSpPr>
          <p:cNvPr id="7577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7578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61E78EBE-E622-4AC4-8C30-D2CA74357067}" type="slidenum">
              <a:rPr lang="ru-RU" sz="1200" smtClean="0">
                <a:latin typeface="Times New Roman" pitchFamily="18" charset="0"/>
              </a:rPr>
              <a:pPr eaLnBrk="1" hangingPunct="1"/>
              <a:t>20</a:t>
            </a:fld>
            <a:endParaRPr lang="ru-RU" sz="120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Образ слайда 1"/>
          <p:cNvSpPr>
            <a:spLocks noGrp="1" noRot="1" noChangeAspect="1" noTextEdit="1"/>
          </p:cNvSpPr>
          <p:nvPr>
            <p:ph type="sldImg"/>
          </p:nvPr>
        </p:nvSpPr>
        <p:spPr>
          <a:ln/>
        </p:spPr>
      </p:sp>
      <p:sp>
        <p:nvSpPr>
          <p:cNvPr id="7680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7680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CE205119-CCFA-40E1-B729-A96D3A5761A9}" type="slidenum">
              <a:rPr lang="ru-RU" sz="1200" smtClean="0">
                <a:latin typeface="Times New Roman" pitchFamily="18" charset="0"/>
              </a:rPr>
              <a:pPr eaLnBrk="1" hangingPunct="1"/>
              <a:t>21</a:t>
            </a:fld>
            <a:endParaRPr lang="ru-RU" sz="1200"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Образ слайда 1"/>
          <p:cNvSpPr>
            <a:spLocks noGrp="1" noRot="1" noChangeAspect="1" noTextEdit="1"/>
          </p:cNvSpPr>
          <p:nvPr>
            <p:ph type="sldImg"/>
          </p:nvPr>
        </p:nvSpPr>
        <p:spPr>
          <a:ln/>
        </p:spPr>
      </p:sp>
      <p:sp>
        <p:nvSpPr>
          <p:cNvPr id="778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7782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9570DC86-76AD-42FE-BDFD-DEE6B9C0264C}" type="slidenum">
              <a:rPr lang="ru-RU" sz="1200" smtClean="0">
                <a:latin typeface="Times New Roman" pitchFamily="18" charset="0"/>
              </a:rPr>
              <a:pPr eaLnBrk="1" hangingPunct="1"/>
              <a:t>22</a:t>
            </a:fld>
            <a:endParaRPr lang="ru-RU" sz="1200"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Образ слайда 1"/>
          <p:cNvSpPr>
            <a:spLocks noGrp="1" noRot="1" noChangeAspect="1" noTextEdit="1"/>
          </p:cNvSpPr>
          <p:nvPr>
            <p:ph type="sldImg"/>
          </p:nvPr>
        </p:nvSpPr>
        <p:spPr>
          <a:ln/>
        </p:spPr>
      </p:sp>
      <p:sp>
        <p:nvSpPr>
          <p:cNvPr id="7885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7885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867C94A4-3491-4B18-B21E-F99F12CB4758}" type="slidenum">
              <a:rPr lang="ru-RU" sz="1200" smtClean="0">
                <a:latin typeface="Times New Roman" pitchFamily="18" charset="0"/>
              </a:rPr>
              <a:pPr eaLnBrk="1" hangingPunct="1"/>
              <a:t>23</a:t>
            </a:fld>
            <a:endParaRPr lang="ru-RU" sz="1200"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7987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BBDB4A56-13FA-4E69-8870-FAFAC616675F}" type="slidenum">
              <a:rPr lang="ru-RU" sz="1200" smtClean="0">
                <a:latin typeface="Times New Roman" pitchFamily="18" charset="0"/>
              </a:rPr>
              <a:pPr eaLnBrk="1" hangingPunct="1"/>
              <a:t>24</a:t>
            </a:fld>
            <a:endParaRPr lang="ru-RU" sz="1200"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8090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93406CFF-CD58-4EAA-8828-109F49AAF972}" type="slidenum">
              <a:rPr lang="ru-RU" sz="1200" smtClean="0">
                <a:latin typeface="Times New Roman" pitchFamily="18" charset="0"/>
              </a:rPr>
              <a:pPr eaLnBrk="1" hangingPunct="1"/>
              <a:t>25</a:t>
            </a:fld>
            <a:endParaRPr lang="ru-RU" sz="1200"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Образ слайда 1"/>
          <p:cNvSpPr>
            <a:spLocks noGrp="1" noRot="1" noChangeAspect="1" noTextEdit="1"/>
          </p:cNvSpPr>
          <p:nvPr>
            <p:ph type="sldImg"/>
          </p:nvPr>
        </p:nvSpPr>
        <p:spPr>
          <a:ln/>
        </p:spPr>
      </p:sp>
      <p:sp>
        <p:nvSpPr>
          <p:cNvPr id="8192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8192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D9FEEA3E-DD11-4B90-930E-FE3DBB26D935}" type="slidenum">
              <a:rPr lang="ru-RU" sz="1200" smtClean="0">
                <a:latin typeface="Times New Roman" pitchFamily="18" charset="0"/>
              </a:rPr>
              <a:pPr eaLnBrk="1" hangingPunct="1"/>
              <a:t>26</a:t>
            </a:fld>
            <a:endParaRPr lang="ru-RU" sz="1200"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Образ слайда 1"/>
          <p:cNvSpPr>
            <a:spLocks noGrp="1" noRot="1" noChangeAspect="1" noTextEdit="1"/>
          </p:cNvSpPr>
          <p:nvPr>
            <p:ph type="sldImg"/>
          </p:nvPr>
        </p:nvSpPr>
        <p:spPr>
          <a:ln/>
        </p:spPr>
      </p:sp>
      <p:sp>
        <p:nvSpPr>
          <p:cNvPr id="8294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8294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DA2169D0-DF4B-4CA1-BD41-56C028316DD6}" type="slidenum">
              <a:rPr lang="ru-RU" sz="1200" smtClean="0">
                <a:latin typeface="Times New Roman" pitchFamily="18" charset="0"/>
              </a:rPr>
              <a:pPr eaLnBrk="1" hangingPunct="1"/>
              <a:t>27</a:t>
            </a:fld>
            <a:endParaRPr lang="ru-RU" sz="1200"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a:ln/>
        </p:spPr>
      </p:sp>
      <p:sp>
        <p:nvSpPr>
          <p:cNvPr id="8397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8397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C53F0212-992B-405A-A445-E4A83027E805}" type="slidenum">
              <a:rPr lang="ru-RU" sz="1200" smtClean="0">
                <a:latin typeface="Times New Roman" pitchFamily="18" charset="0"/>
              </a:rPr>
              <a:pPr eaLnBrk="1" hangingPunct="1"/>
              <a:t>28</a:t>
            </a:fld>
            <a:endParaRPr lang="ru-RU" sz="1200"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Образ слайда 1"/>
          <p:cNvSpPr>
            <a:spLocks noGrp="1" noRot="1" noChangeAspect="1" noTextEdit="1"/>
          </p:cNvSpPr>
          <p:nvPr>
            <p:ph type="sldImg"/>
          </p:nvPr>
        </p:nvSpPr>
        <p:spPr>
          <a:ln/>
        </p:spPr>
      </p:sp>
      <p:sp>
        <p:nvSpPr>
          <p:cNvPr id="8499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8499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5D4AE881-C664-4548-809C-DA8149E34742}" type="slidenum">
              <a:rPr lang="ru-RU" sz="1200" smtClean="0">
                <a:latin typeface="Times New Roman" pitchFamily="18" charset="0"/>
              </a:rPr>
              <a:pPr eaLnBrk="1" hangingPunct="1"/>
              <a:t>29</a:t>
            </a:fld>
            <a:endParaRPr lang="ru-RU" sz="120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a:ln/>
        </p:spPr>
      </p:sp>
      <p:sp>
        <p:nvSpPr>
          <p:cNvPr id="5837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5837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57F4D261-D34C-4BEC-8A4F-7BEFC68100BF}" type="slidenum">
              <a:rPr lang="ru-RU" sz="1200" smtClean="0">
                <a:latin typeface="Times New Roman" pitchFamily="18" charset="0"/>
              </a:rPr>
              <a:pPr eaLnBrk="1" hangingPunct="1"/>
              <a:t>3</a:t>
            </a:fld>
            <a:endParaRPr lang="ru-RU" sz="1200"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Образ слайда 1"/>
          <p:cNvSpPr>
            <a:spLocks noGrp="1" noRot="1" noChangeAspect="1" noTextEdit="1"/>
          </p:cNvSpPr>
          <p:nvPr>
            <p:ph type="sldImg"/>
          </p:nvPr>
        </p:nvSpPr>
        <p:spPr>
          <a:ln/>
        </p:spPr>
      </p:sp>
      <p:sp>
        <p:nvSpPr>
          <p:cNvPr id="8601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8602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17824075-3BD4-4567-B0EA-574B7922C5D5}" type="slidenum">
              <a:rPr lang="ru-RU" sz="1200" smtClean="0">
                <a:latin typeface="Times New Roman" pitchFamily="18" charset="0"/>
              </a:rPr>
              <a:pPr eaLnBrk="1" hangingPunct="1"/>
              <a:t>30</a:t>
            </a:fld>
            <a:endParaRPr lang="ru-RU" sz="1200"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a:ln/>
        </p:spPr>
      </p:sp>
      <p:sp>
        <p:nvSpPr>
          <p:cNvPr id="8704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8704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D353775F-1F6C-4050-AF6F-511265541AE8}" type="slidenum">
              <a:rPr lang="ru-RU" sz="1200" smtClean="0">
                <a:latin typeface="Times New Roman" pitchFamily="18" charset="0"/>
              </a:rPr>
              <a:pPr eaLnBrk="1" hangingPunct="1"/>
              <a:t>31</a:t>
            </a:fld>
            <a:endParaRPr lang="ru-RU" sz="1200"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Образ слайда 1"/>
          <p:cNvSpPr>
            <a:spLocks noGrp="1" noRot="1" noChangeAspect="1" noTextEdit="1"/>
          </p:cNvSpPr>
          <p:nvPr>
            <p:ph type="sldImg"/>
          </p:nvPr>
        </p:nvSpPr>
        <p:spPr>
          <a:ln/>
        </p:spPr>
      </p:sp>
      <p:sp>
        <p:nvSpPr>
          <p:cNvPr id="8806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8806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62875A7A-784F-4199-9A68-4AB726812056}" type="slidenum">
              <a:rPr lang="ru-RU" sz="1200" smtClean="0">
                <a:latin typeface="Times New Roman" pitchFamily="18" charset="0"/>
              </a:rPr>
              <a:pPr eaLnBrk="1" hangingPunct="1"/>
              <a:t>32</a:t>
            </a:fld>
            <a:endParaRPr lang="ru-RU" sz="1200"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Образ слайда 1"/>
          <p:cNvSpPr>
            <a:spLocks noGrp="1" noRot="1" noChangeAspect="1" noTextEdit="1"/>
          </p:cNvSpPr>
          <p:nvPr>
            <p:ph type="sldImg"/>
          </p:nvPr>
        </p:nvSpPr>
        <p:spPr>
          <a:ln/>
        </p:spPr>
      </p:sp>
      <p:sp>
        <p:nvSpPr>
          <p:cNvPr id="8909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8909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569AC47C-6096-425B-A88A-33C293D92752}" type="slidenum">
              <a:rPr lang="ru-RU" sz="1200" smtClean="0">
                <a:latin typeface="Times New Roman" pitchFamily="18" charset="0"/>
              </a:rPr>
              <a:pPr eaLnBrk="1" hangingPunct="1"/>
              <a:t>33</a:t>
            </a:fld>
            <a:endParaRPr lang="ru-RU" sz="1200"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Образ слайда 1"/>
          <p:cNvSpPr>
            <a:spLocks noGrp="1" noRot="1" noChangeAspect="1" noTextEdit="1"/>
          </p:cNvSpPr>
          <p:nvPr>
            <p:ph type="sldImg"/>
          </p:nvPr>
        </p:nvSpPr>
        <p:spPr>
          <a:ln/>
        </p:spPr>
      </p:sp>
      <p:sp>
        <p:nvSpPr>
          <p:cNvPr id="9011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9011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36373B87-7950-4E74-A71A-5AB7BEA409F9}" type="slidenum">
              <a:rPr lang="ru-RU" sz="1200" smtClean="0">
                <a:latin typeface="Times New Roman" pitchFamily="18" charset="0"/>
              </a:rPr>
              <a:pPr eaLnBrk="1" hangingPunct="1"/>
              <a:t>34</a:t>
            </a:fld>
            <a:endParaRPr lang="ru-RU" sz="1200"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Образ слайда 1"/>
          <p:cNvSpPr>
            <a:spLocks noGrp="1" noRot="1" noChangeAspect="1" noTextEdit="1"/>
          </p:cNvSpPr>
          <p:nvPr>
            <p:ph type="sldImg"/>
          </p:nvPr>
        </p:nvSpPr>
        <p:spPr>
          <a:ln/>
        </p:spPr>
      </p:sp>
      <p:sp>
        <p:nvSpPr>
          <p:cNvPr id="911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9114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54C41652-27B1-463E-861B-30504897CB05}" type="slidenum">
              <a:rPr lang="ru-RU" sz="1200" smtClean="0">
                <a:latin typeface="Times New Roman" pitchFamily="18" charset="0"/>
              </a:rPr>
              <a:pPr eaLnBrk="1" hangingPunct="1"/>
              <a:t>35</a:t>
            </a:fld>
            <a:endParaRPr lang="ru-RU" sz="1200"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Образ слайда 1"/>
          <p:cNvSpPr>
            <a:spLocks noGrp="1" noRot="1" noChangeAspect="1" noTextEdit="1"/>
          </p:cNvSpPr>
          <p:nvPr>
            <p:ph type="sldImg"/>
          </p:nvPr>
        </p:nvSpPr>
        <p:spPr>
          <a:ln/>
        </p:spPr>
      </p:sp>
      <p:sp>
        <p:nvSpPr>
          <p:cNvPr id="9216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9216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F033CBEB-0D79-4E90-8213-F9AC5DF6E4B7}" type="slidenum">
              <a:rPr lang="ru-RU" sz="1200" smtClean="0">
                <a:latin typeface="Times New Roman" pitchFamily="18" charset="0"/>
              </a:rPr>
              <a:pPr eaLnBrk="1" hangingPunct="1"/>
              <a:t>36</a:t>
            </a:fld>
            <a:endParaRPr lang="ru-RU" sz="1200"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Образ слайда 1"/>
          <p:cNvSpPr>
            <a:spLocks noGrp="1" noRot="1" noChangeAspect="1" noTextEdit="1"/>
          </p:cNvSpPr>
          <p:nvPr>
            <p:ph type="sldImg"/>
          </p:nvPr>
        </p:nvSpPr>
        <p:spPr>
          <a:ln/>
        </p:spPr>
      </p:sp>
      <p:sp>
        <p:nvSpPr>
          <p:cNvPr id="9318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9318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2CA1AA19-E35F-409D-8C37-535F4290595B}" type="slidenum">
              <a:rPr lang="ru-RU" sz="1200" smtClean="0">
                <a:latin typeface="Times New Roman" pitchFamily="18" charset="0"/>
              </a:rPr>
              <a:pPr eaLnBrk="1" hangingPunct="1"/>
              <a:t>37</a:t>
            </a:fld>
            <a:endParaRPr lang="ru-RU" sz="1200"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Образ слайда 1"/>
          <p:cNvSpPr>
            <a:spLocks noGrp="1" noRot="1" noChangeAspect="1" noTextEdit="1"/>
          </p:cNvSpPr>
          <p:nvPr>
            <p:ph type="sldImg"/>
          </p:nvPr>
        </p:nvSpPr>
        <p:spPr>
          <a:ln/>
        </p:spPr>
      </p:sp>
      <p:sp>
        <p:nvSpPr>
          <p:cNvPr id="9421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9421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CE9795B4-E409-4F43-852E-E066FB9A12DF}" type="slidenum">
              <a:rPr lang="ru-RU" sz="1200" smtClean="0">
                <a:latin typeface="Times New Roman" pitchFamily="18" charset="0"/>
              </a:rPr>
              <a:pPr eaLnBrk="1" hangingPunct="1"/>
              <a:t>38</a:t>
            </a:fld>
            <a:endParaRPr lang="ru-RU" sz="1200"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Образ слайда 1"/>
          <p:cNvSpPr>
            <a:spLocks noGrp="1" noRot="1" noChangeAspect="1" noTextEdit="1"/>
          </p:cNvSpPr>
          <p:nvPr>
            <p:ph type="sldImg"/>
          </p:nvPr>
        </p:nvSpPr>
        <p:spPr>
          <a:ln/>
        </p:spPr>
      </p:sp>
      <p:sp>
        <p:nvSpPr>
          <p:cNvPr id="9523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9523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AB9D0C86-D47E-40C7-AC17-08333CE7A8A4}" type="slidenum">
              <a:rPr lang="ru-RU" sz="1200" smtClean="0">
                <a:latin typeface="Times New Roman" pitchFamily="18" charset="0"/>
              </a:rPr>
              <a:pPr eaLnBrk="1" hangingPunct="1"/>
              <a:t>39</a:t>
            </a:fld>
            <a:endParaRPr lang="ru-RU" sz="120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5939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D3076F05-8C48-4745-8AD2-7A4B8E33C9D0}" type="slidenum">
              <a:rPr lang="ru-RU" sz="1200" smtClean="0">
                <a:latin typeface="Times New Roman" pitchFamily="18" charset="0"/>
              </a:rPr>
              <a:pPr eaLnBrk="1" hangingPunct="1"/>
              <a:t>4</a:t>
            </a:fld>
            <a:endParaRPr lang="ru-RU" sz="120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a:ln/>
        </p:spPr>
      </p:sp>
      <p:sp>
        <p:nvSpPr>
          <p:cNvPr id="6041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6042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ED01E234-000F-40C0-A28C-25EECCBC578B}" type="slidenum">
              <a:rPr lang="ru-RU" sz="1200" smtClean="0">
                <a:latin typeface="Times New Roman" pitchFamily="18" charset="0"/>
              </a:rPr>
              <a:pPr eaLnBrk="1" hangingPunct="1"/>
              <a:t>5</a:t>
            </a:fld>
            <a:endParaRPr lang="ru-RU" sz="120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a:ln/>
        </p:spPr>
      </p:sp>
      <p:sp>
        <p:nvSpPr>
          <p:cNvPr id="6144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6144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849FD3CC-533F-4457-9818-971DD01C7382}" type="slidenum">
              <a:rPr lang="ru-RU" sz="1200" smtClean="0">
                <a:latin typeface="Times New Roman" pitchFamily="18" charset="0"/>
              </a:rPr>
              <a:pPr eaLnBrk="1" hangingPunct="1"/>
              <a:t>6</a:t>
            </a:fld>
            <a:endParaRPr lang="ru-RU" sz="120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a:ln/>
        </p:spPr>
      </p:sp>
      <p:sp>
        <p:nvSpPr>
          <p:cNvPr id="6246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6246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D32BA9A2-6C12-425D-93AD-D5A5D40D5925}" type="slidenum">
              <a:rPr lang="ru-RU" sz="1200" smtClean="0">
                <a:latin typeface="Times New Roman" pitchFamily="18" charset="0"/>
              </a:rPr>
              <a:pPr eaLnBrk="1" hangingPunct="1"/>
              <a:t>7</a:t>
            </a:fld>
            <a:endParaRPr lang="ru-RU" sz="120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a:ln/>
        </p:spPr>
      </p:sp>
      <p:sp>
        <p:nvSpPr>
          <p:cNvPr id="6349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6349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C92AB3EF-EC66-447B-A258-96CDFE3EA71E}" type="slidenum">
              <a:rPr lang="ru-RU" sz="1200" smtClean="0">
                <a:latin typeface="Times New Roman" pitchFamily="18" charset="0"/>
              </a:rPr>
              <a:pPr eaLnBrk="1" hangingPunct="1"/>
              <a:t>8</a:t>
            </a:fld>
            <a:endParaRPr lang="ru-RU" sz="120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раз слайда 1"/>
          <p:cNvSpPr>
            <a:spLocks noGrp="1" noRot="1" noChangeAspect="1" noTextEdit="1"/>
          </p:cNvSpPr>
          <p:nvPr>
            <p:ph type="sldImg"/>
          </p:nvPr>
        </p:nvSpPr>
        <p:spPr>
          <a:ln/>
        </p:spPr>
      </p:sp>
      <p:sp>
        <p:nvSpPr>
          <p:cNvPr id="6451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6451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9FAFE15B-9F0B-4067-BFCE-34081C537F8B}" type="slidenum">
              <a:rPr lang="ru-RU" sz="1200" smtClean="0">
                <a:latin typeface="Times New Roman" pitchFamily="18" charset="0"/>
              </a:rPr>
              <a:pPr eaLnBrk="1" hangingPunct="1"/>
              <a:t>9</a:t>
            </a:fld>
            <a:endParaRPr lang="ru-RU" sz="120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Скругленный прямоугольник 9"/>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6" name="Скругленный прямоугольник 10"/>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ru-RU" smtClean="0"/>
              <a:t>Образец заголовка</a:t>
            </a:r>
            <a:endParaRPr lang="en-US"/>
          </a:p>
        </p:txBody>
      </p:sp>
      <p:sp>
        <p:nvSpPr>
          <p:cNvPr id="20" name="Подзаголовок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7" name="Дата 18"/>
          <p:cNvSpPr>
            <a:spLocks noGrp="1"/>
          </p:cNvSpPr>
          <p:nvPr>
            <p:ph type="dt" sz="half" idx="10"/>
          </p:nvPr>
        </p:nvSpPr>
        <p:spPr/>
        <p:txBody>
          <a:bodyPr/>
          <a:lstStyle>
            <a:lvl1pPr>
              <a:defRPr/>
            </a:lvl1pPr>
            <a:extLst/>
          </a:lstStyle>
          <a:p>
            <a:pPr>
              <a:defRPr/>
            </a:pPr>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10"/>
          <p:cNvSpPr>
            <a:spLocks noGrp="1"/>
          </p:cNvSpPr>
          <p:nvPr>
            <p:ph type="sldNum" sz="quarter" idx="12"/>
          </p:nvPr>
        </p:nvSpPr>
        <p:spPr/>
        <p:txBody>
          <a:bodyPr/>
          <a:lstStyle>
            <a:lvl1pPr>
              <a:defRPr/>
            </a:lvl1pPr>
            <a:extLst/>
          </a:lstStyle>
          <a:p>
            <a:pPr>
              <a:defRPr/>
            </a:pPr>
            <a:fld id="{461D2B81-C0AA-47CD-B75C-78B67D58EB6E}" type="slidenum">
              <a:rPr lang="ru-RU"/>
              <a:pPr>
                <a:defRPr/>
              </a:pPr>
              <a:t>‹Nr.›</a:t>
            </a:fld>
            <a:endParaRPr lang="ru-RU"/>
          </a:p>
        </p:txBody>
      </p:sp>
    </p:spTree>
    <p:extLst>
      <p:ext uri="{BB962C8B-B14F-4D97-AF65-F5344CB8AC3E}">
        <p14:creationId xmlns:p14="http://schemas.microsoft.com/office/powerpoint/2010/main" val="2197043470"/>
      </p:ext>
    </p:extLst>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94F0C1B2-5428-484D-862B-FAFB372DE21F}" type="slidenum">
              <a:rPr lang="ru-RU"/>
              <a:pPr>
                <a:defRPr/>
              </a:pPr>
              <a:t>‹Nr.›</a:t>
            </a:fld>
            <a:endParaRPr lang="ru-RU"/>
          </a:p>
        </p:txBody>
      </p:sp>
    </p:spTree>
    <p:extLst>
      <p:ext uri="{BB962C8B-B14F-4D97-AF65-F5344CB8AC3E}">
        <p14:creationId xmlns:p14="http://schemas.microsoft.com/office/powerpoint/2010/main" val="2059305589"/>
      </p:ext>
    </p:extLst>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DE311BB3-15DB-463A-B596-FCB4276C5B4D}" type="slidenum">
              <a:rPr lang="ru-RU"/>
              <a:pPr>
                <a:defRPr/>
              </a:pPr>
              <a:t>‹Nr.›</a:t>
            </a:fld>
            <a:endParaRPr lang="ru-RU"/>
          </a:p>
        </p:txBody>
      </p:sp>
    </p:spTree>
    <p:extLst>
      <p:ext uri="{BB962C8B-B14F-4D97-AF65-F5344CB8AC3E}">
        <p14:creationId xmlns:p14="http://schemas.microsoft.com/office/powerpoint/2010/main" val="2263400520"/>
      </p:ext>
    </p:extLst>
  </p:cSld>
  <p:clrMapOvr>
    <a:masterClrMapping/>
  </p:clrMapOvr>
  <p:transition spd="slow">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pPr>
              <a:defRPr/>
            </a:pPr>
            <a:fld id="{BC6DEE9A-7A9B-48B7-B8D8-E1F0E2945C06}" type="slidenum">
              <a:rPr lang="ru-RU"/>
              <a:pPr>
                <a:defRPr/>
              </a:pPr>
              <a:t>‹Nr.›</a:t>
            </a:fld>
            <a:endParaRPr lang="ru-RU"/>
          </a:p>
        </p:txBody>
      </p:sp>
    </p:spTree>
    <p:extLst>
      <p:ext uri="{BB962C8B-B14F-4D97-AF65-F5344CB8AC3E}">
        <p14:creationId xmlns:p14="http://schemas.microsoft.com/office/powerpoint/2010/main" val="1026739274"/>
      </p:ext>
    </p:extLst>
  </p:cSld>
  <p:clrMapOvr>
    <a:masterClrMapping/>
  </p:clrMapOvr>
  <p:transition spd="slow">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381000"/>
            <a:ext cx="82296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6553200" y="6245225"/>
            <a:ext cx="2133600" cy="476250"/>
          </a:xfrm>
        </p:spPr>
        <p:txBody>
          <a:bodyPr/>
          <a:lstStyle>
            <a:lvl1pPr>
              <a:defRPr/>
            </a:lvl1pPr>
          </a:lstStyle>
          <a:p>
            <a:pPr>
              <a:defRPr/>
            </a:pPr>
            <a:fld id="{0111E9AF-0AC0-4A35-89CE-FF507496D9E2}" type="slidenum">
              <a:rPr lang="ru-RU"/>
              <a:pPr>
                <a:defRPr/>
              </a:pPr>
              <a:t>‹Nr.›</a:t>
            </a:fld>
            <a:endParaRPr lang="ru-RU"/>
          </a:p>
        </p:txBody>
      </p:sp>
    </p:spTree>
    <p:extLst>
      <p:ext uri="{BB962C8B-B14F-4D97-AF65-F5344CB8AC3E}">
        <p14:creationId xmlns:p14="http://schemas.microsoft.com/office/powerpoint/2010/main" val="2883849300"/>
      </p:ext>
    </p:extLst>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Содержимое 2"/>
          <p:cNvSpPr>
            <a:spLocks noGrp="1"/>
          </p:cNvSpPr>
          <p:nvPr>
            <p:ph idx="1"/>
          </p:nvPr>
        </p:nvSpPr>
        <p:spPr>
          <a:xfrm>
            <a:off x="502920" y="530352"/>
            <a:ext cx="8183880" cy="4187952"/>
          </a:xfrm>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652F32AA-4C53-4CC2-9459-5FC3153D44D1}" type="slidenum">
              <a:rPr lang="ru-RU"/>
              <a:pPr>
                <a:defRPr/>
              </a:pPr>
              <a:t>‹Nr.›</a:t>
            </a:fld>
            <a:endParaRPr lang="ru-RU"/>
          </a:p>
        </p:txBody>
      </p:sp>
    </p:spTree>
    <p:extLst>
      <p:ext uri="{BB962C8B-B14F-4D97-AF65-F5344CB8AC3E}">
        <p14:creationId xmlns:p14="http://schemas.microsoft.com/office/powerpoint/2010/main" val="4293120792"/>
      </p:ext>
    </p:extLst>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Скругленный прямоугольник 9"/>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5"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2" name="Заголовок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EE77C2EE-0301-4A05-80B5-FC4FB6CC3F12}" type="slidenum">
              <a:rPr lang="ru-RU"/>
              <a:pPr>
                <a:defRPr/>
              </a:pPr>
              <a:t>‹Nr.›</a:t>
            </a:fld>
            <a:endParaRPr lang="ru-RU"/>
          </a:p>
        </p:txBody>
      </p:sp>
    </p:spTree>
    <p:extLst>
      <p:ext uri="{BB962C8B-B14F-4D97-AF65-F5344CB8AC3E}">
        <p14:creationId xmlns:p14="http://schemas.microsoft.com/office/powerpoint/2010/main" val="475084520"/>
      </p:ext>
    </p:extLst>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endParaRPr lang="ru-RU"/>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910B993D-F731-4330-A6F9-0586CC615979}" type="slidenum">
              <a:rPr lang="ru-RU"/>
              <a:pPr>
                <a:defRPr/>
              </a:pPr>
              <a:t>‹Nr.›</a:t>
            </a:fld>
            <a:endParaRPr lang="ru-RU"/>
          </a:p>
        </p:txBody>
      </p:sp>
    </p:spTree>
    <p:extLst>
      <p:ext uri="{BB962C8B-B14F-4D97-AF65-F5344CB8AC3E}">
        <p14:creationId xmlns:p14="http://schemas.microsoft.com/office/powerpoint/2010/main" val="943623352"/>
      </p:ext>
    </p:extLst>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lvl1pPr>
              <a:defRPr b="1"/>
            </a:lvl1pPr>
            <a:extLst/>
          </a:lstStyle>
          <a:p>
            <a:r>
              <a:rPr lang="ru-RU" smtClean="0"/>
              <a:t>Образец заголовка</a:t>
            </a:r>
            <a:endParaRPr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4"/>
          <p:cNvSpPr>
            <a:spLocks noGrp="1"/>
          </p:cNvSpPr>
          <p:nvPr>
            <p:ph type="dt" sz="half" idx="10"/>
          </p:nvPr>
        </p:nvSpPr>
        <p:spPr/>
        <p:txBody>
          <a:bodyPr/>
          <a:lstStyle>
            <a:lvl1pPr>
              <a:defRPr/>
            </a:lvl1pPr>
          </a:lstStyle>
          <a:p>
            <a:pPr>
              <a:defRPr/>
            </a:pPr>
            <a:endParaRPr lang="ru-RU"/>
          </a:p>
        </p:txBody>
      </p:sp>
      <p:sp>
        <p:nvSpPr>
          <p:cNvPr id="8" name="Нижний колонтитул 17"/>
          <p:cNvSpPr>
            <a:spLocks noGrp="1"/>
          </p:cNvSpPr>
          <p:nvPr>
            <p:ph type="ftr" sz="quarter" idx="11"/>
          </p:nvPr>
        </p:nvSpPr>
        <p:spPr/>
        <p:txBody>
          <a:bodyPr/>
          <a:lstStyle>
            <a:lvl1pPr>
              <a:defRPr/>
            </a:lvl1pPr>
          </a:lstStyle>
          <a:p>
            <a:pPr>
              <a:defRPr/>
            </a:pPr>
            <a:endParaRPr lang="ru-RU"/>
          </a:p>
        </p:txBody>
      </p:sp>
      <p:sp>
        <p:nvSpPr>
          <p:cNvPr id="9" name="Номер слайда 4"/>
          <p:cNvSpPr>
            <a:spLocks noGrp="1"/>
          </p:cNvSpPr>
          <p:nvPr>
            <p:ph type="sldNum" sz="quarter" idx="12"/>
          </p:nvPr>
        </p:nvSpPr>
        <p:spPr/>
        <p:txBody>
          <a:bodyPr/>
          <a:lstStyle>
            <a:lvl1pPr>
              <a:defRPr/>
            </a:lvl1pPr>
          </a:lstStyle>
          <a:p>
            <a:pPr>
              <a:defRPr/>
            </a:pPr>
            <a:fld id="{4942ABAB-69F6-4599-BB02-4B2EC2C47EEA}" type="slidenum">
              <a:rPr lang="ru-RU"/>
              <a:pPr>
                <a:defRPr/>
              </a:pPr>
              <a:t>‹Nr.›</a:t>
            </a:fld>
            <a:endParaRPr lang="ru-RU"/>
          </a:p>
        </p:txBody>
      </p:sp>
    </p:spTree>
    <p:extLst>
      <p:ext uri="{BB962C8B-B14F-4D97-AF65-F5344CB8AC3E}">
        <p14:creationId xmlns:p14="http://schemas.microsoft.com/office/powerpoint/2010/main" val="3941246635"/>
      </p:ext>
    </p:extLst>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Дата 24"/>
          <p:cNvSpPr>
            <a:spLocks noGrp="1"/>
          </p:cNvSpPr>
          <p:nvPr>
            <p:ph type="dt" sz="half" idx="10"/>
          </p:nvPr>
        </p:nvSpPr>
        <p:spPr/>
        <p:txBody>
          <a:bodyPr/>
          <a:lstStyle>
            <a:lvl1pPr>
              <a:defRPr/>
            </a:lvl1pPr>
          </a:lstStyle>
          <a:p>
            <a:pPr>
              <a:defRPr/>
            </a:pPr>
            <a:endParaRPr lang="ru-RU"/>
          </a:p>
        </p:txBody>
      </p:sp>
      <p:sp>
        <p:nvSpPr>
          <p:cNvPr id="4" name="Нижний колонтитул 1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7302ED10-668A-4A74-A72F-8F560C558FCA}" type="slidenum">
              <a:rPr lang="ru-RU"/>
              <a:pPr>
                <a:defRPr/>
              </a:pPr>
              <a:t>‹Nr.›</a:t>
            </a:fld>
            <a:endParaRPr lang="ru-RU"/>
          </a:p>
        </p:txBody>
      </p:sp>
    </p:spTree>
    <p:extLst>
      <p:ext uri="{BB962C8B-B14F-4D97-AF65-F5344CB8AC3E}">
        <p14:creationId xmlns:p14="http://schemas.microsoft.com/office/powerpoint/2010/main" val="2699680458"/>
      </p:ext>
    </p:extLst>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Скругленный прямоугольник 9"/>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3" name="Дата 1"/>
          <p:cNvSpPr>
            <a:spLocks noGrp="1"/>
          </p:cNvSpPr>
          <p:nvPr>
            <p:ph type="dt" sz="half" idx="10"/>
          </p:nvPr>
        </p:nvSpPr>
        <p:spPr/>
        <p:txBody>
          <a:bodyPr/>
          <a:lstStyle>
            <a:lvl1pPr>
              <a:defRPr/>
            </a:lvl1pPr>
            <a:extLst/>
          </a:lstStyle>
          <a:p>
            <a:pPr>
              <a:defRPr/>
            </a:pPr>
            <a:endParaRPr lang="ru-RU"/>
          </a:p>
        </p:txBody>
      </p:sp>
      <p:sp>
        <p:nvSpPr>
          <p:cNvPr id="4" name="Нижний колонтитул 2"/>
          <p:cNvSpPr>
            <a:spLocks noGrp="1"/>
          </p:cNvSpPr>
          <p:nvPr>
            <p:ph type="ftr" sz="quarter" idx="11"/>
          </p:nvPr>
        </p:nvSpPr>
        <p:spPr/>
        <p:txBody>
          <a:bodyPr/>
          <a:lstStyle>
            <a:lvl1pPr>
              <a:defRPr/>
            </a:lvl1pPr>
            <a:extLst/>
          </a:lstStyle>
          <a:p>
            <a:pPr>
              <a:defRPr/>
            </a:pPr>
            <a:endParaRPr lang="ru-RU"/>
          </a:p>
        </p:txBody>
      </p:sp>
      <p:sp>
        <p:nvSpPr>
          <p:cNvPr id="5" name="Номер слайда 3"/>
          <p:cNvSpPr>
            <a:spLocks noGrp="1"/>
          </p:cNvSpPr>
          <p:nvPr>
            <p:ph type="sldNum" sz="quarter" idx="12"/>
          </p:nvPr>
        </p:nvSpPr>
        <p:spPr/>
        <p:txBody>
          <a:bodyPr/>
          <a:lstStyle>
            <a:lvl1pPr>
              <a:defRPr/>
            </a:lvl1pPr>
            <a:extLst/>
          </a:lstStyle>
          <a:p>
            <a:pPr>
              <a:defRPr/>
            </a:pPr>
            <a:fld id="{70C3E7E7-1A84-4973-A3D7-8B379582247B}" type="slidenum">
              <a:rPr lang="ru-RU"/>
              <a:pPr>
                <a:defRPr/>
              </a:pPr>
              <a:t>‹Nr.›</a:t>
            </a:fld>
            <a:endParaRPr lang="ru-RU"/>
          </a:p>
        </p:txBody>
      </p:sp>
    </p:spTree>
    <p:extLst>
      <p:ext uri="{BB962C8B-B14F-4D97-AF65-F5344CB8AC3E}">
        <p14:creationId xmlns:p14="http://schemas.microsoft.com/office/powerpoint/2010/main" val="2616254540"/>
      </p:ext>
    </p:extLst>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ru-RU" smtClean="0"/>
              <a:t>Образец заголовка</a:t>
            </a:r>
            <a:endParaRPr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endParaRPr lang="ru-RU"/>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6A03B12B-6D72-4484-9CFC-3B823DCAED73}" type="slidenum">
              <a:rPr lang="ru-RU"/>
              <a:pPr>
                <a:defRPr/>
              </a:pPr>
              <a:t>‹Nr.›</a:t>
            </a:fld>
            <a:endParaRPr lang="ru-RU"/>
          </a:p>
        </p:txBody>
      </p:sp>
    </p:spTree>
    <p:extLst>
      <p:ext uri="{BB962C8B-B14F-4D97-AF65-F5344CB8AC3E}">
        <p14:creationId xmlns:p14="http://schemas.microsoft.com/office/powerpoint/2010/main" val="626300847"/>
      </p:ext>
    </p:extLst>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Скругленный прямоугольник 9"/>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6" name="Прямоугольник с одним скругленным углом 10"/>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ru-RU" smtClean="0"/>
              <a:t>Образец заголовка</a:t>
            </a:r>
            <a:endParaRPr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7" name="Дата 4"/>
          <p:cNvSpPr>
            <a:spLocks noGrp="1"/>
          </p:cNvSpPr>
          <p:nvPr>
            <p:ph type="dt" sz="half" idx="10"/>
          </p:nvPr>
        </p:nvSpPr>
        <p:spPr/>
        <p:txBody>
          <a:bodyPr/>
          <a:lstStyle>
            <a:lvl1pPr>
              <a:defRPr/>
            </a:lvl1pPr>
            <a:extLst/>
          </a:lstStyle>
          <a:p>
            <a:pPr>
              <a:defRPr/>
            </a:pPr>
            <a:endParaRPr lang="ru-RU"/>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83EB4A4C-44FD-4A16-8B1E-317EE3D46E74}" type="slidenum">
              <a:rPr lang="ru-RU"/>
              <a:pPr>
                <a:defRPr/>
              </a:pPr>
              <a:t>‹Nr.›</a:t>
            </a:fld>
            <a:endParaRPr lang="ru-RU"/>
          </a:p>
        </p:txBody>
      </p:sp>
    </p:spTree>
    <p:extLst>
      <p:ext uri="{BB962C8B-B14F-4D97-AF65-F5344CB8AC3E}">
        <p14:creationId xmlns:p14="http://schemas.microsoft.com/office/powerpoint/2010/main" val="474945756"/>
      </p:ext>
    </p:extLst>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13" name="Заголовок 12"/>
          <p:cNvSpPr>
            <a:spLocks noGrp="1"/>
          </p:cNvSpPr>
          <p:nvPr>
            <p:ph type="title"/>
          </p:nvPr>
        </p:nvSpPr>
        <p:spPr>
          <a:xfrm>
            <a:off x="503238" y="4986338"/>
            <a:ext cx="8183562" cy="1050925"/>
          </a:xfrm>
          <a:prstGeom prst="rect">
            <a:avLst/>
          </a:prstGeom>
        </p:spPr>
        <p:txBody>
          <a:bodyPr vert="horz" anchor="b">
            <a:normAutofit/>
          </a:bodyPr>
          <a:lstStyle>
            <a:extLst/>
          </a:lstStyle>
          <a:p>
            <a:r>
              <a:rPr lang="ru-RU" smtClean="0"/>
              <a:t>Образец заголовка</a:t>
            </a:r>
            <a:endParaRPr lang="en-US"/>
          </a:p>
        </p:txBody>
      </p:sp>
      <p:sp>
        <p:nvSpPr>
          <p:cNvPr id="1031" name="Текст 3"/>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5" name="Дата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ru-RU"/>
          </a:p>
        </p:txBody>
      </p:sp>
      <p:sp>
        <p:nvSpPr>
          <p:cNvPr id="18" name="Нижний колонтитул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ru-RU"/>
          </a:p>
        </p:txBody>
      </p:sp>
      <p:sp>
        <p:nvSpPr>
          <p:cNvPr id="5" name="Номер слайда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D059EFEA-1221-42F2-AEA0-1B86E85F478F}" type="slidenum">
              <a:rPr lang="ru-RU"/>
              <a:pPr>
                <a:defRPr/>
              </a:pPr>
              <a:t>‹Nr.›</a:t>
            </a:fld>
            <a:endParaRPr lang="ru-RU"/>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Lst>
  <p:transition spd="slow">
    <p:wedge/>
  </p:transition>
  <p:hf hdr="0" ftr="0" dt="0"/>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2"/>
          </p:nvPr>
        </p:nvSpPr>
        <p:spPr/>
        <p:txBody>
          <a:bodyPr/>
          <a:lstStyle/>
          <a:p>
            <a:pPr>
              <a:defRPr/>
            </a:pPr>
            <a:fld id="{DE60AE04-BD8D-4EC1-B5F8-7D5BC193DD4D}" type="slidenum">
              <a:rPr lang="ru-RU" smtClean="0"/>
              <a:pPr>
                <a:defRPr/>
              </a:pPr>
              <a:t>1</a:t>
            </a:fld>
            <a:endParaRPr lang="ru-RU"/>
          </a:p>
        </p:txBody>
      </p:sp>
      <p:sp>
        <p:nvSpPr>
          <p:cNvPr id="15363" name="Text Box 3"/>
          <p:cNvSpPr txBox="1">
            <a:spLocks noChangeArrowheads="1"/>
          </p:cNvSpPr>
          <p:nvPr/>
        </p:nvSpPr>
        <p:spPr bwMode="auto">
          <a:xfrm>
            <a:off x="717550" y="196850"/>
            <a:ext cx="5259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spcBef>
                <a:spcPct val="50000"/>
              </a:spcBef>
            </a:pPr>
            <a:endParaRPr lang="ru-RU" sz="1800">
              <a:latin typeface="Tahoma" pitchFamily="34" charset="0"/>
            </a:endParaRPr>
          </a:p>
        </p:txBody>
      </p:sp>
      <p:sp>
        <p:nvSpPr>
          <p:cNvPr id="15364" name="Text Box 4"/>
          <p:cNvSpPr txBox="1">
            <a:spLocks noChangeArrowheads="1"/>
          </p:cNvSpPr>
          <p:nvPr/>
        </p:nvSpPr>
        <p:spPr bwMode="auto">
          <a:xfrm>
            <a:off x="701675" y="581025"/>
            <a:ext cx="2133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r>
              <a:rPr lang="it-IT" sz="1400" b="1">
                <a:solidFill>
                  <a:srgbClr val="002060"/>
                </a:solidFill>
              </a:rPr>
              <a:t>FSUE SRI SIA “LUCH” </a:t>
            </a:r>
          </a:p>
          <a:p>
            <a:pPr algn="l" eaLnBrk="1" hangingPunct="1"/>
            <a:r>
              <a:rPr lang="it-IT" sz="1400" b="1">
                <a:solidFill>
                  <a:srgbClr val="002060"/>
                </a:solidFill>
              </a:rPr>
              <a:t>IBRAE RAN</a:t>
            </a:r>
          </a:p>
          <a:p>
            <a:pPr algn="l" eaLnBrk="1" hangingPunct="1"/>
            <a:r>
              <a:rPr lang="it-IT" sz="1400" b="1">
                <a:solidFill>
                  <a:srgbClr val="002060"/>
                </a:solidFill>
              </a:rPr>
              <a:t>OKB “GIDROPRESS” </a:t>
            </a:r>
            <a:endParaRPr lang="ru-RU" sz="1400" b="1">
              <a:solidFill>
                <a:srgbClr val="002060"/>
              </a:solidFill>
            </a:endParaRPr>
          </a:p>
        </p:txBody>
      </p:sp>
      <p:sp>
        <p:nvSpPr>
          <p:cNvPr id="15365" name="Text Box 5"/>
          <p:cNvSpPr txBox="1">
            <a:spLocks noChangeArrowheads="1"/>
          </p:cNvSpPr>
          <p:nvPr/>
        </p:nvSpPr>
        <p:spPr bwMode="auto">
          <a:xfrm>
            <a:off x="7821613" y="617538"/>
            <a:ext cx="73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r>
              <a:rPr lang="en-US" sz="1800" b="1">
                <a:solidFill>
                  <a:srgbClr val="002060"/>
                </a:solidFill>
              </a:rPr>
              <a:t>ISTC</a:t>
            </a:r>
            <a:endParaRPr lang="ru-RU" sz="1800" b="1">
              <a:solidFill>
                <a:srgbClr val="002060"/>
              </a:solidFill>
              <a:latin typeface="Tahoma" pitchFamily="34" charset="0"/>
            </a:endParaRPr>
          </a:p>
        </p:txBody>
      </p:sp>
      <p:sp>
        <p:nvSpPr>
          <p:cNvPr id="15366" name="Text Box 6"/>
          <p:cNvSpPr txBox="1">
            <a:spLocks noChangeArrowheads="1"/>
          </p:cNvSpPr>
          <p:nvPr/>
        </p:nvSpPr>
        <p:spPr bwMode="auto">
          <a:xfrm>
            <a:off x="1358900" y="5729288"/>
            <a:ext cx="60848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lnSpc>
                <a:spcPct val="80000"/>
              </a:lnSpc>
              <a:spcBef>
                <a:spcPct val="20000"/>
              </a:spcBef>
              <a:buClr>
                <a:schemeClr val="hlink"/>
              </a:buClr>
              <a:buSzPct val="65000"/>
              <a:buFont typeface="Wingdings" pitchFamily="2" charset="2"/>
              <a:buNone/>
            </a:pPr>
            <a:r>
              <a:rPr lang="en-US" b="1" i="1">
                <a:solidFill>
                  <a:srgbClr val="000000"/>
                </a:solidFill>
              </a:rPr>
              <a:t>CEG-SAM – 1</a:t>
            </a:r>
            <a:r>
              <a:rPr lang="ru-RU" b="1" i="1">
                <a:solidFill>
                  <a:srgbClr val="000000"/>
                </a:solidFill>
              </a:rPr>
              <a:t>8</a:t>
            </a:r>
            <a:r>
              <a:rPr lang="en-US" b="1" i="1">
                <a:solidFill>
                  <a:srgbClr val="000000"/>
                </a:solidFill>
              </a:rPr>
              <a:t>, St. Petersburg, Russian Federation</a:t>
            </a:r>
            <a:r>
              <a:rPr lang="en-GB" b="1" i="1">
                <a:solidFill>
                  <a:srgbClr val="000000"/>
                </a:solidFill>
              </a:rPr>
              <a:t>, September 2</a:t>
            </a:r>
            <a:r>
              <a:rPr lang="ru-RU" b="1" i="1">
                <a:solidFill>
                  <a:srgbClr val="000000"/>
                </a:solidFill>
              </a:rPr>
              <a:t>8-</a:t>
            </a:r>
            <a:r>
              <a:rPr lang="en-US" b="1" i="1">
                <a:solidFill>
                  <a:srgbClr val="000000"/>
                </a:solidFill>
              </a:rPr>
              <a:t>30</a:t>
            </a:r>
            <a:r>
              <a:rPr lang="en-GB" b="1" i="1">
                <a:solidFill>
                  <a:srgbClr val="000000"/>
                </a:solidFill>
              </a:rPr>
              <a:t>, 2010</a:t>
            </a:r>
            <a:endParaRPr lang="ru-RU" b="1" i="1">
              <a:solidFill>
                <a:srgbClr val="000000"/>
              </a:solidFill>
            </a:endParaRPr>
          </a:p>
        </p:txBody>
      </p:sp>
      <p:sp>
        <p:nvSpPr>
          <p:cNvPr id="12" name="TextBox 11"/>
          <p:cNvSpPr txBox="1"/>
          <p:nvPr/>
        </p:nvSpPr>
        <p:spPr>
          <a:xfrm>
            <a:off x="1687513" y="1493838"/>
            <a:ext cx="5476875" cy="2124075"/>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2000" b="1" cap="all" dirty="0">
                <a:solidFill>
                  <a:srgbClr val="002060"/>
                </a:solidFill>
                <a:latin typeface="Arial Narrow" pitchFamily="34" charset="0"/>
              </a:rPr>
              <a:t>The main results and conclusions </a:t>
            </a:r>
          </a:p>
          <a:p>
            <a:pPr>
              <a:spcBef>
                <a:spcPct val="20000"/>
              </a:spcBef>
              <a:buClr>
                <a:schemeClr val="hlink"/>
              </a:buClr>
              <a:buSzPct val="65000"/>
              <a:buFont typeface="Wingdings" pitchFamily="2" charset="2"/>
              <a:buNone/>
              <a:defRPr/>
            </a:pPr>
            <a:r>
              <a:rPr lang="en-US" sz="2000" b="1" cap="all" dirty="0">
                <a:solidFill>
                  <a:srgbClr val="002060"/>
                </a:solidFill>
                <a:latin typeface="Arial Narrow" pitchFamily="34" charset="0"/>
              </a:rPr>
              <a:t>of the VVER fuel assemblies tests </a:t>
            </a:r>
          </a:p>
          <a:p>
            <a:pPr>
              <a:spcBef>
                <a:spcPct val="20000"/>
              </a:spcBef>
              <a:buClr>
                <a:schemeClr val="hlink"/>
              </a:buClr>
              <a:buSzPct val="65000"/>
              <a:buFont typeface="Wingdings" pitchFamily="2" charset="2"/>
              <a:buNone/>
              <a:defRPr/>
            </a:pPr>
            <a:r>
              <a:rPr lang="en-US" sz="2000" b="1" cap="all" dirty="0">
                <a:solidFill>
                  <a:srgbClr val="002060"/>
                </a:solidFill>
                <a:latin typeface="Arial Narrow" pitchFamily="34" charset="0"/>
              </a:rPr>
              <a:t>under severe accident conditions </a:t>
            </a:r>
          </a:p>
          <a:p>
            <a:pPr>
              <a:spcBef>
                <a:spcPct val="20000"/>
              </a:spcBef>
              <a:buClr>
                <a:schemeClr val="hlink"/>
              </a:buClr>
              <a:buSzPct val="65000"/>
              <a:buFont typeface="Wingdings" pitchFamily="2" charset="2"/>
              <a:buNone/>
              <a:defRPr/>
            </a:pPr>
            <a:r>
              <a:rPr lang="en-US" sz="2000" b="1" cap="all" dirty="0">
                <a:solidFill>
                  <a:srgbClr val="002060"/>
                </a:solidFill>
                <a:latin typeface="Arial Narrow" pitchFamily="34" charset="0"/>
              </a:rPr>
              <a:t>in the large-scale PARAMETER test facility</a:t>
            </a:r>
          </a:p>
          <a:p>
            <a:pPr>
              <a:spcBef>
                <a:spcPct val="20000"/>
              </a:spcBef>
              <a:buClr>
                <a:schemeClr val="hlink"/>
              </a:buClr>
              <a:buSzPct val="65000"/>
              <a:buFont typeface="Wingdings" pitchFamily="2" charset="2"/>
              <a:buNone/>
              <a:defRPr/>
            </a:pPr>
            <a:r>
              <a:rPr lang="en-US" sz="2000" b="1" cap="all" dirty="0">
                <a:solidFill>
                  <a:srgbClr val="002060"/>
                </a:solidFill>
                <a:latin typeface="Arial Narrow" pitchFamily="34" charset="0"/>
              </a:rPr>
              <a:t> </a:t>
            </a:r>
          </a:p>
          <a:p>
            <a:pPr>
              <a:defRPr/>
            </a:pPr>
            <a:endParaRPr lang="ru-RU" dirty="0"/>
          </a:p>
        </p:txBody>
      </p:sp>
      <p:sp>
        <p:nvSpPr>
          <p:cNvPr id="15368" name="TextBox 7"/>
          <p:cNvSpPr txBox="1">
            <a:spLocks noChangeArrowheads="1"/>
          </p:cNvSpPr>
          <p:nvPr/>
        </p:nvSpPr>
        <p:spPr bwMode="auto">
          <a:xfrm>
            <a:off x="1511300" y="3573463"/>
            <a:ext cx="6300788"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en-US" b="1"/>
          </a:p>
          <a:p>
            <a:pPr eaLnBrk="1" hangingPunct="1"/>
            <a:r>
              <a:rPr lang="en-US" b="1"/>
              <a:t>Ignatiev  D.N., </a:t>
            </a:r>
            <a:r>
              <a:rPr lang="ru-RU" b="1"/>
              <a:t>Konstantinov V.S., </a:t>
            </a:r>
            <a:r>
              <a:rPr lang="en-US" b="1"/>
              <a:t>Soldatkin D.M., </a:t>
            </a:r>
            <a:r>
              <a:rPr lang="ru-RU" b="1"/>
              <a:t>Nalivaev V.I.</a:t>
            </a:r>
            <a:endParaRPr lang="ru-RU"/>
          </a:p>
          <a:p>
            <a:pPr eaLnBrk="1" hangingPunct="1"/>
            <a:r>
              <a:rPr lang="ru-RU" b="1"/>
              <a:t>FSUE SRI SIA “LUCH”, Podolsk</a:t>
            </a:r>
            <a:endParaRPr lang="ru-RU"/>
          </a:p>
          <a:p>
            <a:pPr eaLnBrk="1" hangingPunct="1"/>
            <a:r>
              <a:rPr lang="ru-RU" b="1"/>
              <a:t>Kiselev A.E., </a:t>
            </a:r>
            <a:endParaRPr lang="ru-RU"/>
          </a:p>
          <a:p>
            <a:pPr eaLnBrk="1" hangingPunct="1"/>
            <a:r>
              <a:rPr lang="ru-RU" b="1"/>
              <a:t>IBRAE RA</a:t>
            </a:r>
            <a:r>
              <a:rPr lang="en-US" b="1"/>
              <a:t>N</a:t>
            </a:r>
            <a:r>
              <a:rPr lang="ru-RU" b="1"/>
              <a:t>, Moscow</a:t>
            </a:r>
            <a:endParaRPr lang="ru-RU"/>
          </a:p>
          <a:p>
            <a:pPr eaLnBrk="1" hangingPunct="1"/>
            <a:r>
              <a:rPr lang="ru-RU" b="1"/>
              <a:t>Semishkin V.P.</a:t>
            </a:r>
            <a:endParaRPr lang="ru-RU"/>
          </a:p>
          <a:p>
            <a:pPr eaLnBrk="1" hangingPunct="1"/>
            <a:r>
              <a:rPr lang="en-US" b="1"/>
              <a:t> OKB “GIDROPRESS”, Podolsk</a:t>
            </a:r>
          </a:p>
          <a:p>
            <a:pPr eaLnBrk="1" hangingPunct="1"/>
            <a:endParaRPr lang="ru-RU"/>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5"/>
          <p:cNvSpPr>
            <a:spLocks noGrp="1"/>
          </p:cNvSpPr>
          <p:nvPr>
            <p:ph type="sldNum" sz="quarter" idx="12"/>
          </p:nvPr>
        </p:nvSpPr>
        <p:spPr/>
        <p:txBody>
          <a:bodyPr/>
          <a:lstStyle/>
          <a:p>
            <a:pPr>
              <a:defRPr/>
            </a:pPr>
            <a:fld id="{811F266B-824A-4FA0-9B42-B0D438562447}" type="slidenum">
              <a:rPr lang="ru-RU"/>
              <a:pPr>
                <a:defRPr/>
              </a:pPr>
              <a:t>10</a:t>
            </a:fld>
            <a:endParaRPr lang="ru-RU"/>
          </a:p>
        </p:txBody>
      </p:sp>
      <p:pic>
        <p:nvPicPr>
          <p:cNvPr id="24579" name="Picture 2" descr="Cистема подачи воздуха"/>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0878" r="17998" b="60493"/>
          <a:stretch>
            <a:fillRect/>
          </a:stretch>
        </p:blipFill>
        <p:spPr bwMode="auto">
          <a:xfrm>
            <a:off x="774700" y="982663"/>
            <a:ext cx="7058025" cy="414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3"/>
          <p:cNvSpPr>
            <a:spLocks noChangeArrowheads="1"/>
          </p:cNvSpPr>
          <p:nvPr/>
        </p:nvSpPr>
        <p:spPr bwMode="auto">
          <a:xfrm>
            <a:off x="0" y="398463"/>
            <a:ext cx="6794500" cy="430212"/>
          </a:xfrm>
          <a:prstGeom prst="rect">
            <a:avLst/>
          </a:prstGeom>
          <a:noFill/>
          <a:ln w="9525">
            <a:noFill/>
            <a:miter lim="800000"/>
            <a:headEnd/>
            <a:tailEnd/>
          </a:ln>
        </p:spPr>
        <p:txBody>
          <a:bodyPr>
            <a:spAutoFit/>
          </a:bodyPr>
          <a:lstStyle/>
          <a:p>
            <a:pPr>
              <a:spcBef>
                <a:spcPct val="20000"/>
              </a:spcBef>
              <a:buClr>
                <a:schemeClr val="hlink"/>
              </a:buClr>
              <a:buSzPct val="65000"/>
              <a:buFont typeface="Wingdings" pitchFamily="2" charset="2"/>
              <a:buNone/>
              <a:defRPr/>
            </a:pPr>
            <a:r>
              <a:rPr lang="en-US" sz="2200" b="1" cap="all" dirty="0">
                <a:solidFill>
                  <a:srgbClr val="002060"/>
                </a:solidFill>
              </a:rPr>
              <a:t>The </a:t>
            </a:r>
            <a:r>
              <a:rPr lang="en-US" sz="2200" b="1" cap="all" dirty="0">
                <a:solidFill>
                  <a:srgbClr val="002060"/>
                </a:solidFill>
              </a:rPr>
              <a:t>air</a:t>
            </a:r>
            <a:r>
              <a:rPr lang="ru-RU" sz="2200" b="1" cap="all" dirty="0">
                <a:solidFill>
                  <a:srgbClr val="002060"/>
                </a:solidFill>
              </a:rPr>
              <a:t> </a:t>
            </a:r>
            <a:r>
              <a:rPr lang="en-US" sz="2200" b="1" cap="all" dirty="0">
                <a:solidFill>
                  <a:srgbClr val="002060"/>
                </a:solidFill>
              </a:rPr>
              <a:t>monitoring system</a:t>
            </a:r>
            <a:endParaRPr lang="en-US" sz="2200" b="1" cap="all" dirty="0">
              <a:solidFill>
                <a:srgbClr val="002060"/>
              </a:solidFill>
            </a:endParaRPr>
          </a:p>
        </p:txBody>
      </p:sp>
      <p:sp>
        <p:nvSpPr>
          <p:cNvPr id="24581" name="Text Box 4"/>
          <p:cNvSpPr txBox="1">
            <a:spLocks noChangeArrowheads="1"/>
          </p:cNvSpPr>
          <p:nvPr/>
        </p:nvSpPr>
        <p:spPr bwMode="auto">
          <a:xfrm>
            <a:off x="6891338" y="1893888"/>
            <a:ext cx="1790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r>
              <a:rPr lang="en-US" sz="1200" b="1">
                <a:solidFill>
                  <a:srgbClr val="002060"/>
                </a:solidFill>
              </a:rPr>
              <a:t>Oxygen measurement</a:t>
            </a:r>
            <a:endParaRPr lang="en-US" sz="1200">
              <a:solidFill>
                <a:srgbClr val="002060"/>
              </a:solidFill>
            </a:endParaRPr>
          </a:p>
          <a:p>
            <a:pPr eaLnBrk="1" hangingPunct="1"/>
            <a:r>
              <a:rPr lang="en-US" sz="1200" b="1">
                <a:solidFill>
                  <a:srgbClr val="002060"/>
                </a:solidFill>
              </a:rPr>
              <a:t>OLCT-20D</a:t>
            </a:r>
          </a:p>
        </p:txBody>
      </p:sp>
      <p:sp>
        <p:nvSpPr>
          <p:cNvPr id="24582" name="Text Box 5"/>
          <p:cNvSpPr txBox="1">
            <a:spLocks noChangeArrowheads="1"/>
          </p:cNvSpPr>
          <p:nvPr/>
        </p:nvSpPr>
        <p:spPr bwMode="auto">
          <a:xfrm>
            <a:off x="5543550" y="2889250"/>
            <a:ext cx="28829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r>
              <a:rPr lang="en-US" sz="1300" b="1">
                <a:solidFill>
                  <a:srgbClr val="002060"/>
                </a:solidFill>
              </a:rPr>
              <a:t>Gas monitored -	      О</a:t>
            </a:r>
            <a:r>
              <a:rPr lang="en-US" sz="1300" b="1" baseline="-25000">
                <a:solidFill>
                  <a:srgbClr val="002060"/>
                </a:solidFill>
              </a:rPr>
              <a:t>2</a:t>
            </a:r>
            <a:endParaRPr lang="en-US" sz="1300" baseline="-25000">
              <a:solidFill>
                <a:srgbClr val="002060"/>
              </a:solidFill>
            </a:endParaRPr>
          </a:p>
          <a:p>
            <a:pPr algn="l" eaLnBrk="1" hangingPunct="1"/>
            <a:r>
              <a:rPr lang="en-US" sz="1300" b="1">
                <a:solidFill>
                  <a:srgbClr val="002060"/>
                </a:solidFill>
              </a:rPr>
              <a:t>Effective range             0 - 30 % v.</a:t>
            </a:r>
          </a:p>
          <a:p>
            <a:pPr algn="l" eaLnBrk="1" hangingPunct="1"/>
            <a:r>
              <a:rPr lang="en-US" sz="1300" b="1">
                <a:solidFill>
                  <a:srgbClr val="002060"/>
                </a:solidFill>
              </a:rPr>
              <a:t>Main error                          ± 5%</a:t>
            </a:r>
          </a:p>
        </p:txBody>
      </p:sp>
      <p:sp>
        <p:nvSpPr>
          <p:cNvPr id="24583" name="Line 6"/>
          <p:cNvSpPr>
            <a:spLocks noChangeShapeType="1"/>
          </p:cNvSpPr>
          <p:nvPr/>
        </p:nvSpPr>
        <p:spPr bwMode="auto">
          <a:xfrm flipH="1" flipV="1">
            <a:off x="6283325" y="1343025"/>
            <a:ext cx="685800" cy="754063"/>
          </a:xfrm>
          <a:prstGeom prst="line">
            <a:avLst/>
          </a:prstGeom>
          <a:noFill/>
          <a:ln w="9525">
            <a:solidFill>
              <a:srgbClr val="00206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24584" name="Text Box 7"/>
          <p:cNvSpPr txBox="1">
            <a:spLocks noChangeArrowheads="1"/>
          </p:cNvSpPr>
          <p:nvPr/>
        </p:nvSpPr>
        <p:spPr bwMode="auto">
          <a:xfrm>
            <a:off x="3159125" y="4632325"/>
            <a:ext cx="2270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r>
              <a:rPr lang="en-US" sz="1200" b="1">
                <a:solidFill>
                  <a:srgbClr val="002060"/>
                </a:solidFill>
              </a:rPr>
              <a:t>Measurement of air flow rate</a:t>
            </a:r>
            <a:endParaRPr lang="en-US" sz="1200">
              <a:solidFill>
                <a:srgbClr val="002060"/>
              </a:solidFill>
            </a:endParaRPr>
          </a:p>
          <a:p>
            <a:pPr eaLnBrk="1" hangingPunct="1"/>
            <a:r>
              <a:rPr lang="en-US" sz="1200" b="1">
                <a:solidFill>
                  <a:srgbClr val="002060"/>
                </a:solidFill>
              </a:rPr>
              <a:t>IN - FLOW</a:t>
            </a:r>
            <a:endParaRPr lang="ru-RU" sz="1200" b="1">
              <a:solidFill>
                <a:srgbClr val="002060"/>
              </a:solidFill>
            </a:endParaRPr>
          </a:p>
        </p:txBody>
      </p:sp>
      <p:sp>
        <p:nvSpPr>
          <p:cNvPr id="24585" name="Text Box 8"/>
          <p:cNvSpPr txBox="1">
            <a:spLocks noChangeArrowheads="1"/>
          </p:cNvSpPr>
          <p:nvPr/>
        </p:nvSpPr>
        <p:spPr bwMode="auto">
          <a:xfrm>
            <a:off x="2965450" y="5254625"/>
            <a:ext cx="3571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r>
              <a:rPr lang="en-US" sz="1200" b="1">
                <a:solidFill>
                  <a:srgbClr val="002060"/>
                </a:solidFill>
              </a:rPr>
              <a:t>Control gas - (20 %) O2 + (80 %) N2</a:t>
            </a:r>
            <a:endParaRPr lang="en-US" sz="1200">
              <a:solidFill>
                <a:srgbClr val="002060"/>
              </a:solidFill>
            </a:endParaRPr>
          </a:p>
          <a:p>
            <a:pPr algn="l" eaLnBrk="1" hangingPunct="1"/>
            <a:r>
              <a:rPr lang="en-US" sz="1200" b="1">
                <a:solidFill>
                  <a:srgbClr val="002060"/>
                </a:solidFill>
              </a:rPr>
              <a:t>Range of measurements - 0 - 3,75 kg/h</a:t>
            </a:r>
          </a:p>
          <a:p>
            <a:pPr algn="l" eaLnBrk="1" hangingPunct="1"/>
            <a:r>
              <a:rPr lang="en-US" sz="1200" b="1">
                <a:solidFill>
                  <a:srgbClr val="002060"/>
                </a:solidFill>
              </a:rPr>
              <a:t>Accuracy of measurements - ±0,5 %</a:t>
            </a:r>
            <a:r>
              <a:rPr lang="en-US" sz="1200">
                <a:solidFill>
                  <a:srgbClr val="002060"/>
                </a:solidFill>
                <a:latin typeface="Tahoma" pitchFamily="34" charset="0"/>
              </a:rPr>
              <a:t> </a:t>
            </a:r>
          </a:p>
        </p:txBody>
      </p:sp>
      <p:sp>
        <p:nvSpPr>
          <p:cNvPr id="24586" name="Line 9"/>
          <p:cNvSpPr>
            <a:spLocks noChangeShapeType="1"/>
          </p:cNvSpPr>
          <p:nvPr/>
        </p:nvSpPr>
        <p:spPr bwMode="auto">
          <a:xfrm flipH="1" flipV="1">
            <a:off x="2646363" y="3971925"/>
            <a:ext cx="622300" cy="806450"/>
          </a:xfrm>
          <a:prstGeom prst="line">
            <a:avLst/>
          </a:prstGeom>
          <a:noFill/>
          <a:ln w="9525">
            <a:solidFill>
              <a:srgbClr val="00206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body" sz="half" idx="1"/>
          </p:nvPr>
        </p:nvSpPr>
        <p:spPr>
          <a:xfrm>
            <a:off x="446088" y="982663"/>
            <a:ext cx="8116887" cy="1116012"/>
          </a:xfrm>
          <a:noFill/>
        </p:spPr>
        <p:txBody>
          <a:bodyPr/>
          <a:lstStyle/>
          <a:p>
            <a:pPr eaLnBrk="1" hangingPunct="1">
              <a:lnSpc>
                <a:spcPct val="80000"/>
              </a:lnSpc>
              <a:buFont typeface="Wingdings" pitchFamily="2" charset="2"/>
              <a:buNone/>
            </a:pPr>
            <a:r>
              <a:rPr lang="en-US" sz="1600" smtClean="0">
                <a:solidFill>
                  <a:srgbClr val="002060"/>
                </a:solidFill>
                <a:latin typeface="Arial" charset="0"/>
              </a:rPr>
              <a:t>			                                          </a:t>
            </a:r>
          </a:p>
          <a:p>
            <a:pPr eaLnBrk="1" hangingPunct="1">
              <a:lnSpc>
                <a:spcPct val="80000"/>
              </a:lnSpc>
              <a:buFont typeface="Wingdings" pitchFamily="2" charset="2"/>
              <a:buNone/>
            </a:pPr>
            <a:r>
              <a:rPr lang="en-US" sz="1600" smtClean="0">
                <a:solidFill>
                  <a:srgbClr val="002060"/>
                </a:solidFill>
                <a:latin typeface="Arial" charset="0"/>
              </a:rPr>
              <a:t> </a:t>
            </a:r>
            <a:r>
              <a:rPr lang="en-US" sz="1600" b="1" u="sng" smtClean="0">
                <a:solidFill>
                  <a:srgbClr val="002060"/>
                </a:solidFill>
                <a:latin typeface="Arial Narrow" pitchFamily="34" charset="0"/>
              </a:rPr>
              <a:t>The objective</a:t>
            </a:r>
            <a:r>
              <a:rPr lang="ru-RU" sz="1600" smtClean="0">
                <a:solidFill>
                  <a:srgbClr val="002060"/>
                </a:solidFill>
                <a:latin typeface="Arial Narrow" pitchFamily="34" charset="0"/>
              </a:rPr>
              <a:t> </a:t>
            </a:r>
            <a:r>
              <a:rPr lang="en-US" sz="1600" smtClean="0">
                <a:solidFill>
                  <a:srgbClr val="002060"/>
                </a:solidFill>
                <a:latin typeface="Arial Narrow" pitchFamily="34" charset="0"/>
              </a:rPr>
              <a:t>: </a:t>
            </a:r>
            <a:r>
              <a:rPr lang="en-US" sz="1600" b="1" smtClean="0">
                <a:solidFill>
                  <a:srgbClr val="002060"/>
                </a:solidFill>
                <a:latin typeface="Arial Narrow" pitchFamily="34" charset="0"/>
              </a:rPr>
              <a:t> study of behaviour</a:t>
            </a:r>
            <a:r>
              <a:rPr lang="en-US" sz="1600" smtClean="0">
                <a:solidFill>
                  <a:srgbClr val="002060"/>
                </a:solidFill>
                <a:latin typeface="Arial Narrow" pitchFamily="34" charset="0"/>
              </a:rPr>
              <a:t> </a:t>
            </a:r>
            <a:r>
              <a:rPr lang="en-US" sz="1600" b="1" smtClean="0">
                <a:solidFill>
                  <a:srgbClr val="002060"/>
                </a:solidFill>
                <a:latin typeface="Arial Narrow" pitchFamily="34" charset="0"/>
              </a:rPr>
              <a:t>of a 19-rod model assembly of VVER-1000 type under the conditions of initial stage of severe accident with the combined (top and bottom) quenching of FA  overheated to 1500 C.</a:t>
            </a:r>
          </a:p>
        </p:txBody>
      </p:sp>
      <p:graphicFrame>
        <p:nvGraphicFramePr>
          <p:cNvPr id="622681" name="Group 89"/>
          <p:cNvGraphicFramePr>
            <a:graphicFrameLocks noGrp="1"/>
          </p:cNvGraphicFramePr>
          <p:nvPr>
            <p:ph sz="half" idx="2"/>
          </p:nvPr>
        </p:nvGraphicFramePr>
        <p:xfrm>
          <a:off x="592138" y="2662238"/>
          <a:ext cx="3806825" cy="3125979"/>
        </p:xfrm>
        <a:graphic>
          <a:graphicData uri="http://schemas.openxmlformats.org/drawingml/2006/table">
            <a:tbl>
              <a:tblPr/>
              <a:tblGrid>
                <a:gridCol w="2957510"/>
                <a:gridCol w="849315"/>
              </a:tblGrid>
              <a:tr h="420579">
                <a:tc>
                  <a:txBody>
                    <a:bodyPr/>
                    <a:lstStyle/>
                    <a:p>
                      <a:pPr marL="0" marR="0" lvl="0" indent="0" algn="l"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rgbClr val="002060"/>
                          </a:solidFill>
                          <a:effectLst/>
                          <a:latin typeface="Arial" charset="0"/>
                        </a:rPr>
                        <a:t>Coolant</a:t>
                      </a:r>
                      <a:endParaRPr kumimoji="0" lang="ru-RU" sz="1200" b="1" i="0" u="none" strike="noStrike" cap="none" normalizeH="0" baseline="0" dirty="0" smtClean="0">
                        <a:ln>
                          <a:noFill/>
                        </a:ln>
                        <a:solidFill>
                          <a:srgbClr val="002060"/>
                        </a:solidFill>
                        <a:effectLst/>
                        <a:latin typeface="Arial" charset="0"/>
                      </a:endParaRPr>
                    </a:p>
                  </a:txBody>
                  <a:tcPr marL="91439" marR="91439"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rgbClr val="002060"/>
                          </a:solidFill>
                          <a:effectLst/>
                          <a:latin typeface="Arial" charset="0"/>
                        </a:rPr>
                        <a:t>Steam/</a:t>
                      </a:r>
                    </a:p>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rgbClr val="002060"/>
                          </a:solidFill>
                          <a:effectLst/>
                          <a:latin typeface="Arial" charset="0"/>
                        </a:rPr>
                        <a:t>argon</a:t>
                      </a:r>
                      <a:endParaRPr kumimoji="0" lang="ru-RU" sz="1200" b="1" i="0" u="none" strike="noStrike" cap="none" normalizeH="0" baseline="0" smtClean="0">
                        <a:ln>
                          <a:noFill/>
                        </a:ln>
                        <a:solidFill>
                          <a:srgbClr val="002060"/>
                        </a:solidFill>
                        <a:effectLst/>
                        <a:latin typeface="Arial" charset="0"/>
                      </a:endParaRPr>
                    </a:p>
                  </a:txBody>
                  <a:tcPr marL="91439" marR="91439"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7719">
                <a:tc>
                  <a:txBody>
                    <a:bodyPr/>
                    <a:lstStyle/>
                    <a:p>
                      <a:pPr marL="0" marR="0" lvl="0" indent="0" algn="l"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rgbClr val="002060"/>
                          </a:solidFill>
                          <a:effectLst/>
                          <a:latin typeface="Arial" charset="0"/>
                        </a:rPr>
                        <a:t>Flow rate of coolant</a:t>
                      </a:r>
                      <a:r>
                        <a:rPr kumimoji="0" lang="ru-RU" sz="1200" b="1" i="0" u="none" strike="noStrike" cap="none" normalizeH="0" baseline="0" dirty="0" smtClean="0">
                          <a:ln>
                            <a:noFill/>
                          </a:ln>
                          <a:solidFill>
                            <a:srgbClr val="002060"/>
                          </a:solidFill>
                          <a:effectLst/>
                          <a:latin typeface="Arial" charset="0"/>
                        </a:rPr>
                        <a:t>, </a:t>
                      </a:r>
                      <a:r>
                        <a:rPr kumimoji="0" lang="en-US" sz="1200" b="1" i="0" u="none" strike="noStrike" cap="none" normalizeH="0" baseline="0" dirty="0" smtClean="0">
                          <a:ln>
                            <a:noFill/>
                          </a:ln>
                          <a:solidFill>
                            <a:srgbClr val="002060"/>
                          </a:solidFill>
                          <a:effectLst/>
                          <a:latin typeface="Arial" charset="0"/>
                        </a:rPr>
                        <a:t>g</a:t>
                      </a:r>
                      <a:r>
                        <a:rPr kumimoji="0" lang="ru-RU" sz="1200" b="1" i="0" u="none" strike="noStrike" cap="none" normalizeH="0" baseline="0" dirty="0" smtClean="0">
                          <a:ln>
                            <a:noFill/>
                          </a:ln>
                          <a:solidFill>
                            <a:srgbClr val="002060"/>
                          </a:solidFill>
                          <a:effectLst/>
                          <a:latin typeface="Arial" charset="0"/>
                        </a:rPr>
                        <a:t>/</a:t>
                      </a:r>
                      <a:r>
                        <a:rPr kumimoji="0" lang="en-US" sz="1200" b="1" i="0" u="none" strike="noStrike" cap="none" normalizeH="0" baseline="0" dirty="0" smtClean="0">
                          <a:ln>
                            <a:noFill/>
                          </a:ln>
                          <a:solidFill>
                            <a:srgbClr val="002060"/>
                          </a:solidFill>
                          <a:effectLst/>
                          <a:latin typeface="Arial" charset="0"/>
                        </a:rPr>
                        <a:t>s</a:t>
                      </a:r>
                      <a:endParaRPr kumimoji="0" lang="ru-RU" sz="1200" b="1" i="0" u="none" strike="noStrike" cap="none" normalizeH="0" baseline="0" dirty="0" smtClean="0">
                        <a:ln>
                          <a:noFill/>
                        </a:ln>
                        <a:solidFill>
                          <a:srgbClr val="002060"/>
                        </a:solidFill>
                        <a:effectLst/>
                        <a:latin typeface="Arial" charset="0"/>
                      </a:endParaRPr>
                    </a:p>
                  </a:txBody>
                  <a:tcPr marL="91439" marR="91439"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2060"/>
                          </a:solidFill>
                          <a:effectLst/>
                          <a:latin typeface="Arial" charset="0"/>
                        </a:rPr>
                        <a:t>3/2</a:t>
                      </a:r>
                    </a:p>
                  </a:txBody>
                  <a:tcPr marL="91439" marR="91439"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542">
                <a:tc>
                  <a:txBody>
                    <a:bodyPr/>
                    <a:lstStyle/>
                    <a:p>
                      <a:pPr marL="0" marR="0" lvl="0" indent="0" algn="l"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rgbClr val="002060"/>
                          </a:solidFill>
                          <a:effectLst/>
                          <a:latin typeface="Arial" charset="0"/>
                        </a:rPr>
                        <a:t>Temperature of coolant</a:t>
                      </a:r>
                      <a:r>
                        <a:rPr kumimoji="0" lang="ru-RU" sz="1200" b="1" i="0" u="none" strike="noStrike" cap="none" normalizeH="0" baseline="0" dirty="0" smtClean="0">
                          <a:ln>
                            <a:noFill/>
                          </a:ln>
                          <a:solidFill>
                            <a:srgbClr val="002060"/>
                          </a:solidFill>
                          <a:effectLst/>
                          <a:latin typeface="Arial" charset="0"/>
                        </a:rPr>
                        <a:t>, К</a:t>
                      </a:r>
                    </a:p>
                  </a:txBody>
                  <a:tcPr marL="91439" marR="91439"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2060"/>
                          </a:solidFill>
                          <a:effectLst/>
                          <a:latin typeface="Arial" charset="0"/>
                        </a:rPr>
                        <a:t> </a:t>
                      </a:r>
                      <a:r>
                        <a:rPr kumimoji="0" lang="ru-RU" sz="1200" b="1" i="0" u="none" strike="noStrike" cap="none" normalizeH="0" baseline="0" smtClean="0">
                          <a:ln>
                            <a:noFill/>
                          </a:ln>
                          <a:solidFill>
                            <a:srgbClr val="002060"/>
                          </a:solidFill>
                          <a:effectLst/>
                          <a:latin typeface="Arial" charset="0"/>
                          <a:sym typeface="Symbol" pitchFamily="18" charset="2"/>
                        </a:rPr>
                        <a:t></a:t>
                      </a:r>
                      <a:r>
                        <a:rPr kumimoji="0" lang="ru-RU" sz="1200" b="1" i="0" u="none" strike="noStrike" cap="none" normalizeH="0" baseline="0" smtClean="0">
                          <a:ln>
                            <a:noFill/>
                          </a:ln>
                          <a:solidFill>
                            <a:srgbClr val="002060"/>
                          </a:solidFill>
                          <a:effectLst/>
                          <a:latin typeface="Arial" charset="0"/>
                        </a:rPr>
                        <a:t>773 </a:t>
                      </a:r>
                    </a:p>
                  </a:txBody>
                  <a:tcPr marL="91439" marR="91439"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64">
                <a:tc>
                  <a:txBody>
                    <a:bodyPr/>
                    <a:lstStyle/>
                    <a:p>
                      <a:pPr marL="0" marR="0" lvl="0" indent="0" algn="l"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rgbClr val="002060"/>
                          </a:solidFill>
                          <a:effectLst/>
                          <a:latin typeface="Arial" charset="0"/>
                        </a:rPr>
                        <a:t>Heating rate of cladding</a:t>
                      </a:r>
                      <a:r>
                        <a:rPr kumimoji="0" lang="ru-RU" sz="1200" b="1" i="0" u="none" strike="noStrike" cap="none" normalizeH="0" baseline="0" dirty="0" smtClean="0">
                          <a:ln>
                            <a:noFill/>
                          </a:ln>
                          <a:solidFill>
                            <a:srgbClr val="002060"/>
                          </a:solidFill>
                          <a:effectLst/>
                          <a:latin typeface="Arial" charset="0"/>
                        </a:rPr>
                        <a:t>, К/</a:t>
                      </a:r>
                      <a:r>
                        <a:rPr kumimoji="0" lang="en-US" sz="1200" b="1" i="0" u="none" strike="noStrike" cap="none" normalizeH="0" baseline="0" dirty="0" smtClean="0">
                          <a:ln>
                            <a:noFill/>
                          </a:ln>
                          <a:solidFill>
                            <a:srgbClr val="002060"/>
                          </a:solidFill>
                          <a:effectLst/>
                          <a:latin typeface="Arial" charset="0"/>
                        </a:rPr>
                        <a:t>s</a:t>
                      </a:r>
                      <a:endParaRPr kumimoji="0" lang="ru-RU" sz="1200" b="1" i="0" u="none" strike="noStrike" cap="none" normalizeH="0" baseline="0" dirty="0" smtClean="0">
                        <a:ln>
                          <a:noFill/>
                        </a:ln>
                        <a:solidFill>
                          <a:srgbClr val="002060"/>
                        </a:solidFill>
                        <a:effectLst/>
                        <a:latin typeface="Arial" charset="0"/>
                      </a:endParaRPr>
                    </a:p>
                  </a:txBody>
                  <a:tcPr marL="91439" marR="91439"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dirty="0" smtClean="0">
                          <a:ln>
                            <a:noFill/>
                          </a:ln>
                          <a:solidFill>
                            <a:srgbClr val="002060"/>
                          </a:solidFill>
                          <a:effectLst/>
                          <a:latin typeface="Arial" charset="0"/>
                        </a:rPr>
                        <a:t>0.3</a:t>
                      </a:r>
                    </a:p>
                  </a:txBody>
                  <a:tcPr marL="91439" marR="91439"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007">
                <a:tc>
                  <a:txBody>
                    <a:bodyPr/>
                    <a:lstStyle/>
                    <a:p>
                      <a:pPr marL="0" marR="0" lvl="0" indent="0" algn="l"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rgbClr val="002060"/>
                          </a:solidFill>
                          <a:effectLst/>
                          <a:latin typeface="Arial" charset="0"/>
                        </a:rPr>
                        <a:t>Temperature of cladding</a:t>
                      </a:r>
                      <a:r>
                        <a:rPr kumimoji="0" lang="ru-RU" sz="1200" b="1" i="0" u="none" strike="noStrike" cap="none" normalizeH="0" baseline="0" dirty="0" smtClean="0">
                          <a:ln>
                            <a:noFill/>
                          </a:ln>
                          <a:solidFill>
                            <a:srgbClr val="002060"/>
                          </a:solidFill>
                          <a:effectLst/>
                          <a:latin typeface="Arial" charset="0"/>
                        </a:rPr>
                        <a:t> </a:t>
                      </a:r>
                      <a:r>
                        <a:rPr kumimoji="0" lang="en-US" sz="1200" b="1" i="0" u="none" strike="noStrike" cap="none" normalizeH="0" baseline="0" dirty="0" smtClean="0">
                          <a:ln>
                            <a:noFill/>
                          </a:ln>
                          <a:solidFill>
                            <a:srgbClr val="002060"/>
                          </a:solidFill>
                          <a:effectLst/>
                          <a:latin typeface="Arial" charset="0"/>
                        </a:rPr>
                        <a:t>at the</a:t>
                      </a:r>
                      <a:r>
                        <a:rPr kumimoji="0" lang="ru-RU" sz="1200" b="1" i="0" u="none" strike="noStrike" cap="none" normalizeH="0" baseline="0" dirty="0" smtClean="0">
                          <a:ln>
                            <a:noFill/>
                          </a:ln>
                          <a:solidFill>
                            <a:srgbClr val="002060"/>
                          </a:solidFill>
                          <a:effectLst/>
                          <a:latin typeface="Arial" charset="0"/>
                        </a:rPr>
                        <a:t> </a:t>
                      </a:r>
                      <a:r>
                        <a:rPr kumimoji="0" lang="en-US" sz="1200" b="1" i="0" u="none" strike="noStrike" cap="none" normalizeH="0" baseline="0" dirty="0" smtClean="0">
                          <a:ln>
                            <a:noFill/>
                          </a:ln>
                          <a:solidFill>
                            <a:srgbClr val="002060"/>
                          </a:solidFill>
                          <a:effectLst/>
                          <a:latin typeface="Arial" charset="0"/>
                        </a:rPr>
                        <a:t>pre-oxidation phase</a:t>
                      </a:r>
                      <a:r>
                        <a:rPr kumimoji="0" lang="ru-RU" sz="1200" b="1" i="0" u="none" strike="noStrike" cap="none" normalizeH="0" baseline="0" dirty="0" smtClean="0">
                          <a:ln>
                            <a:noFill/>
                          </a:ln>
                          <a:solidFill>
                            <a:srgbClr val="002060"/>
                          </a:solidFill>
                          <a:effectLst/>
                          <a:latin typeface="Arial" charset="0"/>
                        </a:rPr>
                        <a:t>, К</a:t>
                      </a:r>
                    </a:p>
                  </a:txBody>
                  <a:tcPr marL="91439" marR="91439"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dirty="0" smtClean="0">
                          <a:ln>
                            <a:noFill/>
                          </a:ln>
                          <a:solidFill>
                            <a:srgbClr val="002060"/>
                          </a:solidFill>
                          <a:effectLst/>
                          <a:latin typeface="Arial" charset="0"/>
                        </a:rPr>
                        <a:t>1473</a:t>
                      </a:r>
                    </a:p>
                  </a:txBody>
                  <a:tcPr marL="91439" marR="91439"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7719">
                <a:tc>
                  <a:txBody>
                    <a:bodyPr/>
                    <a:lstStyle/>
                    <a:p>
                      <a:pPr marL="0" marR="0" lvl="0" indent="0" algn="l"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rgbClr val="002060"/>
                          </a:solidFill>
                          <a:effectLst/>
                          <a:latin typeface="Arial" charset="0"/>
                        </a:rPr>
                        <a:t>Duration of the pre-oxidation phase, s</a:t>
                      </a:r>
                      <a:endParaRPr kumimoji="0" lang="ru-RU" sz="1200" b="1" i="0" u="none" strike="noStrike" cap="none" normalizeH="0" baseline="0" dirty="0" smtClean="0">
                        <a:ln>
                          <a:noFill/>
                        </a:ln>
                        <a:solidFill>
                          <a:srgbClr val="002060"/>
                        </a:solidFill>
                        <a:effectLst/>
                        <a:latin typeface="Arial" charset="0"/>
                      </a:endParaRPr>
                    </a:p>
                  </a:txBody>
                  <a:tcPr marL="91439" marR="91439"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2060"/>
                          </a:solidFill>
                          <a:effectLst/>
                          <a:latin typeface="Arial" charset="0"/>
                        </a:rPr>
                        <a:t> 4000</a:t>
                      </a:r>
                    </a:p>
                  </a:txBody>
                  <a:tcPr marL="91439" marR="91439"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493">
                <a:tc>
                  <a:txBody>
                    <a:bodyPr/>
                    <a:lstStyle/>
                    <a:p>
                      <a:pPr marL="0" marR="0" lvl="0" indent="0" algn="l"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rgbClr val="002060"/>
                          </a:solidFill>
                          <a:effectLst/>
                          <a:latin typeface="Arial" charset="0"/>
                        </a:rPr>
                        <a:t>Maximal temperature of cladding</a:t>
                      </a:r>
                      <a:r>
                        <a:rPr kumimoji="0" lang="ru-RU" sz="1200" b="1" i="0" u="none" strike="noStrike" cap="none" normalizeH="0" baseline="0" dirty="0" smtClean="0">
                          <a:ln>
                            <a:noFill/>
                          </a:ln>
                          <a:solidFill>
                            <a:srgbClr val="002060"/>
                          </a:solidFill>
                          <a:effectLst/>
                          <a:latin typeface="Arial" charset="0"/>
                        </a:rPr>
                        <a:t>, К</a:t>
                      </a:r>
                    </a:p>
                  </a:txBody>
                  <a:tcPr marL="91439" marR="91439"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dirty="0" smtClean="0">
                          <a:ln>
                            <a:noFill/>
                          </a:ln>
                          <a:solidFill>
                            <a:srgbClr val="002060"/>
                          </a:solidFill>
                          <a:effectLst/>
                          <a:latin typeface="Arial" charset="0"/>
                        </a:rPr>
                        <a:t>1773</a:t>
                      </a:r>
                    </a:p>
                  </a:txBody>
                  <a:tcPr marL="91439" marR="91439"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96">
                <a:tc>
                  <a:txBody>
                    <a:bodyPr/>
                    <a:lstStyle/>
                    <a:p>
                      <a:pPr marL="0" marR="0" lvl="0" indent="0" algn="l"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rgbClr val="002060"/>
                          </a:solidFill>
                          <a:effectLst/>
                          <a:latin typeface="Arial" charset="0"/>
                        </a:rPr>
                        <a:t>Quenching phase</a:t>
                      </a:r>
                      <a:endParaRPr kumimoji="0" lang="ru-RU" sz="1200" b="1" i="0" u="none" strike="noStrike" cap="none" normalizeH="0" baseline="0" dirty="0" smtClean="0">
                        <a:ln>
                          <a:noFill/>
                        </a:ln>
                        <a:solidFill>
                          <a:srgbClr val="002060"/>
                        </a:solidFill>
                        <a:effectLst/>
                        <a:latin typeface="Arial" charset="0"/>
                      </a:endParaRPr>
                    </a:p>
                  </a:txBody>
                  <a:tcPr marL="91439" marR="91439"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rgbClr val="002060"/>
                          </a:solidFill>
                          <a:effectLst/>
                          <a:latin typeface="Arial" charset="0"/>
                        </a:rPr>
                        <a:t>Top and bottom flooding</a:t>
                      </a:r>
                      <a:endParaRPr kumimoji="0" lang="ru-RU" sz="1200" b="1" i="0" u="none" strike="noStrike" cap="none" normalizeH="0" baseline="0" dirty="0" smtClean="0">
                        <a:ln>
                          <a:noFill/>
                        </a:ln>
                        <a:solidFill>
                          <a:srgbClr val="002060"/>
                        </a:solidFill>
                        <a:effectLst/>
                        <a:latin typeface="Arial" charset="0"/>
                      </a:endParaRPr>
                    </a:p>
                  </a:txBody>
                  <a:tcPr marL="91439" marR="91439"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868">
                <a:tc>
                  <a:txBody>
                    <a:bodyPr/>
                    <a:lstStyle/>
                    <a:p>
                      <a:pPr marL="0" marR="0" lvl="0" indent="0" algn="l" defTabSz="914400" rtl="0" eaLnBrk="1" fontAlgn="base" latinLnBrk="0" hangingPunct="1">
                        <a:lnSpc>
                          <a:spcPct val="50000"/>
                        </a:lnSpc>
                        <a:spcBef>
                          <a:spcPct val="20000"/>
                        </a:spcBef>
                        <a:spcAft>
                          <a:spcPct val="0"/>
                        </a:spcAft>
                        <a:buClr>
                          <a:schemeClr val="hlink"/>
                        </a:buClr>
                        <a:buSzPct val="65000"/>
                        <a:buFont typeface="Wingdings" pitchFamily="2" charset="2"/>
                        <a:buNone/>
                        <a:tabLst/>
                      </a:pPr>
                      <a:endParaRPr kumimoji="0" lang="en-US" sz="1200" b="1" i="0" u="none" strike="noStrike" cap="none" normalizeH="0" baseline="0" smtClean="0">
                        <a:ln>
                          <a:noFill/>
                        </a:ln>
                        <a:solidFill>
                          <a:srgbClr val="002060"/>
                        </a:solidFill>
                        <a:effectLst/>
                        <a:latin typeface="Arial" charset="0"/>
                      </a:endParaRPr>
                    </a:p>
                    <a:p>
                      <a:pPr marL="0" marR="0" lvl="0" indent="0" algn="l" defTabSz="914400" rtl="0" eaLnBrk="1" fontAlgn="base" latinLnBrk="0" hangingPunct="1">
                        <a:lnSpc>
                          <a:spcPct val="50000"/>
                        </a:lnSpc>
                        <a:spcBef>
                          <a:spcPct val="2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rgbClr val="002060"/>
                          </a:solidFill>
                          <a:effectLst/>
                          <a:latin typeface="Arial" charset="0"/>
                        </a:rPr>
                        <a:t>Flow rate of flooding</a:t>
                      </a:r>
                      <a:r>
                        <a:rPr kumimoji="0" lang="ru-RU" sz="1200" b="1" i="0" u="none" strike="noStrike" cap="none" normalizeH="0" baseline="0" smtClean="0">
                          <a:ln>
                            <a:noFill/>
                          </a:ln>
                          <a:solidFill>
                            <a:srgbClr val="002060"/>
                          </a:solidFill>
                          <a:effectLst/>
                          <a:latin typeface="Arial" charset="0"/>
                        </a:rPr>
                        <a:t>, </a:t>
                      </a:r>
                      <a:r>
                        <a:rPr kumimoji="0" lang="en-US" sz="1200" b="1" i="0" u="none" strike="noStrike" cap="none" normalizeH="0" baseline="0" smtClean="0">
                          <a:ln>
                            <a:noFill/>
                          </a:ln>
                          <a:solidFill>
                            <a:srgbClr val="002060"/>
                          </a:solidFill>
                          <a:effectLst/>
                          <a:latin typeface="Arial" charset="0"/>
                        </a:rPr>
                        <a:t>g</a:t>
                      </a:r>
                      <a:r>
                        <a:rPr kumimoji="0" lang="ru-RU" sz="1200" b="1" i="0" u="none" strike="noStrike" cap="none" normalizeH="0" baseline="0" smtClean="0">
                          <a:ln>
                            <a:noFill/>
                          </a:ln>
                          <a:solidFill>
                            <a:srgbClr val="002060"/>
                          </a:solidFill>
                          <a:effectLst/>
                          <a:latin typeface="Arial" charset="0"/>
                        </a:rPr>
                        <a:t>/</a:t>
                      </a:r>
                      <a:r>
                        <a:rPr kumimoji="0" lang="en-US" sz="1200" b="1" i="0" u="none" strike="noStrike" cap="none" normalizeH="0" baseline="0" smtClean="0">
                          <a:ln>
                            <a:noFill/>
                          </a:ln>
                          <a:solidFill>
                            <a:srgbClr val="002060"/>
                          </a:solidFill>
                          <a:effectLst/>
                          <a:latin typeface="Arial" charset="0"/>
                        </a:rPr>
                        <a:t>s</a:t>
                      </a:r>
                      <a:r>
                        <a:rPr kumimoji="0" lang="ru-RU" sz="1200" b="1" i="0" u="none" strike="noStrike" cap="none" normalizeH="0" baseline="0" smtClean="0">
                          <a:ln>
                            <a:noFill/>
                          </a:ln>
                          <a:solidFill>
                            <a:srgbClr val="002060"/>
                          </a:solidFill>
                          <a:effectLst/>
                          <a:latin typeface="Arial" charset="0"/>
                        </a:rPr>
                        <a:t>:</a:t>
                      </a:r>
                    </a:p>
                    <a:p>
                      <a:pPr marL="0" marR="0" lvl="0" indent="0" algn="l" defTabSz="914400" rtl="0" eaLnBrk="1" fontAlgn="base" latinLnBrk="0" hangingPunct="1">
                        <a:lnSpc>
                          <a:spcPct val="5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2060"/>
                          </a:solidFill>
                          <a:effectLst/>
                          <a:latin typeface="Arial" charset="0"/>
                        </a:rPr>
                        <a:t>   - </a:t>
                      </a:r>
                      <a:r>
                        <a:rPr kumimoji="0" lang="en-US" sz="1200" b="1" i="0" u="none" strike="noStrike" cap="none" normalizeH="0" baseline="0" smtClean="0">
                          <a:ln>
                            <a:noFill/>
                          </a:ln>
                          <a:solidFill>
                            <a:srgbClr val="002060"/>
                          </a:solidFill>
                          <a:effectLst/>
                          <a:latin typeface="Arial" charset="0"/>
                        </a:rPr>
                        <a:t>top</a:t>
                      </a:r>
                      <a:endParaRPr kumimoji="0" lang="ru-RU" sz="1200" b="1" i="0" u="none" strike="noStrike" cap="none" normalizeH="0" baseline="0" smtClean="0">
                        <a:ln>
                          <a:noFill/>
                        </a:ln>
                        <a:solidFill>
                          <a:srgbClr val="002060"/>
                        </a:solidFill>
                        <a:effectLst/>
                        <a:latin typeface="Arial" charset="0"/>
                      </a:endParaRPr>
                    </a:p>
                    <a:p>
                      <a:pPr marL="0" marR="0" lvl="0" indent="0" algn="l" defTabSz="914400" rtl="0" eaLnBrk="1" fontAlgn="base" latinLnBrk="0" hangingPunct="1">
                        <a:lnSpc>
                          <a:spcPct val="5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2060"/>
                          </a:solidFill>
                          <a:effectLst/>
                          <a:latin typeface="Arial" charset="0"/>
                        </a:rPr>
                        <a:t>   - </a:t>
                      </a:r>
                      <a:r>
                        <a:rPr kumimoji="0" lang="en-US" sz="1200" b="1" i="0" u="none" strike="noStrike" cap="none" normalizeH="0" baseline="0" smtClean="0">
                          <a:ln>
                            <a:noFill/>
                          </a:ln>
                          <a:solidFill>
                            <a:srgbClr val="002060"/>
                          </a:solidFill>
                          <a:effectLst/>
                          <a:latin typeface="Arial" charset="0"/>
                        </a:rPr>
                        <a:t>bottom</a:t>
                      </a:r>
                      <a:endParaRPr kumimoji="0" lang="ru-RU" sz="1200" b="1" i="0" u="none" strike="noStrike" cap="none" normalizeH="0" baseline="0" smtClean="0">
                        <a:ln>
                          <a:noFill/>
                        </a:ln>
                        <a:solidFill>
                          <a:srgbClr val="002060"/>
                        </a:solidFill>
                        <a:effectLst/>
                        <a:latin typeface="Arial" charset="0"/>
                      </a:endParaRPr>
                    </a:p>
                  </a:txBody>
                  <a:tcPr marL="91439" marR="91439"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endParaRPr kumimoji="0" lang="en-US" sz="1200" b="1" i="0" u="none" strike="noStrike" cap="none" normalizeH="0" baseline="0" dirty="0" smtClean="0">
                        <a:ln>
                          <a:noFill/>
                        </a:ln>
                        <a:solidFill>
                          <a:srgbClr val="002060"/>
                        </a:solidFill>
                        <a:effectLst/>
                        <a:latin typeface="Arial" charset="0"/>
                      </a:endParaRPr>
                    </a:p>
                    <a:p>
                      <a:pPr marL="0" marR="0" lvl="0" indent="0" algn="ctr" defTabSz="914400" rtl="0" eaLnBrk="1" fontAlgn="base" latinLnBrk="0" hangingPunct="1">
                        <a:lnSpc>
                          <a:spcPct val="5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dirty="0" smtClean="0">
                          <a:ln>
                            <a:noFill/>
                          </a:ln>
                          <a:solidFill>
                            <a:srgbClr val="002060"/>
                          </a:solidFill>
                          <a:effectLst/>
                          <a:latin typeface="Arial" charset="0"/>
                          <a:sym typeface="Symbol" pitchFamily="18" charset="2"/>
                        </a:rPr>
                        <a:t></a:t>
                      </a:r>
                      <a:r>
                        <a:rPr kumimoji="0" lang="ru-RU" sz="1200" b="1" i="0" u="none" strike="noStrike" cap="none" normalizeH="0" baseline="0" dirty="0" smtClean="0">
                          <a:ln>
                            <a:noFill/>
                          </a:ln>
                          <a:solidFill>
                            <a:srgbClr val="002060"/>
                          </a:solidFill>
                          <a:effectLst/>
                          <a:latin typeface="Arial" charset="0"/>
                        </a:rPr>
                        <a:t> 40</a:t>
                      </a:r>
                    </a:p>
                    <a:p>
                      <a:pPr marL="0" marR="0" lvl="0" indent="0" algn="ctr" defTabSz="914400" rtl="0" eaLnBrk="1" fontAlgn="base" latinLnBrk="0" hangingPunct="1">
                        <a:lnSpc>
                          <a:spcPct val="5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dirty="0" smtClean="0">
                          <a:ln>
                            <a:noFill/>
                          </a:ln>
                          <a:solidFill>
                            <a:srgbClr val="002060"/>
                          </a:solidFill>
                          <a:effectLst/>
                          <a:latin typeface="Arial" charset="0"/>
                          <a:sym typeface="Symbol" pitchFamily="18" charset="2"/>
                        </a:rPr>
                        <a:t></a:t>
                      </a:r>
                      <a:r>
                        <a:rPr kumimoji="0" lang="ru-RU" sz="1200" b="1" i="0" u="none" strike="noStrike" cap="none" normalizeH="0" baseline="0" dirty="0" smtClean="0">
                          <a:ln>
                            <a:noFill/>
                          </a:ln>
                          <a:solidFill>
                            <a:srgbClr val="002060"/>
                          </a:solidFill>
                          <a:effectLst/>
                          <a:latin typeface="Arial" charset="0"/>
                        </a:rPr>
                        <a:t> </a:t>
                      </a:r>
                      <a:r>
                        <a:rPr kumimoji="0" lang="en-US" sz="1200" b="1" i="0" u="none" strike="noStrike" cap="none" normalizeH="0" baseline="0" dirty="0" smtClean="0">
                          <a:ln>
                            <a:noFill/>
                          </a:ln>
                          <a:solidFill>
                            <a:srgbClr val="002060"/>
                          </a:solidFill>
                          <a:effectLst/>
                          <a:latin typeface="Arial" charset="0"/>
                        </a:rPr>
                        <a:t>13</a:t>
                      </a:r>
                      <a:r>
                        <a:rPr kumimoji="0" lang="ru-RU" sz="1200" b="1" i="0" u="none" strike="noStrike" cap="none" normalizeH="0" baseline="0" dirty="0" smtClean="0">
                          <a:ln>
                            <a:noFill/>
                          </a:ln>
                          <a:solidFill>
                            <a:srgbClr val="002060"/>
                          </a:solidFill>
                          <a:effectLst/>
                          <a:latin typeface="Arial" charset="0"/>
                        </a:rPr>
                        <a:t>0</a:t>
                      </a:r>
                    </a:p>
                  </a:txBody>
                  <a:tcPr marL="91439" marR="91439"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 name="Номер слайда 6"/>
          <p:cNvSpPr>
            <a:spLocks noGrp="1"/>
          </p:cNvSpPr>
          <p:nvPr>
            <p:ph type="sldNum" sz="quarter" idx="12"/>
          </p:nvPr>
        </p:nvSpPr>
        <p:spPr/>
        <p:txBody>
          <a:bodyPr/>
          <a:lstStyle/>
          <a:p>
            <a:pPr>
              <a:defRPr/>
            </a:pPr>
            <a:fld id="{5C16EE05-3332-47F4-A1EB-1FA1CFE2C3AD}" type="slidenum">
              <a:rPr lang="ru-RU"/>
              <a:pPr>
                <a:defRPr/>
              </a:pPr>
              <a:t>11</a:t>
            </a:fld>
            <a:endParaRPr lang="ru-RU"/>
          </a:p>
        </p:txBody>
      </p:sp>
      <p:sp>
        <p:nvSpPr>
          <p:cNvPr id="17444" name="Text Box 4"/>
          <p:cNvSpPr txBox="1">
            <a:spLocks noChangeArrowheads="1"/>
          </p:cNvSpPr>
          <p:nvPr/>
        </p:nvSpPr>
        <p:spPr bwMode="auto">
          <a:xfrm>
            <a:off x="2771775" y="441325"/>
            <a:ext cx="4430713" cy="400050"/>
          </a:xfrm>
          <a:prstGeom prst="rect">
            <a:avLst/>
          </a:prstGeom>
          <a:noFill/>
          <a:ln w="9525">
            <a:noFill/>
            <a:miter lim="800000"/>
            <a:headEnd/>
            <a:tailEnd/>
          </a:ln>
        </p:spPr>
        <p:txBody>
          <a:bodyPr wrap="none">
            <a:spAutoFit/>
          </a:bodyPr>
          <a:lstStyle/>
          <a:p>
            <a:pPr algn="l">
              <a:defRPr/>
            </a:pPr>
            <a:r>
              <a:rPr lang="en-US" sz="2000" b="1" cap="all" dirty="0">
                <a:solidFill>
                  <a:srgbClr val="002060"/>
                </a:solidFill>
              </a:rPr>
              <a:t>Main results of experiments</a:t>
            </a:r>
            <a:endParaRPr lang="ru-RU" sz="2000" b="1" cap="all" dirty="0">
              <a:solidFill>
                <a:srgbClr val="002060"/>
              </a:solidFill>
            </a:endParaRPr>
          </a:p>
        </p:txBody>
      </p:sp>
      <p:sp>
        <p:nvSpPr>
          <p:cNvPr id="25637" name="Text Box 5"/>
          <p:cNvSpPr txBox="1">
            <a:spLocks noChangeArrowheads="1"/>
          </p:cNvSpPr>
          <p:nvPr/>
        </p:nvSpPr>
        <p:spPr bwMode="auto">
          <a:xfrm>
            <a:off x="3132138" y="873125"/>
            <a:ext cx="3540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r>
              <a:rPr lang="en-US" b="1">
                <a:solidFill>
                  <a:srgbClr val="371F73"/>
                </a:solidFill>
              </a:rPr>
              <a:t>The experiment</a:t>
            </a:r>
            <a:r>
              <a:rPr lang="ru-RU" b="1">
                <a:solidFill>
                  <a:srgbClr val="371F73"/>
                </a:solidFill>
              </a:rPr>
              <a:t> </a:t>
            </a:r>
            <a:r>
              <a:rPr lang="en-US" b="1">
                <a:solidFill>
                  <a:srgbClr val="371F73"/>
                </a:solidFill>
              </a:rPr>
              <a:t>PARAMETER-SF2</a:t>
            </a:r>
            <a:endParaRPr lang="ru-RU" b="1">
              <a:solidFill>
                <a:srgbClr val="371F73"/>
              </a:solidFill>
            </a:endParaRPr>
          </a:p>
        </p:txBody>
      </p:sp>
      <p:pic>
        <p:nvPicPr>
          <p:cNvPr id="25638" name="Picture 45" descr="Циклограмма SF2"/>
          <p:cNvPicPr>
            <a:picLocks noChangeAspect="1" noChangeArrowheads="1"/>
          </p:cNvPicPr>
          <p:nvPr/>
        </p:nvPicPr>
        <p:blipFill>
          <a:blip r:embed="rId3">
            <a:extLst>
              <a:ext uri="{28A0092B-C50C-407E-A947-70E740481C1C}">
                <a14:useLocalDpi xmlns:a14="http://schemas.microsoft.com/office/drawing/2010/main" val="0"/>
              </a:ext>
            </a:extLst>
          </a:blip>
          <a:srcRect l="5602" t="6073" b="29494"/>
          <a:stretch>
            <a:fillRect/>
          </a:stretch>
        </p:blipFill>
        <p:spPr bwMode="auto">
          <a:xfrm>
            <a:off x="4681538" y="2406650"/>
            <a:ext cx="3700462"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9" name="Text Box 49"/>
          <p:cNvSpPr txBox="1">
            <a:spLocks noChangeArrowheads="1"/>
          </p:cNvSpPr>
          <p:nvPr/>
        </p:nvSpPr>
        <p:spPr bwMode="auto">
          <a:xfrm>
            <a:off x="811213" y="2187575"/>
            <a:ext cx="25066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r>
              <a:rPr lang="en-US" b="1">
                <a:solidFill>
                  <a:srgbClr val="002060"/>
                </a:solidFill>
                <a:latin typeface="Arial Narrow" pitchFamily="34" charset="0"/>
              </a:rPr>
              <a:t>Main parameters of experiment</a:t>
            </a:r>
            <a:endParaRPr lang="ru-RU" b="1">
              <a:solidFill>
                <a:srgbClr val="002060"/>
              </a:solidFill>
              <a:latin typeface="Arial Narrow" pitchFamily="34" charset="0"/>
            </a:endParaRPr>
          </a:p>
        </p:txBody>
      </p:sp>
      <p:sp>
        <p:nvSpPr>
          <p:cNvPr id="25640" name="Text Box 50"/>
          <p:cNvSpPr txBox="1">
            <a:spLocks noChangeArrowheads="1"/>
          </p:cNvSpPr>
          <p:nvPr/>
        </p:nvSpPr>
        <p:spPr bwMode="auto">
          <a:xfrm>
            <a:off x="5148263" y="2024063"/>
            <a:ext cx="26828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r>
              <a:rPr lang="en-US" b="1">
                <a:solidFill>
                  <a:srgbClr val="002060"/>
                </a:solidFill>
                <a:latin typeface="Arial Narrow" pitchFamily="34" charset="0"/>
              </a:rPr>
              <a:t>PARAMETER-SF2 test scenario</a:t>
            </a:r>
            <a:endParaRPr lang="ru-RU" b="1">
              <a:solidFill>
                <a:srgbClr val="002060"/>
              </a:solidFill>
              <a:latin typeface="Arial Narrow" pitchFamily="34" charset="0"/>
            </a:endParaRPr>
          </a:p>
        </p:txBody>
      </p:sp>
      <p:cxnSp>
        <p:nvCxnSpPr>
          <p:cNvPr id="11" name="Прямая соединительная линия 10"/>
          <p:cNvCxnSpPr/>
          <p:nvPr/>
        </p:nvCxnSpPr>
        <p:spPr>
          <a:xfrm rot="5400000">
            <a:off x="7292975" y="6003925"/>
            <a:ext cx="255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rot="5400000">
            <a:off x="7366000" y="6002338"/>
            <a:ext cx="2555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7127875" y="6021388"/>
            <a:ext cx="2921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rot="10800000">
            <a:off x="7493000" y="6021388"/>
            <a:ext cx="21907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7419975" y="6021388"/>
            <a:ext cx="73025" cy="1587"/>
          </a:xfrm>
          <a:prstGeom prst="line">
            <a:avLst/>
          </a:prstGeom>
        </p:spPr>
        <p:style>
          <a:lnRef idx="1">
            <a:schemeClr val="accent1"/>
          </a:lnRef>
          <a:fillRef idx="0">
            <a:schemeClr val="accent1"/>
          </a:fillRef>
          <a:effectRef idx="0">
            <a:schemeClr val="accent1"/>
          </a:effectRef>
          <a:fontRef idx="minor">
            <a:schemeClr val="tx1"/>
          </a:fontRef>
        </p:style>
      </p:cxnSp>
      <p:sp>
        <p:nvSpPr>
          <p:cNvPr id="25646" name="TextBox 21"/>
          <p:cNvSpPr txBox="1">
            <a:spLocks noChangeArrowheads="1"/>
          </p:cNvSpPr>
          <p:nvPr/>
        </p:nvSpPr>
        <p:spPr bwMode="auto">
          <a:xfrm>
            <a:off x="7493000" y="5875338"/>
            <a:ext cx="3286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r>
              <a:rPr lang="ru-RU" sz="600" b="1">
                <a:solidFill>
                  <a:srgbClr val="CC6600"/>
                </a:solidFill>
              </a:rPr>
              <a:t>30с</a:t>
            </a:r>
          </a:p>
        </p:txBody>
      </p:sp>
    </p:spTree>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5"/>
          <p:cNvSpPr>
            <a:spLocks noGrp="1"/>
          </p:cNvSpPr>
          <p:nvPr>
            <p:ph type="sldNum" sz="quarter" idx="12"/>
          </p:nvPr>
        </p:nvSpPr>
        <p:spPr/>
        <p:txBody>
          <a:bodyPr/>
          <a:lstStyle/>
          <a:p>
            <a:pPr>
              <a:defRPr/>
            </a:pPr>
            <a:fld id="{5BE093DA-F49E-46A1-95E5-6580A9FCCF3B}" type="slidenum">
              <a:rPr lang="ru-RU"/>
              <a:pPr>
                <a:defRPr/>
              </a:pPr>
              <a:t>12</a:t>
            </a:fld>
            <a:endParaRPr lang="ru-RU"/>
          </a:p>
        </p:txBody>
      </p:sp>
      <p:pic>
        <p:nvPicPr>
          <p:cNvPr id="26627" name="Picture 4" descr="F11"/>
          <p:cNvPicPr>
            <a:picLocks noChangeAspect="1" noChangeArrowheads="1"/>
          </p:cNvPicPr>
          <p:nvPr/>
        </p:nvPicPr>
        <p:blipFill>
          <a:blip r:embed="rId3">
            <a:extLst>
              <a:ext uri="{28A0092B-C50C-407E-A947-70E740481C1C}">
                <a14:useLocalDpi xmlns:a14="http://schemas.microsoft.com/office/drawing/2010/main" val="0"/>
              </a:ext>
            </a:extLst>
          </a:blip>
          <a:srcRect t="6854" r="14891" b="25525"/>
          <a:stretch>
            <a:fillRect/>
          </a:stretch>
        </p:blipFill>
        <p:spPr bwMode="auto">
          <a:xfrm>
            <a:off x="957263" y="1019175"/>
            <a:ext cx="361315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descr="F12"/>
          <p:cNvPicPr>
            <a:picLocks noChangeAspect="1" noChangeArrowheads="1"/>
          </p:cNvPicPr>
          <p:nvPr/>
        </p:nvPicPr>
        <p:blipFill>
          <a:blip r:embed="rId4">
            <a:extLst>
              <a:ext uri="{28A0092B-C50C-407E-A947-70E740481C1C}">
                <a14:useLocalDpi xmlns:a14="http://schemas.microsoft.com/office/drawing/2010/main" val="0"/>
              </a:ext>
            </a:extLst>
          </a:blip>
          <a:srcRect t="6619" r="14891" b="25525"/>
          <a:stretch>
            <a:fillRect/>
          </a:stretch>
        </p:blipFill>
        <p:spPr bwMode="auto">
          <a:xfrm>
            <a:off x="4681538" y="2114550"/>
            <a:ext cx="365125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descr="F13"/>
          <p:cNvPicPr>
            <a:picLocks noChangeAspect="1" noChangeArrowheads="1"/>
          </p:cNvPicPr>
          <p:nvPr/>
        </p:nvPicPr>
        <p:blipFill>
          <a:blip r:embed="rId5" cstate="print">
            <a:extLst>
              <a:ext uri="{28A0092B-C50C-407E-A947-70E740481C1C}">
                <a14:useLocalDpi xmlns:a14="http://schemas.microsoft.com/office/drawing/2010/main" val="0"/>
              </a:ext>
            </a:extLst>
          </a:blip>
          <a:srcRect r="14886" b="24597"/>
          <a:stretch>
            <a:fillRect/>
          </a:stretch>
        </p:blipFill>
        <p:spPr bwMode="auto">
          <a:xfrm>
            <a:off x="884238" y="3611563"/>
            <a:ext cx="3614737"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7"/>
          <p:cNvSpPr txBox="1">
            <a:spLocks noChangeArrowheads="1"/>
          </p:cNvSpPr>
          <p:nvPr/>
        </p:nvSpPr>
        <p:spPr bwMode="auto">
          <a:xfrm>
            <a:off x="1584325" y="476250"/>
            <a:ext cx="6565900" cy="400050"/>
          </a:xfrm>
          <a:prstGeom prst="rect">
            <a:avLst/>
          </a:prstGeom>
          <a:noFill/>
          <a:ln w="9525">
            <a:noFill/>
            <a:miter lim="800000"/>
            <a:headEnd/>
            <a:tailEnd/>
          </a:ln>
        </p:spPr>
        <p:txBody>
          <a:bodyPr wrap="none">
            <a:spAutoFit/>
          </a:bodyPr>
          <a:lstStyle/>
          <a:p>
            <a:pPr algn="l">
              <a:defRPr/>
            </a:pPr>
            <a:r>
              <a:rPr lang="en-US" sz="2000" b="1" cap="all" dirty="0">
                <a:solidFill>
                  <a:srgbClr val="002060"/>
                </a:solidFill>
              </a:rPr>
              <a:t>Main results of </a:t>
            </a:r>
            <a:r>
              <a:rPr lang="en-US" sz="2000" b="1" cap="all" dirty="0">
                <a:solidFill>
                  <a:srgbClr val="002060"/>
                </a:solidFill>
              </a:rPr>
              <a:t>PARAMETER-SF2 </a:t>
            </a:r>
            <a:r>
              <a:rPr lang="en-US" sz="2000" b="1" cap="all" dirty="0">
                <a:solidFill>
                  <a:srgbClr val="002060"/>
                </a:solidFill>
              </a:rPr>
              <a:t>experiment</a:t>
            </a:r>
            <a:endParaRPr lang="ru-RU" sz="2000" b="1" cap="all" dirty="0">
              <a:solidFill>
                <a:srgbClr val="002060"/>
              </a:solidFill>
            </a:endParaRPr>
          </a:p>
        </p:txBody>
      </p:sp>
      <p:sp>
        <p:nvSpPr>
          <p:cNvPr id="26631" name="Text Box 8"/>
          <p:cNvSpPr txBox="1">
            <a:spLocks noChangeArrowheads="1"/>
          </p:cNvSpPr>
          <p:nvPr/>
        </p:nvSpPr>
        <p:spPr bwMode="auto">
          <a:xfrm>
            <a:off x="1870075" y="1092200"/>
            <a:ext cx="2324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r>
              <a:rPr lang="en-US" sz="1200" b="1">
                <a:solidFill>
                  <a:srgbClr val="002060"/>
                </a:solidFill>
              </a:rPr>
              <a:t>Flow rate of steam and argon</a:t>
            </a:r>
            <a:endParaRPr lang="ru-RU" sz="1200" b="1">
              <a:solidFill>
                <a:srgbClr val="002060"/>
              </a:solidFill>
            </a:endParaRPr>
          </a:p>
        </p:txBody>
      </p:sp>
      <p:sp>
        <p:nvSpPr>
          <p:cNvPr id="26632" name="Text Box 10"/>
          <p:cNvSpPr txBox="1">
            <a:spLocks noChangeArrowheads="1"/>
          </p:cNvSpPr>
          <p:nvPr/>
        </p:nvSpPr>
        <p:spPr bwMode="auto">
          <a:xfrm>
            <a:off x="1797050" y="3721100"/>
            <a:ext cx="2151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r>
              <a:rPr lang="en-US" sz="1200" b="1">
                <a:solidFill>
                  <a:srgbClr val="002060"/>
                </a:solidFill>
              </a:rPr>
              <a:t>The claddings temperature</a:t>
            </a:r>
            <a:endParaRPr lang="ru-RU" sz="1200" b="1">
              <a:solidFill>
                <a:srgbClr val="002060"/>
              </a:solidFill>
            </a:endParaRPr>
          </a:p>
        </p:txBody>
      </p:sp>
      <p:sp>
        <p:nvSpPr>
          <p:cNvPr id="26633" name="Text Box 11"/>
          <p:cNvSpPr txBox="1">
            <a:spLocks noChangeArrowheads="1"/>
          </p:cNvSpPr>
          <p:nvPr/>
        </p:nvSpPr>
        <p:spPr bwMode="auto">
          <a:xfrm>
            <a:off x="5667375" y="2224088"/>
            <a:ext cx="1365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r>
              <a:rPr lang="en-US" sz="1200" b="1">
                <a:solidFill>
                  <a:srgbClr val="002060"/>
                </a:solidFill>
              </a:rPr>
              <a:t>Electrical power</a:t>
            </a:r>
            <a:endParaRPr lang="ru-RU" sz="1200" b="1">
              <a:solidFill>
                <a:srgbClr val="002060"/>
              </a:solidFill>
            </a:endParaRPr>
          </a:p>
        </p:txBody>
      </p:sp>
    </p:spTree>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p:txBody>
          <a:bodyPr/>
          <a:lstStyle/>
          <a:p>
            <a:pPr>
              <a:defRPr/>
            </a:pPr>
            <a:fld id="{CD23875C-B1A5-4E52-98AC-A0B3999B4E36}" type="slidenum">
              <a:rPr lang="ru-RU"/>
              <a:pPr>
                <a:defRPr/>
              </a:pPr>
              <a:t>13</a:t>
            </a:fld>
            <a:endParaRPr lang="ru-RU"/>
          </a:p>
        </p:txBody>
      </p:sp>
      <p:sp>
        <p:nvSpPr>
          <p:cNvPr id="27651" name="Rectangle 5"/>
          <p:cNvSpPr>
            <a:spLocks noChangeArrowheads="1"/>
          </p:cNvSpPr>
          <p:nvPr/>
        </p:nvSpPr>
        <p:spPr bwMode="auto">
          <a:xfrm>
            <a:off x="1655763" y="4041775"/>
            <a:ext cx="22526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b="1">
                <a:solidFill>
                  <a:srgbClr val="002060"/>
                </a:solidFill>
                <a:latin typeface="Arial Narrow" pitchFamily="34" charset="0"/>
              </a:rPr>
              <a:t>Released hydrogen mass </a:t>
            </a:r>
          </a:p>
          <a:p>
            <a:pPr algn="l"/>
            <a:r>
              <a:rPr lang="en-US" b="1">
                <a:solidFill>
                  <a:srgbClr val="002060"/>
                </a:solidFill>
                <a:latin typeface="Arial Narrow" pitchFamily="34" charset="0"/>
              </a:rPr>
              <a:t>and flowrate</a:t>
            </a:r>
            <a:r>
              <a:rPr lang="ru-RU" b="1">
                <a:solidFill>
                  <a:srgbClr val="002060"/>
                </a:solidFill>
                <a:latin typeface="Arial Narrow" pitchFamily="34" charset="0"/>
              </a:rPr>
              <a:t> </a:t>
            </a:r>
          </a:p>
        </p:txBody>
      </p:sp>
      <p:pic>
        <p:nvPicPr>
          <p:cNvPr id="27652" name="Picture 6" descr="F39"/>
          <p:cNvPicPr>
            <a:picLocks noChangeAspect="1" noChangeArrowheads="1"/>
          </p:cNvPicPr>
          <p:nvPr/>
        </p:nvPicPr>
        <p:blipFill>
          <a:blip r:embed="rId3">
            <a:extLst>
              <a:ext uri="{28A0092B-C50C-407E-A947-70E740481C1C}">
                <a14:useLocalDpi xmlns:a14="http://schemas.microsoft.com/office/drawing/2010/main" val="0"/>
              </a:ext>
            </a:extLst>
          </a:blip>
          <a:srcRect r="14886" b="39828"/>
          <a:stretch>
            <a:fillRect/>
          </a:stretch>
        </p:blipFill>
        <p:spPr bwMode="auto">
          <a:xfrm>
            <a:off x="431800" y="728663"/>
            <a:ext cx="4102100"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7"/>
          <p:cNvSpPr>
            <a:spLocks noChangeArrowheads="1"/>
          </p:cNvSpPr>
          <p:nvPr/>
        </p:nvSpPr>
        <p:spPr bwMode="auto">
          <a:xfrm>
            <a:off x="4535488" y="836613"/>
            <a:ext cx="42767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b="1">
                <a:solidFill>
                  <a:srgbClr val="002060"/>
                </a:solidFill>
                <a:latin typeface="Arial Narrow" pitchFamily="34" charset="0"/>
              </a:rPr>
              <a:t>Evolution of volumetric hydrogen concentration </a:t>
            </a:r>
          </a:p>
          <a:p>
            <a:pPr algn="l"/>
            <a:r>
              <a:rPr lang="en-US" b="1">
                <a:solidFill>
                  <a:srgbClr val="002060"/>
                </a:solidFill>
                <a:latin typeface="Arial Narrow" pitchFamily="34" charset="0"/>
              </a:rPr>
              <a:t>measured by hydrogen measurement device SOV-3</a:t>
            </a:r>
          </a:p>
          <a:p>
            <a:pPr algn="l"/>
            <a:r>
              <a:rPr lang="en-US" b="1">
                <a:solidFill>
                  <a:srgbClr val="002060"/>
                </a:solidFill>
                <a:latin typeface="Arial Narrow" pitchFamily="34" charset="0"/>
              </a:rPr>
              <a:t>(continuous method)  and sampling (Vol., discrete </a:t>
            </a:r>
          </a:p>
          <a:p>
            <a:pPr algn="l"/>
            <a:r>
              <a:rPr lang="en-US" b="1">
                <a:solidFill>
                  <a:srgbClr val="002060"/>
                </a:solidFill>
                <a:latin typeface="Arial Narrow" pitchFamily="34" charset="0"/>
              </a:rPr>
              <a:t>method) </a:t>
            </a:r>
          </a:p>
        </p:txBody>
      </p:sp>
      <p:pic>
        <p:nvPicPr>
          <p:cNvPr id="27654" name="Picture 9" descr="Водород сф-2"/>
          <p:cNvPicPr>
            <a:picLocks noChangeAspect="1" noChangeArrowheads="1"/>
          </p:cNvPicPr>
          <p:nvPr/>
        </p:nvPicPr>
        <p:blipFill>
          <a:blip r:embed="rId4" cstate="print">
            <a:extLst>
              <a:ext uri="{28A0092B-C50C-407E-A947-70E740481C1C}">
                <a14:useLocalDpi xmlns:a14="http://schemas.microsoft.com/office/drawing/2010/main" val="0"/>
              </a:ext>
            </a:extLst>
          </a:blip>
          <a:srcRect t="1529" r="15906" b="29710"/>
          <a:stretch>
            <a:fillRect/>
          </a:stretch>
        </p:blipFill>
        <p:spPr bwMode="auto">
          <a:xfrm>
            <a:off x="4103688" y="3321050"/>
            <a:ext cx="3973512"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p:txBody>
          <a:bodyPr/>
          <a:lstStyle/>
          <a:p>
            <a:pPr>
              <a:defRPr/>
            </a:pPr>
            <a:fld id="{7B25580E-6360-4021-877F-8383680E9516}" type="slidenum">
              <a:rPr lang="ru-RU"/>
              <a:pPr>
                <a:defRPr/>
              </a:pPr>
              <a:t>14</a:t>
            </a:fld>
            <a:endParaRPr lang="ru-RU"/>
          </a:p>
        </p:txBody>
      </p:sp>
      <p:pic>
        <p:nvPicPr>
          <p:cNvPr id="28675"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 y="1055688"/>
            <a:ext cx="7339013"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6"/>
          <p:cNvSpPr txBox="1">
            <a:spLocks noChangeArrowheads="1"/>
          </p:cNvSpPr>
          <p:nvPr/>
        </p:nvSpPr>
        <p:spPr bwMode="auto">
          <a:xfrm>
            <a:off x="811213" y="434975"/>
            <a:ext cx="7412037" cy="646113"/>
          </a:xfrm>
          <a:prstGeom prst="rect">
            <a:avLst/>
          </a:prstGeom>
          <a:noFill/>
          <a:ln w="9525">
            <a:noFill/>
            <a:miter lim="800000"/>
            <a:headEnd/>
            <a:tailEnd/>
          </a:ln>
        </p:spPr>
        <p:txBody>
          <a:bodyPr wrap="none">
            <a:spAutoFit/>
          </a:bodyPr>
          <a:lstStyle/>
          <a:p>
            <a:pPr>
              <a:defRPr/>
            </a:pPr>
            <a:r>
              <a:rPr lang="en-GB" sz="1800" b="1" cap="all" dirty="0">
                <a:solidFill>
                  <a:srgbClr val="002060"/>
                </a:solidFill>
              </a:rPr>
              <a:t>Results of material studies </a:t>
            </a:r>
            <a:r>
              <a:rPr lang="ru-RU" sz="1800" b="1" cap="all" dirty="0">
                <a:solidFill>
                  <a:srgbClr val="002060"/>
                </a:solidFill>
              </a:rPr>
              <a:t> </a:t>
            </a:r>
            <a:r>
              <a:rPr lang="en-US" sz="1800" b="1" cap="all" dirty="0">
                <a:solidFill>
                  <a:srgbClr val="002060"/>
                </a:solidFill>
              </a:rPr>
              <a:t>of PARAMETER-SF2 bundle</a:t>
            </a:r>
            <a:endParaRPr lang="ru-RU" sz="1800" b="1" cap="all" dirty="0">
              <a:solidFill>
                <a:srgbClr val="002060"/>
              </a:solidFill>
            </a:endParaRPr>
          </a:p>
          <a:p>
            <a:pPr>
              <a:defRPr/>
            </a:pPr>
            <a:endParaRPr lang="ru-RU" sz="1800" b="1" dirty="0">
              <a:solidFill>
                <a:srgbClr val="002060"/>
              </a:solidFill>
            </a:endParaRPr>
          </a:p>
        </p:txBody>
      </p:sp>
      <p:sp>
        <p:nvSpPr>
          <p:cNvPr id="28677" name="Rectangle 7"/>
          <p:cNvSpPr>
            <a:spLocks noChangeArrowheads="1"/>
          </p:cNvSpPr>
          <p:nvPr/>
        </p:nvSpPr>
        <p:spPr bwMode="auto">
          <a:xfrm>
            <a:off x="1468438" y="5583238"/>
            <a:ext cx="5995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GB" sz="1400" b="1">
                <a:solidFill>
                  <a:srgbClr val="002060"/>
                </a:solidFill>
                <a:latin typeface="Arial Narrow" pitchFamily="34" charset="0"/>
              </a:rPr>
              <a:t>Photos of the assembly cross-sections slabs within the elevations of Z </a:t>
            </a:r>
            <a:r>
              <a:rPr lang="en-GB" sz="1400" b="1">
                <a:solidFill>
                  <a:srgbClr val="002060"/>
                </a:solidFill>
                <a:latin typeface="Arial Narrow" pitchFamily="34" charset="0"/>
                <a:sym typeface="Symbol" pitchFamily="18" charset="2"/>
              </a:rPr>
              <a:t></a:t>
            </a:r>
            <a:r>
              <a:rPr lang="en-GB" sz="1400" b="1">
                <a:solidFill>
                  <a:srgbClr val="002060"/>
                </a:solidFill>
                <a:latin typeface="Arial Narrow" pitchFamily="34" charset="0"/>
              </a:rPr>
              <a:t>  400…900 mm</a:t>
            </a:r>
            <a:r>
              <a:rPr lang="en-GB">
                <a:solidFill>
                  <a:srgbClr val="002060"/>
                </a:solidFill>
                <a:latin typeface="Arial Narrow" pitchFamily="34" charset="0"/>
              </a:rPr>
              <a:t>.</a:t>
            </a:r>
            <a:r>
              <a:rPr lang="ru-RU">
                <a:solidFill>
                  <a:srgbClr val="002060"/>
                </a:solidFill>
                <a:latin typeface="Arial Narrow" pitchFamily="34" charset="0"/>
                <a:sym typeface="Symbol" pitchFamily="18" charset="2"/>
              </a:rPr>
              <a:t> </a:t>
            </a:r>
          </a:p>
        </p:txBody>
      </p:sp>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7B8DA376-DBE6-4449-910B-84A570091B1A}" type="slidenum">
              <a:rPr lang="ru-RU"/>
              <a:pPr>
                <a:defRPr/>
              </a:pPr>
              <a:t>15</a:t>
            </a:fld>
            <a:endParaRPr lang="ru-RU"/>
          </a:p>
        </p:txBody>
      </p:sp>
      <p:pic>
        <p:nvPicPr>
          <p:cNvPr id="29699" name="Picture 4"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 y="727075"/>
            <a:ext cx="7302500"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5"/>
          <p:cNvSpPr>
            <a:spLocks noChangeArrowheads="1"/>
          </p:cNvSpPr>
          <p:nvPr/>
        </p:nvSpPr>
        <p:spPr bwMode="auto">
          <a:xfrm>
            <a:off x="1709738" y="5487988"/>
            <a:ext cx="5984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3060700" algn="l"/>
              </a:tabLst>
            </a:pPr>
            <a:r>
              <a:rPr lang="en-GB" sz="1400" b="1">
                <a:solidFill>
                  <a:srgbClr val="002060"/>
                </a:solidFill>
                <a:latin typeface="Arial Narrow" pitchFamily="34" charset="0"/>
              </a:rPr>
              <a:t>Photos of the assembly cross-sections slabs within the elevations of Z </a:t>
            </a:r>
            <a:r>
              <a:rPr lang="en-GB" sz="1400" b="1">
                <a:solidFill>
                  <a:srgbClr val="002060"/>
                </a:solidFill>
                <a:latin typeface="Arial Narrow" pitchFamily="34" charset="0"/>
                <a:sym typeface="Symbol" pitchFamily="18" charset="2"/>
              </a:rPr>
              <a:t></a:t>
            </a:r>
            <a:r>
              <a:rPr lang="en-GB" sz="1400" b="1">
                <a:solidFill>
                  <a:srgbClr val="002060"/>
                </a:solidFill>
                <a:latin typeface="Arial Narrow" pitchFamily="34" charset="0"/>
              </a:rPr>
              <a:t> 950…1300 mm.</a:t>
            </a:r>
            <a:endParaRPr lang="ru-RU" sz="1400" b="1">
              <a:solidFill>
                <a:srgbClr val="002060"/>
              </a:solidFill>
              <a:latin typeface="Arial Narrow" pitchFamily="34" charset="0"/>
            </a:endParaRPr>
          </a:p>
        </p:txBody>
      </p:sp>
    </p:spTree>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p:txBody>
          <a:bodyPr/>
          <a:lstStyle/>
          <a:p>
            <a:pPr>
              <a:defRPr/>
            </a:pPr>
            <a:fld id="{93661852-C067-4802-AA23-2DCEDA5B4494}" type="slidenum">
              <a:rPr lang="ru-RU"/>
              <a:pPr>
                <a:defRPr/>
              </a:pPr>
              <a:t>16</a:t>
            </a:fld>
            <a:endParaRPr lang="ru-RU"/>
          </a:p>
        </p:txBody>
      </p:sp>
      <p:pic>
        <p:nvPicPr>
          <p:cNvPr id="30723" name="Picture 4" descr="2 ряд - металл"/>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508000"/>
            <a:ext cx="4308475"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descr="3 ряд - металл"/>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875" y="3209925"/>
            <a:ext cx="42386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6"/>
          <p:cNvSpPr>
            <a:spLocks noChangeArrowheads="1"/>
          </p:cNvSpPr>
          <p:nvPr/>
        </p:nvSpPr>
        <p:spPr bwMode="auto">
          <a:xfrm>
            <a:off x="5364163" y="731838"/>
            <a:ext cx="26812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b="1">
                <a:solidFill>
                  <a:srgbClr val="002060"/>
                </a:solidFill>
                <a:latin typeface="Arial Narrow" pitchFamily="34" charset="0"/>
              </a:rPr>
              <a:t>Distribution </a:t>
            </a:r>
          </a:p>
          <a:p>
            <a:pPr algn="l"/>
            <a:r>
              <a:rPr lang="en-US" b="1">
                <a:solidFill>
                  <a:srgbClr val="002060"/>
                </a:solidFill>
                <a:latin typeface="Arial Narrow" pitchFamily="34" charset="0"/>
              </a:rPr>
              <a:t>of  claddings remained metallic</a:t>
            </a:r>
          </a:p>
          <a:p>
            <a:pPr algn="l"/>
            <a:r>
              <a:rPr lang="en-US" b="1">
                <a:solidFill>
                  <a:srgbClr val="002060"/>
                </a:solidFill>
                <a:latin typeface="Arial Narrow" pitchFamily="34" charset="0"/>
              </a:rPr>
              <a:t>layer thickness</a:t>
            </a:r>
          </a:p>
          <a:p>
            <a:pPr algn="l"/>
            <a:r>
              <a:rPr lang="en-US" b="1">
                <a:solidFill>
                  <a:srgbClr val="002060"/>
                </a:solidFill>
                <a:latin typeface="Arial Narrow" pitchFamily="34" charset="0"/>
              </a:rPr>
              <a:t> in the second row over </a:t>
            </a:r>
          </a:p>
          <a:p>
            <a:pPr algn="l"/>
            <a:r>
              <a:rPr lang="en-US" b="1">
                <a:solidFill>
                  <a:srgbClr val="002060"/>
                </a:solidFill>
                <a:latin typeface="Arial Narrow" pitchFamily="34" charset="0"/>
              </a:rPr>
              <a:t>heated zone.</a:t>
            </a:r>
            <a:endParaRPr lang="ru-RU" b="1">
              <a:solidFill>
                <a:srgbClr val="002060"/>
              </a:solidFill>
              <a:latin typeface="Arial Narrow" pitchFamily="34" charset="0"/>
            </a:endParaRPr>
          </a:p>
        </p:txBody>
      </p:sp>
      <p:sp>
        <p:nvSpPr>
          <p:cNvPr id="30726" name="Rectangle 7"/>
          <p:cNvSpPr>
            <a:spLocks noChangeArrowheads="1"/>
          </p:cNvSpPr>
          <p:nvPr/>
        </p:nvSpPr>
        <p:spPr bwMode="auto">
          <a:xfrm>
            <a:off x="971550" y="4071938"/>
            <a:ext cx="26812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b="1">
                <a:solidFill>
                  <a:srgbClr val="002060"/>
                </a:solidFill>
                <a:latin typeface="Arial Narrow" pitchFamily="34" charset="0"/>
              </a:rPr>
              <a:t>Distribution </a:t>
            </a:r>
          </a:p>
          <a:p>
            <a:pPr algn="l"/>
            <a:r>
              <a:rPr lang="en-US" b="1">
                <a:solidFill>
                  <a:srgbClr val="002060"/>
                </a:solidFill>
                <a:latin typeface="Arial Narrow" pitchFamily="34" charset="0"/>
              </a:rPr>
              <a:t>of  claddings remained metallic</a:t>
            </a:r>
          </a:p>
          <a:p>
            <a:pPr algn="l"/>
            <a:r>
              <a:rPr lang="en-US" b="1">
                <a:solidFill>
                  <a:srgbClr val="002060"/>
                </a:solidFill>
                <a:latin typeface="Arial Narrow" pitchFamily="34" charset="0"/>
              </a:rPr>
              <a:t>layer thickness</a:t>
            </a:r>
          </a:p>
          <a:p>
            <a:pPr algn="l"/>
            <a:r>
              <a:rPr lang="en-US" b="1">
                <a:solidFill>
                  <a:srgbClr val="002060"/>
                </a:solidFill>
                <a:latin typeface="Arial Narrow" pitchFamily="34" charset="0"/>
              </a:rPr>
              <a:t> in the third row over </a:t>
            </a:r>
          </a:p>
          <a:p>
            <a:pPr algn="l"/>
            <a:r>
              <a:rPr lang="en-US" b="1">
                <a:solidFill>
                  <a:srgbClr val="002060"/>
                </a:solidFill>
                <a:latin typeface="Arial Narrow" pitchFamily="34" charset="0"/>
              </a:rPr>
              <a:t>heated zone.</a:t>
            </a:r>
            <a:endParaRPr lang="ru-RU" b="1">
              <a:solidFill>
                <a:srgbClr val="002060"/>
              </a:solidFill>
              <a:latin typeface="Arial Narrow" pitchFamily="34" charset="0"/>
            </a:endParaRPr>
          </a:p>
        </p:txBody>
      </p:sp>
    </p:spTree>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p:txBody>
          <a:bodyPr/>
          <a:lstStyle/>
          <a:p>
            <a:pPr>
              <a:defRPr/>
            </a:pPr>
            <a:fld id="{9C755328-C689-4CEB-8F44-4E06B8C01C3D}" type="slidenum">
              <a:rPr lang="ru-RU"/>
              <a:pPr>
                <a:defRPr/>
              </a:pPr>
              <a:t>17</a:t>
            </a:fld>
            <a:endParaRPr lang="ru-RU"/>
          </a:p>
        </p:txBody>
      </p:sp>
      <p:pic>
        <p:nvPicPr>
          <p:cNvPr id="31747" name="Picture 4" descr="2 ряд - оксид"/>
          <p:cNvPicPr>
            <a:picLocks noChangeAspect="1" noChangeArrowheads="1"/>
          </p:cNvPicPr>
          <p:nvPr/>
        </p:nvPicPr>
        <p:blipFill>
          <a:blip r:embed="rId3">
            <a:extLst>
              <a:ext uri="{28A0092B-C50C-407E-A947-70E740481C1C}">
                <a14:useLocalDpi xmlns:a14="http://schemas.microsoft.com/office/drawing/2010/main" val="0"/>
              </a:ext>
            </a:extLst>
          </a:blip>
          <a:srcRect l="623"/>
          <a:stretch>
            <a:fillRect/>
          </a:stretch>
        </p:blipFill>
        <p:spPr bwMode="auto">
          <a:xfrm>
            <a:off x="1027113" y="549275"/>
            <a:ext cx="426561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5" descr="3 ряд - оксид"/>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3319463"/>
            <a:ext cx="4271962"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6"/>
          <p:cNvSpPr>
            <a:spLocks noChangeArrowheads="1"/>
          </p:cNvSpPr>
          <p:nvPr/>
        </p:nvSpPr>
        <p:spPr bwMode="auto">
          <a:xfrm>
            <a:off x="5327650" y="1035050"/>
            <a:ext cx="34337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b="1">
                <a:solidFill>
                  <a:srgbClr val="002060"/>
                </a:solidFill>
                <a:latin typeface="Arial Narrow" pitchFamily="34" charset="0"/>
              </a:rPr>
              <a:t>Distribution of the compact </a:t>
            </a:r>
          </a:p>
          <a:p>
            <a:pPr algn="l"/>
            <a:r>
              <a:rPr lang="en-US" b="1">
                <a:solidFill>
                  <a:srgbClr val="002060"/>
                </a:solidFill>
                <a:latin typeface="Arial Narrow" pitchFamily="34" charset="0"/>
              </a:rPr>
              <a:t>ZrO</a:t>
            </a:r>
            <a:r>
              <a:rPr lang="en-US" b="1" baseline="-25000">
                <a:solidFill>
                  <a:srgbClr val="002060"/>
                </a:solidFill>
                <a:latin typeface="Arial Narrow" pitchFamily="34" charset="0"/>
              </a:rPr>
              <a:t>2</a:t>
            </a:r>
            <a:r>
              <a:rPr lang="en-US" b="1">
                <a:solidFill>
                  <a:srgbClr val="002060"/>
                </a:solidFill>
                <a:latin typeface="Arial Narrow" pitchFamily="34" charset="0"/>
              </a:rPr>
              <a:t> layer thickness on external surface </a:t>
            </a:r>
          </a:p>
          <a:p>
            <a:pPr algn="l"/>
            <a:r>
              <a:rPr lang="en-US" b="1">
                <a:solidFill>
                  <a:srgbClr val="002060"/>
                </a:solidFill>
                <a:latin typeface="Arial Narrow" pitchFamily="34" charset="0"/>
              </a:rPr>
              <a:t>of claddings  in the second row over </a:t>
            </a:r>
          </a:p>
          <a:p>
            <a:pPr algn="l"/>
            <a:r>
              <a:rPr lang="en-US" b="1">
                <a:solidFill>
                  <a:srgbClr val="002060"/>
                </a:solidFill>
                <a:latin typeface="Arial Narrow" pitchFamily="34" charset="0"/>
              </a:rPr>
              <a:t>heated zone.</a:t>
            </a:r>
            <a:endParaRPr lang="ru-RU" b="1">
              <a:solidFill>
                <a:srgbClr val="002060"/>
              </a:solidFill>
              <a:latin typeface="Arial Narrow" pitchFamily="34" charset="0"/>
            </a:endParaRPr>
          </a:p>
        </p:txBody>
      </p:sp>
      <p:sp>
        <p:nvSpPr>
          <p:cNvPr id="31750" name="Rectangle 7"/>
          <p:cNvSpPr>
            <a:spLocks noChangeArrowheads="1"/>
          </p:cNvSpPr>
          <p:nvPr/>
        </p:nvSpPr>
        <p:spPr bwMode="auto">
          <a:xfrm>
            <a:off x="920750" y="3743325"/>
            <a:ext cx="34337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b="1">
                <a:solidFill>
                  <a:srgbClr val="002060"/>
                </a:solidFill>
                <a:latin typeface="Arial Narrow" pitchFamily="34" charset="0"/>
              </a:rPr>
              <a:t>Distribution of the compact </a:t>
            </a:r>
          </a:p>
          <a:p>
            <a:pPr algn="l"/>
            <a:r>
              <a:rPr lang="en-US" b="1">
                <a:solidFill>
                  <a:srgbClr val="002060"/>
                </a:solidFill>
                <a:latin typeface="Arial Narrow" pitchFamily="34" charset="0"/>
              </a:rPr>
              <a:t>ZrO</a:t>
            </a:r>
            <a:r>
              <a:rPr lang="en-US" b="1" baseline="-25000">
                <a:solidFill>
                  <a:srgbClr val="002060"/>
                </a:solidFill>
                <a:latin typeface="Arial Narrow" pitchFamily="34" charset="0"/>
              </a:rPr>
              <a:t>2</a:t>
            </a:r>
            <a:r>
              <a:rPr lang="en-US" b="1">
                <a:solidFill>
                  <a:srgbClr val="002060"/>
                </a:solidFill>
                <a:latin typeface="Arial Narrow" pitchFamily="34" charset="0"/>
              </a:rPr>
              <a:t> layer thickness on external surface </a:t>
            </a:r>
          </a:p>
          <a:p>
            <a:pPr algn="l"/>
            <a:r>
              <a:rPr lang="en-US" b="1">
                <a:solidFill>
                  <a:srgbClr val="002060"/>
                </a:solidFill>
                <a:latin typeface="Arial Narrow" pitchFamily="34" charset="0"/>
              </a:rPr>
              <a:t>of claddings  in the third row over </a:t>
            </a:r>
          </a:p>
          <a:p>
            <a:pPr algn="l"/>
            <a:r>
              <a:rPr lang="en-US" b="1">
                <a:solidFill>
                  <a:srgbClr val="002060"/>
                </a:solidFill>
                <a:latin typeface="Arial Narrow" pitchFamily="34" charset="0"/>
              </a:rPr>
              <a:t>heated zone.</a:t>
            </a:r>
            <a:endParaRPr lang="ru-RU" b="1">
              <a:solidFill>
                <a:srgbClr val="002060"/>
              </a:solidFill>
              <a:latin typeface="Arial Narrow" pitchFamily="34" charset="0"/>
            </a:endParaRPr>
          </a:p>
        </p:txBody>
      </p:sp>
    </p:spTree>
  </p:cSld>
  <p:clrMapOvr>
    <a:masterClrMapping/>
  </p:clrMapOvr>
  <p:transition spd="slow">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E3628EE1-A911-46D8-BF8C-6904CE8B1D77}" type="slidenum">
              <a:rPr lang="ru-RU"/>
              <a:pPr>
                <a:defRPr/>
              </a:pPr>
              <a:t>18</a:t>
            </a:fld>
            <a:endParaRPr lang="ru-RU"/>
          </a:p>
        </p:txBody>
      </p:sp>
      <p:sp>
        <p:nvSpPr>
          <p:cNvPr id="32771" name="Rectangle 4"/>
          <p:cNvSpPr>
            <a:spLocks noChangeArrowheads="1"/>
          </p:cNvSpPr>
          <p:nvPr/>
        </p:nvSpPr>
        <p:spPr bwMode="auto">
          <a:xfrm>
            <a:off x="446088" y="1003300"/>
            <a:ext cx="8215312"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en-GB" b="1">
                <a:solidFill>
                  <a:srgbClr val="002060"/>
                </a:solidFill>
                <a:latin typeface="Arial Narrow" pitchFamily="34" charset="0"/>
              </a:rPr>
              <a:t>   </a:t>
            </a:r>
            <a:r>
              <a:rPr lang="en-GB" sz="1500" b="1">
                <a:solidFill>
                  <a:srgbClr val="002060"/>
                </a:solidFill>
                <a:latin typeface="Arial Narrow" pitchFamily="34" charset="0"/>
              </a:rPr>
              <a:t>Analysis of the results of post-test material studies showed that temperature gradient over  the bundle</a:t>
            </a:r>
          </a:p>
          <a:p>
            <a:pPr algn="l"/>
            <a:r>
              <a:rPr lang="en-GB" sz="1500" b="1">
                <a:solidFill>
                  <a:srgbClr val="002060"/>
                </a:solidFill>
                <a:latin typeface="Arial Narrow" pitchFamily="34" charset="0"/>
              </a:rPr>
              <a:t>   length caused different degree of its damages.</a:t>
            </a:r>
            <a:r>
              <a:rPr lang="ru-RU" sz="1500" b="1">
                <a:solidFill>
                  <a:srgbClr val="002060"/>
                </a:solidFill>
                <a:latin typeface="Arial Narrow" pitchFamily="34" charset="0"/>
              </a:rPr>
              <a:t>   </a:t>
            </a:r>
            <a:endParaRPr lang="en-US" sz="1500" b="1">
              <a:solidFill>
                <a:srgbClr val="002060"/>
              </a:solidFill>
              <a:latin typeface="Arial Narrow" pitchFamily="34" charset="0"/>
            </a:endParaRPr>
          </a:p>
          <a:p>
            <a:pPr algn="l"/>
            <a:endParaRPr lang="en-US" sz="300" b="1">
              <a:solidFill>
                <a:srgbClr val="002060"/>
              </a:solidFill>
              <a:latin typeface="Arial Narrow" pitchFamily="34" charset="0"/>
            </a:endParaRPr>
          </a:p>
          <a:p>
            <a:pPr algn="l"/>
            <a:r>
              <a:rPr lang="en-GB" b="1">
                <a:solidFill>
                  <a:srgbClr val="002060"/>
                </a:solidFill>
                <a:latin typeface="Arial Narrow" pitchFamily="34" charset="0"/>
              </a:rPr>
              <a:t>  </a:t>
            </a:r>
            <a:r>
              <a:rPr lang="ru-RU" b="1">
                <a:solidFill>
                  <a:srgbClr val="002060"/>
                </a:solidFill>
                <a:latin typeface="Arial Narrow" pitchFamily="34" charset="0"/>
              </a:rPr>
              <a:t>1. </a:t>
            </a:r>
            <a:r>
              <a:rPr lang="en-GB" sz="1500" b="1">
                <a:solidFill>
                  <a:srgbClr val="002060"/>
                </a:solidFill>
                <a:latin typeface="Arial Narrow" pitchFamily="34" charset="0"/>
              </a:rPr>
              <a:t>The state of the assembly lower part (Z = 0…400 mm) does not practically differ from the </a:t>
            </a:r>
          </a:p>
          <a:p>
            <a:pPr algn="l"/>
            <a:r>
              <a:rPr lang="en-GB" sz="1500" b="1">
                <a:solidFill>
                  <a:srgbClr val="002060"/>
                </a:solidFill>
                <a:latin typeface="Arial Narrow" pitchFamily="34" charset="0"/>
              </a:rPr>
              <a:t>       original state, and oxide thickness on the outer surface does not exceed 5…10 </a:t>
            </a:r>
            <a:r>
              <a:rPr lang="en-GB" sz="1500" b="1">
                <a:solidFill>
                  <a:srgbClr val="002060"/>
                </a:solidFill>
                <a:latin typeface="Arial Narrow" pitchFamily="34" charset="0"/>
                <a:sym typeface="Symbol" pitchFamily="18" charset="2"/>
              </a:rPr>
              <a:t></a:t>
            </a:r>
            <a:r>
              <a:rPr lang="en-GB" sz="1500" b="1">
                <a:solidFill>
                  <a:srgbClr val="002060"/>
                </a:solidFill>
                <a:latin typeface="Arial Narrow" pitchFamily="34" charset="0"/>
              </a:rPr>
              <a:t>m.</a:t>
            </a:r>
          </a:p>
          <a:p>
            <a:pPr algn="l"/>
            <a:endParaRPr lang="ru-RU" sz="900" b="1">
              <a:solidFill>
                <a:srgbClr val="002060"/>
              </a:solidFill>
              <a:latin typeface="Arial Narrow" pitchFamily="34" charset="0"/>
            </a:endParaRPr>
          </a:p>
          <a:p>
            <a:pPr algn="l"/>
            <a:r>
              <a:rPr lang="ru-RU" b="1">
                <a:solidFill>
                  <a:srgbClr val="002060"/>
                </a:solidFill>
                <a:latin typeface="Arial Narrow" pitchFamily="34" charset="0"/>
              </a:rPr>
              <a:t>   2. </a:t>
            </a:r>
            <a:r>
              <a:rPr lang="en-GB" sz="1500" b="1">
                <a:solidFill>
                  <a:srgbClr val="002060"/>
                </a:solidFill>
                <a:latin typeface="Arial Narrow" pitchFamily="34" charset="0"/>
              </a:rPr>
              <a:t>At 500…1300 mm elevations, a multilayered spalling off zirconium dioxide was found.</a:t>
            </a:r>
            <a:r>
              <a:rPr lang="ru-RU" sz="1500" b="1">
                <a:solidFill>
                  <a:srgbClr val="002060"/>
                </a:solidFill>
                <a:latin typeface="Arial Narrow" pitchFamily="34" charset="0"/>
              </a:rPr>
              <a:t>  </a:t>
            </a:r>
            <a:endParaRPr lang="en-US" sz="1500" b="1">
              <a:solidFill>
                <a:srgbClr val="002060"/>
              </a:solidFill>
              <a:latin typeface="Arial Narrow" pitchFamily="34" charset="0"/>
            </a:endParaRPr>
          </a:p>
          <a:p>
            <a:pPr algn="l"/>
            <a:endParaRPr lang="ru-RU" sz="900" b="1">
              <a:solidFill>
                <a:srgbClr val="002060"/>
              </a:solidFill>
              <a:latin typeface="Arial Narrow" pitchFamily="34" charset="0"/>
            </a:endParaRPr>
          </a:p>
          <a:p>
            <a:pPr algn="l"/>
            <a:r>
              <a:rPr lang="ru-RU" b="1">
                <a:solidFill>
                  <a:srgbClr val="002060"/>
                </a:solidFill>
                <a:latin typeface="Arial Narrow" pitchFamily="34" charset="0"/>
              </a:rPr>
              <a:t>   3. </a:t>
            </a:r>
            <a:r>
              <a:rPr lang="en-GB" sz="1500" b="1">
                <a:solidFill>
                  <a:srgbClr val="002060"/>
                </a:solidFill>
                <a:latin typeface="Arial Narrow" pitchFamily="34" charset="0"/>
              </a:rPr>
              <a:t>In the middle part of the assembly (Z=500…800 mm) the fuel rod simulators are displaced relative</a:t>
            </a:r>
          </a:p>
          <a:p>
            <a:pPr algn="l"/>
            <a:r>
              <a:rPr lang="en-GB" sz="1500" b="1">
                <a:solidFill>
                  <a:srgbClr val="002060"/>
                </a:solidFill>
                <a:latin typeface="Arial Narrow" pitchFamily="34" charset="0"/>
              </a:rPr>
              <a:t>    to the original arrangement in the assembly cross-section, the outer cladding surface  is covered with</a:t>
            </a:r>
          </a:p>
          <a:p>
            <a:pPr algn="l"/>
            <a:r>
              <a:rPr lang="en-GB" b="1">
                <a:solidFill>
                  <a:srgbClr val="002060"/>
                </a:solidFill>
                <a:latin typeface="Arial Narrow" pitchFamily="34" charset="0"/>
              </a:rPr>
              <a:t>     </a:t>
            </a:r>
            <a:r>
              <a:rPr lang="en-GB" sz="1500" b="1">
                <a:solidFill>
                  <a:srgbClr val="002060"/>
                </a:solidFill>
                <a:latin typeface="Arial Narrow" pitchFamily="34" charset="0"/>
              </a:rPr>
              <a:t>multilayered zirconium dioxide, separating from metal substrate, but its  thickness does not       </a:t>
            </a:r>
          </a:p>
          <a:p>
            <a:pPr algn="l"/>
            <a:r>
              <a:rPr lang="en-GB" sz="1500" b="1">
                <a:solidFill>
                  <a:srgbClr val="002060"/>
                </a:solidFill>
                <a:latin typeface="Arial Narrow" pitchFamily="34" charset="0"/>
              </a:rPr>
              <a:t>      exceed~100</a:t>
            </a:r>
            <a:r>
              <a:rPr lang="en-GB" sz="1500" b="1">
                <a:solidFill>
                  <a:srgbClr val="002060"/>
                </a:solidFill>
                <a:latin typeface="Arial Narrow" pitchFamily="34" charset="0"/>
                <a:sym typeface="Symbol" pitchFamily="18" charset="2"/>
              </a:rPr>
              <a:t></a:t>
            </a:r>
            <a:r>
              <a:rPr lang="en-GB" sz="1500" b="1">
                <a:solidFill>
                  <a:srgbClr val="002060"/>
                </a:solidFill>
                <a:latin typeface="Arial Narrow" pitchFamily="34" charset="0"/>
              </a:rPr>
              <a:t>m.</a:t>
            </a:r>
            <a:r>
              <a:rPr lang="ru-RU" sz="1500" b="1">
                <a:solidFill>
                  <a:srgbClr val="002060"/>
                </a:solidFill>
                <a:latin typeface="Arial Narrow" pitchFamily="34" charset="0"/>
              </a:rPr>
              <a:t> </a:t>
            </a:r>
            <a:endParaRPr lang="en-US" sz="1500" b="1">
              <a:solidFill>
                <a:srgbClr val="002060"/>
              </a:solidFill>
              <a:latin typeface="Arial Narrow" pitchFamily="34" charset="0"/>
            </a:endParaRPr>
          </a:p>
          <a:p>
            <a:pPr algn="l"/>
            <a:endParaRPr lang="ru-RU" sz="900" b="1">
              <a:solidFill>
                <a:srgbClr val="002060"/>
              </a:solidFill>
              <a:latin typeface="Arial Narrow" pitchFamily="34" charset="0"/>
            </a:endParaRPr>
          </a:p>
          <a:p>
            <a:pPr algn="l"/>
            <a:r>
              <a:rPr lang="ru-RU" b="1">
                <a:solidFill>
                  <a:srgbClr val="002060"/>
                </a:solidFill>
                <a:latin typeface="Arial Narrow" pitchFamily="34" charset="0"/>
              </a:rPr>
              <a:t>   4. </a:t>
            </a:r>
            <a:r>
              <a:rPr lang="en-GB" sz="1500" b="1">
                <a:solidFill>
                  <a:srgbClr val="002060"/>
                </a:solidFill>
                <a:latin typeface="Arial Narrow" pitchFamily="34" charset="0"/>
              </a:rPr>
              <a:t>In the upper part of the assembly (Z = 900…1300 mm) the original arrangement is greatly distorted. </a:t>
            </a:r>
          </a:p>
          <a:p>
            <a:pPr algn="l"/>
            <a:r>
              <a:rPr lang="en-GB" sz="1500" b="1">
                <a:solidFill>
                  <a:srgbClr val="002060"/>
                </a:solidFill>
                <a:latin typeface="Arial Narrow" pitchFamily="34" charset="0"/>
              </a:rPr>
              <a:t>      The  claddings are oxidized both on the outer (to 650 </a:t>
            </a:r>
            <a:r>
              <a:rPr lang="en-GB" sz="1500" b="1">
                <a:solidFill>
                  <a:srgbClr val="002060"/>
                </a:solidFill>
                <a:latin typeface="Arial Narrow" pitchFamily="34" charset="0"/>
                <a:sym typeface="Symbol" pitchFamily="18" charset="2"/>
              </a:rPr>
              <a:t></a:t>
            </a:r>
            <a:r>
              <a:rPr lang="en-GB" sz="1500" b="1">
                <a:solidFill>
                  <a:srgbClr val="002060"/>
                </a:solidFill>
                <a:latin typeface="Arial Narrow" pitchFamily="34" charset="0"/>
              </a:rPr>
              <a:t>m), and on the inner  (to 50 </a:t>
            </a:r>
            <a:r>
              <a:rPr lang="en-GB" sz="1500" b="1">
                <a:solidFill>
                  <a:srgbClr val="002060"/>
                </a:solidFill>
                <a:latin typeface="Arial Narrow" pitchFamily="34" charset="0"/>
                <a:sym typeface="Symbol" pitchFamily="18" charset="2"/>
              </a:rPr>
              <a:t></a:t>
            </a:r>
            <a:r>
              <a:rPr lang="en-GB" sz="1500" b="1">
                <a:solidFill>
                  <a:srgbClr val="002060"/>
                </a:solidFill>
                <a:latin typeface="Arial Narrow" pitchFamily="34" charset="0"/>
              </a:rPr>
              <a:t>m) surfaces. </a:t>
            </a:r>
          </a:p>
          <a:p>
            <a:pPr algn="l"/>
            <a:r>
              <a:rPr lang="en-GB" sz="1500" b="1">
                <a:solidFill>
                  <a:srgbClr val="002060"/>
                </a:solidFill>
                <a:latin typeface="Arial Narrow" pitchFamily="34" charset="0"/>
              </a:rPr>
              <a:t>      Zirconium dioxide has different morphology.</a:t>
            </a:r>
            <a:r>
              <a:rPr lang="ru-RU" sz="1500" b="1">
                <a:solidFill>
                  <a:srgbClr val="002060"/>
                </a:solidFill>
                <a:latin typeface="Arial Narrow" pitchFamily="34" charset="0"/>
              </a:rPr>
              <a:t>   </a:t>
            </a:r>
            <a:endParaRPr lang="en-US" sz="1500" b="1">
              <a:solidFill>
                <a:srgbClr val="002060"/>
              </a:solidFill>
              <a:latin typeface="Arial Narrow" pitchFamily="34" charset="0"/>
            </a:endParaRPr>
          </a:p>
          <a:p>
            <a:pPr algn="l"/>
            <a:r>
              <a:rPr lang="ru-RU" b="1">
                <a:solidFill>
                  <a:srgbClr val="002060"/>
                </a:solidFill>
                <a:latin typeface="Arial Narrow" pitchFamily="34" charset="0"/>
              </a:rPr>
              <a:t> </a:t>
            </a:r>
            <a:endParaRPr lang="en-US" b="1">
              <a:solidFill>
                <a:srgbClr val="002060"/>
              </a:solidFill>
              <a:latin typeface="Arial Narrow" pitchFamily="34" charset="0"/>
            </a:endParaRPr>
          </a:p>
          <a:p>
            <a:pPr algn="l"/>
            <a:r>
              <a:rPr lang="en-GB" b="1">
                <a:solidFill>
                  <a:srgbClr val="002060"/>
                </a:solidFill>
                <a:latin typeface="Arial Narrow" pitchFamily="34" charset="0"/>
              </a:rPr>
              <a:t>  On the basis of the results of metallographic studies the evaluation was done for the maximum  possible hydrogen mass that could release into steam-gas environment during the experiment.  Taking into account the results of measurements of hydrogen content in the shroud, the upper  limit of released hydrogen mass is estimated to be 31 g. The obtained value is in a good  agreement with the results of measurements (</a:t>
            </a:r>
            <a:r>
              <a:rPr lang="en-GB" b="1">
                <a:solidFill>
                  <a:srgbClr val="002060"/>
                </a:solidFill>
                <a:latin typeface="Arial Narrow" pitchFamily="34" charset="0"/>
                <a:sym typeface="Symbol" pitchFamily="18" charset="2"/>
              </a:rPr>
              <a:t></a:t>
            </a:r>
            <a:r>
              <a:rPr lang="en-GB" b="1">
                <a:solidFill>
                  <a:srgbClr val="002060"/>
                </a:solidFill>
                <a:latin typeface="Arial Narrow" pitchFamily="34" charset="0"/>
              </a:rPr>
              <a:t> 28 g), </a:t>
            </a:r>
            <a:endParaRPr lang="ru-RU" b="1">
              <a:solidFill>
                <a:srgbClr val="002060"/>
              </a:solidFill>
              <a:latin typeface="Arial Narrow" pitchFamily="34" charset="0"/>
            </a:endParaRPr>
          </a:p>
        </p:txBody>
      </p:sp>
      <p:sp>
        <p:nvSpPr>
          <p:cNvPr id="24580" name="Text Box 5"/>
          <p:cNvSpPr txBox="1">
            <a:spLocks noChangeArrowheads="1"/>
          </p:cNvSpPr>
          <p:nvPr/>
        </p:nvSpPr>
        <p:spPr bwMode="auto">
          <a:xfrm>
            <a:off x="738188" y="471488"/>
            <a:ext cx="6099175" cy="400050"/>
          </a:xfrm>
          <a:prstGeom prst="rect">
            <a:avLst/>
          </a:prstGeom>
          <a:noFill/>
          <a:ln w="9525">
            <a:noFill/>
            <a:miter lim="800000"/>
            <a:headEnd/>
            <a:tailEnd/>
          </a:ln>
        </p:spPr>
        <p:txBody>
          <a:bodyPr wrap="none">
            <a:spAutoFit/>
          </a:bodyPr>
          <a:lstStyle/>
          <a:p>
            <a:pPr algn="l">
              <a:defRPr/>
            </a:pPr>
            <a:r>
              <a:rPr lang="en-GB" sz="2000" b="1" cap="all" dirty="0">
                <a:solidFill>
                  <a:srgbClr val="002060"/>
                </a:solidFill>
                <a:latin typeface="Arial Narrow" pitchFamily="34" charset="0"/>
              </a:rPr>
              <a:t>Main results of material studies</a:t>
            </a:r>
            <a:r>
              <a:rPr lang="ru-RU" sz="2000" b="1" cap="all" dirty="0">
                <a:solidFill>
                  <a:srgbClr val="002060"/>
                </a:solidFill>
                <a:latin typeface="Arial Narrow" pitchFamily="34" charset="0"/>
              </a:rPr>
              <a:t> </a:t>
            </a:r>
            <a:r>
              <a:rPr lang="en-US" sz="2000" b="1" cap="all" dirty="0">
                <a:solidFill>
                  <a:srgbClr val="002060"/>
                </a:solidFill>
                <a:latin typeface="Arial Narrow" pitchFamily="34" charset="0"/>
              </a:rPr>
              <a:t>PARAMETER-SF2</a:t>
            </a:r>
            <a:endParaRPr lang="ru-RU" sz="2000" b="1" cap="all" dirty="0">
              <a:solidFill>
                <a:srgbClr val="002060"/>
              </a:solidFill>
              <a:latin typeface="Arial Narrow" pitchFamily="34" charset="0"/>
            </a:endParaRPr>
          </a:p>
        </p:txBody>
      </p:sp>
    </p:spTree>
  </p:cSld>
  <p:clrMapOvr>
    <a:masterClrMapping/>
  </p:clrMapOvr>
  <p:transition spd="slow">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0862" name="Group 78"/>
          <p:cNvGraphicFramePr>
            <a:graphicFrameLocks noGrp="1"/>
          </p:cNvGraphicFramePr>
          <p:nvPr>
            <p:ph/>
          </p:nvPr>
        </p:nvGraphicFramePr>
        <p:xfrm>
          <a:off x="701675" y="2771775"/>
          <a:ext cx="4052888" cy="2843213"/>
        </p:xfrm>
        <a:graphic>
          <a:graphicData uri="http://schemas.openxmlformats.org/drawingml/2006/table">
            <a:tbl>
              <a:tblPr/>
              <a:tblGrid>
                <a:gridCol w="2921000"/>
                <a:gridCol w="1131888"/>
              </a:tblGrid>
              <a:tr h="420666">
                <a:tc>
                  <a:txBody>
                    <a:bodyPr/>
                    <a:lstStyle/>
                    <a:p>
                      <a:pPr marL="0" marR="0" lvl="0" indent="0" algn="l"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rgbClr val="002060"/>
                          </a:solidFill>
                          <a:effectLst/>
                          <a:latin typeface="Arial" charset="0"/>
                        </a:rPr>
                        <a:t>Coolant</a:t>
                      </a:r>
                      <a:endParaRPr kumimoji="0" lang="ru-RU" sz="1200" b="1" i="0" u="none" strike="noStrike" cap="none" normalizeH="0" baseline="0" dirty="0" smtClean="0">
                        <a:ln>
                          <a:noFill/>
                        </a:ln>
                        <a:solidFill>
                          <a:srgbClr val="002060"/>
                        </a:solidFill>
                        <a:effectLst/>
                        <a:latin typeface="Arial" charset="0"/>
                      </a:endParaRPr>
                    </a:p>
                  </a:txBody>
                  <a:tcPr marL="91439" marR="91439"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rgbClr val="002060"/>
                          </a:solidFill>
                          <a:effectLst/>
                          <a:latin typeface="Arial" charset="0"/>
                        </a:rPr>
                        <a:t>Steam/</a:t>
                      </a:r>
                    </a:p>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rgbClr val="002060"/>
                          </a:solidFill>
                          <a:effectLst/>
                          <a:latin typeface="Arial" charset="0"/>
                        </a:rPr>
                        <a:t>argon</a:t>
                      </a:r>
                      <a:endParaRPr kumimoji="0" lang="ru-RU" sz="1200" b="1" i="0" u="none" strike="noStrike" cap="none" normalizeH="0" baseline="0" smtClean="0">
                        <a:ln>
                          <a:noFill/>
                        </a:ln>
                        <a:solidFill>
                          <a:srgbClr val="002060"/>
                        </a:solidFill>
                        <a:effectLst/>
                        <a:latin typeface="Arial"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7768">
                <a:tc>
                  <a:txBody>
                    <a:bodyPr/>
                    <a:lstStyle/>
                    <a:p>
                      <a:pPr marL="0" marR="0" lvl="0" indent="0" algn="l"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rgbClr val="002060"/>
                          </a:solidFill>
                          <a:effectLst/>
                          <a:latin typeface="Arial" charset="0"/>
                        </a:rPr>
                        <a:t>Flow rate of coolant</a:t>
                      </a:r>
                      <a:r>
                        <a:rPr kumimoji="0" lang="ru-RU" sz="1200" b="1" i="0" u="none" strike="noStrike" cap="none" normalizeH="0" baseline="0" dirty="0" smtClean="0">
                          <a:ln>
                            <a:noFill/>
                          </a:ln>
                          <a:solidFill>
                            <a:srgbClr val="002060"/>
                          </a:solidFill>
                          <a:effectLst/>
                          <a:latin typeface="Arial" charset="0"/>
                        </a:rPr>
                        <a:t>, </a:t>
                      </a:r>
                      <a:r>
                        <a:rPr kumimoji="0" lang="en-US" sz="1200" b="1" i="0" u="none" strike="noStrike" cap="none" normalizeH="0" baseline="0" dirty="0" smtClean="0">
                          <a:ln>
                            <a:noFill/>
                          </a:ln>
                          <a:solidFill>
                            <a:srgbClr val="002060"/>
                          </a:solidFill>
                          <a:effectLst/>
                          <a:latin typeface="Arial" charset="0"/>
                        </a:rPr>
                        <a:t>g</a:t>
                      </a:r>
                      <a:r>
                        <a:rPr kumimoji="0" lang="ru-RU" sz="1200" b="1" i="0" u="none" strike="noStrike" cap="none" normalizeH="0" baseline="0" dirty="0" smtClean="0">
                          <a:ln>
                            <a:noFill/>
                          </a:ln>
                          <a:solidFill>
                            <a:srgbClr val="002060"/>
                          </a:solidFill>
                          <a:effectLst/>
                          <a:latin typeface="Arial" charset="0"/>
                        </a:rPr>
                        <a:t>/</a:t>
                      </a:r>
                      <a:r>
                        <a:rPr kumimoji="0" lang="en-US" sz="1200" b="1" i="0" u="none" strike="noStrike" cap="none" normalizeH="0" baseline="0" dirty="0" smtClean="0">
                          <a:ln>
                            <a:noFill/>
                          </a:ln>
                          <a:solidFill>
                            <a:srgbClr val="002060"/>
                          </a:solidFill>
                          <a:effectLst/>
                          <a:latin typeface="Arial" charset="0"/>
                        </a:rPr>
                        <a:t>s</a:t>
                      </a:r>
                      <a:endParaRPr kumimoji="0" lang="ru-RU" sz="1200" b="1" i="0" u="none" strike="noStrike" cap="none" normalizeH="0" baseline="0" dirty="0" smtClean="0">
                        <a:ln>
                          <a:noFill/>
                        </a:ln>
                        <a:solidFill>
                          <a:srgbClr val="002060"/>
                        </a:solidFill>
                        <a:effectLst/>
                        <a:latin typeface="Arial" charset="0"/>
                      </a:endParaRPr>
                    </a:p>
                  </a:txBody>
                  <a:tcPr marL="91439" marR="91439"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2060"/>
                          </a:solidFill>
                          <a:effectLst/>
                          <a:latin typeface="Arial" charset="0"/>
                        </a:rPr>
                        <a:t>3</a:t>
                      </a:r>
                      <a:r>
                        <a:rPr kumimoji="0" lang="en-US" sz="1200" b="1" i="0" u="none" strike="noStrike" cap="none" normalizeH="0" baseline="0" smtClean="0">
                          <a:ln>
                            <a:noFill/>
                          </a:ln>
                          <a:solidFill>
                            <a:srgbClr val="002060"/>
                          </a:solidFill>
                          <a:effectLst/>
                          <a:latin typeface="Arial" charset="0"/>
                        </a:rPr>
                        <a:t>.5</a:t>
                      </a:r>
                      <a:r>
                        <a:rPr kumimoji="0" lang="ru-RU" sz="1200" b="1" i="0" u="none" strike="noStrike" cap="none" normalizeH="0" baseline="0" smtClean="0">
                          <a:ln>
                            <a:noFill/>
                          </a:ln>
                          <a:solidFill>
                            <a:srgbClr val="002060"/>
                          </a:solidFill>
                          <a:effectLst/>
                          <a:latin typeface="Arial" charset="0"/>
                        </a:rPr>
                        <a:t>/2</a:t>
                      </a: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7768">
                <a:tc>
                  <a:txBody>
                    <a:bodyPr/>
                    <a:lstStyle/>
                    <a:p>
                      <a:pPr marL="0" marR="0" lvl="0" indent="0" algn="l"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rgbClr val="002060"/>
                          </a:solidFill>
                          <a:effectLst/>
                          <a:latin typeface="Arial" charset="0"/>
                        </a:rPr>
                        <a:t>Temperature of coolant</a:t>
                      </a:r>
                      <a:r>
                        <a:rPr kumimoji="0" lang="ru-RU" sz="1200" b="1" i="0" u="none" strike="noStrike" cap="none" normalizeH="0" baseline="0" dirty="0" smtClean="0">
                          <a:ln>
                            <a:noFill/>
                          </a:ln>
                          <a:solidFill>
                            <a:srgbClr val="002060"/>
                          </a:solidFill>
                          <a:effectLst/>
                          <a:latin typeface="Arial" charset="0"/>
                        </a:rPr>
                        <a:t>, </a:t>
                      </a:r>
                      <a:r>
                        <a:rPr kumimoji="0" lang="en-US" sz="1200" b="1" i="0" u="none" strike="noStrike" cap="none" normalizeH="0" baseline="0" dirty="0" smtClean="0">
                          <a:ln>
                            <a:noFill/>
                          </a:ln>
                          <a:solidFill>
                            <a:srgbClr val="002060"/>
                          </a:solidFill>
                          <a:effectLst/>
                          <a:latin typeface="Arial" charset="0"/>
                          <a:cs typeface="Arial" charset="0"/>
                        </a:rPr>
                        <a:t>°</a:t>
                      </a:r>
                      <a:r>
                        <a:rPr kumimoji="0" lang="en-US" sz="1200" b="1" i="0" u="none" strike="noStrike" cap="none" normalizeH="0" baseline="0" dirty="0" smtClean="0">
                          <a:ln>
                            <a:noFill/>
                          </a:ln>
                          <a:solidFill>
                            <a:srgbClr val="002060"/>
                          </a:solidFill>
                          <a:effectLst/>
                          <a:latin typeface="Arial" charset="0"/>
                        </a:rPr>
                        <a:t>C</a:t>
                      </a:r>
                      <a:endParaRPr kumimoji="0" lang="ru-RU" sz="1200" b="1" i="0" u="none" strike="noStrike" cap="none" normalizeH="0" baseline="0" dirty="0" smtClean="0">
                        <a:ln>
                          <a:noFill/>
                        </a:ln>
                        <a:solidFill>
                          <a:srgbClr val="002060"/>
                        </a:solidFill>
                        <a:effectLst/>
                        <a:latin typeface="Arial" charset="0"/>
                      </a:endParaRPr>
                    </a:p>
                  </a:txBody>
                  <a:tcPr marL="91439" marR="91439"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2060"/>
                          </a:solidFill>
                          <a:effectLst/>
                          <a:latin typeface="Arial" charset="0"/>
                        </a:rPr>
                        <a:t> </a:t>
                      </a:r>
                      <a:r>
                        <a:rPr kumimoji="0" lang="ru-RU" sz="1200" b="0" i="0" u="none" strike="noStrike" cap="none" normalizeH="0" baseline="0" smtClean="0">
                          <a:ln>
                            <a:noFill/>
                          </a:ln>
                          <a:solidFill>
                            <a:srgbClr val="002060"/>
                          </a:solidFill>
                          <a:effectLst/>
                          <a:latin typeface="Arial" charset="0"/>
                          <a:sym typeface="Symbol" pitchFamily="18" charset="2"/>
                        </a:rPr>
                        <a:t></a:t>
                      </a:r>
                      <a:r>
                        <a:rPr kumimoji="0" lang="ru-RU" sz="1200" b="1" i="0" u="none" strike="noStrike" cap="none" normalizeH="0" baseline="0" smtClean="0">
                          <a:ln>
                            <a:noFill/>
                          </a:ln>
                          <a:solidFill>
                            <a:srgbClr val="002060"/>
                          </a:solidFill>
                          <a:effectLst/>
                          <a:latin typeface="Arial" charset="0"/>
                        </a:rPr>
                        <a:t>500</a:t>
                      </a:r>
                      <a:endParaRPr kumimoji="0" lang="ru-RU" sz="1200" b="0" i="0" u="none" strike="noStrike" cap="none" normalizeH="0" baseline="0" smtClean="0">
                        <a:ln>
                          <a:noFill/>
                        </a:ln>
                        <a:solidFill>
                          <a:srgbClr val="002060"/>
                        </a:solidFill>
                        <a:effectLst/>
                        <a:latin typeface="Arial"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7768">
                <a:tc>
                  <a:txBody>
                    <a:bodyPr/>
                    <a:lstStyle/>
                    <a:p>
                      <a:pPr marL="0" marR="0" lvl="0" indent="0" algn="l"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rgbClr val="002060"/>
                          </a:solidFill>
                          <a:effectLst/>
                          <a:latin typeface="Arial" charset="0"/>
                        </a:rPr>
                        <a:t>Heat up rate of cladding</a:t>
                      </a:r>
                      <a:r>
                        <a:rPr kumimoji="0" lang="ru-RU" sz="1200" b="1" i="0" u="none" strike="noStrike" cap="none" normalizeH="0" baseline="0" dirty="0" smtClean="0">
                          <a:ln>
                            <a:noFill/>
                          </a:ln>
                          <a:solidFill>
                            <a:srgbClr val="002060"/>
                          </a:solidFill>
                          <a:effectLst/>
                          <a:latin typeface="Arial" charset="0"/>
                        </a:rPr>
                        <a:t>, </a:t>
                      </a:r>
                      <a:r>
                        <a:rPr kumimoji="0" lang="en-US" sz="1200" b="1" i="0" u="none" strike="noStrike" cap="none" normalizeH="0" baseline="0" dirty="0" smtClean="0">
                          <a:ln>
                            <a:noFill/>
                          </a:ln>
                          <a:solidFill>
                            <a:srgbClr val="002060"/>
                          </a:solidFill>
                          <a:effectLst/>
                          <a:latin typeface="Arial" charset="0"/>
                          <a:cs typeface="Arial" charset="0"/>
                        </a:rPr>
                        <a:t>°</a:t>
                      </a:r>
                      <a:r>
                        <a:rPr kumimoji="0" lang="en-US" sz="1200" b="1" i="0" u="none" strike="noStrike" cap="none" normalizeH="0" baseline="0" dirty="0" smtClean="0">
                          <a:ln>
                            <a:noFill/>
                          </a:ln>
                          <a:solidFill>
                            <a:srgbClr val="002060"/>
                          </a:solidFill>
                          <a:effectLst/>
                          <a:latin typeface="Arial" charset="0"/>
                        </a:rPr>
                        <a:t>C</a:t>
                      </a:r>
                      <a:r>
                        <a:rPr kumimoji="0" lang="ru-RU" sz="1200" b="1" i="0" u="none" strike="noStrike" cap="none" normalizeH="0" baseline="0" dirty="0" smtClean="0">
                          <a:ln>
                            <a:noFill/>
                          </a:ln>
                          <a:solidFill>
                            <a:srgbClr val="002060"/>
                          </a:solidFill>
                          <a:effectLst/>
                          <a:latin typeface="Arial" charset="0"/>
                        </a:rPr>
                        <a:t> /</a:t>
                      </a:r>
                      <a:r>
                        <a:rPr kumimoji="0" lang="en-US" sz="1200" b="1" i="0" u="none" strike="noStrike" cap="none" normalizeH="0" baseline="0" dirty="0" smtClean="0">
                          <a:ln>
                            <a:noFill/>
                          </a:ln>
                          <a:solidFill>
                            <a:srgbClr val="002060"/>
                          </a:solidFill>
                          <a:effectLst/>
                          <a:latin typeface="Arial" charset="0"/>
                        </a:rPr>
                        <a:t>s</a:t>
                      </a:r>
                      <a:endParaRPr kumimoji="0" lang="ru-RU" sz="1200" b="1" i="0" u="none" strike="noStrike" cap="none" normalizeH="0" baseline="0" dirty="0" smtClean="0">
                        <a:ln>
                          <a:noFill/>
                        </a:ln>
                        <a:solidFill>
                          <a:srgbClr val="002060"/>
                        </a:solidFill>
                        <a:effectLst/>
                        <a:latin typeface="Arial" charset="0"/>
                      </a:endParaRPr>
                    </a:p>
                  </a:txBody>
                  <a:tcPr marL="91439" marR="91439"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dirty="0" smtClean="0">
                          <a:ln>
                            <a:noFill/>
                          </a:ln>
                          <a:solidFill>
                            <a:srgbClr val="002060"/>
                          </a:solidFill>
                          <a:effectLst/>
                          <a:latin typeface="Arial" charset="0"/>
                        </a:rPr>
                        <a:t> </a:t>
                      </a:r>
                      <a:r>
                        <a:rPr kumimoji="0" lang="en-US" sz="1200" b="1" i="0" u="none" strike="noStrike" cap="none" normalizeH="0" baseline="0" dirty="0" smtClean="0">
                          <a:ln>
                            <a:noFill/>
                          </a:ln>
                          <a:solidFill>
                            <a:srgbClr val="002060"/>
                          </a:solidFill>
                          <a:effectLst/>
                          <a:latin typeface="Arial" charset="0"/>
                        </a:rPr>
                        <a:t>0.2- </a:t>
                      </a:r>
                      <a:r>
                        <a:rPr kumimoji="0" lang="ru-RU" sz="1200" b="1" i="0" u="none" strike="noStrike" cap="none" normalizeH="0" baseline="0" dirty="0" smtClean="0">
                          <a:ln>
                            <a:noFill/>
                          </a:ln>
                          <a:solidFill>
                            <a:srgbClr val="002060"/>
                          </a:solidFill>
                          <a:effectLst/>
                          <a:latin typeface="Arial" charset="0"/>
                        </a:rPr>
                        <a:t>0.3</a:t>
                      </a: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087">
                <a:tc>
                  <a:txBody>
                    <a:bodyPr/>
                    <a:lstStyle/>
                    <a:p>
                      <a:pPr marL="0" marR="0" lvl="0" indent="0" algn="l"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rgbClr val="002060"/>
                          </a:solidFill>
                          <a:effectLst/>
                          <a:latin typeface="Arial" charset="0"/>
                        </a:rPr>
                        <a:t>Temperature of cladding</a:t>
                      </a:r>
                      <a:r>
                        <a:rPr kumimoji="0" lang="ru-RU" sz="1200" b="1" i="0" u="none" strike="noStrike" cap="none" normalizeH="0" baseline="0" dirty="0" smtClean="0">
                          <a:ln>
                            <a:noFill/>
                          </a:ln>
                          <a:solidFill>
                            <a:srgbClr val="002060"/>
                          </a:solidFill>
                          <a:effectLst/>
                          <a:latin typeface="Arial" charset="0"/>
                        </a:rPr>
                        <a:t> </a:t>
                      </a:r>
                      <a:r>
                        <a:rPr kumimoji="0" lang="en-US" sz="1200" b="1" i="0" u="none" strike="noStrike" cap="none" normalizeH="0" baseline="0" dirty="0" smtClean="0">
                          <a:ln>
                            <a:noFill/>
                          </a:ln>
                          <a:solidFill>
                            <a:srgbClr val="002060"/>
                          </a:solidFill>
                          <a:effectLst/>
                          <a:latin typeface="Arial" charset="0"/>
                        </a:rPr>
                        <a:t>at the</a:t>
                      </a:r>
                      <a:r>
                        <a:rPr kumimoji="0" lang="ru-RU" sz="1200" b="1" i="0" u="none" strike="noStrike" cap="none" normalizeH="0" baseline="0" dirty="0" smtClean="0">
                          <a:ln>
                            <a:noFill/>
                          </a:ln>
                          <a:solidFill>
                            <a:srgbClr val="002060"/>
                          </a:solidFill>
                          <a:effectLst/>
                          <a:latin typeface="Arial" charset="0"/>
                        </a:rPr>
                        <a:t> </a:t>
                      </a:r>
                      <a:r>
                        <a:rPr kumimoji="0" lang="en-US" sz="1200" b="1" i="0" u="none" strike="noStrike" cap="none" normalizeH="0" baseline="0" dirty="0" smtClean="0">
                          <a:ln>
                            <a:noFill/>
                          </a:ln>
                          <a:solidFill>
                            <a:srgbClr val="002060"/>
                          </a:solidFill>
                          <a:effectLst/>
                          <a:latin typeface="Arial" charset="0"/>
                        </a:rPr>
                        <a:t>pre-oxidation phase</a:t>
                      </a:r>
                      <a:r>
                        <a:rPr kumimoji="0" lang="ru-RU" sz="1200" b="1" i="0" u="none" strike="noStrike" cap="none" normalizeH="0" baseline="0" dirty="0" smtClean="0">
                          <a:ln>
                            <a:noFill/>
                          </a:ln>
                          <a:solidFill>
                            <a:srgbClr val="002060"/>
                          </a:solidFill>
                          <a:effectLst/>
                          <a:latin typeface="Arial" charset="0"/>
                        </a:rPr>
                        <a:t>, </a:t>
                      </a:r>
                      <a:r>
                        <a:rPr kumimoji="0" lang="en-US" sz="1200" b="1" i="0" u="none" strike="noStrike" cap="none" normalizeH="0" baseline="0" dirty="0" smtClean="0">
                          <a:ln>
                            <a:noFill/>
                          </a:ln>
                          <a:solidFill>
                            <a:srgbClr val="002060"/>
                          </a:solidFill>
                          <a:effectLst/>
                          <a:latin typeface="Arial" charset="0"/>
                          <a:cs typeface="Arial" charset="0"/>
                        </a:rPr>
                        <a:t>°</a:t>
                      </a:r>
                      <a:r>
                        <a:rPr kumimoji="0" lang="en-US" sz="1200" b="1" i="0" u="none" strike="noStrike" cap="none" normalizeH="0" baseline="0" dirty="0" smtClean="0">
                          <a:ln>
                            <a:noFill/>
                          </a:ln>
                          <a:solidFill>
                            <a:srgbClr val="002060"/>
                          </a:solidFill>
                          <a:effectLst/>
                          <a:latin typeface="Arial" charset="0"/>
                        </a:rPr>
                        <a:t>C</a:t>
                      </a:r>
                      <a:endParaRPr kumimoji="0" lang="ru-RU" sz="1200" b="1" i="0" u="none" strike="noStrike" cap="none" normalizeH="0" baseline="0" dirty="0" smtClean="0">
                        <a:ln>
                          <a:noFill/>
                        </a:ln>
                        <a:solidFill>
                          <a:srgbClr val="002060"/>
                        </a:solidFill>
                        <a:effectLst/>
                        <a:latin typeface="Arial" charset="0"/>
                      </a:endParaRPr>
                    </a:p>
                  </a:txBody>
                  <a:tcPr marL="91439" marR="91439"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dirty="0" smtClean="0">
                          <a:ln>
                            <a:noFill/>
                          </a:ln>
                          <a:solidFill>
                            <a:srgbClr val="002060"/>
                          </a:solidFill>
                          <a:effectLst/>
                          <a:latin typeface="Arial" charset="0"/>
                          <a:sym typeface="Symbol" pitchFamily="18" charset="2"/>
                        </a:rPr>
                        <a:t></a:t>
                      </a:r>
                      <a:r>
                        <a:rPr kumimoji="0" lang="ru-RU" sz="1200" b="1" i="0" u="none" strike="noStrike" cap="none" normalizeH="0" baseline="0" dirty="0" smtClean="0">
                          <a:ln>
                            <a:noFill/>
                          </a:ln>
                          <a:solidFill>
                            <a:srgbClr val="002060"/>
                          </a:solidFill>
                          <a:effectLst/>
                          <a:latin typeface="Arial" charset="0"/>
                        </a:rPr>
                        <a:t>1200</a:t>
                      </a: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087">
                <a:tc>
                  <a:txBody>
                    <a:bodyPr/>
                    <a:lstStyle/>
                    <a:p>
                      <a:pPr marL="0" marR="0" lvl="0" indent="0" algn="l"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rgbClr val="002060"/>
                          </a:solidFill>
                          <a:effectLst/>
                          <a:latin typeface="Arial" charset="0"/>
                        </a:rPr>
                        <a:t>Duration of the pre-oxidation phase, s</a:t>
                      </a:r>
                      <a:endParaRPr kumimoji="0" lang="ru-RU" sz="1200" b="1" i="0" u="none" strike="noStrike" cap="none" normalizeH="0" baseline="0" dirty="0" smtClean="0">
                        <a:ln>
                          <a:noFill/>
                        </a:ln>
                        <a:solidFill>
                          <a:srgbClr val="002060"/>
                        </a:solidFill>
                        <a:effectLst/>
                        <a:latin typeface="Arial" charset="0"/>
                      </a:endParaRPr>
                    </a:p>
                  </a:txBody>
                  <a:tcPr marL="91439" marR="91439"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2060"/>
                          </a:solidFill>
                          <a:effectLst/>
                          <a:latin typeface="Arial" charset="0"/>
                        </a:rPr>
                        <a:t> </a:t>
                      </a:r>
                      <a:r>
                        <a:rPr kumimoji="0" lang="ru-RU" sz="1200" b="1" i="0" u="none" strike="noStrike" cap="none" normalizeH="0" baseline="0" smtClean="0">
                          <a:ln>
                            <a:noFill/>
                          </a:ln>
                          <a:solidFill>
                            <a:srgbClr val="002060"/>
                          </a:solidFill>
                          <a:effectLst/>
                          <a:latin typeface="Arial" charset="0"/>
                          <a:sym typeface="Symbol" pitchFamily="18" charset="2"/>
                        </a:rPr>
                        <a:t></a:t>
                      </a:r>
                      <a:r>
                        <a:rPr kumimoji="0" lang="en-US" sz="1200" b="0" i="0" u="none" strike="noStrike" cap="none" normalizeH="0" baseline="0" smtClean="0">
                          <a:ln>
                            <a:noFill/>
                          </a:ln>
                          <a:solidFill>
                            <a:srgbClr val="002060"/>
                          </a:solidFill>
                          <a:effectLst/>
                          <a:latin typeface="Arial" charset="0"/>
                          <a:sym typeface="Symbol" pitchFamily="18" charset="2"/>
                        </a:rPr>
                        <a:t> </a:t>
                      </a:r>
                      <a:r>
                        <a:rPr kumimoji="0" lang="ru-RU" sz="1200" b="1" i="0" u="none" strike="noStrike" cap="none" normalizeH="0" baseline="0" smtClean="0">
                          <a:ln>
                            <a:noFill/>
                          </a:ln>
                          <a:solidFill>
                            <a:srgbClr val="002060"/>
                          </a:solidFill>
                          <a:effectLst/>
                          <a:latin typeface="Arial" charset="0"/>
                        </a:rPr>
                        <a:t>4000</a:t>
                      </a: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081">
                <a:tc>
                  <a:txBody>
                    <a:bodyPr/>
                    <a:lstStyle/>
                    <a:p>
                      <a:pPr marL="0" marR="0" lvl="0" indent="0" algn="l"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rgbClr val="002060"/>
                          </a:solidFill>
                          <a:effectLst/>
                          <a:latin typeface="Arial" charset="0"/>
                        </a:rPr>
                        <a:t>Maximal temperature of cladding</a:t>
                      </a:r>
                      <a:r>
                        <a:rPr kumimoji="0" lang="ru-RU" sz="1200" b="1" i="0" u="none" strike="noStrike" cap="none" normalizeH="0" baseline="0" dirty="0" smtClean="0">
                          <a:ln>
                            <a:noFill/>
                          </a:ln>
                          <a:solidFill>
                            <a:srgbClr val="002060"/>
                          </a:solidFill>
                          <a:effectLst/>
                          <a:latin typeface="Arial" charset="0"/>
                        </a:rPr>
                        <a:t>, </a:t>
                      </a:r>
                      <a:r>
                        <a:rPr kumimoji="0" lang="en-US" sz="1200" b="1" i="0" u="none" strike="noStrike" cap="none" normalizeH="0" baseline="0" dirty="0" smtClean="0">
                          <a:ln>
                            <a:noFill/>
                          </a:ln>
                          <a:solidFill>
                            <a:srgbClr val="002060"/>
                          </a:solidFill>
                          <a:effectLst/>
                          <a:latin typeface="Arial" charset="0"/>
                          <a:cs typeface="Arial" charset="0"/>
                        </a:rPr>
                        <a:t>°</a:t>
                      </a:r>
                      <a:r>
                        <a:rPr kumimoji="0" lang="en-US" sz="1200" b="1" i="0" u="none" strike="noStrike" cap="none" normalizeH="0" baseline="0" dirty="0" smtClean="0">
                          <a:ln>
                            <a:noFill/>
                          </a:ln>
                          <a:solidFill>
                            <a:srgbClr val="002060"/>
                          </a:solidFill>
                          <a:effectLst/>
                          <a:latin typeface="Arial" charset="0"/>
                        </a:rPr>
                        <a:t>C</a:t>
                      </a:r>
                      <a:endParaRPr kumimoji="0" lang="ru-RU" sz="1200" b="1" i="0" u="none" strike="noStrike" cap="none" normalizeH="0" baseline="0" dirty="0" smtClean="0">
                        <a:ln>
                          <a:noFill/>
                        </a:ln>
                        <a:solidFill>
                          <a:srgbClr val="002060"/>
                        </a:solidFill>
                        <a:effectLst/>
                        <a:latin typeface="Arial" charset="0"/>
                      </a:endParaRPr>
                    </a:p>
                  </a:txBody>
                  <a:tcPr marL="91439" marR="91439"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dirty="0" smtClean="0">
                          <a:ln>
                            <a:noFill/>
                          </a:ln>
                          <a:solidFill>
                            <a:srgbClr val="002060"/>
                          </a:solidFill>
                          <a:effectLst/>
                          <a:latin typeface="Arial" charset="0"/>
                        </a:rPr>
                        <a:t>1</a:t>
                      </a:r>
                      <a:r>
                        <a:rPr kumimoji="0" lang="en-US" sz="1200" b="1" i="0" u="none" strike="noStrike" cap="none" normalizeH="0" baseline="0" dirty="0" smtClean="0">
                          <a:ln>
                            <a:noFill/>
                          </a:ln>
                          <a:solidFill>
                            <a:srgbClr val="002060"/>
                          </a:solidFill>
                          <a:effectLst/>
                          <a:latin typeface="Arial" charset="0"/>
                        </a:rPr>
                        <a:t>6</a:t>
                      </a:r>
                      <a:r>
                        <a:rPr kumimoji="0" lang="ru-RU" sz="1200" b="1" i="0" u="none" strike="noStrike" cap="none" normalizeH="0" baseline="0" dirty="0" smtClean="0">
                          <a:ln>
                            <a:noFill/>
                          </a:ln>
                          <a:solidFill>
                            <a:srgbClr val="002060"/>
                          </a:solidFill>
                          <a:effectLst/>
                          <a:latin typeface="Arial" charset="0"/>
                        </a:rPr>
                        <a:t>00</a:t>
                      </a: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8747">
                <a:tc>
                  <a:txBody>
                    <a:bodyPr/>
                    <a:lstStyle/>
                    <a:p>
                      <a:pPr marL="0" marR="0" lvl="0" indent="0" algn="l"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rgbClr val="002060"/>
                          </a:solidFill>
                          <a:effectLst/>
                          <a:latin typeface="Arial" charset="0"/>
                        </a:rPr>
                        <a:t>Quenching phase</a:t>
                      </a:r>
                      <a:endParaRPr kumimoji="0" lang="ru-RU" sz="1200" b="1" i="0" u="none" strike="noStrike" cap="none" normalizeH="0" baseline="0" dirty="0" smtClean="0">
                        <a:ln>
                          <a:noFill/>
                        </a:ln>
                        <a:solidFill>
                          <a:srgbClr val="002060"/>
                        </a:solidFill>
                        <a:effectLst/>
                        <a:latin typeface="Arial" charset="0"/>
                      </a:endParaRPr>
                    </a:p>
                  </a:txBody>
                  <a:tcPr marL="91439" marR="91439"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rgbClr val="002060"/>
                          </a:solidFill>
                          <a:effectLst/>
                          <a:latin typeface="Arial" charset="0"/>
                        </a:rPr>
                        <a:t>Top flooding</a:t>
                      </a:r>
                      <a:endParaRPr kumimoji="0" lang="ru-RU" sz="1200" b="1" i="0" u="none" strike="noStrike" cap="none" normalizeH="0" baseline="0" dirty="0" smtClean="0">
                        <a:ln>
                          <a:noFill/>
                        </a:ln>
                        <a:solidFill>
                          <a:srgbClr val="002060"/>
                        </a:solidFill>
                        <a:effectLst/>
                        <a:latin typeface="Arial"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3242">
                <a:tc>
                  <a:txBody>
                    <a:bodyPr/>
                    <a:lstStyle/>
                    <a:p>
                      <a:pPr marL="0" marR="0" lvl="0" indent="0" algn="l" defTabSz="914400" rtl="0" eaLnBrk="1" fontAlgn="base" latinLnBrk="0" hangingPunct="1">
                        <a:lnSpc>
                          <a:spcPct val="50000"/>
                        </a:lnSpc>
                        <a:spcBef>
                          <a:spcPct val="20000"/>
                        </a:spcBef>
                        <a:spcAft>
                          <a:spcPct val="0"/>
                        </a:spcAft>
                        <a:buClr>
                          <a:schemeClr val="hlink"/>
                        </a:buClr>
                        <a:buSzPct val="65000"/>
                        <a:buFont typeface="Wingdings" pitchFamily="2" charset="2"/>
                        <a:buNone/>
                        <a:tabLst/>
                      </a:pPr>
                      <a:endParaRPr kumimoji="0" lang="en-US" sz="1200" b="1" i="0" u="none" strike="noStrike" cap="none" normalizeH="0" baseline="0" dirty="0" smtClean="0">
                        <a:ln>
                          <a:noFill/>
                        </a:ln>
                        <a:solidFill>
                          <a:srgbClr val="002060"/>
                        </a:solidFill>
                        <a:effectLst/>
                        <a:latin typeface="Arial" charset="0"/>
                      </a:endParaRPr>
                    </a:p>
                    <a:p>
                      <a:pPr marL="0" marR="0" lvl="0" indent="0" algn="l" defTabSz="914400" rtl="0" eaLnBrk="1" fontAlgn="base" latinLnBrk="0" hangingPunct="1">
                        <a:lnSpc>
                          <a:spcPct val="50000"/>
                        </a:lnSpc>
                        <a:spcBef>
                          <a:spcPct val="20000"/>
                        </a:spcBef>
                        <a:spcAft>
                          <a:spcPct val="0"/>
                        </a:spcAft>
                        <a:buClr>
                          <a:schemeClr val="hlink"/>
                        </a:buClr>
                        <a:buSzPct val="65000"/>
                        <a:buFont typeface="Wingdings" pitchFamily="2" charset="2"/>
                        <a:buNone/>
                        <a:tabLst/>
                      </a:pPr>
                      <a:r>
                        <a:rPr kumimoji="0" lang="en-US" sz="1200" b="1" i="0" u="none" strike="noStrike" cap="none" normalizeH="0" baseline="0" dirty="0" smtClean="0">
                          <a:ln>
                            <a:noFill/>
                          </a:ln>
                          <a:solidFill>
                            <a:srgbClr val="002060"/>
                          </a:solidFill>
                          <a:effectLst/>
                          <a:latin typeface="Arial" charset="0"/>
                        </a:rPr>
                        <a:t>Water flow rate,</a:t>
                      </a:r>
                      <a:r>
                        <a:rPr kumimoji="0" lang="ru-RU" sz="1200" b="1" i="0" u="none" strike="noStrike" cap="none" normalizeH="0" baseline="0" dirty="0" smtClean="0">
                          <a:ln>
                            <a:noFill/>
                          </a:ln>
                          <a:solidFill>
                            <a:srgbClr val="002060"/>
                          </a:solidFill>
                          <a:effectLst/>
                          <a:latin typeface="Arial" charset="0"/>
                        </a:rPr>
                        <a:t> </a:t>
                      </a:r>
                      <a:r>
                        <a:rPr kumimoji="0" lang="en-US" sz="1200" b="1" i="0" u="none" strike="noStrike" cap="none" normalizeH="0" baseline="0" dirty="0" smtClean="0">
                          <a:ln>
                            <a:noFill/>
                          </a:ln>
                          <a:solidFill>
                            <a:srgbClr val="002060"/>
                          </a:solidFill>
                          <a:effectLst/>
                          <a:latin typeface="Arial" charset="0"/>
                        </a:rPr>
                        <a:t>g</a:t>
                      </a:r>
                      <a:r>
                        <a:rPr kumimoji="0" lang="ru-RU" sz="1200" b="1" i="0" u="none" strike="noStrike" cap="none" normalizeH="0" baseline="0" dirty="0" smtClean="0">
                          <a:ln>
                            <a:noFill/>
                          </a:ln>
                          <a:solidFill>
                            <a:srgbClr val="002060"/>
                          </a:solidFill>
                          <a:effectLst/>
                          <a:latin typeface="Arial" charset="0"/>
                        </a:rPr>
                        <a:t>/</a:t>
                      </a:r>
                      <a:r>
                        <a:rPr kumimoji="0" lang="en-US" sz="1200" b="1" i="0" u="none" strike="noStrike" cap="none" normalizeH="0" baseline="0" dirty="0" smtClean="0">
                          <a:ln>
                            <a:noFill/>
                          </a:ln>
                          <a:solidFill>
                            <a:srgbClr val="002060"/>
                          </a:solidFill>
                          <a:effectLst/>
                          <a:latin typeface="Arial" charset="0"/>
                        </a:rPr>
                        <a:t>s</a:t>
                      </a:r>
                      <a:r>
                        <a:rPr kumimoji="0" lang="ru-RU" sz="1200" b="0" i="0" u="none" strike="noStrike" cap="none" normalizeH="0" baseline="0" dirty="0" smtClean="0">
                          <a:ln>
                            <a:noFill/>
                          </a:ln>
                          <a:solidFill>
                            <a:srgbClr val="002060"/>
                          </a:solidFill>
                          <a:effectLst/>
                          <a:latin typeface="Arial" charset="0"/>
                        </a:rPr>
                        <a:t> </a:t>
                      </a:r>
                      <a:r>
                        <a:rPr kumimoji="0" lang="ru-RU" sz="1200" b="1" i="0" u="none" strike="noStrike" cap="none" normalizeH="0" baseline="0" dirty="0" smtClean="0">
                          <a:ln>
                            <a:noFill/>
                          </a:ln>
                          <a:solidFill>
                            <a:srgbClr val="002060"/>
                          </a:solidFill>
                          <a:effectLst/>
                          <a:latin typeface="Arial" charset="0"/>
                        </a:rPr>
                        <a:t>  </a:t>
                      </a:r>
                    </a:p>
                  </a:txBody>
                  <a:tcPr marL="91439" marR="91439"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dirty="0" smtClean="0">
                          <a:ln>
                            <a:noFill/>
                          </a:ln>
                          <a:solidFill>
                            <a:srgbClr val="002060"/>
                          </a:solidFill>
                          <a:effectLst/>
                          <a:latin typeface="Arial" charset="0"/>
                          <a:sym typeface="Symbol" pitchFamily="18" charset="2"/>
                        </a:rPr>
                        <a:t></a:t>
                      </a:r>
                      <a:r>
                        <a:rPr kumimoji="0" lang="ru-RU" sz="1200" b="1" i="0" u="none" strike="noStrike" cap="none" normalizeH="0" baseline="0" dirty="0" smtClean="0">
                          <a:ln>
                            <a:noFill/>
                          </a:ln>
                          <a:solidFill>
                            <a:srgbClr val="002060"/>
                          </a:solidFill>
                          <a:effectLst/>
                          <a:latin typeface="Arial" charset="0"/>
                        </a:rPr>
                        <a:t> 4</a:t>
                      </a:r>
                      <a:r>
                        <a:rPr kumimoji="0" lang="en-US" sz="1200" b="1" i="0" u="none" strike="noStrike" cap="none" normalizeH="0" baseline="0" dirty="0" smtClean="0">
                          <a:ln>
                            <a:noFill/>
                          </a:ln>
                          <a:solidFill>
                            <a:srgbClr val="002060"/>
                          </a:solidFill>
                          <a:effectLst/>
                          <a:latin typeface="Arial" charset="0"/>
                        </a:rPr>
                        <a:t>0</a:t>
                      </a:r>
                      <a:endParaRPr kumimoji="0" lang="ru-RU" sz="1200" b="1" i="0" u="none" strike="noStrike" cap="none" normalizeH="0" baseline="0" dirty="0" smtClean="0">
                        <a:ln>
                          <a:noFill/>
                        </a:ln>
                        <a:solidFill>
                          <a:srgbClr val="002060"/>
                        </a:solidFill>
                        <a:effectLst/>
                        <a:latin typeface="Arial"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 name="Номер слайда 4"/>
          <p:cNvSpPr>
            <a:spLocks noGrp="1"/>
          </p:cNvSpPr>
          <p:nvPr>
            <p:ph type="sldNum" sz="quarter" idx="12"/>
          </p:nvPr>
        </p:nvSpPr>
        <p:spPr/>
        <p:txBody>
          <a:bodyPr/>
          <a:lstStyle/>
          <a:p>
            <a:pPr>
              <a:defRPr/>
            </a:pPr>
            <a:fld id="{2466B683-90F3-4087-AC1C-4158A10D3FD6}" type="slidenum">
              <a:rPr lang="ru-RU"/>
              <a:pPr>
                <a:defRPr/>
              </a:pPr>
              <a:t>19</a:t>
            </a:fld>
            <a:endParaRPr lang="ru-RU"/>
          </a:p>
        </p:txBody>
      </p:sp>
      <p:sp>
        <p:nvSpPr>
          <p:cNvPr id="33827" name="Rectangle 5"/>
          <p:cNvSpPr>
            <a:spLocks noChangeArrowheads="1"/>
          </p:cNvSpPr>
          <p:nvPr/>
        </p:nvSpPr>
        <p:spPr bwMode="auto">
          <a:xfrm>
            <a:off x="3732213" y="836613"/>
            <a:ext cx="11811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80000"/>
              </a:lnSpc>
              <a:spcBef>
                <a:spcPct val="20000"/>
              </a:spcBef>
              <a:buClr>
                <a:schemeClr val="hlink"/>
              </a:buClr>
              <a:buSzPct val="65000"/>
              <a:buFont typeface="Wingdings" pitchFamily="2" charset="2"/>
              <a:buNone/>
            </a:pPr>
            <a:r>
              <a:rPr lang="en-US" b="1">
                <a:solidFill>
                  <a:srgbClr val="002060"/>
                </a:solidFill>
                <a:latin typeface="Arial Narrow" pitchFamily="34" charset="0"/>
              </a:rPr>
              <a:t>The objective</a:t>
            </a:r>
            <a:endParaRPr lang="ru-RU" b="1">
              <a:solidFill>
                <a:srgbClr val="002060"/>
              </a:solidFill>
              <a:latin typeface="Arial Narrow" pitchFamily="34" charset="0"/>
            </a:endParaRPr>
          </a:p>
        </p:txBody>
      </p:sp>
      <p:pic>
        <p:nvPicPr>
          <p:cNvPr id="33828" name="Picture 79" descr="Циклограмма"/>
          <p:cNvPicPr>
            <a:picLocks noChangeAspect="1" noChangeArrowheads="1"/>
          </p:cNvPicPr>
          <p:nvPr/>
        </p:nvPicPr>
        <p:blipFill>
          <a:blip r:embed="rId3">
            <a:extLst>
              <a:ext uri="{28A0092B-C50C-407E-A947-70E740481C1C}">
                <a14:useLocalDpi xmlns:a14="http://schemas.microsoft.com/office/drawing/2010/main" val="0"/>
              </a:ext>
            </a:extLst>
          </a:blip>
          <a:srcRect r="20551" b="22981"/>
          <a:stretch>
            <a:fillRect/>
          </a:stretch>
        </p:blipFill>
        <p:spPr bwMode="auto">
          <a:xfrm>
            <a:off x="5083175" y="2443163"/>
            <a:ext cx="3468688"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29" name="Rectangle 82"/>
          <p:cNvSpPr>
            <a:spLocks noChangeArrowheads="1"/>
          </p:cNvSpPr>
          <p:nvPr/>
        </p:nvSpPr>
        <p:spPr bwMode="auto">
          <a:xfrm>
            <a:off x="409575" y="1128713"/>
            <a:ext cx="8856663"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l">
              <a:lnSpc>
                <a:spcPct val="80000"/>
              </a:lnSpc>
              <a:spcBef>
                <a:spcPct val="20000"/>
              </a:spcBef>
              <a:buClr>
                <a:schemeClr val="hlink"/>
              </a:buClr>
              <a:buSzPct val="65000"/>
              <a:buFont typeface="Wingdings" pitchFamily="2" charset="2"/>
              <a:buNone/>
            </a:pPr>
            <a:r>
              <a:rPr lang="en-US" sz="1500" b="1">
                <a:solidFill>
                  <a:srgbClr val="002060"/>
                </a:solidFill>
                <a:latin typeface="Arial Narrow" pitchFamily="34" charset="0"/>
              </a:rPr>
              <a:t>The study of peculiarities of cooling and change in the structure of materials of  VVER-1000 FA made of</a:t>
            </a:r>
          </a:p>
          <a:p>
            <a:pPr marL="342900" indent="-342900" algn="l">
              <a:lnSpc>
                <a:spcPct val="80000"/>
              </a:lnSpc>
              <a:spcBef>
                <a:spcPct val="20000"/>
              </a:spcBef>
              <a:buClr>
                <a:schemeClr val="hlink"/>
              </a:buClr>
              <a:buSzPct val="65000"/>
              <a:buFont typeface="Wingdings" pitchFamily="2" charset="2"/>
              <a:buNone/>
            </a:pPr>
            <a:r>
              <a:rPr lang="en-US" sz="1500" b="1">
                <a:solidFill>
                  <a:srgbClr val="002060"/>
                </a:solidFill>
                <a:latin typeface="Arial Narrow" pitchFamily="34" charset="0"/>
              </a:rPr>
              <a:t> standard reactor structural materials (fuel rod claddings  of alloy Zr+1%Nb, fuel pellets of uranium dioxide, </a:t>
            </a:r>
          </a:p>
          <a:p>
            <a:pPr marL="342900" indent="-342900" algn="l">
              <a:lnSpc>
                <a:spcPct val="80000"/>
              </a:lnSpc>
              <a:spcBef>
                <a:spcPct val="20000"/>
              </a:spcBef>
              <a:buClr>
                <a:schemeClr val="hlink"/>
              </a:buClr>
              <a:buSzPct val="65000"/>
              <a:buFont typeface="Wingdings" pitchFamily="2" charset="2"/>
              <a:buNone/>
            </a:pPr>
            <a:r>
              <a:rPr lang="en-US" sz="1500" b="1">
                <a:solidFill>
                  <a:srgbClr val="002060"/>
                </a:solidFill>
                <a:latin typeface="Arial Narrow" pitchFamily="34" charset="0"/>
              </a:rPr>
              <a:t>spaсer grids and shroud of alloy Zr+1%Nb)  under severe accident  conditions during top quenching of </a:t>
            </a:r>
          </a:p>
          <a:p>
            <a:pPr marL="342900" indent="-342900" algn="l">
              <a:lnSpc>
                <a:spcPct val="80000"/>
              </a:lnSpc>
              <a:spcBef>
                <a:spcPct val="20000"/>
              </a:spcBef>
              <a:buClr>
                <a:schemeClr val="hlink"/>
              </a:buClr>
              <a:buSzPct val="65000"/>
              <a:buFont typeface="Wingdings" pitchFamily="2" charset="2"/>
              <a:buNone/>
            </a:pPr>
            <a:r>
              <a:rPr lang="en-US" sz="1500" b="1">
                <a:solidFill>
                  <a:srgbClr val="002060"/>
                </a:solidFill>
                <a:latin typeface="Arial Narrow" pitchFamily="34" charset="0"/>
              </a:rPr>
              <a:t>the assembly overheated to the temperature  1600</a:t>
            </a:r>
            <a:r>
              <a:rPr lang="en-US" sz="1500" b="1">
                <a:solidFill>
                  <a:srgbClr val="002060"/>
                </a:solidFill>
                <a:latin typeface="Arial Narrow" pitchFamily="34" charset="0"/>
                <a:sym typeface="Symbol" pitchFamily="18" charset="2"/>
              </a:rPr>
              <a:t></a:t>
            </a:r>
            <a:r>
              <a:rPr lang="en-US" sz="1500" b="1">
                <a:solidFill>
                  <a:srgbClr val="002060"/>
                </a:solidFill>
                <a:latin typeface="Arial Narrow" pitchFamily="34" charset="0"/>
              </a:rPr>
              <a:t>С.</a:t>
            </a:r>
            <a:endParaRPr lang="ru-RU" sz="1500" b="1">
              <a:solidFill>
                <a:srgbClr val="002060"/>
              </a:solidFill>
              <a:latin typeface="Arial Narrow" pitchFamily="34" charset="0"/>
            </a:endParaRPr>
          </a:p>
        </p:txBody>
      </p:sp>
      <p:sp>
        <p:nvSpPr>
          <p:cNvPr id="25638" name="Text Box 83"/>
          <p:cNvSpPr txBox="1">
            <a:spLocks noChangeArrowheads="1"/>
          </p:cNvSpPr>
          <p:nvPr/>
        </p:nvSpPr>
        <p:spPr bwMode="auto">
          <a:xfrm>
            <a:off x="2771775" y="476250"/>
            <a:ext cx="4219575" cy="369888"/>
          </a:xfrm>
          <a:prstGeom prst="rect">
            <a:avLst/>
          </a:prstGeom>
          <a:noFill/>
          <a:ln w="9525">
            <a:noFill/>
            <a:miter lim="800000"/>
            <a:headEnd/>
            <a:tailEnd/>
          </a:ln>
        </p:spPr>
        <p:txBody>
          <a:bodyPr wrap="none">
            <a:spAutoFit/>
          </a:bodyPr>
          <a:lstStyle/>
          <a:p>
            <a:pPr algn="l">
              <a:defRPr/>
            </a:pPr>
            <a:r>
              <a:rPr lang="en-US" sz="1800" b="1" cap="all" dirty="0">
                <a:solidFill>
                  <a:srgbClr val="002060"/>
                </a:solidFill>
              </a:rPr>
              <a:t>The </a:t>
            </a:r>
            <a:r>
              <a:rPr lang="en-US" sz="1800" b="1" cap="all" dirty="0">
                <a:solidFill>
                  <a:srgbClr val="002060"/>
                </a:solidFill>
              </a:rPr>
              <a:t>PARAMETER-SF3 experiment</a:t>
            </a:r>
            <a:endParaRPr lang="ru-RU" sz="1800" b="1" cap="all" dirty="0">
              <a:solidFill>
                <a:srgbClr val="002060"/>
              </a:solidFill>
            </a:endParaRPr>
          </a:p>
        </p:txBody>
      </p:sp>
      <p:sp>
        <p:nvSpPr>
          <p:cNvPr id="33831" name="Text Box 84"/>
          <p:cNvSpPr txBox="1">
            <a:spLocks noChangeArrowheads="1"/>
          </p:cNvSpPr>
          <p:nvPr/>
        </p:nvSpPr>
        <p:spPr bwMode="auto">
          <a:xfrm>
            <a:off x="811213" y="2297113"/>
            <a:ext cx="3586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r>
              <a:rPr lang="en-US" b="1">
                <a:solidFill>
                  <a:srgbClr val="002060"/>
                </a:solidFill>
              </a:rPr>
              <a:t>Main parameters of the experiment</a:t>
            </a:r>
            <a:endParaRPr lang="ru-RU" b="1">
              <a:solidFill>
                <a:srgbClr val="002060"/>
              </a:solidFill>
            </a:endParaRPr>
          </a:p>
        </p:txBody>
      </p:sp>
      <p:sp>
        <p:nvSpPr>
          <p:cNvPr id="33832" name="Text Box 85"/>
          <p:cNvSpPr txBox="1">
            <a:spLocks noChangeArrowheads="1"/>
          </p:cNvSpPr>
          <p:nvPr/>
        </p:nvSpPr>
        <p:spPr bwMode="auto">
          <a:xfrm>
            <a:off x="5095875" y="2016125"/>
            <a:ext cx="3348038" cy="338138"/>
          </a:xfrm>
          <a:prstGeom prst="rect">
            <a:avLst/>
          </a:prstGeom>
          <a:noFill/>
          <a:ln w="9525" algn="ctr">
            <a:noFill/>
            <a:miter lim="800000"/>
            <a:headEnd/>
            <a:tailEnd/>
          </a:ln>
        </p:spPr>
        <p:txBody>
          <a:bodyPr wrap="none">
            <a:spAutoFit/>
          </a:bodyPr>
          <a:lstStyle/>
          <a:p>
            <a:pPr algn="l">
              <a:defRPr/>
            </a:pPr>
            <a:r>
              <a:rPr lang="en-US" b="1" cap="all" dirty="0">
                <a:solidFill>
                  <a:srgbClr val="002060"/>
                </a:solidFill>
              </a:rPr>
              <a:t>PARAMETER-SF3 </a:t>
            </a:r>
            <a:r>
              <a:rPr lang="en-US" b="1" dirty="0">
                <a:solidFill>
                  <a:srgbClr val="002060"/>
                </a:solidFill>
              </a:rPr>
              <a:t>test scenario</a:t>
            </a:r>
            <a:r>
              <a:rPr lang="en-US" b="1" cap="all" dirty="0">
                <a:solidFill>
                  <a:srgbClr val="002060"/>
                </a:solidFill>
              </a:rPr>
              <a:t>  </a:t>
            </a:r>
            <a:endParaRPr lang="ru-RU" b="1" dirty="0">
              <a:solidFill>
                <a:srgbClr val="002060"/>
              </a:solidFill>
            </a:endParaRPr>
          </a:p>
        </p:txBody>
      </p:sp>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CD4A9C02-150F-4DFA-B893-51FE6066C2B7}" type="slidenum">
              <a:rPr lang="ru-RU"/>
              <a:pPr>
                <a:defRPr/>
              </a:pPr>
              <a:t>2</a:t>
            </a:fld>
            <a:endParaRPr lang="ru-RU"/>
          </a:p>
        </p:txBody>
      </p:sp>
      <p:sp>
        <p:nvSpPr>
          <p:cNvPr id="660482" name="Rectangle 2"/>
          <p:cNvSpPr>
            <a:spLocks noGrp="1" noChangeArrowheads="1"/>
          </p:cNvSpPr>
          <p:nvPr>
            <p:ph type="title"/>
          </p:nvPr>
        </p:nvSpPr>
        <p:spPr>
          <a:xfrm>
            <a:off x="468313" y="225425"/>
            <a:ext cx="8229600" cy="744538"/>
          </a:xfrm>
        </p:spPr>
        <p:txBody>
          <a:bodyPr/>
          <a:lstStyle/>
          <a:p>
            <a:pPr>
              <a:defRPr/>
            </a:pPr>
            <a:r>
              <a:rPr lang="en-US" sz="2400" cap="all" dirty="0">
                <a:solidFill>
                  <a:srgbClr val="002060"/>
                </a:solidFill>
                <a:effectLst/>
                <a:latin typeface="Arial Narrow" pitchFamily="34" charset="0"/>
              </a:rPr>
              <a:t>The Structure of Project</a:t>
            </a:r>
            <a:endParaRPr lang="ru-RU" sz="2400" cap="all" dirty="0">
              <a:solidFill>
                <a:srgbClr val="002060"/>
              </a:solidFill>
              <a:effectLst/>
              <a:latin typeface="Arial Narrow" pitchFamily="34" charset="0"/>
            </a:endParaRPr>
          </a:p>
        </p:txBody>
      </p:sp>
      <p:sp>
        <p:nvSpPr>
          <p:cNvPr id="660483" name="Rectangle 3"/>
          <p:cNvSpPr>
            <a:spLocks noGrp="1" noChangeArrowheads="1"/>
          </p:cNvSpPr>
          <p:nvPr>
            <p:ph type="body" idx="1"/>
          </p:nvPr>
        </p:nvSpPr>
        <p:spPr>
          <a:xfrm>
            <a:off x="1066800" y="1566863"/>
            <a:ext cx="6073775" cy="3797300"/>
          </a:xfrm>
        </p:spPr>
        <p:txBody>
          <a:bodyPr/>
          <a:lstStyle/>
          <a:p>
            <a:pPr>
              <a:lnSpc>
                <a:spcPct val="80000"/>
              </a:lnSpc>
              <a:spcAft>
                <a:spcPct val="20000"/>
              </a:spcAft>
              <a:buClr>
                <a:srgbClr val="003399"/>
              </a:buClr>
              <a:defRPr/>
            </a:pPr>
            <a:r>
              <a:rPr lang="en-US" sz="2000" b="1" cap="all" dirty="0">
                <a:solidFill>
                  <a:srgbClr val="002060"/>
                </a:solidFill>
                <a:latin typeface="Arial Narrow" pitchFamily="34" charset="0"/>
              </a:rPr>
              <a:t>The basis</a:t>
            </a:r>
            <a:r>
              <a:rPr lang="ru-RU" sz="2000" b="1" cap="all" dirty="0">
                <a:solidFill>
                  <a:srgbClr val="002060"/>
                </a:solidFill>
                <a:latin typeface="Arial Narrow" pitchFamily="34" charset="0"/>
              </a:rPr>
              <a:t>:</a:t>
            </a:r>
          </a:p>
          <a:p>
            <a:pPr>
              <a:lnSpc>
                <a:spcPct val="80000"/>
              </a:lnSpc>
              <a:spcBef>
                <a:spcPct val="0"/>
              </a:spcBef>
              <a:buFont typeface="Wingdings" pitchFamily="2" charset="2"/>
              <a:buNone/>
              <a:defRPr/>
            </a:pPr>
            <a:r>
              <a:rPr lang="ru-RU" sz="2000" b="1" dirty="0">
                <a:solidFill>
                  <a:srgbClr val="002060"/>
                </a:solidFill>
                <a:latin typeface="Arial Narrow" pitchFamily="34" charset="0"/>
              </a:rPr>
              <a:t>    - </a:t>
            </a:r>
            <a:r>
              <a:rPr lang="en-US" sz="1800" b="1" dirty="0">
                <a:solidFill>
                  <a:srgbClr val="002060"/>
                </a:solidFill>
                <a:latin typeface="Arial Narrow" pitchFamily="34" charset="0"/>
              </a:rPr>
              <a:t>The decision on financial support of the Project #</a:t>
            </a:r>
            <a:r>
              <a:rPr lang="ru-RU" sz="1800" b="1" dirty="0">
                <a:solidFill>
                  <a:srgbClr val="002060"/>
                </a:solidFill>
                <a:latin typeface="Arial Narrow" pitchFamily="34" charset="0"/>
              </a:rPr>
              <a:t>3690 </a:t>
            </a:r>
            <a:r>
              <a:rPr lang="en-US" sz="1800" b="1" dirty="0">
                <a:solidFill>
                  <a:srgbClr val="002060"/>
                </a:solidFill>
                <a:latin typeface="Arial Narrow" pitchFamily="34" charset="0"/>
              </a:rPr>
              <a:t>from ISTC </a:t>
            </a:r>
            <a:r>
              <a:rPr lang="ru-RU" sz="1800" b="1" dirty="0">
                <a:solidFill>
                  <a:srgbClr val="002060"/>
                </a:solidFill>
                <a:latin typeface="Arial Narrow" pitchFamily="34" charset="0"/>
              </a:rPr>
              <a:t>13.07.2007;</a:t>
            </a:r>
          </a:p>
          <a:p>
            <a:pPr>
              <a:lnSpc>
                <a:spcPct val="80000"/>
              </a:lnSpc>
              <a:spcBef>
                <a:spcPct val="10000"/>
              </a:spcBef>
              <a:buFont typeface="Wingdings" pitchFamily="2" charset="2"/>
              <a:buNone/>
              <a:defRPr/>
            </a:pPr>
            <a:r>
              <a:rPr lang="ru-RU" sz="1800" b="1" dirty="0">
                <a:solidFill>
                  <a:srgbClr val="002060"/>
                </a:solidFill>
                <a:latin typeface="Arial Narrow" pitchFamily="34" charset="0"/>
              </a:rPr>
              <a:t>    - </a:t>
            </a:r>
            <a:r>
              <a:rPr lang="en-US" sz="1800" b="1" dirty="0">
                <a:solidFill>
                  <a:srgbClr val="002060"/>
                </a:solidFill>
                <a:latin typeface="Arial Narrow" pitchFamily="34" charset="0"/>
              </a:rPr>
              <a:t>The agreement under the Project #</a:t>
            </a:r>
            <a:r>
              <a:rPr lang="ru-RU" sz="1800" b="1" dirty="0">
                <a:solidFill>
                  <a:srgbClr val="002060"/>
                </a:solidFill>
                <a:latin typeface="Arial Narrow" pitchFamily="34" charset="0"/>
              </a:rPr>
              <a:t>3690 </a:t>
            </a:r>
            <a:r>
              <a:rPr lang="en-US" sz="1800" b="1" dirty="0">
                <a:solidFill>
                  <a:srgbClr val="002060"/>
                </a:solidFill>
                <a:latin typeface="Arial Narrow" pitchFamily="34" charset="0"/>
              </a:rPr>
              <a:t>between ISTC and FSUE</a:t>
            </a:r>
            <a:r>
              <a:rPr lang="ru-RU" sz="1800" b="1" dirty="0">
                <a:solidFill>
                  <a:srgbClr val="002060"/>
                </a:solidFill>
                <a:latin typeface="Arial Narrow" pitchFamily="34" charset="0"/>
              </a:rPr>
              <a:t> </a:t>
            </a:r>
            <a:r>
              <a:rPr lang="en-US" sz="1800" b="1" dirty="0">
                <a:solidFill>
                  <a:srgbClr val="002060"/>
                </a:solidFill>
                <a:latin typeface="Arial Narrow" pitchFamily="34" charset="0"/>
              </a:rPr>
              <a:t>SRI SIA</a:t>
            </a:r>
            <a:r>
              <a:rPr lang="ru-RU" sz="1800" b="1" dirty="0">
                <a:solidFill>
                  <a:srgbClr val="002060"/>
                </a:solidFill>
                <a:latin typeface="Arial Narrow" pitchFamily="34" charset="0"/>
              </a:rPr>
              <a:t> </a:t>
            </a:r>
            <a:r>
              <a:rPr lang="en-US" sz="1800" b="1" dirty="0">
                <a:solidFill>
                  <a:srgbClr val="002060"/>
                </a:solidFill>
                <a:latin typeface="Arial Narrow" pitchFamily="34" charset="0"/>
              </a:rPr>
              <a:t>“LUCH” </a:t>
            </a:r>
            <a:r>
              <a:rPr lang="ru-RU" sz="1800" b="1" dirty="0">
                <a:solidFill>
                  <a:srgbClr val="002060"/>
                </a:solidFill>
                <a:latin typeface="Arial Narrow" pitchFamily="34" charset="0"/>
              </a:rPr>
              <a:t>01.12.2007 </a:t>
            </a:r>
          </a:p>
          <a:p>
            <a:pPr>
              <a:lnSpc>
                <a:spcPct val="80000"/>
              </a:lnSpc>
              <a:spcBef>
                <a:spcPct val="40000"/>
              </a:spcBef>
              <a:spcAft>
                <a:spcPct val="20000"/>
              </a:spcAft>
              <a:buClr>
                <a:srgbClr val="003399"/>
              </a:buClr>
              <a:defRPr/>
            </a:pPr>
            <a:r>
              <a:rPr lang="en-US" sz="2000" b="1" cap="all" dirty="0">
                <a:solidFill>
                  <a:srgbClr val="002060"/>
                </a:solidFill>
                <a:latin typeface="Arial Narrow" pitchFamily="34" charset="0"/>
              </a:rPr>
              <a:t>The basic participants</a:t>
            </a:r>
            <a:r>
              <a:rPr lang="ru-RU" sz="2000" b="1" cap="all" dirty="0">
                <a:solidFill>
                  <a:srgbClr val="002060"/>
                </a:solidFill>
                <a:latin typeface="Arial Narrow" pitchFamily="34" charset="0"/>
              </a:rPr>
              <a:t>:</a:t>
            </a:r>
          </a:p>
          <a:p>
            <a:pPr>
              <a:lnSpc>
                <a:spcPct val="80000"/>
              </a:lnSpc>
              <a:spcBef>
                <a:spcPct val="0"/>
              </a:spcBef>
              <a:buFont typeface="Wingdings" pitchFamily="2" charset="2"/>
              <a:buNone/>
              <a:defRPr/>
            </a:pPr>
            <a:r>
              <a:rPr lang="ru-RU" sz="1800" b="1" dirty="0">
                <a:solidFill>
                  <a:srgbClr val="002060"/>
                </a:solidFill>
                <a:latin typeface="Arial Narrow" pitchFamily="34" charset="0"/>
              </a:rPr>
              <a:t>    </a:t>
            </a:r>
            <a:r>
              <a:rPr lang="en-US" sz="1800" b="1" dirty="0">
                <a:solidFill>
                  <a:srgbClr val="002060"/>
                </a:solidFill>
                <a:latin typeface="Arial Narrow" pitchFamily="34" charset="0"/>
              </a:rPr>
              <a:t>FSUE SRI SIA “LUCH”</a:t>
            </a:r>
            <a:endParaRPr lang="ru-RU" sz="1800" b="1" dirty="0">
              <a:solidFill>
                <a:srgbClr val="002060"/>
              </a:solidFill>
              <a:latin typeface="Arial Narrow" pitchFamily="34" charset="0"/>
            </a:endParaRPr>
          </a:p>
          <a:p>
            <a:pPr>
              <a:lnSpc>
                <a:spcPct val="80000"/>
              </a:lnSpc>
              <a:spcBef>
                <a:spcPct val="0"/>
              </a:spcBef>
              <a:buFont typeface="Wingdings" pitchFamily="2" charset="2"/>
              <a:buNone/>
              <a:defRPr/>
            </a:pPr>
            <a:r>
              <a:rPr lang="ru-RU" sz="1800" b="1" dirty="0">
                <a:solidFill>
                  <a:srgbClr val="002060"/>
                </a:solidFill>
                <a:latin typeface="Arial Narrow" pitchFamily="34" charset="0"/>
              </a:rPr>
              <a:t>     </a:t>
            </a:r>
            <a:r>
              <a:rPr lang="en-US" sz="1800" b="1" dirty="0">
                <a:solidFill>
                  <a:srgbClr val="002060"/>
                </a:solidFill>
                <a:latin typeface="Arial Narrow" pitchFamily="34" charset="0"/>
              </a:rPr>
              <a:t>IBRAE RAS</a:t>
            </a:r>
            <a:endParaRPr lang="ru-RU" sz="1800" b="1" dirty="0">
              <a:solidFill>
                <a:srgbClr val="002060"/>
              </a:solidFill>
              <a:latin typeface="Arial Narrow" pitchFamily="34" charset="0"/>
            </a:endParaRPr>
          </a:p>
          <a:p>
            <a:pPr>
              <a:lnSpc>
                <a:spcPct val="80000"/>
              </a:lnSpc>
              <a:spcBef>
                <a:spcPct val="0"/>
              </a:spcBef>
              <a:buFont typeface="Wingdings" pitchFamily="2" charset="2"/>
              <a:buNone/>
              <a:defRPr/>
            </a:pPr>
            <a:r>
              <a:rPr lang="en-US" sz="1800" b="1" dirty="0">
                <a:solidFill>
                  <a:srgbClr val="002060"/>
                </a:solidFill>
                <a:latin typeface="Arial Narrow" pitchFamily="34" charset="0"/>
              </a:rPr>
              <a:t>     OKB</a:t>
            </a:r>
            <a:r>
              <a:rPr lang="ru-RU" sz="1800" b="1" dirty="0">
                <a:solidFill>
                  <a:srgbClr val="002060"/>
                </a:solidFill>
                <a:latin typeface="Arial Narrow" pitchFamily="34" charset="0"/>
              </a:rPr>
              <a:t> </a:t>
            </a:r>
            <a:r>
              <a:rPr lang="en-US" sz="1800" b="1" dirty="0">
                <a:solidFill>
                  <a:srgbClr val="002060"/>
                </a:solidFill>
                <a:latin typeface="Arial Narrow" pitchFamily="34" charset="0"/>
              </a:rPr>
              <a:t>“GIDROPRESS</a:t>
            </a:r>
            <a:r>
              <a:rPr lang="en-US" sz="1600" b="1" dirty="0">
                <a:solidFill>
                  <a:srgbClr val="002060"/>
                </a:solidFill>
                <a:latin typeface="Arial Narrow" pitchFamily="34" charset="0"/>
              </a:rPr>
              <a:t>”</a:t>
            </a:r>
            <a:endParaRPr lang="ru-RU" sz="1600" b="1" dirty="0">
              <a:solidFill>
                <a:srgbClr val="002060"/>
              </a:solidFill>
              <a:latin typeface="Arial Narrow" pitchFamily="34" charset="0"/>
            </a:endParaRPr>
          </a:p>
          <a:p>
            <a:pPr>
              <a:lnSpc>
                <a:spcPct val="90000"/>
              </a:lnSpc>
              <a:spcBef>
                <a:spcPct val="40000"/>
              </a:spcBef>
              <a:spcAft>
                <a:spcPct val="20000"/>
              </a:spcAft>
              <a:buClr>
                <a:srgbClr val="003399"/>
              </a:buClr>
              <a:defRPr/>
            </a:pPr>
            <a:r>
              <a:rPr lang="en-US" sz="2000" b="1" cap="all" dirty="0">
                <a:solidFill>
                  <a:srgbClr val="002060"/>
                </a:solidFill>
                <a:latin typeface="Arial Narrow" pitchFamily="34" charset="0"/>
              </a:rPr>
              <a:t>Another participants</a:t>
            </a:r>
            <a:r>
              <a:rPr lang="ru-RU" sz="2000" b="1" cap="all" dirty="0">
                <a:solidFill>
                  <a:srgbClr val="002060"/>
                </a:solidFill>
                <a:latin typeface="Arial Narrow" pitchFamily="34" charset="0"/>
              </a:rPr>
              <a:t>:</a:t>
            </a:r>
          </a:p>
          <a:p>
            <a:pPr>
              <a:lnSpc>
                <a:spcPct val="80000"/>
              </a:lnSpc>
              <a:spcBef>
                <a:spcPct val="0"/>
              </a:spcBef>
              <a:buFont typeface="Wingdings" pitchFamily="2" charset="2"/>
              <a:buNone/>
              <a:defRPr/>
            </a:pPr>
            <a:r>
              <a:rPr lang="ru-RU" sz="2000" b="1" dirty="0">
                <a:solidFill>
                  <a:srgbClr val="002060"/>
                </a:solidFill>
                <a:latin typeface="Arial Narrow" pitchFamily="34" charset="0"/>
              </a:rPr>
              <a:t>    </a:t>
            </a:r>
            <a:r>
              <a:rPr lang="en-US" sz="1800" b="1" dirty="0">
                <a:solidFill>
                  <a:srgbClr val="002060"/>
                </a:solidFill>
                <a:latin typeface="Arial Narrow" pitchFamily="34" charset="0"/>
              </a:rPr>
              <a:t>JSC</a:t>
            </a:r>
            <a:r>
              <a:rPr lang="ru-RU" sz="1800" b="1" dirty="0">
                <a:solidFill>
                  <a:srgbClr val="002060"/>
                </a:solidFill>
                <a:latin typeface="Arial Narrow" pitchFamily="34" charset="0"/>
              </a:rPr>
              <a:t> </a:t>
            </a:r>
            <a:r>
              <a:rPr lang="en-US" sz="1800" b="1" dirty="0">
                <a:solidFill>
                  <a:srgbClr val="002060"/>
                </a:solidFill>
                <a:latin typeface="Arial Narrow" pitchFamily="34" charset="0"/>
              </a:rPr>
              <a:t>“VNIINM”</a:t>
            </a:r>
            <a:endParaRPr lang="ru-RU" sz="1800" b="1" dirty="0">
              <a:solidFill>
                <a:srgbClr val="002060"/>
              </a:solidFill>
              <a:latin typeface="Arial Narrow" pitchFamily="34" charset="0"/>
            </a:endParaRPr>
          </a:p>
          <a:p>
            <a:pPr>
              <a:lnSpc>
                <a:spcPct val="80000"/>
              </a:lnSpc>
              <a:spcBef>
                <a:spcPct val="0"/>
              </a:spcBef>
              <a:buFont typeface="Wingdings" pitchFamily="2" charset="2"/>
              <a:buNone/>
              <a:defRPr/>
            </a:pPr>
            <a:r>
              <a:rPr lang="ru-RU" sz="1800" b="1" dirty="0">
                <a:solidFill>
                  <a:srgbClr val="002060"/>
                </a:solidFill>
                <a:latin typeface="Arial Narrow" pitchFamily="34" charset="0"/>
              </a:rPr>
              <a:t>     </a:t>
            </a:r>
            <a:r>
              <a:rPr lang="en-US" sz="1800" b="1" dirty="0">
                <a:solidFill>
                  <a:srgbClr val="002060"/>
                </a:solidFill>
                <a:latin typeface="Arial Narrow" pitchFamily="34" charset="0"/>
              </a:rPr>
              <a:t>SSC RF-IPPE </a:t>
            </a:r>
            <a:endParaRPr lang="ru-RU" sz="1800" b="1" dirty="0">
              <a:solidFill>
                <a:srgbClr val="002060"/>
              </a:solidFill>
              <a:latin typeface="Arial Narrow" pitchFamily="34" charset="0"/>
            </a:endParaRPr>
          </a:p>
          <a:p>
            <a:pPr>
              <a:lnSpc>
                <a:spcPct val="80000"/>
              </a:lnSpc>
              <a:spcBef>
                <a:spcPct val="0"/>
              </a:spcBef>
              <a:buFont typeface="Wingdings" pitchFamily="2" charset="2"/>
              <a:buNone/>
              <a:defRPr/>
            </a:pPr>
            <a:r>
              <a:rPr lang="ru-RU" sz="1800" b="1" dirty="0">
                <a:solidFill>
                  <a:srgbClr val="002060"/>
                </a:solidFill>
                <a:latin typeface="Arial Narrow" pitchFamily="34" charset="0"/>
              </a:rPr>
              <a:t>     </a:t>
            </a:r>
            <a:r>
              <a:rPr lang="en-US" sz="1800" b="1" dirty="0">
                <a:solidFill>
                  <a:srgbClr val="002060"/>
                </a:solidFill>
                <a:latin typeface="Arial Narrow" pitchFamily="34" charset="0"/>
              </a:rPr>
              <a:t>RSC</a:t>
            </a:r>
            <a:r>
              <a:rPr lang="ru-RU" sz="1800" b="1" dirty="0">
                <a:solidFill>
                  <a:srgbClr val="002060"/>
                </a:solidFill>
                <a:latin typeface="Arial Narrow" pitchFamily="34" charset="0"/>
              </a:rPr>
              <a:t> </a:t>
            </a:r>
            <a:r>
              <a:rPr lang="en-US" sz="1800" b="1" dirty="0">
                <a:solidFill>
                  <a:srgbClr val="002060"/>
                </a:solidFill>
                <a:latin typeface="Arial Narrow" pitchFamily="34" charset="0"/>
              </a:rPr>
              <a:t>“</a:t>
            </a:r>
            <a:r>
              <a:rPr lang="en-US" sz="1800" b="1" dirty="0" err="1">
                <a:solidFill>
                  <a:srgbClr val="002060"/>
                </a:solidFill>
                <a:latin typeface="Arial Narrow" pitchFamily="34" charset="0"/>
              </a:rPr>
              <a:t>Kurchatov</a:t>
            </a:r>
            <a:r>
              <a:rPr lang="en-US" sz="1800" b="1" dirty="0">
                <a:solidFill>
                  <a:srgbClr val="002060"/>
                </a:solidFill>
                <a:latin typeface="Arial Narrow" pitchFamily="34" charset="0"/>
              </a:rPr>
              <a:t> Institute</a:t>
            </a:r>
            <a:r>
              <a:rPr lang="en-US" sz="1800" b="1" dirty="0" smtClean="0">
                <a:solidFill>
                  <a:srgbClr val="002060"/>
                </a:solidFill>
                <a:latin typeface="Arial Narrow" pitchFamily="34" charset="0"/>
              </a:rPr>
              <a:t>”</a:t>
            </a:r>
            <a:endParaRPr lang="ru-RU" sz="1800" b="1" dirty="0">
              <a:solidFill>
                <a:srgbClr val="002060"/>
              </a:solidFill>
              <a:latin typeface="Arial Narrow" pitchFamily="34" charset="0"/>
            </a:endParaRPr>
          </a:p>
        </p:txBody>
      </p:sp>
    </p:spTree>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5"/>
          <p:cNvSpPr>
            <a:spLocks noGrp="1"/>
          </p:cNvSpPr>
          <p:nvPr>
            <p:ph type="sldNum" sz="quarter" idx="12"/>
          </p:nvPr>
        </p:nvSpPr>
        <p:spPr/>
        <p:txBody>
          <a:bodyPr/>
          <a:lstStyle/>
          <a:p>
            <a:pPr>
              <a:defRPr/>
            </a:pPr>
            <a:fld id="{7124C2FE-50C6-4235-B210-D66A9797EE66}" type="slidenum">
              <a:rPr lang="ru-RU"/>
              <a:pPr>
                <a:defRPr/>
              </a:pPr>
              <a:t>20</a:t>
            </a:fld>
            <a:endParaRPr lang="ru-RU"/>
          </a:p>
        </p:txBody>
      </p:sp>
      <p:sp>
        <p:nvSpPr>
          <p:cNvPr id="26627" name="Text Box 9"/>
          <p:cNvSpPr txBox="1">
            <a:spLocks noChangeArrowheads="1"/>
          </p:cNvSpPr>
          <p:nvPr/>
        </p:nvSpPr>
        <p:spPr bwMode="auto">
          <a:xfrm>
            <a:off x="592138" y="654050"/>
            <a:ext cx="5418137" cy="400050"/>
          </a:xfrm>
          <a:prstGeom prst="rect">
            <a:avLst/>
          </a:prstGeom>
          <a:noFill/>
          <a:ln w="9525">
            <a:noFill/>
            <a:miter lim="800000"/>
            <a:headEnd/>
            <a:tailEnd/>
          </a:ln>
        </p:spPr>
        <p:txBody>
          <a:bodyPr wrap="none">
            <a:spAutoFit/>
          </a:bodyPr>
          <a:lstStyle/>
          <a:p>
            <a:pPr algn="l">
              <a:defRPr/>
            </a:pPr>
            <a:r>
              <a:rPr lang="en-US" sz="2000" b="1" cap="all" dirty="0">
                <a:solidFill>
                  <a:srgbClr val="002060"/>
                </a:solidFill>
                <a:latin typeface="Arial Narrow" pitchFamily="34" charset="0"/>
              </a:rPr>
              <a:t>Main results of </a:t>
            </a:r>
            <a:r>
              <a:rPr lang="en-US" sz="2000" b="1" cap="all" dirty="0">
                <a:solidFill>
                  <a:srgbClr val="002060"/>
                </a:solidFill>
                <a:latin typeface="Arial Narrow" pitchFamily="34" charset="0"/>
              </a:rPr>
              <a:t>PARAMETER-SF3 </a:t>
            </a:r>
            <a:r>
              <a:rPr lang="en-US" sz="2000" b="1" cap="all" dirty="0">
                <a:solidFill>
                  <a:srgbClr val="002060"/>
                </a:solidFill>
                <a:latin typeface="Arial Narrow" pitchFamily="34" charset="0"/>
              </a:rPr>
              <a:t>experiment</a:t>
            </a:r>
            <a:endParaRPr lang="ru-RU" sz="2000" b="1" cap="all" dirty="0">
              <a:solidFill>
                <a:srgbClr val="002060"/>
              </a:solidFill>
              <a:latin typeface="Arial Narrow" pitchFamily="34" charset="0"/>
            </a:endParaRPr>
          </a:p>
        </p:txBody>
      </p:sp>
      <p:pic>
        <p:nvPicPr>
          <p:cNvPr id="34820" name="Picture 10" descr="Power SF2"/>
          <p:cNvPicPr>
            <a:picLocks noChangeAspect="1" noChangeArrowheads="1"/>
          </p:cNvPicPr>
          <p:nvPr/>
        </p:nvPicPr>
        <p:blipFill>
          <a:blip r:embed="rId3" cstate="print">
            <a:extLst>
              <a:ext uri="{28A0092B-C50C-407E-A947-70E740481C1C}">
                <a14:useLocalDpi xmlns:a14="http://schemas.microsoft.com/office/drawing/2010/main" val="0"/>
              </a:ext>
            </a:extLst>
          </a:blip>
          <a:srcRect r="13786" b="29083"/>
          <a:stretch>
            <a:fillRect/>
          </a:stretch>
        </p:blipFill>
        <p:spPr bwMode="auto">
          <a:xfrm>
            <a:off x="4681538" y="2297113"/>
            <a:ext cx="3686175"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1" descr="SteamSF2"/>
          <p:cNvPicPr>
            <a:picLocks noChangeAspect="1" noChangeArrowheads="1"/>
          </p:cNvPicPr>
          <p:nvPr/>
        </p:nvPicPr>
        <p:blipFill>
          <a:blip r:embed="rId4" cstate="print">
            <a:extLst>
              <a:ext uri="{28A0092B-C50C-407E-A947-70E740481C1C}">
                <a14:useLocalDpi xmlns:a14="http://schemas.microsoft.com/office/drawing/2010/main" val="0"/>
              </a:ext>
            </a:extLst>
          </a:blip>
          <a:srcRect r="16447" b="30193"/>
          <a:stretch>
            <a:fillRect/>
          </a:stretch>
        </p:blipFill>
        <p:spPr bwMode="auto">
          <a:xfrm>
            <a:off x="628650" y="1128713"/>
            <a:ext cx="3906838"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2" descr="TemperatureSF2"/>
          <p:cNvPicPr>
            <a:picLocks noChangeAspect="1" noChangeArrowheads="1"/>
          </p:cNvPicPr>
          <p:nvPr/>
        </p:nvPicPr>
        <p:blipFill>
          <a:blip r:embed="rId5">
            <a:extLst>
              <a:ext uri="{28A0092B-C50C-407E-A947-70E740481C1C}">
                <a14:useLocalDpi xmlns:a14="http://schemas.microsoft.com/office/drawing/2010/main" val="0"/>
              </a:ext>
            </a:extLst>
          </a:blip>
          <a:srcRect r="14781" b="29251"/>
          <a:stretch>
            <a:fillRect/>
          </a:stretch>
        </p:blipFill>
        <p:spPr bwMode="auto">
          <a:xfrm>
            <a:off x="628650" y="3502025"/>
            <a:ext cx="383222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 Box 6"/>
          <p:cNvSpPr txBox="1">
            <a:spLocks noChangeArrowheads="1"/>
          </p:cNvSpPr>
          <p:nvPr/>
        </p:nvSpPr>
        <p:spPr bwMode="auto">
          <a:xfrm>
            <a:off x="1504950" y="1165225"/>
            <a:ext cx="1831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r>
              <a:rPr lang="en-US" sz="1200" b="1">
                <a:solidFill>
                  <a:srgbClr val="002060"/>
                </a:solidFill>
                <a:latin typeface="Arial Narrow" pitchFamily="34" charset="0"/>
              </a:rPr>
              <a:t>Flow rate of steam and argon</a:t>
            </a:r>
            <a:endParaRPr lang="ru-RU" sz="1200" b="1">
              <a:solidFill>
                <a:srgbClr val="002060"/>
              </a:solidFill>
              <a:latin typeface="Arial Narrow" pitchFamily="34" charset="0"/>
            </a:endParaRPr>
          </a:p>
        </p:txBody>
      </p:sp>
      <p:sp>
        <p:nvSpPr>
          <p:cNvPr id="34824" name="Text Box 7"/>
          <p:cNvSpPr txBox="1">
            <a:spLocks noChangeArrowheads="1"/>
          </p:cNvSpPr>
          <p:nvPr/>
        </p:nvSpPr>
        <p:spPr bwMode="auto">
          <a:xfrm>
            <a:off x="5813425" y="2297113"/>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r>
              <a:rPr lang="en-US" sz="1200" b="1">
                <a:solidFill>
                  <a:srgbClr val="002060"/>
                </a:solidFill>
                <a:latin typeface="Arial Narrow" pitchFamily="34" charset="0"/>
              </a:rPr>
              <a:t>Electrical power</a:t>
            </a:r>
            <a:endParaRPr lang="ru-RU" sz="1200" b="1">
              <a:solidFill>
                <a:srgbClr val="002060"/>
              </a:solidFill>
              <a:latin typeface="Arial Narrow" pitchFamily="34" charset="0"/>
            </a:endParaRPr>
          </a:p>
        </p:txBody>
      </p:sp>
      <p:sp>
        <p:nvSpPr>
          <p:cNvPr id="34825" name="Text Box 8"/>
          <p:cNvSpPr txBox="1">
            <a:spLocks noChangeArrowheads="1"/>
          </p:cNvSpPr>
          <p:nvPr/>
        </p:nvSpPr>
        <p:spPr bwMode="auto">
          <a:xfrm>
            <a:off x="1614488" y="3538538"/>
            <a:ext cx="156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r>
              <a:rPr lang="en-US" sz="1200" b="1">
                <a:solidFill>
                  <a:srgbClr val="002060"/>
                </a:solidFill>
                <a:latin typeface="Arial Narrow" pitchFamily="34" charset="0"/>
              </a:rPr>
              <a:t>Claddings temperature</a:t>
            </a:r>
            <a:endParaRPr lang="ru-RU" sz="1200" b="1">
              <a:solidFill>
                <a:srgbClr val="002060"/>
              </a:solidFill>
              <a:latin typeface="Arial Narrow" pitchFamily="34" charset="0"/>
            </a:endParaRPr>
          </a:p>
        </p:txBody>
      </p:sp>
    </p:spTree>
  </p:cSld>
  <p:clrMapOvr>
    <a:masterClrMapping/>
  </p:clrMapOvr>
  <p:transition spd="slow">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p:txBody>
          <a:bodyPr/>
          <a:lstStyle/>
          <a:p>
            <a:pPr>
              <a:defRPr/>
            </a:pPr>
            <a:fld id="{4243EDF7-C450-4282-AB7F-4F3847069430}" type="slidenum">
              <a:rPr lang="ru-RU"/>
              <a:pPr>
                <a:defRPr/>
              </a:pPr>
              <a:t>21</a:t>
            </a:fld>
            <a:endParaRPr lang="ru-RU"/>
          </a:p>
        </p:txBody>
      </p:sp>
      <p:pic>
        <p:nvPicPr>
          <p:cNvPr id="35843" name="Picture 4" descr="Рис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800" y="584200"/>
            <a:ext cx="3960813"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5"/>
          <p:cNvSpPr>
            <a:spLocks noChangeArrowheads="1"/>
          </p:cNvSpPr>
          <p:nvPr/>
        </p:nvSpPr>
        <p:spPr bwMode="auto">
          <a:xfrm>
            <a:off x="4464050" y="765175"/>
            <a:ext cx="42751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b="1">
                <a:solidFill>
                  <a:srgbClr val="002060"/>
                </a:solidFill>
                <a:latin typeface="Arial Narrow" pitchFamily="34" charset="0"/>
              </a:rPr>
              <a:t>Evolution of volumetric hydrogen concentration </a:t>
            </a:r>
          </a:p>
          <a:p>
            <a:pPr algn="l"/>
            <a:r>
              <a:rPr lang="en-US" b="1">
                <a:solidFill>
                  <a:srgbClr val="002060"/>
                </a:solidFill>
                <a:latin typeface="Arial Narrow" pitchFamily="34" charset="0"/>
              </a:rPr>
              <a:t>measured by hydrogen measurement device SOV-3</a:t>
            </a:r>
          </a:p>
          <a:p>
            <a:pPr algn="l"/>
            <a:r>
              <a:rPr lang="en-US" b="1">
                <a:solidFill>
                  <a:srgbClr val="002060"/>
                </a:solidFill>
                <a:latin typeface="Arial Narrow" pitchFamily="34" charset="0"/>
              </a:rPr>
              <a:t>(continuous method)  and sampling (Vol., discrete </a:t>
            </a:r>
          </a:p>
          <a:p>
            <a:pPr algn="l"/>
            <a:r>
              <a:rPr lang="en-US" b="1">
                <a:solidFill>
                  <a:srgbClr val="002060"/>
                </a:solidFill>
                <a:latin typeface="Arial Narrow" pitchFamily="34" charset="0"/>
              </a:rPr>
              <a:t>method) </a:t>
            </a:r>
          </a:p>
        </p:txBody>
      </p:sp>
      <p:sp>
        <p:nvSpPr>
          <p:cNvPr id="35845" name="Rectangle 7"/>
          <p:cNvSpPr>
            <a:spLocks noChangeArrowheads="1"/>
          </p:cNvSpPr>
          <p:nvPr/>
        </p:nvSpPr>
        <p:spPr bwMode="auto">
          <a:xfrm>
            <a:off x="2016125" y="3976688"/>
            <a:ext cx="2252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3060700" algn="l"/>
              </a:tabLst>
            </a:pPr>
            <a:r>
              <a:rPr lang="en-US" b="1">
                <a:solidFill>
                  <a:srgbClr val="002060"/>
                </a:solidFill>
                <a:latin typeface="Arial Narrow" pitchFamily="34" charset="0"/>
              </a:rPr>
              <a:t>Released hydrogen mass </a:t>
            </a:r>
          </a:p>
          <a:p>
            <a:pPr>
              <a:tabLst>
                <a:tab pos="3060700" algn="l"/>
              </a:tabLst>
            </a:pPr>
            <a:r>
              <a:rPr lang="en-US" b="1">
                <a:solidFill>
                  <a:srgbClr val="002060"/>
                </a:solidFill>
                <a:latin typeface="Arial Narrow" pitchFamily="34" charset="0"/>
              </a:rPr>
              <a:t>and flowrate</a:t>
            </a:r>
            <a:r>
              <a:rPr lang="ru-RU" b="1">
                <a:solidFill>
                  <a:srgbClr val="002060"/>
                </a:solidFill>
                <a:latin typeface="Arial Narrow" pitchFamily="34" charset="0"/>
              </a:rPr>
              <a:t> </a:t>
            </a:r>
          </a:p>
        </p:txBody>
      </p:sp>
      <p:pic>
        <p:nvPicPr>
          <p:cNvPr id="35846" name="Picture 8" descr="Водород СФ3"/>
          <p:cNvPicPr>
            <a:picLocks noChangeAspect="1" noChangeArrowheads="1"/>
          </p:cNvPicPr>
          <p:nvPr/>
        </p:nvPicPr>
        <p:blipFill>
          <a:blip r:embed="rId4">
            <a:extLst>
              <a:ext uri="{28A0092B-C50C-407E-A947-70E740481C1C}">
                <a14:useLocalDpi xmlns:a14="http://schemas.microsoft.com/office/drawing/2010/main" val="0"/>
              </a:ext>
            </a:extLst>
          </a:blip>
          <a:srcRect t="2010" r="16769" b="29710"/>
          <a:stretch>
            <a:fillRect/>
          </a:stretch>
        </p:blipFill>
        <p:spPr bwMode="auto">
          <a:xfrm>
            <a:off x="4316413" y="3282950"/>
            <a:ext cx="41910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Номер слайда 5"/>
          <p:cNvSpPr>
            <a:spLocks noGrp="1"/>
          </p:cNvSpPr>
          <p:nvPr>
            <p:ph type="sldNum" sz="quarter" idx="12"/>
          </p:nvPr>
        </p:nvSpPr>
        <p:spPr/>
        <p:txBody>
          <a:bodyPr/>
          <a:lstStyle/>
          <a:p>
            <a:pPr>
              <a:defRPr/>
            </a:pPr>
            <a:fld id="{51005D75-CEEF-43B5-BFC4-57015993F710}" type="slidenum">
              <a:rPr lang="ru-RU"/>
              <a:pPr>
                <a:defRPr/>
              </a:pPr>
              <a:t>22</a:t>
            </a:fld>
            <a:endParaRPr lang="ru-RU"/>
          </a:p>
        </p:txBody>
      </p:sp>
      <p:pic>
        <p:nvPicPr>
          <p:cNvPr id="36867" name="Picture 4" descr="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763" y="1055688"/>
            <a:ext cx="196532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5" descr="6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0288" y="1055688"/>
            <a:ext cx="193675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6" descr="7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9325" y="1055688"/>
            <a:ext cx="1995488"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7" descr="8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0288" y="3429000"/>
            <a:ext cx="2025650"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8" descr="900"/>
          <p:cNvPicPr>
            <a:picLocks noChangeAspect="1" noChangeArrowheads="1"/>
          </p:cNvPicPr>
          <p:nvPr/>
        </p:nvPicPr>
        <p:blipFill>
          <a:blip r:embed="rId7">
            <a:lum bright="6000" contrast="6000"/>
            <a:extLst>
              <a:ext uri="{28A0092B-C50C-407E-A947-70E740481C1C}">
                <a14:useLocalDpi xmlns:a14="http://schemas.microsoft.com/office/drawing/2010/main" val="0"/>
              </a:ext>
            </a:extLst>
          </a:blip>
          <a:srcRect/>
          <a:stretch>
            <a:fillRect/>
          </a:stretch>
        </p:blipFill>
        <p:spPr bwMode="auto">
          <a:xfrm>
            <a:off x="3538538" y="3429000"/>
            <a:ext cx="196532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9" descr="1000"/>
          <p:cNvPicPr>
            <a:picLocks noChangeAspect="1" noChangeArrowheads="1"/>
          </p:cNvPicPr>
          <p:nvPr/>
        </p:nvPicPr>
        <p:blipFill>
          <a:blip r:embed="rId8">
            <a:lum bright="6000"/>
            <a:extLst>
              <a:ext uri="{28A0092B-C50C-407E-A947-70E740481C1C}">
                <a14:useLocalDpi xmlns:a14="http://schemas.microsoft.com/office/drawing/2010/main" val="0"/>
              </a:ext>
            </a:extLst>
          </a:blip>
          <a:srcRect/>
          <a:stretch>
            <a:fillRect/>
          </a:stretch>
        </p:blipFill>
        <p:spPr bwMode="auto">
          <a:xfrm>
            <a:off x="6022975" y="3429000"/>
            <a:ext cx="196532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Rectangle 50"/>
          <p:cNvSpPr>
            <a:spLocks noChangeArrowheads="1"/>
          </p:cNvSpPr>
          <p:nvPr/>
        </p:nvSpPr>
        <p:spPr bwMode="auto">
          <a:xfrm>
            <a:off x="1539875" y="3027363"/>
            <a:ext cx="639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1200" b="1">
                <a:solidFill>
                  <a:srgbClr val="002060"/>
                </a:solidFill>
                <a:latin typeface="Arial Narrow" pitchFamily="34" charset="0"/>
              </a:rPr>
              <a:t>5</a:t>
            </a:r>
            <a:r>
              <a:rPr lang="ru-RU" sz="1200" b="1">
                <a:solidFill>
                  <a:srgbClr val="002060"/>
                </a:solidFill>
                <a:latin typeface="Arial Narrow" pitchFamily="34" charset="0"/>
              </a:rPr>
              <a:t>00 мм </a:t>
            </a:r>
          </a:p>
        </p:txBody>
      </p:sp>
      <p:sp>
        <p:nvSpPr>
          <p:cNvPr id="36874" name="Rectangle 51"/>
          <p:cNvSpPr>
            <a:spLocks noChangeArrowheads="1"/>
          </p:cNvSpPr>
          <p:nvPr/>
        </p:nvSpPr>
        <p:spPr bwMode="auto">
          <a:xfrm>
            <a:off x="4203700" y="3027363"/>
            <a:ext cx="639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1200" b="1">
                <a:solidFill>
                  <a:srgbClr val="002060"/>
                </a:solidFill>
                <a:latin typeface="Arial Narrow" pitchFamily="34" charset="0"/>
              </a:rPr>
              <a:t>6</a:t>
            </a:r>
            <a:r>
              <a:rPr lang="ru-RU" sz="1200" b="1">
                <a:solidFill>
                  <a:srgbClr val="002060"/>
                </a:solidFill>
                <a:latin typeface="Arial Narrow" pitchFamily="34" charset="0"/>
              </a:rPr>
              <a:t>00 мм </a:t>
            </a:r>
          </a:p>
        </p:txBody>
      </p:sp>
      <p:sp>
        <p:nvSpPr>
          <p:cNvPr id="36875" name="Rectangle 52"/>
          <p:cNvSpPr>
            <a:spLocks noChangeArrowheads="1"/>
          </p:cNvSpPr>
          <p:nvPr/>
        </p:nvSpPr>
        <p:spPr bwMode="auto">
          <a:xfrm>
            <a:off x="6653213" y="3027363"/>
            <a:ext cx="639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1200" b="1">
                <a:solidFill>
                  <a:srgbClr val="002060"/>
                </a:solidFill>
                <a:latin typeface="Arial Narrow" pitchFamily="34" charset="0"/>
              </a:rPr>
              <a:t>7</a:t>
            </a:r>
            <a:r>
              <a:rPr lang="ru-RU" sz="1200" b="1">
                <a:solidFill>
                  <a:srgbClr val="002060"/>
                </a:solidFill>
                <a:latin typeface="Arial Narrow" pitchFamily="34" charset="0"/>
              </a:rPr>
              <a:t>00 мм </a:t>
            </a:r>
          </a:p>
        </p:txBody>
      </p:sp>
      <p:sp>
        <p:nvSpPr>
          <p:cNvPr id="36876" name="Rectangle 53"/>
          <p:cNvSpPr>
            <a:spLocks noChangeArrowheads="1"/>
          </p:cNvSpPr>
          <p:nvPr/>
        </p:nvSpPr>
        <p:spPr bwMode="auto">
          <a:xfrm>
            <a:off x="1685925" y="5437188"/>
            <a:ext cx="6397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1200" b="1">
                <a:solidFill>
                  <a:srgbClr val="002060"/>
                </a:solidFill>
                <a:latin typeface="Arial Narrow" pitchFamily="34" charset="0"/>
              </a:rPr>
              <a:t>8</a:t>
            </a:r>
            <a:r>
              <a:rPr lang="ru-RU" sz="1200" b="1">
                <a:solidFill>
                  <a:srgbClr val="002060"/>
                </a:solidFill>
                <a:latin typeface="Arial Narrow" pitchFamily="34" charset="0"/>
              </a:rPr>
              <a:t>00 мм </a:t>
            </a:r>
          </a:p>
        </p:txBody>
      </p:sp>
      <p:sp>
        <p:nvSpPr>
          <p:cNvPr id="36877" name="Rectangle 54"/>
          <p:cNvSpPr>
            <a:spLocks noChangeArrowheads="1"/>
          </p:cNvSpPr>
          <p:nvPr/>
        </p:nvSpPr>
        <p:spPr bwMode="auto">
          <a:xfrm>
            <a:off x="4205288" y="5400675"/>
            <a:ext cx="6397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1200" b="1">
                <a:solidFill>
                  <a:srgbClr val="002060"/>
                </a:solidFill>
                <a:latin typeface="Arial Narrow" pitchFamily="34" charset="0"/>
              </a:rPr>
              <a:t>9</a:t>
            </a:r>
            <a:r>
              <a:rPr lang="ru-RU" sz="1200" b="1">
                <a:solidFill>
                  <a:srgbClr val="002060"/>
                </a:solidFill>
                <a:latin typeface="Arial Narrow" pitchFamily="34" charset="0"/>
              </a:rPr>
              <a:t>00 мм </a:t>
            </a:r>
          </a:p>
        </p:txBody>
      </p:sp>
      <p:sp>
        <p:nvSpPr>
          <p:cNvPr id="36878" name="Rectangle 55"/>
          <p:cNvSpPr>
            <a:spLocks noChangeArrowheads="1"/>
          </p:cNvSpPr>
          <p:nvPr/>
        </p:nvSpPr>
        <p:spPr bwMode="auto">
          <a:xfrm>
            <a:off x="6689725" y="5400675"/>
            <a:ext cx="711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1200" b="1">
                <a:solidFill>
                  <a:srgbClr val="002060"/>
                </a:solidFill>
                <a:latin typeface="Arial Narrow" pitchFamily="34" charset="0"/>
              </a:rPr>
              <a:t>10</a:t>
            </a:r>
            <a:r>
              <a:rPr lang="ru-RU" sz="1200" b="1">
                <a:solidFill>
                  <a:srgbClr val="002060"/>
                </a:solidFill>
                <a:latin typeface="Arial Narrow" pitchFamily="34" charset="0"/>
              </a:rPr>
              <a:t>00 мм </a:t>
            </a:r>
          </a:p>
        </p:txBody>
      </p:sp>
      <p:sp>
        <p:nvSpPr>
          <p:cNvPr id="36879" name="Rectangle 56"/>
          <p:cNvSpPr>
            <a:spLocks noChangeArrowheads="1"/>
          </p:cNvSpPr>
          <p:nvPr/>
        </p:nvSpPr>
        <p:spPr bwMode="auto">
          <a:xfrm>
            <a:off x="847725" y="5656263"/>
            <a:ext cx="6824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GB" b="1">
                <a:solidFill>
                  <a:srgbClr val="002060"/>
                </a:solidFill>
                <a:latin typeface="Arial Narrow" pitchFamily="34" charset="0"/>
              </a:rPr>
              <a:t>Photos of the assembly cross-sections slabs within the elevations of </a:t>
            </a:r>
            <a:r>
              <a:rPr lang="ru-RU" b="1">
                <a:solidFill>
                  <a:srgbClr val="002060"/>
                </a:solidFill>
                <a:latin typeface="Arial Narrow" pitchFamily="34" charset="0"/>
              </a:rPr>
              <a:t>Z </a:t>
            </a:r>
            <a:r>
              <a:rPr lang="ru-RU" b="1">
                <a:solidFill>
                  <a:srgbClr val="002060"/>
                </a:solidFill>
                <a:latin typeface="Arial Narrow" pitchFamily="34" charset="0"/>
                <a:sym typeface="Symbol" pitchFamily="18" charset="2"/>
              </a:rPr>
              <a:t></a:t>
            </a:r>
            <a:r>
              <a:rPr lang="ru-RU" b="1">
                <a:solidFill>
                  <a:srgbClr val="002060"/>
                </a:solidFill>
                <a:latin typeface="Arial Narrow" pitchFamily="34" charset="0"/>
              </a:rPr>
              <a:t> 500…1000 </a:t>
            </a:r>
            <a:r>
              <a:rPr lang="en-US" b="1">
                <a:solidFill>
                  <a:srgbClr val="002060"/>
                </a:solidFill>
                <a:latin typeface="Arial Narrow" pitchFamily="34" charset="0"/>
              </a:rPr>
              <a:t>mm</a:t>
            </a:r>
            <a:r>
              <a:rPr lang="ru-RU" b="1">
                <a:solidFill>
                  <a:srgbClr val="002060"/>
                </a:solidFill>
                <a:latin typeface="Arial Narrow" pitchFamily="34" charset="0"/>
              </a:rPr>
              <a:t>.</a:t>
            </a:r>
            <a:r>
              <a:rPr lang="ru-RU" b="1">
                <a:solidFill>
                  <a:srgbClr val="002060"/>
                </a:solidFill>
                <a:latin typeface="Arial Narrow" pitchFamily="34" charset="0"/>
                <a:sym typeface="Symbol" pitchFamily="18" charset="2"/>
              </a:rPr>
              <a:t> </a:t>
            </a:r>
          </a:p>
        </p:txBody>
      </p:sp>
      <p:sp>
        <p:nvSpPr>
          <p:cNvPr id="28688" name="Text Box 57"/>
          <p:cNvSpPr txBox="1">
            <a:spLocks noChangeArrowheads="1"/>
          </p:cNvSpPr>
          <p:nvPr/>
        </p:nvSpPr>
        <p:spPr bwMode="auto">
          <a:xfrm>
            <a:off x="665163" y="544513"/>
            <a:ext cx="7343775" cy="400050"/>
          </a:xfrm>
          <a:prstGeom prst="rect">
            <a:avLst/>
          </a:prstGeom>
          <a:noFill/>
          <a:ln w="9525">
            <a:noFill/>
            <a:miter lim="800000"/>
            <a:headEnd/>
            <a:tailEnd/>
          </a:ln>
        </p:spPr>
        <p:txBody>
          <a:bodyPr>
            <a:spAutoFit/>
          </a:bodyPr>
          <a:lstStyle/>
          <a:p>
            <a:pPr>
              <a:defRPr/>
            </a:pPr>
            <a:r>
              <a:rPr lang="en-GB" sz="2000" b="1" cap="all" dirty="0">
                <a:solidFill>
                  <a:srgbClr val="002060"/>
                </a:solidFill>
                <a:latin typeface="Arial Narrow" pitchFamily="34" charset="0"/>
              </a:rPr>
              <a:t>Results of material studies </a:t>
            </a:r>
            <a:r>
              <a:rPr lang="ru-RU" sz="2000" b="1" cap="all" dirty="0">
                <a:solidFill>
                  <a:srgbClr val="002060"/>
                </a:solidFill>
                <a:latin typeface="Arial Narrow" pitchFamily="34" charset="0"/>
              </a:rPr>
              <a:t> </a:t>
            </a:r>
            <a:r>
              <a:rPr lang="en-US" sz="2000" b="1" cap="all" dirty="0">
                <a:solidFill>
                  <a:srgbClr val="002060"/>
                </a:solidFill>
                <a:latin typeface="Arial Narrow" pitchFamily="34" charset="0"/>
              </a:rPr>
              <a:t>of PARAMETER-SF3 </a:t>
            </a:r>
            <a:r>
              <a:rPr lang="en-US" sz="2000" b="1" cap="all" dirty="0">
                <a:solidFill>
                  <a:srgbClr val="002060"/>
                </a:solidFill>
                <a:latin typeface="Arial Narrow" pitchFamily="34" charset="0"/>
              </a:rPr>
              <a:t>experiment</a:t>
            </a:r>
            <a:endParaRPr lang="ru-RU" sz="2000" b="1" cap="all" dirty="0">
              <a:solidFill>
                <a:srgbClr val="002060"/>
              </a:solidFill>
              <a:latin typeface="Arial Narrow" pitchFamily="34" charset="0"/>
            </a:endParaRPr>
          </a:p>
        </p:txBody>
      </p:sp>
    </p:spTree>
  </p:cSld>
  <p:clrMapOvr>
    <a:masterClrMapping/>
  </p:clrMapOvr>
  <p:transition spd="slow">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Номер слайда 5"/>
          <p:cNvSpPr>
            <a:spLocks noGrp="1"/>
          </p:cNvSpPr>
          <p:nvPr>
            <p:ph type="sldNum" sz="quarter" idx="12"/>
          </p:nvPr>
        </p:nvSpPr>
        <p:spPr/>
        <p:txBody>
          <a:bodyPr/>
          <a:lstStyle/>
          <a:p>
            <a:pPr>
              <a:defRPr/>
            </a:pPr>
            <a:fld id="{04F3D0BD-401B-4672-92F9-2142CD72A225}" type="slidenum">
              <a:rPr lang="ru-RU"/>
              <a:pPr>
                <a:defRPr/>
              </a:pPr>
              <a:t>23</a:t>
            </a:fld>
            <a:endParaRPr lang="ru-RU"/>
          </a:p>
        </p:txBody>
      </p:sp>
      <p:sp>
        <p:nvSpPr>
          <p:cNvPr id="37891" name="Rectangle 14"/>
          <p:cNvSpPr>
            <a:spLocks noChangeArrowheads="1"/>
          </p:cNvSpPr>
          <p:nvPr/>
        </p:nvSpPr>
        <p:spPr bwMode="auto">
          <a:xfrm>
            <a:off x="847725" y="5546725"/>
            <a:ext cx="6718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GB" b="1">
                <a:solidFill>
                  <a:srgbClr val="002060"/>
                </a:solidFill>
                <a:latin typeface="Arial Narrow" pitchFamily="34" charset="0"/>
              </a:rPr>
              <a:t>Photos of the assembly cross-sections slabs within the elevations </a:t>
            </a:r>
            <a:r>
              <a:rPr lang="ru-RU" b="1">
                <a:solidFill>
                  <a:srgbClr val="002060"/>
                </a:solidFill>
                <a:latin typeface="Arial Narrow" pitchFamily="34" charset="0"/>
              </a:rPr>
              <a:t>Z </a:t>
            </a:r>
            <a:r>
              <a:rPr lang="ru-RU" b="1">
                <a:solidFill>
                  <a:srgbClr val="002060"/>
                </a:solidFill>
                <a:latin typeface="Arial Narrow" pitchFamily="34" charset="0"/>
                <a:sym typeface="Symbol" pitchFamily="18" charset="2"/>
              </a:rPr>
              <a:t></a:t>
            </a:r>
            <a:r>
              <a:rPr lang="ru-RU" b="1">
                <a:solidFill>
                  <a:srgbClr val="002060"/>
                </a:solidFill>
                <a:latin typeface="Arial Narrow" pitchFamily="34" charset="0"/>
              </a:rPr>
              <a:t> 1100…1500 </a:t>
            </a:r>
            <a:r>
              <a:rPr lang="en-US" b="1">
                <a:solidFill>
                  <a:srgbClr val="002060"/>
                </a:solidFill>
                <a:latin typeface="Arial Narrow" pitchFamily="34" charset="0"/>
              </a:rPr>
              <a:t>mm</a:t>
            </a:r>
            <a:r>
              <a:rPr lang="ru-RU" b="1">
                <a:solidFill>
                  <a:srgbClr val="002060"/>
                </a:solidFill>
                <a:latin typeface="Arial Narrow" pitchFamily="34" charset="0"/>
              </a:rPr>
              <a:t>.</a:t>
            </a:r>
            <a:r>
              <a:rPr lang="ru-RU" b="1">
                <a:solidFill>
                  <a:srgbClr val="002060"/>
                </a:solidFill>
                <a:latin typeface="Arial Narrow" pitchFamily="34" charset="0"/>
                <a:sym typeface="Symbol" pitchFamily="18" charset="2"/>
              </a:rPr>
              <a:t> </a:t>
            </a:r>
          </a:p>
        </p:txBody>
      </p:sp>
      <p:pic>
        <p:nvPicPr>
          <p:cNvPr id="37892" name="Picture 16" descr="1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4775" y="982663"/>
            <a:ext cx="1785938"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17" descr="1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0650" y="982663"/>
            <a:ext cx="1757363"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18" descr="1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9688" y="3213100"/>
            <a:ext cx="1785937"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19" descr="14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6525" y="3213100"/>
            <a:ext cx="1814513"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20" descr="15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8925" y="3213100"/>
            <a:ext cx="1785938"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22" descr="11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2388" y="982663"/>
            <a:ext cx="1785937"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Rectangle 23"/>
          <p:cNvSpPr>
            <a:spLocks noChangeArrowheads="1"/>
          </p:cNvSpPr>
          <p:nvPr/>
        </p:nvSpPr>
        <p:spPr bwMode="auto">
          <a:xfrm>
            <a:off x="1870075" y="2771775"/>
            <a:ext cx="811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ru-RU" sz="1200">
                <a:solidFill>
                  <a:srgbClr val="002060"/>
                </a:solidFill>
              </a:rPr>
              <a:t>1100 мм </a:t>
            </a:r>
          </a:p>
        </p:txBody>
      </p:sp>
      <p:sp>
        <p:nvSpPr>
          <p:cNvPr id="37899" name="Rectangle 24"/>
          <p:cNvSpPr>
            <a:spLocks noChangeArrowheads="1"/>
          </p:cNvSpPr>
          <p:nvPr/>
        </p:nvSpPr>
        <p:spPr bwMode="auto">
          <a:xfrm>
            <a:off x="4462463" y="2771775"/>
            <a:ext cx="822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ru-RU" sz="1200">
                <a:solidFill>
                  <a:srgbClr val="002060"/>
                </a:solidFill>
              </a:rPr>
              <a:t>1200 мм </a:t>
            </a:r>
          </a:p>
        </p:txBody>
      </p:sp>
      <p:sp>
        <p:nvSpPr>
          <p:cNvPr id="37900" name="Rectangle 25"/>
          <p:cNvSpPr>
            <a:spLocks noChangeArrowheads="1"/>
          </p:cNvSpPr>
          <p:nvPr/>
        </p:nvSpPr>
        <p:spPr bwMode="auto">
          <a:xfrm>
            <a:off x="6981825" y="2771775"/>
            <a:ext cx="822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ru-RU" sz="1200">
                <a:solidFill>
                  <a:srgbClr val="002060"/>
                </a:solidFill>
              </a:rPr>
              <a:t>1250 мм </a:t>
            </a:r>
          </a:p>
        </p:txBody>
      </p:sp>
      <p:sp>
        <p:nvSpPr>
          <p:cNvPr id="37901" name="Rectangle 26"/>
          <p:cNvSpPr>
            <a:spLocks noChangeArrowheads="1"/>
          </p:cNvSpPr>
          <p:nvPr/>
        </p:nvSpPr>
        <p:spPr bwMode="auto">
          <a:xfrm>
            <a:off x="1797050" y="5145088"/>
            <a:ext cx="822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ru-RU" sz="1200">
                <a:solidFill>
                  <a:srgbClr val="002060"/>
                </a:solidFill>
              </a:rPr>
              <a:t>1300 мм </a:t>
            </a:r>
          </a:p>
        </p:txBody>
      </p:sp>
      <p:sp>
        <p:nvSpPr>
          <p:cNvPr id="37902" name="Rectangle 27"/>
          <p:cNvSpPr>
            <a:spLocks noChangeArrowheads="1"/>
          </p:cNvSpPr>
          <p:nvPr/>
        </p:nvSpPr>
        <p:spPr bwMode="auto">
          <a:xfrm>
            <a:off x="4462463" y="5108575"/>
            <a:ext cx="8223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ru-RU" sz="1200">
                <a:solidFill>
                  <a:srgbClr val="002060"/>
                </a:solidFill>
              </a:rPr>
              <a:t>1400 мм </a:t>
            </a:r>
          </a:p>
        </p:txBody>
      </p:sp>
      <p:sp>
        <p:nvSpPr>
          <p:cNvPr id="37903" name="Rectangle 28"/>
          <p:cNvSpPr>
            <a:spLocks noChangeArrowheads="1"/>
          </p:cNvSpPr>
          <p:nvPr/>
        </p:nvSpPr>
        <p:spPr bwMode="auto">
          <a:xfrm>
            <a:off x="7054850" y="5145088"/>
            <a:ext cx="822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ru-RU" sz="1200">
                <a:solidFill>
                  <a:srgbClr val="002060"/>
                </a:solidFill>
              </a:rPr>
              <a:t>1500 мм </a:t>
            </a:r>
          </a:p>
        </p:txBody>
      </p:sp>
    </p:spTree>
  </p:cSld>
  <p:clrMapOvr>
    <a:masterClrMapping/>
  </p:clrMapOvr>
  <p:transition spd="slow">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p:txBody>
          <a:bodyPr/>
          <a:lstStyle/>
          <a:p>
            <a:pPr>
              <a:defRPr/>
            </a:pPr>
            <a:fld id="{B5F34194-A5E2-4DD7-A294-13004BC7706E}" type="slidenum">
              <a:rPr lang="ru-RU"/>
              <a:pPr>
                <a:defRPr/>
              </a:pPr>
              <a:t>24</a:t>
            </a:fld>
            <a:endParaRPr lang="ru-RU"/>
          </a:p>
        </p:txBody>
      </p:sp>
      <p:pic>
        <p:nvPicPr>
          <p:cNvPr id="38915" name="Диаграмма 9"/>
          <p:cNvPicPr>
            <a:picLocks noChangeArrowheads="1"/>
          </p:cNvPicPr>
          <p:nvPr/>
        </p:nvPicPr>
        <p:blipFill>
          <a:blip r:embed="rId3" cstate="print">
            <a:extLst>
              <a:ext uri="{28A0092B-C50C-407E-A947-70E740481C1C}">
                <a14:useLocalDpi xmlns:a14="http://schemas.microsoft.com/office/drawing/2010/main" val="0"/>
              </a:ext>
            </a:extLst>
          </a:blip>
          <a:srcRect b="-18"/>
          <a:stretch>
            <a:fillRect/>
          </a:stretch>
        </p:blipFill>
        <p:spPr bwMode="auto">
          <a:xfrm>
            <a:off x="701675" y="617538"/>
            <a:ext cx="3187700" cy="41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Диаграмма 3"/>
          <p:cNvPicPr>
            <a:picLocks noChangeArrowheads="1"/>
          </p:cNvPicPr>
          <p:nvPr/>
        </p:nvPicPr>
        <p:blipFill>
          <a:blip r:embed="rId4">
            <a:extLst>
              <a:ext uri="{28A0092B-C50C-407E-A947-70E740481C1C}">
                <a14:useLocalDpi xmlns:a14="http://schemas.microsoft.com/office/drawing/2010/main" val="0"/>
              </a:ext>
            </a:extLst>
          </a:blip>
          <a:srcRect b="-98"/>
          <a:stretch>
            <a:fillRect/>
          </a:stretch>
        </p:blipFill>
        <p:spPr bwMode="auto">
          <a:xfrm>
            <a:off x="4170363" y="727075"/>
            <a:ext cx="453707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6"/>
          <p:cNvSpPr>
            <a:spLocks noChangeArrowheads="1"/>
          </p:cNvSpPr>
          <p:nvPr/>
        </p:nvSpPr>
        <p:spPr bwMode="auto">
          <a:xfrm>
            <a:off x="847725" y="4889500"/>
            <a:ext cx="32591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GB" sz="1400" b="1">
                <a:solidFill>
                  <a:srgbClr val="002060"/>
                </a:solidFill>
                <a:latin typeface="Arial Narrow" pitchFamily="34" charset="0"/>
              </a:rPr>
              <a:t>Distribution of the averaged thickness </a:t>
            </a:r>
          </a:p>
          <a:p>
            <a:pPr algn="l"/>
            <a:r>
              <a:rPr lang="en-GB" sz="1400" b="1">
                <a:solidFill>
                  <a:srgbClr val="002060"/>
                </a:solidFill>
                <a:latin typeface="Arial Narrow" pitchFamily="34" charset="0"/>
              </a:rPr>
              <a:t>of calculated oxide scale on external </a:t>
            </a:r>
          </a:p>
          <a:p>
            <a:pPr algn="l"/>
            <a:r>
              <a:rPr lang="en-GB" sz="1400" b="1">
                <a:solidFill>
                  <a:srgbClr val="002060"/>
                </a:solidFill>
                <a:latin typeface="Arial Narrow" pitchFamily="34" charset="0"/>
              </a:rPr>
              <a:t>cladding surface over </a:t>
            </a:r>
            <a:r>
              <a:rPr lang="en-US" sz="1400" b="1">
                <a:solidFill>
                  <a:srgbClr val="002060"/>
                </a:solidFill>
                <a:latin typeface="Arial Narrow" pitchFamily="34" charset="0"/>
              </a:rPr>
              <a:t>SF3 </a:t>
            </a:r>
            <a:r>
              <a:rPr lang="en-GB" sz="1400" b="1">
                <a:solidFill>
                  <a:srgbClr val="002060"/>
                </a:solidFill>
                <a:latin typeface="Arial Narrow" pitchFamily="34" charset="0"/>
              </a:rPr>
              <a:t>assembly length.</a:t>
            </a:r>
            <a:endParaRPr lang="ru-RU" sz="1400" b="1">
              <a:solidFill>
                <a:srgbClr val="002060"/>
              </a:solidFill>
              <a:latin typeface="Arial Narrow" pitchFamily="34" charset="0"/>
            </a:endParaRPr>
          </a:p>
        </p:txBody>
      </p:sp>
      <p:sp>
        <p:nvSpPr>
          <p:cNvPr id="38918" name="Rectangle 7"/>
          <p:cNvSpPr>
            <a:spLocks noChangeArrowheads="1"/>
          </p:cNvSpPr>
          <p:nvPr/>
        </p:nvSpPr>
        <p:spPr bwMode="auto">
          <a:xfrm>
            <a:off x="4389438" y="3429000"/>
            <a:ext cx="41608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GB" sz="1400" b="1">
                <a:solidFill>
                  <a:srgbClr val="002060"/>
                </a:solidFill>
                <a:latin typeface="Arial Narrow" pitchFamily="34" charset="0"/>
              </a:rPr>
              <a:t>Distribution of the calculated ZrO2 thickness on </a:t>
            </a:r>
          </a:p>
          <a:p>
            <a:pPr algn="l"/>
            <a:r>
              <a:rPr lang="en-GB" sz="1400" b="1">
                <a:solidFill>
                  <a:srgbClr val="002060"/>
                </a:solidFill>
                <a:latin typeface="Arial Narrow" pitchFamily="34" charset="0"/>
              </a:rPr>
              <a:t>internal surfaces</a:t>
            </a:r>
            <a:r>
              <a:rPr lang="ru-RU" sz="1400" b="1">
                <a:solidFill>
                  <a:srgbClr val="002060"/>
                </a:solidFill>
                <a:latin typeface="Arial Narrow" pitchFamily="34" charset="0"/>
              </a:rPr>
              <a:t> </a:t>
            </a:r>
            <a:r>
              <a:rPr lang="en-GB" sz="1400" b="1">
                <a:solidFill>
                  <a:srgbClr val="002060"/>
                </a:solidFill>
                <a:latin typeface="Arial Narrow" pitchFamily="34" charset="0"/>
              </a:rPr>
              <a:t>of the shroud (minimum and maximum </a:t>
            </a:r>
          </a:p>
          <a:p>
            <a:pPr algn="l"/>
            <a:r>
              <a:rPr lang="en-GB" sz="1400" b="1">
                <a:solidFill>
                  <a:srgbClr val="002060"/>
                </a:solidFill>
                <a:latin typeface="Arial Narrow" pitchFamily="34" charset="0"/>
              </a:rPr>
              <a:t>values corresponds to minimum and maximum </a:t>
            </a:r>
          </a:p>
          <a:p>
            <a:pPr algn="l"/>
            <a:r>
              <a:rPr lang="en-GB" sz="1400" b="1">
                <a:solidFill>
                  <a:srgbClr val="002060"/>
                </a:solidFill>
                <a:latin typeface="Arial Narrow" pitchFamily="34" charset="0"/>
              </a:rPr>
              <a:t>shroud wall thickness measured) over SF3 </a:t>
            </a:r>
            <a:r>
              <a:rPr lang="ru-RU" sz="1400" b="1">
                <a:solidFill>
                  <a:srgbClr val="002060"/>
                </a:solidFill>
                <a:latin typeface="Arial Narrow" pitchFamily="34" charset="0"/>
              </a:rPr>
              <a:t> </a:t>
            </a:r>
            <a:r>
              <a:rPr lang="en-GB" sz="1400" b="1">
                <a:solidFill>
                  <a:srgbClr val="002060"/>
                </a:solidFill>
                <a:latin typeface="Arial Narrow" pitchFamily="34" charset="0"/>
              </a:rPr>
              <a:t>assembly length</a:t>
            </a:r>
            <a:r>
              <a:rPr lang="ru-RU" sz="1400" b="1">
                <a:solidFill>
                  <a:srgbClr val="002060"/>
                </a:solidFill>
                <a:latin typeface="Arial Narrow" pitchFamily="34" charset="0"/>
              </a:rPr>
              <a:t> </a:t>
            </a:r>
          </a:p>
        </p:txBody>
      </p:sp>
    </p:spTree>
  </p:cSld>
  <p:clrMapOvr>
    <a:masterClrMapping/>
  </p:clrMapOvr>
  <p:transition spd="slow">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066EDEE1-7F2E-4DDB-A4FE-94A72B69553A}" type="slidenum">
              <a:rPr lang="ru-RU"/>
              <a:pPr>
                <a:defRPr/>
              </a:pPr>
              <a:t>25</a:t>
            </a:fld>
            <a:endParaRPr lang="ru-RU"/>
          </a:p>
        </p:txBody>
      </p:sp>
      <p:grpSp>
        <p:nvGrpSpPr>
          <p:cNvPr id="39939" name="Группа 6"/>
          <p:cNvGrpSpPr>
            <a:grpSpLocks/>
          </p:cNvGrpSpPr>
          <p:nvPr/>
        </p:nvGrpSpPr>
        <p:grpSpPr bwMode="auto">
          <a:xfrm>
            <a:off x="0" y="441325"/>
            <a:ext cx="8756650" cy="5662613"/>
            <a:chOff x="-63" y="440668"/>
            <a:chExt cx="8756001" cy="5662723"/>
          </a:xfrm>
        </p:grpSpPr>
        <p:sp>
          <p:nvSpPr>
            <p:cNvPr id="39940" name="Rectangle 5"/>
            <p:cNvSpPr>
              <a:spLocks noChangeArrowheads="1"/>
            </p:cNvSpPr>
            <p:nvPr/>
          </p:nvSpPr>
          <p:spPr bwMode="auto">
            <a:xfrm>
              <a:off x="-63" y="908738"/>
              <a:ext cx="8544042" cy="320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49263" algn="l"/>
              <a:r>
                <a:rPr lang="en-GB" sz="1800" b="1" u="sng">
                  <a:solidFill>
                    <a:srgbClr val="002060"/>
                  </a:solidFill>
                  <a:latin typeface="Arial Narrow" pitchFamily="34" charset="0"/>
                </a:rPr>
                <a:t>Analysis of post-test material studies showed that:</a:t>
              </a:r>
              <a:endParaRPr lang="ru-RU" sz="1800" b="1" u="sng">
                <a:solidFill>
                  <a:srgbClr val="002060"/>
                </a:solidFill>
                <a:latin typeface="Arial Narrow" pitchFamily="34" charset="0"/>
              </a:endParaRPr>
            </a:p>
            <a:p>
              <a:pPr indent="449263" algn="l"/>
              <a:r>
                <a:rPr lang="ru-RU" b="1">
                  <a:solidFill>
                    <a:srgbClr val="002060"/>
                  </a:solidFill>
                  <a:latin typeface="Arial Narrow" pitchFamily="34" charset="0"/>
                </a:rPr>
                <a:t>    1. </a:t>
              </a:r>
              <a:r>
                <a:rPr lang="en-US" b="1">
                  <a:solidFill>
                    <a:srgbClr val="002060"/>
                  </a:solidFill>
                  <a:latin typeface="Arial Narrow" pitchFamily="34" charset="0"/>
                </a:rPr>
                <a:t>T</a:t>
              </a:r>
              <a:r>
                <a:rPr lang="en-GB" b="1">
                  <a:solidFill>
                    <a:srgbClr val="002060"/>
                  </a:solidFill>
                  <a:latin typeface="Arial Narrow" pitchFamily="34" charset="0"/>
                </a:rPr>
                <a:t>he state of the assembly lower part (Z = 0…400 mm) does not practically differ from the </a:t>
              </a:r>
              <a:r>
                <a:rPr lang="ru-RU" b="1">
                  <a:solidFill>
                    <a:srgbClr val="002060"/>
                  </a:solidFill>
                  <a:latin typeface="Arial Narrow" pitchFamily="34" charset="0"/>
                </a:rPr>
                <a:t> 	</a:t>
              </a:r>
              <a:r>
                <a:rPr lang="en-GB" b="1">
                  <a:solidFill>
                    <a:srgbClr val="002060"/>
                  </a:solidFill>
                  <a:latin typeface="Arial Narrow" pitchFamily="34" charset="0"/>
                </a:rPr>
                <a:t>original state, and oxide thickness on the outer surface does not exceed 2-10 </a:t>
              </a:r>
              <a:r>
                <a:rPr lang="en-GB" b="1">
                  <a:solidFill>
                    <a:srgbClr val="002060"/>
                  </a:solidFill>
                  <a:latin typeface="Arial Narrow" pitchFamily="34" charset="0"/>
                  <a:sym typeface="Symbol" pitchFamily="18" charset="2"/>
                </a:rPr>
                <a:t></a:t>
              </a:r>
              <a:r>
                <a:rPr lang="en-GB" b="1">
                  <a:solidFill>
                    <a:srgbClr val="002060"/>
                  </a:solidFill>
                  <a:latin typeface="Arial Narrow" pitchFamily="34" charset="0"/>
                </a:rPr>
                <a:t>m;</a:t>
              </a:r>
              <a:endParaRPr lang="ru-RU" b="1">
                <a:solidFill>
                  <a:srgbClr val="002060"/>
                </a:solidFill>
                <a:latin typeface="Arial Narrow" pitchFamily="34" charset="0"/>
              </a:endParaRPr>
            </a:p>
            <a:p>
              <a:pPr indent="449263" algn="l"/>
              <a:r>
                <a:rPr lang="ru-RU" b="1">
                  <a:solidFill>
                    <a:srgbClr val="002060"/>
                  </a:solidFill>
                  <a:latin typeface="Arial Narrow" pitchFamily="34" charset="0"/>
                </a:rPr>
                <a:t>    2. </a:t>
              </a:r>
              <a:r>
                <a:rPr lang="en-GB" b="1">
                  <a:solidFill>
                    <a:srgbClr val="002060"/>
                  </a:solidFill>
                  <a:latin typeface="Arial Narrow" pitchFamily="34" charset="0"/>
                </a:rPr>
                <a:t>Within the range of 500…1300 mm elevations there is a multilayered zirconium dioxide  </a:t>
              </a:r>
              <a:r>
                <a:rPr lang="ru-RU" b="1">
                  <a:solidFill>
                    <a:srgbClr val="002060"/>
                  </a:solidFill>
                  <a:latin typeface="Arial Narrow" pitchFamily="34" charset="0"/>
                </a:rPr>
                <a:t>	</a:t>
              </a:r>
              <a:r>
                <a:rPr lang="en-GB" b="1">
                  <a:solidFill>
                    <a:srgbClr val="002060"/>
                  </a:solidFill>
                  <a:latin typeface="Arial Narrow" pitchFamily="34" charset="0"/>
                </a:rPr>
                <a:t>spalling off</a:t>
              </a:r>
              <a:r>
                <a:rPr lang="ru-RU" b="1">
                  <a:solidFill>
                    <a:srgbClr val="002060"/>
                  </a:solidFill>
                  <a:latin typeface="Arial Narrow" pitchFamily="34" charset="0"/>
                </a:rPr>
                <a:t> </a:t>
              </a:r>
              <a:r>
                <a:rPr lang="en-GB" b="1">
                  <a:solidFill>
                    <a:srgbClr val="002060"/>
                  </a:solidFill>
                  <a:latin typeface="Arial Narrow" pitchFamily="34" charset="0"/>
                </a:rPr>
                <a:t>on the fuel rod claddings;</a:t>
              </a:r>
              <a:endParaRPr lang="ru-RU" b="1">
                <a:solidFill>
                  <a:srgbClr val="002060"/>
                </a:solidFill>
                <a:latin typeface="Arial Narrow" pitchFamily="34" charset="0"/>
              </a:endParaRPr>
            </a:p>
            <a:p>
              <a:pPr indent="449263" algn="l"/>
              <a:r>
                <a:rPr lang="ru-RU" b="1">
                  <a:solidFill>
                    <a:srgbClr val="002060"/>
                  </a:solidFill>
                  <a:latin typeface="Arial Narrow" pitchFamily="34" charset="0"/>
                </a:rPr>
                <a:t>    3. </a:t>
              </a:r>
              <a:r>
                <a:rPr lang="en-GB" b="1">
                  <a:solidFill>
                    <a:srgbClr val="002060"/>
                  </a:solidFill>
                  <a:latin typeface="Arial Narrow" pitchFamily="34" charset="0"/>
                </a:rPr>
                <a:t>In the middle part of the assembly (Z = 500…800 mm) the fuel rod simulators are displaced                           	 relative to the original position in the assembly cross-section, the outer cladding surfaces are </a:t>
              </a:r>
            </a:p>
            <a:p>
              <a:pPr indent="449263" algn="l"/>
              <a:r>
                <a:rPr lang="en-GB" b="1">
                  <a:solidFill>
                    <a:srgbClr val="002060"/>
                  </a:solidFill>
                  <a:latin typeface="Arial Narrow" pitchFamily="34" charset="0"/>
                </a:rPr>
                <a:t>	covered with multilayered zirconium dioxide, separating from metal surface, and its thickness </a:t>
              </a:r>
            </a:p>
            <a:p>
              <a:pPr indent="449263" algn="l"/>
              <a:r>
                <a:rPr lang="en-GB" b="1">
                  <a:solidFill>
                    <a:srgbClr val="002060"/>
                  </a:solidFill>
                  <a:latin typeface="Arial Narrow" pitchFamily="34" charset="0"/>
                </a:rPr>
                <a:t>	on some fuel rods (at 800 mm elevation) reaches ~ 400 </a:t>
              </a:r>
              <a:r>
                <a:rPr lang="en-GB" b="1">
                  <a:solidFill>
                    <a:srgbClr val="002060"/>
                  </a:solidFill>
                  <a:latin typeface="Arial Narrow" pitchFamily="34" charset="0"/>
                  <a:sym typeface="Symbol" pitchFamily="18" charset="2"/>
                </a:rPr>
                <a:t></a:t>
              </a:r>
              <a:r>
                <a:rPr lang="en-GB" b="1">
                  <a:solidFill>
                    <a:srgbClr val="002060"/>
                  </a:solidFill>
                  <a:latin typeface="Arial Narrow" pitchFamily="34" charset="0"/>
                </a:rPr>
                <a:t>m. </a:t>
              </a:r>
            </a:p>
            <a:p>
              <a:pPr indent="449263" algn="l"/>
              <a:r>
                <a:rPr lang="ru-RU" b="1">
                  <a:solidFill>
                    <a:srgbClr val="002060"/>
                  </a:solidFill>
                  <a:latin typeface="Arial Narrow" pitchFamily="34" charset="0"/>
                </a:rPr>
                <a:t> </a:t>
              </a:r>
              <a:r>
                <a:rPr lang="en-US" b="1">
                  <a:solidFill>
                    <a:srgbClr val="002060"/>
                  </a:solidFill>
                  <a:latin typeface="Arial Narrow" pitchFamily="34" charset="0"/>
                </a:rPr>
                <a:t>   </a:t>
              </a:r>
              <a:r>
                <a:rPr lang="ru-RU" b="1">
                  <a:solidFill>
                    <a:srgbClr val="002060"/>
                  </a:solidFill>
                  <a:latin typeface="Arial Narrow" pitchFamily="34" charset="0"/>
                </a:rPr>
                <a:t>4. </a:t>
              </a:r>
              <a:r>
                <a:rPr lang="en-US" b="1">
                  <a:solidFill>
                    <a:srgbClr val="002060"/>
                  </a:solidFill>
                  <a:latin typeface="Arial Narrow" pitchFamily="34" charset="0"/>
                </a:rPr>
                <a:t>I</a:t>
              </a:r>
              <a:r>
                <a:rPr lang="en-GB" b="1">
                  <a:solidFill>
                    <a:srgbClr val="002060"/>
                  </a:solidFill>
                  <a:latin typeface="Arial Narrow" pitchFamily="34" charset="0"/>
                </a:rPr>
                <a:t>n the upper part (Z = 900…1300 mm) the assembly state is greatly distorted. The claddings </a:t>
              </a:r>
            </a:p>
            <a:p>
              <a:pPr indent="449263" algn="l"/>
              <a:r>
                <a:rPr lang="en-GB" b="1">
                  <a:solidFill>
                    <a:srgbClr val="002060"/>
                  </a:solidFill>
                  <a:latin typeface="Arial Narrow" pitchFamily="34" charset="0"/>
                </a:rPr>
                <a:t>	are oxidized both on the outside (to 550 </a:t>
              </a:r>
              <a:r>
                <a:rPr lang="en-GB" b="1">
                  <a:solidFill>
                    <a:srgbClr val="002060"/>
                  </a:solidFill>
                  <a:latin typeface="Arial Narrow" pitchFamily="34" charset="0"/>
                  <a:sym typeface="Symbol" pitchFamily="18" charset="2"/>
                </a:rPr>
                <a:t></a:t>
              </a:r>
              <a:r>
                <a:rPr lang="en-GB" b="1">
                  <a:solidFill>
                    <a:srgbClr val="002060"/>
                  </a:solidFill>
                  <a:latin typeface="Arial Narrow" pitchFamily="34" charset="0"/>
                </a:rPr>
                <a:t>m), and on the inside (to 50 </a:t>
              </a:r>
              <a:r>
                <a:rPr lang="en-GB" b="1">
                  <a:solidFill>
                    <a:srgbClr val="002060"/>
                  </a:solidFill>
                  <a:latin typeface="Arial Narrow" pitchFamily="34" charset="0"/>
                  <a:sym typeface="Symbol" pitchFamily="18" charset="2"/>
                </a:rPr>
                <a:t></a:t>
              </a:r>
              <a:r>
                <a:rPr lang="en-GB" b="1">
                  <a:solidFill>
                    <a:srgbClr val="002060"/>
                  </a:solidFill>
                  <a:latin typeface="Arial Narrow" pitchFamily="34" charset="0"/>
                </a:rPr>
                <a:t>m) surfaces. </a:t>
              </a:r>
            </a:p>
            <a:p>
              <a:pPr indent="449263" algn="l"/>
              <a:endParaRPr lang="en-GB" sz="800" b="1">
                <a:solidFill>
                  <a:srgbClr val="002060"/>
                </a:solidFill>
                <a:latin typeface="Arial Narrow" pitchFamily="34" charset="0"/>
              </a:endParaRPr>
            </a:p>
            <a:p>
              <a:pPr indent="449263" algn="l"/>
              <a:r>
                <a:rPr lang="ru-RU" b="1">
                  <a:solidFill>
                    <a:srgbClr val="002060"/>
                  </a:solidFill>
                  <a:latin typeface="Arial Narrow" pitchFamily="34" charset="0"/>
                </a:rPr>
                <a:t>	</a:t>
              </a:r>
              <a:endParaRPr lang="ru-RU" b="1">
                <a:solidFill>
                  <a:srgbClr val="002060"/>
                </a:solidFill>
                <a:latin typeface="Arial Narrow" pitchFamily="34" charset="0"/>
                <a:sym typeface="Symbol" pitchFamily="18" charset="2"/>
              </a:endParaRPr>
            </a:p>
          </p:txBody>
        </p:sp>
        <p:sp>
          <p:nvSpPr>
            <p:cNvPr id="31748" name="Text Box 6"/>
            <p:cNvSpPr txBox="1">
              <a:spLocks noChangeArrowheads="1"/>
            </p:cNvSpPr>
            <p:nvPr/>
          </p:nvSpPr>
          <p:spPr bwMode="auto">
            <a:xfrm>
              <a:off x="431705" y="440668"/>
              <a:ext cx="7273386" cy="400058"/>
            </a:xfrm>
            <a:prstGeom prst="rect">
              <a:avLst/>
            </a:prstGeom>
            <a:noFill/>
            <a:ln w="9525">
              <a:noFill/>
              <a:miter lim="800000"/>
              <a:headEnd/>
              <a:tailEnd/>
            </a:ln>
          </p:spPr>
          <p:txBody>
            <a:bodyPr wrap="none">
              <a:spAutoFit/>
            </a:bodyPr>
            <a:lstStyle/>
            <a:p>
              <a:pPr algn="l">
                <a:defRPr/>
              </a:pPr>
              <a:r>
                <a:rPr lang="en-GB" sz="2000" b="1" cap="all" dirty="0">
                  <a:solidFill>
                    <a:srgbClr val="002060"/>
                  </a:solidFill>
                </a:rPr>
                <a:t>Main results of material </a:t>
              </a:r>
              <a:r>
                <a:rPr lang="en-GB" sz="2000" b="1" cap="all" dirty="0">
                  <a:solidFill>
                    <a:srgbClr val="002060"/>
                  </a:solidFill>
                </a:rPr>
                <a:t>studies </a:t>
              </a:r>
              <a:r>
                <a:rPr lang="en-GB" sz="2000" b="1" cap="all" dirty="0">
                  <a:solidFill>
                    <a:srgbClr val="002060"/>
                  </a:solidFill>
                </a:rPr>
                <a:t>of</a:t>
              </a:r>
              <a:r>
                <a:rPr lang="en-US" sz="2000" cap="all" dirty="0">
                  <a:solidFill>
                    <a:srgbClr val="002060"/>
                  </a:solidFill>
                </a:rPr>
                <a:t> </a:t>
              </a:r>
              <a:r>
                <a:rPr lang="en-US" sz="2000" b="1" cap="all" dirty="0">
                  <a:solidFill>
                    <a:srgbClr val="002060"/>
                  </a:solidFill>
                </a:rPr>
                <a:t>SF3 bundle</a:t>
              </a:r>
              <a:endParaRPr lang="ru-RU" sz="2000" b="1" cap="all" dirty="0">
                <a:solidFill>
                  <a:srgbClr val="002060"/>
                </a:solidFill>
              </a:endParaRPr>
            </a:p>
          </p:txBody>
        </p:sp>
        <p:sp>
          <p:nvSpPr>
            <p:cNvPr id="5" name="TextBox 4"/>
            <p:cNvSpPr txBox="1"/>
            <p:nvPr/>
          </p:nvSpPr>
          <p:spPr>
            <a:xfrm>
              <a:off x="468215" y="4041188"/>
              <a:ext cx="8287723" cy="2062203"/>
            </a:xfrm>
            <a:prstGeom prst="rect">
              <a:avLst/>
            </a:prstGeom>
            <a:noFill/>
          </p:spPr>
          <p:txBody>
            <a:bodyPr>
              <a:spAutoFit/>
            </a:bodyPr>
            <a:lstStyle/>
            <a:p>
              <a:pPr indent="-457200" algn="l">
                <a:defRPr/>
              </a:pPr>
              <a:r>
                <a:rPr lang="en-GB" b="1" dirty="0">
                  <a:solidFill>
                    <a:srgbClr val="002060"/>
                  </a:solidFill>
                  <a:latin typeface="Arial Narrow" pitchFamily="34" charset="0"/>
                </a:rPr>
                <a:t>Zirconium dioxide has different morphology.</a:t>
              </a:r>
              <a:r>
                <a:rPr lang="ru-RU" b="1" dirty="0">
                  <a:solidFill>
                    <a:srgbClr val="002060"/>
                  </a:solidFill>
                  <a:latin typeface="Arial Narrow" pitchFamily="34" charset="0"/>
                </a:rPr>
                <a:t> </a:t>
              </a:r>
              <a:r>
                <a:rPr lang="en-GB" b="1" dirty="0">
                  <a:solidFill>
                    <a:srgbClr val="002060"/>
                  </a:solidFill>
                  <a:latin typeface="Arial Narrow" pitchFamily="34" charset="0"/>
                </a:rPr>
                <a:t>The inside part of the oxide scale is a compact, well-bound with the metal part, zirconium  dioxide of  columnar structure that was formed, evidently, at the transient stage. Its thickness  increases at </a:t>
              </a:r>
              <a:r>
                <a:rPr lang="ru-RU" b="1" dirty="0">
                  <a:solidFill>
                    <a:srgbClr val="002060"/>
                  </a:solidFill>
                  <a:latin typeface="Arial Narrow" pitchFamily="34" charset="0"/>
                </a:rPr>
                <a:t> </a:t>
              </a:r>
              <a:r>
                <a:rPr lang="en-GB" b="1" dirty="0">
                  <a:solidFill>
                    <a:srgbClr val="002060"/>
                  </a:solidFill>
                  <a:latin typeface="Arial Narrow" pitchFamily="34" charset="0"/>
                </a:rPr>
                <a:t>higher </a:t>
              </a:r>
              <a:r>
                <a:rPr lang="ru-RU" b="1" dirty="0">
                  <a:solidFill>
                    <a:srgbClr val="002060"/>
                  </a:solidFill>
                  <a:latin typeface="Arial Narrow" pitchFamily="34" charset="0"/>
                </a:rPr>
                <a:t> </a:t>
              </a:r>
              <a:r>
                <a:rPr lang="en-GB" b="1" dirty="0">
                  <a:solidFill>
                    <a:srgbClr val="002060"/>
                  </a:solidFill>
                  <a:latin typeface="Arial Narrow" pitchFamily="34" charset="0"/>
                </a:rPr>
                <a:t>elevations and reaches the maximum value at the elevations of  1250-1300 mm, </a:t>
              </a:r>
              <a:r>
                <a:rPr lang="en-GB" b="1" dirty="0">
                  <a:solidFill>
                    <a:srgbClr val="002060"/>
                  </a:solidFill>
                  <a:latin typeface="Arial Narrow" pitchFamily="34" charset="0"/>
                </a:rPr>
                <a:t>and</a:t>
              </a:r>
              <a:r>
                <a:rPr lang="en-US" b="1" dirty="0">
                  <a:solidFill>
                    <a:srgbClr val="002060"/>
                  </a:solidFill>
                  <a:latin typeface="Arial Narrow" pitchFamily="34" charset="0"/>
                </a:rPr>
                <a:t> </a:t>
              </a:r>
              <a:r>
                <a:rPr lang="en-GB" b="1" dirty="0">
                  <a:solidFill>
                    <a:srgbClr val="002060"/>
                  </a:solidFill>
                  <a:latin typeface="Arial Narrow" pitchFamily="34" charset="0"/>
                </a:rPr>
                <a:t>distribution </a:t>
              </a:r>
              <a:r>
                <a:rPr lang="en-GB" b="1" dirty="0">
                  <a:solidFill>
                    <a:srgbClr val="002060"/>
                  </a:solidFill>
                  <a:latin typeface="Arial Narrow" pitchFamily="34" charset="0"/>
                </a:rPr>
                <a:t>of its </a:t>
              </a:r>
              <a:r>
                <a:rPr lang="ru-RU" b="1" dirty="0">
                  <a:solidFill>
                    <a:srgbClr val="002060"/>
                  </a:solidFill>
                  <a:latin typeface="Arial Narrow" pitchFamily="34" charset="0"/>
                </a:rPr>
                <a:t> </a:t>
              </a:r>
              <a:r>
                <a:rPr lang="en-GB" b="1" dirty="0">
                  <a:solidFill>
                    <a:srgbClr val="002060"/>
                  </a:solidFill>
                  <a:latin typeface="Arial Narrow" pitchFamily="34" charset="0"/>
                </a:rPr>
                <a:t>thickness </a:t>
              </a:r>
              <a:r>
                <a:rPr lang="en-GB" b="1" dirty="0">
                  <a:solidFill>
                    <a:srgbClr val="002060"/>
                  </a:solidFill>
                  <a:latin typeface="Arial Narrow" pitchFamily="34" charset="0"/>
                </a:rPr>
                <a:t>over </a:t>
              </a:r>
              <a:r>
                <a:rPr lang="en-GB" b="1" dirty="0">
                  <a:solidFill>
                    <a:srgbClr val="002060"/>
                  </a:solidFill>
                  <a:latin typeface="Arial Narrow" pitchFamily="34" charset="0"/>
                </a:rPr>
                <a:t>the assembly section at </a:t>
              </a:r>
              <a:r>
                <a:rPr lang="en-GB" b="1" dirty="0">
                  <a:solidFill>
                    <a:srgbClr val="002060"/>
                  </a:solidFill>
                  <a:latin typeface="Arial Narrow" pitchFamily="34" charset="0"/>
                </a:rPr>
                <a:t> these elevations </a:t>
              </a:r>
              <a:r>
                <a:rPr lang="en-GB" b="1" dirty="0">
                  <a:solidFill>
                    <a:srgbClr val="002060"/>
                  </a:solidFill>
                  <a:latin typeface="Arial Narrow" pitchFamily="34" charset="0"/>
                </a:rPr>
                <a:t>is greatly irregular and varies within the range of 100…350 </a:t>
              </a:r>
              <a:r>
                <a:rPr lang="en-GB" b="1" dirty="0">
                  <a:solidFill>
                    <a:srgbClr val="002060"/>
                  </a:solidFill>
                  <a:latin typeface="Arial Narrow" pitchFamily="34" charset="0"/>
                  <a:sym typeface="Symbol" pitchFamily="18" charset="2"/>
                </a:rPr>
                <a:t></a:t>
              </a:r>
              <a:r>
                <a:rPr lang="en-GB" b="1" dirty="0">
                  <a:solidFill>
                    <a:srgbClr val="002060"/>
                  </a:solidFill>
                  <a:latin typeface="Arial Narrow" pitchFamily="34" charset="0"/>
                </a:rPr>
                <a:t>m.</a:t>
              </a:r>
              <a:r>
                <a:rPr lang="ru-RU" b="1" dirty="0">
                  <a:solidFill>
                    <a:srgbClr val="002060"/>
                  </a:solidFill>
                  <a:latin typeface="Arial Narrow" pitchFamily="34" charset="0"/>
                </a:rPr>
                <a:t> </a:t>
              </a:r>
              <a:r>
                <a:rPr lang="en-US" b="1" dirty="0">
                  <a:solidFill>
                    <a:srgbClr val="002060"/>
                  </a:solidFill>
                  <a:latin typeface="Arial Narrow" pitchFamily="34" charset="0"/>
                </a:rPr>
                <a:t> </a:t>
              </a:r>
              <a:r>
                <a:rPr lang="en-GB" b="1" dirty="0">
                  <a:solidFill>
                    <a:srgbClr val="002060"/>
                  </a:solidFill>
                  <a:latin typeface="Arial Narrow" pitchFamily="34" charset="0"/>
                  <a:sym typeface="Symbol" pitchFamily="18" charset="2"/>
                </a:rPr>
                <a:t>No fuel-clad interaction is revealed in the assembly. </a:t>
              </a:r>
              <a:r>
                <a:rPr lang="ru-RU" b="1" dirty="0">
                  <a:solidFill>
                    <a:srgbClr val="002060"/>
                  </a:solidFill>
                  <a:latin typeface="Arial Narrow" pitchFamily="34" charset="0"/>
                  <a:sym typeface="Symbol" pitchFamily="18" charset="2"/>
                </a:rPr>
                <a:t> </a:t>
              </a:r>
              <a:r>
                <a:rPr lang="en-GB" b="1" dirty="0">
                  <a:solidFill>
                    <a:srgbClr val="002060"/>
                  </a:solidFill>
                  <a:latin typeface="Arial Narrow" pitchFamily="34" charset="0"/>
                  <a:sym typeface="Symbol" pitchFamily="18" charset="2"/>
                </a:rPr>
                <a:t>The hydrogen mass estimated using material investigation results corresponds to </a:t>
              </a:r>
              <a:r>
                <a:rPr lang="en-GB" b="1" dirty="0">
                  <a:solidFill>
                    <a:srgbClr val="002060"/>
                  </a:solidFill>
                  <a:latin typeface="Arial Narrow" pitchFamily="34" charset="0"/>
                  <a:sym typeface="Symbol" pitchFamily="18" charset="2"/>
                </a:rPr>
                <a:t>the value of 42 g. </a:t>
              </a:r>
              <a:endParaRPr lang="ru-RU" b="1" dirty="0">
                <a:solidFill>
                  <a:srgbClr val="002060"/>
                </a:solidFill>
                <a:latin typeface="Arial Narrow" pitchFamily="34" charset="0"/>
                <a:sym typeface="Symbol" pitchFamily="18" charset="2"/>
              </a:endParaRPr>
            </a:p>
            <a:p>
              <a:pPr>
                <a:defRPr/>
              </a:pPr>
              <a:endParaRPr lang="ru-RU" dirty="0"/>
            </a:p>
          </p:txBody>
        </p:sp>
      </p:grpSp>
    </p:spTree>
  </p:cSld>
  <p:clrMapOvr>
    <a:masterClrMapping/>
  </p:clrMapOvr>
  <p:transition spd="slow">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5"/>
          <p:cNvSpPr>
            <a:spLocks noGrp="1"/>
          </p:cNvSpPr>
          <p:nvPr>
            <p:ph type="sldNum" sz="quarter" idx="12"/>
          </p:nvPr>
        </p:nvSpPr>
        <p:spPr/>
        <p:txBody>
          <a:bodyPr/>
          <a:lstStyle/>
          <a:p>
            <a:pPr>
              <a:defRPr/>
            </a:pPr>
            <a:fld id="{5AB197C6-2992-43CE-8876-F9CAA097B636}" type="slidenum">
              <a:rPr lang="ru-RU"/>
              <a:pPr>
                <a:defRPr/>
              </a:pPr>
              <a:t>26</a:t>
            </a:fld>
            <a:endParaRPr lang="ru-RU"/>
          </a:p>
        </p:txBody>
      </p:sp>
      <p:pic>
        <p:nvPicPr>
          <p:cNvPr id="40963" name="Picture 5" descr="Циклограмма"/>
          <p:cNvPicPr>
            <a:picLocks noChangeAspect="1" noChangeArrowheads="1"/>
          </p:cNvPicPr>
          <p:nvPr/>
        </p:nvPicPr>
        <p:blipFill>
          <a:blip r:embed="rId3">
            <a:extLst>
              <a:ext uri="{28A0092B-C50C-407E-A947-70E740481C1C}">
                <a14:useLocalDpi xmlns:a14="http://schemas.microsoft.com/office/drawing/2010/main" val="0"/>
              </a:ext>
            </a:extLst>
          </a:blip>
          <a:srcRect r="29112" b="6934"/>
          <a:stretch>
            <a:fillRect/>
          </a:stretch>
        </p:blipFill>
        <p:spPr bwMode="auto">
          <a:xfrm>
            <a:off x="4864100" y="2479675"/>
            <a:ext cx="3554413"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7" descr="Сценарий SF4"/>
          <p:cNvPicPr>
            <a:picLocks noChangeAspect="1" noChangeArrowheads="1"/>
          </p:cNvPicPr>
          <p:nvPr/>
        </p:nvPicPr>
        <p:blipFill>
          <a:blip r:embed="rId4">
            <a:extLst>
              <a:ext uri="{28A0092B-C50C-407E-A947-70E740481C1C}">
                <a14:useLocalDpi xmlns:a14="http://schemas.microsoft.com/office/drawing/2010/main" val="0"/>
              </a:ext>
            </a:extLst>
          </a:blip>
          <a:srcRect r="50647" b="24942"/>
          <a:stretch>
            <a:fillRect/>
          </a:stretch>
        </p:blipFill>
        <p:spPr bwMode="auto">
          <a:xfrm>
            <a:off x="665163" y="2420938"/>
            <a:ext cx="3954462" cy="364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11"/>
          <p:cNvSpPr>
            <a:spLocks noChangeArrowheads="1"/>
          </p:cNvSpPr>
          <p:nvPr/>
        </p:nvSpPr>
        <p:spPr bwMode="auto">
          <a:xfrm>
            <a:off x="755650" y="800100"/>
            <a:ext cx="77406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b="1" u="sng">
                <a:solidFill>
                  <a:srgbClr val="002060"/>
                </a:solidFill>
                <a:latin typeface="Arial Narrow" pitchFamily="34" charset="0"/>
              </a:rPr>
              <a:t>The objective</a:t>
            </a:r>
            <a:endParaRPr lang="ru-RU" b="1" u="sng">
              <a:solidFill>
                <a:srgbClr val="002060"/>
              </a:solidFill>
              <a:latin typeface="Arial Narrow" pitchFamily="34" charset="0"/>
            </a:endParaRPr>
          </a:p>
          <a:p>
            <a:pPr algn="just"/>
            <a:r>
              <a:rPr lang="en-US" b="1">
                <a:solidFill>
                  <a:srgbClr val="002060"/>
                </a:solidFill>
                <a:latin typeface="Arial Narrow" pitchFamily="34" charset="0"/>
              </a:rPr>
              <a:t>The study of VVER-1000 FA under severe accident conditions with air ingress, including:</a:t>
            </a:r>
            <a:endParaRPr lang="ru-RU" b="1">
              <a:solidFill>
                <a:srgbClr val="002060"/>
              </a:solidFill>
              <a:latin typeface="Arial Narrow" pitchFamily="34" charset="0"/>
            </a:endParaRPr>
          </a:p>
          <a:p>
            <a:pPr algn="just"/>
            <a:r>
              <a:rPr lang="en-US" b="1">
                <a:solidFill>
                  <a:srgbClr val="002060"/>
                </a:solidFill>
                <a:latin typeface="Arial Narrow" pitchFamily="34" charset="0"/>
              </a:rPr>
              <a:t>-study of temperature behaviour of FA under conditions of air oxidation and during top quenching; </a:t>
            </a:r>
            <a:endParaRPr lang="ru-RU" b="1">
              <a:solidFill>
                <a:srgbClr val="002060"/>
              </a:solidFill>
              <a:latin typeface="Arial Narrow" pitchFamily="34" charset="0"/>
            </a:endParaRPr>
          </a:p>
          <a:p>
            <a:pPr algn="just"/>
            <a:r>
              <a:rPr lang="en-US" b="1">
                <a:solidFill>
                  <a:srgbClr val="002060"/>
                </a:solidFill>
                <a:latin typeface="Arial Narrow" pitchFamily="34" charset="0"/>
              </a:rPr>
              <a:t>-study of evolution of oxygen consumption and  hydrogen </a:t>
            </a:r>
            <a:r>
              <a:rPr lang="en-GB" b="1">
                <a:solidFill>
                  <a:srgbClr val="002060"/>
                </a:solidFill>
                <a:latin typeface="Arial Narrow" pitchFamily="34" charset="0"/>
              </a:rPr>
              <a:t>generation</a:t>
            </a:r>
            <a:endParaRPr lang="ru-RU" b="1">
              <a:solidFill>
                <a:srgbClr val="002060"/>
              </a:solidFill>
              <a:latin typeface="Arial Narrow" pitchFamily="34" charset="0"/>
            </a:endParaRPr>
          </a:p>
        </p:txBody>
      </p:sp>
      <p:sp>
        <p:nvSpPr>
          <p:cNvPr id="32774" name="Text Box 12"/>
          <p:cNvSpPr txBox="1">
            <a:spLocks noChangeArrowheads="1"/>
          </p:cNvSpPr>
          <p:nvPr/>
        </p:nvSpPr>
        <p:spPr bwMode="auto">
          <a:xfrm>
            <a:off x="3311525" y="476250"/>
            <a:ext cx="3389313" cy="400050"/>
          </a:xfrm>
          <a:prstGeom prst="rect">
            <a:avLst/>
          </a:prstGeom>
          <a:noFill/>
          <a:ln w="9525">
            <a:noFill/>
            <a:miter lim="800000"/>
            <a:headEnd/>
            <a:tailEnd/>
          </a:ln>
        </p:spPr>
        <p:txBody>
          <a:bodyPr wrap="none">
            <a:spAutoFit/>
          </a:bodyPr>
          <a:lstStyle/>
          <a:p>
            <a:pPr algn="l">
              <a:defRPr/>
            </a:pPr>
            <a:r>
              <a:rPr lang="en-US" sz="2000" b="1" cap="all" dirty="0">
                <a:solidFill>
                  <a:srgbClr val="002060"/>
                </a:solidFill>
                <a:latin typeface="Arial Narrow" pitchFamily="34" charset="0"/>
              </a:rPr>
              <a:t>PARAMETER-SF</a:t>
            </a:r>
            <a:r>
              <a:rPr lang="ru-RU" sz="2000" b="1" cap="all" dirty="0">
                <a:solidFill>
                  <a:srgbClr val="002060"/>
                </a:solidFill>
                <a:latin typeface="Arial Narrow" pitchFamily="34" charset="0"/>
              </a:rPr>
              <a:t>4</a:t>
            </a:r>
            <a:r>
              <a:rPr lang="en-US" sz="2000" b="1" cap="all" dirty="0">
                <a:solidFill>
                  <a:srgbClr val="002060"/>
                </a:solidFill>
                <a:latin typeface="Arial Narrow" pitchFamily="34" charset="0"/>
              </a:rPr>
              <a:t> experiment</a:t>
            </a:r>
            <a:endParaRPr lang="ru-RU" sz="2000" b="1" cap="all" dirty="0">
              <a:solidFill>
                <a:srgbClr val="002060"/>
              </a:solidFill>
              <a:latin typeface="Arial Narrow" pitchFamily="34" charset="0"/>
            </a:endParaRPr>
          </a:p>
        </p:txBody>
      </p:sp>
      <p:sp>
        <p:nvSpPr>
          <p:cNvPr id="40967" name="Text Box 13"/>
          <p:cNvSpPr txBox="1">
            <a:spLocks noChangeArrowheads="1"/>
          </p:cNvSpPr>
          <p:nvPr/>
        </p:nvSpPr>
        <p:spPr bwMode="auto">
          <a:xfrm>
            <a:off x="774700" y="2078038"/>
            <a:ext cx="3008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r>
              <a:rPr lang="en-US" b="1">
                <a:solidFill>
                  <a:srgbClr val="002060"/>
                </a:solidFill>
                <a:latin typeface="Arial Narrow" pitchFamily="34" charset="0"/>
              </a:rPr>
              <a:t>Main parameters of  the experiment</a:t>
            </a:r>
            <a:endParaRPr lang="ru-RU" b="1">
              <a:solidFill>
                <a:srgbClr val="002060"/>
              </a:solidFill>
              <a:latin typeface="Arial Narrow" pitchFamily="34" charset="0"/>
            </a:endParaRPr>
          </a:p>
        </p:txBody>
      </p:sp>
      <p:sp>
        <p:nvSpPr>
          <p:cNvPr id="40968" name="Text Box 14"/>
          <p:cNvSpPr txBox="1">
            <a:spLocks noChangeArrowheads="1"/>
          </p:cNvSpPr>
          <p:nvPr/>
        </p:nvSpPr>
        <p:spPr bwMode="auto">
          <a:xfrm>
            <a:off x="6300788" y="2133600"/>
            <a:ext cx="12525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r>
              <a:rPr lang="en-US" b="1">
                <a:solidFill>
                  <a:srgbClr val="002060"/>
                </a:solidFill>
                <a:latin typeface="Arial Narrow" pitchFamily="34" charset="0"/>
              </a:rPr>
              <a:t>Test scenario</a:t>
            </a:r>
            <a:endParaRPr lang="ru-RU" b="1">
              <a:solidFill>
                <a:srgbClr val="002060"/>
              </a:solidFill>
              <a:latin typeface="Arial Narrow" pitchFamily="34" charset="0"/>
            </a:endParaRPr>
          </a:p>
        </p:txBody>
      </p:sp>
    </p:spTree>
  </p:cSld>
  <p:clrMapOvr>
    <a:masterClrMapping/>
  </p:clrMapOvr>
  <p:transition spd="slow">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5"/>
          <p:cNvSpPr>
            <a:spLocks noGrp="1"/>
          </p:cNvSpPr>
          <p:nvPr>
            <p:ph type="sldNum" sz="quarter" idx="12"/>
          </p:nvPr>
        </p:nvSpPr>
        <p:spPr/>
        <p:txBody>
          <a:bodyPr/>
          <a:lstStyle/>
          <a:p>
            <a:pPr>
              <a:defRPr/>
            </a:pPr>
            <a:fld id="{48382016-9C37-4CD7-8A8A-215A0B504E72}" type="slidenum">
              <a:rPr lang="ru-RU"/>
              <a:pPr>
                <a:defRPr/>
              </a:pPr>
              <a:t>27</a:t>
            </a:fld>
            <a:endParaRPr lang="ru-RU"/>
          </a:p>
        </p:txBody>
      </p:sp>
      <p:pic>
        <p:nvPicPr>
          <p:cNvPr id="41987" name="Picture 3" descr="Мощность"/>
          <p:cNvPicPr>
            <a:picLocks noChangeAspect="1" noChangeArrowheads="1"/>
          </p:cNvPicPr>
          <p:nvPr/>
        </p:nvPicPr>
        <p:blipFill>
          <a:blip r:embed="rId3">
            <a:extLst>
              <a:ext uri="{28A0092B-C50C-407E-A947-70E740481C1C}">
                <a14:useLocalDpi xmlns:a14="http://schemas.microsoft.com/office/drawing/2010/main" val="0"/>
              </a:ext>
            </a:extLst>
          </a:blip>
          <a:srcRect r="35857" b="46530"/>
          <a:stretch>
            <a:fillRect/>
          </a:stretch>
        </p:blipFill>
        <p:spPr bwMode="auto">
          <a:xfrm>
            <a:off x="4608513" y="2297113"/>
            <a:ext cx="406082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6" descr="Расходы пар арго воздух"/>
          <p:cNvPicPr>
            <a:picLocks noChangeAspect="1" noChangeArrowheads="1"/>
          </p:cNvPicPr>
          <p:nvPr/>
        </p:nvPicPr>
        <p:blipFill>
          <a:blip r:embed="rId4" cstate="print">
            <a:extLst>
              <a:ext uri="{28A0092B-C50C-407E-A947-70E740481C1C}">
                <a14:useLocalDpi xmlns:a14="http://schemas.microsoft.com/office/drawing/2010/main" val="0"/>
              </a:ext>
            </a:extLst>
          </a:blip>
          <a:srcRect r="35965" b="45940"/>
          <a:stretch>
            <a:fillRect/>
          </a:stretch>
        </p:blipFill>
        <p:spPr bwMode="auto">
          <a:xfrm>
            <a:off x="519113" y="873125"/>
            <a:ext cx="3833812"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7" descr="Температура"/>
          <p:cNvPicPr>
            <a:picLocks noChangeAspect="1" noChangeArrowheads="1"/>
          </p:cNvPicPr>
          <p:nvPr/>
        </p:nvPicPr>
        <p:blipFill>
          <a:blip r:embed="rId5">
            <a:extLst>
              <a:ext uri="{28A0092B-C50C-407E-A947-70E740481C1C}">
                <a14:useLocalDpi xmlns:a14="http://schemas.microsoft.com/office/drawing/2010/main" val="0"/>
              </a:ext>
            </a:extLst>
          </a:blip>
          <a:srcRect l="17305" r="19763" b="67233"/>
          <a:stretch>
            <a:fillRect/>
          </a:stretch>
        </p:blipFill>
        <p:spPr bwMode="auto">
          <a:xfrm>
            <a:off x="519113" y="3392488"/>
            <a:ext cx="3956050"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8"/>
          <p:cNvSpPr txBox="1">
            <a:spLocks noChangeArrowheads="1"/>
          </p:cNvSpPr>
          <p:nvPr/>
        </p:nvSpPr>
        <p:spPr bwMode="auto">
          <a:xfrm>
            <a:off x="1322388" y="909638"/>
            <a:ext cx="1831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r>
              <a:rPr lang="en-US" sz="1200" b="1">
                <a:solidFill>
                  <a:srgbClr val="002060"/>
                </a:solidFill>
                <a:latin typeface="Arial Narrow" pitchFamily="34" charset="0"/>
              </a:rPr>
              <a:t>Flow rate of steam and argon</a:t>
            </a:r>
            <a:endParaRPr lang="ru-RU" sz="1200" b="1">
              <a:solidFill>
                <a:srgbClr val="002060"/>
              </a:solidFill>
              <a:latin typeface="Arial Narrow" pitchFamily="34" charset="0"/>
            </a:endParaRPr>
          </a:p>
        </p:txBody>
      </p:sp>
      <p:sp>
        <p:nvSpPr>
          <p:cNvPr id="41991" name="Text Box 9"/>
          <p:cNvSpPr txBox="1">
            <a:spLocks noChangeArrowheads="1"/>
          </p:cNvSpPr>
          <p:nvPr/>
        </p:nvSpPr>
        <p:spPr bwMode="auto">
          <a:xfrm>
            <a:off x="5192713" y="2406650"/>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r>
              <a:rPr lang="en-US" sz="1200" b="1">
                <a:solidFill>
                  <a:srgbClr val="002060"/>
                </a:solidFill>
                <a:latin typeface="Arial Narrow" pitchFamily="34" charset="0"/>
              </a:rPr>
              <a:t>Electrical power</a:t>
            </a:r>
            <a:endParaRPr lang="ru-RU" sz="1200" b="1">
              <a:solidFill>
                <a:srgbClr val="002060"/>
              </a:solidFill>
              <a:latin typeface="Arial Narrow" pitchFamily="34" charset="0"/>
            </a:endParaRPr>
          </a:p>
        </p:txBody>
      </p:sp>
      <p:sp>
        <p:nvSpPr>
          <p:cNvPr id="41992" name="Text Box 10"/>
          <p:cNvSpPr txBox="1">
            <a:spLocks noChangeArrowheads="1"/>
          </p:cNvSpPr>
          <p:nvPr/>
        </p:nvSpPr>
        <p:spPr bwMode="auto">
          <a:xfrm>
            <a:off x="1103313" y="3392488"/>
            <a:ext cx="1690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r>
              <a:rPr lang="en-US" sz="1200" b="1">
                <a:solidFill>
                  <a:srgbClr val="002060"/>
                </a:solidFill>
                <a:latin typeface="Arial Narrow" pitchFamily="34" charset="0"/>
              </a:rPr>
              <a:t>The claddings temperature</a:t>
            </a:r>
            <a:endParaRPr lang="ru-RU" sz="1200" b="1">
              <a:solidFill>
                <a:srgbClr val="002060"/>
              </a:solidFill>
              <a:latin typeface="Arial Narrow" pitchFamily="34" charset="0"/>
            </a:endParaRPr>
          </a:p>
        </p:txBody>
      </p:sp>
      <p:sp>
        <p:nvSpPr>
          <p:cNvPr id="33801" name="Text Box 12"/>
          <p:cNvSpPr txBox="1">
            <a:spLocks noChangeArrowheads="1"/>
          </p:cNvSpPr>
          <p:nvPr/>
        </p:nvSpPr>
        <p:spPr bwMode="auto">
          <a:xfrm>
            <a:off x="1908175" y="441325"/>
            <a:ext cx="5384800" cy="400050"/>
          </a:xfrm>
          <a:prstGeom prst="rect">
            <a:avLst/>
          </a:prstGeom>
          <a:noFill/>
          <a:ln w="9525">
            <a:noFill/>
            <a:miter lim="800000"/>
            <a:headEnd/>
            <a:tailEnd/>
          </a:ln>
        </p:spPr>
        <p:txBody>
          <a:bodyPr wrap="none">
            <a:spAutoFit/>
          </a:bodyPr>
          <a:lstStyle/>
          <a:p>
            <a:pPr algn="l">
              <a:defRPr/>
            </a:pPr>
            <a:r>
              <a:rPr lang="en-US" sz="2000" b="1" cap="all" dirty="0">
                <a:solidFill>
                  <a:srgbClr val="002060"/>
                </a:solidFill>
                <a:latin typeface="Arial Narrow" pitchFamily="34" charset="0"/>
              </a:rPr>
              <a:t>Main results of </a:t>
            </a:r>
            <a:r>
              <a:rPr lang="en-US" sz="2000" b="1" cap="all" dirty="0">
                <a:solidFill>
                  <a:srgbClr val="002060"/>
                </a:solidFill>
                <a:latin typeface="Arial Narrow" pitchFamily="34" charset="0"/>
              </a:rPr>
              <a:t>PARAMETER-SF</a:t>
            </a:r>
            <a:r>
              <a:rPr lang="ru-RU" sz="2000" b="1" cap="all" dirty="0">
                <a:solidFill>
                  <a:srgbClr val="002060"/>
                </a:solidFill>
                <a:latin typeface="Arial Narrow" pitchFamily="34" charset="0"/>
              </a:rPr>
              <a:t>4</a:t>
            </a:r>
            <a:r>
              <a:rPr lang="en-US" sz="2000" b="1" cap="all" dirty="0">
                <a:solidFill>
                  <a:srgbClr val="002060"/>
                </a:solidFill>
                <a:latin typeface="Arial Narrow" pitchFamily="34" charset="0"/>
              </a:rPr>
              <a:t> </a:t>
            </a:r>
            <a:r>
              <a:rPr lang="en-US" sz="2000" b="1" cap="all" dirty="0">
                <a:solidFill>
                  <a:srgbClr val="002060"/>
                </a:solidFill>
                <a:latin typeface="Arial Narrow" pitchFamily="34" charset="0"/>
              </a:rPr>
              <a:t>experiment</a:t>
            </a:r>
            <a:endParaRPr lang="ru-RU" sz="2000" b="1" cap="all" dirty="0">
              <a:solidFill>
                <a:srgbClr val="002060"/>
              </a:solidFill>
              <a:latin typeface="Arial Narrow" pitchFamily="34" charset="0"/>
            </a:endParaRPr>
          </a:p>
        </p:txBody>
      </p:sp>
    </p:spTree>
  </p:cSld>
  <p:clrMapOvr>
    <a:masterClrMapping/>
  </p:clrMapOvr>
  <p:transition spd="slow">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p:txBody>
          <a:bodyPr/>
          <a:lstStyle/>
          <a:p>
            <a:pPr>
              <a:defRPr/>
            </a:pPr>
            <a:fld id="{B7150E21-48C7-4F42-B582-1E2841F6851A}" type="slidenum">
              <a:rPr lang="ru-RU"/>
              <a:pPr>
                <a:defRPr/>
              </a:pPr>
              <a:t>28</a:t>
            </a:fld>
            <a:endParaRPr lang="ru-RU"/>
          </a:p>
        </p:txBody>
      </p:sp>
      <p:pic>
        <p:nvPicPr>
          <p:cNvPr id="43011" name="Picture 4" descr="Воздух"/>
          <p:cNvPicPr>
            <a:picLocks noChangeAspect="1" noChangeArrowheads="1"/>
          </p:cNvPicPr>
          <p:nvPr/>
        </p:nvPicPr>
        <p:blipFill>
          <a:blip r:embed="rId3">
            <a:extLst>
              <a:ext uri="{28A0092B-C50C-407E-A947-70E740481C1C}">
                <a14:useLocalDpi xmlns:a14="http://schemas.microsoft.com/office/drawing/2010/main" val="0"/>
              </a:ext>
            </a:extLst>
          </a:blip>
          <a:srcRect r="36215" b="64812"/>
          <a:stretch>
            <a:fillRect/>
          </a:stretch>
        </p:blipFill>
        <p:spPr bwMode="auto">
          <a:xfrm>
            <a:off x="592138" y="1019175"/>
            <a:ext cx="7192962" cy="419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5"/>
          <p:cNvSpPr txBox="1">
            <a:spLocks noChangeArrowheads="1"/>
          </p:cNvSpPr>
          <p:nvPr/>
        </p:nvSpPr>
        <p:spPr bwMode="auto">
          <a:xfrm>
            <a:off x="555625" y="5291138"/>
            <a:ext cx="6875463"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spcBef>
                <a:spcPct val="20000"/>
              </a:spcBef>
              <a:buClr>
                <a:schemeClr val="hlink"/>
              </a:buClr>
              <a:buSzPct val="65000"/>
              <a:buFont typeface="Wingdings" pitchFamily="2" charset="2"/>
              <a:buNone/>
            </a:pPr>
            <a:r>
              <a:rPr lang="en-US" b="1">
                <a:solidFill>
                  <a:srgbClr val="002060"/>
                </a:solidFill>
                <a:latin typeface="Arial Narrow" pitchFamily="34" charset="0"/>
              </a:rPr>
              <a:t>Volumetric oxygen concentration measured with the systems of continuous (OLCT20) </a:t>
            </a:r>
            <a:endParaRPr lang="ru-RU" b="1">
              <a:solidFill>
                <a:srgbClr val="002060"/>
              </a:solidFill>
              <a:latin typeface="Arial Narrow" pitchFamily="34" charset="0"/>
            </a:endParaRPr>
          </a:p>
          <a:p>
            <a:pPr algn="l" eaLnBrk="1" hangingPunct="1">
              <a:spcBef>
                <a:spcPct val="20000"/>
              </a:spcBef>
              <a:buClr>
                <a:schemeClr val="hlink"/>
              </a:buClr>
              <a:buSzPct val="65000"/>
              <a:buFont typeface="Wingdings" pitchFamily="2" charset="2"/>
              <a:buNone/>
            </a:pPr>
            <a:r>
              <a:rPr lang="en-US" b="1">
                <a:solidFill>
                  <a:srgbClr val="002060"/>
                </a:solidFill>
                <a:latin typeface="Arial Narrow" pitchFamily="34" charset="0"/>
              </a:rPr>
              <a:t>and discrete (Sampling) oxygen monitoring and air flow rate at the test section inlet G(R6).</a:t>
            </a:r>
            <a:endParaRPr lang="ru-RU" b="1">
              <a:solidFill>
                <a:srgbClr val="002060"/>
              </a:solidFill>
              <a:latin typeface="Arial Narrow" pitchFamily="34" charset="0"/>
            </a:endParaRPr>
          </a:p>
        </p:txBody>
      </p:sp>
      <p:sp>
        <p:nvSpPr>
          <p:cNvPr id="34821" name="Text Box 6"/>
          <p:cNvSpPr txBox="1">
            <a:spLocks noChangeArrowheads="1"/>
          </p:cNvSpPr>
          <p:nvPr/>
        </p:nvSpPr>
        <p:spPr bwMode="auto">
          <a:xfrm>
            <a:off x="701675" y="544513"/>
            <a:ext cx="4805363" cy="400050"/>
          </a:xfrm>
          <a:prstGeom prst="rect">
            <a:avLst/>
          </a:prstGeom>
          <a:noFill/>
          <a:ln w="9525">
            <a:noFill/>
            <a:miter lim="800000"/>
            <a:headEnd/>
            <a:tailEnd/>
          </a:ln>
        </p:spPr>
        <p:txBody>
          <a:bodyPr wrap="none">
            <a:spAutoFit/>
          </a:bodyPr>
          <a:lstStyle/>
          <a:p>
            <a:pPr algn="l">
              <a:defRPr/>
            </a:pPr>
            <a:r>
              <a:rPr lang="en-US" sz="2000" b="1" cap="all" dirty="0">
                <a:solidFill>
                  <a:srgbClr val="002060"/>
                </a:solidFill>
                <a:latin typeface="Arial Narrow" pitchFamily="34" charset="0"/>
              </a:rPr>
              <a:t>Monitoring of oxygen concentration </a:t>
            </a:r>
            <a:endParaRPr lang="ru-RU" sz="2000" b="1" cap="all" dirty="0">
              <a:solidFill>
                <a:srgbClr val="002060"/>
              </a:solidFill>
              <a:latin typeface="Arial Narrow" pitchFamily="34" charset="0"/>
            </a:endParaRPr>
          </a:p>
        </p:txBody>
      </p:sp>
    </p:spTree>
  </p:cSld>
  <p:clrMapOvr>
    <a:masterClrMapping/>
  </p:clrMapOvr>
  <p:transition spd="slow">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5"/>
          <p:cNvSpPr>
            <a:spLocks noGrp="1"/>
          </p:cNvSpPr>
          <p:nvPr>
            <p:ph type="sldNum" sz="quarter" idx="12"/>
          </p:nvPr>
        </p:nvSpPr>
        <p:spPr/>
        <p:txBody>
          <a:bodyPr/>
          <a:lstStyle/>
          <a:p>
            <a:pPr>
              <a:defRPr/>
            </a:pPr>
            <a:fld id="{909553AD-6A1E-442D-9840-5A0010FE0582}" type="slidenum">
              <a:rPr lang="ru-RU"/>
              <a:pPr>
                <a:defRPr/>
              </a:pPr>
              <a:t>29</a:t>
            </a:fld>
            <a:endParaRPr lang="ru-RU"/>
          </a:p>
        </p:txBody>
      </p:sp>
      <p:pic>
        <p:nvPicPr>
          <p:cNvPr id="44035" name="Picture 3" descr="Водород масса"/>
          <p:cNvPicPr>
            <a:picLocks noChangeAspect="1" noChangeArrowheads="1"/>
          </p:cNvPicPr>
          <p:nvPr/>
        </p:nvPicPr>
        <p:blipFill>
          <a:blip r:embed="rId3">
            <a:extLst>
              <a:ext uri="{28A0092B-C50C-407E-A947-70E740481C1C}">
                <a14:useLocalDpi xmlns:a14="http://schemas.microsoft.com/office/drawing/2010/main" val="0"/>
              </a:ext>
            </a:extLst>
          </a:blip>
          <a:srcRect r="36380" b="64760"/>
          <a:stretch>
            <a:fillRect/>
          </a:stretch>
        </p:blipFill>
        <p:spPr bwMode="auto">
          <a:xfrm>
            <a:off x="4681538" y="3465513"/>
            <a:ext cx="4016375"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0312" name="Text Box 8"/>
          <p:cNvSpPr txBox="1">
            <a:spLocks noChangeArrowheads="1"/>
          </p:cNvSpPr>
          <p:nvPr/>
        </p:nvSpPr>
        <p:spPr bwMode="auto">
          <a:xfrm>
            <a:off x="5229225" y="3502025"/>
            <a:ext cx="1741488" cy="498475"/>
          </a:xfrm>
          <a:prstGeom prst="rect">
            <a:avLst/>
          </a:prstGeom>
          <a:noFill/>
          <a:ln w="9525" algn="ctr">
            <a:noFill/>
            <a:miter lim="800000"/>
            <a:headEnd/>
            <a:tailEnd/>
          </a:ln>
          <a:effectLst/>
        </p:spPr>
        <p:txBody>
          <a:bodyPr wrap="none">
            <a:spAutoFit/>
          </a:bodyPr>
          <a:lstStyle/>
          <a:p>
            <a:pPr marL="342900" indent="-342900">
              <a:spcBef>
                <a:spcPct val="20000"/>
              </a:spcBef>
              <a:buClr>
                <a:schemeClr val="hlink"/>
              </a:buClr>
              <a:buSzPct val="65000"/>
              <a:buFont typeface="Wingdings" pitchFamily="2" charset="2"/>
              <a:buNone/>
              <a:defRPr/>
            </a:pPr>
            <a:r>
              <a:rPr lang="en-US" sz="1200" b="1" dirty="0">
                <a:solidFill>
                  <a:srgbClr val="002060"/>
                </a:solidFill>
                <a:effectLst>
                  <a:outerShdw blurRad="38100" dist="38100" dir="2700000" algn="tl">
                    <a:srgbClr val="000000"/>
                  </a:outerShdw>
                </a:effectLst>
              </a:rPr>
              <a:t> </a:t>
            </a:r>
            <a:r>
              <a:rPr lang="en-US" sz="1200" b="1" dirty="0">
                <a:solidFill>
                  <a:srgbClr val="002060"/>
                </a:solidFill>
              </a:rPr>
              <a:t>Hydrogen mass and </a:t>
            </a:r>
          </a:p>
          <a:p>
            <a:pPr marL="342900" indent="-342900">
              <a:spcBef>
                <a:spcPct val="20000"/>
              </a:spcBef>
              <a:buClr>
                <a:schemeClr val="hlink"/>
              </a:buClr>
              <a:buSzPct val="65000"/>
              <a:buFont typeface="Wingdings" pitchFamily="2" charset="2"/>
              <a:buNone/>
              <a:defRPr/>
            </a:pPr>
            <a:r>
              <a:rPr lang="en-US" sz="1200" b="1" dirty="0">
                <a:solidFill>
                  <a:srgbClr val="002060"/>
                </a:solidFill>
              </a:rPr>
              <a:t>f</a:t>
            </a:r>
            <a:r>
              <a:rPr lang="en-US" sz="1200" b="1" dirty="0">
                <a:solidFill>
                  <a:srgbClr val="002060"/>
                </a:solidFill>
              </a:rPr>
              <a:t>low rate</a:t>
            </a:r>
            <a:r>
              <a:rPr lang="en-US" sz="1200" b="1" dirty="0">
                <a:solidFill>
                  <a:srgbClr val="002060"/>
                </a:solidFill>
              </a:rPr>
              <a:t>.</a:t>
            </a:r>
          </a:p>
        </p:txBody>
      </p:sp>
      <p:sp>
        <p:nvSpPr>
          <p:cNvPr id="35848" name="Rectangle 9"/>
          <p:cNvSpPr>
            <a:spLocks noChangeArrowheads="1"/>
          </p:cNvSpPr>
          <p:nvPr/>
        </p:nvSpPr>
        <p:spPr bwMode="auto">
          <a:xfrm>
            <a:off x="738188" y="508000"/>
            <a:ext cx="6502400" cy="401638"/>
          </a:xfrm>
          <a:prstGeom prst="rect">
            <a:avLst/>
          </a:prstGeom>
          <a:noFill/>
          <a:ln w="9525">
            <a:noFill/>
            <a:miter lim="800000"/>
            <a:headEnd/>
            <a:tailEnd/>
          </a:ln>
        </p:spPr>
        <p:txBody>
          <a:bodyPr wrap="none" anchor="ctr">
            <a:spAutoFit/>
          </a:bodyPr>
          <a:lstStyle/>
          <a:p>
            <a:pPr algn="l">
              <a:defRPr/>
            </a:pPr>
            <a:r>
              <a:rPr lang="en-US" sz="2000" b="1" cap="all" dirty="0">
                <a:solidFill>
                  <a:srgbClr val="002060"/>
                </a:solidFill>
                <a:latin typeface="Arial Narrow" pitchFamily="34" charset="0"/>
              </a:rPr>
              <a:t>Monitoring of volumetric hydrogen concentration</a:t>
            </a:r>
            <a:endParaRPr lang="ru-RU" sz="2000" b="1" cap="all" dirty="0">
              <a:solidFill>
                <a:srgbClr val="002060"/>
              </a:solidFill>
              <a:latin typeface="Arial Narrow" pitchFamily="34" charset="0"/>
            </a:endParaRPr>
          </a:p>
        </p:txBody>
      </p:sp>
      <p:pic>
        <p:nvPicPr>
          <p:cNvPr id="44038" name="Picture 10" descr="Водород SF2"/>
          <p:cNvPicPr>
            <a:picLocks noChangeAspect="1" noChangeArrowheads="1"/>
          </p:cNvPicPr>
          <p:nvPr/>
        </p:nvPicPr>
        <p:blipFill>
          <a:blip r:embed="rId4">
            <a:extLst>
              <a:ext uri="{28A0092B-C50C-407E-A947-70E740481C1C}">
                <a14:useLocalDpi xmlns:a14="http://schemas.microsoft.com/office/drawing/2010/main" val="0"/>
              </a:ext>
            </a:extLst>
          </a:blip>
          <a:srcRect r="19431" b="30528"/>
          <a:stretch>
            <a:fillRect/>
          </a:stretch>
        </p:blipFill>
        <p:spPr bwMode="auto">
          <a:xfrm>
            <a:off x="555625" y="982663"/>
            <a:ext cx="418465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Text Box 6"/>
          <p:cNvSpPr txBox="1">
            <a:spLocks noChangeArrowheads="1"/>
          </p:cNvSpPr>
          <p:nvPr/>
        </p:nvSpPr>
        <p:spPr bwMode="auto">
          <a:xfrm>
            <a:off x="1249363" y="1092200"/>
            <a:ext cx="1757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r>
              <a:rPr lang="en-US" sz="1200" b="1">
                <a:solidFill>
                  <a:srgbClr val="002060"/>
                </a:solidFill>
              </a:rPr>
              <a:t>Volumetric hydrogen </a:t>
            </a:r>
          </a:p>
          <a:p>
            <a:pPr eaLnBrk="1" hangingPunct="1"/>
            <a:r>
              <a:rPr lang="en-US" sz="1200" b="1">
                <a:solidFill>
                  <a:srgbClr val="002060"/>
                </a:solidFill>
              </a:rPr>
              <a:t>concentration</a:t>
            </a:r>
            <a:endParaRPr lang="ru-RU" sz="1200" b="1">
              <a:solidFill>
                <a:srgbClr val="002060"/>
              </a:solidFill>
            </a:endParaRPr>
          </a:p>
        </p:txBody>
      </p:sp>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p:txBody>
          <a:bodyPr/>
          <a:lstStyle/>
          <a:p>
            <a:pPr>
              <a:defRPr/>
            </a:pPr>
            <a:fld id="{2475CA14-14C3-4C60-B325-35E0C9CF576F}" type="slidenum">
              <a:rPr lang="ru-RU"/>
              <a:pPr>
                <a:defRPr/>
              </a:pPr>
              <a:t>3</a:t>
            </a:fld>
            <a:endParaRPr lang="ru-RU"/>
          </a:p>
        </p:txBody>
      </p:sp>
      <p:sp>
        <p:nvSpPr>
          <p:cNvPr id="658436" name="Rectangle 4"/>
          <p:cNvSpPr>
            <a:spLocks noChangeArrowheads="1"/>
          </p:cNvSpPr>
          <p:nvPr/>
        </p:nvSpPr>
        <p:spPr bwMode="auto">
          <a:xfrm>
            <a:off x="2709863" y="654050"/>
            <a:ext cx="3522662" cy="369888"/>
          </a:xfrm>
          <a:prstGeom prst="rect">
            <a:avLst/>
          </a:prstGeom>
          <a:noFill/>
          <a:ln w="9525">
            <a:noFill/>
            <a:miter lim="800000"/>
            <a:headEnd/>
            <a:tailEnd/>
          </a:ln>
          <a:effectLst/>
        </p:spPr>
        <p:txBody>
          <a:bodyPr wrap="none">
            <a:spAutoFit/>
          </a:bodyPr>
          <a:lstStyle/>
          <a:p>
            <a:pPr algn="l">
              <a:defRPr/>
            </a:pPr>
            <a:r>
              <a:rPr lang="en-US" sz="1800" b="1" cap="all" dirty="0">
                <a:solidFill>
                  <a:srgbClr val="002060"/>
                </a:solidFill>
              </a:rPr>
              <a:t>Foreign Collaborators</a:t>
            </a:r>
            <a:r>
              <a:rPr lang="ru-RU" sz="1800" cap="all" dirty="0">
                <a:solidFill>
                  <a:srgbClr val="002060"/>
                </a:solidFill>
              </a:rPr>
              <a:t> </a:t>
            </a:r>
            <a:r>
              <a:rPr lang="ru-RU" sz="1800" dirty="0">
                <a:solidFill>
                  <a:srgbClr val="002060"/>
                </a:solidFill>
              </a:rPr>
              <a:t>:</a:t>
            </a:r>
          </a:p>
        </p:txBody>
      </p:sp>
      <p:sp>
        <p:nvSpPr>
          <p:cNvPr id="17412" name="Rectangle 5"/>
          <p:cNvSpPr>
            <a:spLocks noChangeArrowheads="1"/>
          </p:cNvSpPr>
          <p:nvPr/>
        </p:nvSpPr>
        <p:spPr bwMode="auto">
          <a:xfrm>
            <a:off x="847725" y="1274763"/>
            <a:ext cx="2738438"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de-DE" b="1">
                <a:solidFill>
                  <a:srgbClr val="002060"/>
                </a:solidFill>
              </a:rPr>
              <a:t>STUCKERT, Juri</a:t>
            </a:r>
          </a:p>
          <a:p>
            <a:pPr algn="l"/>
            <a:r>
              <a:rPr lang="ru-RU" b="1">
                <a:solidFill>
                  <a:srgbClr val="002060"/>
                </a:solidFill>
              </a:rPr>
              <a:t>(</a:t>
            </a:r>
            <a:r>
              <a:rPr lang="en-US" b="1">
                <a:solidFill>
                  <a:srgbClr val="002060"/>
                </a:solidFill>
              </a:rPr>
              <a:t>FZK) </a:t>
            </a:r>
            <a:r>
              <a:rPr lang="de-DE" b="1">
                <a:solidFill>
                  <a:srgbClr val="002060"/>
                </a:solidFill>
              </a:rPr>
              <a:t>Germany</a:t>
            </a:r>
            <a:endParaRPr lang="ru-RU" b="1">
              <a:solidFill>
                <a:srgbClr val="002060"/>
              </a:solidFill>
            </a:endParaRPr>
          </a:p>
          <a:p>
            <a:pPr algn="l"/>
            <a:endParaRPr lang="ru-RU" b="1">
              <a:solidFill>
                <a:srgbClr val="002060"/>
              </a:solidFill>
            </a:endParaRPr>
          </a:p>
          <a:p>
            <a:pPr algn="l"/>
            <a:r>
              <a:rPr lang="de-DE" b="1">
                <a:solidFill>
                  <a:srgbClr val="002060"/>
                </a:solidFill>
              </a:rPr>
              <a:t>TROMM, Thomas-Walter</a:t>
            </a:r>
            <a:endParaRPr lang="ru-RU" b="1">
              <a:solidFill>
                <a:srgbClr val="002060"/>
              </a:solidFill>
            </a:endParaRPr>
          </a:p>
          <a:p>
            <a:pPr algn="l"/>
            <a:r>
              <a:rPr lang="en-US" b="1">
                <a:solidFill>
                  <a:srgbClr val="002060"/>
                </a:solidFill>
              </a:rPr>
              <a:t>(FZK) </a:t>
            </a:r>
            <a:r>
              <a:rPr lang="de-DE" b="1">
                <a:solidFill>
                  <a:srgbClr val="002060"/>
                </a:solidFill>
              </a:rPr>
              <a:t>Germany</a:t>
            </a:r>
            <a:endParaRPr lang="ru-RU" b="1">
              <a:solidFill>
                <a:srgbClr val="002060"/>
              </a:solidFill>
            </a:endParaRPr>
          </a:p>
          <a:p>
            <a:pPr algn="l"/>
            <a:endParaRPr lang="ru-RU" b="1">
              <a:solidFill>
                <a:srgbClr val="002060"/>
              </a:solidFill>
            </a:endParaRPr>
          </a:p>
          <a:p>
            <a:pPr algn="l"/>
            <a:r>
              <a:rPr lang="de-DE" b="1">
                <a:solidFill>
                  <a:srgbClr val="002060"/>
                </a:solidFill>
              </a:rPr>
              <a:t>BOTTOMLEY, David</a:t>
            </a:r>
            <a:endParaRPr lang="ru-RU" b="1">
              <a:solidFill>
                <a:srgbClr val="002060"/>
              </a:solidFill>
            </a:endParaRPr>
          </a:p>
          <a:p>
            <a:pPr algn="l"/>
            <a:r>
              <a:rPr lang="en-US" b="1">
                <a:solidFill>
                  <a:srgbClr val="002060"/>
                </a:solidFill>
              </a:rPr>
              <a:t>(ITU) </a:t>
            </a:r>
            <a:r>
              <a:rPr lang="de-DE" b="1">
                <a:solidFill>
                  <a:srgbClr val="002060"/>
                </a:solidFill>
              </a:rPr>
              <a:t>Germany</a:t>
            </a:r>
            <a:endParaRPr lang="ru-RU" b="1">
              <a:solidFill>
                <a:srgbClr val="002060"/>
              </a:solidFill>
            </a:endParaRPr>
          </a:p>
          <a:p>
            <a:pPr algn="l"/>
            <a:endParaRPr lang="ru-RU" b="1">
              <a:solidFill>
                <a:srgbClr val="002060"/>
              </a:solidFill>
            </a:endParaRPr>
          </a:p>
          <a:p>
            <a:pPr algn="l"/>
            <a:r>
              <a:rPr lang="fr-FR" b="1">
                <a:solidFill>
                  <a:srgbClr val="002060"/>
                </a:solidFill>
              </a:rPr>
              <a:t>LAMY, Jean-Sylvestre</a:t>
            </a:r>
            <a:endParaRPr lang="ru-RU" b="1">
              <a:solidFill>
                <a:srgbClr val="002060"/>
              </a:solidFill>
            </a:endParaRPr>
          </a:p>
          <a:p>
            <a:pPr algn="l"/>
            <a:r>
              <a:rPr lang="en-US" b="1">
                <a:solidFill>
                  <a:srgbClr val="002060"/>
                </a:solidFill>
              </a:rPr>
              <a:t>(EdF) </a:t>
            </a:r>
            <a:r>
              <a:rPr lang="fr-FR" b="1">
                <a:solidFill>
                  <a:srgbClr val="002060"/>
                </a:solidFill>
              </a:rPr>
              <a:t>France</a:t>
            </a:r>
            <a:endParaRPr lang="ru-RU" b="1">
              <a:solidFill>
                <a:srgbClr val="002060"/>
              </a:solidFill>
            </a:endParaRPr>
          </a:p>
          <a:p>
            <a:pPr algn="l"/>
            <a:endParaRPr lang="ru-RU" b="1">
              <a:solidFill>
                <a:srgbClr val="002060"/>
              </a:solidFill>
            </a:endParaRPr>
          </a:p>
          <a:p>
            <a:pPr algn="l"/>
            <a:r>
              <a:rPr lang="nb-NO" b="1">
                <a:solidFill>
                  <a:srgbClr val="002060"/>
                </a:solidFill>
              </a:rPr>
              <a:t>ALLELEIN, Hans-Josef</a:t>
            </a:r>
            <a:endParaRPr lang="ru-RU" b="1">
              <a:solidFill>
                <a:srgbClr val="002060"/>
              </a:solidFill>
            </a:endParaRPr>
          </a:p>
          <a:p>
            <a:pPr algn="l"/>
            <a:r>
              <a:rPr lang="en-US" b="1">
                <a:solidFill>
                  <a:srgbClr val="002060"/>
                </a:solidFill>
              </a:rPr>
              <a:t>(GRS) </a:t>
            </a:r>
            <a:r>
              <a:rPr lang="de-DE" b="1">
                <a:solidFill>
                  <a:srgbClr val="002060"/>
                </a:solidFill>
              </a:rPr>
              <a:t>Germany</a:t>
            </a:r>
            <a:endParaRPr lang="ru-RU" b="1">
              <a:solidFill>
                <a:srgbClr val="002060"/>
              </a:solidFill>
            </a:endParaRPr>
          </a:p>
          <a:p>
            <a:pPr algn="l"/>
            <a:endParaRPr lang="ru-RU" b="1">
              <a:solidFill>
                <a:srgbClr val="002060"/>
              </a:solidFill>
            </a:endParaRPr>
          </a:p>
        </p:txBody>
      </p:sp>
      <p:sp>
        <p:nvSpPr>
          <p:cNvPr id="17413" name="Rectangle 6"/>
          <p:cNvSpPr>
            <a:spLocks noChangeArrowheads="1"/>
          </p:cNvSpPr>
          <p:nvPr/>
        </p:nvSpPr>
        <p:spPr bwMode="auto">
          <a:xfrm>
            <a:off x="4864100" y="1238250"/>
            <a:ext cx="2700338"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de-DE" b="1">
                <a:solidFill>
                  <a:srgbClr val="002060"/>
                </a:solidFill>
              </a:rPr>
              <a:t>TRAMBAUER, Klaus</a:t>
            </a:r>
            <a:endParaRPr lang="ru-RU" b="1">
              <a:solidFill>
                <a:srgbClr val="002060"/>
              </a:solidFill>
            </a:endParaRPr>
          </a:p>
          <a:p>
            <a:pPr algn="l"/>
            <a:r>
              <a:rPr lang="en-US" b="1">
                <a:solidFill>
                  <a:srgbClr val="002060"/>
                </a:solidFill>
              </a:rPr>
              <a:t>(GRS) </a:t>
            </a:r>
            <a:r>
              <a:rPr lang="de-DE" b="1">
                <a:solidFill>
                  <a:srgbClr val="002060"/>
                </a:solidFill>
              </a:rPr>
              <a:t>Germany</a:t>
            </a:r>
            <a:endParaRPr lang="ru-RU" b="1">
              <a:solidFill>
                <a:srgbClr val="002060"/>
              </a:solidFill>
            </a:endParaRPr>
          </a:p>
          <a:p>
            <a:pPr algn="l"/>
            <a:endParaRPr lang="ru-RU" b="1">
              <a:solidFill>
                <a:srgbClr val="002060"/>
              </a:solidFill>
            </a:endParaRPr>
          </a:p>
          <a:p>
            <a:pPr algn="l"/>
            <a:r>
              <a:rPr lang="en-GB" b="1">
                <a:solidFill>
                  <a:srgbClr val="002060"/>
                </a:solidFill>
              </a:rPr>
              <a:t>BIRCHLEY, Jonathan</a:t>
            </a:r>
            <a:endParaRPr lang="ru-RU" b="1">
              <a:solidFill>
                <a:srgbClr val="002060"/>
              </a:solidFill>
            </a:endParaRPr>
          </a:p>
          <a:p>
            <a:pPr algn="l"/>
            <a:r>
              <a:rPr lang="en-US" b="1">
                <a:solidFill>
                  <a:srgbClr val="002060"/>
                </a:solidFill>
              </a:rPr>
              <a:t>(PSI) </a:t>
            </a:r>
            <a:r>
              <a:rPr lang="nb-NO" b="1">
                <a:solidFill>
                  <a:srgbClr val="002060"/>
                </a:solidFill>
              </a:rPr>
              <a:t>Switzerland</a:t>
            </a:r>
            <a:r>
              <a:rPr lang="ru-RU">
                <a:solidFill>
                  <a:srgbClr val="002060"/>
                </a:solidFill>
              </a:rPr>
              <a:t> </a:t>
            </a:r>
          </a:p>
          <a:p>
            <a:pPr algn="l"/>
            <a:endParaRPr lang="ru-RU" b="1">
              <a:solidFill>
                <a:srgbClr val="002060"/>
              </a:solidFill>
            </a:endParaRPr>
          </a:p>
          <a:p>
            <a:pPr algn="l"/>
            <a:r>
              <a:rPr lang="fr-FR" b="1">
                <a:solidFill>
                  <a:srgbClr val="002060"/>
                </a:solidFill>
              </a:rPr>
              <a:t>SEILER, Jean-Marie</a:t>
            </a:r>
            <a:endParaRPr lang="ru-RU" b="1">
              <a:solidFill>
                <a:srgbClr val="002060"/>
              </a:solidFill>
            </a:endParaRPr>
          </a:p>
          <a:p>
            <a:pPr algn="l"/>
            <a:r>
              <a:rPr lang="ru-RU" b="1">
                <a:solidFill>
                  <a:srgbClr val="002060"/>
                </a:solidFill>
              </a:rPr>
              <a:t>(</a:t>
            </a:r>
            <a:r>
              <a:rPr lang="en-US" b="1">
                <a:solidFill>
                  <a:srgbClr val="002060"/>
                </a:solidFill>
              </a:rPr>
              <a:t>CEA) </a:t>
            </a:r>
            <a:r>
              <a:rPr lang="fr-FR" b="1">
                <a:solidFill>
                  <a:srgbClr val="002060"/>
                </a:solidFill>
              </a:rPr>
              <a:t>France</a:t>
            </a:r>
            <a:r>
              <a:rPr lang="ru-RU">
                <a:solidFill>
                  <a:srgbClr val="002060"/>
                </a:solidFill>
              </a:rPr>
              <a:t> </a:t>
            </a:r>
            <a:r>
              <a:rPr lang="ru-RU" b="1">
                <a:solidFill>
                  <a:srgbClr val="002060"/>
                </a:solidFill>
              </a:rPr>
              <a:t> </a:t>
            </a:r>
          </a:p>
          <a:p>
            <a:pPr algn="l"/>
            <a:endParaRPr lang="ru-RU" b="1">
              <a:solidFill>
                <a:srgbClr val="002060"/>
              </a:solidFill>
            </a:endParaRPr>
          </a:p>
          <a:p>
            <a:pPr algn="l"/>
            <a:r>
              <a:rPr lang="fr-FR" b="1">
                <a:solidFill>
                  <a:srgbClr val="002060"/>
                </a:solidFill>
              </a:rPr>
              <a:t>GROUDEV, Pavlin</a:t>
            </a:r>
            <a:endParaRPr lang="ru-RU" b="1">
              <a:solidFill>
                <a:srgbClr val="002060"/>
              </a:solidFill>
            </a:endParaRPr>
          </a:p>
          <a:p>
            <a:pPr algn="l"/>
            <a:r>
              <a:rPr lang="en-US" b="1">
                <a:solidFill>
                  <a:srgbClr val="002060"/>
                </a:solidFill>
              </a:rPr>
              <a:t>(INRNE) Bulgaria</a:t>
            </a:r>
            <a:endParaRPr lang="ru-RU" b="1">
              <a:solidFill>
                <a:srgbClr val="002060"/>
              </a:solidFill>
            </a:endParaRPr>
          </a:p>
          <a:p>
            <a:pPr algn="l"/>
            <a:endParaRPr lang="ru-RU" b="1">
              <a:solidFill>
                <a:srgbClr val="002060"/>
              </a:solidFill>
            </a:endParaRPr>
          </a:p>
          <a:p>
            <a:pPr algn="l"/>
            <a:r>
              <a:rPr lang="it-IT" b="1">
                <a:solidFill>
                  <a:srgbClr val="002060"/>
                </a:solidFill>
              </a:rPr>
              <a:t>HÓZER, Zoltán</a:t>
            </a:r>
            <a:endParaRPr lang="ru-RU" b="1">
              <a:solidFill>
                <a:srgbClr val="002060"/>
              </a:solidFill>
            </a:endParaRPr>
          </a:p>
          <a:p>
            <a:pPr algn="l"/>
            <a:r>
              <a:rPr lang="en-US" b="1">
                <a:solidFill>
                  <a:srgbClr val="002060"/>
                </a:solidFill>
              </a:rPr>
              <a:t>(AEKI) Hungary</a:t>
            </a:r>
            <a:endParaRPr lang="ru-RU" b="1">
              <a:solidFill>
                <a:srgbClr val="002060"/>
              </a:solidFill>
            </a:endParaRPr>
          </a:p>
        </p:txBody>
      </p:sp>
    </p:spTree>
  </p:cSld>
  <p:clrMapOvr>
    <a:masterClrMapping/>
  </p:clrMapOvr>
  <p:transition spd="slow">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5"/>
          <p:cNvSpPr>
            <a:spLocks noGrp="1"/>
          </p:cNvSpPr>
          <p:nvPr>
            <p:ph type="sldNum" sz="quarter" idx="12"/>
          </p:nvPr>
        </p:nvSpPr>
        <p:spPr/>
        <p:txBody>
          <a:bodyPr/>
          <a:lstStyle/>
          <a:p>
            <a:pPr>
              <a:defRPr/>
            </a:pPr>
            <a:fld id="{2B248882-7426-4706-B1A0-0E59ECE9F0A0}" type="slidenum">
              <a:rPr lang="ru-RU"/>
              <a:pPr>
                <a:defRPr/>
              </a:pPr>
              <a:t>30</a:t>
            </a:fld>
            <a:endParaRPr lang="ru-RU"/>
          </a:p>
        </p:txBody>
      </p:sp>
      <p:pic>
        <p:nvPicPr>
          <p:cNvPr id="45059" name="Picture 5" descr="3-1"/>
          <p:cNvPicPr>
            <a:picLocks noChangeAspect="1" noChangeArrowheads="1"/>
          </p:cNvPicPr>
          <p:nvPr/>
        </p:nvPicPr>
        <p:blipFill>
          <a:blip r:embed="rId3">
            <a:extLst>
              <a:ext uri="{28A0092B-C50C-407E-A947-70E740481C1C}">
                <a14:useLocalDpi xmlns:a14="http://schemas.microsoft.com/office/drawing/2010/main" val="0"/>
              </a:ext>
            </a:extLst>
          </a:blip>
          <a:srcRect l="12688" t="5165" r="21442" b="15910"/>
          <a:stretch>
            <a:fillRect/>
          </a:stretch>
        </p:blipFill>
        <p:spPr bwMode="auto">
          <a:xfrm>
            <a:off x="555625" y="909638"/>
            <a:ext cx="2300288"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37" descr="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2638" y="3282950"/>
            <a:ext cx="2738437"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38" descr="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2713" y="3209925"/>
            <a:ext cx="2703512"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ectangle 39"/>
          <p:cNvSpPr>
            <a:spLocks noChangeArrowheads="1"/>
          </p:cNvSpPr>
          <p:nvPr/>
        </p:nvSpPr>
        <p:spPr bwMode="auto">
          <a:xfrm>
            <a:off x="3148013" y="1304925"/>
            <a:ext cx="3816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1400" b="1">
                <a:solidFill>
                  <a:srgbClr val="002060"/>
                </a:solidFill>
                <a:latin typeface="Arial Narrow" pitchFamily="34" charset="0"/>
              </a:rPr>
              <a:t>Assembly cross-section at the elevation of Z = 130 mm </a:t>
            </a:r>
          </a:p>
          <a:p>
            <a:pPr algn="l"/>
            <a:r>
              <a:rPr lang="en-US" sz="1400" b="1">
                <a:solidFill>
                  <a:srgbClr val="002060"/>
                </a:solidFill>
                <a:latin typeface="Arial Narrow" pitchFamily="34" charset="0"/>
              </a:rPr>
              <a:t>(top view).</a:t>
            </a:r>
            <a:r>
              <a:rPr lang="ru-RU" sz="1400" b="1">
                <a:solidFill>
                  <a:srgbClr val="002060"/>
                </a:solidFill>
                <a:latin typeface="Arial Narrow" pitchFamily="34" charset="0"/>
              </a:rPr>
              <a:t> </a:t>
            </a:r>
          </a:p>
        </p:txBody>
      </p:sp>
      <p:sp>
        <p:nvSpPr>
          <p:cNvPr id="45063" name="Rectangle 40"/>
          <p:cNvSpPr>
            <a:spLocks noChangeArrowheads="1"/>
          </p:cNvSpPr>
          <p:nvPr/>
        </p:nvSpPr>
        <p:spPr bwMode="auto">
          <a:xfrm>
            <a:off x="2863850" y="5430838"/>
            <a:ext cx="414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400" b="1">
                <a:solidFill>
                  <a:srgbClr val="002060"/>
                </a:solidFill>
                <a:latin typeface="Arial Narrow" pitchFamily="34" charset="0"/>
              </a:rPr>
              <a:t>Photos of fuel rod simulators at the elevation of Z = 130 mm:</a:t>
            </a:r>
            <a:br>
              <a:rPr lang="en-US" sz="1400" b="1">
                <a:solidFill>
                  <a:srgbClr val="002060"/>
                </a:solidFill>
                <a:latin typeface="Arial Narrow" pitchFamily="34" charset="0"/>
              </a:rPr>
            </a:br>
            <a:r>
              <a:rPr lang="en-US" sz="1400" b="1">
                <a:solidFill>
                  <a:srgbClr val="002060"/>
                </a:solidFill>
                <a:latin typeface="Arial Narrow" pitchFamily="34" charset="0"/>
              </a:rPr>
              <a:t>a – fuel rod 1.1; b – fuel rod 2.4.</a:t>
            </a:r>
            <a:endParaRPr lang="ru-RU" sz="1400" b="1">
              <a:solidFill>
                <a:srgbClr val="002060"/>
              </a:solidFill>
              <a:latin typeface="Arial Narrow" pitchFamily="34" charset="0"/>
            </a:endParaRPr>
          </a:p>
        </p:txBody>
      </p:sp>
      <p:sp>
        <p:nvSpPr>
          <p:cNvPr id="45064" name="Text Box 41"/>
          <p:cNvSpPr txBox="1">
            <a:spLocks noChangeArrowheads="1"/>
          </p:cNvSpPr>
          <p:nvPr/>
        </p:nvSpPr>
        <p:spPr bwMode="auto">
          <a:xfrm>
            <a:off x="3471863" y="5561013"/>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r>
              <a:rPr lang="ru-RU">
                <a:solidFill>
                  <a:schemeClr val="bg2"/>
                </a:solidFill>
              </a:rPr>
              <a:t>а</a:t>
            </a:r>
          </a:p>
        </p:txBody>
      </p:sp>
      <p:sp>
        <p:nvSpPr>
          <p:cNvPr id="45065" name="Text Box 42"/>
          <p:cNvSpPr txBox="1">
            <a:spLocks noChangeArrowheads="1"/>
          </p:cNvSpPr>
          <p:nvPr/>
        </p:nvSpPr>
        <p:spPr bwMode="auto">
          <a:xfrm>
            <a:off x="6516688" y="5553075"/>
            <a:ext cx="3000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r>
              <a:rPr lang="ru-RU">
                <a:solidFill>
                  <a:schemeClr val="bg2"/>
                </a:solidFill>
              </a:rPr>
              <a:t>б</a:t>
            </a:r>
          </a:p>
        </p:txBody>
      </p:sp>
      <p:sp>
        <p:nvSpPr>
          <p:cNvPr id="36874" name="Text Box 43"/>
          <p:cNvSpPr txBox="1">
            <a:spLocks noChangeArrowheads="1"/>
          </p:cNvSpPr>
          <p:nvPr/>
        </p:nvSpPr>
        <p:spPr bwMode="auto">
          <a:xfrm>
            <a:off x="482600" y="471488"/>
            <a:ext cx="7380288" cy="400050"/>
          </a:xfrm>
          <a:prstGeom prst="rect">
            <a:avLst/>
          </a:prstGeom>
          <a:noFill/>
          <a:ln w="9525">
            <a:noFill/>
            <a:miter lim="800000"/>
            <a:headEnd/>
            <a:tailEnd/>
          </a:ln>
        </p:spPr>
        <p:txBody>
          <a:bodyPr>
            <a:spAutoFit/>
          </a:bodyPr>
          <a:lstStyle/>
          <a:p>
            <a:pPr>
              <a:defRPr/>
            </a:pPr>
            <a:r>
              <a:rPr lang="en-GB" sz="2000" b="1" cap="all" dirty="0">
                <a:solidFill>
                  <a:srgbClr val="002060"/>
                </a:solidFill>
                <a:latin typeface="Arial Narrow" pitchFamily="34" charset="0"/>
              </a:rPr>
              <a:t>Results of material </a:t>
            </a:r>
            <a:r>
              <a:rPr lang="en-GB" sz="2000" b="1" cap="all" dirty="0">
                <a:solidFill>
                  <a:srgbClr val="002060"/>
                </a:solidFill>
                <a:latin typeface="Arial Narrow" pitchFamily="34" charset="0"/>
              </a:rPr>
              <a:t>studies. </a:t>
            </a:r>
            <a:r>
              <a:rPr lang="ru-RU" sz="2000" b="1" cap="all" dirty="0">
                <a:solidFill>
                  <a:srgbClr val="002060"/>
                </a:solidFill>
                <a:latin typeface="Arial Narrow" pitchFamily="34" charset="0"/>
              </a:rPr>
              <a:t> </a:t>
            </a:r>
            <a:r>
              <a:rPr lang="en-US" sz="2000" b="1" cap="all" dirty="0">
                <a:solidFill>
                  <a:srgbClr val="002060"/>
                </a:solidFill>
                <a:latin typeface="Arial Narrow" pitchFamily="34" charset="0"/>
              </a:rPr>
              <a:t>PARAMETER-SF4 </a:t>
            </a:r>
            <a:r>
              <a:rPr lang="en-US" sz="2000" b="1" cap="all" dirty="0">
                <a:solidFill>
                  <a:srgbClr val="002060"/>
                </a:solidFill>
                <a:latin typeface="Arial Narrow" pitchFamily="34" charset="0"/>
              </a:rPr>
              <a:t>experiment</a:t>
            </a:r>
            <a:endParaRPr lang="ru-RU" sz="2000" b="1" cap="all" dirty="0">
              <a:solidFill>
                <a:srgbClr val="002060"/>
              </a:solidFill>
              <a:latin typeface="Arial Narrow" pitchFamily="34" charset="0"/>
            </a:endParaRPr>
          </a:p>
        </p:txBody>
      </p:sp>
    </p:spTree>
  </p:cSld>
  <p:clrMapOvr>
    <a:masterClrMapping/>
  </p:clrMapOvr>
  <p:transition spd="slow">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5"/>
          <p:cNvSpPr>
            <a:spLocks noGrp="1"/>
          </p:cNvSpPr>
          <p:nvPr>
            <p:ph type="sldNum" sz="quarter" idx="12"/>
          </p:nvPr>
        </p:nvSpPr>
        <p:spPr/>
        <p:txBody>
          <a:bodyPr/>
          <a:lstStyle/>
          <a:p>
            <a:pPr>
              <a:defRPr/>
            </a:pPr>
            <a:fld id="{6E8A7F29-A731-4C9D-8479-804096863CE4}" type="slidenum">
              <a:rPr lang="ru-RU"/>
              <a:pPr>
                <a:defRPr/>
              </a:pPr>
              <a:t>31</a:t>
            </a:fld>
            <a:endParaRPr lang="ru-RU"/>
          </a:p>
        </p:txBody>
      </p:sp>
      <p:pic>
        <p:nvPicPr>
          <p:cNvPr id="46083" name="Picture 4" descr="2-1"/>
          <p:cNvPicPr>
            <a:picLocks noChangeAspect="1" noChangeArrowheads="1"/>
          </p:cNvPicPr>
          <p:nvPr/>
        </p:nvPicPr>
        <p:blipFill>
          <a:blip r:embed="rId3">
            <a:extLst>
              <a:ext uri="{28A0092B-C50C-407E-A947-70E740481C1C}">
                <a14:useLocalDpi xmlns:a14="http://schemas.microsoft.com/office/drawing/2010/main" val="0"/>
              </a:ext>
            </a:extLst>
          </a:blip>
          <a:srcRect l="16344" t="10271" r="24725" b="17357"/>
          <a:stretch>
            <a:fillRect/>
          </a:stretch>
        </p:blipFill>
        <p:spPr bwMode="auto">
          <a:xfrm>
            <a:off x="468313" y="473075"/>
            <a:ext cx="231457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5"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312988"/>
            <a:ext cx="23050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6"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7550" y="2312988"/>
            <a:ext cx="23050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7" descr="2"/>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3311525" y="4184650"/>
            <a:ext cx="22320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8" descr="2"/>
          <p:cNvPicPr>
            <a:picLocks noChangeAspect="1" noChangeArrowheads="1"/>
          </p:cNvPicPr>
          <p:nvPr/>
        </p:nvPicPr>
        <p:blipFill>
          <a:blip r:embed="rId6">
            <a:lum bright="-6000" contrast="12000"/>
            <a:extLst>
              <a:ext uri="{28A0092B-C50C-407E-A947-70E740481C1C}">
                <a14:useLocalDpi xmlns:a14="http://schemas.microsoft.com/office/drawing/2010/main" val="0"/>
              </a:ext>
            </a:extLst>
          </a:blip>
          <a:srcRect/>
          <a:stretch>
            <a:fillRect/>
          </a:stretch>
        </p:blipFill>
        <p:spPr bwMode="auto">
          <a:xfrm>
            <a:off x="5761038" y="4186238"/>
            <a:ext cx="2303462" cy="17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Rectangle 9"/>
          <p:cNvSpPr>
            <a:spLocks noChangeArrowheads="1"/>
          </p:cNvSpPr>
          <p:nvPr/>
        </p:nvSpPr>
        <p:spPr bwMode="auto">
          <a:xfrm>
            <a:off x="592138" y="3282950"/>
            <a:ext cx="26654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en-GB" b="1">
                <a:solidFill>
                  <a:srgbClr val="002060"/>
                </a:solidFill>
                <a:latin typeface="Arial Narrow" pitchFamily="34" charset="0"/>
              </a:rPr>
              <a:t>C</a:t>
            </a:r>
            <a:r>
              <a:rPr lang="en-US" b="1">
                <a:solidFill>
                  <a:srgbClr val="002060"/>
                </a:solidFill>
                <a:latin typeface="Arial Narrow" pitchFamily="34" charset="0"/>
              </a:rPr>
              <a:t>ross-section of fuel rod simulators at the elevation of </a:t>
            </a:r>
            <a:endParaRPr lang="ru-RU" b="1">
              <a:solidFill>
                <a:srgbClr val="002060"/>
              </a:solidFill>
              <a:latin typeface="Arial Narrow" pitchFamily="34" charset="0"/>
            </a:endParaRPr>
          </a:p>
          <a:p>
            <a:pPr algn="l"/>
            <a:r>
              <a:rPr lang="en-US" b="1">
                <a:solidFill>
                  <a:srgbClr val="002060"/>
                </a:solidFill>
                <a:latin typeface="Arial Narrow" pitchFamily="34" charset="0"/>
              </a:rPr>
              <a:t>Z</a:t>
            </a:r>
            <a:r>
              <a:rPr lang="en-GB" b="1">
                <a:solidFill>
                  <a:srgbClr val="002060"/>
                </a:solidFill>
                <a:latin typeface="Arial Narrow" pitchFamily="34" charset="0"/>
              </a:rPr>
              <a:t> = 260 </a:t>
            </a:r>
            <a:r>
              <a:rPr lang="en-US" b="1">
                <a:solidFill>
                  <a:srgbClr val="002060"/>
                </a:solidFill>
                <a:latin typeface="Arial Narrow" pitchFamily="34" charset="0"/>
              </a:rPr>
              <a:t>mm</a:t>
            </a:r>
            <a:r>
              <a:rPr lang="en-GB" b="1">
                <a:solidFill>
                  <a:srgbClr val="002060"/>
                </a:solidFill>
                <a:latin typeface="Arial Narrow" pitchFamily="34" charset="0"/>
              </a:rPr>
              <a:t>:</a:t>
            </a:r>
            <a:br>
              <a:rPr lang="en-GB" b="1">
                <a:solidFill>
                  <a:srgbClr val="002060"/>
                </a:solidFill>
                <a:latin typeface="Arial Narrow" pitchFamily="34" charset="0"/>
              </a:rPr>
            </a:br>
            <a:r>
              <a:rPr lang="en-US" b="1">
                <a:solidFill>
                  <a:srgbClr val="002060"/>
                </a:solidFill>
                <a:latin typeface="Arial Narrow" pitchFamily="34" charset="0"/>
              </a:rPr>
              <a:t>a</a:t>
            </a:r>
            <a:r>
              <a:rPr lang="en-GB" b="1">
                <a:solidFill>
                  <a:srgbClr val="002060"/>
                </a:solidFill>
                <a:latin typeface="Arial Narrow" pitchFamily="34" charset="0"/>
              </a:rPr>
              <a:t> – </a:t>
            </a:r>
            <a:r>
              <a:rPr lang="en-US" b="1">
                <a:solidFill>
                  <a:srgbClr val="002060"/>
                </a:solidFill>
                <a:latin typeface="Arial Narrow" pitchFamily="34" charset="0"/>
              </a:rPr>
              <a:t>fuel rod</a:t>
            </a:r>
            <a:r>
              <a:rPr lang="en-GB" b="1">
                <a:solidFill>
                  <a:srgbClr val="002060"/>
                </a:solidFill>
                <a:latin typeface="Arial Narrow" pitchFamily="34" charset="0"/>
              </a:rPr>
              <a:t> 2.1; </a:t>
            </a:r>
            <a:endParaRPr lang="ru-RU" b="1">
              <a:solidFill>
                <a:srgbClr val="002060"/>
              </a:solidFill>
              <a:latin typeface="Arial Narrow" pitchFamily="34" charset="0"/>
            </a:endParaRPr>
          </a:p>
          <a:p>
            <a:pPr algn="l"/>
            <a:r>
              <a:rPr lang="en-GB" b="1">
                <a:solidFill>
                  <a:srgbClr val="002060"/>
                </a:solidFill>
                <a:latin typeface="Arial Narrow" pitchFamily="34" charset="0"/>
              </a:rPr>
              <a:t> </a:t>
            </a:r>
            <a:r>
              <a:rPr lang="en-US" b="1">
                <a:solidFill>
                  <a:srgbClr val="002060"/>
                </a:solidFill>
                <a:latin typeface="Arial Narrow" pitchFamily="34" charset="0"/>
              </a:rPr>
              <a:t>b</a:t>
            </a:r>
            <a:r>
              <a:rPr lang="en-GB" b="1">
                <a:solidFill>
                  <a:srgbClr val="002060"/>
                </a:solidFill>
                <a:latin typeface="Arial Narrow" pitchFamily="34" charset="0"/>
              </a:rPr>
              <a:t> – </a:t>
            </a:r>
            <a:r>
              <a:rPr lang="en-US" b="1">
                <a:solidFill>
                  <a:srgbClr val="002060"/>
                </a:solidFill>
                <a:latin typeface="Arial Narrow" pitchFamily="34" charset="0"/>
              </a:rPr>
              <a:t>fuel rod</a:t>
            </a:r>
            <a:r>
              <a:rPr lang="en-GB" b="1">
                <a:solidFill>
                  <a:srgbClr val="002060"/>
                </a:solidFill>
                <a:latin typeface="Arial Narrow" pitchFamily="34" charset="0"/>
              </a:rPr>
              <a:t> 2.4; </a:t>
            </a:r>
            <a:endParaRPr lang="ru-RU" b="1">
              <a:solidFill>
                <a:srgbClr val="002060"/>
              </a:solidFill>
              <a:latin typeface="Arial Narrow" pitchFamily="34" charset="0"/>
            </a:endParaRPr>
          </a:p>
          <a:p>
            <a:pPr algn="l"/>
            <a:r>
              <a:rPr lang="en-US" b="1">
                <a:solidFill>
                  <a:srgbClr val="002060"/>
                </a:solidFill>
                <a:latin typeface="Arial Narrow" pitchFamily="34" charset="0"/>
              </a:rPr>
              <a:t>c</a:t>
            </a:r>
            <a:r>
              <a:rPr lang="en-GB" b="1">
                <a:solidFill>
                  <a:srgbClr val="002060"/>
                </a:solidFill>
                <a:latin typeface="Arial Narrow" pitchFamily="34" charset="0"/>
              </a:rPr>
              <a:t> – </a:t>
            </a:r>
            <a:r>
              <a:rPr lang="en-US" b="1">
                <a:solidFill>
                  <a:srgbClr val="002060"/>
                </a:solidFill>
                <a:latin typeface="Arial Narrow" pitchFamily="34" charset="0"/>
              </a:rPr>
              <a:t>fuel rod</a:t>
            </a:r>
            <a:r>
              <a:rPr lang="en-GB" b="1">
                <a:solidFill>
                  <a:srgbClr val="002060"/>
                </a:solidFill>
                <a:latin typeface="Arial Narrow" pitchFamily="34" charset="0"/>
              </a:rPr>
              <a:t> 2.5; </a:t>
            </a:r>
            <a:endParaRPr lang="ru-RU" b="1">
              <a:solidFill>
                <a:srgbClr val="002060"/>
              </a:solidFill>
              <a:latin typeface="Arial Narrow" pitchFamily="34" charset="0"/>
            </a:endParaRPr>
          </a:p>
          <a:p>
            <a:pPr algn="l"/>
            <a:r>
              <a:rPr lang="en-US" b="1">
                <a:solidFill>
                  <a:srgbClr val="002060"/>
                </a:solidFill>
                <a:latin typeface="Arial Narrow" pitchFamily="34" charset="0"/>
              </a:rPr>
              <a:t>d</a:t>
            </a:r>
            <a:r>
              <a:rPr lang="en-GB" b="1">
                <a:solidFill>
                  <a:srgbClr val="002060"/>
                </a:solidFill>
                <a:latin typeface="Arial Narrow" pitchFamily="34" charset="0"/>
              </a:rPr>
              <a:t> – </a:t>
            </a:r>
            <a:r>
              <a:rPr lang="en-US" b="1">
                <a:solidFill>
                  <a:srgbClr val="002060"/>
                </a:solidFill>
                <a:latin typeface="Arial Narrow" pitchFamily="34" charset="0"/>
              </a:rPr>
              <a:t>fuel rod</a:t>
            </a:r>
            <a:r>
              <a:rPr lang="en-GB" b="1">
                <a:solidFill>
                  <a:srgbClr val="002060"/>
                </a:solidFill>
                <a:latin typeface="Arial Narrow" pitchFamily="34" charset="0"/>
              </a:rPr>
              <a:t> 3.8.</a:t>
            </a:r>
            <a:r>
              <a:rPr lang="ru-RU" b="1">
                <a:solidFill>
                  <a:srgbClr val="002060"/>
                </a:solidFill>
                <a:latin typeface="Arial Narrow" pitchFamily="34" charset="0"/>
              </a:rPr>
              <a:t> . </a:t>
            </a:r>
          </a:p>
        </p:txBody>
      </p:sp>
      <p:sp>
        <p:nvSpPr>
          <p:cNvPr id="46089" name="Text Box 10"/>
          <p:cNvSpPr txBox="1">
            <a:spLocks noChangeArrowheads="1"/>
          </p:cNvSpPr>
          <p:nvPr/>
        </p:nvSpPr>
        <p:spPr bwMode="auto">
          <a:xfrm>
            <a:off x="4229100" y="3941763"/>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r>
              <a:rPr lang="ru-RU">
                <a:solidFill>
                  <a:schemeClr val="bg2"/>
                </a:solidFill>
              </a:rPr>
              <a:t>а</a:t>
            </a:r>
          </a:p>
        </p:txBody>
      </p:sp>
      <p:sp>
        <p:nvSpPr>
          <p:cNvPr id="46090" name="Text Box 11"/>
          <p:cNvSpPr txBox="1">
            <a:spLocks noChangeArrowheads="1"/>
          </p:cNvSpPr>
          <p:nvPr/>
        </p:nvSpPr>
        <p:spPr bwMode="auto">
          <a:xfrm>
            <a:off x="6840538" y="3933825"/>
            <a:ext cx="3000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r>
              <a:rPr lang="ru-RU">
                <a:solidFill>
                  <a:schemeClr val="bg2"/>
                </a:solidFill>
              </a:rPr>
              <a:t>б</a:t>
            </a:r>
          </a:p>
        </p:txBody>
      </p:sp>
      <p:sp>
        <p:nvSpPr>
          <p:cNvPr id="46091" name="Text Box 12"/>
          <p:cNvSpPr txBox="1">
            <a:spLocks noChangeArrowheads="1"/>
          </p:cNvSpPr>
          <p:nvPr/>
        </p:nvSpPr>
        <p:spPr bwMode="auto">
          <a:xfrm>
            <a:off x="4284663" y="5842000"/>
            <a:ext cx="292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r>
              <a:rPr lang="ru-RU">
                <a:solidFill>
                  <a:schemeClr val="bg2"/>
                </a:solidFill>
              </a:rPr>
              <a:t>в</a:t>
            </a:r>
          </a:p>
        </p:txBody>
      </p:sp>
      <p:sp>
        <p:nvSpPr>
          <p:cNvPr id="46092" name="Text Box 13"/>
          <p:cNvSpPr txBox="1">
            <a:spLocks noChangeArrowheads="1"/>
          </p:cNvSpPr>
          <p:nvPr/>
        </p:nvSpPr>
        <p:spPr bwMode="auto">
          <a:xfrm>
            <a:off x="6911975" y="5842000"/>
            <a:ext cx="258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r>
              <a:rPr lang="ru-RU">
                <a:solidFill>
                  <a:schemeClr val="bg2"/>
                </a:solidFill>
              </a:rPr>
              <a:t>г</a:t>
            </a:r>
          </a:p>
        </p:txBody>
      </p:sp>
      <p:sp>
        <p:nvSpPr>
          <p:cNvPr id="46093" name="Rectangle 14"/>
          <p:cNvSpPr>
            <a:spLocks noChangeArrowheads="1"/>
          </p:cNvSpPr>
          <p:nvPr/>
        </p:nvSpPr>
        <p:spPr bwMode="auto">
          <a:xfrm>
            <a:off x="3081338" y="873125"/>
            <a:ext cx="3571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en-US" b="1">
                <a:solidFill>
                  <a:srgbClr val="002060"/>
                </a:solidFill>
                <a:latin typeface="Arial Narrow" pitchFamily="34" charset="0"/>
                <a:cs typeface="Arial" charset="0"/>
              </a:rPr>
              <a:t>Assembly cross-section at the elevation of Z = 260 mm </a:t>
            </a:r>
          </a:p>
          <a:p>
            <a:pPr algn="l"/>
            <a:r>
              <a:rPr lang="en-US" b="1">
                <a:solidFill>
                  <a:srgbClr val="002060"/>
                </a:solidFill>
                <a:latin typeface="Arial Narrow" pitchFamily="34" charset="0"/>
                <a:cs typeface="Arial" charset="0"/>
              </a:rPr>
              <a:t>(top view).</a:t>
            </a:r>
            <a:r>
              <a:rPr lang="ru-RU" b="1">
                <a:solidFill>
                  <a:srgbClr val="002060"/>
                </a:solidFill>
                <a:latin typeface="Arial Narrow" pitchFamily="34" charset="0"/>
                <a:cs typeface="Arial" charset="0"/>
              </a:rPr>
              <a:t> </a:t>
            </a:r>
          </a:p>
        </p:txBody>
      </p:sp>
    </p:spTree>
  </p:cSld>
  <p:clrMapOvr>
    <a:masterClrMapping/>
  </p:clrMapOvr>
  <p:transition spd="slow">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5"/>
          <p:cNvSpPr>
            <a:spLocks noGrp="1"/>
          </p:cNvSpPr>
          <p:nvPr>
            <p:ph type="sldNum" sz="quarter" idx="12"/>
          </p:nvPr>
        </p:nvSpPr>
        <p:spPr/>
        <p:txBody>
          <a:bodyPr/>
          <a:lstStyle/>
          <a:p>
            <a:pPr>
              <a:defRPr/>
            </a:pPr>
            <a:fld id="{52F4EA03-87B7-4BC9-BF24-43B0A86A8A34}" type="slidenum">
              <a:rPr lang="ru-RU"/>
              <a:pPr>
                <a:defRPr/>
              </a:pPr>
              <a:t>32</a:t>
            </a:fld>
            <a:endParaRPr lang="ru-RU"/>
          </a:p>
        </p:txBody>
      </p:sp>
      <p:pic>
        <p:nvPicPr>
          <p:cNvPr id="47107" name="Picture 4" descr="7-1"/>
          <p:cNvPicPr>
            <a:picLocks noChangeAspect="1" noChangeArrowheads="1"/>
          </p:cNvPicPr>
          <p:nvPr/>
        </p:nvPicPr>
        <p:blipFill>
          <a:blip r:embed="rId3">
            <a:extLst>
              <a:ext uri="{28A0092B-C50C-407E-A947-70E740481C1C}">
                <a14:useLocalDpi xmlns:a14="http://schemas.microsoft.com/office/drawing/2010/main" val="0"/>
              </a:ext>
            </a:extLst>
          </a:blip>
          <a:srcRect l="13383" t="2142" r="23058" b="16791"/>
          <a:stretch>
            <a:fillRect/>
          </a:stretch>
        </p:blipFill>
        <p:spPr bwMode="auto">
          <a:xfrm>
            <a:off x="592138" y="544513"/>
            <a:ext cx="2259012"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5"/>
          <p:cNvSpPr>
            <a:spLocks noChangeArrowheads="1"/>
          </p:cNvSpPr>
          <p:nvPr/>
        </p:nvSpPr>
        <p:spPr bwMode="auto">
          <a:xfrm>
            <a:off x="2965450" y="982663"/>
            <a:ext cx="46878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b="1">
                <a:solidFill>
                  <a:srgbClr val="002060"/>
                </a:solidFill>
                <a:latin typeface="Arial Narrow" pitchFamily="34" charset="0"/>
              </a:rPr>
              <a:t>Assembly cross-section at the elevation of Z = 1200 mm </a:t>
            </a:r>
          </a:p>
          <a:p>
            <a:pPr algn="l"/>
            <a:r>
              <a:rPr lang="en-US" b="1">
                <a:solidFill>
                  <a:srgbClr val="002060"/>
                </a:solidFill>
                <a:latin typeface="Arial Narrow" pitchFamily="34" charset="0"/>
              </a:rPr>
              <a:t>(bottom view).</a:t>
            </a:r>
            <a:endParaRPr lang="ru-RU" b="1">
              <a:solidFill>
                <a:srgbClr val="002060"/>
              </a:solidFill>
              <a:latin typeface="Arial Narrow" pitchFamily="34" charset="0"/>
            </a:endParaRPr>
          </a:p>
        </p:txBody>
      </p:sp>
      <p:pic>
        <p:nvPicPr>
          <p:cNvPr id="47109" name="Picture 6" descr="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4988" y="1749425"/>
            <a:ext cx="2376487"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7" descr="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4350" y="1749425"/>
            <a:ext cx="2376488"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8" descr="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4988" y="3729038"/>
            <a:ext cx="2376487"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9" descr="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0863" y="3729038"/>
            <a:ext cx="2376487"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Rectangle 10"/>
          <p:cNvSpPr>
            <a:spLocks noChangeArrowheads="1"/>
          </p:cNvSpPr>
          <p:nvPr/>
        </p:nvSpPr>
        <p:spPr bwMode="auto">
          <a:xfrm>
            <a:off x="592138" y="3502025"/>
            <a:ext cx="22272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en-US" b="1">
                <a:solidFill>
                  <a:srgbClr val="002060"/>
                </a:solidFill>
                <a:latin typeface="Arial Narrow" pitchFamily="34" charset="0"/>
              </a:rPr>
              <a:t>Cross-section of fuel rod simulators at the elevation of Z = 1200 mm</a:t>
            </a:r>
            <a:r>
              <a:rPr lang="ru-RU" b="1">
                <a:solidFill>
                  <a:srgbClr val="002060"/>
                </a:solidFill>
                <a:latin typeface="Arial Narrow" pitchFamily="34" charset="0"/>
              </a:rPr>
              <a:t> </a:t>
            </a:r>
          </a:p>
        </p:txBody>
      </p:sp>
    </p:spTree>
  </p:cSld>
  <p:clrMapOvr>
    <a:masterClrMapping/>
  </p:clrMapOvr>
  <p:transition spd="slow">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6935B44C-CEFC-40B4-8D20-B64777907CB5}" type="slidenum">
              <a:rPr lang="ru-RU"/>
              <a:pPr>
                <a:defRPr/>
              </a:pPr>
              <a:t>33</a:t>
            </a:fld>
            <a:endParaRPr lang="ru-RU"/>
          </a:p>
        </p:txBody>
      </p:sp>
      <p:sp>
        <p:nvSpPr>
          <p:cNvPr id="48131" name="Rectangle 4"/>
          <p:cNvSpPr>
            <a:spLocks noChangeArrowheads="1"/>
          </p:cNvSpPr>
          <p:nvPr/>
        </p:nvSpPr>
        <p:spPr bwMode="auto">
          <a:xfrm>
            <a:off x="446088" y="1435100"/>
            <a:ext cx="843438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2333" bIns="0" anchor="ctr">
            <a:spAutoFit/>
          </a:bodyPr>
          <a:lstStyle/>
          <a:p>
            <a:pPr algn="l">
              <a:lnSpc>
                <a:spcPct val="130000"/>
              </a:lnSpc>
              <a:tabLst>
                <a:tab pos="449263" algn="r"/>
                <a:tab pos="3076575" algn="ctr"/>
                <a:tab pos="6153150" algn="r"/>
              </a:tabLst>
            </a:pPr>
            <a:r>
              <a:rPr lang="en-US" b="1">
                <a:solidFill>
                  <a:srgbClr val="002060"/>
                </a:solidFill>
                <a:latin typeface="Arial Narrow" pitchFamily="34" charset="0"/>
              </a:rPr>
              <a:t>The performed experiments of PARAMETER series have allowed:</a:t>
            </a:r>
          </a:p>
          <a:p>
            <a:pPr algn="l">
              <a:lnSpc>
                <a:spcPct val="130000"/>
              </a:lnSpc>
              <a:buFontTx/>
              <a:buBlip>
                <a:blip r:embed="rId3"/>
              </a:buBlip>
              <a:tabLst>
                <a:tab pos="449263" algn="r"/>
                <a:tab pos="3076575" algn="ctr"/>
                <a:tab pos="6153150" algn="r"/>
              </a:tabLst>
            </a:pPr>
            <a:r>
              <a:rPr lang="en-US" b="1">
                <a:solidFill>
                  <a:srgbClr val="002060"/>
                </a:solidFill>
                <a:latin typeface="Arial Narrow" pitchFamily="34" charset="0"/>
              </a:rPr>
              <a:t>  to receive the information on behaviour of structural component of 19-rods model VVER-1000 FA,</a:t>
            </a:r>
            <a:endParaRPr lang="ru-RU" b="1">
              <a:solidFill>
                <a:srgbClr val="002060"/>
              </a:solidFill>
              <a:latin typeface="Arial Narrow" pitchFamily="34" charset="0"/>
            </a:endParaRPr>
          </a:p>
          <a:p>
            <a:pPr algn="l">
              <a:lnSpc>
                <a:spcPct val="130000"/>
              </a:lnSpc>
              <a:tabLst>
                <a:tab pos="449263" algn="r"/>
                <a:tab pos="3076575" algn="ctr"/>
                <a:tab pos="6153150" algn="r"/>
              </a:tabLst>
            </a:pPr>
            <a:r>
              <a:rPr lang="ru-RU" b="1">
                <a:solidFill>
                  <a:srgbClr val="002060"/>
                </a:solidFill>
                <a:latin typeface="Arial Narrow" pitchFamily="34" charset="0"/>
              </a:rPr>
              <a:t>     </a:t>
            </a:r>
            <a:r>
              <a:rPr lang="en-US" b="1">
                <a:solidFill>
                  <a:srgbClr val="002060"/>
                </a:solidFill>
                <a:latin typeface="Arial Narrow" pitchFamily="34" charset="0"/>
              </a:rPr>
              <a:t>superheated up to (1600-1750°C) during  top, bottom and combined quenching;</a:t>
            </a:r>
          </a:p>
          <a:p>
            <a:pPr algn="l">
              <a:lnSpc>
                <a:spcPct val="130000"/>
              </a:lnSpc>
              <a:buFontTx/>
              <a:buBlip>
                <a:blip r:embed="rId3"/>
              </a:buBlip>
              <a:tabLst>
                <a:tab pos="449263" algn="r"/>
                <a:tab pos="3076575" algn="ctr"/>
                <a:tab pos="6153150" algn="r"/>
              </a:tabLst>
            </a:pPr>
            <a:r>
              <a:rPr lang="en-US" b="1">
                <a:solidFill>
                  <a:srgbClr val="002060"/>
                </a:solidFill>
                <a:latin typeface="Arial Narrow" pitchFamily="34" charset="0"/>
              </a:rPr>
              <a:t>  to investigate temperature behaviour  of model VVER-1000 FA under conditions of air ingress </a:t>
            </a:r>
            <a:endParaRPr lang="ru-RU" b="1">
              <a:solidFill>
                <a:srgbClr val="002060"/>
              </a:solidFill>
              <a:latin typeface="Arial Narrow" pitchFamily="34" charset="0"/>
            </a:endParaRPr>
          </a:p>
          <a:p>
            <a:pPr algn="l">
              <a:lnSpc>
                <a:spcPct val="130000"/>
              </a:lnSpc>
              <a:tabLst>
                <a:tab pos="449263" algn="r"/>
                <a:tab pos="3076575" algn="ctr"/>
                <a:tab pos="6153150" algn="r"/>
              </a:tabLst>
            </a:pPr>
            <a:r>
              <a:rPr lang="ru-RU" b="1">
                <a:solidFill>
                  <a:srgbClr val="002060"/>
                </a:solidFill>
                <a:latin typeface="Arial Narrow" pitchFamily="34" charset="0"/>
              </a:rPr>
              <a:t>     </a:t>
            </a:r>
            <a:r>
              <a:rPr lang="en-US" b="1">
                <a:solidFill>
                  <a:srgbClr val="002060"/>
                </a:solidFill>
                <a:latin typeface="Arial Narrow" pitchFamily="34" charset="0"/>
              </a:rPr>
              <a:t>and the subsequent bottom quenching;</a:t>
            </a:r>
          </a:p>
          <a:p>
            <a:pPr algn="l">
              <a:lnSpc>
                <a:spcPct val="130000"/>
              </a:lnSpc>
              <a:buFontTx/>
              <a:buBlip>
                <a:blip r:embed="rId3"/>
              </a:buBlip>
              <a:tabLst>
                <a:tab pos="449263" algn="r"/>
                <a:tab pos="3076575" algn="ctr"/>
                <a:tab pos="6153150" algn="r"/>
              </a:tabLst>
            </a:pPr>
            <a:r>
              <a:rPr lang="en-US" b="1">
                <a:solidFill>
                  <a:srgbClr val="002060"/>
                </a:solidFill>
                <a:latin typeface="Arial Narrow" pitchFamily="34" charset="0"/>
              </a:rPr>
              <a:t>  to receive the information on the oxidation degree of structural component model VVER-1000 FA</a:t>
            </a:r>
            <a:endParaRPr lang="ru-RU" b="1">
              <a:solidFill>
                <a:srgbClr val="002060"/>
              </a:solidFill>
              <a:latin typeface="Arial Narrow" pitchFamily="34" charset="0"/>
            </a:endParaRPr>
          </a:p>
          <a:p>
            <a:pPr algn="l">
              <a:lnSpc>
                <a:spcPct val="130000"/>
              </a:lnSpc>
              <a:tabLst>
                <a:tab pos="449263" algn="r"/>
                <a:tab pos="3076575" algn="ctr"/>
                <a:tab pos="6153150" algn="r"/>
              </a:tabLst>
            </a:pPr>
            <a:r>
              <a:rPr lang="ru-RU" b="1">
                <a:solidFill>
                  <a:srgbClr val="002060"/>
                </a:solidFill>
                <a:latin typeface="Arial Narrow" pitchFamily="34" charset="0"/>
              </a:rPr>
              <a:t>    </a:t>
            </a:r>
            <a:r>
              <a:rPr lang="en-US" b="1">
                <a:solidFill>
                  <a:srgbClr val="002060"/>
                </a:solidFill>
                <a:latin typeface="Arial Narrow" pitchFamily="34" charset="0"/>
              </a:rPr>
              <a:t>and structural - phase changes in cladding of model FA by results of posttest </a:t>
            </a:r>
            <a:r>
              <a:rPr lang="ru-RU" b="1">
                <a:solidFill>
                  <a:srgbClr val="002060"/>
                </a:solidFill>
                <a:latin typeface="Arial Narrow" pitchFamily="34" charset="0"/>
              </a:rPr>
              <a:t> </a:t>
            </a:r>
            <a:r>
              <a:rPr lang="en-US" b="1">
                <a:solidFill>
                  <a:srgbClr val="002060"/>
                </a:solidFill>
                <a:latin typeface="Arial Narrow" pitchFamily="34" charset="0"/>
              </a:rPr>
              <a:t>researches;</a:t>
            </a:r>
          </a:p>
          <a:p>
            <a:pPr algn="l">
              <a:lnSpc>
                <a:spcPct val="130000"/>
              </a:lnSpc>
              <a:buFontTx/>
              <a:buBlip>
                <a:blip r:embed="rId3"/>
              </a:buBlip>
              <a:tabLst>
                <a:tab pos="449263" algn="r"/>
                <a:tab pos="3076575" algn="ctr"/>
                <a:tab pos="6153150" algn="r"/>
              </a:tabLst>
            </a:pPr>
            <a:r>
              <a:rPr lang="en-US" b="1">
                <a:solidFill>
                  <a:srgbClr val="002060"/>
                </a:solidFill>
                <a:latin typeface="Arial Narrow" pitchFamily="34" charset="0"/>
              </a:rPr>
              <a:t>  to investigate oxygen consumption and hydrogen generation</a:t>
            </a:r>
            <a:endParaRPr lang="ru-RU" b="1">
              <a:solidFill>
                <a:srgbClr val="002060"/>
              </a:solidFill>
              <a:latin typeface="Arial Narrow" pitchFamily="34" charset="0"/>
            </a:endParaRPr>
          </a:p>
          <a:p>
            <a:pPr algn="l">
              <a:lnSpc>
                <a:spcPct val="130000"/>
              </a:lnSpc>
              <a:tabLst>
                <a:tab pos="449263" algn="r"/>
                <a:tab pos="3076575" algn="ctr"/>
                <a:tab pos="6153150" algn="r"/>
              </a:tabLst>
            </a:pPr>
            <a:endParaRPr lang="en-US" b="1">
              <a:solidFill>
                <a:srgbClr val="002060"/>
              </a:solidFill>
              <a:latin typeface="Arial Narrow" pitchFamily="34" charset="0"/>
            </a:endParaRPr>
          </a:p>
          <a:p>
            <a:pPr algn="l">
              <a:lnSpc>
                <a:spcPct val="130000"/>
              </a:lnSpc>
              <a:tabLst>
                <a:tab pos="449263" algn="r"/>
                <a:tab pos="3076575" algn="ctr"/>
                <a:tab pos="6153150" algn="r"/>
              </a:tabLst>
            </a:pPr>
            <a:r>
              <a:rPr lang="en-US" b="1">
                <a:solidFill>
                  <a:srgbClr val="002060"/>
                </a:solidFill>
                <a:latin typeface="Arial Narrow" pitchFamily="34" charset="0"/>
              </a:rPr>
              <a:t>Results of  the tests are intended for improvement of understanding of phenomenology of </a:t>
            </a:r>
          </a:p>
          <a:p>
            <a:pPr algn="l">
              <a:lnSpc>
                <a:spcPct val="130000"/>
              </a:lnSpc>
              <a:tabLst>
                <a:tab pos="449263" algn="r"/>
                <a:tab pos="3076575" algn="ctr"/>
                <a:tab pos="6153150" algn="r"/>
              </a:tabLst>
            </a:pPr>
            <a:r>
              <a:rPr lang="en-US" b="1">
                <a:solidFill>
                  <a:srgbClr val="002060"/>
                </a:solidFill>
                <a:latin typeface="Arial Narrow" pitchFamily="34" charset="0"/>
              </a:rPr>
              <a:t>the processes occuring during quenching of the superheated core during severe </a:t>
            </a:r>
          </a:p>
          <a:p>
            <a:pPr algn="l">
              <a:lnSpc>
                <a:spcPct val="130000"/>
              </a:lnSpc>
              <a:tabLst>
                <a:tab pos="449263" algn="r"/>
                <a:tab pos="3076575" algn="ctr"/>
                <a:tab pos="6153150" algn="r"/>
              </a:tabLst>
            </a:pPr>
            <a:r>
              <a:rPr lang="en-US" b="1">
                <a:solidFill>
                  <a:srgbClr val="002060"/>
                </a:solidFill>
                <a:latin typeface="Arial Narrow" pitchFamily="34" charset="0"/>
              </a:rPr>
              <a:t>accident at LWR NPP, and can be used for verification of computer codes.</a:t>
            </a:r>
            <a:endParaRPr lang="ru-RU" b="1">
              <a:solidFill>
                <a:srgbClr val="002060"/>
              </a:solidFill>
              <a:latin typeface="Arial Narrow" pitchFamily="34" charset="0"/>
            </a:endParaRPr>
          </a:p>
        </p:txBody>
      </p:sp>
      <p:sp>
        <p:nvSpPr>
          <p:cNvPr id="39940" name="Rectangle 5"/>
          <p:cNvSpPr>
            <a:spLocks noChangeArrowheads="1"/>
          </p:cNvSpPr>
          <p:nvPr/>
        </p:nvSpPr>
        <p:spPr bwMode="auto">
          <a:xfrm>
            <a:off x="738188" y="581025"/>
            <a:ext cx="1981200" cy="400050"/>
          </a:xfrm>
          <a:prstGeom prst="rect">
            <a:avLst/>
          </a:prstGeom>
          <a:noFill/>
          <a:ln w="9525">
            <a:noFill/>
            <a:miter lim="800000"/>
            <a:headEnd/>
            <a:tailEnd/>
          </a:ln>
        </p:spPr>
        <p:txBody>
          <a:bodyPr>
            <a:spAutoFit/>
          </a:bodyPr>
          <a:lstStyle/>
          <a:p>
            <a:pPr algn="l">
              <a:spcBef>
                <a:spcPct val="50000"/>
              </a:spcBef>
              <a:defRPr/>
            </a:pPr>
            <a:r>
              <a:rPr lang="en-GB" sz="2000" b="1" cap="all" dirty="0">
                <a:solidFill>
                  <a:srgbClr val="002060"/>
                </a:solidFill>
                <a:latin typeface="Arial Narrow" pitchFamily="34" charset="0"/>
              </a:rPr>
              <a:t>Conclusions</a:t>
            </a:r>
            <a:r>
              <a:rPr lang="ru-RU" sz="2000" b="1" cap="all" dirty="0">
                <a:solidFill>
                  <a:srgbClr val="002060"/>
                </a:solidFill>
                <a:latin typeface="Arial Narrow" pitchFamily="34" charset="0"/>
              </a:rPr>
              <a:t> </a:t>
            </a:r>
            <a:endParaRPr lang="en-US" sz="2000" b="1" cap="all" dirty="0">
              <a:solidFill>
                <a:srgbClr val="002060"/>
              </a:solidFill>
              <a:latin typeface="Arial Narrow" pitchFamily="34" charset="0"/>
            </a:endParaRPr>
          </a:p>
        </p:txBody>
      </p:sp>
    </p:spTree>
  </p:cSld>
  <p:clrMapOvr>
    <a:masterClrMapping/>
  </p:clrMapOvr>
  <p:transition spd="slow">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pPr>
              <a:defRPr/>
            </a:pPr>
            <a:fld id="{F2795841-4D5E-43F7-96DE-7535B5B41DC5}" type="slidenum">
              <a:rPr lang="ru-RU"/>
              <a:pPr>
                <a:defRPr/>
              </a:pPr>
              <a:t>34</a:t>
            </a:fld>
            <a:endParaRPr lang="ru-RU"/>
          </a:p>
        </p:txBody>
      </p:sp>
      <p:sp>
        <p:nvSpPr>
          <p:cNvPr id="40963" name="Rectangle 4"/>
          <p:cNvSpPr>
            <a:spLocks noChangeArrowheads="1"/>
          </p:cNvSpPr>
          <p:nvPr/>
        </p:nvSpPr>
        <p:spPr bwMode="auto">
          <a:xfrm>
            <a:off x="409575" y="544513"/>
            <a:ext cx="8461375" cy="5324475"/>
          </a:xfrm>
          <a:prstGeom prst="rect">
            <a:avLst/>
          </a:prstGeom>
          <a:noFill/>
          <a:ln w="9525">
            <a:noFill/>
            <a:miter lim="800000"/>
            <a:headEnd/>
            <a:tailEnd/>
          </a:ln>
        </p:spPr>
        <p:txBody>
          <a:bodyPr>
            <a:spAutoFit/>
          </a:bodyPr>
          <a:lstStyle/>
          <a:p>
            <a:pPr marL="457200" indent="-457200" algn="l">
              <a:defRPr/>
            </a:pPr>
            <a:r>
              <a:rPr lang="en-US" sz="2000" b="1" cap="all" dirty="0">
                <a:solidFill>
                  <a:srgbClr val="002060"/>
                </a:solidFill>
                <a:latin typeface="Arial Narrow" pitchFamily="34" charset="0"/>
              </a:rPr>
              <a:t>     List of published papers and reports</a:t>
            </a:r>
            <a:endParaRPr lang="ru-RU" sz="2000" b="1" cap="all" dirty="0">
              <a:solidFill>
                <a:srgbClr val="002060"/>
              </a:solidFill>
              <a:latin typeface="Arial Narrow" pitchFamily="34" charset="0"/>
            </a:endParaRPr>
          </a:p>
          <a:p>
            <a:pPr marL="457200" indent="-457200" algn="l">
              <a:defRPr/>
            </a:pPr>
            <a:endParaRPr lang="en-US" dirty="0">
              <a:solidFill>
                <a:schemeClr val="bg2"/>
              </a:solidFill>
            </a:endParaRPr>
          </a:p>
          <a:p>
            <a:pPr marL="457200" indent="-457200" algn="l">
              <a:defRPr/>
            </a:pPr>
            <a:r>
              <a:rPr lang="ru-RU" b="1" dirty="0">
                <a:solidFill>
                  <a:srgbClr val="002060"/>
                </a:solidFill>
                <a:latin typeface="Arial Narrow" pitchFamily="34" charset="0"/>
              </a:rPr>
              <a:t>1. </a:t>
            </a:r>
            <a:r>
              <a:rPr lang="en-US" b="1" dirty="0">
                <a:solidFill>
                  <a:srgbClr val="002060"/>
                </a:solidFill>
                <a:latin typeface="Arial Narrow" pitchFamily="34" charset="0"/>
              </a:rPr>
              <a:t>Report on </a:t>
            </a:r>
            <a:r>
              <a:rPr lang="en-GB" b="1" dirty="0">
                <a:solidFill>
                  <a:srgbClr val="002060"/>
                </a:solidFill>
                <a:latin typeface="Arial Narrow" pitchFamily="34" charset="0"/>
              </a:rPr>
              <a:t>research</a:t>
            </a:r>
            <a:r>
              <a:rPr lang="en-US" b="1" dirty="0">
                <a:solidFill>
                  <a:srgbClr val="002060"/>
                </a:solidFill>
                <a:latin typeface="Arial Narrow" pitchFamily="34" charset="0"/>
              </a:rPr>
              <a:t> work under the ISTC Project #3690 “Analysis of material studies of WWER-1000 model assembly tested at the PARAMETER-SF2 experiment under the conditions of severe accident with top and bottom flooding”, 2008.</a:t>
            </a:r>
          </a:p>
          <a:p>
            <a:pPr marL="457200" indent="-457200" algn="l">
              <a:defRPr/>
            </a:pPr>
            <a:r>
              <a:rPr lang="en-US" b="1" dirty="0">
                <a:solidFill>
                  <a:srgbClr val="002060"/>
                </a:solidFill>
                <a:latin typeface="Arial Narrow" pitchFamily="34" charset="0"/>
              </a:rPr>
              <a:t>2. Protocol of PARAMETER-SF3 Experiment Results, 2008.</a:t>
            </a:r>
          </a:p>
          <a:p>
            <a:pPr marL="457200" indent="-457200" algn="l">
              <a:defRPr/>
            </a:pPr>
            <a:r>
              <a:rPr lang="en-US" b="1" dirty="0">
                <a:solidFill>
                  <a:srgbClr val="002060"/>
                </a:solidFill>
                <a:latin typeface="Arial Narrow" pitchFamily="34" charset="0"/>
              </a:rPr>
              <a:t>3. Report “Pre- and post-test calculations of experiments of a series PARAMETER-SF within the framework of the ISTC project #3690”. Annex 1 to final report under Project No.3690, 2009.</a:t>
            </a:r>
          </a:p>
          <a:p>
            <a:pPr marL="457200" indent="-457200" algn="l">
              <a:defRPr/>
            </a:pPr>
            <a:r>
              <a:rPr lang="en-US" b="1" dirty="0">
                <a:solidFill>
                  <a:srgbClr val="002060"/>
                </a:solidFill>
                <a:latin typeface="Arial Narrow" pitchFamily="34" charset="0"/>
              </a:rPr>
              <a:t>4. Report “Post-test analysis of material studies of VVER-1000 model assembly tested at the PARAMETER-SF3 experiment under the conditions of severe accident with top flooding”. Annex 2 to final report under Project No.3690, 2009.</a:t>
            </a:r>
          </a:p>
          <a:p>
            <a:pPr marL="457200" indent="-457200" algn="l">
              <a:defRPr/>
            </a:pPr>
            <a:r>
              <a:rPr lang="en-US" b="1" dirty="0">
                <a:solidFill>
                  <a:srgbClr val="002060"/>
                </a:solidFill>
                <a:latin typeface="Arial Narrow" pitchFamily="34" charset="0"/>
              </a:rPr>
              <a:t>5. Protocol of PARAMETER-SF4 Experiment Results, 2009.</a:t>
            </a:r>
            <a:endParaRPr lang="en-GB" b="1" dirty="0">
              <a:solidFill>
                <a:srgbClr val="002060"/>
              </a:solidFill>
              <a:latin typeface="Arial Narrow" pitchFamily="34" charset="0"/>
            </a:endParaRPr>
          </a:p>
          <a:p>
            <a:pPr marL="457200" indent="-457200" algn="l">
              <a:defRPr/>
            </a:pPr>
            <a:r>
              <a:rPr lang="en-GB" b="1" dirty="0">
                <a:solidFill>
                  <a:srgbClr val="002060"/>
                </a:solidFill>
                <a:latin typeface="Arial Narrow" pitchFamily="34" charset="0"/>
              </a:rPr>
              <a:t>6. L.S. </a:t>
            </a:r>
            <a:r>
              <a:rPr lang="en-GB" b="1" dirty="0" err="1">
                <a:solidFill>
                  <a:srgbClr val="002060"/>
                </a:solidFill>
                <a:latin typeface="Arial Narrow" pitchFamily="34" charset="0"/>
              </a:rPr>
              <a:t>Degtyareva</a:t>
            </a:r>
            <a:r>
              <a:rPr lang="en-GB" b="1" dirty="0">
                <a:solidFill>
                  <a:srgbClr val="002060"/>
                </a:solidFill>
                <a:latin typeface="Arial Narrow" pitchFamily="34" charset="0"/>
              </a:rPr>
              <a:t>, V.P. </a:t>
            </a:r>
            <a:r>
              <a:rPr lang="en-GB" b="1" dirty="0" err="1">
                <a:solidFill>
                  <a:srgbClr val="002060"/>
                </a:solidFill>
                <a:latin typeface="Arial Narrow" pitchFamily="34" charset="0"/>
              </a:rPr>
              <a:t>Deniskin</a:t>
            </a:r>
            <a:r>
              <a:rPr lang="en-GB" b="1" dirty="0">
                <a:solidFill>
                  <a:srgbClr val="002060"/>
                </a:solidFill>
                <a:latin typeface="Arial Narrow" pitchFamily="34" charset="0"/>
              </a:rPr>
              <a:t>, D.N. </a:t>
            </a:r>
            <a:r>
              <a:rPr lang="en-GB" b="1" dirty="0" err="1">
                <a:solidFill>
                  <a:srgbClr val="002060"/>
                </a:solidFill>
                <a:latin typeface="Arial Narrow" pitchFamily="34" charset="0"/>
              </a:rPr>
              <a:t>Ignatiev</a:t>
            </a:r>
            <a:r>
              <a:rPr lang="en-GB" b="1" dirty="0">
                <a:solidFill>
                  <a:srgbClr val="002060"/>
                </a:solidFill>
                <a:latin typeface="Arial Narrow" pitchFamily="34" charset="0"/>
              </a:rPr>
              <a:t>, V.S. </a:t>
            </a:r>
            <a:r>
              <a:rPr lang="en-GB" b="1" dirty="0" err="1">
                <a:solidFill>
                  <a:srgbClr val="002060"/>
                </a:solidFill>
                <a:latin typeface="Arial Narrow" pitchFamily="34" charset="0"/>
              </a:rPr>
              <a:t>Konstantinov</a:t>
            </a:r>
            <a:r>
              <a:rPr lang="en-GB" b="1" dirty="0">
                <a:solidFill>
                  <a:srgbClr val="002060"/>
                </a:solidFill>
                <a:latin typeface="Arial Narrow" pitchFamily="34" charset="0"/>
              </a:rPr>
              <a:t>, </a:t>
            </a:r>
            <a:br>
              <a:rPr lang="en-GB" b="1" dirty="0">
                <a:solidFill>
                  <a:srgbClr val="002060"/>
                </a:solidFill>
                <a:latin typeface="Arial Narrow" pitchFamily="34" charset="0"/>
              </a:rPr>
            </a:br>
            <a:r>
              <a:rPr lang="en-GB" b="1" dirty="0">
                <a:solidFill>
                  <a:srgbClr val="002060"/>
                </a:solidFill>
                <a:latin typeface="Arial Narrow" pitchFamily="34" charset="0"/>
              </a:rPr>
              <a:t>V.I. </a:t>
            </a:r>
            <a:r>
              <a:rPr lang="en-GB" b="1" dirty="0" err="1">
                <a:solidFill>
                  <a:srgbClr val="002060"/>
                </a:solidFill>
                <a:latin typeface="Arial Narrow" pitchFamily="34" charset="0"/>
              </a:rPr>
              <a:t>Nalivaev</a:t>
            </a:r>
            <a:r>
              <a:rPr lang="en-GB" b="1" dirty="0">
                <a:solidFill>
                  <a:srgbClr val="002060"/>
                </a:solidFill>
                <a:latin typeface="Arial Narrow" pitchFamily="34" charset="0"/>
              </a:rPr>
              <a:t>, </a:t>
            </a:r>
            <a:r>
              <a:rPr lang="en-GB" b="1" dirty="0" err="1">
                <a:solidFill>
                  <a:srgbClr val="002060"/>
                </a:solidFill>
                <a:latin typeface="Arial Narrow" pitchFamily="34" charset="0"/>
              </a:rPr>
              <a:t>N.Ya</a:t>
            </a:r>
            <a:r>
              <a:rPr lang="en-GB" b="1" dirty="0">
                <a:solidFill>
                  <a:srgbClr val="002060"/>
                </a:solidFill>
                <a:latin typeface="Arial Narrow" pitchFamily="34" charset="0"/>
              </a:rPr>
              <a:t>. </a:t>
            </a:r>
            <a:r>
              <a:rPr lang="en-GB" b="1" dirty="0" err="1">
                <a:solidFill>
                  <a:srgbClr val="002060"/>
                </a:solidFill>
                <a:latin typeface="Arial Narrow" pitchFamily="34" charset="0"/>
              </a:rPr>
              <a:t>Parshin</a:t>
            </a:r>
            <a:r>
              <a:rPr lang="en-GB" b="1" dirty="0">
                <a:solidFill>
                  <a:srgbClr val="002060"/>
                </a:solidFill>
                <a:latin typeface="Arial Narrow" pitchFamily="34" charset="0"/>
              </a:rPr>
              <a:t>, E.B. </a:t>
            </a:r>
            <a:r>
              <a:rPr lang="en-GB" b="1" dirty="0" err="1">
                <a:solidFill>
                  <a:srgbClr val="002060"/>
                </a:solidFill>
                <a:latin typeface="Arial Narrow" pitchFamily="34" charset="0"/>
              </a:rPr>
              <a:t>Popov</a:t>
            </a:r>
            <a:r>
              <a:rPr lang="en-GB" b="1" dirty="0">
                <a:solidFill>
                  <a:srgbClr val="002060"/>
                </a:solidFill>
                <a:latin typeface="Arial Narrow" pitchFamily="34" charset="0"/>
              </a:rPr>
              <a:t>, D.M. </a:t>
            </a:r>
            <a:r>
              <a:rPr lang="en-GB" b="1" dirty="0" err="1">
                <a:solidFill>
                  <a:srgbClr val="002060"/>
                </a:solidFill>
                <a:latin typeface="Arial Narrow" pitchFamily="34" charset="0"/>
              </a:rPr>
              <a:t>Soldatkin</a:t>
            </a:r>
            <a:r>
              <a:rPr lang="en-GB" b="1" dirty="0">
                <a:solidFill>
                  <a:srgbClr val="002060"/>
                </a:solidFill>
                <a:latin typeface="Arial Narrow" pitchFamily="34" charset="0"/>
              </a:rPr>
              <a:t>, V.N. </a:t>
            </a:r>
            <a:r>
              <a:rPr lang="en-GB" b="1" dirty="0" err="1">
                <a:solidFill>
                  <a:srgbClr val="002060"/>
                </a:solidFill>
                <a:latin typeface="Arial Narrow" pitchFamily="34" charset="0"/>
              </a:rPr>
              <a:t>Turchin</a:t>
            </a:r>
            <a:r>
              <a:rPr lang="en-US" b="1" dirty="0">
                <a:solidFill>
                  <a:srgbClr val="002060"/>
                </a:solidFill>
                <a:latin typeface="Arial Narrow" pitchFamily="34" charset="0"/>
              </a:rPr>
              <a:t> (</a:t>
            </a:r>
            <a:r>
              <a:rPr lang="en-GB" b="1" dirty="0">
                <a:solidFill>
                  <a:srgbClr val="002060"/>
                </a:solidFill>
                <a:latin typeface="Arial Narrow" pitchFamily="34" charset="0"/>
              </a:rPr>
              <a:t>FSUE “SRI SIA “LUCH”</a:t>
            </a:r>
            <a:r>
              <a:rPr lang="en-US" b="1" dirty="0">
                <a:solidFill>
                  <a:srgbClr val="002060"/>
                </a:solidFill>
                <a:latin typeface="Arial Narrow" pitchFamily="34" charset="0"/>
              </a:rPr>
              <a:t>), </a:t>
            </a:r>
            <a:r>
              <a:rPr lang="en-GB" b="1" dirty="0">
                <a:solidFill>
                  <a:srgbClr val="002060"/>
                </a:solidFill>
                <a:latin typeface="Arial Narrow" pitchFamily="34" charset="0"/>
              </a:rPr>
              <a:t>A.D. </a:t>
            </a:r>
            <a:r>
              <a:rPr lang="en-GB" b="1" dirty="0" err="1">
                <a:solidFill>
                  <a:srgbClr val="002060"/>
                </a:solidFill>
                <a:latin typeface="Arial Narrow" pitchFamily="34" charset="0"/>
              </a:rPr>
              <a:t>Vasilev</a:t>
            </a:r>
            <a:r>
              <a:rPr lang="en-GB" b="1" dirty="0">
                <a:solidFill>
                  <a:srgbClr val="002060"/>
                </a:solidFill>
                <a:latin typeface="Arial Narrow" pitchFamily="34" charset="0"/>
              </a:rPr>
              <a:t>, </a:t>
            </a:r>
            <a:r>
              <a:rPr lang="en-US" b="1" dirty="0">
                <a:solidFill>
                  <a:srgbClr val="002060"/>
                </a:solidFill>
                <a:latin typeface="Arial Narrow" pitchFamily="34" charset="0"/>
              </a:rPr>
              <a:t>A.E. </a:t>
            </a:r>
            <a:r>
              <a:rPr lang="en-US" b="1" dirty="0" err="1">
                <a:solidFill>
                  <a:srgbClr val="002060"/>
                </a:solidFill>
                <a:latin typeface="Arial Narrow" pitchFamily="34" charset="0"/>
              </a:rPr>
              <a:t>Kiselev</a:t>
            </a:r>
            <a:r>
              <a:rPr lang="en-US" b="1" dirty="0">
                <a:solidFill>
                  <a:srgbClr val="002060"/>
                </a:solidFill>
                <a:latin typeface="Arial Narrow" pitchFamily="34" charset="0"/>
              </a:rPr>
              <a:t>, </a:t>
            </a:r>
            <a:r>
              <a:rPr lang="en-US" b="1" dirty="0" err="1">
                <a:solidFill>
                  <a:srgbClr val="002060"/>
                </a:solidFill>
                <a:latin typeface="Arial Narrow" pitchFamily="34" charset="0"/>
              </a:rPr>
              <a:t>D.Yu</a:t>
            </a:r>
            <a:r>
              <a:rPr lang="en-US" b="1" dirty="0">
                <a:solidFill>
                  <a:srgbClr val="002060"/>
                </a:solidFill>
                <a:latin typeface="Arial Narrow" pitchFamily="34" charset="0"/>
              </a:rPr>
              <a:t>. </a:t>
            </a:r>
            <a:r>
              <a:rPr lang="en-US" b="1" dirty="0" err="1">
                <a:solidFill>
                  <a:srgbClr val="002060"/>
                </a:solidFill>
                <a:latin typeface="Arial Narrow" pitchFamily="34" charset="0"/>
              </a:rPr>
              <a:t>Tomashchik</a:t>
            </a:r>
            <a:r>
              <a:rPr lang="en-US" b="1" dirty="0">
                <a:solidFill>
                  <a:srgbClr val="002060"/>
                </a:solidFill>
                <a:latin typeface="Arial Narrow" pitchFamily="34" charset="0"/>
              </a:rPr>
              <a:t>, T.A. </a:t>
            </a:r>
            <a:r>
              <a:rPr lang="en-US" b="1" dirty="0" err="1">
                <a:solidFill>
                  <a:srgbClr val="002060"/>
                </a:solidFill>
                <a:latin typeface="Arial Narrow" pitchFamily="34" charset="0"/>
              </a:rPr>
              <a:t>Yudina</a:t>
            </a:r>
            <a:r>
              <a:rPr lang="en-US" b="1" dirty="0">
                <a:solidFill>
                  <a:srgbClr val="002060"/>
                </a:solidFill>
                <a:latin typeface="Arial Narrow" pitchFamily="34" charset="0"/>
              </a:rPr>
              <a:t> (</a:t>
            </a:r>
            <a:r>
              <a:rPr lang="en-GB" b="1" dirty="0">
                <a:solidFill>
                  <a:srgbClr val="002060"/>
                </a:solidFill>
                <a:latin typeface="Arial Narrow" pitchFamily="34" charset="0"/>
              </a:rPr>
              <a:t>IBRAE RAS), </a:t>
            </a:r>
            <a:r>
              <a:rPr lang="en-US" b="1" dirty="0">
                <a:solidFill>
                  <a:srgbClr val="002060"/>
                </a:solidFill>
                <a:latin typeface="Arial Narrow" pitchFamily="34" charset="0"/>
              </a:rPr>
              <a:t>V.P. </a:t>
            </a:r>
            <a:r>
              <a:rPr lang="en-US" b="1" dirty="0" err="1">
                <a:solidFill>
                  <a:srgbClr val="002060"/>
                </a:solidFill>
                <a:latin typeface="Arial Narrow" pitchFamily="34" charset="0"/>
              </a:rPr>
              <a:t>Semishkin</a:t>
            </a:r>
            <a:r>
              <a:rPr lang="en-US" b="1" dirty="0">
                <a:solidFill>
                  <a:srgbClr val="002060"/>
                </a:solidFill>
                <a:latin typeface="Arial Narrow" pitchFamily="34" charset="0"/>
              </a:rPr>
              <a:t>, E.A. </a:t>
            </a:r>
            <a:r>
              <a:rPr lang="en-US" b="1" dirty="0" err="1">
                <a:solidFill>
                  <a:srgbClr val="002060"/>
                </a:solidFill>
                <a:latin typeface="Arial Narrow" pitchFamily="34" charset="0"/>
              </a:rPr>
              <a:t>Frizen</a:t>
            </a:r>
            <a:r>
              <a:rPr lang="en-US" b="1" dirty="0">
                <a:solidFill>
                  <a:srgbClr val="002060"/>
                </a:solidFill>
                <a:latin typeface="Arial Narrow" pitchFamily="34" charset="0"/>
              </a:rPr>
              <a:t>, V.V. </a:t>
            </a:r>
            <a:r>
              <a:rPr lang="en-US" b="1" dirty="0" err="1">
                <a:solidFill>
                  <a:srgbClr val="002060"/>
                </a:solidFill>
                <a:latin typeface="Arial Narrow" pitchFamily="34" charset="0"/>
              </a:rPr>
              <a:t>Shchekoldin</a:t>
            </a:r>
            <a:r>
              <a:rPr lang="en-US" b="1" dirty="0">
                <a:solidFill>
                  <a:srgbClr val="002060"/>
                </a:solidFill>
                <a:latin typeface="Arial Narrow" pitchFamily="34" charset="0"/>
              </a:rPr>
              <a:t> (</a:t>
            </a:r>
            <a:r>
              <a:rPr lang="en-GB" b="1" dirty="0">
                <a:solidFill>
                  <a:srgbClr val="002060"/>
                </a:solidFill>
                <a:latin typeface="Arial Narrow" pitchFamily="34" charset="0"/>
              </a:rPr>
              <a:t>OKB “GIDROPRESS”). Final Report on scientific work under ISTC Project No.3690 “Studies of fuel assemblies under severe accident top quenching conditions in the PARAMETER-SF test series”, 2009.</a:t>
            </a:r>
          </a:p>
          <a:p>
            <a:pPr marL="457200" indent="-457200" algn="l">
              <a:defRPr/>
            </a:pPr>
            <a:r>
              <a:rPr lang="en-GB" b="1" dirty="0">
                <a:solidFill>
                  <a:srgbClr val="002060"/>
                </a:solidFill>
                <a:latin typeface="Arial Narrow" pitchFamily="34" charset="0"/>
              </a:rPr>
              <a:t>7. V. </a:t>
            </a:r>
            <a:r>
              <a:rPr lang="en-GB" b="1" dirty="0" err="1">
                <a:solidFill>
                  <a:srgbClr val="002060"/>
                </a:solidFill>
                <a:latin typeface="Arial Narrow" pitchFamily="34" charset="0"/>
              </a:rPr>
              <a:t>Nalivaev</a:t>
            </a:r>
            <a:r>
              <a:rPr lang="en-GB" b="1" dirty="0">
                <a:solidFill>
                  <a:srgbClr val="002060"/>
                </a:solidFill>
                <a:latin typeface="Arial Narrow" pitchFamily="34" charset="0"/>
              </a:rPr>
              <a:t>, A. </a:t>
            </a:r>
            <a:r>
              <a:rPr lang="en-GB" b="1" dirty="0" err="1">
                <a:solidFill>
                  <a:srgbClr val="002060"/>
                </a:solidFill>
                <a:latin typeface="Arial Narrow" pitchFamily="34" charset="0"/>
              </a:rPr>
              <a:t>Kiselev</a:t>
            </a:r>
            <a:r>
              <a:rPr lang="en-GB" b="1" dirty="0">
                <a:solidFill>
                  <a:srgbClr val="002060"/>
                </a:solidFill>
                <a:latin typeface="Arial Narrow" pitchFamily="34" charset="0"/>
              </a:rPr>
              <a:t>, J.-S. </a:t>
            </a:r>
            <a:r>
              <a:rPr lang="en-GB" b="1" dirty="0" err="1">
                <a:solidFill>
                  <a:srgbClr val="002060"/>
                </a:solidFill>
                <a:latin typeface="Arial Narrow" pitchFamily="34" charset="0"/>
              </a:rPr>
              <a:t>Lamy</a:t>
            </a:r>
            <a:r>
              <a:rPr lang="en-GB" b="1" dirty="0">
                <a:solidFill>
                  <a:srgbClr val="002060"/>
                </a:solidFill>
                <a:latin typeface="Arial Narrow" pitchFamily="34" charset="0"/>
              </a:rPr>
              <a:t>, S. </a:t>
            </a:r>
            <a:r>
              <a:rPr lang="en-GB" b="1" dirty="0" err="1">
                <a:solidFill>
                  <a:srgbClr val="002060"/>
                </a:solidFill>
                <a:latin typeface="Arial Narrow" pitchFamily="34" charset="0"/>
              </a:rPr>
              <a:t>Marguet</a:t>
            </a:r>
            <a:r>
              <a:rPr lang="en-GB" b="1" dirty="0">
                <a:solidFill>
                  <a:srgbClr val="002060"/>
                </a:solidFill>
                <a:latin typeface="Arial Narrow" pitchFamily="34" charset="0"/>
              </a:rPr>
              <a:t>, V. </a:t>
            </a:r>
            <a:r>
              <a:rPr lang="en-GB" b="1" dirty="0" err="1">
                <a:solidFill>
                  <a:srgbClr val="002060"/>
                </a:solidFill>
                <a:latin typeface="Arial Narrow" pitchFamily="34" charset="0"/>
              </a:rPr>
              <a:t>Semishkin</a:t>
            </a:r>
            <a:r>
              <a:rPr lang="en-GB" b="1" dirty="0">
                <a:solidFill>
                  <a:srgbClr val="002060"/>
                </a:solidFill>
                <a:latin typeface="Arial Narrow" pitchFamily="34" charset="0"/>
              </a:rPr>
              <a:t>, J. </a:t>
            </a:r>
            <a:r>
              <a:rPr lang="en-GB" b="1" dirty="0" err="1">
                <a:solidFill>
                  <a:srgbClr val="002060"/>
                </a:solidFill>
                <a:latin typeface="Arial Narrow" pitchFamily="34" charset="0"/>
              </a:rPr>
              <a:t>Stuckert</a:t>
            </a:r>
            <a:r>
              <a:rPr lang="en-GB" b="1" dirty="0">
                <a:solidFill>
                  <a:srgbClr val="002060"/>
                </a:solidFill>
                <a:latin typeface="Arial Narrow" pitchFamily="34" charset="0"/>
              </a:rPr>
              <a:t>, </a:t>
            </a:r>
            <a:br>
              <a:rPr lang="en-GB" b="1" dirty="0">
                <a:solidFill>
                  <a:srgbClr val="002060"/>
                </a:solidFill>
                <a:latin typeface="Arial Narrow" pitchFamily="34" charset="0"/>
              </a:rPr>
            </a:br>
            <a:r>
              <a:rPr lang="en-GB" b="1" dirty="0">
                <a:solidFill>
                  <a:srgbClr val="002060"/>
                </a:solidFill>
                <a:latin typeface="Arial Narrow" pitchFamily="34" charset="0"/>
              </a:rPr>
              <a:t>K. </a:t>
            </a:r>
            <a:r>
              <a:rPr lang="en-GB" b="1" dirty="0" err="1">
                <a:solidFill>
                  <a:srgbClr val="002060"/>
                </a:solidFill>
                <a:latin typeface="Arial Narrow" pitchFamily="34" charset="0"/>
              </a:rPr>
              <a:t>Trambauer</a:t>
            </a:r>
            <a:r>
              <a:rPr lang="en-GB" b="1" dirty="0">
                <a:solidFill>
                  <a:srgbClr val="002060"/>
                </a:solidFill>
                <a:latin typeface="Arial Narrow" pitchFamily="34" charset="0"/>
              </a:rPr>
              <a:t>, T. </a:t>
            </a:r>
            <a:r>
              <a:rPr lang="en-GB" b="1" dirty="0" err="1">
                <a:solidFill>
                  <a:srgbClr val="002060"/>
                </a:solidFill>
                <a:latin typeface="Arial Narrow" pitchFamily="34" charset="0"/>
              </a:rPr>
              <a:t>Yudina</a:t>
            </a:r>
            <a:r>
              <a:rPr lang="en-GB" b="1" dirty="0">
                <a:solidFill>
                  <a:srgbClr val="002060"/>
                </a:solidFill>
                <a:latin typeface="Arial Narrow" pitchFamily="34" charset="0"/>
              </a:rPr>
              <a:t>, Yu. </a:t>
            </a:r>
            <a:r>
              <a:rPr lang="en-GB" b="1" dirty="0" err="1">
                <a:solidFill>
                  <a:srgbClr val="002060"/>
                </a:solidFill>
                <a:latin typeface="Arial Narrow" pitchFamily="34" charset="0"/>
              </a:rPr>
              <a:t>Zvonarev</a:t>
            </a:r>
            <a:r>
              <a:rPr lang="en-GB" b="1" dirty="0">
                <a:solidFill>
                  <a:srgbClr val="002060"/>
                </a:solidFill>
                <a:latin typeface="Arial Narrow" pitchFamily="34" charset="0"/>
              </a:rPr>
              <a:t>. Paper “The PARAMETER test series”. ERMSAR 2008, </a:t>
            </a:r>
            <a:r>
              <a:rPr lang="en-GB" b="1" dirty="0" err="1">
                <a:solidFill>
                  <a:srgbClr val="002060"/>
                </a:solidFill>
                <a:latin typeface="Arial Narrow" pitchFamily="34" charset="0"/>
              </a:rPr>
              <a:t>Nesseber</a:t>
            </a:r>
            <a:r>
              <a:rPr lang="en-GB" b="1" dirty="0">
                <a:solidFill>
                  <a:srgbClr val="002060"/>
                </a:solidFill>
                <a:latin typeface="Arial Narrow" pitchFamily="34" charset="0"/>
              </a:rPr>
              <a:t>, Bulgaria.</a:t>
            </a:r>
          </a:p>
        </p:txBody>
      </p:sp>
    </p:spTree>
  </p:cSld>
  <p:clrMapOvr>
    <a:masterClrMapping/>
  </p:clrMapOvr>
  <p:transition spd="slow">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pPr>
              <a:defRPr/>
            </a:pPr>
            <a:fld id="{A2FF0B77-D315-42AA-88A2-40773055DF5E}" type="slidenum">
              <a:rPr lang="ru-RU"/>
              <a:pPr>
                <a:defRPr/>
              </a:pPr>
              <a:t>35</a:t>
            </a:fld>
            <a:endParaRPr lang="ru-RU"/>
          </a:p>
        </p:txBody>
      </p:sp>
      <p:sp>
        <p:nvSpPr>
          <p:cNvPr id="50179" name="Rectangle 4"/>
          <p:cNvSpPr>
            <a:spLocks noChangeArrowheads="1"/>
          </p:cNvSpPr>
          <p:nvPr/>
        </p:nvSpPr>
        <p:spPr bwMode="auto">
          <a:xfrm>
            <a:off x="409575" y="982663"/>
            <a:ext cx="817245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l"/>
            <a:r>
              <a:rPr lang="en-GB" b="1">
                <a:solidFill>
                  <a:srgbClr val="002060"/>
                </a:solidFill>
                <a:latin typeface="Arial Narrow" pitchFamily="34" charset="0"/>
              </a:rPr>
              <a:t>8. M. Steinbrück, M. Grosse, J. Stuckert, J. Birchley, T. Haste, Z. Hozer, N. Vér, V.I. Nalivaev, V.P. Semishkin, A.V. Goryachev, C. Duriez, A.E. Kisselev, M.S. Veshchunov. Paper “Comparative studies of high-temperature oxidation and quench behaviour of Zircaloy-4 and E110 cladding alloys”. ERMSAR 2008, Nesseber, Bulgaria.</a:t>
            </a:r>
          </a:p>
          <a:p>
            <a:pPr marL="457200" indent="-457200" algn="l"/>
            <a:r>
              <a:rPr lang="en-GB" b="1">
                <a:solidFill>
                  <a:srgbClr val="002060"/>
                </a:solidFill>
                <a:latin typeface="Arial Narrow" pitchFamily="34" charset="0"/>
              </a:rPr>
              <a:t>9. M. Steinbrück, J. Birchley, A.V. Boldyrev, A.V. Goryachev, M. Grosse, </a:t>
            </a:r>
            <a:br>
              <a:rPr lang="en-GB" b="1">
                <a:solidFill>
                  <a:srgbClr val="002060"/>
                </a:solidFill>
                <a:latin typeface="Arial Narrow" pitchFamily="34" charset="0"/>
              </a:rPr>
            </a:br>
            <a:r>
              <a:rPr lang="en-GB" b="1">
                <a:solidFill>
                  <a:srgbClr val="002060"/>
                </a:solidFill>
                <a:latin typeface="Arial Narrow" pitchFamily="34" charset="0"/>
              </a:rPr>
              <a:t>T.J. Haste, Z. Hózer, A.E. Kisselev, V.I. Nalivaev, V.P. Semishkin, L. Sepold, J. Stuckert, N. Vér and M.S. Veshchunov. High-Temperature Oxidation And Quench Behaviour Of Zircaloy-4 And E110 Cladding Alloys. </a:t>
            </a:r>
            <a:r>
              <a:rPr lang="en-US" b="1">
                <a:solidFill>
                  <a:srgbClr val="002060"/>
                </a:solidFill>
                <a:latin typeface="Arial Narrow" pitchFamily="34" charset="0"/>
              </a:rPr>
              <a:t>PROGRESS IN NUCLEAR ENERGY   Volume: 52   Issue: 1   Pages: 19-36, Published: JAN 2010.</a:t>
            </a:r>
            <a:endParaRPr lang="ru-RU" b="1">
              <a:solidFill>
                <a:srgbClr val="002060"/>
              </a:solidFill>
              <a:latin typeface="Arial Narrow" pitchFamily="34" charset="0"/>
            </a:endParaRPr>
          </a:p>
        </p:txBody>
      </p:sp>
    </p:spTree>
  </p:cSld>
  <p:clrMapOvr>
    <a:masterClrMapping/>
  </p:clrMapOvr>
  <p:transition spd="slow">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pPr>
              <a:defRPr/>
            </a:pPr>
            <a:fld id="{B370DC01-9EF0-453D-A803-64F9435AFBFD}" type="slidenum">
              <a:rPr lang="ru-RU"/>
              <a:pPr>
                <a:defRPr/>
              </a:pPr>
              <a:t>36</a:t>
            </a:fld>
            <a:endParaRPr lang="ru-RU"/>
          </a:p>
        </p:txBody>
      </p:sp>
      <p:sp>
        <p:nvSpPr>
          <p:cNvPr id="43011" name="Rectangle 4"/>
          <p:cNvSpPr>
            <a:spLocks noChangeArrowheads="1"/>
          </p:cNvSpPr>
          <p:nvPr/>
        </p:nvSpPr>
        <p:spPr bwMode="auto">
          <a:xfrm>
            <a:off x="519113" y="581025"/>
            <a:ext cx="8243887" cy="5200650"/>
          </a:xfrm>
          <a:prstGeom prst="rect">
            <a:avLst/>
          </a:prstGeom>
          <a:noFill/>
          <a:ln w="9525">
            <a:noFill/>
            <a:miter lim="800000"/>
            <a:headEnd/>
            <a:tailEnd/>
          </a:ln>
        </p:spPr>
        <p:txBody>
          <a:bodyPr>
            <a:spAutoFit/>
          </a:bodyPr>
          <a:lstStyle/>
          <a:p>
            <a:pPr marL="457200" indent="-457200" algn="l">
              <a:defRPr/>
            </a:pPr>
            <a:r>
              <a:rPr lang="en-US" sz="2000" b="1" cap="all" dirty="0">
                <a:solidFill>
                  <a:srgbClr val="002060"/>
                </a:solidFill>
                <a:latin typeface="Arial Narrow" pitchFamily="34" charset="0"/>
              </a:rPr>
              <a:t>  List of presentations at conferences and meetings</a:t>
            </a:r>
          </a:p>
          <a:p>
            <a:pPr marL="457200" indent="-457200" algn="l">
              <a:defRPr/>
            </a:pPr>
            <a:endParaRPr lang="ru-RU" sz="800" b="1" dirty="0">
              <a:solidFill>
                <a:srgbClr val="002060"/>
              </a:solidFill>
              <a:latin typeface="Arial Narrow" pitchFamily="34" charset="0"/>
            </a:endParaRPr>
          </a:p>
          <a:p>
            <a:pPr marL="457200" indent="-457200" algn="l">
              <a:defRPr/>
            </a:pPr>
            <a:r>
              <a:rPr lang="en-US" b="1" dirty="0">
                <a:solidFill>
                  <a:srgbClr val="002060"/>
                </a:solidFill>
                <a:latin typeface="Arial Narrow" pitchFamily="34" charset="0"/>
              </a:rPr>
              <a:t>1. Post-test examination of the SF2 fuel assembly. D.N. </a:t>
            </a:r>
            <a:r>
              <a:rPr lang="en-US" b="1" dirty="0" err="1">
                <a:solidFill>
                  <a:srgbClr val="002060"/>
                </a:solidFill>
                <a:latin typeface="Arial Narrow" pitchFamily="34" charset="0"/>
              </a:rPr>
              <a:t>Ignatiev</a:t>
            </a:r>
            <a:r>
              <a:rPr lang="en-US" b="1" dirty="0">
                <a:solidFill>
                  <a:srgbClr val="002060"/>
                </a:solidFill>
                <a:latin typeface="Arial Narrow" pitchFamily="34" charset="0"/>
              </a:rPr>
              <a:t>. 13th International QUENCH Workshop, November 20-22, 2007, Karlsruhe, Germany.</a:t>
            </a:r>
          </a:p>
          <a:p>
            <a:pPr marL="457200" indent="-457200" algn="l">
              <a:defRPr/>
            </a:pPr>
            <a:r>
              <a:rPr lang="en-US" b="1" dirty="0">
                <a:solidFill>
                  <a:srgbClr val="002060"/>
                </a:solidFill>
                <a:latin typeface="Arial Narrow" pitchFamily="34" charset="0"/>
              </a:rPr>
              <a:t>2. Pre- and post-test calculations on PARAM-TG code in basis of model FA tests regimes in conditions DBA and BDBA at the PARAMETER test facility.  </a:t>
            </a:r>
            <a:br>
              <a:rPr lang="en-US" b="1" dirty="0">
                <a:solidFill>
                  <a:srgbClr val="002060"/>
                </a:solidFill>
                <a:latin typeface="Arial Narrow" pitchFamily="34" charset="0"/>
              </a:rPr>
            </a:br>
            <a:r>
              <a:rPr lang="en-US" b="1" dirty="0">
                <a:solidFill>
                  <a:srgbClr val="002060"/>
                </a:solidFill>
                <a:latin typeface="Arial Narrow" pitchFamily="34" charset="0"/>
              </a:rPr>
              <a:t>L.S. </a:t>
            </a:r>
            <a:r>
              <a:rPr lang="en-US" b="1" dirty="0" err="1">
                <a:solidFill>
                  <a:srgbClr val="002060"/>
                </a:solidFill>
                <a:latin typeface="Arial Narrow" pitchFamily="34" charset="0"/>
              </a:rPr>
              <a:t>Degtyareva</a:t>
            </a:r>
            <a:r>
              <a:rPr lang="en-US" b="1" dirty="0">
                <a:solidFill>
                  <a:srgbClr val="002060"/>
                </a:solidFill>
                <a:latin typeface="Arial Narrow" pitchFamily="34" charset="0"/>
              </a:rPr>
              <a:t>, </a:t>
            </a:r>
            <a:r>
              <a:rPr lang="en-US" b="1" dirty="0" err="1">
                <a:solidFill>
                  <a:srgbClr val="002060"/>
                </a:solidFill>
                <a:latin typeface="Arial Narrow" pitchFamily="34" charset="0"/>
              </a:rPr>
              <a:t>N.Ya</a:t>
            </a:r>
            <a:r>
              <a:rPr lang="en-US" b="1" dirty="0">
                <a:solidFill>
                  <a:srgbClr val="002060"/>
                </a:solidFill>
                <a:latin typeface="Arial Narrow" pitchFamily="34" charset="0"/>
              </a:rPr>
              <a:t>. </a:t>
            </a:r>
            <a:r>
              <a:rPr lang="en-US" b="1" dirty="0" err="1">
                <a:solidFill>
                  <a:srgbClr val="002060"/>
                </a:solidFill>
                <a:latin typeface="Arial Narrow" pitchFamily="34" charset="0"/>
              </a:rPr>
              <a:t>Parshin</a:t>
            </a:r>
            <a:r>
              <a:rPr lang="en-US" b="1" dirty="0">
                <a:solidFill>
                  <a:srgbClr val="002060"/>
                </a:solidFill>
                <a:latin typeface="Arial Narrow" pitchFamily="34" charset="0"/>
              </a:rPr>
              <a:t>, E.B. Popov, D.N. </a:t>
            </a:r>
            <a:r>
              <a:rPr lang="en-US" b="1" dirty="0" err="1">
                <a:solidFill>
                  <a:srgbClr val="002060"/>
                </a:solidFill>
                <a:latin typeface="Arial Narrow" pitchFamily="34" charset="0"/>
              </a:rPr>
              <a:t>Soldatkin</a:t>
            </a:r>
            <a:r>
              <a:rPr lang="en-US" b="1" dirty="0">
                <a:solidFill>
                  <a:srgbClr val="002060"/>
                </a:solidFill>
                <a:latin typeface="Arial Narrow" pitchFamily="34" charset="0"/>
              </a:rPr>
              <a:t>. 13th International QUENCH Workshop, November 20-22, 2007, Karlsruhe, Germany.</a:t>
            </a:r>
          </a:p>
          <a:p>
            <a:pPr marL="457200" indent="-457200" algn="l">
              <a:defRPr/>
            </a:pPr>
            <a:r>
              <a:rPr lang="en-US" b="1" dirty="0">
                <a:solidFill>
                  <a:srgbClr val="002060"/>
                </a:solidFill>
                <a:latin typeface="Arial Narrow" pitchFamily="34" charset="0"/>
              </a:rPr>
              <a:t>3. Related thermal-mechanical </a:t>
            </a:r>
            <a:r>
              <a:rPr lang="en-GB" b="1" dirty="0">
                <a:solidFill>
                  <a:srgbClr val="002060"/>
                </a:solidFill>
                <a:latin typeface="Arial Narrow" pitchFamily="34" charset="0"/>
              </a:rPr>
              <a:t>and heat transfer</a:t>
            </a:r>
            <a:r>
              <a:rPr lang="en-US" b="1" dirty="0">
                <a:solidFill>
                  <a:srgbClr val="002060"/>
                </a:solidFill>
                <a:latin typeface="Arial Narrow" pitchFamily="34" charset="0"/>
              </a:rPr>
              <a:t> processes in WWER core during LOCA. E. </a:t>
            </a:r>
            <a:r>
              <a:rPr lang="en-US" b="1" dirty="0" err="1">
                <a:solidFill>
                  <a:srgbClr val="002060"/>
                </a:solidFill>
                <a:latin typeface="Arial Narrow" pitchFamily="34" charset="0"/>
              </a:rPr>
              <a:t>Frizen</a:t>
            </a:r>
            <a:r>
              <a:rPr lang="en-US" b="1" dirty="0">
                <a:solidFill>
                  <a:srgbClr val="002060"/>
                </a:solidFill>
                <a:latin typeface="Arial Narrow" pitchFamily="34" charset="0"/>
              </a:rPr>
              <a:t>, V. </a:t>
            </a:r>
            <a:r>
              <a:rPr lang="en-US" b="1" dirty="0" err="1">
                <a:solidFill>
                  <a:srgbClr val="002060"/>
                </a:solidFill>
                <a:latin typeface="Arial Narrow" pitchFamily="34" charset="0"/>
              </a:rPr>
              <a:t>Semishkin</a:t>
            </a:r>
            <a:r>
              <a:rPr lang="en-US" b="1" dirty="0">
                <a:solidFill>
                  <a:srgbClr val="002060"/>
                </a:solidFill>
                <a:latin typeface="Arial Narrow" pitchFamily="34" charset="0"/>
              </a:rPr>
              <a:t>, A. </a:t>
            </a:r>
            <a:r>
              <a:rPr lang="en-US" b="1" dirty="0" err="1">
                <a:solidFill>
                  <a:srgbClr val="002060"/>
                </a:solidFill>
                <a:latin typeface="Arial Narrow" pitchFamily="34" charset="0"/>
              </a:rPr>
              <a:t>Churkin</a:t>
            </a:r>
            <a:r>
              <a:rPr lang="en-US" b="1" dirty="0">
                <a:solidFill>
                  <a:srgbClr val="002060"/>
                </a:solidFill>
                <a:latin typeface="Arial Narrow" pitchFamily="34" charset="0"/>
              </a:rPr>
              <a:t>. 13th International QUENCH Workshop, November 20-22, 2007, Karlsruhe, Germany.</a:t>
            </a:r>
          </a:p>
          <a:p>
            <a:pPr marL="457200" indent="-457200" algn="l">
              <a:defRPr/>
            </a:pPr>
            <a:r>
              <a:rPr lang="en-US" b="1" dirty="0">
                <a:solidFill>
                  <a:srgbClr val="002060"/>
                </a:solidFill>
                <a:latin typeface="Arial Narrow" pitchFamily="34" charset="0"/>
              </a:rPr>
              <a:t>4. Computational assessment of PARAMETER-SF experiments. T. </a:t>
            </a:r>
            <a:r>
              <a:rPr lang="en-US" b="1" dirty="0" err="1">
                <a:solidFill>
                  <a:srgbClr val="002060"/>
                </a:solidFill>
                <a:latin typeface="Arial Narrow" pitchFamily="34" charset="0"/>
              </a:rPr>
              <a:t>Yudina</a:t>
            </a:r>
            <a:r>
              <a:rPr lang="en-US" b="1" dirty="0">
                <a:solidFill>
                  <a:srgbClr val="002060"/>
                </a:solidFill>
                <a:latin typeface="Arial Narrow" pitchFamily="34" charset="0"/>
              </a:rPr>
              <a:t>. 13th International QUENCH Workshop, November 20-22, 2007, Karlsruhe, Germany.</a:t>
            </a:r>
          </a:p>
          <a:p>
            <a:pPr marL="457200" indent="-457200" algn="l">
              <a:defRPr/>
            </a:pPr>
            <a:r>
              <a:rPr lang="en-US" b="1" dirty="0">
                <a:solidFill>
                  <a:srgbClr val="002060"/>
                </a:solidFill>
                <a:latin typeface="Arial Narrow" pitchFamily="34" charset="0"/>
              </a:rPr>
              <a:t>5. Status of the ISTC project #3690 on the  “Fuel assemblies </a:t>
            </a:r>
            <a:r>
              <a:rPr lang="en-US" b="1" dirty="0" err="1">
                <a:solidFill>
                  <a:srgbClr val="002060"/>
                </a:solidFill>
                <a:latin typeface="Arial Narrow" pitchFamily="34" charset="0"/>
              </a:rPr>
              <a:t>behaviour</a:t>
            </a:r>
            <a:r>
              <a:rPr lang="en-US" b="1" dirty="0">
                <a:solidFill>
                  <a:srgbClr val="002060"/>
                </a:solidFill>
                <a:latin typeface="Arial Narrow" pitchFamily="34" charset="0"/>
              </a:rPr>
              <a:t> under severe accident top quenching conditions in the PARAMETER-SF test series (PARAMETER-SF3 and -SF4 experiments). V.I. </a:t>
            </a:r>
            <a:r>
              <a:rPr lang="en-US" b="1" dirty="0" err="1">
                <a:solidFill>
                  <a:srgbClr val="002060"/>
                </a:solidFill>
                <a:latin typeface="Arial Narrow" pitchFamily="34" charset="0"/>
              </a:rPr>
              <a:t>Nalivaev</a:t>
            </a:r>
            <a:r>
              <a:rPr lang="en-US" b="1" dirty="0">
                <a:solidFill>
                  <a:srgbClr val="002060"/>
                </a:solidFill>
                <a:latin typeface="Arial Narrow" pitchFamily="34" charset="0"/>
              </a:rPr>
              <a:t>, T.A. </a:t>
            </a:r>
            <a:r>
              <a:rPr lang="en-US" b="1" dirty="0" err="1">
                <a:solidFill>
                  <a:srgbClr val="002060"/>
                </a:solidFill>
                <a:latin typeface="Arial Narrow" pitchFamily="34" charset="0"/>
              </a:rPr>
              <a:t>Yudina</a:t>
            </a:r>
            <a:r>
              <a:rPr lang="en-US" b="1" dirty="0">
                <a:solidFill>
                  <a:srgbClr val="002060"/>
                </a:solidFill>
                <a:latin typeface="Arial Narrow" pitchFamily="34" charset="0"/>
              </a:rPr>
              <a:t>. 13-th CEG-SAM Meeting, March 5-7, 2008, Budapest, Hungary.</a:t>
            </a:r>
          </a:p>
          <a:p>
            <a:pPr marL="457200" indent="-457200" algn="l">
              <a:defRPr/>
            </a:pPr>
            <a:r>
              <a:rPr lang="en-US" b="1" dirty="0">
                <a:solidFill>
                  <a:srgbClr val="002060"/>
                </a:solidFill>
                <a:latin typeface="Arial Narrow" pitchFamily="34" charset="0"/>
              </a:rPr>
              <a:t>6. PARAMETER-SF3 test scenario and results of SF3 pre-test numerical modeling. A.E. </a:t>
            </a:r>
            <a:r>
              <a:rPr lang="en-US" b="1" dirty="0" err="1">
                <a:solidFill>
                  <a:srgbClr val="002060"/>
                </a:solidFill>
                <a:latin typeface="Arial Narrow" pitchFamily="34" charset="0"/>
              </a:rPr>
              <a:t>Kiselev</a:t>
            </a:r>
            <a:r>
              <a:rPr lang="en-US" b="1" dirty="0">
                <a:solidFill>
                  <a:srgbClr val="002060"/>
                </a:solidFill>
                <a:latin typeface="Arial Narrow" pitchFamily="34" charset="0"/>
              </a:rPr>
              <a:t>. 13-th CEG-SAM Meeting, March 5-7, 2008, Budapest, Hungary.</a:t>
            </a:r>
          </a:p>
          <a:p>
            <a:pPr marL="457200" indent="-457200" algn="l">
              <a:defRPr/>
            </a:pPr>
            <a:r>
              <a:rPr lang="en-US" b="1" dirty="0">
                <a:solidFill>
                  <a:srgbClr val="002060"/>
                </a:solidFill>
                <a:latin typeface="Arial Narrow" pitchFamily="34" charset="0"/>
              </a:rPr>
              <a:t>7. Specification for numerical simulation of PARAMETER facility; Tests SF3 and SF4. T.A. </a:t>
            </a:r>
            <a:r>
              <a:rPr lang="en-US" b="1" dirty="0" err="1">
                <a:solidFill>
                  <a:srgbClr val="002060"/>
                </a:solidFill>
                <a:latin typeface="Arial Narrow" pitchFamily="34" charset="0"/>
              </a:rPr>
              <a:t>Yudina</a:t>
            </a:r>
            <a:r>
              <a:rPr lang="en-US" b="1" dirty="0">
                <a:solidFill>
                  <a:srgbClr val="002060"/>
                </a:solidFill>
                <a:latin typeface="Arial Narrow" pitchFamily="34" charset="0"/>
              </a:rPr>
              <a:t>. 13-th CEG-SAM Meeting, March 5-7, 2008, Budapest, Hungary.</a:t>
            </a:r>
          </a:p>
        </p:txBody>
      </p:sp>
    </p:spTree>
  </p:cSld>
  <p:clrMapOvr>
    <a:masterClrMapping/>
  </p:clrMapOvr>
  <p:transition spd="slow">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pPr>
              <a:defRPr/>
            </a:pPr>
            <a:fld id="{C870F7E1-CAF0-4D9A-BE93-47AC244D2E45}" type="slidenum">
              <a:rPr lang="ru-RU"/>
              <a:pPr>
                <a:defRPr/>
              </a:pPr>
              <a:t>37</a:t>
            </a:fld>
            <a:endParaRPr lang="ru-RU"/>
          </a:p>
        </p:txBody>
      </p:sp>
      <p:sp>
        <p:nvSpPr>
          <p:cNvPr id="52227" name="Rectangle 4"/>
          <p:cNvSpPr>
            <a:spLocks noChangeArrowheads="1"/>
          </p:cNvSpPr>
          <p:nvPr/>
        </p:nvSpPr>
        <p:spPr bwMode="auto">
          <a:xfrm>
            <a:off x="446088" y="508000"/>
            <a:ext cx="8137525"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l"/>
            <a:r>
              <a:rPr lang="en-US" b="1">
                <a:solidFill>
                  <a:srgbClr val="002060"/>
                </a:solidFill>
                <a:latin typeface="Arial Narrow" pitchFamily="34" charset="0"/>
              </a:rPr>
              <a:t>8. Status of the ISTC project #3690 on the “Fuel assemblies behaviour under severe accident top quenching conditions in the PARAMETER-SF test series (PARAMETER-SF3 and -SF4 experiments). V.I. Nalivaev. 14-th CEG-SAM Meeting, September 9-11, 2008, Kiev, Ukraine.</a:t>
            </a:r>
          </a:p>
          <a:p>
            <a:pPr marL="457200" indent="-457200" algn="l"/>
            <a:r>
              <a:rPr lang="en-US" b="1">
                <a:solidFill>
                  <a:srgbClr val="002060"/>
                </a:solidFill>
                <a:latin typeface="Arial Narrow" pitchFamily="34" charset="0"/>
              </a:rPr>
              <a:t>9. Results of post-test examinations of SF2 fuel bundle and numerical simulations of the experiments PARAMETER-SF3 and -SF4. A. Kiselev. 14-th CEG-SAM Meeting, September 9-11, 2008, Kiev, Ukraine.</a:t>
            </a:r>
            <a:endParaRPr lang="ru-RU" b="1">
              <a:solidFill>
                <a:srgbClr val="002060"/>
              </a:solidFill>
              <a:latin typeface="Arial Narrow" pitchFamily="34" charset="0"/>
            </a:endParaRPr>
          </a:p>
          <a:p>
            <a:pPr marL="457200" indent="-457200" algn="l"/>
            <a:r>
              <a:rPr lang="en-US" b="1">
                <a:solidFill>
                  <a:srgbClr val="002060"/>
                </a:solidFill>
                <a:latin typeface="Arial Narrow" pitchFamily="34" charset="0"/>
              </a:rPr>
              <a:t>10. Results of PARAMETER-SF2 material investigations. A. Kiselev. 14th International </a:t>
            </a:r>
          </a:p>
          <a:p>
            <a:pPr marL="457200" indent="-457200" algn="l"/>
            <a:r>
              <a:rPr lang="en-US" b="1">
                <a:solidFill>
                  <a:srgbClr val="002060"/>
                </a:solidFill>
                <a:latin typeface="Arial Narrow" pitchFamily="34" charset="0"/>
              </a:rPr>
              <a:t>          QUENCH Workshop, 4-6 November, 2008, Karlsruhe, Germany.</a:t>
            </a:r>
          </a:p>
          <a:p>
            <a:pPr marL="457200" indent="-457200" algn="l"/>
            <a:r>
              <a:rPr lang="en-US" b="1">
                <a:solidFill>
                  <a:srgbClr val="002060"/>
                </a:solidFill>
                <a:latin typeface="Arial Narrow" pitchFamily="34" charset="0"/>
              </a:rPr>
              <a:t>11. Results of pre- and posttest calculations of PARAMETER-SF experiments. </a:t>
            </a:r>
            <a:br>
              <a:rPr lang="en-US" b="1">
                <a:solidFill>
                  <a:srgbClr val="002060"/>
                </a:solidFill>
                <a:latin typeface="Arial Narrow" pitchFamily="34" charset="0"/>
              </a:rPr>
            </a:br>
            <a:r>
              <a:rPr lang="en-US" b="1">
                <a:solidFill>
                  <a:srgbClr val="002060"/>
                </a:solidFill>
                <a:latin typeface="Arial Narrow" pitchFamily="34" charset="0"/>
              </a:rPr>
              <a:t>T. Yudina. 14th International QUENCH Workshop, 4-6 November, 2008, Karlsruhe, Germany.</a:t>
            </a:r>
          </a:p>
          <a:p>
            <a:pPr marL="457200" indent="-457200" algn="l"/>
            <a:r>
              <a:rPr lang="en-US" b="1">
                <a:solidFill>
                  <a:srgbClr val="002060"/>
                </a:solidFill>
                <a:latin typeface="Arial Narrow" pitchFamily="34" charset="0"/>
              </a:rPr>
              <a:t>12. Status of the ISTC project #3690 on the “Fuel assemblies behaviour under severe accident top quenching conditions in the PARAMETER-SF test series (PARAMETER-SF3 and PARAMETER-SF4 experiments); Results of PARAMETER SF3 experiment. V.I. Nalivaev. 15th CEG-SAM Meeting, 10-12 March 2009, Villigen, Switzerland.</a:t>
            </a:r>
          </a:p>
          <a:p>
            <a:pPr marL="457200" indent="-457200" algn="l"/>
            <a:r>
              <a:rPr lang="en-US" b="1">
                <a:solidFill>
                  <a:srgbClr val="002060"/>
                </a:solidFill>
                <a:latin typeface="Arial Narrow" pitchFamily="34" charset="0"/>
              </a:rPr>
              <a:t>13. Results of PARAMETER –SF3 pre- and post-test numerical modeling. </a:t>
            </a:r>
            <a:br>
              <a:rPr lang="en-US" b="1">
                <a:solidFill>
                  <a:srgbClr val="002060"/>
                </a:solidFill>
                <a:latin typeface="Arial Narrow" pitchFamily="34" charset="0"/>
              </a:rPr>
            </a:br>
            <a:r>
              <a:rPr lang="en-US" b="1">
                <a:solidFill>
                  <a:srgbClr val="002060"/>
                </a:solidFill>
                <a:latin typeface="Arial Narrow" pitchFamily="34" charset="0"/>
              </a:rPr>
              <a:t>A. Kiselev. 15th CEG-SAM Meeting, 10-12 March 2009, Villigen, Switzerland.</a:t>
            </a:r>
          </a:p>
          <a:p>
            <a:pPr marL="457200" indent="-457200" algn="l"/>
            <a:r>
              <a:rPr lang="en-US" b="1">
                <a:solidFill>
                  <a:srgbClr val="002060"/>
                </a:solidFill>
                <a:latin typeface="Arial Narrow" pitchFamily="34" charset="0"/>
              </a:rPr>
              <a:t>14. Post-test examination of the PARAMETER-SF2 and –SF3 fuel assemblies. </a:t>
            </a:r>
            <a:br>
              <a:rPr lang="en-US" b="1">
                <a:solidFill>
                  <a:srgbClr val="002060"/>
                </a:solidFill>
                <a:latin typeface="Arial Narrow" pitchFamily="34" charset="0"/>
              </a:rPr>
            </a:br>
            <a:r>
              <a:rPr lang="en-US" b="1">
                <a:solidFill>
                  <a:srgbClr val="002060"/>
                </a:solidFill>
                <a:latin typeface="Arial Narrow" pitchFamily="34" charset="0"/>
              </a:rPr>
              <a:t>T. Yudina. 15th CEG-SAM Meeting, 10-12 March 2009, Villigen, Switzerland.</a:t>
            </a:r>
          </a:p>
          <a:p>
            <a:pPr marL="457200" indent="-457200" algn="l"/>
            <a:r>
              <a:rPr lang="en-US" b="1">
                <a:solidFill>
                  <a:srgbClr val="002060"/>
                </a:solidFill>
                <a:latin typeface="Arial Narrow" pitchFamily="34" charset="0"/>
              </a:rPr>
              <a:t>15. ISTC project #3936 proposal on “Study of fuel assemblies with boron carbide absorber rods under severe accident conditions in the PARAMETER-SF tests series” V.I. Nalivaev. 15th CEG-SAM Meeting, 10-12 March 2009, Villigen, Switzerland.</a:t>
            </a:r>
          </a:p>
        </p:txBody>
      </p:sp>
    </p:spTree>
  </p:cSld>
  <p:clrMapOvr>
    <a:masterClrMapping/>
  </p:clrMapOvr>
  <p:transition spd="slow">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pPr>
              <a:defRPr/>
            </a:pPr>
            <a:fld id="{6B32A421-7D62-45AD-A4FA-735FBFF69F0E}" type="slidenum">
              <a:rPr lang="ru-RU"/>
              <a:pPr>
                <a:defRPr/>
              </a:pPr>
              <a:t>38</a:t>
            </a:fld>
            <a:endParaRPr lang="ru-RU"/>
          </a:p>
        </p:txBody>
      </p:sp>
      <p:sp>
        <p:nvSpPr>
          <p:cNvPr id="53251" name="Rectangle 4"/>
          <p:cNvSpPr>
            <a:spLocks noChangeArrowheads="1"/>
          </p:cNvSpPr>
          <p:nvPr/>
        </p:nvSpPr>
        <p:spPr bwMode="auto">
          <a:xfrm>
            <a:off x="373063" y="690563"/>
            <a:ext cx="8316912"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l"/>
            <a:r>
              <a:rPr lang="en-US" b="1">
                <a:solidFill>
                  <a:srgbClr val="002060"/>
                </a:solidFill>
                <a:latin typeface="Arial Narrow" pitchFamily="34" charset="0"/>
              </a:rPr>
              <a:t>16. Experimental results of complex starting-up and adjustment actions on preparation of the PARAMETER-SF4 Experiment. V.S. Konstantinov. PARAMETER Status Meeting. 29 July, 2009, Podolsk, Russian Federation.</a:t>
            </a:r>
          </a:p>
          <a:p>
            <a:pPr marL="457200" indent="-457200" algn="l"/>
            <a:r>
              <a:rPr lang="en-US" b="1">
                <a:solidFill>
                  <a:srgbClr val="002060"/>
                </a:solidFill>
                <a:latin typeface="Arial Narrow" pitchFamily="34" charset="0"/>
              </a:rPr>
              <a:t>17. Preliminary results of the PARAMETER-SF4 test. V.I. Nalivaev. PARAMETER Status Meeting. 29 July, 2009, Podolsk, Russian Federation. </a:t>
            </a:r>
            <a:endParaRPr lang="ru-RU" b="1">
              <a:solidFill>
                <a:srgbClr val="002060"/>
              </a:solidFill>
              <a:latin typeface="Arial Narrow" pitchFamily="34" charset="0"/>
            </a:endParaRPr>
          </a:p>
          <a:p>
            <a:pPr marL="457200" indent="-457200" algn="l"/>
            <a:r>
              <a:rPr lang="en-US" b="1">
                <a:solidFill>
                  <a:srgbClr val="002060"/>
                </a:solidFill>
                <a:latin typeface="Arial Narrow" pitchFamily="34" charset="0"/>
              </a:rPr>
              <a:t>18. PARAMETER-SF4 pretest calculations. D. Tomashchic. PARAMETER Status Meeting. 29 July, 2009, Podolsk, Russian Federation.</a:t>
            </a:r>
          </a:p>
          <a:p>
            <a:pPr marL="457200" indent="-457200" algn="l"/>
            <a:r>
              <a:rPr lang="en-US" b="1">
                <a:solidFill>
                  <a:srgbClr val="002060"/>
                </a:solidFill>
                <a:latin typeface="Arial Narrow" pitchFamily="34" charset="0"/>
              </a:rPr>
              <a:t>19. Pretest studies of PARAMETER SF4 scenario with ICARE/CATHARE V2. A. Volchek, Yu. Zvonarev, O. Coindreau (IRSN), F. Fichot (IRSN). PARAMETER Status Meeting. 29 July, 2009, Podolsk, Russian Federation.</a:t>
            </a:r>
          </a:p>
          <a:p>
            <a:pPr marL="457200" indent="-457200" algn="l"/>
            <a:r>
              <a:rPr lang="en-US" b="1">
                <a:solidFill>
                  <a:srgbClr val="002060"/>
                </a:solidFill>
                <a:latin typeface="Arial Narrow" pitchFamily="34" charset="0"/>
              </a:rPr>
              <a:t>20. Studies of VVER-1000-type fuel rods under BDBA conditions with top, bottom and combined flooding in the PARAMETER facility. Degtyareva L.S., Konstantinov V.S., Nalivaev V.I., Parshin N.Ya., Kiselev A.E., Yudina T.A., Semishkin V.P. International scientific and technical meeting «Computational and experimental studies of LWR fuel element behavior under beyond design basis accidents and reflood conditions», July 27-28, 2009, IBRAE RAS, Moscow, Russian Federation.</a:t>
            </a:r>
          </a:p>
          <a:p>
            <a:pPr marL="457200" indent="-457200" algn="l"/>
            <a:r>
              <a:rPr lang="en-US" b="1">
                <a:solidFill>
                  <a:srgbClr val="002060"/>
                </a:solidFill>
                <a:latin typeface="Arial Narrow" pitchFamily="34" charset="0"/>
              </a:rPr>
              <a:t>21. Status of the ISTC project #3690 on the “Fuel assemblies behaviour under severe accident top quenching conditions in the PARAMETER-SF test series (PARAMETER-SF3 and PARAMETER-SF4 experiments); Results of PARAMETER-SF4 experiment. V.I. Nalivaev. 16th CEG-SAM Meeting, September 8-9, 2009, Moscow, Russian Federation.</a:t>
            </a:r>
          </a:p>
        </p:txBody>
      </p:sp>
    </p:spTree>
  </p:cSld>
  <p:clrMapOvr>
    <a:masterClrMapping/>
  </p:clrMapOvr>
  <p:transition spd="slow">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pPr>
              <a:defRPr/>
            </a:pPr>
            <a:fld id="{DD50A055-01A2-4632-A663-B89ACCFAC687}" type="slidenum">
              <a:rPr lang="ru-RU"/>
              <a:pPr>
                <a:defRPr/>
              </a:pPr>
              <a:t>39</a:t>
            </a:fld>
            <a:endParaRPr lang="ru-RU"/>
          </a:p>
        </p:txBody>
      </p:sp>
      <p:sp>
        <p:nvSpPr>
          <p:cNvPr id="54275" name="Rectangle 4"/>
          <p:cNvSpPr>
            <a:spLocks noChangeArrowheads="1"/>
          </p:cNvSpPr>
          <p:nvPr/>
        </p:nvSpPr>
        <p:spPr bwMode="auto">
          <a:xfrm>
            <a:off x="409575" y="1055688"/>
            <a:ext cx="8316913"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l"/>
            <a:r>
              <a:rPr lang="en-US" b="1">
                <a:solidFill>
                  <a:srgbClr val="002060"/>
                </a:solidFill>
                <a:latin typeface="Arial Narrow" pitchFamily="34" charset="0"/>
              </a:rPr>
              <a:t>22. Results of PARAMETER–SF3/SF4 pre- and post-test numerical modeling. </a:t>
            </a:r>
            <a:br>
              <a:rPr lang="en-US" b="1">
                <a:solidFill>
                  <a:srgbClr val="002060"/>
                </a:solidFill>
                <a:latin typeface="Arial Narrow" pitchFamily="34" charset="0"/>
              </a:rPr>
            </a:br>
            <a:r>
              <a:rPr lang="en-US" b="1">
                <a:solidFill>
                  <a:srgbClr val="002060"/>
                </a:solidFill>
                <a:latin typeface="Arial Narrow" pitchFamily="34" charset="0"/>
              </a:rPr>
              <a:t>D. Tomashchic. 16th CEG-SAM Meeting, September 8-9, 2009, Moscow, Russian Federation.</a:t>
            </a:r>
          </a:p>
          <a:p>
            <a:pPr marL="457200" indent="-457200" algn="l"/>
            <a:r>
              <a:rPr lang="en-US" b="1">
                <a:solidFill>
                  <a:srgbClr val="002060"/>
                </a:solidFill>
                <a:latin typeface="Arial Narrow" pitchFamily="34" charset="0"/>
              </a:rPr>
              <a:t>23. Post-test examinations of the PARAMETER-SF fuel assemblies. T. Yudina. 16th CEG-SAM Meeting, September 8-9, 2009, Moscow, Russian Federation.</a:t>
            </a:r>
          </a:p>
          <a:p>
            <a:pPr marL="457200" indent="-457200" algn="l"/>
            <a:r>
              <a:rPr lang="en-US" b="1">
                <a:solidFill>
                  <a:srgbClr val="002060"/>
                </a:solidFill>
                <a:latin typeface="Arial Narrow" pitchFamily="34" charset="0"/>
              </a:rPr>
              <a:t>24. Short overview on the PARAMETER program at LUCH. A. Kiselev. 15th International QUENCH Workshop, November 3-5, 2009, Karlsruhe, Germany.</a:t>
            </a:r>
            <a:r>
              <a:rPr lang="ru-RU" b="1">
                <a:solidFill>
                  <a:srgbClr val="002060"/>
                </a:solidFill>
                <a:latin typeface="Arial Narrow" pitchFamily="34" charset="0"/>
              </a:rPr>
              <a:t>. </a:t>
            </a:r>
          </a:p>
          <a:p>
            <a:pPr marL="457200" indent="-457200" algn="l"/>
            <a:r>
              <a:rPr lang="en-US" b="1">
                <a:solidFill>
                  <a:srgbClr val="002060"/>
                </a:solidFill>
                <a:latin typeface="Arial Narrow" pitchFamily="34" charset="0"/>
              </a:rPr>
              <a:t>25. Post-test examination of the PARAMETER-SF4 fuel assembly. D. Ignatiev. 15th International QUENCH Workshop, November 3-5, 2009, Karlsruhe, Germany.</a:t>
            </a:r>
          </a:p>
          <a:p>
            <a:pPr marL="457200" indent="-457200" algn="l"/>
            <a:r>
              <a:rPr lang="en-US" b="1">
                <a:solidFill>
                  <a:srgbClr val="002060"/>
                </a:solidFill>
                <a:latin typeface="Arial Narrow" pitchFamily="34" charset="0"/>
              </a:rPr>
              <a:t>26. Comparison results of pre-test PARAMETER-SF4 test numerical modeling. T.Yudina. 15th International QUENCH Workshop, November 3-5, 2009, Karlsruhe, Germany.</a:t>
            </a:r>
          </a:p>
          <a:p>
            <a:pPr marL="457200" indent="-457200" algn="l"/>
            <a:r>
              <a:rPr lang="en-US" b="1">
                <a:solidFill>
                  <a:srgbClr val="002060"/>
                </a:solidFill>
                <a:latin typeface="Arial Narrow" pitchFamily="34" charset="0"/>
              </a:rPr>
              <a:t>27. Main results of RELAP/SCDAPSIM calculation analysis of the PARAMETER-SF experiments. </a:t>
            </a:r>
          </a:p>
          <a:p>
            <a:pPr marL="457200" indent="-457200" algn="l"/>
            <a:r>
              <a:rPr lang="en-US" b="1">
                <a:solidFill>
                  <a:srgbClr val="002060"/>
                </a:solidFill>
                <a:latin typeface="Arial Narrow" pitchFamily="34" charset="0"/>
              </a:rPr>
              <a:t>           V.V. Shchekoldin, V.P. Semishkin. 15th International QUENCH Workshop, November 3-5, 2009, Karlsruhe, Germany</a:t>
            </a:r>
            <a:r>
              <a:rPr lang="ru-RU" b="1">
                <a:solidFill>
                  <a:srgbClr val="002060"/>
                </a:solidFill>
                <a:latin typeface="Arial Narrow" pitchFamily="34" charset="0"/>
              </a:rPr>
              <a:t> </a:t>
            </a:r>
          </a:p>
        </p:txBody>
      </p:sp>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2B02F2C5-D154-4AF5-A9C3-3CF714550DC9}" type="slidenum">
              <a:rPr lang="ru-RU"/>
              <a:pPr>
                <a:defRPr/>
              </a:pPr>
              <a:t>4</a:t>
            </a:fld>
            <a:endParaRPr lang="ru-RU"/>
          </a:p>
        </p:txBody>
      </p:sp>
      <p:sp>
        <p:nvSpPr>
          <p:cNvPr id="615428" name="Rectangle 4"/>
          <p:cNvSpPr>
            <a:spLocks noChangeArrowheads="1"/>
          </p:cNvSpPr>
          <p:nvPr/>
        </p:nvSpPr>
        <p:spPr bwMode="auto">
          <a:xfrm>
            <a:off x="409575" y="1019175"/>
            <a:ext cx="8361363" cy="4894263"/>
          </a:xfrm>
          <a:prstGeom prst="rect">
            <a:avLst/>
          </a:prstGeom>
          <a:noFill/>
          <a:ln w="9525">
            <a:noFill/>
            <a:miter lim="800000"/>
            <a:headEnd/>
            <a:tailEnd/>
          </a:ln>
          <a:effectLst/>
        </p:spPr>
        <p:txBody>
          <a:bodyPr lIns="274551" tIns="76176" bIns="76176" anchor="ctr">
            <a:spAutoFit/>
          </a:bodyPr>
          <a:lstStyle/>
          <a:p>
            <a:pPr marL="457200" indent="-457200" algn="l">
              <a:tabLst>
                <a:tab pos="517525" algn="l"/>
              </a:tabLst>
            </a:pPr>
            <a:r>
              <a:rPr lang="en-US" sz="1800" b="1" u="sng">
                <a:solidFill>
                  <a:srgbClr val="002060"/>
                </a:solidFill>
              </a:rPr>
              <a:t>THE OBJECTIVE</a:t>
            </a:r>
            <a:r>
              <a:rPr lang="ru-RU" sz="1800" b="1">
                <a:solidFill>
                  <a:srgbClr val="002060"/>
                </a:solidFill>
              </a:rPr>
              <a:t> </a:t>
            </a:r>
          </a:p>
          <a:p>
            <a:pPr marL="457200" indent="-457200" algn="l">
              <a:tabLst>
                <a:tab pos="517525" algn="l"/>
              </a:tabLst>
            </a:pPr>
            <a:endParaRPr lang="en-US" sz="800" b="1">
              <a:solidFill>
                <a:srgbClr val="002060"/>
              </a:solidFill>
            </a:endParaRPr>
          </a:p>
          <a:p>
            <a:pPr marL="457200" indent="-457200" algn="just">
              <a:tabLst>
                <a:tab pos="517525" algn="l"/>
              </a:tabLst>
            </a:pPr>
            <a:r>
              <a:rPr lang="en-US" b="1">
                <a:solidFill>
                  <a:srgbClr val="002060"/>
                </a:solidFill>
              </a:rPr>
              <a:t>The objective of the Project is the study of behaviour of two 19- rod model FAs </a:t>
            </a:r>
          </a:p>
          <a:p>
            <a:pPr marL="457200" indent="-457200" algn="just">
              <a:tabLst>
                <a:tab pos="517525" algn="l"/>
              </a:tabLst>
            </a:pPr>
            <a:r>
              <a:rPr lang="en-US" b="1">
                <a:solidFill>
                  <a:srgbClr val="002060"/>
                </a:solidFill>
              </a:rPr>
              <a:t>of VVER-1000  type, made of standard reactor structural materials (fuel </a:t>
            </a:r>
            <a:endParaRPr lang="ru-RU" b="1">
              <a:solidFill>
                <a:srgbClr val="002060"/>
              </a:solidFill>
            </a:endParaRPr>
          </a:p>
          <a:p>
            <a:pPr marL="457200" indent="-457200" algn="just">
              <a:tabLst>
                <a:tab pos="517525" algn="l"/>
              </a:tabLst>
            </a:pPr>
            <a:r>
              <a:rPr lang="en-US" b="1">
                <a:solidFill>
                  <a:srgbClr val="002060"/>
                </a:solidFill>
              </a:rPr>
              <a:t>rod claddings of alloy Zr+1%Nb, fuel pellets of uranium dioxide, spaсing grids </a:t>
            </a:r>
            <a:endParaRPr lang="ru-RU" b="1">
              <a:solidFill>
                <a:srgbClr val="002060"/>
              </a:solidFill>
            </a:endParaRPr>
          </a:p>
          <a:p>
            <a:pPr marL="457200" indent="-457200" algn="just">
              <a:tabLst>
                <a:tab pos="517525" algn="l"/>
              </a:tabLst>
            </a:pPr>
            <a:r>
              <a:rPr lang="en-US" b="1">
                <a:solidFill>
                  <a:srgbClr val="002060"/>
                </a:solidFill>
              </a:rPr>
              <a:t>and shroud of alloy</a:t>
            </a:r>
            <a:r>
              <a:rPr lang="ru-RU" b="1">
                <a:solidFill>
                  <a:srgbClr val="002060"/>
                </a:solidFill>
              </a:rPr>
              <a:t> </a:t>
            </a:r>
            <a:r>
              <a:rPr lang="en-US" b="1">
                <a:solidFill>
                  <a:srgbClr val="002060"/>
                </a:solidFill>
              </a:rPr>
              <a:t>Zr+1%Nb), under the initial stage of severe accident with </a:t>
            </a:r>
            <a:endParaRPr lang="ru-RU" b="1">
              <a:solidFill>
                <a:srgbClr val="002060"/>
              </a:solidFill>
            </a:endParaRPr>
          </a:p>
          <a:p>
            <a:pPr marL="457200" indent="-457200" algn="just">
              <a:tabLst>
                <a:tab pos="517525" algn="l"/>
              </a:tabLst>
            </a:pPr>
            <a:r>
              <a:rPr lang="en-US" b="1">
                <a:solidFill>
                  <a:srgbClr val="002060"/>
                </a:solidFill>
              </a:rPr>
              <a:t>top (experiment</a:t>
            </a:r>
            <a:r>
              <a:rPr lang="ru-RU" b="1">
                <a:solidFill>
                  <a:srgbClr val="002060"/>
                </a:solidFill>
              </a:rPr>
              <a:t> </a:t>
            </a:r>
            <a:r>
              <a:rPr lang="en-US" b="1">
                <a:solidFill>
                  <a:srgbClr val="002060"/>
                </a:solidFill>
              </a:rPr>
              <a:t>PARAMETER-SF3) and  bottom quenching</a:t>
            </a:r>
            <a:endParaRPr lang="ru-RU" b="1">
              <a:solidFill>
                <a:srgbClr val="002060"/>
              </a:solidFill>
            </a:endParaRPr>
          </a:p>
          <a:p>
            <a:pPr marL="457200" indent="-457200" algn="just">
              <a:tabLst>
                <a:tab pos="517525" algn="l"/>
              </a:tabLst>
            </a:pPr>
            <a:r>
              <a:rPr lang="en-US" b="1">
                <a:solidFill>
                  <a:srgbClr val="002060"/>
                </a:solidFill>
              </a:rPr>
              <a:t> (experiment PARAMETER-SF4).</a:t>
            </a:r>
          </a:p>
          <a:p>
            <a:pPr marL="457200" indent="-457200" algn="l">
              <a:tabLst>
                <a:tab pos="517525" algn="l"/>
              </a:tabLst>
            </a:pPr>
            <a:endParaRPr lang="en-US" sz="1400" b="1">
              <a:solidFill>
                <a:srgbClr val="002060"/>
              </a:solidFill>
            </a:endParaRPr>
          </a:p>
          <a:p>
            <a:pPr marL="457200" indent="-457200" algn="l">
              <a:tabLst>
                <a:tab pos="517525" algn="l"/>
              </a:tabLst>
            </a:pPr>
            <a:r>
              <a:rPr lang="en-US" sz="1800" b="1" u="sng">
                <a:solidFill>
                  <a:srgbClr val="002060"/>
                </a:solidFill>
              </a:rPr>
              <a:t>THE SCOPE OF ACTIVITIES</a:t>
            </a:r>
            <a:endParaRPr lang="ru-RU" sz="1800" b="1" u="sng">
              <a:solidFill>
                <a:srgbClr val="002060"/>
              </a:solidFill>
            </a:endParaRPr>
          </a:p>
          <a:p>
            <a:pPr marL="457200" indent="-457200" algn="l">
              <a:tabLst>
                <a:tab pos="517525" algn="l"/>
              </a:tabLst>
            </a:pPr>
            <a:endParaRPr lang="en-US" sz="1800" b="1" u="sng">
              <a:solidFill>
                <a:srgbClr val="002060"/>
              </a:solidFill>
            </a:endParaRPr>
          </a:p>
          <a:p>
            <a:pPr marL="457200" indent="-457200" algn="just">
              <a:buFont typeface="Wingdings" pitchFamily="2" charset="2"/>
              <a:buChar char="ü"/>
              <a:tabLst>
                <a:tab pos="517525" algn="l"/>
              </a:tabLst>
            </a:pPr>
            <a:r>
              <a:rPr lang="en-US" sz="1800" b="1">
                <a:solidFill>
                  <a:srgbClr val="002060"/>
                </a:solidFill>
                <a:latin typeface="Arial Narrow" pitchFamily="34" charset="0"/>
              </a:rPr>
              <a:t>Post-test material analysis of VVER-1000 model FA, tested in experiment PARAMETER-SF2 under severe accident  conditions with top and bottom quenching</a:t>
            </a:r>
            <a:endParaRPr lang="ru-RU" sz="1800" b="1">
              <a:solidFill>
                <a:srgbClr val="002060"/>
              </a:solidFill>
              <a:latin typeface="Arial Narrow" pitchFamily="34" charset="0"/>
            </a:endParaRPr>
          </a:p>
          <a:p>
            <a:pPr marL="457200" indent="-457200" algn="just">
              <a:buFont typeface="Wingdings" pitchFamily="2" charset="2"/>
              <a:buChar char="ü"/>
              <a:tabLst>
                <a:tab pos="517525" algn="l"/>
              </a:tabLst>
            </a:pPr>
            <a:r>
              <a:rPr lang="en-US" sz="1800" b="1">
                <a:solidFill>
                  <a:srgbClr val="002060"/>
                </a:solidFill>
                <a:latin typeface="Arial Narrow" pitchFamily="34" charset="0"/>
              </a:rPr>
              <a:t>Study of peculiarities of cooling and change in the structure of materials of VVER-1000 FA  under severe accident conditions during top quenching of the assembly heated to </a:t>
            </a:r>
            <a:r>
              <a:rPr lang="en-US" sz="1800" b="1">
                <a:solidFill>
                  <a:srgbClr val="002060"/>
                </a:solidFill>
                <a:latin typeface="Arial Narrow" pitchFamily="34" charset="0"/>
                <a:sym typeface="Symbol" pitchFamily="18" charset="2"/>
              </a:rPr>
              <a:t></a:t>
            </a:r>
            <a:r>
              <a:rPr lang="en-US" sz="1800" b="1">
                <a:solidFill>
                  <a:srgbClr val="002060"/>
                </a:solidFill>
                <a:latin typeface="Arial Narrow" pitchFamily="34" charset="0"/>
              </a:rPr>
              <a:t>1600°С (PARAMETER-SF3)</a:t>
            </a:r>
            <a:endParaRPr lang="ru-RU" sz="1800" b="1">
              <a:solidFill>
                <a:srgbClr val="002060"/>
              </a:solidFill>
              <a:latin typeface="Arial Narrow" pitchFamily="34" charset="0"/>
            </a:endParaRPr>
          </a:p>
          <a:p>
            <a:pPr marL="457200" indent="-457200" algn="just">
              <a:buFont typeface="Wingdings" pitchFamily="2" charset="2"/>
              <a:buChar char="ü"/>
              <a:tabLst>
                <a:tab pos="517525" algn="l"/>
              </a:tabLst>
            </a:pPr>
            <a:r>
              <a:rPr lang="en-US" sz="1800" b="1">
                <a:solidFill>
                  <a:srgbClr val="002060"/>
                </a:solidFill>
                <a:latin typeface="Arial Narrow" pitchFamily="34" charset="0"/>
              </a:rPr>
              <a:t>Study of behavior of a 19-rod model fuel assembly of VVER-1000 type under severe accident conditions  with air ingress (PARAMETER-SF4)</a:t>
            </a:r>
            <a:endParaRPr lang="ru-RU" sz="1800" b="1">
              <a:solidFill>
                <a:srgbClr val="002060"/>
              </a:solidFill>
              <a:latin typeface="Arial Narrow" pitchFamily="34" charset="0"/>
            </a:endParaRPr>
          </a:p>
        </p:txBody>
      </p:sp>
      <p:sp>
        <p:nvSpPr>
          <p:cNvPr id="615431" name="Rectangle 7"/>
          <p:cNvSpPr>
            <a:spLocks noChangeArrowheads="1"/>
          </p:cNvSpPr>
          <p:nvPr/>
        </p:nvSpPr>
        <p:spPr bwMode="auto">
          <a:xfrm>
            <a:off x="957263" y="617538"/>
            <a:ext cx="7037387" cy="369887"/>
          </a:xfrm>
          <a:prstGeom prst="rect">
            <a:avLst/>
          </a:prstGeom>
          <a:noFill/>
          <a:ln w="9525">
            <a:noFill/>
            <a:miter lim="800000"/>
            <a:headEnd/>
            <a:tailEnd/>
          </a:ln>
          <a:effectLst/>
        </p:spPr>
        <p:txBody>
          <a:bodyPr wrap="none">
            <a:spAutoFit/>
          </a:bodyPr>
          <a:lstStyle/>
          <a:p>
            <a:pPr marL="457200" indent="-457200" algn="l">
              <a:defRPr/>
            </a:pPr>
            <a:r>
              <a:rPr lang="en-US" sz="1800" b="1" cap="all" dirty="0">
                <a:solidFill>
                  <a:srgbClr val="002060"/>
                </a:solidFill>
              </a:rPr>
              <a:t>Objective, scope of activities</a:t>
            </a:r>
            <a:r>
              <a:rPr lang="en-US" sz="1800" cap="all" dirty="0">
                <a:solidFill>
                  <a:srgbClr val="002060"/>
                </a:solidFill>
              </a:rPr>
              <a:t> </a:t>
            </a:r>
            <a:r>
              <a:rPr lang="en-US" sz="1800" b="1" cap="all" dirty="0">
                <a:solidFill>
                  <a:srgbClr val="002060"/>
                </a:solidFill>
              </a:rPr>
              <a:t>, technical approach</a:t>
            </a:r>
          </a:p>
        </p:txBody>
      </p:sp>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pPr>
              <a:defRPr/>
            </a:pPr>
            <a:fld id="{137FFBBC-1F67-4DFF-A0DC-9376BF65BB0B}" type="slidenum">
              <a:rPr lang="ru-RU"/>
              <a:pPr>
                <a:defRPr/>
              </a:pPr>
              <a:t>5</a:t>
            </a:fld>
            <a:endParaRPr lang="ru-RU"/>
          </a:p>
        </p:txBody>
      </p:sp>
      <p:sp>
        <p:nvSpPr>
          <p:cNvPr id="616452" name="Rectangle 4"/>
          <p:cNvSpPr>
            <a:spLocks noChangeArrowheads="1"/>
          </p:cNvSpPr>
          <p:nvPr/>
        </p:nvSpPr>
        <p:spPr bwMode="auto">
          <a:xfrm>
            <a:off x="431800" y="727075"/>
            <a:ext cx="8229600" cy="4911725"/>
          </a:xfrm>
          <a:prstGeom prst="rect">
            <a:avLst/>
          </a:prstGeom>
          <a:noFill/>
          <a:ln w="9525">
            <a:noFill/>
            <a:miter lim="800000"/>
            <a:headEnd/>
            <a:tailEnd/>
          </a:ln>
          <a:effectLst/>
        </p:spPr>
        <p:txBody>
          <a:bodyPr>
            <a:spAutoFit/>
          </a:bodyPr>
          <a:lstStyle/>
          <a:p>
            <a:pPr algn="l">
              <a:defRPr/>
            </a:pPr>
            <a:r>
              <a:rPr lang="en-US" sz="1800" b="1" u="sng" cap="all" dirty="0">
                <a:solidFill>
                  <a:srgbClr val="002060"/>
                </a:solidFill>
                <a:latin typeface="Arial Narrow" pitchFamily="34" charset="0"/>
                <a:sym typeface="Symbol" pitchFamily="18" charset="2"/>
              </a:rPr>
              <a:t>The methodology of the tasks realization</a:t>
            </a:r>
            <a:r>
              <a:rPr lang="en-US" b="1" cap="all" dirty="0">
                <a:solidFill>
                  <a:srgbClr val="002060"/>
                </a:solidFill>
                <a:latin typeface="Arial Narrow" pitchFamily="34" charset="0"/>
                <a:sym typeface="Symbol" pitchFamily="18" charset="2"/>
              </a:rPr>
              <a:t> </a:t>
            </a:r>
            <a:r>
              <a:rPr lang="en-US" sz="1800" b="1" dirty="0">
                <a:solidFill>
                  <a:srgbClr val="002060"/>
                </a:solidFill>
                <a:latin typeface="Arial Narrow" pitchFamily="34" charset="0"/>
                <a:sym typeface="Symbol" pitchFamily="18" charset="2"/>
              </a:rPr>
              <a:t>under the Project includes the following main stages:</a:t>
            </a:r>
          </a:p>
          <a:p>
            <a:pPr algn="l">
              <a:lnSpc>
                <a:spcPct val="140000"/>
              </a:lnSpc>
              <a:buFont typeface="Wingdings" pitchFamily="2" charset="2"/>
              <a:buChar char="ü"/>
              <a:defRPr/>
            </a:pPr>
            <a:r>
              <a:rPr lang="en-US" sz="1800" b="1" dirty="0">
                <a:solidFill>
                  <a:srgbClr val="002060"/>
                </a:solidFill>
                <a:latin typeface="Arial Narrow" pitchFamily="34" charset="0"/>
                <a:sym typeface="Symbol" pitchFamily="18" charset="2"/>
              </a:rPr>
              <a:t>    development of the scenario and main goals of the experiments;</a:t>
            </a:r>
          </a:p>
          <a:p>
            <a:pPr algn="l">
              <a:lnSpc>
                <a:spcPct val="140000"/>
              </a:lnSpc>
              <a:buFont typeface="Wingdings" pitchFamily="2" charset="2"/>
              <a:buChar char="ü"/>
              <a:defRPr/>
            </a:pPr>
            <a:r>
              <a:rPr lang="en-US" sz="1800" b="1" dirty="0">
                <a:solidFill>
                  <a:srgbClr val="002060"/>
                </a:solidFill>
                <a:latin typeface="Arial Narrow" pitchFamily="34" charset="0"/>
                <a:sym typeface="Symbol" pitchFamily="18" charset="2"/>
              </a:rPr>
              <a:t>    development of </a:t>
            </a:r>
            <a:r>
              <a:rPr lang="en-US" sz="1800" b="1" dirty="0">
                <a:solidFill>
                  <a:srgbClr val="002060"/>
                </a:solidFill>
                <a:latin typeface="Arial Narrow" pitchFamily="34" charset="0"/>
                <a:sym typeface="Symbol" pitchFamily="18" charset="2"/>
              </a:rPr>
              <a:t> </a:t>
            </a:r>
            <a:r>
              <a:rPr lang="en-US" sz="1800" b="1" dirty="0" err="1">
                <a:solidFill>
                  <a:srgbClr val="002060"/>
                </a:solidFill>
                <a:latin typeface="Arial Narrow" pitchFamily="34" charset="0"/>
                <a:sym typeface="Symbol" pitchFamily="18" charset="2"/>
              </a:rPr>
              <a:t>nodalization</a:t>
            </a:r>
            <a:r>
              <a:rPr lang="en-US" sz="1800" b="1" dirty="0">
                <a:solidFill>
                  <a:srgbClr val="002060"/>
                </a:solidFill>
                <a:latin typeface="Arial Narrow" pitchFamily="34" charset="0"/>
                <a:sym typeface="Symbol" pitchFamily="18" charset="2"/>
              </a:rPr>
              <a:t> scheme and performing planning, pre- and posttest using SOCRAT, RELAP/SCADSIM, </a:t>
            </a:r>
            <a:r>
              <a:rPr lang="en-US" sz="1800" b="1" dirty="0">
                <a:solidFill>
                  <a:srgbClr val="002060"/>
                </a:solidFill>
                <a:latin typeface="Arial Narrow" pitchFamily="34" charset="0"/>
                <a:sym typeface="Symbol" pitchFamily="18" charset="2"/>
              </a:rPr>
              <a:t>ICARE/CATHARE; ATHLET-CD</a:t>
            </a:r>
            <a:r>
              <a:rPr lang="ru-RU" sz="1800" b="1" dirty="0">
                <a:solidFill>
                  <a:srgbClr val="002060"/>
                </a:solidFill>
                <a:latin typeface="Arial Narrow" pitchFamily="34" charset="0"/>
                <a:sym typeface="Symbol" pitchFamily="18" charset="2"/>
              </a:rPr>
              <a:t>; </a:t>
            </a:r>
            <a:r>
              <a:rPr lang="en-US" sz="1800" b="1" dirty="0">
                <a:solidFill>
                  <a:srgbClr val="002060"/>
                </a:solidFill>
                <a:latin typeface="Arial Narrow" pitchFamily="34" charset="0"/>
                <a:sym typeface="Symbol" pitchFamily="18" charset="2"/>
              </a:rPr>
              <a:t>MAAP4</a:t>
            </a:r>
            <a:r>
              <a:rPr lang="ru-RU" sz="1800" b="1" dirty="0">
                <a:solidFill>
                  <a:srgbClr val="002060"/>
                </a:solidFill>
                <a:latin typeface="Arial Narrow" pitchFamily="34" charset="0"/>
                <a:sym typeface="Symbol" pitchFamily="18" charset="2"/>
              </a:rPr>
              <a:t>; </a:t>
            </a:r>
            <a:r>
              <a:rPr lang="en-US" sz="1800" b="1" dirty="0">
                <a:solidFill>
                  <a:srgbClr val="002060"/>
                </a:solidFill>
                <a:latin typeface="Arial Narrow" pitchFamily="34" charset="0"/>
                <a:sym typeface="Symbol" pitchFamily="18" charset="2"/>
              </a:rPr>
              <a:t>SCDAP/RELAP/IRS </a:t>
            </a:r>
            <a:r>
              <a:rPr lang="en-US" sz="1800" b="1" dirty="0">
                <a:solidFill>
                  <a:srgbClr val="002060"/>
                </a:solidFill>
                <a:latin typeface="Arial Narrow" pitchFamily="34" charset="0"/>
                <a:sym typeface="Symbol" pitchFamily="18" charset="2"/>
              </a:rPr>
              <a:t>codes</a:t>
            </a:r>
            <a:r>
              <a:rPr lang="ru-RU" sz="1800" b="1" dirty="0">
                <a:solidFill>
                  <a:srgbClr val="002060"/>
                </a:solidFill>
                <a:latin typeface="Arial Narrow" pitchFamily="34" charset="0"/>
                <a:sym typeface="Symbol" pitchFamily="18" charset="2"/>
              </a:rPr>
              <a:t>;</a:t>
            </a:r>
            <a:endParaRPr lang="en-US" sz="1800" b="1" dirty="0">
              <a:solidFill>
                <a:srgbClr val="002060"/>
              </a:solidFill>
              <a:latin typeface="Arial Narrow" pitchFamily="34" charset="0"/>
              <a:sym typeface="Symbol" pitchFamily="18" charset="2"/>
            </a:endParaRPr>
          </a:p>
          <a:p>
            <a:pPr algn="l">
              <a:lnSpc>
                <a:spcPct val="140000"/>
              </a:lnSpc>
              <a:buFont typeface="Wingdings" pitchFamily="2" charset="2"/>
              <a:buChar char="ü"/>
              <a:defRPr/>
            </a:pPr>
            <a:r>
              <a:rPr lang="en-US" sz="1800" b="1" dirty="0">
                <a:solidFill>
                  <a:srgbClr val="002060"/>
                </a:solidFill>
                <a:latin typeface="Arial Narrow" pitchFamily="34" charset="0"/>
                <a:sym typeface="Symbol" pitchFamily="18" charset="2"/>
              </a:rPr>
              <a:t>    preparation of the model fuel assembly and facility process systems for the test conduction;</a:t>
            </a:r>
          </a:p>
          <a:p>
            <a:pPr algn="l">
              <a:lnSpc>
                <a:spcPct val="140000"/>
              </a:lnSpc>
              <a:buFont typeface="Wingdings" pitchFamily="2" charset="2"/>
              <a:buChar char="ü"/>
              <a:defRPr/>
            </a:pPr>
            <a:r>
              <a:rPr lang="en-US" sz="1800" b="1" dirty="0">
                <a:solidFill>
                  <a:srgbClr val="002060"/>
                </a:solidFill>
                <a:latin typeface="Arial Narrow" pitchFamily="34" charset="0"/>
                <a:sym typeface="Symbol" pitchFamily="18" charset="2"/>
              </a:rPr>
              <a:t> starting-up and adjustment (functional check of the process and information-</a:t>
            </a:r>
            <a:r>
              <a:rPr lang="ru-RU" sz="1800" b="1" dirty="0">
                <a:solidFill>
                  <a:srgbClr val="002060"/>
                </a:solidFill>
                <a:latin typeface="Arial Narrow" pitchFamily="34" charset="0"/>
                <a:sym typeface="Symbol" pitchFamily="18" charset="2"/>
              </a:rPr>
              <a:t>  </a:t>
            </a:r>
            <a:r>
              <a:rPr lang="en-US" sz="1800" b="1" dirty="0">
                <a:solidFill>
                  <a:srgbClr val="002060"/>
                </a:solidFill>
                <a:latin typeface="Arial Narrow" pitchFamily="34" charset="0"/>
                <a:sym typeface="Symbol" pitchFamily="18" charset="2"/>
              </a:rPr>
              <a:t>measuring systems of the test facility systems, adjustment of test conditions for the process systems and technical parameters of model FA);</a:t>
            </a:r>
          </a:p>
          <a:p>
            <a:pPr algn="l">
              <a:lnSpc>
                <a:spcPct val="140000"/>
              </a:lnSpc>
              <a:buFont typeface="Wingdings" pitchFamily="2" charset="2"/>
              <a:buChar char="ü"/>
              <a:defRPr/>
            </a:pPr>
            <a:r>
              <a:rPr lang="en-US" sz="1800" b="1" dirty="0">
                <a:solidFill>
                  <a:srgbClr val="002060"/>
                </a:solidFill>
                <a:latin typeface="Arial Narrow" pitchFamily="34" charset="0"/>
                <a:sym typeface="Symbol" pitchFamily="18" charset="2"/>
              </a:rPr>
              <a:t>    performing the experiments, processing of results;</a:t>
            </a:r>
          </a:p>
          <a:p>
            <a:pPr algn="l">
              <a:lnSpc>
                <a:spcPct val="140000"/>
              </a:lnSpc>
              <a:buFont typeface="Wingdings" pitchFamily="2" charset="2"/>
              <a:buChar char="ü"/>
              <a:defRPr/>
            </a:pPr>
            <a:r>
              <a:rPr lang="en-US" sz="1800" b="1" dirty="0">
                <a:solidFill>
                  <a:srgbClr val="002060"/>
                </a:solidFill>
                <a:latin typeface="Arial Narrow" pitchFamily="34" charset="0"/>
                <a:sym typeface="Symbol" pitchFamily="18" charset="2"/>
              </a:rPr>
              <a:t>    materials studies.</a:t>
            </a:r>
            <a:endParaRPr lang="ru-RU" sz="1800" b="1" dirty="0">
              <a:solidFill>
                <a:srgbClr val="002060"/>
              </a:solidFill>
              <a:latin typeface="Arial Narrow" pitchFamily="34" charset="0"/>
              <a:sym typeface="Symbol" pitchFamily="18" charset="2"/>
            </a:endParaRPr>
          </a:p>
        </p:txBody>
      </p:sp>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5"/>
          <p:cNvSpPr>
            <a:spLocks noGrp="1"/>
          </p:cNvSpPr>
          <p:nvPr>
            <p:ph type="sldNum" sz="quarter" idx="12"/>
          </p:nvPr>
        </p:nvSpPr>
        <p:spPr/>
        <p:txBody>
          <a:bodyPr/>
          <a:lstStyle/>
          <a:p>
            <a:pPr>
              <a:defRPr/>
            </a:pPr>
            <a:fld id="{2540BB0E-65B2-4A1C-B0BE-F6FFB655C520}" type="slidenum">
              <a:rPr lang="ru-RU"/>
              <a:pPr>
                <a:defRPr/>
              </a:pPr>
              <a:t>6</a:t>
            </a:fld>
            <a:endParaRPr lang="ru-RU"/>
          </a:p>
        </p:txBody>
      </p:sp>
      <p:pic>
        <p:nvPicPr>
          <p:cNvPr id="20483" name="Picture 5" descr="Heated rod"/>
          <p:cNvPicPr>
            <a:picLocks noChangeAspect="1" noChangeArrowheads="1"/>
          </p:cNvPicPr>
          <p:nvPr/>
        </p:nvPicPr>
        <p:blipFill>
          <a:blip r:embed="rId3">
            <a:extLst>
              <a:ext uri="{28A0092B-C50C-407E-A947-70E740481C1C}">
                <a14:useLocalDpi xmlns:a14="http://schemas.microsoft.com/office/drawing/2010/main" val="0"/>
              </a:ext>
            </a:extLst>
          </a:blip>
          <a:srcRect t="2650" r="55669" b="868"/>
          <a:stretch>
            <a:fillRect/>
          </a:stretch>
        </p:blipFill>
        <p:spPr bwMode="auto">
          <a:xfrm>
            <a:off x="3111500" y="909638"/>
            <a:ext cx="2324100"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7"/>
          <p:cNvSpPr>
            <a:spLocks noChangeArrowheads="1"/>
          </p:cNvSpPr>
          <p:nvPr/>
        </p:nvSpPr>
        <p:spPr bwMode="auto">
          <a:xfrm>
            <a:off x="1066800" y="6021388"/>
            <a:ext cx="1041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rgbClr val="002060"/>
                </a:solidFill>
                <a:latin typeface="Arial Narrow" pitchFamily="34" charset="0"/>
              </a:rPr>
              <a:t>Test bundle</a:t>
            </a:r>
            <a:endParaRPr lang="ru-RU" b="1">
              <a:solidFill>
                <a:srgbClr val="002060"/>
              </a:solidFill>
              <a:latin typeface="Arial Narrow" pitchFamily="34" charset="0"/>
            </a:endParaRPr>
          </a:p>
        </p:txBody>
      </p:sp>
      <p:sp>
        <p:nvSpPr>
          <p:cNvPr id="20485" name="Text Box 8"/>
          <p:cNvSpPr txBox="1">
            <a:spLocks noChangeArrowheads="1"/>
          </p:cNvSpPr>
          <p:nvPr/>
        </p:nvSpPr>
        <p:spPr bwMode="auto">
          <a:xfrm>
            <a:off x="3914775" y="6057900"/>
            <a:ext cx="1012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spcBef>
                <a:spcPct val="20000"/>
              </a:spcBef>
              <a:buClr>
                <a:schemeClr val="hlink"/>
              </a:buClr>
              <a:buSzPct val="65000"/>
              <a:buFont typeface="Wingdings" pitchFamily="2" charset="2"/>
              <a:buNone/>
            </a:pPr>
            <a:r>
              <a:rPr lang="en-US" b="1">
                <a:solidFill>
                  <a:srgbClr val="002060"/>
                </a:solidFill>
                <a:latin typeface="Arial Narrow" pitchFamily="34" charset="0"/>
              </a:rPr>
              <a:t>Heated rod</a:t>
            </a:r>
            <a:endParaRPr lang="ru-RU" b="1">
              <a:solidFill>
                <a:srgbClr val="002060"/>
              </a:solidFill>
              <a:latin typeface="Arial Narrow" pitchFamily="34" charset="0"/>
            </a:endParaRPr>
          </a:p>
        </p:txBody>
      </p:sp>
      <p:sp>
        <p:nvSpPr>
          <p:cNvPr id="20486" name="Text Box 9"/>
          <p:cNvSpPr txBox="1">
            <a:spLocks noChangeArrowheads="1"/>
          </p:cNvSpPr>
          <p:nvPr/>
        </p:nvSpPr>
        <p:spPr bwMode="auto">
          <a:xfrm>
            <a:off x="6251575" y="6057900"/>
            <a:ext cx="1200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spcBef>
                <a:spcPct val="20000"/>
              </a:spcBef>
              <a:buClr>
                <a:schemeClr val="hlink"/>
              </a:buClr>
              <a:buSzPct val="65000"/>
              <a:buFont typeface="Wingdings" pitchFamily="2" charset="2"/>
              <a:buNone/>
            </a:pPr>
            <a:r>
              <a:rPr lang="en-US" b="1">
                <a:solidFill>
                  <a:srgbClr val="002060"/>
                </a:solidFill>
                <a:latin typeface="Arial Narrow" pitchFamily="34" charset="0"/>
              </a:rPr>
              <a:t>Unheated rod</a:t>
            </a:r>
            <a:endParaRPr lang="ru-RU" b="1">
              <a:solidFill>
                <a:srgbClr val="002060"/>
              </a:solidFill>
              <a:latin typeface="Arial Narrow" pitchFamily="34" charset="0"/>
            </a:endParaRPr>
          </a:p>
        </p:txBody>
      </p:sp>
      <p:sp>
        <p:nvSpPr>
          <p:cNvPr id="617482" name="Text Box 10"/>
          <p:cNvSpPr txBox="1">
            <a:spLocks noChangeArrowheads="1"/>
          </p:cNvSpPr>
          <p:nvPr/>
        </p:nvSpPr>
        <p:spPr bwMode="auto">
          <a:xfrm>
            <a:off x="920750" y="471488"/>
            <a:ext cx="4851400" cy="369887"/>
          </a:xfrm>
          <a:prstGeom prst="rect">
            <a:avLst/>
          </a:prstGeom>
          <a:noFill/>
          <a:ln w="9525">
            <a:noFill/>
            <a:miter lim="800000"/>
            <a:headEnd/>
            <a:tailEnd/>
          </a:ln>
          <a:effectLst/>
        </p:spPr>
        <p:txBody>
          <a:bodyPr wrap="none">
            <a:spAutoFit/>
          </a:bodyPr>
          <a:lstStyle/>
          <a:p>
            <a:pPr algn="l">
              <a:defRPr/>
            </a:pPr>
            <a:r>
              <a:rPr lang="en-US" sz="1800" b="1" cap="all" dirty="0">
                <a:solidFill>
                  <a:srgbClr val="002060"/>
                </a:solidFill>
              </a:rPr>
              <a:t>Model FA</a:t>
            </a:r>
            <a:r>
              <a:rPr lang="ru-RU" sz="1800" b="1" cap="all" dirty="0">
                <a:solidFill>
                  <a:srgbClr val="002060"/>
                </a:solidFill>
              </a:rPr>
              <a:t> </a:t>
            </a:r>
            <a:r>
              <a:rPr lang="en-US" sz="1800" b="1" cap="all" dirty="0">
                <a:solidFill>
                  <a:srgbClr val="002060"/>
                </a:solidFill>
              </a:rPr>
              <a:t>and  fuel rod simulators</a:t>
            </a:r>
            <a:r>
              <a:rPr lang="ru-RU" cap="all" dirty="0">
                <a:solidFill>
                  <a:srgbClr val="002060"/>
                </a:solidFill>
              </a:rPr>
              <a:t> </a:t>
            </a:r>
          </a:p>
        </p:txBody>
      </p:sp>
      <p:pic>
        <p:nvPicPr>
          <p:cNvPr id="20488" name="Picture 11" descr="рис%202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113" y="836613"/>
            <a:ext cx="2373312" cy="500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908050"/>
            <a:ext cx="2916238"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p:txBody>
          <a:bodyPr/>
          <a:lstStyle/>
          <a:p>
            <a:pPr>
              <a:defRPr/>
            </a:pPr>
            <a:fld id="{1258A877-BDD5-4EBC-B621-870922EBBB43}" type="slidenum">
              <a:rPr lang="ru-RU"/>
              <a:pPr>
                <a:defRPr/>
              </a:pPr>
              <a:t>7</a:t>
            </a:fld>
            <a:endParaRPr lang="ru-RU"/>
          </a:p>
        </p:txBody>
      </p:sp>
      <p:sp>
        <p:nvSpPr>
          <p:cNvPr id="13315" name="Text Box 5"/>
          <p:cNvSpPr txBox="1">
            <a:spLocks noChangeArrowheads="1"/>
          </p:cNvSpPr>
          <p:nvPr/>
        </p:nvSpPr>
        <p:spPr bwMode="auto">
          <a:xfrm>
            <a:off x="738188" y="544513"/>
            <a:ext cx="7069137" cy="369887"/>
          </a:xfrm>
          <a:prstGeom prst="rect">
            <a:avLst/>
          </a:prstGeom>
          <a:noFill/>
          <a:ln w="9525">
            <a:noFill/>
            <a:miter lim="800000"/>
            <a:headEnd/>
            <a:tailEnd/>
          </a:ln>
        </p:spPr>
        <p:txBody>
          <a:bodyPr wrap="none">
            <a:spAutoFit/>
          </a:bodyPr>
          <a:lstStyle/>
          <a:p>
            <a:pPr algn="l">
              <a:defRPr/>
            </a:pPr>
            <a:r>
              <a:rPr lang="en-GB" sz="1800" b="1" cap="all" dirty="0">
                <a:solidFill>
                  <a:srgbClr val="002060"/>
                </a:solidFill>
              </a:rPr>
              <a:t>Functional diagram of the PARAMETER test facility</a:t>
            </a:r>
            <a:r>
              <a:rPr lang="ru-RU" b="1" cap="all" dirty="0">
                <a:solidFill>
                  <a:srgbClr val="002060"/>
                </a:solidFill>
              </a:rPr>
              <a:t> </a:t>
            </a:r>
          </a:p>
        </p:txBody>
      </p:sp>
      <p:sp>
        <p:nvSpPr>
          <p:cNvPr id="21508" name="Text Box 7"/>
          <p:cNvSpPr txBox="1">
            <a:spLocks noChangeArrowheads="1"/>
          </p:cNvSpPr>
          <p:nvPr/>
        </p:nvSpPr>
        <p:spPr bwMode="auto">
          <a:xfrm>
            <a:off x="4464050" y="47974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endParaRPr lang="ru-RU" sz="1800">
              <a:latin typeface="Tahoma" pitchFamily="34" charset="0"/>
            </a:endParaRPr>
          </a:p>
        </p:txBody>
      </p:sp>
      <p:pic>
        <p:nvPicPr>
          <p:cNvPr id="21509" name="Picture 10" descr="Стенд сф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100" y="1165225"/>
            <a:ext cx="777240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p:txBody>
          <a:bodyPr/>
          <a:lstStyle/>
          <a:p>
            <a:pPr>
              <a:defRPr/>
            </a:pPr>
            <a:fld id="{4D6A026F-B451-4F8E-9C74-58A921F1231F}" type="slidenum">
              <a:rPr lang="ru-RU"/>
              <a:pPr>
                <a:defRPr/>
              </a:pPr>
              <a:t>8</a:t>
            </a:fld>
            <a:endParaRPr lang="ru-RU"/>
          </a:p>
        </p:txBody>
      </p:sp>
      <p:sp>
        <p:nvSpPr>
          <p:cNvPr id="22531" name="Text Box 4"/>
          <p:cNvSpPr txBox="1">
            <a:spLocks noChangeArrowheads="1"/>
          </p:cNvSpPr>
          <p:nvPr/>
        </p:nvSpPr>
        <p:spPr bwMode="auto">
          <a:xfrm>
            <a:off x="592138" y="3429000"/>
            <a:ext cx="38782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r>
              <a:rPr lang="en-US" b="1">
                <a:solidFill>
                  <a:srgbClr val="002060"/>
                </a:solidFill>
                <a:latin typeface="Arial Narrow" pitchFamily="34" charset="0"/>
              </a:rPr>
              <a:t>Environment</a:t>
            </a:r>
            <a:r>
              <a:rPr lang="ru-RU" b="1">
                <a:solidFill>
                  <a:srgbClr val="002060"/>
                </a:solidFill>
                <a:latin typeface="Arial Narrow" pitchFamily="34" charset="0"/>
              </a:rPr>
              <a:t> –</a:t>
            </a:r>
            <a:r>
              <a:rPr lang="en-US" b="1">
                <a:solidFill>
                  <a:srgbClr val="002060"/>
                </a:solidFill>
                <a:latin typeface="Arial Narrow" pitchFamily="34" charset="0"/>
              </a:rPr>
              <a:t>superheated steam</a:t>
            </a:r>
            <a:r>
              <a:rPr lang="ru-RU" b="1">
                <a:solidFill>
                  <a:srgbClr val="002060"/>
                </a:solidFill>
                <a:latin typeface="Arial Narrow" pitchFamily="34" charset="0"/>
              </a:rPr>
              <a:t>, </a:t>
            </a:r>
            <a:r>
              <a:rPr lang="en-US" b="1">
                <a:solidFill>
                  <a:srgbClr val="002060"/>
                </a:solidFill>
                <a:latin typeface="Arial Narrow" pitchFamily="34" charset="0"/>
              </a:rPr>
              <a:t>argon</a:t>
            </a:r>
            <a:r>
              <a:rPr lang="ru-RU" b="1">
                <a:solidFill>
                  <a:srgbClr val="002060"/>
                </a:solidFill>
                <a:latin typeface="Arial Narrow" pitchFamily="34" charset="0"/>
              </a:rPr>
              <a:t>, </a:t>
            </a:r>
            <a:r>
              <a:rPr lang="en-US" b="1">
                <a:solidFill>
                  <a:srgbClr val="002060"/>
                </a:solidFill>
                <a:latin typeface="Arial Narrow" pitchFamily="34" charset="0"/>
              </a:rPr>
              <a:t>air</a:t>
            </a:r>
            <a:r>
              <a:rPr lang="ru-RU" b="1">
                <a:solidFill>
                  <a:srgbClr val="002060"/>
                </a:solidFill>
                <a:latin typeface="Arial Narrow" pitchFamily="34" charset="0"/>
              </a:rPr>
              <a:t>;</a:t>
            </a:r>
          </a:p>
          <a:p>
            <a:pPr algn="l" eaLnBrk="1" hangingPunct="1"/>
            <a:r>
              <a:rPr lang="en-US" b="1">
                <a:solidFill>
                  <a:srgbClr val="002060"/>
                </a:solidFill>
                <a:latin typeface="Arial Narrow" pitchFamily="34" charset="0"/>
              </a:rPr>
              <a:t>Steam flow rate</a:t>
            </a:r>
            <a:r>
              <a:rPr lang="ru-RU" b="1">
                <a:solidFill>
                  <a:srgbClr val="002060"/>
                </a:solidFill>
                <a:latin typeface="Arial Narrow" pitchFamily="34" charset="0"/>
              </a:rPr>
              <a:t> – </a:t>
            </a:r>
            <a:r>
              <a:rPr lang="en-US" b="1">
                <a:solidFill>
                  <a:srgbClr val="002060"/>
                </a:solidFill>
                <a:latin typeface="Arial Narrow" pitchFamily="34" charset="0"/>
              </a:rPr>
              <a:t>to</a:t>
            </a:r>
            <a:r>
              <a:rPr lang="ru-RU" b="1">
                <a:solidFill>
                  <a:srgbClr val="002060"/>
                </a:solidFill>
                <a:latin typeface="Arial Narrow" pitchFamily="34" charset="0"/>
              </a:rPr>
              <a:t> 0,2 </a:t>
            </a:r>
            <a:r>
              <a:rPr lang="en-US" b="1">
                <a:solidFill>
                  <a:srgbClr val="002060"/>
                </a:solidFill>
                <a:latin typeface="Arial Narrow" pitchFamily="34" charset="0"/>
              </a:rPr>
              <a:t>g</a:t>
            </a:r>
            <a:r>
              <a:rPr lang="ru-RU" b="1">
                <a:solidFill>
                  <a:srgbClr val="002060"/>
                </a:solidFill>
                <a:latin typeface="Arial Narrow" pitchFamily="34" charset="0"/>
              </a:rPr>
              <a:t>/</a:t>
            </a:r>
            <a:r>
              <a:rPr lang="en-US" b="1">
                <a:solidFill>
                  <a:srgbClr val="002060"/>
                </a:solidFill>
                <a:latin typeface="Arial Narrow" pitchFamily="34" charset="0"/>
              </a:rPr>
              <a:t>s</a:t>
            </a:r>
            <a:r>
              <a:rPr lang="ru-RU" b="1">
                <a:solidFill>
                  <a:srgbClr val="002060"/>
                </a:solidFill>
                <a:latin typeface="Arial Narrow" pitchFamily="34" charset="0"/>
              </a:rPr>
              <a:t> </a:t>
            </a:r>
            <a:r>
              <a:rPr lang="en-US" b="1">
                <a:solidFill>
                  <a:srgbClr val="002060"/>
                </a:solidFill>
                <a:latin typeface="Arial Narrow" pitchFamily="34" charset="0"/>
              </a:rPr>
              <a:t>per</a:t>
            </a:r>
            <a:r>
              <a:rPr lang="ru-RU" b="1">
                <a:solidFill>
                  <a:srgbClr val="002060"/>
                </a:solidFill>
                <a:latin typeface="Arial Narrow" pitchFamily="34" charset="0"/>
              </a:rPr>
              <a:t> </a:t>
            </a:r>
            <a:r>
              <a:rPr lang="en-US" b="1">
                <a:solidFill>
                  <a:srgbClr val="002060"/>
                </a:solidFill>
                <a:latin typeface="Arial Narrow" pitchFamily="34" charset="0"/>
              </a:rPr>
              <a:t>rod</a:t>
            </a:r>
            <a:r>
              <a:rPr lang="ru-RU" b="1">
                <a:solidFill>
                  <a:srgbClr val="002060"/>
                </a:solidFill>
                <a:latin typeface="Arial Narrow" pitchFamily="34" charset="0"/>
              </a:rPr>
              <a:t>;</a:t>
            </a:r>
          </a:p>
          <a:p>
            <a:pPr algn="l" eaLnBrk="1" hangingPunct="1"/>
            <a:r>
              <a:rPr lang="en-US" b="1">
                <a:solidFill>
                  <a:srgbClr val="002060"/>
                </a:solidFill>
                <a:latin typeface="Arial Narrow" pitchFamily="34" charset="0"/>
              </a:rPr>
              <a:t>The maximum of temperature</a:t>
            </a:r>
            <a:r>
              <a:rPr lang="ru-RU" b="1">
                <a:solidFill>
                  <a:srgbClr val="002060"/>
                </a:solidFill>
                <a:latin typeface="Arial Narrow" pitchFamily="34" charset="0"/>
              </a:rPr>
              <a:t> – 2000</a:t>
            </a:r>
            <a:r>
              <a:rPr lang="en-US" b="1">
                <a:solidFill>
                  <a:srgbClr val="002060"/>
                </a:solidFill>
                <a:latin typeface="Arial Narrow" pitchFamily="34" charset="0"/>
                <a:cs typeface="Arial" charset="0"/>
              </a:rPr>
              <a:t>°</a:t>
            </a:r>
            <a:r>
              <a:rPr lang="ru-RU" b="1">
                <a:solidFill>
                  <a:srgbClr val="002060"/>
                </a:solidFill>
                <a:latin typeface="Arial Narrow" pitchFamily="34" charset="0"/>
                <a:cs typeface="Arial" charset="0"/>
              </a:rPr>
              <a:t>С;</a:t>
            </a:r>
          </a:p>
          <a:p>
            <a:pPr algn="l" eaLnBrk="1" hangingPunct="1"/>
            <a:r>
              <a:rPr lang="en-US" b="1">
                <a:solidFill>
                  <a:srgbClr val="002060"/>
                </a:solidFill>
                <a:latin typeface="Arial Narrow" pitchFamily="34" charset="0"/>
                <a:cs typeface="Arial" charset="0"/>
              </a:rPr>
              <a:t>Water flow rate for</a:t>
            </a:r>
            <a:r>
              <a:rPr lang="ru-RU" b="1">
                <a:solidFill>
                  <a:srgbClr val="002060"/>
                </a:solidFill>
                <a:latin typeface="Arial Narrow" pitchFamily="34" charset="0"/>
                <a:cs typeface="Arial" charset="0"/>
              </a:rPr>
              <a:t>:</a:t>
            </a:r>
          </a:p>
          <a:p>
            <a:pPr algn="l" eaLnBrk="1" hangingPunct="1"/>
            <a:r>
              <a:rPr lang="ru-RU" b="1">
                <a:solidFill>
                  <a:srgbClr val="002060"/>
                </a:solidFill>
                <a:latin typeface="Arial Narrow" pitchFamily="34" charset="0"/>
                <a:cs typeface="Arial" charset="0"/>
              </a:rPr>
              <a:t>	</a:t>
            </a:r>
            <a:r>
              <a:rPr lang="en-US" b="1">
                <a:solidFill>
                  <a:srgbClr val="002060"/>
                </a:solidFill>
                <a:latin typeface="Arial Narrow" pitchFamily="34" charset="0"/>
                <a:cs typeface="Arial" charset="0"/>
              </a:rPr>
              <a:t>-bottom quenching</a:t>
            </a:r>
            <a:r>
              <a:rPr lang="ru-RU" b="1">
                <a:solidFill>
                  <a:srgbClr val="002060"/>
                </a:solidFill>
                <a:latin typeface="Arial Narrow" pitchFamily="34" charset="0"/>
                <a:cs typeface="Arial" charset="0"/>
              </a:rPr>
              <a:t> – 100 </a:t>
            </a:r>
            <a:r>
              <a:rPr lang="en-US" b="1">
                <a:solidFill>
                  <a:srgbClr val="002060"/>
                </a:solidFill>
                <a:latin typeface="Arial Narrow" pitchFamily="34" charset="0"/>
                <a:cs typeface="Arial" charset="0"/>
              </a:rPr>
              <a:t>g</a:t>
            </a:r>
            <a:r>
              <a:rPr lang="ru-RU" b="1">
                <a:solidFill>
                  <a:srgbClr val="002060"/>
                </a:solidFill>
                <a:latin typeface="Arial Narrow" pitchFamily="34" charset="0"/>
                <a:cs typeface="Arial" charset="0"/>
              </a:rPr>
              <a:t>/</a:t>
            </a:r>
            <a:r>
              <a:rPr lang="en-US" b="1">
                <a:solidFill>
                  <a:srgbClr val="002060"/>
                </a:solidFill>
                <a:latin typeface="Arial Narrow" pitchFamily="34" charset="0"/>
                <a:cs typeface="Arial" charset="0"/>
              </a:rPr>
              <a:t>s</a:t>
            </a:r>
            <a:r>
              <a:rPr lang="ru-RU" b="1">
                <a:solidFill>
                  <a:srgbClr val="002060"/>
                </a:solidFill>
                <a:latin typeface="Arial Narrow" pitchFamily="34" charset="0"/>
                <a:cs typeface="Arial" charset="0"/>
              </a:rPr>
              <a:t>;</a:t>
            </a:r>
            <a:endParaRPr lang="en-US" b="1">
              <a:solidFill>
                <a:srgbClr val="002060"/>
              </a:solidFill>
              <a:latin typeface="Arial Narrow" pitchFamily="34" charset="0"/>
              <a:cs typeface="Arial" charset="0"/>
            </a:endParaRPr>
          </a:p>
          <a:p>
            <a:pPr algn="l" eaLnBrk="1" hangingPunct="1"/>
            <a:r>
              <a:rPr lang="en-US" b="1">
                <a:solidFill>
                  <a:srgbClr val="002060"/>
                </a:solidFill>
                <a:latin typeface="Arial Narrow" pitchFamily="34" charset="0"/>
                <a:cs typeface="Arial" charset="0"/>
              </a:rPr>
              <a:t>	-top quenching</a:t>
            </a:r>
            <a:r>
              <a:rPr lang="ru-RU" b="1">
                <a:solidFill>
                  <a:srgbClr val="002060"/>
                </a:solidFill>
                <a:latin typeface="Arial Narrow" pitchFamily="34" charset="0"/>
                <a:cs typeface="Arial" charset="0"/>
              </a:rPr>
              <a:t> -  50 </a:t>
            </a:r>
            <a:r>
              <a:rPr lang="en-US" b="1">
                <a:solidFill>
                  <a:srgbClr val="002060"/>
                </a:solidFill>
                <a:latin typeface="Arial Narrow" pitchFamily="34" charset="0"/>
                <a:cs typeface="Arial" charset="0"/>
              </a:rPr>
              <a:t>g</a:t>
            </a:r>
            <a:r>
              <a:rPr lang="ru-RU" b="1">
                <a:solidFill>
                  <a:srgbClr val="002060"/>
                </a:solidFill>
                <a:latin typeface="Arial Narrow" pitchFamily="34" charset="0"/>
                <a:cs typeface="Arial" charset="0"/>
              </a:rPr>
              <a:t>/</a:t>
            </a:r>
            <a:r>
              <a:rPr lang="en-US" b="1">
                <a:solidFill>
                  <a:srgbClr val="002060"/>
                </a:solidFill>
                <a:latin typeface="Arial Narrow" pitchFamily="34" charset="0"/>
                <a:cs typeface="Arial" charset="0"/>
              </a:rPr>
              <a:t>s</a:t>
            </a:r>
            <a:r>
              <a:rPr lang="ru-RU" b="1">
                <a:solidFill>
                  <a:srgbClr val="002060"/>
                </a:solidFill>
                <a:latin typeface="Arial Narrow" pitchFamily="34" charset="0"/>
                <a:cs typeface="Arial" charset="0"/>
              </a:rPr>
              <a:t>.	</a:t>
            </a:r>
            <a:endParaRPr lang="en-US" b="1">
              <a:solidFill>
                <a:srgbClr val="002060"/>
              </a:solidFill>
              <a:latin typeface="Arial Narrow" pitchFamily="34" charset="0"/>
              <a:cs typeface="Arial" charset="0"/>
            </a:endParaRPr>
          </a:p>
        </p:txBody>
      </p:sp>
      <p:sp>
        <p:nvSpPr>
          <p:cNvPr id="22532" name="Text Box 5"/>
          <p:cNvSpPr txBox="1">
            <a:spLocks noChangeArrowheads="1"/>
          </p:cNvSpPr>
          <p:nvPr/>
        </p:nvSpPr>
        <p:spPr bwMode="auto">
          <a:xfrm>
            <a:off x="519113" y="1895475"/>
            <a:ext cx="36718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r>
              <a:rPr lang="en-US" b="1">
                <a:solidFill>
                  <a:srgbClr val="002060"/>
                </a:solidFill>
                <a:latin typeface="Arial Narrow" pitchFamily="34" charset="0"/>
              </a:rPr>
              <a:t>Type of FA</a:t>
            </a:r>
            <a:r>
              <a:rPr lang="ru-RU" b="1">
                <a:solidFill>
                  <a:srgbClr val="002060"/>
                </a:solidFill>
                <a:latin typeface="Arial Narrow" pitchFamily="34" charset="0"/>
              </a:rPr>
              <a:t> –</a:t>
            </a:r>
            <a:r>
              <a:rPr lang="en-US" b="1">
                <a:solidFill>
                  <a:srgbClr val="002060"/>
                </a:solidFill>
                <a:latin typeface="Arial Narrow" pitchFamily="34" charset="0"/>
              </a:rPr>
              <a:t> 		VVER</a:t>
            </a:r>
            <a:r>
              <a:rPr lang="ru-RU" b="1">
                <a:solidFill>
                  <a:srgbClr val="002060"/>
                </a:solidFill>
                <a:latin typeface="Arial Narrow" pitchFamily="34" charset="0"/>
              </a:rPr>
              <a:t>;</a:t>
            </a:r>
          </a:p>
          <a:p>
            <a:pPr algn="l" eaLnBrk="1" hangingPunct="1"/>
            <a:r>
              <a:rPr lang="en-US" b="1">
                <a:solidFill>
                  <a:srgbClr val="002060"/>
                </a:solidFill>
                <a:latin typeface="Arial Narrow" pitchFamily="34" charset="0"/>
              </a:rPr>
              <a:t>Electrical capacity</a:t>
            </a:r>
            <a:r>
              <a:rPr lang="ru-RU" b="1">
                <a:solidFill>
                  <a:srgbClr val="002060"/>
                </a:solidFill>
                <a:latin typeface="Arial Narrow" pitchFamily="34" charset="0"/>
              </a:rPr>
              <a:t> – </a:t>
            </a:r>
            <a:r>
              <a:rPr lang="en-US" b="1">
                <a:solidFill>
                  <a:srgbClr val="002060"/>
                </a:solidFill>
                <a:latin typeface="Arial Narrow" pitchFamily="34" charset="0"/>
              </a:rPr>
              <a:t>	        	</a:t>
            </a:r>
            <a:r>
              <a:rPr lang="ru-RU" b="1">
                <a:solidFill>
                  <a:srgbClr val="002060"/>
                </a:solidFill>
                <a:latin typeface="Arial Narrow" pitchFamily="34" charset="0"/>
              </a:rPr>
              <a:t>30 </a:t>
            </a:r>
            <a:r>
              <a:rPr lang="en-US" b="1">
                <a:solidFill>
                  <a:srgbClr val="002060"/>
                </a:solidFill>
                <a:latin typeface="Arial Narrow" pitchFamily="34" charset="0"/>
              </a:rPr>
              <a:t>KW</a:t>
            </a:r>
            <a:r>
              <a:rPr lang="ru-RU" b="1">
                <a:solidFill>
                  <a:srgbClr val="002060"/>
                </a:solidFill>
                <a:latin typeface="Arial Narrow" pitchFamily="34" charset="0"/>
              </a:rPr>
              <a:t>;</a:t>
            </a:r>
          </a:p>
          <a:p>
            <a:pPr algn="l" eaLnBrk="1" hangingPunct="1"/>
            <a:r>
              <a:rPr lang="en-US" b="1">
                <a:solidFill>
                  <a:srgbClr val="002060"/>
                </a:solidFill>
                <a:latin typeface="Arial Narrow" pitchFamily="34" charset="0"/>
              </a:rPr>
              <a:t>Number of fuel rods</a:t>
            </a:r>
            <a:r>
              <a:rPr lang="ru-RU" b="1">
                <a:solidFill>
                  <a:srgbClr val="002060"/>
                </a:solidFill>
                <a:latin typeface="Arial Narrow" pitchFamily="34" charset="0"/>
              </a:rPr>
              <a:t> – </a:t>
            </a:r>
            <a:r>
              <a:rPr lang="en-US" b="1">
                <a:solidFill>
                  <a:srgbClr val="002060"/>
                </a:solidFill>
                <a:latin typeface="Arial Narrow" pitchFamily="34" charset="0"/>
              </a:rPr>
              <a:t>	        	19</a:t>
            </a:r>
            <a:r>
              <a:rPr lang="ru-RU" b="1">
                <a:solidFill>
                  <a:srgbClr val="002060"/>
                </a:solidFill>
                <a:latin typeface="Arial Narrow" pitchFamily="34" charset="0"/>
              </a:rPr>
              <a:t> </a:t>
            </a:r>
            <a:r>
              <a:rPr lang="en-US" b="1">
                <a:solidFill>
                  <a:srgbClr val="002060"/>
                </a:solidFill>
                <a:latin typeface="Arial Narrow" pitchFamily="34" charset="0"/>
              </a:rPr>
              <a:t>pcs</a:t>
            </a:r>
            <a:r>
              <a:rPr lang="ru-RU" b="1">
                <a:solidFill>
                  <a:srgbClr val="002060"/>
                </a:solidFill>
                <a:latin typeface="Arial Narrow" pitchFamily="34" charset="0"/>
              </a:rPr>
              <a:t>.;</a:t>
            </a:r>
          </a:p>
          <a:p>
            <a:pPr algn="l" eaLnBrk="1" hangingPunct="1"/>
            <a:r>
              <a:rPr lang="en-US" b="1">
                <a:solidFill>
                  <a:srgbClr val="002060"/>
                </a:solidFill>
                <a:latin typeface="Arial Narrow" pitchFamily="34" charset="0"/>
              </a:rPr>
              <a:t>Heated length          </a:t>
            </a:r>
            <a:r>
              <a:rPr lang="ru-RU" b="1">
                <a:solidFill>
                  <a:srgbClr val="002060"/>
                </a:solidFill>
                <a:latin typeface="Arial Narrow" pitchFamily="34" charset="0"/>
              </a:rPr>
              <a:t>– </a:t>
            </a:r>
            <a:r>
              <a:rPr lang="en-US" b="1">
                <a:solidFill>
                  <a:srgbClr val="002060"/>
                </a:solidFill>
                <a:latin typeface="Arial Narrow" pitchFamily="34" charset="0"/>
              </a:rPr>
              <a:t>   	</a:t>
            </a:r>
            <a:r>
              <a:rPr lang="ru-RU" b="1">
                <a:solidFill>
                  <a:srgbClr val="002060"/>
                </a:solidFill>
                <a:latin typeface="Arial Narrow" pitchFamily="34" charset="0"/>
              </a:rPr>
              <a:t>1275 </a:t>
            </a:r>
            <a:r>
              <a:rPr lang="en-US" b="1">
                <a:solidFill>
                  <a:srgbClr val="002060"/>
                </a:solidFill>
                <a:latin typeface="Arial Narrow" pitchFamily="34" charset="0"/>
              </a:rPr>
              <a:t>mm</a:t>
            </a:r>
            <a:endParaRPr lang="ru-RU" b="1">
              <a:solidFill>
                <a:srgbClr val="002060"/>
              </a:solidFill>
              <a:latin typeface="Arial Narrow" pitchFamily="34" charset="0"/>
            </a:endParaRPr>
          </a:p>
        </p:txBody>
      </p:sp>
      <p:sp>
        <p:nvSpPr>
          <p:cNvPr id="22533" name="Text Box 6"/>
          <p:cNvSpPr txBox="1">
            <a:spLocks noChangeArrowheads="1"/>
          </p:cNvSpPr>
          <p:nvPr/>
        </p:nvSpPr>
        <p:spPr bwMode="auto">
          <a:xfrm>
            <a:off x="4754563" y="2443163"/>
            <a:ext cx="3995737"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lnSpc>
                <a:spcPct val="120000"/>
              </a:lnSpc>
              <a:spcBef>
                <a:spcPct val="20000"/>
              </a:spcBef>
              <a:buClr>
                <a:schemeClr val="hlink"/>
              </a:buClr>
              <a:buSzPct val="65000"/>
              <a:buFont typeface="Wingdings" pitchFamily="2" charset="2"/>
              <a:buNone/>
            </a:pPr>
            <a:r>
              <a:rPr lang="en-US" b="1">
                <a:solidFill>
                  <a:srgbClr val="002060"/>
                </a:solidFill>
                <a:latin typeface="Arial Narrow" pitchFamily="34" charset="0"/>
              </a:rPr>
              <a:t>The main technological systems</a:t>
            </a:r>
            <a:r>
              <a:rPr lang="ru-RU" b="1">
                <a:solidFill>
                  <a:srgbClr val="002060"/>
                </a:solidFill>
                <a:latin typeface="Arial Narrow" pitchFamily="34" charset="0"/>
              </a:rPr>
              <a:t>:</a:t>
            </a:r>
          </a:p>
          <a:p>
            <a:pPr algn="l" eaLnBrk="1" hangingPunct="1">
              <a:lnSpc>
                <a:spcPct val="120000"/>
              </a:lnSpc>
              <a:buFontTx/>
              <a:buChar char="-"/>
            </a:pPr>
            <a:r>
              <a:rPr lang="ru-RU" b="1">
                <a:solidFill>
                  <a:srgbClr val="002060"/>
                </a:solidFill>
                <a:latin typeface="Arial Narrow" pitchFamily="34" charset="0"/>
              </a:rPr>
              <a:t> </a:t>
            </a:r>
            <a:r>
              <a:rPr lang="en-US" b="1">
                <a:solidFill>
                  <a:srgbClr val="002060"/>
                </a:solidFill>
                <a:latin typeface="Arial Narrow" pitchFamily="34" charset="0"/>
              </a:rPr>
              <a:t>separate lines for steam and water injection</a:t>
            </a:r>
            <a:r>
              <a:rPr lang="ru-RU" b="1">
                <a:solidFill>
                  <a:srgbClr val="002060"/>
                </a:solidFill>
                <a:latin typeface="Arial Narrow" pitchFamily="34" charset="0"/>
              </a:rPr>
              <a:t>;</a:t>
            </a:r>
          </a:p>
          <a:p>
            <a:pPr algn="l" eaLnBrk="1" hangingPunct="1">
              <a:lnSpc>
                <a:spcPct val="120000"/>
              </a:lnSpc>
              <a:buFontTx/>
              <a:buChar char="-"/>
            </a:pPr>
            <a:r>
              <a:rPr lang="ru-RU" b="1">
                <a:solidFill>
                  <a:srgbClr val="002060"/>
                </a:solidFill>
                <a:latin typeface="Arial Narrow" pitchFamily="34" charset="0"/>
              </a:rPr>
              <a:t> </a:t>
            </a:r>
            <a:r>
              <a:rPr lang="en-US" b="1">
                <a:solidFill>
                  <a:srgbClr val="002060"/>
                </a:solidFill>
                <a:latin typeface="Arial Narrow" pitchFamily="34" charset="0"/>
              </a:rPr>
              <a:t>balance control of steam and water mass;</a:t>
            </a:r>
            <a:r>
              <a:rPr lang="ru-RU" b="1">
                <a:solidFill>
                  <a:srgbClr val="002060"/>
                </a:solidFill>
                <a:latin typeface="Arial Narrow" pitchFamily="34" charset="0"/>
              </a:rPr>
              <a:t> </a:t>
            </a:r>
          </a:p>
          <a:p>
            <a:pPr algn="l" eaLnBrk="1" hangingPunct="1">
              <a:lnSpc>
                <a:spcPct val="120000"/>
              </a:lnSpc>
              <a:buFontTx/>
              <a:buChar char="-"/>
            </a:pPr>
            <a:r>
              <a:rPr lang="ru-RU" b="1">
                <a:solidFill>
                  <a:srgbClr val="002060"/>
                </a:solidFill>
                <a:latin typeface="Arial Narrow" pitchFamily="34" charset="0"/>
              </a:rPr>
              <a:t> </a:t>
            </a:r>
            <a:r>
              <a:rPr lang="en-US" b="1">
                <a:solidFill>
                  <a:srgbClr val="002060"/>
                </a:solidFill>
                <a:latin typeface="Arial Narrow" pitchFamily="34" charset="0"/>
              </a:rPr>
              <a:t>the top and bottom quenching </a:t>
            </a:r>
            <a:r>
              <a:rPr lang="ru-RU" b="1">
                <a:solidFill>
                  <a:srgbClr val="002060"/>
                </a:solidFill>
                <a:latin typeface="Arial Narrow" pitchFamily="34" charset="0"/>
              </a:rPr>
              <a:t>;</a:t>
            </a:r>
          </a:p>
          <a:p>
            <a:pPr algn="l" eaLnBrk="1" hangingPunct="1">
              <a:lnSpc>
                <a:spcPct val="120000"/>
              </a:lnSpc>
              <a:buFontTx/>
              <a:buChar char="-"/>
            </a:pPr>
            <a:r>
              <a:rPr lang="ru-RU" b="1">
                <a:solidFill>
                  <a:srgbClr val="002060"/>
                </a:solidFill>
                <a:latin typeface="Arial Narrow" pitchFamily="34" charset="0"/>
              </a:rPr>
              <a:t> </a:t>
            </a:r>
            <a:r>
              <a:rPr lang="en-US" b="1">
                <a:solidFill>
                  <a:srgbClr val="002060"/>
                </a:solidFill>
                <a:latin typeface="Arial Narrow" pitchFamily="34" charset="0"/>
              </a:rPr>
              <a:t>the hydrogen control</a:t>
            </a:r>
            <a:r>
              <a:rPr lang="ru-RU" b="1">
                <a:solidFill>
                  <a:srgbClr val="002060"/>
                </a:solidFill>
                <a:latin typeface="Arial Narrow" pitchFamily="34" charset="0"/>
              </a:rPr>
              <a:t>;</a:t>
            </a:r>
          </a:p>
          <a:p>
            <a:pPr algn="l" eaLnBrk="1" hangingPunct="1">
              <a:lnSpc>
                <a:spcPct val="120000"/>
              </a:lnSpc>
              <a:buFontTx/>
              <a:buChar char="-"/>
            </a:pPr>
            <a:r>
              <a:rPr lang="ru-RU" b="1">
                <a:solidFill>
                  <a:srgbClr val="002060"/>
                </a:solidFill>
                <a:latin typeface="Arial Narrow" pitchFamily="34" charset="0"/>
              </a:rPr>
              <a:t> </a:t>
            </a:r>
            <a:r>
              <a:rPr lang="en-US" b="1">
                <a:solidFill>
                  <a:srgbClr val="002060"/>
                </a:solidFill>
                <a:latin typeface="Arial Narrow" pitchFamily="34" charset="0"/>
              </a:rPr>
              <a:t>the oxygen control</a:t>
            </a:r>
            <a:r>
              <a:rPr lang="ru-RU" b="1">
                <a:solidFill>
                  <a:srgbClr val="002060"/>
                </a:solidFill>
                <a:latin typeface="Arial Narrow" pitchFamily="34" charset="0"/>
              </a:rPr>
              <a:t>.</a:t>
            </a:r>
          </a:p>
        </p:txBody>
      </p:sp>
      <p:sp>
        <p:nvSpPr>
          <p:cNvPr id="14342" name="Text Box 7"/>
          <p:cNvSpPr txBox="1">
            <a:spLocks noChangeArrowheads="1"/>
          </p:cNvSpPr>
          <p:nvPr/>
        </p:nvSpPr>
        <p:spPr bwMode="auto">
          <a:xfrm>
            <a:off x="519113" y="946150"/>
            <a:ext cx="7929562" cy="400050"/>
          </a:xfrm>
          <a:prstGeom prst="rect">
            <a:avLst/>
          </a:prstGeom>
          <a:noFill/>
          <a:ln w="9525">
            <a:noFill/>
            <a:miter lim="800000"/>
            <a:headEnd/>
            <a:tailEnd/>
          </a:ln>
        </p:spPr>
        <p:txBody>
          <a:bodyPr wrap="none">
            <a:spAutoFit/>
          </a:bodyPr>
          <a:lstStyle/>
          <a:p>
            <a:pPr algn="l">
              <a:defRPr/>
            </a:pPr>
            <a:r>
              <a:rPr lang="en-US" sz="2000" b="1" cap="all" dirty="0">
                <a:solidFill>
                  <a:srgbClr val="002060"/>
                </a:solidFill>
              </a:rPr>
              <a:t>The main technical characteristics of test </a:t>
            </a:r>
            <a:r>
              <a:rPr lang="en-GB" sz="2000" b="1" cap="all" dirty="0">
                <a:solidFill>
                  <a:srgbClr val="002060"/>
                </a:solidFill>
              </a:rPr>
              <a:t>facility</a:t>
            </a:r>
            <a:r>
              <a:rPr lang="ru-RU" cap="all" dirty="0">
                <a:solidFill>
                  <a:srgbClr val="002060"/>
                </a:solidFill>
              </a:rPr>
              <a:t> </a:t>
            </a:r>
            <a:endParaRPr lang="ru-RU" sz="2000" b="1" dirty="0">
              <a:solidFill>
                <a:srgbClr val="002060"/>
              </a:solidFill>
            </a:endParaRPr>
          </a:p>
        </p:txBody>
      </p:sp>
    </p:spTree>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8"/>
          <p:cNvSpPr txBox="1">
            <a:spLocks noChangeArrowheads="1"/>
          </p:cNvSpPr>
          <p:nvPr/>
        </p:nvSpPr>
        <p:spPr bwMode="auto">
          <a:xfrm>
            <a:off x="300038" y="5656263"/>
            <a:ext cx="8434387"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ru-RU"/>
          </a:p>
        </p:txBody>
      </p:sp>
      <p:sp>
        <p:nvSpPr>
          <p:cNvPr id="7" name="Номер слайда 5"/>
          <p:cNvSpPr>
            <a:spLocks noGrp="1"/>
          </p:cNvSpPr>
          <p:nvPr>
            <p:ph type="sldNum" sz="quarter" idx="12"/>
          </p:nvPr>
        </p:nvSpPr>
        <p:spPr/>
        <p:txBody>
          <a:bodyPr/>
          <a:lstStyle/>
          <a:p>
            <a:pPr>
              <a:defRPr/>
            </a:pPr>
            <a:fld id="{79E0ABBA-3882-4E68-BA93-98685F30B3A0}" type="slidenum">
              <a:rPr lang="ru-RU"/>
              <a:pPr>
                <a:defRPr/>
              </a:pPr>
              <a:t>9</a:t>
            </a:fld>
            <a:endParaRPr lang="ru-RU"/>
          </a:p>
        </p:txBody>
      </p:sp>
      <p:pic>
        <p:nvPicPr>
          <p:cNvPr id="23556" name="Picture 4" descr="Стенд_водород"/>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5175" t="3601" r="22400" b="31403"/>
          <a:stretch>
            <a:fillRect/>
          </a:stretch>
        </p:blipFill>
        <p:spPr bwMode="auto">
          <a:xfrm>
            <a:off x="373063" y="836613"/>
            <a:ext cx="8397875" cy="4856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ext Box 5"/>
          <p:cNvSpPr txBox="1">
            <a:spLocks noChangeArrowheads="1"/>
          </p:cNvSpPr>
          <p:nvPr/>
        </p:nvSpPr>
        <p:spPr bwMode="auto">
          <a:xfrm>
            <a:off x="592138" y="471488"/>
            <a:ext cx="5464175" cy="400050"/>
          </a:xfrm>
          <a:prstGeom prst="rect">
            <a:avLst/>
          </a:prstGeom>
          <a:noFill/>
          <a:ln w="9525">
            <a:noFill/>
            <a:miter lim="800000"/>
            <a:headEnd/>
            <a:tailEnd/>
          </a:ln>
        </p:spPr>
        <p:txBody>
          <a:bodyPr wrap="none">
            <a:spAutoFit/>
          </a:bodyPr>
          <a:lstStyle/>
          <a:p>
            <a:pPr algn="l">
              <a:defRPr/>
            </a:pPr>
            <a:r>
              <a:rPr lang="en-US" sz="2000" b="1" cap="all" dirty="0">
                <a:solidFill>
                  <a:srgbClr val="002060"/>
                </a:solidFill>
              </a:rPr>
              <a:t>The hydrogen measurement system</a:t>
            </a:r>
            <a:endParaRPr lang="ru-RU" sz="2000" b="1" cap="all" dirty="0">
              <a:solidFill>
                <a:srgbClr val="002060"/>
              </a:solidFill>
            </a:endParaRPr>
          </a:p>
        </p:txBody>
      </p:sp>
      <p:sp>
        <p:nvSpPr>
          <p:cNvPr id="23558" name="Rectangle 6"/>
          <p:cNvSpPr>
            <a:spLocks noChangeArrowheads="1"/>
          </p:cNvSpPr>
          <p:nvPr/>
        </p:nvSpPr>
        <p:spPr bwMode="auto">
          <a:xfrm>
            <a:off x="2965450" y="4841875"/>
            <a:ext cx="5400675"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tabLst>
                <a:tab pos="908050" algn="l"/>
              </a:tabLst>
            </a:pPr>
            <a:r>
              <a:rPr lang="en-US" sz="1100" b="1">
                <a:solidFill>
                  <a:srgbClr val="002060"/>
                </a:solidFill>
              </a:rPr>
              <a:t>Main design parameters of SOV-3:</a:t>
            </a:r>
          </a:p>
          <a:p>
            <a:pPr algn="l">
              <a:tabLst>
                <a:tab pos="908050" algn="l"/>
              </a:tabLst>
            </a:pPr>
            <a:r>
              <a:rPr lang="en-US" sz="1100" b="1">
                <a:solidFill>
                  <a:srgbClr val="002060"/>
                </a:solidFill>
              </a:rPr>
              <a:t> gas mixture:</a:t>
            </a:r>
          </a:p>
          <a:p>
            <a:pPr algn="l">
              <a:tabLst>
                <a:tab pos="908050" algn="l"/>
              </a:tabLst>
            </a:pPr>
            <a:r>
              <a:rPr lang="en-US" sz="1100" b="1">
                <a:solidFill>
                  <a:srgbClr val="002060"/>
                </a:solidFill>
              </a:rPr>
              <a:t>	-carrier gas – 		argon;</a:t>
            </a:r>
          </a:p>
          <a:p>
            <a:pPr algn="l">
              <a:tabLst>
                <a:tab pos="908050" algn="l"/>
              </a:tabLst>
            </a:pPr>
            <a:r>
              <a:rPr lang="en-US" sz="1100" b="1">
                <a:solidFill>
                  <a:srgbClr val="002060"/>
                </a:solidFill>
              </a:rPr>
              <a:t>	-monitored gas – 	hydrogen;</a:t>
            </a:r>
          </a:p>
          <a:p>
            <a:pPr algn="l">
              <a:tabLst>
                <a:tab pos="908050" algn="l"/>
              </a:tabLst>
            </a:pPr>
            <a:r>
              <a:rPr lang="en-US" sz="1100" b="1">
                <a:solidFill>
                  <a:srgbClr val="002060"/>
                </a:solidFill>
              </a:rPr>
              <a:t>- mixture pressure – 		0.15 – 0.35 MPa;</a:t>
            </a:r>
          </a:p>
          <a:p>
            <a:pPr algn="l">
              <a:tabLst>
                <a:tab pos="908050" algn="l"/>
              </a:tabLst>
            </a:pPr>
            <a:r>
              <a:rPr lang="en-US" sz="1100" b="1">
                <a:solidFill>
                  <a:srgbClr val="002060"/>
                </a:solidFill>
              </a:rPr>
              <a:t>- mixture flowrate – 		(8 – 25)</a:t>
            </a:r>
            <a:r>
              <a:rPr lang="en-US" sz="1100" b="1">
                <a:solidFill>
                  <a:srgbClr val="002060"/>
                </a:solidFill>
                <a:sym typeface="Symbol" pitchFamily="18" charset="2"/>
              </a:rPr>
              <a:t></a:t>
            </a:r>
            <a:r>
              <a:rPr lang="en-US" sz="1100" b="1">
                <a:solidFill>
                  <a:srgbClr val="002060"/>
                </a:solidFill>
              </a:rPr>
              <a:t>10</a:t>
            </a:r>
            <a:r>
              <a:rPr lang="en-US" sz="1100" b="1" baseline="30000">
                <a:solidFill>
                  <a:srgbClr val="002060"/>
                </a:solidFill>
              </a:rPr>
              <a:t>-5</a:t>
            </a:r>
            <a:r>
              <a:rPr lang="en-US" sz="1100" b="1">
                <a:solidFill>
                  <a:srgbClr val="002060"/>
                </a:solidFill>
              </a:rPr>
              <a:t> m</a:t>
            </a:r>
            <a:r>
              <a:rPr lang="en-US" sz="1100" b="1" baseline="30000">
                <a:solidFill>
                  <a:srgbClr val="002060"/>
                </a:solidFill>
              </a:rPr>
              <a:t>3</a:t>
            </a:r>
            <a:r>
              <a:rPr lang="en-US" sz="1100" b="1">
                <a:solidFill>
                  <a:srgbClr val="002060"/>
                </a:solidFill>
              </a:rPr>
              <a:t>/min;</a:t>
            </a:r>
          </a:p>
          <a:p>
            <a:pPr algn="l">
              <a:tabLst>
                <a:tab pos="908050" algn="l"/>
              </a:tabLst>
            </a:pPr>
            <a:r>
              <a:rPr lang="en-US" sz="1100" b="1">
                <a:solidFill>
                  <a:srgbClr val="002060"/>
                </a:solidFill>
              </a:rPr>
              <a:t>- effective range - 		5</a:t>
            </a:r>
            <a:r>
              <a:rPr lang="en-US" sz="1100" b="1">
                <a:solidFill>
                  <a:srgbClr val="002060"/>
                </a:solidFill>
                <a:sym typeface="Symbol" pitchFamily="18" charset="2"/>
              </a:rPr>
              <a:t></a:t>
            </a:r>
            <a:r>
              <a:rPr lang="en-US" sz="1100" b="1">
                <a:solidFill>
                  <a:srgbClr val="002060"/>
                </a:solidFill>
              </a:rPr>
              <a:t>10</a:t>
            </a:r>
            <a:r>
              <a:rPr lang="en-US" sz="1100" b="1" baseline="30000">
                <a:solidFill>
                  <a:srgbClr val="002060"/>
                </a:solidFill>
              </a:rPr>
              <a:t>-4</a:t>
            </a:r>
            <a:r>
              <a:rPr lang="en-US" sz="1100" b="1">
                <a:solidFill>
                  <a:srgbClr val="002060"/>
                </a:solidFill>
              </a:rPr>
              <a:t> – 80 vol.%;</a:t>
            </a:r>
          </a:p>
          <a:p>
            <a:pPr algn="l">
              <a:tabLst>
                <a:tab pos="908050" algn="l"/>
              </a:tabLst>
            </a:pPr>
            <a:r>
              <a:rPr lang="en-US" sz="1100" b="1">
                <a:solidFill>
                  <a:srgbClr val="002060"/>
                </a:solidFill>
              </a:rPr>
              <a:t>- transition time within the concentration range:</a:t>
            </a:r>
          </a:p>
          <a:p>
            <a:pPr algn="l">
              <a:tabLst>
                <a:tab pos="908050" algn="l"/>
              </a:tabLst>
            </a:pPr>
            <a:r>
              <a:rPr lang="en-US" sz="1100" b="1">
                <a:solidFill>
                  <a:srgbClr val="002060"/>
                </a:solidFill>
              </a:rPr>
              <a:t>	5</a:t>
            </a:r>
            <a:r>
              <a:rPr lang="ru-RU" sz="1100" b="1">
                <a:solidFill>
                  <a:srgbClr val="002060"/>
                </a:solidFill>
                <a:sym typeface="Symbol" pitchFamily="18" charset="2"/>
              </a:rPr>
              <a:t></a:t>
            </a:r>
            <a:r>
              <a:rPr lang="en-US" sz="1100" b="1">
                <a:solidFill>
                  <a:srgbClr val="002060"/>
                </a:solidFill>
              </a:rPr>
              <a:t>10</a:t>
            </a:r>
            <a:r>
              <a:rPr lang="en-US" sz="1100" b="1" baseline="30000">
                <a:solidFill>
                  <a:srgbClr val="002060"/>
                </a:solidFill>
              </a:rPr>
              <a:t>-4</a:t>
            </a:r>
            <a:r>
              <a:rPr lang="en-US" sz="1100" b="1">
                <a:solidFill>
                  <a:srgbClr val="002060"/>
                </a:solidFill>
              </a:rPr>
              <a:t> – 1</a:t>
            </a:r>
            <a:r>
              <a:rPr lang="ru-RU" sz="1100" b="1">
                <a:solidFill>
                  <a:srgbClr val="002060"/>
                </a:solidFill>
                <a:sym typeface="Symbol" pitchFamily="18" charset="2"/>
              </a:rPr>
              <a:t></a:t>
            </a:r>
            <a:r>
              <a:rPr lang="en-US" sz="1100" b="1">
                <a:solidFill>
                  <a:srgbClr val="002060"/>
                </a:solidFill>
              </a:rPr>
              <a:t>10</a:t>
            </a:r>
            <a:r>
              <a:rPr lang="en-US" sz="1100" b="1" baseline="30000">
                <a:solidFill>
                  <a:srgbClr val="002060"/>
                </a:solidFill>
              </a:rPr>
              <a:t>-1</a:t>
            </a:r>
            <a:r>
              <a:rPr lang="en-US" sz="1100" b="1">
                <a:solidFill>
                  <a:srgbClr val="002060"/>
                </a:solidFill>
              </a:rPr>
              <a:t> vol.% </a:t>
            </a:r>
            <a:r>
              <a:rPr lang="ru-RU" sz="1100" b="1">
                <a:solidFill>
                  <a:srgbClr val="002060"/>
                </a:solidFill>
                <a:sym typeface="Symbol" pitchFamily="18" charset="2"/>
              </a:rPr>
              <a:t></a:t>
            </a:r>
            <a:r>
              <a:rPr lang="en-US" sz="1100" b="1">
                <a:solidFill>
                  <a:srgbClr val="002060"/>
                </a:solidFill>
              </a:rPr>
              <a:t> 2 min;</a:t>
            </a:r>
          </a:p>
          <a:p>
            <a:pPr algn="l">
              <a:tabLst>
                <a:tab pos="908050" algn="l"/>
              </a:tabLst>
            </a:pPr>
            <a:r>
              <a:rPr lang="en-US" sz="1100" b="1">
                <a:solidFill>
                  <a:srgbClr val="002060"/>
                </a:solidFill>
              </a:rPr>
              <a:t>	≥1</a:t>
            </a:r>
            <a:r>
              <a:rPr lang="ru-RU" sz="1100" b="1">
                <a:solidFill>
                  <a:srgbClr val="002060"/>
                </a:solidFill>
                <a:sym typeface="Symbol" pitchFamily="18" charset="2"/>
              </a:rPr>
              <a:t></a:t>
            </a:r>
            <a:r>
              <a:rPr lang="en-US" sz="1100" b="1">
                <a:solidFill>
                  <a:srgbClr val="002060"/>
                </a:solidFill>
              </a:rPr>
              <a:t>10</a:t>
            </a:r>
            <a:r>
              <a:rPr lang="en-US" sz="1100" b="1" baseline="30000">
                <a:solidFill>
                  <a:srgbClr val="002060"/>
                </a:solidFill>
              </a:rPr>
              <a:t>-1</a:t>
            </a:r>
            <a:r>
              <a:rPr lang="en-US" sz="1100" b="1">
                <a:solidFill>
                  <a:srgbClr val="002060"/>
                </a:solidFill>
              </a:rPr>
              <a:t> vol.% – 1 min.</a:t>
            </a:r>
            <a:endParaRPr lang="ru-RU" sz="1100" b="1">
              <a:solidFill>
                <a:srgbClr val="002060"/>
              </a:solidFill>
            </a:endParaRPr>
          </a:p>
        </p:txBody>
      </p:sp>
    </p:spTree>
  </p:cSld>
  <p:clrMapOvr>
    <a:masterClrMapping/>
  </p:clrMapOvr>
  <p:transition spd="slow">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0</TotalTime>
  <Words>2571</Words>
  <Application>Microsoft Office PowerPoint</Application>
  <PresentationFormat>Bildschirmpräsentation (4:3)</PresentationFormat>
  <Paragraphs>449</Paragraphs>
  <Slides>39</Slides>
  <Notes>39</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39</vt:i4>
      </vt:variant>
    </vt:vector>
  </HeadingPairs>
  <TitlesOfParts>
    <vt:vector size="48" baseType="lpstr">
      <vt:lpstr>Arial</vt:lpstr>
      <vt:lpstr>Verdana</vt:lpstr>
      <vt:lpstr>Wingdings 2</vt:lpstr>
      <vt:lpstr>Times New Roman</vt:lpstr>
      <vt:lpstr>Tahoma</vt:lpstr>
      <vt:lpstr>Wingdings</vt:lpstr>
      <vt:lpstr>Arial Narrow</vt:lpstr>
      <vt:lpstr>Symbol</vt:lpstr>
      <vt:lpstr>Аспект</vt:lpstr>
      <vt:lpstr>PowerPoint-Präsentation</vt:lpstr>
      <vt:lpstr>The Structure of Project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Marina</dc:creator>
  <cp:lastModifiedBy>Peters, Ursula</cp:lastModifiedBy>
  <cp:revision>777</cp:revision>
  <cp:lastPrinted>2005-07-14T06:02:59Z</cp:lastPrinted>
  <dcterms:created xsi:type="dcterms:W3CDTF">2002-08-21T11:50:12Z</dcterms:created>
  <dcterms:modified xsi:type="dcterms:W3CDTF">2012-10-12T16:49:28Z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The main results and conclusions of the VVER fuel assemblies tests under severe accident conditions in the large-scale PARAMETER test facility.</vt:lpwstr>
  </property>
</Properties>
</file>