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7"/>
  </p:notesMasterIdLst>
  <p:handoutMasterIdLst>
    <p:handoutMasterId r:id="rId28"/>
  </p:handoutMasterIdLst>
  <p:sldIdLst>
    <p:sldId id="493" r:id="rId2"/>
    <p:sldId id="502" r:id="rId3"/>
    <p:sldId id="495" r:id="rId4"/>
    <p:sldId id="496" r:id="rId5"/>
    <p:sldId id="501" r:id="rId6"/>
    <p:sldId id="467" r:id="rId7"/>
    <p:sldId id="436" r:id="rId8"/>
    <p:sldId id="473" r:id="rId9"/>
    <p:sldId id="491" r:id="rId10"/>
    <p:sldId id="464" r:id="rId11"/>
    <p:sldId id="474" r:id="rId12"/>
    <p:sldId id="475" r:id="rId13"/>
    <p:sldId id="497" r:id="rId14"/>
    <p:sldId id="476" r:id="rId15"/>
    <p:sldId id="482" r:id="rId16"/>
    <p:sldId id="483" r:id="rId17"/>
    <p:sldId id="484" r:id="rId18"/>
    <p:sldId id="485" r:id="rId19"/>
    <p:sldId id="498" r:id="rId20"/>
    <p:sldId id="486" r:id="rId21"/>
    <p:sldId id="488" r:id="rId22"/>
    <p:sldId id="490" r:id="rId23"/>
    <p:sldId id="499" r:id="rId24"/>
    <p:sldId id="500" r:id="rId25"/>
    <p:sldId id="492" r:id="rId26"/>
  </p:sldIdLst>
  <p:sldSz cx="9144000" cy="6858000" type="screen4x3"/>
  <p:notesSz cx="9928225" cy="66690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00"/>
    <a:srgbClr val="0066FF"/>
    <a:srgbClr val="009999"/>
    <a:srgbClr val="D60093"/>
    <a:srgbClr val="B0ECF6"/>
    <a:srgbClr val="588DCE"/>
    <a:srgbClr val="FFFF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32" autoAdjust="0"/>
    <p:restoredTop sz="94660"/>
  </p:normalViewPr>
  <p:slideViewPr>
    <p:cSldViewPr>
      <p:cViewPr>
        <p:scale>
          <a:sx n="75" d="100"/>
          <a:sy n="75" d="100"/>
        </p:scale>
        <p:origin x="-1886" y="-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1578" y="-72"/>
      </p:cViewPr>
      <p:guideLst>
        <p:guide orient="horz" pos="2101"/>
        <p:guide pos="312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6100" y="0"/>
            <a:ext cx="43021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34125"/>
            <a:ext cx="43021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6100" y="6334125"/>
            <a:ext cx="43021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fld id="{ED03D8F2-2EB4-4E81-A240-08E1F93F85E5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512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6100" y="0"/>
            <a:ext cx="43021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5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3297238" y="500063"/>
            <a:ext cx="3335337" cy="2501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975" y="3167063"/>
            <a:ext cx="7280275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34125"/>
            <a:ext cx="43021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6100" y="6334125"/>
            <a:ext cx="43021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fld id="{4B6FB075-748E-433A-B0B2-CC973FF7C007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90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2C3DDD-5D29-4513-AD8E-73FF2254E146}" type="slidenum">
              <a:rPr lang="ru-RU"/>
              <a:pPr/>
              <a:t>1</a:t>
            </a:fld>
            <a:endParaRPr lang="ru-RU"/>
          </a:p>
        </p:txBody>
      </p:sp>
      <p:sp>
        <p:nvSpPr>
          <p:cNvPr id="6021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298825" y="500063"/>
            <a:ext cx="3333750" cy="2500312"/>
          </a:xfrm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F94264-D822-4643-8D70-A7FE9126511B}" type="slidenum">
              <a:rPr lang="ru-RU"/>
              <a:pPr/>
              <a:t>4</a:t>
            </a:fld>
            <a:endParaRPr lang="ru-RU"/>
          </a:p>
        </p:txBody>
      </p:sp>
      <p:sp>
        <p:nvSpPr>
          <p:cNvPr id="607234" name="Rectangle 7"/>
          <p:cNvSpPr txBox="1">
            <a:spLocks noGrp="1" noChangeArrowheads="1"/>
          </p:cNvSpPr>
          <p:nvPr/>
        </p:nvSpPr>
        <p:spPr bwMode="auto">
          <a:xfrm>
            <a:off x="5622925" y="6334125"/>
            <a:ext cx="4303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E73F60D1-F39F-467C-A289-17ED794B4FF0}" type="slidenum">
              <a:rPr lang="ru-RU" sz="1200">
                <a:latin typeface="Arial" charset="0"/>
              </a:rPr>
              <a:pPr algn="r"/>
              <a:t>4</a:t>
            </a:fld>
            <a:endParaRPr lang="ru-RU" sz="1200">
              <a:latin typeface="Arial" charset="0"/>
            </a:endParaRPr>
          </a:p>
        </p:txBody>
      </p:sp>
      <p:sp>
        <p:nvSpPr>
          <p:cNvPr id="607235" name="Rectangle 7"/>
          <p:cNvSpPr txBox="1">
            <a:spLocks noGrp="1" noChangeArrowheads="1"/>
          </p:cNvSpPr>
          <p:nvPr/>
        </p:nvSpPr>
        <p:spPr bwMode="auto">
          <a:xfrm>
            <a:off x="5624513" y="6334125"/>
            <a:ext cx="43037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20000"/>
              </a:spcBef>
            </a:pPr>
            <a:fld id="{1C4CF17B-F65F-4773-B9C4-458650FCA064}" type="slidenum">
              <a:rPr lang="ru-RU" sz="1200">
                <a:cs typeface="Arial" charset="0"/>
              </a:rPr>
              <a:pPr algn="r">
                <a:spcBef>
                  <a:spcPct val="20000"/>
                </a:spcBef>
              </a:pPr>
              <a:t>4</a:t>
            </a:fld>
            <a:endParaRPr lang="ru-RU" sz="1200">
              <a:cs typeface="Arial" charset="0"/>
            </a:endParaRPr>
          </a:p>
        </p:txBody>
      </p:sp>
      <p:sp>
        <p:nvSpPr>
          <p:cNvPr id="60723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300413" y="501650"/>
            <a:ext cx="3333750" cy="2500313"/>
          </a:xfrm>
          <a:ln/>
        </p:spPr>
      </p:sp>
      <p:sp>
        <p:nvSpPr>
          <p:cNvPr id="607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167063"/>
            <a:ext cx="7280275" cy="300037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DFC3D6-F784-45B4-ABC9-FC478F6DE0DA}" type="slidenum">
              <a:rPr lang="ru-RU"/>
              <a:pPr/>
              <a:t>5</a:t>
            </a:fld>
            <a:endParaRPr lang="ru-RU"/>
          </a:p>
        </p:txBody>
      </p:sp>
      <p:sp>
        <p:nvSpPr>
          <p:cNvPr id="614402" name="Rectangle 7"/>
          <p:cNvSpPr txBox="1">
            <a:spLocks noGrp="1" noChangeArrowheads="1"/>
          </p:cNvSpPr>
          <p:nvPr/>
        </p:nvSpPr>
        <p:spPr bwMode="auto">
          <a:xfrm>
            <a:off x="5622925" y="6334125"/>
            <a:ext cx="4303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081DE7A1-B35B-4FEC-837B-88731B104EBD}" type="slidenum">
              <a:rPr lang="ru-RU" sz="1200">
                <a:latin typeface="Arial" charset="0"/>
              </a:rPr>
              <a:pPr algn="r"/>
              <a:t>5</a:t>
            </a:fld>
            <a:endParaRPr lang="ru-RU" sz="1200">
              <a:latin typeface="Arial" charset="0"/>
            </a:endParaRPr>
          </a:p>
        </p:txBody>
      </p:sp>
      <p:sp>
        <p:nvSpPr>
          <p:cNvPr id="614403" name="Rectangle 7"/>
          <p:cNvSpPr txBox="1">
            <a:spLocks noGrp="1" noChangeArrowheads="1"/>
          </p:cNvSpPr>
          <p:nvPr/>
        </p:nvSpPr>
        <p:spPr bwMode="auto">
          <a:xfrm>
            <a:off x="5624513" y="6334125"/>
            <a:ext cx="43037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20000"/>
              </a:spcBef>
            </a:pPr>
            <a:fld id="{441649B2-E82B-42A2-BDDD-A78677B2679B}" type="slidenum">
              <a:rPr lang="ru-RU" sz="1200">
                <a:cs typeface="Arial" charset="0"/>
              </a:rPr>
              <a:pPr algn="r">
                <a:spcBef>
                  <a:spcPct val="20000"/>
                </a:spcBef>
              </a:pPr>
              <a:t>5</a:t>
            </a:fld>
            <a:endParaRPr lang="ru-RU" sz="1200">
              <a:cs typeface="Arial" charset="0"/>
            </a:endParaRPr>
          </a:p>
        </p:txBody>
      </p:sp>
      <p:sp>
        <p:nvSpPr>
          <p:cNvPr id="61440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300413" y="501650"/>
            <a:ext cx="3333750" cy="2500313"/>
          </a:xfrm>
          <a:ln/>
        </p:spPr>
      </p:sp>
      <p:sp>
        <p:nvSpPr>
          <p:cNvPr id="6144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167063"/>
            <a:ext cx="7280275" cy="3000375"/>
          </a:xfrm>
        </p:spPr>
        <p:txBody>
          <a:bodyPr lIns="91947" tIns="45974" rIns="91947" bIns="45974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2461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246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246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A288A3B-0C7C-4FBF-8F21-D4B2414FEBF7}" type="slidenum">
              <a:rPr lang="ru-RU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17019-457C-4E6C-8C07-FDFB617EA3D4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7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233E2-08C6-4EA4-B1F9-251DEB08D2AD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3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25CF2-C67F-480A-89C6-C3D12AD6159B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12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F6DC6-788E-4ED1-B2AA-9842FB7730BE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21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022E5-5E14-4313-A7A4-5006AAA13DDA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539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8657E-A0E6-49F5-B465-52BF9DA837B3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24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B128-C135-46FA-913E-6244E82289EC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83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57A04-12F3-43A7-A82F-B193A8191736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0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8EBD5-7170-4841-A12B-5B0E048B7B0F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1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6F067-E694-4B64-BFC6-29D90A74E673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71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73519DFF-F3CC-4A3E-B713-558DC534A721}" type="slidenum">
              <a:rPr lang="ru-RU"/>
              <a:pPr/>
              <a:t>‹Nr.›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7BF7EBCD-01B9-4CB2-B579-5775B03059D2}" type="slidenum">
              <a:rPr lang="ru-RU"/>
              <a:pPr/>
              <a:t>1</a:t>
            </a:fld>
            <a:endParaRPr lang="ru-RU"/>
          </a:p>
        </p:txBody>
      </p:sp>
      <p:sp>
        <p:nvSpPr>
          <p:cNvPr id="601090" name="Text Box 2"/>
          <p:cNvSpPr txBox="1">
            <a:spLocks noChangeArrowheads="1"/>
          </p:cNvSpPr>
          <p:nvPr/>
        </p:nvSpPr>
        <p:spPr bwMode="auto">
          <a:xfrm>
            <a:off x="250825" y="1700213"/>
            <a:ext cx="8605838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Status of the ISTC project #3690 on the “Fuel assemblies behaviour under severe accident top quenching conditions in the PARAMETER-SF test series”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(PARAMETER-SF3 and PARAMETER-SF4 experiments)</a:t>
            </a:r>
          </a:p>
        </p:txBody>
      </p:sp>
      <p:sp>
        <p:nvSpPr>
          <p:cNvPr id="601091" name="Text Box 3"/>
          <p:cNvSpPr txBox="1">
            <a:spLocks noChangeArrowheads="1"/>
          </p:cNvSpPr>
          <p:nvPr/>
        </p:nvSpPr>
        <p:spPr bwMode="auto">
          <a:xfrm>
            <a:off x="717550" y="196850"/>
            <a:ext cx="5259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01092" name="Text Box 4"/>
          <p:cNvSpPr txBox="1">
            <a:spLocks noChangeArrowheads="1"/>
          </p:cNvSpPr>
          <p:nvPr/>
        </p:nvSpPr>
        <p:spPr bwMode="auto">
          <a:xfrm>
            <a:off x="142875" y="296863"/>
            <a:ext cx="26733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FSUE SRI SIA “LUCH” </a:t>
            </a:r>
          </a:p>
          <a:p>
            <a:r>
              <a:rPr lang="it-IT" b="1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IBRAE RAS</a:t>
            </a:r>
          </a:p>
          <a:p>
            <a:r>
              <a:rPr lang="it-IT" b="1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OKB “GIDROPRESS” </a:t>
            </a:r>
            <a:endParaRPr lang="ru-RU" b="1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01093" name="Text Box 5"/>
          <p:cNvSpPr txBox="1">
            <a:spLocks noChangeArrowheads="1"/>
          </p:cNvSpPr>
          <p:nvPr/>
        </p:nvSpPr>
        <p:spPr bwMode="auto">
          <a:xfrm>
            <a:off x="7200900" y="296863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ISTC</a:t>
            </a:r>
            <a:endParaRPr lang="ru-RU" sz="2400"/>
          </a:p>
        </p:txBody>
      </p:sp>
      <p:sp>
        <p:nvSpPr>
          <p:cNvPr id="601094" name="Text Box 6"/>
          <p:cNvSpPr txBox="1">
            <a:spLocks noChangeArrowheads="1"/>
          </p:cNvSpPr>
          <p:nvPr/>
        </p:nvSpPr>
        <p:spPr bwMode="auto">
          <a:xfrm>
            <a:off x="1439863" y="6237288"/>
            <a:ext cx="608488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600" b="1" i="1">
                <a:solidFill>
                  <a:srgbClr val="000000"/>
                </a:solidFill>
                <a:latin typeface="Arial" charset="0"/>
              </a:rPr>
              <a:t>CEG-SAM – 1</a:t>
            </a:r>
            <a:r>
              <a:rPr lang="ru-RU" sz="1600" b="1" i="1">
                <a:solidFill>
                  <a:srgbClr val="000000"/>
                </a:solidFill>
                <a:latin typeface="Arial" charset="0"/>
              </a:rPr>
              <a:t>6</a:t>
            </a:r>
            <a:r>
              <a:rPr lang="en-US" sz="1600" b="1" i="1">
                <a:solidFill>
                  <a:srgbClr val="000000"/>
                </a:solidFill>
                <a:latin typeface="Arial" charset="0"/>
              </a:rPr>
              <a:t>, Moscow, Russia</a:t>
            </a:r>
            <a:r>
              <a:rPr lang="en-GB" sz="1600" b="1" i="1">
                <a:solidFill>
                  <a:srgbClr val="000000"/>
                </a:solidFill>
                <a:latin typeface="Arial" charset="0"/>
              </a:rPr>
              <a:t>, September </a:t>
            </a:r>
            <a:r>
              <a:rPr lang="ru-RU" sz="1600" b="1" i="1">
                <a:solidFill>
                  <a:srgbClr val="000000"/>
                </a:solidFill>
                <a:latin typeface="Arial" charset="0"/>
              </a:rPr>
              <a:t>8-9</a:t>
            </a:r>
            <a:r>
              <a:rPr lang="en-GB" sz="1600" b="1" i="1">
                <a:solidFill>
                  <a:srgbClr val="000000"/>
                </a:solidFill>
                <a:latin typeface="Arial" charset="0"/>
              </a:rPr>
              <a:t>, 200</a:t>
            </a:r>
            <a:r>
              <a:rPr lang="en-US" sz="1600" b="1" i="1">
                <a:solidFill>
                  <a:srgbClr val="000000"/>
                </a:solidFill>
                <a:latin typeface="Arial" charset="0"/>
              </a:rPr>
              <a:t>9</a:t>
            </a:r>
            <a:endParaRPr lang="ru-RU" sz="1600" b="1" i="1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F4D2-6927-4B11-A61F-14790AFD43D3}" type="slidenum">
              <a:rPr lang="ru-RU"/>
              <a:pPr/>
              <a:t>10</a:t>
            </a:fld>
            <a:endParaRPr lang="ru-RU"/>
          </a:p>
        </p:txBody>
      </p:sp>
      <p:pic>
        <p:nvPicPr>
          <p:cNvPr id="545803" name="Picture 11" descr="РУ-ру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57"/>
          <a:stretch>
            <a:fillRect/>
          </a:stretch>
        </p:blipFill>
        <p:spPr bwMode="auto">
          <a:xfrm>
            <a:off x="4033838" y="873125"/>
            <a:ext cx="2633662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5805" name="Picture 13" descr="Сечение%20черт-ру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113" r="3496" b="56010"/>
          <a:stretch>
            <a:fillRect/>
          </a:stretch>
        </p:blipFill>
        <p:spPr bwMode="auto">
          <a:xfrm>
            <a:off x="6372225" y="4689475"/>
            <a:ext cx="2447925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5806" name="Rectangle 14"/>
          <p:cNvSpPr>
            <a:spLocks noChangeArrowheads="1"/>
          </p:cNvSpPr>
          <p:nvPr/>
        </p:nvSpPr>
        <p:spPr bwMode="auto">
          <a:xfrm>
            <a:off x="2771775" y="152400"/>
            <a:ext cx="1892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Test bundle</a:t>
            </a:r>
            <a:endParaRPr lang="ru-RU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45807" name="Text Box 15"/>
          <p:cNvSpPr txBox="1">
            <a:spLocks noChangeArrowheads="1"/>
          </p:cNvSpPr>
          <p:nvPr/>
        </p:nvSpPr>
        <p:spPr bwMode="auto">
          <a:xfrm>
            <a:off x="0" y="584200"/>
            <a:ext cx="3792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Main technical characteristics</a:t>
            </a:r>
            <a:endParaRPr lang="ru-RU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45810" name="Text Box 18"/>
          <p:cNvSpPr txBox="1">
            <a:spLocks noChangeArrowheads="1"/>
          </p:cNvSpPr>
          <p:nvPr/>
        </p:nvSpPr>
        <p:spPr bwMode="auto">
          <a:xfrm>
            <a:off x="0" y="584200"/>
            <a:ext cx="3792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Main technical characteristics</a:t>
            </a:r>
            <a:endParaRPr lang="ru-RU" sz="20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45811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3779838" cy="4176713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400" b="1">
                <a:solidFill>
                  <a:srgbClr val="588DCE"/>
                </a:solidFill>
                <a:latin typeface="Arial" charset="0"/>
              </a:rPr>
              <a:t>Bundle type</a:t>
            </a:r>
            <a:r>
              <a:rPr lang="ru-RU" sz="1400" b="1">
                <a:solidFill>
                  <a:srgbClr val="588DCE"/>
                </a:solidFill>
                <a:latin typeface="Arial" charset="0"/>
              </a:rPr>
              <a:t>	</a:t>
            </a:r>
            <a:r>
              <a:rPr lang="en-US" sz="1400" b="1">
                <a:solidFill>
                  <a:srgbClr val="588DCE"/>
                </a:solidFill>
                <a:latin typeface="Arial" charset="0"/>
              </a:rPr>
              <a:t>         VVER-1000</a:t>
            </a:r>
            <a:r>
              <a:rPr lang="ru-RU" sz="1400" b="1">
                <a:solidFill>
                  <a:srgbClr val="588DCE"/>
                </a:solidFill>
                <a:latin typeface="Arial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1400" b="1">
                <a:solidFill>
                  <a:srgbClr val="588DCE"/>
                </a:solidFill>
                <a:latin typeface="Arial" charset="0"/>
              </a:rPr>
              <a:t>number of fuel rods    </a:t>
            </a:r>
            <a:r>
              <a:rPr lang="ru-RU" sz="1400" b="1">
                <a:solidFill>
                  <a:srgbClr val="588DCE"/>
                </a:solidFill>
                <a:latin typeface="Arial" charset="0"/>
              </a:rPr>
              <a:t>19 		</a:t>
            </a: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rgbClr val="588DCE"/>
                </a:solidFill>
                <a:latin typeface="Arial" charset="0"/>
              </a:rPr>
              <a:t>- </a:t>
            </a:r>
            <a:r>
              <a:rPr lang="en-US" sz="1400" b="1">
                <a:solidFill>
                  <a:srgbClr val="588DCE"/>
                </a:solidFill>
                <a:latin typeface="Arial" charset="0"/>
              </a:rPr>
              <a:t>heated              </a:t>
            </a:r>
            <a:r>
              <a:rPr lang="ru-RU" sz="1400" b="1">
                <a:solidFill>
                  <a:srgbClr val="588DCE"/>
                </a:solidFill>
                <a:latin typeface="Arial" charset="0"/>
              </a:rPr>
              <a:t>	</a:t>
            </a:r>
            <a:r>
              <a:rPr lang="en-US" sz="1400" b="1">
                <a:solidFill>
                  <a:srgbClr val="588DCE"/>
                </a:solidFill>
                <a:latin typeface="Arial" charset="0"/>
              </a:rPr>
              <a:t>         </a:t>
            </a:r>
            <a:r>
              <a:rPr lang="ru-RU" sz="1400" b="1">
                <a:solidFill>
                  <a:srgbClr val="588DCE"/>
                </a:solidFill>
                <a:latin typeface="Arial" charset="0"/>
              </a:rPr>
              <a:t>18 		 </a:t>
            </a:r>
            <a:endParaRPr lang="en-US" sz="1400" b="1">
              <a:solidFill>
                <a:srgbClr val="588DCE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rgbClr val="588DCE"/>
                </a:solidFill>
                <a:latin typeface="Arial" charset="0"/>
              </a:rPr>
              <a:t>- </a:t>
            </a:r>
            <a:r>
              <a:rPr lang="en-US" sz="1400" b="1">
                <a:solidFill>
                  <a:srgbClr val="588DCE"/>
                </a:solidFill>
                <a:latin typeface="Arial" charset="0"/>
              </a:rPr>
              <a:t>unheated </a:t>
            </a:r>
            <a:r>
              <a:rPr lang="ru-RU" sz="1400" b="1">
                <a:solidFill>
                  <a:srgbClr val="588DCE"/>
                </a:solidFill>
                <a:latin typeface="Arial" charset="0"/>
              </a:rPr>
              <a:t>	</a:t>
            </a:r>
            <a:r>
              <a:rPr lang="en-US" sz="1400" b="1">
                <a:solidFill>
                  <a:srgbClr val="588DCE"/>
                </a:solidFill>
                <a:latin typeface="Arial" charset="0"/>
              </a:rPr>
              <a:t>         </a:t>
            </a:r>
            <a:r>
              <a:rPr lang="ru-RU" sz="1400" b="1">
                <a:solidFill>
                  <a:srgbClr val="588DCE"/>
                </a:solidFill>
                <a:latin typeface="Arial" charset="0"/>
              </a:rPr>
              <a:t>1	</a:t>
            </a:r>
          </a:p>
          <a:p>
            <a:pPr>
              <a:lnSpc>
                <a:spcPct val="80000"/>
              </a:lnSpc>
            </a:pPr>
            <a:r>
              <a:rPr lang="en-US" sz="1400" b="1">
                <a:solidFill>
                  <a:srgbClr val="588DCE"/>
                </a:solidFill>
                <a:latin typeface="Arial" charset="0"/>
              </a:rPr>
              <a:t>Grid type                      triangle</a:t>
            </a:r>
            <a:r>
              <a:rPr lang="ru-RU" sz="1400" b="1">
                <a:solidFill>
                  <a:srgbClr val="588DCE"/>
                </a:solidFill>
                <a:latin typeface="Arial" charset="0"/>
              </a:rPr>
              <a:t>     	</a:t>
            </a:r>
          </a:p>
          <a:p>
            <a:pPr>
              <a:lnSpc>
                <a:spcPct val="80000"/>
              </a:lnSpc>
            </a:pPr>
            <a:r>
              <a:rPr lang="en-US" sz="1400" b="1">
                <a:solidFill>
                  <a:srgbClr val="588DCE"/>
                </a:solidFill>
                <a:latin typeface="Arial" charset="0"/>
              </a:rPr>
              <a:t>Grid  pitch, mm           </a:t>
            </a:r>
            <a:r>
              <a:rPr lang="ru-RU" sz="1400" b="1">
                <a:solidFill>
                  <a:srgbClr val="588DCE"/>
                </a:solidFill>
                <a:latin typeface="Arial" charset="0"/>
              </a:rPr>
              <a:t>12.75 	</a:t>
            </a:r>
          </a:p>
          <a:p>
            <a:pPr>
              <a:lnSpc>
                <a:spcPct val="80000"/>
              </a:lnSpc>
            </a:pPr>
            <a:r>
              <a:rPr lang="en-US" sz="1400" b="1">
                <a:solidFill>
                  <a:srgbClr val="588DCE"/>
                </a:solidFill>
                <a:latin typeface="Arial" charset="0"/>
              </a:rPr>
              <a:t>Spacing grid                Zr1%Nb </a:t>
            </a:r>
            <a:r>
              <a:rPr lang="ru-RU" sz="1400" b="1">
                <a:solidFill>
                  <a:srgbClr val="588DCE"/>
                </a:solidFill>
                <a:latin typeface="Arial" charset="0"/>
              </a:rPr>
              <a:t>  </a:t>
            </a:r>
            <a:r>
              <a:rPr lang="en-US" sz="1400" b="1">
                <a:solidFill>
                  <a:srgbClr val="588DCE"/>
                </a:solidFill>
                <a:latin typeface="Arial" charset="0"/>
              </a:rPr>
              <a:t>	</a:t>
            </a:r>
            <a:endParaRPr lang="ru-RU" sz="1400" b="1">
              <a:solidFill>
                <a:srgbClr val="588DCE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rgbClr val="588DCE"/>
                </a:solidFill>
                <a:latin typeface="Arial" charset="0"/>
              </a:rPr>
              <a:t>- </a:t>
            </a:r>
            <a:r>
              <a:rPr lang="en-US" sz="1400" b="1">
                <a:solidFill>
                  <a:srgbClr val="588DCE"/>
                </a:solidFill>
                <a:latin typeface="Arial" charset="0"/>
              </a:rPr>
              <a:t>height, mm	         20 	 	</a:t>
            </a:r>
            <a:endParaRPr lang="ru-RU" sz="1400" b="1">
              <a:solidFill>
                <a:srgbClr val="588DCE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rgbClr val="588DCE"/>
                </a:solidFill>
                <a:latin typeface="Arial" charset="0"/>
              </a:rPr>
              <a:t>- </a:t>
            </a:r>
            <a:r>
              <a:rPr lang="en-US" sz="1400" b="1">
                <a:solidFill>
                  <a:srgbClr val="588DCE"/>
                </a:solidFill>
                <a:latin typeface="Arial" charset="0"/>
              </a:rPr>
              <a:t>spacing, mm	         255 	</a:t>
            </a:r>
            <a:endParaRPr lang="ru-RU" sz="1400" b="1">
              <a:solidFill>
                <a:srgbClr val="588DCE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400" b="1">
                <a:solidFill>
                  <a:srgbClr val="588DCE"/>
                </a:solidFill>
                <a:latin typeface="Arial" charset="0"/>
              </a:rPr>
              <a:t>Shroud            	         Zr1%Nb </a:t>
            </a: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rgbClr val="588DCE"/>
                </a:solidFill>
                <a:latin typeface="Arial" charset="0"/>
              </a:rPr>
              <a:t>- </a:t>
            </a:r>
            <a:r>
              <a:rPr lang="en-US" sz="1400" b="1">
                <a:solidFill>
                  <a:srgbClr val="588DCE"/>
                </a:solidFill>
                <a:latin typeface="Arial" charset="0"/>
              </a:rPr>
              <a:t>shape 	         cylinder </a:t>
            </a:r>
            <a:r>
              <a:rPr lang="ru-RU" sz="1400" b="1">
                <a:solidFill>
                  <a:srgbClr val="588DCE"/>
                </a:solidFill>
                <a:latin typeface="Arial" charset="0"/>
              </a:rPr>
              <a:t> </a:t>
            </a:r>
            <a:r>
              <a:rPr lang="en-US" sz="1400" b="1">
                <a:solidFill>
                  <a:srgbClr val="588DCE"/>
                </a:solidFill>
                <a:latin typeface="Arial" charset="0"/>
              </a:rPr>
              <a:t> </a:t>
            </a:r>
            <a:endParaRPr lang="ru-RU" sz="1400" b="1">
              <a:solidFill>
                <a:srgbClr val="588DCE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rgbClr val="588DCE"/>
                </a:solidFill>
                <a:latin typeface="Arial" charset="0"/>
              </a:rPr>
              <a:t>- </a:t>
            </a:r>
            <a:r>
              <a:rPr lang="en-US" sz="1400" b="1">
                <a:solidFill>
                  <a:srgbClr val="588DCE"/>
                </a:solidFill>
                <a:latin typeface="Arial" charset="0"/>
              </a:rPr>
              <a:t>height, mm</a:t>
            </a:r>
            <a:r>
              <a:rPr lang="ru-RU" sz="1400" b="1">
                <a:solidFill>
                  <a:srgbClr val="588DCE"/>
                </a:solidFill>
                <a:latin typeface="Arial" charset="0"/>
              </a:rPr>
              <a:t>	</a:t>
            </a:r>
            <a:r>
              <a:rPr lang="en-US" sz="1400" b="1">
                <a:solidFill>
                  <a:srgbClr val="588DCE"/>
                </a:solidFill>
                <a:latin typeface="Arial" charset="0"/>
              </a:rPr>
              <a:t>         </a:t>
            </a:r>
            <a:r>
              <a:rPr lang="ru-RU" sz="1400" b="1">
                <a:solidFill>
                  <a:srgbClr val="588DCE"/>
                </a:solidFill>
                <a:latin typeface="Arial" charset="0"/>
              </a:rPr>
              <a:t>1</a:t>
            </a:r>
            <a:r>
              <a:rPr lang="en-US" sz="1400" b="1">
                <a:solidFill>
                  <a:srgbClr val="588DCE"/>
                </a:solidFill>
                <a:latin typeface="Arial" charset="0"/>
              </a:rPr>
              <a:t>450</a:t>
            </a:r>
            <a:r>
              <a:rPr lang="ru-RU" sz="1400" b="1">
                <a:solidFill>
                  <a:srgbClr val="588DCE"/>
                </a:solidFill>
                <a:latin typeface="Arial" charset="0"/>
              </a:rPr>
              <a:t> 	</a:t>
            </a:r>
          </a:p>
          <a:p>
            <a:pPr>
              <a:lnSpc>
                <a:spcPct val="80000"/>
              </a:lnSpc>
            </a:pPr>
            <a:r>
              <a:rPr lang="en-US" sz="1400" b="1">
                <a:solidFill>
                  <a:srgbClr val="588DCE"/>
                </a:solidFill>
                <a:latin typeface="Arial" charset="0"/>
              </a:rPr>
              <a:t>Thermal insulation      ZrO2 ZYFB-3</a:t>
            </a:r>
            <a:endParaRPr lang="ru-RU" sz="1400" b="1">
              <a:solidFill>
                <a:srgbClr val="588DCE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rgbClr val="588DCE"/>
                </a:solidFill>
                <a:latin typeface="Arial" charset="0"/>
              </a:rPr>
              <a:t>- </a:t>
            </a:r>
            <a:r>
              <a:rPr lang="en-US" sz="1400" b="1">
                <a:solidFill>
                  <a:srgbClr val="588DCE"/>
                </a:solidFill>
                <a:latin typeface="Arial" charset="0"/>
              </a:rPr>
              <a:t>thickness, mm	         23	 </a:t>
            </a:r>
            <a:endParaRPr lang="ru-RU" sz="1400" b="1">
              <a:solidFill>
                <a:srgbClr val="588DCE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rgbClr val="588DCE"/>
                </a:solidFill>
                <a:latin typeface="Arial" charset="0"/>
              </a:rPr>
              <a:t>- </a:t>
            </a:r>
            <a:r>
              <a:rPr lang="en-US" sz="1400" b="1">
                <a:solidFill>
                  <a:srgbClr val="588DCE"/>
                </a:solidFill>
                <a:latin typeface="Arial" charset="0"/>
              </a:rPr>
              <a:t>height, mm	         1450</a:t>
            </a:r>
            <a:endParaRPr lang="ru-RU" sz="1400" b="1">
              <a:solidFill>
                <a:srgbClr val="588DCE"/>
              </a:solidFill>
              <a:latin typeface="Arial" charset="0"/>
            </a:endParaRPr>
          </a:p>
        </p:txBody>
      </p:sp>
      <p:pic>
        <p:nvPicPr>
          <p:cNvPr id="545812" name="Picture 20" descr="РУ схем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1" b="3679"/>
          <a:stretch>
            <a:fillRect/>
          </a:stretch>
        </p:blipFill>
        <p:spPr bwMode="auto">
          <a:xfrm>
            <a:off x="6588125" y="873125"/>
            <a:ext cx="2236788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AA1D-C7AD-4A8C-A1B3-FF0460B4E531}" type="slidenum">
              <a:rPr lang="ru-RU"/>
              <a:pPr/>
              <a:t>11</a:t>
            </a:fld>
            <a:endParaRPr lang="ru-RU"/>
          </a:p>
        </p:txBody>
      </p:sp>
      <p:sp>
        <p:nvSpPr>
          <p:cNvPr id="579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0"/>
            <a:ext cx="8915400" cy="612775"/>
          </a:xfrm>
          <a:noFill/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/>
              <a:t>		</a:t>
            </a:r>
            <a:r>
              <a:rPr lang="en-US" sz="2400" b="1">
                <a:solidFill>
                  <a:schemeClr val="accent2"/>
                </a:solidFill>
                <a:latin typeface="Arial" charset="0"/>
              </a:rPr>
              <a:t>Some results of</a:t>
            </a:r>
            <a:r>
              <a:rPr lang="ru-RU" sz="2400" b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400" b="1">
                <a:solidFill>
                  <a:schemeClr val="accent2"/>
                </a:solidFill>
                <a:latin typeface="Arial" charset="0"/>
              </a:rPr>
              <a:t>PARAMETER</a:t>
            </a:r>
            <a:r>
              <a:rPr lang="ru-RU" sz="2400" b="1">
                <a:solidFill>
                  <a:schemeClr val="accent2"/>
                </a:solidFill>
                <a:latin typeface="Arial" charset="0"/>
              </a:rPr>
              <a:t>-</a:t>
            </a:r>
            <a:r>
              <a:rPr lang="en-US" sz="2400" b="1">
                <a:solidFill>
                  <a:schemeClr val="accent2"/>
                </a:solidFill>
                <a:latin typeface="Arial" charset="0"/>
              </a:rPr>
              <a:t>SF4 experiment</a:t>
            </a:r>
            <a:endParaRPr lang="en-US" sz="2400">
              <a:solidFill>
                <a:schemeClr val="accent2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>
                <a:effectLst/>
              </a:rPr>
              <a:t>    </a:t>
            </a:r>
            <a:endParaRPr lang="en-US">
              <a:effectLst/>
            </a:endParaRPr>
          </a:p>
        </p:txBody>
      </p:sp>
      <p:pic>
        <p:nvPicPr>
          <p:cNvPr id="579587" name="Picture 3" descr="Мощно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57" b="46530"/>
          <a:stretch>
            <a:fillRect/>
          </a:stretch>
        </p:blipFill>
        <p:spPr bwMode="auto">
          <a:xfrm>
            <a:off x="358775" y="1125538"/>
            <a:ext cx="8280400" cy="48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9588" name="Text Box 4"/>
          <p:cNvSpPr txBox="1">
            <a:spLocks noChangeArrowheads="1"/>
          </p:cNvSpPr>
          <p:nvPr/>
        </p:nvSpPr>
        <p:spPr bwMode="auto">
          <a:xfrm>
            <a:off x="3311525" y="608013"/>
            <a:ext cx="2128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Electrical power</a:t>
            </a:r>
            <a:endParaRPr lang="ru-RU" sz="20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11DA-0867-4A7B-9FC6-744A5B32AF38}" type="slidenum">
              <a:rPr lang="ru-RU"/>
              <a:pPr/>
              <a:t>12</a:t>
            </a:fld>
            <a:endParaRPr lang="ru-RU"/>
          </a:p>
        </p:txBody>
      </p:sp>
      <p:pic>
        <p:nvPicPr>
          <p:cNvPr id="580610" name="Picture 2" descr="Расходы пар арго возду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65" b="45940"/>
          <a:stretch>
            <a:fillRect/>
          </a:stretch>
        </p:blipFill>
        <p:spPr bwMode="auto">
          <a:xfrm>
            <a:off x="215900" y="873125"/>
            <a:ext cx="8247063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0611" name="Text Box 3"/>
          <p:cNvSpPr txBox="1">
            <a:spLocks noChangeArrowheads="1"/>
          </p:cNvSpPr>
          <p:nvPr/>
        </p:nvSpPr>
        <p:spPr bwMode="auto">
          <a:xfrm>
            <a:off x="2195513" y="319088"/>
            <a:ext cx="4157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Flow rate of steam, argon and air</a:t>
            </a:r>
            <a:endParaRPr lang="ru-RU" sz="20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A979C-2106-4662-A56F-EB500ADF26BB}" type="slidenum">
              <a:rPr lang="ru-RU"/>
              <a:pPr/>
              <a:t>13</a:t>
            </a:fld>
            <a:endParaRPr lang="ru-RU"/>
          </a:p>
        </p:txBody>
      </p:sp>
      <p:sp>
        <p:nvSpPr>
          <p:cNvPr id="608258" name="Text Box 2"/>
          <p:cNvSpPr txBox="1">
            <a:spLocks noChangeArrowheads="1"/>
          </p:cNvSpPr>
          <p:nvPr/>
        </p:nvSpPr>
        <p:spPr bwMode="auto">
          <a:xfrm>
            <a:off x="2771775" y="225425"/>
            <a:ext cx="3540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  <a:latin typeface="Arial" charset="0"/>
              </a:rPr>
              <a:t>Gas pressure of test bundle</a:t>
            </a:r>
            <a:endParaRPr lang="ru-RU" sz="2000" b="1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608259" name="Picture 3" descr="Давление газа в сбор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" r="35638" b="62866"/>
          <a:stretch>
            <a:fillRect/>
          </a:stretch>
        </p:blipFill>
        <p:spPr bwMode="auto">
          <a:xfrm>
            <a:off x="395288" y="873125"/>
            <a:ext cx="8496300" cy="486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96BB-03C8-44C7-80B6-958ADBDD1EA7}" type="slidenum">
              <a:rPr lang="ru-RU"/>
              <a:pPr/>
              <a:t>14</a:t>
            </a:fld>
            <a:endParaRPr lang="ru-RU"/>
          </a:p>
        </p:txBody>
      </p:sp>
      <p:sp>
        <p:nvSpPr>
          <p:cNvPr id="581635" name="Text Box 3"/>
          <p:cNvSpPr txBox="1">
            <a:spLocks noChangeArrowheads="1"/>
          </p:cNvSpPr>
          <p:nvPr/>
        </p:nvSpPr>
        <p:spPr bwMode="auto">
          <a:xfrm>
            <a:off x="2735263" y="260350"/>
            <a:ext cx="3021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Claddings</a:t>
            </a:r>
            <a:r>
              <a:rPr lang="en-US" sz="1800">
                <a:latin typeface="Tahoma" pitchFamily="34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temperature </a:t>
            </a:r>
            <a:endParaRPr lang="ru-RU" sz="20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81636" name="Picture 4" descr="Температу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5" r="19763" b="67233"/>
          <a:stretch>
            <a:fillRect/>
          </a:stretch>
        </p:blipFill>
        <p:spPr bwMode="auto">
          <a:xfrm>
            <a:off x="396875" y="728663"/>
            <a:ext cx="8423275" cy="501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66AC-7388-482E-B1F4-459466704712}" type="slidenum">
              <a:rPr lang="ru-RU"/>
              <a:pPr/>
              <a:t>15</a:t>
            </a:fld>
            <a:endParaRPr lang="ru-RU"/>
          </a:p>
        </p:txBody>
      </p:sp>
      <p:sp>
        <p:nvSpPr>
          <p:cNvPr id="587780" name="Text Box 4"/>
          <p:cNvSpPr txBox="1">
            <a:spLocks noChangeArrowheads="1"/>
          </p:cNvSpPr>
          <p:nvPr/>
        </p:nvSpPr>
        <p:spPr bwMode="auto">
          <a:xfrm>
            <a:off x="1908175" y="260350"/>
            <a:ext cx="4722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8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Claddings</a:t>
            </a:r>
            <a:r>
              <a:rPr lang="en-US" sz="1800">
                <a:latin typeface="Tahoma" pitchFamily="34" charset="0"/>
              </a:rPr>
              <a:t> </a:t>
            </a:r>
            <a:r>
              <a:rPr lang="en-US" sz="18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</a:t>
            </a:r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emperature at level Z=1300</a:t>
            </a:r>
            <a:endParaRPr lang="ru-RU" sz="20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87781" name="Picture 5" descr="T 1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r="35864" b="62984"/>
          <a:stretch>
            <a:fillRect/>
          </a:stretch>
        </p:blipFill>
        <p:spPr bwMode="auto">
          <a:xfrm>
            <a:off x="287338" y="873125"/>
            <a:ext cx="8640762" cy="500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A9AE-86BD-4DF0-AF48-3A86E82151EC}" type="slidenum">
              <a:rPr lang="ru-RU"/>
              <a:pPr/>
              <a:t>16</a:t>
            </a:fld>
            <a:endParaRPr lang="ru-RU"/>
          </a:p>
        </p:txBody>
      </p:sp>
      <p:sp>
        <p:nvSpPr>
          <p:cNvPr id="588802" name="Text Box 2"/>
          <p:cNvSpPr txBox="1">
            <a:spLocks noChangeArrowheads="1"/>
          </p:cNvSpPr>
          <p:nvPr/>
        </p:nvSpPr>
        <p:spPr bwMode="auto">
          <a:xfrm>
            <a:off x="1908175" y="260350"/>
            <a:ext cx="5195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8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Claddings</a:t>
            </a:r>
            <a:r>
              <a:rPr lang="en-US" sz="1800">
                <a:latin typeface="Tahoma" pitchFamily="34" charset="0"/>
              </a:rPr>
              <a:t> </a:t>
            </a:r>
            <a:r>
              <a:rPr lang="en-US" sz="18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temperature at level Z=</a:t>
            </a:r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900-1250</a:t>
            </a:r>
            <a:endParaRPr lang="ru-RU" sz="20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88804" name="Picture 4" descr="T 900-1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64" b="65025"/>
          <a:stretch>
            <a:fillRect/>
          </a:stretch>
        </p:blipFill>
        <p:spPr bwMode="auto">
          <a:xfrm>
            <a:off x="323850" y="873125"/>
            <a:ext cx="8640763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4302-5EB5-4080-B6D8-DA29B55B9BE4}" type="slidenum">
              <a:rPr lang="ru-RU"/>
              <a:pPr/>
              <a:t>17</a:t>
            </a:fld>
            <a:endParaRPr lang="ru-RU"/>
          </a:p>
        </p:txBody>
      </p:sp>
      <p:sp>
        <p:nvSpPr>
          <p:cNvPr id="589826" name="Text Box 2"/>
          <p:cNvSpPr txBox="1">
            <a:spLocks noChangeArrowheads="1"/>
          </p:cNvSpPr>
          <p:nvPr/>
        </p:nvSpPr>
        <p:spPr bwMode="auto">
          <a:xfrm>
            <a:off x="1908175" y="260350"/>
            <a:ext cx="5014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8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Claddings</a:t>
            </a:r>
            <a:r>
              <a:rPr lang="en-US" sz="1800">
                <a:latin typeface="Tahoma" pitchFamily="34" charset="0"/>
              </a:rPr>
              <a:t> </a:t>
            </a:r>
            <a:r>
              <a:rPr lang="en-US" sz="18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temperature at level Z</a:t>
            </a:r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=400-800</a:t>
            </a:r>
            <a:endParaRPr lang="ru-RU" sz="20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89828" name="Picture 4" descr="T 400-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39" b="64883"/>
          <a:stretch>
            <a:fillRect/>
          </a:stretch>
        </p:blipFill>
        <p:spPr bwMode="auto">
          <a:xfrm>
            <a:off x="250825" y="908050"/>
            <a:ext cx="8662988" cy="500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8827-465A-4BA3-AE45-EED8B95C4CBE}" type="slidenum">
              <a:rPr lang="ru-RU"/>
              <a:pPr/>
              <a:t>18</a:t>
            </a:fld>
            <a:endParaRPr lang="ru-RU"/>
          </a:p>
        </p:txBody>
      </p:sp>
      <p:sp>
        <p:nvSpPr>
          <p:cNvPr id="590850" name="Text Box 2"/>
          <p:cNvSpPr txBox="1">
            <a:spLocks noChangeArrowheads="1"/>
          </p:cNvSpPr>
          <p:nvPr/>
        </p:nvSpPr>
        <p:spPr bwMode="auto">
          <a:xfrm>
            <a:off x="1908175" y="260350"/>
            <a:ext cx="477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8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Claddings</a:t>
            </a:r>
            <a:r>
              <a:rPr lang="en-US" sz="1800">
                <a:latin typeface="Tahoma" pitchFamily="34" charset="0"/>
              </a:rPr>
              <a:t> </a:t>
            </a:r>
            <a:r>
              <a:rPr lang="en-US" sz="18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temperature at level Z=</a:t>
            </a:r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0-300</a:t>
            </a:r>
            <a:endParaRPr lang="ru-RU" sz="20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90852" name="Picture 4" descr="T 0-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65" b="64812"/>
          <a:stretch>
            <a:fillRect/>
          </a:stretch>
        </p:blipFill>
        <p:spPr bwMode="auto">
          <a:xfrm>
            <a:off x="215900" y="728663"/>
            <a:ext cx="8648700" cy="503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1C20-A142-4D30-9BDB-7FA93379F6B9}" type="slidenum">
              <a:rPr lang="ru-RU"/>
              <a:pPr/>
              <a:t>19</a:t>
            </a:fld>
            <a:endParaRPr lang="ru-RU"/>
          </a:p>
        </p:txBody>
      </p:sp>
      <p:pic>
        <p:nvPicPr>
          <p:cNvPr id="609282" name="Picture 2" descr="Температура обечайки теплои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6" r="19000" b="64673"/>
          <a:stretch>
            <a:fillRect/>
          </a:stretch>
        </p:blipFill>
        <p:spPr bwMode="auto">
          <a:xfrm>
            <a:off x="3779838" y="3249613"/>
            <a:ext cx="5040312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9283" name="Picture 3" descr="Температура центральный твэ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4" r="19478" b="64679"/>
          <a:stretch>
            <a:fillRect/>
          </a:stretch>
        </p:blipFill>
        <p:spPr bwMode="auto">
          <a:xfrm>
            <a:off x="179388" y="908050"/>
            <a:ext cx="496887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9284" name="Text Box 4"/>
          <p:cNvSpPr txBox="1">
            <a:spLocks noChangeArrowheads="1"/>
          </p:cNvSpPr>
          <p:nvPr/>
        </p:nvSpPr>
        <p:spPr bwMode="auto">
          <a:xfrm>
            <a:off x="900113" y="296863"/>
            <a:ext cx="7065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Temperature of central rod, shroud and thermoinsulation</a:t>
            </a:r>
            <a:endParaRPr lang="ru-RU" sz="20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09285" name="AutoShape 5"/>
          <p:cNvSpPr>
            <a:spLocks noChangeArrowheads="1"/>
          </p:cNvSpPr>
          <p:nvPr/>
        </p:nvSpPr>
        <p:spPr bwMode="auto">
          <a:xfrm>
            <a:off x="5148263" y="1341438"/>
            <a:ext cx="2987675" cy="1619250"/>
          </a:xfrm>
          <a:prstGeom prst="leftArrow">
            <a:avLst>
              <a:gd name="adj1" fmla="val 50000"/>
              <a:gd name="adj2" fmla="val 4612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609286" name="Text Box 6"/>
          <p:cNvSpPr txBox="1">
            <a:spLocks noChangeArrowheads="1"/>
          </p:cNvSpPr>
          <p:nvPr/>
        </p:nvSpPr>
        <p:spPr bwMode="auto">
          <a:xfrm>
            <a:off x="5327650" y="1989138"/>
            <a:ext cx="2771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Temperature of central rod</a:t>
            </a:r>
            <a:endParaRPr lang="ru-RU" sz="1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09287" name="AutoShape 7"/>
          <p:cNvSpPr>
            <a:spLocks noChangeArrowheads="1"/>
          </p:cNvSpPr>
          <p:nvPr/>
        </p:nvSpPr>
        <p:spPr bwMode="auto">
          <a:xfrm rot="10800000">
            <a:off x="755650" y="4257675"/>
            <a:ext cx="2987675" cy="1619250"/>
          </a:xfrm>
          <a:prstGeom prst="leftArrow">
            <a:avLst>
              <a:gd name="adj1" fmla="val 50000"/>
              <a:gd name="adj2" fmla="val 4612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609288" name="Text Box 8"/>
          <p:cNvSpPr txBox="1">
            <a:spLocks noChangeArrowheads="1"/>
          </p:cNvSpPr>
          <p:nvPr/>
        </p:nvSpPr>
        <p:spPr bwMode="auto">
          <a:xfrm>
            <a:off x="912813" y="4724400"/>
            <a:ext cx="2465387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Temperature of shroud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and thermoinsulatin</a:t>
            </a:r>
            <a:endParaRPr lang="ru-RU" sz="1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7238-2115-476B-898C-E90A5A949449}" type="slidenum">
              <a:rPr lang="ru-RU"/>
              <a:pPr/>
              <a:t>2</a:t>
            </a:fld>
            <a:endParaRPr lang="ru-RU"/>
          </a:p>
        </p:txBody>
      </p:sp>
      <p:sp>
        <p:nvSpPr>
          <p:cNvPr id="615426" name="Text Box 2"/>
          <p:cNvSpPr txBox="1">
            <a:spLocks noChangeArrowheads="1"/>
          </p:cNvSpPr>
          <p:nvPr/>
        </p:nvSpPr>
        <p:spPr bwMode="auto">
          <a:xfrm>
            <a:off x="395288" y="1520825"/>
            <a:ext cx="8461375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Status of the ISTC project #3690 on the “Fuel assemblies behaviour</a:t>
            </a:r>
          </a:p>
          <a:p>
            <a:pPr>
              <a:spcBef>
                <a:spcPct val="1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under severe accident top quenching conditions in the</a:t>
            </a:r>
          </a:p>
          <a:p>
            <a:pPr>
              <a:spcBef>
                <a:spcPct val="1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PARAMETER-SF test series (PARAMETER-SF3 and PARAMETER-</a:t>
            </a:r>
          </a:p>
          <a:p>
            <a:pPr>
              <a:spcBef>
                <a:spcPct val="1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SF4 experiments):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Tx/>
              <a:buChar char="-"/>
            </a:pPr>
            <a:r>
              <a:rPr lang="en-US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results of the PARAMETER-SF4 experiment</a:t>
            </a:r>
            <a:r>
              <a:rPr lang="ru-RU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</a:t>
            </a:r>
            <a:r>
              <a:rPr lang="en-US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V. Nalivaev</a:t>
            </a:r>
            <a:r>
              <a:rPr lang="ru-RU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Tx/>
              <a:buChar char="-"/>
            </a:pPr>
            <a:r>
              <a:rPr lang="en-US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Results</a:t>
            </a:r>
            <a:r>
              <a:rPr lang="ru-RU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of PARAMETER-SF3/SF4 pre and post-test numerical modeling</a:t>
            </a:r>
            <a:r>
              <a:rPr lang="ru-RU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 </a:t>
            </a:r>
            <a:r>
              <a:rPr lang="en-US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A. Kiselev</a:t>
            </a:r>
            <a:r>
              <a:rPr lang="ru-RU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</a:t>
            </a:r>
            <a:endParaRPr lang="en-US" sz="18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Tx/>
              <a:buChar char="-"/>
            </a:pPr>
            <a:r>
              <a:rPr lang="en-US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Post-test examinations of the  PARAMETER-SF fuel assemblies.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Tx/>
              <a:buChar char="-"/>
            </a:pPr>
            <a:r>
              <a:rPr lang="en-US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T. Yudina</a:t>
            </a:r>
          </a:p>
        </p:txBody>
      </p:sp>
      <p:sp>
        <p:nvSpPr>
          <p:cNvPr id="615427" name="Text Box 3"/>
          <p:cNvSpPr txBox="1">
            <a:spLocks noChangeArrowheads="1"/>
          </p:cNvSpPr>
          <p:nvPr/>
        </p:nvSpPr>
        <p:spPr bwMode="auto">
          <a:xfrm>
            <a:off x="2663825" y="549275"/>
            <a:ext cx="3455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Progress reports</a:t>
            </a:r>
            <a:endParaRPr lang="ru-RU" sz="32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413C-7ED2-4F5C-8548-12E7A7505755}" type="slidenum">
              <a:rPr lang="ru-RU"/>
              <a:pPr/>
              <a:t>20</a:t>
            </a:fld>
            <a:endParaRPr lang="ru-RU"/>
          </a:p>
        </p:txBody>
      </p:sp>
      <p:pic>
        <p:nvPicPr>
          <p:cNvPr id="591876" name="Picture 4" descr="Возду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5" b="64812"/>
          <a:stretch>
            <a:fillRect/>
          </a:stretch>
        </p:blipFill>
        <p:spPr bwMode="auto">
          <a:xfrm>
            <a:off x="395288" y="836613"/>
            <a:ext cx="8521700" cy="496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1877" name="Text Box 5"/>
          <p:cNvSpPr txBox="1">
            <a:spLocks noChangeArrowheads="1"/>
          </p:cNvSpPr>
          <p:nvPr/>
        </p:nvSpPr>
        <p:spPr bwMode="auto">
          <a:xfrm>
            <a:off x="1908175" y="260350"/>
            <a:ext cx="582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Measuring of volumetric oxygen concentration</a:t>
            </a:r>
            <a:endParaRPr lang="ru-RU" sz="20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5D83-EBC6-4417-A376-B74CE4C2BD55}" type="slidenum">
              <a:rPr lang="ru-RU"/>
              <a:pPr/>
              <a:t>21</a:t>
            </a:fld>
            <a:endParaRPr lang="ru-RU"/>
          </a:p>
        </p:txBody>
      </p:sp>
      <p:pic>
        <p:nvPicPr>
          <p:cNvPr id="593925" name="Picture 5" descr="Давление Зали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16" b="64694"/>
          <a:stretch>
            <a:fillRect/>
          </a:stretch>
        </p:blipFill>
        <p:spPr bwMode="auto">
          <a:xfrm>
            <a:off x="431800" y="800100"/>
            <a:ext cx="8447088" cy="498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26" name="Text Box 6"/>
          <p:cNvSpPr txBox="1">
            <a:spLocks noChangeArrowheads="1"/>
          </p:cNvSpPr>
          <p:nvPr/>
        </p:nvSpPr>
        <p:spPr bwMode="auto">
          <a:xfrm>
            <a:off x="1908175" y="260350"/>
            <a:ext cx="6022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Pressure into the bundle during bottom flooding</a:t>
            </a:r>
            <a:endParaRPr lang="ru-RU" sz="20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9988-F568-4D18-AF30-8259280575E5}" type="slidenum">
              <a:rPr lang="ru-RU"/>
              <a:pPr/>
              <a:t>22</a:t>
            </a:fld>
            <a:endParaRPr lang="ru-RU"/>
          </a:p>
        </p:txBody>
      </p:sp>
      <p:pic>
        <p:nvPicPr>
          <p:cNvPr id="595973" name="Picture 5" descr="Температура низ 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6" r="19594" b="64920"/>
          <a:stretch>
            <a:fillRect/>
          </a:stretch>
        </p:blipFill>
        <p:spPr bwMode="auto">
          <a:xfrm>
            <a:off x="3095625" y="2997200"/>
            <a:ext cx="5868988" cy="343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5972" name="Picture 4" descr="Температура верх 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7" r="20621" b="64828"/>
          <a:stretch>
            <a:fillRect/>
          </a:stretch>
        </p:blipFill>
        <p:spPr bwMode="auto">
          <a:xfrm>
            <a:off x="215900" y="657225"/>
            <a:ext cx="5759450" cy="342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5974" name="Text Box 6"/>
          <p:cNvSpPr txBox="1">
            <a:spLocks noChangeArrowheads="1"/>
          </p:cNvSpPr>
          <p:nvPr/>
        </p:nvSpPr>
        <p:spPr bwMode="auto">
          <a:xfrm>
            <a:off x="1692275" y="225425"/>
            <a:ext cx="6164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Temperature of upper and bottom parts of bundle</a:t>
            </a:r>
            <a:endParaRPr lang="ru-RU" sz="20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95975" name="AutoShape 7"/>
          <p:cNvSpPr>
            <a:spLocks noChangeArrowheads="1"/>
          </p:cNvSpPr>
          <p:nvPr/>
        </p:nvSpPr>
        <p:spPr bwMode="auto">
          <a:xfrm>
            <a:off x="5976938" y="800100"/>
            <a:ext cx="3024187" cy="2160588"/>
          </a:xfrm>
          <a:prstGeom prst="leftArrow">
            <a:avLst>
              <a:gd name="adj1" fmla="val 50000"/>
              <a:gd name="adj2" fmla="val 3499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95976" name="Text Box 8"/>
          <p:cNvSpPr txBox="1">
            <a:spLocks noChangeArrowheads="1"/>
          </p:cNvSpPr>
          <p:nvPr/>
        </p:nvSpPr>
        <p:spPr bwMode="auto">
          <a:xfrm>
            <a:off x="6303963" y="1493838"/>
            <a:ext cx="256222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Claddings</a:t>
            </a:r>
            <a:r>
              <a:rPr lang="en-US" sz="1800">
                <a:latin typeface="Tahoma" pitchFamily="34" charset="0"/>
              </a:rPr>
              <a:t> </a:t>
            </a: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</a:t>
            </a: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emperature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of upper part of test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bundle</a:t>
            </a:r>
            <a:endParaRPr lang="ru-RU" sz="1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95977" name="AutoShape 9"/>
          <p:cNvSpPr>
            <a:spLocks noChangeArrowheads="1"/>
          </p:cNvSpPr>
          <p:nvPr/>
        </p:nvSpPr>
        <p:spPr bwMode="auto">
          <a:xfrm rot="10800000">
            <a:off x="0" y="4076700"/>
            <a:ext cx="3024188" cy="2160588"/>
          </a:xfrm>
          <a:prstGeom prst="leftArrow">
            <a:avLst>
              <a:gd name="adj1" fmla="val 50000"/>
              <a:gd name="adj2" fmla="val 3499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95978" name="Text Box 10"/>
          <p:cNvSpPr txBox="1">
            <a:spLocks noChangeArrowheads="1"/>
          </p:cNvSpPr>
          <p:nvPr/>
        </p:nvSpPr>
        <p:spPr bwMode="auto">
          <a:xfrm>
            <a:off x="357188" y="4724400"/>
            <a:ext cx="23971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Claddings</a:t>
            </a:r>
            <a:r>
              <a:rPr lang="en-US" sz="1600">
                <a:latin typeface="Arial" charset="0"/>
              </a:rPr>
              <a:t> </a:t>
            </a: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temperature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of bottom part of test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bundle</a:t>
            </a:r>
            <a:endParaRPr lang="ru-RU" sz="1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E56A-41F4-4F74-AAF1-118FBB32CDF4}" type="slidenum">
              <a:rPr lang="ru-RU"/>
              <a:pPr/>
              <a:t>23</a:t>
            </a:fld>
            <a:endParaRPr lang="ru-RU"/>
          </a:p>
        </p:txBody>
      </p:sp>
      <p:sp>
        <p:nvSpPr>
          <p:cNvPr id="610306" name="Text Box 2"/>
          <p:cNvSpPr txBox="1">
            <a:spLocks noChangeArrowheads="1"/>
          </p:cNvSpPr>
          <p:nvPr/>
        </p:nvSpPr>
        <p:spPr bwMode="auto">
          <a:xfrm>
            <a:off x="1908175" y="260350"/>
            <a:ext cx="6094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Measuring of volumetric hydrogen concentration</a:t>
            </a:r>
            <a:endParaRPr lang="ru-RU" sz="20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610307" name="Picture 3" descr="Водород мас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80" b="64760"/>
          <a:stretch>
            <a:fillRect/>
          </a:stretch>
        </p:blipFill>
        <p:spPr bwMode="auto">
          <a:xfrm>
            <a:off x="3743325" y="3357563"/>
            <a:ext cx="5149850" cy="301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0308" name="Picture 4" descr="Водород измер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70" b="64432"/>
          <a:stretch>
            <a:fillRect/>
          </a:stretch>
        </p:blipFill>
        <p:spPr bwMode="auto">
          <a:xfrm>
            <a:off x="179388" y="692150"/>
            <a:ext cx="5113337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0309" name="AutoShape 5"/>
          <p:cNvSpPr>
            <a:spLocks noChangeArrowheads="1"/>
          </p:cNvSpPr>
          <p:nvPr/>
        </p:nvSpPr>
        <p:spPr bwMode="auto">
          <a:xfrm>
            <a:off x="5292725" y="873125"/>
            <a:ext cx="3059113" cy="2160588"/>
          </a:xfrm>
          <a:prstGeom prst="leftArrow">
            <a:avLst>
              <a:gd name="adj1" fmla="val 50000"/>
              <a:gd name="adj2" fmla="val 3539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610310" name="Text Box 6"/>
          <p:cNvSpPr txBox="1">
            <a:spLocks noChangeArrowheads="1"/>
          </p:cNvSpPr>
          <p:nvPr/>
        </p:nvSpPr>
        <p:spPr bwMode="auto">
          <a:xfrm>
            <a:off x="5651500" y="1592263"/>
            <a:ext cx="227330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Volumetric hydrogen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concentration</a:t>
            </a:r>
            <a:endParaRPr lang="ru-RU" sz="1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10311" name="AutoShape 7"/>
          <p:cNvSpPr>
            <a:spLocks noChangeArrowheads="1"/>
          </p:cNvSpPr>
          <p:nvPr/>
        </p:nvSpPr>
        <p:spPr bwMode="auto">
          <a:xfrm rot="10800000">
            <a:off x="647700" y="4005263"/>
            <a:ext cx="3059113" cy="2160587"/>
          </a:xfrm>
          <a:prstGeom prst="leftArrow">
            <a:avLst>
              <a:gd name="adj1" fmla="val 50000"/>
              <a:gd name="adj2" fmla="val 3539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610312" name="Text Box 8"/>
          <p:cNvSpPr txBox="1">
            <a:spLocks noChangeArrowheads="1"/>
          </p:cNvSpPr>
          <p:nvPr/>
        </p:nvSpPr>
        <p:spPr bwMode="auto">
          <a:xfrm>
            <a:off x="1079500" y="4833938"/>
            <a:ext cx="1979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Mass of hydrogen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1ABA-2695-4DF4-9D4E-C06E778D7425}" type="slidenum">
              <a:rPr lang="ru-RU"/>
              <a:pPr/>
              <a:t>24</a:t>
            </a:fld>
            <a:endParaRPr lang="ru-RU"/>
          </a:p>
        </p:txBody>
      </p:sp>
      <p:pic>
        <p:nvPicPr>
          <p:cNvPr id="611333" name="Picture 5" descr="DSC07182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9"/>
          <a:stretch>
            <a:fillRect/>
          </a:stretch>
        </p:blipFill>
        <p:spPr bwMode="auto">
          <a:xfrm>
            <a:off x="576263" y="1557338"/>
            <a:ext cx="8064500" cy="474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1334" name="Line 6"/>
          <p:cNvSpPr>
            <a:spLocks noChangeShapeType="1"/>
          </p:cNvSpPr>
          <p:nvPr/>
        </p:nvSpPr>
        <p:spPr bwMode="auto">
          <a:xfrm flipV="1">
            <a:off x="2735263" y="1304925"/>
            <a:ext cx="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611335" name="Line 7"/>
          <p:cNvSpPr>
            <a:spLocks noChangeShapeType="1"/>
          </p:cNvSpPr>
          <p:nvPr/>
        </p:nvSpPr>
        <p:spPr bwMode="auto">
          <a:xfrm flipV="1">
            <a:off x="8208963" y="1304925"/>
            <a:ext cx="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611336" name="Line 8"/>
          <p:cNvSpPr>
            <a:spLocks noChangeShapeType="1"/>
          </p:cNvSpPr>
          <p:nvPr/>
        </p:nvSpPr>
        <p:spPr bwMode="auto">
          <a:xfrm flipV="1">
            <a:off x="576263" y="1304925"/>
            <a:ext cx="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611337" name="Line 9"/>
          <p:cNvSpPr>
            <a:spLocks noChangeShapeType="1"/>
          </p:cNvSpPr>
          <p:nvPr/>
        </p:nvSpPr>
        <p:spPr bwMode="auto">
          <a:xfrm flipV="1">
            <a:off x="6156325" y="1304925"/>
            <a:ext cx="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611338" name="Line 10"/>
          <p:cNvSpPr>
            <a:spLocks noChangeShapeType="1"/>
          </p:cNvSpPr>
          <p:nvPr/>
        </p:nvSpPr>
        <p:spPr bwMode="auto">
          <a:xfrm>
            <a:off x="611188" y="1304925"/>
            <a:ext cx="75977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611339" name="Rectangle 11"/>
          <p:cNvSpPr>
            <a:spLocks noChangeArrowheads="1"/>
          </p:cNvSpPr>
          <p:nvPr/>
        </p:nvSpPr>
        <p:spPr bwMode="auto">
          <a:xfrm>
            <a:off x="1979613" y="152400"/>
            <a:ext cx="4926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Appearance of bundle after tests</a:t>
            </a:r>
            <a:endParaRPr lang="ru-RU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11340" name="Rectangle 12"/>
          <p:cNvSpPr>
            <a:spLocks noChangeArrowheads="1"/>
          </p:cNvSpPr>
          <p:nvPr/>
        </p:nvSpPr>
        <p:spPr bwMode="auto">
          <a:xfrm>
            <a:off x="6300788" y="695325"/>
            <a:ext cx="15827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Arial" charset="0"/>
              </a:rPr>
              <a:t>  upper part </a:t>
            </a:r>
          </a:p>
          <a:p>
            <a:r>
              <a:rPr lang="en-US" sz="1600" b="1">
                <a:solidFill>
                  <a:schemeClr val="bg2"/>
                </a:solidFill>
                <a:latin typeface="Arial" charset="0"/>
              </a:rPr>
              <a:t>(1000 – 1300)</a:t>
            </a:r>
            <a:r>
              <a:rPr lang="en-US" b="1"/>
              <a:t>  </a:t>
            </a:r>
          </a:p>
        </p:txBody>
      </p:sp>
      <p:sp>
        <p:nvSpPr>
          <p:cNvPr id="611341" name="Rectangle 13"/>
          <p:cNvSpPr>
            <a:spLocks noChangeArrowheads="1"/>
          </p:cNvSpPr>
          <p:nvPr/>
        </p:nvSpPr>
        <p:spPr bwMode="auto">
          <a:xfrm>
            <a:off x="539750" y="836613"/>
            <a:ext cx="312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/>
              <a:t> </a:t>
            </a:r>
            <a:endParaRPr lang="ru-RU"/>
          </a:p>
        </p:txBody>
      </p:sp>
      <p:sp>
        <p:nvSpPr>
          <p:cNvPr id="611342" name="Rectangle 14"/>
          <p:cNvSpPr>
            <a:spLocks noChangeArrowheads="1"/>
          </p:cNvSpPr>
          <p:nvPr/>
        </p:nvSpPr>
        <p:spPr bwMode="auto">
          <a:xfrm>
            <a:off x="3851275" y="692150"/>
            <a:ext cx="1408113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Arial" charset="0"/>
              </a:rPr>
              <a:t>central part </a:t>
            </a:r>
          </a:p>
          <a:p>
            <a:r>
              <a:rPr lang="en-US" sz="1600" b="1">
                <a:solidFill>
                  <a:schemeClr val="bg2"/>
                </a:solidFill>
                <a:latin typeface="Arial" charset="0"/>
              </a:rPr>
              <a:t>(500 – 1000)</a:t>
            </a:r>
            <a:r>
              <a:rPr lang="en-US"/>
              <a:t> </a:t>
            </a:r>
            <a:endParaRPr lang="ru-RU"/>
          </a:p>
        </p:txBody>
      </p:sp>
      <p:sp>
        <p:nvSpPr>
          <p:cNvPr id="611343" name="Rectangle 15"/>
          <p:cNvSpPr>
            <a:spLocks noChangeArrowheads="1"/>
          </p:cNvSpPr>
          <p:nvPr/>
        </p:nvSpPr>
        <p:spPr bwMode="auto">
          <a:xfrm>
            <a:off x="927100" y="692150"/>
            <a:ext cx="137160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  <a:latin typeface="Arial" charset="0"/>
              </a:rPr>
              <a:t>bottom part </a:t>
            </a:r>
          </a:p>
          <a:p>
            <a:pPr algn="ctr"/>
            <a:r>
              <a:rPr lang="en-US" sz="1600" b="1">
                <a:solidFill>
                  <a:schemeClr val="bg2"/>
                </a:solidFill>
                <a:latin typeface="Arial" charset="0"/>
              </a:rPr>
              <a:t>(100 – 500)</a:t>
            </a:r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E417-AD3E-440D-88BA-F0B4FA071570}" type="slidenum">
              <a:rPr lang="ru-RU"/>
              <a:pPr/>
              <a:t>25</a:t>
            </a:fld>
            <a:endParaRPr lang="ru-RU"/>
          </a:p>
        </p:txBody>
      </p:sp>
      <p:sp>
        <p:nvSpPr>
          <p:cNvPr id="598018" name="Text Box 2"/>
          <p:cNvSpPr txBox="1">
            <a:spLocks noChangeArrowheads="1"/>
          </p:cNvSpPr>
          <p:nvPr/>
        </p:nvSpPr>
        <p:spPr bwMode="auto">
          <a:xfrm>
            <a:off x="3235325" y="101600"/>
            <a:ext cx="24368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CONCLUSIONS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98019" name="Rectangle 3"/>
          <p:cNvSpPr>
            <a:spLocks noChangeArrowheads="1"/>
          </p:cNvSpPr>
          <p:nvPr/>
        </p:nvSpPr>
        <p:spPr bwMode="auto">
          <a:xfrm>
            <a:off x="215900" y="534988"/>
            <a:ext cx="8785225" cy="533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08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1.   Experiment PARAMETER-SF4 on simulating the initial stage of severe accident, including the stages of the</a:t>
            </a:r>
            <a:r>
              <a:rPr lang="en-US">
                <a:latin typeface="Arial" charset="0"/>
              </a:rPr>
              <a:t> </a:t>
            </a:r>
            <a:r>
              <a:rPr lang="en-US" sz="1600" b="1">
                <a:solidFill>
                  <a:schemeClr val="bg2"/>
                </a:solidFill>
                <a:latin typeface="Arial" charset="0"/>
              </a:rPr>
              <a:t>air ingress and the bottom flooding, has been carried out.</a:t>
            </a:r>
          </a:p>
          <a:p>
            <a:pPr indent="4508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en-US" sz="1600" b="1">
              <a:solidFill>
                <a:schemeClr val="bg2"/>
              </a:solidFill>
              <a:latin typeface="Arial" charset="0"/>
            </a:endParaRPr>
          </a:p>
          <a:p>
            <a:pPr indent="4508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2. The main parameters of experiment:</a:t>
            </a:r>
          </a:p>
          <a:p>
            <a:pPr indent="4508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- the steam flow rate ~ 3.</a:t>
            </a:r>
            <a:r>
              <a:rPr lang="ru-RU" sz="1600" b="1">
                <a:solidFill>
                  <a:schemeClr val="bg2"/>
                </a:solidFill>
                <a:latin typeface="Arial" charset="0"/>
              </a:rPr>
              <a:t>5</a:t>
            </a:r>
            <a:r>
              <a:rPr lang="en-US" sz="1600" b="1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chemeClr val="bg2"/>
                </a:solidFill>
                <a:latin typeface="Arial" charset="0"/>
                <a:sym typeface="Symbol" pitchFamily="18" charset="2"/>
              </a:rPr>
              <a:t>g/s</a:t>
            </a:r>
            <a:r>
              <a:rPr lang="ru-RU" sz="1600" b="1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chemeClr val="bg2"/>
                </a:solidFill>
                <a:latin typeface="Arial" charset="0"/>
              </a:rPr>
              <a:t>at temperature ~ 500 </a:t>
            </a:r>
            <a:r>
              <a:rPr lang="ru-RU" sz="1600" b="1">
                <a:solidFill>
                  <a:schemeClr val="bg2"/>
                </a:solidFill>
                <a:latin typeface="Arial" charset="0"/>
              </a:rPr>
              <a:t>°С</a:t>
            </a:r>
            <a:r>
              <a:rPr lang="en-US" sz="1600" b="1">
                <a:solidFill>
                  <a:schemeClr val="bg2"/>
                </a:solidFill>
                <a:latin typeface="Arial" charset="0"/>
              </a:rPr>
              <a:t>;</a:t>
            </a:r>
          </a:p>
          <a:p>
            <a:pPr indent="450850">
              <a:spcBef>
                <a:spcPct val="20000"/>
              </a:spcBef>
              <a:buClr>
                <a:schemeClr val="hlink"/>
              </a:buClr>
              <a:buSzPct val="65000"/>
              <a:buFontTx/>
              <a:buChar char="-"/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- the argon flow rate ~ 2.0 </a:t>
            </a:r>
            <a:r>
              <a:rPr lang="en-US" sz="1600" b="1">
                <a:solidFill>
                  <a:schemeClr val="bg2"/>
                </a:solidFill>
                <a:latin typeface="Arial" charset="0"/>
                <a:sym typeface="Symbol" pitchFamily="18" charset="2"/>
              </a:rPr>
              <a:t>g/s</a:t>
            </a:r>
            <a:r>
              <a:rPr lang="ru-RU" sz="1600" b="1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chemeClr val="bg2"/>
                </a:solidFill>
                <a:latin typeface="Arial" charset="0"/>
              </a:rPr>
              <a:t>at temperature ~ 300 </a:t>
            </a:r>
            <a:r>
              <a:rPr lang="ru-RU" sz="1600" b="1">
                <a:solidFill>
                  <a:schemeClr val="bg2"/>
                </a:solidFill>
                <a:latin typeface="Arial" charset="0"/>
              </a:rPr>
              <a:t>°С</a:t>
            </a:r>
            <a:r>
              <a:rPr lang="en-US" sz="1600" b="1">
                <a:solidFill>
                  <a:schemeClr val="bg2"/>
                </a:solidFill>
                <a:latin typeface="Arial" charset="0"/>
              </a:rPr>
              <a:t>;</a:t>
            </a:r>
          </a:p>
          <a:p>
            <a:pPr indent="450850">
              <a:spcBef>
                <a:spcPct val="20000"/>
              </a:spcBef>
              <a:buClr>
                <a:schemeClr val="hlink"/>
              </a:buClr>
              <a:buSzPct val="65000"/>
              <a:buFontTx/>
              <a:buChar char="-"/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- the air flow rate </a:t>
            </a:r>
            <a:r>
              <a:rPr lang="en-US" sz="1600" b="1">
                <a:solidFill>
                  <a:schemeClr val="bg2"/>
                </a:solidFill>
                <a:latin typeface="Arial" charset="0"/>
                <a:sym typeface="Symbol" pitchFamily="18" charset="2"/>
              </a:rPr>
              <a:t> 0.5 g/s;</a:t>
            </a:r>
          </a:p>
          <a:p>
            <a:pPr indent="4508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- the duration of the pre-oxidation stage ~ 6000 s at temperature ~ 1200 </a:t>
            </a:r>
            <a:r>
              <a:rPr lang="ru-RU" sz="1600" b="1">
                <a:solidFill>
                  <a:schemeClr val="bg2"/>
                </a:solidFill>
                <a:latin typeface="Arial" charset="0"/>
              </a:rPr>
              <a:t>°С</a:t>
            </a:r>
            <a:r>
              <a:rPr lang="en-US" sz="1600" b="1">
                <a:solidFill>
                  <a:schemeClr val="bg2"/>
                </a:solidFill>
                <a:latin typeface="Arial" charset="0"/>
              </a:rPr>
              <a:t>;</a:t>
            </a:r>
          </a:p>
          <a:p>
            <a:pPr indent="450850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- the temperature of bundle at the moment of switching on the system of the bottom flooding – 1740 </a:t>
            </a:r>
            <a:r>
              <a:rPr lang="ru-RU" sz="1600" b="1">
                <a:solidFill>
                  <a:schemeClr val="bg2"/>
                </a:solidFill>
                <a:latin typeface="Arial" charset="0"/>
              </a:rPr>
              <a:t>°С</a:t>
            </a:r>
            <a:r>
              <a:rPr lang="en-US" sz="1600" b="1">
                <a:solidFill>
                  <a:schemeClr val="bg2"/>
                </a:solidFill>
                <a:latin typeface="Arial" charset="0"/>
              </a:rPr>
              <a:t>.</a:t>
            </a:r>
          </a:p>
          <a:p>
            <a:pPr indent="4508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en-US" sz="1600" b="1">
              <a:solidFill>
                <a:schemeClr val="bg2"/>
              </a:solidFill>
              <a:latin typeface="Arial" charset="0"/>
            </a:endParaRPr>
          </a:p>
          <a:p>
            <a:pPr indent="4508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3. The total of hydrogen measured by continuous monitoring systems of hydrogen (SOV-3), has not exceeded ~110 g. The hydrogen measured</a:t>
            </a:r>
            <a:r>
              <a:rPr lang="en-US">
                <a:latin typeface="Arial" charset="0"/>
              </a:rPr>
              <a:t> </a:t>
            </a:r>
            <a:r>
              <a:rPr lang="en-US" sz="1600" b="1">
                <a:solidFill>
                  <a:schemeClr val="bg2"/>
                </a:solidFill>
                <a:latin typeface="Arial" charset="0"/>
              </a:rPr>
              <a:t>the duration of the pre-oxidation stage</a:t>
            </a:r>
            <a:r>
              <a:rPr lang="en-US" sz="1600">
                <a:latin typeface="Arial" charset="0"/>
              </a:rPr>
              <a:t> </a:t>
            </a:r>
            <a:r>
              <a:rPr lang="en-US" sz="1600" b="1">
                <a:solidFill>
                  <a:schemeClr val="bg2"/>
                </a:solidFill>
                <a:latin typeface="Arial" charset="0"/>
              </a:rPr>
              <a:t>has not exceeded ~21 g.</a:t>
            </a:r>
          </a:p>
          <a:p>
            <a:pPr indent="4508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en-US" sz="1600" b="1">
              <a:solidFill>
                <a:schemeClr val="bg2"/>
              </a:solidFill>
              <a:latin typeface="Arial" charset="0"/>
            </a:endParaRPr>
          </a:p>
          <a:p>
            <a:pPr indent="450850"/>
            <a:r>
              <a:rPr lang="en-US" sz="1600" b="1">
                <a:solidFill>
                  <a:schemeClr val="bg2"/>
                </a:solidFill>
                <a:latin typeface="Arial" charset="0"/>
              </a:rPr>
              <a:t>4. The cooling overheated up to ~ 1740°C of the bundle has been achieved for </a:t>
            </a:r>
          </a:p>
          <a:p>
            <a:pPr indent="450850"/>
            <a:r>
              <a:rPr lang="en-US" sz="1600" b="1">
                <a:solidFill>
                  <a:schemeClr val="bg2"/>
                </a:solidFill>
                <a:latin typeface="Arial" charset="0"/>
              </a:rPr>
              <a:t>~ 1000 s at the water flooding from bottom with flow rate ~ 80 g</a:t>
            </a:r>
            <a:r>
              <a:rPr lang="ru-RU" sz="1600" b="1">
                <a:solidFill>
                  <a:schemeClr val="bg2"/>
                </a:solidFill>
                <a:latin typeface="Arial" charset="0"/>
              </a:rPr>
              <a:t>/</a:t>
            </a:r>
            <a:r>
              <a:rPr lang="en-US" sz="1600" b="1">
                <a:solidFill>
                  <a:schemeClr val="bg2"/>
                </a:solidFill>
                <a:latin typeface="Arial" charset="0"/>
              </a:rPr>
              <a:t>s.</a:t>
            </a:r>
          </a:p>
          <a:p>
            <a:pPr indent="450850"/>
            <a:endParaRPr lang="en-US" sz="1600" b="1">
              <a:solidFill>
                <a:schemeClr val="bg2"/>
              </a:solidFill>
              <a:latin typeface="Arial" charset="0"/>
            </a:endParaRPr>
          </a:p>
          <a:p>
            <a:pPr indent="4508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5. Conservation and preliminary cutting of the bundle has been carried out. </a:t>
            </a:r>
            <a:endParaRPr lang="ru-RU" sz="1600" b="1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093-A53F-4BA9-9AB2-DB46B80F7455}" type="slidenum">
              <a:rPr lang="ru-RU"/>
              <a:pPr/>
              <a:t>3</a:t>
            </a:fld>
            <a:endParaRPr lang="ru-RU"/>
          </a:p>
        </p:txBody>
      </p:sp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25425"/>
            <a:ext cx="8229600" cy="744538"/>
          </a:xfrm>
        </p:spPr>
        <p:txBody>
          <a:bodyPr/>
          <a:lstStyle/>
          <a:p>
            <a:r>
              <a:rPr lang="en-US" sz="2400" b="1">
                <a:solidFill>
                  <a:srgbClr val="3366FF"/>
                </a:solidFill>
                <a:latin typeface="Arial" charset="0"/>
              </a:rPr>
              <a:t>The Structure of Project</a:t>
            </a:r>
            <a:endParaRPr lang="ru-RU" sz="2400" b="1">
              <a:solidFill>
                <a:srgbClr val="3366FF"/>
              </a:solidFill>
              <a:latin typeface="Arial" charset="0"/>
            </a:endParaRPr>
          </a:p>
        </p:txBody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16000"/>
            <a:ext cx="8677275" cy="5545138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20000"/>
              </a:spcAft>
              <a:buClr>
                <a:srgbClr val="003399"/>
              </a:buClr>
            </a:pPr>
            <a:r>
              <a:rPr lang="en-US" sz="2000" b="1">
                <a:solidFill>
                  <a:schemeClr val="accent2"/>
                </a:solidFill>
                <a:latin typeface="Arial" charset="0"/>
              </a:rPr>
              <a:t>The basis</a:t>
            </a:r>
            <a:r>
              <a:rPr lang="ru-RU" sz="2000" b="1">
                <a:solidFill>
                  <a:schemeClr val="accent2"/>
                </a:solidFill>
                <a:latin typeface="Arial" charset="0"/>
              </a:rPr>
              <a:t>: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000" b="1">
                <a:solidFill>
                  <a:schemeClr val="accent2"/>
                </a:solidFill>
                <a:latin typeface="Arial" charset="0"/>
              </a:rPr>
              <a:t>    </a:t>
            </a:r>
            <a:r>
              <a:rPr lang="ru-RU" sz="2000" b="1">
                <a:solidFill>
                  <a:schemeClr val="accent1"/>
                </a:solidFill>
                <a:latin typeface="Arial" charset="0"/>
              </a:rPr>
              <a:t>- </a:t>
            </a:r>
            <a:r>
              <a:rPr lang="en-US" sz="1800" b="1">
                <a:solidFill>
                  <a:schemeClr val="accent1"/>
                </a:solidFill>
                <a:latin typeface="Arial" charset="0"/>
              </a:rPr>
              <a:t>The decision on financial support of the Project #</a:t>
            </a:r>
            <a:r>
              <a:rPr lang="ru-RU" sz="1800" b="1">
                <a:solidFill>
                  <a:schemeClr val="accent1"/>
                </a:solidFill>
                <a:latin typeface="Arial" charset="0"/>
              </a:rPr>
              <a:t>3690 </a:t>
            </a:r>
            <a:r>
              <a:rPr lang="en-US" sz="1800" b="1">
                <a:solidFill>
                  <a:schemeClr val="accent1"/>
                </a:solidFill>
                <a:latin typeface="Arial" charset="0"/>
              </a:rPr>
              <a:t>from ISTC </a:t>
            </a:r>
            <a:r>
              <a:rPr lang="ru-RU" sz="1800" b="1">
                <a:solidFill>
                  <a:schemeClr val="accent1"/>
                </a:solidFill>
                <a:latin typeface="Arial" charset="0"/>
              </a:rPr>
              <a:t>13.07.2007;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sz="1800" b="1">
                <a:solidFill>
                  <a:schemeClr val="accent1"/>
                </a:solidFill>
                <a:latin typeface="Arial" charset="0"/>
              </a:rPr>
              <a:t>    - </a:t>
            </a:r>
            <a:r>
              <a:rPr lang="en-US" sz="1800" b="1">
                <a:solidFill>
                  <a:schemeClr val="accent1"/>
                </a:solidFill>
                <a:latin typeface="Arial" charset="0"/>
              </a:rPr>
              <a:t>The agreement under the Project #</a:t>
            </a:r>
            <a:r>
              <a:rPr lang="ru-RU" sz="1800" b="1">
                <a:solidFill>
                  <a:schemeClr val="accent1"/>
                </a:solidFill>
                <a:latin typeface="Arial" charset="0"/>
              </a:rPr>
              <a:t>3690 </a:t>
            </a:r>
            <a:r>
              <a:rPr lang="en-US" sz="1800" b="1">
                <a:solidFill>
                  <a:schemeClr val="accent1"/>
                </a:solidFill>
                <a:latin typeface="Arial" charset="0"/>
              </a:rPr>
              <a:t>between ISTC and FSUE</a:t>
            </a:r>
            <a:r>
              <a:rPr lang="ru-RU" sz="1800" b="1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sz="1800" b="1">
                <a:solidFill>
                  <a:schemeClr val="accent1"/>
                </a:solidFill>
                <a:latin typeface="Arial" charset="0"/>
              </a:rPr>
              <a:t>SRI SIA</a:t>
            </a:r>
            <a:r>
              <a:rPr lang="ru-RU" sz="1800" b="1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sz="1800" b="1">
                <a:solidFill>
                  <a:schemeClr val="accent1"/>
                </a:solidFill>
                <a:latin typeface="Arial" charset="0"/>
              </a:rPr>
              <a:t>“LUCH” </a:t>
            </a:r>
            <a:r>
              <a:rPr lang="ru-RU" sz="1800" b="1">
                <a:solidFill>
                  <a:schemeClr val="accent1"/>
                </a:solidFill>
                <a:latin typeface="Arial" charset="0"/>
              </a:rPr>
              <a:t>01.12.2007</a:t>
            </a:r>
            <a:r>
              <a:rPr lang="ru-RU" sz="2000" b="1">
                <a:solidFill>
                  <a:schemeClr val="accent2"/>
                </a:solidFill>
                <a:latin typeface="Arial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40000"/>
              </a:spcBef>
              <a:spcAft>
                <a:spcPct val="20000"/>
              </a:spcAft>
              <a:buClr>
                <a:srgbClr val="003399"/>
              </a:buClr>
            </a:pPr>
            <a:r>
              <a:rPr lang="en-US" sz="2000" b="1">
                <a:solidFill>
                  <a:schemeClr val="accent2"/>
                </a:solidFill>
                <a:latin typeface="Arial" charset="0"/>
              </a:rPr>
              <a:t>The basic participants</a:t>
            </a:r>
            <a:r>
              <a:rPr lang="ru-RU" sz="2000" b="1">
                <a:solidFill>
                  <a:schemeClr val="accent2"/>
                </a:solidFill>
                <a:latin typeface="Arial" charset="0"/>
              </a:rPr>
              <a:t>: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000" b="1">
                <a:solidFill>
                  <a:schemeClr val="accent2"/>
                </a:solidFill>
                <a:latin typeface="Arial" charset="0"/>
              </a:rPr>
              <a:t>    </a:t>
            </a:r>
            <a:r>
              <a:rPr lang="en-US" sz="1800" b="1">
                <a:solidFill>
                  <a:schemeClr val="accent1"/>
                </a:solidFill>
                <a:latin typeface="Arial" charset="0"/>
              </a:rPr>
              <a:t>FSUE SRI SIA “LUCH”</a:t>
            </a:r>
            <a:endParaRPr lang="ru-RU" sz="1800" b="1">
              <a:solidFill>
                <a:schemeClr val="accent1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1800" b="1">
                <a:solidFill>
                  <a:schemeClr val="accent1"/>
                </a:solidFill>
                <a:latin typeface="Arial" charset="0"/>
              </a:rPr>
              <a:t>     </a:t>
            </a:r>
            <a:r>
              <a:rPr lang="en-US" sz="1800" b="1">
                <a:solidFill>
                  <a:schemeClr val="accent1"/>
                </a:solidFill>
                <a:latin typeface="Arial" charset="0"/>
              </a:rPr>
              <a:t>IBRAE RAS</a:t>
            </a:r>
            <a:endParaRPr lang="ru-RU" sz="1800" b="1">
              <a:solidFill>
                <a:schemeClr val="accent1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800" b="1">
                <a:solidFill>
                  <a:schemeClr val="accent1"/>
                </a:solidFill>
                <a:latin typeface="Arial" charset="0"/>
              </a:rPr>
              <a:t>     OKB</a:t>
            </a:r>
            <a:r>
              <a:rPr lang="ru-RU" sz="1800" b="1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sz="1800" b="1">
                <a:solidFill>
                  <a:schemeClr val="accent1"/>
                </a:solidFill>
                <a:latin typeface="Arial" charset="0"/>
              </a:rPr>
              <a:t>“GIDROPRESS”</a:t>
            </a:r>
            <a:endParaRPr lang="ru-RU" sz="2000" b="1">
              <a:solidFill>
                <a:schemeClr val="accent1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  <a:buClr>
                <a:srgbClr val="003399"/>
              </a:buClr>
            </a:pPr>
            <a:r>
              <a:rPr lang="en-US" sz="2000" b="1">
                <a:solidFill>
                  <a:schemeClr val="accent2"/>
                </a:solidFill>
                <a:latin typeface="Arial" charset="0"/>
              </a:rPr>
              <a:t>Another participants</a:t>
            </a:r>
            <a:r>
              <a:rPr lang="ru-RU" sz="2000" b="1">
                <a:solidFill>
                  <a:schemeClr val="accent2"/>
                </a:solidFill>
                <a:latin typeface="Arial" charset="0"/>
              </a:rPr>
              <a:t>: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000" b="1">
                <a:solidFill>
                  <a:schemeClr val="accent2"/>
                </a:solidFill>
                <a:latin typeface="Arial" charset="0"/>
              </a:rPr>
              <a:t>    </a:t>
            </a:r>
            <a:r>
              <a:rPr lang="en-US" sz="1800" b="1">
                <a:solidFill>
                  <a:schemeClr val="accent1"/>
                </a:solidFill>
                <a:latin typeface="Arial" charset="0"/>
              </a:rPr>
              <a:t>JSC</a:t>
            </a:r>
            <a:r>
              <a:rPr lang="ru-RU" sz="1800" b="1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sz="1800" b="1">
                <a:solidFill>
                  <a:schemeClr val="accent1"/>
                </a:solidFill>
                <a:latin typeface="Arial" charset="0"/>
              </a:rPr>
              <a:t>“VNIINM”</a:t>
            </a:r>
            <a:endParaRPr lang="ru-RU" sz="1800" b="1">
              <a:solidFill>
                <a:schemeClr val="accent1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1800" b="1">
                <a:solidFill>
                  <a:schemeClr val="accent1"/>
                </a:solidFill>
                <a:latin typeface="Arial" charset="0"/>
              </a:rPr>
              <a:t>     </a:t>
            </a:r>
            <a:r>
              <a:rPr lang="en-US" sz="1800" b="1">
                <a:solidFill>
                  <a:schemeClr val="accent1"/>
                </a:solidFill>
                <a:latin typeface="Arial" charset="0"/>
              </a:rPr>
              <a:t>SSC RF-IPPE </a:t>
            </a:r>
            <a:endParaRPr lang="ru-RU" sz="1800" b="1">
              <a:solidFill>
                <a:schemeClr val="accent1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1800" b="1">
                <a:solidFill>
                  <a:schemeClr val="accent1"/>
                </a:solidFill>
                <a:latin typeface="Arial" charset="0"/>
              </a:rPr>
              <a:t>     </a:t>
            </a:r>
            <a:r>
              <a:rPr lang="en-US" sz="1800" b="1">
                <a:solidFill>
                  <a:schemeClr val="accent1"/>
                </a:solidFill>
                <a:latin typeface="Arial" charset="0"/>
              </a:rPr>
              <a:t>RSC</a:t>
            </a:r>
            <a:r>
              <a:rPr lang="ru-RU" sz="1800" b="1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sz="1800" b="1">
                <a:solidFill>
                  <a:schemeClr val="accent1"/>
                </a:solidFill>
                <a:latin typeface="Arial" charset="0"/>
              </a:rPr>
              <a:t>“Kurchatov Institute”</a:t>
            </a:r>
            <a:endParaRPr lang="ru-RU" sz="1800" b="1">
              <a:solidFill>
                <a:schemeClr val="accent1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  <a:buClr>
                <a:srgbClr val="003399"/>
              </a:buClr>
            </a:pPr>
            <a:r>
              <a:rPr lang="en-US" sz="2000" b="1">
                <a:solidFill>
                  <a:schemeClr val="accent2"/>
                </a:solidFill>
                <a:latin typeface="Arial" charset="0"/>
              </a:rPr>
              <a:t>Foreign collaborators</a:t>
            </a:r>
            <a:r>
              <a:rPr lang="ru-RU" sz="2000" b="1">
                <a:solidFill>
                  <a:schemeClr val="accent2"/>
                </a:solidFill>
                <a:latin typeface="Arial" charset="0"/>
              </a:rPr>
              <a:t>: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000" b="1">
                <a:solidFill>
                  <a:schemeClr val="accent2"/>
                </a:solidFill>
                <a:latin typeface="Arial" charset="0"/>
              </a:rPr>
              <a:t>    </a:t>
            </a:r>
            <a:r>
              <a:rPr lang="en-US" sz="1800" b="1">
                <a:solidFill>
                  <a:schemeClr val="accent1"/>
                </a:solidFill>
                <a:latin typeface="Arial" charset="0"/>
              </a:rPr>
              <a:t>FZK, JRC-ITU, GRS (Germany)</a:t>
            </a:r>
            <a:endParaRPr lang="ru-RU" sz="1800" b="1">
              <a:solidFill>
                <a:schemeClr val="accent1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1800" b="1">
                <a:solidFill>
                  <a:schemeClr val="accent1"/>
                </a:solidFill>
                <a:latin typeface="Arial" charset="0"/>
              </a:rPr>
              <a:t>    </a:t>
            </a:r>
            <a:r>
              <a:rPr lang="en-US" sz="1800" b="1">
                <a:solidFill>
                  <a:schemeClr val="accent1"/>
                </a:solidFill>
                <a:latin typeface="Arial" charset="0"/>
              </a:rPr>
              <a:t> PSI (Switzerland)</a:t>
            </a:r>
            <a:endParaRPr lang="ru-RU" sz="1800" b="1">
              <a:solidFill>
                <a:schemeClr val="accent1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1800" b="1">
                <a:solidFill>
                  <a:schemeClr val="accent1"/>
                </a:solidFill>
                <a:latin typeface="Arial" charset="0"/>
              </a:rPr>
              <a:t>    </a:t>
            </a:r>
            <a:r>
              <a:rPr lang="en-US" sz="1800" b="1">
                <a:solidFill>
                  <a:schemeClr val="accent1"/>
                </a:solidFill>
                <a:latin typeface="Arial" charset="0"/>
              </a:rPr>
              <a:t> EdF, CEA (France)</a:t>
            </a:r>
            <a:endParaRPr lang="ru-RU" sz="1800" b="1">
              <a:solidFill>
                <a:schemeClr val="accent1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ru-RU" sz="1800" b="1">
                <a:solidFill>
                  <a:schemeClr val="accent1"/>
                </a:solidFill>
                <a:latin typeface="Arial" charset="0"/>
              </a:rPr>
              <a:t>     </a:t>
            </a:r>
            <a:r>
              <a:rPr lang="en-US" sz="1800" b="1">
                <a:solidFill>
                  <a:schemeClr val="accent1"/>
                </a:solidFill>
                <a:latin typeface="Arial" charset="0"/>
              </a:rPr>
              <a:t>AEKI </a:t>
            </a:r>
            <a:r>
              <a:rPr lang="ru-RU" sz="1800" b="1">
                <a:solidFill>
                  <a:schemeClr val="accent1"/>
                </a:solidFill>
                <a:latin typeface="Arial" charset="0"/>
              </a:rPr>
              <a:t>(</a:t>
            </a:r>
            <a:r>
              <a:rPr lang="en-US" sz="1800" b="1">
                <a:solidFill>
                  <a:schemeClr val="accent1"/>
                </a:solidFill>
                <a:latin typeface="Arial" charset="0"/>
              </a:rPr>
              <a:t>Hungary</a:t>
            </a:r>
            <a:r>
              <a:rPr lang="ru-RU" sz="1800" b="1">
                <a:solidFill>
                  <a:schemeClr val="accent1"/>
                </a:solidFill>
                <a:latin typeface="Arial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1800" b="1">
                <a:solidFill>
                  <a:schemeClr val="accent1"/>
                </a:solidFill>
                <a:latin typeface="Arial" charset="0"/>
              </a:rPr>
              <a:t>     </a:t>
            </a:r>
            <a:r>
              <a:rPr lang="en-US" sz="1800" b="1">
                <a:solidFill>
                  <a:schemeClr val="accent1"/>
                </a:solidFill>
                <a:latin typeface="Arial" charset="0"/>
              </a:rPr>
              <a:t>INRNE</a:t>
            </a:r>
            <a:r>
              <a:rPr lang="ru-RU" sz="1800" b="1">
                <a:solidFill>
                  <a:schemeClr val="accent1"/>
                </a:solidFill>
                <a:latin typeface="Arial" charset="0"/>
              </a:rPr>
              <a:t> (</a:t>
            </a:r>
            <a:r>
              <a:rPr lang="en-US" sz="1800" b="1">
                <a:solidFill>
                  <a:schemeClr val="accent1"/>
                </a:solidFill>
                <a:latin typeface="Arial" charset="0"/>
              </a:rPr>
              <a:t>Bulgaria</a:t>
            </a:r>
            <a:r>
              <a:rPr lang="ru-RU" sz="1800" b="1">
                <a:solidFill>
                  <a:schemeClr val="accent1"/>
                </a:solidFill>
                <a:latin typeface="Arial" charset="0"/>
              </a:rPr>
              <a:t>)</a:t>
            </a:r>
            <a:r>
              <a:rPr lang="en-US" sz="1800" b="1">
                <a:solidFill>
                  <a:schemeClr val="accent1"/>
                </a:solidFill>
                <a:latin typeface="Arial" charset="0"/>
              </a:rPr>
              <a:t> </a:t>
            </a:r>
            <a:endParaRPr lang="ru-RU" sz="1800" b="1">
              <a:solidFill>
                <a:schemeClr val="accent1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1800">
                <a:solidFill>
                  <a:schemeClr val="accent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7A80-ECD0-4B7A-92E0-3801FFDDF6DE}" type="slidenum">
              <a:rPr lang="ru-RU"/>
              <a:pPr/>
              <a:t>4</a:t>
            </a:fld>
            <a:endParaRPr lang="ru-RU"/>
          </a:p>
        </p:txBody>
      </p:sp>
      <p:sp>
        <p:nvSpPr>
          <p:cNvPr id="85094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Acknowledgement</a:t>
            </a:r>
            <a:endParaRPr lang="ru-RU" sz="24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509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>
              <a:solidFill>
                <a:schemeClr val="bg1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GB">
                <a:solidFill>
                  <a:schemeClr val="bg1"/>
                </a:solidFill>
                <a:latin typeface="Arial" charset="0"/>
              </a:rPr>
              <a:t>Ch. Bals, K. Trambauer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 (GRS) </a:t>
            </a:r>
          </a:p>
          <a:p>
            <a:pPr>
              <a:buFont typeface="Wingdings" pitchFamily="2" charset="2"/>
              <a:buNone/>
            </a:pPr>
            <a:r>
              <a:rPr lang="en-US">
                <a:solidFill>
                  <a:schemeClr val="bg1"/>
                </a:solidFill>
                <a:latin typeface="Arial" charset="0"/>
              </a:rPr>
              <a:t>E. Beuzet, J.-S. Lamy (EdF) </a:t>
            </a:r>
          </a:p>
          <a:p>
            <a:pPr>
              <a:buFont typeface="Wingdings" pitchFamily="2" charset="2"/>
              <a:buNone/>
            </a:pPr>
            <a:r>
              <a:rPr lang="en-GB" altLang="ja-JP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J. Burchley </a:t>
            </a:r>
            <a:r>
              <a:rPr lang="ru-RU" altLang="ja-JP">
                <a:solidFill>
                  <a:schemeClr val="bg1"/>
                </a:solidFill>
                <a:latin typeface="Arial" charset="0"/>
              </a:rPr>
              <a:t>(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PSI</a:t>
            </a:r>
            <a:r>
              <a:rPr lang="ru-RU" altLang="ja-JP">
                <a:solidFill>
                  <a:schemeClr val="bg1"/>
                </a:solidFill>
                <a:latin typeface="Arial" charset="0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en-US" altLang="ja-JP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O. Coindreau, F. Fichot (IRSN</a:t>
            </a:r>
            <a:r>
              <a:rPr lang="en-US" altLang="ja-JP">
                <a:solidFill>
                  <a:schemeClr val="bg2"/>
                </a:solidFill>
                <a:latin typeface="Arial" charset="0"/>
                <a:ea typeface="ＭＳ Ｐゴシック" pitchFamily="34" charset="-128"/>
              </a:rPr>
              <a:t>)</a:t>
            </a:r>
            <a:r>
              <a:rPr lang="en-US" altLang="ja-JP">
                <a:ea typeface="ＭＳ Ｐゴシック" pitchFamily="34" charset="-128"/>
              </a:rPr>
              <a:t>  </a:t>
            </a:r>
            <a:endParaRPr lang="en-US"/>
          </a:p>
          <a:p>
            <a:endParaRPr lang="ru-RU"/>
          </a:p>
          <a:p>
            <a:pPr>
              <a:buFont typeface="Wingdings" pitchFamily="2" charset="2"/>
              <a:buNone/>
            </a:pPr>
            <a:endParaRPr lang="en-US"/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70F0-0B32-473D-93B4-21211E9B5996}" type="slidenum">
              <a:rPr lang="ru-RU"/>
              <a:pPr/>
              <a:t>5</a:t>
            </a:fld>
            <a:endParaRPr lang="ru-RU"/>
          </a:p>
        </p:txBody>
      </p:sp>
      <p:sp>
        <p:nvSpPr>
          <p:cNvPr id="613378" name="Text Box 3"/>
          <p:cNvSpPr txBox="1">
            <a:spLocks noChangeArrowheads="1"/>
          </p:cNvSpPr>
          <p:nvPr/>
        </p:nvSpPr>
        <p:spPr bwMode="auto">
          <a:xfrm>
            <a:off x="717550" y="196850"/>
            <a:ext cx="5259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ru-RU" sz="1800">
              <a:latin typeface="Tahoma" pitchFamily="34" charset="0"/>
              <a:cs typeface="Arial" charset="0"/>
            </a:endParaRPr>
          </a:p>
        </p:txBody>
      </p:sp>
      <p:sp>
        <p:nvSpPr>
          <p:cNvPr id="613379" name="Text Box 3"/>
          <p:cNvSpPr txBox="1">
            <a:spLocks noChangeArrowheads="1"/>
          </p:cNvSpPr>
          <p:nvPr/>
        </p:nvSpPr>
        <p:spPr bwMode="auto">
          <a:xfrm>
            <a:off x="1116013" y="1844675"/>
            <a:ext cx="752475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>
                <a:solidFill>
                  <a:schemeClr val="bg1"/>
                </a:solidFill>
                <a:latin typeface="Arial" charset="0"/>
              </a:rPr>
              <a:t>Experimental results of the PARAMETER-SF4</a:t>
            </a:r>
            <a:r>
              <a:rPr lang="ru-RU" sz="3200" b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200" b="1">
                <a:solidFill>
                  <a:schemeClr val="bg1"/>
                </a:solidFill>
                <a:latin typeface="Arial" charset="0"/>
              </a:rPr>
              <a:t> Experiment</a:t>
            </a:r>
            <a:endParaRPr lang="ru-RU" sz="3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3380" name="Text Box 4"/>
          <p:cNvSpPr txBox="1">
            <a:spLocks noChangeArrowheads="1"/>
          </p:cNvSpPr>
          <p:nvPr/>
        </p:nvSpPr>
        <p:spPr bwMode="auto">
          <a:xfrm>
            <a:off x="2843213" y="5013325"/>
            <a:ext cx="414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  <a:latin typeface="Arial" charset="0"/>
              </a:rPr>
              <a:t>Presented by V. Nalivaev</a:t>
            </a:r>
            <a:endParaRPr lang="ru-RU" b="1">
              <a:solidFill>
                <a:schemeClr val="accent1"/>
              </a:solidFill>
            </a:endParaRPr>
          </a:p>
        </p:txBody>
      </p:sp>
      <p:sp>
        <p:nvSpPr>
          <p:cNvPr id="613381" name="Rectangle 5"/>
          <p:cNvSpPr>
            <a:spLocks noChangeArrowheads="1"/>
          </p:cNvSpPr>
          <p:nvPr/>
        </p:nvSpPr>
        <p:spPr bwMode="auto">
          <a:xfrm>
            <a:off x="3240088" y="3249613"/>
            <a:ext cx="297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</a:t>
            </a:r>
            <a:r>
              <a:rPr lang="en-US" b="1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Status of Project</a:t>
            </a:r>
            <a:r>
              <a:rPr lang="ru-RU" b="1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# 3690)</a:t>
            </a:r>
            <a:r>
              <a:rPr lang="ru-RU">
                <a:latin typeface="Arial" charset="0"/>
              </a:rPr>
              <a:t> </a:t>
            </a:r>
          </a:p>
        </p:txBody>
      </p:sp>
      <p:sp>
        <p:nvSpPr>
          <p:cNvPr id="613382" name="Text Box 6"/>
          <p:cNvSpPr txBox="1">
            <a:spLocks noChangeArrowheads="1"/>
          </p:cNvSpPr>
          <p:nvPr/>
        </p:nvSpPr>
        <p:spPr bwMode="auto">
          <a:xfrm>
            <a:off x="1439863" y="6237288"/>
            <a:ext cx="608488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600" b="1" i="1">
                <a:solidFill>
                  <a:srgbClr val="000000"/>
                </a:solidFill>
                <a:latin typeface="Arial" charset="0"/>
              </a:rPr>
              <a:t>CEG-SAM – 1</a:t>
            </a:r>
            <a:r>
              <a:rPr lang="ru-RU" sz="1600" b="1" i="1">
                <a:solidFill>
                  <a:srgbClr val="000000"/>
                </a:solidFill>
                <a:latin typeface="Arial" charset="0"/>
              </a:rPr>
              <a:t>6</a:t>
            </a:r>
            <a:r>
              <a:rPr lang="en-US" sz="1600" b="1" i="1">
                <a:solidFill>
                  <a:srgbClr val="000000"/>
                </a:solidFill>
                <a:latin typeface="Arial" charset="0"/>
              </a:rPr>
              <a:t>, Moscow, Russia</a:t>
            </a:r>
            <a:r>
              <a:rPr lang="en-GB" sz="1600" b="1" i="1">
                <a:solidFill>
                  <a:srgbClr val="000000"/>
                </a:solidFill>
                <a:latin typeface="Arial" charset="0"/>
              </a:rPr>
              <a:t>, September </a:t>
            </a:r>
            <a:r>
              <a:rPr lang="ru-RU" sz="1600" b="1" i="1">
                <a:solidFill>
                  <a:srgbClr val="000000"/>
                </a:solidFill>
                <a:latin typeface="Arial" charset="0"/>
              </a:rPr>
              <a:t>8-9</a:t>
            </a:r>
            <a:r>
              <a:rPr lang="en-GB" sz="1600" b="1" i="1">
                <a:solidFill>
                  <a:srgbClr val="000000"/>
                </a:solidFill>
                <a:latin typeface="Arial" charset="0"/>
              </a:rPr>
              <a:t>, 200</a:t>
            </a:r>
            <a:r>
              <a:rPr lang="en-US" sz="1600" b="1" i="1">
                <a:solidFill>
                  <a:srgbClr val="000000"/>
                </a:solidFill>
                <a:latin typeface="Arial" charset="0"/>
              </a:rPr>
              <a:t>9</a:t>
            </a:r>
            <a:endParaRPr lang="ru-RU" sz="1600" b="1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3383" name="Text Box 7"/>
          <p:cNvSpPr txBox="1">
            <a:spLocks noChangeArrowheads="1"/>
          </p:cNvSpPr>
          <p:nvPr/>
        </p:nvSpPr>
        <p:spPr bwMode="auto">
          <a:xfrm>
            <a:off x="142875" y="296863"/>
            <a:ext cx="26733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FSUE SRI SIA “LUCH” </a:t>
            </a:r>
          </a:p>
          <a:p>
            <a:r>
              <a:rPr lang="it-IT" b="1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IBRAE RAS</a:t>
            </a:r>
          </a:p>
          <a:p>
            <a:r>
              <a:rPr lang="it-IT" b="1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OKB “GIDROPRESS” </a:t>
            </a:r>
            <a:endParaRPr lang="ru-RU" b="1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13384" name="Text Box 8"/>
          <p:cNvSpPr txBox="1">
            <a:spLocks noChangeArrowheads="1"/>
          </p:cNvSpPr>
          <p:nvPr/>
        </p:nvSpPr>
        <p:spPr bwMode="auto">
          <a:xfrm>
            <a:off x="7200900" y="296863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ISTC</a:t>
            </a:r>
            <a:endParaRPr lang="ru-RU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8AC4-A76C-4111-9740-E5DF67BD6318}" type="slidenum">
              <a:rPr lang="ru-RU"/>
              <a:pPr/>
              <a:t>6</a:t>
            </a:fld>
            <a:endParaRPr lang="ru-RU"/>
          </a:p>
        </p:txBody>
      </p:sp>
      <p:sp>
        <p:nvSpPr>
          <p:cNvPr id="558086" name="Rectangle 6"/>
          <p:cNvSpPr>
            <a:spLocks noChangeArrowheads="1"/>
          </p:cNvSpPr>
          <p:nvPr/>
        </p:nvSpPr>
        <p:spPr bwMode="auto">
          <a:xfrm>
            <a:off x="323850" y="1016000"/>
            <a:ext cx="8316913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study of behaviour of FA of VVER-1000 under severe accident during bottom quenching of the assembly heated up to the temperature 1</a:t>
            </a:r>
            <a:r>
              <a:rPr lang="ru-RU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75</a:t>
            </a: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0°C  in the environment of air</a:t>
            </a:r>
            <a:endParaRPr lang="ru-RU" sz="24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58087" name="Rectangle 7"/>
          <p:cNvSpPr>
            <a:spLocks noChangeArrowheads="1"/>
          </p:cNvSpPr>
          <p:nvPr/>
        </p:nvSpPr>
        <p:spPr bwMode="auto">
          <a:xfrm>
            <a:off x="3384550" y="296863"/>
            <a:ext cx="155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400" b="1" u="sng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Objective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2484-DC89-4424-83EB-F12D6A59D9C5}" type="slidenum">
              <a:rPr lang="ru-RU"/>
              <a:pPr/>
              <a:t>7</a:t>
            </a:fld>
            <a:endParaRPr lang="ru-RU"/>
          </a:p>
        </p:txBody>
      </p:sp>
      <p:pic>
        <p:nvPicPr>
          <p:cNvPr id="490501" name="Picture 5" descr="Циклограм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12" b="6934"/>
          <a:stretch>
            <a:fillRect/>
          </a:stretch>
        </p:blipFill>
        <p:spPr bwMode="auto">
          <a:xfrm>
            <a:off x="142875" y="765175"/>
            <a:ext cx="4179888" cy="57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0502" name="Text Box 6"/>
          <p:cNvSpPr txBox="1">
            <a:spLocks noChangeArrowheads="1"/>
          </p:cNvSpPr>
          <p:nvPr/>
        </p:nvSpPr>
        <p:spPr bwMode="auto">
          <a:xfrm>
            <a:off x="1368425" y="115888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Scenarios of PARAMETER-SF4 experiment</a:t>
            </a:r>
            <a:endParaRPr lang="ru-RU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90503" name="Picture 7" descr="Сценарий SF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47" b="13530"/>
          <a:stretch>
            <a:fillRect/>
          </a:stretch>
        </p:blipFill>
        <p:spPr bwMode="auto">
          <a:xfrm>
            <a:off x="4427538" y="765175"/>
            <a:ext cx="4537075" cy="481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F122-F40D-4DA4-9965-A1E4080D8656}" type="slidenum">
              <a:rPr lang="ru-RU"/>
              <a:pPr/>
              <a:t>8</a:t>
            </a:fld>
            <a:endParaRPr lang="ru-RU"/>
          </a:p>
        </p:txBody>
      </p:sp>
      <p:pic>
        <p:nvPicPr>
          <p:cNvPr id="577542" name="Picture 6" descr="Cистема подачи воздух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8" r="17998" b="60493"/>
          <a:stretch>
            <a:fillRect/>
          </a:stretch>
        </p:blipFill>
        <p:spPr bwMode="auto">
          <a:xfrm>
            <a:off x="179388" y="728663"/>
            <a:ext cx="7058025" cy="41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7543" name="Rectangle 7"/>
          <p:cNvSpPr>
            <a:spLocks noChangeArrowheads="1"/>
          </p:cNvSpPr>
          <p:nvPr/>
        </p:nvSpPr>
        <p:spPr bwMode="auto">
          <a:xfrm>
            <a:off x="1187450" y="115888"/>
            <a:ext cx="679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monitoring system of air</a:t>
            </a:r>
          </a:p>
        </p:txBody>
      </p:sp>
      <p:sp>
        <p:nvSpPr>
          <p:cNvPr id="577545" name="Text Box 9"/>
          <p:cNvSpPr txBox="1">
            <a:spLocks noChangeArrowheads="1"/>
          </p:cNvSpPr>
          <p:nvPr/>
        </p:nvSpPr>
        <p:spPr bwMode="auto">
          <a:xfrm>
            <a:off x="6335713" y="1665288"/>
            <a:ext cx="2698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  <a:latin typeface="Arial" charset="0"/>
              </a:rPr>
              <a:t>The analysis of oxygen</a:t>
            </a:r>
            <a:endParaRPr lang="en-US">
              <a:solidFill>
                <a:schemeClr val="accent1"/>
              </a:solidFill>
              <a:latin typeface="Arial" charset="0"/>
            </a:endParaRPr>
          </a:p>
          <a:p>
            <a:pPr algn="ctr"/>
            <a:r>
              <a:rPr lang="en-US" b="1">
                <a:solidFill>
                  <a:schemeClr val="accent1"/>
                </a:solidFill>
                <a:latin typeface="Arial" charset="0"/>
              </a:rPr>
              <a:t>OLCT-20D</a:t>
            </a:r>
          </a:p>
        </p:txBody>
      </p:sp>
      <p:sp>
        <p:nvSpPr>
          <p:cNvPr id="577546" name="Text Box 10"/>
          <p:cNvSpPr txBox="1">
            <a:spLocks noChangeArrowheads="1"/>
          </p:cNvSpPr>
          <p:nvPr/>
        </p:nvSpPr>
        <p:spPr bwMode="auto">
          <a:xfrm>
            <a:off x="5256213" y="2276475"/>
            <a:ext cx="37115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Arial" charset="0"/>
              </a:rPr>
              <a:t>Controll gas - О</a:t>
            </a:r>
            <a:r>
              <a:rPr lang="en-US" sz="1200" b="1">
                <a:solidFill>
                  <a:schemeClr val="bg1"/>
                </a:solidFill>
                <a:latin typeface="Arial" charset="0"/>
              </a:rPr>
              <a:t>2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  <a:p>
            <a:r>
              <a:rPr lang="en-US" sz="1600" b="1">
                <a:solidFill>
                  <a:schemeClr val="bg1"/>
                </a:solidFill>
                <a:latin typeface="Arial" charset="0"/>
              </a:rPr>
              <a:t>Range of measurements - 0 - 30 % v.</a:t>
            </a:r>
          </a:p>
          <a:p>
            <a:r>
              <a:rPr lang="en-US" sz="1600" b="1">
                <a:solidFill>
                  <a:schemeClr val="bg1"/>
                </a:solidFill>
                <a:latin typeface="Arial" charset="0"/>
              </a:rPr>
              <a:t>The basic error:</a:t>
            </a:r>
          </a:p>
          <a:p>
            <a:r>
              <a:rPr lang="en-US" sz="1600" b="1">
                <a:solidFill>
                  <a:schemeClr val="bg1"/>
                </a:solidFill>
                <a:latin typeface="Arial" charset="0"/>
              </a:rPr>
              <a:t> Resulted 0 - 5 %v. - ±5 %;</a:t>
            </a:r>
          </a:p>
          <a:p>
            <a:r>
              <a:rPr lang="en-US" sz="1600" b="1">
                <a:solidFill>
                  <a:schemeClr val="bg1"/>
                </a:solidFill>
                <a:latin typeface="Arial" charset="0"/>
              </a:rPr>
              <a:t> Relative - 5 - 30%v. - ±5 %</a:t>
            </a:r>
          </a:p>
        </p:txBody>
      </p:sp>
      <p:sp>
        <p:nvSpPr>
          <p:cNvPr id="577547" name="Line 11"/>
          <p:cNvSpPr>
            <a:spLocks noChangeShapeType="1"/>
          </p:cNvSpPr>
          <p:nvPr/>
        </p:nvSpPr>
        <p:spPr bwMode="auto">
          <a:xfrm flipH="1" flipV="1">
            <a:off x="5688013" y="1089025"/>
            <a:ext cx="685800" cy="7540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577551" name="Text Box 15"/>
          <p:cNvSpPr txBox="1">
            <a:spLocks noChangeArrowheads="1"/>
          </p:cNvSpPr>
          <p:nvPr/>
        </p:nvSpPr>
        <p:spPr bwMode="auto">
          <a:xfrm>
            <a:off x="1909763" y="4905375"/>
            <a:ext cx="29448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chemeClr val="accent1"/>
                </a:solidFill>
                <a:latin typeface="Arial" charset="0"/>
              </a:rPr>
              <a:t>Measurement of air flow rate</a:t>
            </a:r>
            <a:endParaRPr lang="en-US" sz="1600">
              <a:solidFill>
                <a:schemeClr val="accent1"/>
              </a:solidFill>
              <a:latin typeface="Arial" charset="0"/>
            </a:endParaRPr>
          </a:p>
          <a:p>
            <a:pPr algn="ctr"/>
            <a:r>
              <a:rPr lang="en-US" sz="1600" b="1">
                <a:solidFill>
                  <a:schemeClr val="accent1"/>
                </a:solidFill>
                <a:latin typeface="Arial" charset="0"/>
              </a:rPr>
              <a:t>IN - FLOW</a:t>
            </a:r>
            <a:endParaRPr lang="ru-RU" sz="1600" b="1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577552" name="Text Box 16"/>
          <p:cNvSpPr txBox="1">
            <a:spLocks noChangeArrowheads="1"/>
          </p:cNvSpPr>
          <p:nvPr/>
        </p:nvSpPr>
        <p:spPr bwMode="auto">
          <a:xfrm>
            <a:off x="1547813" y="5553075"/>
            <a:ext cx="4932362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Arial" charset="0"/>
              </a:rPr>
              <a:t>Controll gas - (20 %) O</a:t>
            </a:r>
            <a:r>
              <a:rPr lang="en-US" sz="1200" b="1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US" sz="1600" b="1">
                <a:solidFill>
                  <a:schemeClr val="bg1"/>
                </a:solidFill>
                <a:latin typeface="Arial" charset="0"/>
              </a:rPr>
              <a:t> + (80 %) N</a:t>
            </a:r>
            <a:r>
              <a:rPr lang="en-US" sz="1200" b="1">
                <a:solidFill>
                  <a:schemeClr val="bg1"/>
                </a:solidFill>
                <a:latin typeface="Arial" charset="0"/>
              </a:rPr>
              <a:t>2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  <a:p>
            <a:r>
              <a:rPr lang="en-US" sz="1600" b="1">
                <a:solidFill>
                  <a:schemeClr val="bg1"/>
                </a:solidFill>
                <a:latin typeface="Arial" charset="0"/>
              </a:rPr>
              <a:t>Range of measurements - 0 - 3,75 kg/h</a:t>
            </a:r>
          </a:p>
          <a:p>
            <a:r>
              <a:rPr lang="en-US" sz="1600" b="1">
                <a:solidFill>
                  <a:schemeClr val="bg1"/>
                </a:solidFill>
                <a:latin typeface="Arial" charset="0"/>
              </a:rPr>
              <a:t>Accuracy of measurements - ±0,5 %</a:t>
            </a:r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77553" name="Line 17"/>
          <p:cNvSpPr>
            <a:spLocks noChangeShapeType="1"/>
          </p:cNvSpPr>
          <p:nvPr/>
        </p:nvSpPr>
        <p:spPr bwMode="auto">
          <a:xfrm flipH="1" flipV="1">
            <a:off x="2051050" y="3717925"/>
            <a:ext cx="576263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B230-4F69-4944-8B3E-0686F1CB9D3D}" type="slidenum">
              <a:rPr lang="ru-RU"/>
              <a:pPr/>
              <a:t>9</a:t>
            </a:fld>
            <a:endParaRPr lang="ru-RU"/>
          </a:p>
        </p:txBody>
      </p:sp>
      <p:pic>
        <p:nvPicPr>
          <p:cNvPr id="596996" name="Picture 4" descr="Твэ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27" b="31653"/>
          <a:stretch>
            <a:fillRect/>
          </a:stretch>
        </p:blipFill>
        <p:spPr bwMode="auto">
          <a:xfrm>
            <a:off x="2951163" y="657225"/>
            <a:ext cx="2871787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6997" name="Rectangle 5"/>
          <p:cNvSpPr>
            <a:spLocks noChangeArrowheads="1"/>
          </p:cNvSpPr>
          <p:nvPr/>
        </p:nvSpPr>
        <p:spPr bwMode="auto">
          <a:xfrm>
            <a:off x="1187450" y="115888"/>
            <a:ext cx="679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Central rod of monitoring system of 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0</TotalTime>
  <Words>795</Words>
  <Application>Microsoft Office PowerPoint</Application>
  <PresentationFormat>Bildschirmpräsentation (4:3)</PresentationFormat>
  <Paragraphs>168</Paragraphs>
  <Slides>25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2" baseType="lpstr">
      <vt:lpstr>Times New Roman</vt:lpstr>
      <vt:lpstr>Tahoma</vt:lpstr>
      <vt:lpstr>Arial</vt:lpstr>
      <vt:lpstr>Wingdings</vt:lpstr>
      <vt:lpstr>ＭＳ Ｐゴシック</vt:lpstr>
      <vt:lpstr>Symbol</vt:lpstr>
      <vt:lpstr>Текстура</vt:lpstr>
      <vt:lpstr>PowerPoint-Präsentation</vt:lpstr>
      <vt:lpstr>PowerPoint-Präsentation</vt:lpstr>
      <vt:lpstr>The Structure of Project</vt:lpstr>
      <vt:lpstr>Acknowledgement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Peters, Ursula</cp:lastModifiedBy>
  <cp:revision>669</cp:revision>
  <cp:lastPrinted>2005-07-14T06:02:59Z</cp:lastPrinted>
  <dcterms:created xsi:type="dcterms:W3CDTF">2002-08-21T11:50:12Z</dcterms:created>
  <dcterms:modified xsi:type="dcterms:W3CDTF">2012-10-11T17:43:18Z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Fuel assemblies behaviour under severe accident top quenching conditions in the PARAMETER-SF test series</vt:lpwstr>
  </property>
</Properties>
</file>