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3"/>
  </p:notesMasterIdLst>
  <p:handoutMasterIdLst>
    <p:handoutMasterId r:id="rId14"/>
  </p:handoutMasterIdLst>
  <p:sldIdLst>
    <p:sldId id="461" r:id="rId2"/>
    <p:sldId id="359" r:id="rId3"/>
    <p:sldId id="430" r:id="rId4"/>
    <p:sldId id="455" r:id="rId5"/>
    <p:sldId id="456" r:id="rId6"/>
    <p:sldId id="457" r:id="rId7"/>
    <p:sldId id="463" r:id="rId8"/>
    <p:sldId id="406" r:id="rId9"/>
    <p:sldId id="458" r:id="rId10"/>
    <p:sldId id="459" r:id="rId11"/>
    <p:sldId id="460" r:id="rId12"/>
  </p:sldIdLst>
  <p:sldSz cx="9144000" cy="6858000" type="screen4x3"/>
  <p:notesSz cx="9748838" cy="6854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333399"/>
    <a:srgbClr val="990033"/>
    <a:srgbClr val="009999"/>
    <a:srgbClr val="006666"/>
    <a:srgbClr val="3399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522" y="-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578" y="-72"/>
      </p:cViewPr>
      <p:guideLst>
        <p:guide orient="horz" pos="2159"/>
        <p:guide pos="307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2433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24500" y="0"/>
            <a:ext cx="422433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0338"/>
            <a:ext cx="4224338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24500" y="6510338"/>
            <a:ext cx="4224338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fld id="{59CBF99C-6A6D-49AE-8F94-170373C21C8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63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2433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24500" y="0"/>
            <a:ext cx="422433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162300" y="514350"/>
            <a:ext cx="3427413" cy="257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3255963"/>
            <a:ext cx="7148512" cy="308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0338"/>
            <a:ext cx="4224338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24500" y="6510338"/>
            <a:ext cx="4224338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fld id="{60A47944-D738-4BDB-9D2D-32C28A9C97C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585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8640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8640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8640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F2EC1A4-0B24-4A1C-9012-5E4DF33F797B}" type="slidenum">
              <a:rPr lang="ru-RU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C8558-11D8-4EC1-93C6-2DD16F31553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00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E7A07-77B6-4488-831F-19F76C62240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50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12BD4-6859-4D44-BD0E-508E0E5D4D4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31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30FF6-EDA2-4F5D-9D9D-7B88B78FF2B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115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AF0FD-A1DC-4D53-B40A-3B5391B13A1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71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680C4-1001-409A-8760-D33532ED6B1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21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4DE733-E580-4162-82B6-D88DF4DE03A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97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7872-A9E4-4BE0-AC17-4A0AC566BA3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4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FE829-A3FF-4F47-BA22-020A1D9B7FB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597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B675D-6BBB-48A4-A4AF-EF73F54B814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10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853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853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853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fld id="{2B170F77-7EB5-4C1B-9E4C-38DE07C6477D}" type="slidenum">
              <a:rPr lang="ru-RU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142875" y="152400"/>
            <a:ext cx="2673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FSUE SRI SIA “LUCH”</a:t>
            </a:r>
            <a:r>
              <a:rPr lang="ru-RU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IBRAE RAS</a:t>
            </a:r>
          </a:p>
          <a:p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OKB “GIDROPRESS”</a:t>
            </a:r>
            <a:r>
              <a:rPr lang="ru-RU">
                <a:solidFill>
                  <a:srgbClr val="99CCFF"/>
                </a:solidFill>
              </a:rPr>
              <a:t> </a:t>
            </a:r>
          </a:p>
        </p:txBody>
      </p:sp>
      <p:sp>
        <p:nvSpPr>
          <p:cNvPr id="557061" name="Text Box 5"/>
          <p:cNvSpPr txBox="1">
            <a:spLocks noChangeArrowheads="1"/>
          </p:cNvSpPr>
          <p:nvPr/>
        </p:nvSpPr>
        <p:spPr bwMode="auto">
          <a:xfrm>
            <a:off x="7200900" y="296863"/>
            <a:ext cx="1027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 S T C</a:t>
            </a:r>
            <a:r>
              <a:rPr lang="ru-RU" sz="2000"/>
              <a:t> </a:t>
            </a:r>
          </a:p>
        </p:txBody>
      </p:sp>
      <p:sp>
        <p:nvSpPr>
          <p:cNvPr id="557062" name="Text Box 6"/>
          <p:cNvSpPr txBox="1">
            <a:spLocks noChangeArrowheads="1"/>
          </p:cNvSpPr>
          <p:nvPr/>
        </p:nvSpPr>
        <p:spPr bwMode="auto">
          <a:xfrm>
            <a:off x="2376488" y="3968750"/>
            <a:ext cx="46799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Presented by W. Nalivaev</a:t>
            </a:r>
            <a:endParaRPr lang="ru-RU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57064" name="Text Box 8"/>
          <p:cNvSpPr txBox="1">
            <a:spLocks noChangeArrowheads="1"/>
          </p:cNvSpPr>
          <p:nvPr/>
        </p:nvSpPr>
        <p:spPr bwMode="auto">
          <a:xfrm>
            <a:off x="792163" y="1736725"/>
            <a:ext cx="8172450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Study of Fuel Assemblies with Boron Carbide Absorber Rods under Severe Accident Conditions </a:t>
            </a:r>
            <a:endParaRPr lang="ru-RU" sz="2400" b="1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4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the PARAMETER-SF Test Series</a:t>
            </a:r>
            <a:r>
              <a:rPr lang="en-US" sz="2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ru-RU" sz="2400" b="1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57065" name="Rectangle 9"/>
          <p:cNvSpPr>
            <a:spLocks noChangeArrowheads="1"/>
          </p:cNvSpPr>
          <p:nvPr/>
        </p:nvSpPr>
        <p:spPr bwMode="auto">
          <a:xfrm>
            <a:off x="3203575" y="3249613"/>
            <a:ext cx="457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(</a:t>
            </a:r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Times New Roman" pitchFamily="18" charset="0"/>
                <a:cs typeface="Arial" charset="0"/>
              </a:rPr>
              <a:t>The Project ISTC #3936</a:t>
            </a:r>
            <a:r>
              <a:rPr lang="ru-RU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)</a:t>
            </a:r>
            <a:r>
              <a:rPr lang="ru-RU" sz="1600" b="1">
                <a:latin typeface="Arial" charset="0"/>
                <a:cs typeface="Times New Roman" pitchFamily="18" charset="0"/>
              </a:rPr>
              <a:t> </a:t>
            </a:r>
            <a:endParaRPr lang="en-US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7068" name="Text Box 12"/>
          <p:cNvSpPr txBox="1">
            <a:spLocks noChangeArrowheads="1"/>
          </p:cNvSpPr>
          <p:nvPr/>
        </p:nvSpPr>
        <p:spPr bwMode="auto">
          <a:xfrm>
            <a:off x="1476375" y="6021388"/>
            <a:ext cx="6084888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1600" b="1" i="1">
                <a:solidFill>
                  <a:srgbClr val="333399"/>
                </a:solidFill>
                <a:latin typeface="Arial" charset="0"/>
              </a:rPr>
              <a:t>CEG-SAM – 15, Villigen, Switzerland</a:t>
            </a:r>
            <a:r>
              <a:rPr lang="en-GB" sz="1600" b="1" i="1">
                <a:solidFill>
                  <a:srgbClr val="333399"/>
                </a:solidFill>
                <a:latin typeface="Arial" charset="0"/>
              </a:rPr>
              <a:t>, </a:t>
            </a:r>
            <a:r>
              <a:rPr lang="en-US" sz="1600" b="1" i="1">
                <a:solidFill>
                  <a:srgbClr val="333399"/>
                </a:solidFill>
                <a:latin typeface="Arial" charset="0"/>
              </a:rPr>
              <a:t>March 10-12</a:t>
            </a:r>
            <a:r>
              <a:rPr lang="en-GB" sz="1600" b="1" i="1">
                <a:solidFill>
                  <a:srgbClr val="333399"/>
                </a:solidFill>
                <a:latin typeface="Arial" charset="0"/>
              </a:rPr>
              <a:t>, 200</a:t>
            </a:r>
            <a:r>
              <a:rPr lang="en-US" sz="1600" b="1" i="1">
                <a:solidFill>
                  <a:srgbClr val="333399"/>
                </a:solidFill>
                <a:latin typeface="Arial" charset="0"/>
              </a:rPr>
              <a:t>9.</a:t>
            </a:r>
            <a:endParaRPr lang="ru-RU" sz="1600" b="1" i="1">
              <a:solidFill>
                <a:srgbClr val="333399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3" name="Rectangle 5"/>
          <p:cNvSpPr>
            <a:spLocks noChangeArrowheads="1"/>
          </p:cNvSpPr>
          <p:nvPr/>
        </p:nvSpPr>
        <p:spPr bwMode="auto">
          <a:xfrm>
            <a:off x="576263" y="692150"/>
            <a:ext cx="82296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0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Leading experts of the organizations:</a:t>
            </a:r>
            <a:endParaRPr lang="ru-RU" sz="2000" b="1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55014" name="Rectangle 6"/>
          <p:cNvSpPr>
            <a:spLocks noChangeArrowheads="1"/>
          </p:cNvSpPr>
          <p:nvPr/>
        </p:nvSpPr>
        <p:spPr bwMode="auto">
          <a:xfrm>
            <a:off x="2016125" y="1268413"/>
            <a:ext cx="57816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A.A. Bochvar FSUE VNIINM, </a:t>
            </a:r>
          </a:p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A.I. Leipunsky SRC RF - IPPE, </a:t>
            </a:r>
          </a:p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RRC “Kurchatov institute”,</a:t>
            </a:r>
            <a:r>
              <a:rPr lang="ru-RU" sz="2000">
                <a:latin typeface="Arial" charset="0"/>
              </a:rPr>
              <a:t> </a:t>
            </a:r>
            <a:endParaRPr lang="ru-RU" sz="2000" b="1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en-US" sz="2000" b="1">
                <a:latin typeface="Arial" charset="0"/>
              </a:rPr>
              <a:t>Open Society «Moscow factory of polymetals»</a:t>
            </a:r>
          </a:p>
        </p:txBody>
      </p:sp>
      <p:sp>
        <p:nvSpPr>
          <p:cNvPr id="555015" name="Rectangle 7"/>
          <p:cNvSpPr>
            <a:spLocks noChangeArrowheads="1"/>
          </p:cNvSpPr>
          <p:nvPr/>
        </p:nvSpPr>
        <p:spPr bwMode="auto">
          <a:xfrm>
            <a:off x="503238" y="152400"/>
            <a:ext cx="82296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Participants of the Project</a:t>
            </a:r>
            <a:endParaRPr lang="ru-RU" sz="24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6" name="Rectangle 4"/>
          <p:cNvSpPr>
            <a:spLocks noChangeArrowheads="1"/>
          </p:cNvSpPr>
          <p:nvPr/>
        </p:nvSpPr>
        <p:spPr bwMode="auto">
          <a:xfrm>
            <a:off x="684213" y="1160463"/>
            <a:ext cx="82296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140000"/>
              </a:lnSpc>
            </a:pPr>
            <a:r>
              <a:rPr lang="en-US" sz="20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Time of realization of the Project - 24 months</a:t>
            </a:r>
            <a:r>
              <a:rPr lang="en-US" sz="2000">
                <a:solidFill>
                  <a:srgbClr val="006666"/>
                </a:solidFill>
                <a:latin typeface="Arial" charset="0"/>
              </a:rPr>
              <a:t/>
            </a:r>
            <a:br>
              <a:rPr lang="en-US" sz="2000">
                <a:solidFill>
                  <a:srgbClr val="006666"/>
                </a:solidFill>
                <a:latin typeface="Arial" charset="0"/>
              </a:rPr>
            </a:br>
            <a:r>
              <a:rPr lang="en-US" sz="20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expected volume of financing - $ 600 thousand</a:t>
            </a:r>
            <a:endParaRPr lang="ru-RU" sz="2400" b="1">
              <a:solidFill>
                <a:srgbClr val="0066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368300"/>
            <a:ext cx="8915400" cy="58689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effectLst/>
            </a:endParaRPr>
          </a:p>
          <a:p>
            <a:pPr>
              <a:lnSpc>
                <a:spcPct val="80000"/>
              </a:lnSpc>
            </a:pPr>
            <a:endParaRPr lang="ru-RU" sz="2000" b="1">
              <a:effectLst/>
              <a:latin typeface="Arial" charset="0"/>
            </a:endParaRPr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>
            <a:off x="228600" y="260350"/>
            <a:ext cx="8915400" cy="586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400" b="1" u="sng">
                <a:solidFill>
                  <a:srgbClr val="333399"/>
                </a:solidFill>
                <a:latin typeface="Arial" charset="0"/>
              </a:rPr>
              <a:t>Objective</a:t>
            </a:r>
            <a:r>
              <a:rPr lang="ru-RU" sz="2400" b="1">
                <a:solidFill>
                  <a:srgbClr val="333399"/>
                </a:solidFill>
                <a:latin typeface="Arial" charset="0"/>
              </a:rPr>
              <a:t>:</a:t>
            </a:r>
            <a:endParaRPr lang="en-US" sz="2400" b="1">
              <a:solidFill>
                <a:srgbClr val="333399"/>
              </a:solidFill>
              <a:latin typeface="Arial" charset="0"/>
            </a:endParaRPr>
          </a:p>
          <a:p>
            <a:pPr marL="342900" indent="-342900"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endParaRPr lang="en-US" sz="2400">
              <a:solidFill>
                <a:srgbClr val="333399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ru-RU" sz="2000">
                <a:latin typeface="Arial" charset="0"/>
              </a:rPr>
              <a:t>    </a:t>
            </a:r>
            <a:r>
              <a:rPr lang="en-US" sz="2000">
                <a:latin typeface="Arial" charset="0"/>
              </a:rPr>
              <a:t> </a:t>
            </a:r>
            <a:r>
              <a:rPr lang="en-US" sz="2400" b="1">
                <a:latin typeface="Arial" charset="0"/>
              </a:rPr>
              <a:t>The study of behaviour of two 18-rods simulators fuel assembly VVER-1000 completed with standard constructional materials (constructional, fuel and  absorber elements on basis of B</a:t>
            </a:r>
            <a:r>
              <a:rPr lang="en-US" b="1">
                <a:latin typeface="Arial" charset="0"/>
              </a:rPr>
              <a:t>4</a:t>
            </a:r>
            <a:r>
              <a:rPr lang="en-US" sz="2400" b="1">
                <a:latin typeface="Arial" charset="0"/>
              </a:rPr>
              <a:t>C) under severe accident conditions at the top flooding.</a:t>
            </a:r>
            <a:endParaRPr lang="ru-RU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2" name="Text Box 4"/>
          <p:cNvSpPr txBox="1">
            <a:spLocks noChangeArrowheads="1"/>
          </p:cNvSpPr>
          <p:nvPr/>
        </p:nvSpPr>
        <p:spPr bwMode="auto">
          <a:xfrm>
            <a:off x="2463800" y="23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08933" name="Text Box 5"/>
          <p:cNvSpPr txBox="1">
            <a:spLocks noChangeArrowheads="1"/>
          </p:cNvSpPr>
          <p:nvPr/>
        </p:nvSpPr>
        <p:spPr bwMode="auto">
          <a:xfrm>
            <a:off x="2339975" y="115888"/>
            <a:ext cx="450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The mane tasks of the Project</a:t>
            </a:r>
            <a:endParaRPr lang="ru-RU" sz="24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08934" name="Text Box 6"/>
          <p:cNvSpPr txBox="1">
            <a:spLocks noChangeArrowheads="1"/>
          </p:cNvSpPr>
          <p:nvPr/>
        </p:nvSpPr>
        <p:spPr bwMode="auto">
          <a:xfrm>
            <a:off x="179388" y="549275"/>
            <a:ext cx="8794750" cy="604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Task 1.</a:t>
            </a:r>
            <a:r>
              <a:rPr lang="en-US" sz="20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000" b="1" u="sng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first year of the Project.</a:t>
            </a:r>
            <a:r>
              <a:rPr lang="en-US" b="1" u="sng"/>
              <a:t> </a:t>
            </a:r>
            <a:endParaRPr lang="en-US" b="1"/>
          </a:p>
          <a:p>
            <a:r>
              <a:rPr lang="en-US" b="1">
                <a:latin typeface="Arial" charset="0"/>
              </a:rPr>
              <a:t>The study of change of structure of materials of fuel assembly VVER-1000 </a:t>
            </a:r>
          </a:p>
          <a:p>
            <a:r>
              <a:rPr lang="en-US" b="1">
                <a:latin typeface="Arial" charset="0"/>
              </a:rPr>
              <a:t>with absorber element under initial stage of severe accident conditions </a:t>
            </a:r>
          </a:p>
          <a:p>
            <a:r>
              <a:rPr lang="en-US" b="1">
                <a:latin typeface="Arial" charset="0"/>
              </a:rPr>
              <a:t>at the top flooding of assembly, heated up to temperature less 1250°С </a:t>
            </a:r>
          </a:p>
          <a:p>
            <a:r>
              <a:rPr lang="en-US" b="1">
                <a:latin typeface="Arial" charset="0"/>
              </a:rPr>
              <a:t>(PARAMETER-SF5):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Preparation and carrying out of </a:t>
            </a:r>
            <a:r>
              <a:rPr lang="en-US" b="1">
                <a:solidFill>
                  <a:srgbClr val="333399"/>
                </a:solidFill>
              </a:rPr>
              <a:t>PARAMETER-SF5</a:t>
            </a:r>
            <a:r>
              <a:rPr lang="en-US"/>
              <a:t> </a:t>
            </a:r>
            <a:r>
              <a:rPr lang="en-US" b="1">
                <a:solidFill>
                  <a:srgbClr val="333399"/>
                </a:solidFill>
                <a:latin typeface="Arial" charset="0"/>
              </a:rPr>
              <a:t>experiment.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Post-test the material analysis.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Processing results of </a:t>
            </a:r>
            <a:r>
              <a:rPr lang="en-US" b="1">
                <a:solidFill>
                  <a:srgbClr val="333399"/>
                </a:solidFill>
              </a:rPr>
              <a:t>PARAMETER-SF5</a:t>
            </a:r>
            <a:r>
              <a:rPr lang="en-US"/>
              <a:t> </a:t>
            </a:r>
            <a:r>
              <a:rPr lang="en-US" b="1">
                <a:solidFill>
                  <a:srgbClr val="333399"/>
                </a:solidFill>
                <a:latin typeface="Arial" charset="0"/>
              </a:rPr>
              <a:t>experiment</a:t>
            </a:r>
            <a:r>
              <a:rPr lang="en-US" b="1">
                <a:latin typeface="Arial" charset="0"/>
              </a:rPr>
              <a:t>.</a:t>
            </a:r>
            <a:endParaRPr lang="ru-RU">
              <a:solidFill>
                <a:srgbClr val="333399"/>
              </a:solidFill>
              <a:latin typeface="Arial" charset="0"/>
            </a:endParaRPr>
          </a:p>
          <a:p>
            <a:endParaRPr lang="ru-RU" sz="2000" b="1">
              <a:solidFill>
                <a:srgbClr val="A50021"/>
              </a:solidFill>
              <a:latin typeface="Arial" charset="0"/>
            </a:endParaRPr>
          </a:p>
          <a:p>
            <a:r>
              <a:rPr lang="en-US" b="1">
                <a:latin typeface="Arial" charset="0"/>
              </a:rPr>
              <a:t>  </a:t>
            </a:r>
            <a:endParaRPr lang="en-US" b="1">
              <a:solidFill>
                <a:srgbClr val="333399"/>
              </a:solidFill>
              <a:latin typeface="Arial" charset="0"/>
            </a:endParaRPr>
          </a:p>
          <a:p>
            <a:r>
              <a:rPr lang="en-US" sz="2000" b="1" u="sng">
                <a:solidFill>
                  <a:srgbClr val="006666"/>
                </a:solidFill>
                <a:latin typeface="Arial" charset="0"/>
              </a:rPr>
              <a:t>Task 2. The second year of the Project. </a:t>
            </a:r>
          </a:p>
          <a:p>
            <a:r>
              <a:rPr lang="en-US" b="1">
                <a:latin typeface="Arial" charset="0"/>
              </a:rPr>
              <a:t>The study of change of structure of materials of fuel assembly VVER-1000 with </a:t>
            </a:r>
          </a:p>
          <a:p>
            <a:r>
              <a:rPr lang="en-US" b="1">
                <a:latin typeface="Arial" charset="0"/>
              </a:rPr>
              <a:t>absorber elements under severe accident conditions at the top flooding </a:t>
            </a:r>
          </a:p>
          <a:p>
            <a:r>
              <a:rPr lang="en-US" b="1">
                <a:latin typeface="Arial" charset="0"/>
              </a:rPr>
              <a:t>of assembly, heated up to temperature less 1450°С (PARAMETER-SF6):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Preparation and carrying out of </a:t>
            </a:r>
            <a:r>
              <a:rPr lang="en-US" b="1">
                <a:solidFill>
                  <a:srgbClr val="333399"/>
                </a:solidFill>
              </a:rPr>
              <a:t>PARAMETER-SF6</a:t>
            </a:r>
            <a:r>
              <a:rPr lang="en-US"/>
              <a:t> </a:t>
            </a:r>
            <a:r>
              <a:rPr lang="en-US" b="1">
                <a:solidFill>
                  <a:srgbClr val="333399"/>
                </a:solidFill>
                <a:latin typeface="Arial" charset="0"/>
              </a:rPr>
              <a:t>experiment.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Post-test the material analysis.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Processing results of </a:t>
            </a:r>
            <a:r>
              <a:rPr lang="en-US" b="1">
                <a:solidFill>
                  <a:srgbClr val="333399"/>
                </a:solidFill>
              </a:rPr>
              <a:t>PARAMETER-SF6</a:t>
            </a:r>
            <a:r>
              <a:rPr lang="en-US"/>
              <a:t> </a:t>
            </a:r>
            <a:r>
              <a:rPr lang="en-US" b="1">
                <a:solidFill>
                  <a:srgbClr val="333399"/>
                </a:solidFill>
                <a:latin typeface="Arial" charset="0"/>
              </a:rPr>
              <a:t>experiment.</a:t>
            </a:r>
          </a:p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- Preparation and release of the final report.</a:t>
            </a:r>
            <a:endParaRPr lang="en-US" sz="2000" b="1">
              <a:solidFill>
                <a:srgbClr val="333399"/>
              </a:solidFill>
              <a:latin typeface="Arial" charset="0"/>
              <a:cs typeface="Arial" charset="0"/>
            </a:endParaRPr>
          </a:p>
          <a:p>
            <a:r>
              <a:rPr lang="en-US" sz="2000" b="1">
                <a:latin typeface="Arial" charset="0"/>
                <a:cs typeface="Arial" charset="0"/>
              </a:rPr>
              <a:t> </a:t>
            </a:r>
            <a:endParaRPr lang="ru-RU" sz="2000" b="1">
              <a:latin typeface="Arial" charset="0"/>
              <a:cs typeface="Arial" charset="0"/>
            </a:endParaRPr>
          </a:p>
          <a:p>
            <a:endParaRPr lang="en-US" sz="2000" b="1">
              <a:latin typeface="Arial" charset="0"/>
            </a:endParaRPr>
          </a:p>
          <a:p>
            <a:endParaRPr lang="en-US" sz="2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6" name="Text Box 4"/>
          <p:cNvSpPr txBox="1">
            <a:spLocks noChangeArrowheads="1"/>
          </p:cNvSpPr>
          <p:nvPr/>
        </p:nvSpPr>
        <p:spPr bwMode="auto">
          <a:xfrm>
            <a:off x="1187450" y="47625"/>
            <a:ext cx="6083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The technical approach and methodology, codes</a:t>
            </a:r>
            <a:endParaRPr lang="ru-RU" sz="20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50917" name="Rectangle 5"/>
          <p:cNvSpPr>
            <a:spLocks noChangeArrowheads="1"/>
          </p:cNvSpPr>
          <p:nvPr/>
        </p:nvSpPr>
        <p:spPr bwMode="auto">
          <a:xfrm>
            <a:off x="184150" y="368300"/>
            <a:ext cx="895985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 u="sng">
                <a:solidFill>
                  <a:srgbClr val="006666"/>
                </a:solidFill>
                <a:latin typeface="Arial" charset="0"/>
              </a:rPr>
              <a:t>The methodology of realization of tasks of the Project includes the mane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 u="sng">
                <a:solidFill>
                  <a:srgbClr val="006666"/>
                </a:solidFill>
                <a:latin typeface="Arial" charset="0"/>
              </a:rPr>
              <a:t>stages: </a:t>
            </a:r>
            <a:endParaRPr lang="en-US" b="1">
              <a:solidFill>
                <a:srgbClr val="006666"/>
              </a:solidFill>
              <a:latin typeface="Arial" charset="0"/>
            </a:endParaRP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solidFill>
                  <a:srgbClr val="009999"/>
                </a:solidFill>
                <a:latin typeface="Arial" charset="0"/>
              </a:rPr>
              <a:t>Preparation and carrying out of experiment: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- Development of the script and the basis tasks of experiment;</a:t>
            </a:r>
          </a:p>
          <a:p>
            <a:pPr>
              <a:buFontTx/>
              <a:buChar char="-"/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 Development of settlement model and carrying out of calculations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of modes and parameters of tests of experiment on the basis of settlement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codes СОКРАТ/В1, PARAM-TG, </a:t>
            </a:r>
            <a:r>
              <a:rPr lang="ru-RU" b="1">
                <a:latin typeface="Arial" charset="0"/>
              </a:rPr>
              <a:t>ТЕЧЬ</a:t>
            </a:r>
            <a:r>
              <a:rPr lang="en-US" b="1">
                <a:latin typeface="Arial" charset="0"/>
              </a:rPr>
              <a:t> - M, RELAP/SCADSIM,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ICARE - CATHARE;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- Assembly, installation fuel assembly and preparation of technological systems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the facility for carrying out of experiment;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- Complex starting-up and adjustment works;</a:t>
            </a:r>
          </a:p>
          <a:p>
            <a:pPr>
              <a:buFontTx/>
              <a:buChar char="-"/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</a:rPr>
              <a:t> Carrying out of experiment.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solidFill>
                  <a:srgbClr val="009999"/>
                </a:solidFill>
                <a:latin typeface="Arial" charset="0"/>
                <a:sym typeface="Symbol" pitchFamily="18" charset="2"/>
              </a:rPr>
              <a:t>Post-test the material analysis:</a:t>
            </a:r>
          </a:p>
          <a:p>
            <a:pPr>
              <a:buFontTx/>
              <a:buChar char="-"/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Cutting on fragments fuel assembly, past tests in experiment, and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preparation templets;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- Optical and electronic microscopy;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- X-rays the analysis.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solidFill>
                  <a:srgbClr val="009999"/>
                </a:solidFill>
                <a:latin typeface="Arial" charset="0"/>
                <a:sym typeface="Symbol" pitchFamily="18" charset="2"/>
              </a:rPr>
              <a:t>Processing results of experiment and release of reports with results:</a:t>
            </a:r>
          </a:p>
          <a:p>
            <a:pPr>
              <a:buFontTx/>
              <a:buChar char="-"/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Measurements of parameters fuel assemblies, controllable in process 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experiments;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latin typeface="Arial" charset="0"/>
                <a:sym typeface="Symbol" pitchFamily="18" charset="2"/>
              </a:rPr>
              <a:t>- Post-test material researches of fuel assemblies.</a:t>
            </a:r>
          </a:p>
          <a:p>
            <a:pPr>
              <a:tabLst>
                <a:tab pos="457200" algn="r"/>
                <a:tab pos="3076575" algn="ctr"/>
                <a:tab pos="6153150" algn="r"/>
              </a:tabLst>
            </a:pPr>
            <a:r>
              <a:rPr lang="en-US" b="1">
                <a:solidFill>
                  <a:srgbClr val="009999"/>
                </a:solidFill>
                <a:latin typeface="Arial" charset="0"/>
                <a:sym typeface="Symbol" pitchFamily="18" charset="2"/>
              </a:rPr>
              <a:t>Preparation and release of the final report.</a:t>
            </a:r>
            <a:r>
              <a:rPr lang="en-US">
                <a:solidFill>
                  <a:srgbClr val="009999"/>
                </a:solidFill>
                <a:latin typeface="Arial" charset="0"/>
                <a:sym typeface="Symbol" pitchFamily="18" charset="2"/>
              </a:rPr>
              <a:t> </a:t>
            </a:r>
            <a:endParaRPr lang="ru-RU">
              <a:solidFill>
                <a:srgbClr val="009999"/>
              </a:solidFill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40" name="Text Box 4"/>
          <p:cNvSpPr txBox="1">
            <a:spLocks noChangeArrowheads="1"/>
          </p:cNvSpPr>
          <p:nvPr/>
        </p:nvSpPr>
        <p:spPr bwMode="auto">
          <a:xfrm>
            <a:off x="539750" y="0"/>
            <a:ext cx="7308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Main characteristics of bundle</a:t>
            </a: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with absorber rod.</a:t>
            </a:r>
            <a:endParaRPr lang="en-US" sz="2400">
              <a:latin typeface="Arial" charset="0"/>
            </a:endParaRPr>
          </a:p>
          <a:p>
            <a:endParaRPr lang="ru-RU" sz="2400" b="1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551968" name="Picture 32" descr="ТВС 3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5" r="14539" b="21722"/>
          <a:stretch>
            <a:fillRect/>
          </a:stretch>
        </p:blipFill>
        <p:spPr bwMode="auto">
          <a:xfrm>
            <a:off x="107950" y="512763"/>
            <a:ext cx="1957388" cy="500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1969" name="Picture 33" descr="ПЭ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0" r="19310"/>
          <a:stretch>
            <a:fillRect/>
          </a:stretch>
        </p:blipFill>
        <p:spPr bwMode="auto">
          <a:xfrm>
            <a:off x="2016125" y="512763"/>
            <a:ext cx="1957388" cy="500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1970" name="Picture 34" descr="Сечение TB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8" t="22098" r="29424" b="17569"/>
          <a:stretch>
            <a:fillRect/>
          </a:stretch>
        </p:blipFill>
        <p:spPr bwMode="auto">
          <a:xfrm>
            <a:off x="1584325" y="4760913"/>
            <a:ext cx="23749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1974" name="Picture 38" descr="Тех хар-ки_e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78" b="6172"/>
          <a:stretch>
            <a:fillRect/>
          </a:stretch>
        </p:blipFill>
        <p:spPr bwMode="auto">
          <a:xfrm>
            <a:off x="3995738" y="512763"/>
            <a:ext cx="4695825" cy="611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6" name="Text Box 6"/>
          <p:cNvSpPr txBox="1">
            <a:spLocks noChangeArrowheads="1"/>
          </p:cNvSpPr>
          <p:nvPr/>
        </p:nvSpPr>
        <p:spPr bwMode="auto">
          <a:xfrm>
            <a:off x="2843213" y="368300"/>
            <a:ext cx="3968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1) The scenario of  SF5 experiment</a:t>
            </a:r>
            <a:endParaRPr lang="ru-RU" b="1">
              <a:solidFill>
                <a:srgbClr val="333399"/>
              </a:solidFill>
              <a:latin typeface="Arial" charset="0"/>
            </a:endParaRPr>
          </a:p>
        </p:txBody>
      </p:sp>
      <p:sp>
        <p:nvSpPr>
          <p:cNvPr id="552968" name="Text Box 8"/>
          <p:cNvSpPr txBox="1">
            <a:spLocks noChangeArrowheads="1"/>
          </p:cNvSpPr>
          <p:nvPr/>
        </p:nvSpPr>
        <p:spPr bwMode="auto">
          <a:xfrm>
            <a:off x="1763713" y="0"/>
            <a:ext cx="550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Suggested scenarios of experiments</a:t>
            </a:r>
            <a:endParaRPr lang="ru-RU" sz="2400" b="1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pic>
        <p:nvPicPr>
          <p:cNvPr id="552973" name="Picture 13" descr="SC SF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8" r="34476" b="44585"/>
          <a:stretch>
            <a:fillRect/>
          </a:stretch>
        </p:blipFill>
        <p:spPr bwMode="auto">
          <a:xfrm>
            <a:off x="1079500" y="765175"/>
            <a:ext cx="7451725" cy="505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9" name="Text Box 5"/>
          <p:cNvSpPr txBox="1">
            <a:spLocks noChangeArrowheads="1"/>
          </p:cNvSpPr>
          <p:nvPr/>
        </p:nvSpPr>
        <p:spPr bwMode="auto">
          <a:xfrm>
            <a:off x="2519363" y="152400"/>
            <a:ext cx="3968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3399"/>
                </a:solidFill>
                <a:latin typeface="Arial" charset="0"/>
              </a:rPr>
              <a:t>2) The scenario of  SF</a:t>
            </a:r>
            <a:r>
              <a:rPr lang="ru-RU" b="1">
                <a:solidFill>
                  <a:srgbClr val="333399"/>
                </a:solidFill>
                <a:latin typeface="Arial" charset="0"/>
              </a:rPr>
              <a:t>6</a:t>
            </a:r>
            <a:r>
              <a:rPr lang="en-US" b="1">
                <a:solidFill>
                  <a:srgbClr val="333399"/>
                </a:solidFill>
                <a:latin typeface="Arial" charset="0"/>
              </a:rPr>
              <a:t> experiment</a:t>
            </a:r>
            <a:endParaRPr lang="ru-RU" b="1">
              <a:solidFill>
                <a:srgbClr val="333399"/>
              </a:solidFill>
              <a:latin typeface="Arial" charset="0"/>
            </a:endParaRPr>
          </a:p>
        </p:txBody>
      </p:sp>
      <p:pic>
        <p:nvPicPr>
          <p:cNvPr id="559110" name="Picture 6" descr="SC SF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54" r="34819" b="48399"/>
          <a:stretch>
            <a:fillRect/>
          </a:stretch>
        </p:blipFill>
        <p:spPr bwMode="auto">
          <a:xfrm>
            <a:off x="1042988" y="549275"/>
            <a:ext cx="7453312" cy="516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2" name="Rectangle 4"/>
          <p:cNvSpPr>
            <a:spLocks noGrp="1" noChangeArrowheads="1"/>
          </p:cNvSpPr>
          <p:nvPr>
            <p:ph type="title"/>
          </p:nvPr>
        </p:nvSpPr>
        <p:spPr>
          <a:xfrm>
            <a:off x="431800" y="188913"/>
            <a:ext cx="8229600" cy="492125"/>
          </a:xfrm>
          <a:noFill/>
          <a:ln/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Expected results under the Project</a:t>
            </a:r>
            <a:endParaRPr lang="ru-RU" sz="2400" b="1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447494" name="Rectangle 6"/>
          <p:cNvSpPr>
            <a:spLocks noChangeArrowheads="1"/>
          </p:cNvSpPr>
          <p:nvPr/>
        </p:nvSpPr>
        <p:spPr bwMode="auto">
          <a:xfrm>
            <a:off x="503238" y="533400"/>
            <a:ext cx="8172450" cy="564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>
                <a:solidFill>
                  <a:srgbClr val="333399"/>
                </a:solidFill>
                <a:latin typeface="Arial" charset="0"/>
              </a:rPr>
              <a:t>At realization of the Project: </a:t>
            </a:r>
          </a:p>
          <a:p>
            <a:pPr>
              <a:lnSpc>
                <a:spcPct val="130000"/>
              </a:lnSpc>
            </a:pPr>
            <a:r>
              <a:rPr lang="en-US" sz="2000" b="1">
                <a:latin typeface="Arial" charset="0"/>
              </a:rPr>
              <a:t>- The information on behaviour of fuel assembly with absorber rod on a basis B4C under accident conditions at the top flooding is received and systematized.</a:t>
            </a:r>
          </a:p>
          <a:p>
            <a:pPr>
              <a:lnSpc>
                <a:spcPct val="130000"/>
              </a:lnSpc>
            </a:pPr>
            <a:r>
              <a:rPr lang="en-US" sz="2000" b="1">
                <a:latin typeface="Arial" charset="0"/>
              </a:rPr>
              <a:t>- Are investigated a degree of oxidation of cladding on length absorber rod depending on temperature and a degree of fusion of metal of the cladding directing pipes and materials of the absorber rod.</a:t>
            </a:r>
          </a:p>
          <a:p>
            <a:pPr>
              <a:lnSpc>
                <a:spcPct val="130000"/>
              </a:lnSpc>
            </a:pPr>
            <a:r>
              <a:rPr lang="en-US" sz="2000" b="1">
                <a:latin typeface="Arial" charset="0"/>
              </a:rPr>
              <a:t>- The structure of the hardened mixes after running off fusion is received.</a:t>
            </a:r>
          </a:p>
          <a:p>
            <a:pPr>
              <a:lnSpc>
                <a:spcPct val="130000"/>
              </a:lnSpc>
            </a:pPr>
            <a:r>
              <a:rPr lang="en-US" sz="2000" b="1">
                <a:latin typeface="Arial" charset="0"/>
              </a:rPr>
              <a:t>- The database for verification accident codes (СОКРАТ/В1, ATHLET, ICARE-CAТHARE, etc.) is expanded.</a:t>
            </a:r>
          </a:p>
          <a:p>
            <a:pPr>
              <a:lnSpc>
                <a:spcPct val="130000"/>
              </a:lnSpc>
            </a:pPr>
            <a:r>
              <a:rPr lang="en-US" sz="2000" b="1">
                <a:latin typeface="Arial" charset="0"/>
              </a:rPr>
              <a:t>The received results can be used for a substantiation of safety of reactors such as VVER (PWR)</a:t>
            </a:r>
            <a:r>
              <a:rPr lang="en-US" sz="2000">
                <a:latin typeface="Arial" charset="0"/>
              </a:rPr>
              <a:t> </a:t>
            </a:r>
            <a:endParaRPr lang="ru-RU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8" name="Rectangle 4"/>
          <p:cNvSpPr>
            <a:spLocks noGrp="1" noChangeArrowheads="1"/>
          </p:cNvSpPr>
          <p:nvPr>
            <p:ph type="title"/>
          </p:nvPr>
        </p:nvSpPr>
        <p:spPr>
          <a:xfrm>
            <a:off x="431800" y="188913"/>
            <a:ext cx="8229600" cy="492125"/>
          </a:xfrm>
          <a:noFill/>
          <a:ln/>
        </p:spPr>
        <p:txBody>
          <a:bodyPr/>
          <a:lstStyle/>
          <a:p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Participants of the Project</a:t>
            </a:r>
            <a:endParaRPr lang="ru-RU" sz="2400" b="1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53989" name="Rectangle 5"/>
          <p:cNvSpPr>
            <a:spLocks noChangeArrowheads="1"/>
          </p:cNvSpPr>
          <p:nvPr/>
        </p:nvSpPr>
        <p:spPr bwMode="auto">
          <a:xfrm>
            <a:off x="503238" y="620713"/>
            <a:ext cx="82296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0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mane participants</a:t>
            </a:r>
            <a:endParaRPr lang="ru-RU" sz="4400">
              <a:solidFill>
                <a:srgbClr val="006666"/>
              </a:solidFill>
            </a:endParaRPr>
          </a:p>
        </p:txBody>
      </p:sp>
      <p:sp>
        <p:nvSpPr>
          <p:cNvPr id="553990" name="Rectangle 6"/>
          <p:cNvSpPr>
            <a:spLocks noChangeArrowheads="1"/>
          </p:cNvSpPr>
          <p:nvPr/>
        </p:nvSpPr>
        <p:spPr bwMode="auto">
          <a:xfrm>
            <a:off x="395288" y="1268413"/>
            <a:ext cx="824547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sz="2000" b="1">
                <a:solidFill>
                  <a:srgbClr val="333399"/>
                </a:solidFill>
                <a:latin typeface="Arial" charset="0"/>
              </a:rPr>
              <a:t>FSUE SRI SIA “LUCH”–</a:t>
            </a:r>
            <a:r>
              <a:rPr lang="en-US" sz="2000" b="1">
                <a:latin typeface="Arial" charset="0"/>
              </a:rPr>
              <a:t>  carrying out of experiments, </a:t>
            </a:r>
            <a:r>
              <a:rPr lang="ru-RU" sz="2000" b="1">
                <a:latin typeface="Arial" charset="0"/>
              </a:rPr>
              <a:t>р</a:t>
            </a:r>
            <a:r>
              <a:rPr lang="en-US" sz="2000" b="1">
                <a:latin typeface="Arial" charset="0"/>
              </a:rPr>
              <a:t>ost-test calculation  and material analysis;</a:t>
            </a:r>
          </a:p>
          <a:p>
            <a:pPr>
              <a:lnSpc>
                <a:spcPct val="140000"/>
              </a:lnSpc>
            </a:pPr>
            <a:endParaRPr lang="en-US" sz="2000" b="1">
              <a:latin typeface="Arial" charset="0"/>
            </a:endParaRPr>
          </a:p>
          <a:p>
            <a:pPr>
              <a:lnSpc>
                <a:spcPct val="140000"/>
              </a:lnSpc>
            </a:pPr>
            <a:r>
              <a:rPr lang="en-US" sz="2000" b="1">
                <a:solidFill>
                  <a:srgbClr val="333399"/>
                </a:solidFill>
                <a:latin typeface="Arial" charset="0"/>
              </a:rPr>
              <a:t>IBRAE RAS –</a:t>
            </a:r>
            <a:r>
              <a:rPr lang="en-US" sz="2000" b="1">
                <a:latin typeface="Arial" charset="0"/>
              </a:rPr>
              <a:t> development of scenario</a:t>
            </a:r>
            <a:r>
              <a:rPr lang="en-US"/>
              <a:t> </a:t>
            </a:r>
            <a:r>
              <a:rPr lang="en-US" sz="2000" b="1">
                <a:latin typeface="Arial" charset="0"/>
              </a:rPr>
              <a:t>of experiments, the pre-test and post-test analysis;</a:t>
            </a:r>
          </a:p>
          <a:p>
            <a:pPr>
              <a:lnSpc>
                <a:spcPct val="140000"/>
              </a:lnSpc>
            </a:pPr>
            <a:endParaRPr lang="en-US" sz="2000" b="1">
              <a:latin typeface="Arial" charset="0"/>
            </a:endParaRPr>
          </a:p>
          <a:p>
            <a:pPr>
              <a:lnSpc>
                <a:spcPct val="140000"/>
              </a:lnSpc>
            </a:pPr>
            <a:r>
              <a:rPr lang="en-US" sz="2000" b="1">
                <a:solidFill>
                  <a:srgbClr val="333399"/>
                </a:solidFill>
                <a:latin typeface="Arial" charset="0"/>
              </a:rPr>
              <a:t>OKB “GIDROPRESS”</a:t>
            </a:r>
            <a:r>
              <a:rPr lang="en-US" sz="2000" b="1">
                <a:latin typeface="Arial" charset="0"/>
              </a:rPr>
              <a:t> – development of scenario of experiments, the analysis of a degree of conformity of experiments, pre-test and post-test </a:t>
            </a:r>
            <a:r>
              <a:rPr lang="en-US" b="1"/>
              <a:t>analysis</a:t>
            </a:r>
            <a:endParaRPr lang="ru-RU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кстура">
  <a:themeElements>
    <a:clrScheme name="Текстура 7">
      <a:dk1>
        <a:srgbClr val="000000"/>
      </a:dk1>
      <a:lt1>
        <a:srgbClr val="DBDAC2"/>
      </a:lt1>
      <a:dk2>
        <a:srgbClr val="827F4C"/>
      </a:dk2>
      <a:lt2>
        <a:srgbClr val="C0BC94"/>
      </a:lt2>
      <a:accent1>
        <a:srgbClr val="AAA578"/>
      </a:accent1>
      <a:accent2>
        <a:srgbClr val="A2A4AC"/>
      </a:accent2>
      <a:accent3>
        <a:srgbClr val="EAEADD"/>
      </a:accent3>
      <a:accent4>
        <a:srgbClr val="000000"/>
      </a:accent4>
      <a:accent5>
        <a:srgbClr val="D2CFBE"/>
      </a:accent5>
      <a:accent6>
        <a:srgbClr val="92949B"/>
      </a:accent6>
      <a:hlink>
        <a:srgbClr val="5B8800"/>
      </a:hlink>
      <a:folHlink>
        <a:srgbClr val="686532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0</TotalTime>
  <Words>696</Words>
  <Application>Microsoft Office PowerPoint</Application>
  <PresentationFormat>Bildschirmpräsentation (4:3)</PresentationFormat>
  <Paragraphs>86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Times New Roman</vt:lpstr>
      <vt:lpstr>Tahoma</vt:lpstr>
      <vt:lpstr>Arial</vt:lpstr>
      <vt:lpstr>Wingdings</vt:lpstr>
      <vt:lpstr>Symbol</vt:lpstr>
      <vt:lpstr>Текстура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Expected results under the Project</vt:lpstr>
      <vt:lpstr>Participants of the Project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Peters, Ursula</cp:lastModifiedBy>
  <cp:revision>492</cp:revision>
  <cp:lastPrinted>2004-10-18T07:38:43Z</cp:lastPrinted>
  <dcterms:created xsi:type="dcterms:W3CDTF">2002-08-21T11:50:12Z</dcterms:created>
  <dcterms:modified xsi:type="dcterms:W3CDTF">2012-10-11T16:46:33Z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Project proposal on bundle tests with B4C absorber rod</vt:lpwstr>
  </property>
</Properties>
</file>