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461" r:id="rId2"/>
    <p:sldId id="464" r:id="rId3"/>
    <p:sldId id="359" r:id="rId4"/>
    <p:sldId id="430" r:id="rId5"/>
    <p:sldId id="455" r:id="rId6"/>
    <p:sldId id="456" r:id="rId7"/>
    <p:sldId id="457" r:id="rId8"/>
    <p:sldId id="463" r:id="rId9"/>
    <p:sldId id="406" r:id="rId10"/>
    <p:sldId id="458" r:id="rId11"/>
    <p:sldId id="459" r:id="rId12"/>
    <p:sldId id="460" r:id="rId13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333399"/>
    <a:srgbClr val="990033"/>
    <a:srgbClr val="009999"/>
    <a:srgbClr val="006666"/>
    <a:srgbClr val="3399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522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78" y="-72"/>
      </p:cViewPr>
      <p:guideLst>
        <p:guide orient="horz" pos="2141"/>
        <p:guide pos="311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938" y="0"/>
            <a:ext cx="42783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938" y="6456363"/>
            <a:ext cx="427831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fld id="{41DF6CDE-59C1-4FEF-A2C1-A6D88207599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28975"/>
            <a:ext cx="72390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831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56363"/>
            <a:ext cx="427831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fld id="{FA858BD0-82BA-4EE6-891B-8AAF28E5431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36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64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64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7030B-D9D9-48E0-B49C-BBB55672B8AD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7B38-097E-413E-89C7-72694547D05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3B09A-B69E-4C22-BC1C-DFE218BD0C1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9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9D14-20CD-4AEF-90C9-F647ABF70AC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3C111-1F99-4A1E-AAB6-DDBF4F0C38D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0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A75A-FB70-4BD9-AE00-1A1E28B8D8B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6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BB941-9D6B-4AC5-9B9D-2815E316985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FD36F-55FF-43EB-A95C-09E2B2BF914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0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C6FF-7957-4912-8EB6-A50CCCE3942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FD806-66CA-4944-BEF5-23177700C96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3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E78D4-941A-47F2-A72F-F89EEC30A0E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6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85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67B6382D-42E6-47D6-B3DC-9A2BFBF27FA7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7200900" y="296863"/>
            <a:ext cx="102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 S T C</a:t>
            </a:r>
            <a:r>
              <a:rPr lang="ru-RU" sz="2000"/>
              <a:t> </a:t>
            </a: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2376488" y="3968750"/>
            <a:ext cx="46799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Presented by V. Nalivaev</a:t>
            </a:r>
            <a:endParaRPr lang="ru-RU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7064" name="Text Box 8"/>
          <p:cNvSpPr txBox="1">
            <a:spLocks noChangeArrowheads="1"/>
          </p:cNvSpPr>
          <p:nvPr/>
        </p:nvSpPr>
        <p:spPr bwMode="auto">
          <a:xfrm>
            <a:off x="792163" y="1736725"/>
            <a:ext cx="81724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Study of Fuel Assemblies with Boron Carbide Absorber Rods under Severe Accident Conditions </a:t>
            </a:r>
            <a:endParaRPr lang="ru-RU" sz="24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the PARAMETER-SF Test Series</a:t>
            </a:r>
            <a:r>
              <a:rPr lang="en-US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400" b="1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7065" name="Rectangle 9"/>
          <p:cNvSpPr>
            <a:spLocks noChangeArrowheads="1"/>
          </p:cNvSpPr>
          <p:nvPr/>
        </p:nvSpPr>
        <p:spPr bwMode="auto">
          <a:xfrm>
            <a:off x="3203575" y="3249613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The Project ISTC #3936</a:t>
            </a: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</a:t>
            </a:r>
            <a:r>
              <a:rPr lang="ru-RU" sz="1600" b="1">
                <a:latin typeface="Arial" charset="0"/>
                <a:cs typeface="Times New Roman" pitchFamily="18" charset="0"/>
              </a:rPr>
              <a:t> </a:t>
            </a:r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7070" name="Text Box 4"/>
          <p:cNvSpPr txBox="1">
            <a:spLocks noChangeArrowheads="1"/>
          </p:cNvSpPr>
          <p:nvPr/>
        </p:nvSpPr>
        <p:spPr bwMode="auto">
          <a:xfrm>
            <a:off x="250825" y="152400"/>
            <a:ext cx="29670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latin typeface="Arial" charset="0"/>
                <a:cs typeface="Arial" charset="0"/>
              </a:rPr>
              <a:t>FSUE SRI SIA “LUCH”</a:t>
            </a:r>
            <a:r>
              <a:rPr lang="ru-RU" sz="2000">
                <a:latin typeface="Arial" charset="0"/>
                <a:cs typeface="Arial" charset="0"/>
              </a:rPr>
              <a:t> </a:t>
            </a:r>
            <a:endParaRPr lang="en-US" sz="2000" b="1">
              <a:latin typeface="Arial" charset="0"/>
              <a:cs typeface="Arial" charset="0"/>
            </a:endParaRPr>
          </a:p>
          <a:p>
            <a:r>
              <a:rPr lang="en-US" sz="2000" b="1">
                <a:latin typeface="Arial" charset="0"/>
                <a:cs typeface="Arial" charset="0"/>
              </a:rPr>
              <a:t>IBRAE RAS </a:t>
            </a:r>
            <a:endParaRPr lang="ru-RU" sz="2000" b="1">
              <a:latin typeface="Arial" charset="0"/>
              <a:cs typeface="Arial" charset="0"/>
            </a:endParaRPr>
          </a:p>
          <a:p>
            <a:r>
              <a:rPr lang="en-US" sz="2000" b="1">
                <a:latin typeface="Arial" charset="0"/>
                <a:cs typeface="Arial" charset="0"/>
              </a:rPr>
              <a:t>OKB “GIDROPRESS”</a:t>
            </a: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”</a:t>
            </a:r>
            <a:r>
              <a:rPr lang="ru-RU" sz="1800">
                <a:latin typeface="Tahoma" pitchFamily="34" charset="0"/>
                <a:cs typeface="Arial" charset="0"/>
              </a:rPr>
              <a:t> </a:t>
            </a:r>
          </a:p>
        </p:txBody>
      </p:sp>
      <p:sp>
        <p:nvSpPr>
          <p:cNvPr id="557071" name="Text Box 15"/>
          <p:cNvSpPr txBox="1">
            <a:spLocks noChangeArrowheads="1"/>
          </p:cNvSpPr>
          <p:nvPr/>
        </p:nvSpPr>
        <p:spPr bwMode="auto">
          <a:xfrm>
            <a:off x="1439863" y="5984875"/>
            <a:ext cx="60848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CEG-SAM – 1</a:t>
            </a:r>
            <a:r>
              <a:rPr lang="ru-RU" sz="1600" b="1" i="1">
                <a:solidFill>
                  <a:srgbClr val="000000"/>
                </a:solidFill>
                <a:latin typeface="Arial" charset="0"/>
              </a:rPr>
              <a:t>6</a:t>
            </a: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, Moscow, Russia</a:t>
            </a:r>
            <a:r>
              <a:rPr lang="en-GB" sz="1600" b="1" i="1">
                <a:solidFill>
                  <a:srgbClr val="000000"/>
                </a:solidFill>
                <a:latin typeface="Arial" charset="0"/>
              </a:rPr>
              <a:t>, September </a:t>
            </a:r>
            <a:r>
              <a:rPr lang="ru-RU" sz="1600" b="1" i="1">
                <a:solidFill>
                  <a:srgbClr val="000000"/>
                </a:solidFill>
                <a:latin typeface="Arial" charset="0"/>
              </a:rPr>
              <a:t>8-9</a:t>
            </a:r>
            <a:r>
              <a:rPr lang="en-GB" sz="1600" b="1" i="1">
                <a:solidFill>
                  <a:srgbClr val="000000"/>
                </a:solidFill>
                <a:latin typeface="Arial" charset="0"/>
              </a:rPr>
              <a:t>, 200</a:t>
            </a: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9</a:t>
            </a:r>
            <a:endParaRPr lang="ru-RU" sz="1600" b="1" i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229600" cy="492125"/>
          </a:xfrm>
          <a:noFill/>
          <a:ln/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Participants of the Project</a:t>
            </a:r>
            <a:endParaRPr lang="ru-RU" sz="24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3989" name="Rectangle 5"/>
          <p:cNvSpPr>
            <a:spLocks noChangeArrowheads="1"/>
          </p:cNvSpPr>
          <p:nvPr/>
        </p:nvSpPr>
        <p:spPr bwMode="auto">
          <a:xfrm>
            <a:off x="503238" y="620713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mane participants</a:t>
            </a:r>
            <a:endParaRPr lang="ru-RU" sz="4400">
              <a:solidFill>
                <a:srgbClr val="006666"/>
              </a:solidFill>
            </a:endParaRPr>
          </a:p>
        </p:txBody>
      </p:sp>
      <p:sp>
        <p:nvSpPr>
          <p:cNvPr id="553990" name="Rectangle 6"/>
          <p:cNvSpPr>
            <a:spLocks noChangeArrowheads="1"/>
          </p:cNvSpPr>
          <p:nvPr/>
        </p:nvSpPr>
        <p:spPr bwMode="auto">
          <a:xfrm>
            <a:off x="395288" y="1268413"/>
            <a:ext cx="82454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FSUE SRI SIA “LUCH”–</a:t>
            </a:r>
            <a:r>
              <a:rPr lang="en-US" sz="2000" b="1">
                <a:latin typeface="Arial" charset="0"/>
              </a:rPr>
              <a:t>  carrying out of experiments, </a:t>
            </a:r>
            <a:r>
              <a:rPr lang="ru-RU" sz="2000" b="1">
                <a:latin typeface="Arial" charset="0"/>
              </a:rPr>
              <a:t>р</a:t>
            </a:r>
            <a:r>
              <a:rPr lang="en-US" sz="2000" b="1">
                <a:latin typeface="Arial" charset="0"/>
              </a:rPr>
              <a:t>ost-test calculation  and material analysis;</a:t>
            </a:r>
          </a:p>
          <a:p>
            <a:pPr>
              <a:lnSpc>
                <a:spcPct val="140000"/>
              </a:lnSpc>
            </a:pPr>
            <a:endParaRPr lang="en-US" sz="2000" b="1"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IBRAE RAS –</a:t>
            </a:r>
            <a:r>
              <a:rPr lang="en-US" sz="2000" b="1">
                <a:latin typeface="Arial" charset="0"/>
              </a:rPr>
              <a:t> development of scenario</a:t>
            </a:r>
            <a:r>
              <a:rPr lang="en-US"/>
              <a:t> </a:t>
            </a:r>
            <a:r>
              <a:rPr lang="en-US" sz="2000" b="1">
                <a:latin typeface="Arial" charset="0"/>
              </a:rPr>
              <a:t>of experiments, the pre-test and post-test analysis;</a:t>
            </a:r>
          </a:p>
          <a:p>
            <a:pPr>
              <a:lnSpc>
                <a:spcPct val="140000"/>
              </a:lnSpc>
            </a:pPr>
            <a:endParaRPr lang="en-US" sz="2000" b="1"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333399"/>
                </a:solidFill>
                <a:latin typeface="Arial" charset="0"/>
              </a:rPr>
              <a:t>OKB “GIDROPRESS”</a:t>
            </a:r>
            <a:r>
              <a:rPr lang="en-US" b="1">
                <a:solidFill>
                  <a:schemeClr val="bg1"/>
                </a:solidFill>
              </a:rPr>
              <a:t>”</a:t>
            </a:r>
            <a:r>
              <a:rPr lang="en-US" sz="2000" b="1">
                <a:latin typeface="Arial" charset="0"/>
              </a:rPr>
              <a:t>– development of scenario of experiments, the analysis of a degree of conformity of experiments, pre-test and post-test </a:t>
            </a:r>
            <a:r>
              <a:rPr lang="en-US" b="1"/>
              <a:t>analysis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3" name="Rectangle 5"/>
          <p:cNvSpPr>
            <a:spLocks noChangeArrowheads="1"/>
          </p:cNvSpPr>
          <p:nvPr/>
        </p:nvSpPr>
        <p:spPr bwMode="auto">
          <a:xfrm>
            <a:off x="576263" y="692150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Leading experts of the organizations:</a:t>
            </a:r>
            <a:endParaRPr lang="ru-RU" sz="2000" b="1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2016125" y="1268413"/>
            <a:ext cx="57816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A.A. Bochvar FSUE VNIINM, </a:t>
            </a:r>
          </a:p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A.I. Leipunsky SRC RF - IPPE, </a:t>
            </a:r>
          </a:p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RRC “Kurchatov institute”,</a:t>
            </a:r>
            <a:r>
              <a:rPr lang="ru-RU" sz="2000">
                <a:latin typeface="Arial" charset="0"/>
              </a:rPr>
              <a:t> </a:t>
            </a:r>
            <a:endParaRPr lang="ru-RU" sz="2000" b="1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Open Society «Moscow factory of polymetals»</a:t>
            </a:r>
          </a:p>
        </p:txBody>
      </p:sp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503238" y="152400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Participants of the Project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6" name="Rectangle 4"/>
          <p:cNvSpPr>
            <a:spLocks noChangeArrowheads="1"/>
          </p:cNvSpPr>
          <p:nvPr/>
        </p:nvSpPr>
        <p:spPr bwMode="auto">
          <a:xfrm>
            <a:off x="684213" y="1160463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 of realization of the Project - 24 months</a:t>
            </a:r>
            <a:r>
              <a:rPr lang="en-US" sz="2000">
                <a:solidFill>
                  <a:srgbClr val="006666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006666"/>
                </a:solidFill>
                <a:latin typeface="Arial" charset="0"/>
              </a:rPr>
            </a:b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expected volume of financing - $ 600 thousand</a:t>
            </a:r>
            <a:endParaRPr lang="ru-RU" sz="2400" b="1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81" name="Rectangle 5"/>
          <p:cNvSpPr>
            <a:spLocks noChangeArrowheads="1"/>
          </p:cNvSpPr>
          <p:nvPr/>
        </p:nvSpPr>
        <p:spPr bwMode="auto">
          <a:xfrm>
            <a:off x="539750" y="944563"/>
            <a:ext cx="8280400" cy="2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99"/>
                </a:solidFill>
                <a:latin typeface="Arial" charset="0"/>
              </a:rPr>
              <a:t>The proposal under the project #3936</a:t>
            </a:r>
            <a:r>
              <a:rPr lang="ru-RU" sz="2000" b="1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333399"/>
                </a:solidFill>
                <a:latin typeface="Arial" charset="0"/>
              </a:rPr>
              <a:t>have been considered on:</a:t>
            </a:r>
          </a:p>
          <a:p>
            <a:r>
              <a:rPr lang="en-US" b="1">
                <a:latin typeface="Arial" charset="0"/>
              </a:rPr>
              <a:t> </a:t>
            </a:r>
          </a:p>
          <a:p>
            <a:r>
              <a:rPr lang="en-US" b="1">
                <a:latin typeface="Arial" charset="0"/>
              </a:rPr>
              <a:t>- </a:t>
            </a:r>
            <a:r>
              <a:rPr lang="en-US" sz="2400" b="1">
                <a:latin typeface="Arial" charset="0"/>
              </a:rPr>
              <a:t>14th International QUENCH Workshop 4-6 November, 2008, FZK, Karlsruhe, Germany;</a:t>
            </a:r>
          </a:p>
          <a:p>
            <a:r>
              <a:rPr lang="en-US" sz="2400" b="1">
                <a:latin typeface="Arial" charset="0"/>
              </a:rPr>
              <a:t> </a:t>
            </a:r>
          </a:p>
          <a:p>
            <a:r>
              <a:rPr lang="en-US" sz="2400" b="1">
                <a:latin typeface="Arial" charset="0"/>
              </a:rPr>
              <a:t>- 15th CEG-SAM Meeting, Villigen, Switzerland 10-12 March,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68300"/>
            <a:ext cx="8915400" cy="58689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</a:pPr>
            <a:endParaRPr lang="ru-RU" sz="2000" b="1">
              <a:effectLst/>
              <a:latin typeface="Arial" charset="0"/>
            </a:endParaRP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228600" y="260350"/>
            <a:ext cx="8915400" cy="586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solidFill>
                  <a:srgbClr val="333399"/>
                </a:solidFill>
                <a:latin typeface="Arial" charset="0"/>
              </a:rPr>
              <a:t>Objective</a:t>
            </a:r>
            <a:r>
              <a:rPr lang="ru-RU" sz="2400" b="1">
                <a:solidFill>
                  <a:srgbClr val="333399"/>
                </a:solidFill>
                <a:latin typeface="Arial" charset="0"/>
              </a:rPr>
              <a:t>:</a:t>
            </a:r>
            <a:endParaRPr lang="en-US" sz="2400" b="1">
              <a:solidFill>
                <a:srgbClr val="333399"/>
              </a:solidFill>
              <a:latin typeface="Arial" charset="0"/>
            </a:endParaRP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333399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>
                <a:latin typeface="Arial" charset="0"/>
              </a:rPr>
              <a:t>    </a:t>
            </a:r>
            <a:r>
              <a:rPr lang="en-US" sz="20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The study of behaviour of two 18-rods simulators fuel assembly VVER-1000 completed with standard constructional materials (constructional, fuel and  absorber elements on basis of B</a:t>
            </a:r>
            <a:r>
              <a:rPr lang="en-US" b="1">
                <a:latin typeface="Arial" charset="0"/>
              </a:rPr>
              <a:t>4</a:t>
            </a:r>
            <a:r>
              <a:rPr lang="en-US" sz="2400" b="1">
                <a:latin typeface="Arial" charset="0"/>
              </a:rPr>
              <a:t>C) under severe accident conditions at the top flooding.</a:t>
            </a: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2463800" y="23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8933" name="Text Box 5"/>
          <p:cNvSpPr txBox="1">
            <a:spLocks noChangeArrowheads="1"/>
          </p:cNvSpPr>
          <p:nvPr/>
        </p:nvSpPr>
        <p:spPr bwMode="auto">
          <a:xfrm>
            <a:off x="2339975" y="115888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mane tasks of the Project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08934" name="Text Box 6"/>
          <p:cNvSpPr txBox="1">
            <a:spLocks noChangeArrowheads="1"/>
          </p:cNvSpPr>
          <p:nvPr/>
        </p:nvSpPr>
        <p:spPr bwMode="auto">
          <a:xfrm>
            <a:off x="179388" y="549275"/>
            <a:ext cx="8794750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Task 1.</a:t>
            </a: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u="sng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first year of the Project</a:t>
            </a:r>
            <a:r>
              <a:rPr lang="en-US" b="1" u="sng"/>
              <a:t> </a:t>
            </a:r>
            <a:endParaRPr lang="en-US" b="1"/>
          </a:p>
          <a:p>
            <a:r>
              <a:rPr lang="en-US" b="1">
                <a:latin typeface="Arial" charset="0"/>
              </a:rPr>
              <a:t>The study of change of structure of materials of fuel assembly VVER-1000 </a:t>
            </a:r>
          </a:p>
          <a:p>
            <a:r>
              <a:rPr lang="en-US" b="1">
                <a:latin typeface="Arial" charset="0"/>
              </a:rPr>
              <a:t>with absorber element under initial stage of severe accident conditions </a:t>
            </a:r>
          </a:p>
          <a:p>
            <a:r>
              <a:rPr lang="en-US" b="1">
                <a:latin typeface="Arial" charset="0"/>
              </a:rPr>
              <a:t>at the top flooding of assembly, heated up to temperature less 1250°С </a:t>
            </a:r>
          </a:p>
          <a:p>
            <a:r>
              <a:rPr lang="en-US" b="1">
                <a:latin typeface="Arial" charset="0"/>
              </a:rPr>
              <a:t>(PARAMETER-SF5):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Preparation and carrying out of </a:t>
            </a:r>
            <a:r>
              <a:rPr lang="en-US" b="1">
                <a:solidFill>
                  <a:srgbClr val="333399"/>
                </a:solidFill>
              </a:rPr>
              <a:t>PARAMETER-SF5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Post-test the material analysis.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Processing results of </a:t>
            </a:r>
            <a:r>
              <a:rPr lang="en-US" b="1">
                <a:solidFill>
                  <a:srgbClr val="333399"/>
                </a:solidFill>
              </a:rPr>
              <a:t>PARAMETER-SF5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</a:t>
            </a:r>
            <a:r>
              <a:rPr lang="en-US" b="1">
                <a:latin typeface="Arial" charset="0"/>
              </a:rPr>
              <a:t>.</a:t>
            </a:r>
            <a:endParaRPr lang="ru-RU">
              <a:solidFill>
                <a:srgbClr val="333399"/>
              </a:solidFill>
              <a:latin typeface="Arial" charset="0"/>
            </a:endParaRPr>
          </a:p>
          <a:p>
            <a:endParaRPr lang="ru-RU" sz="2000" b="1">
              <a:solidFill>
                <a:srgbClr val="A50021"/>
              </a:solidFill>
              <a:latin typeface="Arial" charset="0"/>
            </a:endParaRPr>
          </a:p>
          <a:p>
            <a:r>
              <a:rPr lang="en-US" b="1">
                <a:latin typeface="Arial" charset="0"/>
              </a:rPr>
              <a:t>  </a:t>
            </a:r>
            <a:endParaRPr lang="en-US" b="1">
              <a:solidFill>
                <a:srgbClr val="333399"/>
              </a:solidFill>
              <a:latin typeface="Arial" charset="0"/>
            </a:endParaRPr>
          </a:p>
          <a:p>
            <a:r>
              <a:rPr lang="en-US" sz="2000" b="1" u="sng">
                <a:solidFill>
                  <a:srgbClr val="006666"/>
                </a:solidFill>
                <a:latin typeface="Arial" charset="0"/>
              </a:rPr>
              <a:t>Task 2. The second year of the Project </a:t>
            </a:r>
          </a:p>
          <a:p>
            <a:r>
              <a:rPr lang="en-US" b="1">
                <a:latin typeface="Arial" charset="0"/>
              </a:rPr>
              <a:t>The study of change of structure of materials of fuel assembly VVER-1000 with </a:t>
            </a:r>
          </a:p>
          <a:p>
            <a:r>
              <a:rPr lang="en-US" b="1">
                <a:latin typeface="Arial" charset="0"/>
              </a:rPr>
              <a:t>absorber elements under severe accident conditions at the top flooding </a:t>
            </a:r>
          </a:p>
          <a:p>
            <a:r>
              <a:rPr lang="en-US" b="1">
                <a:latin typeface="Arial" charset="0"/>
              </a:rPr>
              <a:t>of assembly, heated up to temperature less 1450°С (PARAMETER-SF6):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Preparation and carrying out of </a:t>
            </a:r>
            <a:r>
              <a:rPr lang="en-US" b="1">
                <a:solidFill>
                  <a:srgbClr val="333399"/>
                </a:solidFill>
              </a:rPr>
              <a:t>PARAMETER-SF6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Post-test the material analysis.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Processing results of </a:t>
            </a:r>
            <a:r>
              <a:rPr lang="en-US" b="1">
                <a:solidFill>
                  <a:srgbClr val="333399"/>
                </a:solidFill>
              </a:rPr>
              <a:t>PARAMETER-SF6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Preparation and release of the final report.</a:t>
            </a:r>
            <a:endParaRPr lang="en-US" sz="2000" b="1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r>
              <a:rPr lang="en-US" sz="2000" b="1">
                <a:latin typeface="Arial" charset="0"/>
                <a:cs typeface="Arial" charset="0"/>
              </a:rPr>
              <a:t> </a:t>
            </a:r>
            <a:endParaRPr lang="ru-RU" sz="2000" b="1">
              <a:latin typeface="Arial" charset="0"/>
              <a:cs typeface="Arial" charset="0"/>
            </a:endParaRPr>
          </a:p>
          <a:p>
            <a:endParaRPr lang="en-US" sz="2000" b="1">
              <a:latin typeface="Arial" charset="0"/>
            </a:endParaRPr>
          </a:p>
          <a:p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1187450" y="47625"/>
            <a:ext cx="608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technical approach and methodology, codes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184150" y="368300"/>
            <a:ext cx="89598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 u="sng">
                <a:solidFill>
                  <a:srgbClr val="006666"/>
                </a:solidFill>
                <a:latin typeface="Arial" charset="0"/>
              </a:rPr>
              <a:t>The methodology of realization of tasks of the Project includes the mane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 u="sng">
                <a:solidFill>
                  <a:srgbClr val="006666"/>
                </a:solidFill>
                <a:latin typeface="Arial" charset="0"/>
              </a:rPr>
              <a:t>stages: </a:t>
            </a:r>
            <a:endParaRPr lang="en-US" b="1">
              <a:solidFill>
                <a:srgbClr val="006666"/>
              </a:solidFill>
              <a:latin typeface="Arial" charset="0"/>
            </a:endParaRP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</a:rPr>
              <a:t>Preparation and carrying out of experiment: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- Development of the script and the basis tasks of experiment;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 Development of settlement model and carrying out of calculations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of modes and parameters of tests of experiment on the basis of settlement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codes СОКРАТ/В1, PARAM-TG, </a:t>
            </a:r>
            <a:r>
              <a:rPr lang="ru-RU" b="1">
                <a:latin typeface="Arial" charset="0"/>
              </a:rPr>
              <a:t>ТЕЧЬ</a:t>
            </a:r>
            <a:r>
              <a:rPr lang="en-US" b="1">
                <a:latin typeface="Arial" charset="0"/>
              </a:rPr>
              <a:t> - M, RELAP/SCADSIM,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ICARE - CATHARE;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- Assembly, installation fuel assembly and preparation of technological systems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the facility for carrying out of experiment;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- Complex starting-up and adjustment works;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 Carrying out of experiment.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  <a:sym typeface="Symbol" pitchFamily="18" charset="2"/>
              </a:rPr>
              <a:t>Post-test the material analysis: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Cutting on fragments fuel assembly, past tests in experiment, and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preparation templets;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- Optical and electronic microscopy;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- X-rays the analysis.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  <a:sym typeface="Symbol" pitchFamily="18" charset="2"/>
              </a:rPr>
              <a:t>Processing results of experiment and release of reports with results: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Measurements of parameters fuel assemblies, controllable in process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experiments;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- Post-test material researches of fuel assemblies.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  <a:sym typeface="Symbol" pitchFamily="18" charset="2"/>
              </a:rPr>
              <a:t>Preparation and release of the final report.</a:t>
            </a:r>
            <a:r>
              <a:rPr lang="en-US">
                <a:solidFill>
                  <a:srgbClr val="009999"/>
                </a:solidFill>
                <a:latin typeface="Arial" charset="0"/>
                <a:sym typeface="Symbol" pitchFamily="18" charset="2"/>
              </a:rPr>
              <a:t> </a:t>
            </a:r>
            <a:endParaRPr lang="ru-RU">
              <a:solidFill>
                <a:srgbClr val="009999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539750" y="0"/>
            <a:ext cx="7308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Main characteristics of bundle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with absorber rod.</a:t>
            </a:r>
            <a:endParaRPr lang="en-US" sz="2400">
              <a:latin typeface="Arial" charset="0"/>
            </a:endParaRPr>
          </a:p>
          <a:p>
            <a:endParaRPr lang="ru-RU" sz="24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51968" name="Picture 32" descr="ТВС 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5" r="14539" b="21722"/>
          <a:stretch>
            <a:fillRect/>
          </a:stretch>
        </p:blipFill>
        <p:spPr bwMode="auto">
          <a:xfrm>
            <a:off x="107950" y="512763"/>
            <a:ext cx="1957388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1969" name="Picture 33" descr="ПЭ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r="19310"/>
          <a:stretch>
            <a:fillRect/>
          </a:stretch>
        </p:blipFill>
        <p:spPr bwMode="auto">
          <a:xfrm>
            <a:off x="2016125" y="512763"/>
            <a:ext cx="1957388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1970" name="Picture 34" descr="Сечение TB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8" t="22098" r="29424" b="17569"/>
          <a:stretch>
            <a:fillRect/>
          </a:stretch>
        </p:blipFill>
        <p:spPr bwMode="auto">
          <a:xfrm>
            <a:off x="1584325" y="4760913"/>
            <a:ext cx="23749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1974" name="Picture 38" descr="Тех хар-ки_e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 b="6172"/>
          <a:stretch>
            <a:fillRect/>
          </a:stretch>
        </p:blipFill>
        <p:spPr bwMode="auto">
          <a:xfrm>
            <a:off x="3995738" y="512763"/>
            <a:ext cx="4695825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6" name="Text Box 6"/>
          <p:cNvSpPr txBox="1">
            <a:spLocks noChangeArrowheads="1"/>
          </p:cNvSpPr>
          <p:nvPr/>
        </p:nvSpPr>
        <p:spPr bwMode="auto">
          <a:xfrm>
            <a:off x="2843213" y="368300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1) The scenario of  SF5 experiment</a:t>
            </a:r>
            <a:endParaRPr lang="ru-RU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552968" name="Text Box 8"/>
          <p:cNvSpPr txBox="1">
            <a:spLocks noChangeArrowheads="1"/>
          </p:cNvSpPr>
          <p:nvPr/>
        </p:nvSpPr>
        <p:spPr bwMode="auto">
          <a:xfrm>
            <a:off x="1763713" y="0"/>
            <a:ext cx="550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Suggested scenarios of experiments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552973" name="Picture 13" descr="SC S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8" r="34476" b="44585"/>
          <a:stretch>
            <a:fillRect/>
          </a:stretch>
        </p:blipFill>
        <p:spPr bwMode="auto">
          <a:xfrm>
            <a:off x="1079500" y="765175"/>
            <a:ext cx="7451725" cy="50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5"/>
          <p:cNvSpPr txBox="1">
            <a:spLocks noChangeArrowheads="1"/>
          </p:cNvSpPr>
          <p:nvPr/>
        </p:nvSpPr>
        <p:spPr bwMode="auto">
          <a:xfrm>
            <a:off x="2519363" y="152400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2) The scenario of  SF</a:t>
            </a:r>
            <a:r>
              <a:rPr lang="ru-RU" b="1">
                <a:solidFill>
                  <a:srgbClr val="333399"/>
                </a:solidFill>
                <a:latin typeface="Arial" charset="0"/>
              </a:rPr>
              <a:t>6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 experiment</a:t>
            </a:r>
            <a:endParaRPr lang="ru-RU" b="1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559110" name="Picture 6" descr="SC SF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" r="34819" b="48399"/>
          <a:stretch>
            <a:fillRect/>
          </a:stretch>
        </p:blipFill>
        <p:spPr bwMode="auto">
          <a:xfrm>
            <a:off x="1042988" y="549275"/>
            <a:ext cx="7453312" cy="516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229600" cy="492125"/>
          </a:xfrm>
          <a:noFill/>
          <a:ln/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Expected results under the Project</a:t>
            </a:r>
            <a:endParaRPr lang="ru-RU" sz="24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47494" name="Rectangle 6"/>
          <p:cNvSpPr>
            <a:spLocks noChangeArrowheads="1"/>
          </p:cNvSpPr>
          <p:nvPr/>
        </p:nvSpPr>
        <p:spPr bwMode="auto">
          <a:xfrm>
            <a:off x="503238" y="533400"/>
            <a:ext cx="817245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At realization of the Project: 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The information on behaviour of fuel assembly with absorber rod on a basis B4C under accident conditions at the top flooding is received and systematized.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Are investigated a degree of oxidation of cladding on length absorber rod depending on temperature and a degree of fusion of metal of the cladding directing pipes and materials of the absorber rod.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The structure of the hardened mixes after running off fusion is received.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The database for verification accident codes (СОКРАТ/В1, ATHLET, ICARE-CAТHARE, etc.) is expanded.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The received results can be used for a substantiation of safety of reactors such as VVER (PWR)</a:t>
            </a:r>
            <a:r>
              <a:rPr lang="en-US" sz="2000">
                <a:latin typeface="Arial" charset="0"/>
              </a:rPr>
              <a:t> 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735</Words>
  <Application>Microsoft Office PowerPoint</Application>
  <PresentationFormat>Bildschirmpräsentation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Times New Roman</vt:lpstr>
      <vt:lpstr>Tahoma</vt:lpstr>
      <vt:lpstr>Arial</vt:lpstr>
      <vt:lpstr>Wingdings</vt:lpstr>
      <vt:lpstr>Symbol</vt:lpstr>
      <vt:lpstr>Текстура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Expected results under the Project</vt:lpstr>
      <vt:lpstr>Participants of the Project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Peters, Ursula</cp:lastModifiedBy>
  <cp:revision>497</cp:revision>
  <cp:lastPrinted>2004-10-18T07:38:43Z</cp:lastPrinted>
  <dcterms:created xsi:type="dcterms:W3CDTF">2002-08-21T11:50:12Z</dcterms:created>
  <dcterms:modified xsi:type="dcterms:W3CDTF">2012-10-11T17:44:36Z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Project Proposal: Study of Fuel Assemblies with Boron Carbide Absorber Rod under Severe Accident Conditions</vt:lpwstr>
  </property>
</Properties>
</file>