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77" r:id="rId5"/>
    <p:sldId id="278" r:id="rId6"/>
    <p:sldId id="265" r:id="rId7"/>
    <p:sldId id="266" r:id="rId8"/>
    <p:sldId id="267" r:id="rId9"/>
    <p:sldId id="269" r:id="rId10"/>
    <p:sldId id="270" r:id="rId11"/>
    <p:sldId id="271" r:id="rId12"/>
    <p:sldId id="274" r:id="rId13"/>
    <p:sldId id="275" r:id="rId14"/>
    <p:sldId id="276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114F"/>
    <a:srgbClr val="000066"/>
    <a:srgbClr val="0303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1" autoAdjust="0"/>
    <p:restoredTop sz="94660"/>
  </p:normalViewPr>
  <p:slideViewPr>
    <p:cSldViewPr>
      <p:cViewPr>
        <p:scale>
          <a:sx n="91" d="100"/>
          <a:sy n="91" d="100"/>
        </p:scale>
        <p:origin x="-1262" y="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123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de-DE"/>
            </a:p>
          </p:txBody>
        </p:sp>
        <p:sp>
          <p:nvSpPr>
            <p:cNvPr id="5124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de-DE"/>
            </a:p>
          </p:txBody>
        </p:sp>
        <p:sp>
          <p:nvSpPr>
            <p:cNvPr id="5125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de-DE"/>
            </a:p>
          </p:txBody>
        </p:sp>
        <p:sp>
          <p:nvSpPr>
            <p:cNvPr id="5126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de-DE"/>
            </a:p>
          </p:txBody>
        </p:sp>
        <p:sp>
          <p:nvSpPr>
            <p:cNvPr id="5127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de-DE"/>
            </a:p>
          </p:txBody>
        </p:sp>
        <p:sp>
          <p:nvSpPr>
            <p:cNvPr id="5128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de-DE"/>
            </a:p>
          </p:txBody>
        </p:sp>
        <p:sp>
          <p:nvSpPr>
            <p:cNvPr id="5129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de-DE"/>
            </a:p>
          </p:txBody>
        </p:sp>
        <p:sp>
          <p:nvSpPr>
            <p:cNvPr id="5130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de-DE"/>
            </a:p>
          </p:txBody>
        </p:sp>
        <p:sp>
          <p:nvSpPr>
            <p:cNvPr id="5131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de-DE"/>
            </a:p>
          </p:txBody>
        </p:sp>
        <p:sp>
          <p:nvSpPr>
            <p:cNvPr id="5132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de-DE"/>
            </a:p>
          </p:txBody>
        </p:sp>
        <p:sp>
          <p:nvSpPr>
            <p:cNvPr id="5133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de-DE"/>
            </a:p>
          </p:txBody>
        </p:sp>
        <p:sp>
          <p:nvSpPr>
            <p:cNvPr id="5134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de-DE"/>
            </a:p>
          </p:txBody>
        </p:sp>
        <p:sp>
          <p:nvSpPr>
            <p:cNvPr id="5135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de-DE"/>
            </a:p>
          </p:txBody>
        </p:sp>
        <p:sp>
          <p:nvSpPr>
            <p:cNvPr id="5136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de-DE"/>
            </a:p>
          </p:txBody>
        </p:sp>
        <p:sp>
          <p:nvSpPr>
            <p:cNvPr id="5137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/>
              <a:endParaRPr lang="de-DE"/>
            </a:p>
          </p:txBody>
        </p:sp>
        <p:sp>
          <p:nvSpPr>
            <p:cNvPr id="5138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/>
              <a:endParaRPr lang="de-DE"/>
            </a:p>
          </p:txBody>
        </p:sp>
        <p:sp>
          <p:nvSpPr>
            <p:cNvPr id="5139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40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41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42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43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44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45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de-DE"/>
            </a:p>
          </p:txBody>
        </p:sp>
        <p:sp>
          <p:nvSpPr>
            <p:cNvPr id="5146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47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48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49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50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de-DE"/>
            </a:p>
          </p:txBody>
        </p:sp>
        <p:sp>
          <p:nvSpPr>
            <p:cNvPr id="5151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de-DE"/>
            </a:p>
          </p:txBody>
        </p:sp>
        <p:sp>
          <p:nvSpPr>
            <p:cNvPr id="5152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de-DE"/>
            </a:p>
          </p:txBody>
        </p:sp>
        <p:sp>
          <p:nvSpPr>
            <p:cNvPr id="5153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de-DE"/>
            </a:p>
          </p:txBody>
        </p:sp>
        <p:sp>
          <p:nvSpPr>
            <p:cNvPr id="5154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de-DE"/>
            </a:p>
          </p:txBody>
        </p:sp>
        <p:sp>
          <p:nvSpPr>
            <p:cNvPr id="5155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56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57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58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59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60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61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62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63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64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65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66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67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68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69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70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71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72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73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74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75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76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77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78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79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80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81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82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83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84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85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86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87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88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89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90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91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92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93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94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95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96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97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98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99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00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01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02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03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04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05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06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07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08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09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10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11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12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13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14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15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16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17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18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19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0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1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2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3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4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5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6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7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8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9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0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1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2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3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4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5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6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7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8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9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40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41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42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43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44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45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46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47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48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49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50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51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52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53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54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55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56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57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58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59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0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1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2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3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4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5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6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7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8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9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70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71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72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73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74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75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76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77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78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79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80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81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82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83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84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85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86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87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88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89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90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91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92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93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94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95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96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97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98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99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00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01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02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03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04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05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06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07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08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09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10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11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12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13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14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15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16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17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18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19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20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21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22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23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24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25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26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27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28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29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30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31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32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33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34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35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36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37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338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339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340" name="Rectangle 2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341" name="Rectangle 221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342" name="Rectangle 2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70D0267-930F-4601-B6A1-AC3AB6AF5BF7}" type="slidenum">
              <a:rPr lang="ru-RU"/>
              <a:pPr/>
              <a:t>‹Nr.›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80E5186-1FE3-41AF-B6DB-8F962BD88ACA}" type="slidenum">
              <a:rPr lang="ru-RU"/>
              <a:pPr/>
              <a:t>‹Nr.›</a:t>
            </a:fld>
            <a:endParaRPr lang="ru-RU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071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5F5CE22-CF79-4CD0-A305-E1D14FBFE2D4}" type="slidenum">
              <a:rPr lang="ru-RU"/>
              <a:pPr/>
              <a:t>‹Nr.›</a:t>
            </a:fld>
            <a:endParaRPr lang="ru-RU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231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3900"/>
          </a:xfr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5762EBC-18EC-441C-96A3-8E6057153BB8}" type="slidenum">
              <a:rPr lang="ru-RU"/>
              <a:pPr/>
              <a:t>‹Nr.›</a:t>
            </a:fld>
            <a:endParaRPr lang="ru-RU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705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63E5ABF-432A-47B0-B183-0E51B888C907}" type="slidenum">
              <a:rPr lang="ru-RU"/>
              <a:pPr/>
              <a:t>‹Nr.›</a:t>
            </a:fld>
            <a:endParaRPr lang="ru-RU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141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E69957-50E3-45E0-871B-F1DBE09BB179}" type="slidenum">
              <a:rPr lang="ru-RU"/>
              <a:pPr/>
              <a:t>‹Nr.›</a:t>
            </a:fld>
            <a:endParaRPr lang="ru-RU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291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D63A05-4AA1-49D7-920F-2FFF45F84956}" type="slidenum">
              <a:rPr lang="ru-RU"/>
              <a:pPr/>
              <a:t>‹Nr.›</a:t>
            </a:fld>
            <a:endParaRPr lang="ru-RU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43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0F5CBC9-D606-4EC4-9CFF-EA8CBA688330}" type="slidenum">
              <a:rPr lang="ru-RU"/>
              <a:pPr/>
              <a:t>‹Nr.›</a:t>
            </a:fld>
            <a:endParaRPr lang="ru-RU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218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D982781-349C-4480-A927-501609F8069B}" type="slidenum">
              <a:rPr lang="ru-RU"/>
              <a:pPr/>
              <a:t>‹Nr.›</a:t>
            </a:fld>
            <a:endParaRPr lang="ru-RU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321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511FCD-8997-4377-979D-B4AE1F674168}" type="slidenum">
              <a:rPr lang="ru-RU"/>
              <a:pPr/>
              <a:t>‹Nr.›</a:t>
            </a:fld>
            <a:endParaRPr lang="ru-RU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648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4845E13-88CE-4D87-B5F2-428E6EE0C94F}" type="slidenum">
              <a:rPr lang="ru-RU"/>
              <a:pPr/>
              <a:t>‹Nr.›</a:t>
            </a:fld>
            <a:endParaRPr lang="ru-RU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087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A3A28B-6053-44CA-8ED5-B0D9A9C2A668}" type="slidenum">
              <a:rPr lang="ru-RU"/>
              <a:pPr/>
              <a:t>‹Nr.›</a:t>
            </a:fld>
            <a:endParaRPr lang="ru-RU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140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31314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4099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de-DE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00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de-DE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01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de-DE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02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de-DE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03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de-DE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04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de-DE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05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de-DE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06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de-DE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07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de-DE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08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de-DE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09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de-DE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10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de-DE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11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de-DE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12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de-DE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13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/>
              <a:endParaRPr lang="de-DE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14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/>
              <a:endParaRPr lang="de-DE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15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de-DE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16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de-DE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17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de-DE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18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de-DE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19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de-DE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20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de-DE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21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de-DE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22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de-DE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23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de-DE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24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de-DE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25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de-DE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26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de-DE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27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de-DE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28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de-DE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29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de-DE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30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de-DE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31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32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33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34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35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36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37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38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39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40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41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42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43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44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45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46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47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48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49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50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51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52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53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54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55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56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57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58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59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60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61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62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63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64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65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66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67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68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69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70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71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72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73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74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75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76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77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78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79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80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81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82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83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84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85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86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87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88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89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90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91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92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93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94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95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96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97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98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99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00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01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02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03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04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05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06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07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08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09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10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11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12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13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14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15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16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17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18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19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20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21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22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23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24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25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26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27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28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29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30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31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32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33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34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35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36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37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38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39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40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41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42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43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44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45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46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47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48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49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50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51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52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53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54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55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56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57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58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59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60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61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62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63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64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65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66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67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68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69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70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71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72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73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74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75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76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77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78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79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80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81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82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83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84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85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86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87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88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89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90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91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92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93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94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95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96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97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98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99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00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01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02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03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04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05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06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07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08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09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10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11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12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13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314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3668399-C3AF-4FA0-9692-03D86D9D1D03}" type="slidenum">
              <a:rPr lang="ru-RU"/>
              <a:pPr/>
              <a:t>‹Nr.›</a:t>
            </a:fld>
            <a:endParaRPr lang="ru-RU"/>
          </a:p>
        </p:txBody>
      </p:sp>
      <p:sp>
        <p:nvSpPr>
          <p:cNvPr id="4315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4316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4317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318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333375"/>
            <a:ext cx="7772400" cy="2041525"/>
          </a:xfrm>
          <a:noFill/>
        </p:spPr>
        <p:txBody>
          <a:bodyPr>
            <a:spAutoFit/>
          </a:bodyPr>
          <a:lstStyle/>
          <a:p>
            <a:r>
              <a:rPr lang="ru-RU" sz="3200" b="1"/>
              <a:t>Состояние работ по ПРОЕКТУ №4452</a:t>
            </a:r>
            <a:br>
              <a:rPr lang="ru-RU" sz="3200" b="1"/>
            </a:br>
            <a:r>
              <a:rPr lang="ru-RU" sz="3200" b="1"/>
              <a:t>«Робототехнический комплекс для Чернобыльской АЭС</a:t>
            </a:r>
            <a:br>
              <a:rPr lang="ru-RU" sz="3200" b="1"/>
            </a:br>
            <a:r>
              <a:rPr lang="ru-RU" sz="3200" b="1"/>
              <a:t>на базе роботов Украины и США»</a:t>
            </a:r>
            <a:r>
              <a:rPr lang="ru-RU" sz="3200"/>
              <a:t> 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07950" y="2708275"/>
            <a:ext cx="8856663" cy="375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ru-RU" sz="1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Руководитель проекта: Краснов Виктор</a:t>
            </a:r>
            <a:br>
              <a:rPr lang="ru-RU" sz="1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Организации-участницы:</a:t>
            </a:r>
            <a:br>
              <a:rPr lang="ru-RU" sz="1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Координирующая организация проекта. </a:t>
            </a:r>
            <a:br>
              <a:rPr lang="ru-RU" sz="1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Отделение ядерной и радиационной безопасности (</a:t>
            </a:r>
            <a:r>
              <a:rPr lang="uk-UA" sz="1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ОЯРБ</a:t>
            </a:r>
            <a:r>
              <a:rPr lang="ru-RU" sz="1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Института проблем безопасности атомных электростанций (</a:t>
            </a:r>
            <a:r>
              <a:rPr lang="uk-UA" sz="1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ИПБ</a:t>
            </a:r>
            <a:r>
              <a:rPr lang="ru-RU" sz="1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АЭС) Национальной Академии наук Украины.</a:t>
            </a:r>
            <a:br>
              <a:rPr lang="ru-RU" sz="1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Организация-соисполнитель проекта. </a:t>
            </a:r>
            <a:br>
              <a:rPr lang="ru-RU" sz="1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Межотраслевой научно-исследовательский институт проблем механики (МНИИ </a:t>
            </a:r>
            <a:r>
              <a:rPr lang="uk-UA" sz="1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ПМ</a:t>
            </a:r>
            <a:r>
              <a:rPr lang="ru-RU" sz="1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„Ритм" при Национальном техническом университете Украины „Київський политехнический институт".</a:t>
            </a:r>
            <a:br>
              <a:rPr lang="ru-RU" sz="1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Существующие заграничные партнеры:</a:t>
            </a:r>
            <a:br>
              <a:rPr lang="ru-RU" sz="1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Ливерморская Национальная Лаборатория (США)</a:t>
            </a:r>
            <a:br>
              <a:rPr lang="ru-RU" sz="1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Главный профессор физики  Крейг Ф.Смит  </a:t>
            </a:r>
            <a:br>
              <a:rPr lang="ru-RU" sz="1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«Atoma Responsible» (Италия)</a:t>
            </a:r>
            <a:br>
              <a:rPr lang="ru-RU" sz="1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Руководитель ядерных проектов - Marzio Chianella</a:t>
            </a:r>
            <a:r>
              <a:rPr lang="ru-RU" sz="1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88913"/>
            <a:ext cx="8928100" cy="2519362"/>
          </a:xfrm>
        </p:spPr>
        <p:txBody>
          <a:bodyPr/>
          <a:lstStyle/>
          <a:p>
            <a:pPr algn="l"/>
            <a:r>
              <a:rPr lang="ru-RU" sz="1600"/>
              <a:t>Организацией-соисполнителем проекта - Межотраслевым научно-исследовательским институтом проблем механики (МНИИ ПМ) „Ритм" при Национальном техническом университете Украины совместно с Ливерморской национальной лабораторией имени Лоуренса(США), в рамках американо-украинского проекта Р-016, проведены работы по разработке и созданию многофункциональной  дистанционно-управляемой системы</a:t>
            </a:r>
            <a:br>
              <a:rPr lang="ru-RU" sz="1600"/>
            </a:br>
            <a:r>
              <a:rPr lang="ru-RU" sz="1600"/>
              <a:t> РТК-100М для проведения работ в радиационно-опасных помещениях ядерных объектов США, с учетом возможности их адаптации для применения в Объекте «Укрытие». </a:t>
            </a:r>
            <a:br>
              <a:rPr lang="ru-RU" sz="1600"/>
            </a:br>
            <a:r>
              <a:rPr lang="ru-RU" sz="1600"/>
              <a:t>При проведении данной работы были учтены замечания, выявленные при проведении испытаний системы «Пионер» на ГСП ЧАЭС. </a:t>
            </a:r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997200"/>
            <a:ext cx="3411537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997200"/>
            <a:ext cx="3438525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260350"/>
            <a:ext cx="8856663" cy="2592388"/>
          </a:xfrm>
        </p:spPr>
        <p:txBody>
          <a:bodyPr/>
          <a:lstStyle/>
          <a:p>
            <a:pPr algn="l"/>
            <a:r>
              <a:rPr lang="ru-RU" sz="1600"/>
              <a:t>В настоящее время, особо остро стоит вопрос о переводе объекта "Укрытие" из состояния пассивной выдержки ТСМ, в состояние прямой подконтрольности, за счет разработки, контейнеризации и последующего контролируемого хранения доступных скоплений  ТСМ. Для подготовки к предстоящим работам по извлечению ТСМ, в рамках  проекта №4452 планируется провести работы по разработке технологического процесса и созданию робототехнического комплекса, с помощью которого провести работы по извлечению доступных скоплений ТСМ расположенных в пом. 012/7 ББ-1, а также на отм. +9 и +6, в том числе знаменитой «слоновьей ноге» расположенной на отм. +6, в пом 217/6 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22812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395288" y="2997200"/>
          <a:ext cx="3455987" cy="295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1" name="Рисунок" r:id="rId3" imgW="4532088" imgH="3026601" progId="Word.Picture.8">
                  <p:embed/>
                </p:oleObj>
              </mc:Choice>
              <mc:Fallback>
                <p:oleObj name="Рисунок" r:id="rId3" imgW="4532088" imgH="3026601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997200"/>
                        <a:ext cx="3455987" cy="295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750" name="Picture 6" descr="217-2-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68638"/>
            <a:ext cx="3600450" cy="287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1600"/>
              <a:t>Для отработки технологического процесса и проведения демонстрационного эксперимента извлечения и  контейнеризации доступных скоплений ТСМ, в рамках проекта №4452 будет создан экспериментальный робототехнический комплекс  в  следующем составе: </a:t>
            </a:r>
          </a:p>
        </p:txBody>
      </p:sp>
      <p:pic>
        <p:nvPicPr>
          <p:cNvPr id="34820" name="Picture 4" descr="24102007063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557338"/>
            <a:ext cx="28765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 descr="29102007106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557338"/>
            <a:ext cx="28765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6" descr="29102007108_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221163"/>
            <a:ext cx="28765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076700"/>
            <a:ext cx="28575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0" name="Picture 6" descr="IMAGE005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052513"/>
            <a:ext cx="288607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9" name="Picture 5" descr="pol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052513"/>
            <a:ext cx="2886075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4" descr="P_09-Погруз_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860800"/>
            <a:ext cx="2886075" cy="216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69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2212975"/>
            <a:ext cx="20129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sz="1000">
                <a:cs typeface="Times New Roman" pitchFamily="18" charset="0"/>
              </a:rPr>
              <a:t>		</a:t>
            </a:r>
            <a:endParaRPr lang="ru-RU"/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4619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6543675"/>
            <a:ext cx="15875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sz="1000">
                <a:cs typeface="Times New Roman" pitchFamily="18" charset="0"/>
              </a:rPr>
              <a:t>	              </a:t>
            </a:r>
            <a:endParaRPr lang="ru-RU"/>
          </a:p>
        </p:txBody>
      </p:sp>
      <p:pic>
        <p:nvPicPr>
          <p:cNvPr id="36875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860800"/>
            <a:ext cx="2619375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036050" cy="5184775"/>
          </a:xfrm>
          <a:noFill/>
          <a:ln/>
        </p:spPr>
        <p:txBody>
          <a:bodyPr/>
          <a:lstStyle/>
          <a:p>
            <a:pPr algn="l"/>
            <a:r>
              <a:rPr lang="ru-RU" sz="1600"/>
              <a:t>	В результате выполнения данной работы в Объекте «Укрытие» будут оборудованы помещения и созданы рабочие места для подготовки и проведения демонстрационного эксперимента извлечения ТСМ, а также разработан технологический процесс и роботототехнический комплекс для реализации альтернативного варианта технологического процесса  извлечения ТСМ, расположенных в пом.012/7 и на отм. +9 и +6, без нарушения существующего защитного барьера, через существующие штатные проходы.</a:t>
            </a:r>
            <a:br>
              <a:rPr lang="ru-RU" sz="1600"/>
            </a:br>
            <a:r>
              <a:rPr lang="ru-RU" sz="1600"/>
              <a:t>	Кроме того, выполнение данной работы послужит «полигоном» для отработки технологий, уточнения требований к дистанционной технике и оборудованию, которые будут применены на последующих этапах работ по реализации комплексной программы обращения с ТСМ.</a:t>
            </a:r>
            <a:br>
              <a:rPr lang="ru-RU" sz="1600"/>
            </a:br>
            <a:r>
              <a:rPr lang="ru-RU" sz="1600"/>
              <a:t>	Для координации проведения работ по модернизации системы “Пионер”, а также внедрения дистанционных технологий для проведения предстоящих работ по преобразованию Объекта “Укрытие” и снятию с эксплуатации Чернобыльской АЭС  целесообразно рассмотреть вопрос о создании совместной рабочей группы из представителей ГСП ЧАЭС, ИПБ НАНУ, Ливерморской Национальной Лаборатории (США)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476250"/>
            <a:ext cx="8893175" cy="5832475"/>
          </a:xfrm>
        </p:spPr>
        <p:txBody>
          <a:bodyPr/>
          <a:lstStyle/>
          <a:p>
            <a:pPr marL="179388" lvl="1" indent="0">
              <a:buFont typeface="Wingdings" pitchFamily="2" charset="2"/>
              <a:buNone/>
            </a:pPr>
            <a:r>
              <a:rPr lang="ru-RU" sz="1600"/>
              <a:t>В соответствии с Постановлением Кабинета Министров Украины от 28.12.1996 года № 1561 основной задачей перевода Объекта "Укрытие" (ОУ) в экологически безопасное состояние является извлечение, изоляция и дальнейшее захоронение топливо - содержащих материалов (ТСМ) и высокоактивных радиоактивных отходов (ВАО). </a:t>
            </a:r>
          </a:p>
          <a:p>
            <a:pPr marL="179388" lvl="1" indent="0">
              <a:buFont typeface="Wingdings" pitchFamily="2" charset="2"/>
              <a:buNone/>
            </a:pPr>
            <a:r>
              <a:rPr lang="ru-RU" sz="1600"/>
              <a:t>Позиция Украины по данному вопросу была разъяснена на встрече экспертов большой семерки и базируется на следующих основных принципах:</a:t>
            </a:r>
          </a:p>
          <a:p>
            <a:pPr marL="179388" lvl="1" indent="0">
              <a:buFont typeface="Wingdings" pitchFamily="2" charset="2"/>
              <a:buNone/>
            </a:pPr>
            <a:r>
              <a:rPr lang="ru-RU" sz="1600"/>
              <a:t>1. Извлечение ТСМ, их изоляция и дальнейшее захоронение есть основная составляющая часть перевода ОУ в экологически безопасную состояние.</a:t>
            </a:r>
          </a:p>
          <a:p>
            <a:pPr marL="179388" lvl="1" indent="0">
              <a:buFont typeface="Wingdings" pitchFamily="2" charset="2"/>
              <a:buNone/>
            </a:pPr>
            <a:r>
              <a:rPr lang="ru-RU" sz="1600"/>
              <a:t>2. Извлечение ТСМ должно быть осуществлено в самые сжатые сроки после осуществления минимально необходимых мер по стабилизации ОУ и подготовки идеологии и технических средств для обращения с ТСМ.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ru-RU" sz="160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1600"/>
              <a:t>Для подготовки к проведению предстоящих работ в  Украине и в США проведены работы по разработке и созданию различного класса экспериментальных образцов дистанционно-управляемых систем и технологий для отработки отдельных технических решений. 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ru-RU" sz="160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1600"/>
              <a:t>Это в первую очередь работы ИПБ АЭС НАНУ,  МНИИ ПМ „Ритм" (г.Киев),  Главного конструкторского бюро «Южное» г. (г. Днепропетровск).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ru-RU" sz="160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1600"/>
              <a:t>В рамках международного проекта «ПИОНЕР», Министерством энергетики США была разработана и поставлена на ГСП ЧАЭС робототехническая система «ПИОНЕР». 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ru-RU" sz="160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1600"/>
              <a:t>Разработанные  образцы создавались для решения отдельных задач и отработки новых технических решений без учета комплексного подхода и привязки к конкретному выполнению предстоящих работ.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1" name="Rectangle 259"/>
          <p:cNvSpPr>
            <a:spLocks noChangeArrowheads="1"/>
          </p:cNvSpPr>
          <p:nvPr/>
        </p:nvSpPr>
        <p:spPr bwMode="auto">
          <a:xfrm>
            <a:off x="107950" y="333375"/>
            <a:ext cx="9036050" cy="604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92075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Институтом проблем безопасности атомных электростанций Национальной Академии наук Украины совместно с МНИИ ПМ «РИТМ» г. Киев, были разработаны и направлены в Украинский Национальный Технический Центр (УНТЦ)  предложения по постановке и финансированию в 2008г. проекта «Робототехнический комплекс для Чернобыльской АЭС на базе роботов Украины и США» (Проектное предложение№4452). </a:t>
            </a:r>
            <a:endParaRPr lang="en-US" sz="16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92075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ru-RU" sz="16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92075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ru-RU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Основная цель проекта №4452</a:t>
            </a: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 - разработка  ядерно - радиационно безопасных  безлюдных технологических процессов проведения работ по преобразованию Объекта "Укрытия" и выводу из эксплуатации Чернобыльской АЭС, а также  создание на базе робототехнических систем разработанных в США и Украине, робототехнического комплекса для их реализации. </a:t>
            </a:r>
            <a:endParaRPr lang="en-US" sz="16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92075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ru-RU" sz="16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92075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ru-RU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Суть проекта №4452</a:t>
            </a: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 - заключается в доработке и модернизации, с учетом устранения замечаний обнаруженных при проведении  испытаний на ГСП ЧАЭС, робототехнической системы "Пионер", а также роботов разработанных в Украине и объединения их в единственный комплекс, который обладает  новыми техническими возможностями. </a:t>
            </a:r>
          </a:p>
          <a:p>
            <a:pPr marL="92075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ru-RU" sz="16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92075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При этом предлагается на базе уже разработанных в Украине и США  модулей и систем развернуть работы по созданию специализированных робототехнических комплексов для выполнения различных работ по эксплуатации и преобразованию объекта «Укрытие» для проведения следующих работ, и в первую очередь для минимизации дозовых нагрузок персонала: </a:t>
            </a:r>
            <a:endParaRPr lang="en-US" sz="16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92075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US" sz="16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92075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endParaRPr lang="ru-RU" sz="16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333375"/>
            <a:ext cx="9036050" cy="6191250"/>
          </a:xfrm>
        </p:spPr>
        <p:txBody>
          <a:bodyPr/>
          <a:lstStyle/>
          <a:p>
            <a:pPr algn="l">
              <a:buFontTx/>
              <a:buAutoNum type="arabicPeriod"/>
            </a:pPr>
            <a:r>
              <a:rPr lang="ru-RU" sz="1800"/>
              <a:t>Сопровождение работ по перегрузке топлива, которое находится в третьем энергоблоке Чернобыльской АЭС во временное хранилище.</a:t>
            </a:r>
            <a:br>
              <a:rPr lang="ru-RU" sz="1800"/>
            </a:br>
            <a:r>
              <a:rPr lang="ru-RU" sz="1800"/>
              <a:t/>
            </a:r>
            <a:br>
              <a:rPr lang="ru-RU" sz="1800"/>
            </a:br>
            <a:r>
              <a:rPr lang="ru-RU" sz="1800"/>
              <a:t>2. Радиационно -технологический мониторинг хранилищ отработанного ядерного топлива, заводов по переработке радиоактивных отходов (РАО) а также Объекта "Укрытия". </a:t>
            </a:r>
            <a:br>
              <a:rPr lang="ru-RU" sz="1800"/>
            </a:br>
            <a:r>
              <a:rPr lang="ru-RU" sz="1800"/>
              <a:t/>
            </a:r>
            <a:br>
              <a:rPr lang="ru-RU" sz="1800"/>
            </a:br>
            <a:r>
              <a:rPr lang="ru-RU" sz="1800"/>
              <a:t>3. Характеризация топливо содержащих масс (ТСМ) в Объекте "Укрытие" и создания базы данные для планирования будущих работ.</a:t>
            </a:r>
            <a:br>
              <a:rPr lang="ru-RU" sz="1800"/>
            </a:br>
            <a:r>
              <a:rPr lang="ru-RU" sz="1800"/>
              <a:t/>
            </a:r>
            <a:br>
              <a:rPr lang="ru-RU" sz="1800"/>
            </a:br>
            <a:r>
              <a:rPr lang="ru-RU" sz="1800"/>
              <a:t>4. Отработка технологического процесса и проведение демонстрационного эксперимента извлечения и контейнеризации доступных скоплений ТСМ в Объекте "Укрытия".</a:t>
            </a:r>
            <a:br>
              <a:rPr lang="ru-RU" sz="1800"/>
            </a:br>
            <a:r>
              <a:rPr lang="ru-RU" sz="1800"/>
              <a:t/>
            </a:r>
            <a:br>
              <a:rPr lang="ru-RU" sz="1800"/>
            </a:br>
            <a:r>
              <a:rPr lang="ru-RU" sz="1800"/>
              <a:t>5. Проведение безотлагательных аварийно-восстановительных  работ в случае аварий на атомных электростанциях и других радиационно-ядерных объектах Украины.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450"/>
            <a:ext cx="8893175" cy="2160588"/>
          </a:xfrm>
        </p:spPr>
        <p:txBody>
          <a:bodyPr/>
          <a:lstStyle/>
          <a:p>
            <a:pPr algn="l"/>
            <a:r>
              <a:rPr lang="ru-RU" sz="1800"/>
              <a:t>Координирующей организацией проекта - отделением ядерной и радиационной безопасности (ОЯРБ) Института проблем безопасности атомных электростанций (ИПБ АЭС) Национальной Академии наук Украины, начиная с 1986 года, проведен большой объем исследований, в результате которых получен уникальный опыт проектирования мобильных роботов и безопасного проведения работ в сложных условиях  Объекта „Укрытие". </a:t>
            </a:r>
            <a:br>
              <a:rPr lang="ru-RU" sz="1800"/>
            </a:br>
            <a:endParaRPr lang="ru-RU" sz="1800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2924175"/>
            <a:ext cx="4105275" cy="374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 sz="20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3284538"/>
            <a:ext cx="3887788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ru-RU" sz="1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Проведены работы по отработке в лабораторных условиях безлюдных технологий обращения с ТСМ и РАО, дистанционного введения нейтронно-поглощающих добавок для обеспечения стабилизации ядерно-опасных скоплений, изоляции ТСМ от окружающей среды, а также отбора проб ТСМ И ВАО с применением дистанционно-управляемых систем. </a:t>
            </a:r>
            <a:br>
              <a:rPr lang="ru-RU" sz="1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16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107950" y="1989138"/>
            <a:ext cx="878522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ОЯРБ ИПБ АЭС НАНУ создана серия диагностических дистанционно-управляемых агрегатов различного назначения для проведения обследования радиационно-опасных помещений и характеризации ТСМ в объекте «Укрытие».</a:t>
            </a:r>
          </a:p>
        </p:txBody>
      </p:sp>
      <p:pic>
        <p:nvPicPr>
          <p:cNvPr id="39943" name="Picture 7" descr="FOTO9"/>
          <p:cNvPicPr>
            <a:picLocks noChangeAspect="1" noChangeArrowheads="1"/>
          </p:cNvPicPr>
          <p:nvPr/>
        </p:nvPicPr>
        <p:blipFill>
          <a:blip r:embed="rId2">
            <a:lum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9" b="1117"/>
          <a:stretch>
            <a:fillRect/>
          </a:stretch>
        </p:blipFill>
        <p:spPr bwMode="auto">
          <a:xfrm>
            <a:off x="3995738" y="3213100"/>
            <a:ext cx="4897437" cy="334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1258888" y="333375"/>
            <a:ext cx="6049962" cy="647700"/>
          </a:xfrm>
        </p:spPr>
        <p:txBody>
          <a:bodyPr/>
          <a:lstStyle/>
          <a:p>
            <a:r>
              <a:rPr lang="ru-RU" sz="2000"/>
              <a:t>Работы по отбору проб ТСМ в Объекте «Укрытие» </a:t>
            </a:r>
          </a:p>
        </p:txBody>
      </p:sp>
      <p:pic>
        <p:nvPicPr>
          <p:cNvPr id="22534" name="Picture 6" descr="ROBOT2"/>
          <p:cNvPicPr>
            <a:picLocks noChangeAspect="1" noChangeArrowheads="1"/>
          </p:cNvPicPr>
          <p:nvPr>
            <p:ph idx="1"/>
          </p:nvPr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2"/>
          <a:stretch>
            <a:fillRect/>
          </a:stretch>
        </p:blipFill>
        <p:spPr>
          <a:xfrm>
            <a:off x="1042988" y="1196975"/>
            <a:ext cx="6913562" cy="4921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/>
              <a:t>Робот радиационной разведки «магнитоход»</a:t>
            </a:r>
          </a:p>
        </p:txBody>
      </p:sp>
      <p:pic>
        <p:nvPicPr>
          <p:cNvPr id="24582" name="Picture 6" descr="x2"/>
          <p:cNvPicPr>
            <a:picLocks noChangeAspect="1" noChangeArrowheads="1"/>
          </p:cNvPicPr>
          <p:nvPr>
            <p:ph idx="1"/>
          </p:nvPr>
        </p:nvPicPr>
        <p:blipFill>
          <a:blip r:embed="rId2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1268413"/>
            <a:ext cx="6626225" cy="5302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 descr="012-03-2000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924175"/>
            <a:ext cx="467995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 descr="photo_4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1"/>
          <a:stretch>
            <a:fillRect/>
          </a:stretch>
        </p:blipFill>
        <p:spPr bwMode="auto">
          <a:xfrm>
            <a:off x="4211638" y="1196975"/>
            <a:ext cx="4386262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Rectangle 6"/>
          <p:cNvSpPr>
            <a:spLocks noGrp="1" noChangeArrowheads="1"/>
          </p:cNvSpPr>
          <p:nvPr>
            <p:ph type="title"/>
          </p:nvPr>
        </p:nvSpPr>
        <p:spPr>
          <a:xfrm>
            <a:off x="1258888" y="333375"/>
            <a:ext cx="6049962" cy="647700"/>
          </a:xfrm>
          <a:noFill/>
          <a:ln/>
        </p:spPr>
        <p:txBody>
          <a:bodyPr/>
          <a:lstStyle/>
          <a:p>
            <a:r>
              <a:rPr lang="ru-RU" sz="2000"/>
              <a:t>Работы по экранированию ТСМ от окружающей среды в Объекте «Укрытие»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232025"/>
          </a:xfrm>
        </p:spPr>
        <p:txBody>
          <a:bodyPr/>
          <a:lstStyle/>
          <a:p>
            <a:r>
              <a:rPr lang="ru-RU" sz="1600" b="1"/>
              <a:t>	В рамках поддержки программы по стабилизации объекта “Укрытие” Департамент энергетики США и НАСА финансировали проведение работ по созданию робототехнической системы “Пионер</a:t>
            </a:r>
            <a:r>
              <a:rPr lang="ru-RU" sz="1600"/>
              <a:t>”.</a:t>
            </a:r>
            <a:r>
              <a:rPr lang="en-US" sz="1600"/>
              <a:t/>
            </a:r>
            <a:br>
              <a:rPr lang="en-US" sz="1600"/>
            </a:br>
            <a:r>
              <a:rPr lang="ru-RU" sz="1600"/>
              <a:t>Техническое руководство проектом осуществлялось Ливерморской Национальной Лабораторией США. Руководство проектной группой, включающей в себя Институт Робототехники - Карнеги Мэллон Университет, Лабораторию Реактивного Движения НАСА, Эймс Лабораторию НАСА, Корпорацию Вэстингаус Электрик, осуществлялось компанией RedZone Robotics Inc. 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133600"/>
            <a:ext cx="3203575" cy="294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205038"/>
            <a:ext cx="2884488" cy="280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250825" y="5013325"/>
            <a:ext cx="8589963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1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1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итоговом отчете для Министерства энергетики США по проведению испытаний системы «Пионер» на ГСП ЧАЭС, «Объектом «Укрытие» совместно с ИПБ АЭС НАНУ, разработаны технические предложения по ее доработке и модернизации для проведения предстоящих работ, связанных с преобразованием Объета «Укрытие» и снятием с эксплуатации ЧАЭС.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очки">
  <a:themeElements>
    <a:clrScheme name="Точки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Точк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очки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0</TotalTime>
  <Words>792</Words>
  <Application>Microsoft Office PowerPoint</Application>
  <PresentationFormat>Bildschirmpräsentation (4:3)</PresentationFormat>
  <Paragraphs>38</Paragraphs>
  <Slides>14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9" baseType="lpstr">
      <vt:lpstr>Arial</vt:lpstr>
      <vt:lpstr>Times New Roman</vt:lpstr>
      <vt:lpstr>Wingdings</vt:lpstr>
      <vt:lpstr>Точки</vt:lpstr>
      <vt:lpstr>Рисунок Microsoft Word</vt:lpstr>
      <vt:lpstr>Состояние работ по ПРОЕКТУ №4452 «Робототехнический комплекс для Чернобыльской АЭС на базе роботов Украины и США» </vt:lpstr>
      <vt:lpstr>PowerPoint-Präsentation</vt:lpstr>
      <vt:lpstr>PowerPoint-Präsentation</vt:lpstr>
      <vt:lpstr>Сопровождение работ по перегрузке топлива, которое находится в третьем энергоблоке Чернобыльской АЭС во временное хранилище.  2. Радиационно -технологический мониторинг хранилищ отработанного ядерного топлива, заводов по переработке радиоактивных отходов (РАО) а также Объекта "Укрытия".   3. Характеризация топливо содержащих масс (ТСМ) в Объекте "Укрытие" и создания базы данные для планирования будущих работ.  4. Отработка технологического процесса и проведение демонстрационного эксперимента извлечения и контейнеризации доступных скоплений ТСМ в Объекте "Укрытия".  5. Проведение безотлагательных аварийно-восстановительных  работ в случае аварий на атомных электростанциях и других радиационно-ядерных объектах Украины. </vt:lpstr>
      <vt:lpstr>Координирующей организацией проекта - отделением ядерной и радиационной безопасности (ОЯРБ) Института проблем безопасности атомных электростанций (ИПБ АЭС) Национальной Академии наук Украины, начиная с 1986 года, проведен большой объем исследований, в результате которых получен уникальный опыт проектирования мобильных роботов и безопасного проведения работ в сложных условиях  Объекта „Укрытие".  </vt:lpstr>
      <vt:lpstr>Работы по отбору проб ТСМ в Объекте «Укрытие» </vt:lpstr>
      <vt:lpstr>Робот радиационной разведки «магнитоход»</vt:lpstr>
      <vt:lpstr>Работы по экранированию ТСМ от окружающей среды в Объекте «Укрытие» </vt:lpstr>
      <vt:lpstr> В рамках поддержки программы по стабилизации объекта “Укрытие” Департамент энергетики США и НАСА финансировали проведение работ по созданию робототехнической системы “Пионер”. Техническое руководство проектом осуществлялось Ливерморской Национальной Лабораторией США. Руководство проектной группой, включающей в себя Институт Робототехники - Карнеги Мэллон Университет, Лабораторию Реактивного Движения НАСА, Эймс Лабораторию НАСА, Корпорацию Вэстингаус Электрик, осуществлялось компанией RedZone Robotics Inc. </vt:lpstr>
      <vt:lpstr>Организацией-соисполнителем проекта - Межотраслевым научно-исследовательским институтом проблем механики (МНИИ ПМ) „Ритм" при Национальном техническом университете Украины совместно с Ливерморской национальной лабораторией имени Лоуренса(США), в рамках американо-украинского проекта Р-016, проведены работы по разработке и созданию многофункциональной  дистанционно-управляемой системы  РТК-100М для проведения работ в радиационно-опасных помещениях ядерных объектов США, с учетом возможности их адаптации для применения в Объекте «Укрытие».  При проведении данной работы были учтены замечания, выявленные при проведении испытаний системы «Пионер» на ГСП ЧАЭС. </vt:lpstr>
      <vt:lpstr>В настоящее время, особо остро стоит вопрос о переводе объекта "Укрытие" из состояния пассивной выдержки ТСМ, в состояние прямой подконтрольности, за счет разработки, контейнеризации и последующего контролируемого хранения доступных скоплений  ТСМ. Для подготовки к предстоящим работам по извлечению ТСМ, в рамках  проекта №4452 планируется провести работы по разработке технологического процесса и созданию робототехнического комплекса, с помощью которого провести работы по извлечению доступных скоплений ТСМ расположенных в пом. 012/7 ББ-1, а также на отм. +9 и +6, в том числе знаменитой «слоновьей ноге» расположенной на отм. +6, в пом 217/6 </vt:lpstr>
      <vt:lpstr>Для отработки технологического процесса и проведения демонстрационного эксперимента извлечения и  контейнеризации доступных скоплений ТСМ, в рамках проекта №4452 будет создан экспериментальный робототехнический комплекс  в  следующем составе: </vt:lpstr>
      <vt:lpstr>PowerPoint-Präsentation</vt:lpstr>
      <vt:lpstr> В результате выполнения данной работы в Объекте «Укрытие» будут оборудованы помещения и созданы рабочие места для подготовки и проведения демонстрационного эксперимента извлечения ТСМ, а также разработан технологический процесс и роботототехнический комплекс для реализации альтернативного варианта технологического процесса  извлечения ТСМ, расположенных в пом.012/7 и на отм. +9 и +6, без нарушения существующего защитного барьера, через существующие штатные проходы.  Кроме того, выполнение данной работы послужит «полигоном» для отработки технологий, уточнения требований к дистанционной технике и оборудованию, которые будут применены на последующих этапах работ по реализации комплексной программы обращения с ТСМ.  Для координации проведения работ по модернизации системы “Пионер”, а также внедрения дистанционных технологий для проведения предстоящих работ по преобразованию Объекта “Укрытие” и снятию с эксплуатации Чернобыльской АЭС  целесообразно рассмотреть вопрос о создании совместной рабочей группы из представителей ГСП ЧАЭС, ИПБ НАНУ, Ливерморской Национальной Лаборатории (США)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Дистанционно-управляемые агрегаты для ОУ</dc:title>
  <dc:creator>computer</dc:creator>
  <cp:lastModifiedBy>Peters, Ursula</cp:lastModifiedBy>
  <cp:revision>30</cp:revision>
  <dcterms:created xsi:type="dcterms:W3CDTF">2003-03-06T07:40:26Z</dcterms:created>
  <dcterms:modified xsi:type="dcterms:W3CDTF">2012-10-11T16:04:51Z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escription0">
    <vt:lpwstr>Status of the 4452 Project</vt:lpwstr>
  </property>
</Properties>
</file>