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370" r:id="rId3"/>
    <p:sldId id="381" r:id="rId4"/>
    <p:sldId id="372" r:id="rId5"/>
    <p:sldId id="369" r:id="rId6"/>
    <p:sldId id="378" r:id="rId7"/>
    <p:sldId id="385" r:id="rId8"/>
    <p:sldId id="389" r:id="rId9"/>
    <p:sldId id="390" r:id="rId10"/>
    <p:sldId id="387" r:id="rId11"/>
    <p:sldId id="368" r:id="rId12"/>
    <p:sldId id="367" r:id="rId13"/>
    <p:sldId id="392" r:id="rId14"/>
    <p:sldId id="393" r:id="rId15"/>
    <p:sldId id="394" r:id="rId16"/>
    <p:sldId id="395" r:id="rId17"/>
    <p:sldId id="396" r:id="rId18"/>
    <p:sldId id="397" r:id="rId19"/>
    <p:sldId id="398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044" autoAdjust="0"/>
    <p:restoredTop sz="86380" autoAdjust="0"/>
  </p:normalViewPr>
  <p:slideViewPr>
    <p:cSldViewPr>
      <p:cViewPr>
        <p:scale>
          <a:sx n="75" d="100"/>
          <a:sy n="75" d="100"/>
        </p:scale>
        <p:origin x="-2107" y="-3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5FDF884-1D59-444E-AF50-4DECDF9C60BB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5391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715CB-65CB-4ECD-92CF-0C7946048877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815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48F1E-D2CC-4394-B1EF-32999DA31481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88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7A628-D778-4D13-9496-1B7837147690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927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60250-D002-496D-8D0B-BF31B7D1AD45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004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B490C-A3C7-448D-BCD5-AC262002F7AC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96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C9CFA-8DC1-4A15-BAC9-EB087EE1F644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9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83717-9C09-4F48-BFA8-E788CAAF0DFE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519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0246D-302E-411D-99E4-7F65DF38541A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888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FD00E-9035-4808-8731-1F68DE40523F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594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197BF-F6B7-4DF4-A01D-0F5FDAD69E19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14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3534F-172C-4547-B269-1512EC56AE77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80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0E7201B-C2B4-4290-8CCC-0C5FAF7255DC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4B081F2-6360-445D-8FA7-DC8706ABD679}" type="slidenum">
              <a:rPr lang="ru-RU" sz="1400" smtClean="0"/>
              <a:pPr eaLnBrk="1" hangingPunct="1"/>
              <a:t>1</a:t>
            </a:fld>
            <a:endParaRPr lang="ru-RU" sz="1400" smtClean="0"/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285750" y="285750"/>
            <a:ext cx="868680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/>
              <a:t>Numerical simulation of Oxidation </a:t>
            </a:r>
          </a:p>
          <a:p>
            <a:pPr algn="ctr"/>
            <a:r>
              <a:rPr lang="en-US" sz="4000" b="1"/>
              <a:t>of  the Suboxidated corium melt</a:t>
            </a:r>
          </a:p>
          <a:p>
            <a:pPr algn="ctr"/>
            <a:endParaRPr lang="en-US" sz="2800" b="1"/>
          </a:p>
          <a:p>
            <a:pPr algn="ctr"/>
            <a:endParaRPr lang="ru-RU" sz="1400" b="1"/>
          </a:p>
          <a:p>
            <a:r>
              <a:rPr lang="en-US" sz="2000" b="1"/>
              <a:t>       Presented by Sergey Smirnov</a:t>
            </a:r>
            <a:endParaRPr lang="en-US" altLang="ja-JP" sz="2000" b="1">
              <a:ea typeface="ＭＳ Ｐゴシック" pitchFamily="34" charset="-128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1692275" y="5373688"/>
            <a:ext cx="57610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tabLst>
                <a:tab pos="539750" algn="l"/>
                <a:tab pos="755650" algn="l"/>
                <a:tab pos="971550" algn="l"/>
              </a:tabLst>
            </a:pPr>
            <a:r>
              <a:rPr lang="en-US" sz="2000" b="1"/>
              <a:t>METCOR-P   Seminar 2010</a:t>
            </a:r>
            <a:endParaRPr lang="ru-RU" sz="2000"/>
          </a:p>
          <a:p>
            <a:pPr algn="ctr">
              <a:tabLst>
                <a:tab pos="539750" algn="l"/>
                <a:tab pos="755650" algn="l"/>
                <a:tab pos="971550" algn="l"/>
              </a:tabLst>
            </a:pPr>
            <a:r>
              <a:rPr lang="en-US" sz="2000"/>
              <a:t>St-Petersburg , Russia</a:t>
            </a:r>
            <a:endParaRPr lang="ru-RU" sz="2000"/>
          </a:p>
          <a:p>
            <a:pPr algn="ctr">
              <a:tabLst>
                <a:tab pos="539750" algn="l"/>
                <a:tab pos="755650" algn="l"/>
                <a:tab pos="971550" algn="l"/>
              </a:tabLst>
            </a:pPr>
            <a:r>
              <a:rPr lang="en-US" sz="2000"/>
              <a:t>June, 1,  2010</a:t>
            </a:r>
          </a:p>
        </p:txBody>
      </p:sp>
      <p:graphicFrame>
        <p:nvGraphicFramePr>
          <p:cNvPr id="153608" name="Object 8"/>
          <p:cNvGraphicFramePr>
            <a:graphicFrameLocks noChangeAspect="1"/>
          </p:cNvGraphicFramePr>
          <p:nvPr/>
        </p:nvGraphicFramePr>
        <p:xfrm>
          <a:off x="847725" y="3143250"/>
          <a:ext cx="860425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Документ" r:id="rId3" imgW="559440" imgH="354240" progId="Word.Document.8">
                  <p:embed/>
                </p:oleObj>
              </mc:Choice>
              <mc:Fallback>
                <p:oleObj name="Документ" r:id="rId3" imgW="559440" imgH="354240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25" y="3143250"/>
                        <a:ext cx="860425" cy="53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09" name="Rectangle 9"/>
          <p:cNvSpPr>
            <a:spLocks noChangeArrowheads="1"/>
          </p:cNvSpPr>
          <p:nvPr/>
        </p:nvSpPr>
        <p:spPr bwMode="auto">
          <a:xfrm>
            <a:off x="1928813" y="3143250"/>
            <a:ext cx="35290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1600" b="1"/>
              <a:t>D.V. Efremov Scientific Research Institute of Electrophysical Apparatus </a:t>
            </a:r>
            <a:endParaRPr lang="en-GB" sz="1600" b="1"/>
          </a:p>
        </p:txBody>
      </p:sp>
      <p:graphicFrame>
        <p:nvGraphicFramePr>
          <p:cNvPr id="153610" name="Object 10"/>
          <p:cNvGraphicFramePr>
            <a:graphicFrameLocks noChangeAspect="1"/>
          </p:cNvGraphicFramePr>
          <p:nvPr/>
        </p:nvGraphicFramePr>
        <p:xfrm>
          <a:off x="5500688" y="3000375"/>
          <a:ext cx="7239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orelDRAW" r:id="rId5" imgW="515520" imgH="574200" progId="CorelDraw.Graphic.7">
                  <p:embed/>
                </p:oleObj>
              </mc:Choice>
              <mc:Fallback>
                <p:oleObj name="CorelDRAW" r:id="rId5" imgW="515520" imgH="574200" progId="CorelDraw.Graphic.7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88" y="3000375"/>
                        <a:ext cx="723900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11" name="Rectangle 11"/>
          <p:cNvSpPr>
            <a:spLocks noChangeArrowheads="1"/>
          </p:cNvSpPr>
          <p:nvPr/>
        </p:nvSpPr>
        <p:spPr bwMode="auto">
          <a:xfrm>
            <a:off x="6357938" y="3143250"/>
            <a:ext cx="25193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1600" b="1">
                <a:cs typeface="Times New Roman" pitchFamily="18" charset="0"/>
              </a:rPr>
              <a:t>A.P. Alexandrov </a:t>
            </a:r>
            <a:r>
              <a:rPr lang="en-GB" sz="1600" b="1"/>
              <a:t>Research</a:t>
            </a:r>
            <a:r>
              <a:rPr lang="en-US" sz="1600" b="1"/>
              <a:t>   </a:t>
            </a:r>
          </a:p>
          <a:p>
            <a:pPr eaLnBrk="0" hangingPunct="0"/>
            <a:r>
              <a:rPr lang="en-US" sz="1600" b="1"/>
              <a:t>   </a:t>
            </a:r>
            <a:r>
              <a:rPr lang="en-GB" sz="1600" b="1"/>
              <a:t>Institute</a:t>
            </a:r>
            <a:r>
              <a:rPr lang="en-US" sz="1600" b="1"/>
              <a:t> of Technology</a:t>
            </a:r>
            <a:endParaRPr lang="en-GB" sz="1600" b="1">
              <a:latin typeface="Arial" charset="0"/>
            </a:endParaRPr>
          </a:p>
        </p:txBody>
      </p:sp>
      <p:pic>
        <p:nvPicPr>
          <p:cNvPr id="1033" name="Рисунок 8" descr="Эмблема МНТЦ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4000500"/>
            <a:ext cx="10096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9" grpId="0" autoUpdateAnimBg="0"/>
      <p:bldP spid="15361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357188" y="1500188"/>
            <a:ext cx="8569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95300" indent="-495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70C0"/>
                </a:solidFill>
              </a:rPr>
              <a:t>(2)   </a:t>
            </a:r>
            <a:r>
              <a:rPr lang="en-US" sz="2000"/>
              <a:t>Inlet total flow rate  –  Q</a:t>
            </a:r>
            <a:r>
              <a:rPr lang="en-US" sz="2000" baseline="-25000"/>
              <a:t>inl</a:t>
            </a:r>
            <a:r>
              <a:rPr lang="en-US" sz="2000"/>
              <a:t> = 10 slm;    </a:t>
            </a:r>
            <a:endParaRPr lang="ru-RU" sz="2000"/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357188" y="3214688"/>
            <a:ext cx="4897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95300" indent="-495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70C0"/>
                </a:solidFill>
              </a:rPr>
              <a:t>(6)   </a:t>
            </a:r>
            <a:r>
              <a:rPr lang="en-US" sz="2000"/>
              <a:t>Gas velocity on the walls –              ;</a:t>
            </a:r>
            <a:endParaRPr lang="ru-RU" sz="200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3740150" y="3214688"/>
          <a:ext cx="760413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Формула" r:id="rId3" imgW="380880" imgH="203040" progId="Equation.3">
                  <p:embed/>
                </p:oleObj>
              </mc:Choice>
              <mc:Fallback>
                <p:oleObj name="Формула" r:id="rId3" imgW="38088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0150" y="3214688"/>
                        <a:ext cx="760413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357188" y="2286000"/>
            <a:ext cx="5103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95300" indent="-495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70C0"/>
                </a:solidFill>
              </a:rPr>
              <a:t>(4)   </a:t>
            </a:r>
            <a:r>
              <a:rPr lang="en-US" sz="2000"/>
              <a:t>Outlet pressure  –                        </a:t>
            </a:r>
            <a:r>
              <a:rPr lang="en-US"/>
              <a:t>;                      </a:t>
            </a:r>
            <a:endParaRPr lang="ru-RU"/>
          </a:p>
        </p:txBody>
      </p:sp>
      <p:graphicFrame>
        <p:nvGraphicFramePr>
          <p:cNvPr id="5123" name="Object 19"/>
          <p:cNvGraphicFramePr>
            <a:graphicFrameLocks noChangeAspect="1"/>
          </p:cNvGraphicFramePr>
          <p:nvPr/>
        </p:nvGraphicFramePr>
        <p:xfrm>
          <a:off x="2786063" y="2286000"/>
          <a:ext cx="1357312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Формула" r:id="rId5" imgW="711000" imgH="228600" progId="Equation.3">
                  <p:embed/>
                </p:oleObj>
              </mc:Choice>
              <mc:Fallback>
                <p:oleObj name="Формула" r:id="rId5" imgW="711000" imgH="2286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63" y="2286000"/>
                        <a:ext cx="1357312" cy="436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55600" y="1092200"/>
            <a:ext cx="8135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95300" indent="-495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70C0"/>
                </a:solidFill>
              </a:rPr>
              <a:t>(1)   </a:t>
            </a:r>
            <a:r>
              <a:rPr lang="en-US" sz="2000"/>
              <a:t>Inlet gas mixture – Ar:O</a:t>
            </a:r>
            <a:r>
              <a:rPr lang="en-US" sz="2000" baseline="-25000"/>
              <a:t>2</a:t>
            </a:r>
            <a:r>
              <a:rPr lang="en-US" sz="2000"/>
              <a:t> = 0.8:0.2;  </a:t>
            </a:r>
            <a:endParaRPr lang="ru-RU" sz="2000"/>
          </a:p>
        </p:txBody>
      </p:sp>
      <p:sp>
        <p:nvSpPr>
          <p:cNvPr id="5128" name="Text Box 7"/>
          <p:cNvSpPr txBox="1">
            <a:spLocks noChangeArrowheads="1"/>
          </p:cNvSpPr>
          <p:nvPr/>
        </p:nvSpPr>
        <p:spPr bwMode="auto">
          <a:xfrm>
            <a:off x="357188" y="3675063"/>
            <a:ext cx="81359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95300" indent="-495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70C0"/>
                </a:solidFill>
              </a:rPr>
              <a:t>(7)   </a:t>
            </a:r>
            <a:r>
              <a:rPr lang="en-US" sz="2000"/>
              <a:t>Melt free surface temperature – T</a:t>
            </a:r>
            <a:r>
              <a:rPr lang="en-US" sz="2000" baseline="-25000"/>
              <a:t>surf</a:t>
            </a:r>
            <a:r>
              <a:rPr lang="en-US" sz="2000"/>
              <a:t> = 2560 </a:t>
            </a:r>
            <a:r>
              <a:rPr lang="en-US" sz="2000" baseline="30000"/>
              <a:t>o</a:t>
            </a:r>
            <a:r>
              <a:rPr lang="en-US" sz="2000"/>
              <a:t>C</a:t>
            </a:r>
            <a:endParaRPr lang="ru-RU" sz="2000"/>
          </a:p>
        </p:txBody>
      </p:sp>
      <p:sp>
        <p:nvSpPr>
          <p:cNvPr id="5129" name="Text Box 7"/>
          <p:cNvSpPr txBox="1">
            <a:spLocks noChangeArrowheads="1"/>
          </p:cNvSpPr>
          <p:nvPr/>
        </p:nvSpPr>
        <p:spPr bwMode="auto">
          <a:xfrm>
            <a:off x="357188" y="2786063"/>
            <a:ext cx="59769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95300" indent="-495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70C0"/>
                </a:solidFill>
              </a:rPr>
              <a:t>(5)   </a:t>
            </a:r>
            <a:r>
              <a:rPr lang="en-US" sz="2000"/>
              <a:t>Side wall temperature  –  T</a:t>
            </a:r>
            <a:r>
              <a:rPr lang="en-US" sz="2000" baseline="-25000"/>
              <a:t>w</a:t>
            </a:r>
            <a:r>
              <a:rPr lang="en-US" sz="2000"/>
              <a:t> = 27 </a:t>
            </a:r>
            <a:r>
              <a:rPr lang="en-US" sz="2000" baseline="30000"/>
              <a:t>o</a:t>
            </a:r>
            <a:r>
              <a:rPr lang="en-US" sz="2000"/>
              <a:t>C;</a:t>
            </a:r>
            <a:endParaRPr lang="ru-RU" sz="2000"/>
          </a:p>
        </p:txBody>
      </p:sp>
      <p:sp>
        <p:nvSpPr>
          <p:cNvPr id="5130" name="Text Box 7"/>
          <p:cNvSpPr txBox="1">
            <a:spLocks noChangeArrowheads="1"/>
          </p:cNvSpPr>
          <p:nvPr/>
        </p:nvSpPr>
        <p:spPr bwMode="auto">
          <a:xfrm>
            <a:off x="357188" y="1928813"/>
            <a:ext cx="59769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95300" indent="-495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70C0"/>
                </a:solidFill>
              </a:rPr>
              <a:t>(3)   </a:t>
            </a:r>
            <a:r>
              <a:rPr lang="en-US" sz="2000"/>
              <a:t>Inlet gas temperature  –  T</a:t>
            </a:r>
            <a:r>
              <a:rPr lang="en-US" sz="2000" baseline="-25000"/>
              <a:t>inl</a:t>
            </a:r>
            <a:r>
              <a:rPr lang="en-US" sz="2000"/>
              <a:t> = 27 </a:t>
            </a:r>
            <a:r>
              <a:rPr lang="en-US" sz="2000" baseline="30000"/>
              <a:t>o</a:t>
            </a:r>
            <a:r>
              <a:rPr lang="en-US" sz="2000"/>
              <a:t>C;</a:t>
            </a:r>
            <a:endParaRPr lang="ru-RU" sz="2000"/>
          </a:p>
        </p:txBody>
      </p:sp>
      <p:sp>
        <p:nvSpPr>
          <p:cNvPr id="5131" name="Rectangle 2"/>
          <p:cNvSpPr>
            <a:spLocks noChangeArrowheads="1"/>
          </p:cNvSpPr>
          <p:nvPr/>
        </p:nvSpPr>
        <p:spPr bwMode="auto">
          <a:xfrm>
            <a:off x="1071563" y="285750"/>
            <a:ext cx="7643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/>
              <a:t>Boundary conditions</a:t>
            </a:r>
          </a:p>
        </p:txBody>
      </p:sp>
      <p:sp>
        <p:nvSpPr>
          <p:cNvPr id="5132" name="Rectangle 2"/>
          <p:cNvSpPr>
            <a:spLocks noChangeArrowheads="1"/>
          </p:cNvSpPr>
          <p:nvPr/>
        </p:nvSpPr>
        <p:spPr bwMode="auto">
          <a:xfrm>
            <a:off x="6000750" y="1143000"/>
            <a:ext cx="2643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algn="ctr"/>
            <a:r>
              <a:rPr lang="en-US" altLang="ja-JP" sz="2000" b="1">
                <a:solidFill>
                  <a:srgbClr val="FF3300"/>
                </a:solidFill>
                <a:ea typeface="ＭＳ Ｐゴシック" pitchFamily="34" charset="-128"/>
              </a:rPr>
              <a:t>Geometry with </a:t>
            </a:r>
          </a:p>
          <a:p>
            <a:pPr marL="457200" indent="-457200" algn="ctr"/>
            <a:r>
              <a:rPr lang="en-US" altLang="ja-JP" sz="2000" b="1">
                <a:solidFill>
                  <a:srgbClr val="FF3300"/>
                </a:solidFill>
                <a:ea typeface="ＭＳ Ｐゴシック" pitchFamily="34" charset="-128"/>
              </a:rPr>
              <a:t>inner quartz tube</a:t>
            </a:r>
            <a:endParaRPr lang="en-US" altLang="ja-JP" sz="2000">
              <a:solidFill>
                <a:srgbClr val="FF3300"/>
              </a:solidFill>
              <a:ea typeface="ＭＳ Ｐゴシック" pitchFamily="34" charset="-128"/>
            </a:endParaRPr>
          </a:p>
        </p:txBody>
      </p:sp>
      <p:sp>
        <p:nvSpPr>
          <p:cNvPr id="5133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3922AFE-B35A-417F-9852-A89D1605D6DF}" type="slidenum">
              <a:rPr lang="ru-RU" sz="1400" smtClean="0"/>
              <a:pPr eaLnBrk="1" hangingPunct="1"/>
              <a:t>10</a:t>
            </a:fld>
            <a:endParaRPr lang="ru-RU" sz="1400" smtClean="0"/>
          </a:p>
        </p:txBody>
      </p:sp>
      <p:pic>
        <p:nvPicPr>
          <p:cNvPr id="5134" name="Рисунок 14" descr="Geom1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43125"/>
            <a:ext cx="3216275" cy="36972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4" descr="Geom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71563"/>
            <a:ext cx="3829050" cy="45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A27440C-CD00-4D9F-89E8-A460BF3B7E65}" type="slidenum">
              <a:rPr lang="ru-RU" sz="1400" smtClean="0"/>
              <a:pPr eaLnBrk="1" hangingPunct="1"/>
              <a:t>11</a:t>
            </a:fld>
            <a:endParaRPr lang="ru-RU" sz="1400" smtClean="0"/>
          </a:p>
        </p:txBody>
      </p:sp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928688" y="142875"/>
            <a:ext cx="7572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/>
              <a:t>Computational domain</a:t>
            </a: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785813" y="2000250"/>
            <a:ext cx="264318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/>
              <a:t>Gaps between tubes of the cold crucible are inlets for gas flow into the volume over the free melt surface</a:t>
            </a:r>
          </a:p>
          <a:p>
            <a:endParaRPr lang="en-US" sz="1600" i="1"/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1416050" y="2386013"/>
            <a:ext cx="30384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1416050" y="2386013"/>
            <a:ext cx="30384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2296" name="Line 26"/>
          <p:cNvSpPr>
            <a:spLocks noChangeShapeType="1"/>
          </p:cNvSpPr>
          <p:nvPr/>
        </p:nvSpPr>
        <p:spPr bwMode="auto">
          <a:xfrm>
            <a:off x="3286125" y="2928938"/>
            <a:ext cx="3143250" cy="1928812"/>
          </a:xfrm>
          <a:prstGeom prst="line">
            <a:avLst/>
          </a:prstGeom>
          <a:noFill/>
          <a:ln w="15875">
            <a:solidFill>
              <a:srgbClr val="FF66CC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2C72F4D-1DCD-4172-B77D-3A321DAD86B7}" type="slidenum">
              <a:rPr lang="ru-RU" sz="1400" smtClean="0"/>
              <a:pPr eaLnBrk="1" hangingPunct="1"/>
              <a:t>12</a:t>
            </a:fld>
            <a:endParaRPr lang="ru-RU" sz="1400" smtClean="0"/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395288" y="836613"/>
            <a:ext cx="83518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</a:rPr>
              <a:t>COMPUTATIONS</a:t>
            </a:r>
          </a:p>
          <a:p>
            <a:pPr algn="ctr"/>
            <a:endParaRPr lang="en-US" sz="7200" b="1">
              <a:solidFill>
                <a:srgbClr val="FF0000"/>
              </a:solidFill>
            </a:endParaRPr>
          </a:p>
          <a:p>
            <a:pPr algn="ctr"/>
            <a:r>
              <a:rPr lang="en-US" sz="7200" b="1">
                <a:solidFill>
                  <a:srgbClr val="FF0000"/>
                </a:solidFill>
              </a:rPr>
              <a:t> RESULTS</a:t>
            </a:r>
            <a:r>
              <a:rPr lang="ru-RU" sz="720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538EBC7-340C-406E-8B5A-28B006F82F23}" type="slidenum">
              <a:rPr lang="ru-RU" sz="1400"/>
              <a:pPr algn="r" eaLnBrk="1" hangingPunct="1"/>
              <a:t>13</a:t>
            </a:fld>
            <a:endParaRPr lang="ru-RU" sz="1400"/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500063" y="214313"/>
            <a:ext cx="8351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accent2"/>
                </a:solidFill>
              </a:rPr>
              <a:t>Animations without quartz tube -</a:t>
            </a:r>
          </a:p>
          <a:p>
            <a:pPr algn="ctr"/>
            <a:r>
              <a:rPr lang="en-US" sz="3600" b="1">
                <a:solidFill>
                  <a:schemeClr val="accent2"/>
                </a:solidFill>
                <a:cs typeface="Times New Roman" pitchFamily="18" charset="0"/>
              </a:rPr>
              <a:t>Pr1-EV1</a:t>
            </a:r>
            <a:endParaRPr lang="ru-RU" sz="7200">
              <a:solidFill>
                <a:schemeClr val="accent2"/>
              </a:solidFill>
            </a:endParaRPr>
          </a:p>
        </p:txBody>
      </p:sp>
      <p:pic>
        <p:nvPicPr>
          <p:cNvPr id="14340" name="Picture 4" descr="E:\4 ядра\EVAN\ANIMATIONS\T_NoQz+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214563"/>
            <a:ext cx="3540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E:\4 ядра\EVAN\ANIMATIONS\O2_noQz+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209800"/>
            <a:ext cx="33353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3"/>
          <p:cNvSpPr>
            <a:spLocks noChangeArrowheads="1"/>
          </p:cNvSpPr>
          <p:nvPr/>
        </p:nvSpPr>
        <p:spPr bwMode="auto">
          <a:xfrm>
            <a:off x="571500" y="1676400"/>
            <a:ext cx="2643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1"/>
              <a:t>Temperature, </a:t>
            </a:r>
            <a:r>
              <a:rPr lang="en-US" sz="1800" b="1">
                <a:sym typeface="Symbol" pitchFamily="18" charset="2"/>
              </a:rPr>
              <a:t>y = 1 mm</a:t>
            </a:r>
            <a:r>
              <a:rPr lang="en-US" sz="1800" b="1"/>
              <a:t> </a:t>
            </a:r>
            <a:endParaRPr lang="en-US" sz="1600" i="1"/>
          </a:p>
        </p:txBody>
      </p:sp>
      <p:sp>
        <p:nvSpPr>
          <p:cNvPr id="14343" name="Rectangle 3"/>
          <p:cNvSpPr>
            <a:spLocks noChangeArrowheads="1"/>
          </p:cNvSpPr>
          <p:nvPr/>
        </p:nvSpPr>
        <p:spPr bwMode="auto">
          <a:xfrm>
            <a:off x="5072063" y="1701800"/>
            <a:ext cx="292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1"/>
              <a:t>Oxygen fraction</a:t>
            </a:r>
            <a:r>
              <a:rPr lang="en-US" sz="1600" b="1"/>
              <a:t>, </a:t>
            </a:r>
            <a:r>
              <a:rPr lang="en-US" sz="1600" b="1">
                <a:sym typeface="Symbol" pitchFamily="18" charset="2"/>
              </a:rPr>
              <a:t>y = 0 mm</a:t>
            </a:r>
            <a:endParaRPr lang="en-US" sz="1600" i="1"/>
          </a:p>
        </p:txBody>
      </p:sp>
      <p:pic>
        <p:nvPicPr>
          <p:cNvPr id="14344" name="Рисунок 7" descr="Sc_O2_vol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2786063"/>
            <a:ext cx="9937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Рисунок 8" descr="Sc_T_vol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857500"/>
            <a:ext cx="107315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 Box 7"/>
          <p:cNvSpPr txBox="1">
            <a:spLocks noChangeArrowheads="1"/>
          </p:cNvSpPr>
          <p:nvPr/>
        </p:nvSpPr>
        <p:spPr bwMode="auto">
          <a:xfrm>
            <a:off x="214313" y="6286500"/>
            <a:ext cx="8643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95300" indent="-495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000">
                <a:sym typeface="Symbol" pitchFamily="18" charset="2"/>
              </a:rPr>
              <a:t></a:t>
            </a:r>
            <a:r>
              <a:rPr lang="en-US" sz="2000">
                <a:sym typeface="Symbol" pitchFamily="18" charset="2"/>
              </a:rPr>
              <a:t>y – the distance of the horizontal cross section from the melt free surface</a:t>
            </a:r>
            <a:endParaRPr lang="ru-RU" sz="2000"/>
          </a:p>
        </p:txBody>
      </p:sp>
      <p:cxnSp>
        <p:nvCxnSpPr>
          <p:cNvPr id="14347" name="Прямая соединительная линия 11"/>
          <p:cNvCxnSpPr>
            <a:cxnSpLocks noChangeShapeType="1"/>
          </p:cNvCxnSpPr>
          <p:nvPr/>
        </p:nvCxnSpPr>
        <p:spPr bwMode="auto">
          <a:xfrm rot="16200000" flipV="1">
            <a:off x="1785938" y="5214937"/>
            <a:ext cx="1214438" cy="10715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8" name="Прямая соединительная линия 13"/>
          <p:cNvCxnSpPr>
            <a:cxnSpLocks noChangeShapeType="1"/>
          </p:cNvCxnSpPr>
          <p:nvPr/>
        </p:nvCxnSpPr>
        <p:spPr bwMode="auto">
          <a:xfrm flipV="1">
            <a:off x="3071813" y="5143500"/>
            <a:ext cx="3143250" cy="12144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BAEEC24-C3F7-43C4-9E64-FEFB773DD9EA}" type="slidenum">
              <a:rPr lang="ru-RU" sz="1400"/>
              <a:pPr algn="r" eaLnBrk="1" hangingPunct="1"/>
              <a:t>14</a:t>
            </a:fld>
            <a:endParaRPr lang="ru-RU" sz="1400"/>
          </a:p>
        </p:txBody>
      </p:sp>
      <p:pic>
        <p:nvPicPr>
          <p:cNvPr id="27651" name="Picture 9" descr="E:\4 ядра\EVAN\ANIMATIONS\T_Qz+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33600"/>
            <a:ext cx="33670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0" descr="E:\4 ядра\EVAN\ANIMATIONS\O2_Qz+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2057400"/>
            <a:ext cx="33242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142875" y="381000"/>
            <a:ext cx="8858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accent2"/>
                </a:solidFill>
              </a:rPr>
              <a:t>Animations with quartz tube -  </a:t>
            </a:r>
          </a:p>
          <a:p>
            <a:pPr algn="ctr"/>
            <a:r>
              <a:rPr lang="en-US" sz="3600" b="1">
                <a:solidFill>
                  <a:schemeClr val="accent2"/>
                </a:solidFill>
                <a:cs typeface="Times New Roman" pitchFamily="18" charset="0"/>
              </a:rPr>
              <a:t>EV1</a:t>
            </a:r>
            <a:endParaRPr lang="ru-RU" sz="7200">
              <a:solidFill>
                <a:schemeClr val="accent2"/>
              </a:solidFill>
            </a:endParaRPr>
          </a:p>
        </p:txBody>
      </p:sp>
      <p:pic>
        <p:nvPicPr>
          <p:cNvPr id="27654" name="Рисунок 8" descr="Sc_O2_vol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2786063"/>
            <a:ext cx="9937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9" descr="Sc_T_vol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857500"/>
            <a:ext cx="10033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Rectangle 3"/>
          <p:cNvSpPr>
            <a:spLocks noChangeArrowheads="1"/>
          </p:cNvSpPr>
          <p:nvPr/>
        </p:nvSpPr>
        <p:spPr bwMode="auto">
          <a:xfrm>
            <a:off x="571500" y="1676400"/>
            <a:ext cx="2643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1"/>
              <a:t>Temperature, </a:t>
            </a:r>
            <a:r>
              <a:rPr lang="en-US" sz="1800" b="1">
                <a:sym typeface="Symbol" pitchFamily="18" charset="2"/>
              </a:rPr>
              <a:t>y = 1 mm</a:t>
            </a:r>
            <a:r>
              <a:rPr lang="en-US" sz="1800" b="1"/>
              <a:t> </a:t>
            </a:r>
            <a:endParaRPr lang="en-US" sz="1600" i="1"/>
          </a:p>
        </p:txBody>
      </p:sp>
      <p:sp>
        <p:nvSpPr>
          <p:cNvPr id="27657" name="Rectangle 3"/>
          <p:cNvSpPr>
            <a:spLocks noChangeArrowheads="1"/>
          </p:cNvSpPr>
          <p:nvPr/>
        </p:nvSpPr>
        <p:spPr bwMode="auto">
          <a:xfrm>
            <a:off x="5072063" y="1701800"/>
            <a:ext cx="292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1"/>
              <a:t>Oxygen fraction</a:t>
            </a:r>
            <a:r>
              <a:rPr lang="en-US" sz="1600" b="1"/>
              <a:t>, </a:t>
            </a:r>
            <a:r>
              <a:rPr lang="en-US" sz="1600" b="1">
                <a:sym typeface="Symbol" pitchFamily="18" charset="2"/>
              </a:rPr>
              <a:t>y = 0 mm</a:t>
            </a:r>
            <a:endParaRPr lang="en-US" sz="1600" i="1"/>
          </a:p>
        </p:txBody>
      </p:sp>
      <p:sp>
        <p:nvSpPr>
          <p:cNvPr id="27658" name="Text Box 7"/>
          <p:cNvSpPr txBox="1">
            <a:spLocks noChangeArrowheads="1"/>
          </p:cNvSpPr>
          <p:nvPr/>
        </p:nvSpPr>
        <p:spPr bwMode="auto">
          <a:xfrm>
            <a:off x="214313" y="6286500"/>
            <a:ext cx="800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95300" indent="-495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000">
                <a:sym typeface="Symbol" pitchFamily="18" charset="2"/>
              </a:rPr>
              <a:t></a:t>
            </a:r>
            <a:r>
              <a:rPr lang="en-US" sz="2000">
                <a:sym typeface="Symbol" pitchFamily="18" charset="2"/>
              </a:rPr>
              <a:t>y – the distance of the horizontal cross section from the melt free surface</a:t>
            </a:r>
            <a:endParaRPr lang="ru-RU" sz="2000"/>
          </a:p>
        </p:txBody>
      </p:sp>
      <p:cxnSp>
        <p:nvCxnSpPr>
          <p:cNvPr id="27659" name="Прямая соединительная линия 13"/>
          <p:cNvCxnSpPr>
            <a:cxnSpLocks noChangeShapeType="1"/>
          </p:cNvCxnSpPr>
          <p:nvPr/>
        </p:nvCxnSpPr>
        <p:spPr bwMode="auto">
          <a:xfrm flipV="1">
            <a:off x="3071813" y="5072063"/>
            <a:ext cx="3143250" cy="1285875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0" name="Прямая соединительная линия 15"/>
          <p:cNvCxnSpPr>
            <a:cxnSpLocks noChangeShapeType="1"/>
          </p:cNvCxnSpPr>
          <p:nvPr/>
        </p:nvCxnSpPr>
        <p:spPr bwMode="auto">
          <a:xfrm rot="16200000" flipV="1">
            <a:off x="1785938" y="5214937"/>
            <a:ext cx="1214438" cy="10715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8" descr="O2_Dep+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185863"/>
            <a:ext cx="5672137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Номер слайда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E4D7123-B435-415D-A5D1-5F254F09D019}" type="slidenum">
              <a:rPr lang="ru-RU" sz="1400"/>
              <a:pPr algn="r" eaLnBrk="1" hangingPunct="1"/>
              <a:t>15</a:t>
            </a:fld>
            <a:endParaRPr lang="ru-RU" sz="1400"/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7010400" y="1643063"/>
            <a:ext cx="2133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1"/>
              <a:t>Free melt surface</a:t>
            </a:r>
            <a:endParaRPr lang="en-US" sz="1600" i="1"/>
          </a:p>
        </p:txBody>
      </p:sp>
      <p:sp>
        <p:nvSpPr>
          <p:cNvPr id="28677" name="Rectangle 2"/>
          <p:cNvSpPr>
            <a:spLocks noChangeArrowheads="1"/>
          </p:cNvSpPr>
          <p:nvPr/>
        </p:nvSpPr>
        <p:spPr bwMode="auto">
          <a:xfrm>
            <a:off x="500063" y="0"/>
            <a:ext cx="8351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accent2"/>
                </a:solidFill>
              </a:rPr>
              <a:t>Animations of the oxygen deposition rate without quartz tube - </a:t>
            </a:r>
            <a:r>
              <a:rPr lang="en-US" sz="3600" b="1">
                <a:solidFill>
                  <a:schemeClr val="accent2"/>
                </a:solidFill>
                <a:cs typeface="Times New Roman" pitchFamily="18" charset="0"/>
              </a:rPr>
              <a:t>Pr1-EV1</a:t>
            </a:r>
            <a:endParaRPr lang="ru-RU" sz="7200">
              <a:solidFill>
                <a:schemeClr val="accent2"/>
              </a:solidFill>
            </a:endParaRPr>
          </a:p>
        </p:txBody>
      </p:sp>
      <p:pic>
        <p:nvPicPr>
          <p:cNvPr id="28678" name="Рисунок 10" descr="Sc_O2_dep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2071688"/>
            <a:ext cx="1968500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3"/>
          <p:cNvSpPr>
            <a:spLocks noChangeArrowheads="1"/>
          </p:cNvSpPr>
          <p:nvPr/>
        </p:nvSpPr>
        <p:spPr bwMode="auto">
          <a:xfrm>
            <a:off x="357188" y="1500188"/>
            <a:ext cx="2133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1"/>
              <a:t>Dynamic evolution</a:t>
            </a:r>
            <a:endParaRPr lang="en-US" sz="16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6786563" y="1571625"/>
            <a:ext cx="23574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1"/>
              <a:t>Free melt surface</a:t>
            </a:r>
            <a:endParaRPr lang="en-US" sz="1600" i="1"/>
          </a:p>
        </p:txBody>
      </p:sp>
      <p:sp>
        <p:nvSpPr>
          <p:cNvPr id="29699" name="Номер слайда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70512A7-EA53-49BF-AEC4-F11222725A5C}" type="slidenum">
              <a:rPr lang="ru-RU" sz="1400"/>
              <a:pPr algn="r" eaLnBrk="1" hangingPunct="1"/>
              <a:t>16</a:t>
            </a:fld>
            <a:endParaRPr lang="ru-RU" sz="1400"/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accent2"/>
                </a:solidFill>
              </a:rPr>
              <a:t>Oxygen deposition rate with quartz tube - </a:t>
            </a:r>
            <a:r>
              <a:rPr lang="en-US" sz="3600" b="1">
                <a:solidFill>
                  <a:schemeClr val="accent2"/>
                </a:solidFill>
                <a:cs typeface="Times New Roman" pitchFamily="18" charset="0"/>
              </a:rPr>
              <a:t>EV1</a:t>
            </a:r>
            <a:endParaRPr lang="ru-RU" sz="7200">
              <a:solidFill>
                <a:schemeClr val="accent2"/>
              </a:solidFill>
            </a:endParaRPr>
          </a:p>
        </p:txBody>
      </p:sp>
      <p:pic>
        <p:nvPicPr>
          <p:cNvPr id="29701" name="Рисунок 6" descr="Sc_O2_Dep_QZ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000250"/>
            <a:ext cx="1944688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Рисунок 9" descr="O2_Dep_withQZ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189038"/>
            <a:ext cx="5681662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3"/>
          <p:cNvSpPr>
            <a:spLocks noChangeArrowheads="1"/>
          </p:cNvSpPr>
          <p:nvPr/>
        </p:nvSpPr>
        <p:spPr bwMode="auto">
          <a:xfrm>
            <a:off x="357188" y="1500188"/>
            <a:ext cx="2133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1"/>
              <a:t>Quasi -Steady    </a:t>
            </a:r>
          </a:p>
          <a:p>
            <a:r>
              <a:rPr lang="en-US" sz="1800" b="1"/>
              <a:t>  Distribution</a:t>
            </a:r>
            <a:endParaRPr lang="en-US" sz="16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D09C7AF2-A9A9-4A62-BF96-D0F2717FA86F}" type="slidenum">
              <a:rPr lang="ru-RU" sz="1400"/>
              <a:pPr algn="r" eaLnBrk="1" hangingPunct="1"/>
              <a:t>17</a:t>
            </a:fld>
            <a:endParaRPr lang="ru-RU" sz="1400"/>
          </a:p>
        </p:txBody>
      </p:sp>
      <p:sp>
        <p:nvSpPr>
          <p:cNvPr id="30723" name="Rectangle 72"/>
          <p:cNvSpPr>
            <a:spLocks noChangeArrowheads="1"/>
          </p:cNvSpPr>
          <p:nvPr/>
        </p:nvSpPr>
        <p:spPr bwMode="auto">
          <a:xfrm>
            <a:off x="0" y="5030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0724" name="Rectangle 76"/>
          <p:cNvSpPr>
            <a:spLocks noChangeArrowheads="1"/>
          </p:cNvSpPr>
          <p:nvPr/>
        </p:nvSpPr>
        <p:spPr bwMode="auto">
          <a:xfrm>
            <a:off x="714375" y="214313"/>
            <a:ext cx="79486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</a:rPr>
              <a:t>Comparison of the experimental data         </a:t>
            </a:r>
          </a:p>
          <a:p>
            <a:r>
              <a:rPr lang="en-US" sz="3600" b="1">
                <a:solidFill>
                  <a:schemeClr val="accent2"/>
                </a:solidFill>
              </a:rPr>
              <a:t>         and computations results</a:t>
            </a:r>
            <a:endParaRPr lang="ru-RU" sz="3600" b="1">
              <a:solidFill>
                <a:schemeClr val="accent2"/>
              </a:solidFill>
            </a:endParaRPr>
          </a:p>
        </p:txBody>
      </p:sp>
      <p:grpSp>
        <p:nvGrpSpPr>
          <p:cNvPr id="30725" name="Group 236"/>
          <p:cNvGrpSpPr>
            <a:grpSpLocks/>
          </p:cNvGrpSpPr>
          <p:nvPr/>
        </p:nvGrpSpPr>
        <p:grpSpPr bwMode="auto">
          <a:xfrm>
            <a:off x="1071563" y="1500188"/>
            <a:ext cx="7105650" cy="2743200"/>
            <a:chOff x="-3" y="-3"/>
            <a:chExt cx="3908" cy="2635"/>
          </a:xfrm>
        </p:grpSpPr>
        <p:grpSp>
          <p:nvGrpSpPr>
            <p:cNvPr id="30726" name="Group 234"/>
            <p:cNvGrpSpPr>
              <a:grpSpLocks/>
            </p:cNvGrpSpPr>
            <p:nvPr/>
          </p:nvGrpSpPr>
          <p:grpSpPr bwMode="auto">
            <a:xfrm>
              <a:off x="0" y="0"/>
              <a:ext cx="3905" cy="2629"/>
              <a:chOff x="0" y="0"/>
              <a:chExt cx="3905" cy="2629"/>
            </a:xfrm>
          </p:grpSpPr>
          <p:grpSp>
            <p:nvGrpSpPr>
              <p:cNvPr id="30727" name="Group 207"/>
              <p:cNvGrpSpPr>
                <a:grpSpLocks/>
              </p:cNvGrpSpPr>
              <p:nvPr/>
            </p:nvGrpSpPr>
            <p:grpSpPr bwMode="auto">
              <a:xfrm>
                <a:off x="0" y="0"/>
                <a:ext cx="1741" cy="499"/>
                <a:chOff x="0" y="0"/>
                <a:chExt cx="1741" cy="499"/>
              </a:xfrm>
            </p:grpSpPr>
            <p:sp>
              <p:nvSpPr>
                <p:cNvPr id="30728" name="Rectangle 192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1655" cy="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ru-RU" sz="12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ru-RU"/>
                </a:p>
              </p:txBody>
            </p:sp>
            <p:sp>
              <p:nvSpPr>
                <p:cNvPr id="30729" name="Rectangle 20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741" cy="49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0730" name="Group 209"/>
              <p:cNvGrpSpPr>
                <a:grpSpLocks/>
              </p:cNvGrpSpPr>
              <p:nvPr/>
            </p:nvGrpSpPr>
            <p:grpSpPr bwMode="auto">
              <a:xfrm>
                <a:off x="1741" y="0"/>
                <a:ext cx="1061" cy="499"/>
                <a:chOff x="1741" y="0"/>
                <a:chExt cx="1061" cy="499"/>
              </a:xfrm>
            </p:grpSpPr>
            <p:sp>
              <p:nvSpPr>
                <p:cNvPr id="30731" name="Rectangle 193"/>
                <p:cNvSpPr>
                  <a:spLocks noChangeArrowheads="1"/>
                </p:cNvSpPr>
                <p:nvPr/>
              </p:nvSpPr>
              <p:spPr bwMode="auto">
                <a:xfrm>
                  <a:off x="1784" y="0"/>
                  <a:ext cx="975" cy="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2200">
                      <a:cs typeface="Times New Roman" pitchFamily="18" charset="0"/>
                    </a:rPr>
                    <a:t>Pr1-EV1</a:t>
                  </a:r>
                  <a:endParaRPr lang="ru-RU" sz="1200">
                    <a:cs typeface="Times New Roman" pitchFamily="18" charset="0"/>
                  </a:endParaRPr>
                </a:p>
                <a:p>
                  <a:pPr eaLnBrk="0" hangingPunct="0"/>
                  <a:endParaRPr lang="ru-RU"/>
                </a:p>
              </p:txBody>
            </p:sp>
            <p:sp>
              <p:nvSpPr>
                <p:cNvPr id="30732" name="Rectangle 208"/>
                <p:cNvSpPr>
                  <a:spLocks noChangeArrowheads="1"/>
                </p:cNvSpPr>
                <p:nvPr/>
              </p:nvSpPr>
              <p:spPr bwMode="auto">
                <a:xfrm>
                  <a:off x="1741" y="0"/>
                  <a:ext cx="1061" cy="49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0733" name="Group 211"/>
              <p:cNvGrpSpPr>
                <a:grpSpLocks/>
              </p:cNvGrpSpPr>
              <p:nvPr/>
            </p:nvGrpSpPr>
            <p:grpSpPr bwMode="auto">
              <a:xfrm>
                <a:off x="2802" y="0"/>
                <a:ext cx="1024" cy="499"/>
                <a:chOff x="2802" y="0"/>
                <a:chExt cx="1024" cy="499"/>
              </a:xfrm>
            </p:grpSpPr>
            <p:sp>
              <p:nvSpPr>
                <p:cNvPr id="30734" name="Rectangle 194"/>
                <p:cNvSpPr>
                  <a:spLocks noChangeArrowheads="1"/>
                </p:cNvSpPr>
                <p:nvPr/>
              </p:nvSpPr>
              <p:spPr bwMode="auto">
                <a:xfrm>
                  <a:off x="2845" y="0"/>
                  <a:ext cx="794" cy="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2200">
                      <a:cs typeface="Times New Roman" pitchFamily="18" charset="0"/>
                    </a:rPr>
                    <a:t>EV1</a:t>
                  </a:r>
                  <a:endParaRPr lang="ru-RU" sz="1200">
                    <a:cs typeface="Times New Roman" pitchFamily="18" charset="0"/>
                  </a:endParaRPr>
                </a:p>
                <a:p>
                  <a:pPr eaLnBrk="0" hangingPunct="0"/>
                  <a:endParaRPr lang="ru-RU"/>
                </a:p>
              </p:txBody>
            </p:sp>
            <p:sp>
              <p:nvSpPr>
                <p:cNvPr id="30735" name="Rectangle 210"/>
                <p:cNvSpPr>
                  <a:spLocks noChangeArrowheads="1"/>
                </p:cNvSpPr>
                <p:nvPr/>
              </p:nvSpPr>
              <p:spPr bwMode="auto">
                <a:xfrm>
                  <a:off x="2802" y="0"/>
                  <a:ext cx="1024" cy="49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0736" name="Group 213"/>
              <p:cNvGrpSpPr>
                <a:grpSpLocks/>
              </p:cNvGrpSpPr>
              <p:nvPr/>
            </p:nvGrpSpPr>
            <p:grpSpPr bwMode="auto">
              <a:xfrm>
                <a:off x="0" y="499"/>
                <a:ext cx="1166" cy="710"/>
                <a:chOff x="0" y="499"/>
                <a:chExt cx="1166" cy="710"/>
              </a:xfrm>
            </p:grpSpPr>
            <p:sp>
              <p:nvSpPr>
                <p:cNvPr id="30737" name="Rectangle 195"/>
                <p:cNvSpPr>
                  <a:spLocks noChangeArrowheads="1"/>
                </p:cNvSpPr>
                <p:nvPr/>
              </p:nvSpPr>
              <p:spPr bwMode="auto">
                <a:xfrm>
                  <a:off x="43" y="499"/>
                  <a:ext cx="1080" cy="7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2200">
                      <a:solidFill>
                        <a:schemeClr val="accent2"/>
                      </a:solidFill>
                      <a:cs typeface="Times New Roman" pitchFamily="18" charset="0"/>
                    </a:rPr>
                    <a:t>Computations</a:t>
                  </a:r>
                  <a:endParaRPr lang="ru-RU" sz="1200">
                    <a:solidFill>
                      <a:schemeClr val="accent2"/>
                    </a:solidFill>
                    <a:cs typeface="Times New Roman" pitchFamily="18" charset="0"/>
                  </a:endParaRPr>
                </a:p>
                <a:p>
                  <a:pPr eaLnBrk="0" hangingPunct="0"/>
                  <a:endParaRPr lang="ru-RU"/>
                </a:p>
              </p:txBody>
            </p:sp>
            <p:sp>
              <p:nvSpPr>
                <p:cNvPr id="30738" name="Rectangle 212"/>
                <p:cNvSpPr>
                  <a:spLocks noChangeArrowheads="1"/>
                </p:cNvSpPr>
                <p:nvPr/>
              </p:nvSpPr>
              <p:spPr bwMode="auto">
                <a:xfrm>
                  <a:off x="0" y="499"/>
                  <a:ext cx="1166" cy="71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0739" name="Group 215"/>
              <p:cNvGrpSpPr>
                <a:grpSpLocks/>
              </p:cNvGrpSpPr>
              <p:nvPr/>
            </p:nvGrpSpPr>
            <p:grpSpPr bwMode="auto">
              <a:xfrm>
                <a:off x="1166" y="499"/>
                <a:ext cx="575" cy="1420"/>
                <a:chOff x="1166" y="499"/>
                <a:chExt cx="575" cy="1420"/>
              </a:xfrm>
            </p:grpSpPr>
            <p:sp>
              <p:nvSpPr>
                <p:cNvPr id="30740" name="Rectangle 196"/>
                <p:cNvSpPr>
                  <a:spLocks noChangeArrowheads="1"/>
                </p:cNvSpPr>
                <p:nvPr/>
              </p:nvSpPr>
              <p:spPr bwMode="auto">
                <a:xfrm>
                  <a:off x="1209" y="499"/>
                  <a:ext cx="489" cy="14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endParaRPr lang="en-US" sz="2200">
                    <a:cs typeface="Times New Roman" pitchFamily="18" charset="0"/>
                  </a:endParaRPr>
                </a:p>
                <a:p>
                  <a:pPr algn="ctr" eaLnBrk="0" hangingPunct="0"/>
                  <a:r>
                    <a:rPr lang="en-US" sz="2200">
                      <a:cs typeface="Times New Roman" pitchFamily="18" charset="0"/>
                    </a:rPr>
                    <a:t>mg/s</a:t>
                  </a:r>
                  <a:endParaRPr lang="ru-RU" sz="1200">
                    <a:cs typeface="Times New Roman" pitchFamily="18" charset="0"/>
                  </a:endParaRPr>
                </a:p>
                <a:p>
                  <a:pPr eaLnBrk="0" hangingPunct="0"/>
                  <a:endParaRPr lang="ru-RU"/>
                </a:p>
              </p:txBody>
            </p:sp>
            <p:sp>
              <p:nvSpPr>
                <p:cNvPr id="30741" name="Rectangle 214"/>
                <p:cNvSpPr>
                  <a:spLocks noChangeArrowheads="1"/>
                </p:cNvSpPr>
                <p:nvPr/>
              </p:nvSpPr>
              <p:spPr bwMode="auto">
                <a:xfrm>
                  <a:off x="1166" y="499"/>
                  <a:ext cx="575" cy="142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0742" name="Group 217"/>
              <p:cNvGrpSpPr>
                <a:grpSpLocks/>
              </p:cNvGrpSpPr>
              <p:nvPr/>
            </p:nvGrpSpPr>
            <p:grpSpPr bwMode="auto">
              <a:xfrm>
                <a:off x="1741" y="499"/>
                <a:ext cx="1061" cy="710"/>
                <a:chOff x="1741" y="499"/>
                <a:chExt cx="1061" cy="710"/>
              </a:xfrm>
            </p:grpSpPr>
            <p:sp>
              <p:nvSpPr>
                <p:cNvPr id="30743" name="Rectangle 197"/>
                <p:cNvSpPr>
                  <a:spLocks noChangeArrowheads="1"/>
                </p:cNvSpPr>
                <p:nvPr/>
              </p:nvSpPr>
              <p:spPr bwMode="auto">
                <a:xfrm>
                  <a:off x="1784" y="499"/>
                  <a:ext cx="975" cy="7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2200">
                      <a:solidFill>
                        <a:schemeClr val="accent2"/>
                      </a:solidFill>
                      <a:cs typeface="Times New Roman" pitchFamily="18" charset="0"/>
                    </a:rPr>
                    <a:t>10.80 (±0.6)</a:t>
                  </a:r>
                  <a:endParaRPr lang="ru-RU" sz="1200">
                    <a:solidFill>
                      <a:schemeClr val="accent2"/>
                    </a:solidFill>
                    <a:cs typeface="Times New Roman" pitchFamily="18" charset="0"/>
                  </a:endParaRPr>
                </a:p>
                <a:p>
                  <a:pPr eaLnBrk="0" hangingPunct="0"/>
                  <a:endParaRPr lang="ru-RU"/>
                </a:p>
              </p:txBody>
            </p:sp>
            <p:sp>
              <p:nvSpPr>
                <p:cNvPr id="30744" name="Rectangle 216"/>
                <p:cNvSpPr>
                  <a:spLocks noChangeArrowheads="1"/>
                </p:cNvSpPr>
                <p:nvPr/>
              </p:nvSpPr>
              <p:spPr bwMode="auto">
                <a:xfrm>
                  <a:off x="1741" y="499"/>
                  <a:ext cx="1061" cy="71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0745" name="Group 219"/>
              <p:cNvGrpSpPr>
                <a:grpSpLocks/>
              </p:cNvGrpSpPr>
              <p:nvPr/>
            </p:nvGrpSpPr>
            <p:grpSpPr bwMode="auto">
              <a:xfrm>
                <a:off x="2802" y="499"/>
                <a:ext cx="1103" cy="710"/>
                <a:chOff x="2802" y="499"/>
                <a:chExt cx="1103" cy="710"/>
              </a:xfrm>
            </p:grpSpPr>
            <p:sp>
              <p:nvSpPr>
                <p:cNvPr id="30746" name="Rectangle 198"/>
                <p:cNvSpPr>
                  <a:spLocks noChangeArrowheads="1"/>
                </p:cNvSpPr>
                <p:nvPr/>
              </p:nvSpPr>
              <p:spPr bwMode="auto">
                <a:xfrm>
                  <a:off x="2845" y="499"/>
                  <a:ext cx="1060" cy="7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en-US">
                      <a:solidFill>
                        <a:schemeClr val="accent2"/>
                      </a:solidFill>
                      <a:cs typeface="Times New Roman" pitchFamily="18" charset="0"/>
                    </a:rPr>
                    <a:t>12.80 (±0.05)</a:t>
                  </a:r>
                  <a:endParaRPr lang="ru-RU" sz="1400">
                    <a:solidFill>
                      <a:schemeClr val="accent2"/>
                    </a:solidFill>
                    <a:cs typeface="Times New Roman" pitchFamily="18" charset="0"/>
                  </a:endParaRPr>
                </a:p>
                <a:p>
                  <a:pPr eaLnBrk="0" hangingPunct="0"/>
                  <a:endParaRPr lang="ru-RU"/>
                </a:p>
              </p:txBody>
            </p:sp>
            <p:sp>
              <p:nvSpPr>
                <p:cNvPr id="30747" name="Rectangle 218"/>
                <p:cNvSpPr>
                  <a:spLocks noChangeArrowheads="1"/>
                </p:cNvSpPr>
                <p:nvPr/>
              </p:nvSpPr>
              <p:spPr bwMode="auto">
                <a:xfrm>
                  <a:off x="2802" y="499"/>
                  <a:ext cx="1024" cy="71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0748" name="Group 221"/>
              <p:cNvGrpSpPr>
                <a:grpSpLocks/>
              </p:cNvGrpSpPr>
              <p:nvPr/>
            </p:nvGrpSpPr>
            <p:grpSpPr bwMode="auto">
              <a:xfrm>
                <a:off x="0" y="1209"/>
                <a:ext cx="1166" cy="710"/>
                <a:chOff x="0" y="1209"/>
                <a:chExt cx="1166" cy="710"/>
              </a:xfrm>
            </p:grpSpPr>
            <p:sp>
              <p:nvSpPr>
                <p:cNvPr id="30749" name="Rectangle 199"/>
                <p:cNvSpPr>
                  <a:spLocks noChangeArrowheads="1"/>
                </p:cNvSpPr>
                <p:nvPr/>
              </p:nvSpPr>
              <p:spPr bwMode="auto">
                <a:xfrm>
                  <a:off x="43" y="1209"/>
                  <a:ext cx="1080" cy="7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2200">
                      <a:solidFill>
                        <a:srgbClr val="FF0000"/>
                      </a:solidFill>
                      <a:cs typeface="Times New Roman" pitchFamily="18" charset="0"/>
                    </a:rPr>
                    <a:t>Experiment</a:t>
                  </a:r>
                  <a:endParaRPr lang="ru-RU" sz="1200">
                    <a:solidFill>
                      <a:srgbClr val="FF0000"/>
                    </a:solidFill>
                    <a:cs typeface="Times New Roman" pitchFamily="18" charset="0"/>
                  </a:endParaRPr>
                </a:p>
                <a:p>
                  <a:pPr eaLnBrk="0" hangingPunct="0"/>
                  <a:endParaRPr lang="ru-RU"/>
                </a:p>
              </p:txBody>
            </p:sp>
            <p:sp>
              <p:nvSpPr>
                <p:cNvPr id="30750" name="Rectangle 220"/>
                <p:cNvSpPr>
                  <a:spLocks noChangeArrowheads="1"/>
                </p:cNvSpPr>
                <p:nvPr/>
              </p:nvSpPr>
              <p:spPr bwMode="auto">
                <a:xfrm>
                  <a:off x="0" y="1209"/>
                  <a:ext cx="1166" cy="71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0751" name="Group 223"/>
              <p:cNvGrpSpPr>
                <a:grpSpLocks/>
              </p:cNvGrpSpPr>
              <p:nvPr/>
            </p:nvGrpSpPr>
            <p:grpSpPr bwMode="auto">
              <a:xfrm>
                <a:off x="1741" y="1209"/>
                <a:ext cx="1061" cy="710"/>
                <a:chOff x="1741" y="1209"/>
                <a:chExt cx="1061" cy="710"/>
              </a:xfrm>
            </p:grpSpPr>
            <p:sp>
              <p:nvSpPr>
                <p:cNvPr id="30752" name="Rectangle 200"/>
                <p:cNvSpPr>
                  <a:spLocks noChangeArrowheads="1"/>
                </p:cNvSpPr>
                <p:nvPr/>
              </p:nvSpPr>
              <p:spPr bwMode="auto">
                <a:xfrm>
                  <a:off x="1784" y="1209"/>
                  <a:ext cx="975" cy="7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2200">
                      <a:solidFill>
                        <a:srgbClr val="FF0000"/>
                      </a:solidFill>
                      <a:cs typeface="Times New Roman" pitchFamily="18" charset="0"/>
                    </a:rPr>
                    <a:t>9.3 (±0.3)</a:t>
                  </a:r>
                  <a:endParaRPr lang="ru-RU" sz="1200">
                    <a:solidFill>
                      <a:srgbClr val="FF0000"/>
                    </a:solidFill>
                    <a:cs typeface="Times New Roman" pitchFamily="18" charset="0"/>
                  </a:endParaRPr>
                </a:p>
                <a:p>
                  <a:pPr eaLnBrk="0" hangingPunct="0"/>
                  <a:endParaRPr lang="ru-RU"/>
                </a:p>
              </p:txBody>
            </p:sp>
            <p:sp>
              <p:nvSpPr>
                <p:cNvPr id="30753" name="Rectangle 222"/>
                <p:cNvSpPr>
                  <a:spLocks noChangeArrowheads="1"/>
                </p:cNvSpPr>
                <p:nvPr/>
              </p:nvSpPr>
              <p:spPr bwMode="auto">
                <a:xfrm>
                  <a:off x="1741" y="1209"/>
                  <a:ext cx="1061" cy="71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0754" name="Group 225"/>
              <p:cNvGrpSpPr>
                <a:grpSpLocks/>
              </p:cNvGrpSpPr>
              <p:nvPr/>
            </p:nvGrpSpPr>
            <p:grpSpPr bwMode="auto">
              <a:xfrm>
                <a:off x="2802" y="1209"/>
                <a:ext cx="1024" cy="710"/>
                <a:chOff x="2802" y="1209"/>
                <a:chExt cx="1024" cy="710"/>
              </a:xfrm>
            </p:grpSpPr>
            <p:sp>
              <p:nvSpPr>
                <p:cNvPr id="30755" name="Rectangle 201"/>
                <p:cNvSpPr>
                  <a:spLocks noChangeArrowheads="1"/>
                </p:cNvSpPr>
                <p:nvPr/>
              </p:nvSpPr>
              <p:spPr bwMode="auto">
                <a:xfrm>
                  <a:off x="2845" y="1209"/>
                  <a:ext cx="981" cy="7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just" eaLnBrk="0" hangingPunct="0"/>
                  <a:r>
                    <a:rPr lang="en-US">
                      <a:solidFill>
                        <a:srgbClr val="FF0000"/>
                      </a:solidFill>
                      <a:cs typeface="Times New Roman" pitchFamily="18" charset="0"/>
                    </a:rPr>
                    <a:t>15.0 (±0.8)</a:t>
                  </a:r>
                  <a:endParaRPr lang="ru-RU">
                    <a:solidFill>
                      <a:srgbClr val="FF0000"/>
                    </a:solidFill>
                    <a:cs typeface="Times New Roman" pitchFamily="18" charset="0"/>
                  </a:endParaRPr>
                </a:p>
                <a:p>
                  <a:pPr eaLnBrk="0" hangingPunct="0"/>
                  <a:endParaRPr lang="ru-RU"/>
                </a:p>
              </p:txBody>
            </p:sp>
            <p:sp>
              <p:nvSpPr>
                <p:cNvPr id="30756" name="Rectangle 224"/>
                <p:cNvSpPr>
                  <a:spLocks noChangeArrowheads="1"/>
                </p:cNvSpPr>
                <p:nvPr/>
              </p:nvSpPr>
              <p:spPr bwMode="auto">
                <a:xfrm>
                  <a:off x="2802" y="1209"/>
                  <a:ext cx="1024" cy="71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0757" name="Group 227"/>
              <p:cNvGrpSpPr>
                <a:grpSpLocks/>
              </p:cNvGrpSpPr>
              <p:nvPr/>
            </p:nvGrpSpPr>
            <p:grpSpPr bwMode="auto">
              <a:xfrm>
                <a:off x="0" y="1919"/>
                <a:ext cx="1166" cy="710"/>
                <a:chOff x="0" y="1919"/>
                <a:chExt cx="1166" cy="710"/>
              </a:xfrm>
            </p:grpSpPr>
            <p:sp>
              <p:nvSpPr>
                <p:cNvPr id="30758" name="Rectangle 202"/>
                <p:cNvSpPr>
                  <a:spLocks noChangeArrowheads="1"/>
                </p:cNvSpPr>
                <p:nvPr/>
              </p:nvSpPr>
              <p:spPr bwMode="auto">
                <a:xfrm>
                  <a:off x="43" y="1919"/>
                  <a:ext cx="1080" cy="7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2200">
                      <a:cs typeface="Times New Roman" pitchFamily="18" charset="0"/>
                    </a:rPr>
                    <a:t>Relative deviation</a:t>
                  </a:r>
                  <a:endParaRPr lang="ru-RU" sz="1200">
                    <a:cs typeface="Times New Roman" pitchFamily="18" charset="0"/>
                  </a:endParaRPr>
                </a:p>
                <a:p>
                  <a:pPr eaLnBrk="0" hangingPunct="0"/>
                  <a:endParaRPr lang="ru-RU"/>
                </a:p>
              </p:txBody>
            </p:sp>
            <p:sp>
              <p:nvSpPr>
                <p:cNvPr id="30759" name="Rectangle 226"/>
                <p:cNvSpPr>
                  <a:spLocks noChangeArrowheads="1"/>
                </p:cNvSpPr>
                <p:nvPr/>
              </p:nvSpPr>
              <p:spPr bwMode="auto">
                <a:xfrm>
                  <a:off x="0" y="1919"/>
                  <a:ext cx="1166" cy="71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0760" name="Group 229"/>
              <p:cNvGrpSpPr>
                <a:grpSpLocks/>
              </p:cNvGrpSpPr>
              <p:nvPr/>
            </p:nvGrpSpPr>
            <p:grpSpPr bwMode="auto">
              <a:xfrm>
                <a:off x="1166" y="1919"/>
                <a:ext cx="575" cy="710"/>
                <a:chOff x="1166" y="1919"/>
                <a:chExt cx="575" cy="710"/>
              </a:xfrm>
            </p:grpSpPr>
            <p:sp>
              <p:nvSpPr>
                <p:cNvPr id="30761" name="Rectangle 203"/>
                <p:cNvSpPr>
                  <a:spLocks noChangeArrowheads="1"/>
                </p:cNvSpPr>
                <p:nvPr/>
              </p:nvSpPr>
              <p:spPr bwMode="auto">
                <a:xfrm>
                  <a:off x="1209" y="1919"/>
                  <a:ext cx="489" cy="7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2200">
                      <a:cs typeface="Times New Roman" pitchFamily="18" charset="0"/>
                    </a:rPr>
                    <a:t>%</a:t>
                  </a:r>
                  <a:endParaRPr lang="ru-RU" sz="1200">
                    <a:cs typeface="Times New Roman" pitchFamily="18" charset="0"/>
                  </a:endParaRPr>
                </a:p>
                <a:p>
                  <a:pPr eaLnBrk="0" hangingPunct="0"/>
                  <a:endParaRPr lang="ru-RU"/>
                </a:p>
              </p:txBody>
            </p:sp>
            <p:sp>
              <p:nvSpPr>
                <p:cNvPr id="30762" name="Rectangle 228"/>
                <p:cNvSpPr>
                  <a:spLocks noChangeArrowheads="1"/>
                </p:cNvSpPr>
                <p:nvPr/>
              </p:nvSpPr>
              <p:spPr bwMode="auto">
                <a:xfrm>
                  <a:off x="1166" y="1919"/>
                  <a:ext cx="575" cy="71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0763" name="Group 231"/>
              <p:cNvGrpSpPr>
                <a:grpSpLocks/>
              </p:cNvGrpSpPr>
              <p:nvPr/>
            </p:nvGrpSpPr>
            <p:grpSpPr bwMode="auto">
              <a:xfrm>
                <a:off x="1741" y="1919"/>
                <a:ext cx="1061" cy="710"/>
                <a:chOff x="1741" y="1919"/>
                <a:chExt cx="1061" cy="710"/>
              </a:xfrm>
            </p:grpSpPr>
            <p:sp>
              <p:nvSpPr>
                <p:cNvPr id="30764" name="Rectangle 204"/>
                <p:cNvSpPr>
                  <a:spLocks noChangeArrowheads="1"/>
                </p:cNvSpPr>
                <p:nvPr/>
              </p:nvSpPr>
              <p:spPr bwMode="auto">
                <a:xfrm>
                  <a:off x="1784" y="1919"/>
                  <a:ext cx="975" cy="7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2200">
                      <a:cs typeface="Times New Roman" pitchFamily="18" charset="0"/>
                    </a:rPr>
                    <a:t>+15</a:t>
                  </a:r>
                  <a:endParaRPr lang="ru-RU" sz="1200">
                    <a:cs typeface="Times New Roman" pitchFamily="18" charset="0"/>
                  </a:endParaRPr>
                </a:p>
                <a:p>
                  <a:pPr eaLnBrk="0" hangingPunct="0"/>
                  <a:endParaRPr lang="ru-RU"/>
                </a:p>
              </p:txBody>
            </p:sp>
            <p:sp>
              <p:nvSpPr>
                <p:cNvPr id="30765" name="Rectangle 230"/>
                <p:cNvSpPr>
                  <a:spLocks noChangeArrowheads="1"/>
                </p:cNvSpPr>
                <p:nvPr/>
              </p:nvSpPr>
              <p:spPr bwMode="auto">
                <a:xfrm>
                  <a:off x="1741" y="1919"/>
                  <a:ext cx="1061" cy="71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0766" name="Group 233"/>
              <p:cNvGrpSpPr>
                <a:grpSpLocks/>
              </p:cNvGrpSpPr>
              <p:nvPr/>
            </p:nvGrpSpPr>
            <p:grpSpPr bwMode="auto">
              <a:xfrm>
                <a:off x="2802" y="1919"/>
                <a:ext cx="1024" cy="710"/>
                <a:chOff x="2802" y="1919"/>
                <a:chExt cx="1024" cy="710"/>
              </a:xfrm>
            </p:grpSpPr>
            <p:sp>
              <p:nvSpPr>
                <p:cNvPr id="30767" name="Rectangle 205"/>
                <p:cNvSpPr>
                  <a:spLocks noChangeArrowheads="1"/>
                </p:cNvSpPr>
                <p:nvPr/>
              </p:nvSpPr>
              <p:spPr bwMode="auto">
                <a:xfrm>
                  <a:off x="2845" y="1919"/>
                  <a:ext cx="794" cy="7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2200">
                      <a:cs typeface="Times New Roman" pitchFamily="18" charset="0"/>
                    </a:rPr>
                    <a:t>-16</a:t>
                  </a:r>
                  <a:endParaRPr lang="ru-RU" sz="1200">
                    <a:cs typeface="Times New Roman" pitchFamily="18" charset="0"/>
                  </a:endParaRPr>
                </a:p>
                <a:p>
                  <a:pPr eaLnBrk="0" hangingPunct="0"/>
                  <a:endParaRPr lang="ru-RU"/>
                </a:p>
              </p:txBody>
            </p:sp>
            <p:sp>
              <p:nvSpPr>
                <p:cNvPr id="30768" name="Rectangle 232"/>
                <p:cNvSpPr>
                  <a:spLocks noChangeArrowheads="1"/>
                </p:cNvSpPr>
                <p:nvPr/>
              </p:nvSpPr>
              <p:spPr bwMode="auto">
                <a:xfrm>
                  <a:off x="2802" y="1919"/>
                  <a:ext cx="1024" cy="71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30769" name="Rectangle 235"/>
            <p:cNvSpPr>
              <a:spLocks noChangeArrowheads="1"/>
            </p:cNvSpPr>
            <p:nvPr/>
          </p:nvSpPr>
          <p:spPr bwMode="auto">
            <a:xfrm>
              <a:off x="-3" y="-3"/>
              <a:ext cx="3829" cy="2635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0770" name="Rectangle 237"/>
          <p:cNvSpPr>
            <a:spLocks noChangeArrowheads="1"/>
          </p:cNvSpPr>
          <p:nvPr/>
        </p:nvSpPr>
        <p:spPr bwMode="auto">
          <a:xfrm>
            <a:off x="428625" y="4572000"/>
            <a:ext cx="82867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2000" b="1">
                <a:cs typeface="Times New Roman" pitchFamily="18" charset="0"/>
              </a:rPr>
              <a:t>Possible reasons for divergence of experimental data and calculations:</a:t>
            </a:r>
          </a:p>
          <a:p>
            <a:pPr eaLnBrk="0" hangingPunct="0">
              <a:buFontTx/>
              <a:buAutoNum type="arabicPeriod"/>
            </a:pPr>
            <a:r>
              <a:rPr lang="en-US" sz="2000" b="1">
                <a:cs typeface="Times New Roman" pitchFamily="18" charset="0"/>
              </a:rPr>
              <a:t> Non-uniform temperature distribution on the melt free surface </a:t>
            </a:r>
            <a:endParaRPr lang="ru-RU" sz="2000">
              <a:cs typeface="Times New Roman" pitchFamily="18" charset="0"/>
            </a:endParaRPr>
          </a:p>
          <a:p>
            <a:pPr eaLnBrk="0" hangingPunct="0">
              <a:buFontTx/>
              <a:buAutoNum type="arabicPeriod"/>
            </a:pPr>
            <a:r>
              <a:rPr lang="en-US" sz="2000" b="1">
                <a:cs typeface="Times New Roman" pitchFamily="18" charset="0"/>
              </a:rPr>
              <a:t> Different gaps between crucible sections</a:t>
            </a:r>
            <a:endParaRPr lang="ru-RU" sz="2000">
              <a:cs typeface="Times New Roman" pitchFamily="18" charset="0"/>
            </a:endParaRPr>
          </a:p>
          <a:p>
            <a:pPr eaLnBrk="0" hangingPunct="0">
              <a:buFontTx/>
              <a:buAutoNum type="arabicPeriod"/>
            </a:pPr>
            <a:r>
              <a:rPr lang="en-US" sz="2000" b="1">
                <a:cs typeface="Times New Roman" pitchFamily="18" charset="0"/>
              </a:rPr>
              <a:t> Insufficiently accurate description of conditions near crucible sections</a:t>
            </a:r>
            <a:endParaRPr lang="ru-RU" sz="2000"/>
          </a:p>
          <a:p>
            <a:pPr eaLnBrk="0" hangingPunct="0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Номер слайда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21F4314-4595-4889-9B42-11096F2E2CF3}" type="slidenum">
              <a:rPr lang="ru-RU" sz="1400"/>
              <a:pPr algn="r" eaLnBrk="1" hangingPunct="1"/>
              <a:t>18</a:t>
            </a:fld>
            <a:endParaRPr lang="ru-RU" sz="1400"/>
          </a:p>
        </p:txBody>
      </p:sp>
      <p:sp>
        <p:nvSpPr>
          <p:cNvPr id="31747" name="Rectangle 72"/>
          <p:cNvSpPr>
            <a:spLocks noChangeArrowheads="1"/>
          </p:cNvSpPr>
          <p:nvPr/>
        </p:nvSpPr>
        <p:spPr bwMode="auto">
          <a:xfrm>
            <a:off x="0" y="5030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357188" y="428625"/>
            <a:ext cx="8643937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tabLst>
                <a:tab pos="457200" algn="l"/>
              </a:tabLst>
            </a:pPr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Conclusions: </a:t>
            </a:r>
            <a:endParaRPr lang="ru-RU" sz="3200">
              <a:solidFill>
                <a:srgbClr val="FF0000"/>
              </a:solidFill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>
                <a:cs typeface="Times New Roman" pitchFamily="18" charset="0"/>
              </a:rPr>
              <a:t> </a:t>
            </a:r>
            <a:r>
              <a:rPr lang="en-US" b="1">
                <a:cs typeface="Times New Roman" pitchFamily="18" charset="0"/>
              </a:rPr>
              <a:t>Installation of internal quartz tube stabilizes above-melt gas flow.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endParaRPr lang="ru-RU"/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en-US" b="1">
                <a:cs typeface="Times New Roman" pitchFamily="18" charset="0"/>
              </a:rPr>
              <a:t> Calculated and experimental data of oxygen deposition rate on the melt free surface have a good agreement.</a:t>
            </a:r>
            <a:endParaRPr lang="ru-RU"/>
          </a:p>
          <a:p>
            <a:pPr eaLnBrk="0" hangingPunct="0">
              <a:tabLst>
                <a:tab pos="457200" algn="l"/>
              </a:tabLst>
            </a:pPr>
            <a:r>
              <a:rPr lang="en-US" b="1">
                <a:cs typeface="Times New Roman" pitchFamily="18" charset="0"/>
              </a:rPr>
              <a:t>   </a:t>
            </a:r>
            <a:endParaRPr lang="ru-RU"/>
          </a:p>
          <a:p>
            <a:pPr eaLnBrk="0" hangingPunct="0">
              <a:tabLst>
                <a:tab pos="457200" algn="l"/>
              </a:tabLst>
            </a:pPr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Perspectives for numerical model development:</a:t>
            </a:r>
            <a:endParaRPr lang="ru-RU" sz="3200">
              <a:solidFill>
                <a:srgbClr val="FF0000"/>
              </a:solidFill>
            </a:endParaRPr>
          </a:p>
          <a:p>
            <a:pPr eaLnBrk="0" hangingPunct="0">
              <a:buFontTx/>
              <a:buAutoNum type="arabicPeriod"/>
              <a:tabLst>
                <a:tab pos="457200" algn="l"/>
              </a:tabLst>
            </a:pPr>
            <a:r>
              <a:rPr lang="en-US" b="1">
                <a:cs typeface="Times New Roman" pitchFamily="18" charset="0"/>
              </a:rPr>
              <a:t> Take into account the sensitivity of equilibrium pressure and oxygen sticking coefficient to local parameters of the melt free surface.</a:t>
            </a:r>
          </a:p>
          <a:p>
            <a:pPr eaLnBrk="0" hangingPunct="0">
              <a:buFontTx/>
              <a:buAutoNum type="arabicPeriod"/>
              <a:tabLst>
                <a:tab pos="457200" algn="l"/>
              </a:tabLst>
            </a:pPr>
            <a:endParaRPr lang="ru-RU">
              <a:cs typeface="Times New Roman" pitchFamily="18" charset="0"/>
            </a:endParaRPr>
          </a:p>
          <a:p>
            <a:pPr eaLnBrk="0" hangingPunct="0">
              <a:buFontTx/>
              <a:buAutoNum type="arabicPeriod"/>
              <a:tabLst>
                <a:tab pos="457200" algn="l"/>
              </a:tabLst>
            </a:pPr>
            <a:r>
              <a:rPr lang="en-US" b="1">
                <a:cs typeface="Times New Roman" pitchFamily="18" charset="0"/>
              </a:rPr>
              <a:t> Describe multi-component gas mixtures with heterogeneous and gas-phase chemical  reactions.</a:t>
            </a:r>
            <a:endParaRPr lang="ru-RU" sz="900"/>
          </a:p>
          <a:p>
            <a:pPr eaLnBrk="0" hangingPunct="0">
              <a:tabLst>
                <a:tab pos="457200" algn="l"/>
              </a:tabLst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C243502-E241-4E4F-B1F8-9128092D1D04}" type="slidenum">
              <a:rPr lang="ru-RU" sz="1400"/>
              <a:pPr algn="r" eaLnBrk="1" hangingPunct="1"/>
              <a:t>19</a:t>
            </a:fld>
            <a:endParaRPr lang="ru-RU" sz="1400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981200" y="2514600"/>
            <a:ext cx="5181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i="1"/>
              <a:t>Thank you for the attention!</a:t>
            </a:r>
            <a:r>
              <a:rPr lang="en-US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2C933F1-73CA-4069-8C9C-08B1BDD76542}" type="slidenum">
              <a:rPr lang="ru-RU" sz="1400" smtClean="0"/>
              <a:pPr eaLnBrk="1" hangingPunct="1"/>
              <a:t>2</a:t>
            </a:fld>
            <a:endParaRPr lang="ru-RU" sz="1400" smtClean="0"/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323850" y="549275"/>
            <a:ext cx="8496300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4000" b="1">
                <a:ea typeface="ＭＳ Ｐゴシック" pitchFamily="34" charset="-128"/>
              </a:rPr>
              <a:t>Objective:</a:t>
            </a:r>
            <a:endParaRPr lang="ru-RU" altLang="ja-JP" sz="4000" b="1"/>
          </a:p>
          <a:p>
            <a:endParaRPr lang="en-US" altLang="ja-JP" sz="3200">
              <a:ea typeface="ＭＳ Ｐゴシック" pitchFamily="34" charset="-128"/>
            </a:endParaRPr>
          </a:p>
          <a:p>
            <a:r>
              <a:rPr lang="en-US" sz="2800"/>
              <a:t>Prove the possibility of correct numerical simulation</a:t>
            </a:r>
          </a:p>
          <a:p>
            <a:endParaRPr lang="en-US" sz="2800"/>
          </a:p>
          <a:p>
            <a:r>
              <a:rPr lang="en-US" sz="2800"/>
              <a:t>of the oxygen deposition rate on the melt free surface</a:t>
            </a:r>
            <a:endParaRPr lang="en-US" altLang="ja-JP" sz="2800">
              <a:ea typeface="ＭＳ Ｐゴシック" pitchFamily="34" charset="-128"/>
            </a:endParaRPr>
          </a:p>
          <a:p>
            <a:pPr>
              <a:buFontTx/>
              <a:buChar char="•"/>
            </a:pPr>
            <a:endParaRPr lang="en-US" altLang="ja-JP" sz="2800">
              <a:ea typeface="ＭＳ Ｐゴシック" pitchFamily="34" charset="-128"/>
            </a:endParaRPr>
          </a:p>
          <a:p>
            <a:endParaRPr lang="en-US" altLang="ja-JP" sz="2800">
              <a:ea typeface="ＭＳ Ｐゴシック" pitchFamily="34" charset="-128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7188" y="3795713"/>
            <a:ext cx="8501062" cy="222567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000" b="1">
                <a:ea typeface="Times New Roman" pitchFamily="18" charset="0"/>
                <a:cs typeface="Arial" charset="0"/>
              </a:rPr>
              <a:t>Reason</a:t>
            </a:r>
            <a:r>
              <a:rPr lang="ru-RU" sz="2000" b="1">
                <a:ea typeface="Times New Roman" pitchFamily="18" charset="0"/>
                <a:cs typeface="Arial" charset="0"/>
              </a:rPr>
              <a:t>:</a:t>
            </a:r>
            <a:endParaRPr lang="en-US" sz="2000" b="1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2000" b="1">
                <a:ea typeface="Times New Roman" pitchFamily="18" charset="0"/>
                <a:cs typeface="Arial" charset="0"/>
              </a:rPr>
              <a:t> Preparation a paper</a:t>
            </a:r>
          </a:p>
          <a:p>
            <a:pPr algn="ctr" eaLnBrk="0" hangingPunct="0"/>
            <a:r>
              <a:rPr lang="en-US" sz="2000" b="1">
                <a:ea typeface="Times New Roman" pitchFamily="18" charset="0"/>
                <a:cs typeface="Arial" charset="0"/>
              </a:rPr>
              <a:t> “Oxidation kinetics of the corium melt under a hard accident PWR”</a:t>
            </a:r>
          </a:p>
          <a:p>
            <a:pPr algn="ctr"/>
            <a:r>
              <a:rPr lang="en-US" sz="2000" b="1">
                <a:ea typeface="Times New Roman" pitchFamily="18" charset="0"/>
                <a:cs typeface="Arial" charset="0"/>
              </a:rPr>
              <a:t> based on materials presented on METCOR-P  Seminar </a:t>
            </a:r>
          </a:p>
          <a:p>
            <a:pPr algn="ctr"/>
            <a:r>
              <a:rPr lang="en-US" sz="2000" b="1">
                <a:ea typeface="Times New Roman" pitchFamily="18" charset="0"/>
                <a:cs typeface="Arial" charset="0"/>
              </a:rPr>
              <a:t>May, 2009</a:t>
            </a:r>
            <a:endParaRPr lang="ru-RU" sz="2000" b="1">
              <a:ea typeface="Times New Roman" pitchFamily="18" charset="0"/>
              <a:cs typeface="Arial" charset="0"/>
            </a:endParaRPr>
          </a:p>
          <a:p>
            <a:pPr algn="ctr"/>
            <a:r>
              <a:rPr lang="en-US" sz="2000" b="1">
                <a:ea typeface="Times New Roman" pitchFamily="18" charset="0"/>
                <a:cs typeface="Arial" charset="0"/>
              </a:rPr>
              <a:t>St-Petersburg , Russia</a:t>
            </a:r>
            <a:endParaRPr lang="ru-RU" sz="2000" b="1">
              <a:ea typeface="Times New Roman" pitchFamily="18" charset="0"/>
              <a:cs typeface="Arial" charset="0"/>
            </a:endParaRPr>
          </a:p>
          <a:p>
            <a:pPr algn="ctr" eaLnBrk="0" hangingPunct="0"/>
            <a:endParaRPr lang="ru-RU" sz="2000"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2E97FD7-EF61-487A-9534-8C92B0B08E67}" type="slidenum">
              <a:rPr lang="ru-RU" sz="1400" smtClean="0"/>
              <a:pPr eaLnBrk="1" hangingPunct="1"/>
              <a:t>3</a:t>
            </a:fld>
            <a:endParaRPr lang="ru-RU" sz="1400" smtClean="0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611188" y="188913"/>
            <a:ext cx="8255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algn="ctr"/>
            <a:r>
              <a:rPr lang="en-US" sz="4000" b="1"/>
              <a:t>Furnace Schematic</a:t>
            </a:r>
            <a:endParaRPr lang="en-US" altLang="ja-JP" sz="4000" b="1">
              <a:ea typeface="ＭＳ Ｐゴシック" pitchFamily="34" charset="-128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143000" y="5143500"/>
            <a:ext cx="74628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1"/>
              <a:t>1 – Tanks with Ar and O</a:t>
            </a:r>
            <a:r>
              <a:rPr lang="en-US" sz="1800" b="1" baseline="-25000"/>
              <a:t>2</a:t>
            </a:r>
            <a:r>
              <a:rPr lang="en-US" sz="1800" b="1"/>
              <a:t>; 2 – Mass flow controller; 3 – M</a:t>
            </a:r>
            <a:r>
              <a:rPr lang="ru-RU" sz="1800" b="1"/>
              <a:t>ixing device</a:t>
            </a:r>
            <a:r>
              <a:rPr lang="en-US" sz="1800" b="1"/>
              <a:t>;                             4 – Electrochemical</a:t>
            </a:r>
            <a:r>
              <a:rPr lang="ru-RU" sz="1800" b="1"/>
              <a:t> </a:t>
            </a:r>
            <a:r>
              <a:rPr lang="en-US" sz="1800" b="1"/>
              <a:t>oxygen sensor; 5 - Inductor furnace; 6 – Middle</a:t>
            </a:r>
            <a:r>
              <a:rPr lang="ru-RU" sz="1800" b="1"/>
              <a:t> </a:t>
            </a:r>
            <a:r>
              <a:rPr lang="en-US" sz="1800" b="1"/>
              <a:t>area</a:t>
            </a:r>
            <a:r>
              <a:rPr lang="ru-RU" sz="1800" b="1"/>
              <a:t> </a:t>
            </a:r>
            <a:r>
              <a:rPr lang="en-US" sz="1800" b="1"/>
              <a:t>filter</a:t>
            </a:r>
            <a:r>
              <a:rPr lang="ru-RU" sz="1800" b="1"/>
              <a:t>; </a:t>
            </a:r>
            <a:r>
              <a:rPr lang="en-US" sz="1800" b="1"/>
              <a:t>7 – Analytical filter; 8 – Scrubber; 9 – Gas flow meter; 10 – Fan;                    11 – Vibrator; 12 – Copper gas main</a:t>
            </a:r>
          </a:p>
        </p:txBody>
      </p:sp>
      <p:pic>
        <p:nvPicPr>
          <p:cNvPr id="8197" name="Picture 8" descr="Схема%20EVAN_2%20цветаста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071563"/>
            <a:ext cx="6643688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350" tIns="79350" anchor="ctr">
            <a:spAutoFit/>
          </a:bodyPr>
          <a:lstStyle/>
          <a:p>
            <a:endParaRPr lang="de-DE"/>
          </a:p>
        </p:txBody>
      </p:sp>
      <p:sp>
        <p:nvSpPr>
          <p:cNvPr id="819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350" tIns="79350" anchor="ctr">
            <a:spAutoFit/>
          </a:bodyPr>
          <a:lstStyle/>
          <a:p>
            <a:endParaRPr lang="de-DE"/>
          </a:p>
        </p:txBody>
      </p:sp>
      <p:sp>
        <p:nvSpPr>
          <p:cNvPr id="820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350" tIns="79350" anchor="ctr">
            <a:spAutoFit/>
          </a:bodyPr>
          <a:lstStyle/>
          <a:p>
            <a:endParaRPr lang="de-DE"/>
          </a:p>
        </p:txBody>
      </p:sp>
      <p:sp>
        <p:nvSpPr>
          <p:cNvPr id="820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350" tIns="79350" anchor="ctr">
            <a:spAutoFit/>
          </a:bodyPr>
          <a:lstStyle/>
          <a:p>
            <a:endParaRPr lang="de-DE"/>
          </a:p>
        </p:txBody>
      </p:sp>
      <p:sp>
        <p:nvSpPr>
          <p:cNvPr id="820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350" tIns="79350" anchor="ctr">
            <a:spAutoFit/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E7D9E93-A0A6-4F4B-A795-42F782A705D7}" type="slidenum">
              <a:rPr lang="ru-RU" sz="1400" smtClean="0"/>
              <a:pPr eaLnBrk="1" hangingPunct="1"/>
              <a:t>4</a:t>
            </a:fld>
            <a:endParaRPr lang="ru-RU" sz="1400" smtClean="0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14313" y="71438"/>
            <a:ext cx="89296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algn="ctr">
              <a:buFontTx/>
              <a:buAutoNum type="arabicPeriod"/>
            </a:pPr>
            <a:r>
              <a:rPr lang="en-US" sz="4000" b="1"/>
              <a:t>Pr1-EV1 </a:t>
            </a:r>
            <a:r>
              <a:rPr lang="en-US" altLang="ja-JP" sz="4000" b="1">
                <a:ea typeface="ＭＳ Ｐゴシック" pitchFamily="34" charset="-128"/>
              </a:rPr>
              <a:t>experiment </a:t>
            </a:r>
          </a:p>
          <a:p>
            <a:pPr marL="457200" indent="-457200" algn="ctr"/>
            <a:r>
              <a:rPr lang="en-US" altLang="ja-JP" b="1">
                <a:solidFill>
                  <a:srgbClr val="FF3300"/>
                </a:solidFill>
                <a:ea typeface="ＭＳ Ｐゴシック" pitchFamily="34" charset="-128"/>
              </a:rPr>
              <a:t>(Geometry without inner quartz tube)</a:t>
            </a:r>
            <a:endParaRPr lang="en-US" altLang="ja-JP">
              <a:solidFill>
                <a:srgbClr val="FF3300"/>
              </a:solidFill>
              <a:ea typeface="ＭＳ Ｐゴシック" pitchFamily="34" charset="-128"/>
            </a:endParaRPr>
          </a:p>
        </p:txBody>
      </p:sp>
      <p:pic>
        <p:nvPicPr>
          <p:cNvPr id="922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139825"/>
            <a:ext cx="5810250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14"/>
          <p:cNvSpPr>
            <a:spLocks noChangeArrowheads="1"/>
          </p:cNvSpPr>
          <p:nvPr/>
        </p:nvSpPr>
        <p:spPr bwMode="auto">
          <a:xfrm>
            <a:off x="2143125" y="5429250"/>
            <a:ext cx="44640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600"/>
              <a:t>Ar flow rate </a:t>
            </a:r>
            <a:r>
              <a:rPr lang="ru-RU" sz="1600"/>
              <a:t>(</a:t>
            </a:r>
            <a:r>
              <a:rPr lang="en-US" sz="1600"/>
              <a:t>G</a:t>
            </a:r>
            <a:r>
              <a:rPr lang="en-US" sz="1600" baseline="-25000"/>
              <a:t>ar5</a:t>
            </a:r>
            <a:r>
              <a:rPr lang="ru-RU" sz="1600"/>
              <a:t>)</a:t>
            </a:r>
            <a:r>
              <a:rPr lang="en-US" sz="1600"/>
              <a:t>, </a:t>
            </a:r>
          </a:p>
          <a:p>
            <a:r>
              <a:rPr lang="en-US" sz="1600"/>
              <a:t>O</a:t>
            </a:r>
            <a:r>
              <a:rPr lang="ru-RU" sz="1600" baseline="-25000"/>
              <a:t>2 </a:t>
            </a:r>
            <a:r>
              <a:rPr lang="en-US" sz="1600"/>
              <a:t>flow rate </a:t>
            </a:r>
            <a:r>
              <a:rPr lang="ru-RU" sz="1600"/>
              <a:t>(</a:t>
            </a:r>
            <a:r>
              <a:rPr lang="en-US" sz="1600"/>
              <a:t>G</a:t>
            </a:r>
            <a:r>
              <a:rPr lang="en-US" sz="1600" baseline="-25000"/>
              <a:t>ar6</a:t>
            </a:r>
            <a:r>
              <a:rPr lang="ru-RU" sz="1600"/>
              <a:t>), </a:t>
            </a:r>
            <a:endParaRPr lang="en-US" sz="1600"/>
          </a:p>
          <a:p>
            <a:r>
              <a:rPr lang="en-US" sz="1600"/>
              <a:t>Inlet oxygen </a:t>
            </a:r>
            <a:r>
              <a:rPr lang="ru-RU" sz="1600"/>
              <a:t>component part  (</a:t>
            </a:r>
            <a:r>
              <a:rPr lang="en-US" sz="1600"/>
              <a:t>O</a:t>
            </a:r>
            <a:r>
              <a:rPr lang="en-US" sz="1600" baseline="-25000"/>
              <a:t>x</a:t>
            </a:r>
            <a:r>
              <a:rPr lang="ru-RU" sz="1600" baseline="-25000"/>
              <a:t>1</a:t>
            </a:r>
            <a:r>
              <a:rPr lang="ru-RU" sz="1600"/>
              <a:t>)</a:t>
            </a:r>
            <a:r>
              <a:rPr lang="en-US" sz="1600"/>
              <a:t>,</a:t>
            </a:r>
            <a:r>
              <a:rPr lang="ru-RU" sz="1600"/>
              <a:t> </a:t>
            </a:r>
            <a:endParaRPr lang="en-US" sz="1600"/>
          </a:p>
          <a:p>
            <a:r>
              <a:rPr lang="en-US" sz="1600"/>
              <a:t>Outlet oxygen</a:t>
            </a:r>
            <a:r>
              <a:rPr lang="ru-RU" sz="1600"/>
              <a:t> component part</a:t>
            </a:r>
            <a:r>
              <a:rPr lang="en-US" sz="1600"/>
              <a:t> </a:t>
            </a:r>
            <a:r>
              <a:rPr lang="ru-RU" sz="1600"/>
              <a:t>(</a:t>
            </a:r>
            <a:r>
              <a:rPr lang="en-US" sz="1600"/>
              <a:t>O</a:t>
            </a:r>
            <a:r>
              <a:rPr lang="en-US" sz="1600" baseline="-25000"/>
              <a:t>x</a:t>
            </a:r>
            <a:r>
              <a:rPr lang="ru-RU" sz="1600" baseline="-25000"/>
              <a:t>2</a:t>
            </a:r>
            <a:r>
              <a:rPr lang="ru-RU" sz="1600"/>
              <a:t>), </a:t>
            </a:r>
            <a:endParaRPr lang="en-US" sz="1600"/>
          </a:p>
          <a:p>
            <a:r>
              <a:rPr lang="en-US" sz="1600"/>
              <a:t>Outlet gas temperature</a:t>
            </a:r>
            <a:r>
              <a:rPr lang="ru-RU" sz="1600"/>
              <a:t> (ТС</a:t>
            </a:r>
            <a:r>
              <a:rPr lang="en-US" sz="1600" baseline="-25000"/>
              <a:t>22</a:t>
            </a:r>
            <a:r>
              <a:rPr lang="ru-RU" sz="1600"/>
              <a:t>)</a:t>
            </a:r>
          </a:p>
        </p:txBody>
      </p:sp>
      <p:pic>
        <p:nvPicPr>
          <p:cNvPr id="9222" name="Picture 39" descr="2DGeomnoQ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628775"/>
            <a:ext cx="1854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AutoShape 15"/>
          <p:cNvSpPr>
            <a:spLocks noChangeArrowheads="1"/>
          </p:cNvSpPr>
          <p:nvPr/>
        </p:nvSpPr>
        <p:spPr bwMode="auto">
          <a:xfrm>
            <a:off x="6588125" y="5084763"/>
            <a:ext cx="2198688" cy="1558925"/>
          </a:xfrm>
          <a:prstGeom prst="wedgeRoundRectCallout">
            <a:avLst>
              <a:gd name="adj1" fmla="val -203704"/>
              <a:gd name="adj2" fmla="val -95444"/>
              <a:gd name="adj3" fmla="val 16667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sz="1800" b="1"/>
              <a:t>Experimental Oxygen deposition rate is </a:t>
            </a:r>
            <a:r>
              <a:rPr lang="ru-RU" sz="1800" b="1"/>
              <a:t>9</a:t>
            </a:r>
            <a:r>
              <a:rPr lang="en-US" sz="1800" b="1"/>
              <a:t>.</a:t>
            </a:r>
            <a:r>
              <a:rPr lang="ru-RU" sz="1800" b="1"/>
              <a:t>3±0</a:t>
            </a:r>
            <a:r>
              <a:rPr lang="en-US" sz="1800" b="1"/>
              <a:t>.</a:t>
            </a:r>
            <a:r>
              <a:rPr lang="ru-RU" sz="1800" b="1"/>
              <a:t>3 </a:t>
            </a:r>
            <a:r>
              <a:rPr lang="en-US" sz="1800" b="1"/>
              <a:t>mg</a:t>
            </a:r>
            <a:r>
              <a:rPr lang="ru-RU" sz="1800" b="1"/>
              <a:t>/</a:t>
            </a:r>
            <a:r>
              <a:rPr lang="en-US" sz="1800" b="1"/>
              <a:t>s</a:t>
            </a:r>
            <a:endParaRPr lang="ru-RU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87F1B93-7628-4296-B4A7-B3658B2D532A}" type="slidenum">
              <a:rPr lang="ru-RU" sz="1400" smtClean="0"/>
              <a:pPr eaLnBrk="1" hangingPunct="1"/>
              <a:t>5</a:t>
            </a:fld>
            <a:endParaRPr lang="ru-RU" sz="1400" smtClean="0"/>
          </a:p>
        </p:txBody>
      </p:sp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250825" y="1052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0244" name="Rectangle 10"/>
          <p:cNvSpPr>
            <a:spLocks noChangeArrowheads="1"/>
          </p:cNvSpPr>
          <p:nvPr/>
        </p:nvSpPr>
        <p:spPr bwMode="auto">
          <a:xfrm>
            <a:off x="-93663" y="2838450"/>
            <a:ext cx="279401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en-US" sz="1000">
                <a:cs typeface="Times New Roman" pitchFamily="18" charset="0"/>
              </a:rPr>
              <a:t>   </a:t>
            </a:r>
            <a:endParaRPr lang="en-US"/>
          </a:p>
        </p:txBody>
      </p:sp>
      <p:pic>
        <p:nvPicPr>
          <p:cNvPr id="10245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012"/>
          <a:stretch>
            <a:fillRect/>
          </a:stretch>
        </p:blipFill>
        <p:spPr bwMode="auto">
          <a:xfrm>
            <a:off x="0" y="1125538"/>
            <a:ext cx="626427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AutoShape 15"/>
          <p:cNvSpPr>
            <a:spLocks noChangeArrowheads="1"/>
          </p:cNvSpPr>
          <p:nvPr/>
        </p:nvSpPr>
        <p:spPr bwMode="auto">
          <a:xfrm>
            <a:off x="6786563" y="5000625"/>
            <a:ext cx="2124075" cy="1273175"/>
          </a:xfrm>
          <a:prstGeom prst="wedgeRoundRectCallout">
            <a:avLst>
              <a:gd name="adj1" fmla="val -211639"/>
              <a:gd name="adj2" fmla="val -109940"/>
              <a:gd name="adj3" fmla="val 16667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sz="1800" b="1"/>
              <a:t>Experimental Oxygen deposition rate is 15</a:t>
            </a:r>
            <a:r>
              <a:rPr lang="ru-RU" sz="1800" b="1"/>
              <a:t>±</a:t>
            </a:r>
            <a:r>
              <a:rPr lang="en-US" sz="1800" b="1"/>
              <a:t>1</a:t>
            </a:r>
            <a:r>
              <a:rPr lang="ru-RU" sz="1800" b="1"/>
              <a:t> </a:t>
            </a:r>
            <a:r>
              <a:rPr lang="en-US" sz="1800" b="1"/>
              <a:t>mg</a:t>
            </a:r>
            <a:r>
              <a:rPr lang="ru-RU" sz="1800" b="1"/>
              <a:t>/</a:t>
            </a:r>
            <a:r>
              <a:rPr lang="en-US" sz="1800" b="1"/>
              <a:t>s</a:t>
            </a:r>
            <a:endParaRPr lang="ru-RU" sz="1800" b="1"/>
          </a:p>
        </p:txBody>
      </p:sp>
      <p:pic>
        <p:nvPicPr>
          <p:cNvPr id="10247" name="Picture 52" descr="2DGe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700213"/>
            <a:ext cx="25542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3"/>
          <p:cNvSpPr>
            <a:spLocks noChangeArrowheads="1"/>
          </p:cNvSpPr>
          <p:nvPr/>
        </p:nvSpPr>
        <p:spPr bwMode="auto">
          <a:xfrm>
            <a:off x="214313" y="188913"/>
            <a:ext cx="89296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algn="ctr"/>
            <a:r>
              <a:rPr lang="en-US" sz="4000" b="1"/>
              <a:t>2. EV1 </a:t>
            </a:r>
            <a:r>
              <a:rPr lang="en-US" altLang="ja-JP" sz="4000" b="1">
                <a:ea typeface="ＭＳ Ｐゴシック" pitchFamily="34" charset="-128"/>
              </a:rPr>
              <a:t>experiment </a:t>
            </a:r>
          </a:p>
          <a:p>
            <a:pPr marL="457200" indent="-457200" algn="ctr"/>
            <a:r>
              <a:rPr lang="en-US" altLang="ja-JP" b="1">
                <a:solidFill>
                  <a:srgbClr val="FF3300"/>
                </a:solidFill>
                <a:ea typeface="ＭＳ Ｐゴシック" pitchFamily="34" charset="-128"/>
              </a:rPr>
              <a:t>(Geometry with inner quartz tube)</a:t>
            </a:r>
            <a:endParaRPr lang="en-US" altLang="ja-JP">
              <a:solidFill>
                <a:srgbClr val="FF3300"/>
              </a:solidFill>
              <a:ea typeface="ＭＳ Ｐゴシック" pitchFamily="34" charset="-128"/>
            </a:endParaRPr>
          </a:p>
        </p:txBody>
      </p:sp>
      <p:sp>
        <p:nvSpPr>
          <p:cNvPr id="10249" name="Rectangle 14"/>
          <p:cNvSpPr>
            <a:spLocks noChangeArrowheads="1"/>
          </p:cNvSpPr>
          <p:nvPr/>
        </p:nvSpPr>
        <p:spPr bwMode="auto">
          <a:xfrm>
            <a:off x="2143125" y="5429250"/>
            <a:ext cx="44640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600"/>
              <a:t>Ar flow rate </a:t>
            </a:r>
            <a:r>
              <a:rPr lang="ru-RU" sz="1600"/>
              <a:t>(</a:t>
            </a:r>
            <a:r>
              <a:rPr lang="en-US" sz="1600"/>
              <a:t>G</a:t>
            </a:r>
            <a:r>
              <a:rPr lang="en-US" sz="1600" baseline="-25000"/>
              <a:t>ar5</a:t>
            </a:r>
            <a:r>
              <a:rPr lang="ru-RU" sz="1600"/>
              <a:t>)</a:t>
            </a:r>
            <a:r>
              <a:rPr lang="en-US" sz="1600"/>
              <a:t>, </a:t>
            </a:r>
          </a:p>
          <a:p>
            <a:r>
              <a:rPr lang="en-US" sz="1600"/>
              <a:t>O</a:t>
            </a:r>
            <a:r>
              <a:rPr lang="ru-RU" sz="1600" baseline="-25000"/>
              <a:t>2 </a:t>
            </a:r>
            <a:r>
              <a:rPr lang="en-US" sz="1600"/>
              <a:t>flow rate </a:t>
            </a:r>
            <a:r>
              <a:rPr lang="ru-RU" sz="1600"/>
              <a:t>(</a:t>
            </a:r>
            <a:r>
              <a:rPr lang="en-US" sz="1600"/>
              <a:t>G</a:t>
            </a:r>
            <a:r>
              <a:rPr lang="en-US" sz="1600" baseline="-25000"/>
              <a:t>ar6</a:t>
            </a:r>
            <a:r>
              <a:rPr lang="ru-RU" sz="1600"/>
              <a:t>), </a:t>
            </a:r>
            <a:endParaRPr lang="en-US" sz="1600"/>
          </a:p>
          <a:p>
            <a:r>
              <a:rPr lang="en-US" sz="1600"/>
              <a:t>Inlet oxygen </a:t>
            </a:r>
            <a:r>
              <a:rPr lang="ru-RU" sz="1600"/>
              <a:t>component part  (</a:t>
            </a:r>
            <a:r>
              <a:rPr lang="en-US" sz="1600"/>
              <a:t>O</a:t>
            </a:r>
            <a:r>
              <a:rPr lang="en-US" sz="1600" baseline="-25000"/>
              <a:t>x</a:t>
            </a:r>
            <a:r>
              <a:rPr lang="ru-RU" sz="1600" baseline="-25000"/>
              <a:t>1</a:t>
            </a:r>
            <a:r>
              <a:rPr lang="ru-RU" sz="1600"/>
              <a:t>)</a:t>
            </a:r>
            <a:r>
              <a:rPr lang="en-US" sz="1600"/>
              <a:t>,</a:t>
            </a:r>
            <a:r>
              <a:rPr lang="ru-RU" sz="1600"/>
              <a:t> </a:t>
            </a:r>
            <a:endParaRPr lang="en-US" sz="1600"/>
          </a:p>
          <a:p>
            <a:r>
              <a:rPr lang="en-US" sz="1600"/>
              <a:t>Outlet oxygen</a:t>
            </a:r>
            <a:r>
              <a:rPr lang="ru-RU" sz="1600"/>
              <a:t> component part</a:t>
            </a:r>
            <a:r>
              <a:rPr lang="en-US" sz="1600"/>
              <a:t> </a:t>
            </a:r>
            <a:r>
              <a:rPr lang="ru-RU" sz="1600"/>
              <a:t>(</a:t>
            </a:r>
            <a:r>
              <a:rPr lang="en-US" sz="1600"/>
              <a:t>O</a:t>
            </a:r>
            <a:r>
              <a:rPr lang="en-US" sz="1600" baseline="-25000"/>
              <a:t>x</a:t>
            </a:r>
            <a:r>
              <a:rPr lang="ru-RU" sz="1600" baseline="-25000"/>
              <a:t>2</a:t>
            </a:r>
            <a:r>
              <a:rPr lang="ru-RU" sz="1600"/>
              <a:t>), </a:t>
            </a:r>
            <a:endParaRPr lang="en-US" sz="1600"/>
          </a:p>
          <a:p>
            <a:r>
              <a:rPr lang="en-US" sz="1600"/>
              <a:t>Outlet gas temperature</a:t>
            </a:r>
            <a:r>
              <a:rPr lang="ru-RU" sz="1600"/>
              <a:t> (ТС</a:t>
            </a:r>
            <a:r>
              <a:rPr lang="en-US" sz="1600" baseline="-25000"/>
              <a:t>22</a:t>
            </a:r>
            <a:r>
              <a:rPr lang="ru-RU" sz="16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59FD5ED-B158-46E2-AAA0-2496804B059A}" type="slidenum">
              <a:rPr lang="ru-RU" sz="1400" smtClean="0"/>
              <a:pPr eaLnBrk="1" hangingPunct="1"/>
              <a:t>6</a:t>
            </a:fld>
            <a:endParaRPr lang="ru-RU" sz="1400" smtClean="0"/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457200" y="142875"/>
            <a:ext cx="86868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4000" b="1">
                <a:ea typeface="ＭＳ Ｐゴシック" pitchFamily="34" charset="-128"/>
              </a:rPr>
              <a:t>Mathematical model describes</a:t>
            </a:r>
          </a:p>
          <a:p>
            <a:pPr algn="ctr"/>
            <a:r>
              <a:rPr lang="en-US" altLang="ja-JP" sz="4000" b="1">
                <a:ea typeface="ＭＳ Ｐゴシック" pitchFamily="34" charset="-128"/>
              </a:rPr>
              <a:t>3D unsteady flow of Ar:O</a:t>
            </a:r>
            <a:r>
              <a:rPr lang="en-US" altLang="ja-JP" sz="4000" b="1" baseline="-25000">
                <a:ea typeface="ＭＳ Ｐゴシック" pitchFamily="34" charset="-128"/>
              </a:rPr>
              <a:t>2</a:t>
            </a:r>
            <a:r>
              <a:rPr lang="en-US" altLang="ja-JP" sz="4000" b="1">
                <a:ea typeface="ＭＳ Ｐゴシック" pitchFamily="34" charset="-128"/>
              </a:rPr>
              <a:t> gas mixture </a:t>
            </a:r>
          </a:p>
          <a:p>
            <a:pPr algn="ctr"/>
            <a:r>
              <a:rPr lang="en-US" sz="4000" b="1"/>
              <a:t>taking into account</a:t>
            </a:r>
            <a:r>
              <a:rPr lang="en-US" altLang="ja-JP" sz="4000" b="1">
                <a:ea typeface="ＭＳ Ｐゴシック" pitchFamily="34" charset="-128"/>
              </a:rPr>
              <a:t>:</a:t>
            </a:r>
          </a:p>
          <a:p>
            <a:pPr algn="ctr"/>
            <a:endParaRPr lang="en-US" altLang="ja-JP" sz="4000">
              <a:ea typeface="ＭＳ Ｐゴシック" pitchFamily="34" charset="-128"/>
            </a:endParaRPr>
          </a:p>
          <a:p>
            <a:pPr>
              <a:buFontTx/>
              <a:buChar char="•"/>
            </a:pPr>
            <a:r>
              <a:rPr lang="en-US" altLang="ja-JP" sz="2800" b="1">
                <a:ea typeface="ＭＳ Ｐゴシック" pitchFamily="34" charset="-128"/>
              </a:rPr>
              <a:t> </a:t>
            </a:r>
            <a:r>
              <a:rPr lang="en-US" altLang="ja-JP" sz="2800">
                <a:ea typeface="ＭＳ Ｐゴシック" pitchFamily="34" charset="-128"/>
              </a:rPr>
              <a:t>Heat and mass transfer (convection, radiation, molecular heat conductivity, molecular diffusion and </a:t>
            </a:r>
            <a:r>
              <a:rPr lang="en-US" sz="2800">
                <a:sym typeface="Symbol" pitchFamily="18" charset="2"/>
              </a:rPr>
              <a:t>thermal-diffusion</a:t>
            </a:r>
            <a:r>
              <a:rPr lang="en-US" altLang="ja-JP" sz="2800">
                <a:ea typeface="ＭＳ Ｐゴシック" pitchFamily="34" charset="-128"/>
              </a:rPr>
              <a:t>);</a:t>
            </a:r>
          </a:p>
          <a:p>
            <a:pPr>
              <a:buFontTx/>
              <a:buChar char="•"/>
            </a:pPr>
            <a:endParaRPr lang="en-US" altLang="ja-JP" sz="2800">
              <a:ea typeface="ＭＳ Ｐゴシック" pitchFamily="34" charset="-128"/>
            </a:endParaRPr>
          </a:p>
          <a:p>
            <a:pPr>
              <a:buFontTx/>
              <a:buChar char="•"/>
            </a:pPr>
            <a:r>
              <a:rPr lang="en-US" altLang="ja-JP" sz="2800">
                <a:ea typeface="ＭＳ Ｐゴシック" pitchFamily="34" charset="-128"/>
              </a:rPr>
              <a:t>  Gravitation forces (free convection);</a:t>
            </a:r>
          </a:p>
          <a:p>
            <a:pPr>
              <a:buFontTx/>
              <a:buChar char="•"/>
            </a:pPr>
            <a:endParaRPr lang="en-US" altLang="ja-JP" sz="2800">
              <a:ea typeface="ＭＳ Ｐゴシック" pitchFamily="34" charset="-128"/>
            </a:endParaRPr>
          </a:p>
          <a:p>
            <a:pPr>
              <a:buFontTx/>
              <a:buChar char="•"/>
            </a:pPr>
            <a:r>
              <a:rPr lang="en-US" altLang="ja-JP" sz="2800">
                <a:ea typeface="ＭＳ Ｐゴシック" pitchFamily="34" charset="-128"/>
              </a:rPr>
              <a:t>  Turbulence (Large Eddy Sumulation); </a:t>
            </a:r>
          </a:p>
          <a:p>
            <a:pPr>
              <a:buFontTx/>
              <a:buChar char="•"/>
            </a:pPr>
            <a:endParaRPr lang="en-US" altLang="ja-JP" sz="2800">
              <a:ea typeface="ＭＳ Ｐゴシック" pitchFamily="34" charset="-128"/>
            </a:endParaRPr>
          </a:p>
          <a:p>
            <a:pPr>
              <a:buFontTx/>
              <a:buChar char="•"/>
            </a:pPr>
            <a:r>
              <a:rPr lang="en-US" altLang="ja-JP" sz="2800">
                <a:ea typeface="ＭＳ Ｐゴシック" pitchFamily="34" charset="-128"/>
              </a:rPr>
              <a:t>  Oxygen deposition on the free melt surface </a:t>
            </a:r>
          </a:p>
          <a:p>
            <a:endParaRPr lang="en-US" altLang="ja-JP" sz="320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2"/>
          <p:cNvSpPr>
            <a:spLocks noChangeArrowheads="1"/>
          </p:cNvSpPr>
          <p:nvPr/>
        </p:nvSpPr>
        <p:spPr bwMode="auto">
          <a:xfrm>
            <a:off x="298450" y="0"/>
            <a:ext cx="88455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/>
              <a:t>Governing equations for modeling heat and mass transfer</a:t>
            </a:r>
            <a:endParaRPr lang="ru-RU" sz="4000" b="1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331913" y="1284288"/>
          <a:ext cx="2249487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r:id="rId3" imgW="1143000" imgH="393700" progId="Equation.3">
                  <p:embed/>
                </p:oleObj>
              </mc:Choice>
              <mc:Fallback>
                <p:oleObj r:id="rId3" imgW="11430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284288"/>
                        <a:ext cx="2249487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1403350" y="2139950"/>
          <a:ext cx="5051425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Формула" r:id="rId5" imgW="2501640" imgH="393480" progId="Equation.3">
                  <p:embed/>
                </p:oleObj>
              </mc:Choice>
              <mc:Fallback>
                <p:oleObj name="Формула" r:id="rId5" imgW="250164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2139950"/>
                        <a:ext cx="5051425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1042988" y="4233863"/>
          <a:ext cx="4749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Формула" r:id="rId7" imgW="2171520" imgH="419040" progId="Equation.3">
                  <p:embed/>
                </p:oleObj>
              </mc:Choice>
              <mc:Fallback>
                <p:oleObj name="Формула" r:id="rId7" imgW="2171520" imgH="419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4233863"/>
                        <a:ext cx="47498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6"/>
          <p:cNvGraphicFramePr>
            <a:graphicFrameLocks noChangeAspect="1"/>
          </p:cNvGraphicFramePr>
          <p:nvPr/>
        </p:nvGraphicFramePr>
        <p:xfrm>
          <a:off x="1187450" y="5516563"/>
          <a:ext cx="7507288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Формула" r:id="rId9" imgW="3403440" imgH="431640" progId="Equation.3">
                  <p:embed/>
                </p:oleObj>
              </mc:Choice>
              <mc:Fallback>
                <p:oleObj name="Формула" r:id="rId9" imgW="340344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5516563"/>
                        <a:ext cx="7507288" cy="865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7"/>
          <p:cNvGraphicFramePr>
            <a:graphicFrameLocks noChangeAspect="1"/>
          </p:cNvGraphicFramePr>
          <p:nvPr/>
        </p:nvGraphicFramePr>
        <p:xfrm>
          <a:off x="4284663" y="1255713"/>
          <a:ext cx="1190625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r:id="rId11" imgW="596641" imgH="444307" progId="Equation.3">
                  <p:embed/>
                </p:oleObj>
              </mc:Choice>
              <mc:Fallback>
                <p:oleObj r:id="rId11" imgW="596641" imgH="444307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1255713"/>
                        <a:ext cx="1190625" cy="887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8"/>
          <p:cNvGraphicFramePr>
            <a:graphicFrameLocks noChangeAspect="1"/>
          </p:cNvGraphicFramePr>
          <p:nvPr/>
        </p:nvGraphicFramePr>
        <p:xfrm>
          <a:off x="1692275" y="2981325"/>
          <a:ext cx="4445000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r:id="rId13" imgW="2197100" imgH="508000" progId="Equation.3">
                  <p:embed/>
                </p:oleObj>
              </mc:Choice>
              <mc:Fallback>
                <p:oleObj r:id="rId13" imgW="2197100" imgH="5080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2981325"/>
                        <a:ext cx="4445000" cy="1019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Rectangle 21"/>
          <p:cNvSpPr>
            <a:spLocks noChangeArrowheads="1"/>
          </p:cNvSpPr>
          <p:nvPr/>
        </p:nvSpPr>
        <p:spPr bwMode="auto">
          <a:xfrm>
            <a:off x="7000875" y="1400175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C</a:t>
            </a:r>
            <a:r>
              <a:rPr lang="ru-RU">
                <a:solidFill>
                  <a:srgbClr val="FF3300"/>
                </a:solidFill>
              </a:rPr>
              <a:t>ontinuity</a:t>
            </a:r>
          </a:p>
        </p:txBody>
      </p:sp>
      <p:sp>
        <p:nvSpPr>
          <p:cNvPr id="2058" name="Rectangle 22"/>
          <p:cNvSpPr>
            <a:spLocks noChangeArrowheads="1"/>
          </p:cNvSpPr>
          <p:nvPr/>
        </p:nvSpPr>
        <p:spPr bwMode="auto">
          <a:xfrm>
            <a:off x="6877050" y="4143375"/>
            <a:ext cx="1873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  <a:sym typeface="Symbol" pitchFamily="18" charset="2"/>
              </a:rPr>
              <a:t> </a:t>
            </a:r>
            <a:r>
              <a:rPr lang="en-US">
                <a:solidFill>
                  <a:srgbClr val="FF3300"/>
                </a:solidFill>
                <a:sym typeface="Symbol" pitchFamily="18" charset="2"/>
              </a:rPr>
              <a:t>Heat transfer</a:t>
            </a:r>
            <a:endParaRPr lang="ru-RU">
              <a:solidFill>
                <a:srgbClr val="FF3300"/>
              </a:solidFill>
              <a:sym typeface="Symbol" pitchFamily="18" charset="2"/>
            </a:endParaRPr>
          </a:p>
        </p:txBody>
      </p:sp>
      <p:sp>
        <p:nvSpPr>
          <p:cNvPr id="2059" name="Rectangle 23"/>
          <p:cNvSpPr>
            <a:spLocks noChangeArrowheads="1"/>
          </p:cNvSpPr>
          <p:nvPr/>
        </p:nvSpPr>
        <p:spPr bwMode="auto">
          <a:xfrm>
            <a:off x="6948488" y="4868863"/>
            <a:ext cx="1944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3300"/>
                </a:solidFill>
                <a:sym typeface="Symbol" pitchFamily="18" charset="2"/>
              </a:rPr>
              <a:t>Mass transfer</a:t>
            </a:r>
            <a:endParaRPr lang="ru-RU">
              <a:solidFill>
                <a:srgbClr val="FF3300"/>
              </a:solidFill>
              <a:sym typeface="Symbol" pitchFamily="18" charset="2"/>
            </a:endParaRPr>
          </a:p>
        </p:txBody>
      </p:sp>
      <p:sp>
        <p:nvSpPr>
          <p:cNvPr id="2060" name="Rectangle 24"/>
          <p:cNvSpPr>
            <a:spLocks noChangeArrowheads="1"/>
          </p:cNvSpPr>
          <p:nvPr/>
        </p:nvSpPr>
        <p:spPr bwMode="auto">
          <a:xfrm>
            <a:off x="6948488" y="2233613"/>
            <a:ext cx="20161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solidFill>
                  <a:srgbClr val="FF3300"/>
                </a:solidFill>
                <a:sym typeface="Symbol" pitchFamily="18" charset="2"/>
              </a:rPr>
              <a:t>Navier-Stokes</a:t>
            </a:r>
            <a:endParaRPr lang="en-US">
              <a:solidFill>
                <a:srgbClr val="FF3300"/>
              </a:solidFill>
              <a:sym typeface="Symbol" pitchFamily="18" charset="2"/>
            </a:endParaRPr>
          </a:p>
          <a:p>
            <a:r>
              <a:rPr lang="en-US">
                <a:solidFill>
                  <a:srgbClr val="FF3300"/>
                </a:solidFill>
                <a:sym typeface="Symbol" pitchFamily="18" charset="2"/>
              </a:rPr>
              <a:t>equation  with effective viscosity</a:t>
            </a:r>
            <a:endParaRPr lang="ru-RU">
              <a:solidFill>
                <a:srgbClr val="FF3300"/>
              </a:solidFill>
              <a:sym typeface="Symbol" pitchFamily="18" charset="2"/>
            </a:endParaRPr>
          </a:p>
        </p:txBody>
      </p:sp>
      <p:sp>
        <p:nvSpPr>
          <p:cNvPr id="2061" name="Rectangle 25"/>
          <p:cNvSpPr>
            <a:spLocks noChangeArrowheads="1"/>
          </p:cNvSpPr>
          <p:nvPr/>
        </p:nvSpPr>
        <p:spPr bwMode="auto">
          <a:xfrm>
            <a:off x="8501063" y="857250"/>
            <a:ext cx="4683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000"/>
              <a:t>1</a:t>
            </a:r>
            <a:endParaRPr lang="ru-RU" sz="6000"/>
          </a:p>
        </p:txBody>
      </p:sp>
      <p:sp>
        <p:nvSpPr>
          <p:cNvPr id="2062" name="Rectangle 27"/>
          <p:cNvSpPr>
            <a:spLocks noChangeArrowheads="1"/>
          </p:cNvSpPr>
          <p:nvPr/>
        </p:nvSpPr>
        <p:spPr bwMode="auto">
          <a:xfrm>
            <a:off x="250825" y="4471988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sym typeface="Symbol" pitchFamily="18" charset="2"/>
              </a:rPr>
              <a:t> (3)</a:t>
            </a:r>
            <a:endParaRPr lang="ru-RU">
              <a:solidFill>
                <a:schemeClr val="accent2"/>
              </a:solidFill>
              <a:sym typeface="Symbol" pitchFamily="18" charset="2"/>
            </a:endParaRPr>
          </a:p>
        </p:txBody>
      </p:sp>
      <p:sp>
        <p:nvSpPr>
          <p:cNvPr id="2063" name="Rectangle 28"/>
          <p:cNvSpPr>
            <a:spLocks noChangeArrowheads="1"/>
          </p:cNvSpPr>
          <p:nvPr/>
        </p:nvSpPr>
        <p:spPr bwMode="auto">
          <a:xfrm>
            <a:off x="250825" y="1400175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sym typeface="Symbol" pitchFamily="18" charset="2"/>
              </a:rPr>
              <a:t> (1)</a:t>
            </a:r>
            <a:endParaRPr lang="ru-RU">
              <a:solidFill>
                <a:schemeClr val="accent2"/>
              </a:solidFill>
              <a:sym typeface="Symbol" pitchFamily="18" charset="2"/>
            </a:endParaRPr>
          </a:p>
        </p:txBody>
      </p:sp>
      <p:sp>
        <p:nvSpPr>
          <p:cNvPr id="2064" name="Rectangle 29"/>
          <p:cNvSpPr>
            <a:spLocks noChangeArrowheads="1"/>
          </p:cNvSpPr>
          <p:nvPr/>
        </p:nvSpPr>
        <p:spPr bwMode="auto">
          <a:xfrm>
            <a:off x="250825" y="2328863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sym typeface="Symbol" pitchFamily="18" charset="2"/>
              </a:rPr>
              <a:t> (2)</a:t>
            </a:r>
            <a:endParaRPr lang="ru-RU">
              <a:solidFill>
                <a:schemeClr val="accent2"/>
              </a:solidFill>
              <a:sym typeface="Symbol" pitchFamily="18" charset="2"/>
            </a:endParaRPr>
          </a:p>
        </p:txBody>
      </p:sp>
      <p:sp>
        <p:nvSpPr>
          <p:cNvPr id="2065" name="Rectangle 30"/>
          <p:cNvSpPr>
            <a:spLocks noChangeArrowheads="1"/>
          </p:cNvSpPr>
          <p:nvPr/>
        </p:nvSpPr>
        <p:spPr bwMode="auto">
          <a:xfrm>
            <a:off x="179388" y="5661025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sym typeface="Symbol" pitchFamily="18" charset="2"/>
              </a:rPr>
              <a:t> (4) </a:t>
            </a:r>
            <a:endParaRPr lang="ru-RU">
              <a:solidFill>
                <a:schemeClr val="accent2"/>
              </a:solidFill>
              <a:sym typeface="Symbol" pitchFamily="18" charset="2"/>
            </a:endParaRPr>
          </a:p>
        </p:txBody>
      </p:sp>
      <p:sp>
        <p:nvSpPr>
          <p:cNvPr id="206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50FBA4C-F011-48F0-9EE6-AA310577E67D}" type="slidenum">
              <a:rPr lang="ru-RU" sz="1400" smtClean="0"/>
              <a:pPr eaLnBrk="1" hangingPunct="1"/>
              <a:t>7</a:t>
            </a:fld>
            <a:endParaRPr lang="ru-RU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3924300" y="1535113"/>
            <a:ext cx="50403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Smagorinsky model for turbulent viscosity </a:t>
            </a:r>
            <a:r>
              <a:rPr lang="en-US" altLang="ja-JP">
                <a:solidFill>
                  <a:srgbClr val="FF3300"/>
                </a:solidFill>
                <a:ea typeface="ＭＳ Ｐゴシック" pitchFamily="34" charset="-128"/>
              </a:rPr>
              <a:t>– Large Eddy Simulation</a:t>
            </a:r>
            <a:endParaRPr lang="ru-RU">
              <a:solidFill>
                <a:srgbClr val="FF3300"/>
              </a:solidFill>
            </a:endParaRP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1187450" y="2686050"/>
            <a:ext cx="752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3300"/>
                </a:solidFill>
                <a:sym typeface="Symbol" pitchFamily="18" charset="2"/>
              </a:rPr>
              <a:t> </a:t>
            </a:r>
            <a:r>
              <a:rPr lang="en-US">
                <a:solidFill>
                  <a:srgbClr val="FF3300"/>
                </a:solidFill>
              </a:rPr>
              <a:t>Radiative heat transfer along opaque/transparent boundary</a:t>
            </a:r>
            <a:endParaRPr lang="ru-RU">
              <a:solidFill>
                <a:srgbClr val="FF3300"/>
              </a:solidFill>
            </a:endParaRPr>
          </a:p>
        </p:txBody>
      </p:sp>
      <p:sp>
        <p:nvSpPr>
          <p:cNvPr id="3079" name="Rectangle 14"/>
          <p:cNvSpPr>
            <a:spLocks noChangeArrowheads="1"/>
          </p:cNvSpPr>
          <p:nvPr/>
        </p:nvSpPr>
        <p:spPr bwMode="auto">
          <a:xfrm>
            <a:off x="250825" y="5257800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sym typeface="Symbol" pitchFamily="18" charset="2"/>
              </a:rPr>
              <a:t> (7)</a:t>
            </a:r>
            <a:endParaRPr lang="ru-RU">
              <a:solidFill>
                <a:schemeClr val="accent2"/>
              </a:solidFill>
              <a:sym typeface="Symbol" pitchFamily="18" charset="2"/>
            </a:endParaRPr>
          </a:p>
        </p:txBody>
      </p:sp>
      <p:sp>
        <p:nvSpPr>
          <p:cNvPr id="3080" name="Rectangle 15"/>
          <p:cNvSpPr>
            <a:spLocks noChangeArrowheads="1"/>
          </p:cNvSpPr>
          <p:nvPr/>
        </p:nvSpPr>
        <p:spPr bwMode="auto">
          <a:xfrm>
            <a:off x="209550" y="1685925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sym typeface="Symbol" pitchFamily="18" charset="2"/>
              </a:rPr>
              <a:t> (5)</a:t>
            </a:r>
            <a:endParaRPr lang="ru-RU">
              <a:solidFill>
                <a:schemeClr val="accent2"/>
              </a:solidFill>
              <a:sym typeface="Symbol" pitchFamily="18" charset="2"/>
            </a:endParaRPr>
          </a:p>
        </p:txBody>
      </p:sp>
      <p:sp>
        <p:nvSpPr>
          <p:cNvPr id="3081" name="Rectangle 16"/>
          <p:cNvSpPr>
            <a:spLocks noChangeArrowheads="1"/>
          </p:cNvSpPr>
          <p:nvPr/>
        </p:nvSpPr>
        <p:spPr bwMode="auto">
          <a:xfrm>
            <a:off x="214313" y="3471863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sym typeface="Symbol" pitchFamily="18" charset="2"/>
              </a:rPr>
              <a:t> (6)</a:t>
            </a:r>
            <a:endParaRPr lang="ru-RU">
              <a:solidFill>
                <a:schemeClr val="accent2"/>
              </a:solidFill>
              <a:sym typeface="Symbol" pitchFamily="18" charset="2"/>
            </a:endParaRPr>
          </a:p>
        </p:txBody>
      </p:sp>
      <p:graphicFrame>
        <p:nvGraphicFramePr>
          <p:cNvPr id="3074" name="Object 18"/>
          <p:cNvGraphicFramePr>
            <a:graphicFrameLocks noChangeAspect="1"/>
          </p:cNvGraphicFramePr>
          <p:nvPr/>
        </p:nvGraphicFramePr>
        <p:xfrm>
          <a:off x="1495425" y="1587500"/>
          <a:ext cx="2068513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Формула" r:id="rId3" imgW="850680" imgH="253800" progId="Equation.3">
                  <p:embed/>
                </p:oleObj>
              </mc:Choice>
              <mc:Fallback>
                <p:oleObj name="Формула" r:id="rId3" imgW="850680" imgH="2538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5425" y="1587500"/>
                        <a:ext cx="2068513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4"/>
          <p:cNvGraphicFramePr>
            <a:graphicFrameLocks noChangeAspect="1"/>
          </p:cNvGraphicFramePr>
          <p:nvPr/>
        </p:nvGraphicFramePr>
        <p:xfrm>
          <a:off x="1271588" y="3363913"/>
          <a:ext cx="60420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Формула" r:id="rId5" imgW="2997000" imgH="419040" progId="Equation.3">
                  <p:embed/>
                </p:oleObj>
              </mc:Choice>
              <mc:Fallback>
                <p:oleObj name="Формула" r:id="rId5" imgW="2997000" imgH="419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588" y="3363913"/>
                        <a:ext cx="6042025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3"/>
          <p:cNvGraphicFramePr>
            <a:graphicFrameLocks noChangeAspect="1"/>
          </p:cNvGraphicFramePr>
          <p:nvPr/>
        </p:nvGraphicFramePr>
        <p:xfrm>
          <a:off x="1619250" y="5141913"/>
          <a:ext cx="2332038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Формула" r:id="rId7" imgW="1168200" imgH="431640" progId="Equation.3">
                  <p:embed/>
                </p:oleObj>
              </mc:Choice>
              <mc:Fallback>
                <p:oleObj name="Формула" r:id="rId7" imgW="1168200" imgH="431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5141913"/>
                        <a:ext cx="2332038" cy="858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Text Box 9"/>
          <p:cNvSpPr txBox="1">
            <a:spLocks noChangeArrowheads="1"/>
          </p:cNvSpPr>
          <p:nvPr/>
        </p:nvSpPr>
        <p:spPr bwMode="auto">
          <a:xfrm>
            <a:off x="827088" y="4400550"/>
            <a:ext cx="806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FF3300"/>
                </a:solidFill>
              </a:rPr>
              <a:t>Heat transfer along solid/solid interfaces, gas/liquid interfaces</a:t>
            </a:r>
            <a:endParaRPr lang="ru-RU">
              <a:solidFill>
                <a:srgbClr val="FF3300"/>
              </a:solidFill>
            </a:endParaRPr>
          </a:p>
        </p:txBody>
      </p:sp>
      <p:sp>
        <p:nvSpPr>
          <p:cNvPr id="3083" name="Rectangle 2"/>
          <p:cNvSpPr>
            <a:spLocks noChangeArrowheads="1"/>
          </p:cNvSpPr>
          <p:nvPr/>
        </p:nvSpPr>
        <p:spPr bwMode="auto">
          <a:xfrm>
            <a:off x="298450" y="0"/>
            <a:ext cx="88455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/>
              <a:t>Governing equations for modeling</a:t>
            </a:r>
          </a:p>
          <a:p>
            <a:pPr algn="ctr"/>
            <a:r>
              <a:rPr lang="en-US" sz="4000" b="1"/>
              <a:t>of  the heat and mass transfer</a:t>
            </a:r>
            <a:endParaRPr lang="ru-RU" sz="4000" b="1"/>
          </a:p>
        </p:txBody>
      </p:sp>
      <p:sp>
        <p:nvSpPr>
          <p:cNvPr id="308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FA521A0-247B-4ECB-ACE9-F4A80B6AC1EA}" type="slidenum">
              <a:rPr lang="ru-RU" sz="1400" smtClean="0"/>
              <a:pPr eaLnBrk="1" hangingPunct="1"/>
              <a:t>8</a:t>
            </a:fld>
            <a:endParaRPr lang="ru-RU" sz="1400" smtClean="0"/>
          </a:p>
        </p:txBody>
      </p:sp>
      <p:sp>
        <p:nvSpPr>
          <p:cNvPr id="3085" name="Rectangle 25"/>
          <p:cNvSpPr>
            <a:spLocks noChangeArrowheads="1"/>
          </p:cNvSpPr>
          <p:nvPr/>
        </p:nvSpPr>
        <p:spPr bwMode="auto">
          <a:xfrm>
            <a:off x="8501063" y="857250"/>
            <a:ext cx="4683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000"/>
              <a:t>2</a:t>
            </a:r>
            <a:endParaRPr lang="ru-RU" sz="6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298450" y="0"/>
            <a:ext cx="88455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/>
              <a:t>Equations for the oxygen deposition rate on the melt surface</a:t>
            </a:r>
            <a:endParaRPr lang="ru-RU" sz="4000" b="1"/>
          </a:p>
        </p:txBody>
      </p:sp>
      <p:graphicFrame>
        <p:nvGraphicFramePr>
          <p:cNvPr id="4098" name="Object 50"/>
          <p:cNvGraphicFramePr>
            <a:graphicFrameLocks noChangeAspect="1"/>
          </p:cNvGraphicFramePr>
          <p:nvPr/>
        </p:nvGraphicFramePr>
        <p:xfrm>
          <a:off x="1622425" y="2287588"/>
          <a:ext cx="2311400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Формула" r:id="rId3" imgW="1473120" imgH="241200" progId="Equation.3">
                  <p:embed/>
                </p:oleObj>
              </mc:Choice>
              <mc:Fallback>
                <p:oleObj name="Формула" r:id="rId3" imgW="1473120" imgH="241200" progId="Equation.3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2425" y="2287588"/>
                        <a:ext cx="2311400" cy="379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Rectangle 14"/>
          <p:cNvSpPr>
            <a:spLocks noChangeArrowheads="1"/>
          </p:cNvSpPr>
          <p:nvPr/>
        </p:nvSpPr>
        <p:spPr bwMode="auto">
          <a:xfrm>
            <a:off x="4232275" y="2214563"/>
            <a:ext cx="36528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  <a:sym typeface="Symbol" pitchFamily="18" charset="2"/>
              </a:rPr>
              <a:t>Hertz–</a:t>
            </a:r>
            <a:r>
              <a:rPr lang="ru-RU">
                <a:solidFill>
                  <a:schemeClr val="accent2"/>
                </a:solidFill>
                <a:sym typeface="Symbol" pitchFamily="18" charset="2"/>
              </a:rPr>
              <a:t>Knudsen</a:t>
            </a:r>
            <a:r>
              <a:rPr lang="en-US">
                <a:solidFill>
                  <a:schemeClr val="accent2"/>
                </a:solidFill>
                <a:sym typeface="Symbol" pitchFamily="18" charset="2"/>
              </a:rPr>
              <a:t> equation for</a:t>
            </a:r>
          </a:p>
          <a:p>
            <a:pPr algn="ctr"/>
            <a:r>
              <a:rPr lang="en-US">
                <a:solidFill>
                  <a:schemeClr val="accent2"/>
                </a:solidFill>
                <a:sym typeface="Symbol" pitchFamily="18" charset="2"/>
              </a:rPr>
              <a:t>deposition rate</a:t>
            </a:r>
          </a:p>
          <a:p>
            <a:pPr algn="ctr"/>
            <a:r>
              <a:rPr lang="en-US">
                <a:solidFill>
                  <a:schemeClr val="accent2"/>
                </a:solidFill>
                <a:sym typeface="Symbol" pitchFamily="18" charset="2"/>
              </a:rPr>
              <a:t>on a surface</a:t>
            </a:r>
            <a:endParaRPr lang="ru-RU">
              <a:solidFill>
                <a:schemeClr val="accent2"/>
              </a:solidFill>
              <a:sym typeface="Symbol" pitchFamily="18" charset="2"/>
            </a:endParaRPr>
          </a:p>
        </p:txBody>
      </p:sp>
      <p:graphicFrame>
        <p:nvGraphicFramePr>
          <p:cNvPr id="4099" name="Object 15"/>
          <p:cNvGraphicFramePr>
            <a:graphicFrameLocks noChangeAspect="1"/>
          </p:cNvGraphicFramePr>
          <p:nvPr/>
        </p:nvGraphicFramePr>
        <p:xfrm>
          <a:off x="1622425" y="3151188"/>
          <a:ext cx="1493838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Формула" r:id="rId5" imgW="952200" imgH="215640" progId="Equation.3">
                  <p:embed/>
                </p:oleObj>
              </mc:Choice>
              <mc:Fallback>
                <p:oleObj name="Формула" r:id="rId5" imgW="952200" imgH="21564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2425" y="3151188"/>
                        <a:ext cx="1493838" cy="33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16"/>
          <p:cNvGraphicFramePr>
            <a:graphicFrameLocks noChangeAspect="1"/>
          </p:cNvGraphicFramePr>
          <p:nvPr/>
        </p:nvGraphicFramePr>
        <p:xfrm>
          <a:off x="1117600" y="4183063"/>
          <a:ext cx="557213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Формула" r:id="rId7" imgW="355320" imgH="177480" progId="Equation.3">
                  <p:embed/>
                </p:oleObj>
              </mc:Choice>
              <mc:Fallback>
                <p:oleObj name="Формула" r:id="rId7" imgW="355320" imgH="17748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4183063"/>
                        <a:ext cx="557213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17"/>
          <p:cNvGraphicFramePr>
            <a:graphicFrameLocks noChangeAspect="1"/>
          </p:cNvGraphicFramePr>
          <p:nvPr/>
        </p:nvGraphicFramePr>
        <p:xfrm>
          <a:off x="1117600" y="4759325"/>
          <a:ext cx="1095375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Формула" r:id="rId9" imgW="698400" imgH="241200" progId="Equation.3">
                  <p:embed/>
                </p:oleObj>
              </mc:Choice>
              <mc:Fallback>
                <p:oleObj name="Формула" r:id="rId9" imgW="698400" imgH="2412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4759325"/>
                        <a:ext cx="1095375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Rectangle 18"/>
          <p:cNvSpPr>
            <a:spLocks noChangeArrowheads="1"/>
          </p:cNvSpPr>
          <p:nvPr/>
        </p:nvSpPr>
        <p:spPr bwMode="auto">
          <a:xfrm>
            <a:off x="2782888" y="4086225"/>
            <a:ext cx="2574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  <a:sym typeface="Symbol" pitchFamily="18" charset="2"/>
              </a:rPr>
              <a:t>Sticking coefficient</a:t>
            </a:r>
            <a:endParaRPr lang="ru-RU">
              <a:solidFill>
                <a:schemeClr val="accent2"/>
              </a:solidFill>
              <a:sym typeface="Symbol" pitchFamily="18" charset="2"/>
            </a:endParaRPr>
          </a:p>
        </p:txBody>
      </p:sp>
      <p:sp>
        <p:nvSpPr>
          <p:cNvPr id="4105" name="Rectangle 19"/>
          <p:cNvSpPr>
            <a:spLocks noChangeArrowheads="1"/>
          </p:cNvSpPr>
          <p:nvPr/>
        </p:nvSpPr>
        <p:spPr bwMode="auto">
          <a:xfrm>
            <a:off x="2701925" y="4686300"/>
            <a:ext cx="5494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Oxygen partial pressure on the melt surface</a:t>
            </a:r>
            <a:endParaRPr lang="ru-RU">
              <a:solidFill>
                <a:schemeClr val="accent2"/>
              </a:solidFill>
            </a:endParaRPr>
          </a:p>
        </p:txBody>
      </p:sp>
      <p:sp>
        <p:nvSpPr>
          <p:cNvPr id="410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954DA5B-7226-4EB1-84F9-5A8F91BC2856}" type="slidenum">
              <a:rPr lang="ru-RU" sz="1400" smtClean="0"/>
              <a:pPr eaLnBrk="1" hangingPunct="1"/>
              <a:t>9</a:t>
            </a:fld>
            <a:endParaRPr lang="ru-RU" sz="1400" smtClean="0"/>
          </a:p>
        </p:txBody>
      </p:sp>
      <p:sp>
        <p:nvSpPr>
          <p:cNvPr id="4107" name="Rectangle 25"/>
          <p:cNvSpPr>
            <a:spLocks noChangeArrowheads="1"/>
          </p:cNvSpPr>
          <p:nvPr/>
        </p:nvSpPr>
        <p:spPr bwMode="auto">
          <a:xfrm>
            <a:off x="8501063" y="857250"/>
            <a:ext cx="4683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000"/>
              <a:t>3</a:t>
            </a:r>
            <a:endParaRPr lang="ru-RU" sz="6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815</Words>
  <Application>Microsoft Office PowerPoint</Application>
  <PresentationFormat>Bildschirmpräsentation (4:3)</PresentationFormat>
  <Paragraphs>161</Paragraphs>
  <Slides>19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19</vt:i4>
      </vt:variant>
    </vt:vector>
  </HeadingPairs>
  <TitlesOfParts>
    <vt:vector size="27" baseType="lpstr">
      <vt:lpstr>Times New Roman</vt:lpstr>
      <vt:lpstr>Arial</vt:lpstr>
      <vt:lpstr>ＭＳ Ｐゴシック</vt:lpstr>
      <vt:lpstr>Symbol</vt:lpstr>
      <vt:lpstr>Default Design</vt:lpstr>
      <vt:lpstr>Документ Microsoft Word</vt:lpstr>
      <vt:lpstr>CorelDRAW 7.0 Graphic</vt:lpstr>
      <vt:lpstr>Microsoft Equation 3.0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STR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Numerical simulation</dc:title>
  <dc:subject>4METCORP-Meeting</dc:subject>
  <dc:creator>Smirnov S</dc:creator>
  <cp:lastModifiedBy>Peters, Ursula</cp:lastModifiedBy>
  <cp:revision>306</cp:revision>
  <dcterms:created xsi:type="dcterms:W3CDTF">2004-07-21T08:53:52Z</dcterms:created>
  <dcterms:modified xsi:type="dcterms:W3CDTF">2012-10-16T20:37:17Z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escription0">
    <vt:lpwstr/>
  </property>
</Properties>
</file>