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sldIdLst>
    <p:sldId id="256" r:id="rId2"/>
    <p:sldId id="261" r:id="rId3"/>
    <p:sldId id="296" r:id="rId4"/>
    <p:sldId id="312" r:id="rId5"/>
    <p:sldId id="257" r:id="rId6"/>
    <p:sldId id="266" r:id="rId7"/>
    <p:sldId id="295" r:id="rId8"/>
    <p:sldId id="267" r:id="rId9"/>
    <p:sldId id="268" r:id="rId10"/>
    <p:sldId id="272" r:id="rId11"/>
    <p:sldId id="309" r:id="rId12"/>
    <p:sldId id="313" r:id="rId13"/>
    <p:sldId id="302" r:id="rId14"/>
    <p:sldId id="314" r:id="rId15"/>
    <p:sldId id="276" r:id="rId16"/>
    <p:sldId id="310" r:id="rId17"/>
    <p:sldId id="277" r:id="rId18"/>
    <p:sldId id="299" r:id="rId19"/>
    <p:sldId id="308" r:id="rId20"/>
    <p:sldId id="318" r:id="rId21"/>
    <p:sldId id="311" r:id="rId22"/>
    <p:sldId id="316" r:id="rId23"/>
    <p:sldId id="31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CC"/>
    <a:srgbClr val="CCECFF"/>
    <a:srgbClr val="CCFF66"/>
    <a:srgbClr val="FF66CC"/>
    <a:srgbClr val="FF6600"/>
    <a:srgbClr val="FFFF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>
      <p:cViewPr>
        <p:scale>
          <a:sx n="91" d="100"/>
          <a:sy n="91" d="100"/>
        </p:scale>
        <p:origin x="-121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7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2349B6-732F-4067-A421-D5911068A34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60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D50D6-86DD-440E-8613-B49C7B0CFFD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8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CD8D1-C029-4B8A-82DD-E2F4BD56F9A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5FF79-590A-4A4E-94E0-D265906A95F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6BA471-27E0-4086-88E3-ED456FE5B47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4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3F5CE-A5DF-4309-9650-D3D79E8173B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8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EC879-3CBA-4634-BCB7-051522E6F7E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5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3E1E-C53A-4554-8707-43149E222EB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5AD-38D7-4C2D-A2E9-081751E4815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5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F8162-E21D-4157-B408-9D0E5895F2BC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3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E448D-0187-4EC0-BDA6-79EEA854E054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47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A651C-24B0-4ED8-943D-82492D50DC6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8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5D1F-9D20-4DBE-B3FA-35BDF80C885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1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CDC974-39A5-4E4C-BA21-66161FD8D318}" type="slidenum">
              <a:rPr lang="ru-RU"/>
              <a:pPr/>
              <a:t>‹Nr.›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881C5-24D2-4134-995A-64C86C4EC517}" type="slidenum">
              <a:rPr lang="ru-RU"/>
              <a:pPr/>
              <a:t>1</a:t>
            </a:fld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250"/>
            <a:ext cx="8713788" cy="5689600"/>
          </a:xfrm>
        </p:spPr>
        <p:txBody>
          <a:bodyPr/>
          <a:lstStyle/>
          <a:p>
            <a:r>
              <a:rPr lang="en-GB" altLang="ja-JP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PROBLEM OF URANIUM AND TRANSURANIC ELEMENTS ACCUMULATION IN «SHELTER» OBJECT AQUEOUS CLUSTERS AS NUCLEAR AND RADIATION HAZARD FACTOR</a:t>
            </a:r>
            <a:r>
              <a:rPr lang="en-GB" altLang="ja-JP" sz="24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uk-UA" altLang="ja-JP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altLang="ja-JP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altLang="ja-JP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uk-UA" altLang="ja-JP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altLang="ja-JP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GB" altLang="ja-JP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Status of Project</a:t>
            </a:r>
            <a:r>
              <a:rPr lang="en-GB" altLang="ja-JP" sz="4000">
                <a:ea typeface="ＭＳ Ｐゴシック" pitchFamily="34" charset="-128"/>
              </a:rPr>
              <a:t> </a:t>
            </a:r>
            <a:r>
              <a:rPr lang="ru-RU" altLang="ja-JP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№ 4</a:t>
            </a:r>
            <a:r>
              <a:rPr lang="en-US" altLang="ja-JP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20</a:t>
            </a:r>
            <a:r>
              <a:rPr lang="ru-RU" altLang="ja-JP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7)</a:t>
            </a:r>
            <a:r>
              <a:rPr lang="uk-UA" altLang="ja-JP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altLang="ja-JP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ja-JP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Viktor Krasnov</a:t>
            </a:r>
            <a:br>
              <a:rPr lang="en-GB" altLang="ja-JP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Aleksey Odintsov</a:t>
            </a:r>
            <a:r>
              <a:rPr lang="ru-RU" altLang="ja-JP" sz="4000"/>
              <a:t> 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/>
              <a:t/>
            </a:r>
            <a:br>
              <a:rPr lang="ru-RU" sz="3200" b="1"/>
            </a:br>
            <a:r>
              <a:rPr lang="en-GB" altLang="ja-JP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Institute for safety problems of nuclear power plants </a:t>
            </a:r>
            <a:br>
              <a:rPr lang="en-GB" altLang="ja-JP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</a:rPr>
              <a:t>Ukraine’s NAS</a:t>
            </a:r>
            <a:r>
              <a:rPr lang="en-GB" altLang="ja-JP" sz="4000">
                <a:ea typeface="ＭＳ Ｐゴシック" pitchFamily="34" charset="-128"/>
              </a:rPr>
              <a:t> </a:t>
            </a:r>
            <a:r>
              <a:rPr lang="ru-RU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ja-JP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2008 г</a:t>
            </a:r>
            <a:br>
              <a:rPr lang="ru-RU" altLang="ja-JP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18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1DF5-5005-4094-845E-3A97DCEC34AC}" type="slidenum">
              <a:rPr lang="ru-RU"/>
              <a:pPr/>
              <a:t>10</a:t>
            </a:fld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9359" name="Object 31"/>
          <p:cNvGraphicFramePr>
            <a:graphicFrameLocks noChangeAspect="1"/>
          </p:cNvGraphicFramePr>
          <p:nvPr/>
        </p:nvGraphicFramePr>
        <p:xfrm>
          <a:off x="179388" y="188913"/>
          <a:ext cx="8785225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6" name="Документ" r:id="rId3" imgW="6096683" imgH="2433332" progId="Word.Document.8">
                  <p:embed/>
                </p:oleObj>
              </mc:Choice>
              <mc:Fallback>
                <p:oleObj name="Документ" r:id="rId3" imgW="6096683" imgH="2433332" progId="Word.Documen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8785225" cy="532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466725" y="5373688"/>
            <a:ext cx="818356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 </a:t>
            </a: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Fig. 7.</a:t>
            </a:r>
            <a:r>
              <a:rPr lang="en-US" b="1"/>
              <a:t> 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Annual average uranium concentration in LRW from </a:t>
            </a:r>
          </a:p>
          <a:p>
            <a:pPr algn="ctr"/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steam distribution corridor</a:t>
            </a:r>
            <a:r>
              <a:rPr lang="en-GB" altLang="ja-JP" b="1">
                <a:ea typeface="ＭＳ Ｐゴシック" pitchFamily="34" charset="-128"/>
              </a:rPr>
              <a:t> </a:t>
            </a:r>
            <a:r>
              <a:rPr lang="ru-RU" altLang="ja-JP"/>
              <a:t> 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(SDC, point 20), g/m</a:t>
            </a:r>
            <a:r>
              <a:rPr lang="en-GB" altLang="ja-JP" sz="24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endParaRPr lang="ru-RU" sz="2400" b="1" baseline="3000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endParaRPr lang="ru-RU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95182-6579-4F80-BE2E-3A9C80ED1540}" type="slidenum">
              <a:rPr lang="ru-RU"/>
              <a:pPr/>
              <a:t>11</a:t>
            </a:fld>
            <a:endParaRPr lang="ru-RU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/>
          <a:lstStyle/>
          <a:p>
            <a:r>
              <a:rPr lang="ru-RU"/>
              <a:t> </a:t>
            </a:r>
            <a:r>
              <a:rPr lang="en-US" sz="2400">
                <a:solidFill>
                  <a:srgbClr val="A50021"/>
                </a:solidFill>
                <a:latin typeface="Times New Roman" pitchFamily="18" charset="0"/>
              </a:rPr>
              <a:t>Table 1.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Mass contents of uranium isotopes in «Shelter» object LRW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, %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196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5986" name="Group 338"/>
          <p:cNvGraphicFramePr>
            <a:graphicFrameLocks noGrp="1"/>
          </p:cNvGraphicFramePr>
          <p:nvPr/>
        </p:nvGraphicFramePr>
        <p:xfrm>
          <a:off x="395288" y="1196975"/>
          <a:ext cx="8497887" cy="5540375"/>
        </p:xfrm>
        <a:graphic>
          <a:graphicData uri="http://schemas.openxmlformats.org/drawingml/2006/table">
            <a:tbl>
              <a:tblPr/>
              <a:tblGrid>
                <a:gridCol w="1474787"/>
                <a:gridCol w="1755775"/>
                <a:gridCol w="1755775"/>
                <a:gridCol w="1755775"/>
                <a:gridCol w="1755775"/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Sampling point</a:t>
                      </a:r>
                      <a:r>
                        <a:rPr kumimoji="0" lang="en-GB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0,0167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0,0165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98,74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0,0172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0,0181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0,0179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0,0161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0,177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0,0152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979" name="Rectangle 331"/>
          <p:cNvSpPr>
            <a:spLocks noChangeArrowheads="1"/>
          </p:cNvSpPr>
          <p:nvPr/>
        </p:nvSpPr>
        <p:spPr bwMode="auto">
          <a:xfrm>
            <a:off x="0" y="489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9804-BEEC-4B64-8594-D7248F9A8C8B}" type="slidenum">
              <a:rPr lang="ru-RU"/>
              <a:pPr/>
              <a:t>12</a:t>
            </a:fld>
            <a:endParaRPr lang="ru-RU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366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altLang="ja-JP" sz="2400" b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Fig. 8. Dynamics of activity change of transuranic elements in room</a:t>
            </a:r>
            <a:br>
              <a:rPr lang="en-GB" altLang="ja-JP" sz="2400" b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2400" b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001/3 (volumetric activity, kBq/m</a:t>
            </a:r>
            <a:r>
              <a:rPr lang="en-GB" altLang="ja-JP" sz="2400" b="1" baseline="30000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GB" altLang="ja-JP" sz="2400" b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ru-RU" altLang="ja-JP"/>
              <a:t> </a:t>
            </a:r>
            <a:endParaRPr lang="ru-RU"/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>
            <p:ph idx="1"/>
          </p:nvPr>
        </p:nvGraphicFramePr>
        <p:xfrm>
          <a:off x="-257175" y="811213"/>
          <a:ext cx="9413875" cy="604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5" name="Диаграмма" r:id="rId3" imgW="3571951" imgH="1876349" progId="Excel.Chart.8">
                  <p:embed/>
                </p:oleObj>
              </mc:Choice>
              <mc:Fallback>
                <p:oleObj name="Диаграмма" r:id="rId3" imgW="3571951" imgH="1876349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7175" y="811213"/>
                        <a:ext cx="9413875" cy="604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DD9A-8664-4735-A8A8-F3B459127E43}" type="slidenum">
              <a:rPr lang="ru-RU"/>
              <a:pPr/>
              <a:t>13</a:t>
            </a:fld>
            <a:endParaRPr lang="ru-RU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90488" y="1398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0" y="1052513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Лист" r:id="rId3" imgW="7086600" imgH="3876751" progId="Excel.Sheet.8">
                  <p:embed/>
                </p:oleObj>
              </mc:Choice>
              <mc:Fallback>
                <p:oleObj name="Лист" r:id="rId3" imgW="7086600" imgH="387675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2513"/>
                        <a:ext cx="9144000" cy="561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23850" y="-241300"/>
            <a:ext cx="835183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200">
                <a:cs typeface="Times New Roman" pitchFamily="18" charset="0"/>
              </a:rPr>
              <a:t/>
            </a:r>
            <a:br>
              <a:rPr lang="ru-RU" sz="1200">
                <a:cs typeface="Times New Roman" pitchFamily="18" charset="0"/>
              </a:rPr>
            </a:br>
            <a:endParaRPr lang="ru-RU" sz="1100"/>
          </a:p>
          <a:p>
            <a:pPr algn="ctr" eaLnBrk="0" hangingPunct="0"/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Fig. 9. Dynamics of seasonal changes of transuranic elements concentration in room 01/3, SDC tube, sampling point 20, </a:t>
            </a:r>
            <a:r>
              <a:rPr lang="en-GB" altLang="ja-JP" sz="20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volumetric activity, kBq/m</a:t>
            </a:r>
            <a:r>
              <a:rPr lang="en-GB" altLang="ja-JP" sz="20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ru-RU" altLang="ja-JP" baseline="30000"/>
              <a:t> </a:t>
            </a:r>
            <a:endParaRPr lang="ru-RU" baseline="30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2A86-81DA-49B1-89CD-A4F0DCDDFDC7}" type="slidenum">
              <a:rPr lang="ru-RU"/>
              <a:pPr/>
              <a:t>14</a:t>
            </a:fld>
            <a:endParaRPr lang="ru-RU"/>
          </a:p>
        </p:txBody>
      </p:sp>
      <p:graphicFrame>
        <p:nvGraphicFramePr>
          <p:cNvPr id="164147" name="Group 307"/>
          <p:cNvGraphicFramePr>
            <a:graphicFrameLocks noGrp="1"/>
          </p:cNvGraphicFramePr>
          <p:nvPr/>
        </p:nvGraphicFramePr>
        <p:xfrm>
          <a:off x="179388" y="692150"/>
          <a:ext cx="8785225" cy="5535613"/>
        </p:xfrm>
        <a:graphic>
          <a:graphicData uri="http://schemas.openxmlformats.org/drawingml/2006/table">
            <a:tbl>
              <a:tblPr/>
              <a:tblGrid>
                <a:gridCol w="1806575"/>
                <a:gridCol w="1638300"/>
                <a:gridCol w="1778000"/>
                <a:gridCol w="1781175"/>
                <a:gridCol w="1781175"/>
              </a:tblGrid>
              <a:tr h="103663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Table 2. Radionuclide volumetric activity in “Shelter” object liquid radioactive waste, as of June 01, 2008, Bq/m</a:t>
                      </a:r>
                      <a:r>
                        <a:rPr kumimoji="0" lang="en-GB" altLang="ja-JP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3</a:t>
                      </a:r>
                      <a:endParaRPr kumimoji="0" lang="ru-RU" sz="24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Radionuclide</a:t>
                      </a:r>
                      <a:r>
                        <a:rPr kumimoji="0" lang="ru-R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Room</a:t>
                      </a:r>
                      <a:endParaRPr kumimoji="0" lang="ru-RU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012/16</a:t>
                      </a:r>
                      <a:r>
                        <a:rPr kumimoji="0" lang="ru-R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(p. 6)</a:t>
                      </a:r>
                      <a:r>
                        <a:rPr kumimoji="0" lang="ru-R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Room 01/3</a:t>
                      </a:r>
                      <a:endParaRPr kumimoji="0" lang="ru-RU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tube from</a:t>
                      </a:r>
                      <a:endParaRPr kumimoji="0" lang="ru-RU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SDC</a:t>
                      </a:r>
                      <a:r>
                        <a:rPr kumimoji="0" lang="ru-R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(p. 20)</a:t>
                      </a:r>
                      <a:r>
                        <a:rPr kumimoji="0" lang="ru-R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Room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001/3</a:t>
                      </a:r>
                      <a:r>
                        <a:rPr kumimoji="0" lang="ru-R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(p. 30)</a:t>
                      </a:r>
                      <a:r>
                        <a:rPr kumimoji="0" lang="ru-R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Room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012/7</a:t>
                      </a:r>
                      <a:r>
                        <a:rPr kumimoji="0" lang="ru-R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(p. 32)</a:t>
                      </a:r>
                      <a:r>
                        <a:rPr kumimoji="0" lang="ru-RU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238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(3,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0,4)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239+240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0,7)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0,5)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0,1)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241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,1 ± 0,2)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242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242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(1,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244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0,7)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± 0,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) · 10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27" name="Rectangle 287"/>
          <p:cNvSpPr>
            <a:spLocks noChangeArrowheads="1"/>
          </p:cNvSpPr>
          <p:nvPr/>
        </p:nvSpPr>
        <p:spPr bwMode="auto">
          <a:xfrm>
            <a:off x="0" y="516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28600"/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F7A8-AB15-4157-B377-A2DA1D5653C6}" type="slidenum">
              <a:rPr lang="ru-RU"/>
              <a:pPr/>
              <a:t>15</a:t>
            </a:fld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en-GB" altLang="ja-JP" sz="28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Fig. 10. Scheme of aqueous leakages and clusters with different values of </a:t>
            </a:r>
            <a:r>
              <a:rPr lang="en-GB" altLang="ja-JP" sz="28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238</a:t>
            </a:r>
            <a:r>
              <a:rPr lang="en-GB" altLang="ja-JP" sz="28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Pu/</a:t>
            </a:r>
            <a:r>
              <a:rPr lang="en-GB" altLang="ja-JP" sz="28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239+240</a:t>
            </a:r>
            <a:r>
              <a:rPr lang="en-GB" altLang="ja-JP" sz="28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Pu relation</a:t>
            </a:r>
            <a:endParaRPr lang="ru-RU" sz="2800" b="1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8224-A87C-494A-9B9F-E9B51146DBAA}" type="slidenum">
              <a:rPr lang="ru-RU"/>
              <a:pPr/>
              <a:t>16</a:t>
            </a:fld>
            <a:endParaRPr lang="ru-RU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18487" cy="57626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GB" altLang="ja-JP" sz="2400" b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Table 3. Relations of TUE activities in LRW of «Shelter» object different rooms, rel. un</a:t>
            </a:r>
            <a:r>
              <a:rPr lang="ru-RU" altLang="ja-JP"/>
              <a:t> </a:t>
            </a:r>
            <a:endParaRPr lang="ru-RU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86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57295" name="Rectangle 623"/>
          <p:cNvSpPr>
            <a:spLocks noChangeArrowheads="1"/>
          </p:cNvSpPr>
          <p:nvPr/>
        </p:nvSpPr>
        <p:spPr bwMode="auto">
          <a:xfrm>
            <a:off x="0" y="153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9984" name="Group 1024"/>
          <p:cNvGraphicFramePr>
            <a:graphicFrameLocks noGrp="1"/>
          </p:cNvGraphicFramePr>
          <p:nvPr/>
        </p:nvGraphicFramePr>
        <p:xfrm>
          <a:off x="323850" y="1268413"/>
          <a:ext cx="8569325" cy="5403850"/>
        </p:xfrm>
        <a:graphic>
          <a:graphicData uri="http://schemas.openxmlformats.org/drawingml/2006/table">
            <a:tbl>
              <a:tblPr/>
              <a:tblGrid>
                <a:gridCol w="1511300"/>
                <a:gridCol w="1587500"/>
                <a:gridCol w="1825625"/>
                <a:gridCol w="1820863"/>
                <a:gridCol w="182403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Room</a:t>
                      </a:r>
                      <a:r>
                        <a:rPr kumimoji="0" lang="ru-RU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239+240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239+240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239+240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North</a:t>
                      </a:r>
                      <a:r>
                        <a:rPr kumimoji="0" lang="ru-RU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01/3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0,491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012/13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0,448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0,098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001/3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South</a:t>
                      </a:r>
                      <a:r>
                        <a:rPr kumimoji="0" lang="ru-RU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012/16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0,519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012/7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East</a:t>
                      </a:r>
                      <a:r>
                        <a:rPr kumimoji="0" lang="ru-RU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061/2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0,466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406/2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0,446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South-east</a:t>
                      </a:r>
                      <a:r>
                        <a:rPr kumimoji="0" lang="ru-RU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017/2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0,453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ChNPP Unit 4 </a:t>
                      </a:r>
                      <a:endParaRPr kumimoji="0" lang="ru-RU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“average”</a:t>
                      </a:r>
                      <a:r>
                        <a:rPr kumimoji="0" lang="ru-RU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GB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fuel</a:t>
                      </a:r>
                      <a:r>
                        <a:rPr kumimoji="0" lang="ru-RU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0,504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D5F8-893F-4264-91D5-89A2E9AB34C0}" type="slidenum">
              <a:rPr lang="ru-RU"/>
              <a:pPr/>
              <a:t>17</a:t>
            </a:fld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569325" cy="1008062"/>
          </a:xfrm>
        </p:spPr>
        <p:txBody>
          <a:bodyPr/>
          <a:lstStyle/>
          <a:p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Fig. 11. Relation of </a:t>
            </a:r>
            <a:r>
              <a:rPr lang="en-GB" altLang="ja-JP" sz="24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241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Am activity to </a:t>
            </a:r>
            <a:r>
              <a:rPr lang="en-GB" altLang="ja-JP" sz="24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239+240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Pu activity</a:t>
            </a:r>
            <a:b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 in «Shelter» object LRW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964612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099E-9C56-418F-A870-66D3A23B821C}" type="slidenum">
              <a:rPr lang="ru-RU"/>
              <a:pPr/>
              <a:t>18</a:t>
            </a:fld>
            <a:endParaRPr lang="ru-RU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539750" y="538163"/>
            <a:ext cx="8208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Table 4. Distribution of radionuclides in disperse phase fractions of LRW sampled in room 012/16 (s.</a:t>
            </a:r>
            <a:r>
              <a:rPr lang="ru-RU" altLang="ja-JP" sz="2400" b="1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p. 6) 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CBC4-44F7-4CAC-8688-82B8377E66A2}" type="slidenum">
              <a:rPr lang="ru-RU"/>
              <a:pPr/>
              <a:t>19</a:t>
            </a:fld>
            <a:endParaRPr lang="ru-RU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468313" y="322263"/>
            <a:ext cx="8424862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57200"/>
            <a:r>
              <a:rPr lang="en-GB" altLang="ja-JP" sz="28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In «Shelter» object LRW localization places, bottom sediments and dried colloid forms containing uranium, fission products and transuranic elements, are produced. </a:t>
            </a:r>
            <a:endParaRPr lang="ru-RU" altLang="ja-JP" sz="2800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7200"/>
            <a:endParaRPr lang="ru-RU" altLang="ja-JP" sz="2800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7200"/>
            <a:r>
              <a:rPr lang="en-GB" altLang="ja-JP" sz="28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Due to last estimates, bottom sediment volume in room 001/3 can exceed 90 m</a:t>
            </a:r>
            <a:r>
              <a:rPr lang="en-GB" altLang="ja-JP" sz="2800" b="1" baseline="3000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GB" altLang="ja-JP" sz="28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.</a:t>
            </a:r>
          </a:p>
          <a:p>
            <a:pPr indent="457200"/>
            <a:endParaRPr lang="ru-RU" altLang="ja-JP" sz="2800" b="1">
              <a:solidFill>
                <a:schemeClr val="accent2"/>
              </a:solidFill>
              <a:latin typeface="Times New Roman" pitchFamily="18" charset="0"/>
            </a:endParaRPr>
          </a:p>
          <a:p>
            <a:pPr indent="457200"/>
            <a:r>
              <a:rPr lang="en-GB" altLang="ja-JP" sz="28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Estimated uranium content in room 001/3 bottom sediment is more 80 kg, on top of that, </a:t>
            </a:r>
            <a:r>
              <a:rPr lang="en-GB" altLang="ja-JP" sz="2800" b="1" baseline="3000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235</a:t>
            </a:r>
            <a:r>
              <a:rPr lang="en-GB" altLang="ja-JP" sz="28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U and </a:t>
            </a:r>
            <a:r>
              <a:rPr lang="en-GB" altLang="ja-JP" sz="2800" b="1" baseline="3000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239</a:t>
            </a:r>
            <a:r>
              <a:rPr lang="en-GB" altLang="ja-JP" sz="28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Pu fissionable materials amount makes around 860 and 430 g correspondingly, that can not be unconsidered in assessing «Shelter» object nuclear safety</a:t>
            </a:r>
            <a:r>
              <a:rPr lang="en-GB" altLang="ja-JP" sz="2800" b="1">
                <a:latin typeface="Times New Roman" pitchFamily="18" charset="0"/>
                <a:ea typeface="ＭＳ Ｐゴシック" pitchFamily="34" charset="-128"/>
              </a:rPr>
              <a:t>.</a:t>
            </a:r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8274D-E7D3-4F9C-8E9C-3447F7A76894}" type="slidenum">
              <a:rPr lang="ru-RU"/>
              <a:pPr/>
              <a:t>2</a:t>
            </a:fld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47050" cy="597693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GB" altLang="ja-JP" sz="3200" b="1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rPr>
              <a:t>Purpose of work</a:t>
            </a:r>
            <a:r>
              <a:rPr lang="ru-RU" altLang="ja-JP"/>
              <a:t> </a:t>
            </a:r>
            <a:r>
              <a:rPr lang="ru-RU" sz="2000" b="1">
                <a:solidFill>
                  <a:srgbClr val="FF6600"/>
                </a:solidFill>
              </a:rPr>
              <a:t>:</a:t>
            </a:r>
            <a:r>
              <a:rPr lang="ru-RU" sz="2000" b="1"/>
              <a:t> </a:t>
            </a:r>
            <a:r>
              <a:rPr lang="en-US" sz="2000" b="1"/>
              <a:t> </a:t>
            </a:r>
            <a:br>
              <a:rPr lang="en-US" sz="2000" b="1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>- 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obtaining new experimental data characterizing leaching processes of uranium, </a:t>
            </a:r>
            <a:r>
              <a:rPr lang="en-GB" altLang="ja-JP" sz="2400" b="1" baseline="30000">
                <a:latin typeface="Times New Roman" pitchFamily="18" charset="0"/>
                <a:ea typeface="ＭＳ Ｐゴシック" pitchFamily="34" charset="-128"/>
              </a:rPr>
              <a:t>238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Pu, </a:t>
            </a:r>
            <a:r>
              <a:rPr lang="en-GB" altLang="ja-JP" sz="2400" b="1" baseline="30000">
                <a:latin typeface="Times New Roman" pitchFamily="18" charset="0"/>
                <a:ea typeface="ＭＳ Ｐゴシック" pitchFamily="34" charset="-128"/>
              </a:rPr>
              <a:t>239+240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Pu,  </a:t>
            </a:r>
            <a:r>
              <a:rPr lang="en-GB" altLang="ja-JP" sz="2400" b="1" baseline="30000">
                <a:latin typeface="Times New Roman" pitchFamily="18" charset="0"/>
                <a:ea typeface="ＭＳ Ｐゴシック" pitchFamily="34" charset="-128"/>
              </a:rPr>
              <a:t>241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Am and </a:t>
            </a:r>
            <a:r>
              <a:rPr lang="en-GB" altLang="ja-JP" sz="2400" b="1" baseline="30000">
                <a:latin typeface="Times New Roman" pitchFamily="18" charset="0"/>
                <a:ea typeface="ＭＳ Ｐゴシック" pitchFamily="34" charset="-128"/>
              </a:rPr>
              <a:t>244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Cm carry over by water flows in ChNPP Unit 4 rooms</a:t>
            </a:r>
            <a:r>
              <a:rPr lang="en-GB" altLang="ja-JP" sz="2000">
                <a:latin typeface="Times New Roman" pitchFamily="18" charset="0"/>
                <a:ea typeface="ＭＳ Ｐゴシック" pitchFamily="34" charset="-128"/>
              </a:rPr>
              <a:t>;</a:t>
            </a:r>
            <a:br>
              <a:rPr lang="en-GB" altLang="ja-JP" sz="2000"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2000"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altLang="ja-JP" sz="2000"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2000">
                <a:latin typeface="Times New Roman" pitchFamily="18" charset="0"/>
                <a:ea typeface="ＭＳ Ｐゴシック" pitchFamily="34" charset="-128"/>
              </a:rPr>
              <a:t>- 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research of peculiarities and correlations of uranium and transuranium elements isotope content of liquid radioactive waste (LRW) clusters on “Shelter” object bottom marks</a:t>
            </a:r>
            <a:r>
              <a:rPr lang="ru-RU" sz="2000" b="1"/>
              <a:t>;</a:t>
            </a: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>- 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estimate of radionuclide and fissionable elements accumulation velocity in bottom sediments on lower Unit marks</a:t>
            </a:r>
            <a:r>
              <a:rPr lang="ru-RU" sz="2000" b="1"/>
              <a:t>;</a:t>
            </a:r>
            <a:r>
              <a:rPr lang="en-US" sz="2000" b="1"/>
              <a:t> </a:t>
            </a:r>
            <a:br>
              <a:rPr lang="en-US" sz="2000" b="1"/>
            </a:b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>- </a:t>
            </a:r>
            <a:r>
              <a:rPr lang="en-GB" altLang="ja-JP" sz="2400" b="1">
                <a:latin typeface="Times New Roman" pitchFamily="18" charset="0"/>
                <a:ea typeface="ＭＳ Ｐゴシック" pitchFamily="34" charset="-128"/>
              </a:rPr>
              <a:t>study of main physicochemical properties and radionuclide content of bottom sediments in non-organized aqueous clusters of «Shelter» object</a:t>
            </a:r>
            <a:r>
              <a:rPr lang="ru-RU" sz="2000" b="1"/>
              <a:t>.</a:t>
            </a:r>
            <a:br>
              <a:rPr lang="ru-RU" sz="2000" b="1"/>
            </a:br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532E4-00FC-4FA2-A32B-6CF84ED5ABA8}" type="slidenum">
              <a:rPr lang="ru-RU"/>
              <a:pPr/>
              <a:t>20</a:t>
            </a:fld>
            <a:endParaRPr lang="ru-RU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333375"/>
            <a:ext cx="8496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Table 5. Fractional distribution of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bottom sediments sample</a:t>
            </a:r>
            <a:r>
              <a:rPr lang="en-GB" altLang="ja-JP" sz="240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from room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001/3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, </a:t>
            </a: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Bq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/</a:t>
            </a: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kg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</p:txBody>
      </p:sp>
      <p:graphicFrame>
        <p:nvGraphicFramePr>
          <p:cNvPr id="168965" name="Group 5"/>
          <p:cNvGraphicFramePr>
            <a:graphicFrameLocks noGrp="1"/>
          </p:cNvGraphicFramePr>
          <p:nvPr/>
        </p:nvGraphicFramePr>
        <p:xfrm>
          <a:off x="250825" y="1196975"/>
          <a:ext cx="8642350" cy="5259388"/>
        </p:xfrm>
        <a:graphic>
          <a:graphicData uri="http://schemas.openxmlformats.org/drawingml/2006/table">
            <a:tbl>
              <a:tblPr/>
              <a:tblGrid>
                <a:gridCol w="1255713"/>
                <a:gridCol w="1371600"/>
                <a:gridCol w="1550987"/>
                <a:gridCol w="1411288"/>
                <a:gridCol w="1430337"/>
                <a:gridCol w="1622425"/>
              </a:tblGrid>
              <a:tr h="452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Radionuclide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Size of particle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747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≥100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µm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65,4 %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=10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100 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µm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30,3 %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mass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D=1-10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1,3 %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D=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0,1-1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µm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1,9 %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D=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0,01-0,1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µm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1,1 %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mass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Аm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·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238-240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·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U,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2EE8-AA66-4839-A55A-FA48B288B809}" type="slidenum">
              <a:rPr lang="ru-RU"/>
              <a:pPr/>
              <a:t>21</a:t>
            </a:fld>
            <a:endParaRPr lang="ru-RU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47050" cy="1512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ja-JP" sz="28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Table 6. Radionuclide leaching velocity from LFCM by solution imitating «unit» water,  g ∙ cm </a:t>
            </a:r>
            <a:r>
              <a:rPr lang="en-GB" altLang="ja-JP" sz="28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–2</a:t>
            </a:r>
            <a:r>
              <a:rPr lang="en-GB" altLang="ja-JP" sz="28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 ∙ day </a:t>
            </a:r>
            <a:r>
              <a:rPr lang="en-GB" altLang="ja-JP" sz="28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–1</a:t>
            </a:r>
            <a:r>
              <a:rPr lang="en-GB" altLang="ja-JP" sz="4800">
                <a:ea typeface="ＭＳ Ｐゴシック" pitchFamily="34" charset="-128"/>
              </a:rPr>
              <a:t> </a:t>
            </a:r>
            <a:endParaRPr lang="ru-RU" sz="4800"/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0" y="277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57880" name="Group 184"/>
          <p:cNvGraphicFramePr>
            <a:graphicFrameLocks noGrp="1"/>
          </p:cNvGraphicFramePr>
          <p:nvPr/>
        </p:nvGraphicFramePr>
        <p:xfrm>
          <a:off x="179388" y="1484313"/>
          <a:ext cx="8713787" cy="4608512"/>
        </p:xfrm>
        <a:graphic>
          <a:graphicData uri="http://schemas.openxmlformats.org/drawingml/2006/table">
            <a:tbl>
              <a:tblPr/>
              <a:tblGrid>
                <a:gridCol w="2016125"/>
                <a:gridCol w="1728787"/>
                <a:gridCol w="1727200"/>
                <a:gridCol w="1655763"/>
                <a:gridCol w="1585912"/>
              </a:tblGrid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LFCM</a:t>
                      </a:r>
                      <a:r>
                        <a:rPr kumimoji="0" lang="ru-RU" altLang="ja-JP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239+240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en-GB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Polychromatic ceramics</a:t>
                      </a:r>
                      <a:r>
                        <a:rPr kumimoji="0" lang="ru-RU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 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Brown ceramics</a:t>
                      </a:r>
                      <a:r>
                        <a:rPr kumimoji="0" lang="ru-RU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Black ceramics</a:t>
                      </a:r>
                      <a:r>
                        <a:rPr kumimoji="0" lang="ru-RU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Average</a:t>
                      </a:r>
                      <a:r>
                        <a:rPr kumimoji="0" lang="ru-RU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(5,3 ± 1,8)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(6,3 ± 1,9)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(4,4 ± 0,6)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(2,6 ± 0,7)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·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EEDF-FE45-47AF-A678-30E0B4EAD0F1}" type="slidenum">
              <a:rPr lang="ru-RU"/>
              <a:pPr/>
              <a:t>22</a:t>
            </a:fld>
            <a:endParaRPr lang="ru-R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633413"/>
          </a:xfrm>
        </p:spPr>
        <p:txBody>
          <a:bodyPr/>
          <a:lstStyle/>
          <a:p>
            <a:r>
              <a:rPr lang="en-GB" altLang="ja-JP" sz="3200" b="1">
                <a:solidFill>
                  <a:schemeClr val="hlink"/>
                </a:solidFill>
                <a:latin typeface="Times New Roman" pitchFamily="18" charset="0"/>
                <a:ea typeface="ＭＳ Ｐゴシック" pitchFamily="34" charset="-128"/>
              </a:rPr>
              <a:t>SUMMARY</a:t>
            </a:r>
            <a:r>
              <a:rPr lang="ru-RU" altLang="ja-JP">
                <a:solidFill>
                  <a:schemeClr val="hlink"/>
                </a:solidFill>
              </a:rPr>
              <a:t> </a:t>
            </a:r>
            <a:r>
              <a:rPr lang="ru-RU" altLang="ja-JP" sz="2400" b="1">
                <a:solidFill>
                  <a:schemeClr val="hlink"/>
                </a:solidFill>
                <a:latin typeface="Times New Roman" pitchFamily="18" charset="0"/>
              </a:rPr>
              <a:t>:</a:t>
            </a:r>
            <a:endParaRPr lang="ru-RU" sz="24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976937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GB" altLang="ja-JP" sz="20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Main moisture sources are atmospheric precipitation and condensate producible in period May – August due to difference of temperature and moisture content of atmospheric air of Unit bottom mark’s rooms, whose summary volume exceeds 3000 m</a:t>
            </a:r>
            <a:r>
              <a:rPr lang="en-GB" altLang="ja-JP" sz="2000" b="1" baseline="3000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GB" altLang="ja-JP" sz="20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/year.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Basically, in «Shelter» object aqueous clusters (in room 001/3 the LRW volume makes 270 m</a:t>
            </a:r>
            <a:r>
              <a:rPr lang="en-GB" altLang="ja-JP" sz="2000" b="1" baseline="3000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) </a:t>
            </a:r>
            <a:r>
              <a:rPr lang="en-GB" altLang="ja-JP" sz="2000" b="1" baseline="30000">
                <a:latin typeface="Times New Roman" pitchFamily="18" charset="0"/>
                <a:ea typeface="ＭＳ Ｐゴシック" pitchFamily="34" charset="-128"/>
              </a:rPr>
              <a:t>90</a:t>
            </a: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 Sr, uranium and TUE content has been considerably grown.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  </a:t>
            </a:r>
            <a:r>
              <a:rPr lang="en-GB" altLang="ja-JP" sz="20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Concentration of alpha-emitting nuclides in LRW  is more than 20 fold exceeds admissible limit established for normal handling procedure of Chornobyl nuclear power plant LRW.</a:t>
            </a: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 </a:t>
            </a:r>
            <a:endParaRPr lang="ru-RU" altLang="ja-JP" sz="2000" b="1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Main input in alpha-activity (to 85 %) brings </a:t>
            </a:r>
            <a:r>
              <a:rPr lang="en-GB" altLang="ja-JP" sz="2000" b="1" baseline="30000">
                <a:latin typeface="Times New Roman" pitchFamily="18" charset="0"/>
                <a:ea typeface="ＭＳ Ｐゴシック" pitchFamily="34" charset="-128"/>
              </a:rPr>
              <a:t>241</a:t>
            </a: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Am. 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ja-JP" sz="20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Ratios between transuranic element activities in each aqueous cluster has its specific meaning conditioned for plutonium isotopes by fuel burning depth, and for plutonium, americium and curium – by specificity of their chemical behaviour in alkaline-carbonate solutions.</a:t>
            </a:r>
          </a:p>
          <a:p>
            <a:pPr marL="609600" indent="-609600">
              <a:lnSpc>
                <a:spcPct val="80000"/>
              </a:lnSpc>
            </a:pPr>
            <a:r>
              <a:rPr lang="en-GB" altLang="ja-JP" sz="2000" b="1">
                <a:latin typeface="Times New Roman" pitchFamily="18" charset="0"/>
                <a:ea typeface="ＭＳ Ｐゴシック" pitchFamily="34" charset="-128"/>
              </a:rPr>
              <a:t>Transformation (dissolution) of diverse types of «Shelter» object fuel-containing masses occurs with different speed and rate. Over 100 years, in soluble and colloid forms, approximately 4 % fuel (not more 1000 kg) is transformed, which is contained within fuel pellets and major fuel particles, and less 0,02 % fuel contained within fuel assembly and fuel rod fragments.</a:t>
            </a:r>
            <a:r>
              <a:rPr lang="en-GB" altLang="ja-JP" sz="2000">
                <a:latin typeface="Times New Roman" pitchFamily="18" charset="0"/>
                <a:ea typeface="ＭＳ Ｐゴシック" pitchFamily="34" charset="-128"/>
              </a:rPr>
              <a:t> 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110B-E503-485A-8459-722DE101808A}" type="slidenum">
              <a:rPr lang="ru-RU"/>
              <a:pPr/>
              <a:t>23</a:t>
            </a:fld>
            <a:endParaRPr lang="ru-RU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ja-JP" sz="32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Status of Project № 4207</a:t>
            </a:r>
            <a:br>
              <a:rPr lang="en-GB" altLang="ja-JP" sz="32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altLang="ja-JP" sz="32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(as of September 2008</a:t>
            </a:r>
            <a:r>
              <a:rPr lang="ru-RU" altLang="ja-JP" sz="3200" b="1">
                <a:solidFill>
                  <a:srgbClr val="A50021"/>
                </a:solidFill>
                <a:latin typeface="Times New Roman" pitchFamily="18" charset="0"/>
              </a:rPr>
              <a:t>)</a:t>
            </a:r>
            <a:r>
              <a:rPr lang="en-GB" altLang="ja-JP">
                <a:ea typeface="ＭＳ Ｐゴシック" pitchFamily="34" charset="-128"/>
              </a:rPr>
              <a:t> </a:t>
            </a:r>
            <a:endParaRPr lang="ru-RU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395288" y="1341438"/>
            <a:ext cx="874871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1. </a:t>
            </a:r>
            <a:r>
              <a:rPr lang="en-GB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According to above information, importance and priority in implementing works for additional researches, as well as «Shelter» object LRW characterization and management, is evident.</a:t>
            </a:r>
            <a:endParaRPr lang="en-US" altLang="ja-JP" sz="2400" b="1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marL="342900" indent="-342900"/>
            <a:r>
              <a:rPr lang="en-US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2. </a:t>
            </a:r>
            <a:r>
              <a:rPr lang="en-GB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Project № 4207 works were assumed to perform jointly with Kyiv Institute «Silhospradiologiya» beginning from 2007 year.</a:t>
            </a:r>
          </a:p>
          <a:p>
            <a:pPr marL="342900" indent="-342900"/>
            <a:r>
              <a:rPr lang="en-GB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3.  All required materials for Project № 4207 have being forwarded to UNTC since 2006 year.</a:t>
            </a:r>
          </a:p>
          <a:p>
            <a:pPr marL="342900" indent="-342900"/>
            <a:r>
              <a:rPr lang="en-GB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4.  Unfortunately, until now the issue of funding Project  № 4207 is not yet solved, that delayed acquisition of needed materials and equipment.</a:t>
            </a:r>
          </a:p>
          <a:p>
            <a:pPr marL="342900" indent="-342900"/>
            <a:r>
              <a:rPr lang="en-GB" altLang="ja-JP" sz="2400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5. In spite of above, ISP NPP, initiative in order, is carrying out some works in this field.</a:t>
            </a:r>
            <a:r>
              <a:rPr lang="en-GB" altLang="ja-JP" sz="2400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endParaRPr lang="ru-RU" altLang="ja-JP" sz="24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613B-8ACA-429D-ADD3-B357A6A2861C}" type="slidenum">
              <a:rPr lang="ru-RU"/>
              <a:pPr/>
              <a:t>3</a:t>
            </a:fld>
            <a:endParaRPr lang="ru-RU"/>
          </a:p>
        </p:txBody>
      </p:sp>
      <p:pic>
        <p:nvPicPr>
          <p:cNvPr id="136196" name="Picture 4" descr="Pr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1378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6A88-9E8A-4171-9C6A-7ED512EDAD09}" type="slidenum">
              <a:rPr lang="ru-RU"/>
              <a:pPr/>
              <a:t>4</a:t>
            </a:fld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435975" cy="60483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altLang="ja-JP" b="1">
                <a:solidFill>
                  <a:schemeClr val="accent2"/>
                </a:solidFill>
                <a:latin typeface="Times New Roman" pitchFamily="18" charset="0"/>
                <a:ea typeface="ＭＳ Ｐゴシック" pitchFamily="34" charset="-128"/>
              </a:rPr>
              <a:t>Main sources of water penetration in «Shelter» object</a:t>
            </a:r>
            <a:r>
              <a:rPr lang="ru-RU" altLang="ja-JP"/>
              <a:t> </a:t>
            </a:r>
            <a:r>
              <a:rPr lang="ru-RU" altLang="ja-JP" sz="2400" b="1">
                <a:solidFill>
                  <a:schemeClr val="accent2"/>
                </a:solidFill>
              </a:rPr>
              <a:t>:</a:t>
            </a:r>
            <a:r>
              <a:rPr lang="ru-RU" altLang="ja-JP" sz="2400" b="1"/>
              <a:t> </a:t>
            </a:r>
            <a:endParaRPr lang="en-US" altLang="ja-JP" sz="2400" b="1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altLang="ja-JP" sz="2400" b="1"/>
          </a:p>
          <a:p>
            <a:pPr>
              <a:lnSpc>
                <a:spcPct val="90000"/>
              </a:lnSpc>
            </a:pPr>
            <a:r>
              <a:rPr lang="en-GB" altLang="ja-JP" sz="2800">
                <a:ea typeface="ＭＳ Ｐゴシック" pitchFamily="34" charset="-128"/>
              </a:rPr>
              <a:t>Atmospheric precipitation</a:t>
            </a:r>
            <a:r>
              <a:rPr lang="en-GB" altLang="ja-JP">
                <a:ea typeface="ＭＳ Ｐゴシック" pitchFamily="34" charset="-128"/>
              </a:rPr>
              <a:t> </a:t>
            </a:r>
            <a:r>
              <a:rPr lang="ru-RU" altLang="ja-JP" sz="2400"/>
              <a:t>- </a:t>
            </a:r>
            <a:r>
              <a:rPr lang="ru-RU" altLang="ja-JP" sz="2400">
                <a:sym typeface="Symbol" pitchFamily="18" charset="2"/>
              </a:rPr>
              <a:t></a:t>
            </a:r>
            <a:r>
              <a:rPr lang="ru-RU" altLang="ja-JP" sz="2400"/>
              <a:t> 1500 </a:t>
            </a:r>
            <a:r>
              <a:rPr lang="en-US" altLang="ja-JP" sz="2400">
                <a:ea typeface="ＭＳ Ｐゴシック" pitchFamily="34" charset="-128"/>
              </a:rPr>
              <a:t>m</a:t>
            </a:r>
            <a:r>
              <a:rPr lang="ru-RU" altLang="ja-JP" sz="2400" baseline="30000"/>
              <a:t>3</a:t>
            </a:r>
            <a:r>
              <a:rPr lang="ru-RU" altLang="ja-JP" sz="2400"/>
              <a:t>;</a:t>
            </a:r>
          </a:p>
          <a:p>
            <a:pPr>
              <a:lnSpc>
                <a:spcPct val="90000"/>
              </a:lnSpc>
            </a:pPr>
            <a:r>
              <a:rPr lang="en-GB" altLang="ja-JP" sz="2800">
                <a:ea typeface="ＭＳ Ｐゴシック" pitchFamily="34" charset="-128"/>
              </a:rPr>
              <a:t>Condensate moisture</a:t>
            </a:r>
            <a:r>
              <a:rPr lang="en-GB" altLang="ja-JP">
                <a:ea typeface="ＭＳ Ｐゴシック" pitchFamily="34" charset="-128"/>
              </a:rPr>
              <a:t> </a:t>
            </a:r>
            <a:r>
              <a:rPr lang="ru-RU" altLang="ja-JP" sz="2400"/>
              <a:t>- </a:t>
            </a:r>
            <a:r>
              <a:rPr lang="ru-RU" altLang="ja-JP" sz="2400">
                <a:sym typeface="Symbol" pitchFamily="18" charset="2"/>
              </a:rPr>
              <a:t></a:t>
            </a:r>
            <a:r>
              <a:rPr lang="ru-RU" altLang="ja-JP" sz="2400"/>
              <a:t> 1600 </a:t>
            </a:r>
            <a:r>
              <a:rPr lang="en-US" altLang="ja-JP" sz="2400">
                <a:ea typeface="ＭＳ Ｐゴシック" pitchFamily="34" charset="-128"/>
              </a:rPr>
              <a:t>m</a:t>
            </a:r>
            <a:r>
              <a:rPr lang="ru-RU" altLang="ja-JP" sz="2400" baseline="30000"/>
              <a:t>3</a:t>
            </a:r>
            <a:r>
              <a:rPr lang="ru-RU" altLang="ja-JP" sz="2400"/>
              <a:t>;</a:t>
            </a:r>
          </a:p>
          <a:p>
            <a:pPr>
              <a:lnSpc>
                <a:spcPct val="90000"/>
              </a:lnSpc>
            </a:pPr>
            <a:r>
              <a:rPr lang="en-GB" altLang="ja-JP" sz="2800">
                <a:ea typeface="ＭＳ Ｐゴシック" pitchFamily="34" charset="-128"/>
              </a:rPr>
              <a:t>Work of dust suppression system</a:t>
            </a:r>
            <a:r>
              <a:rPr lang="en-GB" altLang="ja-JP">
                <a:ea typeface="ＭＳ Ｐゴシック" pitchFamily="34" charset="-128"/>
              </a:rPr>
              <a:t> </a:t>
            </a:r>
            <a:r>
              <a:rPr lang="ru-RU" altLang="ja-JP" sz="2400"/>
              <a:t>– 150 - 200 </a:t>
            </a:r>
            <a:r>
              <a:rPr lang="en-US" altLang="ja-JP" sz="2400">
                <a:ea typeface="ＭＳ Ｐゴシック" pitchFamily="34" charset="-128"/>
              </a:rPr>
              <a:t>m</a:t>
            </a:r>
            <a:r>
              <a:rPr lang="ru-RU" altLang="ja-JP" sz="2400" baseline="30000"/>
              <a:t>3</a:t>
            </a:r>
            <a:r>
              <a:rPr lang="ru-RU" altLang="ja-JP" sz="24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ja-JP" sz="2400"/>
          </a:p>
          <a:p>
            <a:pPr>
              <a:lnSpc>
                <a:spcPct val="90000"/>
              </a:lnSpc>
              <a:buFontTx/>
              <a:buNone/>
            </a:pPr>
            <a:r>
              <a:rPr lang="en-GB" altLang="ja-JP" sz="2400" b="1">
                <a:solidFill>
                  <a:schemeClr val="accent2"/>
                </a:solidFill>
                <a:ea typeface="ＭＳ Ｐゴシック" pitchFamily="34" charset="-128"/>
              </a:rPr>
              <a:t>Water consumption</a:t>
            </a:r>
            <a:r>
              <a:rPr lang="ru-RU" altLang="ja-JP" sz="2400"/>
              <a:t> </a:t>
            </a:r>
            <a:r>
              <a:rPr lang="ru-RU" altLang="ja-JP" sz="2400" b="1"/>
              <a:t>:</a:t>
            </a:r>
          </a:p>
          <a:p>
            <a:pPr>
              <a:lnSpc>
                <a:spcPct val="90000"/>
              </a:lnSpc>
            </a:pPr>
            <a:r>
              <a:rPr lang="en-GB" altLang="ja-JP" sz="2400">
                <a:ea typeface="ＭＳ Ｐゴシック" pitchFamily="34" charset="-128"/>
              </a:rPr>
              <a:t>Evaporation in autumn-winter period </a:t>
            </a:r>
            <a:r>
              <a:rPr lang="ru-RU" altLang="ja-JP" sz="2400"/>
              <a:t>- </a:t>
            </a:r>
            <a:r>
              <a:rPr lang="ru-RU" altLang="ja-JP" sz="2400">
                <a:sym typeface="Symbol" pitchFamily="18" charset="2"/>
              </a:rPr>
              <a:t></a:t>
            </a:r>
            <a:r>
              <a:rPr lang="ru-RU" altLang="ja-JP" sz="2400"/>
              <a:t> 2000 </a:t>
            </a:r>
            <a:r>
              <a:rPr lang="en-US" altLang="ja-JP" sz="2400">
                <a:ea typeface="ＭＳ Ｐゴシック" pitchFamily="34" charset="-128"/>
              </a:rPr>
              <a:t>m</a:t>
            </a:r>
            <a:r>
              <a:rPr lang="ru-RU" altLang="ja-JP" sz="2400" baseline="30000"/>
              <a:t>3</a:t>
            </a:r>
            <a:r>
              <a:rPr lang="ru-RU" altLang="ja-JP" sz="2400"/>
              <a:t>;</a:t>
            </a:r>
          </a:p>
          <a:p>
            <a:pPr>
              <a:lnSpc>
                <a:spcPct val="90000"/>
              </a:lnSpc>
            </a:pPr>
            <a:r>
              <a:rPr lang="en-GB" altLang="ja-JP" sz="2400">
                <a:ea typeface="ＭＳ Ｐゴシック" pitchFamily="34" charset="-128"/>
              </a:rPr>
              <a:t>Spill over outside «Shelter» object </a:t>
            </a:r>
            <a:r>
              <a:rPr lang="ru-RU" altLang="ja-JP" sz="2400"/>
              <a:t> - </a:t>
            </a:r>
            <a:r>
              <a:rPr lang="ru-RU" altLang="ja-JP" sz="2400">
                <a:sym typeface="Symbol" pitchFamily="18" charset="2"/>
              </a:rPr>
              <a:t></a:t>
            </a:r>
            <a:r>
              <a:rPr lang="ru-RU" altLang="ja-JP" sz="2400"/>
              <a:t> 1000 </a:t>
            </a:r>
            <a:r>
              <a:rPr lang="en-US" altLang="ja-JP" sz="2400">
                <a:ea typeface="ＭＳ Ｐゴシック" pitchFamily="34" charset="-128"/>
              </a:rPr>
              <a:t>m</a:t>
            </a:r>
            <a:r>
              <a:rPr lang="ru-RU" altLang="ja-JP" sz="2400" baseline="30000"/>
              <a:t>3</a:t>
            </a:r>
            <a:r>
              <a:rPr lang="ru-RU" altLang="ja-JP" sz="24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ja-JP" sz="2400"/>
          </a:p>
          <a:p>
            <a:pPr>
              <a:lnSpc>
                <a:spcPct val="90000"/>
              </a:lnSpc>
            </a:pPr>
            <a:r>
              <a:rPr lang="en-GB" altLang="ja-JP" sz="2400">
                <a:solidFill>
                  <a:srgbClr val="A50021"/>
                </a:solidFill>
                <a:ea typeface="ＭＳ Ｐゴシック" pitchFamily="34" charset="-128"/>
              </a:rPr>
              <a:t>In bottom mark rooms there are constantly, depending on season</a:t>
            </a:r>
            <a:r>
              <a:rPr lang="ru-RU" altLang="ja-JP" sz="2400">
                <a:solidFill>
                  <a:srgbClr val="A50021"/>
                </a:solidFill>
              </a:rPr>
              <a:t> 380 - 400 </a:t>
            </a:r>
            <a:r>
              <a:rPr lang="en-US" altLang="ja-JP" sz="2400">
                <a:solidFill>
                  <a:srgbClr val="A50021"/>
                </a:solidFill>
                <a:ea typeface="ＭＳ Ｐゴシック" pitchFamily="34" charset="-128"/>
              </a:rPr>
              <a:t>m</a:t>
            </a:r>
            <a:r>
              <a:rPr lang="ru-RU" altLang="ja-JP" sz="2400" baseline="30000">
                <a:solidFill>
                  <a:srgbClr val="A50021"/>
                </a:solidFill>
              </a:rPr>
              <a:t>3</a:t>
            </a:r>
            <a:r>
              <a:rPr lang="ru-RU" altLang="ja-JP" sz="2400">
                <a:solidFill>
                  <a:srgbClr val="A50021"/>
                </a:solidFill>
              </a:rPr>
              <a:t> </a:t>
            </a:r>
            <a:r>
              <a:rPr lang="en-GB" altLang="ja-JP" sz="2400">
                <a:solidFill>
                  <a:srgbClr val="A50021"/>
                </a:solidFill>
                <a:ea typeface="ＭＳ Ｐゴシック" pitchFamily="34" charset="-128"/>
              </a:rPr>
              <a:t>LRW</a:t>
            </a:r>
            <a:r>
              <a:rPr lang="ru-RU" altLang="ja-JP" sz="2400"/>
              <a:t> . </a:t>
            </a:r>
            <a:endParaRPr lang="ru-RU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5A7C-D3AD-43EC-8B74-B028B78F08D0}" type="slidenum">
              <a:rPr lang="ru-RU"/>
              <a:pPr/>
              <a:t>5</a:t>
            </a:fld>
            <a:endParaRPr lang="ru-RU"/>
          </a:p>
        </p:txBody>
      </p:sp>
      <p:pic>
        <p:nvPicPr>
          <p:cNvPr id="3226" name="Picture 1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208963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C5A8-5649-4BF8-AF5C-2C699244E466}" type="slidenum">
              <a:rPr lang="ru-RU"/>
              <a:pPr/>
              <a:t>6</a:t>
            </a:fld>
            <a:endParaRPr lang="ru-RU"/>
          </a:p>
        </p:txBody>
      </p:sp>
      <p:pic>
        <p:nvPicPr>
          <p:cNvPr id="86022" name="Picture 6" descr="собраный5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0"/>
            <a:ext cx="5616575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36FE9-DBBA-45AC-A940-A971FFC3CFF8}" type="slidenum">
              <a:rPr lang="ru-RU"/>
              <a:pPr/>
              <a:t>7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949950"/>
            <a:ext cx="8642350" cy="649288"/>
          </a:xfrm>
          <a:solidFill>
            <a:srgbClr val="FFFFCC"/>
          </a:solidFill>
        </p:spPr>
        <p:txBody>
          <a:bodyPr/>
          <a:lstStyle/>
          <a:p>
            <a:r>
              <a:rPr lang="en-US" altLang="ja-JP" sz="32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Fig. 4. </a:t>
            </a:r>
            <a:r>
              <a:rPr lang="en-GB" altLang="ja-JP" sz="32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LRW cluster in southern part of pressure suppression pool</a:t>
            </a:r>
            <a:r>
              <a:rPr lang="ru-RU" sz="2800">
                <a:latin typeface="Times New Roman" pitchFamily="18" charset="0"/>
              </a:rPr>
              <a:t/>
            </a:r>
            <a:br>
              <a:rPr lang="ru-RU" sz="2800">
                <a:latin typeface="Times New Roman" pitchFamily="18" charset="0"/>
              </a:rPr>
            </a:br>
            <a:endParaRPr lang="ru-RU" sz="2800">
              <a:latin typeface="Times New Roman" pitchFamily="18" charset="0"/>
            </a:endParaRPr>
          </a:p>
        </p:txBody>
      </p:sp>
      <p:pic>
        <p:nvPicPr>
          <p:cNvPr id="135172" name="Picture 4" descr="BB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693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E396-E8BA-4410-AFCE-D1E8AABFD032}" type="slidenum">
              <a:rPr lang="ru-RU"/>
              <a:pPr/>
              <a:t>8</a:t>
            </a:fld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6107112"/>
          </a:xfrm>
        </p:spPr>
        <p:txBody>
          <a:bodyPr/>
          <a:lstStyle/>
          <a:p>
            <a:endParaRPr lang="de-DE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20896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-7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15900" y="5334000"/>
            <a:ext cx="8820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Fig. 5. Seasonal changes of uranium concentration in LRW cluster</a:t>
            </a:r>
            <a:endParaRPr lang="en-US" altLang="ja-JP" sz="2400" b="1">
              <a:solidFill>
                <a:srgbClr val="A50021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ctr"/>
            <a:r>
              <a:rPr lang="en-US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i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n room 001/3 (point 30)</a:t>
            </a:r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6598-072F-4E8E-9948-AFD973F37983}" type="slidenum">
              <a:rPr lang="ru-RU"/>
              <a:pPr/>
              <a:t>9</a:t>
            </a:fld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6249987"/>
          </a:xfrm>
        </p:spPr>
        <p:txBody>
          <a:bodyPr/>
          <a:lstStyle/>
          <a:p>
            <a:endParaRPr lang="de-DE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1693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0" y="188913"/>
          <a:ext cx="914400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Документ" r:id="rId3" imgW="6096683" imgH="3184706" progId="Word.Document.8">
                  <p:embed/>
                </p:oleObj>
              </mc:Choice>
              <mc:Fallback>
                <p:oleObj name="Документ" r:id="rId3" imgW="6096683" imgH="3184706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554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68313" y="5745163"/>
            <a:ext cx="843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altLang="ja-JP">
                <a:solidFill>
                  <a:srgbClr val="A50021"/>
                </a:solidFill>
                <a:ea typeface="ＭＳ Ｐゴシック" pitchFamily="34" charset="-128"/>
              </a:rPr>
              <a:t>Fig. 6.</a:t>
            </a:r>
            <a:r>
              <a:rPr lang="en-GB" altLang="ja-JP">
                <a:ea typeface="ＭＳ Ｐゴシック" pitchFamily="34" charset="-128"/>
              </a:rPr>
              <a:t> 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Dynamics of </a:t>
            </a:r>
            <a:r>
              <a:rPr lang="en-GB" altLang="ja-JP" sz="24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90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Sr and </a:t>
            </a:r>
            <a:r>
              <a:rPr lang="en-GB" altLang="ja-JP" sz="24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238+239+240</a:t>
            </a:r>
            <a:r>
              <a:rPr lang="en-GB" altLang="ja-JP" sz="2400" b="1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Pu concentrations in LRW cluster in room 001/3 (point 30), Bq/m</a:t>
            </a:r>
            <a:r>
              <a:rPr lang="en-GB" altLang="ja-JP" sz="2400" b="1" baseline="30000">
                <a:solidFill>
                  <a:srgbClr val="A50021"/>
                </a:solidFill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ru-RU" altLang="ja-JP" sz="2400">
                <a:latin typeface="Times New Roman" pitchFamily="18" charset="0"/>
              </a:rPr>
              <a:t> 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1396</Words>
  <Application>Microsoft Office PowerPoint</Application>
  <PresentationFormat>Bildschirmpräsentation (4:3)</PresentationFormat>
  <Paragraphs>291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Times New Roman</vt:lpstr>
      <vt:lpstr>ＭＳ Ｐゴシック</vt:lpstr>
      <vt:lpstr>Symbol</vt:lpstr>
      <vt:lpstr>MS Mincho</vt:lpstr>
      <vt:lpstr>Оформление по умолчанию</vt:lpstr>
      <vt:lpstr>Документ Microsoft Word</vt:lpstr>
      <vt:lpstr>Диаграмма Microsoft Office Excel</vt:lpstr>
      <vt:lpstr>Лист Microsoft Office Excel</vt:lpstr>
      <vt:lpstr>PROBLEM OF URANIUM AND TRANSURANIC ELEMENTS ACCUMULATION IN «SHELTER» OBJECT AQUEOUS CLUSTERS AS NUCLEAR AND RADIATION HAZARD FACTOR   (Status of Project № 4207) Viktor Krasnov Aleksey Odintsov   Institute for safety problems of nuclear power plants  Ukraine’s NAS  2008 г </vt:lpstr>
      <vt:lpstr>Purpose of work :    - obtaining new experimental data characterizing leaching processes of uranium, 238Pu, 239+240Pu,  241Am and 244Cm carry over by water flows in ChNPP Unit 4 rooms;  - research of peculiarities and correlations of uranium and transuranium elements isotope content of liquid radioactive waste (LRW) clusters on “Shelter” object bottom marks;  - estimate of radionuclide and fissionable elements accumulation velocity in bottom sediments on lower Unit marks;   - study of main physicochemical properties and radionuclide content of bottom sediments in non-organized aqueous clusters of «Shelter» object. </vt:lpstr>
      <vt:lpstr>PowerPoint-Präsentation</vt:lpstr>
      <vt:lpstr>PowerPoint-Präsentation</vt:lpstr>
      <vt:lpstr>PowerPoint-Präsentation</vt:lpstr>
      <vt:lpstr>PowerPoint-Präsentation</vt:lpstr>
      <vt:lpstr>Fig. 4. LRW cluster in southern part of pressure suppression pool </vt:lpstr>
      <vt:lpstr>PowerPoint-Präsentation</vt:lpstr>
      <vt:lpstr>PowerPoint-Präsentation</vt:lpstr>
      <vt:lpstr>PowerPoint-Präsentation</vt:lpstr>
      <vt:lpstr> Table 1. Mass contents of uranium isotopes in «Shelter» object LRW, %</vt:lpstr>
      <vt:lpstr>Fig. 8. Dynamics of activity change of transuranic elements in room 001/3 (volumetric activity, kBq/m3) </vt:lpstr>
      <vt:lpstr>PowerPoint-Präsentation</vt:lpstr>
      <vt:lpstr>PowerPoint-Präsentation</vt:lpstr>
      <vt:lpstr>Fig. 10. Scheme of aqueous leakages and clusters with different values of 238Pu/239+240Pu relation</vt:lpstr>
      <vt:lpstr>Table 3. Relations of TUE activities in LRW of «Shelter» object different rooms, rel. un </vt:lpstr>
      <vt:lpstr>Fig. 11. Relation of 241Am activity to 239+240Pu activity  in «Shelter» object LRW</vt:lpstr>
      <vt:lpstr>PowerPoint-Präsentation</vt:lpstr>
      <vt:lpstr>PowerPoint-Präsentation</vt:lpstr>
      <vt:lpstr>PowerPoint-Präsentation</vt:lpstr>
      <vt:lpstr>Table 6. Radionuclide leaching velocity from LFCM by solution imitating «unit» water,  g ∙ cm –2 ∙ day –1 </vt:lpstr>
      <vt:lpstr>SUMMARY :</vt:lpstr>
      <vt:lpstr>Status of Project № 4207 (as of September 2008) </vt:lpstr>
    </vt:vector>
  </TitlesOfParts>
  <Company>MNTC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новых подходов при обращении с РАО объекта «Укрытие»</dc:title>
  <dc:creator>Denis</dc:creator>
  <cp:lastModifiedBy>Peters, Ursula</cp:lastModifiedBy>
  <cp:revision>240</cp:revision>
  <dcterms:created xsi:type="dcterms:W3CDTF">2006-11-14T07:18:13Z</dcterms:created>
  <dcterms:modified xsi:type="dcterms:W3CDTF">2012-10-11T15:30:21Z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Problem of Uranium and Transuranic Elements Accumulation in Aqueous Clusters of the SHELTER Object as Nuclear and Radiation Hazard Factor</vt:lpwstr>
  </property>
</Properties>
</file>