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728" r:id="rId3"/>
  </p:sldMasterIdLst>
  <p:sldIdLst>
    <p:sldId id="336" r:id="rId4"/>
    <p:sldId id="333" r:id="rId5"/>
    <p:sldId id="350" r:id="rId6"/>
    <p:sldId id="334" r:id="rId7"/>
    <p:sldId id="335" r:id="rId8"/>
    <p:sldId id="337" r:id="rId9"/>
    <p:sldId id="339" r:id="rId10"/>
    <p:sldId id="338" r:id="rId11"/>
    <p:sldId id="340" r:id="rId12"/>
    <p:sldId id="341" r:id="rId13"/>
    <p:sldId id="342" r:id="rId14"/>
    <p:sldId id="332" r:id="rId15"/>
    <p:sldId id="349" r:id="rId16"/>
    <p:sldId id="347" r:id="rId17"/>
    <p:sldId id="348" r:id="rId18"/>
    <p:sldId id="344" r:id="rId19"/>
    <p:sldId id="345" r:id="rId20"/>
    <p:sldId id="346" r:id="rId21"/>
  </p:sldIdLst>
  <p:sldSz cx="9144000" cy="6858000" type="overhead"/>
  <p:notesSz cx="6888163" cy="9623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Franklin Gothic Dem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Franklin Gothic Dem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Franklin Gothic Dem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Franklin Gothic Dem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Franklin Gothic Demi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Franklin Gothic Demi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Franklin Gothic Demi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Franklin Gothic Demi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Franklin Gothic Dem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33CC"/>
    <a:srgbClr val="FF0066"/>
    <a:srgbClr val="EAEAEA"/>
    <a:srgbClr val="777777"/>
    <a:srgbClr val="CCECFF"/>
    <a:srgbClr val="99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72" autoAdjust="0"/>
    <p:restoredTop sz="94582" autoAdjust="0"/>
  </p:normalViewPr>
  <p:slideViewPr>
    <p:cSldViewPr>
      <p:cViewPr>
        <p:scale>
          <a:sx n="75" d="100"/>
          <a:sy n="75" d="100"/>
        </p:scale>
        <p:origin x="-1522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DDD816-B425-47E1-B13C-13C1AD81A8EF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73455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662563-0840-4CAB-9D47-0267075AB232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95530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E95941-0674-4157-9466-F6520082EB59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786145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B2035-C866-48AF-9499-D8271661462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611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4E14E-B9A6-4726-9C24-661B251016F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544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AF31A-C646-4816-9657-35B88A89952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3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5A21F-1278-431C-8821-9FF4710AC31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311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56701-8AC1-4A59-BA4D-A5E13A5055E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796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D152B-9206-4095-9B26-383E74FF7B4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876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0170E-865E-4293-9B87-336FBF2DF9B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513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CE183-E2B0-42C9-A19D-0459F68990A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27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0B9DDD-A554-4742-B263-F57E756B8E1B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3692673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B39FF-0A48-411E-8AC5-48F522F02AC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727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DA2FA-8842-48C0-9F65-3F9716DF40E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122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73A9F-EAC0-4872-A085-2B026F470F9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724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218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39321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2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2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9322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9322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2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2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2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2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2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2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3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3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3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3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3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3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39323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3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3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4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932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9324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4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5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5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325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39325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325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9325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325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93257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3258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3259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86F60D0-02C3-486B-ACC3-C83D84174C44}" type="slidenum">
              <a:rPr lang="ru-RU"/>
              <a:pPr/>
              <a:t>‹Nr.›</a:t>
            </a:fld>
            <a:endParaRPr lang="ru-RU"/>
          </a:p>
        </p:txBody>
      </p:sp>
      <p:sp>
        <p:nvSpPr>
          <p:cNvPr id="393260" name="Rectangle 44"/>
          <p:cNvSpPr>
            <a:spLocks noChangeArrowheads="1"/>
          </p:cNvSpPr>
          <p:nvPr userDrawn="1"/>
        </p:nvSpPr>
        <p:spPr bwMode="auto">
          <a:xfrm>
            <a:off x="0" y="6165850"/>
            <a:ext cx="9144000" cy="6921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393261" name="WordArt 45"/>
          <p:cNvSpPr>
            <a:spLocks noChangeArrowheads="1" noChangeShapeType="1" noTextEdit="1"/>
          </p:cNvSpPr>
          <p:nvPr userDrawn="1"/>
        </p:nvSpPr>
        <p:spPr bwMode="auto">
          <a:xfrm>
            <a:off x="611188" y="6308725"/>
            <a:ext cx="2771775" cy="266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18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Rounded MT Bold"/>
              </a:rPr>
              <a:t>NPO CKTI  St.-Petersburg</a:t>
            </a:r>
          </a:p>
        </p:txBody>
      </p:sp>
      <p:sp>
        <p:nvSpPr>
          <p:cNvPr id="393262" name="Rectangle 46"/>
          <p:cNvSpPr>
            <a:spLocks noChangeArrowheads="1"/>
          </p:cNvSpPr>
          <p:nvPr userDrawn="1"/>
        </p:nvSpPr>
        <p:spPr bwMode="auto">
          <a:xfrm>
            <a:off x="8532813" y="0"/>
            <a:ext cx="611187" cy="61658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3263" name="Text Box 47"/>
          <p:cNvSpPr txBox="1">
            <a:spLocks noChangeArrowheads="1"/>
          </p:cNvSpPr>
          <p:nvPr userDrawn="1"/>
        </p:nvSpPr>
        <p:spPr bwMode="auto">
          <a:xfrm rot="16200000">
            <a:off x="6160294" y="2604294"/>
            <a:ext cx="52466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b="1"/>
          </a:p>
          <a:p>
            <a:pPr algn="ctr"/>
            <a:r>
              <a:rPr lang="en-US" b="1"/>
              <a:t>9th CEG-SAM meeting </a:t>
            </a:r>
            <a:r>
              <a:rPr lang="ru-RU" b="1"/>
              <a:t>   </a:t>
            </a:r>
            <a:r>
              <a:rPr lang="en-US" sz="1600" b="1"/>
              <a:t>Paris,</a:t>
            </a:r>
            <a:r>
              <a:rPr lang="en-US" sz="1600">
                <a:latin typeface="Times New Roman" pitchFamily="18" charset="0"/>
              </a:rPr>
              <a:t> </a:t>
            </a:r>
            <a:r>
              <a:rPr lang="en-US" sz="1600"/>
              <a:t>march, </a:t>
            </a:r>
            <a:r>
              <a:rPr lang="en-US" sz="1600">
                <a:latin typeface="Times New Roman" pitchFamily="18" charset="0"/>
              </a:rPr>
              <a:t>2006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393264" name="Line 48"/>
          <p:cNvSpPr>
            <a:spLocks noChangeShapeType="1"/>
          </p:cNvSpPr>
          <p:nvPr userDrawn="1"/>
        </p:nvSpPr>
        <p:spPr bwMode="auto">
          <a:xfrm>
            <a:off x="684213" y="1230313"/>
            <a:ext cx="777557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FDF01-2E1C-4DF1-9144-19830B0B424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6899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40DEF-A24D-4DAA-B45A-09DB564C276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4378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388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70388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FAD92-C398-4021-878F-9B06FA6A94E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3917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465A2-A3FA-4975-9A99-B7055C640E8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7561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3A2F3-87B7-4607-B548-37389D3F5FD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83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676CD-7790-40B3-AFF3-A42BC67DB43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89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A25A39-9119-48B3-B601-312414CAE1A3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29819761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7E5C6-5904-42A0-B07E-2774298FC8B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6026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EBCB3-F473-402E-993E-072BD218C33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9850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6CFF8-D5BE-40C9-A374-7B1D56570B7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9415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1138" y="277813"/>
            <a:ext cx="2125662" cy="58816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8" y="277813"/>
            <a:ext cx="6229350" cy="58816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A4636-30A9-4FA6-BBCA-6469795AA37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67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EF8CBF-6980-4600-BA20-23F61E771595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380500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23A224-1A63-4E40-8281-BE6A32EF60D2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361891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2721FC-7FE9-4D70-9756-BC4EE9ACFE68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321668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456836-778D-4BB1-8715-DA3321B33912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266700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FD7293-B62D-4E86-9203-71212EBFA14E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8656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0A6879-C480-4B99-A79E-E8EEB8DF7631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  <p:extLst>
      <p:ext uri="{BB962C8B-B14F-4D97-AF65-F5344CB8AC3E}">
        <p14:creationId xmlns:p14="http://schemas.microsoft.com/office/powerpoint/2010/main" val="393163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165850"/>
            <a:ext cx="9144000" cy="6921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OPTICAL METHODS FOR INVESTIGATION OF PROCESS  IN PIPE</a:t>
            </a:r>
            <a:endParaRPr lang="en-US" smtClean="0"/>
          </a:p>
        </p:txBody>
      </p:sp>
      <p:sp>
        <p:nvSpPr>
          <p:cNvPr id="1032" name="WordArt 8"/>
          <p:cNvSpPr>
            <a:spLocks noChangeArrowheads="1" noChangeShapeType="1" noTextEdit="1"/>
          </p:cNvSpPr>
          <p:nvPr userDrawn="1"/>
        </p:nvSpPr>
        <p:spPr bwMode="auto">
          <a:xfrm>
            <a:off x="611188" y="6308725"/>
            <a:ext cx="2771775" cy="266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18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Rounded MT Bold"/>
              </a:rPr>
              <a:t>NPO CKTI  St.-Petersburg</a:t>
            </a: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8532813" y="0"/>
            <a:ext cx="611187" cy="61658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 rot="16200000">
            <a:off x="6160294" y="2604294"/>
            <a:ext cx="52466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b="1"/>
          </a:p>
          <a:p>
            <a:pPr algn="ctr"/>
            <a:r>
              <a:rPr lang="en-US" b="1"/>
              <a:t>9th CEG-SAM meeting </a:t>
            </a:r>
            <a:r>
              <a:rPr lang="ru-RU" b="1"/>
              <a:t>   </a:t>
            </a:r>
            <a:r>
              <a:rPr lang="en-US" sz="1600" b="1"/>
              <a:t>Paris,</a:t>
            </a:r>
            <a:r>
              <a:rPr lang="en-US" sz="1600">
                <a:latin typeface="Times New Roman" pitchFamily="18" charset="0"/>
              </a:rPr>
              <a:t> </a:t>
            </a:r>
            <a:r>
              <a:rPr lang="en-US" sz="1600"/>
              <a:t>march, </a:t>
            </a:r>
            <a:r>
              <a:rPr lang="en-US" sz="1600">
                <a:latin typeface="Times New Roman" pitchFamily="18" charset="0"/>
              </a:rPr>
              <a:t>2006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 userDrawn="1"/>
        </p:nvSpPr>
        <p:spPr bwMode="auto">
          <a:xfrm>
            <a:off x="827088" y="765175"/>
            <a:ext cx="777557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7AC6BBC3-C4F4-433A-86DE-5DA9799AB9B8}" type="slidenum">
              <a:rPr lang="en-US"/>
              <a:pPr/>
              <a:t>‹Nr.›</a:t>
            </a:fld>
            <a:r>
              <a:rPr lang="en-US"/>
              <a:t>/32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99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99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99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99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99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99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99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99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4400">
          <a:solidFill>
            <a:srgbClr val="99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99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99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99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0099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24629978-B3DE-44C6-A6CB-65AC0D4D203B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2194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9219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19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19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9219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9219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0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0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0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0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0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0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0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0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0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0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1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1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39221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1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1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1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1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1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1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1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2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2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2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9222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9222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2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2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2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222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39222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223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9223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223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9223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9223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D4B7D398-CCD6-4F2B-B498-2C1D69FAA711}" type="slidenum">
              <a:rPr lang="ru-RU"/>
              <a:pPr/>
              <a:t>‹Nr.›</a:t>
            </a:fld>
            <a:endParaRPr lang="ru-RU"/>
          </a:p>
        </p:txBody>
      </p:sp>
      <p:sp>
        <p:nvSpPr>
          <p:cNvPr id="3922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28775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2236" name="Rectangle 44"/>
          <p:cNvSpPr>
            <a:spLocks noChangeArrowheads="1"/>
          </p:cNvSpPr>
          <p:nvPr userDrawn="1"/>
        </p:nvSpPr>
        <p:spPr bwMode="auto">
          <a:xfrm>
            <a:off x="0" y="6165850"/>
            <a:ext cx="9144000" cy="6921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392237" name="WordArt 45"/>
          <p:cNvSpPr>
            <a:spLocks noChangeArrowheads="1" noChangeShapeType="1" noTextEdit="1"/>
          </p:cNvSpPr>
          <p:nvPr userDrawn="1"/>
        </p:nvSpPr>
        <p:spPr bwMode="auto">
          <a:xfrm>
            <a:off x="611188" y="6308725"/>
            <a:ext cx="2771775" cy="266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18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Rounded MT Bold"/>
              </a:rPr>
              <a:t>NPO CKTI  St.-Petersburg</a:t>
            </a:r>
          </a:p>
        </p:txBody>
      </p:sp>
      <p:sp>
        <p:nvSpPr>
          <p:cNvPr id="392238" name="Rectangle 46"/>
          <p:cNvSpPr>
            <a:spLocks noChangeArrowheads="1"/>
          </p:cNvSpPr>
          <p:nvPr userDrawn="1"/>
        </p:nvSpPr>
        <p:spPr bwMode="auto">
          <a:xfrm>
            <a:off x="8532813" y="0"/>
            <a:ext cx="611187" cy="61658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2239" name="Text Box 47"/>
          <p:cNvSpPr txBox="1">
            <a:spLocks noChangeArrowheads="1"/>
          </p:cNvSpPr>
          <p:nvPr userDrawn="1"/>
        </p:nvSpPr>
        <p:spPr bwMode="auto">
          <a:xfrm rot="16200000">
            <a:off x="6160294" y="2604294"/>
            <a:ext cx="52466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b="1"/>
          </a:p>
          <a:p>
            <a:pPr algn="ctr"/>
            <a:r>
              <a:rPr lang="en-US" b="1"/>
              <a:t>9th CEG-SAM meeting </a:t>
            </a:r>
            <a:r>
              <a:rPr lang="ru-RU" b="1"/>
              <a:t>   </a:t>
            </a:r>
            <a:r>
              <a:rPr lang="en-US" sz="1600" b="1"/>
              <a:t>Paris,</a:t>
            </a:r>
            <a:r>
              <a:rPr lang="en-US" sz="1600">
                <a:latin typeface="Times New Roman" pitchFamily="18" charset="0"/>
              </a:rPr>
              <a:t> </a:t>
            </a:r>
            <a:r>
              <a:rPr lang="en-US" sz="1600"/>
              <a:t>march, </a:t>
            </a:r>
            <a:r>
              <a:rPr lang="en-US" sz="1600">
                <a:latin typeface="Times New Roman" pitchFamily="18" charset="0"/>
              </a:rPr>
              <a:t>2006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392240" name="Line 48"/>
          <p:cNvSpPr>
            <a:spLocks noChangeShapeType="1"/>
          </p:cNvSpPr>
          <p:nvPr userDrawn="1"/>
        </p:nvSpPr>
        <p:spPr bwMode="auto">
          <a:xfrm>
            <a:off x="684213" y="1230313"/>
            <a:ext cx="777557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9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3600" b="1"/>
              <a:t>OPTICAL METHODS FOR INVESTIGATION OF PROCESS  IN PIPE</a:t>
            </a:r>
            <a:endParaRPr lang="ru-RU" sz="3600" b="1"/>
          </a:p>
        </p:txBody>
      </p:sp>
      <p:pic>
        <p:nvPicPr>
          <p:cNvPr id="262148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4825" y="290513"/>
            <a:ext cx="719138" cy="862012"/>
          </a:xfrm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>
                <a:solidFill>
                  <a:schemeClr val="tx1"/>
                </a:solidFill>
              </a:rPr>
              <a:t>OPTICAL METHODS FOR DISPERSE ANALYSIS OF TWO PHASE FLOWS</a:t>
            </a:r>
            <a:r>
              <a:rPr lang="ru-RU" sz="2400">
                <a:solidFill>
                  <a:schemeClr val="tx1"/>
                </a:solidFill>
              </a:rPr>
              <a:t/>
            </a:r>
            <a:br>
              <a:rPr lang="ru-RU" sz="2400">
                <a:solidFill>
                  <a:schemeClr val="tx1"/>
                </a:solidFill>
              </a:rPr>
            </a:br>
            <a:r>
              <a:rPr lang="en-US" sz="2400" b="1" i="1" u="sng">
                <a:solidFill>
                  <a:schemeClr val="tx1"/>
                </a:solidFill>
              </a:rPr>
              <a:t/>
            </a:r>
            <a:br>
              <a:rPr lang="en-US" sz="2400" b="1" i="1" u="sng">
                <a:solidFill>
                  <a:schemeClr val="tx1"/>
                </a:solidFill>
              </a:rPr>
            </a:br>
            <a:endParaRPr lang="ru-RU" sz="2400" b="1" i="1" u="sng">
              <a:solidFill>
                <a:schemeClr val="tx1"/>
              </a:solidFill>
            </a:endParaRP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200" b="1" i="1" u="sng">
                <a:solidFill>
                  <a:schemeClr val="tx1"/>
                </a:solidFill>
              </a:rPr>
              <a:t>Measured data</a:t>
            </a:r>
            <a:endParaRPr lang="ru-RU" sz="3200">
              <a:solidFill>
                <a:schemeClr val="tx1"/>
              </a:solidFill>
            </a:endParaRPr>
          </a:p>
          <a:p>
            <a:r>
              <a:rPr lang="en-US" sz="3200">
                <a:solidFill>
                  <a:schemeClr val="tx1"/>
                </a:solidFill>
              </a:rPr>
              <a:t>mean size of particles (particle size distribution)</a:t>
            </a:r>
            <a:endParaRPr lang="ru-RU" sz="3200">
              <a:solidFill>
                <a:schemeClr val="tx1"/>
              </a:solidFill>
            </a:endParaRPr>
          </a:p>
          <a:p>
            <a:r>
              <a:rPr lang="en-US" sz="3200">
                <a:solidFill>
                  <a:schemeClr val="tx1"/>
                </a:solidFill>
              </a:rPr>
              <a:t>volume (mass) concentration of particles</a:t>
            </a:r>
          </a:p>
          <a:p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034" name="Picture 2" descr="с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268413"/>
            <a:ext cx="7561262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684213" y="188913"/>
            <a:ext cx="7488237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OPTICAL METHODS FOR THE FRACTIONAL ANALYSYS</a:t>
            </a:r>
            <a:endParaRPr lang="ru-RU" b="1"/>
          </a:p>
        </p:txBody>
      </p:sp>
      <p:sp>
        <p:nvSpPr>
          <p:cNvPr id="300037" name="Rectangle 5"/>
          <p:cNvSpPr>
            <a:spLocks noChangeArrowheads="1"/>
          </p:cNvSpPr>
          <p:nvPr/>
        </p:nvSpPr>
        <p:spPr bwMode="auto">
          <a:xfrm>
            <a:off x="1835150" y="1268413"/>
            <a:ext cx="47529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00038" name="Rectangle 6"/>
          <p:cNvSpPr>
            <a:spLocks noChangeArrowheads="1"/>
          </p:cNvSpPr>
          <p:nvPr/>
        </p:nvSpPr>
        <p:spPr bwMode="auto">
          <a:xfrm>
            <a:off x="1908175" y="1268413"/>
            <a:ext cx="4608513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00039" name="Rectangle 7"/>
          <p:cNvSpPr>
            <a:spLocks noChangeArrowheads="1"/>
          </p:cNvSpPr>
          <p:nvPr/>
        </p:nvSpPr>
        <p:spPr bwMode="auto">
          <a:xfrm>
            <a:off x="1331913" y="2276475"/>
            <a:ext cx="4032250" cy="360363"/>
          </a:xfrm>
          <a:prstGeom prst="rect">
            <a:avLst/>
          </a:prstGeom>
          <a:solidFill>
            <a:srgbClr val="CCEC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Extinction method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300040" name="Rectangle 8"/>
          <p:cNvSpPr>
            <a:spLocks noChangeArrowheads="1"/>
          </p:cNvSpPr>
          <p:nvPr/>
        </p:nvSpPr>
        <p:spPr bwMode="auto">
          <a:xfrm flipH="1">
            <a:off x="3563938" y="4365625"/>
            <a:ext cx="4032250" cy="358775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Particle counter method (PCM)</a:t>
            </a:r>
            <a:endParaRPr lang="ru-RU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08" name="Oval 56"/>
          <p:cNvSpPr>
            <a:spLocks noChangeArrowheads="1"/>
          </p:cNvSpPr>
          <p:nvPr/>
        </p:nvSpPr>
        <p:spPr bwMode="auto">
          <a:xfrm>
            <a:off x="5880100" y="2662238"/>
            <a:ext cx="576263" cy="647700"/>
          </a:xfrm>
          <a:prstGeom prst="ellipse">
            <a:avLst/>
          </a:prstGeom>
          <a:solidFill>
            <a:srgbClr val="9999FF"/>
          </a:solidFill>
          <a:ln w="9525">
            <a:round/>
            <a:headEnd/>
            <a:tailEnd/>
          </a:ln>
          <a:effectLst/>
          <a:scene3d>
            <a:camera prst="legacyPerspectiveFront">
              <a:rot lat="0" lon="4500000" rev="0"/>
            </a:camera>
            <a:lightRig rig="legacyFlat2" dir="b"/>
          </a:scene3d>
          <a:sp3d extrusionH="887400" prstMaterial="legacyMatte">
            <a:bevelT w="13500" h="13500" prst="angle"/>
            <a:bevelB w="13500" h="13500" prst="angle"/>
            <a:extrusionClr>
              <a:srgbClr val="9999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125956" name="Rectangle 4"/>
          <p:cNvSpPr>
            <a:spLocks noChangeArrowheads="1"/>
          </p:cNvSpPr>
          <p:nvPr>
            <p:ph type="title"/>
          </p:nvPr>
        </p:nvSpPr>
        <p:spPr bwMode="auto">
          <a:xfrm>
            <a:off x="684213" y="404813"/>
            <a:ext cx="7772400" cy="865187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>
                <a:solidFill>
                  <a:schemeClr val="tx1"/>
                </a:solidFill>
              </a:rPr>
              <a:t>                     </a:t>
            </a:r>
            <a:r>
              <a:rPr lang="en-US" sz="2400" b="1">
                <a:solidFill>
                  <a:schemeClr val="tx1"/>
                </a:solidFill>
              </a:rPr>
              <a:t>EXTINCTION METHOD (EM)</a:t>
            </a:r>
            <a:endParaRPr lang="ru-RU" sz="2400" b="1">
              <a:solidFill>
                <a:schemeClr val="tx1"/>
              </a:solidFill>
            </a:endParaRPr>
          </a:p>
        </p:txBody>
      </p:sp>
      <p:grpSp>
        <p:nvGrpSpPr>
          <p:cNvPr id="125962" name="Group 10"/>
          <p:cNvGrpSpPr>
            <a:grpSpLocks/>
          </p:cNvGrpSpPr>
          <p:nvPr/>
        </p:nvGrpSpPr>
        <p:grpSpPr bwMode="auto">
          <a:xfrm>
            <a:off x="3995738" y="2133600"/>
            <a:ext cx="1736725" cy="1657350"/>
            <a:chOff x="1194" y="1344"/>
            <a:chExt cx="1276" cy="1089"/>
          </a:xfrm>
        </p:grpSpPr>
        <p:sp>
          <p:nvSpPr>
            <p:cNvPr id="125963" name="Oval 11" descr="20%"/>
            <p:cNvSpPr>
              <a:spLocks noChangeArrowheads="1"/>
            </p:cNvSpPr>
            <p:nvPr/>
          </p:nvSpPr>
          <p:spPr bwMode="auto">
            <a:xfrm>
              <a:off x="1247" y="1344"/>
              <a:ext cx="1168" cy="1089"/>
            </a:xfrm>
            <a:prstGeom prst="ellipse">
              <a:avLst/>
            </a:prstGeom>
            <a:pattFill prst="pct20">
              <a:fgClr>
                <a:schemeClr val="accent1"/>
              </a:fgClr>
              <a:bgClr>
                <a:schemeClr val="bg1"/>
              </a:bgClr>
            </a:patt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25964" name="Group 12"/>
            <p:cNvGrpSpPr>
              <a:grpSpLocks/>
            </p:cNvGrpSpPr>
            <p:nvPr/>
          </p:nvGrpSpPr>
          <p:grpSpPr bwMode="auto">
            <a:xfrm>
              <a:off x="1807" y="1616"/>
              <a:ext cx="663" cy="559"/>
              <a:chOff x="2509" y="1744"/>
              <a:chExt cx="663" cy="559"/>
            </a:xfrm>
          </p:grpSpPr>
          <p:grpSp>
            <p:nvGrpSpPr>
              <p:cNvPr id="125965" name="Group 13"/>
              <p:cNvGrpSpPr>
                <a:grpSpLocks/>
              </p:cNvGrpSpPr>
              <p:nvPr/>
            </p:nvGrpSpPr>
            <p:grpSpPr bwMode="auto">
              <a:xfrm>
                <a:off x="2562" y="1748"/>
                <a:ext cx="610" cy="551"/>
                <a:chOff x="2562" y="1748"/>
                <a:chExt cx="610" cy="551"/>
              </a:xfrm>
            </p:grpSpPr>
            <p:sp>
              <p:nvSpPr>
                <p:cNvPr id="125966" name="Arc 14" descr="20%"/>
                <p:cNvSpPr>
                  <a:spLocks/>
                </p:cNvSpPr>
                <p:nvPr/>
              </p:nvSpPr>
              <p:spPr bwMode="auto">
                <a:xfrm>
                  <a:off x="2562" y="1748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25967" name="Arc 15" descr="20%"/>
                <p:cNvSpPr>
                  <a:spLocks/>
                </p:cNvSpPr>
                <p:nvPr/>
              </p:nvSpPr>
              <p:spPr bwMode="auto">
                <a:xfrm flipV="1">
                  <a:off x="2562" y="2022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125968" name="Group 16"/>
              <p:cNvGrpSpPr>
                <a:grpSpLocks/>
              </p:cNvGrpSpPr>
              <p:nvPr/>
            </p:nvGrpSpPr>
            <p:grpSpPr bwMode="auto">
              <a:xfrm>
                <a:off x="2509" y="1752"/>
                <a:ext cx="610" cy="551"/>
                <a:chOff x="2562" y="1748"/>
                <a:chExt cx="610" cy="551"/>
              </a:xfrm>
            </p:grpSpPr>
            <p:sp>
              <p:nvSpPr>
                <p:cNvPr id="125969" name="Arc 17" descr="20%"/>
                <p:cNvSpPr>
                  <a:spLocks/>
                </p:cNvSpPr>
                <p:nvPr/>
              </p:nvSpPr>
              <p:spPr bwMode="auto">
                <a:xfrm>
                  <a:off x="2562" y="1748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25970" name="Arc 18" descr="20%"/>
                <p:cNvSpPr>
                  <a:spLocks/>
                </p:cNvSpPr>
                <p:nvPr/>
              </p:nvSpPr>
              <p:spPr bwMode="auto">
                <a:xfrm flipV="1">
                  <a:off x="2562" y="2022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125971" name="Line 19" descr="20%"/>
              <p:cNvSpPr>
                <a:spLocks noChangeShapeType="1"/>
              </p:cNvSpPr>
              <p:nvPr/>
            </p:nvSpPr>
            <p:spPr bwMode="auto">
              <a:xfrm>
                <a:off x="3045" y="2296"/>
                <a:ext cx="4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5972" name="Line 20" descr="20%"/>
              <p:cNvSpPr>
                <a:spLocks noChangeShapeType="1"/>
              </p:cNvSpPr>
              <p:nvPr/>
            </p:nvSpPr>
            <p:spPr bwMode="auto">
              <a:xfrm>
                <a:off x="3040" y="1744"/>
                <a:ext cx="4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125973" name="Group 21"/>
            <p:cNvGrpSpPr>
              <a:grpSpLocks/>
            </p:cNvGrpSpPr>
            <p:nvPr/>
          </p:nvGrpSpPr>
          <p:grpSpPr bwMode="auto">
            <a:xfrm flipH="1">
              <a:off x="1194" y="1608"/>
              <a:ext cx="663" cy="559"/>
              <a:chOff x="2509" y="1744"/>
              <a:chExt cx="663" cy="559"/>
            </a:xfrm>
          </p:grpSpPr>
          <p:grpSp>
            <p:nvGrpSpPr>
              <p:cNvPr id="125974" name="Group 22"/>
              <p:cNvGrpSpPr>
                <a:grpSpLocks/>
              </p:cNvGrpSpPr>
              <p:nvPr/>
            </p:nvGrpSpPr>
            <p:grpSpPr bwMode="auto">
              <a:xfrm>
                <a:off x="2562" y="1748"/>
                <a:ext cx="610" cy="551"/>
                <a:chOff x="2562" y="1748"/>
                <a:chExt cx="610" cy="551"/>
              </a:xfrm>
            </p:grpSpPr>
            <p:sp>
              <p:nvSpPr>
                <p:cNvPr id="125975" name="Arc 23" descr="20%"/>
                <p:cNvSpPr>
                  <a:spLocks/>
                </p:cNvSpPr>
                <p:nvPr/>
              </p:nvSpPr>
              <p:spPr bwMode="auto">
                <a:xfrm>
                  <a:off x="2562" y="1748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25976" name="Arc 24" descr="20%"/>
                <p:cNvSpPr>
                  <a:spLocks/>
                </p:cNvSpPr>
                <p:nvPr/>
              </p:nvSpPr>
              <p:spPr bwMode="auto">
                <a:xfrm flipV="1">
                  <a:off x="2562" y="2022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125977" name="Group 25"/>
              <p:cNvGrpSpPr>
                <a:grpSpLocks/>
              </p:cNvGrpSpPr>
              <p:nvPr/>
            </p:nvGrpSpPr>
            <p:grpSpPr bwMode="auto">
              <a:xfrm>
                <a:off x="2509" y="1752"/>
                <a:ext cx="610" cy="551"/>
                <a:chOff x="2562" y="1748"/>
                <a:chExt cx="610" cy="551"/>
              </a:xfrm>
            </p:grpSpPr>
            <p:sp>
              <p:nvSpPr>
                <p:cNvPr id="125978" name="Arc 26" descr="20%"/>
                <p:cNvSpPr>
                  <a:spLocks/>
                </p:cNvSpPr>
                <p:nvPr/>
              </p:nvSpPr>
              <p:spPr bwMode="auto">
                <a:xfrm>
                  <a:off x="2562" y="1748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25979" name="Arc 27" descr="20%"/>
                <p:cNvSpPr>
                  <a:spLocks/>
                </p:cNvSpPr>
                <p:nvPr/>
              </p:nvSpPr>
              <p:spPr bwMode="auto">
                <a:xfrm flipV="1">
                  <a:off x="2562" y="2022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125980" name="Line 28" descr="20%"/>
              <p:cNvSpPr>
                <a:spLocks noChangeShapeType="1"/>
              </p:cNvSpPr>
              <p:nvPr/>
            </p:nvSpPr>
            <p:spPr bwMode="auto">
              <a:xfrm>
                <a:off x="3045" y="2296"/>
                <a:ext cx="4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5981" name="Line 29" descr="20%"/>
              <p:cNvSpPr>
                <a:spLocks noChangeShapeType="1"/>
              </p:cNvSpPr>
              <p:nvPr/>
            </p:nvSpPr>
            <p:spPr bwMode="auto">
              <a:xfrm>
                <a:off x="3040" y="1744"/>
                <a:ext cx="4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125982" name="Text Box 30"/>
          <p:cNvSpPr txBox="1">
            <a:spLocks noChangeArrowheads="1"/>
          </p:cNvSpPr>
          <p:nvPr/>
        </p:nvSpPr>
        <p:spPr bwMode="auto">
          <a:xfrm>
            <a:off x="4465638" y="5180013"/>
            <a:ext cx="1412875" cy="485775"/>
          </a:xfrm>
          <a:prstGeom prst="rect">
            <a:avLst/>
          </a:prstGeom>
          <a:solidFill>
            <a:srgbClr val="CCCC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200" b="1">
                <a:solidFill>
                  <a:schemeClr val="accent2"/>
                </a:solidFill>
                <a:latin typeface="Univers" pitchFamily="34" charset="0"/>
              </a:rPr>
              <a:t>Analog to digital</a:t>
            </a:r>
          </a:p>
          <a:p>
            <a:pPr algn="ctr"/>
            <a:r>
              <a:rPr lang="en-US" sz="1200" b="1">
                <a:solidFill>
                  <a:schemeClr val="accent2"/>
                </a:solidFill>
                <a:latin typeface="Univers" pitchFamily="34" charset="0"/>
              </a:rPr>
              <a:t> converter</a:t>
            </a:r>
            <a:endParaRPr lang="en-GB" sz="1200" b="1">
              <a:solidFill>
                <a:schemeClr val="accent2"/>
              </a:solidFill>
              <a:latin typeface="Univers" pitchFamily="34" charset="0"/>
            </a:endParaRPr>
          </a:p>
        </p:txBody>
      </p:sp>
      <p:sp>
        <p:nvSpPr>
          <p:cNvPr id="125983" name="AutoShape 31"/>
          <p:cNvSpPr>
            <a:spLocks noChangeArrowheads="1"/>
          </p:cNvSpPr>
          <p:nvPr/>
        </p:nvSpPr>
        <p:spPr bwMode="auto">
          <a:xfrm>
            <a:off x="2033588" y="2736850"/>
            <a:ext cx="1206500" cy="576263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9999FF">
                  <a:gamma/>
                  <a:shade val="46275"/>
                  <a:invGamma/>
                </a:srgbClr>
              </a:gs>
              <a:gs pos="100000">
                <a:srgbClr val="9999FF"/>
              </a:gs>
            </a:gsLst>
            <a:lin ang="0" scaled="1"/>
          </a:gra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Times New Roman" pitchFamily="18" charset="0"/>
              </a:rPr>
              <a:t>Sending</a:t>
            </a:r>
          </a:p>
          <a:p>
            <a:pPr algn="ctr"/>
            <a:r>
              <a:rPr lang="en-US" sz="1400" b="1">
                <a:solidFill>
                  <a:schemeClr val="bg1"/>
                </a:solidFill>
                <a:latin typeface="Times New Roman" pitchFamily="18" charset="0"/>
              </a:rPr>
              <a:t>optics</a:t>
            </a:r>
            <a:endParaRPr lang="ru-RU" sz="14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25984" name="AutoShape 32"/>
          <p:cNvSpPr>
            <a:spLocks noChangeArrowheads="1"/>
          </p:cNvSpPr>
          <p:nvPr/>
        </p:nvSpPr>
        <p:spPr bwMode="auto">
          <a:xfrm>
            <a:off x="1042988" y="2890838"/>
            <a:ext cx="781050" cy="36036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9999FF">
                  <a:gamma/>
                  <a:shade val="46275"/>
                  <a:invGamma/>
                </a:srgbClr>
              </a:gs>
              <a:gs pos="100000">
                <a:srgbClr val="9999FF"/>
              </a:gs>
            </a:gsLst>
            <a:lin ang="0" scaled="1"/>
          </a:gra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Times New Roman" pitchFamily="18" charset="0"/>
              </a:rPr>
              <a:t>Laser</a:t>
            </a:r>
            <a:endParaRPr lang="ru-RU" sz="16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25985" name="Line 33"/>
          <p:cNvSpPr>
            <a:spLocks noChangeShapeType="1"/>
          </p:cNvSpPr>
          <p:nvPr/>
        </p:nvSpPr>
        <p:spPr bwMode="auto">
          <a:xfrm flipV="1">
            <a:off x="1754188" y="3098800"/>
            <a:ext cx="282575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grpSp>
        <p:nvGrpSpPr>
          <p:cNvPr id="125986" name="Group 34"/>
          <p:cNvGrpSpPr>
            <a:grpSpLocks/>
          </p:cNvGrpSpPr>
          <p:nvPr/>
        </p:nvGrpSpPr>
        <p:grpSpPr bwMode="auto">
          <a:xfrm>
            <a:off x="2124075" y="4221163"/>
            <a:ext cx="1420813" cy="1423987"/>
            <a:chOff x="567" y="2341"/>
            <a:chExt cx="727" cy="731"/>
          </a:xfrm>
        </p:grpSpPr>
        <p:sp>
          <p:nvSpPr>
            <p:cNvPr id="125987" name="Rectangle 35"/>
            <p:cNvSpPr>
              <a:spLocks noChangeArrowheads="1"/>
            </p:cNvSpPr>
            <p:nvPr/>
          </p:nvSpPr>
          <p:spPr bwMode="auto">
            <a:xfrm>
              <a:off x="567" y="2869"/>
              <a:ext cx="727" cy="20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125988" name="Rectangle 36"/>
            <p:cNvSpPr>
              <a:spLocks noChangeArrowheads="1"/>
            </p:cNvSpPr>
            <p:nvPr/>
          </p:nvSpPr>
          <p:spPr bwMode="auto">
            <a:xfrm>
              <a:off x="623" y="2341"/>
              <a:ext cx="605" cy="487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125989" name="Rectangle 37"/>
            <p:cNvSpPr>
              <a:spLocks noChangeArrowheads="1"/>
            </p:cNvSpPr>
            <p:nvPr/>
          </p:nvSpPr>
          <p:spPr bwMode="auto">
            <a:xfrm>
              <a:off x="687" y="2382"/>
              <a:ext cx="484" cy="405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125990" name="Rectangle 38"/>
            <p:cNvSpPr>
              <a:spLocks noChangeArrowheads="1"/>
            </p:cNvSpPr>
            <p:nvPr/>
          </p:nvSpPr>
          <p:spPr bwMode="auto">
            <a:xfrm>
              <a:off x="678" y="2828"/>
              <a:ext cx="44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125991" name="Rectangle 39"/>
            <p:cNvSpPr>
              <a:spLocks noChangeArrowheads="1"/>
            </p:cNvSpPr>
            <p:nvPr/>
          </p:nvSpPr>
          <p:spPr bwMode="auto">
            <a:xfrm>
              <a:off x="1140" y="2828"/>
              <a:ext cx="44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125992" name="Text Box 40"/>
            <p:cNvSpPr txBox="1">
              <a:spLocks noChangeArrowheads="1"/>
            </p:cNvSpPr>
            <p:nvPr/>
          </p:nvSpPr>
          <p:spPr bwMode="auto">
            <a:xfrm>
              <a:off x="834" y="2880"/>
              <a:ext cx="22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GB" sz="1400" b="1">
                  <a:solidFill>
                    <a:schemeClr val="tx2"/>
                  </a:solidFill>
                  <a:latin typeface="Univers" pitchFamily="34" charset="0"/>
                </a:rPr>
                <a:t>PC</a:t>
              </a:r>
            </a:p>
          </p:txBody>
        </p:sp>
      </p:grpSp>
      <p:sp>
        <p:nvSpPr>
          <p:cNvPr id="125993" name="Text Box 41"/>
          <p:cNvSpPr txBox="1">
            <a:spLocks noChangeArrowheads="1"/>
          </p:cNvSpPr>
          <p:nvPr/>
        </p:nvSpPr>
        <p:spPr bwMode="auto">
          <a:xfrm>
            <a:off x="6172200" y="3284538"/>
            <a:ext cx="990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 b="1">
                <a:solidFill>
                  <a:schemeClr val="accent2"/>
                </a:solidFill>
                <a:latin typeface="Univers" pitchFamily="34" charset="0"/>
              </a:rPr>
              <a:t>Receiver</a:t>
            </a:r>
          </a:p>
          <a:p>
            <a:pPr algn="ctr"/>
            <a:r>
              <a:rPr lang="en-US" sz="1400" b="1">
                <a:solidFill>
                  <a:schemeClr val="accent2"/>
                </a:solidFill>
                <a:latin typeface="Univers" pitchFamily="34" charset="0"/>
              </a:rPr>
              <a:t>(PM tube)</a:t>
            </a:r>
            <a:endParaRPr lang="en-GB" sz="1400" b="1">
              <a:solidFill>
                <a:schemeClr val="accent2"/>
              </a:solidFill>
              <a:latin typeface="Univers" pitchFamily="34" charset="0"/>
            </a:endParaRPr>
          </a:p>
        </p:txBody>
      </p:sp>
      <p:sp>
        <p:nvSpPr>
          <p:cNvPr id="125999" name="AutoShape 47"/>
          <p:cNvSpPr>
            <a:spLocks noChangeArrowheads="1"/>
          </p:cNvSpPr>
          <p:nvPr/>
        </p:nvSpPr>
        <p:spPr bwMode="auto">
          <a:xfrm>
            <a:off x="3576638" y="5289550"/>
            <a:ext cx="865187" cy="287338"/>
          </a:xfrm>
          <a:prstGeom prst="leftArrow">
            <a:avLst>
              <a:gd name="adj1" fmla="val 50000"/>
              <a:gd name="adj2" fmla="val 75276"/>
            </a:avLst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6004" name="Line 52"/>
          <p:cNvSpPr>
            <a:spLocks noChangeShapeType="1"/>
          </p:cNvSpPr>
          <p:nvPr/>
        </p:nvSpPr>
        <p:spPr bwMode="auto">
          <a:xfrm>
            <a:off x="3132138" y="2997200"/>
            <a:ext cx="3024187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6011" name="Freeform 59"/>
          <p:cNvSpPr>
            <a:spLocks/>
          </p:cNvSpPr>
          <p:nvPr/>
        </p:nvSpPr>
        <p:spPr bwMode="auto">
          <a:xfrm>
            <a:off x="5867400" y="2997200"/>
            <a:ext cx="1873250" cy="2447925"/>
          </a:xfrm>
          <a:custGeom>
            <a:avLst/>
            <a:gdLst>
              <a:gd name="T0" fmla="*/ 772 w 1180"/>
              <a:gd name="T1" fmla="*/ 0 h 1542"/>
              <a:gd name="T2" fmla="*/ 1180 w 1180"/>
              <a:gd name="T3" fmla="*/ 0 h 1542"/>
              <a:gd name="T4" fmla="*/ 1180 w 1180"/>
              <a:gd name="T5" fmla="*/ 1542 h 1542"/>
              <a:gd name="T6" fmla="*/ 0 w 1180"/>
              <a:gd name="T7" fmla="*/ 1542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0" h="1542">
                <a:moveTo>
                  <a:pt x="772" y="0"/>
                </a:moveTo>
                <a:lnTo>
                  <a:pt x="1180" y="0"/>
                </a:lnTo>
                <a:lnTo>
                  <a:pt x="1180" y="1542"/>
                </a:lnTo>
                <a:lnTo>
                  <a:pt x="0" y="1542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>
                <a:solidFill>
                  <a:schemeClr val="tx1"/>
                </a:solidFill>
              </a:rPr>
              <a:t>PRINCIPAL OF MEASUREMENT AND CALCULATION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1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401413" name="Object 5"/>
          <p:cNvGraphicFramePr>
            <a:graphicFrameLocks noChangeAspect="1"/>
          </p:cNvGraphicFramePr>
          <p:nvPr/>
        </p:nvGraphicFramePr>
        <p:xfrm>
          <a:off x="0" y="1125538"/>
          <a:ext cx="9290050" cy="558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17" r:id="rId3" imgW="4358640" imgH="2819400" progId="AutoCAD.Drawing.14">
                  <p:embed/>
                </p:oleObj>
              </mc:Choice>
              <mc:Fallback>
                <p:oleObj r:id="rId3" imgW="4358640" imgH="2819400" progId="AutoCAD.Drawing.1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25538"/>
                        <a:ext cx="9290050" cy="558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414" name="Rectangle 6"/>
          <p:cNvSpPr>
            <a:spLocks noChangeArrowheads="1"/>
          </p:cNvSpPr>
          <p:nvPr/>
        </p:nvSpPr>
        <p:spPr bwMode="auto">
          <a:xfrm>
            <a:off x="6084888" y="4221163"/>
            <a:ext cx="1366837" cy="14398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5" name="Rectangle 7"/>
          <p:cNvSpPr>
            <a:spLocks noChangeArrowheads="1"/>
          </p:cNvSpPr>
          <p:nvPr/>
        </p:nvSpPr>
        <p:spPr bwMode="auto">
          <a:xfrm>
            <a:off x="7235825" y="3933825"/>
            <a:ext cx="7207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6" name="Rectangle 8"/>
          <p:cNvSpPr>
            <a:spLocks noChangeArrowheads="1"/>
          </p:cNvSpPr>
          <p:nvPr/>
        </p:nvSpPr>
        <p:spPr bwMode="auto">
          <a:xfrm>
            <a:off x="468313" y="1412875"/>
            <a:ext cx="7200900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226" name="Object 2"/>
          <p:cNvGraphicFramePr>
            <a:graphicFrameLocks noChangeAspect="1"/>
          </p:cNvGraphicFramePr>
          <p:nvPr/>
        </p:nvGraphicFramePr>
        <p:xfrm>
          <a:off x="1187450" y="1196975"/>
          <a:ext cx="6327775" cy="492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28" name="Диаграмма" r:id="rId3" imgW="5791363" imgH="4257764" progId="Excel.Chart.8">
                  <p:embed/>
                </p:oleObj>
              </mc:Choice>
              <mc:Fallback>
                <p:oleObj name="Диаграмма" r:id="rId3" imgW="5791363" imgH="4257764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196975"/>
                        <a:ext cx="6327775" cy="492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468313" y="0"/>
            <a:ext cx="7559675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/>
              <a:t>DEPENDING OF LIGHT EXTINCTION ON MASS CONCENTRATION OF PARTICLES   (r=1</a:t>
            </a:r>
            <a:r>
              <a:rPr lang="en-US" sz="1800">
                <a:latin typeface="Symbol" pitchFamily="18" charset="2"/>
              </a:rPr>
              <a:t>m</a:t>
            </a:r>
            <a:r>
              <a:rPr lang="en-US" sz="1800"/>
              <a:t>m, L=100mm)  </a:t>
            </a:r>
            <a:r>
              <a:rPr lang="en-US"/>
              <a:t>                          (estimation)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ChangeArrowheads="1"/>
          </p:cNvSpPr>
          <p:nvPr>
            <p:ph type="title"/>
          </p:nvPr>
        </p:nvSpPr>
        <p:spPr bwMode="auto">
          <a:xfrm flipH="1" flipV="1">
            <a:off x="8686800" y="188913"/>
            <a:ext cx="133350" cy="85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309251" name="Oval 3"/>
          <p:cNvSpPr>
            <a:spLocks noChangeArrowheads="1"/>
          </p:cNvSpPr>
          <p:nvPr/>
        </p:nvSpPr>
        <p:spPr bwMode="auto">
          <a:xfrm rot="-1397518">
            <a:off x="6026150" y="2879725"/>
            <a:ext cx="287338" cy="587375"/>
          </a:xfrm>
          <a:prstGeom prst="ellipse">
            <a:avLst/>
          </a:prstGeom>
          <a:solidFill>
            <a:srgbClr val="9999FF"/>
          </a:solidFill>
          <a:ln w="9525">
            <a:round/>
            <a:headEnd/>
            <a:tailEnd/>
          </a:ln>
          <a:effectLst/>
          <a:scene3d>
            <a:camera prst="legacyPerspectiveFront">
              <a:rot lat="600000" lon="2100000" rev="0"/>
            </a:camera>
            <a:lightRig rig="legacyFlat2" dir="b"/>
          </a:scene3d>
          <a:sp3d extrusionH="1801800" prstMaterial="legacyMatte">
            <a:bevelT w="13500" h="13500" prst="angle"/>
            <a:bevelB w="13500" h="13500" prst="angle"/>
            <a:extrusionClr>
              <a:srgbClr val="9999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grpSp>
        <p:nvGrpSpPr>
          <p:cNvPr id="309252" name="Group 4"/>
          <p:cNvGrpSpPr>
            <a:grpSpLocks/>
          </p:cNvGrpSpPr>
          <p:nvPr/>
        </p:nvGrpSpPr>
        <p:grpSpPr bwMode="auto">
          <a:xfrm>
            <a:off x="3924300" y="2852738"/>
            <a:ext cx="1736725" cy="1512887"/>
            <a:chOff x="1194" y="1344"/>
            <a:chExt cx="1276" cy="1089"/>
          </a:xfrm>
        </p:grpSpPr>
        <p:sp>
          <p:nvSpPr>
            <p:cNvPr id="309253" name="Oval 5" descr="40%"/>
            <p:cNvSpPr>
              <a:spLocks noChangeArrowheads="1"/>
            </p:cNvSpPr>
            <p:nvPr/>
          </p:nvSpPr>
          <p:spPr bwMode="auto">
            <a:xfrm>
              <a:off x="1247" y="1344"/>
              <a:ext cx="1168" cy="1089"/>
            </a:xfrm>
            <a:prstGeom prst="ellipse">
              <a:avLst/>
            </a:prstGeom>
            <a:pattFill prst="pct40">
              <a:fgClr>
                <a:schemeClr val="accent1"/>
              </a:fgClr>
              <a:bgClr>
                <a:schemeClr val="bg1"/>
              </a:bgClr>
            </a:patt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309254" name="Group 6"/>
            <p:cNvGrpSpPr>
              <a:grpSpLocks/>
            </p:cNvGrpSpPr>
            <p:nvPr/>
          </p:nvGrpSpPr>
          <p:grpSpPr bwMode="auto">
            <a:xfrm>
              <a:off x="1807" y="1616"/>
              <a:ext cx="663" cy="559"/>
              <a:chOff x="2509" y="1744"/>
              <a:chExt cx="663" cy="559"/>
            </a:xfrm>
          </p:grpSpPr>
          <p:grpSp>
            <p:nvGrpSpPr>
              <p:cNvPr id="309255" name="Group 7"/>
              <p:cNvGrpSpPr>
                <a:grpSpLocks/>
              </p:cNvGrpSpPr>
              <p:nvPr/>
            </p:nvGrpSpPr>
            <p:grpSpPr bwMode="auto">
              <a:xfrm>
                <a:off x="2562" y="1748"/>
                <a:ext cx="610" cy="551"/>
                <a:chOff x="2562" y="1748"/>
                <a:chExt cx="610" cy="551"/>
              </a:xfrm>
            </p:grpSpPr>
            <p:sp>
              <p:nvSpPr>
                <p:cNvPr id="309256" name="Arc 8"/>
                <p:cNvSpPr>
                  <a:spLocks/>
                </p:cNvSpPr>
                <p:nvPr/>
              </p:nvSpPr>
              <p:spPr bwMode="auto">
                <a:xfrm>
                  <a:off x="2562" y="1748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09257" name="Arc 9"/>
                <p:cNvSpPr>
                  <a:spLocks/>
                </p:cNvSpPr>
                <p:nvPr/>
              </p:nvSpPr>
              <p:spPr bwMode="auto">
                <a:xfrm flipV="1">
                  <a:off x="2562" y="2022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309258" name="Group 10"/>
              <p:cNvGrpSpPr>
                <a:grpSpLocks/>
              </p:cNvGrpSpPr>
              <p:nvPr/>
            </p:nvGrpSpPr>
            <p:grpSpPr bwMode="auto">
              <a:xfrm>
                <a:off x="2509" y="1752"/>
                <a:ext cx="610" cy="551"/>
                <a:chOff x="2562" y="1748"/>
                <a:chExt cx="610" cy="551"/>
              </a:xfrm>
            </p:grpSpPr>
            <p:sp>
              <p:nvSpPr>
                <p:cNvPr id="309259" name="Arc 11"/>
                <p:cNvSpPr>
                  <a:spLocks/>
                </p:cNvSpPr>
                <p:nvPr/>
              </p:nvSpPr>
              <p:spPr bwMode="auto">
                <a:xfrm>
                  <a:off x="2562" y="1748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09260" name="Arc 12"/>
                <p:cNvSpPr>
                  <a:spLocks/>
                </p:cNvSpPr>
                <p:nvPr/>
              </p:nvSpPr>
              <p:spPr bwMode="auto">
                <a:xfrm flipV="1">
                  <a:off x="2562" y="2022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309261" name="Line 13"/>
              <p:cNvSpPr>
                <a:spLocks noChangeShapeType="1"/>
              </p:cNvSpPr>
              <p:nvPr/>
            </p:nvSpPr>
            <p:spPr bwMode="auto">
              <a:xfrm>
                <a:off x="3045" y="2296"/>
                <a:ext cx="4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262" name="Line 14"/>
              <p:cNvSpPr>
                <a:spLocks noChangeShapeType="1"/>
              </p:cNvSpPr>
              <p:nvPr/>
            </p:nvSpPr>
            <p:spPr bwMode="auto">
              <a:xfrm>
                <a:off x="3040" y="1744"/>
                <a:ext cx="4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309263" name="Group 15"/>
            <p:cNvGrpSpPr>
              <a:grpSpLocks/>
            </p:cNvGrpSpPr>
            <p:nvPr/>
          </p:nvGrpSpPr>
          <p:grpSpPr bwMode="auto">
            <a:xfrm flipH="1">
              <a:off x="1194" y="1608"/>
              <a:ext cx="663" cy="559"/>
              <a:chOff x="2509" y="1744"/>
              <a:chExt cx="663" cy="559"/>
            </a:xfrm>
          </p:grpSpPr>
          <p:grpSp>
            <p:nvGrpSpPr>
              <p:cNvPr id="309264" name="Group 16"/>
              <p:cNvGrpSpPr>
                <a:grpSpLocks/>
              </p:cNvGrpSpPr>
              <p:nvPr/>
            </p:nvGrpSpPr>
            <p:grpSpPr bwMode="auto">
              <a:xfrm>
                <a:off x="2562" y="1748"/>
                <a:ext cx="610" cy="551"/>
                <a:chOff x="2562" y="1748"/>
                <a:chExt cx="610" cy="551"/>
              </a:xfrm>
            </p:grpSpPr>
            <p:sp>
              <p:nvSpPr>
                <p:cNvPr id="309265" name="Arc 17"/>
                <p:cNvSpPr>
                  <a:spLocks/>
                </p:cNvSpPr>
                <p:nvPr/>
              </p:nvSpPr>
              <p:spPr bwMode="auto">
                <a:xfrm>
                  <a:off x="2562" y="1748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09266" name="Arc 18"/>
                <p:cNvSpPr>
                  <a:spLocks/>
                </p:cNvSpPr>
                <p:nvPr/>
              </p:nvSpPr>
              <p:spPr bwMode="auto">
                <a:xfrm flipV="1">
                  <a:off x="2562" y="2022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309267" name="Group 19"/>
              <p:cNvGrpSpPr>
                <a:grpSpLocks/>
              </p:cNvGrpSpPr>
              <p:nvPr/>
            </p:nvGrpSpPr>
            <p:grpSpPr bwMode="auto">
              <a:xfrm>
                <a:off x="2509" y="1752"/>
                <a:ext cx="610" cy="551"/>
                <a:chOff x="2562" y="1748"/>
                <a:chExt cx="610" cy="551"/>
              </a:xfrm>
            </p:grpSpPr>
            <p:sp>
              <p:nvSpPr>
                <p:cNvPr id="309268" name="Arc 20"/>
                <p:cNvSpPr>
                  <a:spLocks/>
                </p:cNvSpPr>
                <p:nvPr/>
              </p:nvSpPr>
              <p:spPr bwMode="auto">
                <a:xfrm>
                  <a:off x="2562" y="1748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09269" name="Arc 21"/>
                <p:cNvSpPr>
                  <a:spLocks/>
                </p:cNvSpPr>
                <p:nvPr/>
              </p:nvSpPr>
              <p:spPr bwMode="auto">
                <a:xfrm flipV="1">
                  <a:off x="2562" y="2022"/>
                  <a:ext cx="610" cy="277"/>
                </a:xfrm>
                <a:custGeom>
                  <a:avLst/>
                  <a:gdLst>
                    <a:gd name="G0" fmla="+- 0 0 0"/>
                    <a:gd name="G1" fmla="+- 10997 0 0"/>
                    <a:gd name="G2" fmla="+- 21600 0 0"/>
                    <a:gd name="T0" fmla="*/ 18591 w 21600"/>
                    <a:gd name="T1" fmla="*/ 0 h 10997"/>
                    <a:gd name="T2" fmla="*/ 21600 w 21600"/>
                    <a:gd name="T3" fmla="*/ 10997 h 10997"/>
                    <a:gd name="T4" fmla="*/ 0 w 21600"/>
                    <a:gd name="T5" fmla="*/ 10997 h 109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0997" fill="none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</a:path>
                    <a:path w="21600" h="10997" stroke="0" extrusionOk="0">
                      <a:moveTo>
                        <a:pt x="18591" y="-1"/>
                      </a:moveTo>
                      <a:cubicBezTo>
                        <a:pt x="20560" y="3330"/>
                        <a:pt x="21600" y="7128"/>
                        <a:pt x="21600" y="10997"/>
                      </a:cubicBezTo>
                      <a:lnTo>
                        <a:pt x="0" y="10997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309270" name="Line 22"/>
              <p:cNvSpPr>
                <a:spLocks noChangeShapeType="1"/>
              </p:cNvSpPr>
              <p:nvPr/>
            </p:nvSpPr>
            <p:spPr bwMode="auto">
              <a:xfrm>
                <a:off x="3045" y="2296"/>
                <a:ext cx="4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271" name="Line 23"/>
              <p:cNvSpPr>
                <a:spLocks noChangeShapeType="1"/>
              </p:cNvSpPr>
              <p:nvPr/>
            </p:nvSpPr>
            <p:spPr bwMode="auto">
              <a:xfrm>
                <a:off x="3040" y="1744"/>
                <a:ext cx="4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309272" name="Text Box 24"/>
          <p:cNvSpPr txBox="1">
            <a:spLocks noChangeArrowheads="1"/>
          </p:cNvSpPr>
          <p:nvPr/>
        </p:nvSpPr>
        <p:spPr bwMode="auto">
          <a:xfrm>
            <a:off x="4427538" y="5391150"/>
            <a:ext cx="1500187" cy="485775"/>
          </a:xfrm>
          <a:prstGeom prst="rect">
            <a:avLst/>
          </a:prstGeom>
          <a:solidFill>
            <a:srgbClr val="CCCC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200" b="1">
                <a:solidFill>
                  <a:schemeClr val="accent2"/>
                </a:solidFill>
                <a:latin typeface="Univers" pitchFamily="34" charset="0"/>
              </a:rPr>
              <a:t>Pulse amplitude</a:t>
            </a:r>
          </a:p>
          <a:p>
            <a:pPr algn="ctr"/>
            <a:r>
              <a:rPr lang="en-US" sz="1200" b="1">
                <a:solidFill>
                  <a:schemeClr val="accent2"/>
                </a:solidFill>
                <a:latin typeface="Univers" pitchFamily="34" charset="0"/>
              </a:rPr>
              <a:t>analyzer</a:t>
            </a:r>
            <a:endParaRPr lang="en-GB" sz="1200" b="1">
              <a:solidFill>
                <a:schemeClr val="accent2"/>
              </a:solidFill>
              <a:latin typeface="Univers" pitchFamily="34" charset="0"/>
            </a:endParaRPr>
          </a:p>
        </p:txBody>
      </p:sp>
      <p:sp>
        <p:nvSpPr>
          <p:cNvPr id="309273" name="AutoShape 25"/>
          <p:cNvSpPr>
            <a:spLocks noChangeArrowheads="1"/>
          </p:cNvSpPr>
          <p:nvPr/>
        </p:nvSpPr>
        <p:spPr bwMode="auto">
          <a:xfrm>
            <a:off x="2033588" y="3313113"/>
            <a:ext cx="1206500" cy="57626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9999FF">
                  <a:gamma/>
                  <a:shade val="46275"/>
                  <a:invGamma/>
                </a:srgbClr>
              </a:gs>
              <a:gs pos="100000">
                <a:srgbClr val="9999FF"/>
              </a:gs>
            </a:gsLst>
            <a:lin ang="0" scaled="1"/>
          </a:gra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Times New Roman" pitchFamily="18" charset="0"/>
              </a:rPr>
              <a:t>Sending</a:t>
            </a:r>
          </a:p>
          <a:p>
            <a:pPr algn="ctr"/>
            <a:r>
              <a:rPr lang="en-US" sz="1400" b="1">
                <a:solidFill>
                  <a:schemeClr val="bg1"/>
                </a:solidFill>
                <a:latin typeface="Times New Roman" pitchFamily="18" charset="0"/>
              </a:rPr>
              <a:t>optics</a:t>
            </a:r>
            <a:endParaRPr lang="ru-RU" sz="14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9274" name="AutoShape 26"/>
          <p:cNvSpPr>
            <a:spLocks noChangeArrowheads="1"/>
          </p:cNvSpPr>
          <p:nvPr/>
        </p:nvSpPr>
        <p:spPr bwMode="auto">
          <a:xfrm>
            <a:off x="1042988" y="3467100"/>
            <a:ext cx="781050" cy="360363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9999FF">
                  <a:gamma/>
                  <a:shade val="46275"/>
                  <a:invGamma/>
                </a:srgbClr>
              </a:gs>
              <a:gs pos="100000">
                <a:srgbClr val="9999FF"/>
              </a:gs>
            </a:gsLst>
            <a:lin ang="0" scaled="1"/>
          </a:gra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Times New Roman" pitchFamily="18" charset="0"/>
              </a:rPr>
              <a:t>Laser</a:t>
            </a:r>
            <a:endParaRPr lang="ru-RU" sz="16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9275" name="Line 27"/>
          <p:cNvSpPr>
            <a:spLocks noChangeShapeType="1"/>
          </p:cNvSpPr>
          <p:nvPr/>
        </p:nvSpPr>
        <p:spPr bwMode="auto">
          <a:xfrm flipV="1">
            <a:off x="1754188" y="3675063"/>
            <a:ext cx="282575" cy="15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grpSp>
        <p:nvGrpSpPr>
          <p:cNvPr id="309276" name="Group 28"/>
          <p:cNvGrpSpPr>
            <a:grpSpLocks/>
          </p:cNvGrpSpPr>
          <p:nvPr/>
        </p:nvGrpSpPr>
        <p:grpSpPr bwMode="auto">
          <a:xfrm>
            <a:off x="2124075" y="4432300"/>
            <a:ext cx="1420813" cy="1423988"/>
            <a:chOff x="567" y="2341"/>
            <a:chExt cx="727" cy="731"/>
          </a:xfrm>
        </p:grpSpPr>
        <p:sp>
          <p:nvSpPr>
            <p:cNvPr id="309277" name="Rectangle 29"/>
            <p:cNvSpPr>
              <a:spLocks noChangeArrowheads="1"/>
            </p:cNvSpPr>
            <p:nvPr/>
          </p:nvSpPr>
          <p:spPr bwMode="auto">
            <a:xfrm>
              <a:off x="567" y="2869"/>
              <a:ext cx="727" cy="20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309278" name="Rectangle 30"/>
            <p:cNvSpPr>
              <a:spLocks noChangeArrowheads="1"/>
            </p:cNvSpPr>
            <p:nvPr/>
          </p:nvSpPr>
          <p:spPr bwMode="auto">
            <a:xfrm>
              <a:off x="623" y="2341"/>
              <a:ext cx="605" cy="487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309279" name="Rectangle 31"/>
            <p:cNvSpPr>
              <a:spLocks noChangeArrowheads="1"/>
            </p:cNvSpPr>
            <p:nvPr/>
          </p:nvSpPr>
          <p:spPr bwMode="auto">
            <a:xfrm>
              <a:off x="687" y="2382"/>
              <a:ext cx="484" cy="405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309280" name="Rectangle 32"/>
            <p:cNvSpPr>
              <a:spLocks noChangeArrowheads="1"/>
            </p:cNvSpPr>
            <p:nvPr/>
          </p:nvSpPr>
          <p:spPr bwMode="auto">
            <a:xfrm>
              <a:off x="678" y="2828"/>
              <a:ext cx="44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309281" name="Rectangle 33"/>
            <p:cNvSpPr>
              <a:spLocks noChangeArrowheads="1"/>
            </p:cNvSpPr>
            <p:nvPr/>
          </p:nvSpPr>
          <p:spPr bwMode="auto">
            <a:xfrm>
              <a:off x="1140" y="2828"/>
              <a:ext cx="44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309282" name="Text Box 34"/>
            <p:cNvSpPr txBox="1">
              <a:spLocks noChangeArrowheads="1"/>
            </p:cNvSpPr>
            <p:nvPr/>
          </p:nvSpPr>
          <p:spPr bwMode="auto">
            <a:xfrm>
              <a:off x="834" y="2880"/>
              <a:ext cx="221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GB" sz="1400" b="1">
                  <a:solidFill>
                    <a:schemeClr val="accent2"/>
                  </a:solidFill>
                  <a:latin typeface="Univers" pitchFamily="34" charset="0"/>
                </a:rPr>
                <a:t>PC</a:t>
              </a:r>
            </a:p>
          </p:txBody>
        </p:sp>
      </p:grpSp>
      <p:sp>
        <p:nvSpPr>
          <p:cNvPr id="309283" name="Text Box 35"/>
          <p:cNvSpPr txBox="1">
            <a:spLocks noChangeArrowheads="1"/>
          </p:cNvSpPr>
          <p:nvPr/>
        </p:nvSpPr>
        <p:spPr bwMode="auto">
          <a:xfrm>
            <a:off x="6299200" y="3386138"/>
            <a:ext cx="1022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400" b="1">
                <a:solidFill>
                  <a:schemeClr val="accent2"/>
                </a:solidFill>
                <a:latin typeface="Univers" pitchFamily="34" charset="0"/>
              </a:rPr>
              <a:t>Receiving</a:t>
            </a:r>
          </a:p>
          <a:p>
            <a:pPr algn="ctr"/>
            <a:r>
              <a:rPr lang="en-US" sz="1400" b="1">
                <a:solidFill>
                  <a:schemeClr val="accent2"/>
                </a:solidFill>
                <a:latin typeface="Univers" pitchFamily="34" charset="0"/>
              </a:rPr>
              <a:t>module</a:t>
            </a:r>
            <a:endParaRPr lang="en-GB" sz="1400" b="1">
              <a:solidFill>
                <a:schemeClr val="accent2"/>
              </a:solidFill>
              <a:latin typeface="Univers" pitchFamily="34" charset="0"/>
            </a:endParaRPr>
          </a:p>
        </p:txBody>
      </p:sp>
      <p:grpSp>
        <p:nvGrpSpPr>
          <p:cNvPr id="309284" name="Group 36"/>
          <p:cNvGrpSpPr>
            <a:grpSpLocks/>
          </p:cNvGrpSpPr>
          <p:nvPr/>
        </p:nvGrpSpPr>
        <p:grpSpPr bwMode="auto">
          <a:xfrm>
            <a:off x="3203575" y="3530600"/>
            <a:ext cx="2952750" cy="144463"/>
            <a:chOff x="2154" y="1162"/>
            <a:chExt cx="1360" cy="91"/>
          </a:xfrm>
        </p:grpSpPr>
        <p:sp>
          <p:nvSpPr>
            <p:cNvPr id="309285" name="AutoShape 37"/>
            <p:cNvSpPr>
              <a:spLocks noChangeArrowheads="1"/>
            </p:cNvSpPr>
            <p:nvPr/>
          </p:nvSpPr>
          <p:spPr bwMode="auto">
            <a:xfrm rot="5400000">
              <a:off x="2448" y="868"/>
              <a:ext cx="91" cy="680"/>
            </a:xfrm>
            <a:prstGeom prst="triangle">
              <a:avLst>
                <a:gd name="adj" fmla="val 60870"/>
              </a:avLst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286" name="AutoShape 38"/>
            <p:cNvSpPr>
              <a:spLocks noChangeArrowheads="1"/>
            </p:cNvSpPr>
            <p:nvPr/>
          </p:nvSpPr>
          <p:spPr bwMode="auto">
            <a:xfrm rot="16200000" flipH="1">
              <a:off x="3128" y="868"/>
              <a:ext cx="91" cy="680"/>
            </a:xfrm>
            <a:prstGeom prst="triangle">
              <a:avLst>
                <a:gd name="adj" fmla="val 60870"/>
              </a:avLst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09287" name="AutoShape 39" descr="25%"/>
          <p:cNvSpPr>
            <a:spLocks noChangeArrowheads="1"/>
          </p:cNvSpPr>
          <p:nvPr/>
        </p:nvSpPr>
        <p:spPr bwMode="auto">
          <a:xfrm rot="-27910481">
            <a:off x="5310188" y="2614613"/>
            <a:ext cx="247650" cy="1581150"/>
          </a:xfrm>
          <a:prstGeom prst="triangle">
            <a:avLst>
              <a:gd name="adj" fmla="val 44116"/>
            </a:avLst>
          </a:prstGeom>
          <a:pattFill prst="pct25">
            <a:fgClr>
              <a:srgbClr val="FF3300"/>
            </a:fgClr>
            <a:bgClr>
              <a:srgbClr val="FFFFFF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8" name="Freeform 40"/>
          <p:cNvSpPr>
            <a:spLocks/>
          </p:cNvSpPr>
          <p:nvPr/>
        </p:nvSpPr>
        <p:spPr bwMode="auto">
          <a:xfrm>
            <a:off x="5940425" y="2781300"/>
            <a:ext cx="1743075" cy="2868613"/>
          </a:xfrm>
          <a:custGeom>
            <a:avLst/>
            <a:gdLst>
              <a:gd name="T0" fmla="*/ 953 w 1361"/>
              <a:gd name="T1" fmla="*/ 90 h 1769"/>
              <a:gd name="T2" fmla="*/ 1361 w 1361"/>
              <a:gd name="T3" fmla="*/ 0 h 1769"/>
              <a:gd name="T4" fmla="*/ 1361 w 1361"/>
              <a:gd name="T5" fmla="*/ 1769 h 1769"/>
              <a:gd name="T6" fmla="*/ 0 w 1361"/>
              <a:gd name="T7" fmla="*/ 1769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61" h="1769">
                <a:moveTo>
                  <a:pt x="953" y="90"/>
                </a:moveTo>
                <a:lnTo>
                  <a:pt x="1361" y="0"/>
                </a:lnTo>
                <a:lnTo>
                  <a:pt x="1361" y="1769"/>
                </a:lnTo>
                <a:lnTo>
                  <a:pt x="0" y="1769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89" name="AutoShape 41"/>
          <p:cNvSpPr>
            <a:spLocks noChangeArrowheads="1"/>
          </p:cNvSpPr>
          <p:nvPr/>
        </p:nvSpPr>
        <p:spPr bwMode="auto">
          <a:xfrm>
            <a:off x="3576638" y="5500688"/>
            <a:ext cx="850900" cy="287337"/>
          </a:xfrm>
          <a:prstGeom prst="leftArrow">
            <a:avLst>
              <a:gd name="adj1" fmla="val 50000"/>
              <a:gd name="adj2" fmla="val 74033"/>
            </a:avLst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0" name="Rectangle 42"/>
          <p:cNvSpPr>
            <a:spLocks noChangeArrowheads="1"/>
          </p:cNvSpPr>
          <p:nvPr/>
        </p:nvSpPr>
        <p:spPr bwMode="auto">
          <a:xfrm>
            <a:off x="1692275" y="115888"/>
            <a:ext cx="572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400">
                <a:latin typeface="Arial" charset="0"/>
              </a:rPr>
              <a:t>PARTICLE COUNTER METHOD (PCM)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ChangeArrowheads="1"/>
          </p:cNvSpPr>
          <p:nvPr/>
        </p:nvSpPr>
        <p:spPr bwMode="auto">
          <a:xfrm>
            <a:off x="539750" y="198438"/>
            <a:ext cx="7777163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pPr eaLnBrk="1" hangingPunct="1"/>
            <a:r>
              <a:rPr lang="en-US" sz="1800" b="1">
                <a:latin typeface="Arial" charset="0"/>
                <a:cs typeface="Times New Roman" pitchFamily="18" charset="0"/>
              </a:rPr>
              <a:t>COMPARISON OF EXTINCTION AND </a:t>
            </a:r>
            <a:r>
              <a:rPr lang="en-US" sz="1800" b="1">
                <a:latin typeface="Arial" charset="0"/>
              </a:rPr>
              <a:t>PARTICLE COUNTER METHOD</a:t>
            </a:r>
            <a:endParaRPr lang="ru-RU" sz="1800" b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endParaRPr lang="ru-RU" sz="1800" b="1">
              <a:latin typeface="Arial" charset="0"/>
            </a:endParaRPr>
          </a:p>
        </p:txBody>
      </p:sp>
      <p:graphicFrame>
        <p:nvGraphicFramePr>
          <p:cNvPr id="303144" name="Group 40"/>
          <p:cNvGraphicFramePr>
            <a:graphicFrameLocks noGrp="1"/>
          </p:cNvGraphicFramePr>
          <p:nvPr/>
        </p:nvGraphicFramePr>
        <p:xfrm>
          <a:off x="468313" y="1341438"/>
          <a:ext cx="8064500" cy="4891087"/>
        </p:xfrm>
        <a:graphic>
          <a:graphicData uri="http://schemas.openxmlformats.org/drawingml/2006/table">
            <a:tbl>
              <a:tblPr/>
              <a:tblGrid>
                <a:gridCol w="1527175"/>
                <a:gridCol w="2720975"/>
                <a:gridCol w="3816350"/>
              </a:tblGrid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EXTINCTION 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</a:rPr>
                        <a:t>           PARTICLE COUNTER 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EA0"/>
                    </a:solidFill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Principle of method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Absolute method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Calibration of the probe is necessary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EA0"/>
                    </a:solidFill>
                  </a:tcPr>
                </a:tc>
              </a:tr>
              <a:tr h="1333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Droplet sizing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size. Preliminary information about type of distribution is necessary (two waves method).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Size distribution (multi waves method)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Size distribution.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Opportunity of measuring bimodal size distribution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EA0"/>
                    </a:solidFill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Concentration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measurement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Measurement of “frozen” value of concentration (1/m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Measurement of “rate” (velocity related) concentration  (1 /m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/s).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Velocity value is necessary to calculate “frozen” value of concentration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EA0"/>
                    </a:solidFill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Range of measurement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0.1-1.2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0.2-10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EA0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 resolution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On-line measurement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Measurement duration is necessary to obtain the statistic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EA0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Space resolution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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100mm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Less then 0.01mm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EA0"/>
                    </a:solidFill>
                  </a:tcPr>
                </a:tc>
              </a:tr>
            </a:tbl>
          </a:graphicData>
        </a:graphic>
      </p:graphicFrame>
      <p:sp>
        <p:nvSpPr>
          <p:cNvPr id="303141" name="Rectangle 37"/>
          <p:cNvSpPr>
            <a:spLocks noChangeArrowheads="1"/>
          </p:cNvSpPr>
          <p:nvPr/>
        </p:nvSpPr>
        <p:spPr bwMode="auto">
          <a:xfrm>
            <a:off x="0" y="5762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ru-RU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>
                <a:solidFill>
                  <a:schemeClr val="tx1"/>
                </a:solidFill>
              </a:rPr>
              <a:t>DEPOSITION THICKNESS MEASUREMENT ON THE BASE OF  MEASUREMENT OF DROP’S CONCENTRATION</a:t>
            </a:r>
            <a:endParaRPr lang="ru-RU" sz="2000" b="1">
              <a:solidFill>
                <a:schemeClr val="tx1"/>
              </a:solidFill>
            </a:endParaRPr>
          </a:p>
        </p:txBody>
      </p:sp>
      <p:pic>
        <p:nvPicPr>
          <p:cNvPr id="304132" name="Picture 4" descr="Tube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1863" y="1268413"/>
            <a:ext cx="3316287" cy="4827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304134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6516688" y="4629150"/>
          <a:ext cx="15367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37" name="Формула" r:id="rId4" imgW="1104900" imgH="431800" progId="Equation.3">
                  <p:embed/>
                </p:oleObj>
              </mc:Choice>
              <mc:Fallback>
                <p:oleObj name="Формула" r:id="rId4" imgW="11049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4629150"/>
                        <a:ext cx="15367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36" name="Rectangle 8"/>
          <p:cNvSpPr>
            <a:spLocks noChangeArrowheads="1"/>
          </p:cNvSpPr>
          <p:nvPr/>
        </p:nvSpPr>
        <p:spPr bwMode="auto">
          <a:xfrm>
            <a:off x="4572000" y="4797425"/>
            <a:ext cx="1860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/>
              <a:t>Velocity of deposition</a:t>
            </a:r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>
            <p:ph type="title"/>
          </p:nvPr>
        </p:nvSpPr>
        <p:spPr bwMode="auto">
          <a:xfrm flipH="1" flipV="1">
            <a:off x="323850" y="188913"/>
            <a:ext cx="133350" cy="85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pic>
        <p:nvPicPr>
          <p:cNvPr id="307203" name="Picture 3" descr="16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8604250" cy="6923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2824163" y="1073150"/>
            <a:ext cx="137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800" i="1">
                <a:latin typeface="Arial" charset="0"/>
              </a:rPr>
              <a:t>(estimation)</a:t>
            </a:r>
            <a:endParaRPr lang="ru-RU" sz="1800" i="1">
              <a:latin typeface="Arial" charset="0"/>
            </a:endParaRPr>
          </a:p>
        </p:txBody>
      </p:sp>
      <p:sp>
        <p:nvSpPr>
          <p:cNvPr id="307205" name="Rectangle 5"/>
          <p:cNvSpPr>
            <a:spLocks noChangeArrowheads="1"/>
          </p:cNvSpPr>
          <p:nvPr/>
        </p:nvSpPr>
        <p:spPr bwMode="auto">
          <a:xfrm>
            <a:off x="5724525" y="836613"/>
            <a:ext cx="73025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06" name="Rectangle 6"/>
          <p:cNvSpPr>
            <a:spLocks noChangeArrowheads="1"/>
          </p:cNvSpPr>
          <p:nvPr/>
        </p:nvSpPr>
        <p:spPr bwMode="auto">
          <a:xfrm>
            <a:off x="5580063" y="692150"/>
            <a:ext cx="431800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>
                <a:latin typeface="Symbol" pitchFamily="18" charset="2"/>
              </a:rPr>
              <a:t>m</a:t>
            </a:r>
            <a:endParaRPr lang="ru-RU">
              <a:latin typeface="Symbol" pitchFamily="18" charset="2"/>
            </a:endParaRPr>
          </a:p>
        </p:txBody>
      </p:sp>
      <p:sp>
        <p:nvSpPr>
          <p:cNvPr id="307207" name="Rectangle 7"/>
          <p:cNvSpPr>
            <a:spLocks noChangeArrowheads="1"/>
          </p:cNvSpPr>
          <p:nvPr/>
        </p:nvSpPr>
        <p:spPr bwMode="auto">
          <a:xfrm>
            <a:off x="5292725" y="692150"/>
            <a:ext cx="935038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latin typeface="Arial" charset="0"/>
              </a:rPr>
              <a:t>1</a:t>
            </a:r>
            <a:r>
              <a:rPr lang="en-US" b="1">
                <a:latin typeface="Symbol" pitchFamily="18" charset="2"/>
              </a:rPr>
              <a:t>m</a:t>
            </a:r>
            <a:r>
              <a:rPr lang="en-US" b="1">
                <a:latin typeface="Arial" charset="0"/>
              </a:rPr>
              <a:t>m)</a:t>
            </a:r>
            <a:endParaRPr lang="ru-RU" b="1">
              <a:latin typeface="Arial" charset="0"/>
            </a:endParaRPr>
          </a:p>
        </p:txBody>
      </p:sp>
      <p:sp>
        <p:nvSpPr>
          <p:cNvPr id="307208" name="Rectangle 8"/>
          <p:cNvSpPr>
            <a:spLocks noChangeArrowheads="1"/>
          </p:cNvSpPr>
          <p:nvPr/>
        </p:nvSpPr>
        <p:spPr bwMode="auto">
          <a:xfrm rot="-5400000">
            <a:off x="-53975" y="2006601"/>
            <a:ext cx="1150937" cy="6842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latin typeface="Symbol" pitchFamily="18" charset="2"/>
              </a:rPr>
              <a:t>m</a:t>
            </a:r>
            <a:r>
              <a:rPr lang="en-US" b="1">
                <a:latin typeface="Arial" charset="0"/>
              </a:rPr>
              <a:t>m/h</a:t>
            </a:r>
            <a:endParaRPr lang="ru-RU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8366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>
                <a:solidFill>
                  <a:schemeClr val="tx1"/>
                </a:solidFill>
              </a:rPr>
              <a:t>OPTICAL INVESTIGATIOM METHODS FOR KINEMATIC FLOW CHARACTERISTICS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3200" b="1" i="1" u="sng">
                <a:solidFill>
                  <a:schemeClr val="tx1"/>
                </a:solidFill>
              </a:rPr>
              <a:t>Measured data</a:t>
            </a:r>
            <a:endParaRPr lang="en-US" sz="3200">
              <a:solidFill>
                <a:schemeClr val="tx1"/>
              </a:solidFill>
            </a:endParaRPr>
          </a:p>
          <a:p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 b="1">
                <a:solidFill>
                  <a:schemeClr val="tx1"/>
                </a:solidFill>
              </a:rPr>
              <a:t>Profile velocity (average value of two components across the tube) in four cross section along the tube</a:t>
            </a:r>
          </a:p>
          <a:p>
            <a:r>
              <a:rPr lang="en-US" sz="3200" b="1">
                <a:solidFill>
                  <a:schemeClr val="tx1"/>
                </a:solidFill>
              </a:rPr>
              <a:t> Pulsation component of velocity</a:t>
            </a:r>
            <a:endParaRPr lang="ru-RU" sz="3200" b="1">
              <a:solidFill>
                <a:schemeClr val="tx1"/>
              </a:solidFill>
            </a:endParaRPr>
          </a:p>
          <a:p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3851275" y="2636838"/>
            <a:ext cx="1439863" cy="215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03" name="AutoShape 3"/>
          <p:cNvSpPr>
            <a:spLocks noChangeArrowheads="1"/>
          </p:cNvSpPr>
          <p:nvPr/>
        </p:nvSpPr>
        <p:spPr bwMode="auto">
          <a:xfrm>
            <a:off x="611188" y="2636838"/>
            <a:ext cx="3240087" cy="431800"/>
          </a:xfrm>
          <a:prstGeom prst="cube">
            <a:avLst>
              <a:gd name="adj" fmla="val 44838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200" b="1">
                <a:solidFill>
                  <a:schemeClr val="bg1"/>
                </a:solidFill>
                <a:latin typeface="Arial" charset="0"/>
              </a:rPr>
              <a:t>TRAVERSING SYSTEM</a:t>
            </a:r>
            <a:endParaRPr lang="ru-RU" sz="12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04" name="AutoShape 4"/>
          <p:cNvSpPr>
            <a:spLocks noChangeArrowheads="1"/>
          </p:cNvSpPr>
          <p:nvPr/>
        </p:nvSpPr>
        <p:spPr bwMode="auto">
          <a:xfrm>
            <a:off x="5075238" y="2636838"/>
            <a:ext cx="2520950" cy="431800"/>
          </a:xfrm>
          <a:prstGeom prst="cube">
            <a:avLst>
              <a:gd name="adj" fmla="val 44838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09605" name="Group 5"/>
          <p:cNvGrpSpPr>
            <a:grpSpLocks/>
          </p:cNvGrpSpPr>
          <p:nvPr/>
        </p:nvGrpSpPr>
        <p:grpSpPr bwMode="auto">
          <a:xfrm>
            <a:off x="5940425" y="2192338"/>
            <a:ext cx="936625" cy="574675"/>
            <a:chOff x="3742" y="1389"/>
            <a:chExt cx="590" cy="362"/>
          </a:xfrm>
        </p:grpSpPr>
        <p:sp>
          <p:nvSpPr>
            <p:cNvPr id="409606" name="Oval 6"/>
            <p:cNvSpPr>
              <a:spLocks noChangeArrowheads="1"/>
            </p:cNvSpPr>
            <p:nvPr/>
          </p:nvSpPr>
          <p:spPr bwMode="auto">
            <a:xfrm>
              <a:off x="3742" y="1389"/>
              <a:ext cx="590" cy="362"/>
            </a:xfrm>
            <a:prstGeom prst="ellipse">
              <a:avLst/>
            </a:prstGeom>
            <a:solidFill>
              <a:srgbClr val="9999FF"/>
            </a:solidFill>
            <a:ln w="9525">
              <a:round/>
              <a:headEnd/>
              <a:tailEnd/>
            </a:ln>
            <a:effectLst/>
            <a:scene3d>
              <a:camera prst="legacyPerspectiveFront">
                <a:rot lat="0" lon="4200000" rev="0"/>
              </a:camera>
              <a:lightRig rig="legacyFlat2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9999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7" name="Oval 7"/>
            <p:cNvSpPr>
              <a:spLocks noChangeArrowheads="1"/>
            </p:cNvSpPr>
            <p:nvPr/>
          </p:nvSpPr>
          <p:spPr bwMode="auto">
            <a:xfrm>
              <a:off x="3977" y="1434"/>
              <a:ext cx="136" cy="272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09608" name="AutoShape 8" descr="25%"/>
          <p:cNvSpPr>
            <a:spLocks noChangeArrowheads="1"/>
          </p:cNvSpPr>
          <p:nvPr/>
        </p:nvSpPr>
        <p:spPr bwMode="auto">
          <a:xfrm rot="16200000">
            <a:off x="5707857" y="1920081"/>
            <a:ext cx="368300" cy="1106487"/>
          </a:xfrm>
          <a:prstGeom prst="triangle">
            <a:avLst>
              <a:gd name="adj" fmla="val 44116"/>
            </a:avLst>
          </a:prstGeom>
          <a:pattFill prst="pct25">
            <a:fgClr>
              <a:srgbClr val="FF3300"/>
            </a:fgClr>
            <a:bgClr>
              <a:srgbClr val="FFFFFF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09609" name="Group 9"/>
          <p:cNvGrpSpPr>
            <a:grpSpLocks/>
          </p:cNvGrpSpPr>
          <p:nvPr/>
        </p:nvGrpSpPr>
        <p:grpSpPr bwMode="auto">
          <a:xfrm>
            <a:off x="5732463" y="2205038"/>
            <a:ext cx="355600" cy="576262"/>
            <a:chOff x="2517" y="2750"/>
            <a:chExt cx="408" cy="499"/>
          </a:xfrm>
        </p:grpSpPr>
        <p:sp>
          <p:nvSpPr>
            <p:cNvPr id="409610" name="Oval 10"/>
            <p:cNvSpPr>
              <a:spLocks noChangeArrowheads="1"/>
            </p:cNvSpPr>
            <p:nvPr/>
          </p:nvSpPr>
          <p:spPr bwMode="auto">
            <a:xfrm>
              <a:off x="2517" y="2750"/>
              <a:ext cx="408" cy="49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611" name="Oval 11"/>
            <p:cNvSpPr>
              <a:spLocks noChangeArrowheads="1"/>
            </p:cNvSpPr>
            <p:nvPr/>
          </p:nvSpPr>
          <p:spPr bwMode="auto">
            <a:xfrm>
              <a:off x="2639" y="2871"/>
              <a:ext cx="172" cy="2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09612" name="Text Box 12"/>
          <p:cNvSpPr txBox="1">
            <a:spLocks noChangeArrowheads="1"/>
          </p:cNvSpPr>
          <p:nvPr/>
        </p:nvSpPr>
        <p:spPr bwMode="auto">
          <a:xfrm>
            <a:off x="5229225" y="4767263"/>
            <a:ext cx="950913" cy="668337"/>
          </a:xfrm>
          <a:prstGeom prst="rect">
            <a:avLst/>
          </a:prstGeom>
          <a:solidFill>
            <a:srgbClr val="CCCC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200" b="1">
                <a:solidFill>
                  <a:schemeClr val="accent2"/>
                </a:solidFill>
                <a:latin typeface="Univers" pitchFamily="34" charset="0"/>
              </a:rPr>
              <a:t>Doppler</a:t>
            </a:r>
          </a:p>
          <a:p>
            <a:pPr algn="ctr"/>
            <a:r>
              <a:rPr lang="en-US" sz="1200" b="1">
                <a:solidFill>
                  <a:schemeClr val="accent2"/>
                </a:solidFill>
                <a:latin typeface="Univers" pitchFamily="34" charset="0"/>
              </a:rPr>
              <a:t> signal</a:t>
            </a:r>
          </a:p>
          <a:p>
            <a:pPr algn="ctr"/>
            <a:r>
              <a:rPr lang="en-US" sz="1200" b="1">
                <a:solidFill>
                  <a:schemeClr val="accent2"/>
                </a:solidFill>
                <a:latin typeface="Univers" pitchFamily="34" charset="0"/>
              </a:rPr>
              <a:t> processor</a:t>
            </a:r>
            <a:endParaRPr lang="en-GB" sz="1200" b="1">
              <a:solidFill>
                <a:schemeClr val="accent2"/>
              </a:solidFill>
              <a:latin typeface="Univers" pitchFamily="34" charset="0"/>
            </a:endParaRPr>
          </a:p>
        </p:txBody>
      </p:sp>
      <p:grpSp>
        <p:nvGrpSpPr>
          <p:cNvPr id="409613" name="Group 13"/>
          <p:cNvGrpSpPr>
            <a:grpSpLocks/>
          </p:cNvGrpSpPr>
          <p:nvPr/>
        </p:nvGrpSpPr>
        <p:grpSpPr bwMode="auto">
          <a:xfrm>
            <a:off x="882650" y="2193925"/>
            <a:ext cx="2206625" cy="576263"/>
            <a:chOff x="1071" y="2024"/>
            <a:chExt cx="1390" cy="363"/>
          </a:xfrm>
        </p:grpSpPr>
        <p:sp>
          <p:nvSpPr>
            <p:cNvPr id="409614" name="AutoShape 14"/>
            <p:cNvSpPr>
              <a:spLocks noChangeArrowheads="1"/>
            </p:cNvSpPr>
            <p:nvPr/>
          </p:nvSpPr>
          <p:spPr bwMode="auto">
            <a:xfrm>
              <a:off x="1701" y="2024"/>
              <a:ext cx="760" cy="363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9999FF">
                    <a:gamma/>
                    <a:shade val="46275"/>
                    <a:invGamma/>
                  </a:srgbClr>
                </a:gs>
                <a:gs pos="100000">
                  <a:srgbClr val="9999FF"/>
                </a:gs>
              </a:gsLst>
              <a:lin ang="0" scaled="1"/>
            </a:gradFill>
            <a:ln w="9525">
              <a:solidFill>
                <a:srgbClr val="99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Times New Roman" pitchFamily="18" charset="0"/>
                </a:rPr>
                <a:t>Sending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  <a:latin typeface="Times New Roman" pitchFamily="18" charset="0"/>
                </a:rPr>
                <a:t>optics</a:t>
              </a:r>
              <a:endParaRPr lang="ru-RU" sz="1400" b="1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09615" name="AutoShape 15"/>
            <p:cNvSpPr>
              <a:spLocks noChangeArrowheads="1"/>
            </p:cNvSpPr>
            <p:nvPr/>
          </p:nvSpPr>
          <p:spPr bwMode="auto">
            <a:xfrm>
              <a:off x="1071" y="2120"/>
              <a:ext cx="492" cy="227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9999FF">
                    <a:gamma/>
                    <a:shade val="46275"/>
                    <a:invGamma/>
                  </a:srgbClr>
                </a:gs>
                <a:gs pos="100000">
                  <a:srgbClr val="9999FF"/>
                </a:gs>
              </a:gsLst>
              <a:lin ang="0" scaled="1"/>
            </a:gradFill>
            <a:ln w="9525">
              <a:solidFill>
                <a:srgbClr val="99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b="1">
                  <a:solidFill>
                    <a:schemeClr val="bg1"/>
                  </a:solidFill>
                  <a:latin typeface="Times New Roman" pitchFamily="18" charset="0"/>
                </a:rPr>
                <a:t>Laser</a:t>
              </a:r>
              <a:endParaRPr lang="ru-RU" sz="1600" b="1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09616" name="Line 16"/>
            <p:cNvSpPr>
              <a:spLocks noChangeShapeType="1"/>
            </p:cNvSpPr>
            <p:nvPr/>
          </p:nvSpPr>
          <p:spPr bwMode="auto">
            <a:xfrm flipV="1">
              <a:off x="1519" y="2251"/>
              <a:ext cx="178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de-DE"/>
            </a:p>
          </p:txBody>
        </p:sp>
      </p:grpSp>
      <p:grpSp>
        <p:nvGrpSpPr>
          <p:cNvPr id="409617" name="Group 17"/>
          <p:cNvGrpSpPr>
            <a:grpSpLocks/>
          </p:cNvGrpSpPr>
          <p:nvPr/>
        </p:nvGrpSpPr>
        <p:grpSpPr bwMode="auto">
          <a:xfrm>
            <a:off x="2903538" y="3914775"/>
            <a:ext cx="1420812" cy="1423988"/>
            <a:chOff x="567" y="2341"/>
            <a:chExt cx="727" cy="731"/>
          </a:xfrm>
        </p:grpSpPr>
        <p:sp>
          <p:nvSpPr>
            <p:cNvPr id="409618" name="Rectangle 18"/>
            <p:cNvSpPr>
              <a:spLocks noChangeArrowheads="1"/>
            </p:cNvSpPr>
            <p:nvPr/>
          </p:nvSpPr>
          <p:spPr bwMode="auto">
            <a:xfrm>
              <a:off x="567" y="2869"/>
              <a:ext cx="727" cy="20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409619" name="Rectangle 19"/>
            <p:cNvSpPr>
              <a:spLocks noChangeArrowheads="1"/>
            </p:cNvSpPr>
            <p:nvPr/>
          </p:nvSpPr>
          <p:spPr bwMode="auto">
            <a:xfrm>
              <a:off x="623" y="2341"/>
              <a:ext cx="605" cy="487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409620" name="Rectangle 20"/>
            <p:cNvSpPr>
              <a:spLocks noChangeArrowheads="1"/>
            </p:cNvSpPr>
            <p:nvPr/>
          </p:nvSpPr>
          <p:spPr bwMode="auto">
            <a:xfrm>
              <a:off x="687" y="2382"/>
              <a:ext cx="484" cy="405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409621" name="Rectangle 21"/>
            <p:cNvSpPr>
              <a:spLocks noChangeArrowheads="1"/>
            </p:cNvSpPr>
            <p:nvPr/>
          </p:nvSpPr>
          <p:spPr bwMode="auto">
            <a:xfrm>
              <a:off x="678" y="2828"/>
              <a:ext cx="44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409622" name="Rectangle 22"/>
            <p:cNvSpPr>
              <a:spLocks noChangeArrowheads="1"/>
            </p:cNvSpPr>
            <p:nvPr/>
          </p:nvSpPr>
          <p:spPr bwMode="auto">
            <a:xfrm>
              <a:off x="1140" y="2828"/>
              <a:ext cx="44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/>
            </a:p>
          </p:txBody>
        </p:sp>
        <p:sp>
          <p:nvSpPr>
            <p:cNvPr id="409623" name="Text Box 23"/>
            <p:cNvSpPr txBox="1">
              <a:spLocks noChangeArrowheads="1"/>
            </p:cNvSpPr>
            <p:nvPr/>
          </p:nvSpPr>
          <p:spPr bwMode="auto">
            <a:xfrm>
              <a:off x="838" y="2880"/>
              <a:ext cx="21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GB" sz="1400" b="1">
                  <a:solidFill>
                    <a:schemeClr val="accent2"/>
                  </a:solidFill>
                  <a:latin typeface="Univers" pitchFamily="34" charset="0"/>
                </a:rPr>
                <a:t>PC</a:t>
              </a:r>
            </a:p>
          </p:txBody>
        </p:sp>
      </p:grpSp>
      <p:sp>
        <p:nvSpPr>
          <p:cNvPr id="409624" name="AutoShape 24"/>
          <p:cNvSpPr>
            <a:spLocks noChangeArrowheads="1"/>
          </p:cNvSpPr>
          <p:nvPr/>
        </p:nvSpPr>
        <p:spPr bwMode="auto">
          <a:xfrm>
            <a:off x="4356100" y="4983163"/>
            <a:ext cx="865188" cy="287337"/>
          </a:xfrm>
          <a:prstGeom prst="leftArrow">
            <a:avLst>
              <a:gd name="adj1" fmla="val 50000"/>
              <a:gd name="adj2" fmla="val 75276"/>
            </a:avLst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09625" name="Group 25"/>
          <p:cNvGrpSpPr>
            <a:grpSpLocks/>
          </p:cNvGrpSpPr>
          <p:nvPr/>
        </p:nvGrpSpPr>
        <p:grpSpPr bwMode="auto">
          <a:xfrm>
            <a:off x="4140200" y="1268413"/>
            <a:ext cx="850900" cy="2362200"/>
            <a:chOff x="2608" y="799"/>
            <a:chExt cx="536" cy="1488"/>
          </a:xfrm>
        </p:grpSpPr>
        <p:grpSp>
          <p:nvGrpSpPr>
            <p:cNvPr id="409626" name="Group 26"/>
            <p:cNvGrpSpPr>
              <a:grpSpLocks/>
            </p:cNvGrpSpPr>
            <p:nvPr/>
          </p:nvGrpSpPr>
          <p:grpSpPr bwMode="auto">
            <a:xfrm>
              <a:off x="3107" y="890"/>
              <a:ext cx="37" cy="1360"/>
              <a:chOff x="3424" y="890"/>
              <a:chExt cx="37" cy="1360"/>
            </a:xfrm>
          </p:grpSpPr>
          <p:sp>
            <p:nvSpPr>
              <p:cNvPr id="409627" name="Line 27"/>
              <p:cNvSpPr>
                <a:spLocks noChangeShapeType="1"/>
              </p:cNvSpPr>
              <p:nvPr/>
            </p:nvSpPr>
            <p:spPr bwMode="auto">
              <a:xfrm>
                <a:off x="3443" y="890"/>
                <a:ext cx="0" cy="52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9628" name="Line 28"/>
              <p:cNvSpPr>
                <a:spLocks noChangeShapeType="1"/>
              </p:cNvSpPr>
              <p:nvPr/>
            </p:nvSpPr>
            <p:spPr bwMode="auto">
              <a:xfrm>
                <a:off x="3443" y="1724"/>
                <a:ext cx="0" cy="52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9629" name="Line 29"/>
              <p:cNvSpPr>
                <a:spLocks noChangeShapeType="1"/>
              </p:cNvSpPr>
              <p:nvPr/>
            </p:nvSpPr>
            <p:spPr bwMode="auto">
              <a:xfrm>
                <a:off x="3424" y="890"/>
                <a:ext cx="0" cy="13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9630" name="Line 30"/>
              <p:cNvSpPr>
                <a:spLocks noChangeShapeType="1"/>
              </p:cNvSpPr>
              <p:nvPr/>
            </p:nvSpPr>
            <p:spPr bwMode="auto">
              <a:xfrm>
                <a:off x="3461" y="890"/>
                <a:ext cx="0" cy="13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409631" name="Group 31"/>
            <p:cNvGrpSpPr>
              <a:grpSpLocks/>
            </p:cNvGrpSpPr>
            <p:nvPr/>
          </p:nvGrpSpPr>
          <p:grpSpPr bwMode="auto">
            <a:xfrm>
              <a:off x="2608" y="845"/>
              <a:ext cx="37" cy="1406"/>
              <a:chOff x="3091" y="845"/>
              <a:chExt cx="37" cy="1406"/>
            </a:xfrm>
          </p:grpSpPr>
          <p:sp>
            <p:nvSpPr>
              <p:cNvPr id="409632" name="Line 32"/>
              <p:cNvSpPr>
                <a:spLocks noChangeShapeType="1"/>
              </p:cNvSpPr>
              <p:nvPr/>
            </p:nvSpPr>
            <p:spPr bwMode="auto">
              <a:xfrm>
                <a:off x="3107" y="845"/>
                <a:ext cx="0" cy="5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9633" name="Line 33"/>
              <p:cNvSpPr>
                <a:spLocks noChangeShapeType="1"/>
              </p:cNvSpPr>
              <p:nvPr/>
            </p:nvSpPr>
            <p:spPr bwMode="auto">
              <a:xfrm>
                <a:off x="3107" y="1707"/>
                <a:ext cx="0" cy="5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9634" name="Line 34"/>
              <p:cNvSpPr>
                <a:spLocks noChangeShapeType="1"/>
              </p:cNvSpPr>
              <p:nvPr/>
            </p:nvSpPr>
            <p:spPr bwMode="auto">
              <a:xfrm>
                <a:off x="3091" y="845"/>
                <a:ext cx="0" cy="14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9635" name="Line 35"/>
              <p:cNvSpPr>
                <a:spLocks noChangeShapeType="1"/>
              </p:cNvSpPr>
              <p:nvPr/>
            </p:nvSpPr>
            <p:spPr bwMode="auto">
              <a:xfrm>
                <a:off x="3128" y="845"/>
                <a:ext cx="0" cy="14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09636" name="Rectangle 36" descr="30%"/>
            <p:cNvSpPr>
              <a:spLocks noChangeArrowheads="1"/>
            </p:cNvSpPr>
            <p:nvPr/>
          </p:nvSpPr>
          <p:spPr bwMode="auto">
            <a:xfrm>
              <a:off x="2653" y="845"/>
              <a:ext cx="454" cy="1406"/>
            </a:xfrm>
            <a:prstGeom prst="rect">
              <a:avLst/>
            </a:prstGeom>
            <a:pattFill prst="pct30">
              <a:fgClr>
                <a:srgbClr val="00FFFF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637" name="Freeform 37"/>
            <p:cNvSpPr>
              <a:spLocks/>
            </p:cNvSpPr>
            <p:nvPr/>
          </p:nvSpPr>
          <p:spPr bwMode="auto">
            <a:xfrm>
              <a:off x="2643" y="2200"/>
              <a:ext cx="476" cy="59"/>
            </a:xfrm>
            <a:custGeom>
              <a:avLst/>
              <a:gdLst>
                <a:gd name="T0" fmla="*/ 0 w 476"/>
                <a:gd name="T1" fmla="*/ 40 h 59"/>
                <a:gd name="T2" fmla="*/ 80 w 476"/>
                <a:gd name="T3" fmla="*/ 40 h 59"/>
                <a:gd name="T4" fmla="*/ 464 w 476"/>
                <a:gd name="T5" fmla="*/ 51 h 59"/>
                <a:gd name="T6" fmla="*/ 424 w 476"/>
                <a:gd name="T7" fmla="*/ 24 h 59"/>
                <a:gd name="T8" fmla="*/ 336 w 476"/>
                <a:gd name="T9" fmla="*/ 0 h 59"/>
                <a:gd name="T10" fmla="*/ 80 w 476"/>
                <a:gd name="T11" fmla="*/ 8 h 59"/>
                <a:gd name="T12" fmla="*/ 0 w 476"/>
                <a:gd name="T13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6" h="59">
                  <a:moveTo>
                    <a:pt x="0" y="40"/>
                  </a:moveTo>
                  <a:cubicBezTo>
                    <a:pt x="27" y="40"/>
                    <a:pt x="53" y="40"/>
                    <a:pt x="80" y="40"/>
                  </a:cubicBezTo>
                  <a:lnTo>
                    <a:pt x="464" y="51"/>
                  </a:lnTo>
                  <a:cubicBezTo>
                    <a:pt x="404" y="44"/>
                    <a:pt x="476" y="59"/>
                    <a:pt x="424" y="24"/>
                  </a:cubicBezTo>
                  <a:cubicBezTo>
                    <a:pt x="406" y="12"/>
                    <a:pt x="357" y="5"/>
                    <a:pt x="336" y="0"/>
                  </a:cubicBezTo>
                  <a:cubicBezTo>
                    <a:pt x="251" y="3"/>
                    <a:pt x="165" y="3"/>
                    <a:pt x="80" y="8"/>
                  </a:cubicBezTo>
                  <a:cubicBezTo>
                    <a:pt x="29" y="11"/>
                    <a:pt x="43" y="40"/>
                    <a:pt x="0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638" name="Rectangle 38"/>
            <p:cNvSpPr>
              <a:spLocks noChangeArrowheads="1"/>
            </p:cNvSpPr>
            <p:nvPr/>
          </p:nvSpPr>
          <p:spPr bwMode="auto">
            <a:xfrm>
              <a:off x="2659" y="2242"/>
              <a:ext cx="409" cy="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639" name="Freeform 39"/>
            <p:cNvSpPr>
              <a:spLocks/>
            </p:cNvSpPr>
            <p:nvPr/>
          </p:nvSpPr>
          <p:spPr bwMode="auto">
            <a:xfrm>
              <a:off x="2653" y="843"/>
              <a:ext cx="454" cy="54"/>
            </a:xfrm>
            <a:custGeom>
              <a:avLst/>
              <a:gdLst>
                <a:gd name="T0" fmla="*/ 0 w 454"/>
                <a:gd name="T1" fmla="*/ 2 h 54"/>
                <a:gd name="T2" fmla="*/ 454 w 454"/>
                <a:gd name="T3" fmla="*/ 2 h 54"/>
                <a:gd name="T4" fmla="*/ 429 w 454"/>
                <a:gd name="T5" fmla="*/ 54 h 54"/>
                <a:gd name="T6" fmla="*/ 252 w 454"/>
                <a:gd name="T7" fmla="*/ 51 h 54"/>
                <a:gd name="T8" fmla="*/ 162 w 454"/>
                <a:gd name="T9" fmla="*/ 21 h 54"/>
                <a:gd name="T10" fmla="*/ 0 w 454"/>
                <a:gd name="T11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4" h="54">
                  <a:moveTo>
                    <a:pt x="0" y="2"/>
                  </a:moveTo>
                  <a:lnTo>
                    <a:pt x="454" y="2"/>
                  </a:lnTo>
                  <a:cubicBezTo>
                    <a:pt x="447" y="20"/>
                    <a:pt x="446" y="43"/>
                    <a:pt x="429" y="54"/>
                  </a:cubicBezTo>
                  <a:cubicBezTo>
                    <a:pt x="370" y="53"/>
                    <a:pt x="311" y="53"/>
                    <a:pt x="252" y="51"/>
                  </a:cubicBezTo>
                  <a:cubicBezTo>
                    <a:pt x="218" y="50"/>
                    <a:pt x="193" y="26"/>
                    <a:pt x="162" y="21"/>
                  </a:cubicBezTo>
                  <a:cubicBezTo>
                    <a:pt x="110" y="0"/>
                    <a:pt x="51" y="25"/>
                    <a:pt x="0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640" name="Rectangle 40"/>
            <p:cNvSpPr>
              <a:spLocks noChangeArrowheads="1"/>
            </p:cNvSpPr>
            <p:nvPr/>
          </p:nvSpPr>
          <p:spPr bwMode="auto">
            <a:xfrm>
              <a:off x="2880" y="799"/>
              <a:ext cx="227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9641" name="Rectangle 41"/>
            <p:cNvSpPr>
              <a:spLocks noChangeArrowheads="1"/>
            </p:cNvSpPr>
            <p:nvPr/>
          </p:nvSpPr>
          <p:spPr bwMode="auto">
            <a:xfrm>
              <a:off x="2662" y="802"/>
              <a:ext cx="264" cy="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09642" name="Group 42"/>
          <p:cNvGrpSpPr>
            <a:grpSpLocks/>
          </p:cNvGrpSpPr>
          <p:nvPr/>
        </p:nvGrpSpPr>
        <p:grpSpPr bwMode="auto">
          <a:xfrm>
            <a:off x="3236913" y="2301875"/>
            <a:ext cx="2692400" cy="360363"/>
            <a:chOff x="2039" y="1450"/>
            <a:chExt cx="1696" cy="227"/>
          </a:xfrm>
        </p:grpSpPr>
        <p:sp>
          <p:nvSpPr>
            <p:cNvPr id="409643" name="Oval 43"/>
            <p:cNvSpPr>
              <a:spLocks noChangeArrowheads="1"/>
            </p:cNvSpPr>
            <p:nvPr/>
          </p:nvSpPr>
          <p:spPr bwMode="auto">
            <a:xfrm>
              <a:off x="2039" y="1450"/>
              <a:ext cx="318" cy="227"/>
            </a:xfrm>
            <a:prstGeom prst="ellipse">
              <a:avLst/>
            </a:prstGeom>
            <a:solidFill>
              <a:srgbClr val="9999FF"/>
            </a:solidFill>
            <a:ln w="9525">
              <a:round/>
              <a:headEnd/>
              <a:tailEnd/>
            </a:ln>
            <a:effectLst/>
            <a:scene3d>
              <a:camera prst="legacyPerspectiveFront">
                <a:rot lat="300000" lon="17099998" rev="0"/>
              </a:camera>
              <a:lightRig rig="legacyFlat4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99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grpSp>
          <p:nvGrpSpPr>
            <p:cNvPr id="409644" name="Group 44"/>
            <p:cNvGrpSpPr>
              <a:grpSpLocks/>
            </p:cNvGrpSpPr>
            <p:nvPr/>
          </p:nvGrpSpPr>
          <p:grpSpPr bwMode="auto">
            <a:xfrm>
              <a:off x="2192" y="1464"/>
              <a:ext cx="1543" cy="210"/>
              <a:chOff x="793" y="2478"/>
              <a:chExt cx="1543" cy="210"/>
            </a:xfrm>
          </p:grpSpPr>
          <p:sp>
            <p:nvSpPr>
              <p:cNvPr id="409645" name="Line 45"/>
              <p:cNvSpPr>
                <a:spLocks noChangeShapeType="1"/>
              </p:cNvSpPr>
              <p:nvPr/>
            </p:nvSpPr>
            <p:spPr bwMode="auto">
              <a:xfrm>
                <a:off x="793" y="2507"/>
                <a:ext cx="1543" cy="181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9646" name="Line 46"/>
              <p:cNvSpPr>
                <a:spLocks noChangeShapeType="1"/>
              </p:cNvSpPr>
              <p:nvPr/>
            </p:nvSpPr>
            <p:spPr bwMode="auto">
              <a:xfrm flipV="1">
                <a:off x="793" y="2478"/>
                <a:ext cx="1543" cy="181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409647" name="Text Box 47"/>
          <p:cNvSpPr txBox="1">
            <a:spLocks noChangeArrowheads="1"/>
          </p:cNvSpPr>
          <p:nvPr/>
        </p:nvSpPr>
        <p:spPr bwMode="auto">
          <a:xfrm>
            <a:off x="6526213" y="2205038"/>
            <a:ext cx="9255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400" b="1">
                <a:solidFill>
                  <a:schemeClr val="bg1"/>
                </a:solidFill>
                <a:latin typeface="Times New Roman" pitchFamily="18" charset="0"/>
              </a:rPr>
              <a:t>Receiving</a:t>
            </a:r>
          </a:p>
          <a:p>
            <a:pPr algn="ctr" eaLnBrk="1" hangingPunct="1"/>
            <a:r>
              <a:rPr lang="en-US" sz="1400" b="1">
                <a:solidFill>
                  <a:schemeClr val="bg1"/>
                </a:solidFill>
                <a:latin typeface="Times New Roman" pitchFamily="18" charset="0"/>
              </a:rPr>
              <a:t>module</a:t>
            </a:r>
            <a:endParaRPr lang="ru-RU" sz="14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09648" name="Text Box 48"/>
          <p:cNvSpPr txBox="1">
            <a:spLocks noChangeArrowheads="1"/>
          </p:cNvSpPr>
          <p:nvPr/>
        </p:nvSpPr>
        <p:spPr bwMode="auto">
          <a:xfrm>
            <a:off x="5435600" y="2781300"/>
            <a:ext cx="885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400" b="1">
                <a:solidFill>
                  <a:schemeClr val="accent2"/>
                </a:solidFill>
                <a:latin typeface="Times New Roman" pitchFamily="18" charset="0"/>
              </a:rPr>
              <a:t>Aperture</a:t>
            </a:r>
            <a:endParaRPr lang="ru-RU" sz="14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09649" name="AutoShape 49"/>
          <p:cNvSpPr>
            <a:spLocks noChangeArrowheads="1"/>
          </p:cNvSpPr>
          <p:nvPr/>
        </p:nvSpPr>
        <p:spPr bwMode="auto">
          <a:xfrm>
            <a:off x="4427538" y="1773238"/>
            <a:ext cx="215900" cy="647700"/>
          </a:xfrm>
          <a:prstGeom prst="up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50" name="Text Box 50"/>
          <p:cNvSpPr txBox="1">
            <a:spLocks noChangeArrowheads="1"/>
          </p:cNvSpPr>
          <p:nvPr/>
        </p:nvSpPr>
        <p:spPr bwMode="auto">
          <a:xfrm>
            <a:off x="4356100" y="1341438"/>
            <a:ext cx="576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Arial" charset="0"/>
              </a:rPr>
              <a:t>v</a:t>
            </a:r>
            <a:endParaRPr lang="ru-RU" sz="2800" b="1" i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09651" name="AutoShape 51" descr="25%"/>
          <p:cNvSpPr>
            <a:spLocks noChangeArrowheads="1"/>
          </p:cNvSpPr>
          <p:nvPr/>
        </p:nvSpPr>
        <p:spPr bwMode="auto">
          <a:xfrm rot="16200000">
            <a:off x="5260182" y="1893094"/>
            <a:ext cx="190500" cy="1169987"/>
          </a:xfrm>
          <a:prstGeom prst="triangle">
            <a:avLst>
              <a:gd name="adj" fmla="val 44116"/>
            </a:avLst>
          </a:prstGeom>
          <a:pattFill prst="pct25">
            <a:fgClr>
              <a:srgbClr val="FF3300"/>
            </a:fgClr>
            <a:bgClr>
              <a:srgbClr val="FFFFFF"/>
            </a:bgClr>
          </a:patt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52" name="Freeform 52"/>
          <p:cNvSpPr>
            <a:spLocks/>
          </p:cNvSpPr>
          <p:nvPr/>
        </p:nvSpPr>
        <p:spPr bwMode="auto">
          <a:xfrm>
            <a:off x="6156325" y="2492375"/>
            <a:ext cx="1871663" cy="2592388"/>
          </a:xfrm>
          <a:custGeom>
            <a:avLst/>
            <a:gdLst>
              <a:gd name="T0" fmla="*/ 816 w 1179"/>
              <a:gd name="T1" fmla="*/ 0 h 1633"/>
              <a:gd name="T2" fmla="*/ 1179 w 1179"/>
              <a:gd name="T3" fmla="*/ 0 h 1633"/>
              <a:gd name="T4" fmla="*/ 1179 w 1179"/>
              <a:gd name="T5" fmla="*/ 1633 h 1633"/>
              <a:gd name="T6" fmla="*/ 0 w 1179"/>
              <a:gd name="T7" fmla="*/ 1633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9" h="1633">
                <a:moveTo>
                  <a:pt x="816" y="0"/>
                </a:moveTo>
                <a:lnTo>
                  <a:pt x="1179" y="0"/>
                </a:lnTo>
                <a:lnTo>
                  <a:pt x="1179" y="1633"/>
                </a:lnTo>
                <a:lnTo>
                  <a:pt x="0" y="1633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53" name="Rectangle 53"/>
          <p:cNvSpPr>
            <a:spLocks noChangeArrowheads="1"/>
          </p:cNvSpPr>
          <p:nvPr/>
        </p:nvSpPr>
        <p:spPr bwMode="auto">
          <a:xfrm>
            <a:off x="3635375" y="2852738"/>
            <a:ext cx="1439863" cy="215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54" name="Line 54"/>
          <p:cNvSpPr>
            <a:spLocks noChangeShapeType="1"/>
          </p:cNvSpPr>
          <p:nvPr/>
        </p:nvSpPr>
        <p:spPr bwMode="auto">
          <a:xfrm>
            <a:off x="3851275" y="2924175"/>
            <a:ext cx="863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9658" name="Rectangle 58"/>
          <p:cNvSpPr>
            <a:spLocks noChangeArrowheads="1"/>
          </p:cNvSpPr>
          <p:nvPr/>
        </p:nvSpPr>
        <p:spPr bwMode="auto">
          <a:xfrm>
            <a:off x="2124075" y="158750"/>
            <a:ext cx="3721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 b="1"/>
              <a:t>VELOCIMETER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60350"/>
            <a:ext cx="8229600" cy="792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>
                <a:solidFill>
                  <a:schemeClr val="tx1"/>
                </a:solidFill>
              </a:rPr>
              <a:t>LDA SYSTEM WITH BRAGG CELL AND LASER BEAM EXPANDER</a:t>
            </a:r>
            <a:endParaRPr lang="ru-RU" sz="2000" b="1">
              <a:solidFill>
                <a:schemeClr val="tx1"/>
              </a:solidFill>
            </a:endParaRPr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>
            <p:ph idx="1"/>
          </p:nvPr>
        </p:nvGraphicFramePr>
        <p:xfrm>
          <a:off x="468313" y="1700213"/>
          <a:ext cx="8064500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7" name="Рисунок" r:id="rId3" imgW="6019800" imgH="1965960" progId="Word.Picture.8">
                  <p:embed/>
                </p:oleObj>
              </mc:Choice>
              <mc:Fallback>
                <p:oleObj name="Рисунок" r:id="rId3" imgW="6019800" imgH="196596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700213"/>
                        <a:ext cx="8064500" cy="263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35" name="Rectangle 7"/>
          <p:cNvSpPr>
            <a:spLocks noChangeArrowheads="1"/>
          </p:cNvSpPr>
          <p:nvPr/>
        </p:nvSpPr>
        <p:spPr bwMode="auto">
          <a:xfrm>
            <a:off x="1763713" y="4221163"/>
            <a:ext cx="590391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  <a:p>
            <a:r>
              <a:rPr lang="en-US"/>
              <a:t>1 - laser; 2,4 – beam splitter; 3 – Bragg cell; 5 – beam expander;</a:t>
            </a:r>
            <a:endParaRPr lang="ru-RU"/>
          </a:p>
          <a:p>
            <a:r>
              <a:rPr lang="en-US"/>
              <a:t>6 – frontal lens; 7 – working portion; 8 – LD receiving lens; </a:t>
            </a:r>
            <a:br>
              <a:rPr lang="en-US"/>
            </a:br>
            <a:r>
              <a:rPr lang="en-US"/>
              <a:t>9 – photoelectric multiplier.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>
                <a:solidFill>
                  <a:schemeClr val="tx1"/>
                </a:solidFill>
              </a:rPr>
              <a:t>BLOCK-DIAGRAM OF  THE LDA DATA ACQUISITION MEASUREMENT SYSTEM</a:t>
            </a:r>
            <a:endParaRPr lang="ru-RU" sz="2400" b="1">
              <a:solidFill>
                <a:schemeClr val="tx1"/>
              </a:solidFill>
            </a:endParaRPr>
          </a:p>
        </p:txBody>
      </p:sp>
      <p:graphicFrame>
        <p:nvGraphicFramePr>
          <p:cNvPr id="254980" name="Object 4"/>
          <p:cNvGraphicFramePr>
            <a:graphicFrameLocks noChangeAspect="1"/>
          </p:cNvGraphicFramePr>
          <p:nvPr>
            <p:ph idx="1"/>
          </p:nvPr>
        </p:nvGraphicFramePr>
        <p:xfrm>
          <a:off x="539750" y="881063"/>
          <a:ext cx="7127875" cy="435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4" name="Рисунок" r:id="rId3" imgW="4995672" imgH="3049524" progId="Word.Picture.8">
                  <p:embed/>
                </p:oleObj>
              </mc:Choice>
              <mc:Fallback>
                <p:oleObj name="Рисунок" r:id="rId3" imgW="4995672" imgH="3049524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881063"/>
                        <a:ext cx="7127875" cy="435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982" name="Rectangle 6"/>
          <p:cNvSpPr>
            <a:spLocks noChangeArrowheads="1"/>
          </p:cNvSpPr>
          <p:nvPr/>
        </p:nvSpPr>
        <p:spPr bwMode="auto">
          <a:xfrm>
            <a:off x="1476375" y="5013325"/>
            <a:ext cx="5815013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/>
              <a:t>				       </a:t>
            </a:r>
            <a:endParaRPr lang="ru-RU"/>
          </a:p>
          <a:p>
            <a:r>
              <a:rPr lang="en-US" sz="1400"/>
              <a:t>1 – light detector device; 2 – working portion; 3 – optical forming system; 4 – laser; 5 – PEM power supply; 6 -  Bragg cell driver; 7-laser power supply; 8- stepper; 9 – stepper power supply and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1" name="Rectangle 5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>
                <a:solidFill>
                  <a:schemeClr val="tx1"/>
                </a:solidFill>
              </a:rPr>
              <a:t>REMOTE CONTROL ACTUATOR</a:t>
            </a:r>
            <a:endParaRPr lang="ru-RU" sz="2400" b="1">
              <a:solidFill>
                <a:schemeClr val="tx1"/>
              </a:solidFill>
            </a:endParaRPr>
          </a:p>
        </p:txBody>
      </p:sp>
      <p:pic>
        <p:nvPicPr>
          <p:cNvPr id="290820" name="Picture 4" descr="рис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95" b="8923"/>
          <a:stretch>
            <a:fillRect/>
          </a:stretch>
        </p:blipFill>
        <p:spPr>
          <a:xfrm>
            <a:off x="1979613" y="1484313"/>
            <a:ext cx="4868862" cy="3341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0824" name="Rectangle 8"/>
          <p:cNvSpPr>
            <a:spLocks noChangeArrowheads="1"/>
          </p:cNvSpPr>
          <p:nvPr/>
        </p:nvSpPr>
        <p:spPr bwMode="auto">
          <a:xfrm>
            <a:off x="755650" y="5013325"/>
            <a:ext cx="73247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 – stepper;  2 – lead screw;  3 – guide;  4 – microswitches;</a:t>
            </a:r>
            <a:endParaRPr lang="ru-RU"/>
          </a:p>
          <a:p>
            <a:r>
              <a:rPr lang="en-US"/>
              <a:t>5 – scale bar;  6 – handle;  7 – bracket;  8 – movable platform;</a:t>
            </a:r>
            <a:endParaRPr lang="ru-RU"/>
          </a:p>
          <a:p>
            <a:r>
              <a:rPr lang="en-US"/>
              <a:t>9 – steel structure.</a:t>
            </a:r>
            <a:endParaRPr lang="ru-RU"/>
          </a:p>
          <a:p>
            <a:pPr>
              <a:spcBef>
                <a:spcPct val="50000"/>
              </a:spcBef>
            </a:pPr>
            <a:endParaRPr lang="ru-RU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ChangeArrowheads="1"/>
          </p:cNvSpPr>
          <p:nvPr/>
        </p:nvSpPr>
        <p:spPr bwMode="auto">
          <a:xfrm>
            <a:off x="323850" y="0"/>
            <a:ext cx="81359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sz="2400" b="1">
                <a:latin typeface="Arial" charset="0"/>
                <a:cs typeface="Times New Roman" pitchFamily="18" charset="0"/>
              </a:rPr>
              <a:t>BASIC SPECIFICATIONS OF LDA OPTICAL  MODULES </a:t>
            </a:r>
            <a:endParaRPr lang="ru-RU" sz="2400">
              <a:latin typeface="Arial" charset="0"/>
            </a:endParaRPr>
          </a:p>
          <a:p>
            <a:endParaRPr lang="ru-RU" sz="2400">
              <a:latin typeface="Arial" charset="0"/>
            </a:endParaRPr>
          </a:p>
        </p:txBody>
      </p:sp>
      <p:sp>
        <p:nvSpPr>
          <p:cNvPr id="294915" name="Rectangle 3"/>
          <p:cNvSpPr>
            <a:spLocks noChangeArrowheads="1"/>
          </p:cNvSpPr>
          <p:nvPr/>
        </p:nvSpPr>
        <p:spPr bwMode="auto">
          <a:xfrm flipV="1">
            <a:off x="2284413" y="-5622925"/>
            <a:ext cx="184150" cy="665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sz="1100">
                <a:latin typeface="Times New Roman" pitchFamily="18" charset="0"/>
                <a:cs typeface="Times New Roman" pitchFamily="18" charset="0"/>
              </a:rPr>
              <a:t>Tansmission system </a:t>
            </a:r>
            <a:r>
              <a:rPr lang="en-US" sz="11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focal</a:t>
            </a:r>
            <a:r>
              <a:rPr lang="en-US" sz="1100">
                <a:latin typeface="Times New Roman" pitchFamily="18" charset="0"/>
                <a:cs typeface="Times New Roman" pitchFamily="18" charset="0"/>
              </a:rPr>
              <a:t> distance F, mm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294916" name="Object 4"/>
          <p:cNvGraphicFramePr>
            <a:graphicFrameLocks noChangeAspect="1"/>
          </p:cNvGraphicFramePr>
          <p:nvPr/>
        </p:nvGraphicFramePr>
        <p:xfrm>
          <a:off x="0" y="603250"/>
          <a:ext cx="1238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15" name="Формула" r:id="rId3" imgW="126890" imgH="241091" progId="Equation.3">
                  <p:embed/>
                </p:oleObj>
              </mc:Choice>
              <mc:Fallback>
                <p:oleObj name="Формула" r:id="rId3" imgW="126890" imgH="24109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03250"/>
                        <a:ext cx="1238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4917" name="Object 5"/>
          <p:cNvGraphicFramePr>
            <a:graphicFrameLocks noChangeAspect="1"/>
          </p:cNvGraphicFramePr>
          <p:nvPr/>
        </p:nvGraphicFramePr>
        <p:xfrm>
          <a:off x="-390525" y="447675"/>
          <a:ext cx="26511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16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90525" y="447675"/>
                        <a:ext cx="265112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013" name="Group 101"/>
          <p:cNvGraphicFramePr>
            <a:graphicFrameLocks noGrp="1"/>
          </p:cNvGraphicFramePr>
          <p:nvPr/>
        </p:nvGraphicFramePr>
        <p:xfrm>
          <a:off x="250825" y="908050"/>
          <a:ext cx="7993063" cy="5113338"/>
        </p:xfrm>
        <a:graphic>
          <a:graphicData uri="http://schemas.openxmlformats.org/drawingml/2006/table">
            <a:tbl>
              <a:tblPr/>
              <a:tblGrid>
                <a:gridCol w="2536825"/>
                <a:gridCol w="1466850"/>
                <a:gridCol w="1400175"/>
                <a:gridCol w="1319213"/>
                <a:gridCol w="471487"/>
                <a:gridCol w="798513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Laser type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Semiconductor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He-Ne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Semiconductor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Semiconductor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Laser wavelength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l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μm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0.6328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Laser power, mW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Bragg cell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Beam expanding ratio Е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Transmission system focal distance F, mm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 detector optics focal distance, mm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Beam convergence angle, degrees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15.6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Characteristic dimension of the measurement space 2b, μm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272,35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Fringe step, μm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3.77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2.87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Fringe number, ea.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Velocity range, m/s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+0.05 to+11.0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-8.0 to 8.0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-1.0 to +8.5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+0.005 to +7.0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5010" name="Rectangle 98"/>
          <p:cNvSpPr>
            <a:spLocks noChangeArrowheads="1"/>
          </p:cNvSpPr>
          <p:nvPr/>
        </p:nvSpPr>
        <p:spPr bwMode="auto">
          <a:xfrm>
            <a:off x="0" y="6254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ru-RU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86868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>
                <a:solidFill>
                  <a:schemeClr val="tx1"/>
                </a:solidFill>
              </a:rPr>
              <a:t>LDA SYSTEM FOR RECORDING THE VELOCITY FIELDS</a:t>
            </a:r>
            <a:r>
              <a:rPr lang="ru-RU" sz="2400" b="1">
                <a:solidFill>
                  <a:schemeClr val="tx1"/>
                </a:solidFill>
              </a:rPr>
              <a:t/>
            </a:r>
            <a:br>
              <a:rPr lang="ru-RU" sz="2400" b="1">
                <a:solidFill>
                  <a:schemeClr val="tx1"/>
                </a:solidFill>
              </a:rPr>
            </a:br>
            <a:endParaRPr lang="ru-RU" sz="2400" b="1">
              <a:solidFill>
                <a:schemeClr val="tx1"/>
              </a:solidFill>
            </a:endParaRPr>
          </a:p>
        </p:txBody>
      </p:sp>
      <p:pic>
        <p:nvPicPr>
          <p:cNvPr id="292868" name="Picture 4" descr="рис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8" b="10899"/>
          <a:stretch>
            <a:fillRect/>
          </a:stretch>
        </p:blipFill>
        <p:spPr>
          <a:xfrm>
            <a:off x="1116013" y="836613"/>
            <a:ext cx="2843212" cy="5256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2870" name="Rectangle 6"/>
          <p:cNvSpPr>
            <a:spLocks noChangeArrowheads="1"/>
          </p:cNvSpPr>
          <p:nvPr/>
        </p:nvSpPr>
        <p:spPr bwMode="auto">
          <a:xfrm>
            <a:off x="4500563" y="4581525"/>
            <a:ext cx="37973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/>
              <a:t> 1 – Steel structure;</a:t>
            </a:r>
          </a:p>
          <a:p>
            <a:r>
              <a:rPr lang="en-US" sz="1400"/>
              <a:t> 2 – measurement set;  </a:t>
            </a:r>
          </a:p>
          <a:p>
            <a:r>
              <a:rPr lang="en-US" sz="1400"/>
              <a:t> 3– working portion;</a:t>
            </a:r>
            <a:endParaRPr lang="ru-RU" sz="1400"/>
          </a:p>
          <a:p>
            <a:r>
              <a:rPr lang="en-US" sz="1400"/>
              <a:t> 4 – control panel; </a:t>
            </a:r>
          </a:p>
          <a:p>
            <a:r>
              <a:rPr lang="en-US" sz="1400"/>
              <a:t> 5 – service platform</a:t>
            </a:r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64" name="Object 4"/>
          <p:cNvGraphicFramePr>
            <a:graphicFrameLocks noChangeAspect="1"/>
          </p:cNvGraphicFramePr>
          <p:nvPr>
            <p:ph idx="1"/>
          </p:nvPr>
        </p:nvGraphicFramePr>
        <p:xfrm>
          <a:off x="755650" y="0"/>
          <a:ext cx="6624638" cy="328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68" name="Диаграмма" r:id="rId3" imgW="8334451" imgH="3590809" progId="Excel.Chart.8">
                  <p:embed/>
                </p:oleObj>
              </mc:Choice>
              <mc:Fallback>
                <p:oleObj name="Диаграмма" r:id="rId3" imgW="8334451" imgH="3590809" progId="Excel.Chart.8">
                  <p:embed/>
                  <p:pic>
                    <p:nvPicPr>
                      <p:cNvPr id="0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0"/>
                        <a:ext cx="6624638" cy="328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67" name="Object 7"/>
          <p:cNvGraphicFramePr>
            <a:graphicFrameLocks noGrp="1" noChangeAspect="1"/>
          </p:cNvGraphicFramePr>
          <p:nvPr>
            <p:ph type="title"/>
          </p:nvPr>
        </p:nvGraphicFramePr>
        <p:xfrm>
          <a:off x="755650" y="3357563"/>
          <a:ext cx="6624638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69" name="Диаграмма" r:id="rId5" imgW="8343880" imgH="3609892" progId="Excel.Chart.8">
                  <p:embed/>
                </p:oleObj>
              </mc:Choice>
              <mc:Fallback>
                <p:oleObj name="Диаграмма" r:id="rId5" imgW="8343880" imgH="3609892" progId="Excel.Chart.8">
                  <p:embed/>
                  <p:pic>
                    <p:nvPicPr>
                      <p:cNvPr id="0" name="Object 7"/>
                      <p:cNvPicPr>
                        <a:picLocks noGrp="1" noRot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357563"/>
                        <a:ext cx="6624638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lnDef>
  </a:objectDefaults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3043</TotalTime>
  <Words>573</Words>
  <Application>Microsoft Office PowerPoint</Application>
  <PresentationFormat>Overheadfolien</PresentationFormat>
  <Paragraphs>162</Paragraphs>
  <Slides>18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4</vt:i4>
      </vt:variant>
      <vt:variant>
        <vt:lpstr>Folientitel</vt:lpstr>
      </vt:variant>
      <vt:variant>
        <vt:i4>18</vt:i4>
      </vt:variant>
    </vt:vector>
  </HeadingPairs>
  <TitlesOfParts>
    <vt:vector size="32" baseType="lpstr">
      <vt:lpstr>Times New Roman</vt:lpstr>
      <vt:lpstr>Arial</vt:lpstr>
      <vt:lpstr>Verdana</vt:lpstr>
      <vt:lpstr>Wingdings</vt:lpstr>
      <vt:lpstr>Franklin Gothic Demi</vt:lpstr>
      <vt:lpstr>Univers</vt:lpstr>
      <vt:lpstr>Symbol</vt:lpstr>
      <vt:lpstr>Leere Präsentation</vt:lpstr>
      <vt:lpstr>Специальное оформление</vt:lpstr>
      <vt:lpstr>Глобус</vt:lpstr>
      <vt:lpstr>Рисунок Microsoft Word</vt:lpstr>
      <vt:lpstr>Microsoft Equation 3.0</vt:lpstr>
      <vt:lpstr>Диаграмма Microsoft Excel</vt:lpstr>
      <vt:lpstr>AutoCAD.Drawing.14</vt:lpstr>
      <vt:lpstr>PowerPoint-Präsentation</vt:lpstr>
      <vt:lpstr>OPTICAL INVESTIGATIOM METHODS FOR KINEMATIC FLOW CHARACTERISTICS</vt:lpstr>
      <vt:lpstr>PowerPoint-Präsentation</vt:lpstr>
      <vt:lpstr>LDA SYSTEM WITH BRAGG CELL AND LASER BEAM EXPANDER</vt:lpstr>
      <vt:lpstr>BLOCK-DIAGRAM OF  THE LDA DATA ACQUISITION MEASUREMENT SYSTEM</vt:lpstr>
      <vt:lpstr>REMOTE CONTROL ACTUATOR</vt:lpstr>
      <vt:lpstr>PowerPoint-Präsentation</vt:lpstr>
      <vt:lpstr>LDA SYSTEM FOR RECORDING THE VELOCITY FIELDS </vt:lpstr>
      <vt:lpstr>PowerPoint-Präsentation</vt:lpstr>
      <vt:lpstr>OPTICAL METHODS FOR DISPERSE ANALYSIS OF TWO PHASE FLOWS  </vt:lpstr>
      <vt:lpstr>PowerPoint-Präsentation</vt:lpstr>
      <vt:lpstr>                     EXTINCTION METHOD (EM)</vt:lpstr>
      <vt:lpstr>PRINCIPAL OF MEASUREMENT AND CALCULATION</vt:lpstr>
      <vt:lpstr>PowerPoint-Präsentation</vt:lpstr>
      <vt:lpstr>PowerPoint-Präsentation</vt:lpstr>
      <vt:lpstr>PowerPoint-Präsentation</vt:lpstr>
      <vt:lpstr>DEPOSITION THICKNESS MEASUREMENT ON THE BASE OF  MEASUREMENT OF DROP’S CONCENTRATION</vt:lpstr>
      <vt:lpstr>PowerPoint-Präsentation</vt:lpstr>
    </vt:vector>
  </TitlesOfParts>
  <Company>TU-Darmstadt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Nikolay Semidetnov</dc:creator>
  <cp:lastModifiedBy>Peters, Ursula</cp:lastModifiedBy>
  <cp:revision>103</cp:revision>
  <dcterms:created xsi:type="dcterms:W3CDTF">2003-05-09T15:14:09Z</dcterms:created>
  <dcterms:modified xsi:type="dcterms:W3CDTF">2012-10-09T11:02:44Z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Review of optical measurement methods for fluids in pipe</vt:lpwstr>
  </property>
</Properties>
</file>