
<file path=[Content_Types].xml><?xml version="1.0" encoding="utf-8"?>
<Types xmlns="http://schemas.openxmlformats.org/package/2006/content-types">
  <Default Extension="bin" ContentType="application/vnd.openxmlformats-officedocument.oleObject"/>
  <Default Extension="wmf" ContentType="image/x-wmf"/>
  <Default Extension="jpeg" ContentType="image/jpeg"/>
  <Default Extension="emf" ContentType="image/x-emf"/>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5"/>
  </p:notesMasterIdLst>
  <p:sldIdLst>
    <p:sldId id="256" r:id="rId2"/>
    <p:sldId id="257" r:id="rId3"/>
    <p:sldId id="258" r:id="rId4"/>
    <p:sldId id="259" r:id="rId5"/>
    <p:sldId id="260" r:id="rId6"/>
    <p:sldId id="261" r:id="rId7"/>
    <p:sldId id="262" r:id="rId8"/>
    <p:sldId id="305" r:id="rId9"/>
    <p:sldId id="300" r:id="rId10"/>
    <p:sldId id="301" r:id="rId11"/>
    <p:sldId id="302" r:id="rId12"/>
    <p:sldId id="303" r:id="rId13"/>
    <p:sldId id="264" r:id="rId14"/>
    <p:sldId id="266" r:id="rId15"/>
    <p:sldId id="304" r:id="rId16"/>
    <p:sldId id="288" r:id="rId17"/>
    <p:sldId id="289" r:id="rId18"/>
    <p:sldId id="290" r:id="rId19"/>
    <p:sldId id="291" r:id="rId20"/>
    <p:sldId id="296" r:id="rId21"/>
    <p:sldId id="299" r:id="rId22"/>
    <p:sldId id="297" r:id="rId23"/>
    <p:sldId id="295" r:id="rId24"/>
  </p:sldIdLst>
  <p:sldSz cx="9144000" cy="6858000" type="screen4x3"/>
  <p:notesSz cx="6858000" cy="9144000"/>
  <p:defaultTextStyle>
    <a:defPPr>
      <a:defRPr lang="ru-RU"/>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99FF"/>
    <a:srgbClr val="00FF00"/>
    <a:srgbClr val="FF00FF"/>
    <a:srgbClr val="9966FF"/>
    <a:srgbClr val="FFFF66"/>
    <a:srgbClr val="FF5050"/>
    <a:srgbClr val="99CCFF"/>
    <a:srgbClr val="66FF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3261" autoAdjust="0"/>
    <p:restoredTop sz="94660"/>
  </p:normalViewPr>
  <p:slideViewPr>
    <p:cSldViewPr>
      <p:cViewPr>
        <p:scale>
          <a:sx n="75" d="100"/>
          <a:sy n="75" d="100"/>
        </p:scale>
        <p:origin x="-1776" y="-278"/>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8.emf"/></Relationships>
</file>

<file path=ppt/drawings/_rels/vmlDrawing3.vml.rels><?xml version="1.0" encoding="UTF-8" standalone="yes"?>
<Relationships xmlns="http://schemas.openxmlformats.org/package/2006/relationships"><Relationship Id="rId2" Type="http://schemas.openxmlformats.org/officeDocument/2006/relationships/image" Target="../media/image22.emf"/><Relationship Id="rId1" Type="http://schemas.openxmlformats.org/officeDocument/2006/relationships/image" Target="../media/image21.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25.wmf"/></Relationships>
</file>

<file path=ppt/drawings/_rels/vmlDrawing5.vml.rels><?xml version="1.0" encoding="UTF-8" standalone="yes"?>
<Relationships xmlns="http://schemas.openxmlformats.org/package/2006/relationships"><Relationship Id="rId2" Type="http://schemas.openxmlformats.org/officeDocument/2006/relationships/image" Target="../media/image27.wmf"/><Relationship Id="rId1" Type="http://schemas.openxmlformats.org/officeDocument/2006/relationships/image" Target="../media/image26.w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29.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200"/>
            </a:lvl1pPr>
          </a:lstStyle>
          <a:p>
            <a:endParaRPr lang="ru-RU"/>
          </a:p>
        </p:txBody>
      </p:sp>
      <p:sp>
        <p:nvSpPr>
          <p:cNvPr id="4099" name="Rectangle 3"/>
          <p:cNvSpPr>
            <a:spLocks noGrp="1" noChangeArrowheads="1"/>
          </p:cNvSpPr>
          <p:nvPr>
            <p:ph type="dt" idx="1"/>
          </p:nvPr>
        </p:nvSpPr>
        <p:spPr bwMode="auto">
          <a:xfrm>
            <a:off x="3884613"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a:lvl1pPr>
          </a:lstStyle>
          <a:p>
            <a:endParaRPr lang="ru-RU"/>
          </a:p>
        </p:txBody>
      </p:sp>
      <p:sp>
        <p:nvSpPr>
          <p:cNvPr id="4100" name="Rectangle 4"/>
          <p:cNvSpPr>
            <a:spLocks noRo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4101" name="Rectangle 5"/>
          <p:cNvSpPr>
            <a:spLocks noGrp="1" noChangeArrowheads="1"/>
          </p:cNvSpPr>
          <p:nvPr>
            <p:ph type="body" sz="quarter" idx="3"/>
          </p:nvPr>
        </p:nvSpPr>
        <p:spPr bwMode="auto">
          <a:xfrm>
            <a:off x="685800" y="4343400"/>
            <a:ext cx="5486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p>
        </p:txBody>
      </p:sp>
      <p:sp>
        <p:nvSpPr>
          <p:cNvPr id="4102" name="Rectangle 6"/>
          <p:cNvSpPr>
            <a:spLocks noGrp="1" noChangeArrowheads="1"/>
          </p:cNvSpPr>
          <p:nvPr>
            <p:ph type="ftr" sz="quarter" idx="4"/>
          </p:nvPr>
        </p:nvSpPr>
        <p:spPr bwMode="auto">
          <a:xfrm>
            <a:off x="0"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1200"/>
            </a:lvl1pPr>
          </a:lstStyle>
          <a:p>
            <a:endParaRPr lang="ru-RU"/>
          </a:p>
        </p:txBody>
      </p:sp>
      <p:sp>
        <p:nvSpPr>
          <p:cNvPr id="4103" name="Rectangle 7"/>
          <p:cNvSpPr>
            <a:spLocks noGrp="1" noChangeArrowheads="1"/>
          </p:cNvSpPr>
          <p:nvPr>
            <p:ph type="sldNum" sz="quarter" idx="5"/>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a:lvl1pPr>
          </a:lstStyle>
          <a:p>
            <a:fld id="{6E74BEBC-20B4-4FEB-9028-8F6FE113DBFB}" type="slidenum">
              <a:rPr lang="ru-RU"/>
              <a:pPr/>
              <a:t>‹Nr.›</a:t>
            </a:fld>
            <a:endParaRPr lang="ru-RU"/>
          </a:p>
        </p:txBody>
      </p:sp>
    </p:spTree>
    <p:extLst>
      <p:ext uri="{BB962C8B-B14F-4D97-AF65-F5344CB8AC3E}">
        <p14:creationId xmlns:p14="http://schemas.microsoft.com/office/powerpoint/2010/main" val="4261748161"/>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Arial" charset="0"/>
        <a:ea typeface="+mn-ea"/>
        <a:cs typeface="+mn-cs"/>
      </a:defRPr>
    </a:lvl1pPr>
    <a:lvl2pPr marL="457200" algn="l" rtl="0" fontAlgn="base">
      <a:spcBef>
        <a:spcPct val="30000"/>
      </a:spcBef>
      <a:spcAft>
        <a:spcPct val="0"/>
      </a:spcAft>
      <a:defRPr sz="1200" kern="1200">
        <a:solidFill>
          <a:schemeClr val="tx1"/>
        </a:solidFill>
        <a:latin typeface="Arial" charset="0"/>
        <a:ea typeface="+mn-ea"/>
        <a:cs typeface="+mn-cs"/>
      </a:defRPr>
    </a:lvl2pPr>
    <a:lvl3pPr marL="914400" algn="l" rtl="0" fontAlgn="base">
      <a:spcBef>
        <a:spcPct val="30000"/>
      </a:spcBef>
      <a:spcAft>
        <a:spcPct val="0"/>
      </a:spcAft>
      <a:defRPr sz="1200" kern="1200">
        <a:solidFill>
          <a:schemeClr val="tx1"/>
        </a:solidFill>
        <a:latin typeface="Arial" charset="0"/>
        <a:ea typeface="+mn-ea"/>
        <a:cs typeface="+mn-cs"/>
      </a:defRPr>
    </a:lvl3pPr>
    <a:lvl4pPr marL="1371600" algn="l" rtl="0" fontAlgn="base">
      <a:spcBef>
        <a:spcPct val="30000"/>
      </a:spcBef>
      <a:spcAft>
        <a:spcPct val="0"/>
      </a:spcAft>
      <a:defRPr sz="1200" kern="1200">
        <a:solidFill>
          <a:schemeClr val="tx1"/>
        </a:solidFill>
        <a:latin typeface="Arial" charset="0"/>
        <a:ea typeface="+mn-ea"/>
        <a:cs typeface="+mn-cs"/>
      </a:defRPr>
    </a:lvl4pPr>
    <a:lvl5pPr marL="1828800" algn="l" rtl="0" fontAlgn="base">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AB5C926-E11D-4A82-BE5C-8B6ACD0F9654}" type="slidenum">
              <a:rPr lang="ru-RU"/>
              <a:pPr/>
              <a:t>1</a:t>
            </a:fld>
            <a:endParaRPr lang="ru-RU"/>
          </a:p>
        </p:txBody>
      </p:sp>
      <p:sp>
        <p:nvSpPr>
          <p:cNvPr id="68610" name="Rectangle 2"/>
          <p:cNvSpPr>
            <a:spLocks noRot="1" noChangeArrowheads="1" noTextEdit="1"/>
          </p:cNvSpPr>
          <p:nvPr>
            <p:ph type="sldImg"/>
          </p:nvPr>
        </p:nvSpPr>
        <p:spPr>
          <a:ln/>
        </p:spPr>
      </p:sp>
      <p:sp>
        <p:nvSpPr>
          <p:cNvPr id="68611" name="Rectangle 3"/>
          <p:cNvSpPr>
            <a:spLocks noGrp="1" noChangeArrowheads="1"/>
          </p:cNvSpPr>
          <p:nvPr>
            <p:ph type="body" idx="1"/>
          </p:nvPr>
        </p:nvSpPr>
        <p:spPr/>
        <p:txBody>
          <a:bodyPr/>
          <a:lstStyle/>
          <a:p>
            <a:endParaRPr lang="de-DE"/>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498DD0B-8FDA-4E86-929C-925A9A1F28D2}" type="slidenum">
              <a:rPr lang="ru-RU"/>
              <a:pPr/>
              <a:t>15</a:t>
            </a:fld>
            <a:endParaRPr lang="ru-RU"/>
          </a:p>
        </p:txBody>
      </p:sp>
      <p:sp>
        <p:nvSpPr>
          <p:cNvPr id="100354" name="Rectangle 2"/>
          <p:cNvSpPr>
            <a:spLocks noRot="1" noChangeArrowheads="1" noTextEdit="1"/>
          </p:cNvSpPr>
          <p:nvPr>
            <p:ph type="sldImg"/>
          </p:nvPr>
        </p:nvSpPr>
        <p:spPr>
          <a:ln/>
        </p:spPr>
      </p:sp>
      <p:sp>
        <p:nvSpPr>
          <p:cNvPr id="100355" name="Rectangle 3"/>
          <p:cNvSpPr>
            <a:spLocks noGrp="1" noChangeArrowheads="1"/>
          </p:cNvSpPr>
          <p:nvPr>
            <p:ph type="body" idx="1"/>
          </p:nvPr>
        </p:nvSpPr>
        <p:spPr>
          <a:xfrm>
            <a:off x="685800" y="4341813"/>
            <a:ext cx="5486400" cy="4116387"/>
          </a:xfrm>
        </p:spPr>
        <p:txBody>
          <a:bodyPr/>
          <a:lstStyle/>
          <a:p>
            <a:endParaRPr lang="de-DE"/>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F91C533-3BAE-477C-94AD-A0B9B656868D}" type="slidenum">
              <a:rPr lang="ru-RU"/>
              <a:pPr/>
              <a:t>16</a:t>
            </a:fld>
            <a:endParaRPr lang="ru-RU"/>
          </a:p>
        </p:txBody>
      </p:sp>
      <p:sp>
        <p:nvSpPr>
          <p:cNvPr id="81922" name="Rectangle 2"/>
          <p:cNvSpPr>
            <a:spLocks noRot="1" noChangeArrowheads="1" noTextEdit="1"/>
          </p:cNvSpPr>
          <p:nvPr>
            <p:ph type="sldImg"/>
          </p:nvPr>
        </p:nvSpPr>
        <p:spPr>
          <a:ln/>
        </p:spPr>
      </p:sp>
      <p:sp>
        <p:nvSpPr>
          <p:cNvPr id="81923" name="Rectangle 3"/>
          <p:cNvSpPr>
            <a:spLocks noGrp="1" noChangeArrowheads="1"/>
          </p:cNvSpPr>
          <p:nvPr>
            <p:ph type="body" idx="1"/>
          </p:nvPr>
        </p:nvSpPr>
        <p:spPr/>
        <p:txBody>
          <a:bodyPr/>
          <a:lstStyle/>
          <a:p>
            <a:endParaRPr lang="de-DE"/>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DF846F7-C0F3-44D8-B180-7DD1D49C5DEE}" type="slidenum">
              <a:rPr lang="ru-RU"/>
              <a:pPr/>
              <a:t>17</a:t>
            </a:fld>
            <a:endParaRPr lang="ru-RU"/>
          </a:p>
        </p:txBody>
      </p:sp>
      <p:sp>
        <p:nvSpPr>
          <p:cNvPr id="58370" name="Rectangle 2"/>
          <p:cNvSpPr>
            <a:spLocks noRot="1" noChangeArrowheads="1" noTextEdit="1"/>
          </p:cNvSpPr>
          <p:nvPr>
            <p:ph type="sldImg"/>
          </p:nvPr>
        </p:nvSpPr>
        <p:spPr>
          <a:ln/>
        </p:spPr>
      </p:sp>
      <p:sp>
        <p:nvSpPr>
          <p:cNvPr id="58371" name="Rectangle 3"/>
          <p:cNvSpPr>
            <a:spLocks noGrp="1" noChangeArrowheads="1"/>
          </p:cNvSpPr>
          <p:nvPr>
            <p:ph type="body" idx="1"/>
          </p:nvPr>
        </p:nvSpPr>
        <p:spPr/>
        <p:txBody>
          <a:bodyPr/>
          <a:lstStyle/>
          <a:p>
            <a:endParaRPr lang="de-DE"/>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68AF47B-77A8-4C92-8789-60DE80323FCD}" type="slidenum">
              <a:rPr lang="ru-RU"/>
              <a:pPr/>
              <a:t>18</a:t>
            </a:fld>
            <a:endParaRPr lang="ru-RU"/>
          </a:p>
        </p:txBody>
      </p:sp>
      <p:sp>
        <p:nvSpPr>
          <p:cNvPr id="60418" name="Rectangle 2"/>
          <p:cNvSpPr>
            <a:spLocks noRot="1" noChangeArrowheads="1" noTextEdit="1"/>
          </p:cNvSpPr>
          <p:nvPr>
            <p:ph type="sldImg"/>
          </p:nvPr>
        </p:nvSpPr>
        <p:spPr>
          <a:ln/>
        </p:spPr>
      </p:sp>
      <p:sp>
        <p:nvSpPr>
          <p:cNvPr id="60419" name="Rectangle 3"/>
          <p:cNvSpPr>
            <a:spLocks noGrp="1" noChangeArrowheads="1"/>
          </p:cNvSpPr>
          <p:nvPr>
            <p:ph type="body" idx="1"/>
          </p:nvPr>
        </p:nvSpPr>
        <p:spPr/>
        <p:txBody>
          <a:bodyPr/>
          <a:lstStyle/>
          <a:p>
            <a:endParaRPr lang="de-DE"/>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BE2109B-F8C1-43CA-85AA-79762A6800F2}" type="slidenum">
              <a:rPr lang="ru-RU"/>
              <a:pPr/>
              <a:t>19</a:t>
            </a:fld>
            <a:endParaRPr lang="ru-RU"/>
          </a:p>
        </p:txBody>
      </p:sp>
      <p:sp>
        <p:nvSpPr>
          <p:cNvPr id="62466" name="Rectangle 2"/>
          <p:cNvSpPr>
            <a:spLocks noRot="1" noChangeArrowheads="1" noTextEdit="1"/>
          </p:cNvSpPr>
          <p:nvPr>
            <p:ph type="sldImg"/>
          </p:nvPr>
        </p:nvSpPr>
        <p:spPr>
          <a:ln/>
        </p:spPr>
      </p:sp>
      <p:sp>
        <p:nvSpPr>
          <p:cNvPr id="62467" name="Rectangle 3"/>
          <p:cNvSpPr>
            <a:spLocks noGrp="1" noChangeArrowheads="1"/>
          </p:cNvSpPr>
          <p:nvPr>
            <p:ph type="body" idx="1"/>
          </p:nvPr>
        </p:nvSpPr>
        <p:spPr/>
        <p:txBody>
          <a:bodyPr/>
          <a:lstStyle/>
          <a:p>
            <a:endParaRPr lang="de-DE"/>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641587A-3DAA-4A08-BECD-D4B2534E9B54}" type="slidenum">
              <a:rPr lang="ru-RU"/>
              <a:pPr/>
              <a:t>20</a:t>
            </a:fld>
            <a:endParaRPr lang="ru-RU"/>
          </a:p>
        </p:txBody>
      </p:sp>
      <p:sp>
        <p:nvSpPr>
          <p:cNvPr id="88066" name="Rectangle 2"/>
          <p:cNvSpPr>
            <a:spLocks noRot="1" noChangeArrowheads="1" noTextEdit="1"/>
          </p:cNvSpPr>
          <p:nvPr>
            <p:ph type="sldImg"/>
          </p:nvPr>
        </p:nvSpPr>
        <p:spPr>
          <a:ln/>
        </p:spPr>
      </p:sp>
      <p:sp>
        <p:nvSpPr>
          <p:cNvPr id="88067" name="Rectangle 3"/>
          <p:cNvSpPr>
            <a:spLocks noGrp="1" noChangeArrowheads="1"/>
          </p:cNvSpPr>
          <p:nvPr>
            <p:ph type="body" idx="1"/>
          </p:nvPr>
        </p:nvSpPr>
        <p:spPr/>
        <p:txBody>
          <a:bodyPr/>
          <a:lstStyle/>
          <a:p>
            <a:endParaRPr lang="de-DE"/>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9575CB3-4ED4-407C-A7AD-18D76EBAF5AB}" type="slidenum">
              <a:rPr lang="ru-RU"/>
              <a:pPr/>
              <a:t>21</a:t>
            </a:fld>
            <a:endParaRPr lang="ru-RU"/>
          </a:p>
        </p:txBody>
      </p:sp>
      <p:sp>
        <p:nvSpPr>
          <p:cNvPr id="94210" name="Rectangle 2"/>
          <p:cNvSpPr>
            <a:spLocks noRot="1" noChangeArrowheads="1" noTextEdit="1"/>
          </p:cNvSpPr>
          <p:nvPr>
            <p:ph type="sldImg"/>
          </p:nvPr>
        </p:nvSpPr>
        <p:spPr>
          <a:ln/>
        </p:spPr>
      </p:sp>
      <p:sp>
        <p:nvSpPr>
          <p:cNvPr id="94211" name="Rectangle 3"/>
          <p:cNvSpPr>
            <a:spLocks noGrp="1" noChangeArrowheads="1"/>
          </p:cNvSpPr>
          <p:nvPr>
            <p:ph type="body" idx="1"/>
          </p:nvPr>
        </p:nvSpPr>
        <p:spPr/>
        <p:txBody>
          <a:bodyPr/>
          <a:lstStyle/>
          <a:p>
            <a:endParaRPr lang="de-DE"/>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779ED4A-DB27-45FC-AC39-82A263454189}" type="slidenum">
              <a:rPr lang="ru-RU"/>
              <a:pPr/>
              <a:t>22</a:t>
            </a:fld>
            <a:endParaRPr lang="ru-RU"/>
          </a:p>
        </p:txBody>
      </p:sp>
      <p:sp>
        <p:nvSpPr>
          <p:cNvPr id="90114" name="Rectangle 2"/>
          <p:cNvSpPr>
            <a:spLocks noRot="1" noChangeArrowheads="1" noTextEdit="1"/>
          </p:cNvSpPr>
          <p:nvPr>
            <p:ph type="sldImg"/>
          </p:nvPr>
        </p:nvSpPr>
        <p:spPr>
          <a:ln/>
        </p:spPr>
      </p:sp>
      <p:sp>
        <p:nvSpPr>
          <p:cNvPr id="90115" name="Rectangle 3"/>
          <p:cNvSpPr>
            <a:spLocks noGrp="1" noChangeArrowheads="1"/>
          </p:cNvSpPr>
          <p:nvPr>
            <p:ph type="body" idx="1"/>
          </p:nvPr>
        </p:nvSpPr>
        <p:spPr/>
        <p:txBody>
          <a:bodyPr/>
          <a:lstStyle/>
          <a:p>
            <a:endParaRPr lang="de-DE"/>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6B0DA5E-FBB0-4DFD-9FB3-66BCADD581C2}" type="slidenum">
              <a:rPr lang="ru-RU"/>
              <a:pPr/>
              <a:t>23</a:t>
            </a:fld>
            <a:endParaRPr lang="ru-RU"/>
          </a:p>
        </p:txBody>
      </p:sp>
      <p:sp>
        <p:nvSpPr>
          <p:cNvPr id="86018" name="Rectangle 2"/>
          <p:cNvSpPr>
            <a:spLocks noRot="1" noChangeArrowheads="1" noTextEdit="1"/>
          </p:cNvSpPr>
          <p:nvPr>
            <p:ph type="sldImg"/>
          </p:nvPr>
        </p:nvSpPr>
        <p:spPr>
          <a:ln/>
        </p:spPr>
      </p:sp>
      <p:sp>
        <p:nvSpPr>
          <p:cNvPr id="86019" name="Rectangle 3"/>
          <p:cNvSpPr>
            <a:spLocks noGrp="1" noChangeArrowheads="1"/>
          </p:cNvSpPr>
          <p:nvPr>
            <p:ph type="body" idx="1"/>
          </p:nvPr>
        </p:nvSpPr>
        <p:spPr/>
        <p:txBody>
          <a:bodyPr/>
          <a:lstStyle/>
          <a:p>
            <a:endParaRPr lang="de-DE"/>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D9EBE2D-58E9-4225-A832-DA279BB8282F}" type="slidenum">
              <a:rPr lang="ru-RU"/>
              <a:pPr/>
              <a:t>2</a:t>
            </a:fld>
            <a:endParaRPr lang="ru-RU"/>
          </a:p>
        </p:txBody>
      </p:sp>
      <p:sp>
        <p:nvSpPr>
          <p:cNvPr id="69634" name="Rectangle 2"/>
          <p:cNvSpPr>
            <a:spLocks noRot="1" noChangeArrowheads="1" noTextEdit="1"/>
          </p:cNvSpPr>
          <p:nvPr>
            <p:ph type="sldImg"/>
          </p:nvPr>
        </p:nvSpPr>
        <p:spPr>
          <a:ln/>
        </p:spPr>
      </p:sp>
      <p:sp>
        <p:nvSpPr>
          <p:cNvPr id="69635" name="Rectangle 3"/>
          <p:cNvSpPr>
            <a:spLocks noGrp="1" noChangeArrowheads="1"/>
          </p:cNvSpPr>
          <p:nvPr>
            <p:ph type="body" idx="1"/>
          </p:nvPr>
        </p:nvSpPr>
        <p:spPr/>
        <p:txBody>
          <a:bodyPr/>
          <a:lstStyle/>
          <a:p>
            <a:endParaRPr lang="de-DE"/>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7300C0A-B90C-4381-B15A-EDB11993AE67}" type="slidenum">
              <a:rPr lang="ru-RU"/>
              <a:pPr/>
              <a:t>3</a:t>
            </a:fld>
            <a:endParaRPr lang="ru-RU"/>
          </a:p>
        </p:txBody>
      </p:sp>
      <p:sp>
        <p:nvSpPr>
          <p:cNvPr id="70658" name="Rectangle 2"/>
          <p:cNvSpPr>
            <a:spLocks noRot="1" noChangeArrowheads="1" noTextEdit="1"/>
          </p:cNvSpPr>
          <p:nvPr>
            <p:ph type="sldImg"/>
          </p:nvPr>
        </p:nvSpPr>
        <p:spPr>
          <a:ln/>
        </p:spPr>
      </p:sp>
      <p:sp>
        <p:nvSpPr>
          <p:cNvPr id="70659" name="Rectangle 3"/>
          <p:cNvSpPr>
            <a:spLocks noGrp="1" noChangeArrowheads="1"/>
          </p:cNvSpPr>
          <p:nvPr>
            <p:ph type="body" idx="1"/>
          </p:nvPr>
        </p:nvSpPr>
        <p:spPr/>
        <p:txBody>
          <a:bodyPr/>
          <a:lstStyle/>
          <a:p>
            <a:endParaRPr lang="de-DE"/>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24AD3C5-47F8-40AF-A8A3-02B94F9CD85B}" type="slidenum">
              <a:rPr lang="ru-RU"/>
              <a:pPr/>
              <a:t>4</a:t>
            </a:fld>
            <a:endParaRPr lang="ru-RU"/>
          </a:p>
        </p:txBody>
      </p:sp>
      <p:sp>
        <p:nvSpPr>
          <p:cNvPr id="71682" name="Rectangle 2"/>
          <p:cNvSpPr>
            <a:spLocks noRot="1" noChangeArrowheads="1" noTextEdit="1"/>
          </p:cNvSpPr>
          <p:nvPr>
            <p:ph type="sldImg"/>
          </p:nvPr>
        </p:nvSpPr>
        <p:spPr>
          <a:ln/>
        </p:spPr>
      </p:sp>
      <p:sp>
        <p:nvSpPr>
          <p:cNvPr id="71683" name="Rectangle 3"/>
          <p:cNvSpPr>
            <a:spLocks noGrp="1" noChangeArrowheads="1"/>
          </p:cNvSpPr>
          <p:nvPr>
            <p:ph type="body" idx="1"/>
          </p:nvPr>
        </p:nvSpPr>
        <p:spPr/>
        <p:txBody>
          <a:bodyPr/>
          <a:lstStyle/>
          <a:p>
            <a:endParaRPr lang="de-DE"/>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78D2AF2-527E-4CF8-A3B0-6A885FAE5389}" type="slidenum">
              <a:rPr lang="ru-RU"/>
              <a:pPr/>
              <a:t>5</a:t>
            </a:fld>
            <a:endParaRPr lang="ru-RU"/>
          </a:p>
        </p:txBody>
      </p:sp>
      <p:sp>
        <p:nvSpPr>
          <p:cNvPr id="72706" name="Rectangle 2"/>
          <p:cNvSpPr>
            <a:spLocks noRot="1" noChangeArrowheads="1" noTextEdit="1"/>
          </p:cNvSpPr>
          <p:nvPr>
            <p:ph type="sldImg"/>
          </p:nvPr>
        </p:nvSpPr>
        <p:spPr>
          <a:ln/>
        </p:spPr>
      </p:sp>
      <p:sp>
        <p:nvSpPr>
          <p:cNvPr id="72707" name="Rectangle 3"/>
          <p:cNvSpPr>
            <a:spLocks noGrp="1" noChangeArrowheads="1"/>
          </p:cNvSpPr>
          <p:nvPr>
            <p:ph type="body" idx="1"/>
          </p:nvPr>
        </p:nvSpPr>
        <p:spPr/>
        <p:txBody>
          <a:bodyPr/>
          <a:lstStyle/>
          <a:p>
            <a:endParaRPr lang="de-DE"/>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EB8DCC3-4EAE-4E76-B7A8-221ED205BB6F}" type="slidenum">
              <a:rPr lang="ru-RU"/>
              <a:pPr/>
              <a:t>6</a:t>
            </a:fld>
            <a:endParaRPr lang="ru-RU"/>
          </a:p>
        </p:txBody>
      </p:sp>
      <p:sp>
        <p:nvSpPr>
          <p:cNvPr id="73730" name="Rectangle 2"/>
          <p:cNvSpPr>
            <a:spLocks noRot="1" noChangeArrowheads="1" noTextEdit="1"/>
          </p:cNvSpPr>
          <p:nvPr>
            <p:ph type="sldImg"/>
          </p:nvPr>
        </p:nvSpPr>
        <p:spPr>
          <a:ln/>
        </p:spPr>
      </p:sp>
      <p:sp>
        <p:nvSpPr>
          <p:cNvPr id="73731" name="Rectangle 3"/>
          <p:cNvSpPr>
            <a:spLocks noGrp="1" noChangeArrowheads="1"/>
          </p:cNvSpPr>
          <p:nvPr>
            <p:ph type="body" idx="1"/>
          </p:nvPr>
        </p:nvSpPr>
        <p:spPr/>
        <p:txBody>
          <a:bodyPr/>
          <a:lstStyle/>
          <a:p>
            <a:endParaRPr lang="de-DE"/>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BAE7B90-E8D8-4751-921B-7DD13A7F16E6}" type="slidenum">
              <a:rPr lang="ru-RU"/>
              <a:pPr/>
              <a:t>7</a:t>
            </a:fld>
            <a:endParaRPr lang="ru-RU"/>
          </a:p>
        </p:txBody>
      </p:sp>
      <p:sp>
        <p:nvSpPr>
          <p:cNvPr id="74754" name="Rectangle 2"/>
          <p:cNvSpPr>
            <a:spLocks noRot="1" noChangeArrowheads="1" noTextEdit="1"/>
          </p:cNvSpPr>
          <p:nvPr>
            <p:ph type="sldImg"/>
          </p:nvPr>
        </p:nvSpPr>
        <p:spPr>
          <a:ln/>
        </p:spPr>
      </p:sp>
      <p:sp>
        <p:nvSpPr>
          <p:cNvPr id="74755" name="Rectangle 3"/>
          <p:cNvSpPr>
            <a:spLocks noGrp="1" noChangeArrowheads="1"/>
          </p:cNvSpPr>
          <p:nvPr>
            <p:ph type="body" idx="1"/>
          </p:nvPr>
        </p:nvSpPr>
        <p:spPr/>
        <p:txBody>
          <a:bodyPr/>
          <a:lstStyle/>
          <a:p>
            <a:endParaRPr lang="de-DE"/>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9049770-2676-4968-9DAA-903DE4B85732}" type="slidenum">
              <a:rPr lang="ru-RU"/>
              <a:pPr/>
              <a:t>13</a:t>
            </a:fld>
            <a:endParaRPr lang="ru-RU"/>
          </a:p>
        </p:txBody>
      </p:sp>
      <p:sp>
        <p:nvSpPr>
          <p:cNvPr id="76802" name="Rectangle 2"/>
          <p:cNvSpPr>
            <a:spLocks noRot="1" noChangeArrowheads="1" noTextEdit="1"/>
          </p:cNvSpPr>
          <p:nvPr>
            <p:ph type="sldImg"/>
          </p:nvPr>
        </p:nvSpPr>
        <p:spPr>
          <a:ln/>
        </p:spPr>
      </p:sp>
      <p:sp>
        <p:nvSpPr>
          <p:cNvPr id="76803" name="Rectangle 3"/>
          <p:cNvSpPr>
            <a:spLocks noGrp="1" noChangeArrowheads="1"/>
          </p:cNvSpPr>
          <p:nvPr>
            <p:ph type="body" idx="1"/>
          </p:nvPr>
        </p:nvSpPr>
        <p:spPr/>
        <p:txBody>
          <a:bodyPr/>
          <a:lstStyle/>
          <a:p>
            <a:endParaRPr lang="de-DE"/>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C2648ED-6B76-469C-BF95-8CE1F3A089E2}" type="slidenum">
              <a:rPr lang="ru-RU"/>
              <a:pPr/>
              <a:t>14</a:t>
            </a:fld>
            <a:endParaRPr lang="ru-RU"/>
          </a:p>
        </p:txBody>
      </p:sp>
      <p:sp>
        <p:nvSpPr>
          <p:cNvPr id="77826" name="Rectangle 2"/>
          <p:cNvSpPr>
            <a:spLocks noRot="1" noChangeArrowheads="1" noTextEdit="1"/>
          </p:cNvSpPr>
          <p:nvPr>
            <p:ph type="sldImg"/>
          </p:nvPr>
        </p:nvSpPr>
        <p:spPr>
          <a:ln/>
        </p:spPr>
      </p:sp>
      <p:sp>
        <p:nvSpPr>
          <p:cNvPr id="77827" name="Rectangle 3"/>
          <p:cNvSpPr>
            <a:spLocks noGrp="1" noChangeArrowheads="1"/>
          </p:cNvSpPr>
          <p:nvPr>
            <p:ph type="body" idx="1"/>
          </p:nvPr>
        </p:nvSpPr>
        <p:spPr/>
        <p:txBody>
          <a:bodyPr/>
          <a:lstStyle/>
          <a:p>
            <a:endParaRPr lang="de-DE"/>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2" name="Titel 1"/>
          <p:cNvSpPr>
            <a:spLocks noGrp="1"/>
          </p:cNvSpPr>
          <p:nvPr>
            <p:ph type="ctrTitle"/>
          </p:nvPr>
        </p:nvSpPr>
        <p:spPr>
          <a:xfrm>
            <a:off x="685800" y="2130425"/>
            <a:ext cx="7772400" cy="1470025"/>
          </a:xfrm>
        </p:spPr>
        <p:txBody>
          <a:bodyPr/>
          <a:lstStyle/>
          <a:p>
            <a:r>
              <a:rPr lang="de-DE" smtClean="0"/>
              <a:t>Titelmasterformat durch Klicken bearbeiten</a:t>
            </a:r>
            <a:endParaRPr lang="de-DE"/>
          </a:p>
        </p:txBody>
      </p:sp>
      <p:sp>
        <p:nvSpPr>
          <p:cNvPr id="3" name="Untertitel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de-DE" smtClean="0"/>
              <a:t>Formatvorlage des Untertitelmasters durch Klicken bearbeiten</a:t>
            </a:r>
            <a:endParaRPr lang="de-DE"/>
          </a:p>
        </p:txBody>
      </p:sp>
      <p:sp>
        <p:nvSpPr>
          <p:cNvPr id="4" name="Fußzeilenplatzhalter 3"/>
          <p:cNvSpPr>
            <a:spLocks noGrp="1"/>
          </p:cNvSpPr>
          <p:nvPr>
            <p:ph type="ftr" sz="quarter" idx="10"/>
          </p:nvPr>
        </p:nvSpPr>
        <p:spPr/>
        <p:txBody>
          <a:bodyPr/>
          <a:lstStyle>
            <a:lvl1pPr>
              <a:defRPr/>
            </a:lvl1pPr>
          </a:lstStyle>
          <a:p>
            <a:r>
              <a:rPr lang="ru-RU"/>
              <a:t>ERMSAR 2007, Karlsruhe. 12-14 June 2007</a:t>
            </a:r>
          </a:p>
        </p:txBody>
      </p:sp>
      <p:sp>
        <p:nvSpPr>
          <p:cNvPr id="5" name="Foliennummernplatzhalter 4"/>
          <p:cNvSpPr>
            <a:spLocks noGrp="1"/>
          </p:cNvSpPr>
          <p:nvPr>
            <p:ph type="sldNum" sz="quarter" idx="11"/>
          </p:nvPr>
        </p:nvSpPr>
        <p:spPr/>
        <p:txBody>
          <a:bodyPr/>
          <a:lstStyle>
            <a:lvl1pPr>
              <a:defRPr/>
            </a:lvl1pPr>
          </a:lstStyle>
          <a:p>
            <a:fld id="{7AA2D31B-1249-487B-B2FB-C1DAC9B95016}" type="slidenum">
              <a:rPr lang="ru-RU"/>
              <a:pPr/>
              <a:t>‹Nr.›</a:t>
            </a:fld>
            <a:endParaRPr lang="ru-RU"/>
          </a:p>
        </p:txBody>
      </p:sp>
    </p:spTree>
    <p:extLst>
      <p:ext uri="{BB962C8B-B14F-4D97-AF65-F5344CB8AC3E}">
        <p14:creationId xmlns:p14="http://schemas.microsoft.com/office/powerpoint/2010/main" val="275316199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Vertikaler Textplatzhalter 2"/>
          <p:cNvSpPr>
            <a:spLocks noGrp="1"/>
          </p:cNvSpPr>
          <p:nvPr>
            <p:ph type="body" orient="vert" idx="1"/>
          </p:nvPr>
        </p:nvSpPr>
        <p:spPr/>
        <p:txBody>
          <a:bodyPr vert="eaVert"/>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Fußzeilenplatzhalter 3"/>
          <p:cNvSpPr>
            <a:spLocks noGrp="1"/>
          </p:cNvSpPr>
          <p:nvPr>
            <p:ph type="ftr" sz="quarter" idx="10"/>
          </p:nvPr>
        </p:nvSpPr>
        <p:spPr/>
        <p:txBody>
          <a:bodyPr/>
          <a:lstStyle>
            <a:lvl1pPr>
              <a:defRPr/>
            </a:lvl1pPr>
          </a:lstStyle>
          <a:p>
            <a:r>
              <a:rPr lang="ru-RU"/>
              <a:t>ERMSAR 2007, Karlsruhe. 12-14 June 2007</a:t>
            </a:r>
          </a:p>
        </p:txBody>
      </p:sp>
      <p:sp>
        <p:nvSpPr>
          <p:cNvPr id="5" name="Foliennummernplatzhalter 4"/>
          <p:cNvSpPr>
            <a:spLocks noGrp="1"/>
          </p:cNvSpPr>
          <p:nvPr>
            <p:ph type="sldNum" sz="quarter" idx="11"/>
          </p:nvPr>
        </p:nvSpPr>
        <p:spPr/>
        <p:txBody>
          <a:bodyPr/>
          <a:lstStyle>
            <a:lvl1pPr>
              <a:defRPr/>
            </a:lvl1pPr>
          </a:lstStyle>
          <a:p>
            <a:fld id="{CA35FE09-1671-4940-A422-1264329CDE12}" type="slidenum">
              <a:rPr lang="ru-RU"/>
              <a:pPr/>
              <a:t>‹Nr.›</a:t>
            </a:fld>
            <a:endParaRPr lang="ru-RU"/>
          </a:p>
        </p:txBody>
      </p:sp>
    </p:spTree>
    <p:extLst>
      <p:ext uri="{BB962C8B-B14F-4D97-AF65-F5344CB8AC3E}">
        <p14:creationId xmlns:p14="http://schemas.microsoft.com/office/powerpoint/2010/main" val="291884380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p:cNvSpPr>
            <a:spLocks noGrp="1"/>
          </p:cNvSpPr>
          <p:nvPr>
            <p:ph type="title" orient="vert"/>
          </p:nvPr>
        </p:nvSpPr>
        <p:spPr>
          <a:xfrm>
            <a:off x="6629400" y="274638"/>
            <a:ext cx="2057400" cy="5851525"/>
          </a:xfrm>
        </p:spPr>
        <p:txBody>
          <a:bodyPr vert="eaVert"/>
          <a:lstStyle/>
          <a:p>
            <a:r>
              <a:rPr lang="de-DE" smtClean="0"/>
              <a:t>Titelmasterformat durch Klicken bearbeiten</a:t>
            </a:r>
            <a:endParaRPr lang="de-DE"/>
          </a:p>
        </p:txBody>
      </p:sp>
      <p:sp>
        <p:nvSpPr>
          <p:cNvPr id="3" name="Vertikaler Textplatzhalter 2"/>
          <p:cNvSpPr>
            <a:spLocks noGrp="1"/>
          </p:cNvSpPr>
          <p:nvPr>
            <p:ph type="body" orient="vert" idx="1"/>
          </p:nvPr>
        </p:nvSpPr>
        <p:spPr>
          <a:xfrm>
            <a:off x="457200" y="274638"/>
            <a:ext cx="6019800" cy="5851525"/>
          </a:xfrm>
        </p:spPr>
        <p:txBody>
          <a:bodyPr vert="eaVert"/>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Fußzeilenplatzhalter 3"/>
          <p:cNvSpPr>
            <a:spLocks noGrp="1"/>
          </p:cNvSpPr>
          <p:nvPr>
            <p:ph type="ftr" sz="quarter" idx="10"/>
          </p:nvPr>
        </p:nvSpPr>
        <p:spPr/>
        <p:txBody>
          <a:bodyPr/>
          <a:lstStyle>
            <a:lvl1pPr>
              <a:defRPr/>
            </a:lvl1pPr>
          </a:lstStyle>
          <a:p>
            <a:r>
              <a:rPr lang="ru-RU"/>
              <a:t>ERMSAR 2007, Karlsruhe. 12-14 June 2007</a:t>
            </a:r>
          </a:p>
        </p:txBody>
      </p:sp>
      <p:sp>
        <p:nvSpPr>
          <p:cNvPr id="5" name="Foliennummernplatzhalter 4"/>
          <p:cNvSpPr>
            <a:spLocks noGrp="1"/>
          </p:cNvSpPr>
          <p:nvPr>
            <p:ph type="sldNum" sz="quarter" idx="11"/>
          </p:nvPr>
        </p:nvSpPr>
        <p:spPr/>
        <p:txBody>
          <a:bodyPr/>
          <a:lstStyle>
            <a:lvl1pPr>
              <a:defRPr/>
            </a:lvl1pPr>
          </a:lstStyle>
          <a:p>
            <a:fld id="{7A5C9798-9C5D-4AF3-9F90-5FE6436857DF}" type="slidenum">
              <a:rPr lang="ru-RU"/>
              <a:pPr/>
              <a:t>‹Nr.›</a:t>
            </a:fld>
            <a:endParaRPr lang="ru-RU"/>
          </a:p>
        </p:txBody>
      </p:sp>
    </p:spTree>
    <p:extLst>
      <p:ext uri="{BB962C8B-B14F-4D97-AF65-F5344CB8AC3E}">
        <p14:creationId xmlns:p14="http://schemas.microsoft.com/office/powerpoint/2010/main" val="114845118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bl" preserve="1">
  <p:cSld name="Titel und Tabelle">
    <p:spTree>
      <p:nvGrpSpPr>
        <p:cNvPr id="1" name=""/>
        <p:cNvGrpSpPr/>
        <p:nvPr/>
      </p:nvGrpSpPr>
      <p:grpSpPr>
        <a:xfrm>
          <a:off x="0" y="0"/>
          <a:ext cx="0" cy="0"/>
          <a:chOff x="0" y="0"/>
          <a:chExt cx="0" cy="0"/>
        </a:xfrm>
      </p:grpSpPr>
      <p:sp>
        <p:nvSpPr>
          <p:cNvPr id="2" name="Titel 1"/>
          <p:cNvSpPr>
            <a:spLocks noGrp="1"/>
          </p:cNvSpPr>
          <p:nvPr>
            <p:ph type="title"/>
          </p:nvPr>
        </p:nvSpPr>
        <p:spPr>
          <a:xfrm>
            <a:off x="457200" y="274638"/>
            <a:ext cx="8229600" cy="1143000"/>
          </a:xfrm>
        </p:spPr>
        <p:txBody>
          <a:bodyPr/>
          <a:lstStyle/>
          <a:p>
            <a:r>
              <a:rPr lang="de-DE" smtClean="0"/>
              <a:t>Titelmasterformat durch Klicken bearbeiten</a:t>
            </a:r>
            <a:endParaRPr lang="de-DE"/>
          </a:p>
        </p:txBody>
      </p:sp>
      <p:sp>
        <p:nvSpPr>
          <p:cNvPr id="3" name="Tabellenplatzhalter 2"/>
          <p:cNvSpPr>
            <a:spLocks noGrp="1"/>
          </p:cNvSpPr>
          <p:nvPr>
            <p:ph type="tbl" idx="1"/>
          </p:nvPr>
        </p:nvSpPr>
        <p:spPr>
          <a:xfrm>
            <a:off x="457200" y="1600200"/>
            <a:ext cx="8229600" cy="4525963"/>
          </a:xfrm>
        </p:spPr>
        <p:txBody>
          <a:bodyPr/>
          <a:lstStyle/>
          <a:p>
            <a:endParaRPr lang="de-DE"/>
          </a:p>
        </p:txBody>
      </p:sp>
      <p:sp>
        <p:nvSpPr>
          <p:cNvPr id="4" name="Fußzeilenplatzhalter 3"/>
          <p:cNvSpPr>
            <a:spLocks noGrp="1"/>
          </p:cNvSpPr>
          <p:nvPr>
            <p:ph type="ftr" sz="quarter" idx="10"/>
          </p:nvPr>
        </p:nvSpPr>
        <p:spPr>
          <a:xfrm>
            <a:off x="107950" y="6473825"/>
            <a:ext cx="5551488" cy="339725"/>
          </a:xfrm>
        </p:spPr>
        <p:txBody>
          <a:bodyPr/>
          <a:lstStyle>
            <a:lvl1pPr>
              <a:defRPr/>
            </a:lvl1pPr>
          </a:lstStyle>
          <a:p>
            <a:r>
              <a:rPr lang="ru-RU"/>
              <a:t>ERMSAR 2007, Karlsruhe. 12-14 June 2007</a:t>
            </a:r>
          </a:p>
        </p:txBody>
      </p:sp>
      <p:sp>
        <p:nvSpPr>
          <p:cNvPr id="5" name="Foliennummernplatzhalter 4"/>
          <p:cNvSpPr>
            <a:spLocks noGrp="1"/>
          </p:cNvSpPr>
          <p:nvPr>
            <p:ph type="sldNum" sz="quarter" idx="11"/>
          </p:nvPr>
        </p:nvSpPr>
        <p:spPr>
          <a:xfrm>
            <a:off x="7874000" y="6473825"/>
            <a:ext cx="1235075" cy="339725"/>
          </a:xfrm>
        </p:spPr>
        <p:txBody>
          <a:bodyPr/>
          <a:lstStyle>
            <a:lvl1pPr>
              <a:defRPr/>
            </a:lvl1pPr>
          </a:lstStyle>
          <a:p>
            <a:fld id="{316EC404-266A-422D-9EFC-41C97A4E382E}" type="slidenum">
              <a:rPr lang="ru-RU"/>
              <a:pPr/>
              <a:t>‹Nr.›</a:t>
            </a:fld>
            <a:endParaRPr lang="ru-RU"/>
          </a:p>
        </p:txBody>
      </p:sp>
    </p:spTree>
    <p:extLst>
      <p:ext uri="{BB962C8B-B14F-4D97-AF65-F5344CB8AC3E}">
        <p14:creationId xmlns:p14="http://schemas.microsoft.com/office/powerpoint/2010/main" val="75289142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Only" preserve="1">
  <p:cSld name="Inhalt">
    <p:spTree>
      <p:nvGrpSpPr>
        <p:cNvPr id="1" name=""/>
        <p:cNvGrpSpPr/>
        <p:nvPr/>
      </p:nvGrpSpPr>
      <p:grpSpPr>
        <a:xfrm>
          <a:off x="0" y="0"/>
          <a:ext cx="0" cy="0"/>
          <a:chOff x="0" y="0"/>
          <a:chExt cx="0" cy="0"/>
        </a:xfrm>
      </p:grpSpPr>
      <p:sp>
        <p:nvSpPr>
          <p:cNvPr id="2" name="Inhaltsplatzhalter 1"/>
          <p:cNvSpPr>
            <a:spLocks noGrp="1"/>
          </p:cNvSpPr>
          <p:nvPr>
            <p:ph/>
          </p:nvPr>
        </p:nvSpPr>
        <p:spPr>
          <a:xfrm>
            <a:off x="457200" y="274638"/>
            <a:ext cx="8229600" cy="5851525"/>
          </a:xfrm>
        </p:spPr>
        <p:txBody>
          <a:body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3" name="Fußzeilenplatzhalter 2"/>
          <p:cNvSpPr>
            <a:spLocks noGrp="1"/>
          </p:cNvSpPr>
          <p:nvPr>
            <p:ph type="ftr" sz="quarter" idx="10"/>
          </p:nvPr>
        </p:nvSpPr>
        <p:spPr>
          <a:xfrm>
            <a:off x="107950" y="6473825"/>
            <a:ext cx="5551488" cy="339725"/>
          </a:xfrm>
        </p:spPr>
        <p:txBody>
          <a:bodyPr/>
          <a:lstStyle>
            <a:lvl1pPr>
              <a:defRPr/>
            </a:lvl1pPr>
          </a:lstStyle>
          <a:p>
            <a:r>
              <a:rPr lang="ru-RU"/>
              <a:t>ERMSAR 2007, Karlsruhe. 12-14 June 2007</a:t>
            </a:r>
          </a:p>
        </p:txBody>
      </p:sp>
      <p:sp>
        <p:nvSpPr>
          <p:cNvPr id="4" name="Foliennummernplatzhalter 3"/>
          <p:cNvSpPr>
            <a:spLocks noGrp="1"/>
          </p:cNvSpPr>
          <p:nvPr>
            <p:ph type="sldNum" sz="quarter" idx="11"/>
          </p:nvPr>
        </p:nvSpPr>
        <p:spPr>
          <a:xfrm>
            <a:off x="7874000" y="6473825"/>
            <a:ext cx="1235075" cy="339725"/>
          </a:xfrm>
        </p:spPr>
        <p:txBody>
          <a:bodyPr/>
          <a:lstStyle>
            <a:lvl1pPr>
              <a:defRPr/>
            </a:lvl1pPr>
          </a:lstStyle>
          <a:p>
            <a:fld id="{F8B489DA-106E-45C9-8E66-B8B9E66C8D73}" type="slidenum">
              <a:rPr lang="ru-RU"/>
              <a:pPr/>
              <a:t>‹Nr.›</a:t>
            </a:fld>
            <a:endParaRPr lang="ru-RU"/>
          </a:p>
        </p:txBody>
      </p:sp>
    </p:spTree>
    <p:extLst>
      <p:ext uri="{BB962C8B-B14F-4D97-AF65-F5344CB8AC3E}">
        <p14:creationId xmlns:p14="http://schemas.microsoft.com/office/powerpoint/2010/main" val="195843647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chart" preserve="1">
  <p:cSld name="Titel und Diagramm">
    <p:spTree>
      <p:nvGrpSpPr>
        <p:cNvPr id="1" name=""/>
        <p:cNvGrpSpPr/>
        <p:nvPr/>
      </p:nvGrpSpPr>
      <p:grpSpPr>
        <a:xfrm>
          <a:off x="0" y="0"/>
          <a:ext cx="0" cy="0"/>
          <a:chOff x="0" y="0"/>
          <a:chExt cx="0" cy="0"/>
        </a:xfrm>
      </p:grpSpPr>
      <p:sp>
        <p:nvSpPr>
          <p:cNvPr id="2" name="Titel 1"/>
          <p:cNvSpPr>
            <a:spLocks noGrp="1"/>
          </p:cNvSpPr>
          <p:nvPr>
            <p:ph type="title"/>
          </p:nvPr>
        </p:nvSpPr>
        <p:spPr>
          <a:xfrm>
            <a:off x="457200" y="274638"/>
            <a:ext cx="8229600" cy="1143000"/>
          </a:xfrm>
        </p:spPr>
        <p:txBody>
          <a:bodyPr/>
          <a:lstStyle/>
          <a:p>
            <a:r>
              <a:rPr lang="de-DE" smtClean="0"/>
              <a:t>Titelmasterformat durch Klicken bearbeiten</a:t>
            </a:r>
            <a:endParaRPr lang="de-DE"/>
          </a:p>
        </p:txBody>
      </p:sp>
      <p:sp>
        <p:nvSpPr>
          <p:cNvPr id="3" name="Diagrammplatzhalter 2"/>
          <p:cNvSpPr>
            <a:spLocks noGrp="1"/>
          </p:cNvSpPr>
          <p:nvPr>
            <p:ph type="chart" idx="1"/>
          </p:nvPr>
        </p:nvSpPr>
        <p:spPr>
          <a:xfrm>
            <a:off x="457200" y="1600200"/>
            <a:ext cx="8229600" cy="4525963"/>
          </a:xfrm>
        </p:spPr>
        <p:txBody>
          <a:bodyPr/>
          <a:lstStyle/>
          <a:p>
            <a:endParaRPr lang="de-DE"/>
          </a:p>
        </p:txBody>
      </p:sp>
      <p:sp>
        <p:nvSpPr>
          <p:cNvPr id="4" name="Fußzeilenplatzhalter 3"/>
          <p:cNvSpPr>
            <a:spLocks noGrp="1"/>
          </p:cNvSpPr>
          <p:nvPr>
            <p:ph type="ftr" sz="quarter" idx="10"/>
          </p:nvPr>
        </p:nvSpPr>
        <p:spPr>
          <a:xfrm>
            <a:off x="107950" y="6473825"/>
            <a:ext cx="5551488" cy="339725"/>
          </a:xfrm>
        </p:spPr>
        <p:txBody>
          <a:bodyPr/>
          <a:lstStyle>
            <a:lvl1pPr>
              <a:defRPr/>
            </a:lvl1pPr>
          </a:lstStyle>
          <a:p>
            <a:r>
              <a:rPr lang="ru-RU"/>
              <a:t>ERMSAR 2007, Karlsruhe. 12-14 June 2007</a:t>
            </a:r>
          </a:p>
        </p:txBody>
      </p:sp>
      <p:sp>
        <p:nvSpPr>
          <p:cNvPr id="5" name="Foliennummernplatzhalter 4"/>
          <p:cNvSpPr>
            <a:spLocks noGrp="1"/>
          </p:cNvSpPr>
          <p:nvPr>
            <p:ph type="sldNum" sz="quarter" idx="11"/>
          </p:nvPr>
        </p:nvSpPr>
        <p:spPr>
          <a:xfrm>
            <a:off x="7874000" y="6473825"/>
            <a:ext cx="1235075" cy="339725"/>
          </a:xfrm>
        </p:spPr>
        <p:txBody>
          <a:bodyPr/>
          <a:lstStyle>
            <a:lvl1pPr>
              <a:defRPr/>
            </a:lvl1pPr>
          </a:lstStyle>
          <a:p>
            <a:fld id="{2754A944-B28A-4047-86E1-5669D0308DDE}" type="slidenum">
              <a:rPr lang="ru-RU"/>
              <a:pPr/>
              <a:t>‹Nr.›</a:t>
            </a:fld>
            <a:endParaRPr lang="ru-RU"/>
          </a:p>
        </p:txBody>
      </p:sp>
    </p:spTree>
    <p:extLst>
      <p:ext uri="{BB962C8B-B14F-4D97-AF65-F5344CB8AC3E}">
        <p14:creationId xmlns:p14="http://schemas.microsoft.com/office/powerpoint/2010/main" val="49905270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Inhaltsplatzhalter 2"/>
          <p:cNvSpPr>
            <a:spLocks noGrp="1"/>
          </p:cNvSpPr>
          <p:nvPr>
            <p:ph idx="1"/>
          </p:nvPr>
        </p:nvSpPr>
        <p:spPr/>
        <p:txBody>
          <a:body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Fußzeilenplatzhalter 3"/>
          <p:cNvSpPr>
            <a:spLocks noGrp="1"/>
          </p:cNvSpPr>
          <p:nvPr>
            <p:ph type="ftr" sz="quarter" idx="10"/>
          </p:nvPr>
        </p:nvSpPr>
        <p:spPr/>
        <p:txBody>
          <a:bodyPr/>
          <a:lstStyle>
            <a:lvl1pPr>
              <a:defRPr/>
            </a:lvl1pPr>
          </a:lstStyle>
          <a:p>
            <a:r>
              <a:rPr lang="ru-RU"/>
              <a:t>ERMSAR 2007, Karlsruhe. 12-14 June 2007</a:t>
            </a:r>
          </a:p>
        </p:txBody>
      </p:sp>
      <p:sp>
        <p:nvSpPr>
          <p:cNvPr id="5" name="Foliennummernplatzhalter 4"/>
          <p:cNvSpPr>
            <a:spLocks noGrp="1"/>
          </p:cNvSpPr>
          <p:nvPr>
            <p:ph type="sldNum" sz="quarter" idx="11"/>
          </p:nvPr>
        </p:nvSpPr>
        <p:spPr/>
        <p:txBody>
          <a:bodyPr/>
          <a:lstStyle>
            <a:lvl1pPr>
              <a:defRPr/>
            </a:lvl1pPr>
          </a:lstStyle>
          <a:p>
            <a:fld id="{7D903BB3-C587-4A65-A51D-9C41B0A3D9FD}" type="slidenum">
              <a:rPr lang="ru-RU"/>
              <a:pPr/>
              <a:t>‹Nr.›</a:t>
            </a:fld>
            <a:endParaRPr lang="ru-RU"/>
          </a:p>
        </p:txBody>
      </p:sp>
    </p:spTree>
    <p:extLst>
      <p:ext uri="{BB962C8B-B14F-4D97-AF65-F5344CB8AC3E}">
        <p14:creationId xmlns:p14="http://schemas.microsoft.com/office/powerpoint/2010/main" val="350397664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bschnitts-&#10;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722313" y="4406900"/>
            <a:ext cx="7772400" cy="1362075"/>
          </a:xfrm>
        </p:spPr>
        <p:txBody>
          <a:bodyPr anchor="t"/>
          <a:lstStyle>
            <a:lvl1pPr algn="l">
              <a:defRPr sz="4000" b="1" cap="all"/>
            </a:lvl1pPr>
          </a:lstStyle>
          <a:p>
            <a:r>
              <a:rPr lang="de-DE" smtClean="0"/>
              <a:t>Titelmasterformat durch Klicken bearbeiten</a:t>
            </a:r>
            <a:endParaRPr lang="de-DE"/>
          </a:p>
        </p:txBody>
      </p:sp>
      <p:sp>
        <p:nvSpPr>
          <p:cNvPr id="3" name="Textplatzhalt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de-DE" smtClean="0"/>
              <a:t>Textmasterformat bearbeiten</a:t>
            </a:r>
          </a:p>
        </p:txBody>
      </p:sp>
      <p:sp>
        <p:nvSpPr>
          <p:cNvPr id="4" name="Fußzeilenplatzhalter 3"/>
          <p:cNvSpPr>
            <a:spLocks noGrp="1"/>
          </p:cNvSpPr>
          <p:nvPr>
            <p:ph type="ftr" sz="quarter" idx="10"/>
          </p:nvPr>
        </p:nvSpPr>
        <p:spPr/>
        <p:txBody>
          <a:bodyPr/>
          <a:lstStyle>
            <a:lvl1pPr>
              <a:defRPr/>
            </a:lvl1pPr>
          </a:lstStyle>
          <a:p>
            <a:r>
              <a:rPr lang="ru-RU"/>
              <a:t>ERMSAR 2007, Karlsruhe. 12-14 June 2007</a:t>
            </a:r>
          </a:p>
        </p:txBody>
      </p:sp>
      <p:sp>
        <p:nvSpPr>
          <p:cNvPr id="5" name="Foliennummernplatzhalter 4"/>
          <p:cNvSpPr>
            <a:spLocks noGrp="1"/>
          </p:cNvSpPr>
          <p:nvPr>
            <p:ph type="sldNum" sz="quarter" idx="11"/>
          </p:nvPr>
        </p:nvSpPr>
        <p:spPr/>
        <p:txBody>
          <a:bodyPr/>
          <a:lstStyle>
            <a:lvl1pPr>
              <a:defRPr/>
            </a:lvl1pPr>
          </a:lstStyle>
          <a:p>
            <a:fld id="{972184F9-9D44-4CA9-8622-2864253E4F05}" type="slidenum">
              <a:rPr lang="ru-RU"/>
              <a:pPr/>
              <a:t>‹Nr.›</a:t>
            </a:fld>
            <a:endParaRPr lang="ru-RU"/>
          </a:p>
        </p:txBody>
      </p:sp>
    </p:spTree>
    <p:extLst>
      <p:ext uri="{BB962C8B-B14F-4D97-AF65-F5344CB8AC3E}">
        <p14:creationId xmlns:p14="http://schemas.microsoft.com/office/powerpoint/2010/main" val="171896348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Inhaltsplatzhalt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Inhaltsplatzhalt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5" name="Fußzeilenplatzhalter 4"/>
          <p:cNvSpPr>
            <a:spLocks noGrp="1"/>
          </p:cNvSpPr>
          <p:nvPr>
            <p:ph type="ftr" sz="quarter" idx="10"/>
          </p:nvPr>
        </p:nvSpPr>
        <p:spPr/>
        <p:txBody>
          <a:bodyPr/>
          <a:lstStyle>
            <a:lvl1pPr>
              <a:defRPr/>
            </a:lvl1pPr>
          </a:lstStyle>
          <a:p>
            <a:r>
              <a:rPr lang="ru-RU"/>
              <a:t>ERMSAR 2007, Karlsruhe. 12-14 June 2007</a:t>
            </a:r>
          </a:p>
        </p:txBody>
      </p:sp>
      <p:sp>
        <p:nvSpPr>
          <p:cNvPr id="6" name="Foliennummernplatzhalter 5"/>
          <p:cNvSpPr>
            <a:spLocks noGrp="1"/>
          </p:cNvSpPr>
          <p:nvPr>
            <p:ph type="sldNum" sz="quarter" idx="11"/>
          </p:nvPr>
        </p:nvSpPr>
        <p:spPr/>
        <p:txBody>
          <a:bodyPr/>
          <a:lstStyle>
            <a:lvl1pPr>
              <a:defRPr/>
            </a:lvl1pPr>
          </a:lstStyle>
          <a:p>
            <a:fld id="{006BBA95-7221-46F4-88A6-ADA818E7DEEF}" type="slidenum">
              <a:rPr lang="ru-RU"/>
              <a:pPr/>
              <a:t>‹Nr.›</a:t>
            </a:fld>
            <a:endParaRPr lang="ru-RU"/>
          </a:p>
        </p:txBody>
      </p:sp>
    </p:spTree>
    <p:extLst>
      <p:ext uri="{BB962C8B-B14F-4D97-AF65-F5344CB8AC3E}">
        <p14:creationId xmlns:p14="http://schemas.microsoft.com/office/powerpoint/2010/main" val="256039814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defRPr/>
            </a:lvl1pPr>
          </a:lstStyle>
          <a:p>
            <a:r>
              <a:rPr lang="de-DE" smtClean="0"/>
              <a:t>Titelmasterformat durch Klicken bearbeiten</a:t>
            </a:r>
            <a:endParaRPr lang="de-DE"/>
          </a:p>
        </p:txBody>
      </p:sp>
      <p:sp>
        <p:nvSpPr>
          <p:cNvPr id="3" name="Textplatzhalt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smtClean="0"/>
              <a:t>Textmasterformat bearbeiten</a:t>
            </a:r>
          </a:p>
        </p:txBody>
      </p:sp>
      <p:sp>
        <p:nvSpPr>
          <p:cNvPr id="4" name="Inhaltsplatzhalt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5" name="Textplatzhalt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smtClean="0"/>
              <a:t>Textmasterformat bearbeiten</a:t>
            </a:r>
          </a:p>
        </p:txBody>
      </p:sp>
      <p:sp>
        <p:nvSpPr>
          <p:cNvPr id="6" name="Inhaltsplatzhalt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7" name="Fußzeilenplatzhalter 6"/>
          <p:cNvSpPr>
            <a:spLocks noGrp="1"/>
          </p:cNvSpPr>
          <p:nvPr>
            <p:ph type="ftr" sz="quarter" idx="10"/>
          </p:nvPr>
        </p:nvSpPr>
        <p:spPr/>
        <p:txBody>
          <a:bodyPr/>
          <a:lstStyle>
            <a:lvl1pPr>
              <a:defRPr/>
            </a:lvl1pPr>
          </a:lstStyle>
          <a:p>
            <a:r>
              <a:rPr lang="ru-RU"/>
              <a:t>ERMSAR 2007, Karlsruhe. 12-14 June 2007</a:t>
            </a:r>
          </a:p>
        </p:txBody>
      </p:sp>
      <p:sp>
        <p:nvSpPr>
          <p:cNvPr id="8" name="Foliennummernplatzhalter 7"/>
          <p:cNvSpPr>
            <a:spLocks noGrp="1"/>
          </p:cNvSpPr>
          <p:nvPr>
            <p:ph type="sldNum" sz="quarter" idx="11"/>
          </p:nvPr>
        </p:nvSpPr>
        <p:spPr/>
        <p:txBody>
          <a:bodyPr/>
          <a:lstStyle>
            <a:lvl1pPr>
              <a:defRPr/>
            </a:lvl1pPr>
          </a:lstStyle>
          <a:p>
            <a:fld id="{CA9EE957-E253-436B-8E37-EFE1DA267EB2}" type="slidenum">
              <a:rPr lang="ru-RU"/>
              <a:pPr/>
              <a:t>‹Nr.›</a:t>
            </a:fld>
            <a:endParaRPr lang="ru-RU"/>
          </a:p>
        </p:txBody>
      </p:sp>
    </p:spTree>
    <p:extLst>
      <p:ext uri="{BB962C8B-B14F-4D97-AF65-F5344CB8AC3E}">
        <p14:creationId xmlns:p14="http://schemas.microsoft.com/office/powerpoint/2010/main" val="415951528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Fußzeilenplatzhalter 2"/>
          <p:cNvSpPr>
            <a:spLocks noGrp="1"/>
          </p:cNvSpPr>
          <p:nvPr>
            <p:ph type="ftr" sz="quarter" idx="10"/>
          </p:nvPr>
        </p:nvSpPr>
        <p:spPr/>
        <p:txBody>
          <a:bodyPr/>
          <a:lstStyle>
            <a:lvl1pPr>
              <a:defRPr/>
            </a:lvl1pPr>
          </a:lstStyle>
          <a:p>
            <a:r>
              <a:rPr lang="ru-RU"/>
              <a:t>ERMSAR 2007, Karlsruhe. 12-14 June 2007</a:t>
            </a:r>
          </a:p>
        </p:txBody>
      </p:sp>
      <p:sp>
        <p:nvSpPr>
          <p:cNvPr id="4" name="Foliennummernplatzhalter 3"/>
          <p:cNvSpPr>
            <a:spLocks noGrp="1"/>
          </p:cNvSpPr>
          <p:nvPr>
            <p:ph type="sldNum" sz="quarter" idx="11"/>
          </p:nvPr>
        </p:nvSpPr>
        <p:spPr/>
        <p:txBody>
          <a:bodyPr/>
          <a:lstStyle>
            <a:lvl1pPr>
              <a:defRPr/>
            </a:lvl1pPr>
          </a:lstStyle>
          <a:p>
            <a:fld id="{59813876-629F-4170-BB71-132902D752F7}" type="slidenum">
              <a:rPr lang="ru-RU"/>
              <a:pPr/>
              <a:t>‹Nr.›</a:t>
            </a:fld>
            <a:endParaRPr lang="ru-RU"/>
          </a:p>
        </p:txBody>
      </p:sp>
    </p:spTree>
    <p:extLst>
      <p:ext uri="{BB962C8B-B14F-4D97-AF65-F5344CB8AC3E}">
        <p14:creationId xmlns:p14="http://schemas.microsoft.com/office/powerpoint/2010/main" val="10776804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Fußzeilenplatzhalter 1"/>
          <p:cNvSpPr>
            <a:spLocks noGrp="1"/>
          </p:cNvSpPr>
          <p:nvPr>
            <p:ph type="ftr" sz="quarter" idx="10"/>
          </p:nvPr>
        </p:nvSpPr>
        <p:spPr/>
        <p:txBody>
          <a:bodyPr/>
          <a:lstStyle>
            <a:lvl1pPr>
              <a:defRPr/>
            </a:lvl1pPr>
          </a:lstStyle>
          <a:p>
            <a:r>
              <a:rPr lang="ru-RU"/>
              <a:t>ERMSAR 2007, Karlsruhe. 12-14 June 2007</a:t>
            </a:r>
          </a:p>
        </p:txBody>
      </p:sp>
      <p:sp>
        <p:nvSpPr>
          <p:cNvPr id="3" name="Foliennummernplatzhalter 2"/>
          <p:cNvSpPr>
            <a:spLocks noGrp="1"/>
          </p:cNvSpPr>
          <p:nvPr>
            <p:ph type="sldNum" sz="quarter" idx="11"/>
          </p:nvPr>
        </p:nvSpPr>
        <p:spPr/>
        <p:txBody>
          <a:bodyPr/>
          <a:lstStyle>
            <a:lvl1pPr>
              <a:defRPr/>
            </a:lvl1pPr>
          </a:lstStyle>
          <a:p>
            <a:fld id="{5575C433-7643-4041-BED3-30D3CA210F7A}" type="slidenum">
              <a:rPr lang="ru-RU"/>
              <a:pPr/>
              <a:t>‹Nr.›</a:t>
            </a:fld>
            <a:endParaRPr lang="ru-RU"/>
          </a:p>
        </p:txBody>
      </p:sp>
    </p:spTree>
    <p:extLst>
      <p:ext uri="{BB962C8B-B14F-4D97-AF65-F5344CB8AC3E}">
        <p14:creationId xmlns:p14="http://schemas.microsoft.com/office/powerpoint/2010/main" val="62340400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457200" y="273050"/>
            <a:ext cx="3008313" cy="1162050"/>
          </a:xfrm>
        </p:spPr>
        <p:txBody>
          <a:bodyPr anchor="b"/>
          <a:lstStyle>
            <a:lvl1pPr algn="l">
              <a:defRPr sz="2000" b="1"/>
            </a:lvl1pPr>
          </a:lstStyle>
          <a:p>
            <a:r>
              <a:rPr lang="de-DE" smtClean="0"/>
              <a:t>Titelmasterformat durch Klicken bearbeiten</a:t>
            </a:r>
            <a:endParaRPr lang="de-DE"/>
          </a:p>
        </p:txBody>
      </p:sp>
      <p:sp>
        <p:nvSpPr>
          <p:cNvPr id="3" name="Inhaltsplatzhalt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Textplatzhalt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smtClean="0"/>
              <a:t>Textmasterformat bearbeiten</a:t>
            </a:r>
          </a:p>
        </p:txBody>
      </p:sp>
      <p:sp>
        <p:nvSpPr>
          <p:cNvPr id="5" name="Fußzeilenplatzhalter 4"/>
          <p:cNvSpPr>
            <a:spLocks noGrp="1"/>
          </p:cNvSpPr>
          <p:nvPr>
            <p:ph type="ftr" sz="quarter" idx="10"/>
          </p:nvPr>
        </p:nvSpPr>
        <p:spPr/>
        <p:txBody>
          <a:bodyPr/>
          <a:lstStyle>
            <a:lvl1pPr>
              <a:defRPr/>
            </a:lvl1pPr>
          </a:lstStyle>
          <a:p>
            <a:r>
              <a:rPr lang="ru-RU"/>
              <a:t>ERMSAR 2007, Karlsruhe. 12-14 June 2007</a:t>
            </a:r>
          </a:p>
        </p:txBody>
      </p:sp>
      <p:sp>
        <p:nvSpPr>
          <p:cNvPr id="6" name="Foliennummernplatzhalter 5"/>
          <p:cNvSpPr>
            <a:spLocks noGrp="1"/>
          </p:cNvSpPr>
          <p:nvPr>
            <p:ph type="sldNum" sz="quarter" idx="11"/>
          </p:nvPr>
        </p:nvSpPr>
        <p:spPr/>
        <p:txBody>
          <a:bodyPr/>
          <a:lstStyle>
            <a:lvl1pPr>
              <a:defRPr/>
            </a:lvl1pPr>
          </a:lstStyle>
          <a:p>
            <a:fld id="{CE40B8FC-D162-4254-A96D-8B79BD0FB1C9}" type="slidenum">
              <a:rPr lang="ru-RU"/>
              <a:pPr/>
              <a:t>‹Nr.›</a:t>
            </a:fld>
            <a:endParaRPr lang="ru-RU"/>
          </a:p>
        </p:txBody>
      </p:sp>
    </p:spTree>
    <p:extLst>
      <p:ext uri="{BB962C8B-B14F-4D97-AF65-F5344CB8AC3E}">
        <p14:creationId xmlns:p14="http://schemas.microsoft.com/office/powerpoint/2010/main" val="37336357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1792288" y="4800600"/>
            <a:ext cx="5486400" cy="566738"/>
          </a:xfrm>
        </p:spPr>
        <p:txBody>
          <a:bodyPr anchor="b"/>
          <a:lstStyle>
            <a:lvl1pPr algn="l">
              <a:defRPr sz="2000" b="1"/>
            </a:lvl1pPr>
          </a:lstStyle>
          <a:p>
            <a:r>
              <a:rPr lang="de-DE" smtClean="0"/>
              <a:t>Titelmasterformat durch Klicken bearbeiten</a:t>
            </a:r>
            <a:endParaRPr lang="de-DE"/>
          </a:p>
        </p:txBody>
      </p:sp>
      <p:sp>
        <p:nvSpPr>
          <p:cNvPr id="3" name="Bildplatzhalt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de-DE"/>
          </a:p>
        </p:txBody>
      </p:sp>
      <p:sp>
        <p:nvSpPr>
          <p:cNvPr id="4" name="Textplatzhalt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smtClean="0"/>
              <a:t>Textmasterformat bearbeiten</a:t>
            </a:r>
          </a:p>
        </p:txBody>
      </p:sp>
      <p:sp>
        <p:nvSpPr>
          <p:cNvPr id="5" name="Fußzeilenplatzhalter 4"/>
          <p:cNvSpPr>
            <a:spLocks noGrp="1"/>
          </p:cNvSpPr>
          <p:nvPr>
            <p:ph type="ftr" sz="quarter" idx="10"/>
          </p:nvPr>
        </p:nvSpPr>
        <p:spPr/>
        <p:txBody>
          <a:bodyPr/>
          <a:lstStyle>
            <a:lvl1pPr>
              <a:defRPr/>
            </a:lvl1pPr>
          </a:lstStyle>
          <a:p>
            <a:r>
              <a:rPr lang="ru-RU"/>
              <a:t>ERMSAR 2007, Karlsruhe. 12-14 June 2007</a:t>
            </a:r>
          </a:p>
        </p:txBody>
      </p:sp>
      <p:sp>
        <p:nvSpPr>
          <p:cNvPr id="6" name="Foliennummernplatzhalter 5"/>
          <p:cNvSpPr>
            <a:spLocks noGrp="1"/>
          </p:cNvSpPr>
          <p:nvPr>
            <p:ph type="sldNum" sz="quarter" idx="11"/>
          </p:nvPr>
        </p:nvSpPr>
        <p:spPr/>
        <p:txBody>
          <a:bodyPr/>
          <a:lstStyle>
            <a:lvl1pPr>
              <a:defRPr/>
            </a:lvl1pPr>
          </a:lstStyle>
          <a:p>
            <a:fld id="{1B2D4B00-B851-41D7-8A69-2CDBED132A33}" type="slidenum">
              <a:rPr lang="ru-RU"/>
              <a:pPr/>
              <a:t>‹Nr.›</a:t>
            </a:fld>
            <a:endParaRPr lang="ru-RU"/>
          </a:p>
        </p:txBody>
      </p:sp>
    </p:spTree>
    <p:extLst>
      <p:ext uri="{BB962C8B-B14F-4D97-AF65-F5344CB8AC3E}">
        <p14:creationId xmlns:p14="http://schemas.microsoft.com/office/powerpoint/2010/main" val="57590065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oleObject" Target="../embeddings/oleObject1.bin"/><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2.wmf"/><Relationship Id="rId2" Type="http://schemas.openxmlformats.org/officeDocument/2006/relationships/slideLayout" Target="../slideLayouts/slideLayout2.xml"/><Relationship Id="rId16" Type="http://schemas.openxmlformats.org/officeDocument/2006/relationships/vmlDrawing" Target="../drawings/vmlDrawing1.v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image" Target="../media/image1.wmf"/><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ru-RU" smtClean="0"/>
              <a:t>Образец заголовка</a:t>
            </a:r>
          </a:p>
        </p:txBody>
      </p:sp>
      <p:sp>
        <p:nvSpPr>
          <p:cNvPr id="1027" name="Rectangle 3"/>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p>
        </p:txBody>
      </p:sp>
      <p:sp>
        <p:nvSpPr>
          <p:cNvPr id="1029" name="Rectangle 5"/>
          <p:cNvSpPr>
            <a:spLocks noGrp="1" noChangeArrowheads="1"/>
          </p:cNvSpPr>
          <p:nvPr>
            <p:ph type="ftr" sz="quarter" idx="3"/>
          </p:nvPr>
        </p:nvSpPr>
        <p:spPr bwMode="auto">
          <a:xfrm>
            <a:off x="107950" y="6473825"/>
            <a:ext cx="5551488" cy="339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solidFill>
                  <a:srgbClr val="3399FF"/>
                </a:solidFill>
              </a:defRPr>
            </a:lvl1pPr>
          </a:lstStyle>
          <a:p>
            <a:r>
              <a:rPr lang="ru-RU"/>
              <a:t>ERMSAR 2007, Karlsruhe. 12-14 June 2007</a:t>
            </a:r>
          </a:p>
        </p:txBody>
      </p:sp>
      <p:sp>
        <p:nvSpPr>
          <p:cNvPr id="1030" name="Rectangle 6"/>
          <p:cNvSpPr>
            <a:spLocks noGrp="1" noChangeArrowheads="1"/>
          </p:cNvSpPr>
          <p:nvPr>
            <p:ph type="sldNum" sz="quarter" idx="4"/>
          </p:nvPr>
        </p:nvSpPr>
        <p:spPr bwMode="auto">
          <a:xfrm>
            <a:off x="7874000" y="6473825"/>
            <a:ext cx="1235075" cy="339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solidFill>
                  <a:srgbClr val="3399FF"/>
                </a:solidFill>
              </a:defRPr>
            </a:lvl1pPr>
          </a:lstStyle>
          <a:p>
            <a:fld id="{D4C008F9-C548-41E6-B23A-8D5C52F20E4D}" type="slidenum">
              <a:rPr lang="ru-RU"/>
              <a:pPr/>
              <a:t>‹Nr.›</a:t>
            </a:fld>
            <a:endParaRPr lang="ru-RU"/>
          </a:p>
        </p:txBody>
      </p:sp>
      <p:pic>
        <p:nvPicPr>
          <p:cNvPr id="1031" name="Picture 7"/>
          <p:cNvPicPr>
            <a:picLocks noChangeAspect="1" noChangeArrowheads="1"/>
          </p:cNvPicPr>
          <p:nvPr userDrawn="1"/>
        </p:nvPicPr>
        <p:blipFill>
          <a:blip r:embed="rId17" cstate="print">
            <a:extLst>
              <a:ext uri="{28A0092B-C50C-407E-A947-70E740481C1C}">
                <a14:useLocalDpi xmlns:a14="http://schemas.microsoft.com/office/drawing/2010/main" val="0"/>
              </a:ext>
            </a:extLst>
          </a:blip>
          <a:srcRect/>
          <a:stretch>
            <a:fillRect/>
          </a:stretch>
        </p:blipFill>
        <p:spPr bwMode="auto">
          <a:xfrm>
            <a:off x="107950" y="115888"/>
            <a:ext cx="939800" cy="835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FFCC00"/>
                </a:solidFill>
                <a:miter lim="800000"/>
                <a:headEnd/>
                <a:tailEnd/>
              </a14:hiddenLine>
            </a:ext>
          </a:extLst>
        </p:spPr>
      </p:pic>
      <p:graphicFrame>
        <p:nvGraphicFramePr>
          <p:cNvPr id="1032" name="Object 8"/>
          <p:cNvGraphicFramePr>
            <a:graphicFrameLocks noChangeAspect="1"/>
          </p:cNvGraphicFramePr>
          <p:nvPr userDrawn="1"/>
        </p:nvGraphicFramePr>
        <p:xfrm>
          <a:off x="8177213" y="115888"/>
          <a:ext cx="858837" cy="873125"/>
        </p:xfrm>
        <a:graphic>
          <a:graphicData uri="http://schemas.openxmlformats.org/presentationml/2006/ole">
            <mc:AlternateContent xmlns:mc="http://schemas.openxmlformats.org/markup-compatibility/2006">
              <mc:Choice xmlns:v="urn:schemas-microsoft-com:vml" Requires="v">
                <p:oleObj spid="_x0000_s1033" name="Документ" r:id="rId18" imgW="705600" imgH="715680" progId="Word.Document.8">
                  <p:embed/>
                </p:oleObj>
              </mc:Choice>
              <mc:Fallback>
                <p:oleObj name="Документ" r:id="rId18" imgW="705600" imgH="715680" progId="Word.Document.8">
                  <p:embed/>
                  <p:pic>
                    <p:nvPicPr>
                      <p:cNvPr id="0" name="Object 8"/>
                      <p:cNvPicPr>
                        <a:picLocks noChangeAspect="1" noChangeArrowheads="1"/>
                      </p:cNvPicPr>
                      <p:nvPr/>
                    </p:nvPicPr>
                    <p:blipFill>
                      <a:blip r:embed="rId19">
                        <a:extLst>
                          <a:ext uri="{28A0092B-C50C-407E-A947-70E740481C1C}">
                            <a14:useLocalDpi xmlns:a14="http://schemas.microsoft.com/office/drawing/2010/main" val="0"/>
                          </a:ext>
                        </a:extLst>
                      </a:blip>
                      <a:srcRect/>
                      <a:stretch>
                        <a:fillRect/>
                      </a:stretch>
                    </p:blipFill>
                    <p:spPr bwMode="auto">
                      <a:xfrm>
                        <a:off x="8177213" y="115888"/>
                        <a:ext cx="858837" cy="873125"/>
                      </a:xfrm>
                      <a:prstGeom prst="rect">
                        <a:avLst/>
                      </a:prstGeom>
                      <a:noFill/>
                      <a:ln>
                        <a:noFill/>
                      </a:ln>
                      <a:effectLst/>
                      <a:extLst>
                        <a:ext uri="{909E8E84-426E-40DD-AFC4-6F175D3DCCD1}">
                          <a14:hiddenFill xmlns:a14="http://schemas.microsoft.com/office/drawing/2010/main">
                            <a:solidFill>
                              <a:srgbClr val="CCFFCC"/>
                            </a:solidFill>
                          </a14:hiddenFill>
                        </a:ext>
                        <a:ext uri="{91240B29-F687-4F45-9708-019B960494DF}">
                          <a14:hiddenLine xmlns:a14="http://schemas.microsoft.com/office/drawing/2010/main" w="9525">
                            <a:solidFill>
                              <a:srgbClr val="FFCC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Lst>
  <p:hf hdr="0" dt="0"/>
  <p:txStyles>
    <p:title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charset="0"/>
        </a:defRPr>
      </a:lvl2pPr>
      <a:lvl3pPr algn="ctr" rtl="0" fontAlgn="base">
        <a:spcBef>
          <a:spcPct val="0"/>
        </a:spcBef>
        <a:spcAft>
          <a:spcPct val="0"/>
        </a:spcAft>
        <a:defRPr sz="4400">
          <a:solidFill>
            <a:schemeClr val="tx2"/>
          </a:solidFill>
          <a:latin typeface="Arial" charset="0"/>
        </a:defRPr>
      </a:lvl3pPr>
      <a:lvl4pPr algn="ctr" rtl="0" fontAlgn="base">
        <a:spcBef>
          <a:spcPct val="0"/>
        </a:spcBef>
        <a:spcAft>
          <a:spcPct val="0"/>
        </a:spcAft>
        <a:defRPr sz="4400">
          <a:solidFill>
            <a:schemeClr val="tx2"/>
          </a:solidFill>
          <a:latin typeface="Arial" charset="0"/>
        </a:defRPr>
      </a:lvl4pPr>
      <a:lvl5pPr algn="ctr" rtl="0" fontAlgn="base">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defRPr>
      </a:lvl2pPr>
      <a:lvl3pPr marL="1143000" indent="-228600" algn="l" rtl="0" fontAlgn="base">
        <a:spcBef>
          <a:spcPct val="20000"/>
        </a:spcBef>
        <a:spcAft>
          <a:spcPct val="0"/>
        </a:spcAft>
        <a:buChar char="•"/>
        <a:defRPr sz="2400">
          <a:solidFill>
            <a:schemeClr val="tx1"/>
          </a:solidFill>
          <a:latin typeface="+mn-lt"/>
        </a:defRPr>
      </a:lvl3pPr>
      <a:lvl4pPr marL="1600200" indent="-228600" algn="l" rtl="0" fontAlgn="base">
        <a:spcBef>
          <a:spcPct val="20000"/>
        </a:spcBef>
        <a:spcAft>
          <a:spcPct val="0"/>
        </a:spcAft>
        <a:buChar char="–"/>
        <a:defRPr sz="2000">
          <a:solidFill>
            <a:schemeClr val="tx1"/>
          </a:solidFill>
          <a:latin typeface="+mn-lt"/>
        </a:defRPr>
      </a:lvl4pPr>
      <a:lvl5pPr marL="2057400" indent="-228600" algn="l" rtl="0" fontAlgn="base">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1.jpeg"/><Relationship Id="rId7" Type="http://schemas.openxmlformats.org/officeDocument/2006/relationships/image" Target="../media/image15.jpeg"/><Relationship Id="rId2" Type="http://schemas.openxmlformats.org/officeDocument/2006/relationships/image" Target="../media/image10.jpeg"/><Relationship Id="rId1" Type="http://schemas.openxmlformats.org/officeDocument/2006/relationships/slideLayout" Target="../slideLayouts/slideLayout13.xml"/><Relationship Id="rId6" Type="http://schemas.openxmlformats.org/officeDocument/2006/relationships/image" Target="../media/image14.jpeg"/><Relationship Id="rId5" Type="http://schemas.openxmlformats.org/officeDocument/2006/relationships/image" Target="../media/image13.jpeg"/><Relationship Id="rId4" Type="http://schemas.openxmlformats.org/officeDocument/2006/relationships/image" Target="../media/image12.jpeg"/></Relationships>
</file>

<file path=ppt/slides/_rels/slide11.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wmf"/><Relationship Id="rId1" Type="http://schemas.openxmlformats.org/officeDocument/2006/relationships/slideLayout" Target="../slideLayouts/slideLayout2.xml"/><Relationship Id="rId6" Type="http://schemas.openxmlformats.org/officeDocument/2006/relationships/image" Target="../media/image20.jpeg"/><Relationship Id="rId5" Type="http://schemas.openxmlformats.org/officeDocument/2006/relationships/image" Target="../media/image19.jpeg"/><Relationship Id="rId4" Type="http://schemas.openxmlformats.org/officeDocument/2006/relationships/image" Target="../media/image18.jpeg"/></Relationships>
</file>

<file path=ppt/slides/_rels/slide12.xml.rels><?xml version="1.0" encoding="UTF-8" standalone="yes"?>
<Relationships xmlns="http://schemas.openxmlformats.org/package/2006/relationships"><Relationship Id="rId8" Type="http://schemas.openxmlformats.org/officeDocument/2006/relationships/image" Target="../media/image22.emf"/><Relationship Id="rId3" Type="http://schemas.openxmlformats.org/officeDocument/2006/relationships/image" Target="../media/image23.wmf"/><Relationship Id="rId7" Type="http://schemas.openxmlformats.org/officeDocument/2006/relationships/oleObject" Target="../embeddings/oleObject4.bin"/><Relationship Id="rId2" Type="http://schemas.openxmlformats.org/officeDocument/2006/relationships/slideLayout" Target="../slideLayouts/slideLayout4.xml"/><Relationship Id="rId1" Type="http://schemas.openxmlformats.org/officeDocument/2006/relationships/vmlDrawing" Target="../drawings/vmlDrawing3.vml"/><Relationship Id="rId6" Type="http://schemas.openxmlformats.org/officeDocument/2006/relationships/image" Target="../media/image21.emf"/><Relationship Id="rId5" Type="http://schemas.openxmlformats.org/officeDocument/2006/relationships/oleObject" Target="../embeddings/oleObject3.bin"/><Relationship Id="rId4" Type="http://schemas.openxmlformats.org/officeDocument/2006/relationships/image" Target="../media/image24.wmf"/></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2.xml"/><Relationship Id="rId1" Type="http://schemas.openxmlformats.org/officeDocument/2006/relationships/vmlDrawing" Target="../drawings/vmlDrawing4.vml"/><Relationship Id="rId5" Type="http://schemas.openxmlformats.org/officeDocument/2006/relationships/image" Target="../media/image25.wmf"/><Relationship Id="rId4" Type="http://schemas.openxmlformats.org/officeDocument/2006/relationships/oleObject" Target="../embeddings/oleObject5.bin"/></Relationships>
</file>

<file path=ppt/slides/_rels/slide14.xml.rels><?xml version="1.0" encoding="UTF-8" standalone="yes"?>
<Relationships xmlns="http://schemas.openxmlformats.org/package/2006/relationships"><Relationship Id="rId8" Type="http://schemas.openxmlformats.org/officeDocument/2006/relationships/image" Target="../media/image27.wmf"/><Relationship Id="rId3" Type="http://schemas.openxmlformats.org/officeDocument/2006/relationships/notesSlide" Target="../notesSlides/notesSlide9.xml"/><Relationship Id="rId7" Type="http://schemas.openxmlformats.org/officeDocument/2006/relationships/oleObject" Target="../embeddings/oleObject7.bin"/><Relationship Id="rId2" Type="http://schemas.openxmlformats.org/officeDocument/2006/relationships/slideLayout" Target="../slideLayouts/slideLayout7.xml"/><Relationship Id="rId1" Type="http://schemas.openxmlformats.org/officeDocument/2006/relationships/vmlDrawing" Target="../drawings/vmlDrawing5.vml"/><Relationship Id="rId6" Type="http://schemas.openxmlformats.org/officeDocument/2006/relationships/image" Target="../media/image26.wmf"/><Relationship Id="rId5" Type="http://schemas.openxmlformats.org/officeDocument/2006/relationships/oleObject" Target="../embeddings/oleObject6.bin"/><Relationship Id="rId4" Type="http://schemas.openxmlformats.org/officeDocument/2006/relationships/image" Target="../media/image28.jpeg"/></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4.xml"/><Relationship Id="rId1" Type="http://schemas.openxmlformats.org/officeDocument/2006/relationships/vmlDrawing" Target="../drawings/vmlDrawing6.vml"/><Relationship Id="rId6" Type="http://schemas.openxmlformats.org/officeDocument/2006/relationships/image" Target="../media/image29.emf"/><Relationship Id="rId5" Type="http://schemas.openxmlformats.org/officeDocument/2006/relationships/oleObject" Target="../embeddings/oleObject8.bin"/><Relationship Id="rId4" Type="http://schemas.openxmlformats.org/officeDocument/2006/relationships/image" Target="../media/image30.jpeg"/></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4.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5.xml"/><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7.xml"/><Relationship Id="rId1" Type="http://schemas.openxmlformats.org/officeDocument/2006/relationships/slideLayout" Target="../slideLayouts/slideLayout12.xml"/><Relationship Id="rId6" Type="http://schemas.openxmlformats.org/officeDocument/2006/relationships/image" Target="../media/image7.jpeg"/><Relationship Id="rId5" Type="http://schemas.openxmlformats.org/officeDocument/2006/relationships/image" Target="../media/image6.jpeg"/><Relationship Id="rId4" Type="http://schemas.openxmlformats.org/officeDocument/2006/relationships/image" Target="../media/image5.jpeg"/></Relationships>
</file>

<file path=ppt/slides/_rels/slide8.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Layout" Target="../slideLayouts/slideLayout2.xml"/><Relationship Id="rId1" Type="http://schemas.openxmlformats.org/officeDocument/2006/relationships/vmlDrawing" Target="../drawings/vmlDrawing2.vml"/><Relationship Id="rId4" Type="http://schemas.openxmlformats.org/officeDocument/2006/relationships/image" Target="../media/image8.emf"/></Relationships>
</file>

<file path=ppt/slides/_rels/slide9.xml.rels><?xml version="1.0" encoding="UTF-8" standalone="yes"?>
<Relationships xmlns="http://schemas.openxmlformats.org/package/2006/relationships"><Relationship Id="rId2" Type="http://schemas.openxmlformats.org/officeDocument/2006/relationships/image" Target="../media/image9.wmf"/><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ußzeilenplatzhalter 3"/>
          <p:cNvSpPr>
            <a:spLocks noGrp="1"/>
          </p:cNvSpPr>
          <p:nvPr>
            <p:ph type="ftr" sz="quarter" idx="10"/>
          </p:nvPr>
        </p:nvSpPr>
        <p:spPr/>
        <p:txBody>
          <a:bodyPr/>
          <a:lstStyle/>
          <a:p>
            <a:r>
              <a:rPr lang="ru-RU"/>
              <a:t>ERMSAR 2007, Karlsruhe. 12-14 June 2007</a:t>
            </a:r>
          </a:p>
        </p:txBody>
      </p:sp>
      <p:sp>
        <p:nvSpPr>
          <p:cNvPr id="5" name="Foliennummernplatzhalter 4"/>
          <p:cNvSpPr>
            <a:spLocks noGrp="1"/>
          </p:cNvSpPr>
          <p:nvPr>
            <p:ph type="sldNum" sz="quarter" idx="11"/>
          </p:nvPr>
        </p:nvSpPr>
        <p:spPr/>
        <p:txBody>
          <a:bodyPr/>
          <a:lstStyle/>
          <a:p>
            <a:fld id="{13C27886-212F-4B22-A162-4619576FC742}" type="slidenum">
              <a:rPr lang="ru-RU"/>
              <a:pPr/>
              <a:t>1</a:t>
            </a:fld>
            <a:endParaRPr lang="ru-RU"/>
          </a:p>
        </p:txBody>
      </p:sp>
      <p:sp>
        <p:nvSpPr>
          <p:cNvPr id="2050" name="Rectangle 2"/>
          <p:cNvSpPr>
            <a:spLocks noGrp="1" noChangeArrowheads="1"/>
          </p:cNvSpPr>
          <p:nvPr>
            <p:ph type="ctrTitle"/>
          </p:nvPr>
        </p:nvSpPr>
        <p:spPr>
          <a:xfrm>
            <a:off x="323850" y="2130425"/>
            <a:ext cx="8496300" cy="1470025"/>
          </a:xfrm>
        </p:spPr>
        <p:txBody>
          <a:bodyPr/>
          <a:lstStyle/>
          <a:p>
            <a:r>
              <a:rPr lang="en-GB" sz="3200" b="1">
                <a:solidFill>
                  <a:srgbClr val="990033"/>
                </a:solidFill>
              </a:rPr>
              <a:t>Cooperation between ISTC and SARNET  in the Source Term Area</a:t>
            </a:r>
            <a:r>
              <a:rPr lang="en-GB" sz="3200" b="1"/>
              <a:t/>
            </a:r>
            <a:br>
              <a:rPr lang="en-GB" sz="3200" b="1"/>
            </a:br>
            <a:r>
              <a:rPr lang="en-GB" sz="3200" b="1"/>
              <a:t/>
            </a:r>
            <a:br>
              <a:rPr lang="en-GB" sz="3200" b="1"/>
            </a:br>
            <a:r>
              <a:rPr lang="en-GB" sz="2400" b="1"/>
              <a:t>M. Veshchunov</a:t>
            </a:r>
            <a:br>
              <a:rPr lang="en-GB" sz="2400" b="1"/>
            </a:br>
            <a:r>
              <a:rPr lang="en-GB" sz="2400"/>
              <a:t/>
            </a:r>
            <a:br>
              <a:rPr lang="en-GB" sz="2400"/>
            </a:br>
            <a:r>
              <a:rPr lang="en-GB" sz="2400"/>
              <a:t>Nuclear Safety Institute (IBRAE) </a:t>
            </a:r>
            <a:br>
              <a:rPr lang="en-GB" sz="2400"/>
            </a:br>
            <a:r>
              <a:rPr lang="en-GB" sz="2400"/>
              <a:t>Russian Academy of Sciences</a:t>
            </a:r>
            <a:br>
              <a:rPr lang="en-GB" sz="2400"/>
            </a:br>
            <a:r>
              <a:rPr lang="en-GB" sz="2400"/>
              <a:t>52 B. Tulskaya st., Moscow, 115191 – Russia</a:t>
            </a:r>
            <a:endParaRPr lang="ru-RU" sz="2400"/>
          </a:p>
        </p:txBody>
      </p:sp>
      <p:sp>
        <p:nvSpPr>
          <p:cNvPr id="2051" name="Rectangle 3"/>
          <p:cNvSpPr>
            <a:spLocks noGrp="1" noChangeArrowheads="1"/>
          </p:cNvSpPr>
          <p:nvPr>
            <p:ph type="subTitle" idx="1"/>
          </p:nvPr>
        </p:nvSpPr>
        <p:spPr>
          <a:xfrm>
            <a:off x="1371600" y="5060950"/>
            <a:ext cx="6400800" cy="1320800"/>
          </a:xfrm>
        </p:spPr>
        <p:txBody>
          <a:bodyPr/>
          <a:lstStyle/>
          <a:p>
            <a:r>
              <a:rPr lang="en-US" sz="2000"/>
              <a:t>ERMSAR 2007</a:t>
            </a:r>
          </a:p>
          <a:p>
            <a:r>
              <a:rPr lang="en-US" sz="2000"/>
              <a:t>FZK, Karlsruhe, Germany</a:t>
            </a:r>
          </a:p>
          <a:p>
            <a:r>
              <a:rPr lang="en-US" sz="2000"/>
              <a:t>12-14 June 2007</a:t>
            </a:r>
            <a:endParaRPr lang="ru-RU" sz="200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Fußzeilenplatzhalter 2"/>
          <p:cNvSpPr>
            <a:spLocks noGrp="1"/>
          </p:cNvSpPr>
          <p:nvPr>
            <p:ph type="ftr" sz="quarter" idx="10"/>
          </p:nvPr>
        </p:nvSpPr>
        <p:spPr/>
        <p:txBody>
          <a:bodyPr/>
          <a:lstStyle/>
          <a:p>
            <a:r>
              <a:rPr lang="ru-RU"/>
              <a:t>ERMSAR 2007, Karlsruhe. 12-14 June 2007</a:t>
            </a:r>
          </a:p>
        </p:txBody>
      </p:sp>
      <p:sp>
        <p:nvSpPr>
          <p:cNvPr id="13" name="Foliennummernplatzhalter 3"/>
          <p:cNvSpPr>
            <a:spLocks noGrp="1"/>
          </p:cNvSpPr>
          <p:nvPr>
            <p:ph type="sldNum" sz="quarter" idx="11"/>
          </p:nvPr>
        </p:nvSpPr>
        <p:spPr/>
        <p:txBody>
          <a:bodyPr/>
          <a:lstStyle/>
          <a:p>
            <a:fld id="{05CD9C20-8D90-465B-9DEC-41A386773FA3}" type="slidenum">
              <a:rPr lang="ru-RU"/>
              <a:pPr/>
              <a:t>10</a:t>
            </a:fld>
            <a:endParaRPr lang="ru-RU"/>
          </a:p>
        </p:txBody>
      </p:sp>
      <p:sp>
        <p:nvSpPr>
          <p:cNvPr id="96258" name="Rectangle 2"/>
          <p:cNvSpPr>
            <a:spLocks noChangeArrowheads="1"/>
          </p:cNvSpPr>
          <p:nvPr/>
        </p:nvSpPr>
        <p:spPr bwMode="auto">
          <a:xfrm>
            <a:off x="333375" y="454025"/>
            <a:ext cx="76962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r>
              <a:rPr lang="en-US" sz="2000" b="1">
                <a:solidFill>
                  <a:srgbClr val="CC3300"/>
                </a:solidFill>
              </a:rPr>
              <a:t>Cladding embrittlement due to inner </a:t>
            </a:r>
            <a:r>
              <a:rPr lang="en-US" sz="2000" b="1">
                <a:solidFill>
                  <a:srgbClr val="CC3300"/>
                </a:solidFill>
                <a:sym typeface="Symbol" pitchFamily="18" charset="2"/>
              </a:rPr>
              <a:t></a:t>
            </a:r>
            <a:r>
              <a:rPr lang="en-US" sz="2000" b="1">
                <a:solidFill>
                  <a:srgbClr val="CC3300"/>
                </a:solidFill>
              </a:rPr>
              <a:t>Zr(O) layer grow</a:t>
            </a:r>
            <a:r>
              <a:rPr lang="en-US" b="1">
                <a:solidFill>
                  <a:srgbClr val="CC3300"/>
                </a:solidFill>
              </a:rPr>
              <a:t> </a:t>
            </a:r>
          </a:p>
        </p:txBody>
      </p:sp>
      <p:pic>
        <p:nvPicPr>
          <p:cNvPr id="96259" name="Picture 3" descr="кс42_77мм_обол"/>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19100" y="1216025"/>
            <a:ext cx="2457450" cy="3054350"/>
          </a:xfrm>
          <a:prstGeom prst="rect">
            <a:avLst/>
          </a:prstGeom>
          <a:noFill/>
          <a:extLst>
            <a:ext uri="{909E8E84-426E-40DD-AFC4-6F175D3DCCD1}">
              <a14:hiddenFill xmlns:a14="http://schemas.microsoft.com/office/drawing/2010/main">
                <a:solidFill>
                  <a:srgbClr val="FFFFFF"/>
                </a:solidFill>
              </a14:hiddenFill>
            </a:ext>
          </a:extLst>
        </p:spPr>
      </p:pic>
      <p:pic>
        <p:nvPicPr>
          <p:cNvPr id="96260" name="Picture 4" descr="кс47_77мм_обол"/>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94063" y="1209675"/>
            <a:ext cx="2554287" cy="3067050"/>
          </a:xfrm>
          <a:prstGeom prst="rect">
            <a:avLst/>
          </a:prstGeom>
          <a:noFill/>
          <a:extLst>
            <a:ext uri="{909E8E84-426E-40DD-AFC4-6F175D3DCCD1}">
              <a14:hiddenFill xmlns:a14="http://schemas.microsoft.com/office/drawing/2010/main">
                <a:solidFill>
                  <a:srgbClr val="FFFFFF"/>
                </a:solidFill>
              </a14:hiddenFill>
            </a:ext>
          </a:extLst>
        </p:spPr>
      </p:pic>
      <p:pic>
        <p:nvPicPr>
          <p:cNvPr id="96261" name="Picture 5" descr="кс52_оболочка"/>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199188" y="1209675"/>
            <a:ext cx="2566987" cy="3035300"/>
          </a:xfrm>
          <a:prstGeom prst="rect">
            <a:avLst/>
          </a:prstGeom>
          <a:noFill/>
          <a:extLst>
            <a:ext uri="{909E8E84-426E-40DD-AFC4-6F175D3DCCD1}">
              <a14:hiddenFill xmlns:a14="http://schemas.microsoft.com/office/drawing/2010/main">
                <a:solidFill>
                  <a:srgbClr val="FFFFFF"/>
                </a:solidFill>
              </a14:hiddenFill>
            </a:ext>
          </a:extLst>
        </p:spPr>
      </p:pic>
      <p:pic>
        <p:nvPicPr>
          <p:cNvPr id="96262" name="Picture 6" descr="умсд_экс42_77мм"/>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50888" y="4473575"/>
            <a:ext cx="1816100" cy="1809750"/>
          </a:xfrm>
          <a:prstGeom prst="rect">
            <a:avLst/>
          </a:prstGeom>
          <a:noFill/>
          <a:extLst>
            <a:ext uri="{909E8E84-426E-40DD-AFC4-6F175D3DCCD1}">
              <a14:hiddenFill xmlns:a14="http://schemas.microsoft.com/office/drawing/2010/main">
                <a:solidFill>
                  <a:srgbClr val="FFFFFF"/>
                </a:solidFill>
              </a14:hiddenFill>
            </a:ext>
          </a:extLst>
        </p:spPr>
      </p:pic>
      <p:pic>
        <p:nvPicPr>
          <p:cNvPr id="96263" name="Picture 7" descr="умсд_экс47_77мм"/>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671888" y="4473575"/>
            <a:ext cx="1798637" cy="1798638"/>
          </a:xfrm>
          <a:prstGeom prst="rect">
            <a:avLst/>
          </a:prstGeom>
          <a:noFill/>
          <a:extLst>
            <a:ext uri="{909E8E84-426E-40DD-AFC4-6F175D3DCCD1}">
              <a14:hiddenFill xmlns:a14="http://schemas.microsoft.com/office/drawing/2010/main">
                <a:solidFill>
                  <a:srgbClr val="FFFFFF"/>
                </a:solidFill>
              </a14:hiddenFill>
            </a:ext>
          </a:extLst>
        </p:spPr>
      </p:pic>
      <p:pic>
        <p:nvPicPr>
          <p:cNvPr id="96264" name="Picture 8" descr="умсд_экс52_77мм"/>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667500" y="4473575"/>
            <a:ext cx="1798638" cy="1798638"/>
          </a:xfrm>
          <a:prstGeom prst="rect">
            <a:avLst/>
          </a:prstGeom>
          <a:noFill/>
          <a:extLst>
            <a:ext uri="{909E8E84-426E-40DD-AFC4-6F175D3DCCD1}">
              <a14:hiddenFill xmlns:a14="http://schemas.microsoft.com/office/drawing/2010/main">
                <a:solidFill>
                  <a:srgbClr val="FFFFFF"/>
                </a:solidFill>
              </a14:hiddenFill>
            </a:ext>
          </a:extLst>
        </p:spPr>
      </p:pic>
      <p:sp>
        <p:nvSpPr>
          <p:cNvPr id="96265" name="Rectangle 9"/>
          <p:cNvSpPr>
            <a:spLocks noChangeArrowheads="1"/>
          </p:cNvSpPr>
          <p:nvPr/>
        </p:nvSpPr>
        <p:spPr bwMode="auto">
          <a:xfrm>
            <a:off x="1219200" y="806450"/>
            <a:ext cx="1371600" cy="492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algn="ctr"/>
            <a:r>
              <a:rPr lang="en-US">
                <a:solidFill>
                  <a:srgbClr val="0000FF"/>
                </a:solidFill>
              </a:rPr>
              <a:t>1400 °C</a:t>
            </a:r>
            <a:endParaRPr lang="ru-RU">
              <a:solidFill>
                <a:srgbClr val="0000FF"/>
              </a:solidFill>
            </a:endParaRPr>
          </a:p>
        </p:txBody>
      </p:sp>
      <p:sp>
        <p:nvSpPr>
          <p:cNvPr id="96266" name="Rectangle 10"/>
          <p:cNvSpPr>
            <a:spLocks noChangeArrowheads="1"/>
          </p:cNvSpPr>
          <p:nvPr/>
        </p:nvSpPr>
        <p:spPr bwMode="auto">
          <a:xfrm>
            <a:off x="4043363" y="806450"/>
            <a:ext cx="1371600" cy="492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algn="ctr"/>
            <a:r>
              <a:rPr lang="en-US">
                <a:solidFill>
                  <a:srgbClr val="0000FF"/>
                </a:solidFill>
              </a:rPr>
              <a:t>1600 °C</a:t>
            </a:r>
            <a:endParaRPr lang="ru-RU">
              <a:solidFill>
                <a:srgbClr val="0000FF"/>
              </a:solidFill>
            </a:endParaRPr>
          </a:p>
        </p:txBody>
      </p:sp>
      <p:sp>
        <p:nvSpPr>
          <p:cNvPr id="96267" name="Rectangle 11"/>
          <p:cNvSpPr>
            <a:spLocks noChangeArrowheads="1"/>
          </p:cNvSpPr>
          <p:nvPr/>
        </p:nvSpPr>
        <p:spPr bwMode="auto">
          <a:xfrm>
            <a:off x="6797675" y="806450"/>
            <a:ext cx="1371600" cy="492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algn="ctr"/>
            <a:r>
              <a:rPr lang="en-US">
                <a:solidFill>
                  <a:srgbClr val="0000FF"/>
                </a:solidFill>
              </a:rPr>
              <a:t>1700 °C</a:t>
            </a:r>
            <a:endParaRPr lang="ru-RU">
              <a:solidFill>
                <a:srgbClr val="0000FF"/>
              </a:solidFill>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Fußzeilenplatzhalter 3"/>
          <p:cNvSpPr>
            <a:spLocks noGrp="1"/>
          </p:cNvSpPr>
          <p:nvPr>
            <p:ph type="ftr" sz="quarter" idx="10"/>
          </p:nvPr>
        </p:nvSpPr>
        <p:spPr/>
        <p:txBody>
          <a:bodyPr/>
          <a:lstStyle/>
          <a:p>
            <a:r>
              <a:rPr lang="ru-RU"/>
              <a:t>ERMSAR 2007, Karlsruhe. 12-14 June 2007</a:t>
            </a:r>
          </a:p>
        </p:txBody>
      </p:sp>
      <p:sp>
        <p:nvSpPr>
          <p:cNvPr id="16" name="Foliennummernplatzhalter 4"/>
          <p:cNvSpPr>
            <a:spLocks noGrp="1"/>
          </p:cNvSpPr>
          <p:nvPr>
            <p:ph type="sldNum" sz="quarter" idx="11"/>
          </p:nvPr>
        </p:nvSpPr>
        <p:spPr/>
        <p:txBody>
          <a:bodyPr/>
          <a:lstStyle/>
          <a:p>
            <a:fld id="{A9FAB5E0-B8EA-419A-90A2-696724833C87}" type="slidenum">
              <a:rPr lang="ru-RU"/>
              <a:pPr/>
              <a:t>11</a:t>
            </a:fld>
            <a:endParaRPr lang="ru-RU"/>
          </a:p>
        </p:txBody>
      </p:sp>
      <p:sp>
        <p:nvSpPr>
          <p:cNvPr id="97282" name="Rectangle 2"/>
          <p:cNvSpPr>
            <a:spLocks noGrp="1" noChangeArrowheads="1"/>
          </p:cNvSpPr>
          <p:nvPr>
            <p:ph type="title"/>
          </p:nvPr>
        </p:nvSpPr>
        <p:spPr>
          <a:xfrm>
            <a:off x="1792288" y="411163"/>
            <a:ext cx="5346700" cy="384175"/>
          </a:xfrm>
          <a:noFill/>
          <a:ln/>
        </p:spPr>
        <p:txBody>
          <a:bodyPr/>
          <a:lstStyle/>
          <a:p>
            <a:r>
              <a:rPr lang="en-US" sz="2000" b="1">
                <a:solidFill>
                  <a:srgbClr val="CC3300"/>
                </a:solidFill>
              </a:rPr>
              <a:t>Longitudinal cracks formation</a:t>
            </a:r>
            <a:endParaRPr lang="ru-RU" sz="2000" b="1">
              <a:solidFill>
                <a:srgbClr val="CC3300"/>
              </a:solidFill>
            </a:endParaRPr>
          </a:p>
        </p:txBody>
      </p:sp>
      <p:sp>
        <p:nvSpPr>
          <p:cNvPr id="97283" name="Rectangle 3"/>
          <p:cNvSpPr>
            <a:spLocks noChangeArrowheads="1"/>
          </p:cNvSpPr>
          <p:nvPr/>
        </p:nvSpPr>
        <p:spPr bwMode="auto">
          <a:xfrm>
            <a:off x="5349875" y="5659438"/>
            <a:ext cx="3382963" cy="520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algn="ctr">
              <a:lnSpc>
                <a:spcPct val="120000"/>
              </a:lnSpc>
            </a:pPr>
            <a:r>
              <a:rPr lang="en-US" sz="1600">
                <a:solidFill>
                  <a:srgbClr val="0000FF"/>
                </a:solidFill>
              </a:rPr>
              <a:t>oxidation at 1400 °C – 1100 s</a:t>
            </a:r>
            <a:br>
              <a:rPr lang="en-US" sz="1600">
                <a:solidFill>
                  <a:srgbClr val="0000FF"/>
                </a:solidFill>
              </a:rPr>
            </a:br>
            <a:r>
              <a:rPr lang="en-US" sz="1600">
                <a:solidFill>
                  <a:srgbClr val="0000FF"/>
                </a:solidFill>
              </a:rPr>
              <a:t>quench temperature – 1400 °C</a:t>
            </a:r>
            <a:endParaRPr lang="ru-RU" sz="1600">
              <a:solidFill>
                <a:srgbClr val="0000FF"/>
              </a:solidFill>
            </a:endParaRPr>
          </a:p>
        </p:txBody>
      </p:sp>
      <p:pic>
        <p:nvPicPr>
          <p:cNvPr id="97284" name="Picture 4"/>
          <p:cNvPicPr>
            <a:picLocks noChangeAspect="1" noChangeArrowheads="1"/>
          </p:cNvPicPr>
          <p:nvPr/>
        </p:nvPicPr>
        <p:blipFill>
          <a:blip r:embed="rId2" cstate="print">
            <a:extLst>
              <a:ext uri="{28A0092B-C50C-407E-A947-70E740481C1C}">
                <a14:useLocalDpi xmlns:a14="http://schemas.microsoft.com/office/drawing/2010/main" val="0"/>
              </a:ext>
            </a:extLst>
          </a:blip>
          <a:srcRect r="24959"/>
          <a:stretch>
            <a:fillRect/>
          </a:stretch>
        </p:blipFill>
        <p:spPr bwMode="auto">
          <a:xfrm>
            <a:off x="4721225" y="1412875"/>
            <a:ext cx="4314825" cy="3949700"/>
          </a:xfrm>
          <a:prstGeom prst="rect">
            <a:avLst/>
          </a:prstGeom>
          <a:noFill/>
          <a:extLst>
            <a:ext uri="{909E8E84-426E-40DD-AFC4-6F175D3DCCD1}">
              <a14:hiddenFill xmlns:a14="http://schemas.microsoft.com/office/drawing/2010/main">
                <a:solidFill>
                  <a:srgbClr val="FFFFFF"/>
                </a:solidFill>
              </a14:hiddenFill>
            </a:ext>
          </a:extLst>
        </p:spPr>
      </p:pic>
      <p:sp>
        <p:nvSpPr>
          <p:cNvPr id="97285" name="Oval 5"/>
          <p:cNvSpPr>
            <a:spLocks noChangeArrowheads="1"/>
          </p:cNvSpPr>
          <p:nvPr/>
        </p:nvSpPr>
        <p:spPr bwMode="auto">
          <a:xfrm>
            <a:off x="6669088" y="3400425"/>
            <a:ext cx="73025" cy="73025"/>
          </a:xfrm>
          <a:prstGeom prst="ellipse">
            <a:avLst/>
          </a:prstGeom>
          <a:solidFill>
            <a:srgbClr val="FF00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DE"/>
          </a:p>
        </p:txBody>
      </p:sp>
      <p:sp>
        <p:nvSpPr>
          <p:cNvPr id="97286" name="Line 6"/>
          <p:cNvSpPr>
            <a:spLocks noChangeShapeType="1"/>
          </p:cNvSpPr>
          <p:nvPr/>
        </p:nvSpPr>
        <p:spPr bwMode="auto">
          <a:xfrm>
            <a:off x="7169150" y="3195638"/>
            <a:ext cx="0" cy="217487"/>
          </a:xfrm>
          <a:prstGeom prst="line">
            <a:avLst/>
          </a:prstGeom>
          <a:noFill/>
          <a:ln w="9525">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sp>
        <p:nvSpPr>
          <p:cNvPr id="97287" name="Text Box 7"/>
          <p:cNvSpPr txBox="1">
            <a:spLocks noChangeArrowheads="1"/>
          </p:cNvSpPr>
          <p:nvPr/>
        </p:nvSpPr>
        <p:spPr bwMode="auto">
          <a:xfrm>
            <a:off x="6661150" y="2859088"/>
            <a:ext cx="1084263"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solidFill>
                  <a:srgbClr val="FF0000"/>
                </a:solidFill>
              </a:rPr>
              <a:t>cracking</a:t>
            </a:r>
            <a:endParaRPr lang="ru-RU">
              <a:solidFill>
                <a:srgbClr val="FF0000"/>
              </a:solidFill>
            </a:endParaRPr>
          </a:p>
        </p:txBody>
      </p:sp>
      <p:pic>
        <p:nvPicPr>
          <p:cNvPr id="97288" name="Picture 8" descr="экс48_77мм_обол"/>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2088" y="839788"/>
            <a:ext cx="2128837" cy="2603500"/>
          </a:xfrm>
          <a:prstGeom prst="rect">
            <a:avLst/>
          </a:prstGeom>
          <a:noFill/>
          <a:extLst>
            <a:ext uri="{909E8E84-426E-40DD-AFC4-6F175D3DCCD1}">
              <a14:hiddenFill xmlns:a14="http://schemas.microsoft.com/office/drawing/2010/main">
                <a:solidFill>
                  <a:srgbClr val="FFFFFF"/>
                </a:solidFill>
              </a14:hiddenFill>
            </a:ext>
          </a:extLst>
        </p:spPr>
      </p:pic>
      <p:pic>
        <p:nvPicPr>
          <p:cNvPr id="97289" name="Picture 9" descr="экс36_77мм"/>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471738" y="839788"/>
            <a:ext cx="2114550" cy="2603500"/>
          </a:xfrm>
          <a:prstGeom prst="rect">
            <a:avLst/>
          </a:prstGeom>
          <a:noFill/>
          <a:extLst>
            <a:ext uri="{909E8E84-426E-40DD-AFC4-6F175D3DCCD1}">
              <a14:hiddenFill xmlns:a14="http://schemas.microsoft.com/office/drawing/2010/main">
                <a:solidFill>
                  <a:srgbClr val="FFFFFF"/>
                </a:solidFill>
              </a14:hiddenFill>
            </a:ext>
          </a:extLst>
        </p:spPr>
      </p:pic>
      <p:pic>
        <p:nvPicPr>
          <p:cNvPr id="97290" name="Picture 10" descr="кс54_77мм_обол"/>
          <p:cNvPicPr>
            <a:picLocks noChangeAspect="1" noChangeArrowheads="1"/>
          </p:cNvPicPr>
          <p:nvPr/>
        </p:nvPicPr>
        <p:blipFill>
          <a:blip r:embed="rId5">
            <a:extLst>
              <a:ext uri="{28A0092B-C50C-407E-A947-70E740481C1C}">
                <a14:useLocalDpi xmlns:a14="http://schemas.microsoft.com/office/drawing/2010/main" val="0"/>
              </a:ext>
            </a:extLst>
          </a:blip>
          <a:srcRect b="9438"/>
          <a:stretch>
            <a:fillRect/>
          </a:stretch>
        </p:blipFill>
        <p:spPr bwMode="auto">
          <a:xfrm>
            <a:off x="236538" y="3824288"/>
            <a:ext cx="2071687" cy="2482850"/>
          </a:xfrm>
          <a:prstGeom prst="rect">
            <a:avLst/>
          </a:prstGeom>
          <a:noFill/>
          <a:extLst>
            <a:ext uri="{909E8E84-426E-40DD-AFC4-6F175D3DCCD1}">
              <a14:hiddenFill xmlns:a14="http://schemas.microsoft.com/office/drawing/2010/main">
                <a:solidFill>
                  <a:srgbClr val="FFFFFF"/>
                </a:solidFill>
              </a14:hiddenFill>
            </a:ext>
          </a:extLst>
        </p:spPr>
      </p:pic>
      <p:sp>
        <p:nvSpPr>
          <p:cNvPr id="97291" name="Rectangle 11"/>
          <p:cNvSpPr>
            <a:spLocks noChangeArrowheads="1"/>
          </p:cNvSpPr>
          <p:nvPr/>
        </p:nvSpPr>
        <p:spPr bwMode="auto">
          <a:xfrm>
            <a:off x="642938" y="3328988"/>
            <a:ext cx="1371600" cy="492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algn="ctr"/>
            <a:r>
              <a:rPr lang="ru-RU">
                <a:solidFill>
                  <a:srgbClr val="0000FF"/>
                </a:solidFill>
              </a:rPr>
              <a:t>60 </a:t>
            </a:r>
            <a:r>
              <a:rPr lang="en-US">
                <a:solidFill>
                  <a:srgbClr val="0000FF"/>
                </a:solidFill>
                <a:latin typeface="Symbol" pitchFamily="18" charset="2"/>
              </a:rPr>
              <a:t>m</a:t>
            </a:r>
            <a:r>
              <a:rPr lang="en-US">
                <a:solidFill>
                  <a:srgbClr val="0000FF"/>
                </a:solidFill>
              </a:rPr>
              <a:t>m</a:t>
            </a:r>
            <a:endParaRPr lang="ru-RU">
              <a:solidFill>
                <a:srgbClr val="0000FF"/>
              </a:solidFill>
            </a:endParaRPr>
          </a:p>
        </p:txBody>
      </p:sp>
      <p:sp>
        <p:nvSpPr>
          <p:cNvPr id="97292" name="Rectangle 12"/>
          <p:cNvSpPr>
            <a:spLocks noChangeArrowheads="1"/>
          </p:cNvSpPr>
          <p:nvPr/>
        </p:nvSpPr>
        <p:spPr bwMode="auto">
          <a:xfrm>
            <a:off x="2974975" y="3357563"/>
            <a:ext cx="1371600" cy="492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algn="ctr"/>
            <a:r>
              <a:rPr lang="en-US">
                <a:solidFill>
                  <a:srgbClr val="0000FF"/>
                </a:solidFill>
              </a:rPr>
              <a:t>10</a:t>
            </a:r>
            <a:r>
              <a:rPr lang="ru-RU">
                <a:solidFill>
                  <a:srgbClr val="0000FF"/>
                </a:solidFill>
              </a:rPr>
              <a:t>0 </a:t>
            </a:r>
            <a:r>
              <a:rPr lang="en-US">
                <a:solidFill>
                  <a:srgbClr val="0000FF"/>
                </a:solidFill>
                <a:latin typeface="Symbol" pitchFamily="18" charset="2"/>
              </a:rPr>
              <a:t>m</a:t>
            </a:r>
            <a:r>
              <a:rPr lang="en-US">
                <a:solidFill>
                  <a:srgbClr val="0000FF"/>
                </a:solidFill>
              </a:rPr>
              <a:t>m</a:t>
            </a:r>
            <a:endParaRPr lang="ru-RU">
              <a:solidFill>
                <a:srgbClr val="0000FF"/>
              </a:solidFill>
            </a:endParaRPr>
          </a:p>
        </p:txBody>
      </p:sp>
      <p:sp>
        <p:nvSpPr>
          <p:cNvPr id="97293" name="Rectangle 13"/>
          <p:cNvSpPr>
            <a:spLocks noChangeArrowheads="1"/>
          </p:cNvSpPr>
          <p:nvPr/>
        </p:nvSpPr>
        <p:spPr bwMode="auto">
          <a:xfrm>
            <a:off x="2200275" y="5892800"/>
            <a:ext cx="1371600" cy="492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algn="ctr"/>
            <a:r>
              <a:rPr lang="en-US">
                <a:solidFill>
                  <a:srgbClr val="0000FF"/>
                </a:solidFill>
              </a:rPr>
              <a:t>30</a:t>
            </a:r>
            <a:r>
              <a:rPr lang="ru-RU">
                <a:solidFill>
                  <a:srgbClr val="0000FF"/>
                </a:solidFill>
              </a:rPr>
              <a:t>0 </a:t>
            </a:r>
            <a:r>
              <a:rPr lang="en-US">
                <a:solidFill>
                  <a:srgbClr val="0000FF"/>
                </a:solidFill>
                <a:latin typeface="Symbol" pitchFamily="18" charset="2"/>
              </a:rPr>
              <a:t>m</a:t>
            </a:r>
            <a:r>
              <a:rPr lang="en-US">
                <a:solidFill>
                  <a:srgbClr val="0000FF"/>
                </a:solidFill>
              </a:rPr>
              <a:t>m</a:t>
            </a:r>
            <a:endParaRPr lang="ru-RU">
              <a:solidFill>
                <a:srgbClr val="0000FF"/>
              </a:solidFill>
            </a:endParaRPr>
          </a:p>
        </p:txBody>
      </p:sp>
      <p:pic>
        <p:nvPicPr>
          <p:cNvPr id="97294" name="Picture 14" descr="умсд_экс56"/>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732088" y="3829050"/>
            <a:ext cx="1854200" cy="1649413"/>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0" presetClass="path" presetSubtype="0" accel="50000" decel="50000" fill="hold" grpId="0" nodeType="clickEffect">
                                  <p:stCondLst>
                                    <p:cond delay="0"/>
                                  </p:stCondLst>
                                  <p:childTnLst>
                                    <p:animMotion origin="layout" path="M -0.00017 0.00092 C 0.00122 0.00324 0.00278 0.00555 0.004 0.00764 C 0.00521 0.00972 0.00591 0.01157 0.00677 0.01389 C 0.00764 0.0162 0.00903 0.01944 0.00973 0.02153 C 0.01042 0.02361 0.01007 0.02453 0.01077 0.02639 C 0.01146 0.02824 0.01285 0.03032 0.01389 0.03264 C 0.01493 0.03495 0.01563 0.03773 0.01667 0.03981 C 0.01771 0.0419 0.01945 0.04352 0.02032 0.04537 C 0.02118 0.04722 0.02136 0.04884 0.0224 0.05069 C 0.02344 0.05254 0.02605 0.05532 0.02709 0.05717 C 0.02813 0.05903 0.02795 0.06018 0.02917 0.06134 C 0.03039 0.0625 0.03282 0.06273 0.0342 0.06389 C 0.03559 0.06504 0.03698 0.06759 0.03802 0.06828 C 0.03907 0.06898 0.03976 0.06782 0.04063 0.06875 C 0.0415 0.06967 0.04254 0.07268 0.04375 0.07384 C 0.04497 0.075 0.0467 0.07569 0.04792 0.07639 C 0.04914 0.07708 0.05018 0.07778 0.05139 0.07847 " pathEditMode="relative" ptsTypes="aaaaaaaaaaaaaaaaA">
                                      <p:cBhvr>
                                        <p:cTn id="6" dur="2000" fill="hold"/>
                                        <p:tgtEl>
                                          <p:spTgt spid="97285"/>
                                        </p:tgtEl>
                                        <p:attrNameLst>
                                          <p:attrName>ppt_x</p:attrName>
                                          <p:attrName>ppt_y</p:attrName>
                                        </p:attrNameLst>
                                      </p:cBhvr>
                                    </p:animMotion>
                                  </p:childTnLst>
                                </p:cTn>
                              </p:par>
                            </p:childTnLst>
                          </p:cTn>
                        </p:par>
                        <p:par>
                          <p:cTn id="7" fill="hold" nodeType="afterGroup">
                            <p:stCondLst>
                              <p:cond delay="2000"/>
                            </p:stCondLst>
                            <p:childTnLst>
                              <p:par>
                                <p:cTn id="8" presetID="1" presetClass="entr" presetSubtype="0" fill="hold" grpId="0" nodeType="afterEffect">
                                  <p:stCondLst>
                                    <p:cond delay="0"/>
                                  </p:stCondLst>
                                  <p:childTnLst>
                                    <p:set>
                                      <p:cBhvr>
                                        <p:cTn id="9" dur="1" fill="hold">
                                          <p:stCondLst>
                                            <p:cond delay="0"/>
                                          </p:stCondLst>
                                        </p:cTn>
                                        <p:tgtEl>
                                          <p:spTgt spid="97286"/>
                                        </p:tgtEl>
                                        <p:attrNameLst>
                                          <p:attrName>style.visibility</p:attrName>
                                        </p:attrNameLst>
                                      </p:cBhvr>
                                      <p:to>
                                        <p:strVal val="visible"/>
                                      </p:to>
                                    </p:set>
                                  </p:childTnLst>
                                </p:cTn>
                              </p:par>
                              <p:par>
                                <p:cTn id="10" presetID="1" presetClass="entr" presetSubtype="0" fill="hold" grpId="0" nodeType="withEffect">
                                  <p:stCondLst>
                                    <p:cond delay="0"/>
                                  </p:stCondLst>
                                  <p:childTnLst>
                                    <p:set>
                                      <p:cBhvr>
                                        <p:cTn id="11" dur="1" fill="hold">
                                          <p:stCondLst>
                                            <p:cond delay="0"/>
                                          </p:stCondLst>
                                        </p:cTn>
                                        <p:tgtEl>
                                          <p:spTgt spid="97287"/>
                                        </p:tgtEl>
                                        <p:attrNameLst>
                                          <p:attrName>style.visibility</p:attrName>
                                        </p:attrNameLst>
                                      </p:cBhvr>
                                      <p:to>
                                        <p:strVal val="visible"/>
                                      </p:to>
                                    </p:set>
                                  </p:childTnLst>
                                </p:cTn>
                              </p:par>
                            </p:childTnLst>
                          </p:cTn>
                        </p:par>
                        <p:par>
                          <p:cTn id="12" fill="hold" nodeType="afterGroup">
                            <p:stCondLst>
                              <p:cond delay="2000"/>
                            </p:stCondLst>
                            <p:childTnLst>
                              <p:par>
                                <p:cTn id="13" presetID="42" presetClass="path" presetSubtype="0" accel="50000" decel="50000" fill="hold" grpId="1" nodeType="afterEffect">
                                  <p:stCondLst>
                                    <p:cond delay="0"/>
                                  </p:stCondLst>
                                  <p:childTnLst>
                                    <p:animMotion origin="layout" path="M -2.22222E-6 -3.7037E-7 L -2.22222E-6 0.06968 " pathEditMode="relative" rAng="0" ptsTypes="AA">
                                      <p:cBhvr>
                                        <p:cTn id="14" dur="2000" fill="hold"/>
                                        <p:tgtEl>
                                          <p:spTgt spid="97286"/>
                                        </p:tgtEl>
                                        <p:attrNameLst>
                                          <p:attrName>ppt_x</p:attrName>
                                          <p:attrName>ppt_y</p:attrName>
                                        </p:attrNameLst>
                                      </p:cBhvr>
                                      <p:rCtr x="0" y="3472"/>
                                    </p:animMotion>
                                  </p:childTnLst>
                                </p:cTn>
                              </p:par>
                            </p:childTnLst>
                          </p:cTn>
                        </p:par>
                        <p:par>
                          <p:cTn id="15" fill="hold" nodeType="afterGroup">
                            <p:stCondLst>
                              <p:cond delay="4000"/>
                            </p:stCondLst>
                            <p:childTnLst>
                              <p:par>
                                <p:cTn id="16" presetID="0" presetClass="path" presetSubtype="0" accel="50000" decel="50000" fill="hold" grpId="1" nodeType="afterEffect">
                                  <p:stCondLst>
                                    <p:cond delay="0"/>
                                  </p:stCondLst>
                                  <p:childTnLst>
                                    <p:animMotion origin="layout" path="M 0.05139 0.07847 C 0.05347 0.07754 0.05556 0.07662 0.05677 0.07523 C 0.05799 0.07384 0.05816 0.07176 0.05886 0.07014 C 0.05955 0.06852 0.06025 0.06736 0.06077 0.06551 C 0.06129 0.06365 0.06181 0.06157 0.0625 0.05926 C 0.0632 0.05694 0.06389 0.0544 0.06459 0.05208 C 0.06528 0.04977 0.06632 0.04815 0.06702 0.04583 C 0.06771 0.04352 0.06823 0.04004 0.0691 0.03819 C 0.06997 0.03634 0.07101 0.03611 0.0717 0.03495 C 0.0724 0.03379 0.07292 0.03194 0.07344 0.03055 C 0.07396 0.02916 0.07448 0.02754 0.07535 0.02662 C 0.07622 0.02569 0.07778 0.02546 0.079 0.02453 C 0.08021 0.02361 0.08125 0.02222 0.08229 0.02176 C 0.08334 0.02129 0.08438 0.02153 0.08525 0.02153 C 0.08611 0.02153 0.08681 0.02037 0.08733 0.02153 C 0.08785 0.02268 0.08733 0.02731 0.08802 0.02801 C 0.08872 0.0287 0.09045 0.02731 0.09167 0.02639 C 0.09288 0.02546 0.09358 0.02338 0.09479 0.02222 C 0.09601 0.02106 0.0974 0.02014 0.09844 0.02014 C 0.09948 0.02014 0.10052 0.02106 0.10139 0.02153 C 0.10226 0.02199 0.10313 0.02338 0.104 0.02361 C 0.10486 0.02384 0.10556 0.02222 0.10625 0.02222 C 0.10695 0.02222 0.10747 0.02291 0.10834 0.02291 C 0.1092 0.02291 0.11094 0.02268 0.11198 0.02222 C 0.11302 0.02176 0.11389 0.0206 0.11441 0.02014 " pathEditMode="relative" ptsTypes="aaaaaaaaaaaaaaaaaaaaaaaaA">
                                      <p:cBhvr>
                                        <p:cTn id="17" dur="2000" fill="hold"/>
                                        <p:tgtEl>
                                          <p:spTgt spid="97285"/>
                                        </p:tgtEl>
                                        <p:attrNameLst>
                                          <p:attrName>ppt_x</p:attrName>
                                          <p:attrName>ppt_y</p:attrName>
                                        </p:attrNameLst>
                                      </p:cBhvr>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285" grpId="0" animBg="1"/>
      <p:bldP spid="97285" grpId="1" animBg="1"/>
      <p:bldP spid="97286" grpId="0" animBg="1"/>
      <p:bldP spid="97286" grpId="1" animBg="1"/>
      <p:bldP spid="97287"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Fußzeilenplatzhalter 4"/>
          <p:cNvSpPr>
            <a:spLocks noGrp="1"/>
          </p:cNvSpPr>
          <p:nvPr>
            <p:ph type="ftr" sz="quarter" idx="10"/>
          </p:nvPr>
        </p:nvSpPr>
        <p:spPr/>
        <p:txBody>
          <a:bodyPr/>
          <a:lstStyle/>
          <a:p>
            <a:r>
              <a:rPr lang="ru-RU"/>
              <a:t>ERMSAR 2007, Karlsruhe. 12-14 June 2007</a:t>
            </a:r>
          </a:p>
        </p:txBody>
      </p:sp>
      <p:sp>
        <p:nvSpPr>
          <p:cNvPr id="12" name="Foliennummernplatzhalter 5"/>
          <p:cNvSpPr>
            <a:spLocks noGrp="1"/>
          </p:cNvSpPr>
          <p:nvPr>
            <p:ph type="sldNum" sz="quarter" idx="11"/>
          </p:nvPr>
        </p:nvSpPr>
        <p:spPr/>
        <p:txBody>
          <a:bodyPr/>
          <a:lstStyle/>
          <a:p>
            <a:fld id="{B0EF28BD-4F7E-4489-86B7-5ADEEACCFBAE}" type="slidenum">
              <a:rPr lang="ru-RU"/>
              <a:pPr/>
              <a:t>12</a:t>
            </a:fld>
            <a:endParaRPr lang="ru-RU"/>
          </a:p>
        </p:txBody>
      </p:sp>
      <p:sp>
        <p:nvSpPr>
          <p:cNvPr id="98306" name="Rectangle 2"/>
          <p:cNvSpPr>
            <a:spLocks noGrp="1" noChangeArrowheads="1"/>
          </p:cNvSpPr>
          <p:nvPr>
            <p:ph type="title"/>
          </p:nvPr>
        </p:nvSpPr>
        <p:spPr>
          <a:xfrm>
            <a:off x="457200" y="274638"/>
            <a:ext cx="8229600" cy="217487"/>
          </a:xfrm>
          <a:noFill/>
          <a:ln/>
        </p:spPr>
        <p:txBody>
          <a:bodyPr/>
          <a:lstStyle/>
          <a:p>
            <a:pPr>
              <a:lnSpc>
                <a:spcPct val="70000"/>
              </a:lnSpc>
            </a:pPr>
            <a:r>
              <a:rPr lang="en-US" sz="2000" b="1">
                <a:solidFill>
                  <a:srgbClr val="CC3300"/>
                </a:solidFill>
              </a:rPr>
              <a:t>Fission product release</a:t>
            </a:r>
            <a:endParaRPr lang="ru-RU" sz="2000" b="1">
              <a:solidFill>
                <a:srgbClr val="CC3300"/>
              </a:solidFill>
            </a:endParaRPr>
          </a:p>
        </p:txBody>
      </p:sp>
      <p:sp>
        <p:nvSpPr>
          <p:cNvPr id="98307" name="Rectangle 3"/>
          <p:cNvSpPr>
            <a:spLocks noChangeArrowheads="1"/>
          </p:cNvSpPr>
          <p:nvPr/>
        </p:nvSpPr>
        <p:spPr bwMode="auto">
          <a:xfrm>
            <a:off x="4916488" y="6010275"/>
            <a:ext cx="4227512" cy="431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algn="ctr"/>
            <a:r>
              <a:rPr lang="en-US" sz="1300" b="1" baseline="30000">
                <a:solidFill>
                  <a:srgbClr val="660066"/>
                </a:solidFill>
              </a:rPr>
              <a:t>85</a:t>
            </a:r>
            <a:r>
              <a:rPr lang="en-US" sz="1300" b="1">
                <a:solidFill>
                  <a:srgbClr val="660066"/>
                </a:solidFill>
              </a:rPr>
              <a:t>Kr release during quench</a:t>
            </a:r>
            <a:endParaRPr lang="ru-RU" sz="1300" b="1">
              <a:solidFill>
                <a:srgbClr val="660066"/>
              </a:solidFill>
            </a:endParaRPr>
          </a:p>
        </p:txBody>
      </p:sp>
      <p:sp>
        <p:nvSpPr>
          <p:cNvPr id="98308" name="Rectangle 4"/>
          <p:cNvSpPr>
            <a:spLocks noChangeArrowheads="1"/>
          </p:cNvSpPr>
          <p:nvPr/>
        </p:nvSpPr>
        <p:spPr bwMode="auto">
          <a:xfrm>
            <a:off x="325438" y="6010275"/>
            <a:ext cx="3814762" cy="431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algn="ctr"/>
            <a:r>
              <a:rPr lang="en-US" sz="1300" b="1" baseline="30000">
                <a:solidFill>
                  <a:srgbClr val="660066"/>
                </a:solidFill>
              </a:rPr>
              <a:t>85</a:t>
            </a:r>
            <a:r>
              <a:rPr lang="en-US" sz="1300" b="1">
                <a:solidFill>
                  <a:srgbClr val="660066"/>
                </a:solidFill>
              </a:rPr>
              <a:t>Kr release</a:t>
            </a:r>
            <a:endParaRPr lang="ru-RU" sz="1300" b="1">
              <a:solidFill>
                <a:srgbClr val="660066"/>
              </a:solidFill>
            </a:endParaRPr>
          </a:p>
        </p:txBody>
      </p:sp>
      <p:pic>
        <p:nvPicPr>
          <p:cNvPr id="98309" name="Picture 5"/>
          <p:cNvPicPr>
            <a:picLocks noChangeAspect="1" noChangeArrowheads="1"/>
          </p:cNvPicPr>
          <p:nvPr/>
        </p:nvPicPr>
        <p:blipFill>
          <a:blip r:embed="rId3" cstate="print">
            <a:extLst>
              <a:ext uri="{28A0092B-C50C-407E-A947-70E740481C1C}">
                <a14:useLocalDpi xmlns:a14="http://schemas.microsoft.com/office/drawing/2010/main" val="0"/>
              </a:ext>
            </a:extLst>
          </a:blip>
          <a:srcRect l="4959" r="18532"/>
          <a:stretch>
            <a:fillRect/>
          </a:stretch>
        </p:blipFill>
        <p:spPr bwMode="auto">
          <a:xfrm>
            <a:off x="706438" y="3230563"/>
            <a:ext cx="3257550" cy="29829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8310" name="Picture 6"/>
          <p:cNvPicPr>
            <a:picLocks noChangeAspect="1" noChangeArrowheads="1"/>
          </p:cNvPicPr>
          <p:nvPr/>
        </p:nvPicPr>
        <p:blipFill>
          <a:blip r:embed="rId4" cstate="print">
            <a:extLst>
              <a:ext uri="{28A0092B-C50C-407E-A947-70E740481C1C}">
                <a14:useLocalDpi xmlns:a14="http://schemas.microsoft.com/office/drawing/2010/main" val="0"/>
              </a:ext>
            </a:extLst>
          </a:blip>
          <a:srcRect l="6148" r="9865"/>
          <a:stretch>
            <a:fillRect/>
          </a:stretch>
        </p:blipFill>
        <p:spPr bwMode="auto">
          <a:xfrm>
            <a:off x="5195888" y="3255963"/>
            <a:ext cx="3668712" cy="29797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aphicFrame>
        <p:nvGraphicFramePr>
          <p:cNvPr id="98311" name="Object 7"/>
          <p:cNvGraphicFramePr>
            <a:graphicFrameLocks noChangeAspect="1"/>
          </p:cNvGraphicFramePr>
          <p:nvPr>
            <p:ph sz="half" idx="1"/>
          </p:nvPr>
        </p:nvGraphicFramePr>
        <p:xfrm>
          <a:off x="0" y="966788"/>
          <a:ext cx="4354513" cy="2305050"/>
        </p:xfrm>
        <a:graphic>
          <a:graphicData uri="http://schemas.openxmlformats.org/presentationml/2006/ole">
            <mc:AlternateContent xmlns:mc="http://schemas.openxmlformats.org/markup-compatibility/2006">
              <mc:Choice xmlns:v="urn:schemas-microsoft-com:vml" Requires="v">
                <p:oleObj spid="_x0000_s98315" name="Диаграмма" r:id="rId5" imgW="5181600" imgH="2905218" progId="Excel.Chart.8">
                  <p:embed/>
                </p:oleObj>
              </mc:Choice>
              <mc:Fallback>
                <p:oleObj name="Диаграмма" r:id="rId5" imgW="5181600" imgH="2905218" progId="Excel.Chart.8">
                  <p:embed/>
                  <p:pic>
                    <p:nvPicPr>
                      <p:cNvPr id="0" name="Object 7"/>
                      <p:cNvPicPr>
                        <a:picLocks noChangeAspect="1" noChangeArrowheads="1"/>
                      </p:cNvPicPr>
                      <p:nvPr/>
                    </p:nvPicPr>
                    <p:blipFill>
                      <a:blip r:embed="rId6">
                        <a:extLst>
                          <a:ext uri="{28A0092B-C50C-407E-A947-70E740481C1C}">
                            <a14:useLocalDpi xmlns:a14="http://schemas.microsoft.com/office/drawing/2010/main" val="0"/>
                          </a:ext>
                        </a:extLst>
                      </a:blip>
                      <a:srcRect t="632" b="4979"/>
                      <a:stretch>
                        <a:fillRect/>
                      </a:stretch>
                    </p:blipFill>
                    <p:spPr bwMode="auto">
                      <a:xfrm>
                        <a:off x="0" y="966788"/>
                        <a:ext cx="4354513" cy="23050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98312" name="Text Box 8"/>
          <p:cNvSpPr txBox="1">
            <a:spLocks noChangeArrowheads="1"/>
          </p:cNvSpPr>
          <p:nvPr/>
        </p:nvSpPr>
        <p:spPr bwMode="auto">
          <a:xfrm>
            <a:off x="236538" y="820738"/>
            <a:ext cx="4117975"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r>
              <a:rPr lang="en-US" sz="1200" b="1">
                <a:solidFill>
                  <a:srgbClr val="660066"/>
                </a:solidFill>
              </a:rPr>
              <a:t>Kr-85 Release vs isothermal holding time at 1400°C</a:t>
            </a:r>
            <a:endParaRPr lang="ru-RU" sz="1200" b="1">
              <a:solidFill>
                <a:srgbClr val="660066"/>
              </a:solidFill>
            </a:endParaRPr>
          </a:p>
        </p:txBody>
      </p:sp>
      <p:sp>
        <p:nvSpPr>
          <p:cNvPr id="98313" name="Text Box 9"/>
          <p:cNvSpPr txBox="1">
            <a:spLocks noChangeArrowheads="1"/>
          </p:cNvSpPr>
          <p:nvPr/>
        </p:nvSpPr>
        <p:spPr bwMode="auto">
          <a:xfrm>
            <a:off x="4772025" y="820738"/>
            <a:ext cx="4117975"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r>
              <a:rPr lang="en-US" sz="1200" b="1">
                <a:solidFill>
                  <a:srgbClr val="660066"/>
                </a:solidFill>
              </a:rPr>
              <a:t>Kr-85 release during the  quench</a:t>
            </a:r>
            <a:endParaRPr lang="ru-RU" sz="1200" b="1">
              <a:solidFill>
                <a:srgbClr val="660066"/>
              </a:solidFill>
            </a:endParaRPr>
          </a:p>
          <a:p>
            <a:pPr algn="ctr"/>
            <a:r>
              <a:rPr lang="ru-RU" sz="1200">
                <a:solidFill>
                  <a:srgbClr val="660066"/>
                </a:solidFill>
              </a:rPr>
              <a:t>(</a:t>
            </a:r>
            <a:r>
              <a:rPr lang="en-US" sz="1200">
                <a:solidFill>
                  <a:srgbClr val="660066"/>
                </a:solidFill>
              </a:rPr>
              <a:t>annealing time 240 s)</a:t>
            </a:r>
            <a:endParaRPr lang="ru-RU" sz="1200">
              <a:solidFill>
                <a:srgbClr val="660066"/>
              </a:solidFill>
            </a:endParaRPr>
          </a:p>
        </p:txBody>
      </p:sp>
      <p:graphicFrame>
        <p:nvGraphicFramePr>
          <p:cNvPr id="98314" name="Object 10"/>
          <p:cNvGraphicFramePr>
            <a:graphicFrameLocks noChangeAspect="1"/>
          </p:cNvGraphicFramePr>
          <p:nvPr>
            <p:ph sz="half" idx="2"/>
          </p:nvPr>
        </p:nvGraphicFramePr>
        <p:xfrm>
          <a:off x="4792663" y="1089025"/>
          <a:ext cx="4351337" cy="2230438"/>
        </p:xfrm>
        <a:graphic>
          <a:graphicData uri="http://schemas.openxmlformats.org/presentationml/2006/ole">
            <mc:AlternateContent xmlns:mc="http://schemas.openxmlformats.org/markup-compatibility/2006">
              <mc:Choice xmlns:v="urn:schemas-microsoft-com:vml" Requires="v">
                <p:oleObj spid="_x0000_s98316" name="Диаграмма" r:id="rId7" imgW="5181600" imgH="2905218" progId="Excel.Chart.8">
                  <p:embed/>
                </p:oleObj>
              </mc:Choice>
              <mc:Fallback>
                <p:oleObj name="Диаграмма" r:id="rId7" imgW="5181600" imgH="2905218" progId="Excel.Chart.8">
                  <p:embed/>
                  <p:pic>
                    <p:nvPicPr>
                      <p:cNvPr id="0" name="Object 10"/>
                      <p:cNvPicPr>
                        <a:picLocks noChangeAspect="1" noChangeArrowheads="1"/>
                      </p:cNvPicPr>
                      <p:nvPr/>
                    </p:nvPicPr>
                    <p:blipFill>
                      <a:blip r:embed="rId8">
                        <a:extLst>
                          <a:ext uri="{28A0092B-C50C-407E-A947-70E740481C1C}">
                            <a14:useLocalDpi xmlns:a14="http://schemas.microsoft.com/office/drawing/2010/main" val="0"/>
                          </a:ext>
                        </a:extLst>
                      </a:blip>
                      <a:srcRect t="5075" b="3513"/>
                      <a:stretch>
                        <a:fillRect/>
                      </a:stretch>
                    </p:blipFill>
                    <p:spPr bwMode="auto">
                      <a:xfrm>
                        <a:off x="4792663" y="1089025"/>
                        <a:ext cx="4351337" cy="2230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Fußzeilenplatzhalter 3"/>
          <p:cNvSpPr>
            <a:spLocks noGrp="1"/>
          </p:cNvSpPr>
          <p:nvPr>
            <p:ph type="ftr" sz="quarter" idx="10"/>
          </p:nvPr>
        </p:nvSpPr>
        <p:spPr/>
        <p:txBody>
          <a:bodyPr/>
          <a:lstStyle/>
          <a:p>
            <a:r>
              <a:rPr lang="ru-RU"/>
              <a:t>ERMSAR 2007, Karlsruhe. 12-14 June 2007</a:t>
            </a:r>
          </a:p>
        </p:txBody>
      </p:sp>
      <p:sp>
        <p:nvSpPr>
          <p:cNvPr id="33" name="Foliennummernplatzhalter 4"/>
          <p:cNvSpPr>
            <a:spLocks noGrp="1"/>
          </p:cNvSpPr>
          <p:nvPr>
            <p:ph type="sldNum" sz="quarter" idx="11"/>
          </p:nvPr>
        </p:nvSpPr>
        <p:spPr/>
        <p:txBody>
          <a:bodyPr/>
          <a:lstStyle/>
          <a:p>
            <a:fld id="{DC666067-BC69-4565-98CD-4C6518D995F6}" type="slidenum">
              <a:rPr lang="ru-RU"/>
              <a:pPr/>
              <a:t>13</a:t>
            </a:fld>
            <a:endParaRPr lang="ru-RU"/>
          </a:p>
        </p:txBody>
      </p:sp>
      <p:sp>
        <p:nvSpPr>
          <p:cNvPr id="11266" name="Rectangle 2"/>
          <p:cNvSpPr>
            <a:spLocks noGrp="1" noChangeArrowheads="1"/>
          </p:cNvSpPr>
          <p:nvPr>
            <p:ph type="title"/>
          </p:nvPr>
        </p:nvSpPr>
        <p:spPr>
          <a:xfrm>
            <a:off x="1476375" y="188913"/>
            <a:ext cx="6191250" cy="993775"/>
          </a:xfrm>
          <a:noFill/>
          <a:ln/>
        </p:spPr>
        <p:txBody>
          <a:bodyPr/>
          <a:lstStyle/>
          <a:p>
            <a:r>
              <a:rPr lang="en-US" sz="2800" b="1">
                <a:solidFill>
                  <a:srgbClr val="A50021"/>
                </a:solidFill>
              </a:rPr>
              <a:t>Single Rod Code </a:t>
            </a:r>
            <a:br>
              <a:rPr lang="en-US" sz="2800" b="1">
                <a:solidFill>
                  <a:srgbClr val="A50021"/>
                </a:solidFill>
              </a:rPr>
            </a:br>
            <a:r>
              <a:rPr lang="en-US" sz="2800" b="1">
                <a:solidFill>
                  <a:srgbClr val="A50021"/>
                </a:solidFill>
              </a:rPr>
              <a:t>SVECHA/QUENCH</a:t>
            </a:r>
            <a:endParaRPr lang="ru-RU" sz="2800" b="1">
              <a:solidFill>
                <a:srgbClr val="A50021"/>
              </a:solidFill>
            </a:endParaRPr>
          </a:p>
        </p:txBody>
      </p:sp>
      <p:sp>
        <p:nvSpPr>
          <p:cNvPr id="11267" name="Rectangle 3"/>
          <p:cNvSpPr>
            <a:spLocks noGrp="1" noChangeArrowheads="1"/>
          </p:cNvSpPr>
          <p:nvPr>
            <p:ph type="body" idx="1"/>
          </p:nvPr>
        </p:nvSpPr>
        <p:spPr>
          <a:xfrm>
            <a:off x="754063" y="1881188"/>
            <a:ext cx="3209925" cy="2576512"/>
          </a:xfrm>
          <a:noFill/>
          <a:ln/>
        </p:spPr>
        <p:txBody>
          <a:bodyPr/>
          <a:lstStyle/>
          <a:p>
            <a:pPr algn="just">
              <a:lnSpc>
                <a:spcPct val="90000"/>
              </a:lnSpc>
            </a:pPr>
            <a:r>
              <a:rPr lang="en-GB" sz="2000">
                <a:solidFill>
                  <a:srgbClr val="003399"/>
                </a:solidFill>
              </a:rPr>
              <a:t>Advanced</a:t>
            </a:r>
            <a:r>
              <a:rPr lang="en-GB" sz="2000" b="1">
                <a:solidFill>
                  <a:srgbClr val="003399"/>
                </a:solidFill>
              </a:rPr>
              <a:t> </a:t>
            </a:r>
            <a:r>
              <a:rPr lang="en-GB" sz="2000">
                <a:solidFill>
                  <a:srgbClr val="003399"/>
                </a:solidFill>
              </a:rPr>
              <a:t>mechanistic</a:t>
            </a:r>
            <a:r>
              <a:rPr lang="en-GB" sz="2000" b="1">
                <a:solidFill>
                  <a:srgbClr val="003399"/>
                </a:solidFill>
              </a:rPr>
              <a:t> SVECHA/QUENCH</a:t>
            </a:r>
            <a:r>
              <a:rPr lang="en-GB" sz="2000">
                <a:solidFill>
                  <a:srgbClr val="003399"/>
                </a:solidFill>
              </a:rPr>
              <a:t> code was developed by IBRAE in collaboration with FZK for theoretical support and modelling of FZK single rod quench tests</a:t>
            </a:r>
          </a:p>
        </p:txBody>
      </p:sp>
      <p:grpSp>
        <p:nvGrpSpPr>
          <p:cNvPr id="11268" name="Group 4"/>
          <p:cNvGrpSpPr>
            <a:grpSpLocks/>
          </p:cNvGrpSpPr>
          <p:nvPr/>
        </p:nvGrpSpPr>
        <p:grpSpPr bwMode="auto">
          <a:xfrm>
            <a:off x="4318000" y="1438275"/>
            <a:ext cx="4210050" cy="4859338"/>
            <a:chOff x="2720" y="906"/>
            <a:chExt cx="2652" cy="3061"/>
          </a:xfrm>
        </p:grpSpPr>
        <p:sp>
          <p:nvSpPr>
            <p:cNvPr id="11269" name="AutoShape 5"/>
            <p:cNvSpPr>
              <a:spLocks noChangeArrowheads="1"/>
            </p:cNvSpPr>
            <p:nvPr/>
          </p:nvSpPr>
          <p:spPr bwMode="auto">
            <a:xfrm>
              <a:off x="3174" y="906"/>
              <a:ext cx="227" cy="2720"/>
            </a:xfrm>
            <a:prstGeom prst="can">
              <a:avLst>
                <a:gd name="adj" fmla="val 62242"/>
              </a:avLst>
            </a:prstGeom>
            <a:gradFill rotWithShape="1">
              <a:gsLst>
                <a:gs pos="0">
                  <a:srgbClr val="FF3300"/>
                </a:gs>
                <a:gs pos="50000">
                  <a:srgbClr val="FF3300">
                    <a:gamma/>
                    <a:shade val="46275"/>
                    <a:invGamma/>
                  </a:srgbClr>
                </a:gs>
                <a:gs pos="100000">
                  <a:srgbClr val="FF3300"/>
                </a:gs>
              </a:gsLst>
              <a:lin ang="0" scaled="1"/>
            </a:gra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DE"/>
            </a:p>
          </p:txBody>
        </p:sp>
        <p:sp>
          <p:nvSpPr>
            <p:cNvPr id="11270" name="Rectangle 6" descr="Светлый диагональный 2"/>
            <p:cNvSpPr>
              <a:spLocks noChangeArrowheads="1"/>
            </p:cNvSpPr>
            <p:nvPr/>
          </p:nvSpPr>
          <p:spPr bwMode="auto">
            <a:xfrm>
              <a:off x="2720" y="906"/>
              <a:ext cx="113" cy="2720"/>
            </a:xfrm>
            <a:prstGeom prst="rect">
              <a:avLst/>
            </a:prstGeom>
            <a:pattFill prst="ltUpDiag">
              <a:fgClr>
                <a:schemeClr val="tx1"/>
              </a:fgClr>
              <a:bgClr>
                <a:schemeClr val="accent1"/>
              </a:bgClr>
            </a:patt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DE"/>
            </a:p>
          </p:txBody>
        </p:sp>
        <p:sp>
          <p:nvSpPr>
            <p:cNvPr id="11271" name="Rectangle 7" descr="Светлый диагональный 2"/>
            <p:cNvSpPr>
              <a:spLocks noChangeArrowheads="1"/>
            </p:cNvSpPr>
            <p:nvPr/>
          </p:nvSpPr>
          <p:spPr bwMode="auto">
            <a:xfrm>
              <a:off x="3742" y="906"/>
              <a:ext cx="113" cy="2720"/>
            </a:xfrm>
            <a:prstGeom prst="rect">
              <a:avLst/>
            </a:prstGeom>
            <a:pattFill prst="ltUpDiag">
              <a:fgClr>
                <a:schemeClr val="tx1"/>
              </a:fgClr>
              <a:bgClr>
                <a:schemeClr val="accent1"/>
              </a:bgClr>
            </a:patt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DE"/>
            </a:p>
          </p:txBody>
        </p:sp>
        <p:sp>
          <p:nvSpPr>
            <p:cNvPr id="11272" name="Line 8"/>
            <p:cNvSpPr>
              <a:spLocks noChangeShapeType="1"/>
            </p:cNvSpPr>
            <p:nvPr/>
          </p:nvSpPr>
          <p:spPr bwMode="auto">
            <a:xfrm>
              <a:off x="2720" y="906"/>
              <a:ext cx="1134" cy="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sp>
          <p:nvSpPr>
            <p:cNvPr id="11273" name="Line 9"/>
            <p:cNvSpPr>
              <a:spLocks noChangeShapeType="1"/>
            </p:cNvSpPr>
            <p:nvPr/>
          </p:nvSpPr>
          <p:spPr bwMode="auto">
            <a:xfrm>
              <a:off x="2720" y="3627"/>
              <a:ext cx="1134" cy="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sp>
          <p:nvSpPr>
            <p:cNvPr id="11274" name="AutoShape 10"/>
            <p:cNvSpPr>
              <a:spLocks noChangeArrowheads="1"/>
            </p:cNvSpPr>
            <p:nvPr/>
          </p:nvSpPr>
          <p:spPr bwMode="auto">
            <a:xfrm>
              <a:off x="2947" y="3241"/>
              <a:ext cx="113" cy="453"/>
            </a:xfrm>
            <a:prstGeom prst="upArrow">
              <a:avLst>
                <a:gd name="adj1" fmla="val 50000"/>
                <a:gd name="adj2" fmla="val 100221"/>
              </a:avLst>
            </a:prstGeom>
            <a:solidFill>
              <a:srgbClr val="0000FF"/>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DE"/>
            </a:p>
          </p:txBody>
        </p:sp>
        <p:sp>
          <p:nvSpPr>
            <p:cNvPr id="11275" name="AutoShape 11"/>
            <p:cNvSpPr>
              <a:spLocks noChangeArrowheads="1"/>
            </p:cNvSpPr>
            <p:nvPr/>
          </p:nvSpPr>
          <p:spPr bwMode="auto">
            <a:xfrm>
              <a:off x="3514" y="3241"/>
              <a:ext cx="113" cy="453"/>
            </a:xfrm>
            <a:prstGeom prst="upArrow">
              <a:avLst>
                <a:gd name="adj1" fmla="val 50000"/>
                <a:gd name="adj2" fmla="val 100221"/>
              </a:avLst>
            </a:prstGeom>
            <a:solidFill>
              <a:srgbClr val="0000FF"/>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DE"/>
            </a:p>
          </p:txBody>
        </p:sp>
        <p:sp>
          <p:nvSpPr>
            <p:cNvPr id="11276" name="Line 12"/>
            <p:cNvSpPr>
              <a:spLocks noChangeShapeType="1"/>
            </p:cNvSpPr>
            <p:nvPr/>
          </p:nvSpPr>
          <p:spPr bwMode="auto">
            <a:xfrm>
              <a:off x="2835" y="1360"/>
              <a:ext cx="907" cy="0"/>
            </a:xfrm>
            <a:prstGeom prst="line">
              <a:avLst/>
            </a:prstGeom>
            <a:noFill/>
            <a:ln w="9525">
              <a:solidFill>
                <a:schemeClr val="tx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sp>
          <p:nvSpPr>
            <p:cNvPr id="11277" name="Line 13"/>
            <p:cNvSpPr>
              <a:spLocks noChangeShapeType="1"/>
            </p:cNvSpPr>
            <p:nvPr/>
          </p:nvSpPr>
          <p:spPr bwMode="auto">
            <a:xfrm>
              <a:off x="2835" y="1813"/>
              <a:ext cx="907" cy="0"/>
            </a:xfrm>
            <a:prstGeom prst="line">
              <a:avLst/>
            </a:prstGeom>
            <a:noFill/>
            <a:ln w="9525">
              <a:solidFill>
                <a:schemeClr val="tx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sp>
          <p:nvSpPr>
            <p:cNvPr id="11278" name="Line 14"/>
            <p:cNvSpPr>
              <a:spLocks noChangeShapeType="1"/>
            </p:cNvSpPr>
            <p:nvPr/>
          </p:nvSpPr>
          <p:spPr bwMode="auto">
            <a:xfrm>
              <a:off x="2835" y="2267"/>
              <a:ext cx="907" cy="0"/>
            </a:xfrm>
            <a:prstGeom prst="line">
              <a:avLst/>
            </a:prstGeom>
            <a:noFill/>
            <a:ln w="9525">
              <a:solidFill>
                <a:schemeClr val="tx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sp>
          <p:nvSpPr>
            <p:cNvPr id="11279" name="Line 15"/>
            <p:cNvSpPr>
              <a:spLocks noChangeShapeType="1"/>
            </p:cNvSpPr>
            <p:nvPr/>
          </p:nvSpPr>
          <p:spPr bwMode="auto">
            <a:xfrm>
              <a:off x="2835" y="2720"/>
              <a:ext cx="907" cy="0"/>
            </a:xfrm>
            <a:prstGeom prst="line">
              <a:avLst/>
            </a:prstGeom>
            <a:noFill/>
            <a:ln w="9525">
              <a:solidFill>
                <a:schemeClr val="tx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sp>
          <p:nvSpPr>
            <p:cNvPr id="11280" name="Line 16"/>
            <p:cNvSpPr>
              <a:spLocks noChangeShapeType="1"/>
            </p:cNvSpPr>
            <p:nvPr/>
          </p:nvSpPr>
          <p:spPr bwMode="auto">
            <a:xfrm>
              <a:off x="2835" y="3173"/>
              <a:ext cx="907" cy="0"/>
            </a:xfrm>
            <a:prstGeom prst="line">
              <a:avLst/>
            </a:prstGeom>
            <a:noFill/>
            <a:ln w="9525">
              <a:solidFill>
                <a:schemeClr val="tx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sp>
          <p:nvSpPr>
            <p:cNvPr id="11281" name="Oval 17"/>
            <p:cNvSpPr>
              <a:spLocks noChangeArrowheads="1"/>
            </p:cNvSpPr>
            <p:nvPr/>
          </p:nvSpPr>
          <p:spPr bwMode="auto">
            <a:xfrm>
              <a:off x="3060" y="1246"/>
              <a:ext cx="453" cy="680"/>
            </a:xfrm>
            <a:prstGeom prst="ellipse">
              <a:avLst/>
            </a:prstGeom>
            <a:noFill/>
            <a:ln w="9525">
              <a:solidFill>
                <a:schemeClr val="tx1"/>
              </a:solidFill>
              <a:prstDash val="dash"/>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DE"/>
            </a:p>
          </p:txBody>
        </p:sp>
        <p:sp>
          <p:nvSpPr>
            <p:cNvPr id="11282" name="AutoShape 18"/>
            <p:cNvSpPr>
              <a:spLocks noChangeArrowheads="1"/>
            </p:cNvSpPr>
            <p:nvPr/>
          </p:nvSpPr>
          <p:spPr bwMode="auto">
            <a:xfrm>
              <a:off x="4080" y="906"/>
              <a:ext cx="1134" cy="453"/>
            </a:xfrm>
            <a:prstGeom prst="wedgeRectCallout">
              <a:avLst>
                <a:gd name="adj1" fmla="val -110139"/>
                <a:gd name="adj2" fmla="val 95694"/>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a:endParaRPr lang="de-DE"/>
            </a:p>
          </p:txBody>
        </p:sp>
        <p:sp>
          <p:nvSpPr>
            <p:cNvPr id="11283" name="Text Box 19"/>
            <p:cNvSpPr txBox="1">
              <a:spLocks noChangeArrowheads="1"/>
            </p:cNvSpPr>
            <p:nvPr/>
          </p:nvSpPr>
          <p:spPr bwMode="auto">
            <a:xfrm>
              <a:off x="4105" y="981"/>
              <a:ext cx="1119"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2400" b="1"/>
                <a:t>Axial Mesh</a:t>
              </a:r>
              <a:endParaRPr lang="ru-RU" sz="2400" b="1"/>
            </a:p>
          </p:txBody>
        </p:sp>
        <p:sp>
          <p:nvSpPr>
            <p:cNvPr id="11284" name="AutoShape 20"/>
            <p:cNvSpPr>
              <a:spLocks noChangeArrowheads="1"/>
            </p:cNvSpPr>
            <p:nvPr/>
          </p:nvSpPr>
          <p:spPr bwMode="auto">
            <a:xfrm rot="5400000">
              <a:off x="4466" y="1495"/>
              <a:ext cx="385" cy="227"/>
            </a:xfrm>
            <a:custGeom>
              <a:avLst/>
              <a:gdLst>
                <a:gd name="G0" fmla="+- 16200 0 0"/>
                <a:gd name="G1" fmla="+- 5400 0 0"/>
                <a:gd name="G2" fmla="+- 21600 0 5400"/>
                <a:gd name="G3" fmla="+- 10800 0 5400"/>
                <a:gd name="G4" fmla="+- 21600 0 16200"/>
                <a:gd name="G5" fmla="*/ G4 G3 10800"/>
                <a:gd name="G6" fmla="+- 21600 0 G5"/>
                <a:gd name="T0" fmla="*/ 16200 w 21600"/>
                <a:gd name="T1" fmla="*/ 0 h 21600"/>
                <a:gd name="T2" fmla="*/ 0 w 21600"/>
                <a:gd name="T3" fmla="*/ 10800 h 21600"/>
                <a:gd name="T4" fmla="*/ 16200 w 21600"/>
                <a:gd name="T5" fmla="*/ 21600 h 21600"/>
                <a:gd name="T6" fmla="*/ 21600 w 21600"/>
                <a:gd name="T7" fmla="*/ 10800 h 21600"/>
                <a:gd name="T8" fmla="*/ 17694720 60000 65536"/>
                <a:gd name="T9" fmla="*/ 11796480 60000 65536"/>
                <a:gd name="T10" fmla="*/ 5898240 60000 65536"/>
                <a:gd name="T11" fmla="*/ 0 60000 65536"/>
                <a:gd name="T12" fmla="*/ 3375 w 21600"/>
                <a:gd name="T13" fmla="*/ G1 h 21600"/>
                <a:gd name="T14" fmla="*/ G6 w 21600"/>
                <a:gd name="T15" fmla="*/ G2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close/>
                </a:path>
                <a:path w="21600" h="21600">
                  <a:moveTo>
                    <a:pt x="1350" y="5400"/>
                  </a:moveTo>
                  <a:lnTo>
                    <a:pt x="1350" y="16200"/>
                  </a:lnTo>
                  <a:lnTo>
                    <a:pt x="2700" y="16200"/>
                  </a:lnTo>
                  <a:lnTo>
                    <a:pt x="2700" y="5400"/>
                  </a:lnTo>
                  <a:close/>
                </a:path>
                <a:path w="21600" h="21600">
                  <a:moveTo>
                    <a:pt x="0" y="5400"/>
                  </a:moveTo>
                  <a:lnTo>
                    <a:pt x="0" y="16200"/>
                  </a:lnTo>
                  <a:lnTo>
                    <a:pt x="675" y="16200"/>
                  </a:lnTo>
                  <a:lnTo>
                    <a:pt x="675" y="5400"/>
                  </a:lnTo>
                  <a:close/>
                </a:path>
              </a:pathLst>
            </a:custGeom>
            <a:noFill/>
            <a:ln w="1270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DE"/>
            </a:p>
          </p:txBody>
        </p:sp>
        <p:sp>
          <p:nvSpPr>
            <p:cNvPr id="11285" name="Line 21"/>
            <p:cNvSpPr>
              <a:spLocks noChangeShapeType="1"/>
            </p:cNvSpPr>
            <p:nvPr/>
          </p:nvSpPr>
          <p:spPr bwMode="auto">
            <a:xfrm>
              <a:off x="4193" y="1813"/>
              <a:ext cx="0" cy="1360"/>
            </a:xfrm>
            <a:prstGeom prst="line">
              <a:avLst/>
            </a:prstGeom>
            <a:noFill/>
            <a:ln w="9525">
              <a:solidFill>
                <a:schemeClr val="tx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sp>
          <p:nvSpPr>
            <p:cNvPr id="11286" name="Rectangle 22" descr="Крупное конфетти"/>
            <p:cNvSpPr>
              <a:spLocks noChangeArrowheads="1"/>
            </p:cNvSpPr>
            <p:nvPr/>
          </p:nvSpPr>
          <p:spPr bwMode="auto">
            <a:xfrm>
              <a:off x="4306" y="2039"/>
              <a:ext cx="567" cy="907"/>
            </a:xfrm>
            <a:prstGeom prst="rect">
              <a:avLst/>
            </a:prstGeom>
            <a:pattFill prst="lgConfetti">
              <a:fgClr>
                <a:srgbClr val="993300"/>
              </a:fgClr>
              <a:bgClr>
                <a:schemeClr val="bg1"/>
              </a:bgClr>
            </a:patt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DE"/>
            </a:p>
          </p:txBody>
        </p:sp>
        <p:sp>
          <p:nvSpPr>
            <p:cNvPr id="11287" name="Rectangle 23" descr="Светлый диагональный 1"/>
            <p:cNvSpPr>
              <a:spLocks noChangeArrowheads="1"/>
            </p:cNvSpPr>
            <p:nvPr/>
          </p:nvSpPr>
          <p:spPr bwMode="auto">
            <a:xfrm>
              <a:off x="4987" y="2039"/>
              <a:ext cx="113" cy="907"/>
            </a:xfrm>
            <a:prstGeom prst="rect">
              <a:avLst/>
            </a:prstGeom>
            <a:pattFill prst="ltDnDiag">
              <a:fgClr>
                <a:schemeClr val="tx1"/>
              </a:fgClr>
              <a:bgClr>
                <a:schemeClr val="bg1"/>
              </a:bgClr>
            </a:patt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DE"/>
            </a:p>
          </p:txBody>
        </p:sp>
        <p:sp>
          <p:nvSpPr>
            <p:cNvPr id="11288" name="Line 24"/>
            <p:cNvSpPr>
              <a:spLocks noChangeShapeType="1"/>
            </p:cNvSpPr>
            <p:nvPr/>
          </p:nvSpPr>
          <p:spPr bwMode="auto">
            <a:xfrm>
              <a:off x="4193" y="2039"/>
              <a:ext cx="907" cy="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sp>
          <p:nvSpPr>
            <p:cNvPr id="11289" name="Line 25"/>
            <p:cNvSpPr>
              <a:spLocks noChangeShapeType="1"/>
            </p:cNvSpPr>
            <p:nvPr/>
          </p:nvSpPr>
          <p:spPr bwMode="auto">
            <a:xfrm>
              <a:off x="4193" y="2946"/>
              <a:ext cx="907" cy="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sp>
          <p:nvSpPr>
            <p:cNvPr id="11290" name="Oval 26"/>
            <p:cNvSpPr>
              <a:spLocks noChangeArrowheads="1"/>
            </p:cNvSpPr>
            <p:nvPr/>
          </p:nvSpPr>
          <p:spPr bwMode="auto">
            <a:xfrm>
              <a:off x="4012" y="1813"/>
              <a:ext cx="1360" cy="1360"/>
            </a:xfrm>
            <a:prstGeom prst="ellipse">
              <a:avLst/>
            </a:prstGeom>
            <a:noFill/>
            <a:ln w="9525">
              <a:solidFill>
                <a:schemeClr val="tx1"/>
              </a:solidFill>
              <a:prstDash val="dash"/>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DE"/>
            </a:p>
          </p:txBody>
        </p:sp>
        <p:sp>
          <p:nvSpPr>
            <p:cNvPr id="11291" name="AutoShape 27"/>
            <p:cNvSpPr>
              <a:spLocks noChangeArrowheads="1"/>
            </p:cNvSpPr>
            <p:nvPr/>
          </p:nvSpPr>
          <p:spPr bwMode="auto">
            <a:xfrm>
              <a:off x="3899" y="3105"/>
              <a:ext cx="680" cy="272"/>
            </a:xfrm>
            <a:prstGeom prst="wedgeRectCallout">
              <a:avLst>
                <a:gd name="adj1" fmla="val 46764"/>
                <a:gd name="adj2" fmla="val -238972"/>
              </a:avLst>
            </a:prstGeom>
            <a:solidFill>
              <a:schemeClr val="bg1"/>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a:r>
                <a:rPr lang="en-US" sz="2400" b="1"/>
                <a:t>Pellet</a:t>
              </a:r>
              <a:endParaRPr lang="ru-RU" sz="2400" b="1"/>
            </a:p>
          </p:txBody>
        </p:sp>
        <p:sp>
          <p:nvSpPr>
            <p:cNvPr id="11292" name="AutoShape 28"/>
            <p:cNvSpPr>
              <a:spLocks noChangeArrowheads="1"/>
            </p:cNvSpPr>
            <p:nvPr/>
          </p:nvSpPr>
          <p:spPr bwMode="auto">
            <a:xfrm>
              <a:off x="4261" y="3400"/>
              <a:ext cx="499" cy="272"/>
            </a:xfrm>
            <a:prstGeom prst="wedgeRectCallout">
              <a:avLst>
                <a:gd name="adj1" fmla="val 84069"/>
                <a:gd name="adj2" fmla="val -312134"/>
              </a:avLst>
            </a:prstGeom>
            <a:solidFill>
              <a:schemeClr val="bg1"/>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a:r>
                <a:rPr lang="en-US" sz="2400" b="1"/>
                <a:t>Gap</a:t>
              </a:r>
              <a:endParaRPr lang="ru-RU" sz="2400" b="1"/>
            </a:p>
          </p:txBody>
        </p:sp>
        <p:sp>
          <p:nvSpPr>
            <p:cNvPr id="11293" name="AutoShape 29"/>
            <p:cNvSpPr>
              <a:spLocks noChangeArrowheads="1"/>
            </p:cNvSpPr>
            <p:nvPr/>
          </p:nvSpPr>
          <p:spPr bwMode="auto">
            <a:xfrm>
              <a:off x="4307" y="3695"/>
              <a:ext cx="952" cy="272"/>
            </a:xfrm>
            <a:prstGeom prst="wedgeRectCallout">
              <a:avLst>
                <a:gd name="adj1" fmla="val 27417"/>
                <a:gd name="adj2" fmla="val -406986"/>
              </a:avLst>
            </a:prstGeom>
            <a:solidFill>
              <a:schemeClr val="bg1"/>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a:r>
                <a:rPr lang="en-US" sz="2400" b="1"/>
                <a:t>Cladding</a:t>
              </a:r>
              <a:endParaRPr lang="ru-RU" sz="2400" b="1"/>
            </a:p>
          </p:txBody>
        </p:sp>
      </p:grpSp>
      <p:sp>
        <p:nvSpPr>
          <p:cNvPr id="11294" name="Text Box 30"/>
          <p:cNvSpPr txBox="1">
            <a:spLocks noChangeArrowheads="1"/>
          </p:cNvSpPr>
          <p:nvPr/>
        </p:nvSpPr>
        <p:spPr bwMode="auto">
          <a:xfrm>
            <a:off x="3292475" y="5746750"/>
            <a:ext cx="3960813" cy="777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accent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
              </a:spcBef>
            </a:pPr>
            <a:r>
              <a:rPr lang="en-US" sz="2400" b="1" i="1">
                <a:solidFill>
                  <a:schemeClr val="accent2"/>
                </a:solidFill>
              </a:rPr>
              <a:t>               </a:t>
            </a:r>
            <a:r>
              <a:rPr lang="en-US" sz="2000" b="1" i="1">
                <a:solidFill>
                  <a:schemeClr val="accent2"/>
                </a:solidFill>
              </a:rPr>
              <a:t>Coolant flow:</a:t>
            </a:r>
          </a:p>
          <a:p>
            <a:pPr algn="ctr">
              <a:spcBef>
                <a:spcPct val="5000"/>
              </a:spcBef>
            </a:pPr>
            <a:r>
              <a:rPr lang="en-US" sz="2000" b="1">
                <a:solidFill>
                  <a:schemeClr val="accent2"/>
                </a:solidFill>
              </a:rPr>
              <a:t>H</a:t>
            </a:r>
            <a:r>
              <a:rPr lang="en-US" sz="2000" b="1" baseline="-25000">
                <a:solidFill>
                  <a:schemeClr val="accent2"/>
                </a:solidFill>
              </a:rPr>
              <a:t>2</a:t>
            </a:r>
            <a:r>
              <a:rPr lang="en-US" sz="2000" b="1">
                <a:solidFill>
                  <a:schemeClr val="accent2"/>
                </a:solidFill>
              </a:rPr>
              <a:t>O(</a:t>
            </a:r>
            <a:r>
              <a:rPr lang="en-US" sz="2000" b="1" i="1">
                <a:solidFill>
                  <a:schemeClr val="accent2"/>
                </a:solidFill>
              </a:rPr>
              <a:t>l</a:t>
            </a:r>
            <a:r>
              <a:rPr lang="en-US" sz="2000" b="1">
                <a:solidFill>
                  <a:schemeClr val="accent2"/>
                </a:solidFill>
              </a:rPr>
              <a:t>), H</a:t>
            </a:r>
            <a:r>
              <a:rPr lang="en-US" sz="2000" b="1" baseline="-25000">
                <a:solidFill>
                  <a:schemeClr val="accent2"/>
                </a:solidFill>
              </a:rPr>
              <a:t>2</a:t>
            </a:r>
            <a:r>
              <a:rPr lang="en-US" sz="2000" b="1">
                <a:solidFill>
                  <a:schemeClr val="accent2"/>
                </a:solidFill>
              </a:rPr>
              <a:t>O(</a:t>
            </a:r>
            <a:r>
              <a:rPr lang="en-US" sz="2000" b="1" i="1">
                <a:solidFill>
                  <a:schemeClr val="accent2"/>
                </a:solidFill>
              </a:rPr>
              <a:t>g</a:t>
            </a:r>
            <a:r>
              <a:rPr lang="en-US" sz="2000" b="1">
                <a:solidFill>
                  <a:schemeClr val="accent2"/>
                </a:solidFill>
              </a:rPr>
              <a:t>), O</a:t>
            </a:r>
            <a:r>
              <a:rPr lang="en-US" sz="2000" b="1" baseline="-25000">
                <a:solidFill>
                  <a:schemeClr val="accent2"/>
                </a:solidFill>
              </a:rPr>
              <a:t>2</a:t>
            </a:r>
            <a:r>
              <a:rPr lang="en-US" sz="2000" b="1">
                <a:solidFill>
                  <a:schemeClr val="accent2"/>
                </a:solidFill>
              </a:rPr>
              <a:t>, Ar, H</a:t>
            </a:r>
            <a:r>
              <a:rPr lang="en-US" sz="2000" b="1" baseline="-25000">
                <a:solidFill>
                  <a:schemeClr val="accent2"/>
                </a:solidFill>
              </a:rPr>
              <a:t>2</a:t>
            </a:r>
            <a:r>
              <a:rPr lang="en-US" sz="2000" b="1">
                <a:solidFill>
                  <a:schemeClr val="accent2"/>
                </a:solidFill>
              </a:rPr>
              <a:t> </a:t>
            </a:r>
            <a:endParaRPr lang="ru-RU" sz="2000" b="1">
              <a:solidFill>
                <a:schemeClr val="accent2"/>
              </a:solidFill>
            </a:endParaRPr>
          </a:p>
        </p:txBody>
      </p:sp>
      <p:graphicFrame>
        <p:nvGraphicFramePr>
          <p:cNvPr id="11295" name="Object 31"/>
          <p:cNvGraphicFramePr>
            <a:graphicFrameLocks noChangeAspect="1"/>
          </p:cNvGraphicFramePr>
          <p:nvPr/>
        </p:nvGraphicFramePr>
        <p:xfrm>
          <a:off x="620713" y="4376738"/>
          <a:ext cx="3149600" cy="2025650"/>
        </p:xfrm>
        <a:graphic>
          <a:graphicData uri="http://schemas.openxmlformats.org/presentationml/2006/ole">
            <mc:AlternateContent xmlns:mc="http://schemas.openxmlformats.org/markup-compatibility/2006">
              <mc:Choice xmlns:v="urn:schemas-microsoft-com:vml" Requires="v">
                <p:oleObj spid="_x0000_s11296" name="Документ" r:id="rId4" imgW="3772440" imgH="2564280" progId="Word.Document.8">
                  <p:embed/>
                </p:oleObj>
              </mc:Choice>
              <mc:Fallback>
                <p:oleObj name="Документ" r:id="rId4" imgW="3772440" imgH="2564280" progId="Word.Document.8">
                  <p:embed/>
                  <p:pic>
                    <p:nvPicPr>
                      <p:cNvPr id="0" name="Object 3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20713" y="4376738"/>
                        <a:ext cx="3149600" cy="2025650"/>
                      </a:xfrm>
                      <a:prstGeom prst="rect">
                        <a:avLst/>
                      </a:prstGeom>
                      <a:solidFill>
                        <a:schemeClr val="bg1"/>
                      </a:solidFill>
                      <a:ln w="12700">
                        <a:solidFill>
                          <a:schemeClr val="accent2"/>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Fußzeilenplatzhalter 1"/>
          <p:cNvSpPr>
            <a:spLocks noGrp="1"/>
          </p:cNvSpPr>
          <p:nvPr>
            <p:ph type="ftr" sz="quarter" idx="10"/>
          </p:nvPr>
        </p:nvSpPr>
        <p:spPr/>
        <p:txBody>
          <a:bodyPr/>
          <a:lstStyle/>
          <a:p>
            <a:r>
              <a:rPr lang="ru-RU"/>
              <a:t>ERMSAR 2007, Karlsruhe. 12-14 June 2007</a:t>
            </a:r>
          </a:p>
        </p:txBody>
      </p:sp>
      <p:sp>
        <p:nvSpPr>
          <p:cNvPr id="16" name="Foliennummernplatzhalter 2"/>
          <p:cNvSpPr>
            <a:spLocks noGrp="1"/>
          </p:cNvSpPr>
          <p:nvPr>
            <p:ph type="sldNum" sz="quarter" idx="11"/>
          </p:nvPr>
        </p:nvSpPr>
        <p:spPr/>
        <p:txBody>
          <a:bodyPr/>
          <a:lstStyle/>
          <a:p>
            <a:fld id="{DA8A5798-1910-4FBF-91DE-3DEC4EC1A970}" type="slidenum">
              <a:rPr lang="ru-RU"/>
              <a:pPr/>
              <a:t>14</a:t>
            </a:fld>
            <a:endParaRPr lang="ru-RU"/>
          </a:p>
        </p:txBody>
      </p:sp>
      <p:sp>
        <p:nvSpPr>
          <p:cNvPr id="13314" name="Rectangle 2"/>
          <p:cNvSpPr>
            <a:spLocks noChangeArrowheads="1"/>
          </p:cNvSpPr>
          <p:nvPr/>
        </p:nvSpPr>
        <p:spPr bwMode="auto">
          <a:xfrm>
            <a:off x="1116013" y="260350"/>
            <a:ext cx="6911975" cy="936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algn="ctr"/>
            <a:r>
              <a:rPr lang="en-GB" sz="2800" b="1">
                <a:solidFill>
                  <a:srgbClr val="990033"/>
                </a:solidFill>
              </a:rPr>
              <a:t>Simulation of Zr-1%Nb Fuel Rod Deformation Behaviour in RIAR Tests</a:t>
            </a:r>
            <a:endParaRPr lang="ru-RU" sz="2800" b="1">
              <a:solidFill>
                <a:srgbClr val="990033"/>
              </a:solidFill>
            </a:endParaRPr>
          </a:p>
        </p:txBody>
      </p:sp>
      <p:sp>
        <p:nvSpPr>
          <p:cNvPr id="13316" name="Text Box 4"/>
          <p:cNvSpPr txBox="1">
            <a:spLocks noChangeArrowheads="1"/>
          </p:cNvSpPr>
          <p:nvPr/>
        </p:nvSpPr>
        <p:spPr bwMode="auto">
          <a:xfrm>
            <a:off x="250825" y="1484313"/>
            <a:ext cx="6408738" cy="15224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446088" indent="-268288">
              <a:defRPr>
                <a:solidFill>
                  <a:schemeClr val="tx1"/>
                </a:solidFill>
                <a:latin typeface="Arial" charset="0"/>
              </a:defRPr>
            </a:lvl1pPr>
            <a:lvl2pPr marL="987425">
              <a:defRPr>
                <a:solidFill>
                  <a:schemeClr val="tx1"/>
                </a:solidFill>
                <a:latin typeface="Arial" charset="0"/>
              </a:defRPr>
            </a:lvl2pPr>
            <a:lvl3pPr marL="1166813">
              <a:defRPr>
                <a:solidFill>
                  <a:schemeClr val="tx1"/>
                </a:solidFill>
                <a:latin typeface="Arial" charset="0"/>
              </a:defRPr>
            </a:lvl3pPr>
            <a:lvl4pPr>
              <a:defRPr>
                <a:solidFill>
                  <a:schemeClr val="tx1"/>
                </a:solidFill>
                <a:latin typeface="Arial" charset="0"/>
              </a:defRPr>
            </a:lvl4pPr>
            <a:lvl5pPr>
              <a:defRPr>
                <a:solidFill>
                  <a:schemeClr val="tx1"/>
                </a:solidFill>
                <a:latin typeface="Arial" charset="0"/>
              </a:defRPr>
            </a:lvl5pPr>
            <a:lvl6pPr fontAlgn="base">
              <a:spcBef>
                <a:spcPct val="0"/>
              </a:spcBef>
              <a:spcAft>
                <a:spcPct val="0"/>
              </a:spcAft>
              <a:defRPr>
                <a:solidFill>
                  <a:schemeClr val="tx1"/>
                </a:solidFill>
                <a:latin typeface="Arial" charset="0"/>
              </a:defRPr>
            </a:lvl6pPr>
            <a:lvl7pPr fontAlgn="base">
              <a:spcBef>
                <a:spcPct val="0"/>
              </a:spcBef>
              <a:spcAft>
                <a:spcPct val="0"/>
              </a:spcAft>
              <a:defRPr>
                <a:solidFill>
                  <a:schemeClr val="tx1"/>
                </a:solidFill>
                <a:latin typeface="Arial" charset="0"/>
              </a:defRPr>
            </a:lvl7pPr>
            <a:lvl8pPr fontAlgn="base">
              <a:spcBef>
                <a:spcPct val="0"/>
              </a:spcBef>
              <a:spcAft>
                <a:spcPct val="0"/>
              </a:spcAft>
              <a:defRPr>
                <a:solidFill>
                  <a:schemeClr val="tx1"/>
                </a:solidFill>
                <a:latin typeface="Arial" charset="0"/>
              </a:defRPr>
            </a:lvl8pPr>
            <a:lvl9pPr fontAlgn="base">
              <a:spcBef>
                <a:spcPct val="0"/>
              </a:spcBef>
              <a:spcAft>
                <a:spcPct val="0"/>
              </a:spcAft>
              <a:defRPr>
                <a:solidFill>
                  <a:schemeClr val="tx1"/>
                </a:solidFill>
                <a:latin typeface="Arial" charset="0"/>
              </a:defRPr>
            </a:lvl9pPr>
          </a:lstStyle>
          <a:p>
            <a:pPr algn="just">
              <a:spcBef>
                <a:spcPct val="5000"/>
              </a:spcBef>
              <a:spcAft>
                <a:spcPct val="5000"/>
              </a:spcAft>
            </a:pPr>
            <a:r>
              <a:rPr lang="en-US" b="1" u="sng">
                <a:cs typeface="Arial" charset="0"/>
              </a:rPr>
              <a:t>Test #12</a:t>
            </a:r>
            <a:r>
              <a:rPr lang="en-US" u="sng">
                <a:cs typeface="Arial" charset="0"/>
              </a:rPr>
              <a:t> observations:</a:t>
            </a:r>
          </a:p>
          <a:p>
            <a:pPr algn="just">
              <a:spcBef>
                <a:spcPct val="5000"/>
              </a:spcBef>
              <a:spcAft>
                <a:spcPct val="5000"/>
              </a:spcAft>
              <a:buFontTx/>
              <a:buChar char="•"/>
            </a:pPr>
            <a:r>
              <a:rPr lang="en-US">
                <a:cs typeface="Arial" charset="0"/>
              </a:rPr>
              <a:t>Gap disappearance and fuel-to-cladding interaction were observed in some areas of the cladding inner surface </a:t>
            </a:r>
          </a:p>
          <a:p>
            <a:pPr algn="just">
              <a:spcBef>
                <a:spcPct val="5000"/>
              </a:spcBef>
              <a:spcAft>
                <a:spcPct val="5000"/>
              </a:spcAft>
              <a:buFontTx/>
              <a:buChar char="•"/>
            </a:pPr>
            <a:r>
              <a:rPr lang="en-US">
                <a:cs typeface="Arial" charset="0"/>
              </a:rPr>
              <a:t>Sample had a net of through wall cracks in the middle axial zone</a:t>
            </a:r>
            <a:endParaRPr lang="ru-RU">
              <a:cs typeface="Arial" charset="0"/>
            </a:endParaRPr>
          </a:p>
        </p:txBody>
      </p:sp>
      <p:sp>
        <p:nvSpPr>
          <p:cNvPr id="13317" name="Rectangle 5"/>
          <p:cNvSpPr>
            <a:spLocks noChangeArrowheads="1"/>
          </p:cNvSpPr>
          <p:nvPr/>
        </p:nvSpPr>
        <p:spPr bwMode="auto">
          <a:xfrm>
            <a:off x="0" y="3255963"/>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de-DE"/>
          </a:p>
        </p:txBody>
      </p:sp>
      <p:sp>
        <p:nvSpPr>
          <p:cNvPr id="13318" name="Rectangle 6"/>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de-DE"/>
          </a:p>
        </p:txBody>
      </p:sp>
      <p:sp>
        <p:nvSpPr>
          <p:cNvPr id="13319" name="Rectangle 7"/>
          <p:cNvSpPr>
            <a:spLocks noChangeArrowheads="1"/>
          </p:cNvSpPr>
          <p:nvPr/>
        </p:nvSpPr>
        <p:spPr bwMode="auto">
          <a:xfrm>
            <a:off x="0" y="1570038"/>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de-DE"/>
          </a:p>
        </p:txBody>
      </p:sp>
      <p:pic>
        <p:nvPicPr>
          <p:cNvPr id="13320" name="Picture 8" descr="Шлиф_12"/>
          <p:cNvPicPr>
            <a:picLocks noChangeAspect="1" noChangeArrowheads="1"/>
          </p:cNvPicPr>
          <p:nvPr/>
        </p:nvPicPr>
        <p:blipFill>
          <a:blip r:embed="rId4">
            <a:extLst>
              <a:ext uri="{28A0092B-C50C-407E-A947-70E740481C1C}">
                <a14:useLocalDpi xmlns:a14="http://schemas.microsoft.com/office/drawing/2010/main" val="0"/>
              </a:ext>
            </a:extLst>
          </a:blip>
          <a:srcRect l="-1913" t="-2000" r="-1913" b="-2000"/>
          <a:stretch>
            <a:fillRect/>
          </a:stretch>
        </p:blipFill>
        <p:spPr bwMode="auto">
          <a:xfrm>
            <a:off x="395288" y="3284538"/>
            <a:ext cx="2286000" cy="219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321" name="Rectangle 9"/>
          <p:cNvSpPr>
            <a:spLocks noChangeArrowheads="1"/>
          </p:cNvSpPr>
          <p:nvPr/>
        </p:nvSpPr>
        <p:spPr bwMode="auto">
          <a:xfrm>
            <a:off x="0" y="2244725"/>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de-DE"/>
          </a:p>
        </p:txBody>
      </p:sp>
      <p:graphicFrame>
        <p:nvGraphicFramePr>
          <p:cNvPr id="13322" name="Object 10"/>
          <p:cNvGraphicFramePr>
            <a:graphicFrameLocks noChangeAspect="1"/>
          </p:cNvGraphicFramePr>
          <p:nvPr/>
        </p:nvGraphicFramePr>
        <p:xfrm>
          <a:off x="2882900" y="3284538"/>
          <a:ext cx="3378200" cy="2368550"/>
        </p:xfrm>
        <a:graphic>
          <a:graphicData uri="http://schemas.openxmlformats.org/presentationml/2006/ole">
            <mc:AlternateContent xmlns:mc="http://schemas.openxmlformats.org/markup-compatibility/2006">
              <mc:Choice xmlns:v="urn:schemas-microsoft-com:vml" Requires="v">
                <p:oleObj spid="_x0000_s13328" name="Plot Document" r:id="rId5" imgW="4329684" imgH="3034894" progId="Grapher.Document">
                  <p:embed/>
                </p:oleObj>
              </mc:Choice>
              <mc:Fallback>
                <p:oleObj name="Plot Document" r:id="rId5" imgW="4329684" imgH="3034894" progId="Grapher.Document">
                  <p:embed/>
                  <p:pic>
                    <p:nvPicPr>
                      <p:cNvPr id="0" name="Object 10"/>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882900" y="3284538"/>
                        <a:ext cx="3378200" cy="23685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3323" name="Rectangle 11"/>
          <p:cNvSpPr>
            <a:spLocks noChangeArrowheads="1"/>
          </p:cNvSpPr>
          <p:nvPr/>
        </p:nvSpPr>
        <p:spPr bwMode="auto">
          <a:xfrm>
            <a:off x="0" y="1528763"/>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de-DE"/>
          </a:p>
        </p:txBody>
      </p:sp>
      <p:graphicFrame>
        <p:nvGraphicFramePr>
          <p:cNvPr id="13324" name="Object 12"/>
          <p:cNvGraphicFramePr>
            <a:graphicFrameLocks noChangeAspect="1"/>
          </p:cNvGraphicFramePr>
          <p:nvPr/>
        </p:nvGraphicFramePr>
        <p:xfrm>
          <a:off x="6532563" y="1008063"/>
          <a:ext cx="2271712" cy="4365625"/>
        </p:xfrm>
        <a:graphic>
          <a:graphicData uri="http://schemas.openxmlformats.org/presentationml/2006/ole">
            <mc:AlternateContent xmlns:mc="http://schemas.openxmlformats.org/markup-compatibility/2006">
              <mc:Choice xmlns:v="urn:schemas-microsoft-com:vml" Requires="v">
                <p:oleObj spid="_x0000_s13329" name="Plot Document" r:id="rId7" imgW="1839773" imgH="3660343" progId="Grapher.Document">
                  <p:embed/>
                </p:oleObj>
              </mc:Choice>
              <mc:Fallback>
                <p:oleObj name="Plot Document" r:id="rId7" imgW="1839773" imgH="3660343" progId="Grapher.Document">
                  <p:embed/>
                  <p:pic>
                    <p:nvPicPr>
                      <p:cNvPr id="0" name="Object 12"/>
                      <p:cNvPicPr>
                        <a:picLocks noChangeAspect="1" noChangeArrowheads="1"/>
                      </p:cNvPicPr>
                      <p:nvPr/>
                    </p:nvPicPr>
                    <p:blipFill>
                      <a:blip r:embed="rId8">
                        <a:extLst>
                          <a:ext uri="{28A0092B-C50C-407E-A947-70E740481C1C}">
                            <a14:useLocalDpi xmlns:a14="http://schemas.microsoft.com/office/drawing/2010/main" val="0"/>
                          </a:ext>
                        </a:extLst>
                      </a:blip>
                      <a:srcRect l="-3915" t="-1967" r="-3915" b="-1967"/>
                      <a:stretch>
                        <a:fillRect/>
                      </a:stretch>
                    </p:blipFill>
                    <p:spPr bwMode="auto">
                      <a:xfrm>
                        <a:off x="6532563" y="1008063"/>
                        <a:ext cx="2271712" cy="43656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3325" name="Text Box 13"/>
          <p:cNvSpPr txBox="1">
            <a:spLocks noChangeArrowheads="1"/>
          </p:cNvSpPr>
          <p:nvPr/>
        </p:nvSpPr>
        <p:spPr bwMode="auto">
          <a:xfrm>
            <a:off x="250825" y="5656263"/>
            <a:ext cx="2520950" cy="581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sz="1600">
                <a:cs typeface="Arial" charset="0"/>
              </a:rPr>
              <a:t>Cross section at elevation 57 mm.</a:t>
            </a:r>
            <a:r>
              <a:rPr lang="ru-RU" sz="1600">
                <a:cs typeface="Arial" charset="0"/>
              </a:rPr>
              <a:t> </a:t>
            </a:r>
          </a:p>
        </p:txBody>
      </p:sp>
      <p:sp>
        <p:nvSpPr>
          <p:cNvPr id="13326" name="Text Box 14"/>
          <p:cNvSpPr txBox="1">
            <a:spLocks noChangeArrowheads="1"/>
          </p:cNvSpPr>
          <p:nvPr/>
        </p:nvSpPr>
        <p:spPr bwMode="auto">
          <a:xfrm>
            <a:off x="3203575" y="5661025"/>
            <a:ext cx="2592388" cy="581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just">
              <a:spcBef>
                <a:spcPct val="50000"/>
              </a:spcBef>
            </a:pPr>
            <a:r>
              <a:rPr lang="en-US" sz="1600">
                <a:cs typeface="Arial" charset="0"/>
              </a:rPr>
              <a:t>Evolution of the cladding layers at elevation 57 mm.</a:t>
            </a:r>
            <a:r>
              <a:rPr lang="ru-RU" sz="1600">
                <a:cs typeface="Arial" charset="0"/>
              </a:rPr>
              <a:t> </a:t>
            </a:r>
          </a:p>
        </p:txBody>
      </p:sp>
      <p:sp>
        <p:nvSpPr>
          <p:cNvPr id="13327" name="Text Box 15"/>
          <p:cNvSpPr txBox="1">
            <a:spLocks noChangeArrowheads="1"/>
          </p:cNvSpPr>
          <p:nvPr/>
        </p:nvSpPr>
        <p:spPr bwMode="auto">
          <a:xfrm>
            <a:off x="6732588" y="5454650"/>
            <a:ext cx="2305050" cy="1069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1600">
                <a:cs typeface="Arial" charset="0"/>
              </a:rPr>
              <a:t>Comparison of experi-mental and calculated states of the quenched fuel rod simulator</a:t>
            </a:r>
            <a:r>
              <a:rPr lang="ru-RU" sz="1600">
                <a:cs typeface="Arial" charset="0"/>
              </a:rPr>
              <a:t> </a:t>
            </a: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Fußzeilenplatzhalter 1"/>
          <p:cNvSpPr>
            <a:spLocks noGrp="1"/>
          </p:cNvSpPr>
          <p:nvPr>
            <p:ph type="ftr" sz="quarter" idx="10"/>
          </p:nvPr>
        </p:nvSpPr>
        <p:spPr/>
        <p:txBody>
          <a:bodyPr/>
          <a:lstStyle/>
          <a:p>
            <a:r>
              <a:rPr lang="ru-RU"/>
              <a:t>ERMSAR 2007, Karlsruhe. 12-14 June 2007</a:t>
            </a:r>
          </a:p>
        </p:txBody>
      </p:sp>
      <p:sp>
        <p:nvSpPr>
          <p:cNvPr id="17" name="Foliennummernplatzhalter 2"/>
          <p:cNvSpPr>
            <a:spLocks noGrp="1"/>
          </p:cNvSpPr>
          <p:nvPr>
            <p:ph type="sldNum" sz="quarter" idx="11"/>
          </p:nvPr>
        </p:nvSpPr>
        <p:spPr/>
        <p:txBody>
          <a:bodyPr/>
          <a:lstStyle/>
          <a:p>
            <a:fld id="{1EEF647A-F8C8-4E18-843F-DA2CF908058E}" type="slidenum">
              <a:rPr lang="ru-RU"/>
              <a:pPr/>
              <a:t>15</a:t>
            </a:fld>
            <a:endParaRPr lang="ru-RU"/>
          </a:p>
        </p:txBody>
      </p:sp>
      <p:sp>
        <p:nvSpPr>
          <p:cNvPr id="99330" name="Rectangle 2"/>
          <p:cNvSpPr>
            <a:spLocks noChangeArrowheads="1"/>
          </p:cNvSpPr>
          <p:nvPr/>
        </p:nvSpPr>
        <p:spPr bwMode="auto">
          <a:xfrm>
            <a:off x="0" y="3255963"/>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de-DE"/>
          </a:p>
        </p:txBody>
      </p:sp>
      <p:sp>
        <p:nvSpPr>
          <p:cNvPr id="99331" name="Rectangle 3"/>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de-DE"/>
          </a:p>
        </p:txBody>
      </p:sp>
      <p:sp>
        <p:nvSpPr>
          <p:cNvPr id="99332" name="Rectangle 4"/>
          <p:cNvSpPr>
            <a:spLocks noChangeArrowheads="1"/>
          </p:cNvSpPr>
          <p:nvPr/>
        </p:nvSpPr>
        <p:spPr bwMode="auto">
          <a:xfrm>
            <a:off x="0" y="1570038"/>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de-DE"/>
          </a:p>
        </p:txBody>
      </p:sp>
      <p:sp>
        <p:nvSpPr>
          <p:cNvPr id="99333" name="Rectangle 5"/>
          <p:cNvSpPr>
            <a:spLocks noChangeArrowheads="1"/>
          </p:cNvSpPr>
          <p:nvPr/>
        </p:nvSpPr>
        <p:spPr bwMode="auto">
          <a:xfrm>
            <a:off x="0" y="2244725"/>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de-DE"/>
          </a:p>
        </p:txBody>
      </p:sp>
      <p:sp>
        <p:nvSpPr>
          <p:cNvPr id="99334" name="Rectangle 6"/>
          <p:cNvSpPr>
            <a:spLocks noChangeArrowheads="1"/>
          </p:cNvSpPr>
          <p:nvPr/>
        </p:nvSpPr>
        <p:spPr bwMode="auto">
          <a:xfrm>
            <a:off x="0" y="2689225"/>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de-DE"/>
          </a:p>
        </p:txBody>
      </p:sp>
      <p:sp>
        <p:nvSpPr>
          <p:cNvPr id="99335" name="Rectangle 7"/>
          <p:cNvSpPr>
            <a:spLocks noChangeArrowheads="1"/>
          </p:cNvSpPr>
          <p:nvPr/>
        </p:nvSpPr>
        <p:spPr bwMode="auto">
          <a:xfrm>
            <a:off x="0" y="2630488"/>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de-DE"/>
          </a:p>
        </p:txBody>
      </p:sp>
      <p:sp>
        <p:nvSpPr>
          <p:cNvPr id="99336" name="Rectangle 8"/>
          <p:cNvSpPr>
            <a:spLocks noChangeArrowheads="1"/>
          </p:cNvSpPr>
          <p:nvPr/>
        </p:nvSpPr>
        <p:spPr bwMode="auto">
          <a:xfrm>
            <a:off x="0" y="2614613"/>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de-DE"/>
          </a:p>
        </p:txBody>
      </p:sp>
      <p:sp>
        <p:nvSpPr>
          <p:cNvPr id="99337" name="Rectangle 9"/>
          <p:cNvSpPr>
            <a:spLocks noChangeArrowheads="1"/>
          </p:cNvSpPr>
          <p:nvPr/>
        </p:nvSpPr>
        <p:spPr bwMode="auto">
          <a:xfrm>
            <a:off x="0" y="183515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de-DE"/>
          </a:p>
        </p:txBody>
      </p:sp>
      <p:sp>
        <p:nvSpPr>
          <p:cNvPr id="99338" name="Rectangle 10"/>
          <p:cNvSpPr>
            <a:spLocks noChangeArrowheads="1"/>
          </p:cNvSpPr>
          <p:nvPr/>
        </p:nvSpPr>
        <p:spPr bwMode="auto">
          <a:xfrm>
            <a:off x="0" y="236855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de-DE"/>
          </a:p>
        </p:txBody>
      </p:sp>
      <p:sp>
        <p:nvSpPr>
          <p:cNvPr id="99339" name="Rectangle 11"/>
          <p:cNvSpPr>
            <a:spLocks noChangeArrowheads="1"/>
          </p:cNvSpPr>
          <p:nvPr/>
        </p:nvSpPr>
        <p:spPr bwMode="auto">
          <a:xfrm>
            <a:off x="0" y="236855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de-DE"/>
          </a:p>
        </p:txBody>
      </p:sp>
      <p:sp>
        <p:nvSpPr>
          <p:cNvPr id="99340" name="Rectangle 12"/>
          <p:cNvSpPr>
            <a:spLocks noChangeArrowheads="1"/>
          </p:cNvSpPr>
          <p:nvPr/>
        </p:nvSpPr>
        <p:spPr bwMode="auto">
          <a:xfrm>
            <a:off x="0" y="1395413"/>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de-DE"/>
          </a:p>
        </p:txBody>
      </p:sp>
      <p:sp>
        <p:nvSpPr>
          <p:cNvPr id="99341" name="Rectangle 13"/>
          <p:cNvSpPr>
            <a:spLocks noChangeArrowheads="1"/>
          </p:cNvSpPr>
          <p:nvPr/>
        </p:nvSpPr>
        <p:spPr bwMode="auto">
          <a:xfrm>
            <a:off x="0" y="1395413"/>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de-DE"/>
          </a:p>
        </p:txBody>
      </p:sp>
      <p:sp>
        <p:nvSpPr>
          <p:cNvPr id="99342" name="Rectangle 14"/>
          <p:cNvSpPr>
            <a:spLocks noChangeArrowheads="1"/>
          </p:cNvSpPr>
          <p:nvPr/>
        </p:nvSpPr>
        <p:spPr bwMode="auto">
          <a:xfrm>
            <a:off x="1187450" y="260350"/>
            <a:ext cx="6769100" cy="792163"/>
          </a:xfrm>
          <a:prstGeom prst="rect">
            <a:avLst/>
          </a:prstGeom>
          <a:solidFill>
            <a:schemeClr val="accent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algn="ctr"/>
            <a:r>
              <a:rPr lang="en-GB" sz="2400" b="1">
                <a:solidFill>
                  <a:srgbClr val="990033"/>
                </a:solidFill>
              </a:rPr>
              <a:t>Conclusions on simulation </a:t>
            </a:r>
            <a:r>
              <a:rPr lang="en-US" sz="2400" b="1">
                <a:solidFill>
                  <a:srgbClr val="990033"/>
                </a:solidFill>
              </a:rPr>
              <a:t>of RIAR quench tests with irradiated fuel rods</a:t>
            </a:r>
            <a:endParaRPr lang="ru-RU" sz="2000">
              <a:solidFill>
                <a:srgbClr val="990033"/>
              </a:solidFill>
            </a:endParaRPr>
          </a:p>
        </p:txBody>
      </p:sp>
      <p:sp>
        <p:nvSpPr>
          <p:cNvPr id="99343" name="Text Box 15"/>
          <p:cNvSpPr txBox="1">
            <a:spLocks noChangeArrowheads="1"/>
          </p:cNvSpPr>
          <p:nvPr/>
        </p:nvSpPr>
        <p:spPr bwMode="auto">
          <a:xfrm>
            <a:off x="179388" y="1250950"/>
            <a:ext cx="8713787" cy="54181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tabLst>
                <a:tab pos="177800" algn="l"/>
              </a:tabLst>
              <a:defRPr>
                <a:solidFill>
                  <a:schemeClr val="tx1"/>
                </a:solidFill>
                <a:latin typeface="Arial" charset="0"/>
              </a:defRPr>
            </a:lvl1pPr>
            <a:lvl2pPr>
              <a:tabLst>
                <a:tab pos="177800" algn="l"/>
              </a:tabLst>
              <a:defRPr>
                <a:solidFill>
                  <a:schemeClr val="tx1"/>
                </a:solidFill>
                <a:latin typeface="Arial" charset="0"/>
              </a:defRPr>
            </a:lvl2pPr>
            <a:lvl3pPr>
              <a:tabLst>
                <a:tab pos="177800" algn="l"/>
              </a:tabLst>
              <a:defRPr>
                <a:solidFill>
                  <a:schemeClr val="tx1"/>
                </a:solidFill>
                <a:latin typeface="Arial" charset="0"/>
              </a:defRPr>
            </a:lvl3pPr>
            <a:lvl4pPr>
              <a:tabLst>
                <a:tab pos="177800" algn="l"/>
              </a:tabLst>
              <a:defRPr>
                <a:solidFill>
                  <a:schemeClr val="tx1"/>
                </a:solidFill>
                <a:latin typeface="Arial" charset="0"/>
              </a:defRPr>
            </a:lvl4pPr>
            <a:lvl5pPr>
              <a:tabLst>
                <a:tab pos="177800" algn="l"/>
              </a:tabLst>
              <a:defRPr>
                <a:solidFill>
                  <a:schemeClr val="tx1"/>
                </a:solidFill>
                <a:latin typeface="Arial" charset="0"/>
              </a:defRPr>
            </a:lvl5pPr>
            <a:lvl6pPr fontAlgn="base">
              <a:spcBef>
                <a:spcPct val="0"/>
              </a:spcBef>
              <a:spcAft>
                <a:spcPct val="0"/>
              </a:spcAft>
              <a:tabLst>
                <a:tab pos="177800" algn="l"/>
              </a:tabLst>
              <a:defRPr>
                <a:solidFill>
                  <a:schemeClr val="tx1"/>
                </a:solidFill>
                <a:latin typeface="Arial" charset="0"/>
              </a:defRPr>
            </a:lvl6pPr>
            <a:lvl7pPr fontAlgn="base">
              <a:spcBef>
                <a:spcPct val="0"/>
              </a:spcBef>
              <a:spcAft>
                <a:spcPct val="0"/>
              </a:spcAft>
              <a:tabLst>
                <a:tab pos="177800" algn="l"/>
              </a:tabLst>
              <a:defRPr>
                <a:solidFill>
                  <a:schemeClr val="tx1"/>
                </a:solidFill>
                <a:latin typeface="Arial" charset="0"/>
              </a:defRPr>
            </a:lvl7pPr>
            <a:lvl8pPr fontAlgn="base">
              <a:spcBef>
                <a:spcPct val="0"/>
              </a:spcBef>
              <a:spcAft>
                <a:spcPct val="0"/>
              </a:spcAft>
              <a:tabLst>
                <a:tab pos="177800" algn="l"/>
              </a:tabLst>
              <a:defRPr>
                <a:solidFill>
                  <a:schemeClr val="tx1"/>
                </a:solidFill>
                <a:latin typeface="Arial" charset="0"/>
              </a:defRPr>
            </a:lvl8pPr>
            <a:lvl9pPr fontAlgn="base">
              <a:spcBef>
                <a:spcPct val="0"/>
              </a:spcBef>
              <a:spcAft>
                <a:spcPct val="0"/>
              </a:spcAft>
              <a:tabLst>
                <a:tab pos="177800" algn="l"/>
              </a:tabLst>
              <a:defRPr>
                <a:solidFill>
                  <a:schemeClr val="tx1"/>
                </a:solidFill>
                <a:latin typeface="Arial" charset="0"/>
              </a:defRPr>
            </a:lvl9pPr>
          </a:lstStyle>
          <a:p>
            <a:pPr algn="just">
              <a:buFontTx/>
              <a:buChar char="•"/>
            </a:pPr>
            <a:r>
              <a:rPr lang="en-GB"/>
              <a:t>  Analysis of the results of RIAR quench tests with irradiated fuel rods show that  	for high burnups the gap between the fuel pellet and the cladding completely 	disappears at operation temperatures.</a:t>
            </a:r>
          </a:p>
          <a:p>
            <a:pPr algn="just">
              <a:spcAft>
                <a:spcPct val="10000"/>
              </a:spcAft>
              <a:buFontTx/>
              <a:buChar char="•"/>
            </a:pPr>
            <a:r>
              <a:rPr lang="en-GB"/>
              <a:t>  Simulations by the SVECHA/QUENCH (S/Q) code confirm test observations of a 	good pellet-cladding contact in the case of further temperature escalation. </a:t>
            </a:r>
          </a:p>
          <a:p>
            <a:pPr algn="just">
              <a:spcAft>
                <a:spcPct val="10000"/>
              </a:spcAft>
              <a:buFontTx/>
              <a:buChar char="•"/>
            </a:pPr>
            <a:r>
              <a:rPr lang="en-GB"/>
              <a:t>  On the base of the FZK separate-effect tests observations, S/Q predicts in this 	case chemical interactions of zirconium cladding with uranium dioxide that  result 	in formation of internal </a:t>
            </a:r>
            <a:r>
              <a:rPr lang="en-GB">
                <a:sym typeface="Symbol" pitchFamily="18" charset="2"/>
              </a:rPr>
              <a:t>-</a:t>
            </a:r>
            <a:r>
              <a:rPr lang="en-GB"/>
              <a:t>Zr(O) layer and embrittlement of the cladding.</a:t>
            </a:r>
          </a:p>
          <a:p>
            <a:pPr algn="just">
              <a:spcAft>
                <a:spcPct val="10000"/>
              </a:spcAft>
              <a:buFontTx/>
              <a:buChar char="•"/>
            </a:pPr>
            <a:r>
              <a:rPr lang="en-GB"/>
              <a:t>  Thus, the fuel rod cladding embrittlement can take place even </a:t>
            </a:r>
            <a:r>
              <a:rPr lang="en-GB" i="1" u="sng"/>
              <a:t>lacking external </a:t>
            </a:r>
            <a:r>
              <a:rPr lang="en-GB" i="1"/>
              <a:t>	</a:t>
            </a:r>
            <a:r>
              <a:rPr lang="en-GB" i="1" u="sng"/>
              <a:t>oxidation</a:t>
            </a:r>
            <a:r>
              <a:rPr lang="en-GB"/>
              <a:t>. Basing on the Chung-Kassner criterions, for such test conditions the 	S/Q code correctly predicts fuel rods failure </a:t>
            </a:r>
            <a:r>
              <a:rPr lang="en-GB" i="1" u="sng"/>
              <a:t>during handling after the test</a:t>
            </a:r>
            <a:r>
              <a:rPr lang="en-GB"/>
              <a:t>.</a:t>
            </a:r>
          </a:p>
          <a:p>
            <a:pPr algn="just">
              <a:spcAft>
                <a:spcPct val="10000"/>
              </a:spcAft>
              <a:buFontTx/>
              <a:buChar char="•"/>
            </a:pPr>
            <a:r>
              <a:rPr lang="en-GB"/>
              <a:t>  Additional </a:t>
            </a:r>
            <a:r>
              <a:rPr lang="en-GB" i="1" u="sng"/>
              <a:t>external cladding oxidation</a:t>
            </a:r>
            <a:r>
              <a:rPr lang="en-GB"/>
              <a:t> considerably enhances cladding 	embrittlement. Basing on the Chung-Kassner criterions, for such test conditions 	the S/Q code predicts fuel rods </a:t>
            </a:r>
            <a:r>
              <a:rPr lang="en-GB" i="1" u="sng"/>
              <a:t>failure during quenching</a:t>
            </a:r>
            <a:r>
              <a:rPr lang="en-GB"/>
              <a:t>. </a:t>
            </a:r>
          </a:p>
          <a:p>
            <a:pPr algn="just">
              <a:spcAft>
                <a:spcPct val="10000"/>
              </a:spcAft>
              <a:buFontTx/>
              <a:buChar char="•"/>
            </a:pPr>
            <a:r>
              <a:rPr lang="en-GB"/>
              <a:t>  Thermo-mechanical consideration of the S/Q code confirms this conclusion and 	demonstrates formation of through-wall cracks in fuel rods during quenching, 	owing to high tensile stresses induced by the fuel pellet in both </a:t>
            </a:r>
            <a:r>
              <a:rPr lang="en-GB">
                <a:sym typeface="Symbol" pitchFamily="18" charset="2"/>
              </a:rPr>
              <a:t>-</a:t>
            </a:r>
            <a:r>
              <a:rPr lang="en-GB"/>
              <a:t>Zr(O) and 	oxide layers of the cladding. This essentially reduces conservatism of the Chung-	Kassner criterion (in comparison with the case of unirradiated fuel rods).</a:t>
            </a: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ußzeilenplatzhalter 3"/>
          <p:cNvSpPr>
            <a:spLocks noGrp="1"/>
          </p:cNvSpPr>
          <p:nvPr>
            <p:ph type="ftr" sz="quarter" idx="10"/>
          </p:nvPr>
        </p:nvSpPr>
        <p:spPr/>
        <p:txBody>
          <a:bodyPr/>
          <a:lstStyle/>
          <a:p>
            <a:r>
              <a:rPr lang="ru-RU"/>
              <a:t>ERMSAR 2007, Karlsruhe. 12-14 June 2007</a:t>
            </a:r>
          </a:p>
        </p:txBody>
      </p:sp>
      <p:sp>
        <p:nvSpPr>
          <p:cNvPr id="6" name="Foliennummernplatzhalter 4"/>
          <p:cNvSpPr>
            <a:spLocks noGrp="1"/>
          </p:cNvSpPr>
          <p:nvPr>
            <p:ph type="sldNum" sz="quarter" idx="11"/>
          </p:nvPr>
        </p:nvSpPr>
        <p:spPr/>
        <p:txBody>
          <a:bodyPr/>
          <a:lstStyle/>
          <a:p>
            <a:fld id="{3CCD02E6-74B6-4AAD-9621-6DC59587404C}" type="slidenum">
              <a:rPr lang="ru-RU"/>
              <a:pPr/>
              <a:t>16</a:t>
            </a:fld>
            <a:endParaRPr lang="ru-RU"/>
          </a:p>
        </p:txBody>
      </p:sp>
      <p:sp>
        <p:nvSpPr>
          <p:cNvPr id="56322" name="Rectangle 2"/>
          <p:cNvSpPr>
            <a:spLocks noChangeArrowheads="1"/>
          </p:cNvSpPr>
          <p:nvPr/>
        </p:nvSpPr>
        <p:spPr bwMode="auto">
          <a:xfrm>
            <a:off x="971550" y="627063"/>
            <a:ext cx="7200900" cy="857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FFCC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nchor="ctr"/>
          <a:lstStyle/>
          <a:p>
            <a:pPr marL="342900" lvl="1" indent="-342900" algn="ctr" eaLnBrk="0" hangingPunct="0"/>
            <a:r>
              <a:rPr lang="en-GB" sz="2400" b="1">
                <a:solidFill>
                  <a:srgbClr val="990033"/>
                </a:solidFill>
              </a:rPr>
              <a:t>Project Proposal “VVER Experiments on Release due to Over-heating: Normalization and Knowledge Augmentation” (VERONIKA)</a:t>
            </a:r>
            <a:endParaRPr lang="en-US" sz="3200" b="1">
              <a:solidFill>
                <a:srgbClr val="990033"/>
              </a:solidFill>
            </a:endParaRPr>
          </a:p>
          <a:p>
            <a:pPr marL="342900" lvl="1" indent="-342900" algn="ctr" eaLnBrk="0" hangingPunct="0"/>
            <a:endParaRPr lang="ru-RU" sz="3600" b="1">
              <a:solidFill>
                <a:srgbClr val="990033"/>
              </a:solidFill>
            </a:endParaRPr>
          </a:p>
        </p:txBody>
      </p:sp>
      <p:sp>
        <p:nvSpPr>
          <p:cNvPr id="56323" name="Text Box 3"/>
          <p:cNvSpPr txBox="1">
            <a:spLocks noChangeArrowheads="1"/>
          </p:cNvSpPr>
          <p:nvPr/>
        </p:nvSpPr>
        <p:spPr bwMode="auto">
          <a:xfrm>
            <a:off x="250825" y="1628775"/>
            <a:ext cx="8569325" cy="1387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Aft>
                <a:spcPct val="25000"/>
              </a:spcAft>
            </a:pPr>
            <a:r>
              <a:rPr lang="en-US" sz="2000" i="1" u="sng"/>
              <a:t>Leading Institute</a:t>
            </a:r>
            <a:r>
              <a:rPr lang="en-US" sz="2000" i="1"/>
              <a:t>:</a:t>
            </a:r>
            <a:r>
              <a:rPr lang="en-US" sz="2000"/>
              <a:t> RIAR (</a:t>
            </a:r>
            <a:r>
              <a:rPr lang="en-GB" sz="2000"/>
              <a:t>State Scientific Centre "Research Institute of Atomic Reactors”)</a:t>
            </a:r>
          </a:p>
          <a:p>
            <a:pPr>
              <a:spcAft>
                <a:spcPct val="25000"/>
              </a:spcAft>
            </a:pPr>
            <a:r>
              <a:rPr lang="en-US" sz="2000" i="1" u="sng"/>
              <a:t>Supporting Institutes</a:t>
            </a:r>
            <a:r>
              <a:rPr lang="en-US" sz="2000" i="1"/>
              <a:t>:</a:t>
            </a:r>
            <a:r>
              <a:rPr lang="en-US" sz="2000"/>
              <a:t> IBRAE (</a:t>
            </a:r>
            <a:r>
              <a:rPr lang="en-GB" sz="2000"/>
              <a:t>Nuclear Safety Institute of Russian Academy of Sciences)</a:t>
            </a:r>
          </a:p>
        </p:txBody>
      </p:sp>
      <p:sp>
        <p:nvSpPr>
          <p:cNvPr id="56325" name="Text Box 5"/>
          <p:cNvSpPr txBox="1">
            <a:spLocks noChangeArrowheads="1"/>
          </p:cNvSpPr>
          <p:nvPr/>
        </p:nvSpPr>
        <p:spPr bwMode="auto">
          <a:xfrm>
            <a:off x="323850" y="3429000"/>
            <a:ext cx="8569325" cy="301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266700" indent="-266700">
              <a:defRPr>
                <a:solidFill>
                  <a:schemeClr val="tx1"/>
                </a:solidFill>
                <a:latin typeface="Arial" charset="0"/>
              </a:defRPr>
            </a:lvl1pPr>
            <a:lvl2pPr>
              <a:defRPr>
                <a:solidFill>
                  <a:schemeClr val="tx1"/>
                </a:solidFill>
                <a:latin typeface="Arial" charset="0"/>
              </a:defRPr>
            </a:lvl2pPr>
            <a:lvl3pPr>
              <a:defRPr>
                <a:solidFill>
                  <a:schemeClr val="tx1"/>
                </a:solidFill>
                <a:latin typeface="Arial" charset="0"/>
              </a:defRPr>
            </a:lvl3pPr>
            <a:lvl4pPr>
              <a:defRPr>
                <a:solidFill>
                  <a:schemeClr val="tx1"/>
                </a:solidFill>
                <a:latin typeface="Arial" charset="0"/>
              </a:defRPr>
            </a:lvl4pPr>
            <a:lvl5pPr>
              <a:defRPr>
                <a:solidFill>
                  <a:schemeClr val="tx1"/>
                </a:solidFill>
                <a:latin typeface="Arial" charset="0"/>
              </a:defRPr>
            </a:lvl5pPr>
            <a:lvl6pPr fontAlgn="base">
              <a:spcBef>
                <a:spcPct val="0"/>
              </a:spcBef>
              <a:spcAft>
                <a:spcPct val="0"/>
              </a:spcAft>
              <a:defRPr>
                <a:solidFill>
                  <a:schemeClr val="tx1"/>
                </a:solidFill>
                <a:latin typeface="Arial" charset="0"/>
              </a:defRPr>
            </a:lvl6pPr>
            <a:lvl7pPr fontAlgn="base">
              <a:spcBef>
                <a:spcPct val="0"/>
              </a:spcBef>
              <a:spcAft>
                <a:spcPct val="0"/>
              </a:spcAft>
              <a:defRPr>
                <a:solidFill>
                  <a:schemeClr val="tx1"/>
                </a:solidFill>
                <a:latin typeface="Arial" charset="0"/>
              </a:defRPr>
            </a:lvl7pPr>
            <a:lvl8pPr fontAlgn="base">
              <a:spcBef>
                <a:spcPct val="0"/>
              </a:spcBef>
              <a:spcAft>
                <a:spcPct val="0"/>
              </a:spcAft>
              <a:defRPr>
                <a:solidFill>
                  <a:schemeClr val="tx1"/>
                </a:solidFill>
                <a:latin typeface="Arial" charset="0"/>
              </a:defRPr>
            </a:lvl8pPr>
            <a:lvl9pPr fontAlgn="base">
              <a:spcBef>
                <a:spcPct val="0"/>
              </a:spcBef>
              <a:spcAft>
                <a:spcPct val="0"/>
              </a:spcAft>
              <a:defRPr>
                <a:solidFill>
                  <a:schemeClr val="tx1"/>
                </a:solidFill>
                <a:latin typeface="Arial" charset="0"/>
              </a:defRPr>
            </a:lvl9pPr>
          </a:lstStyle>
          <a:p>
            <a:r>
              <a:rPr lang="en-US" sz="2400" b="1">
                <a:solidFill>
                  <a:schemeClr val="accent2"/>
                </a:solidFill>
              </a:rPr>
              <a:t>Objectives:</a:t>
            </a:r>
          </a:p>
          <a:p>
            <a:pPr>
              <a:spcAft>
                <a:spcPct val="20000"/>
              </a:spcAft>
              <a:buFont typeface="Wingdings" pitchFamily="2" charset="2"/>
              <a:buChar char="Ш"/>
            </a:pPr>
            <a:r>
              <a:rPr lang="ru-RU" sz="2000"/>
              <a:t>To </a:t>
            </a:r>
            <a:r>
              <a:rPr lang="en-GB" sz="2000"/>
              <a:t>obtain detailed experimental data on fission products behaviour and release from highly irradiated VVER fuel along with fuel micro-structure evolution under severe accident conditions </a:t>
            </a:r>
            <a:endParaRPr lang="ru-RU" sz="2000"/>
          </a:p>
          <a:p>
            <a:pPr>
              <a:spcAft>
                <a:spcPct val="20000"/>
              </a:spcAft>
              <a:buFont typeface="Wingdings" pitchFamily="2" charset="2"/>
              <a:buChar char="Ш"/>
            </a:pPr>
            <a:r>
              <a:rPr lang="ru-RU" sz="2000"/>
              <a:t>To </a:t>
            </a:r>
            <a:r>
              <a:rPr lang="en-GB" sz="2000"/>
              <a:t>use these results for the development (and validation) of the physical models and numerical codes describing fuel behaviour and fission products release (MFPR code)</a:t>
            </a:r>
          </a:p>
          <a:p>
            <a:pPr>
              <a:spcAft>
                <a:spcPct val="20000"/>
              </a:spcAft>
              <a:buFont typeface="Wingdings" pitchFamily="2" charset="2"/>
              <a:buChar char="Ш"/>
            </a:pPr>
            <a:r>
              <a:rPr lang="en-GB" sz="2000"/>
              <a:t>VERONIKA is seen as complementary Programme to the previous (VERCORS) and future (VERDON) European Projects</a:t>
            </a:r>
            <a:endParaRPr lang="ru-RU" sz="2000"/>
          </a:p>
        </p:txBody>
      </p:sp>
    </p:spTree>
  </p:cSld>
  <p:clrMapOvr>
    <a:masterClrMapping/>
  </p:clrMapOvr>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ußzeilenplatzhalter 3"/>
          <p:cNvSpPr>
            <a:spLocks noGrp="1"/>
          </p:cNvSpPr>
          <p:nvPr>
            <p:ph type="ftr" sz="quarter" idx="10"/>
          </p:nvPr>
        </p:nvSpPr>
        <p:spPr/>
        <p:txBody>
          <a:bodyPr/>
          <a:lstStyle/>
          <a:p>
            <a:r>
              <a:rPr lang="ru-RU"/>
              <a:t>ERMSAR 2007, Karlsruhe. 12-14 June 2007</a:t>
            </a:r>
          </a:p>
        </p:txBody>
      </p:sp>
      <p:sp>
        <p:nvSpPr>
          <p:cNvPr id="5" name="Foliennummernplatzhalter 4"/>
          <p:cNvSpPr>
            <a:spLocks noGrp="1"/>
          </p:cNvSpPr>
          <p:nvPr>
            <p:ph type="sldNum" sz="quarter" idx="11"/>
          </p:nvPr>
        </p:nvSpPr>
        <p:spPr/>
        <p:txBody>
          <a:bodyPr/>
          <a:lstStyle/>
          <a:p>
            <a:fld id="{5892D54C-6408-4897-B42C-FCF045C7308D}" type="slidenum">
              <a:rPr lang="ru-RU"/>
              <a:pPr/>
              <a:t>17</a:t>
            </a:fld>
            <a:endParaRPr lang="ru-RU"/>
          </a:p>
        </p:txBody>
      </p:sp>
      <p:sp>
        <p:nvSpPr>
          <p:cNvPr id="57346" name="Rectangle 2"/>
          <p:cNvSpPr>
            <a:spLocks noGrp="1" noChangeArrowheads="1"/>
          </p:cNvSpPr>
          <p:nvPr>
            <p:ph type="title"/>
          </p:nvPr>
        </p:nvSpPr>
        <p:spPr>
          <a:xfrm>
            <a:off x="1116013" y="188913"/>
            <a:ext cx="6911975" cy="882650"/>
          </a:xfrm>
        </p:spPr>
        <p:txBody>
          <a:bodyPr/>
          <a:lstStyle/>
          <a:p>
            <a:r>
              <a:rPr lang="en-US" sz="2800" b="1">
                <a:solidFill>
                  <a:srgbClr val="A50021"/>
                </a:solidFill>
              </a:rPr>
              <a:t>Scope of VERONIKA Project Tests</a:t>
            </a:r>
            <a:endParaRPr lang="ru-RU" sz="2800" b="1">
              <a:solidFill>
                <a:srgbClr val="A50021"/>
              </a:solidFill>
            </a:endParaRPr>
          </a:p>
        </p:txBody>
      </p:sp>
      <p:sp>
        <p:nvSpPr>
          <p:cNvPr id="57347" name="Rectangle 3"/>
          <p:cNvSpPr>
            <a:spLocks noGrp="1" noChangeArrowheads="1"/>
          </p:cNvSpPr>
          <p:nvPr>
            <p:ph type="body" idx="1"/>
          </p:nvPr>
        </p:nvSpPr>
        <p:spPr>
          <a:xfrm>
            <a:off x="457200" y="1196975"/>
            <a:ext cx="8229600" cy="5040313"/>
          </a:xfrm>
          <a:noFill/>
          <a:extLst>
            <a:ext uri="{909E8E84-426E-40DD-AFC4-6F175D3DCCD1}">
              <a14:hiddenFill xmlns:a14="http://schemas.microsoft.com/office/drawing/2010/main">
                <a:solidFill>
                  <a:schemeClr val="bg1"/>
                </a:solidFill>
              </a14:hiddenFill>
            </a:ext>
          </a:extLst>
        </p:spPr>
        <p:txBody>
          <a:bodyPr/>
          <a:lstStyle/>
          <a:p>
            <a:pPr algn="just">
              <a:spcBef>
                <a:spcPct val="30000"/>
              </a:spcBef>
              <a:spcAft>
                <a:spcPct val="10000"/>
              </a:spcAft>
            </a:pPr>
            <a:r>
              <a:rPr lang="en-US" sz="2000"/>
              <a:t>Investigation of fission products release from fuel with high burnup of 60 MW</a:t>
            </a:r>
            <a:r>
              <a:rPr lang="en-US" sz="2000">
                <a:sym typeface="Symbol" pitchFamily="18" charset="2"/>
              </a:rPr>
              <a:t></a:t>
            </a:r>
            <a:r>
              <a:rPr lang="en-US" sz="2000"/>
              <a:t>d/kgU in steam, air and hydrogen environments in the temperature range of 1400 - 2300</a:t>
            </a:r>
            <a:r>
              <a:rPr lang="en-US" sz="2000" baseline="30000"/>
              <a:t>o</a:t>
            </a:r>
            <a:r>
              <a:rPr lang="en-US" sz="2000"/>
              <a:t>C typical for severe accidents at NPP (and in steam-hydrogen in the 2</a:t>
            </a:r>
            <a:r>
              <a:rPr lang="en-US" sz="2000" baseline="30000"/>
              <a:t>nd</a:t>
            </a:r>
            <a:r>
              <a:rPr lang="en-US" sz="2000"/>
              <a:t> stage of the Project)</a:t>
            </a:r>
          </a:p>
          <a:p>
            <a:pPr algn="just">
              <a:spcBef>
                <a:spcPct val="30000"/>
              </a:spcBef>
              <a:spcAft>
                <a:spcPct val="10000"/>
              </a:spcAft>
            </a:pPr>
            <a:r>
              <a:rPr lang="en-US" sz="2000"/>
              <a:t>Investigation of the release of a wide list of fission products including short living isotopes: </a:t>
            </a:r>
            <a:r>
              <a:rPr lang="en-US" sz="2000" baseline="30000"/>
              <a:t>85</a:t>
            </a:r>
            <a:r>
              <a:rPr lang="en-US" sz="2000"/>
              <a:t>Kr, </a:t>
            </a:r>
            <a:r>
              <a:rPr lang="en-US" sz="2000" baseline="30000"/>
              <a:t>133</a:t>
            </a:r>
            <a:r>
              <a:rPr lang="en-US" sz="2000"/>
              <a:t>Xe, </a:t>
            </a:r>
            <a:r>
              <a:rPr lang="en-US" sz="2000" baseline="30000"/>
              <a:t>131</a:t>
            </a:r>
            <a:r>
              <a:rPr lang="en-US" sz="2000"/>
              <a:t>I, </a:t>
            </a:r>
            <a:r>
              <a:rPr lang="en-US" sz="2000" baseline="30000"/>
              <a:t>137</a:t>
            </a:r>
            <a:r>
              <a:rPr lang="en-US" sz="2000"/>
              <a:t>Cs, </a:t>
            </a:r>
            <a:r>
              <a:rPr lang="en-US" sz="2000" baseline="30000"/>
              <a:t>134</a:t>
            </a:r>
            <a:r>
              <a:rPr lang="en-US" sz="2000"/>
              <a:t>Cs, </a:t>
            </a:r>
            <a:r>
              <a:rPr lang="en-US" sz="2000" baseline="30000"/>
              <a:t>106</a:t>
            </a:r>
            <a:r>
              <a:rPr lang="en-US" sz="2000"/>
              <a:t>Ru, </a:t>
            </a:r>
            <a:r>
              <a:rPr lang="en-US" sz="2000" baseline="30000"/>
              <a:t>103</a:t>
            </a:r>
            <a:r>
              <a:rPr lang="en-US" sz="2000"/>
              <a:t>Ru, </a:t>
            </a:r>
            <a:r>
              <a:rPr lang="en-US" sz="2000" baseline="30000"/>
              <a:t>144</a:t>
            </a:r>
            <a:r>
              <a:rPr lang="en-US" sz="2000"/>
              <a:t>Ce, </a:t>
            </a:r>
            <a:r>
              <a:rPr lang="en-US" sz="2000" baseline="30000"/>
              <a:t>99</a:t>
            </a:r>
            <a:r>
              <a:rPr lang="en-US" sz="2000"/>
              <a:t>Mo, </a:t>
            </a:r>
            <a:r>
              <a:rPr lang="en-US" sz="2000" baseline="30000"/>
              <a:t>140</a:t>
            </a:r>
            <a:r>
              <a:rPr lang="en-US" sz="2000"/>
              <a:t>Ba, </a:t>
            </a:r>
            <a:r>
              <a:rPr lang="en-US" sz="2000" baseline="30000"/>
              <a:t>95</a:t>
            </a:r>
            <a:r>
              <a:rPr lang="en-US" sz="2000"/>
              <a:t>Zr and other (provided by pre-irradiation of the specimens in the research reactor MIR)</a:t>
            </a:r>
          </a:p>
          <a:p>
            <a:pPr algn="just">
              <a:spcBef>
                <a:spcPct val="30000"/>
              </a:spcBef>
              <a:spcAft>
                <a:spcPct val="10000"/>
              </a:spcAft>
            </a:pPr>
            <a:r>
              <a:rPr lang="en-GB" sz="2000"/>
              <a:t>Accurate representation of evolution of high burn-up fuel microstructure under tests conditions</a:t>
            </a:r>
            <a:r>
              <a:rPr lang="ru-RU" sz="2000"/>
              <a:t> </a:t>
            </a:r>
            <a:r>
              <a:rPr lang="en-US" sz="2000"/>
              <a:t>(by pre- and post-test microanalysis of samples)</a:t>
            </a:r>
          </a:p>
          <a:p>
            <a:pPr algn="just">
              <a:spcBef>
                <a:spcPct val="30000"/>
              </a:spcBef>
              <a:spcAft>
                <a:spcPct val="10000"/>
              </a:spcAft>
            </a:pPr>
            <a:r>
              <a:rPr lang="en-GB" sz="2000"/>
              <a:t>Determination of hydrogen generation and extent of fuel oxidation</a:t>
            </a:r>
          </a:p>
          <a:p>
            <a:pPr algn="just">
              <a:spcBef>
                <a:spcPct val="30000"/>
              </a:spcBef>
              <a:spcAft>
                <a:spcPct val="10000"/>
              </a:spcAft>
            </a:pPr>
            <a:r>
              <a:rPr lang="en-US" sz="2000"/>
              <a:t>Performance of tests with and without cladding and using a "systematic" grid with variation of only one</a:t>
            </a:r>
            <a:r>
              <a:rPr lang="en-US" sz="1800"/>
              <a:t> </a:t>
            </a:r>
            <a:r>
              <a:rPr lang="en-US" sz="2000"/>
              <a:t>parameter from one test to another </a:t>
            </a:r>
            <a:r>
              <a:rPr lang="ru-RU" sz="2000"/>
              <a:t> </a:t>
            </a:r>
          </a:p>
        </p:txBody>
      </p:sp>
    </p:spTree>
  </p:cSld>
  <p:clrMapOvr>
    <a:masterClrMapping/>
  </p:clrMapOvr>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 name="Fußzeilenplatzhalter 1"/>
          <p:cNvSpPr>
            <a:spLocks noGrp="1"/>
          </p:cNvSpPr>
          <p:nvPr>
            <p:ph type="ftr" sz="quarter" idx="10"/>
          </p:nvPr>
        </p:nvSpPr>
        <p:spPr/>
        <p:txBody>
          <a:bodyPr/>
          <a:lstStyle/>
          <a:p>
            <a:r>
              <a:rPr lang="ru-RU"/>
              <a:t>ERMSAR 2007, Karlsruhe. 12-14 June 2007</a:t>
            </a:r>
          </a:p>
        </p:txBody>
      </p:sp>
      <p:sp>
        <p:nvSpPr>
          <p:cNvPr id="106" name="Foliennummernplatzhalter 2"/>
          <p:cNvSpPr>
            <a:spLocks noGrp="1"/>
          </p:cNvSpPr>
          <p:nvPr>
            <p:ph type="sldNum" sz="quarter" idx="11"/>
          </p:nvPr>
        </p:nvSpPr>
        <p:spPr/>
        <p:txBody>
          <a:bodyPr/>
          <a:lstStyle/>
          <a:p>
            <a:fld id="{05B8293E-2ACB-49BE-AC9E-1C35F3E7B8CB}" type="slidenum">
              <a:rPr lang="ru-RU"/>
              <a:pPr/>
              <a:t>18</a:t>
            </a:fld>
            <a:endParaRPr lang="ru-RU"/>
          </a:p>
        </p:txBody>
      </p:sp>
      <p:sp>
        <p:nvSpPr>
          <p:cNvPr id="59394" name="Rectangle 2"/>
          <p:cNvSpPr>
            <a:spLocks noChangeArrowheads="1"/>
          </p:cNvSpPr>
          <p:nvPr/>
        </p:nvSpPr>
        <p:spPr bwMode="auto">
          <a:xfrm>
            <a:off x="857250" y="2332038"/>
            <a:ext cx="2012950" cy="549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r>
              <a:rPr lang="ru-RU" sz="1200">
                <a:cs typeface="Times New Roman" pitchFamily="18" charset="0"/>
              </a:rPr>
              <a:t>		</a:t>
            </a:r>
            <a:endParaRPr lang="ru-RU" sz="1100"/>
          </a:p>
          <a:p>
            <a:pPr eaLnBrk="0" hangingPunct="0"/>
            <a:endParaRPr lang="ru-RU"/>
          </a:p>
        </p:txBody>
      </p:sp>
      <p:sp>
        <p:nvSpPr>
          <p:cNvPr id="59395" name="Rectangle 3"/>
          <p:cNvSpPr>
            <a:spLocks noChangeArrowheads="1"/>
          </p:cNvSpPr>
          <p:nvPr/>
        </p:nvSpPr>
        <p:spPr bwMode="auto">
          <a:xfrm>
            <a:off x="457200" y="274638"/>
            <a:ext cx="8229600" cy="4175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algn="ctr"/>
            <a:r>
              <a:rPr lang="en-US" sz="2800" b="1">
                <a:solidFill>
                  <a:srgbClr val="A50021"/>
                </a:solidFill>
              </a:rPr>
              <a:t>VERONIKA Test Matrix (1</a:t>
            </a:r>
            <a:r>
              <a:rPr lang="en-US" sz="2800" b="1" baseline="30000">
                <a:solidFill>
                  <a:srgbClr val="A50021"/>
                </a:solidFill>
              </a:rPr>
              <a:t>st</a:t>
            </a:r>
            <a:r>
              <a:rPr lang="en-US" sz="2800" b="1">
                <a:solidFill>
                  <a:srgbClr val="A50021"/>
                </a:solidFill>
              </a:rPr>
              <a:t> stage)</a:t>
            </a:r>
            <a:r>
              <a:rPr lang="en-US" sz="4400" i="1"/>
              <a:t> </a:t>
            </a:r>
            <a:endParaRPr lang="ru-RU" sz="4400" i="1"/>
          </a:p>
        </p:txBody>
      </p:sp>
      <p:sp>
        <p:nvSpPr>
          <p:cNvPr id="59396" name="Rectangle 4"/>
          <p:cNvSpPr>
            <a:spLocks noChangeArrowheads="1"/>
          </p:cNvSpPr>
          <p:nvPr/>
        </p:nvSpPr>
        <p:spPr bwMode="auto">
          <a:xfrm>
            <a:off x="0" y="16891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de-DE"/>
          </a:p>
        </p:txBody>
      </p:sp>
      <p:graphicFrame>
        <p:nvGraphicFramePr>
          <p:cNvPr id="59526" name="Group 134"/>
          <p:cNvGraphicFramePr>
            <a:graphicFrameLocks noGrp="1"/>
          </p:cNvGraphicFramePr>
          <p:nvPr/>
        </p:nvGraphicFramePr>
        <p:xfrm>
          <a:off x="534988" y="1087438"/>
          <a:ext cx="8140700" cy="5151437"/>
        </p:xfrm>
        <a:graphic>
          <a:graphicData uri="http://schemas.openxmlformats.org/drawingml/2006/table">
            <a:tbl>
              <a:tblPr/>
              <a:tblGrid>
                <a:gridCol w="730250"/>
                <a:gridCol w="2011362"/>
                <a:gridCol w="1150938"/>
                <a:gridCol w="1512887"/>
                <a:gridCol w="1008063"/>
                <a:gridCol w="863600"/>
                <a:gridCol w="863600"/>
              </a:tblGrid>
              <a:tr h="387350">
                <a:tc rowSpan="2">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GB" sz="1400" b="1" i="0" u="none" strike="noStrike" cap="none" normalizeH="0" baseline="0" smtClean="0">
                          <a:ln>
                            <a:noFill/>
                          </a:ln>
                          <a:solidFill>
                            <a:srgbClr val="000000"/>
                          </a:solidFill>
                          <a:effectLst/>
                          <a:latin typeface="Times New Roman" pitchFamily="18" charset="0"/>
                          <a:cs typeface="Times New Roman" pitchFamily="18" charset="0"/>
                        </a:rPr>
                        <a:t># Test</a:t>
                      </a:r>
                      <a:endParaRPr kumimoji="0" lang="en-GB" sz="1400" b="1" i="0" u="none" strike="noStrike" cap="none" normalizeH="0" baseline="0" smtClean="0">
                        <a:ln>
                          <a:noFill/>
                        </a:ln>
                        <a:solidFill>
                          <a:schemeClr val="tx1"/>
                        </a:solidFill>
                        <a:effectLst/>
                        <a:latin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rowSpan="2">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GB" sz="1400" b="1" i="0" u="none" strike="noStrike" cap="none" normalizeH="0" baseline="0" smtClean="0">
                          <a:ln>
                            <a:noFill/>
                          </a:ln>
                          <a:solidFill>
                            <a:srgbClr val="000000"/>
                          </a:solidFill>
                          <a:effectLst/>
                          <a:latin typeface="Times New Roman" pitchFamily="18" charset="0"/>
                          <a:cs typeface="Times New Roman" pitchFamily="18" charset="0"/>
                        </a:rPr>
                        <a:t>Sample type</a:t>
                      </a:r>
                      <a:endParaRPr kumimoji="0" lang="en-GB" sz="1400" b="1" i="0" u="none" strike="noStrike" cap="none" normalizeH="0" baseline="0" smtClean="0">
                        <a:ln>
                          <a:noFill/>
                        </a:ln>
                        <a:solidFill>
                          <a:schemeClr val="tx1"/>
                        </a:solidFill>
                        <a:effectLst/>
                        <a:latin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rowSpan="2">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1400" b="1" i="0" u="none" strike="noStrike" cap="none" normalizeH="0" baseline="0" smtClean="0">
                          <a:ln>
                            <a:noFill/>
                          </a:ln>
                          <a:solidFill>
                            <a:srgbClr val="000000"/>
                          </a:solidFill>
                          <a:effectLst/>
                          <a:latin typeface="Times New Roman" pitchFamily="18" charset="0"/>
                          <a:cs typeface="Times New Roman" pitchFamily="18" charset="0"/>
                        </a:rPr>
                        <a:t>Environ-ment</a:t>
                      </a:r>
                      <a:endParaRPr kumimoji="0" lang="en-GB" sz="1400" b="1" i="0" u="none" strike="noStrike" cap="none" normalizeH="0" baseline="0" smtClean="0">
                        <a:ln>
                          <a:noFill/>
                        </a:ln>
                        <a:solidFill>
                          <a:schemeClr val="tx1"/>
                        </a:solidFill>
                        <a:effectLst/>
                        <a:latin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rowSpan="2">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1400" b="1" i="0" u="none" strike="noStrike" cap="none" normalizeH="0" baseline="0" smtClean="0">
                          <a:ln>
                            <a:noFill/>
                          </a:ln>
                          <a:solidFill>
                            <a:srgbClr val="000000"/>
                          </a:solidFill>
                          <a:effectLst/>
                          <a:latin typeface="Times New Roman" pitchFamily="18" charset="0"/>
                          <a:cs typeface="Times New Roman" pitchFamily="18" charset="0"/>
                        </a:rPr>
                        <a:t>Test temperature,°С</a:t>
                      </a:r>
                      <a:endParaRPr kumimoji="0" lang="en-GB" sz="1400" b="1" i="0" u="none" strike="noStrike" cap="none" normalizeH="0" baseline="0" smtClean="0">
                        <a:ln>
                          <a:noFill/>
                        </a:ln>
                        <a:solidFill>
                          <a:schemeClr val="tx1"/>
                        </a:solidFill>
                        <a:effectLst/>
                        <a:latin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gridSpan="3">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GB" sz="1400" b="1" i="0" u="none" strike="noStrike" cap="none" normalizeH="0" baseline="0" smtClean="0">
                          <a:ln>
                            <a:noFill/>
                          </a:ln>
                          <a:solidFill>
                            <a:srgbClr val="000000"/>
                          </a:solidFill>
                          <a:effectLst/>
                          <a:latin typeface="Times New Roman" pitchFamily="18" charset="0"/>
                          <a:cs typeface="Times New Roman" pitchFamily="18" charset="0"/>
                        </a:rPr>
                        <a:t>Post-test examination</a:t>
                      </a:r>
                      <a:endParaRPr kumimoji="0" lang="en-GB" sz="1400" b="1" i="0" u="none" strike="noStrike" cap="none" normalizeH="0" baseline="0" smtClean="0">
                        <a:ln>
                          <a:noFill/>
                        </a:ln>
                        <a:solidFill>
                          <a:schemeClr val="tx1"/>
                        </a:solidFill>
                        <a:effectLst/>
                        <a:latin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de-DE"/>
                    </a:p>
                  </a:txBody>
                  <a:tcPr/>
                </a:tc>
                <a:tc hMerge="1">
                  <a:txBody>
                    <a:bodyPr/>
                    <a:lstStyle/>
                    <a:p>
                      <a:endParaRPr lang="de-DE"/>
                    </a:p>
                  </a:txBody>
                  <a:tcPr/>
                </a:tc>
              </a:tr>
              <a:tr h="869950">
                <a:tc vMerge="1">
                  <a:txBody>
                    <a:bodyPr/>
                    <a:lstStyle/>
                    <a:p>
                      <a:endParaRPr lang="de-DE"/>
                    </a:p>
                  </a:txBody>
                  <a:tcPr/>
                </a:tc>
                <a:tc vMerge="1">
                  <a:txBody>
                    <a:bodyPr/>
                    <a:lstStyle/>
                    <a:p>
                      <a:endParaRPr lang="de-DE"/>
                    </a:p>
                  </a:txBody>
                  <a:tcPr/>
                </a:tc>
                <a:tc vMerge="1">
                  <a:txBody>
                    <a:bodyPr/>
                    <a:lstStyle/>
                    <a:p>
                      <a:endParaRPr lang="de-DE"/>
                    </a:p>
                  </a:txBody>
                  <a:tcPr/>
                </a:tc>
                <a:tc vMerge="1">
                  <a:txBody>
                    <a:bodyPr/>
                    <a:lstStyle/>
                    <a:p>
                      <a:endParaRPr lang="de-DE"/>
                    </a:p>
                  </a:txBody>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1400" b="1" i="0" u="none" strike="noStrike" cap="none" normalizeH="0" baseline="0" smtClean="0">
                          <a:ln>
                            <a:noFill/>
                          </a:ln>
                          <a:solidFill>
                            <a:srgbClr val="000000"/>
                          </a:solidFill>
                          <a:effectLst/>
                          <a:latin typeface="Times New Roman" pitchFamily="18" charset="0"/>
                          <a:cs typeface="Times New Roman" pitchFamily="18" charset="0"/>
                        </a:rPr>
                        <a:t>Metallo-graphy </a:t>
                      </a:r>
                      <a:endParaRPr kumimoji="0" lang="en-GB" sz="1400" b="1" i="0" u="none" strike="noStrike" cap="none" normalizeH="0" baseline="0" smtClean="0">
                        <a:ln>
                          <a:noFill/>
                        </a:ln>
                        <a:solidFill>
                          <a:schemeClr val="tx1"/>
                        </a:solidFill>
                        <a:effectLst/>
                        <a:latin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1400" b="1" i="0" u="none" strike="noStrike" cap="none" normalizeH="0" baseline="0" smtClean="0">
                          <a:ln>
                            <a:noFill/>
                          </a:ln>
                          <a:solidFill>
                            <a:srgbClr val="000000"/>
                          </a:solidFill>
                          <a:effectLst/>
                          <a:latin typeface="Times New Roman" pitchFamily="18" charset="0"/>
                          <a:cs typeface="Times New Roman" pitchFamily="18" charset="0"/>
                        </a:rPr>
                        <a:t>EPMA,</a:t>
                      </a:r>
                      <a:br>
                        <a:rPr kumimoji="0" lang="en-GB" sz="1400" b="1" i="0" u="none" strike="noStrike" cap="none" normalizeH="0" baseline="0" smtClean="0">
                          <a:ln>
                            <a:noFill/>
                          </a:ln>
                          <a:solidFill>
                            <a:srgbClr val="000000"/>
                          </a:solidFill>
                          <a:effectLst/>
                          <a:latin typeface="Times New Roman" pitchFamily="18" charset="0"/>
                          <a:cs typeface="Times New Roman" pitchFamily="18" charset="0"/>
                        </a:rPr>
                      </a:br>
                      <a:r>
                        <a:rPr kumimoji="0" lang="en-GB" sz="1400" b="1" i="0" u="none" strike="noStrike" cap="none" normalizeH="0" baseline="0" smtClean="0">
                          <a:ln>
                            <a:noFill/>
                          </a:ln>
                          <a:solidFill>
                            <a:srgbClr val="000000"/>
                          </a:solidFill>
                          <a:effectLst/>
                          <a:latin typeface="Times New Roman" pitchFamily="18" charset="0"/>
                          <a:cs typeface="Times New Roman" pitchFamily="18" charset="0"/>
                        </a:rPr>
                        <a:t>SEM </a:t>
                      </a:r>
                      <a:endParaRPr kumimoji="0" lang="en-GB" sz="1400" b="1" i="0" u="none" strike="noStrike" cap="none" normalizeH="0" baseline="0" smtClean="0">
                        <a:ln>
                          <a:noFill/>
                        </a:ln>
                        <a:solidFill>
                          <a:schemeClr val="tx1"/>
                        </a:solidFill>
                        <a:effectLst/>
                        <a:latin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1400" b="1" i="0" u="none" strike="noStrike" cap="none" normalizeH="0" baseline="0" smtClean="0">
                          <a:ln>
                            <a:noFill/>
                          </a:ln>
                          <a:solidFill>
                            <a:srgbClr val="000000"/>
                          </a:solidFill>
                          <a:effectLst/>
                          <a:latin typeface="Times New Roman" pitchFamily="18" charset="0"/>
                          <a:cs typeface="Times New Roman" pitchFamily="18" charset="0"/>
                        </a:rPr>
                        <a:t>Oxygen factor</a:t>
                      </a:r>
                      <a:endParaRPr kumimoji="0" lang="en-GB" sz="1400" b="1" i="0" u="none" strike="noStrike" cap="none" normalizeH="0" baseline="0" smtClean="0">
                        <a:ln>
                          <a:noFill/>
                        </a:ln>
                        <a:solidFill>
                          <a:schemeClr val="tx1"/>
                        </a:solidFill>
                        <a:effectLst/>
                        <a:latin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90525">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GB" sz="1400" b="1" i="0" u="none" strike="noStrike" cap="none" normalizeH="0" baseline="0" smtClean="0">
                          <a:ln>
                            <a:noFill/>
                          </a:ln>
                          <a:solidFill>
                            <a:srgbClr val="000000"/>
                          </a:solidFill>
                          <a:effectLst/>
                          <a:latin typeface="Times New Roman" pitchFamily="18" charset="0"/>
                          <a:cs typeface="Times New Roman" pitchFamily="18" charset="0"/>
                        </a:rPr>
                        <a:t>1</a:t>
                      </a:r>
                      <a:endParaRPr kumimoji="0" lang="en-GB" sz="1400" b="1" i="0" u="none" strike="noStrike" cap="none" normalizeH="0" baseline="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GB" sz="1800" b="1" i="0" u="none" strike="noStrike" cap="none" normalizeH="0" baseline="0" smtClean="0">
                          <a:ln>
                            <a:noFill/>
                          </a:ln>
                          <a:solidFill>
                            <a:srgbClr val="000000"/>
                          </a:solidFill>
                          <a:effectLst/>
                          <a:latin typeface="Times New Roman" pitchFamily="18" charset="0"/>
                          <a:cs typeface="Times New Roman" pitchFamily="18" charset="0"/>
                        </a:rPr>
                        <a:t>Bare fuel</a:t>
                      </a:r>
                      <a:endParaRPr kumimoji="0" lang="en-GB" sz="1800" b="1" i="0" u="none" strike="noStrike" cap="none" normalizeH="0" baseline="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EDEDE">
                        <a:alpha val="50000"/>
                      </a:srgbClr>
                    </a:solid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GB" sz="1800" b="1" i="0" u="none" strike="noStrike" cap="none" normalizeH="0" baseline="0" smtClean="0">
                          <a:ln>
                            <a:noFill/>
                          </a:ln>
                          <a:solidFill>
                            <a:srgbClr val="000000"/>
                          </a:solidFill>
                          <a:effectLst/>
                          <a:latin typeface="Times New Roman" pitchFamily="18" charset="0"/>
                          <a:cs typeface="Times New Roman" pitchFamily="18" charset="0"/>
                        </a:rPr>
                        <a:t>Н</a:t>
                      </a:r>
                      <a:r>
                        <a:rPr kumimoji="0" lang="en-GB" sz="1800" b="1" i="0" u="none" strike="noStrike" cap="none" normalizeH="0" baseline="-30000" smtClean="0">
                          <a:ln>
                            <a:noFill/>
                          </a:ln>
                          <a:solidFill>
                            <a:srgbClr val="000000"/>
                          </a:solidFill>
                          <a:effectLst/>
                          <a:latin typeface="Times New Roman" pitchFamily="18" charset="0"/>
                          <a:cs typeface="Times New Roman" pitchFamily="18" charset="0"/>
                        </a:rPr>
                        <a:t>2 </a:t>
                      </a:r>
                      <a:r>
                        <a:rPr kumimoji="0" lang="en-GB" sz="1800" b="1" i="0" u="none" strike="noStrike" cap="none" normalizeH="0" baseline="0" smtClean="0">
                          <a:ln>
                            <a:noFill/>
                          </a:ln>
                          <a:solidFill>
                            <a:srgbClr val="000000"/>
                          </a:solidFill>
                          <a:effectLst/>
                          <a:latin typeface="Times New Roman" pitchFamily="18" charset="0"/>
                          <a:cs typeface="Times New Roman" pitchFamily="18" charset="0"/>
                        </a:rPr>
                        <a:t>О/Ar</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00FF">
                        <a:alpha val="50000"/>
                      </a:srgbClr>
                    </a:solid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GB" sz="1800" b="1" i="0" u="none" strike="noStrike" cap="none" normalizeH="0" baseline="0" smtClean="0">
                          <a:ln>
                            <a:noFill/>
                          </a:ln>
                          <a:solidFill>
                            <a:srgbClr val="000000"/>
                          </a:solidFill>
                          <a:effectLst/>
                          <a:latin typeface="Times New Roman" pitchFamily="18" charset="0"/>
                          <a:cs typeface="Times New Roman" pitchFamily="18" charset="0"/>
                        </a:rPr>
                        <a:t>1700</a:t>
                      </a:r>
                      <a:endParaRPr kumimoji="0" lang="en-GB" sz="1800" b="1" i="0" u="none" strike="noStrike" cap="none" normalizeH="0" baseline="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9966FF">
                        <a:alpha val="50000"/>
                      </a:srgbClr>
                    </a:solid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GB" sz="1400" b="1" i="0" u="none" strike="noStrike" cap="none" normalizeH="0" baseline="0" smtClean="0">
                          <a:ln>
                            <a:noFill/>
                          </a:ln>
                          <a:solidFill>
                            <a:srgbClr val="000000"/>
                          </a:solidFill>
                          <a:effectLst/>
                          <a:latin typeface="Times New Roman" pitchFamily="18" charset="0"/>
                          <a:cs typeface="Times New Roman" pitchFamily="18" charset="0"/>
                        </a:rPr>
                        <a:t>+</a:t>
                      </a:r>
                      <a:endParaRPr kumimoji="0" lang="en-GB" sz="1400" b="1" i="0" u="none" strike="noStrike" cap="none" normalizeH="0" baseline="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GB" sz="1400" b="1" i="0" u="none" strike="noStrike" cap="none" normalizeH="0" baseline="0" smtClean="0">
                          <a:ln>
                            <a:noFill/>
                          </a:ln>
                          <a:solidFill>
                            <a:srgbClr val="000000"/>
                          </a:solidFill>
                          <a:effectLst/>
                          <a:latin typeface="Times New Roman" pitchFamily="18" charset="0"/>
                          <a:cs typeface="Times New Roman" pitchFamily="18" charset="0"/>
                        </a:rPr>
                        <a:t>-</a:t>
                      </a:r>
                      <a:endParaRPr kumimoji="0" lang="en-GB" sz="1400" b="1" i="0" u="none" strike="noStrike" cap="none" normalizeH="0" baseline="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GB" sz="1400" b="1" i="0" u="none" strike="noStrike" cap="none" normalizeH="0" baseline="0" smtClean="0">
                          <a:ln>
                            <a:noFill/>
                          </a:ln>
                          <a:solidFill>
                            <a:srgbClr val="000000"/>
                          </a:solidFill>
                          <a:effectLst/>
                          <a:latin typeface="Times New Roman" pitchFamily="18" charset="0"/>
                          <a:cs typeface="Times New Roman" pitchFamily="18" charset="0"/>
                        </a:rPr>
                        <a:t>+</a:t>
                      </a:r>
                      <a:endParaRPr kumimoji="0" lang="en-GB" sz="1400" b="1" i="0" u="none" strike="noStrike" cap="none" normalizeH="0" baseline="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90525">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GB" sz="1400" b="1" i="0" u="none" strike="noStrike" cap="none" normalizeH="0" baseline="0" smtClean="0">
                          <a:ln>
                            <a:noFill/>
                          </a:ln>
                          <a:solidFill>
                            <a:srgbClr val="000000"/>
                          </a:solidFill>
                          <a:effectLst/>
                          <a:latin typeface="Times New Roman" pitchFamily="18" charset="0"/>
                          <a:cs typeface="Times New Roman" pitchFamily="18" charset="0"/>
                        </a:rPr>
                        <a:t>2</a:t>
                      </a:r>
                      <a:endParaRPr kumimoji="0" lang="en-GB" sz="1400" b="1" i="0" u="none" strike="noStrike" cap="none" normalizeH="0" baseline="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GB" sz="1800" b="1" i="0" u="none" strike="noStrike" cap="none" normalizeH="0" baseline="0" smtClean="0">
                          <a:ln>
                            <a:noFill/>
                          </a:ln>
                          <a:solidFill>
                            <a:srgbClr val="000000"/>
                          </a:solidFill>
                          <a:effectLst/>
                          <a:latin typeface="Times New Roman" pitchFamily="18" charset="0"/>
                          <a:cs typeface="Times New Roman" pitchFamily="18" charset="0"/>
                        </a:rPr>
                        <a:t>Bare fuel</a:t>
                      </a:r>
                      <a:endParaRPr kumimoji="0" lang="en-GB" sz="1800" b="1" i="0" u="none" strike="noStrike" cap="none" normalizeH="0" baseline="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EDEDE">
                        <a:alpha val="50000"/>
                      </a:srgbClr>
                    </a:solid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GB" sz="1800" b="1" i="0" u="none" strike="noStrike" cap="none" normalizeH="0" baseline="0" smtClean="0">
                          <a:ln>
                            <a:noFill/>
                          </a:ln>
                          <a:solidFill>
                            <a:srgbClr val="000000"/>
                          </a:solidFill>
                          <a:effectLst/>
                          <a:latin typeface="Times New Roman" pitchFamily="18" charset="0"/>
                          <a:cs typeface="Times New Roman" pitchFamily="18" charset="0"/>
                        </a:rPr>
                        <a:t>Н</a:t>
                      </a:r>
                      <a:r>
                        <a:rPr kumimoji="0" lang="en-GB" sz="1800" b="1" i="0" u="none" strike="noStrike" cap="none" normalizeH="0" baseline="-30000" smtClean="0">
                          <a:ln>
                            <a:noFill/>
                          </a:ln>
                          <a:solidFill>
                            <a:srgbClr val="000000"/>
                          </a:solidFill>
                          <a:effectLst/>
                          <a:latin typeface="Times New Roman" pitchFamily="18" charset="0"/>
                          <a:cs typeface="Times New Roman" pitchFamily="18" charset="0"/>
                        </a:rPr>
                        <a:t>2 </a:t>
                      </a:r>
                      <a:r>
                        <a:rPr kumimoji="0" lang="en-GB" sz="1800" b="1" i="0" u="none" strike="noStrike" cap="none" normalizeH="0" baseline="0" smtClean="0">
                          <a:ln>
                            <a:noFill/>
                          </a:ln>
                          <a:solidFill>
                            <a:srgbClr val="000000"/>
                          </a:solidFill>
                          <a:effectLst/>
                          <a:latin typeface="Times New Roman" pitchFamily="18" charset="0"/>
                          <a:cs typeface="Times New Roman" pitchFamily="18" charset="0"/>
                        </a:rPr>
                        <a:t>/Ar</a:t>
                      </a:r>
                      <a:endParaRPr kumimoji="0" lang="en-GB" sz="1800" b="1" i="0" u="none" strike="noStrike" cap="none" normalizeH="0" baseline="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3399FF">
                        <a:alpha val="50000"/>
                      </a:srgbClr>
                    </a:solid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GB" sz="1800" b="1" i="0" u="none" strike="noStrike" cap="none" normalizeH="0" baseline="0" smtClean="0">
                          <a:ln>
                            <a:noFill/>
                          </a:ln>
                          <a:solidFill>
                            <a:srgbClr val="000000"/>
                          </a:solidFill>
                          <a:effectLst/>
                          <a:latin typeface="Times New Roman" pitchFamily="18" charset="0"/>
                          <a:cs typeface="Times New Roman" pitchFamily="18" charset="0"/>
                        </a:rPr>
                        <a:t>1700</a:t>
                      </a:r>
                      <a:endParaRPr kumimoji="0" lang="en-GB" sz="1800" b="1" i="0" u="none" strike="noStrike" cap="none" normalizeH="0" baseline="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9966FF">
                        <a:alpha val="50000"/>
                      </a:srgbClr>
                    </a:solid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GB" sz="1400" b="1" i="0" u="none" strike="noStrike" cap="none" normalizeH="0" baseline="0" smtClean="0">
                          <a:ln>
                            <a:noFill/>
                          </a:ln>
                          <a:solidFill>
                            <a:srgbClr val="000000"/>
                          </a:solidFill>
                          <a:effectLst/>
                          <a:latin typeface="Times New Roman" pitchFamily="18" charset="0"/>
                          <a:cs typeface="Times New Roman" pitchFamily="18" charset="0"/>
                        </a:rPr>
                        <a:t>+</a:t>
                      </a:r>
                      <a:endParaRPr kumimoji="0" lang="en-GB" sz="1400" b="1" i="0" u="none" strike="noStrike" cap="none" normalizeH="0" baseline="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GB" sz="1400" b="1" i="0" u="none" strike="noStrike" cap="none" normalizeH="0" baseline="0" smtClean="0">
                          <a:ln>
                            <a:noFill/>
                          </a:ln>
                          <a:solidFill>
                            <a:srgbClr val="000000"/>
                          </a:solidFill>
                          <a:effectLst/>
                          <a:latin typeface="Times New Roman" pitchFamily="18" charset="0"/>
                          <a:cs typeface="Times New Roman" pitchFamily="18" charset="0"/>
                        </a:rPr>
                        <a:t>+</a:t>
                      </a:r>
                      <a:endParaRPr kumimoji="0" lang="en-GB" sz="1400" b="1" i="0" u="none" strike="noStrike" cap="none" normalizeH="0" baseline="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GB" sz="1400" b="1" i="0" u="none" strike="noStrike" cap="none" normalizeH="0" baseline="0" smtClean="0">
                          <a:ln>
                            <a:noFill/>
                          </a:ln>
                          <a:solidFill>
                            <a:srgbClr val="000000"/>
                          </a:solidFill>
                          <a:effectLst/>
                          <a:latin typeface="Times New Roman" pitchFamily="18" charset="0"/>
                          <a:cs typeface="Times New Roman" pitchFamily="18" charset="0"/>
                        </a:rPr>
                        <a:t>-</a:t>
                      </a:r>
                      <a:endParaRPr kumimoji="0" lang="en-GB" sz="1400" b="1" i="0" u="none" strike="noStrike" cap="none" normalizeH="0" baseline="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88938">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GB" sz="1400" b="1" i="0" u="none" strike="noStrike" cap="none" normalizeH="0" baseline="0" smtClean="0">
                          <a:ln>
                            <a:noFill/>
                          </a:ln>
                          <a:solidFill>
                            <a:srgbClr val="000000"/>
                          </a:solidFill>
                          <a:effectLst/>
                          <a:latin typeface="Times New Roman" pitchFamily="18" charset="0"/>
                          <a:cs typeface="Times New Roman" pitchFamily="18" charset="0"/>
                        </a:rPr>
                        <a:t>3</a:t>
                      </a:r>
                      <a:endParaRPr kumimoji="0" lang="en-GB" sz="1400" b="1" i="0" u="none" strike="noStrike" cap="none" normalizeH="0" baseline="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GB" sz="1800" b="1" i="0" u="none" strike="noStrike" cap="none" normalizeH="0" baseline="0" smtClean="0">
                          <a:ln>
                            <a:noFill/>
                          </a:ln>
                          <a:solidFill>
                            <a:srgbClr val="000000"/>
                          </a:solidFill>
                          <a:effectLst/>
                          <a:latin typeface="Times New Roman" pitchFamily="18" charset="0"/>
                          <a:cs typeface="Times New Roman" pitchFamily="18" charset="0"/>
                        </a:rPr>
                        <a:t>Bare fuel</a:t>
                      </a:r>
                      <a:endParaRPr kumimoji="0" lang="en-GB" sz="1800" b="1" i="0" u="none" strike="noStrike" cap="none" normalizeH="0" baseline="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EDEDE">
                        <a:alpha val="50000"/>
                      </a:srgbClr>
                    </a:solid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GB" sz="1800" b="1" i="0" u="none" strike="noStrike" cap="none" normalizeH="0" baseline="0" smtClean="0">
                          <a:ln>
                            <a:noFill/>
                          </a:ln>
                          <a:solidFill>
                            <a:srgbClr val="000000"/>
                          </a:solidFill>
                          <a:effectLst/>
                          <a:latin typeface="Times New Roman" pitchFamily="18" charset="0"/>
                          <a:cs typeface="Times New Roman" pitchFamily="18" charset="0"/>
                        </a:rPr>
                        <a:t>Н</a:t>
                      </a:r>
                      <a:r>
                        <a:rPr kumimoji="0" lang="en-GB" sz="1800" b="1" i="0" u="none" strike="noStrike" cap="none" normalizeH="0" baseline="-30000" smtClean="0">
                          <a:ln>
                            <a:noFill/>
                          </a:ln>
                          <a:solidFill>
                            <a:srgbClr val="000000"/>
                          </a:solidFill>
                          <a:effectLst/>
                          <a:latin typeface="Times New Roman" pitchFamily="18" charset="0"/>
                          <a:cs typeface="Times New Roman" pitchFamily="18" charset="0"/>
                        </a:rPr>
                        <a:t>2 </a:t>
                      </a:r>
                      <a:r>
                        <a:rPr kumimoji="0" lang="en-GB" sz="1800" b="1" i="0" u="none" strike="noStrike" cap="none" normalizeH="0" baseline="0" smtClean="0">
                          <a:ln>
                            <a:noFill/>
                          </a:ln>
                          <a:solidFill>
                            <a:srgbClr val="000000"/>
                          </a:solidFill>
                          <a:effectLst/>
                          <a:latin typeface="Times New Roman" pitchFamily="18" charset="0"/>
                          <a:cs typeface="Times New Roman" pitchFamily="18" charset="0"/>
                        </a:rPr>
                        <a:t>О/Ar</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00FF">
                        <a:alpha val="50000"/>
                      </a:srgbClr>
                    </a:solid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GB" sz="1800" b="1" i="0" u="none" strike="noStrike" cap="none" normalizeH="0" baseline="0" smtClean="0">
                          <a:ln>
                            <a:noFill/>
                          </a:ln>
                          <a:solidFill>
                            <a:srgbClr val="000000"/>
                          </a:solidFill>
                          <a:effectLst/>
                          <a:latin typeface="Times New Roman" pitchFamily="18" charset="0"/>
                          <a:cs typeface="Times New Roman" pitchFamily="18" charset="0"/>
                        </a:rPr>
                        <a:t>1400</a:t>
                      </a:r>
                      <a:endParaRPr kumimoji="0" lang="en-GB" sz="1800" b="1" i="0" u="none" strike="noStrike" cap="none" normalizeH="0" baseline="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99FF">
                        <a:alpha val="50000"/>
                      </a:srgbClr>
                    </a:solid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GB" sz="1400" b="1" i="0" u="none" strike="noStrike" cap="none" normalizeH="0" baseline="0" smtClean="0">
                          <a:ln>
                            <a:noFill/>
                          </a:ln>
                          <a:solidFill>
                            <a:srgbClr val="000000"/>
                          </a:solidFill>
                          <a:effectLst/>
                          <a:latin typeface="Times New Roman" pitchFamily="18" charset="0"/>
                          <a:cs typeface="Times New Roman" pitchFamily="18" charset="0"/>
                        </a:rPr>
                        <a:t>+</a:t>
                      </a:r>
                      <a:endParaRPr kumimoji="0" lang="en-GB" sz="1400" b="1" i="0" u="none" strike="noStrike" cap="none" normalizeH="0" baseline="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GB" sz="1400" b="1" i="0" u="none" strike="noStrike" cap="none" normalizeH="0" baseline="0" smtClean="0">
                          <a:ln>
                            <a:noFill/>
                          </a:ln>
                          <a:solidFill>
                            <a:srgbClr val="000000"/>
                          </a:solidFill>
                          <a:effectLst/>
                          <a:latin typeface="Times New Roman" pitchFamily="18" charset="0"/>
                          <a:cs typeface="Times New Roman" pitchFamily="18" charset="0"/>
                        </a:rPr>
                        <a:t>-</a:t>
                      </a:r>
                      <a:endParaRPr kumimoji="0" lang="en-GB" sz="1400" b="1" i="0" u="none" strike="noStrike" cap="none" normalizeH="0" baseline="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GB" sz="1400" b="1" i="0" u="none" strike="noStrike" cap="none" normalizeH="0" baseline="0" smtClean="0">
                          <a:ln>
                            <a:noFill/>
                          </a:ln>
                          <a:solidFill>
                            <a:srgbClr val="000000"/>
                          </a:solidFill>
                          <a:effectLst/>
                          <a:latin typeface="Times New Roman" pitchFamily="18" charset="0"/>
                          <a:cs typeface="Times New Roman" pitchFamily="18" charset="0"/>
                        </a:rPr>
                        <a:t>+</a:t>
                      </a:r>
                      <a:endParaRPr kumimoji="0" lang="en-GB" sz="1400" b="1" i="0" u="none" strike="noStrike" cap="none" normalizeH="0" baseline="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88938">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GB" sz="1400" b="1" i="0" u="none" strike="noStrike" cap="none" normalizeH="0" baseline="0" smtClean="0">
                          <a:ln>
                            <a:noFill/>
                          </a:ln>
                          <a:solidFill>
                            <a:srgbClr val="000000"/>
                          </a:solidFill>
                          <a:effectLst/>
                          <a:latin typeface="Times New Roman" pitchFamily="18" charset="0"/>
                          <a:cs typeface="Times New Roman" pitchFamily="18" charset="0"/>
                        </a:rPr>
                        <a:t>4</a:t>
                      </a:r>
                      <a:endParaRPr kumimoji="0" lang="en-GB" sz="1400" b="1" i="0" u="none" strike="noStrike" cap="none" normalizeH="0" baseline="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GB" sz="1800" b="1" i="0" u="none" strike="noStrike" cap="none" normalizeH="0" baseline="0" smtClean="0">
                          <a:ln>
                            <a:noFill/>
                          </a:ln>
                          <a:solidFill>
                            <a:srgbClr val="000000"/>
                          </a:solidFill>
                          <a:effectLst/>
                          <a:latin typeface="Times New Roman" pitchFamily="18" charset="0"/>
                          <a:cs typeface="Times New Roman" pitchFamily="18" charset="0"/>
                        </a:rPr>
                        <a:t>Bare fuel</a:t>
                      </a:r>
                      <a:endParaRPr kumimoji="0" lang="en-GB" sz="1800" b="1" i="0" u="none" strike="noStrike" cap="none" normalizeH="0" baseline="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EDEDE">
                        <a:alpha val="50000"/>
                      </a:srgbClr>
                    </a:solid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GB" sz="1800" b="1" i="0" u="none" strike="noStrike" cap="none" normalizeH="0" baseline="0" smtClean="0">
                          <a:ln>
                            <a:noFill/>
                          </a:ln>
                          <a:solidFill>
                            <a:srgbClr val="000000"/>
                          </a:solidFill>
                          <a:effectLst/>
                          <a:latin typeface="Times New Roman" pitchFamily="18" charset="0"/>
                          <a:cs typeface="Times New Roman" pitchFamily="18" charset="0"/>
                        </a:rPr>
                        <a:t>Н</a:t>
                      </a:r>
                      <a:r>
                        <a:rPr kumimoji="0" lang="en-GB" sz="1800" b="1" i="0" u="none" strike="noStrike" cap="none" normalizeH="0" baseline="-30000" smtClean="0">
                          <a:ln>
                            <a:noFill/>
                          </a:ln>
                          <a:solidFill>
                            <a:srgbClr val="000000"/>
                          </a:solidFill>
                          <a:effectLst/>
                          <a:latin typeface="Times New Roman" pitchFamily="18" charset="0"/>
                          <a:cs typeface="Times New Roman" pitchFamily="18" charset="0"/>
                        </a:rPr>
                        <a:t>2 </a:t>
                      </a:r>
                      <a:r>
                        <a:rPr kumimoji="0" lang="en-GB" sz="1800" b="1" i="0" u="none" strike="noStrike" cap="none" normalizeH="0" baseline="0" smtClean="0">
                          <a:ln>
                            <a:noFill/>
                          </a:ln>
                          <a:solidFill>
                            <a:srgbClr val="000000"/>
                          </a:solidFill>
                          <a:effectLst/>
                          <a:latin typeface="Times New Roman" pitchFamily="18" charset="0"/>
                          <a:cs typeface="Times New Roman" pitchFamily="18" charset="0"/>
                        </a:rPr>
                        <a:t>О/Ar</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00FF">
                        <a:alpha val="50000"/>
                      </a:srgbClr>
                    </a:solid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GB" sz="1800" b="1" i="0" u="none" strike="noStrike" cap="none" normalizeH="0" baseline="0" smtClean="0">
                          <a:ln>
                            <a:noFill/>
                          </a:ln>
                          <a:solidFill>
                            <a:srgbClr val="000000"/>
                          </a:solidFill>
                          <a:effectLst/>
                          <a:latin typeface="Times New Roman" pitchFamily="18" charset="0"/>
                          <a:cs typeface="Times New Roman" pitchFamily="18" charset="0"/>
                        </a:rPr>
                        <a:t>&gt; 2000</a:t>
                      </a:r>
                      <a:endParaRPr kumimoji="0" lang="en-GB" sz="1800" b="1" i="0" u="none" strike="noStrike" cap="none" normalizeH="0" baseline="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66FF99">
                        <a:alpha val="50000"/>
                      </a:srgbClr>
                    </a:solid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GB" sz="1400" b="1" i="0" u="none" strike="noStrike" cap="none" normalizeH="0" baseline="0" smtClean="0">
                          <a:ln>
                            <a:noFill/>
                          </a:ln>
                          <a:solidFill>
                            <a:srgbClr val="000000"/>
                          </a:solidFill>
                          <a:effectLst/>
                          <a:latin typeface="Times New Roman" pitchFamily="18" charset="0"/>
                          <a:cs typeface="Times New Roman" pitchFamily="18" charset="0"/>
                        </a:rPr>
                        <a:t>+</a:t>
                      </a:r>
                      <a:endParaRPr kumimoji="0" lang="en-GB" sz="1400" b="1" i="0" u="none" strike="noStrike" cap="none" normalizeH="0" baseline="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GB" sz="1400" b="1" i="0" u="none" strike="noStrike" cap="none" normalizeH="0" baseline="0" smtClean="0">
                          <a:ln>
                            <a:noFill/>
                          </a:ln>
                          <a:solidFill>
                            <a:srgbClr val="000000"/>
                          </a:solidFill>
                          <a:effectLst/>
                          <a:latin typeface="Times New Roman" pitchFamily="18" charset="0"/>
                          <a:cs typeface="Times New Roman" pitchFamily="18" charset="0"/>
                        </a:rPr>
                        <a:t>-</a:t>
                      </a:r>
                      <a:endParaRPr kumimoji="0" lang="en-GB" sz="1400" b="1" i="0" u="none" strike="noStrike" cap="none" normalizeH="0" baseline="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GB" sz="1400" b="1" i="0" u="none" strike="noStrike" cap="none" normalizeH="0" baseline="0" smtClean="0">
                          <a:ln>
                            <a:noFill/>
                          </a:ln>
                          <a:solidFill>
                            <a:srgbClr val="000000"/>
                          </a:solidFill>
                          <a:effectLst/>
                          <a:latin typeface="Times New Roman" pitchFamily="18" charset="0"/>
                          <a:cs typeface="Times New Roman" pitchFamily="18" charset="0"/>
                        </a:rPr>
                        <a:t>+</a:t>
                      </a:r>
                      <a:endParaRPr kumimoji="0" lang="en-GB" sz="1400" b="1" i="0" u="none" strike="noStrike" cap="none" normalizeH="0" baseline="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88938">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GB" sz="1400" b="1" i="0" u="none" strike="noStrike" cap="none" normalizeH="0" baseline="0" smtClean="0">
                          <a:ln>
                            <a:noFill/>
                          </a:ln>
                          <a:solidFill>
                            <a:srgbClr val="000000"/>
                          </a:solidFill>
                          <a:effectLst/>
                          <a:latin typeface="Times New Roman" pitchFamily="18" charset="0"/>
                          <a:cs typeface="Times New Roman" pitchFamily="18" charset="0"/>
                        </a:rPr>
                        <a:t>5</a:t>
                      </a:r>
                      <a:endParaRPr kumimoji="0" lang="en-GB" sz="1400" b="1" i="0" u="none" strike="noStrike" cap="none" normalizeH="0" baseline="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GB" sz="1800" b="1" i="0" u="none" strike="noStrike" cap="none" normalizeH="0" baseline="0" smtClean="0">
                          <a:ln>
                            <a:noFill/>
                          </a:ln>
                          <a:solidFill>
                            <a:srgbClr val="000000"/>
                          </a:solidFill>
                          <a:effectLst/>
                          <a:latin typeface="Times New Roman" pitchFamily="18" charset="0"/>
                          <a:cs typeface="Times New Roman" pitchFamily="18" charset="0"/>
                        </a:rPr>
                        <a:t>Bare fuel</a:t>
                      </a:r>
                      <a:endParaRPr kumimoji="0" lang="en-GB" sz="1800" b="1" i="0" u="none" strike="noStrike" cap="none" normalizeH="0" baseline="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EDEDE">
                        <a:alpha val="50000"/>
                      </a:srgbClr>
                    </a:solid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GB" sz="1800" b="1" i="0" u="none" strike="noStrike" cap="none" normalizeH="0" baseline="0" smtClean="0">
                          <a:ln>
                            <a:noFill/>
                          </a:ln>
                          <a:solidFill>
                            <a:srgbClr val="000000"/>
                          </a:solidFill>
                          <a:effectLst/>
                          <a:latin typeface="Times New Roman" pitchFamily="18" charset="0"/>
                          <a:cs typeface="Times New Roman" pitchFamily="18" charset="0"/>
                        </a:rPr>
                        <a:t>Н</a:t>
                      </a:r>
                      <a:r>
                        <a:rPr kumimoji="0" lang="en-GB" sz="1800" b="1" i="0" u="none" strike="noStrike" cap="none" normalizeH="0" baseline="-30000" smtClean="0">
                          <a:ln>
                            <a:noFill/>
                          </a:ln>
                          <a:solidFill>
                            <a:srgbClr val="000000"/>
                          </a:solidFill>
                          <a:effectLst/>
                          <a:latin typeface="Times New Roman" pitchFamily="18" charset="0"/>
                          <a:cs typeface="Times New Roman" pitchFamily="18" charset="0"/>
                        </a:rPr>
                        <a:t>2 </a:t>
                      </a:r>
                      <a:r>
                        <a:rPr kumimoji="0" lang="en-GB" sz="1800" b="1" i="0" u="none" strike="noStrike" cap="none" normalizeH="0" baseline="0" smtClean="0">
                          <a:ln>
                            <a:noFill/>
                          </a:ln>
                          <a:solidFill>
                            <a:srgbClr val="000000"/>
                          </a:solidFill>
                          <a:effectLst/>
                          <a:latin typeface="Times New Roman" pitchFamily="18" charset="0"/>
                          <a:cs typeface="Times New Roman" pitchFamily="18" charset="0"/>
                        </a:rPr>
                        <a:t>/Ar</a:t>
                      </a:r>
                      <a:endParaRPr kumimoji="0" lang="en-GB" sz="1800" b="1" i="0" u="none" strike="noStrike" cap="none" normalizeH="0" baseline="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3399FF">
                        <a:alpha val="50000"/>
                      </a:srgbClr>
                    </a:solid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GB" sz="1800" b="1" i="0" u="none" strike="noStrike" cap="none" normalizeH="0" baseline="0" smtClean="0">
                          <a:ln>
                            <a:noFill/>
                          </a:ln>
                          <a:solidFill>
                            <a:srgbClr val="000000"/>
                          </a:solidFill>
                          <a:effectLst/>
                          <a:latin typeface="Times New Roman" pitchFamily="18" charset="0"/>
                          <a:cs typeface="Times New Roman" pitchFamily="18" charset="0"/>
                        </a:rPr>
                        <a:t>1400</a:t>
                      </a:r>
                      <a:endParaRPr kumimoji="0" lang="en-GB" sz="1800" b="1" i="0" u="none" strike="noStrike" cap="none" normalizeH="0" baseline="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99FF">
                        <a:alpha val="50000"/>
                      </a:srgbClr>
                    </a:solid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GB" sz="1400" b="1" i="0" u="none" strike="noStrike" cap="none" normalizeH="0" baseline="0" smtClean="0">
                          <a:ln>
                            <a:noFill/>
                          </a:ln>
                          <a:solidFill>
                            <a:srgbClr val="000000"/>
                          </a:solidFill>
                          <a:effectLst/>
                          <a:latin typeface="Times New Roman" pitchFamily="18" charset="0"/>
                          <a:cs typeface="Times New Roman" pitchFamily="18" charset="0"/>
                        </a:rPr>
                        <a:t>+</a:t>
                      </a:r>
                      <a:endParaRPr kumimoji="0" lang="en-GB" sz="1400" b="1" i="0" u="none" strike="noStrike" cap="none" normalizeH="0" baseline="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GB" sz="1400" b="1" i="0" u="none" strike="noStrike" cap="none" normalizeH="0" baseline="0" smtClean="0">
                          <a:ln>
                            <a:noFill/>
                          </a:ln>
                          <a:solidFill>
                            <a:srgbClr val="000000"/>
                          </a:solidFill>
                          <a:effectLst/>
                          <a:latin typeface="Times New Roman" pitchFamily="18" charset="0"/>
                          <a:cs typeface="Times New Roman" pitchFamily="18" charset="0"/>
                        </a:rPr>
                        <a:t>+</a:t>
                      </a:r>
                      <a:endParaRPr kumimoji="0" lang="en-GB" sz="1400" b="1" i="0" u="none" strike="noStrike" cap="none" normalizeH="0" baseline="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GB" sz="1400" b="1" i="0" u="none" strike="noStrike" cap="none" normalizeH="0" baseline="0" smtClean="0">
                          <a:ln>
                            <a:noFill/>
                          </a:ln>
                          <a:solidFill>
                            <a:srgbClr val="000000"/>
                          </a:solidFill>
                          <a:effectLst/>
                          <a:latin typeface="Times New Roman" pitchFamily="18" charset="0"/>
                          <a:cs typeface="Times New Roman" pitchFamily="18" charset="0"/>
                        </a:rPr>
                        <a:t>-</a:t>
                      </a:r>
                      <a:endParaRPr kumimoji="0" lang="en-GB" sz="1400" b="1" i="0" u="none" strike="noStrike" cap="none" normalizeH="0" baseline="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90525">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GB" sz="1400" b="1" i="0" u="none" strike="noStrike" cap="none" normalizeH="0" baseline="0" smtClean="0">
                          <a:ln>
                            <a:noFill/>
                          </a:ln>
                          <a:solidFill>
                            <a:srgbClr val="000000"/>
                          </a:solidFill>
                          <a:effectLst/>
                          <a:latin typeface="Times New Roman" pitchFamily="18" charset="0"/>
                          <a:cs typeface="Times New Roman" pitchFamily="18" charset="0"/>
                        </a:rPr>
                        <a:t>6</a:t>
                      </a:r>
                      <a:endParaRPr kumimoji="0" lang="en-GB" sz="1400" b="1" i="0" u="none" strike="noStrike" cap="none" normalizeH="0" baseline="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GB" sz="1800" b="1" i="0" u="none" strike="noStrike" cap="none" normalizeH="0" baseline="0" smtClean="0">
                          <a:ln>
                            <a:noFill/>
                          </a:ln>
                          <a:solidFill>
                            <a:srgbClr val="000000"/>
                          </a:solidFill>
                          <a:effectLst/>
                          <a:latin typeface="Times New Roman" pitchFamily="18" charset="0"/>
                          <a:cs typeface="Times New Roman" pitchFamily="18" charset="0"/>
                        </a:rPr>
                        <a:t>Bare fuel</a:t>
                      </a:r>
                      <a:endParaRPr kumimoji="0" lang="en-GB" sz="1800" b="1" i="0" u="none" strike="noStrike" cap="none" normalizeH="0" baseline="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EDEDE">
                        <a:alpha val="50000"/>
                      </a:srgbClr>
                    </a:solid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GB" sz="1800" b="1" i="0" u="none" strike="noStrike" cap="none" normalizeH="0" baseline="0" smtClean="0">
                          <a:ln>
                            <a:noFill/>
                          </a:ln>
                          <a:solidFill>
                            <a:srgbClr val="000000"/>
                          </a:solidFill>
                          <a:effectLst/>
                          <a:latin typeface="Times New Roman" pitchFamily="18" charset="0"/>
                          <a:cs typeface="Times New Roman" pitchFamily="18" charset="0"/>
                        </a:rPr>
                        <a:t>Н</a:t>
                      </a:r>
                      <a:r>
                        <a:rPr kumimoji="0" lang="en-GB" sz="1800" b="1" i="0" u="none" strike="noStrike" cap="none" normalizeH="0" baseline="-30000" smtClean="0">
                          <a:ln>
                            <a:noFill/>
                          </a:ln>
                          <a:solidFill>
                            <a:srgbClr val="000000"/>
                          </a:solidFill>
                          <a:effectLst/>
                          <a:latin typeface="Times New Roman" pitchFamily="18" charset="0"/>
                          <a:cs typeface="Times New Roman" pitchFamily="18" charset="0"/>
                        </a:rPr>
                        <a:t>2 </a:t>
                      </a:r>
                      <a:r>
                        <a:rPr kumimoji="0" lang="en-GB" sz="1800" b="1" i="0" u="none" strike="noStrike" cap="none" normalizeH="0" baseline="0" smtClean="0">
                          <a:ln>
                            <a:noFill/>
                          </a:ln>
                          <a:solidFill>
                            <a:srgbClr val="000000"/>
                          </a:solidFill>
                          <a:effectLst/>
                          <a:latin typeface="Times New Roman" pitchFamily="18" charset="0"/>
                          <a:cs typeface="Times New Roman" pitchFamily="18" charset="0"/>
                        </a:rPr>
                        <a:t>/Ar</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3399FF">
                        <a:alpha val="50000"/>
                      </a:srgbClr>
                    </a:solid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GB" sz="1800" b="1" i="0" u="none" strike="noStrike" cap="none" normalizeH="0" baseline="0" smtClean="0">
                          <a:ln>
                            <a:noFill/>
                          </a:ln>
                          <a:solidFill>
                            <a:srgbClr val="000000"/>
                          </a:solidFill>
                          <a:effectLst/>
                          <a:latin typeface="Times New Roman" pitchFamily="18" charset="0"/>
                          <a:cs typeface="Times New Roman" pitchFamily="18" charset="0"/>
                        </a:rPr>
                        <a:t>&gt; 2000</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66FF99">
                        <a:alpha val="50000"/>
                      </a:srgbClr>
                    </a:solid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GB" sz="1400" b="1" i="0" u="none" strike="noStrike" cap="none" normalizeH="0" baseline="0" smtClean="0">
                          <a:ln>
                            <a:noFill/>
                          </a:ln>
                          <a:solidFill>
                            <a:srgbClr val="000000"/>
                          </a:solidFill>
                          <a:effectLst/>
                          <a:latin typeface="Times New Roman" pitchFamily="18" charset="0"/>
                          <a:cs typeface="Times New Roman" pitchFamily="18" charset="0"/>
                        </a:rPr>
                        <a:t>+</a:t>
                      </a:r>
                      <a:endParaRPr kumimoji="0" lang="en-GB" sz="1400" b="1" i="0" u="none" strike="noStrike" cap="none" normalizeH="0" baseline="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GB" sz="1400" b="1" i="0" u="none" strike="noStrike" cap="none" normalizeH="0" baseline="0" smtClean="0">
                          <a:ln>
                            <a:noFill/>
                          </a:ln>
                          <a:solidFill>
                            <a:srgbClr val="000000"/>
                          </a:solidFill>
                          <a:effectLst/>
                          <a:latin typeface="Times New Roman" pitchFamily="18" charset="0"/>
                          <a:cs typeface="Times New Roman" pitchFamily="18" charset="0"/>
                        </a:rPr>
                        <a:t>+</a:t>
                      </a:r>
                      <a:endParaRPr kumimoji="0" lang="en-GB" sz="1400" b="1" i="0" u="none" strike="noStrike" cap="none" normalizeH="0" baseline="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GB" sz="1400" b="1" i="0" u="none" strike="noStrike" cap="none" normalizeH="0" baseline="0" smtClean="0">
                          <a:ln>
                            <a:noFill/>
                          </a:ln>
                          <a:solidFill>
                            <a:srgbClr val="000000"/>
                          </a:solidFill>
                          <a:effectLst/>
                          <a:latin typeface="Times New Roman" pitchFamily="18" charset="0"/>
                          <a:cs typeface="Times New Roman" pitchFamily="18" charset="0"/>
                        </a:rPr>
                        <a:t>-</a:t>
                      </a:r>
                      <a:endParaRPr kumimoji="0" lang="en-GB" sz="1400" b="1" i="0" u="none" strike="noStrike" cap="none" normalizeH="0" baseline="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88938">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GB" sz="1400" b="1" i="0" u="none" strike="noStrike" cap="none" normalizeH="0" baseline="0" smtClean="0">
                          <a:ln>
                            <a:noFill/>
                          </a:ln>
                          <a:solidFill>
                            <a:srgbClr val="000000"/>
                          </a:solidFill>
                          <a:effectLst/>
                          <a:latin typeface="Times New Roman" pitchFamily="18" charset="0"/>
                          <a:cs typeface="Times New Roman" pitchFamily="18" charset="0"/>
                        </a:rPr>
                        <a:t>7</a:t>
                      </a:r>
                      <a:endParaRPr kumimoji="0" lang="en-GB" sz="1400" b="1" i="0" u="none" strike="noStrike" cap="none" normalizeH="0" baseline="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GB" sz="1800" b="1" i="0" u="none" strike="noStrike" cap="none" normalizeH="0" baseline="0" smtClean="0">
                          <a:ln>
                            <a:noFill/>
                          </a:ln>
                          <a:solidFill>
                            <a:srgbClr val="000000"/>
                          </a:solidFill>
                          <a:effectLst/>
                          <a:latin typeface="Times New Roman" pitchFamily="18" charset="0"/>
                          <a:cs typeface="Times New Roman" pitchFamily="18" charset="0"/>
                        </a:rPr>
                        <a:t>Bare fuel</a:t>
                      </a:r>
                      <a:endParaRPr kumimoji="0" lang="en-GB" sz="1800" b="1" i="0" u="none" strike="noStrike" cap="none" normalizeH="0" baseline="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EDEDE">
                        <a:alpha val="50000"/>
                      </a:srgbClr>
                    </a:solid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GB" sz="1800" b="1" i="0" u="none" strike="noStrike" cap="none" normalizeH="0" baseline="0" smtClean="0">
                          <a:ln>
                            <a:noFill/>
                          </a:ln>
                          <a:solidFill>
                            <a:srgbClr val="000000"/>
                          </a:solidFill>
                          <a:effectLst/>
                          <a:latin typeface="Times New Roman" pitchFamily="18" charset="0"/>
                          <a:cs typeface="Times New Roman" pitchFamily="18" charset="0"/>
                        </a:rPr>
                        <a:t>Air/Ar</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00FF00">
                        <a:alpha val="50000"/>
                      </a:srgbClr>
                    </a:solid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GB" sz="1800" b="1" i="0" u="none" strike="noStrike" cap="none" normalizeH="0" baseline="0" smtClean="0">
                          <a:ln>
                            <a:noFill/>
                          </a:ln>
                          <a:solidFill>
                            <a:srgbClr val="000000"/>
                          </a:solidFill>
                          <a:effectLst/>
                          <a:latin typeface="Times New Roman" pitchFamily="18" charset="0"/>
                          <a:cs typeface="Times New Roman" pitchFamily="18" charset="0"/>
                        </a:rPr>
                        <a:t>1400</a:t>
                      </a:r>
                      <a:endParaRPr kumimoji="0" lang="en-GB" sz="1800" b="1" i="0" u="none" strike="noStrike" cap="none" normalizeH="0" baseline="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99FF">
                        <a:alpha val="50000"/>
                      </a:srgbClr>
                    </a:solid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GB" sz="1400" b="1" i="0" u="none" strike="noStrike" cap="none" normalizeH="0" baseline="0" smtClean="0">
                          <a:ln>
                            <a:noFill/>
                          </a:ln>
                          <a:solidFill>
                            <a:srgbClr val="000000"/>
                          </a:solidFill>
                          <a:effectLst/>
                          <a:latin typeface="Times New Roman" pitchFamily="18" charset="0"/>
                          <a:cs typeface="Times New Roman" pitchFamily="18" charset="0"/>
                        </a:rPr>
                        <a:t>+</a:t>
                      </a:r>
                      <a:endParaRPr kumimoji="0" lang="en-GB" sz="1400" b="1" i="0" u="none" strike="noStrike" cap="none" normalizeH="0" baseline="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GB" sz="1400" b="1" i="0" u="none" strike="noStrike" cap="none" normalizeH="0" baseline="0" smtClean="0">
                          <a:ln>
                            <a:noFill/>
                          </a:ln>
                          <a:solidFill>
                            <a:srgbClr val="000000"/>
                          </a:solidFill>
                          <a:effectLst/>
                          <a:latin typeface="Times New Roman" pitchFamily="18" charset="0"/>
                          <a:cs typeface="Times New Roman" pitchFamily="18" charset="0"/>
                        </a:rPr>
                        <a:t>-</a:t>
                      </a:r>
                      <a:endParaRPr kumimoji="0" lang="en-GB" sz="1400" b="1" i="0" u="none" strike="noStrike" cap="none" normalizeH="0" baseline="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GB" sz="1400" b="1" i="0" u="none" strike="noStrike" cap="none" normalizeH="0" baseline="0" smtClean="0">
                          <a:ln>
                            <a:noFill/>
                          </a:ln>
                          <a:solidFill>
                            <a:srgbClr val="000000"/>
                          </a:solidFill>
                          <a:effectLst/>
                          <a:latin typeface="Times New Roman" pitchFamily="18" charset="0"/>
                          <a:cs typeface="Times New Roman" pitchFamily="18" charset="0"/>
                        </a:rPr>
                        <a:t>+</a:t>
                      </a:r>
                      <a:endParaRPr kumimoji="0" lang="en-GB" sz="1400" b="1" i="0" u="none" strike="noStrike" cap="none" normalizeH="0" baseline="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87350">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GB" sz="1400" b="1" i="0" u="none" strike="noStrike" cap="none" normalizeH="0" baseline="0" smtClean="0">
                          <a:ln>
                            <a:noFill/>
                          </a:ln>
                          <a:solidFill>
                            <a:srgbClr val="000000"/>
                          </a:solidFill>
                          <a:effectLst/>
                          <a:latin typeface="Times New Roman" pitchFamily="18" charset="0"/>
                          <a:cs typeface="Times New Roman" pitchFamily="18" charset="0"/>
                        </a:rPr>
                        <a:t>8</a:t>
                      </a:r>
                      <a:endParaRPr kumimoji="0" lang="en-GB" sz="1400" b="1" i="0" u="none" strike="noStrike" cap="none" normalizeH="0" baseline="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GB" sz="1800" b="1" i="0" u="none" strike="noStrike" cap="none" normalizeH="0" baseline="0" smtClean="0">
                          <a:ln>
                            <a:noFill/>
                          </a:ln>
                          <a:solidFill>
                            <a:srgbClr val="000000"/>
                          </a:solidFill>
                          <a:effectLst/>
                          <a:latin typeface="Times New Roman" pitchFamily="18" charset="0"/>
                          <a:cs typeface="Times New Roman" pitchFamily="18" charset="0"/>
                        </a:rPr>
                        <a:t>Bare fuel</a:t>
                      </a:r>
                      <a:endParaRPr kumimoji="0" lang="en-GB" sz="1800" b="1" i="0" u="none" strike="noStrike" cap="none" normalizeH="0" baseline="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EDEDE">
                        <a:alpha val="50000"/>
                      </a:srgbClr>
                    </a:solid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GB" sz="1800" b="1" i="0" u="none" strike="noStrike" cap="none" normalizeH="0" baseline="0" smtClean="0">
                          <a:ln>
                            <a:noFill/>
                          </a:ln>
                          <a:solidFill>
                            <a:srgbClr val="000000"/>
                          </a:solidFill>
                          <a:effectLst/>
                          <a:latin typeface="Times New Roman" pitchFamily="18" charset="0"/>
                          <a:cs typeface="Times New Roman" pitchFamily="18" charset="0"/>
                        </a:rPr>
                        <a:t>Air/Ar</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00FF00">
                        <a:alpha val="50000"/>
                      </a:srgbClr>
                    </a:solid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GB" sz="1800" b="1" i="0" u="none" strike="noStrike" cap="none" normalizeH="0" baseline="0" smtClean="0">
                          <a:ln>
                            <a:noFill/>
                          </a:ln>
                          <a:solidFill>
                            <a:srgbClr val="000000"/>
                          </a:solidFill>
                          <a:effectLst/>
                          <a:latin typeface="Times New Roman" pitchFamily="18" charset="0"/>
                          <a:cs typeface="Times New Roman" pitchFamily="18" charset="0"/>
                        </a:rPr>
                        <a:t>1700</a:t>
                      </a:r>
                      <a:endParaRPr kumimoji="0" lang="en-GB" sz="1800" b="1" i="0" u="none" strike="noStrike" cap="none" normalizeH="0" baseline="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9966FF">
                        <a:alpha val="50000"/>
                      </a:srgbClr>
                    </a:solid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GB" sz="1400" b="1" i="0" u="none" strike="noStrike" cap="none" normalizeH="0" baseline="0" smtClean="0">
                          <a:ln>
                            <a:noFill/>
                          </a:ln>
                          <a:solidFill>
                            <a:srgbClr val="000000"/>
                          </a:solidFill>
                          <a:effectLst/>
                          <a:latin typeface="Times New Roman" pitchFamily="18" charset="0"/>
                          <a:cs typeface="Times New Roman" pitchFamily="18" charset="0"/>
                        </a:rPr>
                        <a:t>+</a:t>
                      </a:r>
                      <a:endParaRPr kumimoji="0" lang="en-GB" sz="1400" b="1" i="0" u="none" strike="noStrike" cap="none" normalizeH="0" baseline="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GB" sz="1400" b="1" i="0" u="none" strike="noStrike" cap="none" normalizeH="0" baseline="0" smtClean="0">
                          <a:ln>
                            <a:noFill/>
                          </a:ln>
                          <a:solidFill>
                            <a:srgbClr val="000000"/>
                          </a:solidFill>
                          <a:effectLst/>
                          <a:latin typeface="Times New Roman" pitchFamily="18" charset="0"/>
                          <a:cs typeface="Times New Roman" pitchFamily="18" charset="0"/>
                        </a:rPr>
                        <a:t>-</a:t>
                      </a:r>
                      <a:endParaRPr kumimoji="0" lang="en-GB" sz="1400" b="1" i="0" u="none" strike="noStrike" cap="none" normalizeH="0" baseline="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GB" sz="1400" b="1" i="0" u="none" strike="noStrike" cap="none" normalizeH="0" baseline="0" smtClean="0">
                          <a:ln>
                            <a:noFill/>
                          </a:ln>
                          <a:solidFill>
                            <a:srgbClr val="000000"/>
                          </a:solidFill>
                          <a:effectLst/>
                          <a:latin typeface="Times New Roman" pitchFamily="18" charset="0"/>
                          <a:cs typeface="Times New Roman" pitchFamily="18" charset="0"/>
                        </a:rPr>
                        <a:t>+</a:t>
                      </a:r>
                      <a:endParaRPr kumimoji="0" lang="en-GB" sz="1400" b="1" i="0" u="none" strike="noStrike" cap="none" normalizeH="0" baseline="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88938">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GB" sz="1400" b="1" i="0" u="none" strike="noStrike" cap="none" normalizeH="0" baseline="0" smtClean="0">
                          <a:ln>
                            <a:noFill/>
                          </a:ln>
                          <a:solidFill>
                            <a:srgbClr val="000000"/>
                          </a:solidFill>
                          <a:effectLst/>
                          <a:latin typeface="Times New Roman" pitchFamily="18" charset="0"/>
                          <a:cs typeface="Times New Roman" pitchFamily="18" charset="0"/>
                        </a:rPr>
                        <a:t>9</a:t>
                      </a:r>
                      <a:endParaRPr kumimoji="0" lang="en-GB" sz="1400" b="1" i="0" u="none" strike="noStrike" cap="none" normalizeH="0" baseline="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GB" sz="1800" b="1" i="0" u="none" strike="noStrike" cap="none" normalizeH="0" baseline="0" smtClean="0">
                          <a:ln>
                            <a:noFill/>
                          </a:ln>
                          <a:solidFill>
                            <a:srgbClr val="000000"/>
                          </a:solidFill>
                          <a:effectLst/>
                          <a:latin typeface="Times New Roman" pitchFamily="18" charset="0"/>
                          <a:cs typeface="Times New Roman" pitchFamily="18" charset="0"/>
                        </a:rPr>
                        <a:t>Fuel rod segment</a:t>
                      </a:r>
                      <a:endParaRPr kumimoji="0" lang="en-GB" sz="1800" b="1" i="0" u="none" strike="noStrike" cap="none" normalizeH="0" baseline="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99">
                        <a:alpha val="50000"/>
                      </a:srgbClr>
                    </a:solid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GB" sz="1800" b="1" i="0" u="none" strike="noStrike" cap="none" normalizeH="0" baseline="0" smtClean="0">
                          <a:ln>
                            <a:noFill/>
                          </a:ln>
                          <a:solidFill>
                            <a:srgbClr val="000000"/>
                          </a:solidFill>
                          <a:effectLst/>
                          <a:latin typeface="Times New Roman" pitchFamily="18" charset="0"/>
                          <a:cs typeface="Times New Roman" pitchFamily="18" charset="0"/>
                        </a:rPr>
                        <a:t>Н</a:t>
                      </a:r>
                      <a:r>
                        <a:rPr kumimoji="0" lang="en-GB" sz="1800" b="1" i="0" u="none" strike="noStrike" cap="none" normalizeH="0" baseline="-30000" smtClean="0">
                          <a:ln>
                            <a:noFill/>
                          </a:ln>
                          <a:solidFill>
                            <a:srgbClr val="000000"/>
                          </a:solidFill>
                          <a:effectLst/>
                          <a:latin typeface="Times New Roman" pitchFamily="18" charset="0"/>
                          <a:cs typeface="Times New Roman" pitchFamily="18" charset="0"/>
                        </a:rPr>
                        <a:t>2 </a:t>
                      </a:r>
                      <a:r>
                        <a:rPr kumimoji="0" lang="en-GB" sz="1800" b="1" i="0" u="none" strike="noStrike" cap="none" normalizeH="0" baseline="0" smtClean="0">
                          <a:ln>
                            <a:noFill/>
                          </a:ln>
                          <a:solidFill>
                            <a:srgbClr val="000000"/>
                          </a:solidFill>
                          <a:effectLst/>
                          <a:latin typeface="Times New Roman" pitchFamily="18" charset="0"/>
                          <a:cs typeface="Times New Roman" pitchFamily="18" charset="0"/>
                        </a:rPr>
                        <a:t>O/Ar</a:t>
                      </a:r>
                      <a:endParaRPr kumimoji="0" lang="en-GB" sz="1800" b="1" i="0" u="none" strike="noStrike" cap="none" normalizeH="0" baseline="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00FF">
                        <a:alpha val="50000"/>
                      </a:srgbClr>
                    </a:solid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GB" sz="1800" b="1" i="0" u="none" strike="noStrike" cap="none" normalizeH="0" baseline="0" smtClean="0">
                          <a:ln>
                            <a:noFill/>
                          </a:ln>
                          <a:solidFill>
                            <a:srgbClr val="000000"/>
                          </a:solidFill>
                          <a:effectLst/>
                          <a:latin typeface="Times New Roman" pitchFamily="18" charset="0"/>
                          <a:cs typeface="Times New Roman" pitchFamily="18" charset="0"/>
                        </a:rPr>
                        <a:t>1700</a:t>
                      </a:r>
                      <a:endParaRPr kumimoji="0" lang="en-GB" sz="1800" b="1" i="0" u="none" strike="noStrike" cap="none" normalizeH="0" baseline="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9966FF">
                        <a:alpha val="50000"/>
                      </a:srgbClr>
                    </a:solid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GB" sz="1400" b="1" i="0" u="none" strike="noStrike" cap="none" normalizeH="0" baseline="0" smtClean="0">
                          <a:ln>
                            <a:noFill/>
                          </a:ln>
                          <a:solidFill>
                            <a:srgbClr val="000000"/>
                          </a:solidFill>
                          <a:effectLst/>
                          <a:latin typeface="Times New Roman" pitchFamily="18" charset="0"/>
                          <a:cs typeface="Times New Roman" pitchFamily="18" charset="0"/>
                        </a:rPr>
                        <a:t>+</a:t>
                      </a:r>
                      <a:endParaRPr kumimoji="0" lang="en-GB" sz="1400" b="1" i="0" u="none" strike="noStrike" cap="none" normalizeH="0" baseline="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GB" sz="1400" b="1" i="0" u="none" strike="noStrike" cap="none" normalizeH="0" baseline="0" smtClean="0">
                          <a:ln>
                            <a:noFill/>
                          </a:ln>
                          <a:solidFill>
                            <a:srgbClr val="000000"/>
                          </a:solidFill>
                          <a:effectLst/>
                          <a:latin typeface="Times New Roman" pitchFamily="18" charset="0"/>
                          <a:cs typeface="Times New Roman" pitchFamily="18" charset="0"/>
                        </a:rPr>
                        <a:t>-</a:t>
                      </a:r>
                      <a:endParaRPr kumimoji="0" lang="en-GB" sz="1400" b="1" i="0" u="none" strike="noStrike" cap="none" normalizeH="0" baseline="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GB" sz="1400" b="1" i="0" u="none" strike="noStrike" cap="none" normalizeH="0" baseline="0" smtClean="0">
                          <a:ln>
                            <a:noFill/>
                          </a:ln>
                          <a:solidFill>
                            <a:srgbClr val="000000"/>
                          </a:solidFill>
                          <a:effectLst/>
                          <a:latin typeface="Times New Roman" pitchFamily="18" charset="0"/>
                          <a:cs typeface="Times New Roman" pitchFamily="18" charset="0"/>
                        </a:rPr>
                        <a:t>+</a:t>
                      </a:r>
                      <a:endParaRPr kumimoji="0" lang="en-GB" sz="1400" b="1" i="0" u="none" strike="noStrike" cap="none" normalizeH="0" baseline="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90525">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GB" sz="1400" b="1" i="0" u="none" strike="noStrike" cap="none" normalizeH="0" baseline="0" smtClean="0">
                          <a:ln>
                            <a:noFill/>
                          </a:ln>
                          <a:solidFill>
                            <a:srgbClr val="000000"/>
                          </a:solidFill>
                          <a:effectLst/>
                          <a:latin typeface="Times New Roman" pitchFamily="18" charset="0"/>
                          <a:cs typeface="Times New Roman" pitchFamily="18" charset="0"/>
                        </a:rPr>
                        <a:t>10</a:t>
                      </a:r>
                      <a:endParaRPr kumimoji="0" lang="en-GB" sz="1400" b="1" i="0" u="none" strike="noStrike" cap="none" normalizeH="0" baseline="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GB" sz="1800" b="1" i="0" u="none" strike="noStrike" cap="none" normalizeH="0" baseline="0" smtClean="0">
                          <a:ln>
                            <a:noFill/>
                          </a:ln>
                          <a:solidFill>
                            <a:srgbClr val="000000"/>
                          </a:solidFill>
                          <a:effectLst/>
                          <a:latin typeface="Times New Roman" pitchFamily="18" charset="0"/>
                          <a:cs typeface="Times New Roman" pitchFamily="18" charset="0"/>
                        </a:rPr>
                        <a:t>Fuel rod segment</a:t>
                      </a:r>
                      <a:endParaRPr kumimoji="0" lang="en-GB" sz="1800" b="1" i="0" u="none" strike="noStrike" cap="none" normalizeH="0" baseline="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99">
                        <a:alpha val="50000"/>
                      </a:srgbClr>
                    </a:solid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GB" sz="1800" b="1" i="0" u="none" strike="noStrike" cap="none" normalizeH="0" baseline="0" smtClean="0">
                          <a:ln>
                            <a:noFill/>
                          </a:ln>
                          <a:solidFill>
                            <a:srgbClr val="000000"/>
                          </a:solidFill>
                          <a:effectLst/>
                          <a:latin typeface="Times New Roman" pitchFamily="18" charset="0"/>
                          <a:cs typeface="Times New Roman" pitchFamily="18" charset="0"/>
                        </a:rPr>
                        <a:t>Air/Ar</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00FF00">
                        <a:alpha val="50000"/>
                      </a:srgbClr>
                    </a:solid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GB" sz="1800" b="1" i="0" u="none" strike="noStrike" cap="none" normalizeH="0" baseline="0" smtClean="0">
                          <a:ln>
                            <a:noFill/>
                          </a:ln>
                          <a:solidFill>
                            <a:srgbClr val="000000"/>
                          </a:solidFill>
                          <a:effectLst/>
                          <a:latin typeface="Times New Roman" pitchFamily="18" charset="0"/>
                          <a:cs typeface="Times New Roman" pitchFamily="18" charset="0"/>
                        </a:rPr>
                        <a:t>1700</a:t>
                      </a:r>
                      <a:endParaRPr kumimoji="0" lang="en-GB" sz="1800" b="1" i="0" u="none" strike="noStrike" cap="none" normalizeH="0" baseline="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9966FF">
                        <a:alpha val="50000"/>
                      </a:srgbClr>
                    </a:solid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GB" sz="1400" b="1" i="0" u="none" strike="noStrike" cap="none" normalizeH="0" baseline="0" smtClean="0">
                          <a:ln>
                            <a:noFill/>
                          </a:ln>
                          <a:solidFill>
                            <a:srgbClr val="000000"/>
                          </a:solidFill>
                          <a:effectLst/>
                          <a:latin typeface="Times New Roman" pitchFamily="18" charset="0"/>
                          <a:cs typeface="Times New Roman" pitchFamily="18" charset="0"/>
                        </a:rPr>
                        <a:t>+</a:t>
                      </a:r>
                      <a:endParaRPr kumimoji="0" lang="en-GB" sz="1400" b="1" i="0" u="none" strike="noStrike" cap="none" normalizeH="0" baseline="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GB" sz="1400" b="1" i="0" u="none" strike="noStrike" cap="none" normalizeH="0" baseline="0" smtClean="0">
                          <a:ln>
                            <a:noFill/>
                          </a:ln>
                          <a:solidFill>
                            <a:srgbClr val="000000"/>
                          </a:solidFill>
                          <a:effectLst/>
                          <a:latin typeface="Times New Roman" pitchFamily="18" charset="0"/>
                          <a:cs typeface="Times New Roman" pitchFamily="18" charset="0"/>
                        </a:rPr>
                        <a:t>-</a:t>
                      </a:r>
                      <a:endParaRPr kumimoji="0" lang="en-GB" sz="1400" b="1" i="0" u="none" strike="noStrike" cap="none" normalizeH="0" baseline="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GB" sz="1400" b="1" i="0" u="none" strike="noStrike" cap="none" normalizeH="0" baseline="0" smtClean="0">
                          <a:ln>
                            <a:noFill/>
                          </a:ln>
                          <a:solidFill>
                            <a:srgbClr val="000000"/>
                          </a:solidFill>
                          <a:effectLst/>
                          <a:latin typeface="Times New Roman" pitchFamily="18" charset="0"/>
                          <a:cs typeface="Times New Roman" pitchFamily="18" charset="0"/>
                        </a:rPr>
                        <a:t>+</a:t>
                      </a:r>
                      <a:endParaRPr kumimoji="0" lang="en-GB" sz="1400" b="1" i="0" u="none" strike="noStrike" cap="none" normalizeH="0" baseline="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bl>
          </a:graphicData>
        </a:graphic>
      </p:graphicFrame>
    </p:spTree>
  </p:cSld>
  <p:clrMapOvr>
    <a:masterClrMapping/>
  </p:clrMapOvr>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5" name="Fußzeilenplatzhalter 4"/>
          <p:cNvSpPr>
            <a:spLocks noGrp="1"/>
          </p:cNvSpPr>
          <p:nvPr>
            <p:ph type="ftr" sz="quarter" idx="10"/>
          </p:nvPr>
        </p:nvSpPr>
        <p:spPr/>
        <p:txBody>
          <a:bodyPr/>
          <a:lstStyle/>
          <a:p>
            <a:r>
              <a:rPr lang="ru-RU"/>
              <a:t>ERMSAR 2007, Karlsruhe. 12-14 June 2007</a:t>
            </a:r>
          </a:p>
        </p:txBody>
      </p:sp>
      <p:sp>
        <p:nvSpPr>
          <p:cNvPr id="196" name="Foliennummernplatzhalter 5"/>
          <p:cNvSpPr>
            <a:spLocks noGrp="1"/>
          </p:cNvSpPr>
          <p:nvPr>
            <p:ph type="sldNum" sz="quarter" idx="11"/>
          </p:nvPr>
        </p:nvSpPr>
        <p:spPr/>
        <p:txBody>
          <a:bodyPr/>
          <a:lstStyle/>
          <a:p>
            <a:fld id="{51A05113-58F5-4433-AED1-2313F2A8D664}" type="slidenum">
              <a:rPr lang="ru-RU"/>
              <a:pPr/>
              <a:t>19</a:t>
            </a:fld>
            <a:endParaRPr lang="ru-RU"/>
          </a:p>
        </p:txBody>
      </p:sp>
      <p:sp>
        <p:nvSpPr>
          <p:cNvPr id="61442" name="Rectangle 2"/>
          <p:cNvSpPr>
            <a:spLocks noGrp="1" noChangeArrowheads="1"/>
          </p:cNvSpPr>
          <p:nvPr>
            <p:ph type="title"/>
          </p:nvPr>
        </p:nvSpPr>
        <p:spPr>
          <a:xfrm>
            <a:off x="1835150" y="188913"/>
            <a:ext cx="5473700" cy="792162"/>
          </a:xfrm>
        </p:spPr>
        <p:txBody>
          <a:bodyPr/>
          <a:lstStyle/>
          <a:p>
            <a:r>
              <a:rPr lang="en-US" sz="3200" b="1">
                <a:solidFill>
                  <a:srgbClr val="A50021"/>
                </a:solidFill>
              </a:rPr>
              <a:t>VERONIKA Test Rig</a:t>
            </a:r>
            <a:endParaRPr lang="ru-RU" sz="3200" b="1">
              <a:solidFill>
                <a:srgbClr val="A50021"/>
              </a:solidFill>
            </a:endParaRPr>
          </a:p>
        </p:txBody>
      </p:sp>
      <p:sp>
        <p:nvSpPr>
          <p:cNvPr id="61443" name="Rectangle 3"/>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de-DE"/>
          </a:p>
        </p:txBody>
      </p:sp>
      <p:sp>
        <p:nvSpPr>
          <p:cNvPr id="61444"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de-DE"/>
          </a:p>
        </p:txBody>
      </p:sp>
      <p:grpSp>
        <p:nvGrpSpPr>
          <p:cNvPr id="61634" name="Group 194"/>
          <p:cNvGrpSpPr>
            <a:grpSpLocks/>
          </p:cNvGrpSpPr>
          <p:nvPr/>
        </p:nvGrpSpPr>
        <p:grpSpPr bwMode="auto">
          <a:xfrm>
            <a:off x="755650" y="1266825"/>
            <a:ext cx="7675563" cy="5157788"/>
            <a:chOff x="654" y="798"/>
            <a:chExt cx="4835" cy="3249"/>
          </a:xfrm>
        </p:grpSpPr>
        <p:sp>
          <p:nvSpPr>
            <p:cNvPr id="61445" name="Text Box 5"/>
            <p:cNvSpPr txBox="1">
              <a:spLocks noChangeAspect="1" noChangeArrowheads="1"/>
            </p:cNvSpPr>
            <p:nvPr/>
          </p:nvSpPr>
          <p:spPr bwMode="auto">
            <a:xfrm>
              <a:off x="3251" y="2648"/>
              <a:ext cx="932" cy="3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ctr"/>
              <a:r>
                <a:rPr lang="en-GB" sz="1000" b="1" i="1"/>
                <a:t>Steam overheater</a:t>
              </a:r>
            </a:p>
            <a:p>
              <a:pPr algn="ctr"/>
              <a:r>
                <a:rPr lang="en-GB" sz="1000" b="1" i="1"/>
                <a:t> (800°С)</a:t>
              </a:r>
              <a:endParaRPr lang="en-GB" sz="1000"/>
            </a:p>
          </p:txBody>
        </p:sp>
        <p:sp>
          <p:nvSpPr>
            <p:cNvPr id="61446" name="Line 6"/>
            <p:cNvSpPr>
              <a:spLocks noChangeAspect="1" noChangeShapeType="1"/>
            </p:cNvSpPr>
            <p:nvPr/>
          </p:nvSpPr>
          <p:spPr bwMode="auto">
            <a:xfrm>
              <a:off x="3011" y="2844"/>
              <a:ext cx="389" cy="264"/>
            </a:xfrm>
            <a:prstGeom prst="line">
              <a:avLst/>
            </a:prstGeom>
            <a:noFill/>
            <a:ln w="6350">
              <a:solidFill>
                <a:srgbClr val="000000"/>
              </a:solidFill>
              <a:round/>
              <a:headEnd type="none" w="sm" len="med"/>
              <a:tailEnd/>
            </a:ln>
            <a:extLst>
              <a:ext uri="{909E8E84-426E-40DD-AFC4-6F175D3DCCD1}">
                <a14:hiddenFill xmlns:a14="http://schemas.microsoft.com/office/drawing/2010/main">
                  <a:noFill/>
                </a14:hiddenFill>
              </a:ext>
            </a:extLst>
          </p:spPr>
          <p:txBody>
            <a:bodyPr/>
            <a:lstStyle/>
            <a:p>
              <a:endParaRPr lang="de-DE"/>
            </a:p>
          </p:txBody>
        </p:sp>
        <p:sp>
          <p:nvSpPr>
            <p:cNvPr id="61447" name="Text Box 7"/>
            <p:cNvSpPr txBox="1">
              <a:spLocks noChangeAspect="1" noChangeArrowheads="1"/>
            </p:cNvSpPr>
            <p:nvPr/>
          </p:nvSpPr>
          <p:spPr bwMode="auto">
            <a:xfrm flipH="1">
              <a:off x="3340" y="3022"/>
              <a:ext cx="783" cy="2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just"/>
              <a:r>
                <a:rPr lang="en-GB" sz="1000" b="1" i="1"/>
                <a:t>Heater(150°С)</a:t>
              </a:r>
            </a:p>
          </p:txBody>
        </p:sp>
        <p:sp>
          <p:nvSpPr>
            <p:cNvPr id="61448" name="Line 8"/>
            <p:cNvSpPr>
              <a:spLocks noChangeAspect="1" noChangeShapeType="1"/>
            </p:cNvSpPr>
            <p:nvPr/>
          </p:nvSpPr>
          <p:spPr bwMode="auto">
            <a:xfrm rot="-5400000">
              <a:off x="4387" y="1511"/>
              <a:ext cx="0" cy="12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de-DE"/>
            </a:p>
          </p:txBody>
        </p:sp>
        <p:sp>
          <p:nvSpPr>
            <p:cNvPr id="61449" name="Oval 9"/>
            <p:cNvSpPr>
              <a:spLocks noChangeAspect="1" noChangeArrowheads="1"/>
            </p:cNvSpPr>
            <p:nvPr/>
          </p:nvSpPr>
          <p:spPr bwMode="auto">
            <a:xfrm rot="-10800000" flipH="1" flipV="1">
              <a:off x="4412" y="1507"/>
              <a:ext cx="116" cy="115"/>
            </a:xfrm>
            <a:prstGeom prst="ellipse">
              <a:avLst/>
            </a:prstGeom>
            <a:solidFill>
              <a:srgbClr val="FFFFFF"/>
            </a:solidFill>
            <a:ln w="15875">
              <a:solidFill>
                <a:srgbClr val="000000"/>
              </a:solidFill>
              <a:round/>
              <a:headEnd/>
              <a:tailEnd/>
            </a:ln>
          </p:spPr>
          <p:txBody>
            <a:bodyPr/>
            <a:lstStyle/>
            <a:p>
              <a:endParaRPr lang="de-DE"/>
            </a:p>
          </p:txBody>
        </p:sp>
        <p:grpSp>
          <p:nvGrpSpPr>
            <p:cNvPr id="61450" name="Group 10"/>
            <p:cNvGrpSpPr>
              <a:grpSpLocks noChangeAspect="1"/>
            </p:cNvGrpSpPr>
            <p:nvPr/>
          </p:nvGrpSpPr>
          <p:grpSpPr bwMode="auto">
            <a:xfrm rot="-10800000" flipH="1" flipV="1">
              <a:off x="4440" y="1533"/>
              <a:ext cx="66" cy="67"/>
              <a:chOff x="12580" y="2787"/>
              <a:chExt cx="228" cy="228"/>
            </a:xfrm>
          </p:grpSpPr>
          <p:sp>
            <p:nvSpPr>
              <p:cNvPr id="61451" name="Line 11"/>
              <p:cNvSpPr>
                <a:spLocks noChangeAspect="1" noChangeShapeType="1"/>
              </p:cNvSpPr>
              <p:nvPr/>
            </p:nvSpPr>
            <p:spPr bwMode="auto">
              <a:xfrm flipV="1">
                <a:off x="12580" y="2787"/>
                <a:ext cx="228" cy="228"/>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de-DE"/>
              </a:p>
            </p:txBody>
          </p:sp>
          <p:sp>
            <p:nvSpPr>
              <p:cNvPr id="61452" name="Freeform 12"/>
              <p:cNvSpPr>
                <a:spLocks noChangeAspect="1"/>
              </p:cNvSpPr>
              <p:nvPr/>
            </p:nvSpPr>
            <p:spPr bwMode="auto">
              <a:xfrm>
                <a:off x="12680" y="2787"/>
                <a:ext cx="128" cy="120"/>
              </a:xfrm>
              <a:custGeom>
                <a:avLst/>
                <a:gdLst>
                  <a:gd name="T0" fmla="*/ 0 w 128"/>
                  <a:gd name="T1" fmla="*/ 47 h 120"/>
                  <a:gd name="T2" fmla="*/ 71 w 128"/>
                  <a:gd name="T3" fmla="*/ 120 h 120"/>
                  <a:gd name="T4" fmla="*/ 128 w 128"/>
                  <a:gd name="T5" fmla="*/ 0 h 120"/>
                  <a:gd name="T6" fmla="*/ 0 w 128"/>
                  <a:gd name="T7" fmla="*/ 47 h 120"/>
                </a:gdLst>
                <a:ahLst/>
                <a:cxnLst>
                  <a:cxn ang="0">
                    <a:pos x="T0" y="T1"/>
                  </a:cxn>
                  <a:cxn ang="0">
                    <a:pos x="T2" y="T3"/>
                  </a:cxn>
                  <a:cxn ang="0">
                    <a:pos x="T4" y="T5"/>
                  </a:cxn>
                  <a:cxn ang="0">
                    <a:pos x="T6" y="T7"/>
                  </a:cxn>
                </a:cxnLst>
                <a:rect l="0" t="0" r="r" b="b"/>
                <a:pathLst>
                  <a:path w="128" h="120">
                    <a:moveTo>
                      <a:pt x="0" y="47"/>
                    </a:moveTo>
                    <a:lnTo>
                      <a:pt x="71" y="120"/>
                    </a:lnTo>
                    <a:lnTo>
                      <a:pt x="128" y="0"/>
                    </a:lnTo>
                    <a:lnTo>
                      <a:pt x="0" y="47"/>
                    </a:lnTo>
                    <a:close/>
                  </a:path>
                </a:pathLst>
              </a:custGeom>
              <a:solidFill>
                <a:srgbClr val="000000"/>
              </a:solidFill>
              <a:ln w="9525">
                <a:solidFill>
                  <a:srgbClr val="000000"/>
                </a:solidFill>
                <a:round/>
                <a:headEnd/>
                <a:tailEnd/>
              </a:ln>
            </p:spPr>
            <p:txBody>
              <a:bodyPr/>
              <a:lstStyle/>
              <a:p>
                <a:endParaRPr lang="de-DE"/>
              </a:p>
            </p:txBody>
          </p:sp>
        </p:grpSp>
        <p:sp>
          <p:nvSpPr>
            <p:cNvPr id="61453" name="Rectangle 13" descr="Штриховой горизонтальный"/>
            <p:cNvSpPr>
              <a:spLocks noChangeAspect="1" noChangeArrowheads="1"/>
            </p:cNvSpPr>
            <p:nvPr/>
          </p:nvSpPr>
          <p:spPr bwMode="auto">
            <a:xfrm rot="16200000" flipH="1">
              <a:off x="3215" y="1422"/>
              <a:ext cx="76" cy="109"/>
            </a:xfrm>
            <a:prstGeom prst="rect">
              <a:avLst/>
            </a:prstGeom>
            <a:pattFill prst="dashHorz">
              <a:fgClr>
                <a:srgbClr val="000000"/>
              </a:fgClr>
              <a:bgClr>
                <a:srgbClr val="FFFFFF"/>
              </a:bgClr>
            </a:pattFill>
            <a:ln w="15875">
              <a:solidFill>
                <a:srgbClr val="000000"/>
              </a:solidFill>
              <a:miter lim="800000"/>
              <a:headEnd/>
              <a:tailEnd/>
            </a:ln>
          </p:spPr>
          <p:txBody>
            <a:bodyPr/>
            <a:lstStyle/>
            <a:p>
              <a:endParaRPr lang="de-DE"/>
            </a:p>
          </p:txBody>
        </p:sp>
        <p:sp>
          <p:nvSpPr>
            <p:cNvPr id="61454" name="Line 14"/>
            <p:cNvSpPr>
              <a:spLocks noChangeAspect="1" noChangeShapeType="1"/>
            </p:cNvSpPr>
            <p:nvPr/>
          </p:nvSpPr>
          <p:spPr bwMode="auto">
            <a:xfrm>
              <a:off x="3258" y="1255"/>
              <a:ext cx="0" cy="184"/>
            </a:xfrm>
            <a:prstGeom prst="line">
              <a:avLst/>
            </a:prstGeom>
            <a:noFill/>
            <a:ln w="9525">
              <a:solidFill>
                <a:srgbClr val="000000"/>
              </a:solidFill>
              <a:round/>
              <a:headEnd/>
              <a:tailEnd type="stealth" w="sm" len="med"/>
            </a:ln>
            <a:extLst>
              <a:ext uri="{909E8E84-426E-40DD-AFC4-6F175D3DCCD1}">
                <a14:hiddenFill xmlns:a14="http://schemas.microsoft.com/office/drawing/2010/main">
                  <a:noFill/>
                </a14:hiddenFill>
              </a:ext>
            </a:extLst>
          </p:spPr>
          <p:txBody>
            <a:bodyPr/>
            <a:lstStyle/>
            <a:p>
              <a:endParaRPr lang="de-DE"/>
            </a:p>
          </p:txBody>
        </p:sp>
        <p:sp>
          <p:nvSpPr>
            <p:cNvPr id="61455" name="Text Box 15"/>
            <p:cNvSpPr txBox="1">
              <a:spLocks noChangeAspect="1" noChangeArrowheads="1"/>
            </p:cNvSpPr>
            <p:nvPr/>
          </p:nvSpPr>
          <p:spPr bwMode="auto">
            <a:xfrm>
              <a:off x="2719" y="888"/>
              <a:ext cx="932" cy="2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ctr"/>
              <a:r>
                <a:rPr lang="en-US" sz="1000" b="1" i="1"/>
                <a:t>Condenser</a:t>
              </a:r>
            </a:p>
          </p:txBody>
        </p:sp>
        <p:sp>
          <p:nvSpPr>
            <p:cNvPr id="61456" name="Text Box 16"/>
            <p:cNvSpPr txBox="1">
              <a:spLocks noChangeAspect="1" noChangeArrowheads="1"/>
            </p:cNvSpPr>
            <p:nvPr/>
          </p:nvSpPr>
          <p:spPr bwMode="auto">
            <a:xfrm>
              <a:off x="3311" y="798"/>
              <a:ext cx="931" cy="2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ctr"/>
              <a:r>
                <a:rPr lang="en-US" sz="1000" b="1" i="1"/>
                <a:t>Filter-</a:t>
              </a:r>
            </a:p>
            <a:p>
              <a:pPr algn="ctr"/>
              <a:r>
                <a:rPr lang="en-US" sz="1000" b="1" i="1"/>
                <a:t>dehydrator</a:t>
              </a:r>
            </a:p>
          </p:txBody>
        </p:sp>
        <p:sp>
          <p:nvSpPr>
            <p:cNvPr id="61457" name="Text Box 17"/>
            <p:cNvSpPr txBox="1">
              <a:spLocks noChangeAspect="1" noChangeArrowheads="1"/>
            </p:cNvSpPr>
            <p:nvPr/>
          </p:nvSpPr>
          <p:spPr bwMode="auto">
            <a:xfrm>
              <a:off x="3311" y="1307"/>
              <a:ext cx="814" cy="3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ctr"/>
              <a:r>
                <a:rPr lang="en-US" sz="1000" b="1" i="1"/>
                <a:t>Water collector</a:t>
              </a:r>
            </a:p>
          </p:txBody>
        </p:sp>
        <p:sp>
          <p:nvSpPr>
            <p:cNvPr id="61458" name="Text Box 18"/>
            <p:cNvSpPr txBox="1">
              <a:spLocks noChangeAspect="1" noChangeArrowheads="1"/>
            </p:cNvSpPr>
            <p:nvPr/>
          </p:nvSpPr>
          <p:spPr bwMode="auto">
            <a:xfrm>
              <a:off x="4285" y="1214"/>
              <a:ext cx="918" cy="2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r"/>
              <a:r>
                <a:rPr lang="en-US" sz="1000" b="1" i="1"/>
                <a:t>Additional filter</a:t>
              </a:r>
            </a:p>
          </p:txBody>
        </p:sp>
        <p:sp>
          <p:nvSpPr>
            <p:cNvPr id="61459" name="Text Box 19"/>
            <p:cNvSpPr txBox="1">
              <a:spLocks noChangeAspect="1" noChangeArrowheads="1"/>
            </p:cNvSpPr>
            <p:nvPr/>
          </p:nvSpPr>
          <p:spPr bwMode="auto">
            <a:xfrm>
              <a:off x="4402" y="1729"/>
              <a:ext cx="739" cy="2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r"/>
              <a:r>
                <a:rPr lang="en-US" sz="1000" b="1" i="1"/>
                <a:t>Flow meter</a:t>
              </a:r>
            </a:p>
          </p:txBody>
        </p:sp>
        <p:sp>
          <p:nvSpPr>
            <p:cNvPr id="61460" name="Text Box 20"/>
            <p:cNvSpPr txBox="1">
              <a:spLocks noChangeAspect="1" noChangeArrowheads="1"/>
            </p:cNvSpPr>
            <p:nvPr/>
          </p:nvSpPr>
          <p:spPr bwMode="auto">
            <a:xfrm>
              <a:off x="3280" y="1560"/>
              <a:ext cx="903" cy="3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ctr"/>
              <a:r>
                <a:rPr lang="en-US" sz="1000" b="1" i="1"/>
                <a:t>Ceramic tubes</a:t>
              </a:r>
            </a:p>
            <a:p>
              <a:pPr algn="ctr"/>
              <a:r>
                <a:rPr lang="en-US" sz="1000" b="1" i="1"/>
                <a:t>(ZrO</a:t>
              </a:r>
              <a:r>
                <a:rPr lang="en-US" sz="1000" b="1" i="1" baseline="-25000"/>
                <a:t>2</a:t>
              </a:r>
              <a:r>
                <a:rPr lang="en-US" sz="1000" b="1" i="1"/>
                <a:t>, Al</a:t>
              </a:r>
              <a:r>
                <a:rPr lang="en-US" sz="1000" b="1" i="1" baseline="-25000"/>
                <a:t>2</a:t>
              </a:r>
              <a:r>
                <a:rPr lang="en-US" sz="1000" b="1" i="1"/>
                <a:t>O</a:t>
              </a:r>
              <a:r>
                <a:rPr lang="en-US" sz="1000" b="1" i="1" baseline="-25000"/>
                <a:t>3</a:t>
              </a:r>
              <a:r>
                <a:rPr lang="en-US" sz="1000" b="1" i="1"/>
                <a:t>, Al</a:t>
              </a:r>
              <a:r>
                <a:rPr lang="en-US" sz="1000" b="1" i="1" baseline="-25000"/>
                <a:t>2</a:t>
              </a:r>
              <a:r>
                <a:rPr lang="en-US" sz="1000" b="1" i="1"/>
                <a:t>O</a:t>
              </a:r>
              <a:r>
                <a:rPr lang="en-US" sz="1000" b="1" i="1" baseline="-25000"/>
                <a:t>3</a:t>
              </a:r>
              <a:r>
                <a:rPr lang="en-US" sz="1000" b="1" i="1"/>
                <a:t>)</a:t>
              </a:r>
            </a:p>
          </p:txBody>
        </p:sp>
        <p:grpSp>
          <p:nvGrpSpPr>
            <p:cNvPr id="61461" name="Group 21"/>
            <p:cNvGrpSpPr>
              <a:grpSpLocks noChangeAspect="1"/>
            </p:cNvGrpSpPr>
            <p:nvPr/>
          </p:nvGrpSpPr>
          <p:grpSpPr bwMode="auto">
            <a:xfrm>
              <a:off x="2958" y="1737"/>
              <a:ext cx="473" cy="230"/>
              <a:chOff x="5684" y="4977"/>
              <a:chExt cx="1148" cy="521"/>
            </a:xfrm>
          </p:grpSpPr>
          <p:sp>
            <p:nvSpPr>
              <p:cNvPr id="61462" name="Line 22"/>
              <p:cNvSpPr>
                <a:spLocks noChangeAspect="1" noChangeShapeType="1"/>
              </p:cNvSpPr>
              <p:nvPr/>
            </p:nvSpPr>
            <p:spPr bwMode="auto">
              <a:xfrm flipV="1">
                <a:off x="5684" y="4977"/>
                <a:ext cx="1148" cy="521"/>
              </a:xfrm>
              <a:prstGeom prst="line">
                <a:avLst/>
              </a:prstGeom>
              <a:noFill/>
              <a:ln w="6350">
                <a:solidFill>
                  <a:srgbClr val="000000"/>
                </a:solidFill>
                <a:round/>
                <a:headEnd/>
                <a:tailEnd/>
              </a:ln>
              <a:extLst>
                <a:ext uri="{909E8E84-426E-40DD-AFC4-6F175D3DCCD1}">
                  <a14:hiddenFill xmlns:a14="http://schemas.microsoft.com/office/drawing/2010/main">
                    <a:noFill/>
                  </a14:hiddenFill>
                </a:ext>
              </a:extLst>
            </p:spPr>
            <p:txBody>
              <a:bodyPr/>
              <a:lstStyle/>
              <a:p>
                <a:endParaRPr lang="de-DE"/>
              </a:p>
            </p:txBody>
          </p:sp>
          <p:sp>
            <p:nvSpPr>
              <p:cNvPr id="61463" name="Line 23"/>
              <p:cNvSpPr>
                <a:spLocks noChangeAspect="1" noChangeShapeType="1"/>
              </p:cNvSpPr>
              <p:nvPr/>
            </p:nvSpPr>
            <p:spPr bwMode="auto">
              <a:xfrm flipV="1">
                <a:off x="5796" y="4977"/>
                <a:ext cx="1036" cy="521"/>
              </a:xfrm>
              <a:prstGeom prst="line">
                <a:avLst/>
              </a:prstGeom>
              <a:noFill/>
              <a:ln w="6350">
                <a:solidFill>
                  <a:srgbClr val="000000"/>
                </a:solidFill>
                <a:round/>
                <a:headEnd/>
                <a:tailEnd/>
              </a:ln>
              <a:extLst>
                <a:ext uri="{909E8E84-426E-40DD-AFC4-6F175D3DCCD1}">
                  <a14:hiddenFill xmlns:a14="http://schemas.microsoft.com/office/drawing/2010/main">
                    <a:noFill/>
                  </a14:hiddenFill>
                </a:ext>
              </a:extLst>
            </p:spPr>
            <p:txBody>
              <a:bodyPr/>
              <a:lstStyle/>
              <a:p>
                <a:endParaRPr lang="de-DE"/>
              </a:p>
            </p:txBody>
          </p:sp>
          <p:sp>
            <p:nvSpPr>
              <p:cNvPr id="61464" name="Line 24"/>
              <p:cNvSpPr>
                <a:spLocks noChangeAspect="1" noChangeShapeType="1"/>
              </p:cNvSpPr>
              <p:nvPr/>
            </p:nvSpPr>
            <p:spPr bwMode="auto">
              <a:xfrm flipV="1">
                <a:off x="5908" y="4977"/>
                <a:ext cx="924" cy="521"/>
              </a:xfrm>
              <a:prstGeom prst="line">
                <a:avLst/>
              </a:prstGeom>
              <a:noFill/>
              <a:ln w="6350">
                <a:solidFill>
                  <a:srgbClr val="000000"/>
                </a:solidFill>
                <a:round/>
                <a:headEnd/>
                <a:tailEnd/>
              </a:ln>
              <a:extLst>
                <a:ext uri="{909E8E84-426E-40DD-AFC4-6F175D3DCCD1}">
                  <a14:hiddenFill xmlns:a14="http://schemas.microsoft.com/office/drawing/2010/main">
                    <a:noFill/>
                  </a14:hiddenFill>
                </a:ext>
              </a:extLst>
            </p:spPr>
            <p:txBody>
              <a:bodyPr/>
              <a:lstStyle/>
              <a:p>
                <a:endParaRPr lang="de-DE"/>
              </a:p>
            </p:txBody>
          </p:sp>
        </p:grpSp>
        <p:sp>
          <p:nvSpPr>
            <p:cNvPr id="61465" name="Text Box 25"/>
            <p:cNvSpPr txBox="1">
              <a:spLocks noChangeAspect="1" noChangeArrowheads="1"/>
            </p:cNvSpPr>
            <p:nvPr/>
          </p:nvSpPr>
          <p:spPr bwMode="auto">
            <a:xfrm>
              <a:off x="3369" y="2212"/>
              <a:ext cx="725" cy="2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ctr"/>
              <a:r>
                <a:rPr lang="en-US" sz="1000" b="1" i="1"/>
                <a:t>HF coil</a:t>
              </a:r>
            </a:p>
          </p:txBody>
        </p:sp>
        <p:sp>
          <p:nvSpPr>
            <p:cNvPr id="61466" name="Line 26"/>
            <p:cNvSpPr>
              <a:spLocks noChangeAspect="1" noChangeShapeType="1"/>
            </p:cNvSpPr>
            <p:nvPr/>
          </p:nvSpPr>
          <p:spPr bwMode="auto">
            <a:xfrm flipH="1" flipV="1">
              <a:off x="3953" y="3244"/>
              <a:ext cx="374" cy="0"/>
            </a:xfrm>
            <a:prstGeom prst="line">
              <a:avLst/>
            </a:prstGeom>
            <a:noFill/>
            <a:ln w="9525">
              <a:solidFill>
                <a:srgbClr val="000000"/>
              </a:solidFill>
              <a:round/>
              <a:headEnd/>
              <a:tailEnd type="stealth" w="sm" len="med"/>
            </a:ln>
            <a:extLst>
              <a:ext uri="{909E8E84-426E-40DD-AFC4-6F175D3DCCD1}">
                <a14:hiddenFill xmlns:a14="http://schemas.microsoft.com/office/drawing/2010/main">
                  <a:noFill/>
                </a14:hiddenFill>
              </a:ext>
            </a:extLst>
          </p:spPr>
          <p:txBody>
            <a:bodyPr/>
            <a:lstStyle/>
            <a:p>
              <a:endParaRPr lang="de-DE"/>
            </a:p>
          </p:txBody>
        </p:sp>
        <p:sp>
          <p:nvSpPr>
            <p:cNvPr id="61467" name="Line 27"/>
            <p:cNvSpPr>
              <a:spLocks noChangeAspect="1" noChangeShapeType="1"/>
            </p:cNvSpPr>
            <p:nvPr/>
          </p:nvSpPr>
          <p:spPr bwMode="auto">
            <a:xfrm>
              <a:off x="4327" y="2298"/>
              <a:ext cx="0" cy="946"/>
            </a:xfrm>
            <a:prstGeom prst="line">
              <a:avLst/>
            </a:prstGeom>
            <a:noFill/>
            <a:ln w="9525">
              <a:solidFill>
                <a:srgbClr val="000000"/>
              </a:solidFill>
              <a:round/>
              <a:headEnd/>
              <a:tailEnd type="stealth" w="sm" len="med"/>
            </a:ln>
            <a:extLst>
              <a:ext uri="{909E8E84-426E-40DD-AFC4-6F175D3DCCD1}">
                <a14:hiddenFill xmlns:a14="http://schemas.microsoft.com/office/drawing/2010/main">
                  <a:noFill/>
                </a14:hiddenFill>
              </a:ext>
            </a:extLst>
          </p:spPr>
          <p:txBody>
            <a:bodyPr/>
            <a:lstStyle/>
            <a:p>
              <a:endParaRPr lang="de-DE"/>
            </a:p>
          </p:txBody>
        </p:sp>
        <p:sp>
          <p:nvSpPr>
            <p:cNvPr id="61468" name="Text Box 28"/>
            <p:cNvSpPr txBox="1">
              <a:spLocks noChangeAspect="1" noChangeArrowheads="1"/>
            </p:cNvSpPr>
            <p:nvPr/>
          </p:nvSpPr>
          <p:spPr bwMode="auto">
            <a:xfrm>
              <a:off x="1124" y="3742"/>
              <a:ext cx="700" cy="1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ctr"/>
              <a:r>
                <a:rPr lang="en-US" sz="1000" b="1" i="1"/>
                <a:t>Pyrometer</a:t>
              </a:r>
            </a:p>
          </p:txBody>
        </p:sp>
        <p:sp>
          <p:nvSpPr>
            <p:cNvPr id="61469" name="Line 29"/>
            <p:cNvSpPr>
              <a:spLocks noChangeAspect="1" noChangeShapeType="1"/>
            </p:cNvSpPr>
            <p:nvPr/>
          </p:nvSpPr>
          <p:spPr bwMode="auto">
            <a:xfrm>
              <a:off x="2689" y="2853"/>
              <a:ext cx="0" cy="701"/>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de-DE"/>
            </a:p>
          </p:txBody>
        </p:sp>
        <p:sp>
          <p:nvSpPr>
            <p:cNvPr id="61470" name="Line 30"/>
            <p:cNvSpPr>
              <a:spLocks noChangeAspect="1" noChangeShapeType="1"/>
            </p:cNvSpPr>
            <p:nvPr/>
          </p:nvSpPr>
          <p:spPr bwMode="auto">
            <a:xfrm>
              <a:off x="2873" y="2844"/>
              <a:ext cx="0" cy="781"/>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de-DE"/>
            </a:p>
          </p:txBody>
        </p:sp>
        <p:sp>
          <p:nvSpPr>
            <p:cNvPr id="61471" name="Oval 31"/>
            <p:cNvSpPr>
              <a:spLocks noChangeAspect="1" noChangeArrowheads="1"/>
            </p:cNvSpPr>
            <p:nvPr/>
          </p:nvSpPr>
          <p:spPr bwMode="auto">
            <a:xfrm>
              <a:off x="2811" y="3931"/>
              <a:ext cx="116" cy="116"/>
            </a:xfrm>
            <a:prstGeom prst="ellipse">
              <a:avLst/>
            </a:prstGeom>
            <a:solidFill>
              <a:srgbClr val="FFFFFF"/>
            </a:solidFill>
            <a:ln w="15875">
              <a:solidFill>
                <a:srgbClr val="000000"/>
              </a:solidFill>
              <a:round/>
              <a:headEnd/>
              <a:tailEnd/>
            </a:ln>
          </p:spPr>
          <p:txBody>
            <a:bodyPr/>
            <a:lstStyle/>
            <a:p>
              <a:endParaRPr lang="de-DE"/>
            </a:p>
          </p:txBody>
        </p:sp>
        <p:grpSp>
          <p:nvGrpSpPr>
            <p:cNvPr id="61472" name="Group 32"/>
            <p:cNvGrpSpPr>
              <a:grpSpLocks noChangeAspect="1"/>
            </p:cNvGrpSpPr>
            <p:nvPr/>
          </p:nvGrpSpPr>
          <p:grpSpPr bwMode="auto">
            <a:xfrm>
              <a:off x="2834" y="3955"/>
              <a:ext cx="66" cy="67"/>
              <a:chOff x="12580" y="2787"/>
              <a:chExt cx="228" cy="228"/>
            </a:xfrm>
          </p:grpSpPr>
          <p:sp>
            <p:nvSpPr>
              <p:cNvPr id="61473" name="Line 33"/>
              <p:cNvSpPr>
                <a:spLocks noChangeAspect="1" noChangeShapeType="1"/>
              </p:cNvSpPr>
              <p:nvPr/>
            </p:nvSpPr>
            <p:spPr bwMode="auto">
              <a:xfrm flipV="1">
                <a:off x="12580" y="2787"/>
                <a:ext cx="228" cy="228"/>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de-DE"/>
              </a:p>
            </p:txBody>
          </p:sp>
          <p:sp>
            <p:nvSpPr>
              <p:cNvPr id="61474" name="Freeform 34"/>
              <p:cNvSpPr>
                <a:spLocks noChangeAspect="1"/>
              </p:cNvSpPr>
              <p:nvPr/>
            </p:nvSpPr>
            <p:spPr bwMode="auto">
              <a:xfrm>
                <a:off x="12680" y="2787"/>
                <a:ext cx="128" cy="120"/>
              </a:xfrm>
              <a:custGeom>
                <a:avLst/>
                <a:gdLst>
                  <a:gd name="T0" fmla="*/ 0 w 128"/>
                  <a:gd name="T1" fmla="*/ 47 h 120"/>
                  <a:gd name="T2" fmla="*/ 71 w 128"/>
                  <a:gd name="T3" fmla="*/ 120 h 120"/>
                  <a:gd name="T4" fmla="*/ 128 w 128"/>
                  <a:gd name="T5" fmla="*/ 0 h 120"/>
                  <a:gd name="T6" fmla="*/ 0 w 128"/>
                  <a:gd name="T7" fmla="*/ 47 h 120"/>
                </a:gdLst>
                <a:ahLst/>
                <a:cxnLst>
                  <a:cxn ang="0">
                    <a:pos x="T0" y="T1"/>
                  </a:cxn>
                  <a:cxn ang="0">
                    <a:pos x="T2" y="T3"/>
                  </a:cxn>
                  <a:cxn ang="0">
                    <a:pos x="T4" y="T5"/>
                  </a:cxn>
                  <a:cxn ang="0">
                    <a:pos x="T6" y="T7"/>
                  </a:cxn>
                </a:cxnLst>
                <a:rect l="0" t="0" r="r" b="b"/>
                <a:pathLst>
                  <a:path w="128" h="120">
                    <a:moveTo>
                      <a:pt x="0" y="47"/>
                    </a:moveTo>
                    <a:lnTo>
                      <a:pt x="71" y="120"/>
                    </a:lnTo>
                    <a:lnTo>
                      <a:pt x="128" y="0"/>
                    </a:lnTo>
                    <a:lnTo>
                      <a:pt x="0" y="47"/>
                    </a:lnTo>
                    <a:close/>
                  </a:path>
                </a:pathLst>
              </a:custGeom>
              <a:solidFill>
                <a:srgbClr val="000000"/>
              </a:solidFill>
              <a:ln w="9525">
                <a:solidFill>
                  <a:srgbClr val="000000"/>
                </a:solidFill>
                <a:round/>
                <a:headEnd/>
                <a:tailEnd/>
              </a:ln>
            </p:spPr>
            <p:txBody>
              <a:bodyPr/>
              <a:lstStyle/>
              <a:p>
                <a:endParaRPr lang="de-DE"/>
              </a:p>
            </p:txBody>
          </p:sp>
        </p:grpSp>
        <p:sp>
          <p:nvSpPr>
            <p:cNvPr id="61475" name="Line 35"/>
            <p:cNvSpPr>
              <a:spLocks noChangeAspect="1" noChangeShapeType="1"/>
            </p:cNvSpPr>
            <p:nvPr/>
          </p:nvSpPr>
          <p:spPr bwMode="auto">
            <a:xfrm flipH="1">
              <a:off x="3299" y="3564"/>
              <a:ext cx="121" cy="0"/>
            </a:xfrm>
            <a:prstGeom prst="line">
              <a:avLst/>
            </a:prstGeom>
            <a:noFill/>
            <a:ln w="9525">
              <a:solidFill>
                <a:srgbClr val="000000"/>
              </a:solidFill>
              <a:round/>
              <a:headEnd/>
              <a:tailEnd type="stealth" w="sm" len="med"/>
            </a:ln>
            <a:extLst>
              <a:ext uri="{909E8E84-426E-40DD-AFC4-6F175D3DCCD1}">
                <a14:hiddenFill xmlns:a14="http://schemas.microsoft.com/office/drawing/2010/main">
                  <a:noFill/>
                </a14:hiddenFill>
              </a:ext>
            </a:extLst>
          </p:spPr>
          <p:txBody>
            <a:bodyPr/>
            <a:lstStyle/>
            <a:p>
              <a:endParaRPr lang="de-DE"/>
            </a:p>
          </p:txBody>
        </p:sp>
        <p:sp>
          <p:nvSpPr>
            <p:cNvPr id="61476" name="Text Box 36"/>
            <p:cNvSpPr txBox="1">
              <a:spLocks noChangeAspect="1" noChangeArrowheads="1"/>
            </p:cNvSpPr>
            <p:nvPr/>
          </p:nvSpPr>
          <p:spPr bwMode="auto">
            <a:xfrm>
              <a:off x="3524" y="3584"/>
              <a:ext cx="1036" cy="3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GB" sz="1000" b="1" i="1"/>
                <a:t>Inlet gas line</a:t>
              </a:r>
            </a:p>
          </p:txBody>
        </p:sp>
        <p:sp>
          <p:nvSpPr>
            <p:cNvPr id="61477" name="Text Box 37"/>
            <p:cNvSpPr txBox="1">
              <a:spLocks noChangeAspect="1" noChangeArrowheads="1"/>
            </p:cNvSpPr>
            <p:nvPr/>
          </p:nvSpPr>
          <p:spPr bwMode="auto">
            <a:xfrm>
              <a:off x="3363" y="2382"/>
              <a:ext cx="812" cy="4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ctr"/>
              <a:r>
                <a:rPr lang="en-GB" sz="1000" b="1" i="1"/>
                <a:t>Main channel</a:t>
              </a:r>
            </a:p>
            <a:p>
              <a:pPr algn="ctr"/>
              <a:r>
                <a:rPr lang="en-GB" sz="1000" b="1" i="1"/>
                <a:t>(ZrO</a:t>
              </a:r>
              <a:r>
                <a:rPr lang="en-GB" sz="1000" b="1" i="1" baseline="-25000"/>
                <a:t>2</a:t>
              </a:r>
              <a:r>
                <a:rPr lang="en-GB" sz="1000" b="1" i="1"/>
                <a:t>)</a:t>
              </a:r>
            </a:p>
          </p:txBody>
        </p:sp>
        <p:sp>
          <p:nvSpPr>
            <p:cNvPr id="61478" name="Text Box 38"/>
            <p:cNvSpPr txBox="1">
              <a:spLocks noChangeAspect="1" noChangeArrowheads="1"/>
            </p:cNvSpPr>
            <p:nvPr/>
          </p:nvSpPr>
          <p:spPr bwMode="auto">
            <a:xfrm>
              <a:off x="2098" y="1338"/>
              <a:ext cx="620" cy="2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ctr"/>
              <a:r>
                <a:rPr lang="en-GB" sz="1000" b="1" i="1"/>
                <a:t>Main filter</a:t>
              </a:r>
            </a:p>
          </p:txBody>
        </p:sp>
        <p:sp>
          <p:nvSpPr>
            <p:cNvPr id="61479" name="Text Box 39"/>
            <p:cNvSpPr txBox="1">
              <a:spLocks noChangeAspect="1" noChangeArrowheads="1"/>
            </p:cNvSpPr>
            <p:nvPr/>
          </p:nvSpPr>
          <p:spPr bwMode="auto">
            <a:xfrm>
              <a:off x="822" y="988"/>
              <a:ext cx="891" cy="7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sz="1000" b="1" i="1"/>
                <a:t>Carrier gas line</a:t>
              </a:r>
            </a:p>
            <a:p>
              <a:r>
                <a:rPr lang="en-US" sz="1000" b="1" i="1"/>
                <a:t>(in the case</a:t>
              </a:r>
            </a:p>
            <a:p>
              <a:r>
                <a:rPr lang="en-US" sz="1000" b="1" i="1"/>
                <a:t>of pure steam</a:t>
              </a:r>
            </a:p>
            <a:p>
              <a:r>
                <a:rPr lang="en-US" sz="1000" b="1" i="1"/>
                <a:t>environment)</a:t>
              </a:r>
            </a:p>
          </p:txBody>
        </p:sp>
        <p:grpSp>
          <p:nvGrpSpPr>
            <p:cNvPr id="61480" name="Group 40"/>
            <p:cNvGrpSpPr>
              <a:grpSpLocks noChangeAspect="1"/>
            </p:cNvGrpSpPr>
            <p:nvPr/>
          </p:nvGrpSpPr>
          <p:grpSpPr bwMode="auto">
            <a:xfrm>
              <a:off x="1502" y="1726"/>
              <a:ext cx="209" cy="211"/>
              <a:chOff x="13210" y="4635"/>
              <a:chExt cx="1896" cy="1908"/>
            </a:xfrm>
          </p:grpSpPr>
          <p:sp>
            <p:nvSpPr>
              <p:cNvPr id="61481" name="Oval 41"/>
              <p:cNvSpPr>
                <a:spLocks noChangeAspect="1" noChangeArrowheads="1"/>
              </p:cNvSpPr>
              <p:nvPr/>
            </p:nvSpPr>
            <p:spPr bwMode="auto">
              <a:xfrm>
                <a:off x="13956" y="4647"/>
                <a:ext cx="404" cy="1896"/>
              </a:xfrm>
              <a:prstGeom prst="ellipse">
                <a:avLst/>
              </a:prstGeom>
              <a:noFill/>
              <a:ln w="9525">
                <a:solidFill>
                  <a:srgbClr val="00FF00"/>
                </a:solidFill>
                <a:round/>
                <a:headEnd/>
                <a:tailEnd/>
              </a:ln>
              <a:extLst>
                <a:ext uri="{909E8E84-426E-40DD-AFC4-6F175D3DCCD1}">
                  <a14:hiddenFill xmlns:a14="http://schemas.microsoft.com/office/drawing/2010/main">
                    <a:solidFill>
                      <a:srgbClr val="FFFFFF"/>
                    </a:solidFill>
                  </a14:hiddenFill>
                </a:ext>
              </a:extLst>
            </p:spPr>
            <p:txBody>
              <a:bodyPr/>
              <a:lstStyle/>
              <a:p>
                <a:endParaRPr lang="de-DE"/>
              </a:p>
            </p:txBody>
          </p:sp>
          <p:sp>
            <p:nvSpPr>
              <p:cNvPr id="61482" name="Oval 42"/>
              <p:cNvSpPr>
                <a:spLocks noChangeAspect="1" noChangeArrowheads="1"/>
              </p:cNvSpPr>
              <p:nvPr/>
            </p:nvSpPr>
            <p:spPr bwMode="auto">
              <a:xfrm rot="2684474">
                <a:off x="13992" y="4635"/>
                <a:ext cx="404" cy="1896"/>
              </a:xfrm>
              <a:prstGeom prst="ellipse">
                <a:avLst/>
              </a:prstGeom>
              <a:noFill/>
              <a:ln w="9525">
                <a:solidFill>
                  <a:srgbClr val="00FF00"/>
                </a:solidFill>
                <a:round/>
                <a:headEnd/>
                <a:tailEnd/>
              </a:ln>
              <a:extLst>
                <a:ext uri="{909E8E84-426E-40DD-AFC4-6F175D3DCCD1}">
                  <a14:hiddenFill xmlns:a14="http://schemas.microsoft.com/office/drawing/2010/main">
                    <a:solidFill>
                      <a:srgbClr val="FFFFFF"/>
                    </a:solidFill>
                  </a14:hiddenFill>
                </a:ext>
              </a:extLst>
            </p:spPr>
            <p:txBody>
              <a:bodyPr/>
              <a:lstStyle/>
              <a:p>
                <a:endParaRPr lang="de-DE"/>
              </a:p>
            </p:txBody>
          </p:sp>
          <p:sp>
            <p:nvSpPr>
              <p:cNvPr id="61483" name="Oval 43"/>
              <p:cNvSpPr>
                <a:spLocks noChangeAspect="1" noChangeArrowheads="1"/>
              </p:cNvSpPr>
              <p:nvPr/>
            </p:nvSpPr>
            <p:spPr bwMode="auto">
              <a:xfrm rot="18662678" flipH="1">
                <a:off x="13956" y="4668"/>
                <a:ext cx="404" cy="1896"/>
              </a:xfrm>
              <a:prstGeom prst="ellipse">
                <a:avLst/>
              </a:prstGeom>
              <a:noFill/>
              <a:ln w="9525">
                <a:solidFill>
                  <a:srgbClr val="00FF00"/>
                </a:solidFill>
                <a:round/>
                <a:headEnd/>
                <a:tailEnd/>
              </a:ln>
              <a:extLst>
                <a:ext uri="{909E8E84-426E-40DD-AFC4-6F175D3DCCD1}">
                  <a14:hiddenFill xmlns:a14="http://schemas.microsoft.com/office/drawing/2010/main">
                    <a:solidFill>
                      <a:srgbClr val="FFFFFF"/>
                    </a:solidFill>
                  </a14:hiddenFill>
                </a:ext>
              </a:extLst>
            </p:spPr>
            <p:txBody>
              <a:bodyPr/>
              <a:lstStyle/>
              <a:p>
                <a:endParaRPr lang="de-DE"/>
              </a:p>
            </p:txBody>
          </p:sp>
          <p:sp>
            <p:nvSpPr>
              <p:cNvPr id="61484" name="Oval 44"/>
              <p:cNvSpPr>
                <a:spLocks noChangeAspect="1" noChangeArrowheads="1"/>
              </p:cNvSpPr>
              <p:nvPr/>
            </p:nvSpPr>
            <p:spPr bwMode="auto">
              <a:xfrm>
                <a:off x="14034" y="5506"/>
                <a:ext cx="228" cy="228"/>
              </a:xfrm>
              <a:prstGeom prst="ellipse">
                <a:avLst/>
              </a:prstGeom>
              <a:solidFill>
                <a:srgbClr val="000000"/>
              </a:solidFill>
              <a:ln w="9525">
                <a:solidFill>
                  <a:srgbClr val="00FF00"/>
                </a:solidFill>
                <a:round/>
                <a:headEnd/>
                <a:tailEnd/>
              </a:ln>
            </p:spPr>
            <p:txBody>
              <a:bodyPr/>
              <a:lstStyle/>
              <a:p>
                <a:endParaRPr lang="de-DE"/>
              </a:p>
            </p:txBody>
          </p:sp>
        </p:grpSp>
        <p:sp>
          <p:nvSpPr>
            <p:cNvPr id="61485" name="Text Box 45"/>
            <p:cNvSpPr txBox="1">
              <a:spLocks noChangeAspect="1" noChangeArrowheads="1"/>
            </p:cNvSpPr>
            <p:nvPr/>
          </p:nvSpPr>
          <p:spPr bwMode="auto">
            <a:xfrm>
              <a:off x="654" y="1638"/>
              <a:ext cx="972" cy="5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sz="1000" b="1" i="1"/>
                <a:t>Gamma-spectrometer</a:t>
              </a:r>
            </a:p>
            <a:p>
              <a:r>
                <a:rPr lang="en-US" sz="1000" b="1" i="1"/>
                <a:t>(FP measurement</a:t>
              </a:r>
            </a:p>
            <a:p>
              <a:r>
                <a:rPr lang="en-US" sz="1000" b="1" i="1"/>
                <a:t>in the filter)</a:t>
              </a:r>
              <a:endParaRPr lang="ru-RU" sz="1000" b="1" i="1"/>
            </a:p>
          </p:txBody>
        </p:sp>
        <p:sp>
          <p:nvSpPr>
            <p:cNvPr id="61486" name="Text Box 46"/>
            <p:cNvSpPr txBox="1">
              <a:spLocks noChangeAspect="1" noChangeArrowheads="1"/>
            </p:cNvSpPr>
            <p:nvPr/>
          </p:nvSpPr>
          <p:spPr bwMode="auto">
            <a:xfrm>
              <a:off x="705" y="2071"/>
              <a:ext cx="937" cy="5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sz="1000" b="1" i="1"/>
                <a:t>Gamma-spectrometer</a:t>
              </a:r>
            </a:p>
            <a:p>
              <a:r>
                <a:rPr lang="en-US" sz="1000" b="1" i="1"/>
                <a:t>(FP measurement</a:t>
              </a:r>
            </a:p>
            <a:p>
              <a:r>
                <a:rPr lang="en-US" sz="1000" b="1" i="1"/>
                <a:t>in the specimen)</a:t>
              </a:r>
              <a:endParaRPr lang="ru-RU" sz="1000" b="1"/>
            </a:p>
          </p:txBody>
        </p:sp>
        <p:sp>
          <p:nvSpPr>
            <p:cNvPr id="61487" name="Text Box 47"/>
            <p:cNvSpPr txBox="1">
              <a:spLocks noChangeAspect="1" noChangeArrowheads="1"/>
            </p:cNvSpPr>
            <p:nvPr/>
          </p:nvSpPr>
          <p:spPr bwMode="auto">
            <a:xfrm>
              <a:off x="1044" y="2908"/>
              <a:ext cx="639" cy="3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sz="1000" b="1" i="1"/>
                <a:t>Protective gas line</a:t>
              </a:r>
            </a:p>
          </p:txBody>
        </p:sp>
        <p:sp>
          <p:nvSpPr>
            <p:cNvPr id="61488" name="Line 48"/>
            <p:cNvSpPr>
              <a:spLocks noChangeAspect="1" noChangeShapeType="1"/>
            </p:cNvSpPr>
            <p:nvPr/>
          </p:nvSpPr>
          <p:spPr bwMode="auto">
            <a:xfrm flipV="1">
              <a:off x="2870" y="3593"/>
              <a:ext cx="0" cy="337"/>
            </a:xfrm>
            <a:prstGeom prst="line">
              <a:avLst/>
            </a:prstGeom>
            <a:noFill/>
            <a:ln w="9525">
              <a:solidFill>
                <a:srgbClr val="000000"/>
              </a:solidFill>
              <a:round/>
              <a:headEnd/>
              <a:tailEnd type="stealth" w="sm" len="med"/>
            </a:ln>
            <a:extLst>
              <a:ext uri="{909E8E84-426E-40DD-AFC4-6F175D3DCCD1}">
                <a14:hiddenFill xmlns:a14="http://schemas.microsoft.com/office/drawing/2010/main">
                  <a:noFill/>
                </a14:hiddenFill>
              </a:ext>
            </a:extLst>
          </p:spPr>
          <p:txBody>
            <a:bodyPr/>
            <a:lstStyle/>
            <a:p>
              <a:endParaRPr lang="de-DE"/>
            </a:p>
          </p:txBody>
        </p:sp>
        <p:sp>
          <p:nvSpPr>
            <p:cNvPr id="61489" name="Line 49"/>
            <p:cNvSpPr>
              <a:spLocks noChangeAspect="1" noChangeShapeType="1"/>
            </p:cNvSpPr>
            <p:nvPr/>
          </p:nvSpPr>
          <p:spPr bwMode="auto">
            <a:xfrm rot="5400000" flipV="1">
              <a:off x="2494" y="3483"/>
              <a:ext cx="0" cy="141"/>
            </a:xfrm>
            <a:prstGeom prst="line">
              <a:avLst/>
            </a:prstGeom>
            <a:noFill/>
            <a:ln w="6350">
              <a:solidFill>
                <a:srgbClr val="000000"/>
              </a:solidFill>
              <a:round/>
              <a:headEnd/>
              <a:tailEnd type="stealth" w="sm" len="med"/>
            </a:ln>
            <a:extLst>
              <a:ext uri="{909E8E84-426E-40DD-AFC4-6F175D3DCCD1}">
                <a14:hiddenFill xmlns:a14="http://schemas.microsoft.com/office/drawing/2010/main">
                  <a:noFill/>
                </a14:hiddenFill>
              </a:ext>
            </a:extLst>
          </p:spPr>
          <p:txBody>
            <a:bodyPr/>
            <a:lstStyle/>
            <a:p>
              <a:endParaRPr lang="de-DE"/>
            </a:p>
          </p:txBody>
        </p:sp>
        <p:sp>
          <p:nvSpPr>
            <p:cNvPr id="61490" name="Text Box 50"/>
            <p:cNvSpPr txBox="1">
              <a:spLocks noChangeAspect="1" noChangeArrowheads="1"/>
            </p:cNvSpPr>
            <p:nvPr/>
          </p:nvSpPr>
          <p:spPr bwMode="auto">
            <a:xfrm flipH="1">
              <a:off x="1776" y="2806"/>
              <a:ext cx="648" cy="3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just"/>
              <a:r>
                <a:rPr lang="en-GB" sz="1000" b="1" i="1"/>
                <a:t>Specimen  </a:t>
              </a:r>
            </a:p>
            <a:p>
              <a:pPr algn="just"/>
              <a:r>
                <a:rPr lang="en-GB" sz="1000" b="1" i="1"/>
                <a:t>holder</a:t>
              </a:r>
            </a:p>
          </p:txBody>
        </p:sp>
        <p:sp>
          <p:nvSpPr>
            <p:cNvPr id="61491" name="Text Box 51"/>
            <p:cNvSpPr txBox="1">
              <a:spLocks noChangeAspect="1" noChangeArrowheads="1"/>
            </p:cNvSpPr>
            <p:nvPr/>
          </p:nvSpPr>
          <p:spPr bwMode="auto">
            <a:xfrm>
              <a:off x="1964" y="1557"/>
              <a:ext cx="618" cy="2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ctr"/>
              <a:r>
                <a:rPr lang="en-US" sz="1000" b="1" i="1"/>
                <a:t>Specimen</a:t>
              </a:r>
            </a:p>
          </p:txBody>
        </p:sp>
        <p:sp>
          <p:nvSpPr>
            <p:cNvPr id="61492" name="Text Box 52"/>
            <p:cNvSpPr txBox="1">
              <a:spLocks noChangeAspect="1" noChangeArrowheads="1"/>
            </p:cNvSpPr>
            <p:nvPr/>
          </p:nvSpPr>
          <p:spPr bwMode="auto">
            <a:xfrm>
              <a:off x="4402" y="1421"/>
              <a:ext cx="870" cy="3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ctr"/>
              <a:r>
                <a:rPr lang="en-GB" sz="1000" b="1" i="1"/>
                <a:t>Pressure</a:t>
              </a:r>
            </a:p>
            <a:p>
              <a:pPr algn="ctr"/>
              <a:r>
                <a:rPr lang="en-GB" sz="1000" b="1" i="1"/>
                <a:t>transducer</a:t>
              </a:r>
            </a:p>
          </p:txBody>
        </p:sp>
        <p:sp>
          <p:nvSpPr>
            <p:cNvPr id="61493" name="Text Box 53"/>
            <p:cNvSpPr txBox="1">
              <a:spLocks noChangeAspect="1" noChangeArrowheads="1"/>
            </p:cNvSpPr>
            <p:nvPr/>
          </p:nvSpPr>
          <p:spPr bwMode="auto">
            <a:xfrm>
              <a:off x="1780" y="818"/>
              <a:ext cx="1103" cy="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ctr"/>
              <a:r>
                <a:rPr lang="en-GB" sz="1400" b="1" i="1"/>
                <a:t>Hot cell</a:t>
              </a:r>
              <a:endParaRPr lang="ru-RU" sz="1400" b="1" i="1"/>
            </a:p>
          </p:txBody>
        </p:sp>
        <p:sp>
          <p:nvSpPr>
            <p:cNvPr id="61494" name="Line 54"/>
            <p:cNvSpPr>
              <a:spLocks noChangeAspect="1" noChangeShapeType="1"/>
            </p:cNvSpPr>
            <p:nvPr/>
          </p:nvSpPr>
          <p:spPr bwMode="auto">
            <a:xfrm flipH="1">
              <a:off x="2774" y="1256"/>
              <a:ext cx="506" cy="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de-DE"/>
            </a:p>
          </p:txBody>
        </p:sp>
        <p:sp>
          <p:nvSpPr>
            <p:cNvPr id="61495" name="Freeform 55"/>
            <p:cNvSpPr>
              <a:spLocks noChangeAspect="1"/>
            </p:cNvSpPr>
            <p:nvPr/>
          </p:nvSpPr>
          <p:spPr bwMode="auto">
            <a:xfrm>
              <a:off x="4256" y="2018"/>
              <a:ext cx="140" cy="285"/>
            </a:xfrm>
            <a:custGeom>
              <a:avLst/>
              <a:gdLst>
                <a:gd name="T0" fmla="*/ 148 w 293"/>
                <a:gd name="T1" fmla="*/ 25 h 595"/>
                <a:gd name="T2" fmla="*/ 10 w 293"/>
                <a:gd name="T3" fmla="*/ 82 h 595"/>
                <a:gd name="T4" fmla="*/ 148 w 293"/>
                <a:gd name="T5" fmla="*/ 195 h 595"/>
                <a:gd name="T6" fmla="*/ 289 w 293"/>
                <a:gd name="T7" fmla="*/ 138 h 595"/>
                <a:gd name="T8" fmla="*/ 148 w 293"/>
                <a:gd name="T9" fmla="*/ 81 h 595"/>
                <a:gd name="T10" fmla="*/ 5 w 293"/>
                <a:gd name="T11" fmla="*/ 190 h 595"/>
                <a:gd name="T12" fmla="*/ 151 w 293"/>
                <a:gd name="T13" fmla="*/ 310 h 595"/>
                <a:gd name="T14" fmla="*/ 289 w 293"/>
                <a:gd name="T15" fmla="*/ 251 h 595"/>
                <a:gd name="T16" fmla="*/ 146 w 293"/>
                <a:gd name="T17" fmla="*/ 190 h 595"/>
                <a:gd name="T18" fmla="*/ 10 w 293"/>
                <a:gd name="T19" fmla="*/ 310 h 595"/>
                <a:gd name="T20" fmla="*/ 154 w 293"/>
                <a:gd name="T21" fmla="*/ 425 h 595"/>
                <a:gd name="T22" fmla="*/ 290 w 293"/>
                <a:gd name="T23" fmla="*/ 365 h 595"/>
                <a:gd name="T24" fmla="*/ 146 w 293"/>
                <a:gd name="T25" fmla="*/ 305 h 595"/>
                <a:gd name="T26" fmla="*/ 0 w 293"/>
                <a:gd name="T27" fmla="*/ 411 h 595"/>
                <a:gd name="T28" fmla="*/ 146 w 293"/>
                <a:gd name="T29" fmla="*/ 538 h 595"/>
                <a:gd name="T30" fmla="*/ 293 w 293"/>
                <a:gd name="T31" fmla="*/ 478 h 595"/>
                <a:gd name="T32" fmla="*/ 149 w 293"/>
                <a:gd name="T33" fmla="*/ 423 h 595"/>
                <a:gd name="T34" fmla="*/ 12 w 293"/>
                <a:gd name="T35" fmla="*/ 528 h 595"/>
                <a:gd name="T36" fmla="*/ 146 w 293"/>
                <a:gd name="T37" fmla="*/ 595 h 5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93" h="595">
                  <a:moveTo>
                    <a:pt x="148" y="25"/>
                  </a:moveTo>
                  <a:cubicBezTo>
                    <a:pt x="101" y="0"/>
                    <a:pt x="10" y="54"/>
                    <a:pt x="10" y="82"/>
                  </a:cubicBezTo>
                  <a:cubicBezTo>
                    <a:pt x="10" y="110"/>
                    <a:pt x="102" y="186"/>
                    <a:pt x="148" y="195"/>
                  </a:cubicBezTo>
                  <a:cubicBezTo>
                    <a:pt x="194" y="204"/>
                    <a:pt x="289" y="157"/>
                    <a:pt x="289" y="138"/>
                  </a:cubicBezTo>
                  <a:cubicBezTo>
                    <a:pt x="289" y="119"/>
                    <a:pt x="195" y="72"/>
                    <a:pt x="148" y="81"/>
                  </a:cubicBezTo>
                  <a:cubicBezTo>
                    <a:pt x="101" y="90"/>
                    <a:pt x="5" y="152"/>
                    <a:pt x="5" y="190"/>
                  </a:cubicBezTo>
                  <a:cubicBezTo>
                    <a:pt x="5" y="228"/>
                    <a:pt x="104" y="300"/>
                    <a:pt x="151" y="310"/>
                  </a:cubicBezTo>
                  <a:cubicBezTo>
                    <a:pt x="198" y="320"/>
                    <a:pt x="290" y="271"/>
                    <a:pt x="289" y="251"/>
                  </a:cubicBezTo>
                  <a:cubicBezTo>
                    <a:pt x="288" y="231"/>
                    <a:pt x="192" y="180"/>
                    <a:pt x="146" y="190"/>
                  </a:cubicBezTo>
                  <a:cubicBezTo>
                    <a:pt x="100" y="200"/>
                    <a:pt x="9" y="271"/>
                    <a:pt x="10" y="310"/>
                  </a:cubicBezTo>
                  <a:cubicBezTo>
                    <a:pt x="11" y="349"/>
                    <a:pt x="107" y="416"/>
                    <a:pt x="154" y="425"/>
                  </a:cubicBezTo>
                  <a:cubicBezTo>
                    <a:pt x="201" y="434"/>
                    <a:pt x="291" y="385"/>
                    <a:pt x="290" y="365"/>
                  </a:cubicBezTo>
                  <a:cubicBezTo>
                    <a:pt x="289" y="345"/>
                    <a:pt x="194" y="297"/>
                    <a:pt x="146" y="305"/>
                  </a:cubicBezTo>
                  <a:cubicBezTo>
                    <a:pt x="98" y="313"/>
                    <a:pt x="0" y="372"/>
                    <a:pt x="0" y="411"/>
                  </a:cubicBezTo>
                  <a:cubicBezTo>
                    <a:pt x="0" y="450"/>
                    <a:pt x="97" y="527"/>
                    <a:pt x="146" y="538"/>
                  </a:cubicBezTo>
                  <a:cubicBezTo>
                    <a:pt x="195" y="549"/>
                    <a:pt x="293" y="497"/>
                    <a:pt x="293" y="478"/>
                  </a:cubicBezTo>
                  <a:cubicBezTo>
                    <a:pt x="293" y="459"/>
                    <a:pt x="196" y="415"/>
                    <a:pt x="149" y="423"/>
                  </a:cubicBezTo>
                  <a:cubicBezTo>
                    <a:pt x="102" y="431"/>
                    <a:pt x="12" y="499"/>
                    <a:pt x="12" y="528"/>
                  </a:cubicBezTo>
                  <a:cubicBezTo>
                    <a:pt x="4" y="554"/>
                    <a:pt x="96" y="595"/>
                    <a:pt x="146" y="595"/>
                  </a:cubicBezTo>
                </a:path>
              </a:pathLst>
            </a:custGeom>
            <a:noFill/>
            <a:ln w="15875">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de-DE"/>
            </a:p>
          </p:txBody>
        </p:sp>
        <p:grpSp>
          <p:nvGrpSpPr>
            <p:cNvPr id="61496" name="Group 56"/>
            <p:cNvGrpSpPr>
              <a:grpSpLocks noChangeAspect="1"/>
            </p:cNvGrpSpPr>
            <p:nvPr/>
          </p:nvGrpSpPr>
          <p:grpSpPr bwMode="auto">
            <a:xfrm>
              <a:off x="4402" y="2044"/>
              <a:ext cx="210" cy="210"/>
              <a:chOff x="13210" y="4635"/>
              <a:chExt cx="1896" cy="1908"/>
            </a:xfrm>
          </p:grpSpPr>
          <p:sp>
            <p:nvSpPr>
              <p:cNvPr id="61497" name="Oval 57"/>
              <p:cNvSpPr>
                <a:spLocks noChangeAspect="1" noChangeArrowheads="1"/>
              </p:cNvSpPr>
              <p:nvPr/>
            </p:nvSpPr>
            <p:spPr bwMode="auto">
              <a:xfrm>
                <a:off x="13956" y="4647"/>
                <a:ext cx="404" cy="1896"/>
              </a:xfrm>
              <a:prstGeom prst="ellipse">
                <a:avLst/>
              </a:prstGeom>
              <a:noFill/>
              <a:ln w="9525">
                <a:solidFill>
                  <a:srgbClr val="00FF00"/>
                </a:solidFill>
                <a:round/>
                <a:headEnd/>
                <a:tailEnd/>
              </a:ln>
              <a:extLst>
                <a:ext uri="{909E8E84-426E-40DD-AFC4-6F175D3DCCD1}">
                  <a14:hiddenFill xmlns:a14="http://schemas.microsoft.com/office/drawing/2010/main">
                    <a:solidFill>
                      <a:srgbClr val="FFFFFF"/>
                    </a:solidFill>
                  </a14:hiddenFill>
                </a:ext>
              </a:extLst>
            </p:spPr>
            <p:txBody>
              <a:bodyPr/>
              <a:lstStyle/>
              <a:p>
                <a:endParaRPr lang="de-DE"/>
              </a:p>
            </p:txBody>
          </p:sp>
          <p:sp>
            <p:nvSpPr>
              <p:cNvPr id="61498" name="Oval 58"/>
              <p:cNvSpPr>
                <a:spLocks noChangeAspect="1" noChangeArrowheads="1"/>
              </p:cNvSpPr>
              <p:nvPr/>
            </p:nvSpPr>
            <p:spPr bwMode="auto">
              <a:xfrm rot="2684474">
                <a:off x="13992" y="4635"/>
                <a:ext cx="404" cy="1896"/>
              </a:xfrm>
              <a:prstGeom prst="ellipse">
                <a:avLst/>
              </a:prstGeom>
              <a:noFill/>
              <a:ln w="9525">
                <a:solidFill>
                  <a:srgbClr val="00FF00"/>
                </a:solidFill>
                <a:round/>
                <a:headEnd/>
                <a:tailEnd/>
              </a:ln>
              <a:extLst>
                <a:ext uri="{909E8E84-426E-40DD-AFC4-6F175D3DCCD1}">
                  <a14:hiddenFill xmlns:a14="http://schemas.microsoft.com/office/drawing/2010/main">
                    <a:solidFill>
                      <a:srgbClr val="FFFFFF"/>
                    </a:solidFill>
                  </a14:hiddenFill>
                </a:ext>
              </a:extLst>
            </p:spPr>
            <p:txBody>
              <a:bodyPr/>
              <a:lstStyle/>
              <a:p>
                <a:endParaRPr lang="de-DE"/>
              </a:p>
            </p:txBody>
          </p:sp>
          <p:sp>
            <p:nvSpPr>
              <p:cNvPr id="61499" name="Oval 59"/>
              <p:cNvSpPr>
                <a:spLocks noChangeAspect="1" noChangeArrowheads="1"/>
              </p:cNvSpPr>
              <p:nvPr/>
            </p:nvSpPr>
            <p:spPr bwMode="auto">
              <a:xfrm rot="18662678" flipH="1">
                <a:off x="13956" y="4668"/>
                <a:ext cx="404" cy="1896"/>
              </a:xfrm>
              <a:prstGeom prst="ellipse">
                <a:avLst/>
              </a:prstGeom>
              <a:noFill/>
              <a:ln w="9525">
                <a:solidFill>
                  <a:srgbClr val="00FF00"/>
                </a:solidFill>
                <a:round/>
                <a:headEnd/>
                <a:tailEnd/>
              </a:ln>
              <a:extLst>
                <a:ext uri="{909E8E84-426E-40DD-AFC4-6F175D3DCCD1}">
                  <a14:hiddenFill xmlns:a14="http://schemas.microsoft.com/office/drawing/2010/main">
                    <a:solidFill>
                      <a:srgbClr val="FFFFFF"/>
                    </a:solidFill>
                  </a14:hiddenFill>
                </a:ext>
              </a:extLst>
            </p:spPr>
            <p:txBody>
              <a:bodyPr/>
              <a:lstStyle/>
              <a:p>
                <a:endParaRPr lang="de-DE"/>
              </a:p>
            </p:txBody>
          </p:sp>
          <p:sp>
            <p:nvSpPr>
              <p:cNvPr id="61500" name="Oval 60"/>
              <p:cNvSpPr>
                <a:spLocks noChangeAspect="1" noChangeArrowheads="1"/>
              </p:cNvSpPr>
              <p:nvPr/>
            </p:nvSpPr>
            <p:spPr bwMode="auto">
              <a:xfrm>
                <a:off x="14034" y="5506"/>
                <a:ext cx="228" cy="228"/>
              </a:xfrm>
              <a:prstGeom prst="ellipse">
                <a:avLst/>
              </a:prstGeom>
              <a:solidFill>
                <a:srgbClr val="000000"/>
              </a:solidFill>
              <a:ln w="9525">
                <a:solidFill>
                  <a:srgbClr val="00FF00"/>
                </a:solidFill>
                <a:round/>
                <a:headEnd/>
                <a:tailEnd/>
              </a:ln>
            </p:spPr>
            <p:txBody>
              <a:bodyPr/>
              <a:lstStyle/>
              <a:p>
                <a:endParaRPr lang="de-DE"/>
              </a:p>
            </p:txBody>
          </p:sp>
        </p:grpSp>
        <p:sp>
          <p:nvSpPr>
            <p:cNvPr id="61501" name="Rectangle 61"/>
            <p:cNvSpPr>
              <a:spLocks noChangeAspect="1" noChangeArrowheads="1"/>
            </p:cNvSpPr>
            <p:nvPr/>
          </p:nvSpPr>
          <p:spPr bwMode="auto">
            <a:xfrm>
              <a:off x="4286" y="2073"/>
              <a:ext cx="82" cy="190"/>
            </a:xfrm>
            <a:prstGeom prst="rect">
              <a:avLst/>
            </a:prstGeom>
            <a:noFill/>
            <a:ln w="1587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de-DE"/>
            </a:p>
          </p:txBody>
        </p:sp>
        <p:sp>
          <p:nvSpPr>
            <p:cNvPr id="61502" name="Text Box 62"/>
            <p:cNvSpPr txBox="1">
              <a:spLocks noChangeAspect="1" noChangeArrowheads="1"/>
            </p:cNvSpPr>
            <p:nvPr/>
          </p:nvSpPr>
          <p:spPr bwMode="auto">
            <a:xfrm>
              <a:off x="4605" y="1960"/>
              <a:ext cx="884" cy="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sz="1000" b="1" i="1"/>
                <a:t>Gamma-spectrometer</a:t>
              </a:r>
            </a:p>
            <a:p>
              <a:r>
                <a:rPr lang="en-US" sz="1000" b="1" i="1"/>
                <a:t>(GFP measurement)</a:t>
              </a:r>
            </a:p>
          </p:txBody>
        </p:sp>
        <p:sp>
          <p:nvSpPr>
            <p:cNvPr id="61503" name="Line 63"/>
            <p:cNvSpPr>
              <a:spLocks noChangeAspect="1" noChangeShapeType="1"/>
            </p:cNvSpPr>
            <p:nvPr/>
          </p:nvSpPr>
          <p:spPr bwMode="auto">
            <a:xfrm flipH="1">
              <a:off x="2330" y="3554"/>
              <a:ext cx="355" cy="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de-DE"/>
            </a:p>
          </p:txBody>
        </p:sp>
        <p:sp>
          <p:nvSpPr>
            <p:cNvPr id="61504" name="Text Box 64"/>
            <p:cNvSpPr txBox="1">
              <a:spLocks noChangeAspect="1" noChangeArrowheads="1"/>
            </p:cNvSpPr>
            <p:nvPr/>
          </p:nvSpPr>
          <p:spPr bwMode="auto">
            <a:xfrm>
              <a:off x="1583" y="3468"/>
              <a:ext cx="864" cy="2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just"/>
              <a:r>
                <a:rPr lang="en-GB" sz="1000" b="1" i="1"/>
                <a:t>Intel steam line</a:t>
              </a:r>
            </a:p>
          </p:txBody>
        </p:sp>
        <p:grpSp>
          <p:nvGrpSpPr>
            <p:cNvPr id="61505" name="Group 65"/>
            <p:cNvGrpSpPr>
              <a:grpSpLocks noChangeAspect="1"/>
            </p:cNvGrpSpPr>
            <p:nvPr/>
          </p:nvGrpSpPr>
          <p:grpSpPr bwMode="auto">
            <a:xfrm>
              <a:off x="1502" y="2183"/>
              <a:ext cx="209" cy="211"/>
              <a:chOff x="13210" y="4635"/>
              <a:chExt cx="1896" cy="1908"/>
            </a:xfrm>
          </p:grpSpPr>
          <p:sp>
            <p:nvSpPr>
              <p:cNvPr id="61506" name="Oval 66"/>
              <p:cNvSpPr>
                <a:spLocks noChangeAspect="1" noChangeArrowheads="1"/>
              </p:cNvSpPr>
              <p:nvPr/>
            </p:nvSpPr>
            <p:spPr bwMode="auto">
              <a:xfrm>
                <a:off x="13956" y="4647"/>
                <a:ext cx="404" cy="1896"/>
              </a:xfrm>
              <a:prstGeom prst="ellipse">
                <a:avLst/>
              </a:prstGeom>
              <a:noFill/>
              <a:ln w="9525">
                <a:solidFill>
                  <a:srgbClr val="00FF00"/>
                </a:solidFill>
                <a:round/>
                <a:headEnd/>
                <a:tailEnd/>
              </a:ln>
              <a:extLst>
                <a:ext uri="{909E8E84-426E-40DD-AFC4-6F175D3DCCD1}">
                  <a14:hiddenFill xmlns:a14="http://schemas.microsoft.com/office/drawing/2010/main">
                    <a:solidFill>
                      <a:srgbClr val="FFFFFF"/>
                    </a:solidFill>
                  </a14:hiddenFill>
                </a:ext>
              </a:extLst>
            </p:spPr>
            <p:txBody>
              <a:bodyPr/>
              <a:lstStyle/>
              <a:p>
                <a:endParaRPr lang="de-DE"/>
              </a:p>
            </p:txBody>
          </p:sp>
          <p:sp>
            <p:nvSpPr>
              <p:cNvPr id="61507" name="Oval 67"/>
              <p:cNvSpPr>
                <a:spLocks noChangeAspect="1" noChangeArrowheads="1"/>
              </p:cNvSpPr>
              <p:nvPr/>
            </p:nvSpPr>
            <p:spPr bwMode="auto">
              <a:xfrm rot="2684474">
                <a:off x="13992" y="4635"/>
                <a:ext cx="404" cy="1896"/>
              </a:xfrm>
              <a:prstGeom prst="ellipse">
                <a:avLst/>
              </a:prstGeom>
              <a:noFill/>
              <a:ln w="9525">
                <a:solidFill>
                  <a:srgbClr val="00FF00"/>
                </a:solidFill>
                <a:round/>
                <a:headEnd/>
                <a:tailEnd/>
              </a:ln>
              <a:extLst>
                <a:ext uri="{909E8E84-426E-40DD-AFC4-6F175D3DCCD1}">
                  <a14:hiddenFill xmlns:a14="http://schemas.microsoft.com/office/drawing/2010/main">
                    <a:solidFill>
                      <a:srgbClr val="FFFFFF"/>
                    </a:solidFill>
                  </a14:hiddenFill>
                </a:ext>
              </a:extLst>
            </p:spPr>
            <p:txBody>
              <a:bodyPr/>
              <a:lstStyle/>
              <a:p>
                <a:endParaRPr lang="de-DE"/>
              </a:p>
            </p:txBody>
          </p:sp>
          <p:sp>
            <p:nvSpPr>
              <p:cNvPr id="61508" name="Oval 68"/>
              <p:cNvSpPr>
                <a:spLocks noChangeAspect="1" noChangeArrowheads="1"/>
              </p:cNvSpPr>
              <p:nvPr/>
            </p:nvSpPr>
            <p:spPr bwMode="auto">
              <a:xfrm rot="18662678" flipH="1">
                <a:off x="13956" y="4668"/>
                <a:ext cx="404" cy="1896"/>
              </a:xfrm>
              <a:prstGeom prst="ellipse">
                <a:avLst/>
              </a:prstGeom>
              <a:noFill/>
              <a:ln w="9525">
                <a:solidFill>
                  <a:srgbClr val="00FF00"/>
                </a:solidFill>
                <a:round/>
                <a:headEnd/>
                <a:tailEnd/>
              </a:ln>
              <a:extLst>
                <a:ext uri="{909E8E84-426E-40DD-AFC4-6F175D3DCCD1}">
                  <a14:hiddenFill xmlns:a14="http://schemas.microsoft.com/office/drawing/2010/main">
                    <a:solidFill>
                      <a:srgbClr val="FFFFFF"/>
                    </a:solidFill>
                  </a14:hiddenFill>
                </a:ext>
              </a:extLst>
            </p:spPr>
            <p:txBody>
              <a:bodyPr/>
              <a:lstStyle/>
              <a:p>
                <a:endParaRPr lang="de-DE"/>
              </a:p>
            </p:txBody>
          </p:sp>
          <p:sp>
            <p:nvSpPr>
              <p:cNvPr id="61509" name="Oval 69"/>
              <p:cNvSpPr>
                <a:spLocks noChangeAspect="1" noChangeArrowheads="1"/>
              </p:cNvSpPr>
              <p:nvPr/>
            </p:nvSpPr>
            <p:spPr bwMode="auto">
              <a:xfrm>
                <a:off x="14034" y="5506"/>
                <a:ext cx="228" cy="228"/>
              </a:xfrm>
              <a:prstGeom prst="ellipse">
                <a:avLst/>
              </a:prstGeom>
              <a:solidFill>
                <a:srgbClr val="000000"/>
              </a:solidFill>
              <a:ln w="9525">
                <a:solidFill>
                  <a:srgbClr val="00FF00"/>
                </a:solidFill>
                <a:round/>
                <a:headEnd/>
                <a:tailEnd/>
              </a:ln>
            </p:spPr>
            <p:txBody>
              <a:bodyPr/>
              <a:lstStyle/>
              <a:p>
                <a:endParaRPr lang="de-DE"/>
              </a:p>
            </p:txBody>
          </p:sp>
        </p:grpSp>
        <p:sp>
          <p:nvSpPr>
            <p:cNvPr id="61510" name="Rectangle 70"/>
            <p:cNvSpPr>
              <a:spLocks noChangeAspect="1" noChangeArrowheads="1"/>
            </p:cNvSpPr>
            <p:nvPr/>
          </p:nvSpPr>
          <p:spPr bwMode="auto">
            <a:xfrm>
              <a:off x="4558" y="2548"/>
              <a:ext cx="164" cy="353"/>
            </a:xfrm>
            <a:prstGeom prst="rect">
              <a:avLst/>
            </a:prstGeom>
            <a:solidFill>
              <a:srgbClr val="FFFFFF"/>
            </a:solidFill>
            <a:ln w="15875">
              <a:solidFill>
                <a:srgbClr val="000000"/>
              </a:solidFill>
              <a:miter lim="800000"/>
              <a:headEnd/>
              <a:tailEnd/>
            </a:ln>
          </p:spPr>
          <p:txBody>
            <a:bodyPr/>
            <a:lstStyle/>
            <a:p>
              <a:endParaRPr lang="de-DE"/>
            </a:p>
          </p:txBody>
        </p:sp>
        <p:sp>
          <p:nvSpPr>
            <p:cNvPr id="61511" name="Freeform 71"/>
            <p:cNvSpPr>
              <a:spLocks noChangeAspect="1"/>
            </p:cNvSpPr>
            <p:nvPr/>
          </p:nvSpPr>
          <p:spPr bwMode="auto">
            <a:xfrm flipH="1">
              <a:off x="4330" y="2417"/>
              <a:ext cx="157" cy="666"/>
            </a:xfrm>
            <a:custGeom>
              <a:avLst/>
              <a:gdLst>
                <a:gd name="T0" fmla="*/ 328 w 328"/>
                <a:gd name="T1" fmla="*/ 0 h 1387"/>
                <a:gd name="T2" fmla="*/ 5 w 328"/>
                <a:gd name="T3" fmla="*/ 3 h 1387"/>
                <a:gd name="T4" fmla="*/ 0 w 328"/>
                <a:gd name="T5" fmla="*/ 1387 h 1387"/>
                <a:gd name="T6" fmla="*/ 328 w 328"/>
                <a:gd name="T7" fmla="*/ 1382 h 1387"/>
              </a:gdLst>
              <a:ahLst/>
              <a:cxnLst>
                <a:cxn ang="0">
                  <a:pos x="T0" y="T1"/>
                </a:cxn>
                <a:cxn ang="0">
                  <a:pos x="T2" y="T3"/>
                </a:cxn>
                <a:cxn ang="0">
                  <a:pos x="T4" y="T5"/>
                </a:cxn>
                <a:cxn ang="0">
                  <a:pos x="T6" y="T7"/>
                </a:cxn>
              </a:cxnLst>
              <a:rect l="0" t="0" r="r" b="b"/>
              <a:pathLst>
                <a:path w="328" h="1387">
                  <a:moveTo>
                    <a:pt x="328" y="0"/>
                  </a:moveTo>
                  <a:lnTo>
                    <a:pt x="5" y="3"/>
                  </a:lnTo>
                  <a:lnTo>
                    <a:pt x="0" y="1387"/>
                  </a:lnTo>
                  <a:lnTo>
                    <a:pt x="328" y="1382"/>
                  </a:lnTo>
                </a:path>
              </a:pathLst>
            </a:custGeom>
            <a:noFill/>
            <a:ln w="9525">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de-DE"/>
            </a:p>
          </p:txBody>
        </p:sp>
        <p:sp>
          <p:nvSpPr>
            <p:cNvPr id="61512" name="Freeform 72"/>
            <p:cNvSpPr>
              <a:spLocks noChangeAspect="1"/>
            </p:cNvSpPr>
            <p:nvPr/>
          </p:nvSpPr>
          <p:spPr bwMode="auto">
            <a:xfrm>
              <a:off x="4469" y="2700"/>
              <a:ext cx="38" cy="57"/>
            </a:xfrm>
            <a:custGeom>
              <a:avLst/>
              <a:gdLst>
                <a:gd name="T0" fmla="*/ 0 w 227"/>
                <a:gd name="T1" fmla="*/ 0 h 340"/>
                <a:gd name="T2" fmla="*/ 227 w 227"/>
                <a:gd name="T3" fmla="*/ 0 h 340"/>
                <a:gd name="T4" fmla="*/ 0 w 227"/>
                <a:gd name="T5" fmla="*/ 340 h 340"/>
                <a:gd name="T6" fmla="*/ 227 w 227"/>
                <a:gd name="T7" fmla="*/ 340 h 340"/>
                <a:gd name="T8" fmla="*/ 0 w 227"/>
                <a:gd name="T9" fmla="*/ 0 h 340"/>
              </a:gdLst>
              <a:ahLst/>
              <a:cxnLst>
                <a:cxn ang="0">
                  <a:pos x="T0" y="T1"/>
                </a:cxn>
                <a:cxn ang="0">
                  <a:pos x="T2" y="T3"/>
                </a:cxn>
                <a:cxn ang="0">
                  <a:pos x="T4" y="T5"/>
                </a:cxn>
                <a:cxn ang="0">
                  <a:pos x="T6" y="T7"/>
                </a:cxn>
                <a:cxn ang="0">
                  <a:pos x="T8" y="T9"/>
                </a:cxn>
              </a:cxnLst>
              <a:rect l="0" t="0" r="r" b="b"/>
              <a:pathLst>
                <a:path w="227" h="340">
                  <a:moveTo>
                    <a:pt x="0" y="0"/>
                  </a:moveTo>
                  <a:lnTo>
                    <a:pt x="227" y="0"/>
                  </a:lnTo>
                  <a:lnTo>
                    <a:pt x="0" y="340"/>
                  </a:lnTo>
                  <a:lnTo>
                    <a:pt x="227" y="340"/>
                  </a:lnTo>
                  <a:lnTo>
                    <a:pt x="0" y="0"/>
                  </a:lnTo>
                  <a:close/>
                </a:path>
              </a:pathLst>
            </a:custGeom>
            <a:solidFill>
              <a:srgbClr val="FFFFFF"/>
            </a:solidFill>
            <a:ln w="9525">
              <a:solidFill>
                <a:srgbClr val="000000"/>
              </a:solidFill>
              <a:round/>
              <a:headEnd/>
              <a:tailEnd/>
            </a:ln>
          </p:spPr>
          <p:txBody>
            <a:bodyPr/>
            <a:lstStyle/>
            <a:p>
              <a:endParaRPr lang="de-DE"/>
            </a:p>
          </p:txBody>
        </p:sp>
        <p:sp>
          <p:nvSpPr>
            <p:cNvPr id="61513" name="Freeform 73"/>
            <p:cNvSpPr>
              <a:spLocks noChangeAspect="1"/>
            </p:cNvSpPr>
            <p:nvPr/>
          </p:nvSpPr>
          <p:spPr bwMode="auto">
            <a:xfrm>
              <a:off x="4461" y="2507"/>
              <a:ext cx="55" cy="82"/>
            </a:xfrm>
            <a:custGeom>
              <a:avLst/>
              <a:gdLst>
                <a:gd name="T0" fmla="*/ 0 w 227"/>
                <a:gd name="T1" fmla="*/ 0 h 340"/>
                <a:gd name="T2" fmla="*/ 227 w 227"/>
                <a:gd name="T3" fmla="*/ 0 h 340"/>
                <a:gd name="T4" fmla="*/ 0 w 227"/>
                <a:gd name="T5" fmla="*/ 340 h 340"/>
                <a:gd name="T6" fmla="*/ 227 w 227"/>
                <a:gd name="T7" fmla="*/ 340 h 340"/>
                <a:gd name="T8" fmla="*/ 0 w 227"/>
                <a:gd name="T9" fmla="*/ 0 h 340"/>
              </a:gdLst>
              <a:ahLst/>
              <a:cxnLst>
                <a:cxn ang="0">
                  <a:pos x="T0" y="T1"/>
                </a:cxn>
                <a:cxn ang="0">
                  <a:pos x="T2" y="T3"/>
                </a:cxn>
                <a:cxn ang="0">
                  <a:pos x="T4" y="T5"/>
                </a:cxn>
                <a:cxn ang="0">
                  <a:pos x="T6" y="T7"/>
                </a:cxn>
                <a:cxn ang="0">
                  <a:pos x="T8" y="T9"/>
                </a:cxn>
              </a:cxnLst>
              <a:rect l="0" t="0" r="r" b="b"/>
              <a:pathLst>
                <a:path w="227" h="340">
                  <a:moveTo>
                    <a:pt x="0" y="0"/>
                  </a:moveTo>
                  <a:lnTo>
                    <a:pt x="227" y="0"/>
                  </a:lnTo>
                  <a:lnTo>
                    <a:pt x="0" y="340"/>
                  </a:lnTo>
                  <a:lnTo>
                    <a:pt x="227" y="340"/>
                  </a:lnTo>
                  <a:lnTo>
                    <a:pt x="0" y="0"/>
                  </a:lnTo>
                  <a:close/>
                </a:path>
              </a:pathLst>
            </a:custGeom>
            <a:solidFill>
              <a:srgbClr val="FFFFFF"/>
            </a:solidFill>
            <a:ln w="9525">
              <a:solidFill>
                <a:srgbClr val="000000"/>
              </a:solidFill>
              <a:round/>
              <a:headEnd/>
              <a:tailEnd/>
            </a:ln>
          </p:spPr>
          <p:txBody>
            <a:bodyPr/>
            <a:lstStyle/>
            <a:p>
              <a:endParaRPr lang="de-DE"/>
            </a:p>
          </p:txBody>
        </p:sp>
        <p:sp>
          <p:nvSpPr>
            <p:cNvPr id="61514" name="Freeform 74"/>
            <p:cNvSpPr>
              <a:spLocks noChangeAspect="1"/>
            </p:cNvSpPr>
            <p:nvPr/>
          </p:nvSpPr>
          <p:spPr bwMode="auto">
            <a:xfrm>
              <a:off x="4461" y="2858"/>
              <a:ext cx="55" cy="82"/>
            </a:xfrm>
            <a:custGeom>
              <a:avLst/>
              <a:gdLst>
                <a:gd name="T0" fmla="*/ 0 w 227"/>
                <a:gd name="T1" fmla="*/ 0 h 340"/>
                <a:gd name="T2" fmla="*/ 227 w 227"/>
                <a:gd name="T3" fmla="*/ 0 h 340"/>
                <a:gd name="T4" fmla="*/ 0 w 227"/>
                <a:gd name="T5" fmla="*/ 340 h 340"/>
                <a:gd name="T6" fmla="*/ 227 w 227"/>
                <a:gd name="T7" fmla="*/ 340 h 340"/>
                <a:gd name="T8" fmla="*/ 0 w 227"/>
                <a:gd name="T9" fmla="*/ 0 h 340"/>
              </a:gdLst>
              <a:ahLst/>
              <a:cxnLst>
                <a:cxn ang="0">
                  <a:pos x="T0" y="T1"/>
                </a:cxn>
                <a:cxn ang="0">
                  <a:pos x="T2" y="T3"/>
                </a:cxn>
                <a:cxn ang="0">
                  <a:pos x="T4" y="T5"/>
                </a:cxn>
                <a:cxn ang="0">
                  <a:pos x="T6" y="T7"/>
                </a:cxn>
                <a:cxn ang="0">
                  <a:pos x="T8" y="T9"/>
                </a:cxn>
              </a:cxnLst>
              <a:rect l="0" t="0" r="r" b="b"/>
              <a:pathLst>
                <a:path w="227" h="340">
                  <a:moveTo>
                    <a:pt x="0" y="0"/>
                  </a:moveTo>
                  <a:lnTo>
                    <a:pt x="227" y="0"/>
                  </a:lnTo>
                  <a:lnTo>
                    <a:pt x="0" y="340"/>
                  </a:lnTo>
                  <a:lnTo>
                    <a:pt x="227" y="340"/>
                  </a:lnTo>
                  <a:lnTo>
                    <a:pt x="0" y="0"/>
                  </a:lnTo>
                  <a:close/>
                </a:path>
              </a:pathLst>
            </a:custGeom>
            <a:solidFill>
              <a:srgbClr val="FFFFFF"/>
            </a:solidFill>
            <a:ln w="9525">
              <a:solidFill>
                <a:srgbClr val="000000"/>
              </a:solidFill>
              <a:round/>
              <a:headEnd/>
              <a:tailEnd/>
            </a:ln>
          </p:spPr>
          <p:txBody>
            <a:bodyPr/>
            <a:lstStyle/>
            <a:p>
              <a:endParaRPr lang="de-DE"/>
            </a:p>
          </p:txBody>
        </p:sp>
        <p:sp>
          <p:nvSpPr>
            <p:cNvPr id="61515" name="Freeform 75"/>
            <p:cNvSpPr>
              <a:spLocks noChangeAspect="1"/>
            </p:cNvSpPr>
            <p:nvPr/>
          </p:nvSpPr>
          <p:spPr bwMode="auto">
            <a:xfrm>
              <a:off x="4299" y="2689"/>
              <a:ext cx="54" cy="81"/>
            </a:xfrm>
            <a:custGeom>
              <a:avLst/>
              <a:gdLst>
                <a:gd name="T0" fmla="*/ 0 w 227"/>
                <a:gd name="T1" fmla="*/ 0 h 340"/>
                <a:gd name="T2" fmla="*/ 227 w 227"/>
                <a:gd name="T3" fmla="*/ 0 h 340"/>
                <a:gd name="T4" fmla="*/ 0 w 227"/>
                <a:gd name="T5" fmla="*/ 340 h 340"/>
                <a:gd name="T6" fmla="*/ 227 w 227"/>
                <a:gd name="T7" fmla="*/ 340 h 340"/>
                <a:gd name="T8" fmla="*/ 0 w 227"/>
                <a:gd name="T9" fmla="*/ 0 h 340"/>
              </a:gdLst>
              <a:ahLst/>
              <a:cxnLst>
                <a:cxn ang="0">
                  <a:pos x="T0" y="T1"/>
                </a:cxn>
                <a:cxn ang="0">
                  <a:pos x="T2" y="T3"/>
                </a:cxn>
                <a:cxn ang="0">
                  <a:pos x="T4" y="T5"/>
                </a:cxn>
                <a:cxn ang="0">
                  <a:pos x="T6" y="T7"/>
                </a:cxn>
                <a:cxn ang="0">
                  <a:pos x="T8" y="T9"/>
                </a:cxn>
              </a:cxnLst>
              <a:rect l="0" t="0" r="r" b="b"/>
              <a:pathLst>
                <a:path w="227" h="340">
                  <a:moveTo>
                    <a:pt x="0" y="0"/>
                  </a:moveTo>
                  <a:lnTo>
                    <a:pt x="227" y="0"/>
                  </a:lnTo>
                  <a:lnTo>
                    <a:pt x="0" y="340"/>
                  </a:lnTo>
                  <a:lnTo>
                    <a:pt x="227" y="340"/>
                  </a:lnTo>
                  <a:lnTo>
                    <a:pt x="0" y="0"/>
                  </a:lnTo>
                  <a:close/>
                </a:path>
              </a:pathLst>
            </a:custGeom>
            <a:solidFill>
              <a:srgbClr val="FFFFFF"/>
            </a:solidFill>
            <a:ln w="9525">
              <a:solidFill>
                <a:srgbClr val="000000"/>
              </a:solidFill>
              <a:round/>
              <a:headEnd/>
              <a:tailEnd/>
            </a:ln>
          </p:spPr>
          <p:txBody>
            <a:bodyPr/>
            <a:lstStyle/>
            <a:p>
              <a:endParaRPr lang="de-DE"/>
            </a:p>
          </p:txBody>
        </p:sp>
        <p:sp>
          <p:nvSpPr>
            <p:cNvPr id="61516" name="Line 76"/>
            <p:cNvSpPr>
              <a:spLocks noChangeAspect="1" noChangeShapeType="1"/>
            </p:cNvSpPr>
            <p:nvPr/>
          </p:nvSpPr>
          <p:spPr bwMode="auto">
            <a:xfrm>
              <a:off x="4490" y="2723"/>
              <a:ext cx="68" cy="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de-DE"/>
            </a:p>
          </p:txBody>
        </p:sp>
        <p:sp>
          <p:nvSpPr>
            <p:cNvPr id="61517" name="Oval 77"/>
            <p:cNvSpPr>
              <a:spLocks noChangeAspect="1" noChangeArrowheads="1"/>
            </p:cNvSpPr>
            <p:nvPr/>
          </p:nvSpPr>
          <p:spPr bwMode="auto">
            <a:xfrm flipV="1">
              <a:off x="1514" y="970"/>
              <a:ext cx="117" cy="117"/>
            </a:xfrm>
            <a:prstGeom prst="ellipse">
              <a:avLst/>
            </a:prstGeom>
            <a:solidFill>
              <a:srgbClr val="FFFFFF"/>
            </a:solidFill>
            <a:ln w="15875">
              <a:solidFill>
                <a:srgbClr val="000000"/>
              </a:solidFill>
              <a:round/>
              <a:headEnd/>
              <a:tailEnd/>
            </a:ln>
          </p:spPr>
          <p:txBody>
            <a:bodyPr/>
            <a:lstStyle/>
            <a:p>
              <a:endParaRPr lang="de-DE"/>
            </a:p>
          </p:txBody>
        </p:sp>
        <p:grpSp>
          <p:nvGrpSpPr>
            <p:cNvPr id="61518" name="Group 78"/>
            <p:cNvGrpSpPr>
              <a:grpSpLocks noChangeAspect="1"/>
            </p:cNvGrpSpPr>
            <p:nvPr/>
          </p:nvGrpSpPr>
          <p:grpSpPr bwMode="auto">
            <a:xfrm rot="16200000" flipV="1">
              <a:off x="1542" y="993"/>
              <a:ext cx="67" cy="67"/>
              <a:chOff x="12580" y="2787"/>
              <a:chExt cx="228" cy="228"/>
            </a:xfrm>
          </p:grpSpPr>
          <p:sp>
            <p:nvSpPr>
              <p:cNvPr id="61519" name="Line 79"/>
              <p:cNvSpPr>
                <a:spLocks noChangeAspect="1" noChangeShapeType="1"/>
              </p:cNvSpPr>
              <p:nvPr/>
            </p:nvSpPr>
            <p:spPr bwMode="auto">
              <a:xfrm flipV="1">
                <a:off x="12580" y="2787"/>
                <a:ext cx="228" cy="228"/>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de-DE"/>
              </a:p>
            </p:txBody>
          </p:sp>
          <p:sp>
            <p:nvSpPr>
              <p:cNvPr id="61520" name="Freeform 80"/>
              <p:cNvSpPr>
                <a:spLocks noChangeAspect="1"/>
              </p:cNvSpPr>
              <p:nvPr/>
            </p:nvSpPr>
            <p:spPr bwMode="auto">
              <a:xfrm>
                <a:off x="12680" y="2787"/>
                <a:ext cx="128" cy="120"/>
              </a:xfrm>
              <a:custGeom>
                <a:avLst/>
                <a:gdLst>
                  <a:gd name="T0" fmla="*/ 0 w 128"/>
                  <a:gd name="T1" fmla="*/ 47 h 120"/>
                  <a:gd name="T2" fmla="*/ 71 w 128"/>
                  <a:gd name="T3" fmla="*/ 120 h 120"/>
                  <a:gd name="T4" fmla="*/ 128 w 128"/>
                  <a:gd name="T5" fmla="*/ 0 h 120"/>
                  <a:gd name="T6" fmla="*/ 0 w 128"/>
                  <a:gd name="T7" fmla="*/ 47 h 120"/>
                </a:gdLst>
                <a:ahLst/>
                <a:cxnLst>
                  <a:cxn ang="0">
                    <a:pos x="T0" y="T1"/>
                  </a:cxn>
                  <a:cxn ang="0">
                    <a:pos x="T2" y="T3"/>
                  </a:cxn>
                  <a:cxn ang="0">
                    <a:pos x="T4" y="T5"/>
                  </a:cxn>
                  <a:cxn ang="0">
                    <a:pos x="T6" y="T7"/>
                  </a:cxn>
                </a:cxnLst>
                <a:rect l="0" t="0" r="r" b="b"/>
                <a:pathLst>
                  <a:path w="128" h="120">
                    <a:moveTo>
                      <a:pt x="0" y="47"/>
                    </a:moveTo>
                    <a:lnTo>
                      <a:pt x="71" y="120"/>
                    </a:lnTo>
                    <a:lnTo>
                      <a:pt x="128" y="0"/>
                    </a:lnTo>
                    <a:lnTo>
                      <a:pt x="0" y="47"/>
                    </a:lnTo>
                    <a:close/>
                  </a:path>
                </a:pathLst>
              </a:custGeom>
              <a:solidFill>
                <a:srgbClr val="000000"/>
              </a:solidFill>
              <a:ln w="9525">
                <a:solidFill>
                  <a:srgbClr val="000000"/>
                </a:solidFill>
                <a:round/>
                <a:headEnd/>
                <a:tailEnd/>
              </a:ln>
            </p:spPr>
            <p:txBody>
              <a:bodyPr/>
              <a:lstStyle/>
              <a:p>
                <a:endParaRPr lang="de-DE"/>
              </a:p>
            </p:txBody>
          </p:sp>
        </p:grpSp>
        <p:sp>
          <p:nvSpPr>
            <p:cNvPr id="61521" name="Line 81"/>
            <p:cNvSpPr>
              <a:spLocks noChangeAspect="1" noChangeShapeType="1"/>
            </p:cNvSpPr>
            <p:nvPr/>
          </p:nvSpPr>
          <p:spPr bwMode="auto">
            <a:xfrm rot="5400000" flipV="1">
              <a:off x="3000" y="1080"/>
              <a:ext cx="0" cy="141"/>
            </a:xfrm>
            <a:prstGeom prst="line">
              <a:avLst/>
            </a:prstGeom>
            <a:noFill/>
            <a:ln w="6350">
              <a:solidFill>
                <a:srgbClr val="3366FF"/>
              </a:solidFill>
              <a:round/>
              <a:headEnd/>
              <a:tailEnd type="stealth" w="sm" len="med"/>
            </a:ln>
            <a:extLst>
              <a:ext uri="{909E8E84-426E-40DD-AFC4-6F175D3DCCD1}">
                <a14:hiddenFill xmlns:a14="http://schemas.microsoft.com/office/drawing/2010/main">
                  <a:noFill/>
                </a14:hiddenFill>
              </a:ext>
            </a:extLst>
          </p:spPr>
          <p:txBody>
            <a:bodyPr/>
            <a:lstStyle/>
            <a:p>
              <a:endParaRPr lang="de-DE"/>
            </a:p>
          </p:txBody>
        </p:sp>
        <p:sp>
          <p:nvSpPr>
            <p:cNvPr id="61522" name="Line 82"/>
            <p:cNvSpPr>
              <a:spLocks noChangeAspect="1" noChangeShapeType="1"/>
            </p:cNvSpPr>
            <p:nvPr/>
          </p:nvSpPr>
          <p:spPr bwMode="auto">
            <a:xfrm rot="5400000" flipV="1">
              <a:off x="3007" y="1185"/>
              <a:ext cx="0" cy="140"/>
            </a:xfrm>
            <a:prstGeom prst="line">
              <a:avLst/>
            </a:prstGeom>
            <a:noFill/>
            <a:ln w="6350">
              <a:solidFill>
                <a:srgbClr val="3366FF"/>
              </a:solidFill>
              <a:round/>
              <a:headEnd/>
              <a:tailEnd type="stealth" w="sm" len="med"/>
            </a:ln>
            <a:extLst>
              <a:ext uri="{909E8E84-426E-40DD-AFC4-6F175D3DCCD1}">
                <a14:hiddenFill xmlns:a14="http://schemas.microsoft.com/office/drawing/2010/main">
                  <a:noFill/>
                </a14:hiddenFill>
              </a:ext>
            </a:extLst>
          </p:spPr>
          <p:txBody>
            <a:bodyPr/>
            <a:lstStyle/>
            <a:p>
              <a:endParaRPr lang="de-DE"/>
            </a:p>
          </p:txBody>
        </p:sp>
        <p:sp>
          <p:nvSpPr>
            <p:cNvPr id="61523" name="Line 83"/>
            <p:cNvSpPr>
              <a:spLocks noChangeAspect="1" noChangeShapeType="1"/>
            </p:cNvSpPr>
            <p:nvPr/>
          </p:nvSpPr>
          <p:spPr bwMode="auto">
            <a:xfrm>
              <a:off x="2878" y="3564"/>
              <a:ext cx="289" cy="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de-DE"/>
            </a:p>
          </p:txBody>
        </p:sp>
        <p:sp>
          <p:nvSpPr>
            <p:cNvPr id="61524" name="Rectangle 84"/>
            <p:cNvSpPr>
              <a:spLocks noChangeAspect="1" noChangeArrowheads="1"/>
            </p:cNvSpPr>
            <p:nvPr/>
          </p:nvSpPr>
          <p:spPr bwMode="auto">
            <a:xfrm>
              <a:off x="3180" y="3506"/>
              <a:ext cx="117" cy="112"/>
            </a:xfrm>
            <a:prstGeom prst="rect">
              <a:avLst/>
            </a:prstGeom>
            <a:solidFill>
              <a:srgbClr val="FFFFFF"/>
            </a:solidFill>
            <a:ln w="15875">
              <a:solidFill>
                <a:srgbClr val="000000"/>
              </a:solidFill>
              <a:miter lim="800000"/>
              <a:headEnd/>
              <a:tailEnd/>
            </a:ln>
          </p:spPr>
          <p:txBody>
            <a:bodyPr/>
            <a:lstStyle/>
            <a:p>
              <a:endParaRPr lang="de-DE"/>
            </a:p>
          </p:txBody>
        </p:sp>
        <p:grpSp>
          <p:nvGrpSpPr>
            <p:cNvPr id="61525" name="Group 85"/>
            <p:cNvGrpSpPr>
              <a:grpSpLocks noChangeAspect="1"/>
            </p:cNvGrpSpPr>
            <p:nvPr/>
          </p:nvGrpSpPr>
          <p:grpSpPr bwMode="auto">
            <a:xfrm>
              <a:off x="3211" y="3528"/>
              <a:ext cx="65" cy="65"/>
              <a:chOff x="12580" y="2787"/>
              <a:chExt cx="228" cy="228"/>
            </a:xfrm>
          </p:grpSpPr>
          <p:sp>
            <p:nvSpPr>
              <p:cNvPr id="61526" name="Line 86"/>
              <p:cNvSpPr>
                <a:spLocks noChangeAspect="1" noChangeShapeType="1"/>
              </p:cNvSpPr>
              <p:nvPr/>
            </p:nvSpPr>
            <p:spPr bwMode="auto">
              <a:xfrm flipV="1">
                <a:off x="12580" y="2787"/>
                <a:ext cx="228" cy="228"/>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de-DE"/>
              </a:p>
            </p:txBody>
          </p:sp>
          <p:sp>
            <p:nvSpPr>
              <p:cNvPr id="61527" name="Freeform 87"/>
              <p:cNvSpPr>
                <a:spLocks noChangeAspect="1"/>
              </p:cNvSpPr>
              <p:nvPr/>
            </p:nvSpPr>
            <p:spPr bwMode="auto">
              <a:xfrm>
                <a:off x="12680" y="2787"/>
                <a:ext cx="128" cy="120"/>
              </a:xfrm>
              <a:custGeom>
                <a:avLst/>
                <a:gdLst>
                  <a:gd name="T0" fmla="*/ 0 w 128"/>
                  <a:gd name="T1" fmla="*/ 47 h 120"/>
                  <a:gd name="T2" fmla="*/ 71 w 128"/>
                  <a:gd name="T3" fmla="*/ 120 h 120"/>
                  <a:gd name="T4" fmla="*/ 128 w 128"/>
                  <a:gd name="T5" fmla="*/ 0 h 120"/>
                  <a:gd name="T6" fmla="*/ 0 w 128"/>
                  <a:gd name="T7" fmla="*/ 47 h 120"/>
                </a:gdLst>
                <a:ahLst/>
                <a:cxnLst>
                  <a:cxn ang="0">
                    <a:pos x="T0" y="T1"/>
                  </a:cxn>
                  <a:cxn ang="0">
                    <a:pos x="T2" y="T3"/>
                  </a:cxn>
                  <a:cxn ang="0">
                    <a:pos x="T4" y="T5"/>
                  </a:cxn>
                  <a:cxn ang="0">
                    <a:pos x="T6" y="T7"/>
                  </a:cxn>
                </a:cxnLst>
                <a:rect l="0" t="0" r="r" b="b"/>
                <a:pathLst>
                  <a:path w="128" h="120">
                    <a:moveTo>
                      <a:pt x="0" y="47"/>
                    </a:moveTo>
                    <a:lnTo>
                      <a:pt x="71" y="120"/>
                    </a:lnTo>
                    <a:lnTo>
                      <a:pt x="128" y="0"/>
                    </a:lnTo>
                    <a:lnTo>
                      <a:pt x="0" y="47"/>
                    </a:lnTo>
                    <a:close/>
                  </a:path>
                </a:pathLst>
              </a:custGeom>
              <a:solidFill>
                <a:srgbClr val="000000"/>
              </a:solidFill>
              <a:ln w="9525">
                <a:solidFill>
                  <a:srgbClr val="000000"/>
                </a:solidFill>
                <a:round/>
                <a:headEnd/>
                <a:tailEnd/>
              </a:ln>
            </p:spPr>
            <p:txBody>
              <a:bodyPr/>
              <a:lstStyle/>
              <a:p>
                <a:endParaRPr lang="de-DE"/>
              </a:p>
            </p:txBody>
          </p:sp>
        </p:grpSp>
        <p:sp>
          <p:nvSpPr>
            <p:cNvPr id="61528" name="Rectangle 88"/>
            <p:cNvSpPr>
              <a:spLocks noChangeAspect="1" noChangeArrowheads="1"/>
            </p:cNvSpPr>
            <p:nvPr/>
          </p:nvSpPr>
          <p:spPr bwMode="auto">
            <a:xfrm>
              <a:off x="3180" y="3766"/>
              <a:ext cx="117" cy="111"/>
            </a:xfrm>
            <a:prstGeom prst="rect">
              <a:avLst/>
            </a:prstGeom>
            <a:solidFill>
              <a:srgbClr val="FFFFFF"/>
            </a:solidFill>
            <a:ln w="15875">
              <a:solidFill>
                <a:srgbClr val="000000"/>
              </a:solidFill>
              <a:miter lim="800000"/>
              <a:headEnd/>
              <a:tailEnd/>
            </a:ln>
          </p:spPr>
          <p:txBody>
            <a:bodyPr/>
            <a:lstStyle/>
            <a:p>
              <a:endParaRPr lang="de-DE"/>
            </a:p>
          </p:txBody>
        </p:sp>
        <p:grpSp>
          <p:nvGrpSpPr>
            <p:cNvPr id="61529" name="Group 89"/>
            <p:cNvGrpSpPr>
              <a:grpSpLocks noChangeAspect="1"/>
            </p:cNvGrpSpPr>
            <p:nvPr/>
          </p:nvGrpSpPr>
          <p:grpSpPr bwMode="auto">
            <a:xfrm>
              <a:off x="3211" y="3787"/>
              <a:ext cx="65" cy="66"/>
              <a:chOff x="12580" y="2787"/>
              <a:chExt cx="228" cy="228"/>
            </a:xfrm>
          </p:grpSpPr>
          <p:sp>
            <p:nvSpPr>
              <p:cNvPr id="61530" name="Line 90"/>
              <p:cNvSpPr>
                <a:spLocks noChangeAspect="1" noChangeShapeType="1"/>
              </p:cNvSpPr>
              <p:nvPr/>
            </p:nvSpPr>
            <p:spPr bwMode="auto">
              <a:xfrm flipV="1">
                <a:off x="12580" y="2787"/>
                <a:ext cx="228" cy="228"/>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de-DE"/>
              </a:p>
            </p:txBody>
          </p:sp>
          <p:sp>
            <p:nvSpPr>
              <p:cNvPr id="61531" name="Freeform 91"/>
              <p:cNvSpPr>
                <a:spLocks noChangeAspect="1"/>
              </p:cNvSpPr>
              <p:nvPr/>
            </p:nvSpPr>
            <p:spPr bwMode="auto">
              <a:xfrm>
                <a:off x="12680" y="2787"/>
                <a:ext cx="128" cy="120"/>
              </a:xfrm>
              <a:custGeom>
                <a:avLst/>
                <a:gdLst>
                  <a:gd name="T0" fmla="*/ 0 w 128"/>
                  <a:gd name="T1" fmla="*/ 47 h 120"/>
                  <a:gd name="T2" fmla="*/ 71 w 128"/>
                  <a:gd name="T3" fmla="*/ 120 h 120"/>
                  <a:gd name="T4" fmla="*/ 128 w 128"/>
                  <a:gd name="T5" fmla="*/ 0 h 120"/>
                  <a:gd name="T6" fmla="*/ 0 w 128"/>
                  <a:gd name="T7" fmla="*/ 47 h 120"/>
                </a:gdLst>
                <a:ahLst/>
                <a:cxnLst>
                  <a:cxn ang="0">
                    <a:pos x="T0" y="T1"/>
                  </a:cxn>
                  <a:cxn ang="0">
                    <a:pos x="T2" y="T3"/>
                  </a:cxn>
                  <a:cxn ang="0">
                    <a:pos x="T4" y="T5"/>
                  </a:cxn>
                  <a:cxn ang="0">
                    <a:pos x="T6" y="T7"/>
                  </a:cxn>
                </a:cxnLst>
                <a:rect l="0" t="0" r="r" b="b"/>
                <a:pathLst>
                  <a:path w="128" h="120">
                    <a:moveTo>
                      <a:pt x="0" y="47"/>
                    </a:moveTo>
                    <a:lnTo>
                      <a:pt x="71" y="120"/>
                    </a:lnTo>
                    <a:lnTo>
                      <a:pt x="128" y="0"/>
                    </a:lnTo>
                    <a:lnTo>
                      <a:pt x="0" y="47"/>
                    </a:lnTo>
                    <a:close/>
                  </a:path>
                </a:pathLst>
              </a:custGeom>
              <a:solidFill>
                <a:srgbClr val="000000"/>
              </a:solidFill>
              <a:ln w="9525">
                <a:solidFill>
                  <a:srgbClr val="000000"/>
                </a:solidFill>
                <a:round/>
                <a:headEnd/>
                <a:tailEnd/>
              </a:ln>
            </p:spPr>
            <p:txBody>
              <a:bodyPr/>
              <a:lstStyle/>
              <a:p>
                <a:endParaRPr lang="de-DE"/>
              </a:p>
            </p:txBody>
          </p:sp>
        </p:grpSp>
        <p:sp>
          <p:nvSpPr>
            <p:cNvPr id="61532" name="Line 92"/>
            <p:cNvSpPr>
              <a:spLocks noChangeAspect="1" noChangeShapeType="1"/>
            </p:cNvSpPr>
            <p:nvPr/>
          </p:nvSpPr>
          <p:spPr bwMode="auto">
            <a:xfrm>
              <a:off x="2878" y="3819"/>
              <a:ext cx="289" cy="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de-DE"/>
            </a:p>
          </p:txBody>
        </p:sp>
        <p:sp>
          <p:nvSpPr>
            <p:cNvPr id="61533" name="Line 93"/>
            <p:cNvSpPr>
              <a:spLocks noChangeAspect="1" noChangeShapeType="1"/>
            </p:cNvSpPr>
            <p:nvPr/>
          </p:nvSpPr>
          <p:spPr bwMode="auto">
            <a:xfrm flipH="1">
              <a:off x="3299" y="3819"/>
              <a:ext cx="121" cy="0"/>
            </a:xfrm>
            <a:prstGeom prst="line">
              <a:avLst/>
            </a:prstGeom>
            <a:noFill/>
            <a:ln w="9525">
              <a:solidFill>
                <a:srgbClr val="000000"/>
              </a:solidFill>
              <a:round/>
              <a:headEnd/>
              <a:tailEnd type="stealth" w="sm" len="med"/>
            </a:ln>
            <a:extLst>
              <a:ext uri="{909E8E84-426E-40DD-AFC4-6F175D3DCCD1}">
                <a14:hiddenFill xmlns:a14="http://schemas.microsoft.com/office/drawing/2010/main">
                  <a:noFill/>
                </a14:hiddenFill>
              </a:ext>
            </a:extLst>
          </p:spPr>
          <p:txBody>
            <a:bodyPr/>
            <a:lstStyle/>
            <a:p>
              <a:endParaRPr lang="de-DE"/>
            </a:p>
          </p:txBody>
        </p:sp>
        <p:sp>
          <p:nvSpPr>
            <p:cNvPr id="61534" name="Text Box 94"/>
            <p:cNvSpPr txBox="1">
              <a:spLocks noChangeAspect="1" noChangeArrowheads="1"/>
            </p:cNvSpPr>
            <p:nvPr/>
          </p:nvSpPr>
          <p:spPr bwMode="auto">
            <a:xfrm>
              <a:off x="3337" y="3473"/>
              <a:ext cx="294" cy="1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ctr"/>
              <a:r>
                <a:rPr lang="en-US" sz="1000" b="1" i="1"/>
                <a:t>H</a:t>
              </a:r>
              <a:r>
                <a:rPr lang="en-US" sz="1000" b="1" i="1" baseline="-25000"/>
                <a:t>2</a:t>
              </a:r>
              <a:endParaRPr lang="en-US" sz="1000" b="1" i="1"/>
            </a:p>
          </p:txBody>
        </p:sp>
        <p:sp>
          <p:nvSpPr>
            <p:cNvPr id="61535" name="Text Box 95"/>
            <p:cNvSpPr txBox="1">
              <a:spLocks noChangeAspect="1" noChangeArrowheads="1"/>
            </p:cNvSpPr>
            <p:nvPr/>
          </p:nvSpPr>
          <p:spPr bwMode="auto">
            <a:xfrm>
              <a:off x="3337" y="3747"/>
              <a:ext cx="294" cy="1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ctr"/>
              <a:r>
                <a:rPr lang="ru-RU" sz="1000" b="1" i="1"/>
                <a:t>He</a:t>
              </a:r>
            </a:p>
          </p:txBody>
        </p:sp>
        <p:sp>
          <p:nvSpPr>
            <p:cNvPr id="61536" name="Line 96"/>
            <p:cNvSpPr>
              <a:spLocks noChangeAspect="1" noChangeShapeType="1"/>
            </p:cNvSpPr>
            <p:nvPr/>
          </p:nvSpPr>
          <p:spPr bwMode="auto">
            <a:xfrm rot="-10800000">
              <a:off x="1577" y="1508"/>
              <a:ext cx="0" cy="107"/>
            </a:xfrm>
            <a:prstGeom prst="line">
              <a:avLst/>
            </a:prstGeom>
            <a:noFill/>
            <a:ln w="6350">
              <a:solidFill>
                <a:srgbClr val="3366FF"/>
              </a:solidFill>
              <a:round/>
              <a:headEnd/>
              <a:tailEnd type="stealth" w="sm" len="med"/>
            </a:ln>
            <a:extLst>
              <a:ext uri="{909E8E84-426E-40DD-AFC4-6F175D3DCCD1}">
                <a14:hiddenFill xmlns:a14="http://schemas.microsoft.com/office/drawing/2010/main">
                  <a:noFill/>
                </a14:hiddenFill>
              </a:ext>
            </a:extLst>
          </p:spPr>
          <p:txBody>
            <a:bodyPr/>
            <a:lstStyle/>
            <a:p>
              <a:endParaRPr lang="de-DE"/>
            </a:p>
          </p:txBody>
        </p:sp>
        <p:sp>
          <p:nvSpPr>
            <p:cNvPr id="61537" name="Line 97"/>
            <p:cNvSpPr>
              <a:spLocks noChangeAspect="1" noChangeShapeType="1"/>
            </p:cNvSpPr>
            <p:nvPr/>
          </p:nvSpPr>
          <p:spPr bwMode="auto">
            <a:xfrm flipV="1">
              <a:off x="1627" y="2967"/>
              <a:ext cx="0" cy="141"/>
            </a:xfrm>
            <a:prstGeom prst="line">
              <a:avLst/>
            </a:prstGeom>
            <a:noFill/>
            <a:ln w="6350">
              <a:solidFill>
                <a:srgbClr val="3366FF"/>
              </a:solidFill>
              <a:round/>
              <a:headEnd/>
              <a:tailEnd type="stealth" w="sm" len="med"/>
            </a:ln>
            <a:extLst>
              <a:ext uri="{909E8E84-426E-40DD-AFC4-6F175D3DCCD1}">
                <a14:hiddenFill xmlns:a14="http://schemas.microsoft.com/office/drawing/2010/main">
                  <a:noFill/>
                </a14:hiddenFill>
              </a:ext>
            </a:extLst>
          </p:spPr>
          <p:txBody>
            <a:bodyPr/>
            <a:lstStyle/>
            <a:p>
              <a:endParaRPr lang="de-DE"/>
            </a:p>
          </p:txBody>
        </p:sp>
        <p:sp>
          <p:nvSpPr>
            <p:cNvPr id="61538" name="Line 98"/>
            <p:cNvSpPr>
              <a:spLocks noChangeAspect="1" noChangeShapeType="1"/>
            </p:cNvSpPr>
            <p:nvPr/>
          </p:nvSpPr>
          <p:spPr bwMode="auto">
            <a:xfrm flipV="1">
              <a:off x="1627" y="2573"/>
              <a:ext cx="1" cy="535"/>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de-DE"/>
            </a:p>
          </p:txBody>
        </p:sp>
        <p:sp>
          <p:nvSpPr>
            <p:cNvPr id="61539" name="Line 99"/>
            <p:cNvSpPr>
              <a:spLocks noChangeAspect="1" noChangeShapeType="1"/>
            </p:cNvSpPr>
            <p:nvPr/>
          </p:nvSpPr>
          <p:spPr bwMode="auto">
            <a:xfrm flipH="1" flipV="1">
              <a:off x="1555" y="2573"/>
              <a:ext cx="950" cy="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de-DE"/>
            </a:p>
          </p:txBody>
        </p:sp>
        <p:sp>
          <p:nvSpPr>
            <p:cNvPr id="61540" name="Line 100"/>
            <p:cNvSpPr>
              <a:spLocks noChangeAspect="1" noChangeShapeType="1"/>
            </p:cNvSpPr>
            <p:nvPr/>
          </p:nvSpPr>
          <p:spPr bwMode="auto">
            <a:xfrm rot="5400000" flipV="1">
              <a:off x="1707" y="2502"/>
              <a:ext cx="0" cy="141"/>
            </a:xfrm>
            <a:prstGeom prst="line">
              <a:avLst/>
            </a:prstGeom>
            <a:noFill/>
            <a:ln w="6350">
              <a:solidFill>
                <a:srgbClr val="3366FF"/>
              </a:solidFill>
              <a:round/>
              <a:headEnd/>
              <a:tailEnd type="stealth" w="sm" len="med"/>
            </a:ln>
            <a:extLst>
              <a:ext uri="{909E8E84-426E-40DD-AFC4-6F175D3DCCD1}">
                <a14:hiddenFill xmlns:a14="http://schemas.microsoft.com/office/drawing/2010/main">
                  <a:noFill/>
                </a14:hiddenFill>
              </a:ext>
            </a:extLst>
          </p:spPr>
          <p:txBody>
            <a:bodyPr/>
            <a:lstStyle/>
            <a:p>
              <a:endParaRPr lang="de-DE"/>
            </a:p>
          </p:txBody>
        </p:sp>
        <p:sp>
          <p:nvSpPr>
            <p:cNvPr id="61541" name="Oval 101"/>
            <p:cNvSpPr>
              <a:spLocks noChangeAspect="1" noChangeArrowheads="1"/>
            </p:cNvSpPr>
            <p:nvPr/>
          </p:nvSpPr>
          <p:spPr bwMode="auto">
            <a:xfrm>
              <a:off x="1440" y="2507"/>
              <a:ext cx="115" cy="116"/>
            </a:xfrm>
            <a:prstGeom prst="ellipse">
              <a:avLst/>
            </a:prstGeom>
            <a:solidFill>
              <a:srgbClr val="FFFFFF"/>
            </a:solidFill>
            <a:ln w="15875">
              <a:solidFill>
                <a:srgbClr val="000000"/>
              </a:solidFill>
              <a:round/>
              <a:headEnd/>
              <a:tailEnd/>
            </a:ln>
          </p:spPr>
          <p:txBody>
            <a:bodyPr/>
            <a:lstStyle/>
            <a:p>
              <a:endParaRPr lang="de-DE"/>
            </a:p>
          </p:txBody>
        </p:sp>
        <p:grpSp>
          <p:nvGrpSpPr>
            <p:cNvPr id="61542" name="Group 102"/>
            <p:cNvGrpSpPr>
              <a:grpSpLocks noChangeAspect="1"/>
            </p:cNvGrpSpPr>
            <p:nvPr/>
          </p:nvGrpSpPr>
          <p:grpSpPr bwMode="auto">
            <a:xfrm>
              <a:off x="1462" y="2531"/>
              <a:ext cx="66" cy="67"/>
              <a:chOff x="12580" y="2787"/>
              <a:chExt cx="228" cy="228"/>
            </a:xfrm>
          </p:grpSpPr>
          <p:sp>
            <p:nvSpPr>
              <p:cNvPr id="61543" name="Line 103"/>
              <p:cNvSpPr>
                <a:spLocks noChangeAspect="1" noChangeShapeType="1"/>
              </p:cNvSpPr>
              <p:nvPr/>
            </p:nvSpPr>
            <p:spPr bwMode="auto">
              <a:xfrm flipV="1">
                <a:off x="12580" y="2787"/>
                <a:ext cx="228" cy="228"/>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de-DE"/>
              </a:p>
            </p:txBody>
          </p:sp>
          <p:sp>
            <p:nvSpPr>
              <p:cNvPr id="61544" name="Freeform 104"/>
              <p:cNvSpPr>
                <a:spLocks noChangeAspect="1"/>
              </p:cNvSpPr>
              <p:nvPr/>
            </p:nvSpPr>
            <p:spPr bwMode="auto">
              <a:xfrm>
                <a:off x="12680" y="2787"/>
                <a:ext cx="128" cy="120"/>
              </a:xfrm>
              <a:custGeom>
                <a:avLst/>
                <a:gdLst>
                  <a:gd name="T0" fmla="*/ 0 w 128"/>
                  <a:gd name="T1" fmla="*/ 47 h 120"/>
                  <a:gd name="T2" fmla="*/ 71 w 128"/>
                  <a:gd name="T3" fmla="*/ 120 h 120"/>
                  <a:gd name="T4" fmla="*/ 128 w 128"/>
                  <a:gd name="T5" fmla="*/ 0 h 120"/>
                  <a:gd name="T6" fmla="*/ 0 w 128"/>
                  <a:gd name="T7" fmla="*/ 47 h 120"/>
                </a:gdLst>
                <a:ahLst/>
                <a:cxnLst>
                  <a:cxn ang="0">
                    <a:pos x="T0" y="T1"/>
                  </a:cxn>
                  <a:cxn ang="0">
                    <a:pos x="T2" y="T3"/>
                  </a:cxn>
                  <a:cxn ang="0">
                    <a:pos x="T4" y="T5"/>
                  </a:cxn>
                  <a:cxn ang="0">
                    <a:pos x="T6" y="T7"/>
                  </a:cxn>
                </a:cxnLst>
                <a:rect l="0" t="0" r="r" b="b"/>
                <a:pathLst>
                  <a:path w="128" h="120">
                    <a:moveTo>
                      <a:pt x="0" y="47"/>
                    </a:moveTo>
                    <a:lnTo>
                      <a:pt x="71" y="120"/>
                    </a:lnTo>
                    <a:lnTo>
                      <a:pt x="128" y="0"/>
                    </a:lnTo>
                    <a:lnTo>
                      <a:pt x="0" y="47"/>
                    </a:lnTo>
                    <a:close/>
                  </a:path>
                </a:pathLst>
              </a:custGeom>
              <a:solidFill>
                <a:srgbClr val="000000"/>
              </a:solidFill>
              <a:ln w="9525">
                <a:solidFill>
                  <a:srgbClr val="000000"/>
                </a:solidFill>
                <a:round/>
                <a:headEnd/>
                <a:tailEnd/>
              </a:ln>
            </p:spPr>
            <p:txBody>
              <a:bodyPr/>
              <a:lstStyle/>
              <a:p>
                <a:endParaRPr lang="de-DE"/>
              </a:p>
            </p:txBody>
          </p:sp>
        </p:grpSp>
        <p:sp>
          <p:nvSpPr>
            <p:cNvPr id="61545" name="Rectangle 105"/>
            <p:cNvSpPr>
              <a:spLocks noChangeAspect="1" noChangeArrowheads="1"/>
            </p:cNvSpPr>
            <p:nvPr/>
          </p:nvSpPr>
          <p:spPr bwMode="auto">
            <a:xfrm>
              <a:off x="1573" y="2797"/>
              <a:ext cx="117" cy="111"/>
            </a:xfrm>
            <a:prstGeom prst="rect">
              <a:avLst/>
            </a:prstGeom>
            <a:solidFill>
              <a:srgbClr val="FFFFFF"/>
            </a:solidFill>
            <a:ln w="15875">
              <a:solidFill>
                <a:srgbClr val="000000"/>
              </a:solidFill>
              <a:miter lim="800000"/>
              <a:headEnd/>
              <a:tailEnd/>
            </a:ln>
          </p:spPr>
          <p:txBody>
            <a:bodyPr/>
            <a:lstStyle/>
            <a:p>
              <a:endParaRPr lang="de-DE"/>
            </a:p>
          </p:txBody>
        </p:sp>
        <p:grpSp>
          <p:nvGrpSpPr>
            <p:cNvPr id="61546" name="Group 106"/>
            <p:cNvGrpSpPr>
              <a:grpSpLocks noChangeAspect="1"/>
            </p:cNvGrpSpPr>
            <p:nvPr/>
          </p:nvGrpSpPr>
          <p:grpSpPr bwMode="auto">
            <a:xfrm>
              <a:off x="1603" y="2818"/>
              <a:ext cx="66" cy="66"/>
              <a:chOff x="12580" y="2787"/>
              <a:chExt cx="228" cy="228"/>
            </a:xfrm>
          </p:grpSpPr>
          <p:sp>
            <p:nvSpPr>
              <p:cNvPr id="61547" name="Line 107"/>
              <p:cNvSpPr>
                <a:spLocks noChangeAspect="1" noChangeShapeType="1"/>
              </p:cNvSpPr>
              <p:nvPr/>
            </p:nvSpPr>
            <p:spPr bwMode="auto">
              <a:xfrm flipV="1">
                <a:off x="12580" y="2787"/>
                <a:ext cx="228" cy="228"/>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de-DE"/>
              </a:p>
            </p:txBody>
          </p:sp>
          <p:sp>
            <p:nvSpPr>
              <p:cNvPr id="61548" name="Freeform 108"/>
              <p:cNvSpPr>
                <a:spLocks noChangeAspect="1"/>
              </p:cNvSpPr>
              <p:nvPr/>
            </p:nvSpPr>
            <p:spPr bwMode="auto">
              <a:xfrm>
                <a:off x="12680" y="2787"/>
                <a:ext cx="128" cy="120"/>
              </a:xfrm>
              <a:custGeom>
                <a:avLst/>
                <a:gdLst>
                  <a:gd name="T0" fmla="*/ 0 w 128"/>
                  <a:gd name="T1" fmla="*/ 47 h 120"/>
                  <a:gd name="T2" fmla="*/ 71 w 128"/>
                  <a:gd name="T3" fmla="*/ 120 h 120"/>
                  <a:gd name="T4" fmla="*/ 128 w 128"/>
                  <a:gd name="T5" fmla="*/ 0 h 120"/>
                  <a:gd name="T6" fmla="*/ 0 w 128"/>
                  <a:gd name="T7" fmla="*/ 47 h 120"/>
                </a:gdLst>
                <a:ahLst/>
                <a:cxnLst>
                  <a:cxn ang="0">
                    <a:pos x="T0" y="T1"/>
                  </a:cxn>
                  <a:cxn ang="0">
                    <a:pos x="T2" y="T3"/>
                  </a:cxn>
                  <a:cxn ang="0">
                    <a:pos x="T4" y="T5"/>
                  </a:cxn>
                  <a:cxn ang="0">
                    <a:pos x="T6" y="T7"/>
                  </a:cxn>
                </a:cxnLst>
                <a:rect l="0" t="0" r="r" b="b"/>
                <a:pathLst>
                  <a:path w="128" h="120">
                    <a:moveTo>
                      <a:pt x="0" y="47"/>
                    </a:moveTo>
                    <a:lnTo>
                      <a:pt x="71" y="120"/>
                    </a:lnTo>
                    <a:lnTo>
                      <a:pt x="128" y="0"/>
                    </a:lnTo>
                    <a:lnTo>
                      <a:pt x="0" y="47"/>
                    </a:lnTo>
                    <a:close/>
                  </a:path>
                </a:pathLst>
              </a:custGeom>
              <a:solidFill>
                <a:srgbClr val="000000"/>
              </a:solidFill>
              <a:ln w="9525">
                <a:solidFill>
                  <a:srgbClr val="000000"/>
                </a:solidFill>
                <a:round/>
                <a:headEnd/>
                <a:tailEnd/>
              </a:ln>
            </p:spPr>
            <p:txBody>
              <a:bodyPr/>
              <a:lstStyle/>
              <a:p>
                <a:endParaRPr lang="de-DE"/>
              </a:p>
            </p:txBody>
          </p:sp>
        </p:grpSp>
        <p:sp>
          <p:nvSpPr>
            <p:cNvPr id="61549" name="Line 109"/>
            <p:cNvSpPr>
              <a:spLocks noChangeAspect="1" noChangeShapeType="1"/>
            </p:cNvSpPr>
            <p:nvPr/>
          </p:nvSpPr>
          <p:spPr bwMode="auto">
            <a:xfrm flipV="1">
              <a:off x="2461" y="3554"/>
              <a:ext cx="0" cy="128"/>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de-DE"/>
            </a:p>
          </p:txBody>
        </p:sp>
        <p:sp>
          <p:nvSpPr>
            <p:cNvPr id="61550" name="Oval 110"/>
            <p:cNvSpPr>
              <a:spLocks noChangeAspect="1" noChangeArrowheads="1"/>
            </p:cNvSpPr>
            <p:nvPr/>
          </p:nvSpPr>
          <p:spPr bwMode="auto">
            <a:xfrm>
              <a:off x="2399" y="3662"/>
              <a:ext cx="116" cy="116"/>
            </a:xfrm>
            <a:prstGeom prst="ellipse">
              <a:avLst/>
            </a:prstGeom>
            <a:solidFill>
              <a:srgbClr val="FFFFFF"/>
            </a:solidFill>
            <a:ln w="15875">
              <a:solidFill>
                <a:srgbClr val="000000"/>
              </a:solidFill>
              <a:round/>
              <a:headEnd/>
              <a:tailEnd/>
            </a:ln>
          </p:spPr>
          <p:txBody>
            <a:bodyPr/>
            <a:lstStyle/>
            <a:p>
              <a:endParaRPr lang="de-DE"/>
            </a:p>
          </p:txBody>
        </p:sp>
        <p:grpSp>
          <p:nvGrpSpPr>
            <p:cNvPr id="61551" name="Group 111"/>
            <p:cNvGrpSpPr>
              <a:grpSpLocks noChangeAspect="1"/>
            </p:cNvGrpSpPr>
            <p:nvPr/>
          </p:nvGrpSpPr>
          <p:grpSpPr bwMode="auto">
            <a:xfrm>
              <a:off x="2422" y="3686"/>
              <a:ext cx="66" cy="67"/>
              <a:chOff x="12580" y="2787"/>
              <a:chExt cx="228" cy="228"/>
            </a:xfrm>
          </p:grpSpPr>
          <p:sp>
            <p:nvSpPr>
              <p:cNvPr id="61552" name="Line 112"/>
              <p:cNvSpPr>
                <a:spLocks noChangeAspect="1" noChangeShapeType="1"/>
              </p:cNvSpPr>
              <p:nvPr/>
            </p:nvSpPr>
            <p:spPr bwMode="auto">
              <a:xfrm flipV="1">
                <a:off x="12580" y="2787"/>
                <a:ext cx="228" cy="228"/>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de-DE"/>
              </a:p>
            </p:txBody>
          </p:sp>
          <p:sp>
            <p:nvSpPr>
              <p:cNvPr id="61553" name="Freeform 113"/>
              <p:cNvSpPr>
                <a:spLocks noChangeAspect="1"/>
              </p:cNvSpPr>
              <p:nvPr/>
            </p:nvSpPr>
            <p:spPr bwMode="auto">
              <a:xfrm>
                <a:off x="12680" y="2787"/>
                <a:ext cx="128" cy="120"/>
              </a:xfrm>
              <a:custGeom>
                <a:avLst/>
                <a:gdLst>
                  <a:gd name="T0" fmla="*/ 0 w 128"/>
                  <a:gd name="T1" fmla="*/ 47 h 120"/>
                  <a:gd name="T2" fmla="*/ 71 w 128"/>
                  <a:gd name="T3" fmla="*/ 120 h 120"/>
                  <a:gd name="T4" fmla="*/ 128 w 128"/>
                  <a:gd name="T5" fmla="*/ 0 h 120"/>
                  <a:gd name="T6" fmla="*/ 0 w 128"/>
                  <a:gd name="T7" fmla="*/ 47 h 120"/>
                </a:gdLst>
                <a:ahLst/>
                <a:cxnLst>
                  <a:cxn ang="0">
                    <a:pos x="T0" y="T1"/>
                  </a:cxn>
                  <a:cxn ang="0">
                    <a:pos x="T2" y="T3"/>
                  </a:cxn>
                  <a:cxn ang="0">
                    <a:pos x="T4" y="T5"/>
                  </a:cxn>
                  <a:cxn ang="0">
                    <a:pos x="T6" y="T7"/>
                  </a:cxn>
                </a:cxnLst>
                <a:rect l="0" t="0" r="r" b="b"/>
                <a:pathLst>
                  <a:path w="128" h="120">
                    <a:moveTo>
                      <a:pt x="0" y="47"/>
                    </a:moveTo>
                    <a:lnTo>
                      <a:pt x="71" y="120"/>
                    </a:lnTo>
                    <a:lnTo>
                      <a:pt x="128" y="0"/>
                    </a:lnTo>
                    <a:lnTo>
                      <a:pt x="0" y="47"/>
                    </a:lnTo>
                    <a:close/>
                  </a:path>
                </a:pathLst>
              </a:custGeom>
              <a:solidFill>
                <a:srgbClr val="000000"/>
              </a:solidFill>
              <a:ln w="9525">
                <a:solidFill>
                  <a:srgbClr val="000000"/>
                </a:solidFill>
                <a:round/>
                <a:headEnd/>
                <a:tailEnd/>
              </a:ln>
            </p:spPr>
            <p:txBody>
              <a:bodyPr/>
              <a:lstStyle/>
              <a:p>
                <a:endParaRPr lang="de-DE"/>
              </a:p>
            </p:txBody>
          </p:sp>
        </p:grpSp>
        <p:sp>
          <p:nvSpPr>
            <p:cNvPr id="61554" name="Freeform 114"/>
            <p:cNvSpPr>
              <a:spLocks noChangeAspect="1"/>
            </p:cNvSpPr>
            <p:nvPr/>
          </p:nvSpPr>
          <p:spPr bwMode="auto">
            <a:xfrm>
              <a:off x="1863" y="2926"/>
              <a:ext cx="917" cy="892"/>
            </a:xfrm>
            <a:custGeom>
              <a:avLst/>
              <a:gdLst>
                <a:gd name="T0" fmla="*/ 1910 w 1910"/>
                <a:gd name="T1" fmla="*/ 0 h 1860"/>
                <a:gd name="T2" fmla="*/ 1910 w 1910"/>
                <a:gd name="T3" fmla="*/ 457 h 1860"/>
                <a:gd name="T4" fmla="*/ 1910 w 1910"/>
                <a:gd name="T5" fmla="*/ 1102 h 1860"/>
                <a:gd name="T6" fmla="*/ 1736 w 1910"/>
                <a:gd name="T7" fmla="*/ 1675 h 1860"/>
                <a:gd name="T8" fmla="*/ 1173 w 1910"/>
                <a:gd name="T9" fmla="*/ 1846 h 1860"/>
                <a:gd name="T10" fmla="*/ 0 w 1910"/>
                <a:gd name="T11" fmla="*/ 1854 h 1860"/>
              </a:gdLst>
              <a:ahLst/>
              <a:cxnLst>
                <a:cxn ang="0">
                  <a:pos x="T0" y="T1"/>
                </a:cxn>
                <a:cxn ang="0">
                  <a:pos x="T2" y="T3"/>
                </a:cxn>
                <a:cxn ang="0">
                  <a:pos x="T4" y="T5"/>
                </a:cxn>
                <a:cxn ang="0">
                  <a:pos x="T6" y="T7"/>
                </a:cxn>
                <a:cxn ang="0">
                  <a:pos x="T8" y="T9"/>
                </a:cxn>
                <a:cxn ang="0">
                  <a:pos x="T10" y="T11"/>
                </a:cxn>
              </a:cxnLst>
              <a:rect l="0" t="0" r="r" b="b"/>
              <a:pathLst>
                <a:path w="1910" h="1860">
                  <a:moveTo>
                    <a:pt x="1910" y="0"/>
                  </a:moveTo>
                  <a:cubicBezTo>
                    <a:pt x="1910" y="76"/>
                    <a:pt x="1910" y="273"/>
                    <a:pt x="1910" y="457"/>
                  </a:cubicBezTo>
                  <a:cubicBezTo>
                    <a:pt x="1910" y="641"/>
                    <a:pt x="1910" y="675"/>
                    <a:pt x="1910" y="1102"/>
                  </a:cubicBezTo>
                  <a:cubicBezTo>
                    <a:pt x="1910" y="1345"/>
                    <a:pt x="1888" y="1558"/>
                    <a:pt x="1736" y="1675"/>
                  </a:cubicBezTo>
                  <a:cubicBezTo>
                    <a:pt x="1584" y="1792"/>
                    <a:pt x="1562" y="1819"/>
                    <a:pt x="1173" y="1846"/>
                  </a:cubicBezTo>
                  <a:cubicBezTo>
                    <a:pt x="938" y="1860"/>
                    <a:pt x="1160" y="1854"/>
                    <a:pt x="0" y="1854"/>
                  </a:cubicBezTo>
                </a:path>
              </a:pathLst>
            </a:custGeom>
            <a:noFill/>
            <a:ln w="9525">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de-DE"/>
            </a:p>
          </p:txBody>
        </p:sp>
        <p:sp>
          <p:nvSpPr>
            <p:cNvPr id="61555" name="Rectangle 115"/>
            <p:cNvSpPr>
              <a:spLocks noChangeAspect="1" noChangeArrowheads="1"/>
            </p:cNvSpPr>
            <p:nvPr/>
          </p:nvSpPr>
          <p:spPr bwMode="auto">
            <a:xfrm rot="-5400000">
              <a:off x="1840" y="3636"/>
              <a:ext cx="101" cy="352"/>
            </a:xfrm>
            <a:prstGeom prst="rect">
              <a:avLst/>
            </a:prstGeom>
            <a:solidFill>
              <a:srgbClr val="FFFFFF"/>
            </a:solidFill>
            <a:ln w="15875">
              <a:solidFill>
                <a:srgbClr val="000000"/>
              </a:solidFill>
              <a:miter lim="800000"/>
              <a:headEnd/>
              <a:tailEnd/>
            </a:ln>
          </p:spPr>
          <p:txBody>
            <a:bodyPr/>
            <a:lstStyle/>
            <a:p>
              <a:endParaRPr lang="de-DE"/>
            </a:p>
          </p:txBody>
        </p:sp>
        <p:sp>
          <p:nvSpPr>
            <p:cNvPr id="61556" name="Rectangle 116"/>
            <p:cNvSpPr>
              <a:spLocks noChangeAspect="1" noChangeArrowheads="1"/>
            </p:cNvSpPr>
            <p:nvPr/>
          </p:nvSpPr>
          <p:spPr bwMode="auto">
            <a:xfrm>
              <a:off x="2067" y="3800"/>
              <a:ext cx="81" cy="33"/>
            </a:xfrm>
            <a:prstGeom prst="rect">
              <a:avLst/>
            </a:prstGeom>
            <a:solidFill>
              <a:srgbClr val="FFFFFF"/>
            </a:solidFill>
            <a:ln w="15875">
              <a:solidFill>
                <a:srgbClr val="000000"/>
              </a:solidFill>
              <a:miter lim="800000"/>
              <a:headEnd/>
              <a:tailEnd/>
            </a:ln>
          </p:spPr>
          <p:txBody>
            <a:bodyPr/>
            <a:lstStyle/>
            <a:p>
              <a:endParaRPr lang="de-DE"/>
            </a:p>
          </p:txBody>
        </p:sp>
        <p:sp>
          <p:nvSpPr>
            <p:cNvPr id="61557" name="Line 117"/>
            <p:cNvSpPr>
              <a:spLocks noChangeAspect="1" noChangeShapeType="1"/>
            </p:cNvSpPr>
            <p:nvPr/>
          </p:nvSpPr>
          <p:spPr bwMode="auto">
            <a:xfrm flipV="1">
              <a:off x="4327" y="1152"/>
              <a:ext cx="0" cy="186"/>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de-DE"/>
            </a:p>
          </p:txBody>
        </p:sp>
        <p:sp>
          <p:nvSpPr>
            <p:cNvPr id="61558" name="Rectangle 118"/>
            <p:cNvSpPr>
              <a:spLocks noChangeAspect="1" noChangeArrowheads="1"/>
            </p:cNvSpPr>
            <p:nvPr/>
          </p:nvSpPr>
          <p:spPr bwMode="auto">
            <a:xfrm>
              <a:off x="1804" y="798"/>
              <a:ext cx="2319" cy="2540"/>
            </a:xfrm>
            <a:prstGeom prst="rect">
              <a:avLst/>
            </a:prstGeom>
            <a:noFill/>
            <a:ln w="25400">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de-DE"/>
            </a:p>
          </p:txBody>
        </p:sp>
        <p:sp>
          <p:nvSpPr>
            <p:cNvPr id="61559" name="Line 119"/>
            <p:cNvSpPr>
              <a:spLocks noChangeAspect="1" noChangeShapeType="1"/>
            </p:cNvSpPr>
            <p:nvPr/>
          </p:nvSpPr>
          <p:spPr bwMode="auto">
            <a:xfrm flipH="1">
              <a:off x="1575" y="1087"/>
              <a:ext cx="3" cy="535"/>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de-DE"/>
            </a:p>
          </p:txBody>
        </p:sp>
        <p:sp>
          <p:nvSpPr>
            <p:cNvPr id="61560" name="Line 120"/>
            <p:cNvSpPr>
              <a:spLocks noChangeAspect="1" noChangeShapeType="1"/>
            </p:cNvSpPr>
            <p:nvPr/>
          </p:nvSpPr>
          <p:spPr bwMode="auto">
            <a:xfrm flipV="1">
              <a:off x="4327" y="1237"/>
              <a:ext cx="0" cy="793"/>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de-DE"/>
            </a:p>
          </p:txBody>
        </p:sp>
        <p:sp>
          <p:nvSpPr>
            <p:cNvPr id="61561" name="Rectangle 121"/>
            <p:cNvSpPr>
              <a:spLocks noChangeAspect="1" noChangeArrowheads="1"/>
            </p:cNvSpPr>
            <p:nvPr/>
          </p:nvSpPr>
          <p:spPr bwMode="auto">
            <a:xfrm>
              <a:off x="4269" y="1772"/>
              <a:ext cx="117" cy="111"/>
            </a:xfrm>
            <a:prstGeom prst="rect">
              <a:avLst/>
            </a:prstGeom>
            <a:solidFill>
              <a:srgbClr val="FFFFFF"/>
            </a:solidFill>
            <a:ln w="15875">
              <a:solidFill>
                <a:srgbClr val="000000"/>
              </a:solidFill>
              <a:miter lim="800000"/>
              <a:headEnd/>
              <a:tailEnd/>
            </a:ln>
          </p:spPr>
          <p:txBody>
            <a:bodyPr/>
            <a:lstStyle/>
            <a:p>
              <a:endParaRPr lang="de-DE"/>
            </a:p>
          </p:txBody>
        </p:sp>
        <p:grpSp>
          <p:nvGrpSpPr>
            <p:cNvPr id="61562" name="Group 122"/>
            <p:cNvGrpSpPr>
              <a:grpSpLocks noChangeAspect="1"/>
            </p:cNvGrpSpPr>
            <p:nvPr/>
          </p:nvGrpSpPr>
          <p:grpSpPr bwMode="auto">
            <a:xfrm>
              <a:off x="4299" y="1793"/>
              <a:ext cx="66" cy="65"/>
              <a:chOff x="12580" y="2787"/>
              <a:chExt cx="228" cy="228"/>
            </a:xfrm>
          </p:grpSpPr>
          <p:sp>
            <p:nvSpPr>
              <p:cNvPr id="61563" name="Line 123"/>
              <p:cNvSpPr>
                <a:spLocks noChangeAspect="1" noChangeShapeType="1"/>
              </p:cNvSpPr>
              <p:nvPr/>
            </p:nvSpPr>
            <p:spPr bwMode="auto">
              <a:xfrm flipV="1">
                <a:off x="12580" y="2787"/>
                <a:ext cx="228" cy="228"/>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de-DE"/>
              </a:p>
            </p:txBody>
          </p:sp>
          <p:sp>
            <p:nvSpPr>
              <p:cNvPr id="61564" name="Freeform 124"/>
              <p:cNvSpPr>
                <a:spLocks noChangeAspect="1"/>
              </p:cNvSpPr>
              <p:nvPr/>
            </p:nvSpPr>
            <p:spPr bwMode="auto">
              <a:xfrm>
                <a:off x="12680" y="2787"/>
                <a:ext cx="128" cy="120"/>
              </a:xfrm>
              <a:custGeom>
                <a:avLst/>
                <a:gdLst>
                  <a:gd name="T0" fmla="*/ 0 w 128"/>
                  <a:gd name="T1" fmla="*/ 47 h 120"/>
                  <a:gd name="T2" fmla="*/ 71 w 128"/>
                  <a:gd name="T3" fmla="*/ 120 h 120"/>
                  <a:gd name="T4" fmla="*/ 128 w 128"/>
                  <a:gd name="T5" fmla="*/ 0 h 120"/>
                  <a:gd name="T6" fmla="*/ 0 w 128"/>
                  <a:gd name="T7" fmla="*/ 47 h 120"/>
                </a:gdLst>
                <a:ahLst/>
                <a:cxnLst>
                  <a:cxn ang="0">
                    <a:pos x="T0" y="T1"/>
                  </a:cxn>
                  <a:cxn ang="0">
                    <a:pos x="T2" y="T3"/>
                  </a:cxn>
                  <a:cxn ang="0">
                    <a:pos x="T4" y="T5"/>
                  </a:cxn>
                  <a:cxn ang="0">
                    <a:pos x="T6" y="T7"/>
                  </a:cxn>
                </a:cxnLst>
                <a:rect l="0" t="0" r="r" b="b"/>
                <a:pathLst>
                  <a:path w="128" h="120">
                    <a:moveTo>
                      <a:pt x="0" y="47"/>
                    </a:moveTo>
                    <a:lnTo>
                      <a:pt x="71" y="120"/>
                    </a:lnTo>
                    <a:lnTo>
                      <a:pt x="128" y="0"/>
                    </a:lnTo>
                    <a:lnTo>
                      <a:pt x="0" y="47"/>
                    </a:lnTo>
                    <a:close/>
                  </a:path>
                </a:pathLst>
              </a:custGeom>
              <a:solidFill>
                <a:srgbClr val="000000"/>
              </a:solidFill>
              <a:ln w="9525">
                <a:solidFill>
                  <a:srgbClr val="000000"/>
                </a:solidFill>
                <a:round/>
                <a:headEnd/>
                <a:tailEnd/>
              </a:ln>
            </p:spPr>
            <p:txBody>
              <a:bodyPr/>
              <a:lstStyle/>
              <a:p>
                <a:endParaRPr lang="de-DE"/>
              </a:p>
            </p:txBody>
          </p:sp>
        </p:grpSp>
        <p:sp>
          <p:nvSpPr>
            <p:cNvPr id="61565" name="Rectangle 125"/>
            <p:cNvSpPr>
              <a:spLocks noChangeAspect="1" noChangeArrowheads="1"/>
            </p:cNvSpPr>
            <p:nvPr/>
          </p:nvSpPr>
          <p:spPr bwMode="auto">
            <a:xfrm>
              <a:off x="1510" y="1239"/>
              <a:ext cx="117" cy="112"/>
            </a:xfrm>
            <a:prstGeom prst="rect">
              <a:avLst/>
            </a:prstGeom>
            <a:solidFill>
              <a:srgbClr val="FFFFFF"/>
            </a:solidFill>
            <a:ln w="15875">
              <a:solidFill>
                <a:srgbClr val="000000"/>
              </a:solidFill>
              <a:miter lim="800000"/>
              <a:headEnd/>
              <a:tailEnd/>
            </a:ln>
          </p:spPr>
          <p:txBody>
            <a:bodyPr/>
            <a:lstStyle/>
            <a:p>
              <a:endParaRPr lang="de-DE"/>
            </a:p>
          </p:txBody>
        </p:sp>
        <p:grpSp>
          <p:nvGrpSpPr>
            <p:cNvPr id="61566" name="Group 126"/>
            <p:cNvGrpSpPr>
              <a:grpSpLocks noChangeAspect="1"/>
            </p:cNvGrpSpPr>
            <p:nvPr/>
          </p:nvGrpSpPr>
          <p:grpSpPr bwMode="auto">
            <a:xfrm>
              <a:off x="1540" y="1260"/>
              <a:ext cx="66" cy="66"/>
              <a:chOff x="12580" y="2787"/>
              <a:chExt cx="228" cy="228"/>
            </a:xfrm>
          </p:grpSpPr>
          <p:sp>
            <p:nvSpPr>
              <p:cNvPr id="61567" name="Line 127"/>
              <p:cNvSpPr>
                <a:spLocks noChangeAspect="1" noChangeShapeType="1"/>
              </p:cNvSpPr>
              <p:nvPr/>
            </p:nvSpPr>
            <p:spPr bwMode="auto">
              <a:xfrm flipV="1">
                <a:off x="12580" y="2787"/>
                <a:ext cx="228" cy="228"/>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de-DE"/>
              </a:p>
            </p:txBody>
          </p:sp>
          <p:sp>
            <p:nvSpPr>
              <p:cNvPr id="61568" name="Freeform 128"/>
              <p:cNvSpPr>
                <a:spLocks noChangeAspect="1"/>
              </p:cNvSpPr>
              <p:nvPr/>
            </p:nvSpPr>
            <p:spPr bwMode="auto">
              <a:xfrm>
                <a:off x="12680" y="2787"/>
                <a:ext cx="128" cy="120"/>
              </a:xfrm>
              <a:custGeom>
                <a:avLst/>
                <a:gdLst>
                  <a:gd name="T0" fmla="*/ 0 w 128"/>
                  <a:gd name="T1" fmla="*/ 47 h 120"/>
                  <a:gd name="T2" fmla="*/ 71 w 128"/>
                  <a:gd name="T3" fmla="*/ 120 h 120"/>
                  <a:gd name="T4" fmla="*/ 128 w 128"/>
                  <a:gd name="T5" fmla="*/ 0 h 120"/>
                  <a:gd name="T6" fmla="*/ 0 w 128"/>
                  <a:gd name="T7" fmla="*/ 47 h 120"/>
                </a:gdLst>
                <a:ahLst/>
                <a:cxnLst>
                  <a:cxn ang="0">
                    <a:pos x="T0" y="T1"/>
                  </a:cxn>
                  <a:cxn ang="0">
                    <a:pos x="T2" y="T3"/>
                  </a:cxn>
                  <a:cxn ang="0">
                    <a:pos x="T4" y="T5"/>
                  </a:cxn>
                  <a:cxn ang="0">
                    <a:pos x="T6" y="T7"/>
                  </a:cxn>
                </a:cxnLst>
                <a:rect l="0" t="0" r="r" b="b"/>
                <a:pathLst>
                  <a:path w="128" h="120">
                    <a:moveTo>
                      <a:pt x="0" y="47"/>
                    </a:moveTo>
                    <a:lnTo>
                      <a:pt x="71" y="120"/>
                    </a:lnTo>
                    <a:lnTo>
                      <a:pt x="128" y="0"/>
                    </a:lnTo>
                    <a:lnTo>
                      <a:pt x="0" y="47"/>
                    </a:lnTo>
                    <a:close/>
                  </a:path>
                </a:pathLst>
              </a:custGeom>
              <a:solidFill>
                <a:srgbClr val="000000"/>
              </a:solidFill>
              <a:ln w="9525">
                <a:solidFill>
                  <a:srgbClr val="000000"/>
                </a:solidFill>
                <a:round/>
                <a:headEnd/>
                <a:tailEnd/>
              </a:ln>
            </p:spPr>
            <p:txBody>
              <a:bodyPr/>
              <a:lstStyle/>
              <a:p>
                <a:endParaRPr lang="de-DE"/>
              </a:p>
            </p:txBody>
          </p:sp>
        </p:grpSp>
        <p:sp>
          <p:nvSpPr>
            <p:cNvPr id="61569" name="Line 129"/>
            <p:cNvSpPr>
              <a:spLocks noChangeAspect="1" noChangeShapeType="1"/>
            </p:cNvSpPr>
            <p:nvPr/>
          </p:nvSpPr>
          <p:spPr bwMode="auto">
            <a:xfrm>
              <a:off x="1583" y="1152"/>
              <a:ext cx="2735" cy="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de-DE"/>
            </a:p>
          </p:txBody>
        </p:sp>
        <p:sp>
          <p:nvSpPr>
            <p:cNvPr id="61570" name="Rectangle 130" descr="Алмазная решетка (контур)"/>
            <p:cNvSpPr>
              <a:spLocks noChangeAspect="1" noChangeArrowheads="1"/>
            </p:cNvSpPr>
            <p:nvPr/>
          </p:nvSpPr>
          <p:spPr bwMode="auto">
            <a:xfrm>
              <a:off x="3582" y="1091"/>
              <a:ext cx="211" cy="109"/>
            </a:xfrm>
            <a:prstGeom prst="rect">
              <a:avLst/>
            </a:prstGeom>
            <a:pattFill prst="openDmnd">
              <a:fgClr>
                <a:srgbClr val="000000"/>
              </a:fgClr>
              <a:bgClr>
                <a:srgbClr val="FFFFFF"/>
              </a:bgClr>
            </a:pattFill>
            <a:ln w="15875">
              <a:solidFill>
                <a:srgbClr val="000000"/>
              </a:solidFill>
              <a:miter lim="800000"/>
              <a:headEnd/>
              <a:tailEnd/>
            </a:ln>
          </p:spPr>
          <p:txBody>
            <a:bodyPr/>
            <a:lstStyle/>
            <a:p>
              <a:endParaRPr lang="de-DE"/>
            </a:p>
          </p:txBody>
        </p:sp>
        <p:sp>
          <p:nvSpPr>
            <p:cNvPr id="61571" name="Rectangle 131"/>
            <p:cNvSpPr>
              <a:spLocks noChangeAspect="1" noChangeArrowheads="1"/>
            </p:cNvSpPr>
            <p:nvPr/>
          </p:nvSpPr>
          <p:spPr bwMode="auto">
            <a:xfrm>
              <a:off x="3172" y="1114"/>
              <a:ext cx="163" cy="237"/>
            </a:xfrm>
            <a:prstGeom prst="rect">
              <a:avLst/>
            </a:prstGeom>
            <a:solidFill>
              <a:srgbClr val="FFFFFF"/>
            </a:solidFill>
            <a:ln w="15875">
              <a:solidFill>
                <a:srgbClr val="000000"/>
              </a:solidFill>
              <a:miter lim="800000"/>
              <a:headEnd/>
              <a:tailEnd/>
            </a:ln>
          </p:spPr>
          <p:txBody>
            <a:bodyPr/>
            <a:lstStyle/>
            <a:p>
              <a:endParaRPr lang="de-DE"/>
            </a:p>
          </p:txBody>
        </p:sp>
        <p:sp>
          <p:nvSpPr>
            <p:cNvPr id="61572" name="Line 132"/>
            <p:cNvSpPr>
              <a:spLocks noChangeAspect="1" noChangeShapeType="1"/>
            </p:cNvSpPr>
            <p:nvPr/>
          </p:nvSpPr>
          <p:spPr bwMode="auto">
            <a:xfrm>
              <a:off x="2774" y="1255"/>
              <a:ext cx="0" cy="507"/>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de-DE"/>
            </a:p>
          </p:txBody>
        </p:sp>
        <p:sp>
          <p:nvSpPr>
            <p:cNvPr id="61573" name="Line 133"/>
            <p:cNvSpPr>
              <a:spLocks noChangeAspect="1" noChangeShapeType="1"/>
            </p:cNvSpPr>
            <p:nvPr/>
          </p:nvSpPr>
          <p:spPr bwMode="auto">
            <a:xfrm flipH="1">
              <a:off x="1473" y="1836"/>
              <a:ext cx="1312" cy="0"/>
            </a:xfrm>
            <a:prstGeom prst="line">
              <a:avLst/>
            </a:prstGeom>
            <a:noFill/>
            <a:ln w="9525">
              <a:solidFill>
                <a:srgbClr val="000000"/>
              </a:solidFill>
              <a:prstDash val="lgDash"/>
              <a:round/>
              <a:headEnd type="none" w="sm" len="med"/>
              <a:tailEnd/>
            </a:ln>
            <a:extLst>
              <a:ext uri="{909E8E84-426E-40DD-AFC4-6F175D3DCCD1}">
                <a14:hiddenFill xmlns:a14="http://schemas.microsoft.com/office/drawing/2010/main">
                  <a:noFill/>
                </a14:hiddenFill>
              </a:ext>
            </a:extLst>
          </p:spPr>
          <p:txBody>
            <a:bodyPr/>
            <a:lstStyle/>
            <a:p>
              <a:endParaRPr lang="de-DE"/>
            </a:p>
          </p:txBody>
        </p:sp>
        <p:sp>
          <p:nvSpPr>
            <p:cNvPr id="61574" name="Line 134"/>
            <p:cNvSpPr>
              <a:spLocks noChangeAspect="1" noChangeShapeType="1"/>
            </p:cNvSpPr>
            <p:nvPr/>
          </p:nvSpPr>
          <p:spPr bwMode="auto">
            <a:xfrm flipH="1">
              <a:off x="3106" y="2278"/>
              <a:ext cx="430" cy="34"/>
            </a:xfrm>
            <a:prstGeom prst="line">
              <a:avLst/>
            </a:prstGeom>
            <a:noFill/>
            <a:ln w="6350">
              <a:solidFill>
                <a:srgbClr val="000000"/>
              </a:solidFill>
              <a:round/>
              <a:headEnd/>
              <a:tailEnd/>
            </a:ln>
            <a:extLst>
              <a:ext uri="{909E8E84-426E-40DD-AFC4-6F175D3DCCD1}">
                <a14:hiddenFill xmlns:a14="http://schemas.microsoft.com/office/drawing/2010/main">
                  <a:noFill/>
                </a14:hiddenFill>
              </a:ext>
            </a:extLst>
          </p:spPr>
          <p:txBody>
            <a:bodyPr/>
            <a:lstStyle/>
            <a:p>
              <a:endParaRPr lang="de-DE"/>
            </a:p>
          </p:txBody>
        </p:sp>
        <p:sp>
          <p:nvSpPr>
            <p:cNvPr id="61575" name="Line 135"/>
            <p:cNvSpPr>
              <a:spLocks noChangeAspect="1" noChangeShapeType="1"/>
            </p:cNvSpPr>
            <p:nvPr/>
          </p:nvSpPr>
          <p:spPr bwMode="auto">
            <a:xfrm>
              <a:off x="2875" y="2392"/>
              <a:ext cx="637" cy="156"/>
            </a:xfrm>
            <a:prstGeom prst="line">
              <a:avLst/>
            </a:prstGeom>
            <a:noFill/>
            <a:ln w="6350">
              <a:solidFill>
                <a:srgbClr val="000000"/>
              </a:solidFill>
              <a:round/>
              <a:headEnd/>
              <a:tailEnd/>
            </a:ln>
            <a:extLst>
              <a:ext uri="{909E8E84-426E-40DD-AFC4-6F175D3DCCD1}">
                <a14:hiddenFill xmlns:a14="http://schemas.microsoft.com/office/drawing/2010/main">
                  <a:noFill/>
                </a14:hiddenFill>
              </a:ext>
            </a:extLst>
          </p:spPr>
          <p:txBody>
            <a:bodyPr/>
            <a:lstStyle/>
            <a:p>
              <a:endParaRPr lang="de-DE"/>
            </a:p>
          </p:txBody>
        </p:sp>
        <p:sp>
          <p:nvSpPr>
            <p:cNvPr id="61576" name="Rectangle 136" descr="Алмазная решетка (контур)"/>
            <p:cNvSpPr>
              <a:spLocks noChangeAspect="1" noChangeArrowheads="1"/>
            </p:cNvSpPr>
            <p:nvPr/>
          </p:nvSpPr>
          <p:spPr bwMode="auto">
            <a:xfrm rot="-5400000">
              <a:off x="4216" y="1248"/>
              <a:ext cx="212" cy="109"/>
            </a:xfrm>
            <a:prstGeom prst="rect">
              <a:avLst/>
            </a:prstGeom>
            <a:pattFill prst="openDmnd">
              <a:fgClr>
                <a:srgbClr val="000000"/>
              </a:fgClr>
              <a:bgClr>
                <a:srgbClr val="FFFFFF"/>
              </a:bgClr>
            </a:pattFill>
            <a:ln w="15875">
              <a:solidFill>
                <a:srgbClr val="000000"/>
              </a:solidFill>
              <a:miter lim="800000"/>
              <a:headEnd/>
              <a:tailEnd/>
            </a:ln>
          </p:spPr>
          <p:txBody>
            <a:bodyPr/>
            <a:lstStyle/>
            <a:p>
              <a:endParaRPr lang="de-DE"/>
            </a:p>
          </p:txBody>
        </p:sp>
        <p:sp>
          <p:nvSpPr>
            <p:cNvPr id="61577" name="Rectangle 137"/>
            <p:cNvSpPr>
              <a:spLocks noChangeAspect="1" noChangeArrowheads="1"/>
            </p:cNvSpPr>
            <p:nvPr/>
          </p:nvSpPr>
          <p:spPr bwMode="auto">
            <a:xfrm>
              <a:off x="2493" y="2513"/>
              <a:ext cx="152" cy="95"/>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de-DE"/>
            </a:p>
          </p:txBody>
        </p:sp>
        <p:sp>
          <p:nvSpPr>
            <p:cNvPr id="61578" name="Freeform 138"/>
            <p:cNvSpPr>
              <a:spLocks noChangeAspect="1"/>
            </p:cNvSpPr>
            <p:nvPr/>
          </p:nvSpPr>
          <p:spPr bwMode="auto">
            <a:xfrm>
              <a:off x="2608" y="2729"/>
              <a:ext cx="343" cy="148"/>
            </a:xfrm>
            <a:custGeom>
              <a:avLst/>
              <a:gdLst>
                <a:gd name="T0" fmla="*/ 113 w 1020"/>
                <a:gd name="T1" fmla="*/ 0 h 510"/>
                <a:gd name="T2" fmla="*/ 0 w 1020"/>
                <a:gd name="T3" fmla="*/ 0 h 510"/>
                <a:gd name="T4" fmla="*/ 1 w 1020"/>
                <a:gd name="T5" fmla="*/ 509 h 510"/>
                <a:gd name="T6" fmla="*/ 1020 w 1020"/>
                <a:gd name="T7" fmla="*/ 510 h 510"/>
                <a:gd name="T8" fmla="*/ 1020 w 1020"/>
                <a:gd name="T9" fmla="*/ 0 h 510"/>
                <a:gd name="T10" fmla="*/ 907 w 1020"/>
                <a:gd name="T11" fmla="*/ 0 h 510"/>
                <a:gd name="T12" fmla="*/ 907 w 1020"/>
                <a:gd name="T13" fmla="*/ 226 h 510"/>
                <a:gd name="T14" fmla="*/ 113 w 1020"/>
                <a:gd name="T15" fmla="*/ 226 h 510"/>
                <a:gd name="T16" fmla="*/ 113 w 1020"/>
                <a:gd name="T17" fmla="*/ 0 h 5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020" h="510">
                  <a:moveTo>
                    <a:pt x="113" y="0"/>
                  </a:moveTo>
                  <a:lnTo>
                    <a:pt x="0" y="0"/>
                  </a:lnTo>
                  <a:lnTo>
                    <a:pt x="1" y="509"/>
                  </a:lnTo>
                  <a:lnTo>
                    <a:pt x="1020" y="510"/>
                  </a:lnTo>
                  <a:lnTo>
                    <a:pt x="1020" y="0"/>
                  </a:lnTo>
                  <a:lnTo>
                    <a:pt x="907" y="0"/>
                  </a:lnTo>
                  <a:lnTo>
                    <a:pt x="907" y="226"/>
                  </a:lnTo>
                  <a:lnTo>
                    <a:pt x="113" y="226"/>
                  </a:lnTo>
                  <a:lnTo>
                    <a:pt x="113" y="0"/>
                  </a:lnTo>
                  <a:close/>
                </a:path>
              </a:pathLst>
            </a:custGeom>
            <a:noFill/>
            <a:ln w="9525">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de-DE"/>
            </a:p>
          </p:txBody>
        </p:sp>
        <p:sp>
          <p:nvSpPr>
            <p:cNvPr id="61579" name="Rectangle 139"/>
            <p:cNvSpPr>
              <a:spLocks noChangeAspect="1" noChangeArrowheads="1"/>
            </p:cNvSpPr>
            <p:nvPr/>
          </p:nvSpPr>
          <p:spPr bwMode="auto">
            <a:xfrm>
              <a:off x="2608" y="2513"/>
              <a:ext cx="38" cy="191"/>
            </a:xfrm>
            <a:prstGeom prst="rect">
              <a:avLst/>
            </a:prstGeom>
            <a:solidFill>
              <a:srgbClr val="FFFFFF"/>
            </a:solidFill>
            <a:ln w="9525">
              <a:solidFill>
                <a:srgbClr val="000000"/>
              </a:solidFill>
              <a:miter lim="800000"/>
              <a:headEnd/>
              <a:tailEnd/>
            </a:ln>
          </p:spPr>
          <p:txBody>
            <a:bodyPr/>
            <a:lstStyle/>
            <a:p>
              <a:endParaRPr lang="de-DE"/>
            </a:p>
          </p:txBody>
        </p:sp>
        <p:sp>
          <p:nvSpPr>
            <p:cNvPr id="61580" name="Freeform 140"/>
            <p:cNvSpPr>
              <a:spLocks noChangeAspect="1"/>
            </p:cNvSpPr>
            <p:nvPr/>
          </p:nvSpPr>
          <p:spPr bwMode="auto">
            <a:xfrm>
              <a:off x="2645" y="2513"/>
              <a:ext cx="38" cy="191"/>
            </a:xfrm>
            <a:custGeom>
              <a:avLst/>
              <a:gdLst>
                <a:gd name="T0" fmla="*/ 115 w 115"/>
                <a:gd name="T1" fmla="*/ 567 h 567"/>
                <a:gd name="T2" fmla="*/ 0 w 115"/>
                <a:gd name="T3" fmla="*/ 567 h 567"/>
                <a:gd name="T4" fmla="*/ 115 w 115"/>
                <a:gd name="T5" fmla="*/ 510 h 567"/>
                <a:gd name="T6" fmla="*/ 1 w 115"/>
                <a:gd name="T7" fmla="*/ 453 h 567"/>
                <a:gd name="T8" fmla="*/ 114 w 115"/>
                <a:gd name="T9" fmla="*/ 396 h 567"/>
                <a:gd name="T10" fmla="*/ 1 w 115"/>
                <a:gd name="T11" fmla="*/ 340 h 567"/>
                <a:gd name="T12" fmla="*/ 114 w 115"/>
                <a:gd name="T13" fmla="*/ 283 h 567"/>
                <a:gd name="T14" fmla="*/ 0 w 115"/>
                <a:gd name="T15" fmla="*/ 226 h 567"/>
                <a:gd name="T16" fmla="*/ 115 w 115"/>
                <a:gd name="T17" fmla="*/ 170 h 567"/>
                <a:gd name="T18" fmla="*/ 1 w 115"/>
                <a:gd name="T19" fmla="*/ 113 h 567"/>
                <a:gd name="T20" fmla="*/ 114 w 115"/>
                <a:gd name="T21" fmla="*/ 56 h 567"/>
                <a:gd name="T22" fmla="*/ 0 w 115"/>
                <a:gd name="T23" fmla="*/ 0 h 567"/>
                <a:gd name="T24" fmla="*/ 114 w 115"/>
                <a:gd name="T25" fmla="*/ 0 h 5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15" h="567">
                  <a:moveTo>
                    <a:pt x="115" y="567"/>
                  </a:moveTo>
                  <a:lnTo>
                    <a:pt x="0" y="567"/>
                  </a:lnTo>
                  <a:lnTo>
                    <a:pt x="115" y="510"/>
                  </a:lnTo>
                  <a:lnTo>
                    <a:pt x="1" y="453"/>
                  </a:lnTo>
                  <a:lnTo>
                    <a:pt x="114" y="396"/>
                  </a:lnTo>
                  <a:lnTo>
                    <a:pt x="1" y="340"/>
                  </a:lnTo>
                  <a:lnTo>
                    <a:pt x="114" y="283"/>
                  </a:lnTo>
                  <a:lnTo>
                    <a:pt x="0" y="226"/>
                  </a:lnTo>
                  <a:lnTo>
                    <a:pt x="115" y="170"/>
                  </a:lnTo>
                  <a:lnTo>
                    <a:pt x="1" y="113"/>
                  </a:lnTo>
                  <a:lnTo>
                    <a:pt x="114" y="56"/>
                  </a:lnTo>
                  <a:lnTo>
                    <a:pt x="0" y="0"/>
                  </a:lnTo>
                  <a:lnTo>
                    <a:pt x="114" y="0"/>
                  </a:lnTo>
                </a:path>
              </a:pathLst>
            </a:custGeom>
            <a:noFill/>
            <a:ln w="9525">
              <a:solidFill>
                <a:srgbClr val="FF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de-DE"/>
            </a:p>
          </p:txBody>
        </p:sp>
        <p:sp>
          <p:nvSpPr>
            <p:cNvPr id="61581" name="Freeform 141"/>
            <p:cNvSpPr>
              <a:spLocks noChangeAspect="1"/>
            </p:cNvSpPr>
            <p:nvPr/>
          </p:nvSpPr>
          <p:spPr bwMode="auto">
            <a:xfrm>
              <a:off x="2532" y="2796"/>
              <a:ext cx="57" cy="76"/>
            </a:xfrm>
            <a:custGeom>
              <a:avLst/>
              <a:gdLst>
                <a:gd name="T0" fmla="*/ 0 w 168"/>
                <a:gd name="T1" fmla="*/ 0 h 227"/>
                <a:gd name="T2" fmla="*/ 168 w 168"/>
                <a:gd name="T3" fmla="*/ 0 h 227"/>
                <a:gd name="T4" fmla="*/ 84 w 168"/>
                <a:gd name="T5" fmla="*/ 30 h 227"/>
                <a:gd name="T6" fmla="*/ 168 w 168"/>
                <a:gd name="T7" fmla="*/ 56 h 227"/>
                <a:gd name="T8" fmla="*/ 84 w 168"/>
                <a:gd name="T9" fmla="*/ 86 h 227"/>
                <a:gd name="T10" fmla="*/ 168 w 168"/>
                <a:gd name="T11" fmla="*/ 113 h 227"/>
                <a:gd name="T12" fmla="*/ 84 w 168"/>
                <a:gd name="T13" fmla="*/ 142 h 227"/>
                <a:gd name="T14" fmla="*/ 168 w 168"/>
                <a:gd name="T15" fmla="*/ 170 h 227"/>
                <a:gd name="T16" fmla="*/ 84 w 168"/>
                <a:gd name="T17" fmla="*/ 198 h 227"/>
                <a:gd name="T18" fmla="*/ 168 w 168"/>
                <a:gd name="T19" fmla="*/ 227 h 227"/>
                <a:gd name="T20" fmla="*/ 0 w 168"/>
                <a:gd name="T21" fmla="*/ 227 h 2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68" h="227">
                  <a:moveTo>
                    <a:pt x="0" y="0"/>
                  </a:moveTo>
                  <a:lnTo>
                    <a:pt x="168" y="0"/>
                  </a:lnTo>
                  <a:lnTo>
                    <a:pt x="84" y="30"/>
                  </a:lnTo>
                  <a:lnTo>
                    <a:pt x="168" y="56"/>
                  </a:lnTo>
                  <a:lnTo>
                    <a:pt x="84" y="86"/>
                  </a:lnTo>
                  <a:lnTo>
                    <a:pt x="168" y="113"/>
                  </a:lnTo>
                  <a:lnTo>
                    <a:pt x="84" y="142"/>
                  </a:lnTo>
                  <a:lnTo>
                    <a:pt x="168" y="170"/>
                  </a:lnTo>
                  <a:lnTo>
                    <a:pt x="84" y="198"/>
                  </a:lnTo>
                  <a:lnTo>
                    <a:pt x="168" y="227"/>
                  </a:lnTo>
                  <a:lnTo>
                    <a:pt x="0" y="227"/>
                  </a:lnTo>
                </a:path>
              </a:pathLst>
            </a:custGeom>
            <a:noFill/>
            <a:ln w="9525">
              <a:solidFill>
                <a:srgbClr val="FF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de-DE"/>
            </a:p>
          </p:txBody>
        </p:sp>
        <p:grpSp>
          <p:nvGrpSpPr>
            <p:cNvPr id="61582" name="Group 142"/>
            <p:cNvGrpSpPr>
              <a:grpSpLocks noChangeAspect="1"/>
            </p:cNvGrpSpPr>
            <p:nvPr/>
          </p:nvGrpSpPr>
          <p:grpSpPr bwMode="auto">
            <a:xfrm>
              <a:off x="2493" y="1989"/>
              <a:ext cx="572" cy="41"/>
              <a:chOff x="4507" y="6160"/>
              <a:chExt cx="1702" cy="283"/>
            </a:xfrm>
          </p:grpSpPr>
          <p:sp>
            <p:nvSpPr>
              <p:cNvPr id="61583" name="Rectangle 143"/>
              <p:cNvSpPr>
                <a:spLocks noChangeAspect="1" noChangeArrowheads="1"/>
              </p:cNvSpPr>
              <p:nvPr/>
            </p:nvSpPr>
            <p:spPr bwMode="auto">
              <a:xfrm>
                <a:off x="4507" y="6160"/>
                <a:ext cx="567" cy="283"/>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de-DE"/>
              </a:p>
            </p:txBody>
          </p:sp>
          <p:sp>
            <p:nvSpPr>
              <p:cNvPr id="61584" name="Rectangle 144"/>
              <p:cNvSpPr>
                <a:spLocks noChangeAspect="1" noChangeArrowheads="1"/>
              </p:cNvSpPr>
              <p:nvPr/>
            </p:nvSpPr>
            <p:spPr bwMode="auto">
              <a:xfrm flipH="1">
                <a:off x="5642" y="6160"/>
                <a:ext cx="567" cy="283"/>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de-DE"/>
              </a:p>
            </p:txBody>
          </p:sp>
        </p:grpSp>
        <p:sp>
          <p:nvSpPr>
            <p:cNvPr id="61585" name="Rectangle 145"/>
            <p:cNvSpPr>
              <a:spLocks noChangeAspect="1" noChangeArrowheads="1"/>
            </p:cNvSpPr>
            <p:nvPr/>
          </p:nvSpPr>
          <p:spPr bwMode="auto">
            <a:xfrm flipH="1">
              <a:off x="2912" y="2513"/>
              <a:ext cx="153" cy="95"/>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de-DE"/>
            </a:p>
          </p:txBody>
        </p:sp>
        <p:sp>
          <p:nvSpPr>
            <p:cNvPr id="61586" name="Rectangle 146"/>
            <p:cNvSpPr>
              <a:spLocks noChangeAspect="1" noChangeArrowheads="1"/>
            </p:cNvSpPr>
            <p:nvPr/>
          </p:nvSpPr>
          <p:spPr bwMode="auto">
            <a:xfrm flipH="1">
              <a:off x="2913" y="2513"/>
              <a:ext cx="38" cy="191"/>
            </a:xfrm>
            <a:prstGeom prst="rect">
              <a:avLst/>
            </a:prstGeom>
            <a:solidFill>
              <a:srgbClr val="FFFFFF"/>
            </a:solidFill>
            <a:ln w="9525">
              <a:solidFill>
                <a:srgbClr val="000000"/>
              </a:solidFill>
              <a:miter lim="800000"/>
              <a:headEnd/>
              <a:tailEnd/>
            </a:ln>
          </p:spPr>
          <p:txBody>
            <a:bodyPr/>
            <a:lstStyle/>
            <a:p>
              <a:endParaRPr lang="de-DE"/>
            </a:p>
          </p:txBody>
        </p:sp>
        <p:sp>
          <p:nvSpPr>
            <p:cNvPr id="61587" name="Freeform 147"/>
            <p:cNvSpPr>
              <a:spLocks noChangeAspect="1"/>
            </p:cNvSpPr>
            <p:nvPr/>
          </p:nvSpPr>
          <p:spPr bwMode="auto">
            <a:xfrm flipH="1">
              <a:off x="2875" y="2513"/>
              <a:ext cx="39" cy="191"/>
            </a:xfrm>
            <a:custGeom>
              <a:avLst/>
              <a:gdLst>
                <a:gd name="T0" fmla="*/ 115 w 115"/>
                <a:gd name="T1" fmla="*/ 567 h 567"/>
                <a:gd name="T2" fmla="*/ 0 w 115"/>
                <a:gd name="T3" fmla="*/ 567 h 567"/>
                <a:gd name="T4" fmla="*/ 115 w 115"/>
                <a:gd name="T5" fmla="*/ 510 h 567"/>
                <a:gd name="T6" fmla="*/ 1 w 115"/>
                <a:gd name="T7" fmla="*/ 453 h 567"/>
                <a:gd name="T8" fmla="*/ 114 w 115"/>
                <a:gd name="T9" fmla="*/ 396 h 567"/>
                <a:gd name="T10" fmla="*/ 1 w 115"/>
                <a:gd name="T11" fmla="*/ 340 h 567"/>
                <a:gd name="T12" fmla="*/ 114 w 115"/>
                <a:gd name="T13" fmla="*/ 283 h 567"/>
                <a:gd name="T14" fmla="*/ 0 w 115"/>
                <a:gd name="T15" fmla="*/ 226 h 567"/>
                <a:gd name="T16" fmla="*/ 115 w 115"/>
                <a:gd name="T17" fmla="*/ 170 h 567"/>
                <a:gd name="T18" fmla="*/ 1 w 115"/>
                <a:gd name="T19" fmla="*/ 113 h 567"/>
                <a:gd name="T20" fmla="*/ 114 w 115"/>
                <a:gd name="T21" fmla="*/ 56 h 567"/>
                <a:gd name="T22" fmla="*/ 0 w 115"/>
                <a:gd name="T23" fmla="*/ 0 h 567"/>
                <a:gd name="T24" fmla="*/ 114 w 115"/>
                <a:gd name="T25" fmla="*/ 0 h 5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15" h="567">
                  <a:moveTo>
                    <a:pt x="115" y="567"/>
                  </a:moveTo>
                  <a:lnTo>
                    <a:pt x="0" y="567"/>
                  </a:lnTo>
                  <a:lnTo>
                    <a:pt x="115" y="510"/>
                  </a:lnTo>
                  <a:lnTo>
                    <a:pt x="1" y="453"/>
                  </a:lnTo>
                  <a:lnTo>
                    <a:pt x="114" y="396"/>
                  </a:lnTo>
                  <a:lnTo>
                    <a:pt x="1" y="340"/>
                  </a:lnTo>
                  <a:lnTo>
                    <a:pt x="114" y="283"/>
                  </a:lnTo>
                  <a:lnTo>
                    <a:pt x="0" y="226"/>
                  </a:lnTo>
                  <a:lnTo>
                    <a:pt x="115" y="170"/>
                  </a:lnTo>
                  <a:lnTo>
                    <a:pt x="1" y="113"/>
                  </a:lnTo>
                  <a:lnTo>
                    <a:pt x="114" y="56"/>
                  </a:lnTo>
                  <a:lnTo>
                    <a:pt x="0" y="0"/>
                  </a:lnTo>
                  <a:lnTo>
                    <a:pt x="114" y="0"/>
                  </a:lnTo>
                </a:path>
              </a:pathLst>
            </a:custGeom>
            <a:noFill/>
            <a:ln w="9525">
              <a:solidFill>
                <a:srgbClr val="FF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de-DE"/>
            </a:p>
          </p:txBody>
        </p:sp>
        <p:sp>
          <p:nvSpPr>
            <p:cNvPr id="61588" name="Freeform 148"/>
            <p:cNvSpPr>
              <a:spLocks noChangeAspect="1"/>
            </p:cNvSpPr>
            <p:nvPr/>
          </p:nvSpPr>
          <p:spPr bwMode="auto">
            <a:xfrm flipH="1">
              <a:off x="2974" y="2796"/>
              <a:ext cx="56" cy="76"/>
            </a:xfrm>
            <a:custGeom>
              <a:avLst/>
              <a:gdLst>
                <a:gd name="T0" fmla="*/ 0 w 168"/>
                <a:gd name="T1" fmla="*/ 0 h 227"/>
                <a:gd name="T2" fmla="*/ 168 w 168"/>
                <a:gd name="T3" fmla="*/ 0 h 227"/>
                <a:gd name="T4" fmla="*/ 84 w 168"/>
                <a:gd name="T5" fmla="*/ 30 h 227"/>
                <a:gd name="T6" fmla="*/ 168 w 168"/>
                <a:gd name="T7" fmla="*/ 56 h 227"/>
                <a:gd name="T8" fmla="*/ 84 w 168"/>
                <a:gd name="T9" fmla="*/ 86 h 227"/>
                <a:gd name="T10" fmla="*/ 168 w 168"/>
                <a:gd name="T11" fmla="*/ 113 h 227"/>
                <a:gd name="T12" fmla="*/ 84 w 168"/>
                <a:gd name="T13" fmla="*/ 142 h 227"/>
                <a:gd name="T14" fmla="*/ 168 w 168"/>
                <a:gd name="T15" fmla="*/ 170 h 227"/>
                <a:gd name="T16" fmla="*/ 84 w 168"/>
                <a:gd name="T17" fmla="*/ 198 h 227"/>
                <a:gd name="T18" fmla="*/ 168 w 168"/>
                <a:gd name="T19" fmla="*/ 227 h 227"/>
                <a:gd name="T20" fmla="*/ 0 w 168"/>
                <a:gd name="T21" fmla="*/ 227 h 2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68" h="227">
                  <a:moveTo>
                    <a:pt x="0" y="0"/>
                  </a:moveTo>
                  <a:lnTo>
                    <a:pt x="168" y="0"/>
                  </a:lnTo>
                  <a:lnTo>
                    <a:pt x="84" y="30"/>
                  </a:lnTo>
                  <a:lnTo>
                    <a:pt x="168" y="56"/>
                  </a:lnTo>
                  <a:lnTo>
                    <a:pt x="84" y="86"/>
                  </a:lnTo>
                  <a:lnTo>
                    <a:pt x="168" y="113"/>
                  </a:lnTo>
                  <a:lnTo>
                    <a:pt x="84" y="142"/>
                  </a:lnTo>
                  <a:lnTo>
                    <a:pt x="168" y="170"/>
                  </a:lnTo>
                  <a:lnTo>
                    <a:pt x="84" y="198"/>
                  </a:lnTo>
                  <a:lnTo>
                    <a:pt x="168" y="227"/>
                  </a:lnTo>
                  <a:lnTo>
                    <a:pt x="0" y="227"/>
                  </a:lnTo>
                </a:path>
              </a:pathLst>
            </a:custGeom>
            <a:noFill/>
            <a:ln w="9525">
              <a:solidFill>
                <a:srgbClr val="FF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de-DE"/>
            </a:p>
          </p:txBody>
        </p:sp>
        <p:grpSp>
          <p:nvGrpSpPr>
            <p:cNvPr id="61589" name="Group 149"/>
            <p:cNvGrpSpPr>
              <a:grpSpLocks noChangeAspect="1"/>
            </p:cNvGrpSpPr>
            <p:nvPr/>
          </p:nvGrpSpPr>
          <p:grpSpPr bwMode="auto">
            <a:xfrm>
              <a:off x="2645" y="2084"/>
              <a:ext cx="267" cy="398"/>
              <a:chOff x="4959" y="6580"/>
              <a:chExt cx="796" cy="1288"/>
            </a:xfrm>
          </p:grpSpPr>
          <p:sp>
            <p:nvSpPr>
              <p:cNvPr id="61590" name="Line 150"/>
              <p:cNvSpPr>
                <a:spLocks noChangeAspect="1" noChangeShapeType="1"/>
              </p:cNvSpPr>
              <p:nvPr/>
            </p:nvSpPr>
            <p:spPr bwMode="auto">
              <a:xfrm>
                <a:off x="4959" y="6580"/>
                <a:ext cx="0" cy="1288"/>
              </a:xfrm>
              <a:prstGeom prst="line">
                <a:avLst/>
              </a:prstGeom>
              <a:noFill/>
              <a:ln w="22225">
                <a:solidFill>
                  <a:srgbClr val="FF0000"/>
                </a:solidFill>
                <a:round/>
                <a:headEnd/>
                <a:tailEnd/>
              </a:ln>
              <a:extLst>
                <a:ext uri="{909E8E84-426E-40DD-AFC4-6F175D3DCCD1}">
                  <a14:hiddenFill xmlns:a14="http://schemas.microsoft.com/office/drawing/2010/main">
                    <a:noFill/>
                  </a14:hiddenFill>
                </a:ext>
              </a:extLst>
            </p:spPr>
            <p:txBody>
              <a:bodyPr/>
              <a:lstStyle/>
              <a:p>
                <a:endParaRPr lang="de-DE"/>
              </a:p>
            </p:txBody>
          </p:sp>
          <p:sp>
            <p:nvSpPr>
              <p:cNvPr id="61591" name="Line 151"/>
              <p:cNvSpPr>
                <a:spLocks noChangeAspect="1" noChangeShapeType="1"/>
              </p:cNvSpPr>
              <p:nvPr/>
            </p:nvSpPr>
            <p:spPr bwMode="auto">
              <a:xfrm flipH="1">
                <a:off x="5755" y="6580"/>
                <a:ext cx="0" cy="1288"/>
              </a:xfrm>
              <a:prstGeom prst="line">
                <a:avLst/>
              </a:prstGeom>
              <a:noFill/>
              <a:ln w="22225">
                <a:solidFill>
                  <a:srgbClr val="FF0000"/>
                </a:solidFill>
                <a:round/>
                <a:headEnd/>
                <a:tailEnd/>
              </a:ln>
              <a:extLst>
                <a:ext uri="{909E8E84-426E-40DD-AFC4-6F175D3DCCD1}">
                  <a14:hiddenFill xmlns:a14="http://schemas.microsoft.com/office/drawing/2010/main">
                    <a:noFill/>
                  </a14:hiddenFill>
                </a:ext>
              </a:extLst>
            </p:spPr>
            <p:txBody>
              <a:bodyPr/>
              <a:lstStyle/>
              <a:p>
                <a:endParaRPr lang="de-DE"/>
              </a:p>
            </p:txBody>
          </p:sp>
        </p:grpSp>
        <p:grpSp>
          <p:nvGrpSpPr>
            <p:cNvPr id="61592" name="Group 152"/>
            <p:cNvGrpSpPr>
              <a:grpSpLocks noChangeAspect="1"/>
            </p:cNvGrpSpPr>
            <p:nvPr/>
          </p:nvGrpSpPr>
          <p:grpSpPr bwMode="auto">
            <a:xfrm>
              <a:off x="2512" y="2018"/>
              <a:ext cx="537" cy="524"/>
              <a:chOff x="4563" y="5552"/>
              <a:chExt cx="1599" cy="2465"/>
            </a:xfrm>
          </p:grpSpPr>
          <p:sp>
            <p:nvSpPr>
              <p:cNvPr id="61593" name="Line 153"/>
              <p:cNvSpPr>
                <a:spLocks noChangeAspect="1" noChangeShapeType="1"/>
              </p:cNvSpPr>
              <p:nvPr/>
            </p:nvSpPr>
            <p:spPr bwMode="auto">
              <a:xfrm>
                <a:off x="4563" y="5552"/>
                <a:ext cx="0" cy="2465"/>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endParaRPr lang="de-DE"/>
              </a:p>
            </p:txBody>
          </p:sp>
          <p:sp>
            <p:nvSpPr>
              <p:cNvPr id="61594" name="Line 154"/>
              <p:cNvSpPr>
                <a:spLocks noChangeAspect="1" noChangeShapeType="1"/>
              </p:cNvSpPr>
              <p:nvPr/>
            </p:nvSpPr>
            <p:spPr bwMode="auto">
              <a:xfrm>
                <a:off x="4676" y="5552"/>
                <a:ext cx="0" cy="2465"/>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endParaRPr lang="de-DE"/>
              </a:p>
            </p:txBody>
          </p:sp>
          <p:sp>
            <p:nvSpPr>
              <p:cNvPr id="61595" name="Line 155"/>
              <p:cNvSpPr>
                <a:spLocks noChangeAspect="1" noChangeShapeType="1"/>
              </p:cNvSpPr>
              <p:nvPr/>
            </p:nvSpPr>
            <p:spPr bwMode="auto">
              <a:xfrm>
                <a:off x="4790" y="5552"/>
                <a:ext cx="0" cy="2465"/>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endParaRPr lang="de-DE"/>
              </a:p>
            </p:txBody>
          </p:sp>
          <p:sp>
            <p:nvSpPr>
              <p:cNvPr id="61596" name="Line 156"/>
              <p:cNvSpPr>
                <a:spLocks noChangeAspect="1" noChangeShapeType="1"/>
              </p:cNvSpPr>
              <p:nvPr/>
            </p:nvSpPr>
            <p:spPr bwMode="auto">
              <a:xfrm flipH="1">
                <a:off x="5938" y="5552"/>
                <a:ext cx="0" cy="2465"/>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endParaRPr lang="de-DE"/>
              </a:p>
            </p:txBody>
          </p:sp>
          <p:sp>
            <p:nvSpPr>
              <p:cNvPr id="61597" name="Line 157"/>
              <p:cNvSpPr>
                <a:spLocks noChangeAspect="1" noChangeShapeType="1"/>
              </p:cNvSpPr>
              <p:nvPr/>
            </p:nvSpPr>
            <p:spPr bwMode="auto">
              <a:xfrm flipH="1">
                <a:off x="6050" y="5552"/>
                <a:ext cx="0" cy="2465"/>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endParaRPr lang="de-DE"/>
              </a:p>
            </p:txBody>
          </p:sp>
          <p:sp>
            <p:nvSpPr>
              <p:cNvPr id="61598" name="Line 158"/>
              <p:cNvSpPr>
                <a:spLocks noChangeAspect="1" noChangeShapeType="1"/>
              </p:cNvSpPr>
              <p:nvPr/>
            </p:nvSpPr>
            <p:spPr bwMode="auto">
              <a:xfrm flipH="1">
                <a:off x="6162" y="5552"/>
                <a:ext cx="0" cy="2465"/>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endParaRPr lang="de-DE"/>
              </a:p>
            </p:txBody>
          </p:sp>
        </p:grpSp>
        <p:sp>
          <p:nvSpPr>
            <p:cNvPr id="61599" name="Line 159"/>
            <p:cNvSpPr>
              <a:spLocks noChangeAspect="1" noChangeShapeType="1"/>
            </p:cNvSpPr>
            <p:nvPr/>
          </p:nvSpPr>
          <p:spPr bwMode="auto">
            <a:xfrm flipV="1">
              <a:off x="2333" y="2152"/>
              <a:ext cx="0" cy="98"/>
            </a:xfrm>
            <a:prstGeom prst="line">
              <a:avLst/>
            </a:prstGeom>
            <a:noFill/>
            <a:ln w="6350">
              <a:solidFill>
                <a:srgbClr val="3366FF"/>
              </a:solidFill>
              <a:round/>
              <a:headEnd/>
              <a:tailEnd type="stealth" w="sm" len="med"/>
            </a:ln>
            <a:extLst>
              <a:ext uri="{909E8E84-426E-40DD-AFC4-6F175D3DCCD1}">
                <a14:hiddenFill xmlns:a14="http://schemas.microsoft.com/office/drawing/2010/main">
                  <a:noFill/>
                </a14:hiddenFill>
              </a:ext>
            </a:extLst>
          </p:spPr>
          <p:txBody>
            <a:bodyPr/>
            <a:lstStyle/>
            <a:p>
              <a:endParaRPr lang="de-DE"/>
            </a:p>
          </p:txBody>
        </p:sp>
        <p:grpSp>
          <p:nvGrpSpPr>
            <p:cNvPr id="61600" name="Group 160"/>
            <p:cNvGrpSpPr>
              <a:grpSpLocks noChangeAspect="1"/>
            </p:cNvGrpSpPr>
            <p:nvPr/>
          </p:nvGrpSpPr>
          <p:grpSpPr bwMode="auto">
            <a:xfrm>
              <a:off x="2722" y="2242"/>
              <a:ext cx="120" cy="136"/>
              <a:chOff x="5189" y="6373"/>
              <a:chExt cx="357" cy="407"/>
            </a:xfrm>
          </p:grpSpPr>
          <p:sp>
            <p:nvSpPr>
              <p:cNvPr id="61601" name="Rectangle 161" descr="Сферы"/>
              <p:cNvSpPr>
                <a:spLocks noChangeAspect="1" noChangeArrowheads="1"/>
              </p:cNvSpPr>
              <p:nvPr/>
            </p:nvSpPr>
            <p:spPr bwMode="auto">
              <a:xfrm>
                <a:off x="5304" y="6373"/>
                <a:ext cx="119" cy="200"/>
              </a:xfrm>
              <a:prstGeom prst="rect">
                <a:avLst/>
              </a:prstGeom>
              <a:pattFill prst="sphere">
                <a:fgClr>
                  <a:srgbClr val="000000"/>
                </a:fgClr>
                <a:bgClr>
                  <a:srgbClr val="FFFFFF"/>
                </a:bgClr>
              </a:pattFill>
              <a:ln w="9525">
                <a:solidFill>
                  <a:srgbClr val="000000"/>
                </a:solidFill>
                <a:miter lim="800000"/>
                <a:headEnd/>
                <a:tailEnd/>
              </a:ln>
            </p:spPr>
            <p:txBody>
              <a:bodyPr/>
              <a:lstStyle/>
              <a:p>
                <a:endParaRPr lang="de-DE"/>
              </a:p>
            </p:txBody>
          </p:sp>
          <p:sp>
            <p:nvSpPr>
              <p:cNvPr id="61602" name="Freeform 162" descr="Светлый диагональный 2"/>
              <p:cNvSpPr>
                <a:spLocks noChangeAspect="1"/>
              </p:cNvSpPr>
              <p:nvPr/>
            </p:nvSpPr>
            <p:spPr bwMode="auto">
              <a:xfrm>
                <a:off x="5189" y="6460"/>
                <a:ext cx="357" cy="320"/>
              </a:xfrm>
              <a:custGeom>
                <a:avLst/>
                <a:gdLst>
                  <a:gd name="T0" fmla="*/ 1 w 511"/>
                  <a:gd name="T1" fmla="*/ 0 h 459"/>
                  <a:gd name="T2" fmla="*/ 137 w 511"/>
                  <a:gd name="T3" fmla="*/ 0 h 459"/>
                  <a:gd name="T4" fmla="*/ 137 w 511"/>
                  <a:gd name="T5" fmla="*/ 118 h 459"/>
                  <a:gd name="T6" fmla="*/ 144 w 511"/>
                  <a:gd name="T7" fmla="*/ 164 h 459"/>
                  <a:gd name="T8" fmla="*/ 194 w 511"/>
                  <a:gd name="T9" fmla="*/ 188 h 459"/>
                  <a:gd name="T10" fmla="*/ 309 w 511"/>
                  <a:gd name="T11" fmla="*/ 188 h 459"/>
                  <a:gd name="T12" fmla="*/ 360 w 511"/>
                  <a:gd name="T13" fmla="*/ 171 h 459"/>
                  <a:gd name="T14" fmla="*/ 365 w 511"/>
                  <a:gd name="T15" fmla="*/ 128 h 459"/>
                  <a:gd name="T16" fmla="*/ 364 w 511"/>
                  <a:gd name="T17" fmla="*/ 0 h 459"/>
                  <a:gd name="T18" fmla="*/ 511 w 511"/>
                  <a:gd name="T19" fmla="*/ 0 h 459"/>
                  <a:gd name="T20" fmla="*/ 511 w 511"/>
                  <a:gd name="T21" fmla="*/ 459 h 459"/>
                  <a:gd name="T22" fmla="*/ 385 w 511"/>
                  <a:gd name="T23" fmla="*/ 459 h 459"/>
                  <a:gd name="T24" fmla="*/ 385 w 511"/>
                  <a:gd name="T25" fmla="*/ 242 h 459"/>
                  <a:gd name="T26" fmla="*/ 118 w 511"/>
                  <a:gd name="T27" fmla="*/ 242 h 459"/>
                  <a:gd name="T28" fmla="*/ 118 w 511"/>
                  <a:gd name="T29" fmla="*/ 459 h 459"/>
                  <a:gd name="T30" fmla="*/ 0 w 511"/>
                  <a:gd name="T31" fmla="*/ 459 h 459"/>
                  <a:gd name="T32" fmla="*/ 1 w 511"/>
                  <a:gd name="T33" fmla="*/ 0 h 4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11" h="459">
                    <a:moveTo>
                      <a:pt x="1" y="0"/>
                    </a:moveTo>
                    <a:lnTo>
                      <a:pt x="137" y="0"/>
                    </a:lnTo>
                    <a:lnTo>
                      <a:pt x="137" y="118"/>
                    </a:lnTo>
                    <a:cubicBezTo>
                      <a:pt x="138" y="145"/>
                      <a:pt x="135" y="152"/>
                      <a:pt x="144" y="164"/>
                    </a:cubicBezTo>
                    <a:cubicBezTo>
                      <a:pt x="154" y="174"/>
                      <a:pt x="163" y="188"/>
                      <a:pt x="194" y="188"/>
                    </a:cubicBezTo>
                    <a:lnTo>
                      <a:pt x="309" y="188"/>
                    </a:lnTo>
                    <a:cubicBezTo>
                      <a:pt x="337" y="185"/>
                      <a:pt x="333" y="193"/>
                      <a:pt x="360" y="171"/>
                    </a:cubicBezTo>
                    <a:cubicBezTo>
                      <a:pt x="372" y="130"/>
                      <a:pt x="365" y="156"/>
                      <a:pt x="365" y="128"/>
                    </a:cubicBezTo>
                    <a:lnTo>
                      <a:pt x="364" y="0"/>
                    </a:lnTo>
                    <a:lnTo>
                      <a:pt x="511" y="0"/>
                    </a:lnTo>
                    <a:lnTo>
                      <a:pt x="511" y="459"/>
                    </a:lnTo>
                    <a:lnTo>
                      <a:pt x="385" y="459"/>
                    </a:lnTo>
                    <a:lnTo>
                      <a:pt x="385" y="242"/>
                    </a:lnTo>
                    <a:lnTo>
                      <a:pt x="118" y="242"/>
                    </a:lnTo>
                    <a:lnTo>
                      <a:pt x="118" y="459"/>
                    </a:lnTo>
                    <a:lnTo>
                      <a:pt x="0" y="459"/>
                    </a:lnTo>
                    <a:lnTo>
                      <a:pt x="1" y="0"/>
                    </a:lnTo>
                    <a:close/>
                  </a:path>
                </a:pathLst>
              </a:custGeom>
              <a:pattFill prst="ltUpDiag">
                <a:fgClr>
                  <a:srgbClr val="000000"/>
                </a:fgClr>
                <a:bgClr>
                  <a:srgbClr val="FFFFFF"/>
                </a:bgClr>
              </a:pattFill>
              <a:ln w="9525">
                <a:solidFill>
                  <a:srgbClr val="000000"/>
                </a:solidFill>
                <a:round/>
                <a:headEnd/>
                <a:tailEnd/>
              </a:ln>
            </p:spPr>
            <p:txBody>
              <a:bodyPr/>
              <a:lstStyle/>
              <a:p>
                <a:endParaRPr lang="de-DE"/>
              </a:p>
            </p:txBody>
          </p:sp>
        </p:grpSp>
        <p:sp>
          <p:nvSpPr>
            <p:cNvPr id="61603" name="Line 163"/>
            <p:cNvSpPr>
              <a:spLocks noChangeAspect="1" noChangeShapeType="1"/>
            </p:cNvSpPr>
            <p:nvPr/>
          </p:nvSpPr>
          <p:spPr bwMode="auto">
            <a:xfrm flipV="1">
              <a:off x="2333" y="2007"/>
              <a:ext cx="0" cy="563"/>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de-DE"/>
            </a:p>
          </p:txBody>
        </p:sp>
        <p:sp>
          <p:nvSpPr>
            <p:cNvPr id="61604" name="Line 164"/>
            <p:cNvSpPr>
              <a:spLocks noChangeAspect="1" noChangeShapeType="1"/>
            </p:cNvSpPr>
            <p:nvPr/>
          </p:nvSpPr>
          <p:spPr bwMode="auto">
            <a:xfrm>
              <a:off x="2339" y="2002"/>
              <a:ext cx="166" cy="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de-DE"/>
            </a:p>
          </p:txBody>
        </p:sp>
        <p:grpSp>
          <p:nvGrpSpPr>
            <p:cNvPr id="61605" name="Group 165"/>
            <p:cNvGrpSpPr>
              <a:grpSpLocks noChangeAspect="1"/>
            </p:cNvGrpSpPr>
            <p:nvPr/>
          </p:nvGrpSpPr>
          <p:grpSpPr bwMode="auto">
            <a:xfrm>
              <a:off x="2447" y="2162"/>
              <a:ext cx="38" cy="230"/>
              <a:chOff x="6294" y="5128"/>
              <a:chExt cx="113" cy="686"/>
            </a:xfrm>
          </p:grpSpPr>
          <p:sp>
            <p:nvSpPr>
              <p:cNvPr id="61606" name="Oval 166"/>
              <p:cNvSpPr>
                <a:spLocks noChangeAspect="1" noChangeArrowheads="1"/>
              </p:cNvSpPr>
              <p:nvPr/>
            </p:nvSpPr>
            <p:spPr bwMode="auto">
              <a:xfrm>
                <a:off x="6294" y="5275"/>
                <a:ext cx="113" cy="113"/>
              </a:xfrm>
              <a:prstGeom prst="ellipse">
                <a:avLst/>
              </a:prstGeom>
              <a:solidFill>
                <a:srgbClr val="FF9900"/>
              </a:solidFill>
              <a:ln w="9525">
                <a:solidFill>
                  <a:srgbClr val="FF0000"/>
                </a:solidFill>
                <a:round/>
                <a:headEnd/>
                <a:tailEnd/>
              </a:ln>
            </p:spPr>
            <p:txBody>
              <a:bodyPr/>
              <a:lstStyle/>
              <a:p>
                <a:endParaRPr lang="de-DE"/>
              </a:p>
            </p:txBody>
          </p:sp>
          <p:sp>
            <p:nvSpPr>
              <p:cNvPr id="61607" name="Oval 167"/>
              <p:cNvSpPr>
                <a:spLocks noChangeAspect="1" noChangeArrowheads="1"/>
              </p:cNvSpPr>
              <p:nvPr/>
            </p:nvSpPr>
            <p:spPr bwMode="auto">
              <a:xfrm>
                <a:off x="6294" y="5417"/>
                <a:ext cx="113" cy="113"/>
              </a:xfrm>
              <a:prstGeom prst="ellipse">
                <a:avLst/>
              </a:prstGeom>
              <a:solidFill>
                <a:srgbClr val="FF9900"/>
              </a:solidFill>
              <a:ln w="9525">
                <a:solidFill>
                  <a:srgbClr val="FF0000"/>
                </a:solidFill>
                <a:round/>
                <a:headEnd/>
                <a:tailEnd/>
              </a:ln>
            </p:spPr>
            <p:txBody>
              <a:bodyPr/>
              <a:lstStyle/>
              <a:p>
                <a:endParaRPr lang="de-DE"/>
              </a:p>
            </p:txBody>
          </p:sp>
          <p:sp>
            <p:nvSpPr>
              <p:cNvPr id="61608" name="Oval 168"/>
              <p:cNvSpPr>
                <a:spLocks noChangeAspect="1" noChangeArrowheads="1"/>
              </p:cNvSpPr>
              <p:nvPr/>
            </p:nvSpPr>
            <p:spPr bwMode="auto">
              <a:xfrm>
                <a:off x="6294" y="5559"/>
                <a:ext cx="113" cy="113"/>
              </a:xfrm>
              <a:prstGeom prst="ellipse">
                <a:avLst/>
              </a:prstGeom>
              <a:solidFill>
                <a:srgbClr val="FF9900"/>
              </a:solidFill>
              <a:ln w="9525">
                <a:solidFill>
                  <a:srgbClr val="FF0000"/>
                </a:solidFill>
                <a:round/>
                <a:headEnd/>
                <a:tailEnd/>
              </a:ln>
            </p:spPr>
            <p:txBody>
              <a:bodyPr/>
              <a:lstStyle/>
              <a:p>
                <a:endParaRPr lang="de-DE"/>
              </a:p>
            </p:txBody>
          </p:sp>
          <p:sp>
            <p:nvSpPr>
              <p:cNvPr id="61609" name="Oval 169"/>
              <p:cNvSpPr>
                <a:spLocks noChangeAspect="1" noChangeArrowheads="1"/>
              </p:cNvSpPr>
              <p:nvPr/>
            </p:nvSpPr>
            <p:spPr bwMode="auto">
              <a:xfrm>
                <a:off x="6294" y="5701"/>
                <a:ext cx="113" cy="113"/>
              </a:xfrm>
              <a:prstGeom prst="ellipse">
                <a:avLst/>
              </a:prstGeom>
              <a:solidFill>
                <a:srgbClr val="FF9900"/>
              </a:solidFill>
              <a:ln w="9525">
                <a:solidFill>
                  <a:srgbClr val="FF0000"/>
                </a:solidFill>
                <a:round/>
                <a:headEnd/>
                <a:tailEnd/>
              </a:ln>
            </p:spPr>
            <p:txBody>
              <a:bodyPr/>
              <a:lstStyle/>
              <a:p>
                <a:endParaRPr lang="de-DE"/>
              </a:p>
            </p:txBody>
          </p:sp>
          <p:sp>
            <p:nvSpPr>
              <p:cNvPr id="61610" name="Oval 170"/>
              <p:cNvSpPr>
                <a:spLocks noChangeAspect="1" noChangeArrowheads="1"/>
              </p:cNvSpPr>
              <p:nvPr/>
            </p:nvSpPr>
            <p:spPr bwMode="auto">
              <a:xfrm>
                <a:off x="6294" y="5128"/>
                <a:ext cx="113" cy="113"/>
              </a:xfrm>
              <a:prstGeom prst="ellipse">
                <a:avLst/>
              </a:prstGeom>
              <a:solidFill>
                <a:srgbClr val="FF9900"/>
              </a:solidFill>
              <a:ln w="9525">
                <a:solidFill>
                  <a:srgbClr val="FF0000"/>
                </a:solidFill>
                <a:round/>
                <a:headEnd/>
                <a:tailEnd/>
              </a:ln>
            </p:spPr>
            <p:txBody>
              <a:bodyPr/>
              <a:lstStyle/>
              <a:p>
                <a:endParaRPr lang="de-DE"/>
              </a:p>
            </p:txBody>
          </p:sp>
        </p:grpSp>
        <p:grpSp>
          <p:nvGrpSpPr>
            <p:cNvPr id="61611" name="Group 171"/>
            <p:cNvGrpSpPr>
              <a:grpSpLocks noChangeAspect="1"/>
            </p:cNvGrpSpPr>
            <p:nvPr/>
          </p:nvGrpSpPr>
          <p:grpSpPr bwMode="auto">
            <a:xfrm>
              <a:off x="3068" y="2165"/>
              <a:ext cx="38" cy="232"/>
              <a:chOff x="8338" y="5122"/>
              <a:chExt cx="113" cy="692"/>
            </a:xfrm>
          </p:grpSpPr>
          <p:sp>
            <p:nvSpPr>
              <p:cNvPr id="61612" name="Oval 172"/>
              <p:cNvSpPr>
                <a:spLocks noChangeAspect="1" noChangeArrowheads="1"/>
              </p:cNvSpPr>
              <p:nvPr/>
            </p:nvSpPr>
            <p:spPr bwMode="auto">
              <a:xfrm flipH="1">
                <a:off x="8338" y="5275"/>
                <a:ext cx="113" cy="113"/>
              </a:xfrm>
              <a:prstGeom prst="ellipse">
                <a:avLst/>
              </a:prstGeom>
              <a:solidFill>
                <a:srgbClr val="FF9900"/>
              </a:solidFill>
              <a:ln w="9525">
                <a:solidFill>
                  <a:srgbClr val="FF0000"/>
                </a:solidFill>
                <a:round/>
                <a:headEnd/>
                <a:tailEnd/>
              </a:ln>
            </p:spPr>
            <p:txBody>
              <a:bodyPr/>
              <a:lstStyle/>
              <a:p>
                <a:endParaRPr lang="de-DE"/>
              </a:p>
            </p:txBody>
          </p:sp>
          <p:sp>
            <p:nvSpPr>
              <p:cNvPr id="61613" name="Oval 173"/>
              <p:cNvSpPr>
                <a:spLocks noChangeAspect="1" noChangeArrowheads="1"/>
              </p:cNvSpPr>
              <p:nvPr/>
            </p:nvSpPr>
            <p:spPr bwMode="auto">
              <a:xfrm flipH="1">
                <a:off x="8338" y="5417"/>
                <a:ext cx="113" cy="113"/>
              </a:xfrm>
              <a:prstGeom prst="ellipse">
                <a:avLst/>
              </a:prstGeom>
              <a:solidFill>
                <a:srgbClr val="FF9900"/>
              </a:solidFill>
              <a:ln w="9525">
                <a:solidFill>
                  <a:srgbClr val="FF0000"/>
                </a:solidFill>
                <a:round/>
                <a:headEnd/>
                <a:tailEnd/>
              </a:ln>
            </p:spPr>
            <p:txBody>
              <a:bodyPr/>
              <a:lstStyle/>
              <a:p>
                <a:endParaRPr lang="de-DE"/>
              </a:p>
            </p:txBody>
          </p:sp>
          <p:sp>
            <p:nvSpPr>
              <p:cNvPr id="61614" name="Oval 174"/>
              <p:cNvSpPr>
                <a:spLocks noChangeAspect="1" noChangeArrowheads="1"/>
              </p:cNvSpPr>
              <p:nvPr/>
            </p:nvSpPr>
            <p:spPr bwMode="auto">
              <a:xfrm flipH="1">
                <a:off x="8338" y="5559"/>
                <a:ext cx="113" cy="113"/>
              </a:xfrm>
              <a:prstGeom prst="ellipse">
                <a:avLst/>
              </a:prstGeom>
              <a:solidFill>
                <a:srgbClr val="FF9900"/>
              </a:solidFill>
              <a:ln w="9525">
                <a:solidFill>
                  <a:srgbClr val="FF0000"/>
                </a:solidFill>
                <a:round/>
                <a:headEnd/>
                <a:tailEnd/>
              </a:ln>
            </p:spPr>
            <p:txBody>
              <a:bodyPr/>
              <a:lstStyle/>
              <a:p>
                <a:endParaRPr lang="de-DE"/>
              </a:p>
            </p:txBody>
          </p:sp>
          <p:sp>
            <p:nvSpPr>
              <p:cNvPr id="61615" name="Oval 175"/>
              <p:cNvSpPr>
                <a:spLocks noChangeAspect="1" noChangeArrowheads="1"/>
              </p:cNvSpPr>
              <p:nvPr/>
            </p:nvSpPr>
            <p:spPr bwMode="auto">
              <a:xfrm flipH="1">
                <a:off x="8338" y="5701"/>
                <a:ext cx="113" cy="113"/>
              </a:xfrm>
              <a:prstGeom prst="ellipse">
                <a:avLst/>
              </a:prstGeom>
              <a:solidFill>
                <a:srgbClr val="FF9900"/>
              </a:solidFill>
              <a:ln w="9525">
                <a:solidFill>
                  <a:srgbClr val="FF0000"/>
                </a:solidFill>
                <a:round/>
                <a:headEnd/>
                <a:tailEnd/>
              </a:ln>
            </p:spPr>
            <p:txBody>
              <a:bodyPr/>
              <a:lstStyle/>
              <a:p>
                <a:endParaRPr lang="de-DE"/>
              </a:p>
            </p:txBody>
          </p:sp>
          <p:sp>
            <p:nvSpPr>
              <p:cNvPr id="61616" name="Oval 176"/>
              <p:cNvSpPr>
                <a:spLocks noChangeAspect="1" noChangeArrowheads="1"/>
              </p:cNvSpPr>
              <p:nvPr/>
            </p:nvSpPr>
            <p:spPr bwMode="auto">
              <a:xfrm flipH="1">
                <a:off x="8338" y="5122"/>
                <a:ext cx="113" cy="113"/>
              </a:xfrm>
              <a:prstGeom prst="ellipse">
                <a:avLst/>
              </a:prstGeom>
              <a:solidFill>
                <a:srgbClr val="FF9900"/>
              </a:solidFill>
              <a:ln w="9525">
                <a:solidFill>
                  <a:srgbClr val="FF0000"/>
                </a:solidFill>
                <a:round/>
                <a:headEnd/>
                <a:tailEnd/>
              </a:ln>
            </p:spPr>
            <p:txBody>
              <a:bodyPr/>
              <a:lstStyle/>
              <a:p>
                <a:endParaRPr lang="de-DE"/>
              </a:p>
            </p:txBody>
          </p:sp>
        </p:grpSp>
        <p:grpSp>
          <p:nvGrpSpPr>
            <p:cNvPr id="61617" name="Group 177"/>
            <p:cNvGrpSpPr>
              <a:grpSpLocks noChangeAspect="1"/>
            </p:cNvGrpSpPr>
            <p:nvPr/>
          </p:nvGrpSpPr>
          <p:grpSpPr bwMode="auto">
            <a:xfrm>
              <a:off x="2686" y="1945"/>
              <a:ext cx="187" cy="847"/>
              <a:chOff x="5082" y="4531"/>
              <a:chExt cx="556" cy="4422"/>
            </a:xfrm>
          </p:grpSpPr>
          <p:sp>
            <p:nvSpPr>
              <p:cNvPr id="61618" name="Rectangle 178"/>
              <p:cNvSpPr>
                <a:spLocks noChangeAspect="1" noChangeArrowheads="1"/>
              </p:cNvSpPr>
              <p:nvPr/>
            </p:nvSpPr>
            <p:spPr bwMode="auto">
              <a:xfrm>
                <a:off x="5082" y="4531"/>
                <a:ext cx="556" cy="4422"/>
              </a:xfrm>
              <a:prstGeom prst="rect">
                <a:avLst/>
              </a:prstGeom>
              <a:noFill/>
              <a:ln w="19050">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de-DE"/>
              </a:p>
            </p:txBody>
          </p:sp>
          <p:sp>
            <p:nvSpPr>
              <p:cNvPr id="61619" name="Line 179"/>
              <p:cNvSpPr>
                <a:spLocks noChangeAspect="1" noChangeShapeType="1"/>
              </p:cNvSpPr>
              <p:nvPr/>
            </p:nvSpPr>
            <p:spPr bwMode="auto">
              <a:xfrm>
                <a:off x="5118" y="4531"/>
                <a:ext cx="0" cy="4422"/>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de-DE"/>
              </a:p>
            </p:txBody>
          </p:sp>
          <p:sp>
            <p:nvSpPr>
              <p:cNvPr id="61620" name="Line 180"/>
              <p:cNvSpPr>
                <a:spLocks noChangeAspect="1" noChangeShapeType="1"/>
              </p:cNvSpPr>
              <p:nvPr/>
            </p:nvSpPr>
            <p:spPr bwMode="auto">
              <a:xfrm>
                <a:off x="5598" y="4531"/>
                <a:ext cx="0" cy="4422"/>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de-DE"/>
              </a:p>
            </p:txBody>
          </p:sp>
        </p:grpSp>
        <p:sp>
          <p:nvSpPr>
            <p:cNvPr id="61621" name="Line 181"/>
            <p:cNvSpPr>
              <a:spLocks noChangeAspect="1" noChangeShapeType="1"/>
            </p:cNvSpPr>
            <p:nvPr/>
          </p:nvSpPr>
          <p:spPr bwMode="auto">
            <a:xfrm rot="5400000" flipV="1">
              <a:off x="2537" y="2525"/>
              <a:ext cx="0" cy="98"/>
            </a:xfrm>
            <a:prstGeom prst="line">
              <a:avLst/>
            </a:prstGeom>
            <a:noFill/>
            <a:ln w="6350">
              <a:solidFill>
                <a:srgbClr val="3366FF"/>
              </a:solidFill>
              <a:round/>
              <a:headEnd/>
              <a:tailEnd type="stealth" w="sm" len="med"/>
            </a:ln>
            <a:extLst>
              <a:ext uri="{909E8E84-426E-40DD-AFC4-6F175D3DCCD1}">
                <a14:hiddenFill xmlns:a14="http://schemas.microsoft.com/office/drawing/2010/main">
                  <a:noFill/>
                </a14:hiddenFill>
              </a:ext>
            </a:extLst>
          </p:spPr>
          <p:txBody>
            <a:bodyPr/>
            <a:lstStyle/>
            <a:p>
              <a:endParaRPr lang="de-DE"/>
            </a:p>
          </p:txBody>
        </p:sp>
        <p:grpSp>
          <p:nvGrpSpPr>
            <p:cNvPr id="61622" name="Group 182"/>
            <p:cNvGrpSpPr>
              <a:grpSpLocks noChangeAspect="1"/>
            </p:cNvGrpSpPr>
            <p:nvPr/>
          </p:nvGrpSpPr>
          <p:grpSpPr bwMode="auto">
            <a:xfrm>
              <a:off x="2754" y="2326"/>
              <a:ext cx="54" cy="560"/>
              <a:chOff x="5285" y="6638"/>
              <a:chExt cx="158" cy="2580"/>
            </a:xfrm>
          </p:grpSpPr>
          <p:sp>
            <p:nvSpPr>
              <p:cNvPr id="61623" name="Rectangle 183"/>
              <p:cNvSpPr>
                <a:spLocks noChangeAspect="1" noChangeArrowheads="1"/>
              </p:cNvSpPr>
              <p:nvPr/>
            </p:nvSpPr>
            <p:spPr bwMode="auto">
              <a:xfrm>
                <a:off x="5285" y="6638"/>
                <a:ext cx="158" cy="2580"/>
              </a:xfrm>
              <a:prstGeom prst="rect">
                <a:avLst/>
              </a:prstGeom>
              <a:solidFill>
                <a:srgbClr val="FFFFFF"/>
              </a:solidFill>
              <a:ln w="9525">
                <a:solidFill>
                  <a:srgbClr val="000000"/>
                </a:solidFill>
                <a:miter lim="800000"/>
                <a:headEnd/>
                <a:tailEnd/>
              </a:ln>
            </p:spPr>
            <p:txBody>
              <a:bodyPr/>
              <a:lstStyle/>
              <a:p>
                <a:endParaRPr lang="de-DE"/>
              </a:p>
            </p:txBody>
          </p:sp>
          <p:sp>
            <p:nvSpPr>
              <p:cNvPr id="61624" name="Line 184"/>
              <p:cNvSpPr>
                <a:spLocks noChangeAspect="1" noChangeShapeType="1"/>
              </p:cNvSpPr>
              <p:nvPr/>
            </p:nvSpPr>
            <p:spPr bwMode="auto">
              <a:xfrm>
                <a:off x="5321" y="6640"/>
                <a:ext cx="0" cy="2564"/>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de-DE"/>
              </a:p>
            </p:txBody>
          </p:sp>
          <p:sp>
            <p:nvSpPr>
              <p:cNvPr id="61625" name="Line 185"/>
              <p:cNvSpPr>
                <a:spLocks noChangeAspect="1" noChangeShapeType="1"/>
              </p:cNvSpPr>
              <p:nvPr/>
            </p:nvSpPr>
            <p:spPr bwMode="auto">
              <a:xfrm>
                <a:off x="5412" y="6647"/>
                <a:ext cx="0" cy="2529"/>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de-DE"/>
              </a:p>
            </p:txBody>
          </p:sp>
        </p:grpSp>
        <p:sp>
          <p:nvSpPr>
            <p:cNvPr id="61626" name="Rectangle 186" descr="Алмазная решетка (контур)"/>
            <p:cNvSpPr>
              <a:spLocks noChangeAspect="1" noChangeArrowheads="1"/>
            </p:cNvSpPr>
            <p:nvPr/>
          </p:nvSpPr>
          <p:spPr bwMode="auto">
            <a:xfrm>
              <a:off x="2735" y="1762"/>
              <a:ext cx="85" cy="193"/>
            </a:xfrm>
            <a:prstGeom prst="rect">
              <a:avLst/>
            </a:prstGeom>
            <a:pattFill prst="openDmnd">
              <a:fgClr>
                <a:srgbClr val="000000"/>
              </a:fgClr>
              <a:bgClr>
                <a:srgbClr val="FFFFFF"/>
              </a:bgClr>
            </a:pattFill>
            <a:ln w="15875">
              <a:solidFill>
                <a:srgbClr val="000000"/>
              </a:solidFill>
              <a:miter lim="800000"/>
              <a:headEnd/>
              <a:tailEnd/>
            </a:ln>
          </p:spPr>
          <p:txBody>
            <a:bodyPr/>
            <a:lstStyle/>
            <a:p>
              <a:endParaRPr lang="de-DE"/>
            </a:p>
          </p:txBody>
        </p:sp>
        <p:sp>
          <p:nvSpPr>
            <p:cNvPr id="61627" name="Rectangle 187"/>
            <p:cNvSpPr>
              <a:spLocks noChangeAspect="1" noChangeArrowheads="1"/>
            </p:cNvSpPr>
            <p:nvPr/>
          </p:nvSpPr>
          <p:spPr bwMode="auto">
            <a:xfrm>
              <a:off x="2766" y="2874"/>
              <a:ext cx="31" cy="58"/>
            </a:xfrm>
            <a:prstGeom prst="rect">
              <a:avLst/>
            </a:prstGeom>
            <a:solidFill>
              <a:srgbClr val="FFFFFF"/>
            </a:solidFill>
            <a:ln w="9525">
              <a:solidFill>
                <a:srgbClr val="000000"/>
              </a:solidFill>
              <a:miter lim="800000"/>
              <a:headEnd/>
              <a:tailEnd/>
            </a:ln>
          </p:spPr>
          <p:txBody>
            <a:bodyPr/>
            <a:lstStyle/>
            <a:p>
              <a:endParaRPr lang="de-DE"/>
            </a:p>
          </p:txBody>
        </p:sp>
        <p:sp>
          <p:nvSpPr>
            <p:cNvPr id="61628" name="Line 188"/>
            <p:cNvSpPr>
              <a:spLocks noChangeAspect="1" noChangeShapeType="1"/>
            </p:cNvSpPr>
            <p:nvPr/>
          </p:nvSpPr>
          <p:spPr bwMode="auto">
            <a:xfrm flipH="1" flipV="1">
              <a:off x="2447" y="1712"/>
              <a:ext cx="319" cy="551"/>
            </a:xfrm>
            <a:prstGeom prst="line">
              <a:avLst/>
            </a:prstGeom>
            <a:noFill/>
            <a:ln w="6350">
              <a:solidFill>
                <a:srgbClr val="000000"/>
              </a:solidFill>
              <a:round/>
              <a:headEnd/>
              <a:tailEnd/>
            </a:ln>
            <a:extLst>
              <a:ext uri="{909E8E84-426E-40DD-AFC4-6F175D3DCCD1}">
                <a14:hiddenFill xmlns:a14="http://schemas.microsoft.com/office/drawing/2010/main">
                  <a:noFill/>
                </a14:hiddenFill>
              </a:ext>
            </a:extLst>
          </p:spPr>
          <p:txBody>
            <a:bodyPr/>
            <a:lstStyle/>
            <a:p>
              <a:endParaRPr lang="de-DE"/>
            </a:p>
          </p:txBody>
        </p:sp>
        <p:sp>
          <p:nvSpPr>
            <p:cNvPr id="61629" name="Line 189"/>
            <p:cNvSpPr>
              <a:spLocks noChangeAspect="1" noChangeShapeType="1"/>
            </p:cNvSpPr>
            <p:nvPr/>
          </p:nvSpPr>
          <p:spPr bwMode="auto">
            <a:xfrm flipH="1" flipV="1">
              <a:off x="2589" y="1551"/>
              <a:ext cx="171" cy="261"/>
            </a:xfrm>
            <a:prstGeom prst="line">
              <a:avLst/>
            </a:prstGeom>
            <a:noFill/>
            <a:ln w="6350">
              <a:solidFill>
                <a:srgbClr val="000000"/>
              </a:solidFill>
              <a:round/>
              <a:headEnd/>
              <a:tailEnd/>
            </a:ln>
            <a:extLst>
              <a:ext uri="{909E8E84-426E-40DD-AFC4-6F175D3DCCD1}">
                <a14:hiddenFill xmlns:a14="http://schemas.microsoft.com/office/drawing/2010/main">
                  <a:noFill/>
                </a14:hiddenFill>
              </a:ext>
            </a:extLst>
          </p:spPr>
          <p:txBody>
            <a:bodyPr/>
            <a:lstStyle/>
            <a:p>
              <a:endParaRPr lang="de-DE"/>
            </a:p>
          </p:txBody>
        </p:sp>
        <p:sp>
          <p:nvSpPr>
            <p:cNvPr id="61630" name="Line 190"/>
            <p:cNvSpPr>
              <a:spLocks noChangeAspect="1" noChangeShapeType="1"/>
            </p:cNvSpPr>
            <p:nvPr/>
          </p:nvSpPr>
          <p:spPr bwMode="auto">
            <a:xfrm>
              <a:off x="2875" y="2648"/>
              <a:ext cx="436" cy="122"/>
            </a:xfrm>
            <a:prstGeom prst="line">
              <a:avLst/>
            </a:prstGeom>
            <a:noFill/>
            <a:ln w="6350">
              <a:solidFill>
                <a:srgbClr val="000000"/>
              </a:solidFill>
              <a:round/>
              <a:headEnd type="none" w="sm" len="med"/>
              <a:tailEnd/>
            </a:ln>
            <a:extLst>
              <a:ext uri="{909E8E84-426E-40DD-AFC4-6F175D3DCCD1}">
                <a14:hiddenFill xmlns:a14="http://schemas.microsoft.com/office/drawing/2010/main">
                  <a:noFill/>
                </a14:hiddenFill>
              </a:ext>
            </a:extLst>
          </p:spPr>
          <p:txBody>
            <a:bodyPr/>
            <a:lstStyle/>
            <a:p>
              <a:endParaRPr lang="de-DE"/>
            </a:p>
          </p:txBody>
        </p:sp>
        <p:sp>
          <p:nvSpPr>
            <p:cNvPr id="61631" name="Line 191"/>
            <p:cNvSpPr>
              <a:spLocks noChangeAspect="1" noChangeShapeType="1"/>
            </p:cNvSpPr>
            <p:nvPr/>
          </p:nvSpPr>
          <p:spPr bwMode="auto">
            <a:xfrm flipV="1">
              <a:off x="2125" y="2571"/>
              <a:ext cx="626" cy="247"/>
            </a:xfrm>
            <a:prstGeom prst="line">
              <a:avLst/>
            </a:prstGeom>
            <a:noFill/>
            <a:ln w="6350">
              <a:solidFill>
                <a:srgbClr val="000000"/>
              </a:solidFill>
              <a:round/>
              <a:headEnd/>
              <a:tailEnd/>
            </a:ln>
            <a:extLst>
              <a:ext uri="{909E8E84-426E-40DD-AFC4-6F175D3DCCD1}">
                <a14:hiddenFill xmlns:a14="http://schemas.microsoft.com/office/drawing/2010/main">
                  <a:noFill/>
                </a14:hiddenFill>
              </a:ext>
            </a:extLst>
          </p:spPr>
          <p:txBody>
            <a:bodyPr/>
            <a:lstStyle/>
            <a:p>
              <a:endParaRPr lang="de-DE"/>
            </a:p>
          </p:txBody>
        </p:sp>
        <p:sp>
          <p:nvSpPr>
            <p:cNvPr id="61632" name="Line 192"/>
            <p:cNvSpPr>
              <a:spLocks noChangeAspect="1" noChangeShapeType="1"/>
            </p:cNvSpPr>
            <p:nvPr/>
          </p:nvSpPr>
          <p:spPr bwMode="auto">
            <a:xfrm flipH="1">
              <a:off x="1477" y="2288"/>
              <a:ext cx="1274" cy="0"/>
            </a:xfrm>
            <a:prstGeom prst="line">
              <a:avLst/>
            </a:prstGeom>
            <a:noFill/>
            <a:ln w="9525">
              <a:solidFill>
                <a:srgbClr val="000000"/>
              </a:solidFill>
              <a:prstDash val="lgDash"/>
              <a:round/>
              <a:headEnd type="none" w="sm" len="med"/>
              <a:tailEnd/>
            </a:ln>
            <a:extLst>
              <a:ext uri="{909E8E84-426E-40DD-AFC4-6F175D3DCCD1}">
                <a14:hiddenFill xmlns:a14="http://schemas.microsoft.com/office/drawing/2010/main">
                  <a:noFill/>
                </a14:hiddenFill>
              </a:ext>
            </a:extLst>
          </p:spPr>
          <p:txBody>
            <a:bodyPr/>
            <a:lstStyle/>
            <a:p>
              <a:endParaRPr lang="de-DE"/>
            </a:p>
          </p:txBody>
        </p:sp>
        <p:sp>
          <p:nvSpPr>
            <p:cNvPr id="61633" name="Text Box 193"/>
            <p:cNvSpPr txBox="1">
              <a:spLocks noChangeAspect="1" noChangeArrowheads="1"/>
            </p:cNvSpPr>
            <p:nvPr/>
          </p:nvSpPr>
          <p:spPr bwMode="auto">
            <a:xfrm>
              <a:off x="4686" y="2595"/>
              <a:ext cx="739" cy="2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ctr"/>
              <a:r>
                <a:rPr lang="en-US" sz="1000" b="1" i="1"/>
                <a:t>Mass spectrometer</a:t>
              </a:r>
            </a:p>
          </p:txBody>
        </p:sp>
      </p:grpSp>
    </p:spTree>
  </p:cSld>
  <p:clrMapOvr>
    <a:masterClrMapping/>
  </p:clrMapOv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ußzeilenplatzhalter 3"/>
          <p:cNvSpPr>
            <a:spLocks noGrp="1"/>
          </p:cNvSpPr>
          <p:nvPr>
            <p:ph type="ftr" sz="quarter" idx="10"/>
          </p:nvPr>
        </p:nvSpPr>
        <p:spPr/>
        <p:txBody>
          <a:bodyPr/>
          <a:lstStyle/>
          <a:p>
            <a:r>
              <a:rPr lang="ru-RU"/>
              <a:t>ERMSAR 2007, Karlsruhe. 12-14 June 2007</a:t>
            </a:r>
          </a:p>
        </p:txBody>
      </p:sp>
      <p:sp>
        <p:nvSpPr>
          <p:cNvPr id="6" name="Foliennummernplatzhalter 4"/>
          <p:cNvSpPr>
            <a:spLocks noGrp="1"/>
          </p:cNvSpPr>
          <p:nvPr>
            <p:ph type="sldNum" sz="quarter" idx="11"/>
          </p:nvPr>
        </p:nvSpPr>
        <p:spPr/>
        <p:txBody>
          <a:bodyPr/>
          <a:lstStyle/>
          <a:p>
            <a:fld id="{917E6147-E283-46A5-8252-3203076152AE}" type="slidenum">
              <a:rPr lang="ru-RU"/>
              <a:pPr/>
              <a:t>2</a:t>
            </a:fld>
            <a:endParaRPr lang="ru-RU"/>
          </a:p>
        </p:txBody>
      </p:sp>
      <p:sp>
        <p:nvSpPr>
          <p:cNvPr id="3074" name="Rectangle 2"/>
          <p:cNvSpPr>
            <a:spLocks noChangeArrowheads="1"/>
          </p:cNvSpPr>
          <p:nvPr/>
        </p:nvSpPr>
        <p:spPr bwMode="auto">
          <a:xfrm>
            <a:off x="1809750" y="371475"/>
            <a:ext cx="5784850" cy="11858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FFCC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nchor="ctr"/>
          <a:lstStyle/>
          <a:p>
            <a:pPr algn="ctr" eaLnBrk="0" hangingPunct="0"/>
            <a:r>
              <a:rPr lang="en-GB" sz="3200" b="1">
                <a:solidFill>
                  <a:srgbClr val="990033"/>
                </a:solidFill>
              </a:rPr>
              <a:t>International Science and Technology Center</a:t>
            </a:r>
            <a:endParaRPr lang="ru-RU" sz="3200" b="1">
              <a:solidFill>
                <a:srgbClr val="990033"/>
              </a:solidFill>
            </a:endParaRPr>
          </a:p>
        </p:txBody>
      </p:sp>
      <p:sp>
        <p:nvSpPr>
          <p:cNvPr id="3075" name="Rectangle 3"/>
          <p:cNvSpPr>
            <a:spLocks noChangeArrowheads="1"/>
          </p:cNvSpPr>
          <p:nvPr/>
        </p:nvSpPr>
        <p:spPr bwMode="auto">
          <a:xfrm>
            <a:off x="1714500" y="11430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de-DE"/>
          </a:p>
        </p:txBody>
      </p:sp>
      <p:sp>
        <p:nvSpPr>
          <p:cNvPr id="3112" name="Text Box 40"/>
          <p:cNvSpPr txBox="1">
            <a:spLocks noChangeArrowheads="1"/>
          </p:cNvSpPr>
          <p:nvPr/>
        </p:nvSpPr>
        <p:spPr bwMode="auto">
          <a:xfrm>
            <a:off x="468313" y="1814513"/>
            <a:ext cx="8280400" cy="457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55600" indent="-355600">
              <a:defRPr>
                <a:solidFill>
                  <a:schemeClr val="tx1"/>
                </a:solidFill>
                <a:latin typeface="Arial" charset="0"/>
              </a:defRPr>
            </a:lvl1pPr>
            <a:lvl2pPr marL="534988">
              <a:defRPr>
                <a:solidFill>
                  <a:schemeClr val="tx1"/>
                </a:solidFill>
                <a:latin typeface="Arial" charset="0"/>
              </a:defRPr>
            </a:lvl2pPr>
            <a:lvl3pPr>
              <a:defRPr>
                <a:solidFill>
                  <a:schemeClr val="tx1"/>
                </a:solidFill>
                <a:latin typeface="Arial" charset="0"/>
              </a:defRPr>
            </a:lvl3pPr>
            <a:lvl4pPr>
              <a:defRPr>
                <a:solidFill>
                  <a:schemeClr val="tx1"/>
                </a:solidFill>
                <a:latin typeface="Arial" charset="0"/>
              </a:defRPr>
            </a:lvl4pPr>
            <a:lvl5pPr>
              <a:defRPr>
                <a:solidFill>
                  <a:schemeClr val="tx1"/>
                </a:solidFill>
                <a:latin typeface="Arial" charset="0"/>
              </a:defRPr>
            </a:lvl5pPr>
            <a:lvl6pPr fontAlgn="base">
              <a:spcBef>
                <a:spcPct val="0"/>
              </a:spcBef>
              <a:spcAft>
                <a:spcPct val="0"/>
              </a:spcAft>
              <a:defRPr>
                <a:solidFill>
                  <a:schemeClr val="tx1"/>
                </a:solidFill>
                <a:latin typeface="Arial" charset="0"/>
              </a:defRPr>
            </a:lvl6pPr>
            <a:lvl7pPr fontAlgn="base">
              <a:spcBef>
                <a:spcPct val="0"/>
              </a:spcBef>
              <a:spcAft>
                <a:spcPct val="0"/>
              </a:spcAft>
              <a:defRPr>
                <a:solidFill>
                  <a:schemeClr val="tx1"/>
                </a:solidFill>
                <a:latin typeface="Arial" charset="0"/>
              </a:defRPr>
            </a:lvl7pPr>
            <a:lvl8pPr fontAlgn="base">
              <a:spcBef>
                <a:spcPct val="0"/>
              </a:spcBef>
              <a:spcAft>
                <a:spcPct val="0"/>
              </a:spcAft>
              <a:defRPr>
                <a:solidFill>
                  <a:schemeClr val="tx1"/>
                </a:solidFill>
                <a:latin typeface="Arial" charset="0"/>
              </a:defRPr>
            </a:lvl8pPr>
            <a:lvl9pPr fontAlgn="base">
              <a:spcBef>
                <a:spcPct val="0"/>
              </a:spcBef>
              <a:spcAft>
                <a:spcPct val="0"/>
              </a:spcAft>
              <a:defRPr>
                <a:solidFill>
                  <a:schemeClr val="tx1"/>
                </a:solidFill>
                <a:latin typeface="Arial" charset="0"/>
              </a:defRPr>
            </a:lvl9pPr>
          </a:lstStyle>
          <a:p>
            <a:pPr algn="just">
              <a:spcBef>
                <a:spcPct val="50000"/>
              </a:spcBef>
              <a:buFontTx/>
              <a:buChar char="•"/>
            </a:pPr>
            <a:r>
              <a:rPr lang="en-GB" sz="2000"/>
              <a:t>An international organization dedicated to the non-proliferation of weapons and technologies of mass destruction </a:t>
            </a:r>
          </a:p>
          <a:p>
            <a:pPr algn="just">
              <a:spcBef>
                <a:spcPct val="50000"/>
              </a:spcBef>
              <a:buFontTx/>
              <a:buChar char="•"/>
            </a:pPr>
            <a:r>
              <a:rPr lang="en-GB" sz="2000"/>
              <a:t>Founded in 1992 by an International agreement by the European Union, Japan, Russia, the USA and in 2004 by Canada </a:t>
            </a:r>
          </a:p>
          <a:p>
            <a:pPr algn="just">
              <a:spcBef>
                <a:spcPct val="50000"/>
              </a:spcBef>
              <a:buFontTx/>
              <a:buChar char="•"/>
            </a:pPr>
            <a:r>
              <a:rPr lang="en-GB" sz="2000"/>
              <a:t>The main goal of ISTC is non-proliferation through science cooperation by integration of Russian and CIS scientists into the international scientific community, to foster the interaction between Russian and European scientists </a:t>
            </a:r>
          </a:p>
          <a:p>
            <a:pPr algn="just">
              <a:spcBef>
                <a:spcPct val="50000"/>
              </a:spcBef>
              <a:buFontTx/>
              <a:buChar char="•"/>
            </a:pPr>
            <a:r>
              <a:rPr lang="en-GB" sz="2000"/>
              <a:t>An important asset in the Source Term and Corium areas is the expertise of the CEG-SAM (Contact Expert Group on Severe Accident Management) members supported by external EC-SARNET experts to select ISTC project proposals and to provide technical assistance as foreign collaborators</a:t>
            </a:r>
            <a:r>
              <a:rPr lang="ru-RU" sz="2000"/>
              <a:t> </a:t>
            </a:r>
            <a:r>
              <a:rPr lang="en-GB" sz="2400"/>
              <a:t> </a:t>
            </a:r>
            <a:endParaRPr lang="ru-RU" sz="2400"/>
          </a:p>
        </p:txBody>
      </p:sp>
    </p:spTree>
  </p:cSld>
  <p:clrMapOvr>
    <a:masterClrMapping/>
  </p:clrMapOvr>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Fußzeilenplatzhalter 4"/>
          <p:cNvSpPr>
            <a:spLocks noGrp="1"/>
          </p:cNvSpPr>
          <p:nvPr>
            <p:ph type="ftr" sz="quarter" idx="10"/>
          </p:nvPr>
        </p:nvSpPr>
        <p:spPr/>
        <p:txBody>
          <a:bodyPr/>
          <a:lstStyle/>
          <a:p>
            <a:r>
              <a:rPr lang="ru-RU"/>
              <a:t>ERMSAR 2007, Karlsruhe. 12-14 June 2007</a:t>
            </a:r>
          </a:p>
        </p:txBody>
      </p:sp>
      <p:sp>
        <p:nvSpPr>
          <p:cNvPr id="17" name="Foliennummernplatzhalter 5"/>
          <p:cNvSpPr>
            <a:spLocks noGrp="1"/>
          </p:cNvSpPr>
          <p:nvPr>
            <p:ph type="sldNum" sz="quarter" idx="11"/>
          </p:nvPr>
        </p:nvSpPr>
        <p:spPr/>
        <p:txBody>
          <a:bodyPr/>
          <a:lstStyle/>
          <a:p>
            <a:fld id="{09B60B1A-F7A6-4C4E-BC8E-A808A3F0FEC4}" type="slidenum">
              <a:rPr lang="ru-RU"/>
              <a:pPr/>
              <a:t>20</a:t>
            </a:fld>
            <a:endParaRPr lang="ru-RU"/>
          </a:p>
        </p:txBody>
      </p:sp>
      <p:sp>
        <p:nvSpPr>
          <p:cNvPr id="87042" name="Rectangle 2"/>
          <p:cNvSpPr>
            <a:spLocks noGrp="1" noChangeArrowheads="1"/>
          </p:cNvSpPr>
          <p:nvPr>
            <p:ph type="title"/>
          </p:nvPr>
        </p:nvSpPr>
        <p:spPr>
          <a:xfrm>
            <a:off x="1835150" y="188913"/>
            <a:ext cx="5473700" cy="792162"/>
          </a:xfrm>
        </p:spPr>
        <p:txBody>
          <a:bodyPr/>
          <a:lstStyle/>
          <a:p>
            <a:r>
              <a:rPr lang="en-US" sz="2800" b="1">
                <a:solidFill>
                  <a:srgbClr val="A50021"/>
                </a:solidFill>
              </a:rPr>
              <a:t>VERONIKA Crucible </a:t>
            </a:r>
            <a:br>
              <a:rPr lang="en-US" sz="2800" b="1">
                <a:solidFill>
                  <a:srgbClr val="A50021"/>
                </a:solidFill>
              </a:rPr>
            </a:br>
            <a:r>
              <a:rPr lang="en-US" sz="2800" b="1">
                <a:solidFill>
                  <a:srgbClr val="A50021"/>
                </a:solidFill>
              </a:rPr>
              <a:t>and Test Regimes</a:t>
            </a:r>
            <a:endParaRPr lang="ru-RU" sz="2800" b="1">
              <a:solidFill>
                <a:srgbClr val="A50021"/>
              </a:solidFill>
            </a:endParaRPr>
          </a:p>
        </p:txBody>
      </p:sp>
      <p:sp>
        <p:nvSpPr>
          <p:cNvPr id="87043" name="Rectangle 3"/>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de-DE"/>
          </a:p>
        </p:txBody>
      </p:sp>
      <p:sp>
        <p:nvSpPr>
          <p:cNvPr id="87044"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de-DE"/>
          </a:p>
        </p:txBody>
      </p:sp>
      <p:grpSp>
        <p:nvGrpSpPr>
          <p:cNvPr id="87246" name="Group 206"/>
          <p:cNvGrpSpPr>
            <a:grpSpLocks/>
          </p:cNvGrpSpPr>
          <p:nvPr/>
        </p:nvGrpSpPr>
        <p:grpSpPr bwMode="auto">
          <a:xfrm>
            <a:off x="1519238" y="1052513"/>
            <a:ext cx="6076950" cy="2555875"/>
            <a:chOff x="657" y="768"/>
            <a:chExt cx="3828" cy="1610"/>
          </a:xfrm>
        </p:grpSpPr>
        <p:pic>
          <p:nvPicPr>
            <p:cNvPr id="87235" name="Picture 195" descr="тигель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896" y="768"/>
              <a:ext cx="1585" cy="1610"/>
            </a:xfrm>
            <a:prstGeom prst="rect">
              <a:avLst/>
            </a:prstGeom>
            <a:noFill/>
            <a:extLst>
              <a:ext uri="{909E8E84-426E-40DD-AFC4-6F175D3DCCD1}">
                <a14:hiddenFill xmlns:a14="http://schemas.microsoft.com/office/drawing/2010/main">
                  <a:solidFill>
                    <a:srgbClr val="FFFFFF"/>
                  </a:solidFill>
                </a14:hiddenFill>
              </a:ext>
            </a:extLst>
          </p:spPr>
        </p:pic>
        <p:sp>
          <p:nvSpPr>
            <p:cNvPr id="87236" name="Line 196"/>
            <p:cNvSpPr>
              <a:spLocks noChangeAspect="1" noChangeShapeType="1"/>
            </p:cNvSpPr>
            <p:nvPr/>
          </p:nvSpPr>
          <p:spPr bwMode="auto">
            <a:xfrm rot="-2282478" flipH="1" flipV="1">
              <a:off x="2761" y="1032"/>
              <a:ext cx="744" cy="265"/>
            </a:xfrm>
            <a:prstGeom prst="line">
              <a:avLst/>
            </a:prstGeom>
            <a:noFill/>
            <a:ln w="31750">
              <a:solidFill>
                <a:srgbClr val="0099FF"/>
              </a:solidFill>
              <a:round/>
              <a:headEnd/>
              <a:tailEnd type="triangle" w="med"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DE"/>
            </a:p>
          </p:txBody>
        </p:sp>
        <p:sp>
          <p:nvSpPr>
            <p:cNvPr id="87237" name="Text Box 197"/>
            <p:cNvSpPr txBox="1">
              <a:spLocks noChangeAspect="1" noChangeArrowheads="1"/>
            </p:cNvSpPr>
            <p:nvPr/>
          </p:nvSpPr>
          <p:spPr bwMode="auto">
            <a:xfrm>
              <a:off x="3481" y="888"/>
              <a:ext cx="1004" cy="3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lnSpc>
                  <a:spcPct val="110000"/>
                </a:lnSpc>
                <a:spcBef>
                  <a:spcPct val="50000"/>
                </a:spcBef>
              </a:pPr>
              <a:r>
                <a:rPr lang="ru-RU" sz="1600" b="1" i="1">
                  <a:solidFill>
                    <a:srgbClr val="0033CC"/>
                  </a:solidFill>
                </a:rPr>
                <a:t>Specimen UO</a:t>
              </a:r>
              <a:r>
                <a:rPr lang="ru-RU" sz="1600" b="1" i="1" baseline="-25000">
                  <a:solidFill>
                    <a:srgbClr val="0033CC"/>
                  </a:solidFill>
                </a:rPr>
                <a:t>2</a:t>
              </a:r>
              <a:r>
                <a:rPr lang="ru-RU" sz="1600" b="1" i="1">
                  <a:solidFill>
                    <a:srgbClr val="0033CC"/>
                  </a:solidFill>
                </a:rPr>
                <a:t>(Zr-UO</a:t>
              </a:r>
              <a:r>
                <a:rPr lang="ru-RU" sz="1600" b="1" i="1" baseline="-25000">
                  <a:solidFill>
                    <a:srgbClr val="0033CC"/>
                  </a:solidFill>
                </a:rPr>
                <a:t>2 </a:t>
              </a:r>
              <a:r>
                <a:rPr lang="ru-RU" sz="1600" b="1" i="1">
                  <a:solidFill>
                    <a:srgbClr val="0033CC"/>
                  </a:solidFill>
                </a:rPr>
                <a:t>)</a:t>
              </a:r>
            </a:p>
          </p:txBody>
        </p:sp>
        <p:sp>
          <p:nvSpPr>
            <p:cNvPr id="87238" name="Line 198"/>
            <p:cNvSpPr>
              <a:spLocks noChangeAspect="1" noChangeShapeType="1"/>
            </p:cNvSpPr>
            <p:nvPr/>
          </p:nvSpPr>
          <p:spPr bwMode="auto">
            <a:xfrm rot="2282478" flipH="1">
              <a:off x="2977" y="1705"/>
              <a:ext cx="528" cy="192"/>
            </a:xfrm>
            <a:prstGeom prst="line">
              <a:avLst/>
            </a:prstGeom>
            <a:noFill/>
            <a:ln w="31750">
              <a:solidFill>
                <a:srgbClr val="0099FF"/>
              </a:solidFill>
              <a:round/>
              <a:headEnd/>
              <a:tailEnd type="triangle" w="med"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DE"/>
            </a:p>
          </p:txBody>
        </p:sp>
        <p:sp>
          <p:nvSpPr>
            <p:cNvPr id="87239" name="Text Box 199"/>
            <p:cNvSpPr txBox="1">
              <a:spLocks noChangeAspect="1" noChangeArrowheads="1"/>
            </p:cNvSpPr>
            <p:nvPr/>
          </p:nvSpPr>
          <p:spPr bwMode="auto">
            <a:xfrm>
              <a:off x="3481" y="1849"/>
              <a:ext cx="822" cy="3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lnSpc>
                  <a:spcPct val="110000"/>
                </a:lnSpc>
                <a:spcBef>
                  <a:spcPct val="50000"/>
                </a:spcBef>
              </a:pPr>
              <a:r>
                <a:rPr lang="ru-RU" sz="1600" b="1" i="1">
                  <a:solidFill>
                    <a:srgbClr val="0033CC"/>
                  </a:solidFill>
                </a:rPr>
                <a:t>Crucible ZrO</a:t>
              </a:r>
              <a:r>
                <a:rPr lang="ru-RU" sz="1600" b="1" i="1" baseline="-25000">
                  <a:solidFill>
                    <a:srgbClr val="0033CC"/>
                  </a:solidFill>
                </a:rPr>
                <a:t>2</a:t>
              </a:r>
              <a:endParaRPr lang="ru-RU" sz="1600" b="1" i="1">
                <a:solidFill>
                  <a:srgbClr val="0033CC"/>
                </a:solidFill>
              </a:endParaRPr>
            </a:p>
          </p:txBody>
        </p:sp>
        <p:sp>
          <p:nvSpPr>
            <p:cNvPr id="87240" name="Line 200"/>
            <p:cNvSpPr>
              <a:spLocks noChangeAspect="1" noChangeShapeType="1"/>
            </p:cNvSpPr>
            <p:nvPr/>
          </p:nvSpPr>
          <p:spPr bwMode="auto">
            <a:xfrm rot="2282478" flipV="1">
              <a:off x="1800" y="1104"/>
              <a:ext cx="264" cy="72"/>
            </a:xfrm>
            <a:prstGeom prst="line">
              <a:avLst/>
            </a:prstGeom>
            <a:noFill/>
            <a:ln w="31750">
              <a:solidFill>
                <a:srgbClr val="0099FF"/>
              </a:solidFill>
              <a:round/>
              <a:headEnd/>
              <a:tailEnd type="triangle" w="med"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DE"/>
            </a:p>
          </p:txBody>
        </p:sp>
        <p:sp>
          <p:nvSpPr>
            <p:cNvPr id="87241" name="Text Box 201"/>
            <p:cNvSpPr txBox="1">
              <a:spLocks noChangeAspect="1" noChangeArrowheads="1"/>
            </p:cNvSpPr>
            <p:nvPr/>
          </p:nvSpPr>
          <p:spPr bwMode="auto">
            <a:xfrm>
              <a:off x="793" y="936"/>
              <a:ext cx="1079" cy="3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lnSpc>
                  <a:spcPct val="110000"/>
                </a:lnSpc>
                <a:spcBef>
                  <a:spcPct val="50000"/>
                </a:spcBef>
              </a:pPr>
              <a:r>
                <a:rPr lang="ru-RU" sz="1600" b="1" i="1">
                  <a:solidFill>
                    <a:srgbClr val="0033CC"/>
                  </a:solidFill>
                </a:rPr>
                <a:t>Channel tube (ZrO</a:t>
              </a:r>
              <a:r>
                <a:rPr lang="ru-RU" sz="1600" b="1" i="1" baseline="-25000">
                  <a:solidFill>
                    <a:srgbClr val="0033CC"/>
                  </a:solidFill>
                </a:rPr>
                <a:t>2 </a:t>
              </a:r>
              <a:r>
                <a:rPr lang="ru-RU" sz="1600" b="1" i="1">
                  <a:solidFill>
                    <a:srgbClr val="0033CC"/>
                  </a:solidFill>
                </a:rPr>
                <a:t>)</a:t>
              </a:r>
            </a:p>
          </p:txBody>
        </p:sp>
        <p:sp>
          <p:nvSpPr>
            <p:cNvPr id="87242" name="Line 202"/>
            <p:cNvSpPr>
              <a:spLocks noChangeAspect="1" noChangeShapeType="1"/>
            </p:cNvSpPr>
            <p:nvPr/>
          </p:nvSpPr>
          <p:spPr bwMode="auto">
            <a:xfrm rot="-2282478">
              <a:off x="1825" y="1648"/>
              <a:ext cx="747" cy="251"/>
            </a:xfrm>
            <a:prstGeom prst="line">
              <a:avLst/>
            </a:prstGeom>
            <a:noFill/>
            <a:ln w="31750">
              <a:solidFill>
                <a:srgbClr val="0099FF"/>
              </a:solidFill>
              <a:round/>
              <a:headEnd/>
              <a:tailEnd type="triangle" w="med"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DE"/>
            </a:p>
          </p:txBody>
        </p:sp>
        <p:sp>
          <p:nvSpPr>
            <p:cNvPr id="87243" name="Text Box 203"/>
            <p:cNvSpPr txBox="1">
              <a:spLocks noChangeAspect="1" noChangeArrowheads="1"/>
            </p:cNvSpPr>
            <p:nvPr/>
          </p:nvSpPr>
          <p:spPr bwMode="auto">
            <a:xfrm>
              <a:off x="657" y="1842"/>
              <a:ext cx="1215" cy="3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lnSpc>
                  <a:spcPct val="110000"/>
                </a:lnSpc>
                <a:spcBef>
                  <a:spcPct val="50000"/>
                </a:spcBef>
              </a:pPr>
              <a:r>
                <a:rPr lang="ru-RU" sz="1600" b="1" i="1">
                  <a:solidFill>
                    <a:srgbClr val="0033CC"/>
                  </a:solidFill>
                </a:rPr>
                <a:t>Insulating plate (Y</a:t>
              </a:r>
              <a:r>
                <a:rPr lang="ru-RU" sz="1600" b="1" i="1" baseline="-25000">
                  <a:solidFill>
                    <a:srgbClr val="0033CC"/>
                  </a:solidFill>
                </a:rPr>
                <a:t>2</a:t>
              </a:r>
              <a:r>
                <a:rPr lang="ru-RU" sz="1600" b="1" i="1">
                  <a:solidFill>
                    <a:srgbClr val="0033CC"/>
                  </a:solidFill>
                </a:rPr>
                <a:t>O</a:t>
              </a:r>
              <a:r>
                <a:rPr lang="ru-RU" sz="1600" b="1" i="1" baseline="-25000">
                  <a:solidFill>
                    <a:srgbClr val="0033CC"/>
                  </a:solidFill>
                </a:rPr>
                <a:t>3 </a:t>
              </a:r>
              <a:r>
                <a:rPr lang="ru-RU" sz="1600" b="1" i="1">
                  <a:solidFill>
                    <a:srgbClr val="0033CC"/>
                  </a:solidFill>
                </a:rPr>
                <a:t>)</a:t>
              </a:r>
            </a:p>
          </p:txBody>
        </p:sp>
      </p:grpSp>
      <p:graphicFrame>
        <p:nvGraphicFramePr>
          <p:cNvPr id="87245" name="Object 205"/>
          <p:cNvGraphicFramePr>
            <a:graphicFrameLocks noChangeAspect="1"/>
          </p:cNvGraphicFramePr>
          <p:nvPr/>
        </p:nvGraphicFramePr>
        <p:xfrm>
          <a:off x="2411413" y="3624263"/>
          <a:ext cx="4824412" cy="3233737"/>
        </p:xfrm>
        <a:graphic>
          <a:graphicData uri="http://schemas.openxmlformats.org/presentationml/2006/ole">
            <mc:AlternateContent xmlns:mc="http://schemas.openxmlformats.org/markup-compatibility/2006">
              <mc:Choice xmlns:v="urn:schemas-microsoft-com:vml" Requires="v">
                <p:oleObj spid="_x0000_s87249" name="Лист" r:id="rId5" imgW="5467502" imgH="3886200" progId="Excel.Sheet.8">
                  <p:embed/>
                </p:oleObj>
              </mc:Choice>
              <mc:Fallback>
                <p:oleObj name="Лист" r:id="rId5" imgW="5467502" imgH="3886200" progId="Excel.Sheet.8">
                  <p:embed/>
                  <p:pic>
                    <p:nvPicPr>
                      <p:cNvPr id="0" name="Object 205"/>
                      <p:cNvPicPr>
                        <a:picLocks noChangeAspect="1" noChangeArrowheads="1"/>
                      </p:cNvPicPr>
                      <p:nvPr/>
                    </p:nvPicPr>
                    <p:blipFill>
                      <a:blip r:embed="rId6">
                        <a:extLst>
                          <a:ext uri="{28A0092B-C50C-407E-A947-70E740481C1C}">
                            <a14:useLocalDpi xmlns:a14="http://schemas.microsoft.com/office/drawing/2010/main" val="0"/>
                          </a:ext>
                        </a:extLst>
                      </a:blip>
                      <a:srcRect t="1686"/>
                      <a:stretch>
                        <a:fillRect/>
                      </a:stretch>
                    </p:blipFill>
                    <p:spPr bwMode="auto">
                      <a:xfrm>
                        <a:off x="2411413" y="3624263"/>
                        <a:ext cx="4824412" cy="32337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ußzeilenplatzhalter 3"/>
          <p:cNvSpPr>
            <a:spLocks noGrp="1"/>
          </p:cNvSpPr>
          <p:nvPr>
            <p:ph type="ftr" sz="quarter" idx="10"/>
          </p:nvPr>
        </p:nvSpPr>
        <p:spPr/>
        <p:txBody>
          <a:bodyPr/>
          <a:lstStyle/>
          <a:p>
            <a:r>
              <a:rPr lang="ru-RU"/>
              <a:t>ERMSAR 2007, Karlsruhe. 12-14 June 2007</a:t>
            </a:r>
          </a:p>
        </p:txBody>
      </p:sp>
      <p:sp>
        <p:nvSpPr>
          <p:cNvPr id="5" name="Foliennummernplatzhalter 4"/>
          <p:cNvSpPr>
            <a:spLocks noGrp="1"/>
          </p:cNvSpPr>
          <p:nvPr>
            <p:ph type="sldNum" sz="quarter" idx="11"/>
          </p:nvPr>
        </p:nvSpPr>
        <p:spPr/>
        <p:txBody>
          <a:bodyPr/>
          <a:lstStyle/>
          <a:p>
            <a:fld id="{68EB6BED-810F-4687-BC85-FFFE39DF927C}" type="slidenum">
              <a:rPr lang="ru-RU"/>
              <a:pPr/>
              <a:t>21</a:t>
            </a:fld>
            <a:endParaRPr lang="ru-RU"/>
          </a:p>
        </p:txBody>
      </p:sp>
      <p:sp>
        <p:nvSpPr>
          <p:cNvPr id="93186" name="Rectangle 2"/>
          <p:cNvSpPr>
            <a:spLocks noGrp="1" noChangeArrowheads="1"/>
          </p:cNvSpPr>
          <p:nvPr>
            <p:ph type="body" idx="1"/>
          </p:nvPr>
        </p:nvSpPr>
        <p:spPr>
          <a:xfrm>
            <a:off x="250825" y="1103313"/>
            <a:ext cx="8686800" cy="5638800"/>
          </a:xfrm>
          <a:noFill/>
          <a:ln/>
          <a:extLst>
            <a:ext uri="{909E8E84-426E-40DD-AFC4-6F175D3DCCD1}">
              <a14:hiddenFill xmlns:a14="http://schemas.microsoft.com/office/drawing/2010/main">
                <a:solidFill>
                  <a:srgbClr val="FFFFCC"/>
                </a:solidFill>
              </a14:hiddenFill>
            </a:ext>
            <a:ext uri="{91240B29-F687-4F45-9708-019B960494DF}">
              <a14:hiddenLine xmlns:a14="http://schemas.microsoft.com/office/drawing/2010/main" w="9525">
                <a:solidFill>
                  <a:schemeClr val="accent2"/>
                </a:solidFill>
                <a:miter lim="800000"/>
                <a:headEnd/>
                <a:tailEnd/>
              </a14:hiddenLine>
            </a:ext>
          </a:extLst>
        </p:spPr>
        <p:txBody>
          <a:bodyPr/>
          <a:lstStyle/>
          <a:p>
            <a:pPr>
              <a:lnSpc>
                <a:spcPct val="90000"/>
              </a:lnSpc>
              <a:spcAft>
                <a:spcPct val="10000"/>
              </a:spcAft>
              <a:buFontTx/>
              <a:buNone/>
            </a:pPr>
            <a:r>
              <a:rPr lang="en-US" sz="2400" b="1"/>
              <a:t>	</a:t>
            </a:r>
            <a:r>
              <a:rPr lang="en-US" sz="2400" b="1">
                <a:solidFill>
                  <a:srgbClr val="A50021"/>
                </a:solidFill>
              </a:rPr>
              <a:t>Development</a:t>
            </a:r>
          </a:p>
          <a:p>
            <a:pPr>
              <a:lnSpc>
                <a:spcPct val="90000"/>
              </a:lnSpc>
              <a:spcAft>
                <a:spcPct val="10000"/>
              </a:spcAft>
              <a:buFontTx/>
              <a:buNone/>
            </a:pPr>
            <a:r>
              <a:rPr lang="en-US" sz="2400" b="1">
                <a:solidFill>
                  <a:srgbClr val="009900"/>
                </a:solidFill>
              </a:rPr>
              <a:t>	</a:t>
            </a:r>
            <a:r>
              <a:rPr lang="en-US" sz="2400"/>
              <a:t>- </a:t>
            </a:r>
            <a:r>
              <a:rPr lang="ru-RU" sz="2000"/>
              <a:t>IBRAE-IRSN co-operation </a:t>
            </a:r>
            <a:r>
              <a:rPr lang="ru-RU" sz="1800"/>
              <a:t>(1995-200</a:t>
            </a:r>
            <a:r>
              <a:rPr lang="en-US" sz="1800"/>
              <a:t>6</a:t>
            </a:r>
            <a:r>
              <a:rPr lang="ru-RU" sz="1800"/>
              <a:t>)</a:t>
            </a:r>
          </a:p>
          <a:p>
            <a:pPr algn="just">
              <a:lnSpc>
                <a:spcPct val="140000"/>
              </a:lnSpc>
              <a:spcBef>
                <a:spcPts val="1200"/>
              </a:spcBef>
              <a:spcAft>
                <a:spcPts val="600"/>
              </a:spcAft>
              <a:buFontTx/>
              <a:buNone/>
            </a:pPr>
            <a:r>
              <a:rPr lang="en-GB" sz="2400" b="1">
                <a:solidFill>
                  <a:srgbClr val="990033"/>
                </a:solidFill>
              </a:rPr>
              <a:t>	</a:t>
            </a:r>
            <a:r>
              <a:rPr lang="fr-FR" sz="2400" b="1">
                <a:solidFill>
                  <a:srgbClr val="A50021"/>
                </a:solidFill>
              </a:rPr>
              <a:t>Mechanistic description</a:t>
            </a:r>
            <a:r>
              <a:rPr lang="fr-FR" sz="2400" b="1">
                <a:solidFill>
                  <a:srgbClr val="009900"/>
                </a:solidFill>
              </a:rPr>
              <a:t> </a:t>
            </a:r>
          </a:p>
          <a:p>
            <a:pPr>
              <a:lnSpc>
                <a:spcPct val="90000"/>
              </a:lnSpc>
              <a:spcAft>
                <a:spcPct val="10000"/>
              </a:spcAft>
              <a:buFontTx/>
              <a:buNone/>
            </a:pPr>
            <a:r>
              <a:rPr lang="fr-FR" sz="2000"/>
              <a:t>	of FP behavior in irradiated UO</a:t>
            </a:r>
            <a:r>
              <a:rPr lang="fr-FR" sz="2000" baseline="-25000"/>
              <a:t>2</a:t>
            </a:r>
            <a:r>
              <a:rPr lang="fr-FR" sz="2000"/>
              <a:t> with intact geometry:</a:t>
            </a:r>
            <a:r>
              <a:rPr lang="fr-FR" sz="2000" b="1"/>
              <a:t> </a:t>
            </a:r>
            <a:endParaRPr lang="ru-RU" sz="2000" b="1"/>
          </a:p>
          <a:p>
            <a:pPr lvl="1">
              <a:lnSpc>
                <a:spcPct val="90000"/>
              </a:lnSpc>
            </a:pPr>
            <a:r>
              <a:rPr lang="fr-FR" sz="2000"/>
              <a:t>In irradiation regime : steady state and transients</a:t>
            </a:r>
            <a:endParaRPr lang="ru-RU" sz="2000"/>
          </a:p>
          <a:p>
            <a:pPr lvl="1">
              <a:lnSpc>
                <a:spcPct val="90000"/>
              </a:lnSpc>
            </a:pPr>
            <a:r>
              <a:rPr lang="fr-FR" sz="2000"/>
              <a:t>In annealing regime : steady state and transients</a:t>
            </a:r>
          </a:p>
          <a:p>
            <a:pPr lvl="1">
              <a:lnSpc>
                <a:spcPct val="90000"/>
              </a:lnSpc>
            </a:pPr>
            <a:r>
              <a:rPr lang="en-US" sz="2000"/>
              <a:t>In accidental conditions: LOCA, severe accidents</a:t>
            </a:r>
          </a:p>
          <a:p>
            <a:pPr algn="just">
              <a:lnSpc>
                <a:spcPct val="140000"/>
              </a:lnSpc>
              <a:spcBef>
                <a:spcPts val="1200"/>
              </a:spcBef>
              <a:spcAft>
                <a:spcPts val="600"/>
              </a:spcAft>
              <a:buFontTx/>
              <a:buNone/>
            </a:pPr>
            <a:r>
              <a:rPr lang="fr-FR" sz="2800" b="1">
                <a:solidFill>
                  <a:srgbClr val="009900"/>
                </a:solidFill>
              </a:rPr>
              <a:t>	</a:t>
            </a:r>
            <a:r>
              <a:rPr lang="fr-FR" sz="2800" b="1">
                <a:solidFill>
                  <a:srgbClr val="A50021"/>
                </a:solidFill>
              </a:rPr>
              <a:t>T</a:t>
            </a:r>
            <a:r>
              <a:rPr lang="fr-FR" sz="2400" b="1">
                <a:solidFill>
                  <a:srgbClr val="A50021"/>
                </a:solidFill>
              </a:rPr>
              <a:t>hree groups of models </a:t>
            </a:r>
            <a:r>
              <a:rPr lang="fr-FR" sz="2000" u="sng">
                <a:solidFill>
                  <a:srgbClr val="A50021"/>
                </a:solidFill>
              </a:rPr>
              <a:t>(tightly coupled)</a:t>
            </a:r>
            <a:endParaRPr lang="en-GB" sz="2000" u="sng">
              <a:solidFill>
                <a:srgbClr val="A50021"/>
              </a:solidFill>
            </a:endParaRPr>
          </a:p>
          <a:p>
            <a:pPr lvl="1">
              <a:lnSpc>
                <a:spcPct val="70000"/>
              </a:lnSpc>
              <a:spcAft>
                <a:spcPts val="400"/>
              </a:spcAft>
              <a:buFont typeface="Symbol" pitchFamily="18" charset="2"/>
              <a:buChar char="·"/>
            </a:pPr>
            <a:r>
              <a:rPr lang="fr-FR" sz="2000"/>
              <a:t>Fission gases and gas bubbles </a:t>
            </a:r>
            <a:endParaRPr lang="fr-FR" sz="1800"/>
          </a:p>
          <a:p>
            <a:pPr lvl="1">
              <a:lnSpc>
                <a:spcPct val="70000"/>
              </a:lnSpc>
              <a:spcAft>
                <a:spcPts val="400"/>
              </a:spcAft>
              <a:buFont typeface="Symbol" pitchFamily="18" charset="2"/>
              <a:buChar char="·"/>
            </a:pPr>
            <a:r>
              <a:rPr lang="fr-FR" sz="2000"/>
              <a:t>Chemically active elements </a:t>
            </a:r>
          </a:p>
          <a:p>
            <a:pPr lvl="2">
              <a:lnSpc>
                <a:spcPct val="90000"/>
              </a:lnSpc>
              <a:spcAft>
                <a:spcPts val="400"/>
              </a:spcAft>
              <a:buFont typeface="Wingdings" pitchFamily="2" charset="2"/>
              <a:buChar char="Ш"/>
            </a:pPr>
            <a:r>
              <a:rPr lang="fr-FR" sz="1800"/>
              <a:t>Fuel oxidation/vaporisation in steam/hydrogen/air atmospheres</a:t>
            </a:r>
          </a:p>
          <a:p>
            <a:pPr lvl="1">
              <a:lnSpc>
                <a:spcPct val="90000"/>
              </a:lnSpc>
              <a:spcAft>
                <a:spcPts val="400"/>
              </a:spcAft>
              <a:buFont typeface="Symbol" pitchFamily="18" charset="2"/>
              <a:buChar char="·"/>
            </a:pPr>
            <a:r>
              <a:rPr lang="en-GB" sz="2000"/>
              <a:t>Evolution of fuel microscopic defect structure</a:t>
            </a:r>
            <a:r>
              <a:rPr lang="en-GB" sz="2000" i="1">
                <a:solidFill>
                  <a:schemeClr val="accent2"/>
                </a:solidFill>
              </a:rPr>
              <a:t> </a:t>
            </a:r>
            <a:endParaRPr lang="en-US" sz="1800"/>
          </a:p>
        </p:txBody>
      </p:sp>
      <p:sp>
        <p:nvSpPr>
          <p:cNvPr id="93187" name="Text Box 3"/>
          <p:cNvSpPr txBox="1">
            <a:spLocks noChangeArrowheads="1"/>
          </p:cNvSpPr>
          <p:nvPr/>
        </p:nvSpPr>
        <p:spPr bwMode="auto">
          <a:xfrm>
            <a:off x="1835150" y="188913"/>
            <a:ext cx="5400675" cy="641350"/>
          </a:xfrm>
          <a:prstGeom prst="rect">
            <a:avLst/>
          </a:prstGeom>
          <a:noFill/>
          <a:ln>
            <a:noFill/>
          </a:ln>
          <a:effectLst/>
          <a:extLst>
            <a:ext uri="{909E8E84-426E-40DD-AFC4-6F175D3DCCD1}">
              <a14:hiddenFill xmlns:a14="http://schemas.microsoft.com/office/drawing/2010/main">
                <a:solidFill>
                  <a:srgbClr val="00FF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eaLnBrk="0" hangingPunct="0">
              <a:spcBef>
                <a:spcPct val="50000"/>
              </a:spcBef>
            </a:pPr>
            <a:r>
              <a:rPr lang="en-GB" sz="3600" b="1">
                <a:solidFill>
                  <a:schemeClr val="accent2"/>
                </a:solidFill>
              </a:rPr>
              <a:t>MFPR Code</a:t>
            </a:r>
            <a:endParaRPr lang="ru-RU" sz="3600" b="1">
              <a:solidFill>
                <a:schemeClr val="accent2"/>
              </a:solidFill>
            </a:endParaRP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4" name="Fußzeilenplatzhalter 3"/>
          <p:cNvSpPr>
            <a:spLocks noGrp="1"/>
          </p:cNvSpPr>
          <p:nvPr>
            <p:ph type="ftr" sz="quarter" idx="10"/>
          </p:nvPr>
        </p:nvSpPr>
        <p:spPr/>
        <p:txBody>
          <a:bodyPr/>
          <a:lstStyle/>
          <a:p>
            <a:r>
              <a:rPr lang="ru-RU"/>
              <a:t>ERMSAR 2007, Karlsruhe. 12-14 June 2007</a:t>
            </a:r>
          </a:p>
        </p:txBody>
      </p:sp>
      <p:sp>
        <p:nvSpPr>
          <p:cNvPr id="505" name="Foliennummernplatzhalter 4"/>
          <p:cNvSpPr>
            <a:spLocks noGrp="1"/>
          </p:cNvSpPr>
          <p:nvPr>
            <p:ph type="sldNum" sz="quarter" idx="11"/>
          </p:nvPr>
        </p:nvSpPr>
        <p:spPr/>
        <p:txBody>
          <a:bodyPr/>
          <a:lstStyle/>
          <a:p>
            <a:fld id="{CF643F42-92BE-426A-A4D5-77210DF260D0}" type="slidenum">
              <a:rPr lang="ru-RU"/>
              <a:pPr/>
              <a:t>22</a:t>
            </a:fld>
            <a:endParaRPr lang="ru-RU"/>
          </a:p>
        </p:txBody>
      </p:sp>
      <p:sp>
        <p:nvSpPr>
          <p:cNvPr id="89090" name="AutoShape 2"/>
          <p:cNvSpPr>
            <a:spLocks noChangeAspect="1" noChangeArrowheads="1" noTextEdit="1"/>
          </p:cNvSpPr>
          <p:nvPr/>
        </p:nvSpPr>
        <p:spPr bwMode="auto">
          <a:xfrm>
            <a:off x="228600" y="990600"/>
            <a:ext cx="8763000" cy="5410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de-DE"/>
          </a:p>
        </p:txBody>
      </p:sp>
      <p:grpSp>
        <p:nvGrpSpPr>
          <p:cNvPr id="89091" name="Group 3"/>
          <p:cNvGrpSpPr>
            <a:grpSpLocks/>
          </p:cNvGrpSpPr>
          <p:nvPr/>
        </p:nvGrpSpPr>
        <p:grpSpPr bwMode="auto">
          <a:xfrm>
            <a:off x="182563" y="989013"/>
            <a:ext cx="8705850" cy="5413375"/>
            <a:chOff x="209" y="623"/>
            <a:chExt cx="5390" cy="3410"/>
          </a:xfrm>
        </p:grpSpPr>
        <p:sp>
          <p:nvSpPr>
            <p:cNvPr id="89092" name="Rectangle 4"/>
            <p:cNvSpPr>
              <a:spLocks noChangeArrowheads="1"/>
            </p:cNvSpPr>
            <p:nvPr/>
          </p:nvSpPr>
          <p:spPr bwMode="auto">
            <a:xfrm>
              <a:off x="217" y="658"/>
              <a:ext cx="18" cy="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ctr" eaLnBrk="0" hangingPunct="0"/>
              <a:r>
                <a:rPr lang="ru-RU" sz="900">
                  <a:solidFill>
                    <a:srgbClr val="000000"/>
                  </a:solidFill>
                  <a:latin typeface="Times New Roman" pitchFamily="18" charset="0"/>
                </a:rPr>
                <a:t> </a:t>
              </a:r>
              <a:endParaRPr lang="ru-RU" sz="2400">
                <a:latin typeface="Times New Roman" pitchFamily="18" charset="0"/>
              </a:endParaRPr>
            </a:p>
          </p:txBody>
        </p:sp>
        <p:sp>
          <p:nvSpPr>
            <p:cNvPr id="89093" name="Rectangle 5"/>
            <p:cNvSpPr>
              <a:spLocks noChangeArrowheads="1"/>
            </p:cNvSpPr>
            <p:nvPr/>
          </p:nvSpPr>
          <p:spPr bwMode="auto">
            <a:xfrm>
              <a:off x="217" y="740"/>
              <a:ext cx="18" cy="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ctr" eaLnBrk="0" hangingPunct="0"/>
              <a:r>
                <a:rPr lang="ru-RU" sz="900">
                  <a:solidFill>
                    <a:srgbClr val="000000"/>
                  </a:solidFill>
                  <a:latin typeface="Times New Roman" pitchFamily="18" charset="0"/>
                </a:rPr>
                <a:t> </a:t>
              </a:r>
              <a:endParaRPr lang="ru-RU" sz="2400">
                <a:latin typeface="Times New Roman" pitchFamily="18" charset="0"/>
              </a:endParaRPr>
            </a:p>
          </p:txBody>
        </p:sp>
        <p:sp>
          <p:nvSpPr>
            <p:cNvPr id="89094" name="Oval 6"/>
            <p:cNvSpPr>
              <a:spLocks noChangeArrowheads="1"/>
            </p:cNvSpPr>
            <p:nvPr/>
          </p:nvSpPr>
          <p:spPr bwMode="auto">
            <a:xfrm>
              <a:off x="209" y="1181"/>
              <a:ext cx="2190" cy="2324"/>
            </a:xfrm>
            <a:prstGeom prst="ellipse">
              <a:avLst/>
            </a:prstGeom>
            <a:solidFill>
              <a:srgbClr val="CCFFFF"/>
            </a:solidFill>
            <a:ln w="22225">
              <a:solidFill>
                <a:srgbClr val="000000"/>
              </a:solidFill>
              <a:round/>
              <a:headEnd/>
              <a:tailEnd/>
            </a:ln>
          </p:spPr>
          <p:txBody>
            <a:bodyPr/>
            <a:lstStyle/>
            <a:p>
              <a:endParaRPr lang="de-DE"/>
            </a:p>
          </p:txBody>
        </p:sp>
        <p:sp>
          <p:nvSpPr>
            <p:cNvPr id="89095" name="Line 7"/>
            <p:cNvSpPr>
              <a:spLocks noChangeShapeType="1"/>
            </p:cNvSpPr>
            <p:nvPr/>
          </p:nvSpPr>
          <p:spPr bwMode="auto">
            <a:xfrm>
              <a:off x="890" y="1284"/>
              <a:ext cx="227" cy="900"/>
            </a:xfrm>
            <a:prstGeom prst="line">
              <a:avLst/>
            </a:prstGeom>
            <a:noFill/>
            <a:ln w="7938">
              <a:solidFill>
                <a:srgbClr val="000000"/>
              </a:solidFill>
              <a:round/>
              <a:headEnd/>
              <a:tailEnd/>
            </a:ln>
            <a:extLst>
              <a:ext uri="{909E8E84-426E-40DD-AFC4-6F175D3DCCD1}">
                <a14:hiddenFill xmlns:a14="http://schemas.microsoft.com/office/drawing/2010/main">
                  <a:noFill/>
                </a14:hiddenFill>
              </a:ext>
            </a:extLst>
          </p:spPr>
          <p:txBody>
            <a:bodyPr/>
            <a:lstStyle/>
            <a:p>
              <a:endParaRPr lang="de-DE"/>
            </a:p>
          </p:txBody>
        </p:sp>
        <p:sp>
          <p:nvSpPr>
            <p:cNvPr id="89096" name="Freeform 8"/>
            <p:cNvSpPr>
              <a:spLocks/>
            </p:cNvSpPr>
            <p:nvPr/>
          </p:nvSpPr>
          <p:spPr bwMode="auto">
            <a:xfrm>
              <a:off x="257" y="2479"/>
              <a:ext cx="710" cy="256"/>
            </a:xfrm>
            <a:custGeom>
              <a:avLst/>
              <a:gdLst>
                <a:gd name="T0" fmla="*/ 0 w 1419"/>
                <a:gd name="T1" fmla="*/ 497 h 511"/>
                <a:gd name="T2" fmla="*/ 3 w 1419"/>
                <a:gd name="T3" fmla="*/ 511 h 511"/>
                <a:gd name="T4" fmla="*/ 1419 w 1419"/>
                <a:gd name="T5" fmla="*/ 15 h 511"/>
                <a:gd name="T6" fmla="*/ 1414 w 1419"/>
                <a:gd name="T7" fmla="*/ 0 h 511"/>
                <a:gd name="T8" fmla="*/ 0 w 1419"/>
                <a:gd name="T9" fmla="*/ 497 h 511"/>
              </a:gdLst>
              <a:ahLst/>
              <a:cxnLst>
                <a:cxn ang="0">
                  <a:pos x="T0" y="T1"/>
                </a:cxn>
                <a:cxn ang="0">
                  <a:pos x="T2" y="T3"/>
                </a:cxn>
                <a:cxn ang="0">
                  <a:pos x="T4" y="T5"/>
                </a:cxn>
                <a:cxn ang="0">
                  <a:pos x="T6" y="T7"/>
                </a:cxn>
                <a:cxn ang="0">
                  <a:pos x="T8" y="T9"/>
                </a:cxn>
              </a:cxnLst>
              <a:rect l="0" t="0" r="r" b="b"/>
              <a:pathLst>
                <a:path w="1419" h="511">
                  <a:moveTo>
                    <a:pt x="0" y="497"/>
                  </a:moveTo>
                  <a:lnTo>
                    <a:pt x="3" y="511"/>
                  </a:lnTo>
                  <a:lnTo>
                    <a:pt x="1419" y="15"/>
                  </a:lnTo>
                  <a:lnTo>
                    <a:pt x="1414" y="0"/>
                  </a:lnTo>
                  <a:lnTo>
                    <a:pt x="0" y="49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89097" name="Freeform 9"/>
            <p:cNvSpPr>
              <a:spLocks/>
            </p:cNvSpPr>
            <p:nvPr/>
          </p:nvSpPr>
          <p:spPr bwMode="auto">
            <a:xfrm>
              <a:off x="811" y="3027"/>
              <a:ext cx="359" cy="354"/>
            </a:xfrm>
            <a:custGeom>
              <a:avLst/>
              <a:gdLst>
                <a:gd name="T0" fmla="*/ 0 w 719"/>
                <a:gd name="T1" fmla="*/ 697 h 709"/>
                <a:gd name="T2" fmla="*/ 12 w 719"/>
                <a:gd name="T3" fmla="*/ 709 h 709"/>
                <a:gd name="T4" fmla="*/ 719 w 719"/>
                <a:gd name="T5" fmla="*/ 13 h 709"/>
                <a:gd name="T6" fmla="*/ 708 w 719"/>
                <a:gd name="T7" fmla="*/ 0 h 709"/>
                <a:gd name="T8" fmla="*/ 0 w 719"/>
                <a:gd name="T9" fmla="*/ 697 h 709"/>
              </a:gdLst>
              <a:ahLst/>
              <a:cxnLst>
                <a:cxn ang="0">
                  <a:pos x="T0" y="T1"/>
                </a:cxn>
                <a:cxn ang="0">
                  <a:pos x="T2" y="T3"/>
                </a:cxn>
                <a:cxn ang="0">
                  <a:pos x="T4" y="T5"/>
                </a:cxn>
                <a:cxn ang="0">
                  <a:pos x="T6" y="T7"/>
                </a:cxn>
                <a:cxn ang="0">
                  <a:pos x="T8" y="T9"/>
                </a:cxn>
              </a:cxnLst>
              <a:rect l="0" t="0" r="r" b="b"/>
              <a:pathLst>
                <a:path w="719" h="709">
                  <a:moveTo>
                    <a:pt x="0" y="697"/>
                  </a:moveTo>
                  <a:lnTo>
                    <a:pt x="12" y="709"/>
                  </a:lnTo>
                  <a:lnTo>
                    <a:pt x="719" y="13"/>
                  </a:lnTo>
                  <a:lnTo>
                    <a:pt x="708" y="0"/>
                  </a:lnTo>
                  <a:lnTo>
                    <a:pt x="0" y="69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89098" name="Line 10"/>
            <p:cNvSpPr>
              <a:spLocks noChangeShapeType="1"/>
            </p:cNvSpPr>
            <p:nvPr/>
          </p:nvSpPr>
          <p:spPr bwMode="auto">
            <a:xfrm flipH="1" flipV="1">
              <a:off x="1588" y="2856"/>
              <a:ext cx="243" cy="494"/>
            </a:xfrm>
            <a:prstGeom prst="line">
              <a:avLst/>
            </a:prstGeom>
            <a:noFill/>
            <a:ln w="7938">
              <a:solidFill>
                <a:srgbClr val="000000"/>
              </a:solidFill>
              <a:round/>
              <a:headEnd/>
              <a:tailEnd/>
            </a:ln>
            <a:extLst>
              <a:ext uri="{909E8E84-426E-40DD-AFC4-6F175D3DCCD1}">
                <a14:hiddenFill xmlns:a14="http://schemas.microsoft.com/office/drawing/2010/main">
                  <a:noFill/>
                </a14:hiddenFill>
              </a:ext>
            </a:extLst>
          </p:spPr>
          <p:txBody>
            <a:bodyPr/>
            <a:lstStyle/>
            <a:p>
              <a:endParaRPr lang="de-DE"/>
            </a:p>
          </p:txBody>
        </p:sp>
        <p:sp>
          <p:nvSpPr>
            <p:cNvPr id="89099" name="Freeform 11"/>
            <p:cNvSpPr>
              <a:spLocks/>
            </p:cNvSpPr>
            <p:nvPr/>
          </p:nvSpPr>
          <p:spPr bwMode="auto">
            <a:xfrm>
              <a:off x="1517" y="1439"/>
              <a:ext cx="471" cy="748"/>
            </a:xfrm>
            <a:custGeom>
              <a:avLst/>
              <a:gdLst>
                <a:gd name="T0" fmla="*/ 0 w 942"/>
                <a:gd name="T1" fmla="*/ 1485 h 1496"/>
                <a:gd name="T2" fmla="*/ 17 w 942"/>
                <a:gd name="T3" fmla="*/ 1496 h 1496"/>
                <a:gd name="T4" fmla="*/ 942 w 942"/>
                <a:gd name="T5" fmla="*/ 10 h 1496"/>
                <a:gd name="T6" fmla="*/ 924 w 942"/>
                <a:gd name="T7" fmla="*/ 0 h 1496"/>
                <a:gd name="T8" fmla="*/ 0 w 942"/>
                <a:gd name="T9" fmla="*/ 1485 h 1496"/>
              </a:gdLst>
              <a:ahLst/>
              <a:cxnLst>
                <a:cxn ang="0">
                  <a:pos x="T0" y="T1"/>
                </a:cxn>
                <a:cxn ang="0">
                  <a:pos x="T2" y="T3"/>
                </a:cxn>
                <a:cxn ang="0">
                  <a:pos x="T4" y="T5"/>
                </a:cxn>
                <a:cxn ang="0">
                  <a:pos x="T6" y="T7"/>
                </a:cxn>
                <a:cxn ang="0">
                  <a:pos x="T8" y="T9"/>
                </a:cxn>
              </a:cxnLst>
              <a:rect l="0" t="0" r="r" b="b"/>
              <a:pathLst>
                <a:path w="942" h="1496">
                  <a:moveTo>
                    <a:pt x="0" y="1485"/>
                  </a:moveTo>
                  <a:lnTo>
                    <a:pt x="17" y="1496"/>
                  </a:lnTo>
                  <a:lnTo>
                    <a:pt x="942" y="10"/>
                  </a:lnTo>
                  <a:lnTo>
                    <a:pt x="924" y="0"/>
                  </a:lnTo>
                  <a:lnTo>
                    <a:pt x="0" y="148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89100" name="Freeform 12"/>
            <p:cNvSpPr>
              <a:spLocks/>
            </p:cNvSpPr>
            <p:nvPr/>
          </p:nvSpPr>
          <p:spPr bwMode="auto">
            <a:xfrm>
              <a:off x="962" y="2183"/>
              <a:ext cx="159" cy="302"/>
            </a:xfrm>
            <a:custGeom>
              <a:avLst/>
              <a:gdLst>
                <a:gd name="T0" fmla="*/ 317 w 317"/>
                <a:gd name="T1" fmla="*/ 7 h 604"/>
                <a:gd name="T2" fmla="*/ 303 w 317"/>
                <a:gd name="T3" fmla="*/ 0 h 604"/>
                <a:gd name="T4" fmla="*/ 0 w 317"/>
                <a:gd name="T5" fmla="*/ 597 h 604"/>
                <a:gd name="T6" fmla="*/ 14 w 317"/>
                <a:gd name="T7" fmla="*/ 604 h 604"/>
                <a:gd name="T8" fmla="*/ 317 w 317"/>
                <a:gd name="T9" fmla="*/ 7 h 604"/>
              </a:gdLst>
              <a:ahLst/>
              <a:cxnLst>
                <a:cxn ang="0">
                  <a:pos x="T0" y="T1"/>
                </a:cxn>
                <a:cxn ang="0">
                  <a:pos x="T2" y="T3"/>
                </a:cxn>
                <a:cxn ang="0">
                  <a:pos x="T4" y="T5"/>
                </a:cxn>
                <a:cxn ang="0">
                  <a:pos x="T6" y="T7"/>
                </a:cxn>
                <a:cxn ang="0">
                  <a:pos x="T8" y="T9"/>
                </a:cxn>
              </a:cxnLst>
              <a:rect l="0" t="0" r="r" b="b"/>
              <a:pathLst>
                <a:path w="317" h="604">
                  <a:moveTo>
                    <a:pt x="317" y="7"/>
                  </a:moveTo>
                  <a:lnTo>
                    <a:pt x="303" y="0"/>
                  </a:lnTo>
                  <a:lnTo>
                    <a:pt x="0" y="597"/>
                  </a:lnTo>
                  <a:lnTo>
                    <a:pt x="14" y="604"/>
                  </a:lnTo>
                  <a:lnTo>
                    <a:pt x="317" y="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89101" name="Freeform 13"/>
            <p:cNvSpPr>
              <a:spLocks/>
            </p:cNvSpPr>
            <p:nvPr/>
          </p:nvSpPr>
          <p:spPr bwMode="auto">
            <a:xfrm>
              <a:off x="962" y="2482"/>
              <a:ext cx="209" cy="549"/>
            </a:xfrm>
            <a:custGeom>
              <a:avLst/>
              <a:gdLst>
                <a:gd name="T0" fmla="*/ 405 w 419"/>
                <a:gd name="T1" fmla="*/ 1098 h 1098"/>
                <a:gd name="T2" fmla="*/ 419 w 419"/>
                <a:gd name="T3" fmla="*/ 1095 h 1098"/>
                <a:gd name="T4" fmla="*/ 16 w 419"/>
                <a:gd name="T5" fmla="*/ 0 h 1098"/>
                <a:gd name="T6" fmla="*/ 0 w 419"/>
                <a:gd name="T7" fmla="*/ 5 h 1098"/>
                <a:gd name="T8" fmla="*/ 405 w 419"/>
                <a:gd name="T9" fmla="*/ 1098 h 1098"/>
              </a:gdLst>
              <a:ahLst/>
              <a:cxnLst>
                <a:cxn ang="0">
                  <a:pos x="T0" y="T1"/>
                </a:cxn>
                <a:cxn ang="0">
                  <a:pos x="T2" y="T3"/>
                </a:cxn>
                <a:cxn ang="0">
                  <a:pos x="T4" y="T5"/>
                </a:cxn>
                <a:cxn ang="0">
                  <a:pos x="T6" y="T7"/>
                </a:cxn>
                <a:cxn ang="0">
                  <a:pos x="T8" y="T9"/>
                </a:cxn>
              </a:cxnLst>
              <a:rect l="0" t="0" r="r" b="b"/>
              <a:pathLst>
                <a:path w="419" h="1098">
                  <a:moveTo>
                    <a:pt x="405" y="1098"/>
                  </a:moveTo>
                  <a:lnTo>
                    <a:pt x="419" y="1095"/>
                  </a:lnTo>
                  <a:lnTo>
                    <a:pt x="16" y="0"/>
                  </a:lnTo>
                  <a:lnTo>
                    <a:pt x="0" y="5"/>
                  </a:lnTo>
                  <a:lnTo>
                    <a:pt x="405" y="109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89102" name="Freeform 14"/>
            <p:cNvSpPr>
              <a:spLocks/>
            </p:cNvSpPr>
            <p:nvPr/>
          </p:nvSpPr>
          <p:spPr bwMode="auto">
            <a:xfrm>
              <a:off x="1165" y="2777"/>
              <a:ext cx="337" cy="257"/>
            </a:xfrm>
            <a:custGeom>
              <a:avLst/>
              <a:gdLst>
                <a:gd name="T0" fmla="*/ 0 w 674"/>
                <a:gd name="T1" fmla="*/ 500 h 513"/>
                <a:gd name="T2" fmla="*/ 11 w 674"/>
                <a:gd name="T3" fmla="*/ 513 h 513"/>
                <a:gd name="T4" fmla="*/ 674 w 674"/>
                <a:gd name="T5" fmla="*/ 14 h 513"/>
                <a:gd name="T6" fmla="*/ 663 w 674"/>
                <a:gd name="T7" fmla="*/ 0 h 513"/>
                <a:gd name="T8" fmla="*/ 0 w 674"/>
                <a:gd name="T9" fmla="*/ 500 h 513"/>
              </a:gdLst>
              <a:ahLst/>
              <a:cxnLst>
                <a:cxn ang="0">
                  <a:pos x="T0" y="T1"/>
                </a:cxn>
                <a:cxn ang="0">
                  <a:pos x="T2" y="T3"/>
                </a:cxn>
                <a:cxn ang="0">
                  <a:pos x="T4" y="T5"/>
                </a:cxn>
                <a:cxn ang="0">
                  <a:pos x="T6" y="T7"/>
                </a:cxn>
                <a:cxn ang="0">
                  <a:pos x="T8" y="T9"/>
                </a:cxn>
              </a:cxnLst>
              <a:rect l="0" t="0" r="r" b="b"/>
              <a:pathLst>
                <a:path w="674" h="513">
                  <a:moveTo>
                    <a:pt x="0" y="500"/>
                  </a:moveTo>
                  <a:lnTo>
                    <a:pt x="11" y="513"/>
                  </a:lnTo>
                  <a:lnTo>
                    <a:pt x="674" y="14"/>
                  </a:lnTo>
                  <a:lnTo>
                    <a:pt x="663" y="0"/>
                  </a:lnTo>
                  <a:lnTo>
                    <a:pt x="0" y="50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89103" name="Rectangle 15"/>
            <p:cNvSpPr>
              <a:spLocks noChangeArrowheads="1"/>
            </p:cNvSpPr>
            <p:nvPr/>
          </p:nvSpPr>
          <p:spPr bwMode="auto">
            <a:xfrm>
              <a:off x="1117" y="2180"/>
              <a:ext cx="404" cy="9"/>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de-DE"/>
            </a:p>
          </p:txBody>
        </p:sp>
        <p:sp>
          <p:nvSpPr>
            <p:cNvPr id="89104" name="Freeform 16"/>
            <p:cNvSpPr>
              <a:spLocks/>
            </p:cNvSpPr>
            <p:nvPr/>
          </p:nvSpPr>
          <p:spPr bwMode="auto">
            <a:xfrm>
              <a:off x="1517" y="2184"/>
              <a:ext cx="59" cy="499"/>
            </a:xfrm>
            <a:custGeom>
              <a:avLst/>
              <a:gdLst>
                <a:gd name="T0" fmla="*/ 18 w 119"/>
                <a:gd name="T1" fmla="*/ 0 h 996"/>
                <a:gd name="T2" fmla="*/ 0 w 119"/>
                <a:gd name="T3" fmla="*/ 1 h 996"/>
                <a:gd name="T4" fmla="*/ 101 w 119"/>
                <a:gd name="T5" fmla="*/ 996 h 996"/>
                <a:gd name="T6" fmla="*/ 119 w 119"/>
                <a:gd name="T7" fmla="*/ 994 h 996"/>
                <a:gd name="T8" fmla="*/ 18 w 119"/>
                <a:gd name="T9" fmla="*/ 0 h 996"/>
              </a:gdLst>
              <a:ahLst/>
              <a:cxnLst>
                <a:cxn ang="0">
                  <a:pos x="T0" y="T1"/>
                </a:cxn>
                <a:cxn ang="0">
                  <a:pos x="T2" y="T3"/>
                </a:cxn>
                <a:cxn ang="0">
                  <a:pos x="T4" y="T5"/>
                </a:cxn>
                <a:cxn ang="0">
                  <a:pos x="T6" y="T7"/>
                </a:cxn>
                <a:cxn ang="0">
                  <a:pos x="T8" y="T9"/>
                </a:cxn>
              </a:cxnLst>
              <a:rect l="0" t="0" r="r" b="b"/>
              <a:pathLst>
                <a:path w="119" h="996">
                  <a:moveTo>
                    <a:pt x="18" y="0"/>
                  </a:moveTo>
                  <a:lnTo>
                    <a:pt x="0" y="1"/>
                  </a:lnTo>
                  <a:lnTo>
                    <a:pt x="101" y="996"/>
                  </a:lnTo>
                  <a:lnTo>
                    <a:pt x="119" y="994"/>
                  </a:lnTo>
                  <a:lnTo>
                    <a:pt x="18"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89105" name="Freeform 17"/>
            <p:cNvSpPr>
              <a:spLocks/>
            </p:cNvSpPr>
            <p:nvPr/>
          </p:nvSpPr>
          <p:spPr bwMode="auto">
            <a:xfrm>
              <a:off x="1517" y="2162"/>
              <a:ext cx="660" cy="305"/>
            </a:xfrm>
            <a:custGeom>
              <a:avLst/>
              <a:gdLst>
                <a:gd name="T0" fmla="*/ 7 w 1318"/>
                <a:gd name="T1" fmla="*/ 0 h 611"/>
                <a:gd name="T2" fmla="*/ 0 w 1318"/>
                <a:gd name="T3" fmla="*/ 14 h 611"/>
                <a:gd name="T4" fmla="*/ 1311 w 1318"/>
                <a:gd name="T5" fmla="*/ 611 h 611"/>
                <a:gd name="T6" fmla="*/ 1318 w 1318"/>
                <a:gd name="T7" fmla="*/ 597 h 611"/>
                <a:gd name="T8" fmla="*/ 7 w 1318"/>
                <a:gd name="T9" fmla="*/ 0 h 611"/>
              </a:gdLst>
              <a:ahLst/>
              <a:cxnLst>
                <a:cxn ang="0">
                  <a:pos x="T0" y="T1"/>
                </a:cxn>
                <a:cxn ang="0">
                  <a:pos x="T2" y="T3"/>
                </a:cxn>
                <a:cxn ang="0">
                  <a:pos x="T4" y="T5"/>
                </a:cxn>
                <a:cxn ang="0">
                  <a:pos x="T6" y="T7"/>
                </a:cxn>
                <a:cxn ang="0">
                  <a:pos x="T8" y="T9"/>
                </a:cxn>
              </a:cxnLst>
              <a:rect l="0" t="0" r="r" b="b"/>
              <a:pathLst>
                <a:path w="1318" h="611">
                  <a:moveTo>
                    <a:pt x="7" y="0"/>
                  </a:moveTo>
                  <a:lnTo>
                    <a:pt x="0" y="14"/>
                  </a:lnTo>
                  <a:lnTo>
                    <a:pt x="1311" y="611"/>
                  </a:lnTo>
                  <a:lnTo>
                    <a:pt x="1318" y="597"/>
                  </a:lnTo>
                  <a:lnTo>
                    <a:pt x="7"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89106" name="Oval 18"/>
            <p:cNvSpPr>
              <a:spLocks noChangeArrowheads="1"/>
            </p:cNvSpPr>
            <p:nvPr/>
          </p:nvSpPr>
          <p:spPr bwMode="auto">
            <a:xfrm>
              <a:off x="1824" y="2085"/>
              <a:ext cx="102" cy="101"/>
            </a:xfrm>
            <a:prstGeom prst="ellipse">
              <a:avLst/>
            </a:prstGeom>
            <a:solidFill>
              <a:srgbClr val="FFFFFF"/>
            </a:solidFill>
            <a:ln w="7938">
              <a:solidFill>
                <a:srgbClr val="0000FF"/>
              </a:solidFill>
              <a:round/>
              <a:headEnd/>
              <a:tailEnd/>
            </a:ln>
          </p:spPr>
          <p:txBody>
            <a:bodyPr/>
            <a:lstStyle/>
            <a:p>
              <a:endParaRPr lang="de-DE"/>
            </a:p>
          </p:txBody>
        </p:sp>
        <p:sp>
          <p:nvSpPr>
            <p:cNvPr id="89107" name="Oval 19"/>
            <p:cNvSpPr>
              <a:spLocks noChangeArrowheads="1"/>
            </p:cNvSpPr>
            <p:nvPr/>
          </p:nvSpPr>
          <p:spPr bwMode="auto">
            <a:xfrm>
              <a:off x="1622" y="1587"/>
              <a:ext cx="57" cy="57"/>
            </a:xfrm>
            <a:prstGeom prst="ellipse">
              <a:avLst/>
            </a:prstGeom>
            <a:solidFill>
              <a:srgbClr val="000000"/>
            </a:solidFill>
            <a:ln w="7938">
              <a:solidFill>
                <a:srgbClr val="000000"/>
              </a:solidFill>
              <a:round/>
              <a:headEnd/>
              <a:tailEnd/>
            </a:ln>
          </p:spPr>
          <p:txBody>
            <a:bodyPr/>
            <a:lstStyle/>
            <a:p>
              <a:endParaRPr lang="de-DE"/>
            </a:p>
          </p:txBody>
        </p:sp>
        <p:sp>
          <p:nvSpPr>
            <p:cNvPr id="89108" name="Freeform 20"/>
            <p:cNvSpPr>
              <a:spLocks/>
            </p:cNvSpPr>
            <p:nvPr/>
          </p:nvSpPr>
          <p:spPr bwMode="auto">
            <a:xfrm>
              <a:off x="1878" y="2059"/>
              <a:ext cx="16" cy="19"/>
            </a:xfrm>
            <a:custGeom>
              <a:avLst/>
              <a:gdLst>
                <a:gd name="T0" fmla="*/ 3 w 31"/>
                <a:gd name="T1" fmla="*/ 17 h 38"/>
                <a:gd name="T2" fmla="*/ 2 w 31"/>
                <a:gd name="T3" fmla="*/ 21 h 38"/>
                <a:gd name="T4" fmla="*/ 2 w 31"/>
                <a:gd name="T5" fmla="*/ 24 h 38"/>
                <a:gd name="T6" fmla="*/ 0 w 31"/>
                <a:gd name="T7" fmla="*/ 28 h 38"/>
                <a:gd name="T8" fmla="*/ 2 w 31"/>
                <a:gd name="T9" fmla="*/ 33 h 38"/>
                <a:gd name="T10" fmla="*/ 2 w 31"/>
                <a:gd name="T11" fmla="*/ 35 h 38"/>
                <a:gd name="T12" fmla="*/ 3 w 31"/>
                <a:gd name="T13" fmla="*/ 38 h 38"/>
                <a:gd name="T14" fmla="*/ 3 w 31"/>
                <a:gd name="T15" fmla="*/ 38 h 38"/>
                <a:gd name="T16" fmla="*/ 28 w 31"/>
                <a:gd name="T17" fmla="*/ 21 h 38"/>
                <a:gd name="T18" fmla="*/ 30 w 31"/>
                <a:gd name="T19" fmla="*/ 21 h 38"/>
                <a:gd name="T20" fmla="*/ 30 w 31"/>
                <a:gd name="T21" fmla="*/ 17 h 38"/>
                <a:gd name="T22" fmla="*/ 31 w 31"/>
                <a:gd name="T23" fmla="*/ 14 h 38"/>
                <a:gd name="T24" fmla="*/ 31 w 31"/>
                <a:gd name="T25" fmla="*/ 11 h 38"/>
                <a:gd name="T26" fmla="*/ 30 w 31"/>
                <a:gd name="T27" fmla="*/ 5 h 38"/>
                <a:gd name="T28" fmla="*/ 30 w 31"/>
                <a:gd name="T29" fmla="*/ 2 h 38"/>
                <a:gd name="T30" fmla="*/ 28 w 31"/>
                <a:gd name="T31" fmla="*/ 0 h 38"/>
                <a:gd name="T32" fmla="*/ 26 w 31"/>
                <a:gd name="T33" fmla="*/ 0 h 38"/>
                <a:gd name="T34" fmla="*/ 3 w 31"/>
                <a:gd name="T35" fmla="*/ 17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1" h="38">
                  <a:moveTo>
                    <a:pt x="3" y="17"/>
                  </a:moveTo>
                  <a:lnTo>
                    <a:pt x="2" y="21"/>
                  </a:lnTo>
                  <a:lnTo>
                    <a:pt x="2" y="24"/>
                  </a:lnTo>
                  <a:lnTo>
                    <a:pt x="0" y="28"/>
                  </a:lnTo>
                  <a:lnTo>
                    <a:pt x="2" y="33"/>
                  </a:lnTo>
                  <a:lnTo>
                    <a:pt x="2" y="35"/>
                  </a:lnTo>
                  <a:lnTo>
                    <a:pt x="3" y="38"/>
                  </a:lnTo>
                  <a:lnTo>
                    <a:pt x="3" y="38"/>
                  </a:lnTo>
                  <a:lnTo>
                    <a:pt x="28" y="21"/>
                  </a:lnTo>
                  <a:lnTo>
                    <a:pt x="30" y="21"/>
                  </a:lnTo>
                  <a:lnTo>
                    <a:pt x="30" y="17"/>
                  </a:lnTo>
                  <a:lnTo>
                    <a:pt x="31" y="14"/>
                  </a:lnTo>
                  <a:lnTo>
                    <a:pt x="31" y="11"/>
                  </a:lnTo>
                  <a:lnTo>
                    <a:pt x="30" y="5"/>
                  </a:lnTo>
                  <a:lnTo>
                    <a:pt x="30" y="2"/>
                  </a:lnTo>
                  <a:lnTo>
                    <a:pt x="28" y="0"/>
                  </a:lnTo>
                  <a:lnTo>
                    <a:pt x="26" y="0"/>
                  </a:lnTo>
                  <a:lnTo>
                    <a:pt x="3" y="1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89109" name="Freeform 21"/>
            <p:cNvSpPr>
              <a:spLocks/>
            </p:cNvSpPr>
            <p:nvPr/>
          </p:nvSpPr>
          <p:spPr bwMode="auto">
            <a:xfrm>
              <a:off x="1899" y="2044"/>
              <a:ext cx="16" cy="20"/>
            </a:xfrm>
            <a:custGeom>
              <a:avLst/>
              <a:gdLst>
                <a:gd name="T0" fmla="*/ 3 w 31"/>
                <a:gd name="T1" fmla="*/ 17 h 40"/>
                <a:gd name="T2" fmla="*/ 3 w 31"/>
                <a:gd name="T3" fmla="*/ 17 h 40"/>
                <a:gd name="T4" fmla="*/ 2 w 31"/>
                <a:gd name="T5" fmla="*/ 21 h 40"/>
                <a:gd name="T6" fmla="*/ 0 w 31"/>
                <a:gd name="T7" fmla="*/ 24 h 40"/>
                <a:gd name="T8" fmla="*/ 0 w 31"/>
                <a:gd name="T9" fmla="*/ 29 h 40"/>
                <a:gd name="T10" fmla="*/ 2 w 31"/>
                <a:gd name="T11" fmla="*/ 31 h 40"/>
                <a:gd name="T12" fmla="*/ 3 w 31"/>
                <a:gd name="T13" fmla="*/ 34 h 40"/>
                <a:gd name="T14" fmla="*/ 3 w 31"/>
                <a:gd name="T15" fmla="*/ 40 h 40"/>
                <a:gd name="T16" fmla="*/ 5 w 31"/>
                <a:gd name="T17" fmla="*/ 40 h 40"/>
                <a:gd name="T18" fmla="*/ 28 w 31"/>
                <a:gd name="T19" fmla="*/ 21 h 40"/>
                <a:gd name="T20" fmla="*/ 29 w 31"/>
                <a:gd name="T21" fmla="*/ 21 h 40"/>
                <a:gd name="T22" fmla="*/ 29 w 31"/>
                <a:gd name="T23" fmla="*/ 17 h 40"/>
                <a:gd name="T24" fmla="*/ 31 w 31"/>
                <a:gd name="T25" fmla="*/ 14 h 40"/>
                <a:gd name="T26" fmla="*/ 31 w 31"/>
                <a:gd name="T27" fmla="*/ 10 h 40"/>
                <a:gd name="T28" fmla="*/ 29 w 31"/>
                <a:gd name="T29" fmla="*/ 7 h 40"/>
                <a:gd name="T30" fmla="*/ 29 w 31"/>
                <a:gd name="T31" fmla="*/ 3 h 40"/>
                <a:gd name="T32" fmla="*/ 28 w 31"/>
                <a:gd name="T33" fmla="*/ 0 h 40"/>
                <a:gd name="T34" fmla="*/ 28 w 31"/>
                <a:gd name="T35" fmla="*/ 0 h 40"/>
                <a:gd name="T36" fmla="*/ 3 w 31"/>
                <a:gd name="T37" fmla="*/ 17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1" h="40">
                  <a:moveTo>
                    <a:pt x="3" y="17"/>
                  </a:moveTo>
                  <a:lnTo>
                    <a:pt x="3" y="17"/>
                  </a:lnTo>
                  <a:lnTo>
                    <a:pt x="2" y="21"/>
                  </a:lnTo>
                  <a:lnTo>
                    <a:pt x="0" y="24"/>
                  </a:lnTo>
                  <a:lnTo>
                    <a:pt x="0" y="29"/>
                  </a:lnTo>
                  <a:lnTo>
                    <a:pt x="2" y="31"/>
                  </a:lnTo>
                  <a:lnTo>
                    <a:pt x="3" y="34"/>
                  </a:lnTo>
                  <a:lnTo>
                    <a:pt x="3" y="40"/>
                  </a:lnTo>
                  <a:lnTo>
                    <a:pt x="5" y="40"/>
                  </a:lnTo>
                  <a:lnTo>
                    <a:pt x="28" y="21"/>
                  </a:lnTo>
                  <a:lnTo>
                    <a:pt x="29" y="21"/>
                  </a:lnTo>
                  <a:lnTo>
                    <a:pt x="29" y="17"/>
                  </a:lnTo>
                  <a:lnTo>
                    <a:pt x="31" y="14"/>
                  </a:lnTo>
                  <a:lnTo>
                    <a:pt x="31" y="10"/>
                  </a:lnTo>
                  <a:lnTo>
                    <a:pt x="29" y="7"/>
                  </a:lnTo>
                  <a:lnTo>
                    <a:pt x="29" y="3"/>
                  </a:lnTo>
                  <a:lnTo>
                    <a:pt x="28" y="0"/>
                  </a:lnTo>
                  <a:lnTo>
                    <a:pt x="28" y="0"/>
                  </a:lnTo>
                  <a:lnTo>
                    <a:pt x="3" y="1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89110" name="Freeform 22"/>
            <p:cNvSpPr>
              <a:spLocks/>
            </p:cNvSpPr>
            <p:nvPr/>
          </p:nvSpPr>
          <p:spPr bwMode="auto">
            <a:xfrm>
              <a:off x="1920" y="2029"/>
              <a:ext cx="16" cy="20"/>
            </a:xfrm>
            <a:custGeom>
              <a:avLst/>
              <a:gdLst>
                <a:gd name="T0" fmla="*/ 3 w 31"/>
                <a:gd name="T1" fmla="*/ 17 h 39"/>
                <a:gd name="T2" fmla="*/ 3 w 31"/>
                <a:gd name="T3" fmla="*/ 17 h 39"/>
                <a:gd name="T4" fmla="*/ 1 w 31"/>
                <a:gd name="T5" fmla="*/ 22 h 39"/>
                <a:gd name="T6" fmla="*/ 0 w 31"/>
                <a:gd name="T7" fmla="*/ 26 h 39"/>
                <a:gd name="T8" fmla="*/ 0 w 31"/>
                <a:gd name="T9" fmla="*/ 29 h 39"/>
                <a:gd name="T10" fmla="*/ 1 w 31"/>
                <a:gd name="T11" fmla="*/ 32 h 39"/>
                <a:gd name="T12" fmla="*/ 3 w 31"/>
                <a:gd name="T13" fmla="*/ 36 h 39"/>
                <a:gd name="T14" fmla="*/ 3 w 31"/>
                <a:gd name="T15" fmla="*/ 39 h 39"/>
                <a:gd name="T16" fmla="*/ 5 w 31"/>
                <a:gd name="T17" fmla="*/ 39 h 39"/>
                <a:gd name="T18" fmla="*/ 28 w 31"/>
                <a:gd name="T19" fmla="*/ 22 h 39"/>
                <a:gd name="T20" fmla="*/ 29 w 31"/>
                <a:gd name="T21" fmla="*/ 17 h 39"/>
                <a:gd name="T22" fmla="*/ 29 w 31"/>
                <a:gd name="T23" fmla="*/ 14 h 39"/>
                <a:gd name="T24" fmla="*/ 31 w 31"/>
                <a:gd name="T25" fmla="*/ 12 h 39"/>
                <a:gd name="T26" fmla="*/ 31 w 31"/>
                <a:gd name="T27" fmla="*/ 7 h 39"/>
                <a:gd name="T28" fmla="*/ 29 w 31"/>
                <a:gd name="T29" fmla="*/ 3 h 39"/>
                <a:gd name="T30" fmla="*/ 29 w 31"/>
                <a:gd name="T31" fmla="*/ 0 h 39"/>
                <a:gd name="T32" fmla="*/ 28 w 31"/>
                <a:gd name="T33" fmla="*/ 0 h 39"/>
                <a:gd name="T34" fmla="*/ 28 w 31"/>
                <a:gd name="T35" fmla="*/ 0 h 39"/>
                <a:gd name="T36" fmla="*/ 3 w 31"/>
                <a:gd name="T37" fmla="*/ 17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1" h="39">
                  <a:moveTo>
                    <a:pt x="3" y="17"/>
                  </a:moveTo>
                  <a:lnTo>
                    <a:pt x="3" y="17"/>
                  </a:lnTo>
                  <a:lnTo>
                    <a:pt x="1" y="22"/>
                  </a:lnTo>
                  <a:lnTo>
                    <a:pt x="0" y="26"/>
                  </a:lnTo>
                  <a:lnTo>
                    <a:pt x="0" y="29"/>
                  </a:lnTo>
                  <a:lnTo>
                    <a:pt x="1" y="32"/>
                  </a:lnTo>
                  <a:lnTo>
                    <a:pt x="3" y="36"/>
                  </a:lnTo>
                  <a:lnTo>
                    <a:pt x="3" y="39"/>
                  </a:lnTo>
                  <a:lnTo>
                    <a:pt x="5" y="39"/>
                  </a:lnTo>
                  <a:lnTo>
                    <a:pt x="28" y="22"/>
                  </a:lnTo>
                  <a:lnTo>
                    <a:pt x="29" y="17"/>
                  </a:lnTo>
                  <a:lnTo>
                    <a:pt x="29" y="14"/>
                  </a:lnTo>
                  <a:lnTo>
                    <a:pt x="31" y="12"/>
                  </a:lnTo>
                  <a:lnTo>
                    <a:pt x="31" y="7"/>
                  </a:lnTo>
                  <a:lnTo>
                    <a:pt x="29" y="3"/>
                  </a:lnTo>
                  <a:lnTo>
                    <a:pt x="29" y="0"/>
                  </a:lnTo>
                  <a:lnTo>
                    <a:pt x="28" y="0"/>
                  </a:lnTo>
                  <a:lnTo>
                    <a:pt x="28" y="0"/>
                  </a:lnTo>
                  <a:lnTo>
                    <a:pt x="3" y="1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89111" name="Freeform 23"/>
            <p:cNvSpPr>
              <a:spLocks/>
            </p:cNvSpPr>
            <p:nvPr/>
          </p:nvSpPr>
          <p:spPr bwMode="auto">
            <a:xfrm>
              <a:off x="1942" y="2015"/>
              <a:ext cx="15" cy="18"/>
            </a:xfrm>
            <a:custGeom>
              <a:avLst/>
              <a:gdLst>
                <a:gd name="T0" fmla="*/ 2 w 30"/>
                <a:gd name="T1" fmla="*/ 14 h 37"/>
                <a:gd name="T2" fmla="*/ 2 w 30"/>
                <a:gd name="T3" fmla="*/ 19 h 37"/>
                <a:gd name="T4" fmla="*/ 0 w 30"/>
                <a:gd name="T5" fmla="*/ 23 h 37"/>
                <a:gd name="T6" fmla="*/ 0 w 30"/>
                <a:gd name="T7" fmla="*/ 25 h 37"/>
                <a:gd name="T8" fmla="*/ 0 w 30"/>
                <a:gd name="T9" fmla="*/ 30 h 37"/>
                <a:gd name="T10" fmla="*/ 0 w 30"/>
                <a:gd name="T11" fmla="*/ 33 h 37"/>
                <a:gd name="T12" fmla="*/ 2 w 30"/>
                <a:gd name="T13" fmla="*/ 37 h 37"/>
                <a:gd name="T14" fmla="*/ 2 w 30"/>
                <a:gd name="T15" fmla="*/ 37 h 37"/>
                <a:gd name="T16" fmla="*/ 4 w 30"/>
                <a:gd name="T17" fmla="*/ 37 h 37"/>
                <a:gd name="T18" fmla="*/ 28 w 30"/>
                <a:gd name="T19" fmla="*/ 23 h 37"/>
                <a:gd name="T20" fmla="*/ 30 w 30"/>
                <a:gd name="T21" fmla="*/ 19 h 37"/>
                <a:gd name="T22" fmla="*/ 30 w 30"/>
                <a:gd name="T23" fmla="*/ 14 h 37"/>
                <a:gd name="T24" fmla="*/ 30 w 30"/>
                <a:gd name="T25" fmla="*/ 11 h 37"/>
                <a:gd name="T26" fmla="*/ 30 w 30"/>
                <a:gd name="T27" fmla="*/ 7 h 37"/>
                <a:gd name="T28" fmla="*/ 30 w 30"/>
                <a:gd name="T29" fmla="*/ 6 h 37"/>
                <a:gd name="T30" fmla="*/ 30 w 30"/>
                <a:gd name="T31" fmla="*/ 0 h 37"/>
                <a:gd name="T32" fmla="*/ 28 w 30"/>
                <a:gd name="T33" fmla="*/ 0 h 37"/>
                <a:gd name="T34" fmla="*/ 26 w 30"/>
                <a:gd name="T35" fmla="*/ 0 h 37"/>
                <a:gd name="T36" fmla="*/ 2 w 30"/>
                <a:gd name="T37" fmla="*/ 14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0" h="37">
                  <a:moveTo>
                    <a:pt x="2" y="14"/>
                  </a:moveTo>
                  <a:lnTo>
                    <a:pt x="2" y="19"/>
                  </a:lnTo>
                  <a:lnTo>
                    <a:pt x="0" y="23"/>
                  </a:lnTo>
                  <a:lnTo>
                    <a:pt x="0" y="25"/>
                  </a:lnTo>
                  <a:lnTo>
                    <a:pt x="0" y="30"/>
                  </a:lnTo>
                  <a:lnTo>
                    <a:pt x="0" y="33"/>
                  </a:lnTo>
                  <a:lnTo>
                    <a:pt x="2" y="37"/>
                  </a:lnTo>
                  <a:lnTo>
                    <a:pt x="2" y="37"/>
                  </a:lnTo>
                  <a:lnTo>
                    <a:pt x="4" y="37"/>
                  </a:lnTo>
                  <a:lnTo>
                    <a:pt x="28" y="23"/>
                  </a:lnTo>
                  <a:lnTo>
                    <a:pt x="30" y="19"/>
                  </a:lnTo>
                  <a:lnTo>
                    <a:pt x="30" y="14"/>
                  </a:lnTo>
                  <a:lnTo>
                    <a:pt x="30" y="11"/>
                  </a:lnTo>
                  <a:lnTo>
                    <a:pt x="30" y="7"/>
                  </a:lnTo>
                  <a:lnTo>
                    <a:pt x="30" y="6"/>
                  </a:lnTo>
                  <a:lnTo>
                    <a:pt x="30" y="0"/>
                  </a:lnTo>
                  <a:lnTo>
                    <a:pt x="28" y="0"/>
                  </a:lnTo>
                  <a:lnTo>
                    <a:pt x="26" y="0"/>
                  </a:lnTo>
                  <a:lnTo>
                    <a:pt x="2" y="1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89112" name="Freeform 24"/>
            <p:cNvSpPr>
              <a:spLocks/>
            </p:cNvSpPr>
            <p:nvPr/>
          </p:nvSpPr>
          <p:spPr bwMode="auto">
            <a:xfrm>
              <a:off x="1963" y="1998"/>
              <a:ext cx="15" cy="20"/>
            </a:xfrm>
            <a:custGeom>
              <a:avLst/>
              <a:gdLst>
                <a:gd name="T0" fmla="*/ 4 w 30"/>
                <a:gd name="T1" fmla="*/ 19 h 39"/>
                <a:gd name="T2" fmla="*/ 2 w 30"/>
                <a:gd name="T3" fmla="*/ 22 h 39"/>
                <a:gd name="T4" fmla="*/ 0 w 30"/>
                <a:gd name="T5" fmla="*/ 26 h 39"/>
                <a:gd name="T6" fmla="*/ 0 w 30"/>
                <a:gd name="T7" fmla="*/ 29 h 39"/>
                <a:gd name="T8" fmla="*/ 0 w 30"/>
                <a:gd name="T9" fmla="*/ 32 h 39"/>
                <a:gd name="T10" fmla="*/ 0 w 30"/>
                <a:gd name="T11" fmla="*/ 38 h 39"/>
                <a:gd name="T12" fmla="*/ 2 w 30"/>
                <a:gd name="T13" fmla="*/ 39 h 39"/>
                <a:gd name="T14" fmla="*/ 4 w 30"/>
                <a:gd name="T15" fmla="*/ 39 h 39"/>
                <a:gd name="T16" fmla="*/ 4 w 30"/>
                <a:gd name="T17" fmla="*/ 39 h 39"/>
                <a:gd name="T18" fmla="*/ 28 w 30"/>
                <a:gd name="T19" fmla="*/ 22 h 39"/>
                <a:gd name="T20" fmla="*/ 30 w 30"/>
                <a:gd name="T21" fmla="*/ 22 h 39"/>
                <a:gd name="T22" fmla="*/ 30 w 30"/>
                <a:gd name="T23" fmla="*/ 19 h 39"/>
                <a:gd name="T24" fmla="*/ 30 w 30"/>
                <a:gd name="T25" fmla="*/ 15 h 39"/>
                <a:gd name="T26" fmla="*/ 30 w 30"/>
                <a:gd name="T27" fmla="*/ 10 h 39"/>
                <a:gd name="T28" fmla="*/ 30 w 30"/>
                <a:gd name="T29" fmla="*/ 8 h 39"/>
                <a:gd name="T30" fmla="*/ 30 w 30"/>
                <a:gd name="T31" fmla="*/ 5 h 39"/>
                <a:gd name="T32" fmla="*/ 28 w 30"/>
                <a:gd name="T33" fmla="*/ 0 h 39"/>
                <a:gd name="T34" fmla="*/ 28 w 30"/>
                <a:gd name="T35" fmla="*/ 0 h 39"/>
                <a:gd name="T36" fmla="*/ 4 w 30"/>
                <a:gd name="T37" fmla="*/ 19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0" h="39">
                  <a:moveTo>
                    <a:pt x="4" y="19"/>
                  </a:moveTo>
                  <a:lnTo>
                    <a:pt x="2" y="22"/>
                  </a:lnTo>
                  <a:lnTo>
                    <a:pt x="0" y="26"/>
                  </a:lnTo>
                  <a:lnTo>
                    <a:pt x="0" y="29"/>
                  </a:lnTo>
                  <a:lnTo>
                    <a:pt x="0" y="32"/>
                  </a:lnTo>
                  <a:lnTo>
                    <a:pt x="0" y="38"/>
                  </a:lnTo>
                  <a:lnTo>
                    <a:pt x="2" y="39"/>
                  </a:lnTo>
                  <a:lnTo>
                    <a:pt x="4" y="39"/>
                  </a:lnTo>
                  <a:lnTo>
                    <a:pt x="4" y="39"/>
                  </a:lnTo>
                  <a:lnTo>
                    <a:pt x="28" y="22"/>
                  </a:lnTo>
                  <a:lnTo>
                    <a:pt x="30" y="22"/>
                  </a:lnTo>
                  <a:lnTo>
                    <a:pt x="30" y="19"/>
                  </a:lnTo>
                  <a:lnTo>
                    <a:pt x="30" y="15"/>
                  </a:lnTo>
                  <a:lnTo>
                    <a:pt x="30" y="10"/>
                  </a:lnTo>
                  <a:lnTo>
                    <a:pt x="30" y="8"/>
                  </a:lnTo>
                  <a:lnTo>
                    <a:pt x="30" y="5"/>
                  </a:lnTo>
                  <a:lnTo>
                    <a:pt x="28" y="0"/>
                  </a:lnTo>
                  <a:lnTo>
                    <a:pt x="28" y="0"/>
                  </a:lnTo>
                  <a:lnTo>
                    <a:pt x="4" y="19"/>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89113" name="Freeform 25"/>
            <p:cNvSpPr>
              <a:spLocks/>
            </p:cNvSpPr>
            <p:nvPr/>
          </p:nvSpPr>
          <p:spPr bwMode="auto">
            <a:xfrm>
              <a:off x="1984" y="1985"/>
              <a:ext cx="15" cy="19"/>
            </a:xfrm>
            <a:custGeom>
              <a:avLst/>
              <a:gdLst>
                <a:gd name="T0" fmla="*/ 3 w 30"/>
                <a:gd name="T1" fmla="*/ 19 h 38"/>
                <a:gd name="T2" fmla="*/ 2 w 30"/>
                <a:gd name="T3" fmla="*/ 19 h 38"/>
                <a:gd name="T4" fmla="*/ 0 w 30"/>
                <a:gd name="T5" fmla="*/ 21 h 38"/>
                <a:gd name="T6" fmla="*/ 0 w 30"/>
                <a:gd name="T7" fmla="*/ 24 h 38"/>
                <a:gd name="T8" fmla="*/ 0 w 30"/>
                <a:gd name="T9" fmla="*/ 28 h 38"/>
                <a:gd name="T10" fmla="*/ 0 w 30"/>
                <a:gd name="T11" fmla="*/ 33 h 38"/>
                <a:gd name="T12" fmla="*/ 2 w 30"/>
                <a:gd name="T13" fmla="*/ 36 h 38"/>
                <a:gd name="T14" fmla="*/ 3 w 30"/>
                <a:gd name="T15" fmla="*/ 38 h 38"/>
                <a:gd name="T16" fmla="*/ 3 w 30"/>
                <a:gd name="T17" fmla="*/ 38 h 38"/>
                <a:gd name="T18" fmla="*/ 28 w 30"/>
                <a:gd name="T19" fmla="*/ 21 h 38"/>
                <a:gd name="T20" fmla="*/ 30 w 30"/>
                <a:gd name="T21" fmla="*/ 21 h 38"/>
                <a:gd name="T22" fmla="*/ 30 w 30"/>
                <a:gd name="T23" fmla="*/ 19 h 38"/>
                <a:gd name="T24" fmla="*/ 30 w 30"/>
                <a:gd name="T25" fmla="*/ 14 h 38"/>
                <a:gd name="T26" fmla="*/ 30 w 30"/>
                <a:gd name="T27" fmla="*/ 11 h 38"/>
                <a:gd name="T28" fmla="*/ 30 w 30"/>
                <a:gd name="T29" fmla="*/ 7 h 38"/>
                <a:gd name="T30" fmla="*/ 30 w 30"/>
                <a:gd name="T31" fmla="*/ 4 h 38"/>
                <a:gd name="T32" fmla="*/ 28 w 30"/>
                <a:gd name="T33" fmla="*/ 0 h 38"/>
                <a:gd name="T34" fmla="*/ 28 w 30"/>
                <a:gd name="T35" fmla="*/ 0 h 38"/>
                <a:gd name="T36" fmla="*/ 3 w 30"/>
                <a:gd name="T37" fmla="*/ 19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0" h="38">
                  <a:moveTo>
                    <a:pt x="3" y="19"/>
                  </a:moveTo>
                  <a:lnTo>
                    <a:pt x="2" y="19"/>
                  </a:lnTo>
                  <a:lnTo>
                    <a:pt x="0" y="21"/>
                  </a:lnTo>
                  <a:lnTo>
                    <a:pt x="0" y="24"/>
                  </a:lnTo>
                  <a:lnTo>
                    <a:pt x="0" y="28"/>
                  </a:lnTo>
                  <a:lnTo>
                    <a:pt x="0" y="33"/>
                  </a:lnTo>
                  <a:lnTo>
                    <a:pt x="2" y="36"/>
                  </a:lnTo>
                  <a:lnTo>
                    <a:pt x="3" y="38"/>
                  </a:lnTo>
                  <a:lnTo>
                    <a:pt x="3" y="38"/>
                  </a:lnTo>
                  <a:lnTo>
                    <a:pt x="28" y="21"/>
                  </a:lnTo>
                  <a:lnTo>
                    <a:pt x="30" y="21"/>
                  </a:lnTo>
                  <a:lnTo>
                    <a:pt x="30" y="19"/>
                  </a:lnTo>
                  <a:lnTo>
                    <a:pt x="30" y="14"/>
                  </a:lnTo>
                  <a:lnTo>
                    <a:pt x="30" y="11"/>
                  </a:lnTo>
                  <a:lnTo>
                    <a:pt x="30" y="7"/>
                  </a:lnTo>
                  <a:lnTo>
                    <a:pt x="30" y="4"/>
                  </a:lnTo>
                  <a:lnTo>
                    <a:pt x="28" y="0"/>
                  </a:lnTo>
                  <a:lnTo>
                    <a:pt x="28" y="0"/>
                  </a:lnTo>
                  <a:lnTo>
                    <a:pt x="3" y="19"/>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89114" name="Freeform 26"/>
            <p:cNvSpPr>
              <a:spLocks/>
            </p:cNvSpPr>
            <p:nvPr/>
          </p:nvSpPr>
          <p:spPr bwMode="auto">
            <a:xfrm>
              <a:off x="2006" y="1970"/>
              <a:ext cx="15" cy="20"/>
            </a:xfrm>
            <a:custGeom>
              <a:avLst/>
              <a:gdLst>
                <a:gd name="T0" fmla="*/ 1 w 29"/>
                <a:gd name="T1" fmla="*/ 19 h 40"/>
                <a:gd name="T2" fmla="*/ 1 w 29"/>
                <a:gd name="T3" fmla="*/ 19 h 40"/>
                <a:gd name="T4" fmla="*/ 0 w 29"/>
                <a:gd name="T5" fmla="*/ 21 h 40"/>
                <a:gd name="T6" fmla="*/ 0 w 29"/>
                <a:gd name="T7" fmla="*/ 26 h 40"/>
                <a:gd name="T8" fmla="*/ 0 w 29"/>
                <a:gd name="T9" fmla="*/ 29 h 40"/>
                <a:gd name="T10" fmla="*/ 0 w 29"/>
                <a:gd name="T11" fmla="*/ 33 h 40"/>
                <a:gd name="T12" fmla="*/ 1 w 29"/>
                <a:gd name="T13" fmla="*/ 36 h 40"/>
                <a:gd name="T14" fmla="*/ 1 w 29"/>
                <a:gd name="T15" fmla="*/ 40 h 40"/>
                <a:gd name="T16" fmla="*/ 3 w 29"/>
                <a:gd name="T17" fmla="*/ 40 h 40"/>
                <a:gd name="T18" fmla="*/ 26 w 29"/>
                <a:gd name="T19" fmla="*/ 21 h 40"/>
                <a:gd name="T20" fmla="*/ 28 w 29"/>
                <a:gd name="T21" fmla="*/ 21 h 40"/>
                <a:gd name="T22" fmla="*/ 28 w 29"/>
                <a:gd name="T23" fmla="*/ 19 h 40"/>
                <a:gd name="T24" fmla="*/ 29 w 29"/>
                <a:gd name="T25" fmla="*/ 15 h 40"/>
                <a:gd name="T26" fmla="*/ 29 w 29"/>
                <a:gd name="T27" fmla="*/ 10 h 40"/>
                <a:gd name="T28" fmla="*/ 28 w 29"/>
                <a:gd name="T29" fmla="*/ 7 h 40"/>
                <a:gd name="T30" fmla="*/ 28 w 29"/>
                <a:gd name="T31" fmla="*/ 3 h 40"/>
                <a:gd name="T32" fmla="*/ 26 w 29"/>
                <a:gd name="T33" fmla="*/ 0 h 40"/>
                <a:gd name="T34" fmla="*/ 26 w 29"/>
                <a:gd name="T35" fmla="*/ 0 h 40"/>
                <a:gd name="T36" fmla="*/ 1 w 29"/>
                <a:gd name="T37" fmla="*/ 19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9" h="40">
                  <a:moveTo>
                    <a:pt x="1" y="19"/>
                  </a:moveTo>
                  <a:lnTo>
                    <a:pt x="1" y="19"/>
                  </a:lnTo>
                  <a:lnTo>
                    <a:pt x="0" y="21"/>
                  </a:lnTo>
                  <a:lnTo>
                    <a:pt x="0" y="26"/>
                  </a:lnTo>
                  <a:lnTo>
                    <a:pt x="0" y="29"/>
                  </a:lnTo>
                  <a:lnTo>
                    <a:pt x="0" y="33"/>
                  </a:lnTo>
                  <a:lnTo>
                    <a:pt x="1" y="36"/>
                  </a:lnTo>
                  <a:lnTo>
                    <a:pt x="1" y="40"/>
                  </a:lnTo>
                  <a:lnTo>
                    <a:pt x="3" y="40"/>
                  </a:lnTo>
                  <a:lnTo>
                    <a:pt x="26" y="21"/>
                  </a:lnTo>
                  <a:lnTo>
                    <a:pt x="28" y="21"/>
                  </a:lnTo>
                  <a:lnTo>
                    <a:pt x="28" y="19"/>
                  </a:lnTo>
                  <a:lnTo>
                    <a:pt x="29" y="15"/>
                  </a:lnTo>
                  <a:lnTo>
                    <a:pt x="29" y="10"/>
                  </a:lnTo>
                  <a:lnTo>
                    <a:pt x="28" y="7"/>
                  </a:lnTo>
                  <a:lnTo>
                    <a:pt x="28" y="3"/>
                  </a:lnTo>
                  <a:lnTo>
                    <a:pt x="26" y="0"/>
                  </a:lnTo>
                  <a:lnTo>
                    <a:pt x="26" y="0"/>
                  </a:lnTo>
                  <a:lnTo>
                    <a:pt x="1" y="19"/>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89115" name="Freeform 27"/>
            <p:cNvSpPr>
              <a:spLocks/>
            </p:cNvSpPr>
            <p:nvPr/>
          </p:nvSpPr>
          <p:spPr bwMode="auto">
            <a:xfrm>
              <a:off x="2027" y="1955"/>
              <a:ext cx="15" cy="20"/>
            </a:xfrm>
            <a:custGeom>
              <a:avLst/>
              <a:gdLst>
                <a:gd name="T0" fmla="*/ 4 w 30"/>
                <a:gd name="T1" fmla="*/ 19 h 39"/>
                <a:gd name="T2" fmla="*/ 2 w 30"/>
                <a:gd name="T3" fmla="*/ 19 h 39"/>
                <a:gd name="T4" fmla="*/ 0 w 30"/>
                <a:gd name="T5" fmla="*/ 22 h 39"/>
                <a:gd name="T6" fmla="*/ 0 w 30"/>
                <a:gd name="T7" fmla="*/ 26 h 39"/>
                <a:gd name="T8" fmla="*/ 0 w 30"/>
                <a:gd name="T9" fmla="*/ 29 h 39"/>
                <a:gd name="T10" fmla="*/ 0 w 30"/>
                <a:gd name="T11" fmla="*/ 32 h 39"/>
                <a:gd name="T12" fmla="*/ 2 w 30"/>
                <a:gd name="T13" fmla="*/ 36 h 39"/>
                <a:gd name="T14" fmla="*/ 4 w 30"/>
                <a:gd name="T15" fmla="*/ 39 h 39"/>
                <a:gd name="T16" fmla="*/ 4 w 30"/>
                <a:gd name="T17" fmla="*/ 39 h 39"/>
                <a:gd name="T18" fmla="*/ 28 w 30"/>
                <a:gd name="T19" fmla="*/ 22 h 39"/>
                <a:gd name="T20" fmla="*/ 28 w 30"/>
                <a:gd name="T21" fmla="*/ 19 h 39"/>
                <a:gd name="T22" fmla="*/ 30 w 30"/>
                <a:gd name="T23" fmla="*/ 15 h 39"/>
                <a:gd name="T24" fmla="*/ 30 w 30"/>
                <a:gd name="T25" fmla="*/ 12 h 39"/>
                <a:gd name="T26" fmla="*/ 30 w 30"/>
                <a:gd name="T27" fmla="*/ 8 h 39"/>
                <a:gd name="T28" fmla="*/ 30 w 30"/>
                <a:gd name="T29" fmla="*/ 3 h 39"/>
                <a:gd name="T30" fmla="*/ 28 w 30"/>
                <a:gd name="T31" fmla="*/ 0 h 39"/>
                <a:gd name="T32" fmla="*/ 28 w 30"/>
                <a:gd name="T33" fmla="*/ 0 h 39"/>
                <a:gd name="T34" fmla="*/ 27 w 30"/>
                <a:gd name="T35" fmla="*/ 0 h 39"/>
                <a:gd name="T36" fmla="*/ 4 w 30"/>
                <a:gd name="T37" fmla="*/ 19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0" h="39">
                  <a:moveTo>
                    <a:pt x="4" y="19"/>
                  </a:moveTo>
                  <a:lnTo>
                    <a:pt x="2" y="19"/>
                  </a:lnTo>
                  <a:lnTo>
                    <a:pt x="0" y="22"/>
                  </a:lnTo>
                  <a:lnTo>
                    <a:pt x="0" y="26"/>
                  </a:lnTo>
                  <a:lnTo>
                    <a:pt x="0" y="29"/>
                  </a:lnTo>
                  <a:lnTo>
                    <a:pt x="0" y="32"/>
                  </a:lnTo>
                  <a:lnTo>
                    <a:pt x="2" y="36"/>
                  </a:lnTo>
                  <a:lnTo>
                    <a:pt x="4" y="39"/>
                  </a:lnTo>
                  <a:lnTo>
                    <a:pt x="4" y="39"/>
                  </a:lnTo>
                  <a:lnTo>
                    <a:pt x="28" y="22"/>
                  </a:lnTo>
                  <a:lnTo>
                    <a:pt x="28" y="19"/>
                  </a:lnTo>
                  <a:lnTo>
                    <a:pt x="30" y="15"/>
                  </a:lnTo>
                  <a:lnTo>
                    <a:pt x="30" y="12"/>
                  </a:lnTo>
                  <a:lnTo>
                    <a:pt x="30" y="8"/>
                  </a:lnTo>
                  <a:lnTo>
                    <a:pt x="30" y="3"/>
                  </a:lnTo>
                  <a:lnTo>
                    <a:pt x="28" y="0"/>
                  </a:lnTo>
                  <a:lnTo>
                    <a:pt x="28" y="0"/>
                  </a:lnTo>
                  <a:lnTo>
                    <a:pt x="27" y="0"/>
                  </a:lnTo>
                  <a:lnTo>
                    <a:pt x="4" y="19"/>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89116" name="Freeform 28"/>
            <p:cNvSpPr>
              <a:spLocks/>
            </p:cNvSpPr>
            <p:nvPr/>
          </p:nvSpPr>
          <p:spPr bwMode="auto">
            <a:xfrm>
              <a:off x="2048" y="1941"/>
              <a:ext cx="14" cy="19"/>
            </a:xfrm>
            <a:custGeom>
              <a:avLst/>
              <a:gdLst>
                <a:gd name="T0" fmla="*/ 4 w 30"/>
                <a:gd name="T1" fmla="*/ 16 h 38"/>
                <a:gd name="T2" fmla="*/ 2 w 30"/>
                <a:gd name="T3" fmla="*/ 19 h 38"/>
                <a:gd name="T4" fmla="*/ 0 w 30"/>
                <a:gd name="T5" fmla="*/ 23 h 38"/>
                <a:gd name="T6" fmla="*/ 0 w 30"/>
                <a:gd name="T7" fmla="*/ 28 h 38"/>
                <a:gd name="T8" fmla="*/ 0 w 30"/>
                <a:gd name="T9" fmla="*/ 30 h 38"/>
                <a:gd name="T10" fmla="*/ 0 w 30"/>
                <a:gd name="T11" fmla="*/ 33 h 38"/>
                <a:gd name="T12" fmla="*/ 2 w 30"/>
                <a:gd name="T13" fmla="*/ 38 h 38"/>
                <a:gd name="T14" fmla="*/ 4 w 30"/>
                <a:gd name="T15" fmla="*/ 38 h 38"/>
                <a:gd name="T16" fmla="*/ 4 w 30"/>
                <a:gd name="T17" fmla="*/ 38 h 38"/>
                <a:gd name="T18" fmla="*/ 28 w 30"/>
                <a:gd name="T19" fmla="*/ 23 h 38"/>
                <a:gd name="T20" fmla="*/ 30 w 30"/>
                <a:gd name="T21" fmla="*/ 19 h 38"/>
                <a:gd name="T22" fmla="*/ 30 w 30"/>
                <a:gd name="T23" fmla="*/ 16 h 38"/>
                <a:gd name="T24" fmla="*/ 30 w 30"/>
                <a:gd name="T25" fmla="*/ 11 h 38"/>
                <a:gd name="T26" fmla="*/ 30 w 30"/>
                <a:gd name="T27" fmla="*/ 9 h 38"/>
                <a:gd name="T28" fmla="*/ 30 w 30"/>
                <a:gd name="T29" fmla="*/ 6 h 38"/>
                <a:gd name="T30" fmla="*/ 30 w 30"/>
                <a:gd name="T31" fmla="*/ 0 h 38"/>
                <a:gd name="T32" fmla="*/ 28 w 30"/>
                <a:gd name="T33" fmla="*/ 0 h 38"/>
                <a:gd name="T34" fmla="*/ 28 w 30"/>
                <a:gd name="T35" fmla="*/ 0 h 38"/>
                <a:gd name="T36" fmla="*/ 4 w 30"/>
                <a:gd name="T37" fmla="*/ 16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0" h="38">
                  <a:moveTo>
                    <a:pt x="4" y="16"/>
                  </a:moveTo>
                  <a:lnTo>
                    <a:pt x="2" y="19"/>
                  </a:lnTo>
                  <a:lnTo>
                    <a:pt x="0" y="23"/>
                  </a:lnTo>
                  <a:lnTo>
                    <a:pt x="0" y="28"/>
                  </a:lnTo>
                  <a:lnTo>
                    <a:pt x="0" y="30"/>
                  </a:lnTo>
                  <a:lnTo>
                    <a:pt x="0" y="33"/>
                  </a:lnTo>
                  <a:lnTo>
                    <a:pt x="2" y="38"/>
                  </a:lnTo>
                  <a:lnTo>
                    <a:pt x="4" y="38"/>
                  </a:lnTo>
                  <a:lnTo>
                    <a:pt x="4" y="38"/>
                  </a:lnTo>
                  <a:lnTo>
                    <a:pt x="28" y="23"/>
                  </a:lnTo>
                  <a:lnTo>
                    <a:pt x="30" y="19"/>
                  </a:lnTo>
                  <a:lnTo>
                    <a:pt x="30" y="16"/>
                  </a:lnTo>
                  <a:lnTo>
                    <a:pt x="30" y="11"/>
                  </a:lnTo>
                  <a:lnTo>
                    <a:pt x="30" y="9"/>
                  </a:lnTo>
                  <a:lnTo>
                    <a:pt x="30" y="6"/>
                  </a:lnTo>
                  <a:lnTo>
                    <a:pt x="30" y="0"/>
                  </a:lnTo>
                  <a:lnTo>
                    <a:pt x="28" y="0"/>
                  </a:lnTo>
                  <a:lnTo>
                    <a:pt x="28" y="0"/>
                  </a:lnTo>
                  <a:lnTo>
                    <a:pt x="4" y="1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89117" name="Freeform 29"/>
            <p:cNvSpPr>
              <a:spLocks/>
            </p:cNvSpPr>
            <p:nvPr/>
          </p:nvSpPr>
          <p:spPr bwMode="auto">
            <a:xfrm>
              <a:off x="2069" y="1925"/>
              <a:ext cx="15" cy="20"/>
            </a:xfrm>
            <a:custGeom>
              <a:avLst/>
              <a:gdLst>
                <a:gd name="T0" fmla="*/ 4 w 32"/>
                <a:gd name="T1" fmla="*/ 18 h 40"/>
                <a:gd name="T2" fmla="*/ 2 w 32"/>
                <a:gd name="T3" fmla="*/ 23 h 40"/>
                <a:gd name="T4" fmla="*/ 0 w 32"/>
                <a:gd name="T5" fmla="*/ 25 h 40"/>
                <a:gd name="T6" fmla="*/ 0 w 32"/>
                <a:gd name="T7" fmla="*/ 28 h 40"/>
                <a:gd name="T8" fmla="*/ 0 w 32"/>
                <a:gd name="T9" fmla="*/ 31 h 40"/>
                <a:gd name="T10" fmla="*/ 0 w 32"/>
                <a:gd name="T11" fmla="*/ 37 h 40"/>
                <a:gd name="T12" fmla="*/ 2 w 32"/>
                <a:gd name="T13" fmla="*/ 40 h 40"/>
                <a:gd name="T14" fmla="*/ 4 w 32"/>
                <a:gd name="T15" fmla="*/ 40 h 40"/>
                <a:gd name="T16" fmla="*/ 4 w 32"/>
                <a:gd name="T17" fmla="*/ 40 h 40"/>
                <a:gd name="T18" fmla="*/ 30 w 32"/>
                <a:gd name="T19" fmla="*/ 23 h 40"/>
                <a:gd name="T20" fmla="*/ 30 w 32"/>
                <a:gd name="T21" fmla="*/ 23 h 40"/>
                <a:gd name="T22" fmla="*/ 32 w 32"/>
                <a:gd name="T23" fmla="*/ 18 h 40"/>
                <a:gd name="T24" fmla="*/ 32 w 32"/>
                <a:gd name="T25" fmla="*/ 14 h 40"/>
                <a:gd name="T26" fmla="*/ 32 w 32"/>
                <a:gd name="T27" fmla="*/ 11 h 40"/>
                <a:gd name="T28" fmla="*/ 32 w 32"/>
                <a:gd name="T29" fmla="*/ 7 h 40"/>
                <a:gd name="T30" fmla="*/ 30 w 32"/>
                <a:gd name="T31" fmla="*/ 4 h 40"/>
                <a:gd name="T32" fmla="*/ 30 w 32"/>
                <a:gd name="T33" fmla="*/ 0 h 40"/>
                <a:gd name="T34" fmla="*/ 28 w 32"/>
                <a:gd name="T35" fmla="*/ 0 h 40"/>
                <a:gd name="T36" fmla="*/ 4 w 32"/>
                <a:gd name="T37" fmla="*/ 18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2" h="40">
                  <a:moveTo>
                    <a:pt x="4" y="18"/>
                  </a:moveTo>
                  <a:lnTo>
                    <a:pt x="2" y="23"/>
                  </a:lnTo>
                  <a:lnTo>
                    <a:pt x="0" y="25"/>
                  </a:lnTo>
                  <a:lnTo>
                    <a:pt x="0" y="28"/>
                  </a:lnTo>
                  <a:lnTo>
                    <a:pt x="0" y="31"/>
                  </a:lnTo>
                  <a:lnTo>
                    <a:pt x="0" y="37"/>
                  </a:lnTo>
                  <a:lnTo>
                    <a:pt x="2" y="40"/>
                  </a:lnTo>
                  <a:lnTo>
                    <a:pt x="4" y="40"/>
                  </a:lnTo>
                  <a:lnTo>
                    <a:pt x="4" y="40"/>
                  </a:lnTo>
                  <a:lnTo>
                    <a:pt x="30" y="23"/>
                  </a:lnTo>
                  <a:lnTo>
                    <a:pt x="30" y="23"/>
                  </a:lnTo>
                  <a:lnTo>
                    <a:pt x="32" y="18"/>
                  </a:lnTo>
                  <a:lnTo>
                    <a:pt x="32" y="14"/>
                  </a:lnTo>
                  <a:lnTo>
                    <a:pt x="32" y="11"/>
                  </a:lnTo>
                  <a:lnTo>
                    <a:pt x="32" y="7"/>
                  </a:lnTo>
                  <a:lnTo>
                    <a:pt x="30" y="4"/>
                  </a:lnTo>
                  <a:lnTo>
                    <a:pt x="30" y="0"/>
                  </a:lnTo>
                  <a:lnTo>
                    <a:pt x="28" y="0"/>
                  </a:lnTo>
                  <a:lnTo>
                    <a:pt x="4" y="1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89118" name="Freeform 30"/>
            <p:cNvSpPr>
              <a:spLocks/>
            </p:cNvSpPr>
            <p:nvPr/>
          </p:nvSpPr>
          <p:spPr bwMode="auto">
            <a:xfrm>
              <a:off x="2090" y="1911"/>
              <a:ext cx="15" cy="19"/>
            </a:xfrm>
            <a:custGeom>
              <a:avLst/>
              <a:gdLst>
                <a:gd name="T0" fmla="*/ 2 w 29"/>
                <a:gd name="T1" fmla="*/ 19 h 40"/>
                <a:gd name="T2" fmla="*/ 0 w 29"/>
                <a:gd name="T3" fmla="*/ 19 h 40"/>
                <a:gd name="T4" fmla="*/ 0 w 29"/>
                <a:gd name="T5" fmla="*/ 23 h 40"/>
                <a:gd name="T6" fmla="*/ 0 w 29"/>
                <a:gd name="T7" fmla="*/ 24 h 40"/>
                <a:gd name="T8" fmla="*/ 0 w 29"/>
                <a:gd name="T9" fmla="*/ 29 h 40"/>
                <a:gd name="T10" fmla="*/ 0 w 29"/>
                <a:gd name="T11" fmla="*/ 33 h 40"/>
                <a:gd name="T12" fmla="*/ 0 w 29"/>
                <a:gd name="T13" fmla="*/ 36 h 40"/>
                <a:gd name="T14" fmla="*/ 2 w 29"/>
                <a:gd name="T15" fmla="*/ 40 h 40"/>
                <a:gd name="T16" fmla="*/ 2 w 29"/>
                <a:gd name="T17" fmla="*/ 40 h 40"/>
                <a:gd name="T18" fmla="*/ 28 w 29"/>
                <a:gd name="T19" fmla="*/ 23 h 40"/>
                <a:gd name="T20" fmla="*/ 28 w 29"/>
                <a:gd name="T21" fmla="*/ 23 h 40"/>
                <a:gd name="T22" fmla="*/ 29 w 29"/>
                <a:gd name="T23" fmla="*/ 19 h 40"/>
                <a:gd name="T24" fmla="*/ 29 w 29"/>
                <a:gd name="T25" fmla="*/ 14 h 40"/>
                <a:gd name="T26" fmla="*/ 29 w 29"/>
                <a:gd name="T27" fmla="*/ 11 h 40"/>
                <a:gd name="T28" fmla="*/ 29 w 29"/>
                <a:gd name="T29" fmla="*/ 7 h 40"/>
                <a:gd name="T30" fmla="*/ 28 w 29"/>
                <a:gd name="T31" fmla="*/ 4 h 40"/>
                <a:gd name="T32" fmla="*/ 28 w 29"/>
                <a:gd name="T33" fmla="*/ 0 h 40"/>
                <a:gd name="T34" fmla="*/ 26 w 29"/>
                <a:gd name="T35" fmla="*/ 0 h 40"/>
                <a:gd name="T36" fmla="*/ 2 w 29"/>
                <a:gd name="T37" fmla="*/ 19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9" h="40">
                  <a:moveTo>
                    <a:pt x="2" y="19"/>
                  </a:moveTo>
                  <a:lnTo>
                    <a:pt x="0" y="19"/>
                  </a:lnTo>
                  <a:lnTo>
                    <a:pt x="0" y="23"/>
                  </a:lnTo>
                  <a:lnTo>
                    <a:pt x="0" y="24"/>
                  </a:lnTo>
                  <a:lnTo>
                    <a:pt x="0" y="29"/>
                  </a:lnTo>
                  <a:lnTo>
                    <a:pt x="0" y="33"/>
                  </a:lnTo>
                  <a:lnTo>
                    <a:pt x="0" y="36"/>
                  </a:lnTo>
                  <a:lnTo>
                    <a:pt x="2" y="40"/>
                  </a:lnTo>
                  <a:lnTo>
                    <a:pt x="2" y="40"/>
                  </a:lnTo>
                  <a:lnTo>
                    <a:pt x="28" y="23"/>
                  </a:lnTo>
                  <a:lnTo>
                    <a:pt x="28" y="23"/>
                  </a:lnTo>
                  <a:lnTo>
                    <a:pt x="29" y="19"/>
                  </a:lnTo>
                  <a:lnTo>
                    <a:pt x="29" y="14"/>
                  </a:lnTo>
                  <a:lnTo>
                    <a:pt x="29" y="11"/>
                  </a:lnTo>
                  <a:lnTo>
                    <a:pt x="29" y="7"/>
                  </a:lnTo>
                  <a:lnTo>
                    <a:pt x="28" y="4"/>
                  </a:lnTo>
                  <a:lnTo>
                    <a:pt x="28" y="0"/>
                  </a:lnTo>
                  <a:lnTo>
                    <a:pt x="26" y="0"/>
                  </a:lnTo>
                  <a:lnTo>
                    <a:pt x="2" y="19"/>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89119" name="Freeform 31"/>
            <p:cNvSpPr>
              <a:spLocks/>
            </p:cNvSpPr>
            <p:nvPr/>
          </p:nvSpPr>
          <p:spPr bwMode="auto">
            <a:xfrm>
              <a:off x="2111" y="1897"/>
              <a:ext cx="15" cy="19"/>
            </a:xfrm>
            <a:custGeom>
              <a:avLst/>
              <a:gdLst>
                <a:gd name="T0" fmla="*/ 3 w 29"/>
                <a:gd name="T1" fmla="*/ 17 h 38"/>
                <a:gd name="T2" fmla="*/ 1 w 29"/>
                <a:gd name="T3" fmla="*/ 17 h 38"/>
                <a:gd name="T4" fmla="*/ 0 w 29"/>
                <a:gd name="T5" fmla="*/ 20 h 38"/>
                <a:gd name="T6" fmla="*/ 0 w 29"/>
                <a:gd name="T7" fmla="*/ 24 h 38"/>
                <a:gd name="T8" fmla="*/ 0 w 29"/>
                <a:gd name="T9" fmla="*/ 27 h 38"/>
                <a:gd name="T10" fmla="*/ 0 w 29"/>
                <a:gd name="T11" fmla="*/ 31 h 38"/>
                <a:gd name="T12" fmla="*/ 1 w 29"/>
                <a:gd name="T13" fmla="*/ 34 h 38"/>
                <a:gd name="T14" fmla="*/ 3 w 29"/>
                <a:gd name="T15" fmla="*/ 38 h 38"/>
                <a:gd name="T16" fmla="*/ 3 w 29"/>
                <a:gd name="T17" fmla="*/ 38 h 38"/>
                <a:gd name="T18" fmla="*/ 28 w 29"/>
                <a:gd name="T19" fmla="*/ 20 h 38"/>
                <a:gd name="T20" fmla="*/ 28 w 29"/>
                <a:gd name="T21" fmla="*/ 20 h 38"/>
                <a:gd name="T22" fmla="*/ 29 w 29"/>
                <a:gd name="T23" fmla="*/ 17 h 38"/>
                <a:gd name="T24" fmla="*/ 29 w 29"/>
                <a:gd name="T25" fmla="*/ 13 h 38"/>
                <a:gd name="T26" fmla="*/ 29 w 29"/>
                <a:gd name="T27" fmla="*/ 10 h 38"/>
                <a:gd name="T28" fmla="*/ 29 w 29"/>
                <a:gd name="T29" fmla="*/ 5 h 38"/>
                <a:gd name="T30" fmla="*/ 28 w 29"/>
                <a:gd name="T31" fmla="*/ 3 h 38"/>
                <a:gd name="T32" fmla="*/ 28 w 29"/>
                <a:gd name="T33" fmla="*/ 0 h 38"/>
                <a:gd name="T34" fmla="*/ 26 w 29"/>
                <a:gd name="T35" fmla="*/ 0 h 38"/>
                <a:gd name="T36" fmla="*/ 3 w 29"/>
                <a:gd name="T37" fmla="*/ 17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9" h="38">
                  <a:moveTo>
                    <a:pt x="3" y="17"/>
                  </a:moveTo>
                  <a:lnTo>
                    <a:pt x="1" y="17"/>
                  </a:lnTo>
                  <a:lnTo>
                    <a:pt x="0" y="20"/>
                  </a:lnTo>
                  <a:lnTo>
                    <a:pt x="0" y="24"/>
                  </a:lnTo>
                  <a:lnTo>
                    <a:pt x="0" y="27"/>
                  </a:lnTo>
                  <a:lnTo>
                    <a:pt x="0" y="31"/>
                  </a:lnTo>
                  <a:lnTo>
                    <a:pt x="1" y="34"/>
                  </a:lnTo>
                  <a:lnTo>
                    <a:pt x="3" y="38"/>
                  </a:lnTo>
                  <a:lnTo>
                    <a:pt x="3" y="38"/>
                  </a:lnTo>
                  <a:lnTo>
                    <a:pt x="28" y="20"/>
                  </a:lnTo>
                  <a:lnTo>
                    <a:pt x="28" y="20"/>
                  </a:lnTo>
                  <a:lnTo>
                    <a:pt x="29" y="17"/>
                  </a:lnTo>
                  <a:lnTo>
                    <a:pt x="29" y="13"/>
                  </a:lnTo>
                  <a:lnTo>
                    <a:pt x="29" y="10"/>
                  </a:lnTo>
                  <a:lnTo>
                    <a:pt x="29" y="5"/>
                  </a:lnTo>
                  <a:lnTo>
                    <a:pt x="28" y="3"/>
                  </a:lnTo>
                  <a:lnTo>
                    <a:pt x="28" y="0"/>
                  </a:lnTo>
                  <a:lnTo>
                    <a:pt x="26" y="0"/>
                  </a:lnTo>
                  <a:lnTo>
                    <a:pt x="3" y="1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89120" name="Freeform 32"/>
            <p:cNvSpPr>
              <a:spLocks/>
            </p:cNvSpPr>
            <p:nvPr/>
          </p:nvSpPr>
          <p:spPr bwMode="auto">
            <a:xfrm>
              <a:off x="2132" y="1882"/>
              <a:ext cx="15" cy="17"/>
            </a:xfrm>
            <a:custGeom>
              <a:avLst/>
              <a:gdLst>
                <a:gd name="T0" fmla="*/ 4 w 30"/>
                <a:gd name="T1" fmla="*/ 14 h 35"/>
                <a:gd name="T2" fmla="*/ 2 w 30"/>
                <a:gd name="T3" fmla="*/ 19 h 35"/>
                <a:gd name="T4" fmla="*/ 0 w 30"/>
                <a:gd name="T5" fmla="*/ 21 h 35"/>
                <a:gd name="T6" fmla="*/ 0 w 30"/>
                <a:gd name="T7" fmla="*/ 25 h 35"/>
                <a:gd name="T8" fmla="*/ 0 w 30"/>
                <a:gd name="T9" fmla="*/ 30 h 35"/>
                <a:gd name="T10" fmla="*/ 0 w 30"/>
                <a:gd name="T11" fmla="*/ 33 h 35"/>
                <a:gd name="T12" fmla="*/ 2 w 30"/>
                <a:gd name="T13" fmla="*/ 35 h 35"/>
                <a:gd name="T14" fmla="*/ 4 w 30"/>
                <a:gd name="T15" fmla="*/ 35 h 35"/>
                <a:gd name="T16" fmla="*/ 4 w 30"/>
                <a:gd name="T17" fmla="*/ 35 h 35"/>
                <a:gd name="T18" fmla="*/ 28 w 30"/>
                <a:gd name="T19" fmla="*/ 21 h 35"/>
                <a:gd name="T20" fmla="*/ 28 w 30"/>
                <a:gd name="T21" fmla="*/ 19 h 35"/>
                <a:gd name="T22" fmla="*/ 30 w 30"/>
                <a:gd name="T23" fmla="*/ 14 h 35"/>
                <a:gd name="T24" fmla="*/ 30 w 30"/>
                <a:gd name="T25" fmla="*/ 11 h 35"/>
                <a:gd name="T26" fmla="*/ 30 w 30"/>
                <a:gd name="T27" fmla="*/ 7 h 35"/>
                <a:gd name="T28" fmla="*/ 30 w 30"/>
                <a:gd name="T29" fmla="*/ 2 h 35"/>
                <a:gd name="T30" fmla="*/ 28 w 30"/>
                <a:gd name="T31" fmla="*/ 0 h 35"/>
                <a:gd name="T32" fmla="*/ 28 w 30"/>
                <a:gd name="T33" fmla="*/ 0 h 35"/>
                <a:gd name="T34" fmla="*/ 27 w 30"/>
                <a:gd name="T35" fmla="*/ 0 h 35"/>
                <a:gd name="T36" fmla="*/ 4 w 30"/>
                <a:gd name="T37" fmla="*/ 14 h 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0" h="35">
                  <a:moveTo>
                    <a:pt x="4" y="14"/>
                  </a:moveTo>
                  <a:lnTo>
                    <a:pt x="2" y="19"/>
                  </a:lnTo>
                  <a:lnTo>
                    <a:pt x="0" y="21"/>
                  </a:lnTo>
                  <a:lnTo>
                    <a:pt x="0" y="25"/>
                  </a:lnTo>
                  <a:lnTo>
                    <a:pt x="0" y="30"/>
                  </a:lnTo>
                  <a:lnTo>
                    <a:pt x="0" y="33"/>
                  </a:lnTo>
                  <a:lnTo>
                    <a:pt x="2" y="35"/>
                  </a:lnTo>
                  <a:lnTo>
                    <a:pt x="4" y="35"/>
                  </a:lnTo>
                  <a:lnTo>
                    <a:pt x="4" y="35"/>
                  </a:lnTo>
                  <a:lnTo>
                    <a:pt x="28" y="21"/>
                  </a:lnTo>
                  <a:lnTo>
                    <a:pt x="28" y="19"/>
                  </a:lnTo>
                  <a:lnTo>
                    <a:pt x="30" y="14"/>
                  </a:lnTo>
                  <a:lnTo>
                    <a:pt x="30" y="11"/>
                  </a:lnTo>
                  <a:lnTo>
                    <a:pt x="30" y="7"/>
                  </a:lnTo>
                  <a:lnTo>
                    <a:pt x="30" y="2"/>
                  </a:lnTo>
                  <a:lnTo>
                    <a:pt x="28" y="0"/>
                  </a:lnTo>
                  <a:lnTo>
                    <a:pt x="28" y="0"/>
                  </a:lnTo>
                  <a:lnTo>
                    <a:pt x="27" y="0"/>
                  </a:lnTo>
                  <a:lnTo>
                    <a:pt x="4" y="1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89121" name="Freeform 33"/>
            <p:cNvSpPr>
              <a:spLocks/>
            </p:cNvSpPr>
            <p:nvPr/>
          </p:nvSpPr>
          <p:spPr bwMode="auto">
            <a:xfrm>
              <a:off x="2153" y="1868"/>
              <a:ext cx="16" cy="18"/>
            </a:xfrm>
            <a:custGeom>
              <a:avLst/>
              <a:gdLst>
                <a:gd name="T0" fmla="*/ 4 w 32"/>
                <a:gd name="T1" fmla="*/ 16 h 36"/>
                <a:gd name="T2" fmla="*/ 2 w 32"/>
                <a:gd name="T3" fmla="*/ 17 h 36"/>
                <a:gd name="T4" fmla="*/ 0 w 32"/>
                <a:gd name="T5" fmla="*/ 23 h 36"/>
                <a:gd name="T6" fmla="*/ 0 w 32"/>
                <a:gd name="T7" fmla="*/ 26 h 36"/>
                <a:gd name="T8" fmla="*/ 0 w 32"/>
                <a:gd name="T9" fmla="*/ 29 h 36"/>
                <a:gd name="T10" fmla="*/ 0 w 32"/>
                <a:gd name="T11" fmla="*/ 33 h 36"/>
                <a:gd name="T12" fmla="*/ 2 w 32"/>
                <a:gd name="T13" fmla="*/ 36 h 36"/>
                <a:gd name="T14" fmla="*/ 4 w 32"/>
                <a:gd name="T15" fmla="*/ 36 h 36"/>
                <a:gd name="T16" fmla="*/ 4 w 32"/>
                <a:gd name="T17" fmla="*/ 36 h 36"/>
                <a:gd name="T18" fmla="*/ 28 w 32"/>
                <a:gd name="T19" fmla="*/ 23 h 36"/>
                <a:gd name="T20" fmla="*/ 30 w 32"/>
                <a:gd name="T21" fmla="*/ 17 h 36"/>
                <a:gd name="T22" fmla="*/ 32 w 32"/>
                <a:gd name="T23" fmla="*/ 16 h 36"/>
                <a:gd name="T24" fmla="*/ 32 w 32"/>
                <a:gd name="T25" fmla="*/ 12 h 36"/>
                <a:gd name="T26" fmla="*/ 32 w 32"/>
                <a:gd name="T27" fmla="*/ 7 h 36"/>
                <a:gd name="T28" fmla="*/ 32 w 32"/>
                <a:gd name="T29" fmla="*/ 4 h 36"/>
                <a:gd name="T30" fmla="*/ 30 w 32"/>
                <a:gd name="T31" fmla="*/ 0 h 36"/>
                <a:gd name="T32" fmla="*/ 28 w 32"/>
                <a:gd name="T33" fmla="*/ 0 h 36"/>
                <a:gd name="T34" fmla="*/ 28 w 32"/>
                <a:gd name="T35" fmla="*/ 0 h 36"/>
                <a:gd name="T36" fmla="*/ 4 w 32"/>
                <a:gd name="T37" fmla="*/ 16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2" h="36">
                  <a:moveTo>
                    <a:pt x="4" y="16"/>
                  </a:moveTo>
                  <a:lnTo>
                    <a:pt x="2" y="17"/>
                  </a:lnTo>
                  <a:lnTo>
                    <a:pt x="0" y="23"/>
                  </a:lnTo>
                  <a:lnTo>
                    <a:pt x="0" y="26"/>
                  </a:lnTo>
                  <a:lnTo>
                    <a:pt x="0" y="29"/>
                  </a:lnTo>
                  <a:lnTo>
                    <a:pt x="0" y="33"/>
                  </a:lnTo>
                  <a:lnTo>
                    <a:pt x="2" y="36"/>
                  </a:lnTo>
                  <a:lnTo>
                    <a:pt x="4" y="36"/>
                  </a:lnTo>
                  <a:lnTo>
                    <a:pt x="4" y="36"/>
                  </a:lnTo>
                  <a:lnTo>
                    <a:pt x="28" y="23"/>
                  </a:lnTo>
                  <a:lnTo>
                    <a:pt x="30" y="17"/>
                  </a:lnTo>
                  <a:lnTo>
                    <a:pt x="32" y="16"/>
                  </a:lnTo>
                  <a:lnTo>
                    <a:pt x="32" y="12"/>
                  </a:lnTo>
                  <a:lnTo>
                    <a:pt x="32" y="7"/>
                  </a:lnTo>
                  <a:lnTo>
                    <a:pt x="32" y="4"/>
                  </a:lnTo>
                  <a:lnTo>
                    <a:pt x="30" y="0"/>
                  </a:lnTo>
                  <a:lnTo>
                    <a:pt x="28" y="0"/>
                  </a:lnTo>
                  <a:lnTo>
                    <a:pt x="28" y="0"/>
                  </a:lnTo>
                  <a:lnTo>
                    <a:pt x="4" y="1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89122" name="Freeform 34"/>
            <p:cNvSpPr>
              <a:spLocks/>
            </p:cNvSpPr>
            <p:nvPr/>
          </p:nvSpPr>
          <p:spPr bwMode="auto">
            <a:xfrm>
              <a:off x="2175" y="1851"/>
              <a:ext cx="14" cy="20"/>
            </a:xfrm>
            <a:custGeom>
              <a:avLst/>
              <a:gdLst>
                <a:gd name="T0" fmla="*/ 2 w 28"/>
                <a:gd name="T1" fmla="*/ 18 h 40"/>
                <a:gd name="T2" fmla="*/ 0 w 28"/>
                <a:gd name="T3" fmla="*/ 23 h 40"/>
                <a:gd name="T4" fmla="*/ 0 w 28"/>
                <a:gd name="T5" fmla="*/ 26 h 40"/>
                <a:gd name="T6" fmla="*/ 0 w 28"/>
                <a:gd name="T7" fmla="*/ 28 h 40"/>
                <a:gd name="T8" fmla="*/ 0 w 28"/>
                <a:gd name="T9" fmla="*/ 33 h 40"/>
                <a:gd name="T10" fmla="*/ 0 w 28"/>
                <a:gd name="T11" fmla="*/ 37 h 40"/>
                <a:gd name="T12" fmla="*/ 0 w 28"/>
                <a:gd name="T13" fmla="*/ 40 h 40"/>
                <a:gd name="T14" fmla="*/ 2 w 28"/>
                <a:gd name="T15" fmla="*/ 40 h 40"/>
                <a:gd name="T16" fmla="*/ 2 w 28"/>
                <a:gd name="T17" fmla="*/ 40 h 40"/>
                <a:gd name="T18" fmla="*/ 26 w 28"/>
                <a:gd name="T19" fmla="*/ 23 h 40"/>
                <a:gd name="T20" fmla="*/ 28 w 28"/>
                <a:gd name="T21" fmla="*/ 23 h 40"/>
                <a:gd name="T22" fmla="*/ 28 w 28"/>
                <a:gd name="T23" fmla="*/ 18 h 40"/>
                <a:gd name="T24" fmla="*/ 28 w 28"/>
                <a:gd name="T25" fmla="*/ 14 h 40"/>
                <a:gd name="T26" fmla="*/ 28 w 28"/>
                <a:gd name="T27" fmla="*/ 12 h 40"/>
                <a:gd name="T28" fmla="*/ 28 w 28"/>
                <a:gd name="T29" fmla="*/ 7 h 40"/>
                <a:gd name="T30" fmla="*/ 28 w 28"/>
                <a:gd name="T31" fmla="*/ 4 h 40"/>
                <a:gd name="T32" fmla="*/ 26 w 28"/>
                <a:gd name="T33" fmla="*/ 0 h 40"/>
                <a:gd name="T34" fmla="*/ 26 w 28"/>
                <a:gd name="T35" fmla="*/ 0 h 40"/>
                <a:gd name="T36" fmla="*/ 2 w 28"/>
                <a:gd name="T37" fmla="*/ 18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8" h="40">
                  <a:moveTo>
                    <a:pt x="2" y="18"/>
                  </a:moveTo>
                  <a:lnTo>
                    <a:pt x="0" y="23"/>
                  </a:lnTo>
                  <a:lnTo>
                    <a:pt x="0" y="26"/>
                  </a:lnTo>
                  <a:lnTo>
                    <a:pt x="0" y="28"/>
                  </a:lnTo>
                  <a:lnTo>
                    <a:pt x="0" y="33"/>
                  </a:lnTo>
                  <a:lnTo>
                    <a:pt x="0" y="37"/>
                  </a:lnTo>
                  <a:lnTo>
                    <a:pt x="0" y="40"/>
                  </a:lnTo>
                  <a:lnTo>
                    <a:pt x="2" y="40"/>
                  </a:lnTo>
                  <a:lnTo>
                    <a:pt x="2" y="40"/>
                  </a:lnTo>
                  <a:lnTo>
                    <a:pt x="26" y="23"/>
                  </a:lnTo>
                  <a:lnTo>
                    <a:pt x="28" y="23"/>
                  </a:lnTo>
                  <a:lnTo>
                    <a:pt x="28" y="18"/>
                  </a:lnTo>
                  <a:lnTo>
                    <a:pt x="28" y="14"/>
                  </a:lnTo>
                  <a:lnTo>
                    <a:pt x="28" y="12"/>
                  </a:lnTo>
                  <a:lnTo>
                    <a:pt x="28" y="7"/>
                  </a:lnTo>
                  <a:lnTo>
                    <a:pt x="28" y="4"/>
                  </a:lnTo>
                  <a:lnTo>
                    <a:pt x="26" y="0"/>
                  </a:lnTo>
                  <a:lnTo>
                    <a:pt x="26" y="0"/>
                  </a:lnTo>
                  <a:lnTo>
                    <a:pt x="2" y="1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89123" name="Freeform 35"/>
            <p:cNvSpPr>
              <a:spLocks/>
            </p:cNvSpPr>
            <p:nvPr/>
          </p:nvSpPr>
          <p:spPr bwMode="auto">
            <a:xfrm>
              <a:off x="2196" y="1837"/>
              <a:ext cx="15" cy="19"/>
            </a:xfrm>
            <a:custGeom>
              <a:avLst/>
              <a:gdLst>
                <a:gd name="T0" fmla="*/ 2 w 29"/>
                <a:gd name="T1" fmla="*/ 19 h 40"/>
                <a:gd name="T2" fmla="*/ 2 w 29"/>
                <a:gd name="T3" fmla="*/ 19 h 40"/>
                <a:gd name="T4" fmla="*/ 0 w 29"/>
                <a:gd name="T5" fmla="*/ 23 h 40"/>
                <a:gd name="T6" fmla="*/ 0 w 29"/>
                <a:gd name="T7" fmla="*/ 26 h 40"/>
                <a:gd name="T8" fmla="*/ 0 w 29"/>
                <a:gd name="T9" fmla="*/ 29 h 40"/>
                <a:gd name="T10" fmla="*/ 0 w 29"/>
                <a:gd name="T11" fmla="*/ 33 h 40"/>
                <a:gd name="T12" fmla="*/ 2 w 29"/>
                <a:gd name="T13" fmla="*/ 36 h 40"/>
                <a:gd name="T14" fmla="*/ 2 w 29"/>
                <a:gd name="T15" fmla="*/ 40 h 40"/>
                <a:gd name="T16" fmla="*/ 3 w 29"/>
                <a:gd name="T17" fmla="*/ 40 h 40"/>
                <a:gd name="T18" fmla="*/ 28 w 29"/>
                <a:gd name="T19" fmla="*/ 23 h 40"/>
                <a:gd name="T20" fmla="*/ 28 w 29"/>
                <a:gd name="T21" fmla="*/ 23 h 40"/>
                <a:gd name="T22" fmla="*/ 29 w 29"/>
                <a:gd name="T23" fmla="*/ 19 h 40"/>
                <a:gd name="T24" fmla="*/ 29 w 29"/>
                <a:gd name="T25" fmla="*/ 16 h 40"/>
                <a:gd name="T26" fmla="*/ 29 w 29"/>
                <a:gd name="T27" fmla="*/ 11 h 40"/>
                <a:gd name="T28" fmla="*/ 29 w 29"/>
                <a:gd name="T29" fmla="*/ 9 h 40"/>
                <a:gd name="T30" fmla="*/ 28 w 29"/>
                <a:gd name="T31" fmla="*/ 5 h 40"/>
                <a:gd name="T32" fmla="*/ 28 w 29"/>
                <a:gd name="T33" fmla="*/ 0 h 40"/>
                <a:gd name="T34" fmla="*/ 26 w 29"/>
                <a:gd name="T35" fmla="*/ 0 h 40"/>
                <a:gd name="T36" fmla="*/ 2 w 29"/>
                <a:gd name="T37" fmla="*/ 19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9" h="40">
                  <a:moveTo>
                    <a:pt x="2" y="19"/>
                  </a:moveTo>
                  <a:lnTo>
                    <a:pt x="2" y="19"/>
                  </a:lnTo>
                  <a:lnTo>
                    <a:pt x="0" y="23"/>
                  </a:lnTo>
                  <a:lnTo>
                    <a:pt x="0" y="26"/>
                  </a:lnTo>
                  <a:lnTo>
                    <a:pt x="0" y="29"/>
                  </a:lnTo>
                  <a:lnTo>
                    <a:pt x="0" y="33"/>
                  </a:lnTo>
                  <a:lnTo>
                    <a:pt x="2" y="36"/>
                  </a:lnTo>
                  <a:lnTo>
                    <a:pt x="2" y="40"/>
                  </a:lnTo>
                  <a:lnTo>
                    <a:pt x="3" y="40"/>
                  </a:lnTo>
                  <a:lnTo>
                    <a:pt x="28" y="23"/>
                  </a:lnTo>
                  <a:lnTo>
                    <a:pt x="28" y="23"/>
                  </a:lnTo>
                  <a:lnTo>
                    <a:pt x="29" y="19"/>
                  </a:lnTo>
                  <a:lnTo>
                    <a:pt x="29" y="16"/>
                  </a:lnTo>
                  <a:lnTo>
                    <a:pt x="29" y="11"/>
                  </a:lnTo>
                  <a:lnTo>
                    <a:pt x="29" y="9"/>
                  </a:lnTo>
                  <a:lnTo>
                    <a:pt x="28" y="5"/>
                  </a:lnTo>
                  <a:lnTo>
                    <a:pt x="28" y="0"/>
                  </a:lnTo>
                  <a:lnTo>
                    <a:pt x="26" y="0"/>
                  </a:lnTo>
                  <a:lnTo>
                    <a:pt x="2" y="19"/>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89124" name="Freeform 36"/>
            <p:cNvSpPr>
              <a:spLocks/>
            </p:cNvSpPr>
            <p:nvPr/>
          </p:nvSpPr>
          <p:spPr bwMode="auto">
            <a:xfrm>
              <a:off x="2217" y="1823"/>
              <a:ext cx="16" cy="19"/>
            </a:xfrm>
            <a:custGeom>
              <a:avLst/>
              <a:gdLst>
                <a:gd name="T0" fmla="*/ 1 w 31"/>
                <a:gd name="T1" fmla="*/ 17 h 38"/>
                <a:gd name="T2" fmla="*/ 1 w 31"/>
                <a:gd name="T3" fmla="*/ 17 h 38"/>
                <a:gd name="T4" fmla="*/ 0 w 31"/>
                <a:gd name="T5" fmla="*/ 22 h 38"/>
                <a:gd name="T6" fmla="*/ 0 w 31"/>
                <a:gd name="T7" fmla="*/ 24 h 38"/>
                <a:gd name="T8" fmla="*/ 0 w 31"/>
                <a:gd name="T9" fmla="*/ 27 h 38"/>
                <a:gd name="T10" fmla="*/ 0 w 31"/>
                <a:gd name="T11" fmla="*/ 32 h 38"/>
                <a:gd name="T12" fmla="*/ 1 w 31"/>
                <a:gd name="T13" fmla="*/ 36 h 38"/>
                <a:gd name="T14" fmla="*/ 1 w 31"/>
                <a:gd name="T15" fmla="*/ 38 h 38"/>
                <a:gd name="T16" fmla="*/ 3 w 31"/>
                <a:gd name="T17" fmla="*/ 38 h 38"/>
                <a:gd name="T18" fmla="*/ 28 w 31"/>
                <a:gd name="T19" fmla="*/ 22 h 38"/>
                <a:gd name="T20" fmla="*/ 28 w 31"/>
                <a:gd name="T21" fmla="*/ 17 h 38"/>
                <a:gd name="T22" fmla="*/ 29 w 31"/>
                <a:gd name="T23" fmla="*/ 13 h 38"/>
                <a:gd name="T24" fmla="*/ 31 w 31"/>
                <a:gd name="T25" fmla="*/ 10 h 38"/>
                <a:gd name="T26" fmla="*/ 31 w 31"/>
                <a:gd name="T27" fmla="*/ 7 h 38"/>
                <a:gd name="T28" fmla="*/ 29 w 31"/>
                <a:gd name="T29" fmla="*/ 3 h 38"/>
                <a:gd name="T30" fmla="*/ 28 w 31"/>
                <a:gd name="T31" fmla="*/ 0 h 38"/>
                <a:gd name="T32" fmla="*/ 28 w 31"/>
                <a:gd name="T33" fmla="*/ 0 h 38"/>
                <a:gd name="T34" fmla="*/ 26 w 31"/>
                <a:gd name="T35" fmla="*/ 0 h 38"/>
                <a:gd name="T36" fmla="*/ 1 w 31"/>
                <a:gd name="T37" fmla="*/ 17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1" h="38">
                  <a:moveTo>
                    <a:pt x="1" y="17"/>
                  </a:moveTo>
                  <a:lnTo>
                    <a:pt x="1" y="17"/>
                  </a:lnTo>
                  <a:lnTo>
                    <a:pt x="0" y="22"/>
                  </a:lnTo>
                  <a:lnTo>
                    <a:pt x="0" y="24"/>
                  </a:lnTo>
                  <a:lnTo>
                    <a:pt x="0" y="27"/>
                  </a:lnTo>
                  <a:lnTo>
                    <a:pt x="0" y="32"/>
                  </a:lnTo>
                  <a:lnTo>
                    <a:pt x="1" y="36"/>
                  </a:lnTo>
                  <a:lnTo>
                    <a:pt x="1" y="38"/>
                  </a:lnTo>
                  <a:lnTo>
                    <a:pt x="3" y="38"/>
                  </a:lnTo>
                  <a:lnTo>
                    <a:pt x="28" y="22"/>
                  </a:lnTo>
                  <a:lnTo>
                    <a:pt x="28" y="17"/>
                  </a:lnTo>
                  <a:lnTo>
                    <a:pt x="29" y="13"/>
                  </a:lnTo>
                  <a:lnTo>
                    <a:pt x="31" y="10"/>
                  </a:lnTo>
                  <a:lnTo>
                    <a:pt x="31" y="7"/>
                  </a:lnTo>
                  <a:lnTo>
                    <a:pt x="29" y="3"/>
                  </a:lnTo>
                  <a:lnTo>
                    <a:pt x="28" y="0"/>
                  </a:lnTo>
                  <a:lnTo>
                    <a:pt x="28" y="0"/>
                  </a:lnTo>
                  <a:lnTo>
                    <a:pt x="26" y="0"/>
                  </a:lnTo>
                  <a:lnTo>
                    <a:pt x="1" y="1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89125" name="Freeform 37"/>
            <p:cNvSpPr>
              <a:spLocks/>
            </p:cNvSpPr>
            <p:nvPr/>
          </p:nvSpPr>
          <p:spPr bwMode="auto">
            <a:xfrm>
              <a:off x="2238" y="1808"/>
              <a:ext cx="15" cy="18"/>
            </a:xfrm>
            <a:custGeom>
              <a:avLst/>
              <a:gdLst>
                <a:gd name="T0" fmla="*/ 3 w 31"/>
                <a:gd name="T1" fmla="*/ 16 h 37"/>
                <a:gd name="T2" fmla="*/ 1 w 31"/>
                <a:gd name="T3" fmla="*/ 19 h 37"/>
                <a:gd name="T4" fmla="*/ 0 w 31"/>
                <a:gd name="T5" fmla="*/ 23 h 37"/>
                <a:gd name="T6" fmla="*/ 0 w 31"/>
                <a:gd name="T7" fmla="*/ 26 h 37"/>
                <a:gd name="T8" fmla="*/ 0 w 31"/>
                <a:gd name="T9" fmla="*/ 30 h 37"/>
                <a:gd name="T10" fmla="*/ 0 w 31"/>
                <a:gd name="T11" fmla="*/ 33 h 37"/>
                <a:gd name="T12" fmla="*/ 1 w 31"/>
                <a:gd name="T13" fmla="*/ 37 h 37"/>
                <a:gd name="T14" fmla="*/ 3 w 31"/>
                <a:gd name="T15" fmla="*/ 37 h 37"/>
                <a:gd name="T16" fmla="*/ 3 w 31"/>
                <a:gd name="T17" fmla="*/ 37 h 37"/>
                <a:gd name="T18" fmla="*/ 27 w 31"/>
                <a:gd name="T19" fmla="*/ 23 h 37"/>
                <a:gd name="T20" fmla="*/ 27 w 31"/>
                <a:gd name="T21" fmla="*/ 19 h 37"/>
                <a:gd name="T22" fmla="*/ 29 w 31"/>
                <a:gd name="T23" fmla="*/ 16 h 37"/>
                <a:gd name="T24" fmla="*/ 31 w 31"/>
                <a:gd name="T25" fmla="*/ 11 h 37"/>
                <a:gd name="T26" fmla="*/ 31 w 31"/>
                <a:gd name="T27" fmla="*/ 7 h 37"/>
                <a:gd name="T28" fmla="*/ 29 w 31"/>
                <a:gd name="T29" fmla="*/ 6 h 37"/>
                <a:gd name="T30" fmla="*/ 27 w 31"/>
                <a:gd name="T31" fmla="*/ 0 h 37"/>
                <a:gd name="T32" fmla="*/ 27 w 31"/>
                <a:gd name="T33" fmla="*/ 0 h 37"/>
                <a:gd name="T34" fmla="*/ 26 w 31"/>
                <a:gd name="T35" fmla="*/ 0 h 37"/>
                <a:gd name="T36" fmla="*/ 3 w 31"/>
                <a:gd name="T37" fmla="*/ 16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1" h="37">
                  <a:moveTo>
                    <a:pt x="3" y="16"/>
                  </a:moveTo>
                  <a:lnTo>
                    <a:pt x="1" y="19"/>
                  </a:lnTo>
                  <a:lnTo>
                    <a:pt x="0" y="23"/>
                  </a:lnTo>
                  <a:lnTo>
                    <a:pt x="0" y="26"/>
                  </a:lnTo>
                  <a:lnTo>
                    <a:pt x="0" y="30"/>
                  </a:lnTo>
                  <a:lnTo>
                    <a:pt x="0" y="33"/>
                  </a:lnTo>
                  <a:lnTo>
                    <a:pt x="1" y="37"/>
                  </a:lnTo>
                  <a:lnTo>
                    <a:pt x="3" y="37"/>
                  </a:lnTo>
                  <a:lnTo>
                    <a:pt x="3" y="37"/>
                  </a:lnTo>
                  <a:lnTo>
                    <a:pt x="27" y="23"/>
                  </a:lnTo>
                  <a:lnTo>
                    <a:pt x="27" y="19"/>
                  </a:lnTo>
                  <a:lnTo>
                    <a:pt x="29" y="16"/>
                  </a:lnTo>
                  <a:lnTo>
                    <a:pt x="31" y="11"/>
                  </a:lnTo>
                  <a:lnTo>
                    <a:pt x="31" y="7"/>
                  </a:lnTo>
                  <a:lnTo>
                    <a:pt x="29" y="6"/>
                  </a:lnTo>
                  <a:lnTo>
                    <a:pt x="27" y="0"/>
                  </a:lnTo>
                  <a:lnTo>
                    <a:pt x="27" y="0"/>
                  </a:lnTo>
                  <a:lnTo>
                    <a:pt x="26" y="0"/>
                  </a:lnTo>
                  <a:lnTo>
                    <a:pt x="3" y="1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89126" name="Freeform 38"/>
            <p:cNvSpPr>
              <a:spLocks/>
            </p:cNvSpPr>
            <p:nvPr/>
          </p:nvSpPr>
          <p:spPr bwMode="auto">
            <a:xfrm>
              <a:off x="2259" y="1794"/>
              <a:ext cx="15" cy="18"/>
            </a:xfrm>
            <a:custGeom>
              <a:avLst/>
              <a:gdLst>
                <a:gd name="T0" fmla="*/ 4 w 32"/>
                <a:gd name="T1" fmla="*/ 14 h 34"/>
                <a:gd name="T2" fmla="*/ 2 w 32"/>
                <a:gd name="T3" fmla="*/ 17 h 34"/>
                <a:gd name="T4" fmla="*/ 2 w 32"/>
                <a:gd name="T5" fmla="*/ 21 h 34"/>
                <a:gd name="T6" fmla="*/ 0 w 32"/>
                <a:gd name="T7" fmla="*/ 24 h 34"/>
                <a:gd name="T8" fmla="*/ 0 w 32"/>
                <a:gd name="T9" fmla="*/ 27 h 34"/>
                <a:gd name="T10" fmla="*/ 2 w 32"/>
                <a:gd name="T11" fmla="*/ 33 h 34"/>
                <a:gd name="T12" fmla="*/ 2 w 32"/>
                <a:gd name="T13" fmla="*/ 34 h 34"/>
                <a:gd name="T14" fmla="*/ 4 w 32"/>
                <a:gd name="T15" fmla="*/ 34 h 34"/>
                <a:gd name="T16" fmla="*/ 4 w 32"/>
                <a:gd name="T17" fmla="*/ 34 h 34"/>
                <a:gd name="T18" fmla="*/ 28 w 32"/>
                <a:gd name="T19" fmla="*/ 21 h 34"/>
                <a:gd name="T20" fmla="*/ 30 w 32"/>
                <a:gd name="T21" fmla="*/ 17 h 34"/>
                <a:gd name="T22" fmla="*/ 30 w 32"/>
                <a:gd name="T23" fmla="*/ 14 h 34"/>
                <a:gd name="T24" fmla="*/ 32 w 32"/>
                <a:gd name="T25" fmla="*/ 10 h 34"/>
                <a:gd name="T26" fmla="*/ 32 w 32"/>
                <a:gd name="T27" fmla="*/ 5 h 34"/>
                <a:gd name="T28" fmla="*/ 30 w 32"/>
                <a:gd name="T29" fmla="*/ 2 h 34"/>
                <a:gd name="T30" fmla="*/ 30 w 32"/>
                <a:gd name="T31" fmla="*/ 0 h 34"/>
                <a:gd name="T32" fmla="*/ 28 w 32"/>
                <a:gd name="T33" fmla="*/ 0 h 34"/>
                <a:gd name="T34" fmla="*/ 27 w 32"/>
                <a:gd name="T35" fmla="*/ 0 h 34"/>
                <a:gd name="T36" fmla="*/ 4 w 32"/>
                <a:gd name="T37" fmla="*/ 14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2" h="34">
                  <a:moveTo>
                    <a:pt x="4" y="14"/>
                  </a:moveTo>
                  <a:lnTo>
                    <a:pt x="2" y="17"/>
                  </a:lnTo>
                  <a:lnTo>
                    <a:pt x="2" y="21"/>
                  </a:lnTo>
                  <a:lnTo>
                    <a:pt x="0" y="24"/>
                  </a:lnTo>
                  <a:lnTo>
                    <a:pt x="0" y="27"/>
                  </a:lnTo>
                  <a:lnTo>
                    <a:pt x="2" y="33"/>
                  </a:lnTo>
                  <a:lnTo>
                    <a:pt x="2" y="34"/>
                  </a:lnTo>
                  <a:lnTo>
                    <a:pt x="4" y="34"/>
                  </a:lnTo>
                  <a:lnTo>
                    <a:pt x="4" y="34"/>
                  </a:lnTo>
                  <a:lnTo>
                    <a:pt x="28" y="21"/>
                  </a:lnTo>
                  <a:lnTo>
                    <a:pt x="30" y="17"/>
                  </a:lnTo>
                  <a:lnTo>
                    <a:pt x="30" y="14"/>
                  </a:lnTo>
                  <a:lnTo>
                    <a:pt x="32" y="10"/>
                  </a:lnTo>
                  <a:lnTo>
                    <a:pt x="32" y="5"/>
                  </a:lnTo>
                  <a:lnTo>
                    <a:pt x="30" y="2"/>
                  </a:lnTo>
                  <a:lnTo>
                    <a:pt x="30" y="0"/>
                  </a:lnTo>
                  <a:lnTo>
                    <a:pt x="28" y="0"/>
                  </a:lnTo>
                  <a:lnTo>
                    <a:pt x="27" y="0"/>
                  </a:lnTo>
                  <a:lnTo>
                    <a:pt x="4" y="1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89127" name="Freeform 39"/>
            <p:cNvSpPr>
              <a:spLocks/>
            </p:cNvSpPr>
            <p:nvPr/>
          </p:nvSpPr>
          <p:spPr bwMode="auto">
            <a:xfrm>
              <a:off x="2280" y="1777"/>
              <a:ext cx="15" cy="20"/>
            </a:xfrm>
            <a:custGeom>
              <a:avLst/>
              <a:gdLst>
                <a:gd name="T0" fmla="*/ 2 w 30"/>
                <a:gd name="T1" fmla="*/ 19 h 40"/>
                <a:gd name="T2" fmla="*/ 0 w 30"/>
                <a:gd name="T3" fmla="*/ 23 h 40"/>
                <a:gd name="T4" fmla="*/ 0 w 30"/>
                <a:gd name="T5" fmla="*/ 26 h 40"/>
                <a:gd name="T6" fmla="*/ 0 w 30"/>
                <a:gd name="T7" fmla="*/ 31 h 40"/>
                <a:gd name="T8" fmla="*/ 0 w 30"/>
                <a:gd name="T9" fmla="*/ 33 h 40"/>
                <a:gd name="T10" fmla="*/ 0 w 30"/>
                <a:gd name="T11" fmla="*/ 37 h 40"/>
                <a:gd name="T12" fmla="*/ 0 w 30"/>
                <a:gd name="T13" fmla="*/ 40 h 40"/>
                <a:gd name="T14" fmla="*/ 2 w 30"/>
                <a:gd name="T15" fmla="*/ 40 h 40"/>
                <a:gd name="T16" fmla="*/ 2 w 30"/>
                <a:gd name="T17" fmla="*/ 40 h 40"/>
                <a:gd name="T18" fmla="*/ 28 w 30"/>
                <a:gd name="T19" fmla="*/ 23 h 40"/>
                <a:gd name="T20" fmla="*/ 28 w 30"/>
                <a:gd name="T21" fmla="*/ 23 h 40"/>
                <a:gd name="T22" fmla="*/ 30 w 30"/>
                <a:gd name="T23" fmla="*/ 19 h 40"/>
                <a:gd name="T24" fmla="*/ 30 w 30"/>
                <a:gd name="T25" fmla="*/ 16 h 40"/>
                <a:gd name="T26" fmla="*/ 30 w 30"/>
                <a:gd name="T27" fmla="*/ 12 h 40"/>
                <a:gd name="T28" fmla="*/ 30 w 30"/>
                <a:gd name="T29" fmla="*/ 9 h 40"/>
                <a:gd name="T30" fmla="*/ 28 w 30"/>
                <a:gd name="T31" fmla="*/ 4 h 40"/>
                <a:gd name="T32" fmla="*/ 28 w 30"/>
                <a:gd name="T33" fmla="*/ 0 h 40"/>
                <a:gd name="T34" fmla="*/ 26 w 30"/>
                <a:gd name="T35" fmla="*/ 0 h 40"/>
                <a:gd name="T36" fmla="*/ 2 w 30"/>
                <a:gd name="T37" fmla="*/ 19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0" h="40">
                  <a:moveTo>
                    <a:pt x="2" y="19"/>
                  </a:moveTo>
                  <a:lnTo>
                    <a:pt x="0" y="23"/>
                  </a:lnTo>
                  <a:lnTo>
                    <a:pt x="0" y="26"/>
                  </a:lnTo>
                  <a:lnTo>
                    <a:pt x="0" y="31"/>
                  </a:lnTo>
                  <a:lnTo>
                    <a:pt x="0" y="33"/>
                  </a:lnTo>
                  <a:lnTo>
                    <a:pt x="0" y="37"/>
                  </a:lnTo>
                  <a:lnTo>
                    <a:pt x="0" y="40"/>
                  </a:lnTo>
                  <a:lnTo>
                    <a:pt x="2" y="40"/>
                  </a:lnTo>
                  <a:lnTo>
                    <a:pt x="2" y="40"/>
                  </a:lnTo>
                  <a:lnTo>
                    <a:pt x="28" y="23"/>
                  </a:lnTo>
                  <a:lnTo>
                    <a:pt x="28" y="23"/>
                  </a:lnTo>
                  <a:lnTo>
                    <a:pt x="30" y="19"/>
                  </a:lnTo>
                  <a:lnTo>
                    <a:pt x="30" y="16"/>
                  </a:lnTo>
                  <a:lnTo>
                    <a:pt x="30" y="12"/>
                  </a:lnTo>
                  <a:lnTo>
                    <a:pt x="30" y="9"/>
                  </a:lnTo>
                  <a:lnTo>
                    <a:pt x="28" y="4"/>
                  </a:lnTo>
                  <a:lnTo>
                    <a:pt x="28" y="0"/>
                  </a:lnTo>
                  <a:lnTo>
                    <a:pt x="26" y="0"/>
                  </a:lnTo>
                  <a:lnTo>
                    <a:pt x="2" y="19"/>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89128" name="Freeform 40"/>
            <p:cNvSpPr>
              <a:spLocks/>
            </p:cNvSpPr>
            <p:nvPr/>
          </p:nvSpPr>
          <p:spPr bwMode="auto">
            <a:xfrm>
              <a:off x="2301" y="1767"/>
              <a:ext cx="11" cy="16"/>
            </a:xfrm>
            <a:custGeom>
              <a:avLst/>
              <a:gdLst>
                <a:gd name="T0" fmla="*/ 2 w 21"/>
                <a:gd name="T1" fmla="*/ 10 h 32"/>
                <a:gd name="T2" fmla="*/ 2 w 21"/>
                <a:gd name="T3" fmla="*/ 10 h 32"/>
                <a:gd name="T4" fmla="*/ 0 w 21"/>
                <a:gd name="T5" fmla="*/ 14 h 32"/>
                <a:gd name="T6" fmla="*/ 0 w 21"/>
                <a:gd name="T7" fmla="*/ 19 h 32"/>
                <a:gd name="T8" fmla="*/ 0 w 21"/>
                <a:gd name="T9" fmla="*/ 20 h 32"/>
                <a:gd name="T10" fmla="*/ 0 w 21"/>
                <a:gd name="T11" fmla="*/ 24 h 32"/>
                <a:gd name="T12" fmla="*/ 2 w 21"/>
                <a:gd name="T13" fmla="*/ 29 h 32"/>
                <a:gd name="T14" fmla="*/ 2 w 21"/>
                <a:gd name="T15" fmla="*/ 32 h 32"/>
                <a:gd name="T16" fmla="*/ 3 w 21"/>
                <a:gd name="T17" fmla="*/ 32 h 32"/>
                <a:gd name="T18" fmla="*/ 19 w 21"/>
                <a:gd name="T19" fmla="*/ 20 h 32"/>
                <a:gd name="T20" fmla="*/ 19 w 21"/>
                <a:gd name="T21" fmla="*/ 19 h 32"/>
                <a:gd name="T22" fmla="*/ 19 w 21"/>
                <a:gd name="T23" fmla="*/ 14 h 32"/>
                <a:gd name="T24" fmla="*/ 21 w 21"/>
                <a:gd name="T25" fmla="*/ 10 h 32"/>
                <a:gd name="T26" fmla="*/ 19 w 21"/>
                <a:gd name="T27" fmla="*/ 7 h 32"/>
                <a:gd name="T28" fmla="*/ 19 w 21"/>
                <a:gd name="T29" fmla="*/ 3 h 32"/>
                <a:gd name="T30" fmla="*/ 17 w 21"/>
                <a:gd name="T31" fmla="*/ 0 h 32"/>
                <a:gd name="T32" fmla="*/ 2 w 21"/>
                <a:gd name="T33" fmla="*/ 10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1" h="32">
                  <a:moveTo>
                    <a:pt x="2" y="10"/>
                  </a:moveTo>
                  <a:lnTo>
                    <a:pt x="2" y="10"/>
                  </a:lnTo>
                  <a:lnTo>
                    <a:pt x="0" y="14"/>
                  </a:lnTo>
                  <a:lnTo>
                    <a:pt x="0" y="19"/>
                  </a:lnTo>
                  <a:lnTo>
                    <a:pt x="0" y="20"/>
                  </a:lnTo>
                  <a:lnTo>
                    <a:pt x="0" y="24"/>
                  </a:lnTo>
                  <a:lnTo>
                    <a:pt x="2" y="29"/>
                  </a:lnTo>
                  <a:lnTo>
                    <a:pt x="2" y="32"/>
                  </a:lnTo>
                  <a:lnTo>
                    <a:pt x="3" y="32"/>
                  </a:lnTo>
                  <a:lnTo>
                    <a:pt x="19" y="20"/>
                  </a:lnTo>
                  <a:lnTo>
                    <a:pt x="19" y="19"/>
                  </a:lnTo>
                  <a:lnTo>
                    <a:pt x="19" y="14"/>
                  </a:lnTo>
                  <a:lnTo>
                    <a:pt x="21" y="10"/>
                  </a:lnTo>
                  <a:lnTo>
                    <a:pt x="19" y="7"/>
                  </a:lnTo>
                  <a:lnTo>
                    <a:pt x="19" y="3"/>
                  </a:lnTo>
                  <a:lnTo>
                    <a:pt x="17" y="0"/>
                  </a:lnTo>
                  <a:lnTo>
                    <a:pt x="2" y="1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89129" name="Freeform 41"/>
            <p:cNvSpPr>
              <a:spLocks/>
            </p:cNvSpPr>
            <p:nvPr/>
          </p:nvSpPr>
          <p:spPr bwMode="auto">
            <a:xfrm>
              <a:off x="2306" y="1716"/>
              <a:ext cx="36" cy="114"/>
            </a:xfrm>
            <a:custGeom>
              <a:avLst/>
              <a:gdLst>
                <a:gd name="T0" fmla="*/ 14 w 71"/>
                <a:gd name="T1" fmla="*/ 227 h 227"/>
                <a:gd name="T2" fmla="*/ 71 w 71"/>
                <a:gd name="T3" fmla="*/ 66 h 227"/>
                <a:gd name="T4" fmla="*/ 0 w 71"/>
                <a:gd name="T5" fmla="*/ 0 h 227"/>
                <a:gd name="T6" fmla="*/ 14 w 71"/>
                <a:gd name="T7" fmla="*/ 227 h 227"/>
              </a:gdLst>
              <a:ahLst/>
              <a:cxnLst>
                <a:cxn ang="0">
                  <a:pos x="T0" y="T1"/>
                </a:cxn>
                <a:cxn ang="0">
                  <a:pos x="T2" y="T3"/>
                </a:cxn>
                <a:cxn ang="0">
                  <a:pos x="T4" y="T5"/>
                </a:cxn>
                <a:cxn ang="0">
                  <a:pos x="T6" y="T7"/>
                </a:cxn>
              </a:cxnLst>
              <a:rect l="0" t="0" r="r" b="b"/>
              <a:pathLst>
                <a:path w="71" h="227">
                  <a:moveTo>
                    <a:pt x="14" y="227"/>
                  </a:moveTo>
                  <a:lnTo>
                    <a:pt x="71" y="66"/>
                  </a:lnTo>
                  <a:lnTo>
                    <a:pt x="0" y="0"/>
                  </a:lnTo>
                  <a:lnTo>
                    <a:pt x="14" y="22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89130" name="Rectangle 42"/>
            <p:cNvSpPr>
              <a:spLocks noChangeArrowheads="1"/>
            </p:cNvSpPr>
            <p:nvPr/>
          </p:nvSpPr>
          <p:spPr bwMode="auto">
            <a:xfrm>
              <a:off x="2407" y="624"/>
              <a:ext cx="2333" cy="661"/>
            </a:xfrm>
            <a:prstGeom prst="rect">
              <a:avLst/>
            </a:prstGeom>
            <a:solidFill>
              <a:srgbClr val="FFFFCC"/>
            </a:solidFill>
            <a:ln w="8001">
              <a:solidFill>
                <a:srgbClr val="990033"/>
              </a:solidFill>
              <a:miter lim="800000"/>
              <a:headEnd/>
              <a:tailEnd/>
            </a:ln>
          </p:spPr>
          <p:txBody>
            <a:bodyPr/>
            <a:lstStyle/>
            <a:p>
              <a:endParaRPr lang="de-DE"/>
            </a:p>
          </p:txBody>
        </p:sp>
        <p:sp>
          <p:nvSpPr>
            <p:cNvPr id="89131" name="Rectangle 43"/>
            <p:cNvSpPr>
              <a:spLocks noChangeArrowheads="1"/>
            </p:cNvSpPr>
            <p:nvPr/>
          </p:nvSpPr>
          <p:spPr bwMode="auto">
            <a:xfrm>
              <a:off x="2459" y="624"/>
              <a:ext cx="2199" cy="6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de-DE"/>
            </a:p>
          </p:txBody>
        </p:sp>
        <p:sp>
          <p:nvSpPr>
            <p:cNvPr id="89132" name="Rectangle 44"/>
            <p:cNvSpPr>
              <a:spLocks noChangeArrowheads="1"/>
            </p:cNvSpPr>
            <p:nvPr/>
          </p:nvSpPr>
          <p:spPr bwMode="auto">
            <a:xfrm>
              <a:off x="2490" y="623"/>
              <a:ext cx="1093" cy="1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ctr" eaLnBrk="0" hangingPunct="0"/>
              <a:r>
                <a:rPr lang="ru-RU" sz="1200" b="1">
                  <a:solidFill>
                    <a:srgbClr val="000000"/>
                  </a:solidFill>
                </a:rPr>
                <a:t>Intragranular gas atoms</a:t>
              </a:r>
              <a:endParaRPr lang="ru-RU" sz="2400">
                <a:latin typeface="Times New Roman" pitchFamily="18" charset="0"/>
              </a:endParaRPr>
            </a:p>
          </p:txBody>
        </p:sp>
        <p:sp>
          <p:nvSpPr>
            <p:cNvPr id="89133" name="Rectangle 45"/>
            <p:cNvSpPr>
              <a:spLocks noChangeArrowheads="1"/>
            </p:cNvSpPr>
            <p:nvPr/>
          </p:nvSpPr>
          <p:spPr bwMode="auto">
            <a:xfrm>
              <a:off x="3557" y="623"/>
              <a:ext cx="27" cy="1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ctr" eaLnBrk="0" hangingPunct="0"/>
              <a:r>
                <a:rPr lang="ru-RU" sz="1200" b="1">
                  <a:solidFill>
                    <a:srgbClr val="000000"/>
                  </a:solidFill>
                </a:rPr>
                <a:t> </a:t>
              </a:r>
              <a:endParaRPr lang="ru-RU" sz="2400">
                <a:latin typeface="Times New Roman" pitchFamily="18" charset="0"/>
              </a:endParaRPr>
            </a:p>
          </p:txBody>
        </p:sp>
        <p:sp>
          <p:nvSpPr>
            <p:cNvPr id="89134" name="Rectangle 46"/>
            <p:cNvSpPr>
              <a:spLocks noChangeArrowheads="1"/>
            </p:cNvSpPr>
            <p:nvPr/>
          </p:nvSpPr>
          <p:spPr bwMode="auto">
            <a:xfrm>
              <a:off x="2480" y="731"/>
              <a:ext cx="32" cy="1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ctr" eaLnBrk="0" hangingPunct="0"/>
              <a:r>
                <a:rPr lang="ru-RU" sz="1200">
                  <a:solidFill>
                    <a:srgbClr val="000000"/>
                  </a:solidFill>
                </a:rPr>
                <a:t>-</a:t>
              </a:r>
              <a:endParaRPr lang="ru-RU" sz="2400">
                <a:latin typeface="Times New Roman" pitchFamily="18" charset="0"/>
              </a:endParaRPr>
            </a:p>
          </p:txBody>
        </p:sp>
        <p:sp>
          <p:nvSpPr>
            <p:cNvPr id="89135" name="Rectangle 47"/>
            <p:cNvSpPr>
              <a:spLocks noChangeArrowheads="1"/>
            </p:cNvSpPr>
            <p:nvPr/>
          </p:nvSpPr>
          <p:spPr bwMode="auto">
            <a:xfrm>
              <a:off x="2523" y="731"/>
              <a:ext cx="1468" cy="1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ctr" eaLnBrk="0" hangingPunct="0"/>
              <a:r>
                <a:rPr lang="ru-RU" sz="1200">
                  <a:solidFill>
                    <a:srgbClr val="000000"/>
                  </a:solidFill>
                </a:rPr>
                <a:t> diffusion towards grain boundary (</a:t>
              </a:r>
              <a:endParaRPr lang="ru-RU" sz="2400">
                <a:latin typeface="Times New Roman" pitchFamily="18" charset="0"/>
              </a:endParaRPr>
            </a:p>
          </p:txBody>
        </p:sp>
        <p:sp>
          <p:nvSpPr>
            <p:cNvPr id="89136" name="Rectangle 48"/>
            <p:cNvSpPr>
              <a:spLocks noChangeArrowheads="1"/>
            </p:cNvSpPr>
            <p:nvPr/>
          </p:nvSpPr>
          <p:spPr bwMode="auto">
            <a:xfrm>
              <a:off x="3970" y="721"/>
              <a:ext cx="68" cy="1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ctr" eaLnBrk="0" hangingPunct="0"/>
              <a:r>
                <a:rPr lang="ru-RU" sz="1200">
                  <a:solidFill>
                    <a:srgbClr val="000000"/>
                  </a:solidFill>
                  <a:latin typeface="Symbol" pitchFamily="18" charset="2"/>
                </a:rPr>
                <a:t>С</a:t>
              </a:r>
              <a:endParaRPr lang="ru-RU" sz="2400">
                <a:latin typeface="Times New Roman" pitchFamily="18" charset="0"/>
              </a:endParaRPr>
            </a:p>
          </p:txBody>
        </p:sp>
        <p:sp>
          <p:nvSpPr>
            <p:cNvPr id="89137" name="Rectangle 49"/>
            <p:cNvSpPr>
              <a:spLocks noChangeArrowheads="1"/>
            </p:cNvSpPr>
            <p:nvPr/>
          </p:nvSpPr>
          <p:spPr bwMode="auto">
            <a:xfrm>
              <a:off x="4033" y="731"/>
              <a:ext cx="606" cy="1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ctr" eaLnBrk="0" hangingPunct="0"/>
              <a:r>
                <a:rPr lang="ru-RU" sz="1200">
                  <a:solidFill>
                    <a:srgbClr val="000000"/>
                  </a:solidFill>
                </a:rPr>
                <a:t>concentration)</a:t>
              </a:r>
              <a:endParaRPr lang="ru-RU" sz="2400">
                <a:latin typeface="Times New Roman" pitchFamily="18" charset="0"/>
              </a:endParaRPr>
            </a:p>
          </p:txBody>
        </p:sp>
        <p:sp>
          <p:nvSpPr>
            <p:cNvPr id="89138" name="Rectangle 50"/>
            <p:cNvSpPr>
              <a:spLocks noChangeArrowheads="1"/>
            </p:cNvSpPr>
            <p:nvPr/>
          </p:nvSpPr>
          <p:spPr bwMode="auto">
            <a:xfrm>
              <a:off x="4627" y="731"/>
              <a:ext cx="27" cy="1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ctr" eaLnBrk="0" hangingPunct="0"/>
              <a:r>
                <a:rPr lang="ru-RU" sz="1200">
                  <a:solidFill>
                    <a:srgbClr val="000000"/>
                  </a:solidFill>
                </a:rPr>
                <a:t> </a:t>
              </a:r>
              <a:endParaRPr lang="ru-RU" sz="2400">
                <a:latin typeface="Times New Roman" pitchFamily="18" charset="0"/>
              </a:endParaRPr>
            </a:p>
          </p:txBody>
        </p:sp>
        <p:sp>
          <p:nvSpPr>
            <p:cNvPr id="89139" name="Rectangle 51"/>
            <p:cNvSpPr>
              <a:spLocks noChangeArrowheads="1"/>
            </p:cNvSpPr>
            <p:nvPr/>
          </p:nvSpPr>
          <p:spPr bwMode="auto">
            <a:xfrm>
              <a:off x="2480" y="837"/>
              <a:ext cx="32" cy="1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ctr" eaLnBrk="0" hangingPunct="0"/>
              <a:r>
                <a:rPr lang="ru-RU" sz="1200">
                  <a:solidFill>
                    <a:srgbClr val="000000"/>
                  </a:solidFill>
                </a:rPr>
                <a:t>-</a:t>
              </a:r>
              <a:endParaRPr lang="ru-RU" sz="2400">
                <a:latin typeface="Times New Roman" pitchFamily="18" charset="0"/>
              </a:endParaRPr>
            </a:p>
          </p:txBody>
        </p:sp>
        <p:sp>
          <p:nvSpPr>
            <p:cNvPr id="89140" name="Rectangle 52"/>
            <p:cNvSpPr>
              <a:spLocks noChangeArrowheads="1"/>
            </p:cNvSpPr>
            <p:nvPr/>
          </p:nvSpPr>
          <p:spPr bwMode="auto">
            <a:xfrm>
              <a:off x="2526" y="837"/>
              <a:ext cx="1701" cy="1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ctr" eaLnBrk="0" hangingPunct="0"/>
              <a:r>
                <a:rPr lang="ru-RU" sz="1200">
                  <a:solidFill>
                    <a:srgbClr val="000000"/>
                  </a:solidFill>
                </a:rPr>
                <a:t> bubble nucleation &amp; capture by bubbles</a:t>
              </a:r>
              <a:endParaRPr lang="ru-RU" sz="2400">
                <a:latin typeface="Times New Roman" pitchFamily="18" charset="0"/>
              </a:endParaRPr>
            </a:p>
          </p:txBody>
        </p:sp>
        <p:sp>
          <p:nvSpPr>
            <p:cNvPr id="89141" name="Rectangle 53"/>
            <p:cNvSpPr>
              <a:spLocks noChangeArrowheads="1"/>
            </p:cNvSpPr>
            <p:nvPr/>
          </p:nvSpPr>
          <p:spPr bwMode="auto">
            <a:xfrm>
              <a:off x="4192" y="837"/>
              <a:ext cx="27" cy="1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ctr" eaLnBrk="0" hangingPunct="0"/>
              <a:r>
                <a:rPr lang="ru-RU" sz="1200">
                  <a:solidFill>
                    <a:srgbClr val="000000"/>
                  </a:solidFill>
                </a:rPr>
                <a:t> </a:t>
              </a:r>
              <a:endParaRPr lang="ru-RU" sz="2400">
                <a:latin typeface="Times New Roman" pitchFamily="18" charset="0"/>
              </a:endParaRPr>
            </a:p>
          </p:txBody>
        </p:sp>
        <p:sp>
          <p:nvSpPr>
            <p:cNvPr id="89142" name="Rectangle 54"/>
            <p:cNvSpPr>
              <a:spLocks noChangeArrowheads="1"/>
            </p:cNvSpPr>
            <p:nvPr/>
          </p:nvSpPr>
          <p:spPr bwMode="auto">
            <a:xfrm>
              <a:off x="2480" y="944"/>
              <a:ext cx="32" cy="1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ctr" eaLnBrk="0" hangingPunct="0"/>
              <a:r>
                <a:rPr lang="ru-RU" sz="1200">
                  <a:solidFill>
                    <a:srgbClr val="000000"/>
                  </a:solidFill>
                </a:rPr>
                <a:t>-</a:t>
              </a:r>
              <a:endParaRPr lang="ru-RU" sz="2400">
                <a:latin typeface="Times New Roman" pitchFamily="18" charset="0"/>
              </a:endParaRPr>
            </a:p>
          </p:txBody>
        </p:sp>
        <p:sp>
          <p:nvSpPr>
            <p:cNvPr id="89143" name="Rectangle 55"/>
            <p:cNvSpPr>
              <a:spLocks noChangeArrowheads="1"/>
            </p:cNvSpPr>
            <p:nvPr/>
          </p:nvSpPr>
          <p:spPr bwMode="auto">
            <a:xfrm>
              <a:off x="2520" y="944"/>
              <a:ext cx="1000" cy="1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ctr" eaLnBrk="0" hangingPunct="0"/>
              <a:r>
                <a:rPr lang="ru-RU" sz="1200">
                  <a:solidFill>
                    <a:srgbClr val="000000"/>
                  </a:solidFill>
                </a:rPr>
                <a:t> capture by dislocations</a:t>
              </a:r>
              <a:endParaRPr lang="ru-RU" sz="2400">
                <a:latin typeface="Times New Roman" pitchFamily="18" charset="0"/>
              </a:endParaRPr>
            </a:p>
          </p:txBody>
        </p:sp>
        <p:sp>
          <p:nvSpPr>
            <p:cNvPr id="89144" name="Rectangle 56"/>
            <p:cNvSpPr>
              <a:spLocks noChangeArrowheads="1"/>
            </p:cNvSpPr>
            <p:nvPr/>
          </p:nvSpPr>
          <p:spPr bwMode="auto">
            <a:xfrm>
              <a:off x="3499" y="944"/>
              <a:ext cx="27" cy="1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ctr" eaLnBrk="0" hangingPunct="0"/>
              <a:r>
                <a:rPr lang="ru-RU" sz="1200">
                  <a:solidFill>
                    <a:srgbClr val="000000"/>
                  </a:solidFill>
                </a:rPr>
                <a:t> </a:t>
              </a:r>
              <a:endParaRPr lang="ru-RU" sz="2400">
                <a:latin typeface="Times New Roman" pitchFamily="18" charset="0"/>
              </a:endParaRPr>
            </a:p>
          </p:txBody>
        </p:sp>
        <p:sp>
          <p:nvSpPr>
            <p:cNvPr id="89145" name="Rectangle 57"/>
            <p:cNvSpPr>
              <a:spLocks noChangeArrowheads="1"/>
            </p:cNvSpPr>
            <p:nvPr/>
          </p:nvSpPr>
          <p:spPr bwMode="auto">
            <a:xfrm>
              <a:off x="2480" y="1058"/>
              <a:ext cx="32" cy="1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ctr" eaLnBrk="0" hangingPunct="0"/>
              <a:r>
                <a:rPr lang="ru-RU" sz="1200">
                  <a:solidFill>
                    <a:srgbClr val="000000"/>
                  </a:solidFill>
                </a:rPr>
                <a:t>-</a:t>
              </a:r>
              <a:endParaRPr lang="ru-RU" sz="2400">
                <a:latin typeface="Times New Roman" pitchFamily="18" charset="0"/>
              </a:endParaRPr>
            </a:p>
          </p:txBody>
        </p:sp>
        <p:sp>
          <p:nvSpPr>
            <p:cNvPr id="89146" name="Rectangle 58"/>
            <p:cNvSpPr>
              <a:spLocks noChangeArrowheads="1"/>
            </p:cNvSpPr>
            <p:nvPr/>
          </p:nvSpPr>
          <p:spPr bwMode="auto">
            <a:xfrm>
              <a:off x="2515" y="1058"/>
              <a:ext cx="335" cy="1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ctr" eaLnBrk="0" hangingPunct="0"/>
              <a:r>
                <a:rPr lang="ru-RU" sz="1200">
                  <a:solidFill>
                    <a:srgbClr val="000000"/>
                  </a:solidFill>
                </a:rPr>
                <a:t> directio</a:t>
              </a:r>
              <a:endParaRPr lang="ru-RU" sz="2400">
                <a:latin typeface="Times New Roman" pitchFamily="18" charset="0"/>
              </a:endParaRPr>
            </a:p>
          </p:txBody>
        </p:sp>
        <p:sp>
          <p:nvSpPr>
            <p:cNvPr id="89147" name="Rectangle 59"/>
            <p:cNvSpPr>
              <a:spLocks noChangeArrowheads="1"/>
            </p:cNvSpPr>
            <p:nvPr/>
          </p:nvSpPr>
          <p:spPr bwMode="auto">
            <a:xfrm>
              <a:off x="2847" y="1058"/>
              <a:ext cx="665" cy="1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ctr" eaLnBrk="0" hangingPunct="0"/>
              <a:r>
                <a:rPr lang="ru-RU" sz="1200">
                  <a:solidFill>
                    <a:srgbClr val="000000"/>
                  </a:solidFill>
                </a:rPr>
                <a:t>nal diffusion by </a:t>
              </a:r>
              <a:endParaRPr lang="ru-RU" sz="2400">
                <a:latin typeface="Times New Roman" pitchFamily="18" charset="0"/>
              </a:endParaRPr>
            </a:p>
          </p:txBody>
        </p:sp>
        <p:sp>
          <p:nvSpPr>
            <p:cNvPr id="89148" name="Rectangle 60"/>
            <p:cNvSpPr>
              <a:spLocks noChangeArrowheads="1"/>
            </p:cNvSpPr>
            <p:nvPr/>
          </p:nvSpPr>
          <p:spPr bwMode="auto">
            <a:xfrm>
              <a:off x="3508" y="1048"/>
              <a:ext cx="68" cy="1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ctr" eaLnBrk="0" hangingPunct="0"/>
              <a:r>
                <a:rPr lang="ru-RU" sz="1200">
                  <a:solidFill>
                    <a:srgbClr val="000000"/>
                  </a:solidFill>
                  <a:latin typeface="Symbol" pitchFamily="18" charset="2"/>
                </a:rPr>
                <a:t>С</a:t>
              </a:r>
              <a:endParaRPr lang="ru-RU" sz="2400">
                <a:latin typeface="Times New Roman" pitchFamily="18" charset="0"/>
              </a:endParaRPr>
            </a:p>
          </p:txBody>
        </p:sp>
        <p:sp>
          <p:nvSpPr>
            <p:cNvPr id="89149" name="Rectangle 61"/>
            <p:cNvSpPr>
              <a:spLocks noChangeArrowheads="1"/>
            </p:cNvSpPr>
            <p:nvPr/>
          </p:nvSpPr>
          <p:spPr bwMode="auto">
            <a:xfrm>
              <a:off x="3567" y="1058"/>
              <a:ext cx="59" cy="1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ctr" eaLnBrk="0" hangingPunct="0"/>
              <a:r>
                <a:rPr lang="ru-RU" sz="1200">
                  <a:solidFill>
                    <a:srgbClr val="000000"/>
                  </a:solidFill>
                </a:rPr>
                <a:t>T</a:t>
              </a:r>
              <a:endParaRPr lang="ru-RU" sz="2400">
                <a:latin typeface="Times New Roman" pitchFamily="18" charset="0"/>
              </a:endParaRPr>
            </a:p>
          </p:txBody>
        </p:sp>
        <p:sp>
          <p:nvSpPr>
            <p:cNvPr id="89150" name="Rectangle 62"/>
            <p:cNvSpPr>
              <a:spLocks noChangeArrowheads="1"/>
            </p:cNvSpPr>
            <p:nvPr/>
          </p:nvSpPr>
          <p:spPr bwMode="auto">
            <a:xfrm>
              <a:off x="3624" y="1058"/>
              <a:ext cx="27" cy="1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ctr" eaLnBrk="0" hangingPunct="0"/>
              <a:r>
                <a:rPr lang="ru-RU" sz="1200">
                  <a:solidFill>
                    <a:srgbClr val="000000"/>
                  </a:solidFill>
                </a:rPr>
                <a:t> </a:t>
              </a:r>
              <a:endParaRPr lang="ru-RU" sz="2400">
                <a:latin typeface="Times New Roman" pitchFamily="18" charset="0"/>
              </a:endParaRPr>
            </a:p>
          </p:txBody>
        </p:sp>
        <p:sp>
          <p:nvSpPr>
            <p:cNvPr id="89151" name="Rectangle 63"/>
            <p:cNvSpPr>
              <a:spLocks noChangeArrowheads="1"/>
            </p:cNvSpPr>
            <p:nvPr/>
          </p:nvSpPr>
          <p:spPr bwMode="auto">
            <a:xfrm>
              <a:off x="2480" y="1164"/>
              <a:ext cx="32" cy="1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ctr" eaLnBrk="0" hangingPunct="0"/>
              <a:r>
                <a:rPr lang="ru-RU" sz="1200">
                  <a:solidFill>
                    <a:srgbClr val="000000"/>
                  </a:solidFill>
                </a:rPr>
                <a:t>-</a:t>
              </a:r>
              <a:endParaRPr lang="ru-RU" sz="2400">
                <a:latin typeface="Times New Roman" pitchFamily="18" charset="0"/>
              </a:endParaRPr>
            </a:p>
          </p:txBody>
        </p:sp>
        <p:sp>
          <p:nvSpPr>
            <p:cNvPr id="89152" name="Rectangle 64"/>
            <p:cNvSpPr>
              <a:spLocks noChangeArrowheads="1"/>
            </p:cNvSpPr>
            <p:nvPr/>
          </p:nvSpPr>
          <p:spPr bwMode="auto">
            <a:xfrm>
              <a:off x="2514" y="1164"/>
              <a:ext cx="239" cy="1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ctr" eaLnBrk="0" hangingPunct="0"/>
              <a:r>
                <a:rPr lang="ru-RU" sz="1200">
                  <a:solidFill>
                    <a:srgbClr val="000000"/>
                  </a:solidFill>
                </a:rPr>
                <a:t> grain</a:t>
              </a:r>
              <a:endParaRPr lang="ru-RU" sz="2400">
                <a:latin typeface="Times New Roman" pitchFamily="18" charset="0"/>
              </a:endParaRPr>
            </a:p>
          </p:txBody>
        </p:sp>
        <p:sp>
          <p:nvSpPr>
            <p:cNvPr id="89153" name="Rectangle 65"/>
            <p:cNvSpPr>
              <a:spLocks noChangeArrowheads="1"/>
            </p:cNvSpPr>
            <p:nvPr/>
          </p:nvSpPr>
          <p:spPr bwMode="auto">
            <a:xfrm>
              <a:off x="2747" y="1164"/>
              <a:ext cx="32" cy="1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ctr" eaLnBrk="0" hangingPunct="0"/>
              <a:r>
                <a:rPr lang="ru-RU" sz="1200">
                  <a:solidFill>
                    <a:srgbClr val="000000"/>
                  </a:solidFill>
                </a:rPr>
                <a:t>-</a:t>
              </a:r>
              <a:endParaRPr lang="ru-RU" sz="2400">
                <a:latin typeface="Times New Roman" pitchFamily="18" charset="0"/>
              </a:endParaRPr>
            </a:p>
          </p:txBody>
        </p:sp>
        <p:sp>
          <p:nvSpPr>
            <p:cNvPr id="89154" name="Rectangle 66"/>
            <p:cNvSpPr>
              <a:spLocks noChangeArrowheads="1"/>
            </p:cNvSpPr>
            <p:nvPr/>
          </p:nvSpPr>
          <p:spPr bwMode="auto">
            <a:xfrm>
              <a:off x="2792" y="1164"/>
              <a:ext cx="1599" cy="1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ctr" eaLnBrk="0" hangingPunct="0"/>
              <a:r>
                <a:rPr lang="ru-RU" sz="1200">
                  <a:solidFill>
                    <a:srgbClr val="000000"/>
                  </a:solidFill>
                </a:rPr>
                <a:t>boundary sweeping, dislocation creep</a:t>
              </a:r>
              <a:endParaRPr lang="ru-RU" sz="2400">
                <a:latin typeface="Times New Roman" pitchFamily="18" charset="0"/>
              </a:endParaRPr>
            </a:p>
          </p:txBody>
        </p:sp>
        <p:sp>
          <p:nvSpPr>
            <p:cNvPr id="89155" name="Rectangle 67"/>
            <p:cNvSpPr>
              <a:spLocks noChangeArrowheads="1"/>
            </p:cNvSpPr>
            <p:nvPr/>
          </p:nvSpPr>
          <p:spPr bwMode="auto">
            <a:xfrm>
              <a:off x="4360" y="1164"/>
              <a:ext cx="27" cy="1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ctr" eaLnBrk="0" hangingPunct="0"/>
              <a:r>
                <a:rPr lang="ru-RU" sz="1200">
                  <a:solidFill>
                    <a:srgbClr val="000000"/>
                  </a:solidFill>
                </a:rPr>
                <a:t> </a:t>
              </a:r>
              <a:endParaRPr lang="ru-RU" sz="2400">
                <a:latin typeface="Times New Roman" pitchFamily="18" charset="0"/>
              </a:endParaRPr>
            </a:p>
          </p:txBody>
        </p:sp>
        <p:sp>
          <p:nvSpPr>
            <p:cNvPr id="89156" name="Freeform 68"/>
            <p:cNvSpPr>
              <a:spLocks/>
            </p:cNvSpPr>
            <p:nvPr/>
          </p:nvSpPr>
          <p:spPr bwMode="auto">
            <a:xfrm>
              <a:off x="1617" y="1543"/>
              <a:ext cx="20" cy="18"/>
            </a:xfrm>
            <a:custGeom>
              <a:avLst/>
              <a:gdLst>
                <a:gd name="T0" fmla="*/ 3 w 40"/>
                <a:gd name="T1" fmla="*/ 28 h 36"/>
                <a:gd name="T2" fmla="*/ 1 w 40"/>
                <a:gd name="T3" fmla="*/ 30 h 36"/>
                <a:gd name="T4" fmla="*/ 0 w 40"/>
                <a:gd name="T5" fmla="*/ 31 h 36"/>
                <a:gd name="T6" fmla="*/ 1 w 40"/>
                <a:gd name="T7" fmla="*/ 33 h 36"/>
                <a:gd name="T8" fmla="*/ 3 w 40"/>
                <a:gd name="T9" fmla="*/ 35 h 36"/>
                <a:gd name="T10" fmla="*/ 5 w 40"/>
                <a:gd name="T11" fmla="*/ 36 h 36"/>
                <a:gd name="T12" fmla="*/ 8 w 40"/>
                <a:gd name="T13" fmla="*/ 36 h 36"/>
                <a:gd name="T14" fmla="*/ 36 w 40"/>
                <a:gd name="T15" fmla="*/ 11 h 36"/>
                <a:gd name="T16" fmla="*/ 38 w 40"/>
                <a:gd name="T17" fmla="*/ 9 h 36"/>
                <a:gd name="T18" fmla="*/ 40 w 40"/>
                <a:gd name="T19" fmla="*/ 7 h 36"/>
                <a:gd name="T20" fmla="*/ 40 w 40"/>
                <a:gd name="T21" fmla="*/ 5 h 36"/>
                <a:gd name="T22" fmla="*/ 38 w 40"/>
                <a:gd name="T23" fmla="*/ 4 h 36"/>
                <a:gd name="T24" fmla="*/ 36 w 40"/>
                <a:gd name="T25" fmla="*/ 2 h 36"/>
                <a:gd name="T26" fmla="*/ 35 w 40"/>
                <a:gd name="T27" fmla="*/ 0 h 36"/>
                <a:gd name="T28" fmla="*/ 33 w 40"/>
                <a:gd name="T29" fmla="*/ 0 h 36"/>
                <a:gd name="T30" fmla="*/ 31 w 40"/>
                <a:gd name="T31" fmla="*/ 2 h 36"/>
                <a:gd name="T32" fmla="*/ 3 w 40"/>
                <a:gd name="T33" fmla="*/ 28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0" h="36">
                  <a:moveTo>
                    <a:pt x="3" y="28"/>
                  </a:moveTo>
                  <a:lnTo>
                    <a:pt x="1" y="30"/>
                  </a:lnTo>
                  <a:lnTo>
                    <a:pt x="0" y="31"/>
                  </a:lnTo>
                  <a:lnTo>
                    <a:pt x="1" y="33"/>
                  </a:lnTo>
                  <a:lnTo>
                    <a:pt x="3" y="35"/>
                  </a:lnTo>
                  <a:lnTo>
                    <a:pt x="5" y="36"/>
                  </a:lnTo>
                  <a:lnTo>
                    <a:pt x="8" y="36"/>
                  </a:lnTo>
                  <a:lnTo>
                    <a:pt x="36" y="11"/>
                  </a:lnTo>
                  <a:lnTo>
                    <a:pt x="38" y="9"/>
                  </a:lnTo>
                  <a:lnTo>
                    <a:pt x="40" y="7"/>
                  </a:lnTo>
                  <a:lnTo>
                    <a:pt x="40" y="5"/>
                  </a:lnTo>
                  <a:lnTo>
                    <a:pt x="38" y="4"/>
                  </a:lnTo>
                  <a:lnTo>
                    <a:pt x="36" y="2"/>
                  </a:lnTo>
                  <a:lnTo>
                    <a:pt x="35" y="0"/>
                  </a:lnTo>
                  <a:lnTo>
                    <a:pt x="33" y="0"/>
                  </a:lnTo>
                  <a:lnTo>
                    <a:pt x="31" y="2"/>
                  </a:lnTo>
                  <a:lnTo>
                    <a:pt x="3" y="2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89157" name="Freeform 69"/>
            <p:cNvSpPr>
              <a:spLocks/>
            </p:cNvSpPr>
            <p:nvPr/>
          </p:nvSpPr>
          <p:spPr bwMode="auto">
            <a:xfrm>
              <a:off x="1643" y="1521"/>
              <a:ext cx="20" cy="18"/>
            </a:xfrm>
            <a:custGeom>
              <a:avLst/>
              <a:gdLst>
                <a:gd name="T0" fmla="*/ 2 w 40"/>
                <a:gd name="T1" fmla="*/ 25 h 36"/>
                <a:gd name="T2" fmla="*/ 0 w 40"/>
                <a:gd name="T3" fmla="*/ 29 h 36"/>
                <a:gd name="T4" fmla="*/ 0 w 40"/>
                <a:gd name="T5" fmla="*/ 29 h 36"/>
                <a:gd name="T6" fmla="*/ 0 w 40"/>
                <a:gd name="T7" fmla="*/ 30 h 36"/>
                <a:gd name="T8" fmla="*/ 0 w 40"/>
                <a:gd name="T9" fmla="*/ 32 h 36"/>
                <a:gd name="T10" fmla="*/ 2 w 40"/>
                <a:gd name="T11" fmla="*/ 34 h 36"/>
                <a:gd name="T12" fmla="*/ 4 w 40"/>
                <a:gd name="T13" fmla="*/ 36 h 36"/>
                <a:gd name="T14" fmla="*/ 5 w 40"/>
                <a:gd name="T15" fmla="*/ 36 h 36"/>
                <a:gd name="T16" fmla="*/ 7 w 40"/>
                <a:gd name="T17" fmla="*/ 34 h 36"/>
                <a:gd name="T18" fmla="*/ 37 w 40"/>
                <a:gd name="T19" fmla="*/ 8 h 36"/>
                <a:gd name="T20" fmla="*/ 38 w 40"/>
                <a:gd name="T21" fmla="*/ 6 h 36"/>
                <a:gd name="T22" fmla="*/ 40 w 40"/>
                <a:gd name="T23" fmla="*/ 5 h 36"/>
                <a:gd name="T24" fmla="*/ 40 w 40"/>
                <a:gd name="T25" fmla="*/ 3 h 36"/>
                <a:gd name="T26" fmla="*/ 38 w 40"/>
                <a:gd name="T27" fmla="*/ 1 h 36"/>
                <a:gd name="T28" fmla="*/ 37 w 40"/>
                <a:gd name="T29" fmla="*/ 0 h 36"/>
                <a:gd name="T30" fmla="*/ 35 w 40"/>
                <a:gd name="T31" fmla="*/ 0 h 36"/>
                <a:gd name="T32" fmla="*/ 33 w 40"/>
                <a:gd name="T33" fmla="*/ 0 h 36"/>
                <a:gd name="T34" fmla="*/ 31 w 40"/>
                <a:gd name="T35" fmla="*/ 0 h 36"/>
                <a:gd name="T36" fmla="*/ 2 w 40"/>
                <a:gd name="T37" fmla="*/ 25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0" h="36">
                  <a:moveTo>
                    <a:pt x="2" y="25"/>
                  </a:moveTo>
                  <a:lnTo>
                    <a:pt x="0" y="29"/>
                  </a:lnTo>
                  <a:lnTo>
                    <a:pt x="0" y="29"/>
                  </a:lnTo>
                  <a:lnTo>
                    <a:pt x="0" y="30"/>
                  </a:lnTo>
                  <a:lnTo>
                    <a:pt x="0" y="32"/>
                  </a:lnTo>
                  <a:lnTo>
                    <a:pt x="2" y="34"/>
                  </a:lnTo>
                  <a:lnTo>
                    <a:pt x="4" y="36"/>
                  </a:lnTo>
                  <a:lnTo>
                    <a:pt x="5" y="36"/>
                  </a:lnTo>
                  <a:lnTo>
                    <a:pt x="7" y="34"/>
                  </a:lnTo>
                  <a:lnTo>
                    <a:pt x="37" y="8"/>
                  </a:lnTo>
                  <a:lnTo>
                    <a:pt x="38" y="6"/>
                  </a:lnTo>
                  <a:lnTo>
                    <a:pt x="40" y="5"/>
                  </a:lnTo>
                  <a:lnTo>
                    <a:pt x="40" y="3"/>
                  </a:lnTo>
                  <a:lnTo>
                    <a:pt x="38" y="1"/>
                  </a:lnTo>
                  <a:lnTo>
                    <a:pt x="37" y="0"/>
                  </a:lnTo>
                  <a:lnTo>
                    <a:pt x="35" y="0"/>
                  </a:lnTo>
                  <a:lnTo>
                    <a:pt x="33" y="0"/>
                  </a:lnTo>
                  <a:lnTo>
                    <a:pt x="31" y="0"/>
                  </a:lnTo>
                  <a:lnTo>
                    <a:pt x="2" y="2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89158" name="Freeform 70"/>
            <p:cNvSpPr>
              <a:spLocks/>
            </p:cNvSpPr>
            <p:nvPr/>
          </p:nvSpPr>
          <p:spPr bwMode="auto">
            <a:xfrm>
              <a:off x="1668" y="1498"/>
              <a:ext cx="20" cy="18"/>
            </a:xfrm>
            <a:custGeom>
              <a:avLst/>
              <a:gdLst>
                <a:gd name="T0" fmla="*/ 1 w 38"/>
                <a:gd name="T1" fmla="*/ 26 h 36"/>
                <a:gd name="T2" fmla="*/ 0 w 38"/>
                <a:gd name="T3" fmla="*/ 27 h 36"/>
                <a:gd name="T4" fmla="*/ 0 w 38"/>
                <a:gd name="T5" fmla="*/ 31 h 36"/>
                <a:gd name="T6" fmla="*/ 0 w 38"/>
                <a:gd name="T7" fmla="*/ 31 h 36"/>
                <a:gd name="T8" fmla="*/ 0 w 38"/>
                <a:gd name="T9" fmla="*/ 32 h 36"/>
                <a:gd name="T10" fmla="*/ 1 w 38"/>
                <a:gd name="T11" fmla="*/ 36 h 36"/>
                <a:gd name="T12" fmla="*/ 3 w 38"/>
                <a:gd name="T13" fmla="*/ 36 h 36"/>
                <a:gd name="T14" fmla="*/ 5 w 38"/>
                <a:gd name="T15" fmla="*/ 36 h 36"/>
                <a:gd name="T16" fmla="*/ 7 w 38"/>
                <a:gd name="T17" fmla="*/ 36 h 36"/>
                <a:gd name="T18" fmla="*/ 36 w 38"/>
                <a:gd name="T19" fmla="*/ 8 h 36"/>
                <a:gd name="T20" fmla="*/ 38 w 38"/>
                <a:gd name="T21" fmla="*/ 8 h 36"/>
                <a:gd name="T22" fmla="*/ 38 w 38"/>
                <a:gd name="T23" fmla="*/ 5 h 36"/>
                <a:gd name="T24" fmla="*/ 38 w 38"/>
                <a:gd name="T25" fmla="*/ 3 h 36"/>
                <a:gd name="T26" fmla="*/ 38 w 38"/>
                <a:gd name="T27" fmla="*/ 3 h 36"/>
                <a:gd name="T28" fmla="*/ 36 w 38"/>
                <a:gd name="T29" fmla="*/ 0 h 36"/>
                <a:gd name="T30" fmla="*/ 35 w 38"/>
                <a:gd name="T31" fmla="*/ 0 h 36"/>
                <a:gd name="T32" fmla="*/ 35 w 38"/>
                <a:gd name="T33" fmla="*/ 0 h 36"/>
                <a:gd name="T34" fmla="*/ 31 w 38"/>
                <a:gd name="T35" fmla="*/ 0 h 36"/>
                <a:gd name="T36" fmla="*/ 1 w 38"/>
                <a:gd name="T37" fmla="*/ 26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8" h="36">
                  <a:moveTo>
                    <a:pt x="1" y="26"/>
                  </a:moveTo>
                  <a:lnTo>
                    <a:pt x="0" y="27"/>
                  </a:lnTo>
                  <a:lnTo>
                    <a:pt x="0" y="31"/>
                  </a:lnTo>
                  <a:lnTo>
                    <a:pt x="0" y="31"/>
                  </a:lnTo>
                  <a:lnTo>
                    <a:pt x="0" y="32"/>
                  </a:lnTo>
                  <a:lnTo>
                    <a:pt x="1" y="36"/>
                  </a:lnTo>
                  <a:lnTo>
                    <a:pt x="3" y="36"/>
                  </a:lnTo>
                  <a:lnTo>
                    <a:pt x="5" y="36"/>
                  </a:lnTo>
                  <a:lnTo>
                    <a:pt x="7" y="36"/>
                  </a:lnTo>
                  <a:lnTo>
                    <a:pt x="36" y="8"/>
                  </a:lnTo>
                  <a:lnTo>
                    <a:pt x="38" y="8"/>
                  </a:lnTo>
                  <a:lnTo>
                    <a:pt x="38" y="5"/>
                  </a:lnTo>
                  <a:lnTo>
                    <a:pt x="38" y="3"/>
                  </a:lnTo>
                  <a:lnTo>
                    <a:pt x="38" y="3"/>
                  </a:lnTo>
                  <a:lnTo>
                    <a:pt x="36" y="0"/>
                  </a:lnTo>
                  <a:lnTo>
                    <a:pt x="35" y="0"/>
                  </a:lnTo>
                  <a:lnTo>
                    <a:pt x="35" y="0"/>
                  </a:lnTo>
                  <a:lnTo>
                    <a:pt x="31" y="0"/>
                  </a:lnTo>
                  <a:lnTo>
                    <a:pt x="1" y="2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89159" name="Freeform 71"/>
            <p:cNvSpPr>
              <a:spLocks/>
            </p:cNvSpPr>
            <p:nvPr/>
          </p:nvSpPr>
          <p:spPr bwMode="auto">
            <a:xfrm>
              <a:off x="1694" y="1476"/>
              <a:ext cx="20" cy="18"/>
            </a:xfrm>
            <a:custGeom>
              <a:avLst/>
              <a:gdLst>
                <a:gd name="T0" fmla="*/ 4 w 40"/>
                <a:gd name="T1" fmla="*/ 28 h 36"/>
                <a:gd name="T2" fmla="*/ 2 w 40"/>
                <a:gd name="T3" fmla="*/ 28 h 36"/>
                <a:gd name="T4" fmla="*/ 0 w 40"/>
                <a:gd name="T5" fmla="*/ 31 h 36"/>
                <a:gd name="T6" fmla="*/ 0 w 40"/>
                <a:gd name="T7" fmla="*/ 33 h 36"/>
                <a:gd name="T8" fmla="*/ 2 w 40"/>
                <a:gd name="T9" fmla="*/ 34 h 36"/>
                <a:gd name="T10" fmla="*/ 4 w 40"/>
                <a:gd name="T11" fmla="*/ 36 h 36"/>
                <a:gd name="T12" fmla="*/ 5 w 40"/>
                <a:gd name="T13" fmla="*/ 36 h 36"/>
                <a:gd name="T14" fmla="*/ 7 w 40"/>
                <a:gd name="T15" fmla="*/ 36 h 36"/>
                <a:gd name="T16" fmla="*/ 9 w 40"/>
                <a:gd name="T17" fmla="*/ 36 h 36"/>
                <a:gd name="T18" fmla="*/ 39 w 40"/>
                <a:gd name="T19" fmla="*/ 10 h 36"/>
                <a:gd name="T20" fmla="*/ 40 w 40"/>
                <a:gd name="T21" fmla="*/ 9 h 36"/>
                <a:gd name="T22" fmla="*/ 40 w 40"/>
                <a:gd name="T23" fmla="*/ 5 h 36"/>
                <a:gd name="T24" fmla="*/ 40 w 40"/>
                <a:gd name="T25" fmla="*/ 5 h 36"/>
                <a:gd name="T26" fmla="*/ 40 w 40"/>
                <a:gd name="T27" fmla="*/ 3 h 36"/>
                <a:gd name="T28" fmla="*/ 39 w 40"/>
                <a:gd name="T29" fmla="*/ 0 h 36"/>
                <a:gd name="T30" fmla="*/ 37 w 40"/>
                <a:gd name="T31" fmla="*/ 0 h 36"/>
                <a:gd name="T32" fmla="*/ 35 w 40"/>
                <a:gd name="T33" fmla="*/ 0 h 36"/>
                <a:gd name="T34" fmla="*/ 33 w 40"/>
                <a:gd name="T35" fmla="*/ 0 h 36"/>
                <a:gd name="T36" fmla="*/ 4 w 40"/>
                <a:gd name="T37" fmla="*/ 28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0" h="36">
                  <a:moveTo>
                    <a:pt x="4" y="28"/>
                  </a:moveTo>
                  <a:lnTo>
                    <a:pt x="2" y="28"/>
                  </a:lnTo>
                  <a:lnTo>
                    <a:pt x="0" y="31"/>
                  </a:lnTo>
                  <a:lnTo>
                    <a:pt x="0" y="33"/>
                  </a:lnTo>
                  <a:lnTo>
                    <a:pt x="2" y="34"/>
                  </a:lnTo>
                  <a:lnTo>
                    <a:pt x="4" y="36"/>
                  </a:lnTo>
                  <a:lnTo>
                    <a:pt x="5" y="36"/>
                  </a:lnTo>
                  <a:lnTo>
                    <a:pt x="7" y="36"/>
                  </a:lnTo>
                  <a:lnTo>
                    <a:pt x="9" y="36"/>
                  </a:lnTo>
                  <a:lnTo>
                    <a:pt x="39" y="10"/>
                  </a:lnTo>
                  <a:lnTo>
                    <a:pt x="40" y="9"/>
                  </a:lnTo>
                  <a:lnTo>
                    <a:pt x="40" y="5"/>
                  </a:lnTo>
                  <a:lnTo>
                    <a:pt x="40" y="5"/>
                  </a:lnTo>
                  <a:lnTo>
                    <a:pt x="40" y="3"/>
                  </a:lnTo>
                  <a:lnTo>
                    <a:pt x="39" y="0"/>
                  </a:lnTo>
                  <a:lnTo>
                    <a:pt x="37" y="0"/>
                  </a:lnTo>
                  <a:lnTo>
                    <a:pt x="35" y="0"/>
                  </a:lnTo>
                  <a:lnTo>
                    <a:pt x="33" y="0"/>
                  </a:lnTo>
                  <a:lnTo>
                    <a:pt x="4" y="2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89160" name="Freeform 72"/>
            <p:cNvSpPr>
              <a:spLocks/>
            </p:cNvSpPr>
            <p:nvPr/>
          </p:nvSpPr>
          <p:spPr bwMode="auto">
            <a:xfrm>
              <a:off x="1720" y="1454"/>
              <a:ext cx="20" cy="18"/>
            </a:xfrm>
            <a:custGeom>
              <a:avLst/>
              <a:gdLst>
                <a:gd name="T0" fmla="*/ 3 w 40"/>
                <a:gd name="T1" fmla="*/ 28 h 36"/>
                <a:gd name="T2" fmla="*/ 1 w 40"/>
                <a:gd name="T3" fmla="*/ 30 h 36"/>
                <a:gd name="T4" fmla="*/ 0 w 40"/>
                <a:gd name="T5" fmla="*/ 31 h 36"/>
                <a:gd name="T6" fmla="*/ 0 w 40"/>
                <a:gd name="T7" fmla="*/ 33 h 36"/>
                <a:gd name="T8" fmla="*/ 1 w 40"/>
                <a:gd name="T9" fmla="*/ 35 h 36"/>
                <a:gd name="T10" fmla="*/ 3 w 40"/>
                <a:gd name="T11" fmla="*/ 36 h 36"/>
                <a:gd name="T12" fmla="*/ 5 w 40"/>
                <a:gd name="T13" fmla="*/ 36 h 36"/>
                <a:gd name="T14" fmla="*/ 7 w 40"/>
                <a:gd name="T15" fmla="*/ 36 h 36"/>
                <a:gd name="T16" fmla="*/ 7 w 40"/>
                <a:gd name="T17" fmla="*/ 36 h 36"/>
                <a:gd name="T18" fmla="*/ 36 w 40"/>
                <a:gd name="T19" fmla="*/ 11 h 36"/>
                <a:gd name="T20" fmla="*/ 36 w 40"/>
                <a:gd name="T21" fmla="*/ 9 h 36"/>
                <a:gd name="T22" fmla="*/ 40 w 40"/>
                <a:gd name="T23" fmla="*/ 7 h 36"/>
                <a:gd name="T24" fmla="*/ 40 w 40"/>
                <a:gd name="T25" fmla="*/ 5 h 36"/>
                <a:gd name="T26" fmla="*/ 36 w 40"/>
                <a:gd name="T27" fmla="*/ 2 h 36"/>
                <a:gd name="T28" fmla="*/ 36 w 40"/>
                <a:gd name="T29" fmla="*/ 2 h 36"/>
                <a:gd name="T30" fmla="*/ 34 w 40"/>
                <a:gd name="T31" fmla="*/ 0 h 36"/>
                <a:gd name="T32" fmla="*/ 33 w 40"/>
                <a:gd name="T33" fmla="*/ 0 h 36"/>
                <a:gd name="T34" fmla="*/ 31 w 40"/>
                <a:gd name="T35" fmla="*/ 2 h 36"/>
                <a:gd name="T36" fmla="*/ 3 w 40"/>
                <a:gd name="T37" fmla="*/ 28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0" h="36">
                  <a:moveTo>
                    <a:pt x="3" y="28"/>
                  </a:moveTo>
                  <a:lnTo>
                    <a:pt x="1" y="30"/>
                  </a:lnTo>
                  <a:lnTo>
                    <a:pt x="0" y="31"/>
                  </a:lnTo>
                  <a:lnTo>
                    <a:pt x="0" y="33"/>
                  </a:lnTo>
                  <a:lnTo>
                    <a:pt x="1" y="35"/>
                  </a:lnTo>
                  <a:lnTo>
                    <a:pt x="3" y="36"/>
                  </a:lnTo>
                  <a:lnTo>
                    <a:pt x="5" y="36"/>
                  </a:lnTo>
                  <a:lnTo>
                    <a:pt x="7" y="36"/>
                  </a:lnTo>
                  <a:lnTo>
                    <a:pt x="7" y="36"/>
                  </a:lnTo>
                  <a:lnTo>
                    <a:pt x="36" y="11"/>
                  </a:lnTo>
                  <a:lnTo>
                    <a:pt x="36" y="9"/>
                  </a:lnTo>
                  <a:lnTo>
                    <a:pt x="40" y="7"/>
                  </a:lnTo>
                  <a:lnTo>
                    <a:pt x="40" y="5"/>
                  </a:lnTo>
                  <a:lnTo>
                    <a:pt x="36" y="2"/>
                  </a:lnTo>
                  <a:lnTo>
                    <a:pt x="36" y="2"/>
                  </a:lnTo>
                  <a:lnTo>
                    <a:pt x="34" y="0"/>
                  </a:lnTo>
                  <a:lnTo>
                    <a:pt x="33" y="0"/>
                  </a:lnTo>
                  <a:lnTo>
                    <a:pt x="31" y="2"/>
                  </a:lnTo>
                  <a:lnTo>
                    <a:pt x="3" y="2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89161" name="Freeform 73"/>
            <p:cNvSpPr>
              <a:spLocks/>
            </p:cNvSpPr>
            <p:nvPr/>
          </p:nvSpPr>
          <p:spPr bwMode="auto">
            <a:xfrm>
              <a:off x="1746" y="1431"/>
              <a:ext cx="19" cy="18"/>
            </a:xfrm>
            <a:custGeom>
              <a:avLst/>
              <a:gdLst>
                <a:gd name="T0" fmla="*/ 0 w 38"/>
                <a:gd name="T1" fmla="*/ 26 h 37"/>
                <a:gd name="T2" fmla="*/ 0 w 38"/>
                <a:gd name="T3" fmla="*/ 28 h 37"/>
                <a:gd name="T4" fmla="*/ 0 w 38"/>
                <a:gd name="T5" fmla="*/ 30 h 37"/>
                <a:gd name="T6" fmla="*/ 0 w 38"/>
                <a:gd name="T7" fmla="*/ 31 h 37"/>
                <a:gd name="T8" fmla="*/ 0 w 38"/>
                <a:gd name="T9" fmla="*/ 33 h 37"/>
                <a:gd name="T10" fmla="*/ 0 w 38"/>
                <a:gd name="T11" fmla="*/ 35 h 37"/>
                <a:gd name="T12" fmla="*/ 3 w 38"/>
                <a:gd name="T13" fmla="*/ 37 h 37"/>
                <a:gd name="T14" fmla="*/ 3 w 38"/>
                <a:gd name="T15" fmla="*/ 37 h 37"/>
                <a:gd name="T16" fmla="*/ 5 w 38"/>
                <a:gd name="T17" fmla="*/ 35 h 37"/>
                <a:gd name="T18" fmla="*/ 35 w 38"/>
                <a:gd name="T19" fmla="*/ 9 h 37"/>
                <a:gd name="T20" fmla="*/ 36 w 38"/>
                <a:gd name="T21" fmla="*/ 7 h 37"/>
                <a:gd name="T22" fmla="*/ 38 w 38"/>
                <a:gd name="T23" fmla="*/ 6 h 37"/>
                <a:gd name="T24" fmla="*/ 38 w 38"/>
                <a:gd name="T25" fmla="*/ 4 h 37"/>
                <a:gd name="T26" fmla="*/ 36 w 38"/>
                <a:gd name="T27" fmla="*/ 2 h 37"/>
                <a:gd name="T28" fmla="*/ 35 w 38"/>
                <a:gd name="T29" fmla="*/ 0 h 37"/>
                <a:gd name="T30" fmla="*/ 33 w 38"/>
                <a:gd name="T31" fmla="*/ 0 h 37"/>
                <a:gd name="T32" fmla="*/ 33 w 38"/>
                <a:gd name="T33" fmla="*/ 0 h 37"/>
                <a:gd name="T34" fmla="*/ 31 w 38"/>
                <a:gd name="T35" fmla="*/ 0 h 37"/>
                <a:gd name="T36" fmla="*/ 0 w 38"/>
                <a:gd name="T37" fmla="*/ 26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8" h="37">
                  <a:moveTo>
                    <a:pt x="0" y="26"/>
                  </a:moveTo>
                  <a:lnTo>
                    <a:pt x="0" y="28"/>
                  </a:lnTo>
                  <a:lnTo>
                    <a:pt x="0" y="30"/>
                  </a:lnTo>
                  <a:lnTo>
                    <a:pt x="0" y="31"/>
                  </a:lnTo>
                  <a:lnTo>
                    <a:pt x="0" y="33"/>
                  </a:lnTo>
                  <a:lnTo>
                    <a:pt x="0" y="35"/>
                  </a:lnTo>
                  <a:lnTo>
                    <a:pt x="3" y="37"/>
                  </a:lnTo>
                  <a:lnTo>
                    <a:pt x="3" y="37"/>
                  </a:lnTo>
                  <a:lnTo>
                    <a:pt x="5" y="35"/>
                  </a:lnTo>
                  <a:lnTo>
                    <a:pt x="35" y="9"/>
                  </a:lnTo>
                  <a:lnTo>
                    <a:pt x="36" y="7"/>
                  </a:lnTo>
                  <a:lnTo>
                    <a:pt x="38" y="6"/>
                  </a:lnTo>
                  <a:lnTo>
                    <a:pt x="38" y="4"/>
                  </a:lnTo>
                  <a:lnTo>
                    <a:pt x="36" y="2"/>
                  </a:lnTo>
                  <a:lnTo>
                    <a:pt x="35" y="0"/>
                  </a:lnTo>
                  <a:lnTo>
                    <a:pt x="33" y="0"/>
                  </a:lnTo>
                  <a:lnTo>
                    <a:pt x="33" y="0"/>
                  </a:lnTo>
                  <a:lnTo>
                    <a:pt x="31" y="0"/>
                  </a:lnTo>
                  <a:lnTo>
                    <a:pt x="0" y="2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89162" name="Freeform 74"/>
            <p:cNvSpPr>
              <a:spLocks/>
            </p:cNvSpPr>
            <p:nvPr/>
          </p:nvSpPr>
          <p:spPr bwMode="auto">
            <a:xfrm>
              <a:off x="1772" y="1409"/>
              <a:ext cx="18" cy="18"/>
            </a:xfrm>
            <a:custGeom>
              <a:avLst/>
              <a:gdLst>
                <a:gd name="T0" fmla="*/ 0 w 37"/>
                <a:gd name="T1" fmla="*/ 26 h 36"/>
                <a:gd name="T2" fmla="*/ 0 w 37"/>
                <a:gd name="T3" fmla="*/ 27 h 36"/>
                <a:gd name="T4" fmla="*/ 0 w 37"/>
                <a:gd name="T5" fmla="*/ 29 h 36"/>
                <a:gd name="T6" fmla="*/ 0 w 37"/>
                <a:gd name="T7" fmla="*/ 31 h 36"/>
                <a:gd name="T8" fmla="*/ 0 w 37"/>
                <a:gd name="T9" fmla="*/ 32 h 36"/>
                <a:gd name="T10" fmla="*/ 0 w 37"/>
                <a:gd name="T11" fmla="*/ 34 h 36"/>
                <a:gd name="T12" fmla="*/ 2 w 37"/>
                <a:gd name="T13" fmla="*/ 36 h 36"/>
                <a:gd name="T14" fmla="*/ 4 w 37"/>
                <a:gd name="T15" fmla="*/ 36 h 36"/>
                <a:gd name="T16" fmla="*/ 5 w 37"/>
                <a:gd name="T17" fmla="*/ 34 h 36"/>
                <a:gd name="T18" fmla="*/ 35 w 37"/>
                <a:gd name="T19" fmla="*/ 8 h 36"/>
                <a:gd name="T20" fmla="*/ 37 w 37"/>
                <a:gd name="T21" fmla="*/ 7 h 36"/>
                <a:gd name="T22" fmla="*/ 37 w 37"/>
                <a:gd name="T23" fmla="*/ 5 h 36"/>
                <a:gd name="T24" fmla="*/ 37 w 37"/>
                <a:gd name="T25" fmla="*/ 3 h 36"/>
                <a:gd name="T26" fmla="*/ 37 w 37"/>
                <a:gd name="T27" fmla="*/ 1 h 36"/>
                <a:gd name="T28" fmla="*/ 35 w 37"/>
                <a:gd name="T29" fmla="*/ 0 h 36"/>
                <a:gd name="T30" fmla="*/ 33 w 37"/>
                <a:gd name="T31" fmla="*/ 0 h 36"/>
                <a:gd name="T32" fmla="*/ 32 w 37"/>
                <a:gd name="T33" fmla="*/ 0 h 36"/>
                <a:gd name="T34" fmla="*/ 30 w 37"/>
                <a:gd name="T35" fmla="*/ 0 h 36"/>
                <a:gd name="T36" fmla="*/ 0 w 37"/>
                <a:gd name="T37" fmla="*/ 26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7" h="36">
                  <a:moveTo>
                    <a:pt x="0" y="26"/>
                  </a:moveTo>
                  <a:lnTo>
                    <a:pt x="0" y="27"/>
                  </a:lnTo>
                  <a:lnTo>
                    <a:pt x="0" y="29"/>
                  </a:lnTo>
                  <a:lnTo>
                    <a:pt x="0" y="31"/>
                  </a:lnTo>
                  <a:lnTo>
                    <a:pt x="0" y="32"/>
                  </a:lnTo>
                  <a:lnTo>
                    <a:pt x="0" y="34"/>
                  </a:lnTo>
                  <a:lnTo>
                    <a:pt x="2" y="36"/>
                  </a:lnTo>
                  <a:lnTo>
                    <a:pt x="4" y="36"/>
                  </a:lnTo>
                  <a:lnTo>
                    <a:pt x="5" y="34"/>
                  </a:lnTo>
                  <a:lnTo>
                    <a:pt x="35" y="8"/>
                  </a:lnTo>
                  <a:lnTo>
                    <a:pt x="37" y="7"/>
                  </a:lnTo>
                  <a:lnTo>
                    <a:pt x="37" y="5"/>
                  </a:lnTo>
                  <a:lnTo>
                    <a:pt x="37" y="3"/>
                  </a:lnTo>
                  <a:lnTo>
                    <a:pt x="37" y="1"/>
                  </a:lnTo>
                  <a:lnTo>
                    <a:pt x="35" y="0"/>
                  </a:lnTo>
                  <a:lnTo>
                    <a:pt x="33" y="0"/>
                  </a:lnTo>
                  <a:lnTo>
                    <a:pt x="32" y="0"/>
                  </a:lnTo>
                  <a:lnTo>
                    <a:pt x="30" y="0"/>
                  </a:lnTo>
                  <a:lnTo>
                    <a:pt x="0" y="2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89163" name="Freeform 75"/>
            <p:cNvSpPr>
              <a:spLocks/>
            </p:cNvSpPr>
            <p:nvPr/>
          </p:nvSpPr>
          <p:spPr bwMode="auto">
            <a:xfrm>
              <a:off x="1797" y="1386"/>
              <a:ext cx="19" cy="18"/>
            </a:xfrm>
            <a:custGeom>
              <a:avLst/>
              <a:gdLst>
                <a:gd name="T0" fmla="*/ 2 w 36"/>
                <a:gd name="T1" fmla="*/ 28 h 36"/>
                <a:gd name="T2" fmla="*/ 0 w 36"/>
                <a:gd name="T3" fmla="*/ 30 h 36"/>
                <a:gd name="T4" fmla="*/ 0 w 36"/>
                <a:gd name="T5" fmla="*/ 31 h 36"/>
                <a:gd name="T6" fmla="*/ 0 w 36"/>
                <a:gd name="T7" fmla="*/ 33 h 36"/>
                <a:gd name="T8" fmla="*/ 0 w 36"/>
                <a:gd name="T9" fmla="*/ 35 h 36"/>
                <a:gd name="T10" fmla="*/ 2 w 36"/>
                <a:gd name="T11" fmla="*/ 36 h 36"/>
                <a:gd name="T12" fmla="*/ 3 w 36"/>
                <a:gd name="T13" fmla="*/ 36 h 36"/>
                <a:gd name="T14" fmla="*/ 5 w 36"/>
                <a:gd name="T15" fmla="*/ 36 h 36"/>
                <a:gd name="T16" fmla="*/ 5 w 36"/>
                <a:gd name="T17" fmla="*/ 36 h 36"/>
                <a:gd name="T18" fmla="*/ 35 w 36"/>
                <a:gd name="T19" fmla="*/ 11 h 36"/>
                <a:gd name="T20" fmla="*/ 36 w 36"/>
                <a:gd name="T21" fmla="*/ 9 h 36"/>
                <a:gd name="T22" fmla="*/ 36 w 36"/>
                <a:gd name="T23" fmla="*/ 7 h 36"/>
                <a:gd name="T24" fmla="*/ 36 w 36"/>
                <a:gd name="T25" fmla="*/ 5 h 36"/>
                <a:gd name="T26" fmla="*/ 36 w 36"/>
                <a:gd name="T27" fmla="*/ 4 h 36"/>
                <a:gd name="T28" fmla="*/ 35 w 36"/>
                <a:gd name="T29" fmla="*/ 2 h 36"/>
                <a:gd name="T30" fmla="*/ 35 w 36"/>
                <a:gd name="T31" fmla="*/ 0 h 36"/>
                <a:gd name="T32" fmla="*/ 33 w 36"/>
                <a:gd name="T33" fmla="*/ 0 h 36"/>
                <a:gd name="T34" fmla="*/ 31 w 36"/>
                <a:gd name="T35" fmla="*/ 2 h 36"/>
                <a:gd name="T36" fmla="*/ 2 w 36"/>
                <a:gd name="T37" fmla="*/ 28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6" h="36">
                  <a:moveTo>
                    <a:pt x="2" y="28"/>
                  </a:moveTo>
                  <a:lnTo>
                    <a:pt x="0" y="30"/>
                  </a:lnTo>
                  <a:lnTo>
                    <a:pt x="0" y="31"/>
                  </a:lnTo>
                  <a:lnTo>
                    <a:pt x="0" y="33"/>
                  </a:lnTo>
                  <a:lnTo>
                    <a:pt x="0" y="35"/>
                  </a:lnTo>
                  <a:lnTo>
                    <a:pt x="2" y="36"/>
                  </a:lnTo>
                  <a:lnTo>
                    <a:pt x="3" y="36"/>
                  </a:lnTo>
                  <a:lnTo>
                    <a:pt x="5" y="36"/>
                  </a:lnTo>
                  <a:lnTo>
                    <a:pt x="5" y="36"/>
                  </a:lnTo>
                  <a:lnTo>
                    <a:pt x="35" y="11"/>
                  </a:lnTo>
                  <a:lnTo>
                    <a:pt x="36" y="9"/>
                  </a:lnTo>
                  <a:lnTo>
                    <a:pt x="36" y="7"/>
                  </a:lnTo>
                  <a:lnTo>
                    <a:pt x="36" y="5"/>
                  </a:lnTo>
                  <a:lnTo>
                    <a:pt x="36" y="4"/>
                  </a:lnTo>
                  <a:lnTo>
                    <a:pt x="35" y="2"/>
                  </a:lnTo>
                  <a:lnTo>
                    <a:pt x="35" y="0"/>
                  </a:lnTo>
                  <a:lnTo>
                    <a:pt x="33" y="0"/>
                  </a:lnTo>
                  <a:lnTo>
                    <a:pt x="31" y="2"/>
                  </a:lnTo>
                  <a:lnTo>
                    <a:pt x="2" y="2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89164" name="Freeform 76"/>
            <p:cNvSpPr>
              <a:spLocks/>
            </p:cNvSpPr>
            <p:nvPr/>
          </p:nvSpPr>
          <p:spPr bwMode="auto">
            <a:xfrm>
              <a:off x="1823" y="1363"/>
              <a:ext cx="19" cy="18"/>
            </a:xfrm>
            <a:custGeom>
              <a:avLst/>
              <a:gdLst>
                <a:gd name="T0" fmla="*/ 4 w 39"/>
                <a:gd name="T1" fmla="*/ 27 h 36"/>
                <a:gd name="T2" fmla="*/ 0 w 39"/>
                <a:gd name="T3" fmla="*/ 29 h 36"/>
                <a:gd name="T4" fmla="*/ 0 w 39"/>
                <a:gd name="T5" fmla="*/ 31 h 36"/>
                <a:gd name="T6" fmla="*/ 0 w 39"/>
                <a:gd name="T7" fmla="*/ 32 h 36"/>
                <a:gd name="T8" fmla="*/ 0 w 39"/>
                <a:gd name="T9" fmla="*/ 34 h 36"/>
                <a:gd name="T10" fmla="*/ 4 w 39"/>
                <a:gd name="T11" fmla="*/ 36 h 36"/>
                <a:gd name="T12" fmla="*/ 4 w 39"/>
                <a:gd name="T13" fmla="*/ 36 h 36"/>
                <a:gd name="T14" fmla="*/ 6 w 39"/>
                <a:gd name="T15" fmla="*/ 36 h 36"/>
                <a:gd name="T16" fmla="*/ 7 w 39"/>
                <a:gd name="T17" fmla="*/ 36 h 36"/>
                <a:gd name="T18" fmla="*/ 37 w 39"/>
                <a:gd name="T19" fmla="*/ 10 h 36"/>
                <a:gd name="T20" fmla="*/ 39 w 39"/>
                <a:gd name="T21" fmla="*/ 8 h 36"/>
                <a:gd name="T22" fmla="*/ 39 w 39"/>
                <a:gd name="T23" fmla="*/ 6 h 36"/>
                <a:gd name="T24" fmla="*/ 39 w 39"/>
                <a:gd name="T25" fmla="*/ 5 h 36"/>
                <a:gd name="T26" fmla="*/ 39 w 39"/>
                <a:gd name="T27" fmla="*/ 3 h 36"/>
                <a:gd name="T28" fmla="*/ 37 w 39"/>
                <a:gd name="T29" fmla="*/ 1 h 36"/>
                <a:gd name="T30" fmla="*/ 35 w 39"/>
                <a:gd name="T31" fmla="*/ 0 h 36"/>
                <a:gd name="T32" fmla="*/ 33 w 39"/>
                <a:gd name="T33" fmla="*/ 0 h 36"/>
                <a:gd name="T34" fmla="*/ 33 w 39"/>
                <a:gd name="T35" fmla="*/ 1 h 36"/>
                <a:gd name="T36" fmla="*/ 4 w 39"/>
                <a:gd name="T37" fmla="*/ 27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9" h="36">
                  <a:moveTo>
                    <a:pt x="4" y="27"/>
                  </a:moveTo>
                  <a:lnTo>
                    <a:pt x="0" y="29"/>
                  </a:lnTo>
                  <a:lnTo>
                    <a:pt x="0" y="31"/>
                  </a:lnTo>
                  <a:lnTo>
                    <a:pt x="0" y="32"/>
                  </a:lnTo>
                  <a:lnTo>
                    <a:pt x="0" y="34"/>
                  </a:lnTo>
                  <a:lnTo>
                    <a:pt x="4" y="36"/>
                  </a:lnTo>
                  <a:lnTo>
                    <a:pt x="4" y="36"/>
                  </a:lnTo>
                  <a:lnTo>
                    <a:pt x="6" y="36"/>
                  </a:lnTo>
                  <a:lnTo>
                    <a:pt x="7" y="36"/>
                  </a:lnTo>
                  <a:lnTo>
                    <a:pt x="37" y="10"/>
                  </a:lnTo>
                  <a:lnTo>
                    <a:pt x="39" y="8"/>
                  </a:lnTo>
                  <a:lnTo>
                    <a:pt x="39" y="6"/>
                  </a:lnTo>
                  <a:lnTo>
                    <a:pt x="39" y="5"/>
                  </a:lnTo>
                  <a:lnTo>
                    <a:pt x="39" y="3"/>
                  </a:lnTo>
                  <a:lnTo>
                    <a:pt x="37" y="1"/>
                  </a:lnTo>
                  <a:lnTo>
                    <a:pt x="35" y="0"/>
                  </a:lnTo>
                  <a:lnTo>
                    <a:pt x="33" y="0"/>
                  </a:lnTo>
                  <a:lnTo>
                    <a:pt x="33" y="1"/>
                  </a:lnTo>
                  <a:lnTo>
                    <a:pt x="4" y="2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89165" name="Freeform 77"/>
            <p:cNvSpPr>
              <a:spLocks/>
            </p:cNvSpPr>
            <p:nvPr/>
          </p:nvSpPr>
          <p:spPr bwMode="auto">
            <a:xfrm>
              <a:off x="1848" y="1341"/>
              <a:ext cx="20" cy="18"/>
            </a:xfrm>
            <a:custGeom>
              <a:avLst/>
              <a:gdLst>
                <a:gd name="T0" fmla="*/ 3 w 40"/>
                <a:gd name="T1" fmla="*/ 26 h 36"/>
                <a:gd name="T2" fmla="*/ 2 w 40"/>
                <a:gd name="T3" fmla="*/ 27 h 36"/>
                <a:gd name="T4" fmla="*/ 0 w 40"/>
                <a:gd name="T5" fmla="*/ 29 h 36"/>
                <a:gd name="T6" fmla="*/ 0 w 40"/>
                <a:gd name="T7" fmla="*/ 31 h 36"/>
                <a:gd name="T8" fmla="*/ 2 w 40"/>
                <a:gd name="T9" fmla="*/ 32 h 36"/>
                <a:gd name="T10" fmla="*/ 3 w 40"/>
                <a:gd name="T11" fmla="*/ 34 h 36"/>
                <a:gd name="T12" fmla="*/ 5 w 40"/>
                <a:gd name="T13" fmla="*/ 36 h 36"/>
                <a:gd name="T14" fmla="*/ 7 w 40"/>
                <a:gd name="T15" fmla="*/ 36 h 36"/>
                <a:gd name="T16" fmla="*/ 9 w 40"/>
                <a:gd name="T17" fmla="*/ 34 h 36"/>
                <a:gd name="T18" fmla="*/ 37 w 40"/>
                <a:gd name="T19" fmla="*/ 8 h 36"/>
                <a:gd name="T20" fmla="*/ 38 w 40"/>
                <a:gd name="T21" fmla="*/ 7 h 36"/>
                <a:gd name="T22" fmla="*/ 40 w 40"/>
                <a:gd name="T23" fmla="*/ 5 h 36"/>
                <a:gd name="T24" fmla="*/ 40 w 40"/>
                <a:gd name="T25" fmla="*/ 3 h 36"/>
                <a:gd name="T26" fmla="*/ 38 w 40"/>
                <a:gd name="T27" fmla="*/ 1 h 36"/>
                <a:gd name="T28" fmla="*/ 37 w 40"/>
                <a:gd name="T29" fmla="*/ 0 h 36"/>
                <a:gd name="T30" fmla="*/ 35 w 40"/>
                <a:gd name="T31" fmla="*/ 0 h 36"/>
                <a:gd name="T32" fmla="*/ 33 w 40"/>
                <a:gd name="T33" fmla="*/ 0 h 36"/>
                <a:gd name="T34" fmla="*/ 31 w 40"/>
                <a:gd name="T35" fmla="*/ 0 h 36"/>
                <a:gd name="T36" fmla="*/ 3 w 40"/>
                <a:gd name="T37" fmla="*/ 26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0" h="36">
                  <a:moveTo>
                    <a:pt x="3" y="26"/>
                  </a:moveTo>
                  <a:lnTo>
                    <a:pt x="2" y="27"/>
                  </a:lnTo>
                  <a:lnTo>
                    <a:pt x="0" y="29"/>
                  </a:lnTo>
                  <a:lnTo>
                    <a:pt x="0" y="31"/>
                  </a:lnTo>
                  <a:lnTo>
                    <a:pt x="2" y="32"/>
                  </a:lnTo>
                  <a:lnTo>
                    <a:pt x="3" y="34"/>
                  </a:lnTo>
                  <a:lnTo>
                    <a:pt x="5" y="36"/>
                  </a:lnTo>
                  <a:lnTo>
                    <a:pt x="7" y="36"/>
                  </a:lnTo>
                  <a:lnTo>
                    <a:pt x="9" y="34"/>
                  </a:lnTo>
                  <a:lnTo>
                    <a:pt x="37" y="8"/>
                  </a:lnTo>
                  <a:lnTo>
                    <a:pt x="38" y="7"/>
                  </a:lnTo>
                  <a:lnTo>
                    <a:pt x="40" y="5"/>
                  </a:lnTo>
                  <a:lnTo>
                    <a:pt x="40" y="3"/>
                  </a:lnTo>
                  <a:lnTo>
                    <a:pt x="38" y="1"/>
                  </a:lnTo>
                  <a:lnTo>
                    <a:pt x="37" y="0"/>
                  </a:lnTo>
                  <a:lnTo>
                    <a:pt x="35" y="0"/>
                  </a:lnTo>
                  <a:lnTo>
                    <a:pt x="33" y="0"/>
                  </a:lnTo>
                  <a:lnTo>
                    <a:pt x="31" y="0"/>
                  </a:lnTo>
                  <a:lnTo>
                    <a:pt x="3" y="2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89166" name="Freeform 78"/>
            <p:cNvSpPr>
              <a:spLocks/>
            </p:cNvSpPr>
            <p:nvPr/>
          </p:nvSpPr>
          <p:spPr bwMode="auto">
            <a:xfrm>
              <a:off x="1874" y="1319"/>
              <a:ext cx="20" cy="18"/>
            </a:xfrm>
            <a:custGeom>
              <a:avLst/>
              <a:gdLst>
                <a:gd name="T0" fmla="*/ 2 w 40"/>
                <a:gd name="T1" fmla="*/ 26 h 36"/>
                <a:gd name="T2" fmla="*/ 0 w 40"/>
                <a:gd name="T3" fmla="*/ 28 h 36"/>
                <a:gd name="T4" fmla="*/ 0 w 40"/>
                <a:gd name="T5" fmla="*/ 29 h 36"/>
                <a:gd name="T6" fmla="*/ 0 w 40"/>
                <a:gd name="T7" fmla="*/ 31 h 36"/>
                <a:gd name="T8" fmla="*/ 0 w 40"/>
                <a:gd name="T9" fmla="*/ 33 h 36"/>
                <a:gd name="T10" fmla="*/ 2 w 40"/>
                <a:gd name="T11" fmla="*/ 34 h 36"/>
                <a:gd name="T12" fmla="*/ 4 w 40"/>
                <a:gd name="T13" fmla="*/ 36 h 36"/>
                <a:gd name="T14" fmla="*/ 5 w 40"/>
                <a:gd name="T15" fmla="*/ 36 h 36"/>
                <a:gd name="T16" fmla="*/ 7 w 40"/>
                <a:gd name="T17" fmla="*/ 34 h 36"/>
                <a:gd name="T18" fmla="*/ 37 w 40"/>
                <a:gd name="T19" fmla="*/ 9 h 36"/>
                <a:gd name="T20" fmla="*/ 39 w 40"/>
                <a:gd name="T21" fmla="*/ 7 h 36"/>
                <a:gd name="T22" fmla="*/ 40 w 40"/>
                <a:gd name="T23" fmla="*/ 5 h 36"/>
                <a:gd name="T24" fmla="*/ 40 w 40"/>
                <a:gd name="T25" fmla="*/ 5 h 36"/>
                <a:gd name="T26" fmla="*/ 39 w 40"/>
                <a:gd name="T27" fmla="*/ 2 h 36"/>
                <a:gd name="T28" fmla="*/ 37 w 40"/>
                <a:gd name="T29" fmla="*/ 0 h 36"/>
                <a:gd name="T30" fmla="*/ 35 w 40"/>
                <a:gd name="T31" fmla="*/ 0 h 36"/>
                <a:gd name="T32" fmla="*/ 33 w 40"/>
                <a:gd name="T33" fmla="*/ 0 h 36"/>
                <a:gd name="T34" fmla="*/ 32 w 40"/>
                <a:gd name="T35" fmla="*/ 0 h 36"/>
                <a:gd name="T36" fmla="*/ 2 w 40"/>
                <a:gd name="T37" fmla="*/ 26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0" h="36">
                  <a:moveTo>
                    <a:pt x="2" y="26"/>
                  </a:moveTo>
                  <a:lnTo>
                    <a:pt x="0" y="28"/>
                  </a:lnTo>
                  <a:lnTo>
                    <a:pt x="0" y="29"/>
                  </a:lnTo>
                  <a:lnTo>
                    <a:pt x="0" y="31"/>
                  </a:lnTo>
                  <a:lnTo>
                    <a:pt x="0" y="33"/>
                  </a:lnTo>
                  <a:lnTo>
                    <a:pt x="2" y="34"/>
                  </a:lnTo>
                  <a:lnTo>
                    <a:pt x="4" y="36"/>
                  </a:lnTo>
                  <a:lnTo>
                    <a:pt x="5" y="36"/>
                  </a:lnTo>
                  <a:lnTo>
                    <a:pt x="7" y="34"/>
                  </a:lnTo>
                  <a:lnTo>
                    <a:pt x="37" y="9"/>
                  </a:lnTo>
                  <a:lnTo>
                    <a:pt x="39" y="7"/>
                  </a:lnTo>
                  <a:lnTo>
                    <a:pt x="40" y="5"/>
                  </a:lnTo>
                  <a:lnTo>
                    <a:pt x="40" y="5"/>
                  </a:lnTo>
                  <a:lnTo>
                    <a:pt x="39" y="2"/>
                  </a:lnTo>
                  <a:lnTo>
                    <a:pt x="37" y="0"/>
                  </a:lnTo>
                  <a:lnTo>
                    <a:pt x="35" y="0"/>
                  </a:lnTo>
                  <a:lnTo>
                    <a:pt x="33" y="0"/>
                  </a:lnTo>
                  <a:lnTo>
                    <a:pt x="32" y="0"/>
                  </a:lnTo>
                  <a:lnTo>
                    <a:pt x="2" y="2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89167" name="Freeform 79"/>
            <p:cNvSpPr>
              <a:spLocks/>
            </p:cNvSpPr>
            <p:nvPr/>
          </p:nvSpPr>
          <p:spPr bwMode="auto">
            <a:xfrm>
              <a:off x="1899" y="1295"/>
              <a:ext cx="20" cy="18"/>
            </a:xfrm>
            <a:custGeom>
              <a:avLst/>
              <a:gdLst>
                <a:gd name="T0" fmla="*/ 3 w 38"/>
                <a:gd name="T1" fmla="*/ 27 h 36"/>
                <a:gd name="T2" fmla="*/ 0 w 38"/>
                <a:gd name="T3" fmla="*/ 29 h 36"/>
                <a:gd name="T4" fmla="*/ 0 w 38"/>
                <a:gd name="T5" fmla="*/ 31 h 36"/>
                <a:gd name="T6" fmla="*/ 0 w 38"/>
                <a:gd name="T7" fmla="*/ 32 h 36"/>
                <a:gd name="T8" fmla="*/ 0 w 38"/>
                <a:gd name="T9" fmla="*/ 34 h 36"/>
                <a:gd name="T10" fmla="*/ 3 w 38"/>
                <a:gd name="T11" fmla="*/ 36 h 36"/>
                <a:gd name="T12" fmla="*/ 3 w 38"/>
                <a:gd name="T13" fmla="*/ 36 h 36"/>
                <a:gd name="T14" fmla="*/ 5 w 38"/>
                <a:gd name="T15" fmla="*/ 36 h 36"/>
                <a:gd name="T16" fmla="*/ 7 w 38"/>
                <a:gd name="T17" fmla="*/ 36 h 36"/>
                <a:gd name="T18" fmla="*/ 38 w 38"/>
                <a:gd name="T19" fmla="*/ 10 h 36"/>
                <a:gd name="T20" fmla="*/ 38 w 38"/>
                <a:gd name="T21" fmla="*/ 10 h 36"/>
                <a:gd name="T22" fmla="*/ 38 w 38"/>
                <a:gd name="T23" fmla="*/ 8 h 36"/>
                <a:gd name="T24" fmla="*/ 38 w 38"/>
                <a:gd name="T25" fmla="*/ 5 h 36"/>
                <a:gd name="T26" fmla="*/ 38 w 38"/>
                <a:gd name="T27" fmla="*/ 5 h 36"/>
                <a:gd name="T28" fmla="*/ 38 w 38"/>
                <a:gd name="T29" fmla="*/ 3 h 36"/>
                <a:gd name="T30" fmla="*/ 35 w 38"/>
                <a:gd name="T31" fmla="*/ 0 h 36"/>
                <a:gd name="T32" fmla="*/ 35 w 38"/>
                <a:gd name="T33" fmla="*/ 0 h 36"/>
                <a:gd name="T34" fmla="*/ 33 w 38"/>
                <a:gd name="T35" fmla="*/ 3 h 36"/>
                <a:gd name="T36" fmla="*/ 3 w 38"/>
                <a:gd name="T37" fmla="*/ 27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8" h="36">
                  <a:moveTo>
                    <a:pt x="3" y="27"/>
                  </a:moveTo>
                  <a:lnTo>
                    <a:pt x="0" y="29"/>
                  </a:lnTo>
                  <a:lnTo>
                    <a:pt x="0" y="31"/>
                  </a:lnTo>
                  <a:lnTo>
                    <a:pt x="0" y="32"/>
                  </a:lnTo>
                  <a:lnTo>
                    <a:pt x="0" y="34"/>
                  </a:lnTo>
                  <a:lnTo>
                    <a:pt x="3" y="36"/>
                  </a:lnTo>
                  <a:lnTo>
                    <a:pt x="3" y="36"/>
                  </a:lnTo>
                  <a:lnTo>
                    <a:pt x="5" y="36"/>
                  </a:lnTo>
                  <a:lnTo>
                    <a:pt x="7" y="36"/>
                  </a:lnTo>
                  <a:lnTo>
                    <a:pt x="38" y="10"/>
                  </a:lnTo>
                  <a:lnTo>
                    <a:pt x="38" y="10"/>
                  </a:lnTo>
                  <a:lnTo>
                    <a:pt x="38" y="8"/>
                  </a:lnTo>
                  <a:lnTo>
                    <a:pt x="38" y="5"/>
                  </a:lnTo>
                  <a:lnTo>
                    <a:pt x="38" y="5"/>
                  </a:lnTo>
                  <a:lnTo>
                    <a:pt x="38" y="3"/>
                  </a:lnTo>
                  <a:lnTo>
                    <a:pt x="35" y="0"/>
                  </a:lnTo>
                  <a:lnTo>
                    <a:pt x="35" y="0"/>
                  </a:lnTo>
                  <a:lnTo>
                    <a:pt x="33" y="3"/>
                  </a:lnTo>
                  <a:lnTo>
                    <a:pt x="3" y="2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89168" name="Freeform 80"/>
            <p:cNvSpPr>
              <a:spLocks/>
            </p:cNvSpPr>
            <p:nvPr/>
          </p:nvSpPr>
          <p:spPr bwMode="auto">
            <a:xfrm>
              <a:off x="1926" y="1273"/>
              <a:ext cx="19" cy="18"/>
            </a:xfrm>
            <a:custGeom>
              <a:avLst/>
              <a:gdLst>
                <a:gd name="T0" fmla="*/ 2 w 39"/>
                <a:gd name="T1" fmla="*/ 27 h 36"/>
                <a:gd name="T2" fmla="*/ 0 w 39"/>
                <a:gd name="T3" fmla="*/ 31 h 36"/>
                <a:gd name="T4" fmla="*/ 0 w 39"/>
                <a:gd name="T5" fmla="*/ 31 h 36"/>
                <a:gd name="T6" fmla="*/ 0 w 39"/>
                <a:gd name="T7" fmla="*/ 32 h 36"/>
                <a:gd name="T8" fmla="*/ 0 w 39"/>
                <a:gd name="T9" fmla="*/ 36 h 36"/>
                <a:gd name="T10" fmla="*/ 2 w 39"/>
                <a:gd name="T11" fmla="*/ 36 h 36"/>
                <a:gd name="T12" fmla="*/ 4 w 39"/>
                <a:gd name="T13" fmla="*/ 36 h 36"/>
                <a:gd name="T14" fmla="*/ 5 w 39"/>
                <a:gd name="T15" fmla="*/ 36 h 36"/>
                <a:gd name="T16" fmla="*/ 7 w 39"/>
                <a:gd name="T17" fmla="*/ 36 h 36"/>
                <a:gd name="T18" fmla="*/ 37 w 39"/>
                <a:gd name="T19" fmla="*/ 10 h 36"/>
                <a:gd name="T20" fmla="*/ 39 w 39"/>
                <a:gd name="T21" fmla="*/ 8 h 36"/>
                <a:gd name="T22" fmla="*/ 39 w 39"/>
                <a:gd name="T23" fmla="*/ 8 h 36"/>
                <a:gd name="T24" fmla="*/ 39 w 39"/>
                <a:gd name="T25" fmla="*/ 5 h 36"/>
                <a:gd name="T26" fmla="*/ 39 w 39"/>
                <a:gd name="T27" fmla="*/ 3 h 36"/>
                <a:gd name="T28" fmla="*/ 37 w 39"/>
                <a:gd name="T29" fmla="*/ 2 h 36"/>
                <a:gd name="T30" fmla="*/ 35 w 39"/>
                <a:gd name="T31" fmla="*/ 0 h 36"/>
                <a:gd name="T32" fmla="*/ 33 w 39"/>
                <a:gd name="T33" fmla="*/ 0 h 36"/>
                <a:gd name="T34" fmla="*/ 32 w 39"/>
                <a:gd name="T35" fmla="*/ 2 h 36"/>
                <a:gd name="T36" fmla="*/ 2 w 39"/>
                <a:gd name="T37" fmla="*/ 27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9" h="36">
                  <a:moveTo>
                    <a:pt x="2" y="27"/>
                  </a:moveTo>
                  <a:lnTo>
                    <a:pt x="0" y="31"/>
                  </a:lnTo>
                  <a:lnTo>
                    <a:pt x="0" y="31"/>
                  </a:lnTo>
                  <a:lnTo>
                    <a:pt x="0" y="32"/>
                  </a:lnTo>
                  <a:lnTo>
                    <a:pt x="0" y="36"/>
                  </a:lnTo>
                  <a:lnTo>
                    <a:pt x="2" y="36"/>
                  </a:lnTo>
                  <a:lnTo>
                    <a:pt x="4" y="36"/>
                  </a:lnTo>
                  <a:lnTo>
                    <a:pt x="5" y="36"/>
                  </a:lnTo>
                  <a:lnTo>
                    <a:pt x="7" y="36"/>
                  </a:lnTo>
                  <a:lnTo>
                    <a:pt x="37" y="10"/>
                  </a:lnTo>
                  <a:lnTo>
                    <a:pt x="39" y="8"/>
                  </a:lnTo>
                  <a:lnTo>
                    <a:pt x="39" y="8"/>
                  </a:lnTo>
                  <a:lnTo>
                    <a:pt x="39" y="5"/>
                  </a:lnTo>
                  <a:lnTo>
                    <a:pt x="39" y="3"/>
                  </a:lnTo>
                  <a:lnTo>
                    <a:pt x="37" y="2"/>
                  </a:lnTo>
                  <a:lnTo>
                    <a:pt x="35" y="0"/>
                  </a:lnTo>
                  <a:lnTo>
                    <a:pt x="33" y="0"/>
                  </a:lnTo>
                  <a:lnTo>
                    <a:pt x="32" y="2"/>
                  </a:lnTo>
                  <a:lnTo>
                    <a:pt x="2" y="2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89169" name="Freeform 81"/>
            <p:cNvSpPr>
              <a:spLocks/>
            </p:cNvSpPr>
            <p:nvPr/>
          </p:nvSpPr>
          <p:spPr bwMode="auto">
            <a:xfrm>
              <a:off x="1951" y="1251"/>
              <a:ext cx="20" cy="18"/>
            </a:xfrm>
            <a:custGeom>
              <a:avLst/>
              <a:gdLst>
                <a:gd name="T0" fmla="*/ 3 w 40"/>
                <a:gd name="T1" fmla="*/ 28 h 38"/>
                <a:gd name="T2" fmla="*/ 1 w 40"/>
                <a:gd name="T3" fmla="*/ 28 h 38"/>
                <a:gd name="T4" fmla="*/ 0 w 40"/>
                <a:gd name="T5" fmla="*/ 31 h 38"/>
                <a:gd name="T6" fmla="*/ 0 w 40"/>
                <a:gd name="T7" fmla="*/ 33 h 38"/>
                <a:gd name="T8" fmla="*/ 1 w 40"/>
                <a:gd name="T9" fmla="*/ 33 h 38"/>
                <a:gd name="T10" fmla="*/ 3 w 40"/>
                <a:gd name="T11" fmla="*/ 34 h 38"/>
                <a:gd name="T12" fmla="*/ 5 w 40"/>
                <a:gd name="T13" fmla="*/ 38 h 38"/>
                <a:gd name="T14" fmla="*/ 7 w 40"/>
                <a:gd name="T15" fmla="*/ 38 h 38"/>
                <a:gd name="T16" fmla="*/ 7 w 40"/>
                <a:gd name="T17" fmla="*/ 34 h 38"/>
                <a:gd name="T18" fmla="*/ 36 w 40"/>
                <a:gd name="T19" fmla="*/ 10 h 38"/>
                <a:gd name="T20" fmla="*/ 40 w 40"/>
                <a:gd name="T21" fmla="*/ 7 h 38"/>
                <a:gd name="T22" fmla="*/ 40 w 40"/>
                <a:gd name="T23" fmla="*/ 5 h 38"/>
                <a:gd name="T24" fmla="*/ 40 w 40"/>
                <a:gd name="T25" fmla="*/ 5 h 38"/>
                <a:gd name="T26" fmla="*/ 40 w 40"/>
                <a:gd name="T27" fmla="*/ 3 h 38"/>
                <a:gd name="T28" fmla="*/ 36 w 40"/>
                <a:gd name="T29" fmla="*/ 0 h 38"/>
                <a:gd name="T30" fmla="*/ 36 w 40"/>
                <a:gd name="T31" fmla="*/ 0 h 38"/>
                <a:gd name="T32" fmla="*/ 35 w 40"/>
                <a:gd name="T33" fmla="*/ 0 h 38"/>
                <a:gd name="T34" fmla="*/ 33 w 40"/>
                <a:gd name="T35" fmla="*/ 0 h 38"/>
                <a:gd name="T36" fmla="*/ 3 w 40"/>
                <a:gd name="T37" fmla="*/ 28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0" h="38">
                  <a:moveTo>
                    <a:pt x="3" y="28"/>
                  </a:moveTo>
                  <a:lnTo>
                    <a:pt x="1" y="28"/>
                  </a:lnTo>
                  <a:lnTo>
                    <a:pt x="0" y="31"/>
                  </a:lnTo>
                  <a:lnTo>
                    <a:pt x="0" y="33"/>
                  </a:lnTo>
                  <a:lnTo>
                    <a:pt x="1" y="33"/>
                  </a:lnTo>
                  <a:lnTo>
                    <a:pt x="3" y="34"/>
                  </a:lnTo>
                  <a:lnTo>
                    <a:pt x="5" y="38"/>
                  </a:lnTo>
                  <a:lnTo>
                    <a:pt x="7" y="38"/>
                  </a:lnTo>
                  <a:lnTo>
                    <a:pt x="7" y="34"/>
                  </a:lnTo>
                  <a:lnTo>
                    <a:pt x="36" y="10"/>
                  </a:lnTo>
                  <a:lnTo>
                    <a:pt x="40" y="7"/>
                  </a:lnTo>
                  <a:lnTo>
                    <a:pt x="40" y="5"/>
                  </a:lnTo>
                  <a:lnTo>
                    <a:pt x="40" y="5"/>
                  </a:lnTo>
                  <a:lnTo>
                    <a:pt x="40" y="3"/>
                  </a:lnTo>
                  <a:lnTo>
                    <a:pt x="36" y="0"/>
                  </a:lnTo>
                  <a:lnTo>
                    <a:pt x="36" y="0"/>
                  </a:lnTo>
                  <a:lnTo>
                    <a:pt x="35" y="0"/>
                  </a:lnTo>
                  <a:lnTo>
                    <a:pt x="33" y="0"/>
                  </a:lnTo>
                  <a:lnTo>
                    <a:pt x="3" y="2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89170" name="Freeform 82"/>
            <p:cNvSpPr>
              <a:spLocks/>
            </p:cNvSpPr>
            <p:nvPr/>
          </p:nvSpPr>
          <p:spPr bwMode="auto">
            <a:xfrm>
              <a:off x="1977" y="1228"/>
              <a:ext cx="19" cy="19"/>
            </a:xfrm>
            <a:custGeom>
              <a:avLst/>
              <a:gdLst>
                <a:gd name="T0" fmla="*/ 4 w 38"/>
                <a:gd name="T1" fmla="*/ 28 h 38"/>
                <a:gd name="T2" fmla="*/ 2 w 38"/>
                <a:gd name="T3" fmla="*/ 30 h 38"/>
                <a:gd name="T4" fmla="*/ 0 w 38"/>
                <a:gd name="T5" fmla="*/ 30 h 38"/>
                <a:gd name="T6" fmla="*/ 0 w 38"/>
                <a:gd name="T7" fmla="*/ 33 h 38"/>
                <a:gd name="T8" fmla="*/ 2 w 38"/>
                <a:gd name="T9" fmla="*/ 35 h 38"/>
                <a:gd name="T10" fmla="*/ 4 w 38"/>
                <a:gd name="T11" fmla="*/ 35 h 38"/>
                <a:gd name="T12" fmla="*/ 4 w 38"/>
                <a:gd name="T13" fmla="*/ 38 h 38"/>
                <a:gd name="T14" fmla="*/ 7 w 38"/>
                <a:gd name="T15" fmla="*/ 38 h 38"/>
                <a:gd name="T16" fmla="*/ 7 w 38"/>
                <a:gd name="T17" fmla="*/ 35 h 38"/>
                <a:gd name="T18" fmla="*/ 37 w 38"/>
                <a:gd name="T19" fmla="*/ 11 h 38"/>
                <a:gd name="T20" fmla="*/ 37 w 38"/>
                <a:gd name="T21" fmla="*/ 7 h 38"/>
                <a:gd name="T22" fmla="*/ 38 w 38"/>
                <a:gd name="T23" fmla="*/ 7 h 38"/>
                <a:gd name="T24" fmla="*/ 38 w 38"/>
                <a:gd name="T25" fmla="*/ 5 h 38"/>
                <a:gd name="T26" fmla="*/ 37 w 38"/>
                <a:gd name="T27" fmla="*/ 2 h 38"/>
                <a:gd name="T28" fmla="*/ 37 w 38"/>
                <a:gd name="T29" fmla="*/ 0 h 38"/>
                <a:gd name="T30" fmla="*/ 33 w 38"/>
                <a:gd name="T31" fmla="*/ 0 h 38"/>
                <a:gd name="T32" fmla="*/ 33 w 38"/>
                <a:gd name="T33" fmla="*/ 0 h 38"/>
                <a:gd name="T34" fmla="*/ 31 w 38"/>
                <a:gd name="T35" fmla="*/ 0 h 38"/>
                <a:gd name="T36" fmla="*/ 4 w 38"/>
                <a:gd name="T37" fmla="*/ 28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8" h="38">
                  <a:moveTo>
                    <a:pt x="4" y="28"/>
                  </a:moveTo>
                  <a:lnTo>
                    <a:pt x="2" y="30"/>
                  </a:lnTo>
                  <a:lnTo>
                    <a:pt x="0" y="30"/>
                  </a:lnTo>
                  <a:lnTo>
                    <a:pt x="0" y="33"/>
                  </a:lnTo>
                  <a:lnTo>
                    <a:pt x="2" y="35"/>
                  </a:lnTo>
                  <a:lnTo>
                    <a:pt x="4" y="35"/>
                  </a:lnTo>
                  <a:lnTo>
                    <a:pt x="4" y="38"/>
                  </a:lnTo>
                  <a:lnTo>
                    <a:pt x="7" y="38"/>
                  </a:lnTo>
                  <a:lnTo>
                    <a:pt x="7" y="35"/>
                  </a:lnTo>
                  <a:lnTo>
                    <a:pt x="37" y="11"/>
                  </a:lnTo>
                  <a:lnTo>
                    <a:pt x="37" y="7"/>
                  </a:lnTo>
                  <a:lnTo>
                    <a:pt x="38" y="7"/>
                  </a:lnTo>
                  <a:lnTo>
                    <a:pt x="38" y="5"/>
                  </a:lnTo>
                  <a:lnTo>
                    <a:pt x="37" y="2"/>
                  </a:lnTo>
                  <a:lnTo>
                    <a:pt x="37" y="0"/>
                  </a:lnTo>
                  <a:lnTo>
                    <a:pt x="33" y="0"/>
                  </a:lnTo>
                  <a:lnTo>
                    <a:pt x="33" y="0"/>
                  </a:lnTo>
                  <a:lnTo>
                    <a:pt x="31" y="0"/>
                  </a:lnTo>
                  <a:lnTo>
                    <a:pt x="4" y="2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89171" name="Freeform 83"/>
            <p:cNvSpPr>
              <a:spLocks/>
            </p:cNvSpPr>
            <p:nvPr/>
          </p:nvSpPr>
          <p:spPr bwMode="auto">
            <a:xfrm>
              <a:off x="2003" y="1206"/>
              <a:ext cx="19" cy="18"/>
            </a:xfrm>
            <a:custGeom>
              <a:avLst/>
              <a:gdLst>
                <a:gd name="T0" fmla="*/ 0 w 39"/>
                <a:gd name="T1" fmla="*/ 27 h 36"/>
                <a:gd name="T2" fmla="*/ 0 w 39"/>
                <a:gd name="T3" fmla="*/ 29 h 36"/>
                <a:gd name="T4" fmla="*/ 0 w 39"/>
                <a:gd name="T5" fmla="*/ 31 h 36"/>
                <a:gd name="T6" fmla="*/ 0 w 39"/>
                <a:gd name="T7" fmla="*/ 32 h 36"/>
                <a:gd name="T8" fmla="*/ 0 w 39"/>
                <a:gd name="T9" fmla="*/ 34 h 36"/>
                <a:gd name="T10" fmla="*/ 0 w 39"/>
                <a:gd name="T11" fmla="*/ 36 h 36"/>
                <a:gd name="T12" fmla="*/ 2 w 39"/>
                <a:gd name="T13" fmla="*/ 36 h 36"/>
                <a:gd name="T14" fmla="*/ 4 w 39"/>
                <a:gd name="T15" fmla="*/ 36 h 36"/>
                <a:gd name="T16" fmla="*/ 6 w 39"/>
                <a:gd name="T17" fmla="*/ 36 h 36"/>
                <a:gd name="T18" fmla="*/ 35 w 39"/>
                <a:gd name="T19" fmla="*/ 10 h 36"/>
                <a:gd name="T20" fmla="*/ 37 w 39"/>
                <a:gd name="T21" fmla="*/ 8 h 36"/>
                <a:gd name="T22" fmla="*/ 39 w 39"/>
                <a:gd name="T23" fmla="*/ 6 h 36"/>
                <a:gd name="T24" fmla="*/ 39 w 39"/>
                <a:gd name="T25" fmla="*/ 5 h 36"/>
                <a:gd name="T26" fmla="*/ 37 w 39"/>
                <a:gd name="T27" fmla="*/ 3 h 36"/>
                <a:gd name="T28" fmla="*/ 35 w 39"/>
                <a:gd name="T29" fmla="*/ 1 h 36"/>
                <a:gd name="T30" fmla="*/ 34 w 39"/>
                <a:gd name="T31" fmla="*/ 0 h 36"/>
                <a:gd name="T32" fmla="*/ 32 w 39"/>
                <a:gd name="T33" fmla="*/ 0 h 36"/>
                <a:gd name="T34" fmla="*/ 32 w 39"/>
                <a:gd name="T35" fmla="*/ 1 h 36"/>
                <a:gd name="T36" fmla="*/ 0 w 39"/>
                <a:gd name="T37" fmla="*/ 27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9" h="36">
                  <a:moveTo>
                    <a:pt x="0" y="27"/>
                  </a:moveTo>
                  <a:lnTo>
                    <a:pt x="0" y="29"/>
                  </a:lnTo>
                  <a:lnTo>
                    <a:pt x="0" y="31"/>
                  </a:lnTo>
                  <a:lnTo>
                    <a:pt x="0" y="32"/>
                  </a:lnTo>
                  <a:lnTo>
                    <a:pt x="0" y="34"/>
                  </a:lnTo>
                  <a:lnTo>
                    <a:pt x="0" y="36"/>
                  </a:lnTo>
                  <a:lnTo>
                    <a:pt x="2" y="36"/>
                  </a:lnTo>
                  <a:lnTo>
                    <a:pt x="4" y="36"/>
                  </a:lnTo>
                  <a:lnTo>
                    <a:pt x="6" y="36"/>
                  </a:lnTo>
                  <a:lnTo>
                    <a:pt x="35" y="10"/>
                  </a:lnTo>
                  <a:lnTo>
                    <a:pt x="37" y="8"/>
                  </a:lnTo>
                  <a:lnTo>
                    <a:pt x="39" y="6"/>
                  </a:lnTo>
                  <a:lnTo>
                    <a:pt x="39" y="5"/>
                  </a:lnTo>
                  <a:lnTo>
                    <a:pt x="37" y="3"/>
                  </a:lnTo>
                  <a:lnTo>
                    <a:pt x="35" y="1"/>
                  </a:lnTo>
                  <a:lnTo>
                    <a:pt x="34" y="0"/>
                  </a:lnTo>
                  <a:lnTo>
                    <a:pt x="32" y="0"/>
                  </a:lnTo>
                  <a:lnTo>
                    <a:pt x="32" y="1"/>
                  </a:lnTo>
                  <a:lnTo>
                    <a:pt x="0" y="2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89172" name="Freeform 84"/>
            <p:cNvSpPr>
              <a:spLocks/>
            </p:cNvSpPr>
            <p:nvPr/>
          </p:nvSpPr>
          <p:spPr bwMode="auto">
            <a:xfrm>
              <a:off x="2028" y="1183"/>
              <a:ext cx="19" cy="18"/>
            </a:xfrm>
            <a:custGeom>
              <a:avLst/>
              <a:gdLst>
                <a:gd name="T0" fmla="*/ 2 w 37"/>
                <a:gd name="T1" fmla="*/ 27 h 36"/>
                <a:gd name="T2" fmla="*/ 0 w 37"/>
                <a:gd name="T3" fmla="*/ 29 h 36"/>
                <a:gd name="T4" fmla="*/ 0 w 37"/>
                <a:gd name="T5" fmla="*/ 31 h 36"/>
                <a:gd name="T6" fmla="*/ 0 w 37"/>
                <a:gd name="T7" fmla="*/ 32 h 36"/>
                <a:gd name="T8" fmla="*/ 0 w 37"/>
                <a:gd name="T9" fmla="*/ 34 h 36"/>
                <a:gd name="T10" fmla="*/ 2 w 37"/>
                <a:gd name="T11" fmla="*/ 36 h 36"/>
                <a:gd name="T12" fmla="*/ 3 w 37"/>
                <a:gd name="T13" fmla="*/ 36 h 36"/>
                <a:gd name="T14" fmla="*/ 5 w 37"/>
                <a:gd name="T15" fmla="*/ 36 h 36"/>
                <a:gd name="T16" fmla="*/ 5 w 37"/>
                <a:gd name="T17" fmla="*/ 36 h 36"/>
                <a:gd name="T18" fmla="*/ 35 w 37"/>
                <a:gd name="T19" fmla="*/ 10 h 36"/>
                <a:gd name="T20" fmla="*/ 37 w 37"/>
                <a:gd name="T21" fmla="*/ 8 h 36"/>
                <a:gd name="T22" fmla="*/ 37 w 37"/>
                <a:gd name="T23" fmla="*/ 7 h 36"/>
                <a:gd name="T24" fmla="*/ 37 w 37"/>
                <a:gd name="T25" fmla="*/ 5 h 36"/>
                <a:gd name="T26" fmla="*/ 37 w 37"/>
                <a:gd name="T27" fmla="*/ 3 h 36"/>
                <a:gd name="T28" fmla="*/ 35 w 37"/>
                <a:gd name="T29" fmla="*/ 2 h 36"/>
                <a:gd name="T30" fmla="*/ 35 w 37"/>
                <a:gd name="T31" fmla="*/ 0 h 36"/>
                <a:gd name="T32" fmla="*/ 33 w 37"/>
                <a:gd name="T33" fmla="*/ 0 h 36"/>
                <a:gd name="T34" fmla="*/ 31 w 37"/>
                <a:gd name="T35" fmla="*/ 2 h 36"/>
                <a:gd name="T36" fmla="*/ 2 w 37"/>
                <a:gd name="T37" fmla="*/ 27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7" h="36">
                  <a:moveTo>
                    <a:pt x="2" y="27"/>
                  </a:moveTo>
                  <a:lnTo>
                    <a:pt x="0" y="29"/>
                  </a:lnTo>
                  <a:lnTo>
                    <a:pt x="0" y="31"/>
                  </a:lnTo>
                  <a:lnTo>
                    <a:pt x="0" y="32"/>
                  </a:lnTo>
                  <a:lnTo>
                    <a:pt x="0" y="34"/>
                  </a:lnTo>
                  <a:lnTo>
                    <a:pt x="2" y="36"/>
                  </a:lnTo>
                  <a:lnTo>
                    <a:pt x="3" y="36"/>
                  </a:lnTo>
                  <a:lnTo>
                    <a:pt x="5" y="36"/>
                  </a:lnTo>
                  <a:lnTo>
                    <a:pt x="5" y="36"/>
                  </a:lnTo>
                  <a:lnTo>
                    <a:pt x="35" y="10"/>
                  </a:lnTo>
                  <a:lnTo>
                    <a:pt x="37" y="8"/>
                  </a:lnTo>
                  <a:lnTo>
                    <a:pt x="37" y="7"/>
                  </a:lnTo>
                  <a:lnTo>
                    <a:pt x="37" y="5"/>
                  </a:lnTo>
                  <a:lnTo>
                    <a:pt x="37" y="3"/>
                  </a:lnTo>
                  <a:lnTo>
                    <a:pt x="35" y="2"/>
                  </a:lnTo>
                  <a:lnTo>
                    <a:pt x="35" y="0"/>
                  </a:lnTo>
                  <a:lnTo>
                    <a:pt x="33" y="0"/>
                  </a:lnTo>
                  <a:lnTo>
                    <a:pt x="31" y="2"/>
                  </a:lnTo>
                  <a:lnTo>
                    <a:pt x="2" y="2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89173" name="Freeform 85"/>
            <p:cNvSpPr>
              <a:spLocks/>
            </p:cNvSpPr>
            <p:nvPr/>
          </p:nvSpPr>
          <p:spPr bwMode="auto">
            <a:xfrm>
              <a:off x="2054" y="1161"/>
              <a:ext cx="19" cy="18"/>
            </a:xfrm>
            <a:custGeom>
              <a:avLst/>
              <a:gdLst>
                <a:gd name="T0" fmla="*/ 3 w 38"/>
                <a:gd name="T1" fmla="*/ 26 h 36"/>
                <a:gd name="T2" fmla="*/ 1 w 38"/>
                <a:gd name="T3" fmla="*/ 28 h 36"/>
                <a:gd name="T4" fmla="*/ 0 w 38"/>
                <a:gd name="T5" fmla="*/ 29 h 36"/>
                <a:gd name="T6" fmla="*/ 0 w 38"/>
                <a:gd name="T7" fmla="*/ 31 h 36"/>
                <a:gd name="T8" fmla="*/ 1 w 38"/>
                <a:gd name="T9" fmla="*/ 33 h 36"/>
                <a:gd name="T10" fmla="*/ 3 w 38"/>
                <a:gd name="T11" fmla="*/ 34 h 36"/>
                <a:gd name="T12" fmla="*/ 3 w 38"/>
                <a:gd name="T13" fmla="*/ 36 h 36"/>
                <a:gd name="T14" fmla="*/ 5 w 38"/>
                <a:gd name="T15" fmla="*/ 36 h 36"/>
                <a:gd name="T16" fmla="*/ 7 w 38"/>
                <a:gd name="T17" fmla="*/ 34 h 36"/>
                <a:gd name="T18" fmla="*/ 36 w 38"/>
                <a:gd name="T19" fmla="*/ 9 h 36"/>
                <a:gd name="T20" fmla="*/ 38 w 38"/>
                <a:gd name="T21" fmla="*/ 7 h 36"/>
                <a:gd name="T22" fmla="*/ 38 w 38"/>
                <a:gd name="T23" fmla="*/ 5 h 36"/>
                <a:gd name="T24" fmla="*/ 38 w 38"/>
                <a:gd name="T25" fmla="*/ 3 h 36"/>
                <a:gd name="T26" fmla="*/ 38 w 38"/>
                <a:gd name="T27" fmla="*/ 2 h 36"/>
                <a:gd name="T28" fmla="*/ 36 w 38"/>
                <a:gd name="T29" fmla="*/ 0 h 36"/>
                <a:gd name="T30" fmla="*/ 36 w 38"/>
                <a:gd name="T31" fmla="*/ 0 h 36"/>
                <a:gd name="T32" fmla="*/ 33 w 38"/>
                <a:gd name="T33" fmla="*/ 0 h 36"/>
                <a:gd name="T34" fmla="*/ 33 w 38"/>
                <a:gd name="T35" fmla="*/ 0 h 36"/>
                <a:gd name="T36" fmla="*/ 3 w 38"/>
                <a:gd name="T37" fmla="*/ 26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8" h="36">
                  <a:moveTo>
                    <a:pt x="3" y="26"/>
                  </a:moveTo>
                  <a:lnTo>
                    <a:pt x="1" y="28"/>
                  </a:lnTo>
                  <a:lnTo>
                    <a:pt x="0" y="29"/>
                  </a:lnTo>
                  <a:lnTo>
                    <a:pt x="0" y="31"/>
                  </a:lnTo>
                  <a:lnTo>
                    <a:pt x="1" y="33"/>
                  </a:lnTo>
                  <a:lnTo>
                    <a:pt x="3" y="34"/>
                  </a:lnTo>
                  <a:lnTo>
                    <a:pt x="3" y="36"/>
                  </a:lnTo>
                  <a:lnTo>
                    <a:pt x="5" y="36"/>
                  </a:lnTo>
                  <a:lnTo>
                    <a:pt x="7" y="34"/>
                  </a:lnTo>
                  <a:lnTo>
                    <a:pt x="36" y="9"/>
                  </a:lnTo>
                  <a:lnTo>
                    <a:pt x="38" y="7"/>
                  </a:lnTo>
                  <a:lnTo>
                    <a:pt x="38" y="5"/>
                  </a:lnTo>
                  <a:lnTo>
                    <a:pt x="38" y="3"/>
                  </a:lnTo>
                  <a:lnTo>
                    <a:pt x="38" y="2"/>
                  </a:lnTo>
                  <a:lnTo>
                    <a:pt x="36" y="0"/>
                  </a:lnTo>
                  <a:lnTo>
                    <a:pt x="36" y="0"/>
                  </a:lnTo>
                  <a:lnTo>
                    <a:pt x="33" y="0"/>
                  </a:lnTo>
                  <a:lnTo>
                    <a:pt x="33" y="0"/>
                  </a:lnTo>
                  <a:lnTo>
                    <a:pt x="3" y="2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89174" name="Freeform 86"/>
            <p:cNvSpPr>
              <a:spLocks/>
            </p:cNvSpPr>
            <p:nvPr/>
          </p:nvSpPr>
          <p:spPr bwMode="auto">
            <a:xfrm>
              <a:off x="2080" y="1139"/>
              <a:ext cx="19" cy="18"/>
            </a:xfrm>
            <a:custGeom>
              <a:avLst/>
              <a:gdLst>
                <a:gd name="T0" fmla="*/ 2 w 38"/>
                <a:gd name="T1" fmla="*/ 26 h 36"/>
                <a:gd name="T2" fmla="*/ 0 w 38"/>
                <a:gd name="T3" fmla="*/ 28 h 36"/>
                <a:gd name="T4" fmla="*/ 0 w 38"/>
                <a:gd name="T5" fmla="*/ 30 h 36"/>
                <a:gd name="T6" fmla="*/ 0 w 38"/>
                <a:gd name="T7" fmla="*/ 31 h 36"/>
                <a:gd name="T8" fmla="*/ 0 w 38"/>
                <a:gd name="T9" fmla="*/ 33 h 36"/>
                <a:gd name="T10" fmla="*/ 2 w 38"/>
                <a:gd name="T11" fmla="*/ 35 h 36"/>
                <a:gd name="T12" fmla="*/ 3 w 38"/>
                <a:gd name="T13" fmla="*/ 36 h 36"/>
                <a:gd name="T14" fmla="*/ 5 w 38"/>
                <a:gd name="T15" fmla="*/ 36 h 36"/>
                <a:gd name="T16" fmla="*/ 7 w 38"/>
                <a:gd name="T17" fmla="*/ 35 h 36"/>
                <a:gd name="T18" fmla="*/ 36 w 38"/>
                <a:gd name="T19" fmla="*/ 9 h 36"/>
                <a:gd name="T20" fmla="*/ 38 w 38"/>
                <a:gd name="T21" fmla="*/ 7 h 36"/>
                <a:gd name="T22" fmla="*/ 38 w 38"/>
                <a:gd name="T23" fmla="*/ 5 h 36"/>
                <a:gd name="T24" fmla="*/ 38 w 38"/>
                <a:gd name="T25" fmla="*/ 4 h 36"/>
                <a:gd name="T26" fmla="*/ 38 w 38"/>
                <a:gd name="T27" fmla="*/ 2 h 36"/>
                <a:gd name="T28" fmla="*/ 36 w 38"/>
                <a:gd name="T29" fmla="*/ 0 h 36"/>
                <a:gd name="T30" fmla="*/ 35 w 38"/>
                <a:gd name="T31" fmla="*/ 0 h 36"/>
                <a:gd name="T32" fmla="*/ 33 w 38"/>
                <a:gd name="T33" fmla="*/ 0 h 36"/>
                <a:gd name="T34" fmla="*/ 31 w 38"/>
                <a:gd name="T35" fmla="*/ 0 h 36"/>
                <a:gd name="T36" fmla="*/ 2 w 38"/>
                <a:gd name="T37" fmla="*/ 26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8" h="36">
                  <a:moveTo>
                    <a:pt x="2" y="26"/>
                  </a:moveTo>
                  <a:lnTo>
                    <a:pt x="0" y="28"/>
                  </a:lnTo>
                  <a:lnTo>
                    <a:pt x="0" y="30"/>
                  </a:lnTo>
                  <a:lnTo>
                    <a:pt x="0" y="31"/>
                  </a:lnTo>
                  <a:lnTo>
                    <a:pt x="0" y="33"/>
                  </a:lnTo>
                  <a:lnTo>
                    <a:pt x="2" y="35"/>
                  </a:lnTo>
                  <a:lnTo>
                    <a:pt x="3" y="36"/>
                  </a:lnTo>
                  <a:lnTo>
                    <a:pt x="5" y="36"/>
                  </a:lnTo>
                  <a:lnTo>
                    <a:pt x="7" y="35"/>
                  </a:lnTo>
                  <a:lnTo>
                    <a:pt x="36" y="9"/>
                  </a:lnTo>
                  <a:lnTo>
                    <a:pt x="38" y="7"/>
                  </a:lnTo>
                  <a:lnTo>
                    <a:pt x="38" y="5"/>
                  </a:lnTo>
                  <a:lnTo>
                    <a:pt x="38" y="4"/>
                  </a:lnTo>
                  <a:lnTo>
                    <a:pt x="38" y="2"/>
                  </a:lnTo>
                  <a:lnTo>
                    <a:pt x="36" y="0"/>
                  </a:lnTo>
                  <a:lnTo>
                    <a:pt x="35" y="0"/>
                  </a:lnTo>
                  <a:lnTo>
                    <a:pt x="33" y="0"/>
                  </a:lnTo>
                  <a:lnTo>
                    <a:pt x="31" y="0"/>
                  </a:lnTo>
                  <a:lnTo>
                    <a:pt x="2" y="2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89175" name="Freeform 87"/>
            <p:cNvSpPr>
              <a:spLocks/>
            </p:cNvSpPr>
            <p:nvPr/>
          </p:nvSpPr>
          <p:spPr bwMode="auto">
            <a:xfrm>
              <a:off x="2105" y="1115"/>
              <a:ext cx="20" cy="18"/>
            </a:xfrm>
            <a:custGeom>
              <a:avLst/>
              <a:gdLst>
                <a:gd name="T0" fmla="*/ 4 w 41"/>
                <a:gd name="T1" fmla="*/ 27 h 36"/>
                <a:gd name="T2" fmla="*/ 2 w 41"/>
                <a:gd name="T3" fmla="*/ 29 h 36"/>
                <a:gd name="T4" fmla="*/ 0 w 41"/>
                <a:gd name="T5" fmla="*/ 31 h 36"/>
                <a:gd name="T6" fmla="*/ 0 w 41"/>
                <a:gd name="T7" fmla="*/ 33 h 36"/>
                <a:gd name="T8" fmla="*/ 2 w 41"/>
                <a:gd name="T9" fmla="*/ 34 h 36"/>
                <a:gd name="T10" fmla="*/ 4 w 41"/>
                <a:gd name="T11" fmla="*/ 36 h 36"/>
                <a:gd name="T12" fmla="*/ 6 w 41"/>
                <a:gd name="T13" fmla="*/ 36 h 36"/>
                <a:gd name="T14" fmla="*/ 7 w 41"/>
                <a:gd name="T15" fmla="*/ 36 h 36"/>
                <a:gd name="T16" fmla="*/ 9 w 41"/>
                <a:gd name="T17" fmla="*/ 36 h 36"/>
                <a:gd name="T18" fmla="*/ 37 w 41"/>
                <a:gd name="T19" fmla="*/ 10 h 36"/>
                <a:gd name="T20" fmla="*/ 39 w 41"/>
                <a:gd name="T21" fmla="*/ 8 h 36"/>
                <a:gd name="T22" fmla="*/ 41 w 41"/>
                <a:gd name="T23" fmla="*/ 7 h 36"/>
                <a:gd name="T24" fmla="*/ 41 w 41"/>
                <a:gd name="T25" fmla="*/ 5 h 36"/>
                <a:gd name="T26" fmla="*/ 39 w 41"/>
                <a:gd name="T27" fmla="*/ 3 h 36"/>
                <a:gd name="T28" fmla="*/ 37 w 41"/>
                <a:gd name="T29" fmla="*/ 2 h 36"/>
                <a:gd name="T30" fmla="*/ 35 w 41"/>
                <a:gd name="T31" fmla="*/ 0 h 36"/>
                <a:gd name="T32" fmla="*/ 34 w 41"/>
                <a:gd name="T33" fmla="*/ 0 h 36"/>
                <a:gd name="T34" fmla="*/ 32 w 41"/>
                <a:gd name="T35" fmla="*/ 2 h 36"/>
                <a:gd name="T36" fmla="*/ 4 w 41"/>
                <a:gd name="T37" fmla="*/ 27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1" h="36">
                  <a:moveTo>
                    <a:pt x="4" y="27"/>
                  </a:moveTo>
                  <a:lnTo>
                    <a:pt x="2" y="29"/>
                  </a:lnTo>
                  <a:lnTo>
                    <a:pt x="0" y="31"/>
                  </a:lnTo>
                  <a:lnTo>
                    <a:pt x="0" y="33"/>
                  </a:lnTo>
                  <a:lnTo>
                    <a:pt x="2" y="34"/>
                  </a:lnTo>
                  <a:lnTo>
                    <a:pt x="4" y="36"/>
                  </a:lnTo>
                  <a:lnTo>
                    <a:pt x="6" y="36"/>
                  </a:lnTo>
                  <a:lnTo>
                    <a:pt x="7" y="36"/>
                  </a:lnTo>
                  <a:lnTo>
                    <a:pt x="9" y="36"/>
                  </a:lnTo>
                  <a:lnTo>
                    <a:pt x="37" y="10"/>
                  </a:lnTo>
                  <a:lnTo>
                    <a:pt x="39" y="8"/>
                  </a:lnTo>
                  <a:lnTo>
                    <a:pt x="41" y="7"/>
                  </a:lnTo>
                  <a:lnTo>
                    <a:pt x="41" y="5"/>
                  </a:lnTo>
                  <a:lnTo>
                    <a:pt x="39" y="3"/>
                  </a:lnTo>
                  <a:lnTo>
                    <a:pt x="37" y="2"/>
                  </a:lnTo>
                  <a:lnTo>
                    <a:pt x="35" y="0"/>
                  </a:lnTo>
                  <a:lnTo>
                    <a:pt x="34" y="0"/>
                  </a:lnTo>
                  <a:lnTo>
                    <a:pt x="32" y="2"/>
                  </a:lnTo>
                  <a:lnTo>
                    <a:pt x="4" y="2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89176" name="Freeform 88"/>
            <p:cNvSpPr>
              <a:spLocks/>
            </p:cNvSpPr>
            <p:nvPr/>
          </p:nvSpPr>
          <p:spPr bwMode="auto">
            <a:xfrm>
              <a:off x="2131" y="1093"/>
              <a:ext cx="20" cy="18"/>
            </a:xfrm>
            <a:custGeom>
              <a:avLst/>
              <a:gdLst>
                <a:gd name="T0" fmla="*/ 1 w 38"/>
                <a:gd name="T1" fmla="*/ 28 h 36"/>
                <a:gd name="T2" fmla="*/ 0 w 38"/>
                <a:gd name="T3" fmla="*/ 29 h 36"/>
                <a:gd name="T4" fmla="*/ 0 w 38"/>
                <a:gd name="T5" fmla="*/ 31 h 36"/>
                <a:gd name="T6" fmla="*/ 0 w 38"/>
                <a:gd name="T7" fmla="*/ 34 h 36"/>
                <a:gd name="T8" fmla="*/ 0 w 38"/>
                <a:gd name="T9" fmla="*/ 34 h 36"/>
                <a:gd name="T10" fmla="*/ 1 w 38"/>
                <a:gd name="T11" fmla="*/ 36 h 36"/>
                <a:gd name="T12" fmla="*/ 1 w 38"/>
                <a:gd name="T13" fmla="*/ 36 h 36"/>
                <a:gd name="T14" fmla="*/ 3 w 38"/>
                <a:gd name="T15" fmla="*/ 36 h 36"/>
                <a:gd name="T16" fmla="*/ 5 w 38"/>
                <a:gd name="T17" fmla="*/ 36 h 36"/>
                <a:gd name="T18" fmla="*/ 35 w 38"/>
                <a:gd name="T19" fmla="*/ 10 h 36"/>
                <a:gd name="T20" fmla="*/ 36 w 38"/>
                <a:gd name="T21" fmla="*/ 9 h 36"/>
                <a:gd name="T22" fmla="*/ 38 w 38"/>
                <a:gd name="T23" fmla="*/ 7 h 36"/>
                <a:gd name="T24" fmla="*/ 38 w 38"/>
                <a:gd name="T25" fmla="*/ 5 h 36"/>
                <a:gd name="T26" fmla="*/ 36 w 38"/>
                <a:gd name="T27" fmla="*/ 4 h 36"/>
                <a:gd name="T28" fmla="*/ 35 w 38"/>
                <a:gd name="T29" fmla="*/ 2 h 36"/>
                <a:gd name="T30" fmla="*/ 33 w 38"/>
                <a:gd name="T31" fmla="*/ 0 h 36"/>
                <a:gd name="T32" fmla="*/ 31 w 38"/>
                <a:gd name="T33" fmla="*/ 0 h 36"/>
                <a:gd name="T34" fmla="*/ 31 w 38"/>
                <a:gd name="T35" fmla="*/ 2 h 36"/>
                <a:gd name="T36" fmla="*/ 1 w 38"/>
                <a:gd name="T37" fmla="*/ 28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8" h="36">
                  <a:moveTo>
                    <a:pt x="1" y="28"/>
                  </a:moveTo>
                  <a:lnTo>
                    <a:pt x="0" y="29"/>
                  </a:lnTo>
                  <a:lnTo>
                    <a:pt x="0" y="31"/>
                  </a:lnTo>
                  <a:lnTo>
                    <a:pt x="0" y="34"/>
                  </a:lnTo>
                  <a:lnTo>
                    <a:pt x="0" y="34"/>
                  </a:lnTo>
                  <a:lnTo>
                    <a:pt x="1" y="36"/>
                  </a:lnTo>
                  <a:lnTo>
                    <a:pt x="1" y="36"/>
                  </a:lnTo>
                  <a:lnTo>
                    <a:pt x="3" y="36"/>
                  </a:lnTo>
                  <a:lnTo>
                    <a:pt x="5" y="36"/>
                  </a:lnTo>
                  <a:lnTo>
                    <a:pt x="35" y="10"/>
                  </a:lnTo>
                  <a:lnTo>
                    <a:pt x="36" y="9"/>
                  </a:lnTo>
                  <a:lnTo>
                    <a:pt x="38" y="7"/>
                  </a:lnTo>
                  <a:lnTo>
                    <a:pt x="38" y="5"/>
                  </a:lnTo>
                  <a:lnTo>
                    <a:pt x="36" y="4"/>
                  </a:lnTo>
                  <a:lnTo>
                    <a:pt x="35" y="2"/>
                  </a:lnTo>
                  <a:lnTo>
                    <a:pt x="33" y="0"/>
                  </a:lnTo>
                  <a:lnTo>
                    <a:pt x="31" y="0"/>
                  </a:lnTo>
                  <a:lnTo>
                    <a:pt x="31" y="2"/>
                  </a:lnTo>
                  <a:lnTo>
                    <a:pt x="1" y="2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89177" name="Freeform 89"/>
            <p:cNvSpPr>
              <a:spLocks/>
            </p:cNvSpPr>
            <p:nvPr/>
          </p:nvSpPr>
          <p:spPr bwMode="auto">
            <a:xfrm>
              <a:off x="2157" y="1072"/>
              <a:ext cx="19" cy="17"/>
            </a:xfrm>
            <a:custGeom>
              <a:avLst/>
              <a:gdLst>
                <a:gd name="T0" fmla="*/ 2 w 39"/>
                <a:gd name="T1" fmla="*/ 24 h 34"/>
                <a:gd name="T2" fmla="*/ 0 w 39"/>
                <a:gd name="T3" fmla="*/ 28 h 34"/>
                <a:gd name="T4" fmla="*/ 0 w 39"/>
                <a:gd name="T5" fmla="*/ 29 h 34"/>
                <a:gd name="T6" fmla="*/ 0 w 39"/>
                <a:gd name="T7" fmla="*/ 29 h 34"/>
                <a:gd name="T8" fmla="*/ 0 w 39"/>
                <a:gd name="T9" fmla="*/ 33 h 34"/>
                <a:gd name="T10" fmla="*/ 2 w 39"/>
                <a:gd name="T11" fmla="*/ 34 h 34"/>
                <a:gd name="T12" fmla="*/ 4 w 39"/>
                <a:gd name="T13" fmla="*/ 34 h 34"/>
                <a:gd name="T14" fmla="*/ 6 w 39"/>
                <a:gd name="T15" fmla="*/ 34 h 34"/>
                <a:gd name="T16" fmla="*/ 7 w 39"/>
                <a:gd name="T17" fmla="*/ 34 h 34"/>
                <a:gd name="T18" fmla="*/ 37 w 39"/>
                <a:gd name="T19" fmla="*/ 7 h 34"/>
                <a:gd name="T20" fmla="*/ 39 w 39"/>
                <a:gd name="T21" fmla="*/ 5 h 34"/>
                <a:gd name="T22" fmla="*/ 39 w 39"/>
                <a:gd name="T23" fmla="*/ 5 h 34"/>
                <a:gd name="T24" fmla="*/ 39 w 39"/>
                <a:gd name="T25" fmla="*/ 2 h 34"/>
                <a:gd name="T26" fmla="*/ 39 w 39"/>
                <a:gd name="T27" fmla="*/ 0 h 34"/>
                <a:gd name="T28" fmla="*/ 37 w 39"/>
                <a:gd name="T29" fmla="*/ 0 h 34"/>
                <a:gd name="T30" fmla="*/ 35 w 39"/>
                <a:gd name="T31" fmla="*/ 0 h 34"/>
                <a:gd name="T32" fmla="*/ 33 w 39"/>
                <a:gd name="T33" fmla="*/ 0 h 34"/>
                <a:gd name="T34" fmla="*/ 32 w 39"/>
                <a:gd name="T35" fmla="*/ 0 h 34"/>
                <a:gd name="T36" fmla="*/ 2 w 39"/>
                <a:gd name="T37" fmla="*/ 24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9" h="34">
                  <a:moveTo>
                    <a:pt x="2" y="24"/>
                  </a:moveTo>
                  <a:lnTo>
                    <a:pt x="0" y="28"/>
                  </a:lnTo>
                  <a:lnTo>
                    <a:pt x="0" y="29"/>
                  </a:lnTo>
                  <a:lnTo>
                    <a:pt x="0" y="29"/>
                  </a:lnTo>
                  <a:lnTo>
                    <a:pt x="0" y="33"/>
                  </a:lnTo>
                  <a:lnTo>
                    <a:pt x="2" y="34"/>
                  </a:lnTo>
                  <a:lnTo>
                    <a:pt x="4" y="34"/>
                  </a:lnTo>
                  <a:lnTo>
                    <a:pt x="6" y="34"/>
                  </a:lnTo>
                  <a:lnTo>
                    <a:pt x="7" y="34"/>
                  </a:lnTo>
                  <a:lnTo>
                    <a:pt x="37" y="7"/>
                  </a:lnTo>
                  <a:lnTo>
                    <a:pt x="39" y="5"/>
                  </a:lnTo>
                  <a:lnTo>
                    <a:pt x="39" y="5"/>
                  </a:lnTo>
                  <a:lnTo>
                    <a:pt x="39" y="2"/>
                  </a:lnTo>
                  <a:lnTo>
                    <a:pt x="39" y="0"/>
                  </a:lnTo>
                  <a:lnTo>
                    <a:pt x="37" y="0"/>
                  </a:lnTo>
                  <a:lnTo>
                    <a:pt x="35" y="0"/>
                  </a:lnTo>
                  <a:lnTo>
                    <a:pt x="33" y="0"/>
                  </a:lnTo>
                  <a:lnTo>
                    <a:pt x="32" y="0"/>
                  </a:lnTo>
                  <a:lnTo>
                    <a:pt x="2" y="2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89178" name="Freeform 90"/>
            <p:cNvSpPr>
              <a:spLocks/>
            </p:cNvSpPr>
            <p:nvPr/>
          </p:nvSpPr>
          <p:spPr bwMode="auto">
            <a:xfrm>
              <a:off x="2182" y="1049"/>
              <a:ext cx="20" cy="17"/>
            </a:xfrm>
            <a:custGeom>
              <a:avLst/>
              <a:gdLst>
                <a:gd name="T0" fmla="*/ 3 w 40"/>
                <a:gd name="T1" fmla="*/ 24 h 35"/>
                <a:gd name="T2" fmla="*/ 2 w 40"/>
                <a:gd name="T3" fmla="*/ 26 h 35"/>
                <a:gd name="T4" fmla="*/ 0 w 40"/>
                <a:gd name="T5" fmla="*/ 28 h 35"/>
                <a:gd name="T6" fmla="*/ 0 w 40"/>
                <a:gd name="T7" fmla="*/ 30 h 35"/>
                <a:gd name="T8" fmla="*/ 2 w 40"/>
                <a:gd name="T9" fmla="*/ 31 h 35"/>
                <a:gd name="T10" fmla="*/ 3 w 40"/>
                <a:gd name="T11" fmla="*/ 33 h 35"/>
                <a:gd name="T12" fmla="*/ 5 w 40"/>
                <a:gd name="T13" fmla="*/ 35 h 35"/>
                <a:gd name="T14" fmla="*/ 7 w 40"/>
                <a:gd name="T15" fmla="*/ 35 h 35"/>
                <a:gd name="T16" fmla="*/ 9 w 40"/>
                <a:gd name="T17" fmla="*/ 33 h 35"/>
                <a:gd name="T18" fmla="*/ 38 w 40"/>
                <a:gd name="T19" fmla="*/ 7 h 35"/>
                <a:gd name="T20" fmla="*/ 40 w 40"/>
                <a:gd name="T21" fmla="*/ 7 h 35"/>
                <a:gd name="T22" fmla="*/ 40 w 40"/>
                <a:gd name="T23" fmla="*/ 5 h 35"/>
                <a:gd name="T24" fmla="*/ 40 w 40"/>
                <a:gd name="T25" fmla="*/ 2 h 35"/>
                <a:gd name="T26" fmla="*/ 40 w 40"/>
                <a:gd name="T27" fmla="*/ 2 h 35"/>
                <a:gd name="T28" fmla="*/ 38 w 40"/>
                <a:gd name="T29" fmla="*/ 0 h 35"/>
                <a:gd name="T30" fmla="*/ 37 w 40"/>
                <a:gd name="T31" fmla="*/ 0 h 35"/>
                <a:gd name="T32" fmla="*/ 35 w 40"/>
                <a:gd name="T33" fmla="*/ 0 h 35"/>
                <a:gd name="T34" fmla="*/ 33 w 40"/>
                <a:gd name="T35" fmla="*/ 0 h 35"/>
                <a:gd name="T36" fmla="*/ 3 w 40"/>
                <a:gd name="T37" fmla="*/ 24 h 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0" h="35">
                  <a:moveTo>
                    <a:pt x="3" y="24"/>
                  </a:moveTo>
                  <a:lnTo>
                    <a:pt x="2" y="26"/>
                  </a:lnTo>
                  <a:lnTo>
                    <a:pt x="0" y="28"/>
                  </a:lnTo>
                  <a:lnTo>
                    <a:pt x="0" y="30"/>
                  </a:lnTo>
                  <a:lnTo>
                    <a:pt x="2" y="31"/>
                  </a:lnTo>
                  <a:lnTo>
                    <a:pt x="3" y="33"/>
                  </a:lnTo>
                  <a:lnTo>
                    <a:pt x="5" y="35"/>
                  </a:lnTo>
                  <a:lnTo>
                    <a:pt x="7" y="35"/>
                  </a:lnTo>
                  <a:lnTo>
                    <a:pt x="9" y="33"/>
                  </a:lnTo>
                  <a:lnTo>
                    <a:pt x="38" y="7"/>
                  </a:lnTo>
                  <a:lnTo>
                    <a:pt x="40" y="7"/>
                  </a:lnTo>
                  <a:lnTo>
                    <a:pt x="40" y="5"/>
                  </a:lnTo>
                  <a:lnTo>
                    <a:pt x="40" y="2"/>
                  </a:lnTo>
                  <a:lnTo>
                    <a:pt x="40" y="2"/>
                  </a:lnTo>
                  <a:lnTo>
                    <a:pt x="38" y="0"/>
                  </a:lnTo>
                  <a:lnTo>
                    <a:pt x="37" y="0"/>
                  </a:lnTo>
                  <a:lnTo>
                    <a:pt x="35" y="0"/>
                  </a:lnTo>
                  <a:lnTo>
                    <a:pt x="33" y="0"/>
                  </a:lnTo>
                  <a:lnTo>
                    <a:pt x="3" y="2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89179" name="Freeform 91"/>
            <p:cNvSpPr>
              <a:spLocks/>
            </p:cNvSpPr>
            <p:nvPr/>
          </p:nvSpPr>
          <p:spPr bwMode="auto">
            <a:xfrm>
              <a:off x="2208" y="1026"/>
              <a:ext cx="19" cy="17"/>
            </a:xfrm>
            <a:custGeom>
              <a:avLst/>
              <a:gdLst>
                <a:gd name="T0" fmla="*/ 4 w 39"/>
                <a:gd name="T1" fmla="*/ 26 h 34"/>
                <a:gd name="T2" fmla="*/ 2 w 39"/>
                <a:gd name="T3" fmla="*/ 27 h 34"/>
                <a:gd name="T4" fmla="*/ 0 w 39"/>
                <a:gd name="T5" fmla="*/ 31 h 34"/>
                <a:gd name="T6" fmla="*/ 0 w 39"/>
                <a:gd name="T7" fmla="*/ 31 h 34"/>
                <a:gd name="T8" fmla="*/ 2 w 39"/>
                <a:gd name="T9" fmla="*/ 33 h 34"/>
                <a:gd name="T10" fmla="*/ 4 w 39"/>
                <a:gd name="T11" fmla="*/ 34 h 34"/>
                <a:gd name="T12" fmla="*/ 4 w 39"/>
                <a:gd name="T13" fmla="*/ 34 h 34"/>
                <a:gd name="T14" fmla="*/ 7 w 39"/>
                <a:gd name="T15" fmla="*/ 34 h 34"/>
                <a:gd name="T16" fmla="*/ 7 w 39"/>
                <a:gd name="T17" fmla="*/ 34 h 34"/>
                <a:gd name="T18" fmla="*/ 37 w 39"/>
                <a:gd name="T19" fmla="*/ 10 h 34"/>
                <a:gd name="T20" fmla="*/ 37 w 39"/>
                <a:gd name="T21" fmla="*/ 8 h 34"/>
                <a:gd name="T22" fmla="*/ 39 w 39"/>
                <a:gd name="T23" fmla="*/ 5 h 34"/>
                <a:gd name="T24" fmla="*/ 39 w 39"/>
                <a:gd name="T25" fmla="*/ 5 h 34"/>
                <a:gd name="T26" fmla="*/ 37 w 39"/>
                <a:gd name="T27" fmla="*/ 3 h 34"/>
                <a:gd name="T28" fmla="*/ 37 w 39"/>
                <a:gd name="T29" fmla="*/ 2 h 34"/>
                <a:gd name="T30" fmla="*/ 33 w 39"/>
                <a:gd name="T31" fmla="*/ 0 h 34"/>
                <a:gd name="T32" fmla="*/ 33 w 39"/>
                <a:gd name="T33" fmla="*/ 0 h 34"/>
                <a:gd name="T34" fmla="*/ 32 w 39"/>
                <a:gd name="T35" fmla="*/ 2 h 34"/>
                <a:gd name="T36" fmla="*/ 4 w 39"/>
                <a:gd name="T37" fmla="*/ 26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9" h="34">
                  <a:moveTo>
                    <a:pt x="4" y="26"/>
                  </a:moveTo>
                  <a:lnTo>
                    <a:pt x="2" y="27"/>
                  </a:lnTo>
                  <a:lnTo>
                    <a:pt x="0" y="31"/>
                  </a:lnTo>
                  <a:lnTo>
                    <a:pt x="0" y="31"/>
                  </a:lnTo>
                  <a:lnTo>
                    <a:pt x="2" y="33"/>
                  </a:lnTo>
                  <a:lnTo>
                    <a:pt x="4" y="34"/>
                  </a:lnTo>
                  <a:lnTo>
                    <a:pt x="4" y="34"/>
                  </a:lnTo>
                  <a:lnTo>
                    <a:pt x="7" y="34"/>
                  </a:lnTo>
                  <a:lnTo>
                    <a:pt x="7" y="34"/>
                  </a:lnTo>
                  <a:lnTo>
                    <a:pt x="37" y="10"/>
                  </a:lnTo>
                  <a:lnTo>
                    <a:pt x="37" y="8"/>
                  </a:lnTo>
                  <a:lnTo>
                    <a:pt x="39" y="5"/>
                  </a:lnTo>
                  <a:lnTo>
                    <a:pt x="39" y="5"/>
                  </a:lnTo>
                  <a:lnTo>
                    <a:pt x="37" y="3"/>
                  </a:lnTo>
                  <a:lnTo>
                    <a:pt x="37" y="2"/>
                  </a:lnTo>
                  <a:lnTo>
                    <a:pt x="33" y="0"/>
                  </a:lnTo>
                  <a:lnTo>
                    <a:pt x="33" y="0"/>
                  </a:lnTo>
                  <a:lnTo>
                    <a:pt x="32" y="2"/>
                  </a:lnTo>
                  <a:lnTo>
                    <a:pt x="4" y="2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89180" name="Freeform 92"/>
            <p:cNvSpPr>
              <a:spLocks/>
            </p:cNvSpPr>
            <p:nvPr/>
          </p:nvSpPr>
          <p:spPr bwMode="auto">
            <a:xfrm>
              <a:off x="2234" y="1004"/>
              <a:ext cx="19" cy="18"/>
            </a:xfrm>
            <a:custGeom>
              <a:avLst/>
              <a:gdLst>
                <a:gd name="T0" fmla="*/ 3 w 38"/>
                <a:gd name="T1" fmla="*/ 28 h 36"/>
                <a:gd name="T2" fmla="*/ 0 w 38"/>
                <a:gd name="T3" fmla="*/ 28 h 36"/>
                <a:gd name="T4" fmla="*/ 0 w 38"/>
                <a:gd name="T5" fmla="*/ 31 h 36"/>
                <a:gd name="T6" fmla="*/ 0 w 38"/>
                <a:gd name="T7" fmla="*/ 33 h 36"/>
                <a:gd name="T8" fmla="*/ 0 w 38"/>
                <a:gd name="T9" fmla="*/ 33 h 36"/>
                <a:gd name="T10" fmla="*/ 3 w 38"/>
                <a:gd name="T11" fmla="*/ 36 h 36"/>
                <a:gd name="T12" fmla="*/ 3 w 38"/>
                <a:gd name="T13" fmla="*/ 36 h 36"/>
                <a:gd name="T14" fmla="*/ 5 w 38"/>
                <a:gd name="T15" fmla="*/ 36 h 36"/>
                <a:gd name="T16" fmla="*/ 7 w 38"/>
                <a:gd name="T17" fmla="*/ 36 h 36"/>
                <a:gd name="T18" fmla="*/ 34 w 38"/>
                <a:gd name="T19" fmla="*/ 10 h 36"/>
                <a:gd name="T20" fmla="*/ 36 w 38"/>
                <a:gd name="T21" fmla="*/ 9 h 36"/>
                <a:gd name="T22" fmla="*/ 38 w 38"/>
                <a:gd name="T23" fmla="*/ 7 h 36"/>
                <a:gd name="T24" fmla="*/ 38 w 38"/>
                <a:gd name="T25" fmla="*/ 5 h 36"/>
                <a:gd name="T26" fmla="*/ 36 w 38"/>
                <a:gd name="T27" fmla="*/ 3 h 36"/>
                <a:gd name="T28" fmla="*/ 34 w 38"/>
                <a:gd name="T29" fmla="*/ 2 h 36"/>
                <a:gd name="T30" fmla="*/ 33 w 38"/>
                <a:gd name="T31" fmla="*/ 0 h 36"/>
                <a:gd name="T32" fmla="*/ 33 w 38"/>
                <a:gd name="T33" fmla="*/ 0 h 36"/>
                <a:gd name="T34" fmla="*/ 31 w 38"/>
                <a:gd name="T35" fmla="*/ 2 h 36"/>
                <a:gd name="T36" fmla="*/ 3 w 38"/>
                <a:gd name="T37" fmla="*/ 28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8" h="36">
                  <a:moveTo>
                    <a:pt x="3" y="28"/>
                  </a:moveTo>
                  <a:lnTo>
                    <a:pt x="0" y="28"/>
                  </a:lnTo>
                  <a:lnTo>
                    <a:pt x="0" y="31"/>
                  </a:lnTo>
                  <a:lnTo>
                    <a:pt x="0" y="33"/>
                  </a:lnTo>
                  <a:lnTo>
                    <a:pt x="0" y="33"/>
                  </a:lnTo>
                  <a:lnTo>
                    <a:pt x="3" y="36"/>
                  </a:lnTo>
                  <a:lnTo>
                    <a:pt x="3" y="36"/>
                  </a:lnTo>
                  <a:lnTo>
                    <a:pt x="5" y="36"/>
                  </a:lnTo>
                  <a:lnTo>
                    <a:pt x="7" y="36"/>
                  </a:lnTo>
                  <a:lnTo>
                    <a:pt x="34" y="10"/>
                  </a:lnTo>
                  <a:lnTo>
                    <a:pt x="36" y="9"/>
                  </a:lnTo>
                  <a:lnTo>
                    <a:pt x="38" y="7"/>
                  </a:lnTo>
                  <a:lnTo>
                    <a:pt x="38" y="5"/>
                  </a:lnTo>
                  <a:lnTo>
                    <a:pt x="36" y="3"/>
                  </a:lnTo>
                  <a:lnTo>
                    <a:pt x="34" y="2"/>
                  </a:lnTo>
                  <a:lnTo>
                    <a:pt x="33" y="0"/>
                  </a:lnTo>
                  <a:lnTo>
                    <a:pt x="33" y="0"/>
                  </a:lnTo>
                  <a:lnTo>
                    <a:pt x="31" y="2"/>
                  </a:lnTo>
                  <a:lnTo>
                    <a:pt x="3" y="2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89181" name="Freeform 93"/>
            <p:cNvSpPr>
              <a:spLocks/>
            </p:cNvSpPr>
            <p:nvPr/>
          </p:nvSpPr>
          <p:spPr bwMode="auto">
            <a:xfrm>
              <a:off x="2260" y="981"/>
              <a:ext cx="19" cy="17"/>
            </a:xfrm>
            <a:custGeom>
              <a:avLst/>
              <a:gdLst>
                <a:gd name="T0" fmla="*/ 2 w 38"/>
                <a:gd name="T1" fmla="*/ 26 h 35"/>
                <a:gd name="T2" fmla="*/ 0 w 38"/>
                <a:gd name="T3" fmla="*/ 28 h 35"/>
                <a:gd name="T4" fmla="*/ 0 w 38"/>
                <a:gd name="T5" fmla="*/ 30 h 35"/>
                <a:gd name="T6" fmla="*/ 0 w 38"/>
                <a:gd name="T7" fmla="*/ 31 h 35"/>
                <a:gd name="T8" fmla="*/ 0 w 38"/>
                <a:gd name="T9" fmla="*/ 33 h 35"/>
                <a:gd name="T10" fmla="*/ 2 w 38"/>
                <a:gd name="T11" fmla="*/ 35 h 35"/>
                <a:gd name="T12" fmla="*/ 4 w 38"/>
                <a:gd name="T13" fmla="*/ 35 h 35"/>
                <a:gd name="T14" fmla="*/ 5 w 38"/>
                <a:gd name="T15" fmla="*/ 35 h 35"/>
                <a:gd name="T16" fmla="*/ 7 w 38"/>
                <a:gd name="T17" fmla="*/ 35 h 35"/>
                <a:gd name="T18" fmla="*/ 37 w 38"/>
                <a:gd name="T19" fmla="*/ 9 h 35"/>
                <a:gd name="T20" fmla="*/ 38 w 38"/>
                <a:gd name="T21" fmla="*/ 7 h 35"/>
                <a:gd name="T22" fmla="*/ 38 w 38"/>
                <a:gd name="T23" fmla="*/ 5 h 35"/>
                <a:gd name="T24" fmla="*/ 38 w 38"/>
                <a:gd name="T25" fmla="*/ 4 h 35"/>
                <a:gd name="T26" fmla="*/ 38 w 38"/>
                <a:gd name="T27" fmla="*/ 2 h 35"/>
                <a:gd name="T28" fmla="*/ 37 w 38"/>
                <a:gd name="T29" fmla="*/ 0 h 35"/>
                <a:gd name="T30" fmla="*/ 35 w 38"/>
                <a:gd name="T31" fmla="*/ 0 h 35"/>
                <a:gd name="T32" fmla="*/ 33 w 38"/>
                <a:gd name="T33" fmla="*/ 0 h 35"/>
                <a:gd name="T34" fmla="*/ 32 w 38"/>
                <a:gd name="T35" fmla="*/ 0 h 35"/>
                <a:gd name="T36" fmla="*/ 2 w 38"/>
                <a:gd name="T37" fmla="*/ 26 h 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8" h="35">
                  <a:moveTo>
                    <a:pt x="2" y="26"/>
                  </a:moveTo>
                  <a:lnTo>
                    <a:pt x="0" y="28"/>
                  </a:lnTo>
                  <a:lnTo>
                    <a:pt x="0" y="30"/>
                  </a:lnTo>
                  <a:lnTo>
                    <a:pt x="0" y="31"/>
                  </a:lnTo>
                  <a:lnTo>
                    <a:pt x="0" y="33"/>
                  </a:lnTo>
                  <a:lnTo>
                    <a:pt x="2" y="35"/>
                  </a:lnTo>
                  <a:lnTo>
                    <a:pt x="4" y="35"/>
                  </a:lnTo>
                  <a:lnTo>
                    <a:pt x="5" y="35"/>
                  </a:lnTo>
                  <a:lnTo>
                    <a:pt x="7" y="35"/>
                  </a:lnTo>
                  <a:lnTo>
                    <a:pt x="37" y="9"/>
                  </a:lnTo>
                  <a:lnTo>
                    <a:pt x="38" y="7"/>
                  </a:lnTo>
                  <a:lnTo>
                    <a:pt x="38" y="5"/>
                  </a:lnTo>
                  <a:lnTo>
                    <a:pt x="38" y="4"/>
                  </a:lnTo>
                  <a:lnTo>
                    <a:pt x="38" y="2"/>
                  </a:lnTo>
                  <a:lnTo>
                    <a:pt x="37" y="0"/>
                  </a:lnTo>
                  <a:lnTo>
                    <a:pt x="35" y="0"/>
                  </a:lnTo>
                  <a:lnTo>
                    <a:pt x="33" y="0"/>
                  </a:lnTo>
                  <a:lnTo>
                    <a:pt x="32" y="0"/>
                  </a:lnTo>
                  <a:lnTo>
                    <a:pt x="2" y="2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89182" name="Freeform 94"/>
            <p:cNvSpPr>
              <a:spLocks/>
            </p:cNvSpPr>
            <p:nvPr/>
          </p:nvSpPr>
          <p:spPr bwMode="auto">
            <a:xfrm>
              <a:off x="2269" y="942"/>
              <a:ext cx="56" cy="56"/>
            </a:xfrm>
            <a:custGeom>
              <a:avLst/>
              <a:gdLst>
                <a:gd name="T0" fmla="*/ 65 w 112"/>
                <a:gd name="T1" fmla="*/ 114 h 114"/>
                <a:gd name="T2" fmla="*/ 112 w 112"/>
                <a:gd name="T3" fmla="*/ 0 h 114"/>
                <a:gd name="T4" fmla="*/ 0 w 112"/>
                <a:gd name="T5" fmla="*/ 28 h 114"/>
                <a:gd name="T6" fmla="*/ 65 w 112"/>
                <a:gd name="T7" fmla="*/ 114 h 114"/>
              </a:gdLst>
              <a:ahLst/>
              <a:cxnLst>
                <a:cxn ang="0">
                  <a:pos x="T0" y="T1"/>
                </a:cxn>
                <a:cxn ang="0">
                  <a:pos x="T2" y="T3"/>
                </a:cxn>
                <a:cxn ang="0">
                  <a:pos x="T4" y="T5"/>
                </a:cxn>
                <a:cxn ang="0">
                  <a:pos x="T6" y="T7"/>
                </a:cxn>
              </a:cxnLst>
              <a:rect l="0" t="0" r="r" b="b"/>
              <a:pathLst>
                <a:path w="112" h="114">
                  <a:moveTo>
                    <a:pt x="65" y="114"/>
                  </a:moveTo>
                  <a:lnTo>
                    <a:pt x="112" y="0"/>
                  </a:lnTo>
                  <a:lnTo>
                    <a:pt x="0" y="28"/>
                  </a:lnTo>
                  <a:lnTo>
                    <a:pt x="65" y="11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89183" name="Rectangle 95"/>
            <p:cNvSpPr>
              <a:spLocks noChangeArrowheads="1"/>
            </p:cNvSpPr>
            <p:nvPr/>
          </p:nvSpPr>
          <p:spPr bwMode="auto">
            <a:xfrm>
              <a:off x="2407" y="1336"/>
              <a:ext cx="2355" cy="775"/>
            </a:xfrm>
            <a:prstGeom prst="rect">
              <a:avLst/>
            </a:prstGeom>
            <a:solidFill>
              <a:srgbClr val="FFFFCC"/>
            </a:solidFill>
            <a:ln w="8001">
              <a:solidFill>
                <a:srgbClr val="990033"/>
              </a:solidFill>
              <a:miter lim="800000"/>
              <a:headEnd/>
              <a:tailEnd/>
            </a:ln>
          </p:spPr>
          <p:txBody>
            <a:bodyPr/>
            <a:lstStyle/>
            <a:p>
              <a:endParaRPr lang="de-DE"/>
            </a:p>
          </p:txBody>
        </p:sp>
        <p:sp>
          <p:nvSpPr>
            <p:cNvPr id="89184" name="Rectangle 96"/>
            <p:cNvSpPr>
              <a:spLocks noChangeArrowheads="1"/>
            </p:cNvSpPr>
            <p:nvPr/>
          </p:nvSpPr>
          <p:spPr bwMode="auto">
            <a:xfrm>
              <a:off x="2459" y="1336"/>
              <a:ext cx="2303" cy="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de-DE"/>
            </a:p>
          </p:txBody>
        </p:sp>
        <p:sp>
          <p:nvSpPr>
            <p:cNvPr id="89185" name="Rectangle 97"/>
            <p:cNvSpPr>
              <a:spLocks noChangeArrowheads="1"/>
            </p:cNvSpPr>
            <p:nvPr/>
          </p:nvSpPr>
          <p:spPr bwMode="auto">
            <a:xfrm>
              <a:off x="2488" y="1336"/>
              <a:ext cx="988" cy="1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ctr" eaLnBrk="0" hangingPunct="0"/>
              <a:r>
                <a:rPr lang="ru-RU" sz="1200" b="1">
                  <a:solidFill>
                    <a:srgbClr val="000000"/>
                  </a:solidFill>
                </a:rPr>
                <a:t>Intragranular bubbles</a:t>
              </a:r>
              <a:endParaRPr lang="ru-RU" sz="2400">
                <a:latin typeface="Times New Roman" pitchFamily="18" charset="0"/>
              </a:endParaRPr>
            </a:p>
          </p:txBody>
        </p:sp>
        <p:sp>
          <p:nvSpPr>
            <p:cNvPr id="89186" name="Rectangle 98"/>
            <p:cNvSpPr>
              <a:spLocks noChangeArrowheads="1"/>
            </p:cNvSpPr>
            <p:nvPr/>
          </p:nvSpPr>
          <p:spPr bwMode="auto">
            <a:xfrm>
              <a:off x="3451" y="1338"/>
              <a:ext cx="27" cy="1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ctr" eaLnBrk="0" hangingPunct="0"/>
              <a:r>
                <a:rPr lang="ru-RU" sz="1200">
                  <a:solidFill>
                    <a:srgbClr val="000000"/>
                  </a:solidFill>
                </a:rPr>
                <a:t> </a:t>
              </a:r>
              <a:endParaRPr lang="ru-RU" sz="2400">
                <a:latin typeface="Times New Roman" pitchFamily="18" charset="0"/>
              </a:endParaRPr>
            </a:p>
          </p:txBody>
        </p:sp>
        <p:sp>
          <p:nvSpPr>
            <p:cNvPr id="89187" name="Rectangle 99"/>
            <p:cNvSpPr>
              <a:spLocks noChangeArrowheads="1"/>
            </p:cNvSpPr>
            <p:nvPr/>
          </p:nvSpPr>
          <p:spPr bwMode="auto">
            <a:xfrm>
              <a:off x="2480" y="1447"/>
              <a:ext cx="32" cy="1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ctr" eaLnBrk="0" hangingPunct="0"/>
              <a:r>
                <a:rPr lang="ru-RU" sz="1200">
                  <a:solidFill>
                    <a:srgbClr val="000000"/>
                  </a:solidFill>
                </a:rPr>
                <a:t>-</a:t>
              </a:r>
              <a:endParaRPr lang="ru-RU" sz="2400">
                <a:latin typeface="Times New Roman" pitchFamily="18" charset="0"/>
              </a:endParaRPr>
            </a:p>
          </p:txBody>
        </p:sp>
        <p:sp>
          <p:nvSpPr>
            <p:cNvPr id="89188" name="Rectangle 100"/>
            <p:cNvSpPr>
              <a:spLocks noChangeArrowheads="1"/>
            </p:cNvSpPr>
            <p:nvPr/>
          </p:nvSpPr>
          <p:spPr bwMode="auto">
            <a:xfrm>
              <a:off x="2523" y="1447"/>
              <a:ext cx="1206" cy="1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ctr" eaLnBrk="0" hangingPunct="0"/>
              <a:r>
                <a:rPr lang="ru-RU" sz="1200">
                  <a:solidFill>
                    <a:srgbClr val="000000"/>
                  </a:solidFill>
                </a:rPr>
                <a:t> nucleation and coalescence</a:t>
              </a:r>
              <a:endParaRPr lang="ru-RU" sz="2400">
                <a:latin typeface="Times New Roman" pitchFamily="18" charset="0"/>
              </a:endParaRPr>
            </a:p>
          </p:txBody>
        </p:sp>
        <p:sp>
          <p:nvSpPr>
            <p:cNvPr id="89189" name="Rectangle 101"/>
            <p:cNvSpPr>
              <a:spLocks noChangeArrowheads="1"/>
            </p:cNvSpPr>
            <p:nvPr/>
          </p:nvSpPr>
          <p:spPr bwMode="auto">
            <a:xfrm>
              <a:off x="3704" y="1447"/>
              <a:ext cx="27" cy="1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ctr" eaLnBrk="0" hangingPunct="0"/>
              <a:r>
                <a:rPr lang="ru-RU" sz="1200">
                  <a:solidFill>
                    <a:srgbClr val="000000"/>
                  </a:solidFill>
                </a:rPr>
                <a:t> </a:t>
              </a:r>
              <a:endParaRPr lang="ru-RU" sz="2400">
                <a:latin typeface="Times New Roman" pitchFamily="18" charset="0"/>
              </a:endParaRPr>
            </a:p>
          </p:txBody>
        </p:sp>
        <p:sp>
          <p:nvSpPr>
            <p:cNvPr id="89190" name="Rectangle 102"/>
            <p:cNvSpPr>
              <a:spLocks noChangeArrowheads="1"/>
            </p:cNvSpPr>
            <p:nvPr/>
          </p:nvSpPr>
          <p:spPr bwMode="auto">
            <a:xfrm>
              <a:off x="2480" y="1553"/>
              <a:ext cx="32" cy="1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ctr" eaLnBrk="0" hangingPunct="0"/>
              <a:r>
                <a:rPr lang="ru-RU" sz="1200">
                  <a:solidFill>
                    <a:srgbClr val="000000"/>
                  </a:solidFill>
                </a:rPr>
                <a:t>-</a:t>
              </a:r>
              <a:endParaRPr lang="ru-RU" sz="2400">
                <a:latin typeface="Times New Roman" pitchFamily="18" charset="0"/>
              </a:endParaRPr>
            </a:p>
          </p:txBody>
        </p:sp>
        <p:sp>
          <p:nvSpPr>
            <p:cNvPr id="89191" name="Rectangle 103"/>
            <p:cNvSpPr>
              <a:spLocks noChangeArrowheads="1"/>
            </p:cNvSpPr>
            <p:nvPr/>
          </p:nvSpPr>
          <p:spPr bwMode="auto">
            <a:xfrm>
              <a:off x="2520" y="1553"/>
              <a:ext cx="922" cy="1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ctr" eaLnBrk="0" hangingPunct="0"/>
              <a:r>
                <a:rPr lang="ru-RU" sz="1200">
                  <a:solidFill>
                    <a:srgbClr val="000000"/>
                  </a:solidFill>
                </a:rPr>
                <a:t> capture of gas atoms</a:t>
              </a:r>
              <a:endParaRPr lang="ru-RU" sz="2400">
                <a:latin typeface="Times New Roman" pitchFamily="18" charset="0"/>
              </a:endParaRPr>
            </a:p>
          </p:txBody>
        </p:sp>
        <p:sp>
          <p:nvSpPr>
            <p:cNvPr id="89192" name="Rectangle 104"/>
            <p:cNvSpPr>
              <a:spLocks noChangeArrowheads="1"/>
            </p:cNvSpPr>
            <p:nvPr/>
          </p:nvSpPr>
          <p:spPr bwMode="auto">
            <a:xfrm>
              <a:off x="3419" y="1553"/>
              <a:ext cx="27" cy="1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ctr" eaLnBrk="0" hangingPunct="0"/>
              <a:r>
                <a:rPr lang="ru-RU" sz="1200">
                  <a:solidFill>
                    <a:srgbClr val="000000"/>
                  </a:solidFill>
                </a:rPr>
                <a:t> </a:t>
              </a:r>
              <a:endParaRPr lang="ru-RU" sz="2400">
                <a:latin typeface="Times New Roman" pitchFamily="18" charset="0"/>
              </a:endParaRPr>
            </a:p>
          </p:txBody>
        </p:sp>
        <p:sp>
          <p:nvSpPr>
            <p:cNvPr id="89193" name="Rectangle 105"/>
            <p:cNvSpPr>
              <a:spLocks noChangeArrowheads="1"/>
            </p:cNvSpPr>
            <p:nvPr/>
          </p:nvSpPr>
          <p:spPr bwMode="auto">
            <a:xfrm>
              <a:off x="2480" y="1661"/>
              <a:ext cx="32" cy="1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ctr" eaLnBrk="0" hangingPunct="0"/>
              <a:r>
                <a:rPr lang="ru-RU" sz="1200">
                  <a:solidFill>
                    <a:srgbClr val="000000"/>
                  </a:solidFill>
                </a:rPr>
                <a:t>-</a:t>
              </a:r>
              <a:endParaRPr lang="ru-RU" sz="2400">
                <a:latin typeface="Times New Roman" pitchFamily="18" charset="0"/>
              </a:endParaRPr>
            </a:p>
          </p:txBody>
        </p:sp>
        <p:sp>
          <p:nvSpPr>
            <p:cNvPr id="89194" name="Rectangle 106"/>
            <p:cNvSpPr>
              <a:spLocks noChangeArrowheads="1"/>
            </p:cNvSpPr>
            <p:nvPr/>
          </p:nvSpPr>
          <p:spPr bwMode="auto">
            <a:xfrm>
              <a:off x="2519" y="1661"/>
              <a:ext cx="1013" cy="1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ctr" eaLnBrk="0" hangingPunct="0"/>
              <a:r>
                <a:rPr lang="ru-RU" sz="1200">
                  <a:solidFill>
                    <a:srgbClr val="000000"/>
                  </a:solidFill>
                </a:rPr>
                <a:t> loss of gas atoms by re</a:t>
              </a:r>
              <a:endParaRPr lang="ru-RU" sz="2400">
                <a:latin typeface="Times New Roman" pitchFamily="18" charset="0"/>
              </a:endParaRPr>
            </a:p>
          </p:txBody>
        </p:sp>
        <p:sp>
          <p:nvSpPr>
            <p:cNvPr id="89195" name="Rectangle 107"/>
            <p:cNvSpPr>
              <a:spLocks noChangeArrowheads="1"/>
            </p:cNvSpPr>
            <p:nvPr/>
          </p:nvSpPr>
          <p:spPr bwMode="auto">
            <a:xfrm>
              <a:off x="3509" y="1661"/>
              <a:ext cx="32" cy="1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ctr" eaLnBrk="0" hangingPunct="0"/>
              <a:r>
                <a:rPr lang="ru-RU" sz="1200">
                  <a:solidFill>
                    <a:srgbClr val="000000"/>
                  </a:solidFill>
                </a:rPr>
                <a:t>-</a:t>
              </a:r>
              <a:endParaRPr lang="ru-RU" sz="2400">
                <a:latin typeface="Times New Roman" pitchFamily="18" charset="0"/>
              </a:endParaRPr>
            </a:p>
          </p:txBody>
        </p:sp>
        <p:sp>
          <p:nvSpPr>
            <p:cNvPr id="89196" name="Rectangle 108"/>
            <p:cNvSpPr>
              <a:spLocks noChangeArrowheads="1"/>
            </p:cNvSpPr>
            <p:nvPr/>
          </p:nvSpPr>
          <p:spPr bwMode="auto">
            <a:xfrm>
              <a:off x="3551" y="1661"/>
              <a:ext cx="1085" cy="1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ctr" eaLnBrk="0" hangingPunct="0"/>
              <a:r>
                <a:rPr lang="ru-RU" sz="1200">
                  <a:solidFill>
                    <a:srgbClr val="000000"/>
                  </a:solidFill>
                </a:rPr>
                <a:t>solution (thermal &amp; recoil)</a:t>
              </a:r>
              <a:endParaRPr lang="ru-RU" sz="2400">
                <a:latin typeface="Times New Roman" pitchFamily="18" charset="0"/>
              </a:endParaRPr>
            </a:p>
          </p:txBody>
        </p:sp>
        <p:sp>
          <p:nvSpPr>
            <p:cNvPr id="89197" name="Rectangle 109"/>
            <p:cNvSpPr>
              <a:spLocks noChangeArrowheads="1"/>
            </p:cNvSpPr>
            <p:nvPr/>
          </p:nvSpPr>
          <p:spPr bwMode="auto">
            <a:xfrm>
              <a:off x="4612" y="1661"/>
              <a:ext cx="27" cy="1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ctr" eaLnBrk="0" hangingPunct="0"/>
              <a:r>
                <a:rPr lang="ru-RU" sz="1200">
                  <a:solidFill>
                    <a:srgbClr val="000000"/>
                  </a:solidFill>
                </a:rPr>
                <a:t> </a:t>
              </a:r>
              <a:endParaRPr lang="ru-RU" sz="2400">
                <a:latin typeface="Times New Roman" pitchFamily="18" charset="0"/>
              </a:endParaRPr>
            </a:p>
          </p:txBody>
        </p:sp>
        <p:sp>
          <p:nvSpPr>
            <p:cNvPr id="89198" name="Rectangle 110"/>
            <p:cNvSpPr>
              <a:spLocks noChangeArrowheads="1"/>
            </p:cNvSpPr>
            <p:nvPr/>
          </p:nvSpPr>
          <p:spPr bwMode="auto">
            <a:xfrm>
              <a:off x="2480" y="1768"/>
              <a:ext cx="32" cy="1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ctr" eaLnBrk="0" hangingPunct="0"/>
              <a:r>
                <a:rPr lang="ru-RU" sz="1200">
                  <a:solidFill>
                    <a:srgbClr val="000000"/>
                  </a:solidFill>
                </a:rPr>
                <a:t>-</a:t>
              </a:r>
              <a:endParaRPr lang="ru-RU" sz="2400">
                <a:latin typeface="Times New Roman" pitchFamily="18" charset="0"/>
              </a:endParaRPr>
            </a:p>
          </p:txBody>
        </p:sp>
        <p:sp>
          <p:nvSpPr>
            <p:cNvPr id="89199" name="Rectangle 111"/>
            <p:cNvSpPr>
              <a:spLocks noChangeArrowheads="1"/>
            </p:cNvSpPr>
            <p:nvPr/>
          </p:nvSpPr>
          <p:spPr bwMode="auto">
            <a:xfrm>
              <a:off x="2513" y="1768"/>
              <a:ext cx="101" cy="1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ctr" eaLnBrk="0" hangingPunct="0"/>
              <a:r>
                <a:rPr lang="ru-RU" sz="1200">
                  <a:solidFill>
                    <a:srgbClr val="000000"/>
                  </a:solidFill>
                </a:rPr>
                <a:t> di</a:t>
              </a:r>
              <a:endParaRPr lang="ru-RU" sz="2400">
                <a:latin typeface="Times New Roman" pitchFamily="18" charset="0"/>
              </a:endParaRPr>
            </a:p>
          </p:txBody>
        </p:sp>
        <p:sp>
          <p:nvSpPr>
            <p:cNvPr id="89200" name="Rectangle 112"/>
            <p:cNvSpPr>
              <a:spLocks noChangeArrowheads="1"/>
            </p:cNvSpPr>
            <p:nvPr/>
          </p:nvSpPr>
          <p:spPr bwMode="auto">
            <a:xfrm>
              <a:off x="2629" y="1768"/>
              <a:ext cx="2042" cy="1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ctr" eaLnBrk="0" hangingPunct="0"/>
              <a:r>
                <a:rPr lang="ru-RU" sz="1200">
                  <a:solidFill>
                    <a:srgbClr val="000000"/>
                  </a:solidFill>
                </a:rPr>
                <a:t>ffusion towards grain boundaries (face bubbles):</a:t>
              </a:r>
              <a:endParaRPr lang="ru-RU" sz="2400">
                <a:latin typeface="Times New Roman" pitchFamily="18" charset="0"/>
              </a:endParaRPr>
            </a:p>
          </p:txBody>
        </p:sp>
        <p:sp>
          <p:nvSpPr>
            <p:cNvPr id="89201" name="Rectangle 113"/>
            <p:cNvSpPr>
              <a:spLocks noChangeArrowheads="1"/>
            </p:cNvSpPr>
            <p:nvPr/>
          </p:nvSpPr>
          <p:spPr bwMode="auto">
            <a:xfrm>
              <a:off x="4628" y="1768"/>
              <a:ext cx="27" cy="1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ctr" eaLnBrk="0" hangingPunct="0"/>
              <a:r>
                <a:rPr lang="ru-RU" sz="1200">
                  <a:solidFill>
                    <a:srgbClr val="000000"/>
                  </a:solidFill>
                </a:rPr>
                <a:t> </a:t>
              </a:r>
              <a:endParaRPr lang="ru-RU" sz="2400">
                <a:latin typeface="Times New Roman" pitchFamily="18" charset="0"/>
              </a:endParaRPr>
            </a:p>
          </p:txBody>
        </p:sp>
        <p:sp>
          <p:nvSpPr>
            <p:cNvPr id="89202" name="Rectangle 114"/>
            <p:cNvSpPr>
              <a:spLocks noChangeArrowheads="1"/>
            </p:cNvSpPr>
            <p:nvPr/>
          </p:nvSpPr>
          <p:spPr bwMode="auto">
            <a:xfrm>
              <a:off x="2488" y="1881"/>
              <a:ext cx="1027" cy="1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ctr" eaLnBrk="0" hangingPunct="0"/>
              <a:r>
                <a:rPr lang="ru-RU" sz="1200">
                  <a:solidFill>
                    <a:srgbClr val="000000"/>
                  </a:solidFill>
                </a:rPr>
                <a:t>  directional diffusion by </a:t>
              </a:r>
              <a:endParaRPr lang="ru-RU" sz="2400">
                <a:latin typeface="Times New Roman" pitchFamily="18" charset="0"/>
              </a:endParaRPr>
            </a:p>
          </p:txBody>
        </p:sp>
        <p:sp>
          <p:nvSpPr>
            <p:cNvPr id="89203" name="Rectangle 115"/>
            <p:cNvSpPr>
              <a:spLocks noChangeArrowheads="1"/>
            </p:cNvSpPr>
            <p:nvPr/>
          </p:nvSpPr>
          <p:spPr bwMode="auto">
            <a:xfrm>
              <a:off x="3503" y="1872"/>
              <a:ext cx="68" cy="1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ctr" eaLnBrk="0" hangingPunct="0"/>
              <a:r>
                <a:rPr lang="ru-RU" sz="1200">
                  <a:solidFill>
                    <a:srgbClr val="000000"/>
                  </a:solidFill>
                  <a:latin typeface="Symbol" pitchFamily="18" charset="2"/>
                </a:rPr>
                <a:t>С</a:t>
              </a:r>
              <a:endParaRPr lang="ru-RU" sz="2400">
                <a:latin typeface="Times New Roman" pitchFamily="18" charset="0"/>
              </a:endParaRPr>
            </a:p>
          </p:txBody>
        </p:sp>
        <p:sp>
          <p:nvSpPr>
            <p:cNvPr id="89204" name="Rectangle 116"/>
            <p:cNvSpPr>
              <a:spLocks noChangeArrowheads="1"/>
            </p:cNvSpPr>
            <p:nvPr/>
          </p:nvSpPr>
          <p:spPr bwMode="auto">
            <a:xfrm>
              <a:off x="3564" y="1881"/>
              <a:ext cx="325" cy="1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ctr" eaLnBrk="0" hangingPunct="0"/>
              <a:r>
                <a:rPr lang="ru-RU" sz="1200">
                  <a:solidFill>
                    <a:srgbClr val="000000"/>
                  </a:solidFill>
                </a:rPr>
                <a:t>T, grain</a:t>
              </a:r>
              <a:endParaRPr lang="ru-RU" sz="2400">
                <a:latin typeface="Times New Roman" pitchFamily="18" charset="0"/>
              </a:endParaRPr>
            </a:p>
          </p:txBody>
        </p:sp>
        <p:sp>
          <p:nvSpPr>
            <p:cNvPr id="89205" name="Rectangle 117"/>
            <p:cNvSpPr>
              <a:spLocks noChangeArrowheads="1"/>
            </p:cNvSpPr>
            <p:nvPr/>
          </p:nvSpPr>
          <p:spPr bwMode="auto">
            <a:xfrm>
              <a:off x="3881" y="1881"/>
              <a:ext cx="32" cy="1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ctr" eaLnBrk="0" hangingPunct="0"/>
              <a:r>
                <a:rPr lang="ru-RU" sz="1200">
                  <a:solidFill>
                    <a:srgbClr val="000000"/>
                  </a:solidFill>
                </a:rPr>
                <a:t>-</a:t>
              </a:r>
              <a:endParaRPr lang="ru-RU" sz="2400">
                <a:latin typeface="Times New Roman" pitchFamily="18" charset="0"/>
              </a:endParaRPr>
            </a:p>
          </p:txBody>
        </p:sp>
        <p:sp>
          <p:nvSpPr>
            <p:cNvPr id="89206" name="Rectangle 118"/>
            <p:cNvSpPr>
              <a:spLocks noChangeArrowheads="1"/>
            </p:cNvSpPr>
            <p:nvPr/>
          </p:nvSpPr>
          <p:spPr bwMode="auto">
            <a:xfrm>
              <a:off x="3919" y="1881"/>
              <a:ext cx="855" cy="1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ctr" eaLnBrk="0" hangingPunct="0"/>
              <a:r>
                <a:rPr lang="ru-RU" sz="1200">
                  <a:solidFill>
                    <a:srgbClr val="000000"/>
                  </a:solidFill>
                </a:rPr>
                <a:t>boundary sweeping,</a:t>
              </a:r>
              <a:endParaRPr lang="ru-RU" sz="2400">
                <a:latin typeface="Times New Roman" pitchFamily="18" charset="0"/>
              </a:endParaRPr>
            </a:p>
          </p:txBody>
        </p:sp>
        <p:sp>
          <p:nvSpPr>
            <p:cNvPr id="89207" name="Rectangle 119"/>
            <p:cNvSpPr>
              <a:spLocks noChangeArrowheads="1"/>
            </p:cNvSpPr>
            <p:nvPr/>
          </p:nvSpPr>
          <p:spPr bwMode="auto">
            <a:xfrm>
              <a:off x="4758" y="1881"/>
              <a:ext cx="27" cy="1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ctr" eaLnBrk="0" hangingPunct="0"/>
              <a:r>
                <a:rPr lang="ru-RU" sz="1200">
                  <a:solidFill>
                    <a:srgbClr val="000000"/>
                  </a:solidFill>
                </a:rPr>
                <a:t> </a:t>
              </a:r>
              <a:endParaRPr lang="ru-RU" sz="2400">
                <a:latin typeface="Times New Roman" pitchFamily="18" charset="0"/>
              </a:endParaRPr>
            </a:p>
          </p:txBody>
        </p:sp>
        <p:sp>
          <p:nvSpPr>
            <p:cNvPr id="89208" name="Rectangle 120"/>
            <p:cNvSpPr>
              <a:spLocks noChangeArrowheads="1"/>
            </p:cNvSpPr>
            <p:nvPr/>
          </p:nvSpPr>
          <p:spPr bwMode="auto">
            <a:xfrm>
              <a:off x="2492" y="1990"/>
              <a:ext cx="1575" cy="1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ctr" eaLnBrk="0" hangingPunct="0"/>
              <a:r>
                <a:rPr lang="ru-RU" sz="1200">
                  <a:solidFill>
                    <a:srgbClr val="000000"/>
                  </a:solidFill>
                </a:rPr>
                <a:t>  dislocation creep, vacancy gradient.</a:t>
              </a:r>
              <a:endParaRPr lang="ru-RU" sz="2400">
                <a:latin typeface="Times New Roman" pitchFamily="18" charset="0"/>
              </a:endParaRPr>
            </a:p>
          </p:txBody>
        </p:sp>
        <p:sp>
          <p:nvSpPr>
            <p:cNvPr id="89209" name="Rectangle 121"/>
            <p:cNvSpPr>
              <a:spLocks noChangeArrowheads="1"/>
            </p:cNvSpPr>
            <p:nvPr/>
          </p:nvSpPr>
          <p:spPr bwMode="auto">
            <a:xfrm>
              <a:off x="4034" y="1990"/>
              <a:ext cx="27" cy="1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ctr" eaLnBrk="0" hangingPunct="0"/>
              <a:r>
                <a:rPr lang="ru-RU" sz="1200">
                  <a:solidFill>
                    <a:srgbClr val="000000"/>
                  </a:solidFill>
                </a:rPr>
                <a:t> </a:t>
              </a:r>
              <a:endParaRPr lang="ru-RU" sz="2400">
                <a:latin typeface="Times New Roman" pitchFamily="18" charset="0"/>
              </a:endParaRPr>
            </a:p>
          </p:txBody>
        </p:sp>
        <p:sp>
          <p:nvSpPr>
            <p:cNvPr id="89210" name="Rectangle 122"/>
            <p:cNvSpPr>
              <a:spLocks noChangeArrowheads="1"/>
            </p:cNvSpPr>
            <p:nvPr/>
          </p:nvSpPr>
          <p:spPr bwMode="auto">
            <a:xfrm>
              <a:off x="2479" y="2095"/>
              <a:ext cx="24" cy="1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ctr" eaLnBrk="0" hangingPunct="0"/>
              <a:r>
                <a:rPr lang="ru-RU" sz="1100">
                  <a:solidFill>
                    <a:srgbClr val="000000"/>
                  </a:solidFill>
                </a:rPr>
                <a:t> </a:t>
              </a:r>
              <a:endParaRPr lang="ru-RU" sz="2400">
                <a:latin typeface="Times New Roman" pitchFamily="18" charset="0"/>
              </a:endParaRPr>
            </a:p>
          </p:txBody>
        </p:sp>
        <p:sp>
          <p:nvSpPr>
            <p:cNvPr id="89211" name="Rectangle 123"/>
            <p:cNvSpPr>
              <a:spLocks noChangeArrowheads="1"/>
            </p:cNvSpPr>
            <p:nvPr/>
          </p:nvSpPr>
          <p:spPr bwMode="auto">
            <a:xfrm>
              <a:off x="2474" y="2193"/>
              <a:ext cx="18" cy="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ctr" eaLnBrk="0" hangingPunct="0"/>
              <a:r>
                <a:rPr lang="ru-RU" sz="900">
                  <a:solidFill>
                    <a:srgbClr val="000000"/>
                  </a:solidFill>
                  <a:latin typeface="Times New Roman" pitchFamily="18" charset="0"/>
                </a:rPr>
                <a:t> </a:t>
              </a:r>
              <a:endParaRPr lang="ru-RU" sz="2400">
                <a:latin typeface="Times New Roman" pitchFamily="18" charset="0"/>
              </a:endParaRPr>
            </a:p>
          </p:txBody>
        </p:sp>
        <p:sp>
          <p:nvSpPr>
            <p:cNvPr id="89212" name="Rectangle 124"/>
            <p:cNvSpPr>
              <a:spLocks noChangeArrowheads="1"/>
            </p:cNvSpPr>
            <p:nvPr/>
          </p:nvSpPr>
          <p:spPr bwMode="auto">
            <a:xfrm>
              <a:off x="2473" y="2276"/>
              <a:ext cx="24" cy="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ctr" eaLnBrk="0" hangingPunct="0"/>
              <a:r>
                <a:rPr lang="ru-RU" sz="900">
                  <a:solidFill>
                    <a:srgbClr val="000000"/>
                  </a:solidFill>
                  <a:latin typeface="Times New Roman" pitchFamily="18" charset="0"/>
                </a:rPr>
                <a:t>-</a:t>
              </a:r>
              <a:endParaRPr lang="ru-RU" sz="2400">
                <a:latin typeface="Times New Roman" pitchFamily="18" charset="0"/>
              </a:endParaRPr>
            </a:p>
          </p:txBody>
        </p:sp>
        <p:sp>
          <p:nvSpPr>
            <p:cNvPr id="89213" name="Rectangle 125"/>
            <p:cNvSpPr>
              <a:spLocks noChangeArrowheads="1"/>
            </p:cNvSpPr>
            <p:nvPr/>
          </p:nvSpPr>
          <p:spPr bwMode="auto">
            <a:xfrm>
              <a:off x="2499" y="2276"/>
              <a:ext cx="18" cy="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ctr" eaLnBrk="0" hangingPunct="0"/>
              <a:r>
                <a:rPr lang="ru-RU" sz="900">
                  <a:solidFill>
                    <a:srgbClr val="000000"/>
                  </a:solidFill>
                  <a:latin typeface="Times New Roman" pitchFamily="18" charset="0"/>
                </a:rPr>
                <a:t> </a:t>
              </a:r>
              <a:endParaRPr lang="ru-RU" sz="2400">
                <a:latin typeface="Times New Roman" pitchFamily="18" charset="0"/>
              </a:endParaRPr>
            </a:p>
          </p:txBody>
        </p:sp>
        <p:sp>
          <p:nvSpPr>
            <p:cNvPr id="89214" name="Rectangle 126"/>
            <p:cNvSpPr>
              <a:spLocks noChangeArrowheads="1"/>
            </p:cNvSpPr>
            <p:nvPr/>
          </p:nvSpPr>
          <p:spPr bwMode="auto">
            <a:xfrm>
              <a:off x="2605" y="2276"/>
              <a:ext cx="18" cy="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ctr" eaLnBrk="0" hangingPunct="0"/>
              <a:r>
                <a:rPr lang="ru-RU" sz="900">
                  <a:solidFill>
                    <a:srgbClr val="000000"/>
                  </a:solidFill>
                  <a:latin typeface="Times New Roman" pitchFamily="18" charset="0"/>
                </a:rPr>
                <a:t> </a:t>
              </a:r>
              <a:endParaRPr lang="ru-RU" sz="2400">
                <a:latin typeface="Times New Roman" pitchFamily="18" charset="0"/>
              </a:endParaRPr>
            </a:p>
          </p:txBody>
        </p:sp>
        <p:sp>
          <p:nvSpPr>
            <p:cNvPr id="89215" name="Rectangle 127"/>
            <p:cNvSpPr>
              <a:spLocks noChangeArrowheads="1"/>
            </p:cNvSpPr>
            <p:nvPr/>
          </p:nvSpPr>
          <p:spPr bwMode="auto">
            <a:xfrm>
              <a:off x="2474" y="2358"/>
              <a:ext cx="18" cy="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ctr" eaLnBrk="0" hangingPunct="0"/>
              <a:r>
                <a:rPr lang="ru-RU" sz="900">
                  <a:solidFill>
                    <a:srgbClr val="0000FF"/>
                  </a:solidFill>
                  <a:latin typeface="Times New Roman" pitchFamily="18" charset="0"/>
                </a:rPr>
                <a:t> </a:t>
              </a:r>
              <a:endParaRPr lang="ru-RU" sz="2400">
                <a:latin typeface="Times New Roman" pitchFamily="18" charset="0"/>
              </a:endParaRPr>
            </a:p>
          </p:txBody>
        </p:sp>
        <p:sp>
          <p:nvSpPr>
            <p:cNvPr id="89216" name="Rectangle 128"/>
            <p:cNvSpPr>
              <a:spLocks noChangeArrowheads="1"/>
            </p:cNvSpPr>
            <p:nvPr/>
          </p:nvSpPr>
          <p:spPr bwMode="auto">
            <a:xfrm>
              <a:off x="2474" y="2441"/>
              <a:ext cx="18" cy="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ctr" eaLnBrk="0" hangingPunct="0"/>
              <a:r>
                <a:rPr lang="ru-RU" sz="900">
                  <a:solidFill>
                    <a:srgbClr val="0000FF"/>
                  </a:solidFill>
                  <a:latin typeface="Times New Roman" pitchFamily="18" charset="0"/>
                </a:rPr>
                <a:t> </a:t>
              </a:r>
              <a:endParaRPr lang="ru-RU" sz="2400">
                <a:latin typeface="Times New Roman" pitchFamily="18" charset="0"/>
              </a:endParaRPr>
            </a:p>
          </p:txBody>
        </p:sp>
        <p:sp>
          <p:nvSpPr>
            <p:cNvPr id="89217" name="Rectangle 129"/>
            <p:cNvSpPr>
              <a:spLocks noChangeArrowheads="1"/>
            </p:cNvSpPr>
            <p:nvPr/>
          </p:nvSpPr>
          <p:spPr bwMode="auto">
            <a:xfrm>
              <a:off x="2474" y="2522"/>
              <a:ext cx="18" cy="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ctr" eaLnBrk="0" hangingPunct="0"/>
              <a:r>
                <a:rPr lang="ru-RU" sz="900">
                  <a:solidFill>
                    <a:srgbClr val="0000FF"/>
                  </a:solidFill>
                  <a:latin typeface="Times New Roman" pitchFamily="18" charset="0"/>
                </a:rPr>
                <a:t> </a:t>
              </a:r>
              <a:endParaRPr lang="ru-RU" sz="2400">
                <a:latin typeface="Times New Roman" pitchFamily="18" charset="0"/>
              </a:endParaRPr>
            </a:p>
          </p:txBody>
        </p:sp>
        <p:sp>
          <p:nvSpPr>
            <p:cNvPr id="89218" name="Rectangle 130"/>
            <p:cNvSpPr>
              <a:spLocks noChangeArrowheads="1"/>
            </p:cNvSpPr>
            <p:nvPr/>
          </p:nvSpPr>
          <p:spPr bwMode="auto">
            <a:xfrm>
              <a:off x="2474" y="2605"/>
              <a:ext cx="18" cy="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ctr" eaLnBrk="0" hangingPunct="0"/>
              <a:r>
                <a:rPr lang="ru-RU" sz="900">
                  <a:solidFill>
                    <a:srgbClr val="000000"/>
                  </a:solidFill>
                  <a:latin typeface="Times New Roman" pitchFamily="18" charset="0"/>
                </a:rPr>
                <a:t> </a:t>
              </a:r>
              <a:endParaRPr lang="ru-RU" sz="2400">
                <a:latin typeface="Times New Roman" pitchFamily="18" charset="0"/>
              </a:endParaRPr>
            </a:p>
          </p:txBody>
        </p:sp>
        <p:sp>
          <p:nvSpPr>
            <p:cNvPr id="89219" name="Rectangle 131"/>
            <p:cNvSpPr>
              <a:spLocks noChangeArrowheads="1"/>
            </p:cNvSpPr>
            <p:nvPr/>
          </p:nvSpPr>
          <p:spPr bwMode="auto">
            <a:xfrm>
              <a:off x="2785" y="2529"/>
              <a:ext cx="838" cy="4"/>
            </a:xfrm>
            <a:prstGeom prst="rect">
              <a:avLst/>
            </a:prstGeom>
            <a:solidFill>
              <a:srgbClr val="0000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de-DE"/>
            </a:p>
          </p:txBody>
        </p:sp>
        <p:sp>
          <p:nvSpPr>
            <p:cNvPr id="89220" name="Freeform 132"/>
            <p:cNvSpPr>
              <a:spLocks/>
            </p:cNvSpPr>
            <p:nvPr/>
          </p:nvSpPr>
          <p:spPr bwMode="auto">
            <a:xfrm>
              <a:off x="1553" y="2842"/>
              <a:ext cx="140" cy="221"/>
            </a:xfrm>
            <a:custGeom>
              <a:avLst/>
              <a:gdLst>
                <a:gd name="T0" fmla="*/ 51 w 279"/>
                <a:gd name="T1" fmla="*/ 1 h 442"/>
                <a:gd name="T2" fmla="*/ 41 w 279"/>
                <a:gd name="T3" fmla="*/ 5 h 442"/>
                <a:gd name="T4" fmla="*/ 32 w 279"/>
                <a:gd name="T5" fmla="*/ 10 h 442"/>
                <a:gd name="T6" fmla="*/ 23 w 279"/>
                <a:gd name="T7" fmla="*/ 17 h 442"/>
                <a:gd name="T8" fmla="*/ 16 w 279"/>
                <a:gd name="T9" fmla="*/ 27 h 442"/>
                <a:gd name="T10" fmla="*/ 11 w 279"/>
                <a:gd name="T11" fmla="*/ 39 h 442"/>
                <a:gd name="T12" fmla="*/ 6 w 279"/>
                <a:gd name="T13" fmla="*/ 51 h 442"/>
                <a:gd name="T14" fmla="*/ 2 w 279"/>
                <a:gd name="T15" fmla="*/ 65 h 442"/>
                <a:gd name="T16" fmla="*/ 0 w 279"/>
                <a:gd name="T17" fmla="*/ 82 h 442"/>
                <a:gd name="T18" fmla="*/ 0 w 279"/>
                <a:gd name="T19" fmla="*/ 117 h 442"/>
                <a:gd name="T20" fmla="*/ 6 w 279"/>
                <a:gd name="T21" fmla="*/ 156 h 442"/>
                <a:gd name="T22" fmla="*/ 16 w 279"/>
                <a:gd name="T23" fmla="*/ 199 h 442"/>
                <a:gd name="T24" fmla="*/ 32 w 279"/>
                <a:gd name="T25" fmla="*/ 242 h 442"/>
                <a:gd name="T26" fmla="*/ 51 w 279"/>
                <a:gd name="T27" fmla="*/ 287 h 442"/>
                <a:gd name="T28" fmla="*/ 74 w 279"/>
                <a:gd name="T29" fmla="*/ 327 h 442"/>
                <a:gd name="T30" fmla="*/ 86 w 279"/>
                <a:gd name="T31" fmla="*/ 347 h 442"/>
                <a:gd name="T32" fmla="*/ 98 w 279"/>
                <a:gd name="T33" fmla="*/ 363 h 442"/>
                <a:gd name="T34" fmla="*/ 112 w 279"/>
                <a:gd name="T35" fmla="*/ 378 h 442"/>
                <a:gd name="T36" fmla="*/ 124 w 279"/>
                <a:gd name="T37" fmla="*/ 392 h 442"/>
                <a:gd name="T38" fmla="*/ 138 w 279"/>
                <a:gd name="T39" fmla="*/ 404 h 442"/>
                <a:gd name="T40" fmla="*/ 154 w 279"/>
                <a:gd name="T41" fmla="*/ 416 h 442"/>
                <a:gd name="T42" fmla="*/ 166 w 279"/>
                <a:gd name="T43" fmla="*/ 425 h 442"/>
                <a:gd name="T44" fmla="*/ 178 w 279"/>
                <a:gd name="T45" fmla="*/ 433 h 442"/>
                <a:gd name="T46" fmla="*/ 191 w 279"/>
                <a:gd name="T47" fmla="*/ 438 h 442"/>
                <a:gd name="T48" fmla="*/ 206 w 279"/>
                <a:gd name="T49" fmla="*/ 440 h 442"/>
                <a:gd name="T50" fmla="*/ 217 w 279"/>
                <a:gd name="T51" fmla="*/ 442 h 442"/>
                <a:gd name="T52" fmla="*/ 229 w 279"/>
                <a:gd name="T53" fmla="*/ 440 h 442"/>
                <a:gd name="T54" fmla="*/ 239 w 279"/>
                <a:gd name="T55" fmla="*/ 437 h 442"/>
                <a:gd name="T56" fmla="*/ 248 w 279"/>
                <a:gd name="T57" fmla="*/ 432 h 442"/>
                <a:gd name="T58" fmla="*/ 257 w 279"/>
                <a:gd name="T59" fmla="*/ 425 h 442"/>
                <a:gd name="T60" fmla="*/ 264 w 279"/>
                <a:gd name="T61" fmla="*/ 413 h 442"/>
                <a:gd name="T62" fmla="*/ 269 w 279"/>
                <a:gd name="T63" fmla="*/ 404 h 442"/>
                <a:gd name="T64" fmla="*/ 274 w 279"/>
                <a:gd name="T65" fmla="*/ 390 h 442"/>
                <a:gd name="T66" fmla="*/ 278 w 279"/>
                <a:gd name="T67" fmla="*/ 375 h 442"/>
                <a:gd name="T68" fmla="*/ 279 w 279"/>
                <a:gd name="T69" fmla="*/ 359 h 442"/>
                <a:gd name="T70" fmla="*/ 279 w 279"/>
                <a:gd name="T71" fmla="*/ 342 h 442"/>
                <a:gd name="T72" fmla="*/ 279 w 279"/>
                <a:gd name="T73" fmla="*/ 325 h 442"/>
                <a:gd name="T74" fmla="*/ 274 w 279"/>
                <a:gd name="T75" fmla="*/ 285 h 442"/>
                <a:gd name="T76" fmla="*/ 264 w 279"/>
                <a:gd name="T77" fmla="*/ 242 h 442"/>
                <a:gd name="T78" fmla="*/ 248 w 279"/>
                <a:gd name="T79" fmla="*/ 198 h 442"/>
                <a:gd name="T80" fmla="*/ 229 w 279"/>
                <a:gd name="T81" fmla="*/ 154 h 442"/>
                <a:gd name="T82" fmla="*/ 206 w 279"/>
                <a:gd name="T83" fmla="*/ 113 h 442"/>
                <a:gd name="T84" fmla="*/ 194 w 279"/>
                <a:gd name="T85" fmla="*/ 96 h 442"/>
                <a:gd name="T86" fmla="*/ 182 w 279"/>
                <a:gd name="T87" fmla="*/ 79 h 442"/>
                <a:gd name="T88" fmla="*/ 168 w 279"/>
                <a:gd name="T89" fmla="*/ 63 h 442"/>
                <a:gd name="T90" fmla="*/ 156 w 279"/>
                <a:gd name="T91" fmla="*/ 49 h 442"/>
                <a:gd name="T92" fmla="*/ 140 w 279"/>
                <a:gd name="T93" fmla="*/ 36 h 442"/>
                <a:gd name="T94" fmla="*/ 128 w 279"/>
                <a:gd name="T95" fmla="*/ 25 h 442"/>
                <a:gd name="T96" fmla="*/ 114 w 279"/>
                <a:gd name="T97" fmla="*/ 17 h 442"/>
                <a:gd name="T98" fmla="*/ 102 w 279"/>
                <a:gd name="T99" fmla="*/ 10 h 442"/>
                <a:gd name="T100" fmla="*/ 88 w 279"/>
                <a:gd name="T101" fmla="*/ 3 h 442"/>
                <a:gd name="T102" fmla="*/ 75 w 279"/>
                <a:gd name="T103" fmla="*/ 1 h 442"/>
                <a:gd name="T104" fmla="*/ 63 w 279"/>
                <a:gd name="T105" fmla="*/ 0 h 442"/>
                <a:gd name="T106" fmla="*/ 51 w 279"/>
                <a:gd name="T107" fmla="*/ 1 h 4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79" h="442">
                  <a:moveTo>
                    <a:pt x="51" y="1"/>
                  </a:moveTo>
                  <a:lnTo>
                    <a:pt x="41" y="5"/>
                  </a:lnTo>
                  <a:lnTo>
                    <a:pt x="32" y="10"/>
                  </a:lnTo>
                  <a:lnTo>
                    <a:pt x="23" y="17"/>
                  </a:lnTo>
                  <a:lnTo>
                    <a:pt x="16" y="27"/>
                  </a:lnTo>
                  <a:lnTo>
                    <a:pt x="11" y="39"/>
                  </a:lnTo>
                  <a:lnTo>
                    <a:pt x="6" y="51"/>
                  </a:lnTo>
                  <a:lnTo>
                    <a:pt x="2" y="65"/>
                  </a:lnTo>
                  <a:lnTo>
                    <a:pt x="0" y="82"/>
                  </a:lnTo>
                  <a:lnTo>
                    <a:pt x="0" y="117"/>
                  </a:lnTo>
                  <a:lnTo>
                    <a:pt x="6" y="156"/>
                  </a:lnTo>
                  <a:lnTo>
                    <a:pt x="16" y="199"/>
                  </a:lnTo>
                  <a:lnTo>
                    <a:pt x="32" y="242"/>
                  </a:lnTo>
                  <a:lnTo>
                    <a:pt x="51" y="287"/>
                  </a:lnTo>
                  <a:lnTo>
                    <a:pt x="74" y="327"/>
                  </a:lnTo>
                  <a:lnTo>
                    <a:pt x="86" y="347"/>
                  </a:lnTo>
                  <a:lnTo>
                    <a:pt x="98" y="363"/>
                  </a:lnTo>
                  <a:lnTo>
                    <a:pt x="112" y="378"/>
                  </a:lnTo>
                  <a:lnTo>
                    <a:pt x="124" y="392"/>
                  </a:lnTo>
                  <a:lnTo>
                    <a:pt x="138" y="404"/>
                  </a:lnTo>
                  <a:lnTo>
                    <a:pt x="154" y="416"/>
                  </a:lnTo>
                  <a:lnTo>
                    <a:pt x="166" y="425"/>
                  </a:lnTo>
                  <a:lnTo>
                    <a:pt x="178" y="433"/>
                  </a:lnTo>
                  <a:lnTo>
                    <a:pt x="191" y="438"/>
                  </a:lnTo>
                  <a:lnTo>
                    <a:pt x="206" y="440"/>
                  </a:lnTo>
                  <a:lnTo>
                    <a:pt x="217" y="442"/>
                  </a:lnTo>
                  <a:lnTo>
                    <a:pt x="229" y="440"/>
                  </a:lnTo>
                  <a:lnTo>
                    <a:pt x="239" y="437"/>
                  </a:lnTo>
                  <a:lnTo>
                    <a:pt x="248" y="432"/>
                  </a:lnTo>
                  <a:lnTo>
                    <a:pt x="257" y="425"/>
                  </a:lnTo>
                  <a:lnTo>
                    <a:pt x="264" y="413"/>
                  </a:lnTo>
                  <a:lnTo>
                    <a:pt x="269" y="404"/>
                  </a:lnTo>
                  <a:lnTo>
                    <a:pt x="274" y="390"/>
                  </a:lnTo>
                  <a:lnTo>
                    <a:pt x="278" y="375"/>
                  </a:lnTo>
                  <a:lnTo>
                    <a:pt x="279" y="359"/>
                  </a:lnTo>
                  <a:lnTo>
                    <a:pt x="279" y="342"/>
                  </a:lnTo>
                  <a:lnTo>
                    <a:pt x="279" y="325"/>
                  </a:lnTo>
                  <a:lnTo>
                    <a:pt x="274" y="285"/>
                  </a:lnTo>
                  <a:lnTo>
                    <a:pt x="264" y="242"/>
                  </a:lnTo>
                  <a:lnTo>
                    <a:pt x="248" y="198"/>
                  </a:lnTo>
                  <a:lnTo>
                    <a:pt x="229" y="154"/>
                  </a:lnTo>
                  <a:lnTo>
                    <a:pt x="206" y="113"/>
                  </a:lnTo>
                  <a:lnTo>
                    <a:pt x="194" y="96"/>
                  </a:lnTo>
                  <a:lnTo>
                    <a:pt x="182" y="79"/>
                  </a:lnTo>
                  <a:lnTo>
                    <a:pt x="168" y="63"/>
                  </a:lnTo>
                  <a:lnTo>
                    <a:pt x="156" y="49"/>
                  </a:lnTo>
                  <a:lnTo>
                    <a:pt x="140" y="36"/>
                  </a:lnTo>
                  <a:lnTo>
                    <a:pt x="128" y="25"/>
                  </a:lnTo>
                  <a:lnTo>
                    <a:pt x="114" y="17"/>
                  </a:lnTo>
                  <a:lnTo>
                    <a:pt x="102" y="10"/>
                  </a:lnTo>
                  <a:lnTo>
                    <a:pt x="88" y="3"/>
                  </a:lnTo>
                  <a:lnTo>
                    <a:pt x="75" y="1"/>
                  </a:lnTo>
                  <a:lnTo>
                    <a:pt x="63" y="0"/>
                  </a:lnTo>
                  <a:lnTo>
                    <a:pt x="51" y="1"/>
                  </a:lnTo>
                  <a:close/>
                </a:path>
              </a:pathLst>
            </a:custGeom>
            <a:solidFill>
              <a:srgbClr val="FFFFFF"/>
            </a:solidFill>
            <a:ln w="7938">
              <a:solidFill>
                <a:srgbClr val="000000"/>
              </a:solidFill>
              <a:prstDash val="solid"/>
              <a:round/>
              <a:headEnd/>
              <a:tailEnd/>
            </a:ln>
          </p:spPr>
          <p:txBody>
            <a:bodyPr/>
            <a:lstStyle/>
            <a:p>
              <a:endParaRPr lang="de-DE"/>
            </a:p>
          </p:txBody>
        </p:sp>
        <p:sp>
          <p:nvSpPr>
            <p:cNvPr id="89221" name="Oval 133"/>
            <p:cNvSpPr>
              <a:spLocks noChangeArrowheads="1"/>
            </p:cNvSpPr>
            <p:nvPr/>
          </p:nvSpPr>
          <p:spPr bwMode="auto">
            <a:xfrm>
              <a:off x="1470" y="2682"/>
              <a:ext cx="156" cy="153"/>
            </a:xfrm>
            <a:prstGeom prst="ellipse">
              <a:avLst/>
            </a:prstGeom>
            <a:solidFill>
              <a:srgbClr val="FFFFFF"/>
            </a:solidFill>
            <a:ln w="7938">
              <a:solidFill>
                <a:srgbClr val="000000"/>
              </a:solidFill>
              <a:round/>
              <a:headEnd/>
              <a:tailEnd/>
            </a:ln>
          </p:spPr>
          <p:txBody>
            <a:bodyPr/>
            <a:lstStyle/>
            <a:p>
              <a:endParaRPr lang="de-DE"/>
            </a:p>
          </p:txBody>
        </p:sp>
        <p:sp>
          <p:nvSpPr>
            <p:cNvPr id="89222" name="Freeform 134"/>
            <p:cNvSpPr>
              <a:spLocks/>
            </p:cNvSpPr>
            <p:nvPr/>
          </p:nvSpPr>
          <p:spPr bwMode="auto">
            <a:xfrm>
              <a:off x="2148" y="2502"/>
              <a:ext cx="15" cy="23"/>
            </a:xfrm>
            <a:custGeom>
              <a:avLst/>
              <a:gdLst>
                <a:gd name="T0" fmla="*/ 9 w 30"/>
                <a:gd name="T1" fmla="*/ 3 h 46"/>
                <a:gd name="T2" fmla="*/ 5 w 30"/>
                <a:gd name="T3" fmla="*/ 1 h 46"/>
                <a:gd name="T4" fmla="*/ 5 w 30"/>
                <a:gd name="T5" fmla="*/ 0 h 46"/>
                <a:gd name="T6" fmla="*/ 2 w 30"/>
                <a:gd name="T7" fmla="*/ 1 h 46"/>
                <a:gd name="T8" fmla="*/ 2 w 30"/>
                <a:gd name="T9" fmla="*/ 3 h 46"/>
                <a:gd name="T10" fmla="*/ 0 w 30"/>
                <a:gd name="T11" fmla="*/ 5 h 46"/>
                <a:gd name="T12" fmla="*/ 2 w 30"/>
                <a:gd name="T13" fmla="*/ 8 h 46"/>
                <a:gd name="T14" fmla="*/ 23 w 30"/>
                <a:gd name="T15" fmla="*/ 43 h 46"/>
                <a:gd name="T16" fmla="*/ 24 w 30"/>
                <a:gd name="T17" fmla="*/ 46 h 46"/>
                <a:gd name="T18" fmla="*/ 26 w 30"/>
                <a:gd name="T19" fmla="*/ 46 h 46"/>
                <a:gd name="T20" fmla="*/ 28 w 30"/>
                <a:gd name="T21" fmla="*/ 46 h 46"/>
                <a:gd name="T22" fmla="*/ 30 w 30"/>
                <a:gd name="T23" fmla="*/ 46 h 46"/>
                <a:gd name="T24" fmla="*/ 30 w 30"/>
                <a:gd name="T25" fmla="*/ 43 h 46"/>
                <a:gd name="T26" fmla="*/ 30 w 30"/>
                <a:gd name="T27" fmla="*/ 41 h 46"/>
                <a:gd name="T28" fmla="*/ 30 w 30"/>
                <a:gd name="T29" fmla="*/ 39 h 46"/>
                <a:gd name="T30" fmla="*/ 30 w 30"/>
                <a:gd name="T31" fmla="*/ 38 h 46"/>
                <a:gd name="T32" fmla="*/ 9 w 30"/>
                <a:gd name="T33" fmla="*/ 3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0" h="46">
                  <a:moveTo>
                    <a:pt x="9" y="3"/>
                  </a:moveTo>
                  <a:lnTo>
                    <a:pt x="5" y="1"/>
                  </a:lnTo>
                  <a:lnTo>
                    <a:pt x="5" y="0"/>
                  </a:lnTo>
                  <a:lnTo>
                    <a:pt x="2" y="1"/>
                  </a:lnTo>
                  <a:lnTo>
                    <a:pt x="2" y="3"/>
                  </a:lnTo>
                  <a:lnTo>
                    <a:pt x="0" y="5"/>
                  </a:lnTo>
                  <a:lnTo>
                    <a:pt x="2" y="8"/>
                  </a:lnTo>
                  <a:lnTo>
                    <a:pt x="23" y="43"/>
                  </a:lnTo>
                  <a:lnTo>
                    <a:pt x="24" y="46"/>
                  </a:lnTo>
                  <a:lnTo>
                    <a:pt x="26" y="46"/>
                  </a:lnTo>
                  <a:lnTo>
                    <a:pt x="28" y="46"/>
                  </a:lnTo>
                  <a:lnTo>
                    <a:pt x="30" y="46"/>
                  </a:lnTo>
                  <a:lnTo>
                    <a:pt x="30" y="43"/>
                  </a:lnTo>
                  <a:lnTo>
                    <a:pt x="30" y="41"/>
                  </a:lnTo>
                  <a:lnTo>
                    <a:pt x="30" y="39"/>
                  </a:lnTo>
                  <a:lnTo>
                    <a:pt x="30" y="38"/>
                  </a:lnTo>
                  <a:lnTo>
                    <a:pt x="9" y="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89223" name="Freeform 135"/>
            <p:cNvSpPr>
              <a:spLocks/>
            </p:cNvSpPr>
            <p:nvPr/>
          </p:nvSpPr>
          <p:spPr bwMode="auto">
            <a:xfrm>
              <a:off x="2167" y="2533"/>
              <a:ext cx="16" cy="23"/>
            </a:xfrm>
            <a:custGeom>
              <a:avLst/>
              <a:gdLst>
                <a:gd name="T0" fmla="*/ 9 w 32"/>
                <a:gd name="T1" fmla="*/ 1 h 46"/>
                <a:gd name="T2" fmla="*/ 7 w 32"/>
                <a:gd name="T3" fmla="*/ 0 h 46"/>
                <a:gd name="T4" fmla="*/ 5 w 32"/>
                <a:gd name="T5" fmla="*/ 0 h 46"/>
                <a:gd name="T6" fmla="*/ 5 w 32"/>
                <a:gd name="T7" fmla="*/ 0 h 46"/>
                <a:gd name="T8" fmla="*/ 4 w 32"/>
                <a:gd name="T9" fmla="*/ 0 h 46"/>
                <a:gd name="T10" fmla="*/ 2 w 32"/>
                <a:gd name="T11" fmla="*/ 1 h 46"/>
                <a:gd name="T12" fmla="*/ 0 w 32"/>
                <a:gd name="T13" fmla="*/ 3 h 46"/>
                <a:gd name="T14" fmla="*/ 0 w 32"/>
                <a:gd name="T15" fmla="*/ 5 h 46"/>
                <a:gd name="T16" fmla="*/ 2 w 32"/>
                <a:gd name="T17" fmla="*/ 8 h 46"/>
                <a:gd name="T18" fmla="*/ 23 w 32"/>
                <a:gd name="T19" fmla="*/ 43 h 46"/>
                <a:gd name="T20" fmla="*/ 25 w 32"/>
                <a:gd name="T21" fmla="*/ 44 h 46"/>
                <a:gd name="T22" fmla="*/ 26 w 32"/>
                <a:gd name="T23" fmla="*/ 46 h 46"/>
                <a:gd name="T24" fmla="*/ 28 w 32"/>
                <a:gd name="T25" fmla="*/ 46 h 46"/>
                <a:gd name="T26" fmla="*/ 30 w 32"/>
                <a:gd name="T27" fmla="*/ 44 h 46"/>
                <a:gd name="T28" fmla="*/ 32 w 32"/>
                <a:gd name="T29" fmla="*/ 43 h 46"/>
                <a:gd name="T30" fmla="*/ 32 w 32"/>
                <a:gd name="T31" fmla="*/ 41 h 46"/>
                <a:gd name="T32" fmla="*/ 32 w 32"/>
                <a:gd name="T33" fmla="*/ 39 h 46"/>
                <a:gd name="T34" fmla="*/ 32 w 32"/>
                <a:gd name="T35" fmla="*/ 38 h 46"/>
                <a:gd name="T36" fmla="*/ 9 w 32"/>
                <a:gd name="T37" fmla="*/ 1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2" h="46">
                  <a:moveTo>
                    <a:pt x="9" y="1"/>
                  </a:moveTo>
                  <a:lnTo>
                    <a:pt x="7" y="0"/>
                  </a:lnTo>
                  <a:lnTo>
                    <a:pt x="5" y="0"/>
                  </a:lnTo>
                  <a:lnTo>
                    <a:pt x="5" y="0"/>
                  </a:lnTo>
                  <a:lnTo>
                    <a:pt x="4" y="0"/>
                  </a:lnTo>
                  <a:lnTo>
                    <a:pt x="2" y="1"/>
                  </a:lnTo>
                  <a:lnTo>
                    <a:pt x="0" y="3"/>
                  </a:lnTo>
                  <a:lnTo>
                    <a:pt x="0" y="5"/>
                  </a:lnTo>
                  <a:lnTo>
                    <a:pt x="2" y="8"/>
                  </a:lnTo>
                  <a:lnTo>
                    <a:pt x="23" y="43"/>
                  </a:lnTo>
                  <a:lnTo>
                    <a:pt x="25" y="44"/>
                  </a:lnTo>
                  <a:lnTo>
                    <a:pt x="26" y="46"/>
                  </a:lnTo>
                  <a:lnTo>
                    <a:pt x="28" y="46"/>
                  </a:lnTo>
                  <a:lnTo>
                    <a:pt x="30" y="44"/>
                  </a:lnTo>
                  <a:lnTo>
                    <a:pt x="32" y="43"/>
                  </a:lnTo>
                  <a:lnTo>
                    <a:pt x="32" y="41"/>
                  </a:lnTo>
                  <a:lnTo>
                    <a:pt x="32" y="39"/>
                  </a:lnTo>
                  <a:lnTo>
                    <a:pt x="32" y="38"/>
                  </a:lnTo>
                  <a:lnTo>
                    <a:pt x="9" y="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89224" name="Freeform 136"/>
            <p:cNvSpPr>
              <a:spLocks/>
            </p:cNvSpPr>
            <p:nvPr/>
          </p:nvSpPr>
          <p:spPr bwMode="auto">
            <a:xfrm>
              <a:off x="2186" y="2564"/>
              <a:ext cx="16" cy="23"/>
            </a:xfrm>
            <a:custGeom>
              <a:avLst/>
              <a:gdLst>
                <a:gd name="T0" fmla="*/ 8 w 31"/>
                <a:gd name="T1" fmla="*/ 3 h 46"/>
                <a:gd name="T2" fmla="*/ 7 w 31"/>
                <a:gd name="T3" fmla="*/ 1 h 46"/>
                <a:gd name="T4" fmla="*/ 7 w 31"/>
                <a:gd name="T5" fmla="*/ 0 h 46"/>
                <a:gd name="T6" fmla="*/ 3 w 31"/>
                <a:gd name="T7" fmla="*/ 0 h 46"/>
                <a:gd name="T8" fmla="*/ 3 w 31"/>
                <a:gd name="T9" fmla="*/ 1 h 46"/>
                <a:gd name="T10" fmla="*/ 1 w 31"/>
                <a:gd name="T11" fmla="*/ 3 h 46"/>
                <a:gd name="T12" fmla="*/ 0 w 31"/>
                <a:gd name="T13" fmla="*/ 5 h 46"/>
                <a:gd name="T14" fmla="*/ 0 w 31"/>
                <a:gd name="T15" fmla="*/ 6 h 46"/>
                <a:gd name="T16" fmla="*/ 1 w 31"/>
                <a:gd name="T17" fmla="*/ 8 h 46"/>
                <a:gd name="T18" fmla="*/ 22 w 31"/>
                <a:gd name="T19" fmla="*/ 44 h 46"/>
                <a:gd name="T20" fmla="*/ 24 w 31"/>
                <a:gd name="T21" fmla="*/ 46 h 46"/>
                <a:gd name="T22" fmla="*/ 26 w 31"/>
                <a:gd name="T23" fmla="*/ 46 h 46"/>
                <a:gd name="T24" fmla="*/ 28 w 31"/>
                <a:gd name="T25" fmla="*/ 46 h 46"/>
                <a:gd name="T26" fmla="*/ 29 w 31"/>
                <a:gd name="T27" fmla="*/ 46 h 46"/>
                <a:gd name="T28" fmla="*/ 31 w 31"/>
                <a:gd name="T29" fmla="*/ 44 h 46"/>
                <a:gd name="T30" fmla="*/ 31 w 31"/>
                <a:gd name="T31" fmla="*/ 43 h 46"/>
                <a:gd name="T32" fmla="*/ 31 w 31"/>
                <a:gd name="T33" fmla="*/ 41 h 46"/>
                <a:gd name="T34" fmla="*/ 31 w 31"/>
                <a:gd name="T35" fmla="*/ 39 h 46"/>
                <a:gd name="T36" fmla="*/ 8 w 31"/>
                <a:gd name="T37" fmla="*/ 3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1" h="46">
                  <a:moveTo>
                    <a:pt x="8" y="3"/>
                  </a:moveTo>
                  <a:lnTo>
                    <a:pt x="7" y="1"/>
                  </a:lnTo>
                  <a:lnTo>
                    <a:pt x="7" y="0"/>
                  </a:lnTo>
                  <a:lnTo>
                    <a:pt x="3" y="0"/>
                  </a:lnTo>
                  <a:lnTo>
                    <a:pt x="3" y="1"/>
                  </a:lnTo>
                  <a:lnTo>
                    <a:pt x="1" y="3"/>
                  </a:lnTo>
                  <a:lnTo>
                    <a:pt x="0" y="5"/>
                  </a:lnTo>
                  <a:lnTo>
                    <a:pt x="0" y="6"/>
                  </a:lnTo>
                  <a:lnTo>
                    <a:pt x="1" y="8"/>
                  </a:lnTo>
                  <a:lnTo>
                    <a:pt x="22" y="44"/>
                  </a:lnTo>
                  <a:lnTo>
                    <a:pt x="24" y="46"/>
                  </a:lnTo>
                  <a:lnTo>
                    <a:pt x="26" y="46"/>
                  </a:lnTo>
                  <a:lnTo>
                    <a:pt x="28" y="46"/>
                  </a:lnTo>
                  <a:lnTo>
                    <a:pt x="29" y="46"/>
                  </a:lnTo>
                  <a:lnTo>
                    <a:pt x="31" y="44"/>
                  </a:lnTo>
                  <a:lnTo>
                    <a:pt x="31" y="43"/>
                  </a:lnTo>
                  <a:lnTo>
                    <a:pt x="31" y="41"/>
                  </a:lnTo>
                  <a:lnTo>
                    <a:pt x="31" y="39"/>
                  </a:lnTo>
                  <a:lnTo>
                    <a:pt x="8" y="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89225" name="Freeform 137"/>
            <p:cNvSpPr>
              <a:spLocks/>
            </p:cNvSpPr>
            <p:nvPr/>
          </p:nvSpPr>
          <p:spPr bwMode="auto">
            <a:xfrm>
              <a:off x="2206" y="2595"/>
              <a:ext cx="15" cy="23"/>
            </a:xfrm>
            <a:custGeom>
              <a:avLst/>
              <a:gdLst>
                <a:gd name="T0" fmla="*/ 7 w 29"/>
                <a:gd name="T1" fmla="*/ 3 h 46"/>
                <a:gd name="T2" fmla="*/ 5 w 29"/>
                <a:gd name="T3" fmla="*/ 0 h 46"/>
                <a:gd name="T4" fmla="*/ 5 w 29"/>
                <a:gd name="T5" fmla="*/ 0 h 46"/>
                <a:gd name="T6" fmla="*/ 3 w 29"/>
                <a:gd name="T7" fmla="*/ 0 h 46"/>
                <a:gd name="T8" fmla="*/ 1 w 29"/>
                <a:gd name="T9" fmla="*/ 0 h 46"/>
                <a:gd name="T10" fmla="*/ 0 w 29"/>
                <a:gd name="T11" fmla="*/ 3 h 46"/>
                <a:gd name="T12" fmla="*/ 0 w 29"/>
                <a:gd name="T13" fmla="*/ 5 h 46"/>
                <a:gd name="T14" fmla="*/ 0 w 29"/>
                <a:gd name="T15" fmla="*/ 6 h 46"/>
                <a:gd name="T16" fmla="*/ 0 w 29"/>
                <a:gd name="T17" fmla="*/ 8 h 46"/>
                <a:gd name="T18" fmla="*/ 22 w 29"/>
                <a:gd name="T19" fmla="*/ 44 h 46"/>
                <a:gd name="T20" fmla="*/ 24 w 29"/>
                <a:gd name="T21" fmla="*/ 46 h 46"/>
                <a:gd name="T22" fmla="*/ 26 w 29"/>
                <a:gd name="T23" fmla="*/ 46 h 46"/>
                <a:gd name="T24" fmla="*/ 28 w 29"/>
                <a:gd name="T25" fmla="*/ 46 h 46"/>
                <a:gd name="T26" fmla="*/ 29 w 29"/>
                <a:gd name="T27" fmla="*/ 46 h 46"/>
                <a:gd name="T28" fmla="*/ 29 w 29"/>
                <a:gd name="T29" fmla="*/ 44 h 46"/>
                <a:gd name="T30" fmla="*/ 29 w 29"/>
                <a:gd name="T31" fmla="*/ 41 h 46"/>
                <a:gd name="T32" fmla="*/ 29 w 29"/>
                <a:gd name="T33" fmla="*/ 39 h 46"/>
                <a:gd name="T34" fmla="*/ 29 w 29"/>
                <a:gd name="T35" fmla="*/ 37 h 46"/>
                <a:gd name="T36" fmla="*/ 7 w 29"/>
                <a:gd name="T37" fmla="*/ 3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9" h="46">
                  <a:moveTo>
                    <a:pt x="7" y="3"/>
                  </a:moveTo>
                  <a:lnTo>
                    <a:pt x="5" y="0"/>
                  </a:lnTo>
                  <a:lnTo>
                    <a:pt x="5" y="0"/>
                  </a:lnTo>
                  <a:lnTo>
                    <a:pt x="3" y="0"/>
                  </a:lnTo>
                  <a:lnTo>
                    <a:pt x="1" y="0"/>
                  </a:lnTo>
                  <a:lnTo>
                    <a:pt x="0" y="3"/>
                  </a:lnTo>
                  <a:lnTo>
                    <a:pt x="0" y="5"/>
                  </a:lnTo>
                  <a:lnTo>
                    <a:pt x="0" y="6"/>
                  </a:lnTo>
                  <a:lnTo>
                    <a:pt x="0" y="8"/>
                  </a:lnTo>
                  <a:lnTo>
                    <a:pt x="22" y="44"/>
                  </a:lnTo>
                  <a:lnTo>
                    <a:pt x="24" y="46"/>
                  </a:lnTo>
                  <a:lnTo>
                    <a:pt x="26" y="46"/>
                  </a:lnTo>
                  <a:lnTo>
                    <a:pt x="28" y="46"/>
                  </a:lnTo>
                  <a:lnTo>
                    <a:pt x="29" y="46"/>
                  </a:lnTo>
                  <a:lnTo>
                    <a:pt x="29" y="44"/>
                  </a:lnTo>
                  <a:lnTo>
                    <a:pt x="29" y="41"/>
                  </a:lnTo>
                  <a:lnTo>
                    <a:pt x="29" y="39"/>
                  </a:lnTo>
                  <a:lnTo>
                    <a:pt x="29" y="37"/>
                  </a:lnTo>
                  <a:lnTo>
                    <a:pt x="7" y="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89226" name="Freeform 138"/>
            <p:cNvSpPr>
              <a:spLocks/>
            </p:cNvSpPr>
            <p:nvPr/>
          </p:nvSpPr>
          <p:spPr bwMode="auto">
            <a:xfrm>
              <a:off x="2226" y="2626"/>
              <a:ext cx="15" cy="25"/>
            </a:xfrm>
            <a:custGeom>
              <a:avLst/>
              <a:gdLst>
                <a:gd name="T0" fmla="*/ 7 w 32"/>
                <a:gd name="T1" fmla="*/ 3 h 49"/>
                <a:gd name="T2" fmla="*/ 7 w 32"/>
                <a:gd name="T3" fmla="*/ 1 h 49"/>
                <a:gd name="T4" fmla="*/ 5 w 32"/>
                <a:gd name="T5" fmla="*/ 0 h 49"/>
                <a:gd name="T6" fmla="*/ 4 w 32"/>
                <a:gd name="T7" fmla="*/ 0 h 49"/>
                <a:gd name="T8" fmla="*/ 2 w 32"/>
                <a:gd name="T9" fmla="*/ 1 h 49"/>
                <a:gd name="T10" fmla="*/ 0 w 32"/>
                <a:gd name="T11" fmla="*/ 3 h 49"/>
                <a:gd name="T12" fmla="*/ 0 w 32"/>
                <a:gd name="T13" fmla="*/ 6 h 49"/>
                <a:gd name="T14" fmla="*/ 0 w 32"/>
                <a:gd name="T15" fmla="*/ 6 h 49"/>
                <a:gd name="T16" fmla="*/ 0 w 32"/>
                <a:gd name="T17" fmla="*/ 8 h 49"/>
                <a:gd name="T18" fmla="*/ 23 w 32"/>
                <a:gd name="T19" fmla="*/ 44 h 49"/>
                <a:gd name="T20" fmla="*/ 25 w 32"/>
                <a:gd name="T21" fmla="*/ 46 h 49"/>
                <a:gd name="T22" fmla="*/ 26 w 32"/>
                <a:gd name="T23" fmla="*/ 49 h 49"/>
                <a:gd name="T24" fmla="*/ 28 w 32"/>
                <a:gd name="T25" fmla="*/ 49 h 49"/>
                <a:gd name="T26" fmla="*/ 30 w 32"/>
                <a:gd name="T27" fmla="*/ 46 h 49"/>
                <a:gd name="T28" fmla="*/ 32 w 32"/>
                <a:gd name="T29" fmla="*/ 44 h 49"/>
                <a:gd name="T30" fmla="*/ 32 w 32"/>
                <a:gd name="T31" fmla="*/ 43 h 49"/>
                <a:gd name="T32" fmla="*/ 32 w 32"/>
                <a:gd name="T33" fmla="*/ 41 h 49"/>
                <a:gd name="T34" fmla="*/ 32 w 32"/>
                <a:gd name="T35" fmla="*/ 39 h 49"/>
                <a:gd name="T36" fmla="*/ 7 w 32"/>
                <a:gd name="T37" fmla="*/ 3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2" h="49">
                  <a:moveTo>
                    <a:pt x="7" y="3"/>
                  </a:moveTo>
                  <a:lnTo>
                    <a:pt x="7" y="1"/>
                  </a:lnTo>
                  <a:lnTo>
                    <a:pt x="5" y="0"/>
                  </a:lnTo>
                  <a:lnTo>
                    <a:pt x="4" y="0"/>
                  </a:lnTo>
                  <a:lnTo>
                    <a:pt x="2" y="1"/>
                  </a:lnTo>
                  <a:lnTo>
                    <a:pt x="0" y="3"/>
                  </a:lnTo>
                  <a:lnTo>
                    <a:pt x="0" y="6"/>
                  </a:lnTo>
                  <a:lnTo>
                    <a:pt x="0" y="6"/>
                  </a:lnTo>
                  <a:lnTo>
                    <a:pt x="0" y="8"/>
                  </a:lnTo>
                  <a:lnTo>
                    <a:pt x="23" y="44"/>
                  </a:lnTo>
                  <a:lnTo>
                    <a:pt x="25" y="46"/>
                  </a:lnTo>
                  <a:lnTo>
                    <a:pt x="26" y="49"/>
                  </a:lnTo>
                  <a:lnTo>
                    <a:pt x="28" y="49"/>
                  </a:lnTo>
                  <a:lnTo>
                    <a:pt x="30" y="46"/>
                  </a:lnTo>
                  <a:lnTo>
                    <a:pt x="32" y="44"/>
                  </a:lnTo>
                  <a:lnTo>
                    <a:pt x="32" y="43"/>
                  </a:lnTo>
                  <a:lnTo>
                    <a:pt x="32" y="41"/>
                  </a:lnTo>
                  <a:lnTo>
                    <a:pt x="32" y="39"/>
                  </a:lnTo>
                  <a:lnTo>
                    <a:pt x="7" y="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89227" name="Freeform 139"/>
            <p:cNvSpPr>
              <a:spLocks/>
            </p:cNvSpPr>
            <p:nvPr/>
          </p:nvSpPr>
          <p:spPr bwMode="auto">
            <a:xfrm>
              <a:off x="2246" y="2658"/>
              <a:ext cx="14" cy="23"/>
            </a:xfrm>
            <a:custGeom>
              <a:avLst/>
              <a:gdLst>
                <a:gd name="T0" fmla="*/ 9 w 30"/>
                <a:gd name="T1" fmla="*/ 2 h 47"/>
                <a:gd name="T2" fmla="*/ 7 w 30"/>
                <a:gd name="T3" fmla="*/ 0 h 47"/>
                <a:gd name="T4" fmla="*/ 5 w 30"/>
                <a:gd name="T5" fmla="*/ 0 h 47"/>
                <a:gd name="T6" fmla="*/ 4 w 30"/>
                <a:gd name="T7" fmla="*/ 0 h 47"/>
                <a:gd name="T8" fmla="*/ 2 w 30"/>
                <a:gd name="T9" fmla="*/ 0 h 47"/>
                <a:gd name="T10" fmla="*/ 0 w 30"/>
                <a:gd name="T11" fmla="*/ 2 h 47"/>
                <a:gd name="T12" fmla="*/ 0 w 30"/>
                <a:gd name="T13" fmla="*/ 4 h 47"/>
                <a:gd name="T14" fmla="*/ 0 w 30"/>
                <a:gd name="T15" fmla="*/ 5 h 47"/>
                <a:gd name="T16" fmla="*/ 0 w 30"/>
                <a:gd name="T17" fmla="*/ 9 h 47"/>
                <a:gd name="T18" fmla="*/ 23 w 30"/>
                <a:gd name="T19" fmla="*/ 45 h 47"/>
                <a:gd name="T20" fmla="*/ 25 w 30"/>
                <a:gd name="T21" fmla="*/ 47 h 47"/>
                <a:gd name="T22" fmla="*/ 25 w 30"/>
                <a:gd name="T23" fmla="*/ 47 h 47"/>
                <a:gd name="T24" fmla="*/ 26 w 30"/>
                <a:gd name="T25" fmla="*/ 47 h 47"/>
                <a:gd name="T26" fmla="*/ 28 w 30"/>
                <a:gd name="T27" fmla="*/ 47 h 47"/>
                <a:gd name="T28" fmla="*/ 30 w 30"/>
                <a:gd name="T29" fmla="*/ 45 h 47"/>
                <a:gd name="T30" fmla="*/ 30 w 30"/>
                <a:gd name="T31" fmla="*/ 43 h 47"/>
                <a:gd name="T32" fmla="*/ 30 w 30"/>
                <a:gd name="T33" fmla="*/ 42 h 47"/>
                <a:gd name="T34" fmla="*/ 30 w 30"/>
                <a:gd name="T35" fmla="*/ 40 h 47"/>
                <a:gd name="T36" fmla="*/ 9 w 30"/>
                <a:gd name="T37" fmla="*/ 2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0" h="47">
                  <a:moveTo>
                    <a:pt x="9" y="2"/>
                  </a:moveTo>
                  <a:lnTo>
                    <a:pt x="7" y="0"/>
                  </a:lnTo>
                  <a:lnTo>
                    <a:pt x="5" y="0"/>
                  </a:lnTo>
                  <a:lnTo>
                    <a:pt x="4" y="0"/>
                  </a:lnTo>
                  <a:lnTo>
                    <a:pt x="2" y="0"/>
                  </a:lnTo>
                  <a:lnTo>
                    <a:pt x="0" y="2"/>
                  </a:lnTo>
                  <a:lnTo>
                    <a:pt x="0" y="4"/>
                  </a:lnTo>
                  <a:lnTo>
                    <a:pt x="0" y="5"/>
                  </a:lnTo>
                  <a:lnTo>
                    <a:pt x="0" y="9"/>
                  </a:lnTo>
                  <a:lnTo>
                    <a:pt x="23" y="45"/>
                  </a:lnTo>
                  <a:lnTo>
                    <a:pt x="25" y="47"/>
                  </a:lnTo>
                  <a:lnTo>
                    <a:pt x="25" y="47"/>
                  </a:lnTo>
                  <a:lnTo>
                    <a:pt x="26" y="47"/>
                  </a:lnTo>
                  <a:lnTo>
                    <a:pt x="28" y="47"/>
                  </a:lnTo>
                  <a:lnTo>
                    <a:pt x="30" y="45"/>
                  </a:lnTo>
                  <a:lnTo>
                    <a:pt x="30" y="43"/>
                  </a:lnTo>
                  <a:lnTo>
                    <a:pt x="30" y="42"/>
                  </a:lnTo>
                  <a:lnTo>
                    <a:pt x="30" y="40"/>
                  </a:lnTo>
                  <a:lnTo>
                    <a:pt x="9" y="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89228" name="Freeform 140"/>
            <p:cNvSpPr>
              <a:spLocks/>
            </p:cNvSpPr>
            <p:nvPr/>
          </p:nvSpPr>
          <p:spPr bwMode="auto">
            <a:xfrm>
              <a:off x="2264" y="2689"/>
              <a:ext cx="16" cy="24"/>
            </a:xfrm>
            <a:custGeom>
              <a:avLst/>
              <a:gdLst>
                <a:gd name="T0" fmla="*/ 10 w 33"/>
                <a:gd name="T1" fmla="*/ 2 h 46"/>
                <a:gd name="T2" fmla="*/ 9 w 33"/>
                <a:gd name="T3" fmla="*/ 0 h 46"/>
                <a:gd name="T4" fmla="*/ 7 w 33"/>
                <a:gd name="T5" fmla="*/ 0 h 46"/>
                <a:gd name="T6" fmla="*/ 5 w 33"/>
                <a:gd name="T7" fmla="*/ 0 h 46"/>
                <a:gd name="T8" fmla="*/ 3 w 33"/>
                <a:gd name="T9" fmla="*/ 0 h 46"/>
                <a:gd name="T10" fmla="*/ 2 w 33"/>
                <a:gd name="T11" fmla="*/ 2 h 46"/>
                <a:gd name="T12" fmla="*/ 0 w 33"/>
                <a:gd name="T13" fmla="*/ 2 h 46"/>
                <a:gd name="T14" fmla="*/ 0 w 33"/>
                <a:gd name="T15" fmla="*/ 5 h 46"/>
                <a:gd name="T16" fmla="*/ 2 w 33"/>
                <a:gd name="T17" fmla="*/ 7 h 46"/>
                <a:gd name="T18" fmla="*/ 24 w 33"/>
                <a:gd name="T19" fmla="*/ 41 h 46"/>
                <a:gd name="T20" fmla="*/ 26 w 33"/>
                <a:gd name="T21" fmla="*/ 43 h 46"/>
                <a:gd name="T22" fmla="*/ 28 w 33"/>
                <a:gd name="T23" fmla="*/ 46 h 46"/>
                <a:gd name="T24" fmla="*/ 28 w 33"/>
                <a:gd name="T25" fmla="*/ 46 h 46"/>
                <a:gd name="T26" fmla="*/ 29 w 33"/>
                <a:gd name="T27" fmla="*/ 43 h 46"/>
                <a:gd name="T28" fmla="*/ 31 w 33"/>
                <a:gd name="T29" fmla="*/ 41 h 46"/>
                <a:gd name="T30" fmla="*/ 33 w 33"/>
                <a:gd name="T31" fmla="*/ 39 h 46"/>
                <a:gd name="T32" fmla="*/ 33 w 33"/>
                <a:gd name="T33" fmla="*/ 38 h 46"/>
                <a:gd name="T34" fmla="*/ 31 w 33"/>
                <a:gd name="T35" fmla="*/ 36 h 46"/>
                <a:gd name="T36" fmla="*/ 10 w 33"/>
                <a:gd name="T37" fmla="*/ 2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3" h="46">
                  <a:moveTo>
                    <a:pt x="10" y="2"/>
                  </a:moveTo>
                  <a:lnTo>
                    <a:pt x="9" y="0"/>
                  </a:lnTo>
                  <a:lnTo>
                    <a:pt x="7" y="0"/>
                  </a:lnTo>
                  <a:lnTo>
                    <a:pt x="5" y="0"/>
                  </a:lnTo>
                  <a:lnTo>
                    <a:pt x="3" y="0"/>
                  </a:lnTo>
                  <a:lnTo>
                    <a:pt x="2" y="2"/>
                  </a:lnTo>
                  <a:lnTo>
                    <a:pt x="0" y="2"/>
                  </a:lnTo>
                  <a:lnTo>
                    <a:pt x="0" y="5"/>
                  </a:lnTo>
                  <a:lnTo>
                    <a:pt x="2" y="7"/>
                  </a:lnTo>
                  <a:lnTo>
                    <a:pt x="24" y="41"/>
                  </a:lnTo>
                  <a:lnTo>
                    <a:pt x="26" y="43"/>
                  </a:lnTo>
                  <a:lnTo>
                    <a:pt x="28" y="46"/>
                  </a:lnTo>
                  <a:lnTo>
                    <a:pt x="28" y="46"/>
                  </a:lnTo>
                  <a:lnTo>
                    <a:pt x="29" y="43"/>
                  </a:lnTo>
                  <a:lnTo>
                    <a:pt x="31" y="41"/>
                  </a:lnTo>
                  <a:lnTo>
                    <a:pt x="33" y="39"/>
                  </a:lnTo>
                  <a:lnTo>
                    <a:pt x="33" y="38"/>
                  </a:lnTo>
                  <a:lnTo>
                    <a:pt x="31" y="36"/>
                  </a:lnTo>
                  <a:lnTo>
                    <a:pt x="10" y="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89229" name="Freeform 141"/>
            <p:cNvSpPr>
              <a:spLocks/>
            </p:cNvSpPr>
            <p:nvPr/>
          </p:nvSpPr>
          <p:spPr bwMode="auto">
            <a:xfrm>
              <a:off x="2285" y="2720"/>
              <a:ext cx="15" cy="23"/>
            </a:xfrm>
            <a:custGeom>
              <a:avLst/>
              <a:gdLst>
                <a:gd name="T0" fmla="*/ 7 w 29"/>
                <a:gd name="T1" fmla="*/ 4 h 47"/>
                <a:gd name="T2" fmla="*/ 5 w 29"/>
                <a:gd name="T3" fmla="*/ 2 h 47"/>
                <a:gd name="T4" fmla="*/ 3 w 29"/>
                <a:gd name="T5" fmla="*/ 0 h 47"/>
                <a:gd name="T6" fmla="*/ 1 w 29"/>
                <a:gd name="T7" fmla="*/ 0 h 47"/>
                <a:gd name="T8" fmla="*/ 0 w 29"/>
                <a:gd name="T9" fmla="*/ 2 h 47"/>
                <a:gd name="T10" fmla="*/ 0 w 29"/>
                <a:gd name="T11" fmla="*/ 4 h 47"/>
                <a:gd name="T12" fmla="*/ 0 w 29"/>
                <a:gd name="T13" fmla="*/ 5 h 47"/>
                <a:gd name="T14" fmla="*/ 0 w 29"/>
                <a:gd name="T15" fmla="*/ 7 h 47"/>
                <a:gd name="T16" fmla="*/ 0 w 29"/>
                <a:gd name="T17" fmla="*/ 10 h 47"/>
                <a:gd name="T18" fmla="*/ 21 w 29"/>
                <a:gd name="T19" fmla="*/ 45 h 47"/>
                <a:gd name="T20" fmla="*/ 22 w 29"/>
                <a:gd name="T21" fmla="*/ 47 h 47"/>
                <a:gd name="T22" fmla="*/ 24 w 29"/>
                <a:gd name="T23" fmla="*/ 47 h 47"/>
                <a:gd name="T24" fmla="*/ 24 w 29"/>
                <a:gd name="T25" fmla="*/ 47 h 47"/>
                <a:gd name="T26" fmla="*/ 26 w 29"/>
                <a:gd name="T27" fmla="*/ 47 h 47"/>
                <a:gd name="T28" fmla="*/ 28 w 29"/>
                <a:gd name="T29" fmla="*/ 45 h 47"/>
                <a:gd name="T30" fmla="*/ 29 w 29"/>
                <a:gd name="T31" fmla="*/ 43 h 47"/>
                <a:gd name="T32" fmla="*/ 29 w 29"/>
                <a:gd name="T33" fmla="*/ 41 h 47"/>
                <a:gd name="T34" fmla="*/ 28 w 29"/>
                <a:gd name="T35" fmla="*/ 40 h 47"/>
                <a:gd name="T36" fmla="*/ 7 w 29"/>
                <a:gd name="T37" fmla="*/ 4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9" h="47">
                  <a:moveTo>
                    <a:pt x="7" y="4"/>
                  </a:moveTo>
                  <a:lnTo>
                    <a:pt x="5" y="2"/>
                  </a:lnTo>
                  <a:lnTo>
                    <a:pt x="3" y="0"/>
                  </a:lnTo>
                  <a:lnTo>
                    <a:pt x="1" y="0"/>
                  </a:lnTo>
                  <a:lnTo>
                    <a:pt x="0" y="2"/>
                  </a:lnTo>
                  <a:lnTo>
                    <a:pt x="0" y="4"/>
                  </a:lnTo>
                  <a:lnTo>
                    <a:pt x="0" y="5"/>
                  </a:lnTo>
                  <a:lnTo>
                    <a:pt x="0" y="7"/>
                  </a:lnTo>
                  <a:lnTo>
                    <a:pt x="0" y="10"/>
                  </a:lnTo>
                  <a:lnTo>
                    <a:pt x="21" y="45"/>
                  </a:lnTo>
                  <a:lnTo>
                    <a:pt x="22" y="47"/>
                  </a:lnTo>
                  <a:lnTo>
                    <a:pt x="24" y="47"/>
                  </a:lnTo>
                  <a:lnTo>
                    <a:pt x="24" y="47"/>
                  </a:lnTo>
                  <a:lnTo>
                    <a:pt x="26" y="47"/>
                  </a:lnTo>
                  <a:lnTo>
                    <a:pt x="28" y="45"/>
                  </a:lnTo>
                  <a:lnTo>
                    <a:pt x="29" y="43"/>
                  </a:lnTo>
                  <a:lnTo>
                    <a:pt x="29" y="41"/>
                  </a:lnTo>
                  <a:lnTo>
                    <a:pt x="28" y="40"/>
                  </a:lnTo>
                  <a:lnTo>
                    <a:pt x="7" y="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89230" name="Freeform 142"/>
            <p:cNvSpPr>
              <a:spLocks/>
            </p:cNvSpPr>
            <p:nvPr/>
          </p:nvSpPr>
          <p:spPr bwMode="auto">
            <a:xfrm>
              <a:off x="2304" y="2751"/>
              <a:ext cx="15" cy="24"/>
            </a:xfrm>
            <a:custGeom>
              <a:avLst/>
              <a:gdLst>
                <a:gd name="T0" fmla="*/ 7 w 30"/>
                <a:gd name="T1" fmla="*/ 2 h 46"/>
                <a:gd name="T2" fmla="*/ 5 w 30"/>
                <a:gd name="T3" fmla="*/ 0 h 46"/>
                <a:gd name="T4" fmla="*/ 4 w 30"/>
                <a:gd name="T5" fmla="*/ 0 h 46"/>
                <a:gd name="T6" fmla="*/ 2 w 30"/>
                <a:gd name="T7" fmla="*/ 0 h 46"/>
                <a:gd name="T8" fmla="*/ 0 w 30"/>
                <a:gd name="T9" fmla="*/ 0 h 46"/>
                <a:gd name="T10" fmla="*/ 0 w 30"/>
                <a:gd name="T11" fmla="*/ 2 h 46"/>
                <a:gd name="T12" fmla="*/ 0 w 30"/>
                <a:gd name="T13" fmla="*/ 3 h 46"/>
                <a:gd name="T14" fmla="*/ 0 w 30"/>
                <a:gd name="T15" fmla="*/ 5 h 46"/>
                <a:gd name="T16" fmla="*/ 0 w 30"/>
                <a:gd name="T17" fmla="*/ 7 h 46"/>
                <a:gd name="T18" fmla="*/ 23 w 30"/>
                <a:gd name="T19" fmla="*/ 43 h 46"/>
                <a:gd name="T20" fmla="*/ 24 w 30"/>
                <a:gd name="T21" fmla="*/ 45 h 46"/>
                <a:gd name="T22" fmla="*/ 26 w 30"/>
                <a:gd name="T23" fmla="*/ 46 h 46"/>
                <a:gd name="T24" fmla="*/ 26 w 30"/>
                <a:gd name="T25" fmla="*/ 46 h 46"/>
                <a:gd name="T26" fmla="*/ 28 w 30"/>
                <a:gd name="T27" fmla="*/ 45 h 46"/>
                <a:gd name="T28" fmla="*/ 30 w 30"/>
                <a:gd name="T29" fmla="*/ 43 h 46"/>
                <a:gd name="T30" fmla="*/ 30 w 30"/>
                <a:gd name="T31" fmla="*/ 41 h 46"/>
                <a:gd name="T32" fmla="*/ 30 w 30"/>
                <a:gd name="T33" fmla="*/ 38 h 46"/>
                <a:gd name="T34" fmla="*/ 30 w 30"/>
                <a:gd name="T35" fmla="*/ 38 h 46"/>
                <a:gd name="T36" fmla="*/ 7 w 30"/>
                <a:gd name="T37" fmla="*/ 2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0" h="46">
                  <a:moveTo>
                    <a:pt x="7" y="2"/>
                  </a:moveTo>
                  <a:lnTo>
                    <a:pt x="5" y="0"/>
                  </a:lnTo>
                  <a:lnTo>
                    <a:pt x="4" y="0"/>
                  </a:lnTo>
                  <a:lnTo>
                    <a:pt x="2" y="0"/>
                  </a:lnTo>
                  <a:lnTo>
                    <a:pt x="0" y="0"/>
                  </a:lnTo>
                  <a:lnTo>
                    <a:pt x="0" y="2"/>
                  </a:lnTo>
                  <a:lnTo>
                    <a:pt x="0" y="3"/>
                  </a:lnTo>
                  <a:lnTo>
                    <a:pt x="0" y="5"/>
                  </a:lnTo>
                  <a:lnTo>
                    <a:pt x="0" y="7"/>
                  </a:lnTo>
                  <a:lnTo>
                    <a:pt x="23" y="43"/>
                  </a:lnTo>
                  <a:lnTo>
                    <a:pt x="24" y="45"/>
                  </a:lnTo>
                  <a:lnTo>
                    <a:pt x="26" y="46"/>
                  </a:lnTo>
                  <a:lnTo>
                    <a:pt x="26" y="46"/>
                  </a:lnTo>
                  <a:lnTo>
                    <a:pt x="28" y="45"/>
                  </a:lnTo>
                  <a:lnTo>
                    <a:pt x="30" y="43"/>
                  </a:lnTo>
                  <a:lnTo>
                    <a:pt x="30" y="41"/>
                  </a:lnTo>
                  <a:lnTo>
                    <a:pt x="30" y="38"/>
                  </a:lnTo>
                  <a:lnTo>
                    <a:pt x="30" y="38"/>
                  </a:lnTo>
                  <a:lnTo>
                    <a:pt x="7" y="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89231" name="Freeform 143"/>
            <p:cNvSpPr>
              <a:spLocks/>
            </p:cNvSpPr>
            <p:nvPr/>
          </p:nvSpPr>
          <p:spPr bwMode="auto">
            <a:xfrm>
              <a:off x="2322" y="2782"/>
              <a:ext cx="16" cy="24"/>
            </a:xfrm>
            <a:custGeom>
              <a:avLst/>
              <a:gdLst>
                <a:gd name="T0" fmla="*/ 8 w 31"/>
                <a:gd name="T1" fmla="*/ 5 h 48"/>
                <a:gd name="T2" fmla="*/ 7 w 31"/>
                <a:gd name="T3" fmla="*/ 2 h 48"/>
                <a:gd name="T4" fmla="*/ 5 w 31"/>
                <a:gd name="T5" fmla="*/ 0 h 48"/>
                <a:gd name="T6" fmla="*/ 3 w 31"/>
                <a:gd name="T7" fmla="*/ 0 h 48"/>
                <a:gd name="T8" fmla="*/ 1 w 31"/>
                <a:gd name="T9" fmla="*/ 2 h 48"/>
                <a:gd name="T10" fmla="*/ 0 w 31"/>
                <a:gd name="T11" fmla="*/ 5 h 48"/>
                <a:gd name="T12" fmla="*/ 0 w 31"/>
                <a:gd name="T13" fmla="*/ 7 h 48"/>
                <a:gd name="T14" fmla="*/ 0 w 31"/>
                <a:gd name="T15" fmla="*/ 9 h 48"/>
                <a:gd name="T16" fmla="*/ 0 w 31"/>
                <a:gd name="T17" fmla="*/ 10 h 48"/>
                <a:gd name="T18" fmla="*/ 24 w 31"/>
                <a:gd name="T19" fmla="*/ 47 h 48"/>
                <a:gd name="T20" fmla="*/ 26 w 31"/>
                <a:gd name="T21" fmla="*/ 48 h 48"/>
                <a:gd name="T22" fmla="*/ 28 w 31"/>
                <a:gd name="T23" fmla="*/ 48 h 48"/>
                <a:gd name="T24" fmla="*/ 28 w 31"/>
                <a:gd name="T25" fmla="*/ 48 h 48"/>
                <a:gd name="T26" fmla="*/ 29 w 31"/>
                <a:gd name="T27" fmla="*/ 48 h 48"/>
                <a:gd name="T28" fmla="*/ 31 w 31"/>
                <a:gd name="T29" fmla="*/ 47 h 48"/>
                <a:gd name="T30" fmla="*/ 31 w 31"/>
                <a:gd name="T31" fmla="*/ 43 h 48"/>
                <a:gd name="T32" fmla="*/ 31 w 31"/>
                <a:gd name="T33" fmla="*/ 41 h 48"/>
                <a:gd name="T34" fmla="*/ 31 w 31"/>
                <a:gd name="T35" fmla="*/ 40 h 48"/>
                <a:gd name="T36" fmla="*/ 8 w 31"/>
                <a:gd name="T37" fmla="*/ 5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1" h="48">
                  <a:moveTo>
                    <a:pt x="8" y="5"/>
                  </a:moveTo>
                  <a:lnTo>
                    <a:pt x="7" y="2"/>
                  </a:lnTo>
                  <a:lnTo>
                    <a:pt x="5" y="0"/>
                  </a:lnTo>
                  <a:lnTo>
                    <a:pt x="3" y="0"/>
                  </a:lnTo>
                  <a:lnTo>
                    <a:pt x="1" y="2"/>
                  </a:lnTo>
                  <a:lnTo>
                    <a:pt x="0" y="5"/>
                  </a:lnTo>
                  <a:lnTo>
                    <a:pt x="0" y="7"/>
                  </a:lnTo>
                  <a:lnTo>
                    <a:pt x="0" y="9"/>
                  </a:lnTo>
                  <a:lnTo>
                    <a:pt x="0" y="10"/>
                  </a:lnTo>
                  <a:lnTo>
                    <a:pt x="24" y="47"/>
                  </a:lnTo>
                  <a:lnTo>
                    <a:pt x="26" y="48"/>
                  </a:lnTo>
                  <a:lnTo>
                    <a:pt x="28" y="48"/>
                  </a:lnTo>
                  <a:lnTo>
                    <a:pt x="28" y="48"/>
                  </a:lnTo>
                  <a:lnTo>
                    <a:pt x="29" y="48"/>
                  </a:lnTo>
                  <a:lnTo>
                    <a:pt x="31" y="47"/>
                  </a:lnTo>
                  <a:lnTo>
                    <a:pt x="31" y="43"/>
                  </a:lnTo>
                  <a:lnTo>
                    <a:pt x="31" y="41"/>
                  </a:lnTo>
                  <a:lnTo>
                    <a:pt x="31" y="40"/>
                  </a:lnTo>
                  <a:lnTo>
                    <a:pt x="8" y="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89232" name="Freeform 144"/>
            <p:cNvSpPr>
              <a:spLocks/>
            </p:cNvSpPr>
            <p:nvPr/>
          </p:nvSpPr>
          <p:spPr bwMode="auto">
            <a:xfrm>
              <a:off x="2342" y="2813"/>
              <a:ext cx="16" cy="24"/>
            </a:xfrm>
            <a:custGeom>
              <a:avLst/>
              <a:gdLst>
                <a:gd name="T0" fmla="*/ 11 w 33"/>
                <a:gd name="T1" fmla="*/ 1 h 46"/>
                <a:gd name="T2" fmla="*/ 9 w 33"/>
                <a:gd name="T3" fmla="*/ 0 h 46"/>
                <a:gd name="T4" fmla="*/ 7 w 33"/>
                <a:gd name="T5" fmla="*/ 0 h 46"/>
                <a:gd name="T6" fmla="*/ 5 w 33"/>
                <a:gd name="T7" fmla="*/ 0 h 46"/>
                <a:gd name="T8" fmla="*/ 4 w 33"/>
                <a:gd name="T9" fmla="*/ 0 h 46"/>
                <a:gd name="T10" fmla="*/ 4 w 33"/>
                <a:gd name="T11" fmla="*/ 1 h 46"/>
                <a:gd name="T12" fmla="*/ 0 w 33"/>
                <a:gd name="T13" fmla="*/ 3 h 46"/>
                <a:gd name="T14" fmla="*/ 0 w 33"/>
                <a:gd name="T15" fmla="*/ 5 h 46"/>
                <a:gd name="T16" fmla="*/ 4 w 33"/>
                <a:gd name="T17" fmla="*/ 7 h 46"/>
                <a:gd name="T18" fmla="*/ 24 w 33"/>
                <a:gd name="T19" fmla="*/ 45 h 46"/>
                <a:gd name="T20" fmla="*/ 26 w 33"/>
                <a:gd name="T21" fmla="*/ 46 h 46"/>
                <a:gd name="T22" fmla="*/ 28 w 33"/>
                <a:gd name="T23" fmla="*/ 46 h 46"/>
                <a:gd name="T24" fmla="*/ 28 w 33"/>
                <a:gd name="T25" fmla="*/ 46 h 46"/>
                <a:gd name="T26" fmla="*/ 30 w 33"/>
                <a:gd name="T27" fmla="*/ 46 h 46"/>
                <a:gd name="T28" fmla="*/ 31 w 33"/>
                <a:gd name="T29" fmla="*/ 45 h 46"/>
                <a:gd name="T30" fmla="*/ 33 w 33"/>
                <a:gd name="T31" fmla="*/ 43 h 46"/>
                <a:gd name="T32" fmla="*/ 33 w 33"/>
                <a:gd name="T33" fmla="*/ 41 h 46"/>
                <a:gd name="T34" fmla="*/ 31 w 33"/>
                <a:gd name="T35" fmla="*/ 39 h 46"/>
                <a:gd name="T36" fmla="*/ 11 w 33"/>
                <a:gd name="T37" fmla="*/ 1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3" h="46">
                  <a:moveTo>
                    <a:pt x="11" y="1"/>
                  </a:moveTo>
                  <a:lnTo>
                    <a:pt x="9" y="0"/>
                  </a:lnTo>
                  <a:lnTo>
                    <a:pt x="7" y="0"/>
                  </a:lnTo>
                  <a:lnTo>
                    <a:pt x="5" y="0"/>
                  </a:lnTo>
                  <a:lnTo>
                    <a:pt x="4" y="0"/>
                  </a:lnTo>
                  <a:lnTo>
                    <a:pt x="4" y="1"/>
                  </a:lnTo>
                  <a:lnTo>
                    <a:pt x="0" y="3"/>
                  </a:lnTo>
                  <a:lnTo>
                    <a:pt x="0" y="5"/>
                  </a:lnTo>
                  <a:lnTo>
                    <a:pt x="4" y="7"/>
                  </a:lnTo>
                  <a:lnTo>
                    <a:pt x="24" y="45"/>
                  </a:lnTo>
                  <a:lnTo>
                    <a:pt x="26" y="46"/>
                  </a:lnTo>
                  <a:lnTo>
                    <a:pt x="28" y="46"/>
                  </a:lnTo>
                  <a:lnTo>
                    <a:pt x="28" y="46"/>
                  </a:lnTo>
                  <a:lnTo>
                    <a:pt x="30" y="46"/>
                  </a:lnTo>
                  <a:lnTo>
                    <a:pt x="31" y="45"/>
                  </a:lnTo>
                  <a:lnTo>
                    <a:pt x="33" y="43"/>
                  </a:lnTo>
                  <a:lnTo>
                    <a:pt x="33" y="41"/>
                  </a:lnTo>
                  <a:lnTo>
                    <a:pt x="31" y="39"/>
                  </a:lnTo>
                  <a:lnTo>
                    <a:pt x="11" y="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89233" name="Freeform 145"/>
            <p:cNvSpPr>
              <a:spLocks/>
            </p:cNvSpPr>
            <p:nvPr/>
          </p:nvSpPr>
          <p:spPr bwMode="auto">
            <a:xfrm>
              <a:off x="2361" y="2844"/>
              <a:ext cx="16" cy="24"/>
            </a:xfrm>
            <a:custGeom>
              <a:avLst/>
              <a:gdLst>
                <a:gd name="T0" fmla="*/ 11 w 34"/>
                <a:gd name="T1" fmla="*/ 3 h 48"/>
                <a:gd name="T2" fmla="*/ 9 w 34"/>
                <a:gd name="T3" fmla="*/ 1 h 48"/>
                <a:gd name="T4" fmla="*/ 7 w 34"/>
                <a:gd name="T5" fmla="*/ 0 h 48"/>
                <a:gd name="T6" fmla="*/ 6 w 34"/>
                <a:gd name="T7" fmla="*/ 0 h 48"/>
                <a:gd name="T8" fmla="*/ 4 w 34"/>
                <a:gd name="T9" fmla="*/ 1 h 48"/>
                <a:gd name="T10" fmla="*/ 4 w 34"/>
                <a:gd name="T11" fmla="*/ 3 h 48"/>
                <a:gd name="T12" fmla="*/ 0 w 34"/>
                <a:gd name="T13" fmla="*/ 5 h 48"/>
                <a:gd name="T14" fmla="*/ 0 w 34"/>
                <a:gd name="T15" fmla="*/ 7 h 48"/>
                <a:gd name="T16" fmla="*/ 4 w 34"/>
                <a:gd name="T17" fmla="*/ 10 h 48"/>
                <a:gd name="T18" fmla="*/ 25 w 34"/>
                <a:gd name="T19" fmla="*/ 44 h 48"/>
                <a:gd name="T20" fmla="*/ 27 w 34"/>
                <a:gd name="T21" fmla="*/ 46 h 48"/>
                <a:gd name="T22" fmla="*/ 28 w 34"/>
                <a:gd name="T23" fmla="*/ 48 h 48"/>
                <a:gd name="T24" fmla="*/ 30 w 34"/>
                <a:gd name="T25" fmla="*/ 48 h 48"/>
                <a:gd name="T26" fmla="*/ 30 w 34"/>
                <a:gd name="T27" fmla="*/ 46 h 48"/>
                <a:gd name="T28" fmla="*/ 32 w 34"/>
                <a:gd name="T29" fmla="*/ 44 h 48"/>
                <a:gd name="T30" fmla="*/ 34 w 34"/>
                <a:gd name="T31" fmla="*/ 43 h 48"/>
                <a:gd name="T32" fmla="*/ 34 w 34"/>
                <a:gd name="T33" fmla="*/ 41 h 48"/>
                <a:gd name="T34" fmla="*/ 32 w 34"/>
                <a:gd name="T35" fmla="*/ 39 h 48"/>
                <a:gd name="T36" fmla="*/ 11 w 34"/>
                <a:gd name="T37" fmla="*/ 3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 h="48">
                  <a:moveTo>
                    <a:pt x="11" y="3"/>
                  </a:moveTo>
                  <a:lnTo>
                    <a:pt x="9" y="1"/>
                  </a:lnTo>
                  <a:lnTo>
                    <a:pt x="7" y="0"/>
                  </a:lnTo>
                  <a:lnTo>
                    <a:pt x="6" y="0"/>
                  </a:lnTo>
                  <a:lnTo>
                    <a:pt x="4" y="1"/>
                  </a:lnTo>
                  <a:lnTo>
                    <a:pt x="4" y="3"/>
                  </a:lnTo>
                  <a:lnTo>
                    <a:pt x="0" y="5"/>
                  </a:lnTo>
                  <a:lnTo>
                    <a:pt x="0" y="7"/>
                  </a:lnTo>
                  <a:lnTo>
                    <a:pt x="4" y="10"/>
                  </a:lnTo>
                  <a:lnTo>
                    <a:pt x="25" y="44"/>
                  </a:lnTo>
                  <a:lnTo>
                    <a:pt x="27" y="46"/>
                  </a:lnTo>
                  <a:lnTo>
                    <a:pt x="28" y="48"/>
                  </a:lnTo>
                  <a:lnTo>
                    <a:pt x="30" y="48"/>
                  </a:lnTo>
                  <a:lnTo>
                    <a:pt x="30" y="46"/>
                  </a:lnTo>
                  <a:lnTo>
                    <a:pt x="32" y="44"/>
                  </a:lnTo>
                  <a:lnTo>
                    <a:pt x="34" y="43"/>
                  </a:lnTo>
                  <a:lnTo>
                    <a:pt x="34" y="41"/>
                  </a:lnTo>
                  <a:lnTo>
                    <a:pt x="32" y="39"/>
                  </a:lnTo>
                  <a:lnTo>
                    <a:pt x="11" y="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89234" name="Freeform 146"/>
            <p:cNvSpPr>
              <a:spLocks/>
            </p:cNvSpPr>
            <p:nvPr/>
          </p:nvSpPr>
          <p:spPr bwMode="auto">
            <a:xfrm>
              <a:off x="2381" y="2876"/>
              <a:ext cx="16" cy="23"/>
            </a:xfrm>
            <a:custGeom>
              <a:avLst/>
              <a:gdLst>
                <a:gd name="T0" fmla="*/ 8 w 33"/>
                <a:gd name="T1" fmla="*/ 4 h 45"/>
                <a:gd name="T2" fmla="*/ 7 w 33"/>
                <a:gd name="T3" fmla="*/ 2 h 45"/>
                <a:gd name="T4" fmla="*/ 5 w 33"/>
                <a:gd name="T5" fmla="*/ 0 h 45"/>
                <a:gd name="T6" fmla="*/ 3 w 33"/>
                <a:gd name="T7" fmla="*/ 0 h 45"/>
                <a:gd name="T8" fmla="*/ 3 w 33"/>
                <a:gd name="T9" fmla="*/ 2 h 45"/>
                <a:gd name="T10" fmla="*/ 0 w 33"/>
                <a:gd name="T11" fmla="*/ 4 h 45"/>
                <a:gd name="T12" fmla="*/ 0 w 33"/>
                <a:gd name="T13" fmla="*/ 6 h 45"/>
                <a:gd name="T14" fmla="*/ 0 w 33"/>
                <a:gd name="T15" fmla="*/ 7 h 45"/>
                <a:gd name="T16" fmla="*/ 0 w 33"/>
                <a:gd name="T17" fmla="*/ 9 h 45"/>
                <a:gd name="T18" fmla="*/ 24 w 33"/>
                <a:gd name="T19" fmla="*/ 43 h 45"/>
                <a:gd name="T20" fmla="*/ 26 w 33"/>
                <a:gd name="T21" fmla="*/ 45 h 45"/>
                <a:gd name="T22" fmla="*/ 27 w 33"/>
                <a:gd name="T23" fmla="*/ 45 h 45"/>
                <a:gd name="T24" fmla="*/ 29 w 33"/>
                <a:gd name="T25" fmla="*/ 45 h 45"/>
                <a:gd name="T26" fmla="*/ 31 w 33"/>
                <a:gd name="T27" fmla="*/ 45 h 45"/>
                <a:gd name="T28" fmla="*/ 33 w 33"/>
                <a:gd name="T29" fmla="*/ 43 h 45"/>
                <a:gd name="T30" fmla="*/ 33 w 33"/>
                <a:gd name="T31" fmla="*/ 42 h 45"/>
                <a:gd name="T32" fmla="*/ 33 w 33"/>
                <a:gd name="T33" fmla="*/ 40 h 45"/>
                <a:gd name="T34" fmla="*/ 33 w 33"/>
                <a:gd name="T35" fmla="*/ 38 h 45"/>
                <a:gd name="T36" fmla="*/ 8 w 33"/>
                <a:gd name="T37" fmla="*/ 4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3" h="45">
                  <a:moveTo>
                    <a:pt x="8" y="4"/>
                  </a:moveTo>
                  <a:lnTo>
                    <a:pt x="7" y="2"/>
                  </a:lnTo>
                  <a:lnTo>
                    <a:pt x="5" y="0"/>
                  </a:lnTo>
                  <a:lnTo>
                    <a:pt x="3" y="0"/>
                  </a:lnTo>
                  <a:lnTo>
                    <a:pt x="3" y="2"/>
                  </a:lnTo>
                  <a:lnTo>
                    <a:pt x="0" y="4"/>
                  </a:lnTo>
                  <a:lnTo>
                    <a:pt x="0" y="6"/>
                  </a:lnTo>
                  <a:lnTo>
                    <a:pt x="0" y="7"/>
                  </a:lnTo>
                  <a:lnTo>
                    <a:pt x="0" y="9"/>
                  </a:lnTo>
                  <a:lnTo>
                    <a:pt x="24" y="43"/>
                  </a:lnTo>
                  <a:lnTo>
                    <a:pt x="26" y="45"/>
                  </a:lnTo>
                  <a:lnTo>
                    <a:pt x="27" y="45"/>
                  </a:lnTo>
                  <a:lnTo>
                    <a:pt x="29" y="45"/>
                  </a:lnTo>
                  <a:lnTo>
                    <a:pt x="31" y="45"/>
                  </a:lnTo>
                  <a:lnTo>
                    <a:pt x="33" y="43"/>
                  </a:lnTo>
                  <a:lnTo>
                    <a:pt x="33" y="42"/>
                  </a:lnTo>
                  <a:lnTo>
                    <a:pt x="33" y="40"/>
                  </a:lnTo>
                  <a:lnTo>
                    <a:pt x="33" y="38"/>
                  </a:lnTo>
                  <a:lnTo>
                    <a:pt x="8" y="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89235" name="Freeform 147"/>
            <p:cNvSpPr>
              <a:spLocks/>
            </p:cNvSpPr>
            <p:nvPr/>
          </p:nvSpPr>
          <p:spPr bwMode="auto">
            <a:xfrm>
              <a:off x="2401" y="2907"/>
              <a:ext cx="16" cy="23"/>
            </a:xfrm>
            <a:custGeom>
              <a:avLst/>
              <a:gdLst>
                <a:gd name="T0" fmla="*/ 7 w 31"/>
                <a:gd name="T1" fmla="*/ 2 h 47"/>
                <a:gd name="T2" fmla="*/ 7 w 31"/>
                <a:gd name="T3" fmla="*/ 0 h 47"/>
                <a:gd name="T4" fmla="*/ 5 w 31"/>
                <a:gd name="T5" fmla="*/ 0 h 47"/>
                <a:gd name="T6" fmla="*/ 3 w 31"/>
                <a:gd name="T7" fmla="*/ 0 h 47"/>
                <a:gd name="T8" fmla="*/ 1 w 31"/>
                <a:gd name="T9" fmla="*/ 0 h 47"/>
                <a:gd name="T10" fmla="*/ 0 w 31"/>
                <a:gd name="T11" fmla="*/ 2 h 47"/>
                <a:gd name="T12" fmla="*/ 0 w 31"/>
                <a:gd name="T13" fmla="*/ 4 h 47"/>
                <a:gd name="T14" fmla="*/ 0 w 31"/>
                <a:gd name="T15" fmla="*/ 6 h 47"/>
                <a:gd name="T16" fmla="*/ 0 w 31"/>
                <a:gd name="T17" fmla="*/ 7 h 47"/>
                <a:gd name="T18" fmla="*/ 22 w 31"/>
                <a:gd name="T19" fmla="*/ 43 h 47"/>
                <a:gd name="T20" fmla="*/ 24 w 31"/>
                <a:gd name="T21" fmla="*/ 45 h 47"/>
                <a:gd name="T22" fmla="*/ 26 w 31"/>
                <a:gd name="T23" fmla="*/ 47 h 47"/>
                <a:gd name="T24" fmla="*/ 28 w 31"/>
                <a:gd name="T25" fmla="*/ 47 h 47"/>
                <a:gd name="T26" fmla="*/ 29 w 31"/>
                <a:gd name="T27" fmla="*/ 45 h 47"/>
                <a:gd name="T28" fmla="*/ 31 w 31"/>
                <a:gd name="T29" fmla="*/ 43 h 47"/>
                <a:gd name="T30" fmla="*/ 31 w 31"/>
                <a:gd name="T31" fmla="*/ 42 h 47"/>
                <a:gd name="T32" fmla="*/ 31 w 31"/>
                <a:gd name="T33" fmla="*/ 40 h 47"/>
                <a:gd name="T34" fmla="*/ 31 w 31"/>
                <a:gd name="T35" fmla="*/ 37 h 47"/>
                <a:gd name="T36" fmla="*/ 7 w 31"/>
                <a:gd name="T37" fmla="*/ 2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1" h="47">
                  <a:moveTo>
                    <a:pt x="7" y="2"/>
                  </a:moveTo>
                  <a:lnTo>
                    <a:pt x="7" y="0"/>
                  </a:lnTo>
                  <a:lnTo>
                    <a:pt x="5" y="0"/>
                  </a:lnTo>
                  <a:lnTo>
                    <a:pt x="3" y="0"/>
                  </a:lnTo>
                  <a:lnTo>
                    <a:pt x="1" y="0"/>
                  </a:lnTo>
                  <a:lnTo>
                    <a:pt x="0" y="2"/>
                  </a:lnTo>
                  <a:lnTo>
                    <a:pt x="0" y="4"/>
                  </a:lnTo>
                  <a:lnTo>
                    <a:pt x="0" y="6"/>
                  </a:lnTo>
                  <a:lnTo>
                    <a:pt x="0" y="7"/>
                  </a:lnTo>
                  <a:lnTo>
                    <a:pt x="22" y="43"/>
                  </a:lnTo>
                  <a:lnTo>
                    <a:pt x="24" y="45"/>
                  </a:lnTo>
                  <a:lnTo>
                    <a:pt x="26" y="47"/>
                  </a:lnTo>
                  <a:lnTo>
                    <a:pt x="28" y="47"/>
                  </a:lnTo>
                  <a:lnTo>
                    <a:pt x="29" y="45"/>
                  </a:lnTo>
                  <a:lnTo>
                    <a:pt x="31" y="43"/>
                  </a:lnTo>
                  <a:lnTo>
                    <a:pt x="31" y="42"/>
                  </a:lnTo>
                  <a:lnTo>
                    <a:pt x="31" y="40"/>
                  </a:lnTo>
                  <a:lnTo>
                    <a:pt x="31" y="37"/>
                  </a:lnTo>
                  <a:lnTo>
                    <a:pt x="7" y="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89236" name="Freeform 148"/>
            <p:cNvSpPr>
              <a:spLocks/>
            </p:cNvSpPr>
            <p:nvPr/>
          </p:nvSpPr>
          <p:spPr bwMode="auto">
            <a:xfrm>
              <a:off x="2420" y="2938"/>
              <a:ext cx="16" cy="23"/>
            </a:xfrm>
            <a:custGeom>
              <a:avLst/>
              <a:gdLst>
                <a:gd name="T0" fmla="*/ 9 w 31"/>
                <a:gd name="T1" fmla="*/ 4 h 47"/>
                <a:gd name="T2" fmla="*/ 9 w 31"/>
                <a:gd name="T3" fmla="*/ 2 h 47"/>
                <a:gd name="T4" fmla="*/ 7 w 31"/>
                <a:gd name="T5" fmla="*/ 0 h 47"/>
                <a:gd name="T6" fmla="*/ 5 w 31"/>
                <a:gd name="T7" fmla="*/ 0 h 47"/>
                <a:gd name="T8" fmla="*/ 4 w 31"/>
                <a:gd name="T9" fmla="*/ 2 h 47"/>
                <a:gd name="T10" fmla="*/ 2 w 31"/>
                <a:gd name="T11" fmla="*/ 4 h 47"/>
                <a:gd name="T12" fmla="*/ 0 w 31"/>
                <a:gd name="T13" fmla="*/ 6 h 47"/>
                <a:gd name="T14" fmla="*/ 0 w 31"/>
                <a:gd name="T15" fmla="*/ 7 h 47"/>
                <a:gd name="T16" fmla="*/ 2 w 31"/>
                <a:gd name="T17" fmla="*/ 9 h 47"/>
                <a:gd name="T18" fmla="*/ 23 w 31"/>
                <a:gd name="T19" fmla="*/ 45 h 47"/>
                <a:gd name="T20" fmla="*/ 24 w 31"/>
                <a:gd name="T21" fmla="*/ 47 h 47"/>
                <a:gd name="T22" fmla="*/ 26 w 31"/>
                <a:gd name="T23" fmla="*/ 47 h 47"/>
                <a:gd name="T24" fmla="*/ 28 w 31"/>
                <a:gd name="T25" fmla="*/ 47 h 47"/>
                <a:gd name="T26" fmla="*/ 30 w 31"/>
                <a:gd name="T27" fmla="*/ 47 h 47"/>
                <a:gd name="T28" fmla="*/ 31 w 31"/>
                <a:gd name="T29" fmla="*/ 45 h 47"/>
                <a:gd name="T30" fmla="*/ 31 w 31"/>
                <a:gd name="T31" fmla="*/ 43 h 47"/>
                <a:gd name="T32" fmla="*/ 31 w 31"/>
                <a:gd name="T33" fmla="*/ 42 h 47"/>
                <a:gd name="T34" fmla="*/ 31 w 31"/>
                <a:gd name="T35" fmla="*/ 40 h 47"/>
                <a:gd name="T36" fmla="*/ 9 w 31"/>
                <a:gd name="T37" fmla="*/ 4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1" h="47">
                  <a:moveTo>
                    <a:pt x="9" y="4"/>
                  </a:moveTo>
                  <a:lnTo>
                    <a:pt x="9" y="2"/>
                  </a:lnTo>
                  <a:lnTo>
                    <a:pt x="7" y="0"/>
                  </a:lnTo>
                  <a:lnTo>
                    <a:pt x="5" y="0"/>
                  </a:lnTo>
                  <a:lnTo>
                    <a:pt x="4" y="2"/>
                  </a:lnTo>
                  <a:lnTo>
                    <a:pt x="2" y="4"/>
                  </a:lnTo>
                  <a:lnTo>
                    <a:pt x="0" y="6"/>
                  </a:lnTo>
                  <a:lnTo>
                    <a:pt x="0" y="7"/>
                  </a:lnTo>
                  <a:lnTo>
                    <a:pt x="2" y="9"/>
                  </a:lnTo>
                  <a:lnTo>
                    <a:pt x="23" y="45"/>
                  </a:lnTo>
                  <a:lnTo>
                    <a:pt x="24" y="47"/>
                  </a:lnTo>
                  <a:lnTo>
                    <a:pt x="26" y="47"/>
                  </a:lnTo>
                  <a:lnTo>
                    <a:pt x="28" y="47"/>
                  </a:lnTo>
                  <a:lnTo>
                    <a:pt x="30" y="47"/>
                  </a:lnTo>
                  <a:lnTo>
                    <a:pt x="31" y="45"/>
                  </a:lnTo>
                  <a:lnTo>
                    <a:pt x="31" y="43"/>
                  </a:lnTo>
                  <a:lnTo>
                    <a:pt x="31" y="42"/>
                  </a:lnTo>
                  <a:lnTo>
                    <a:pt x="31" y="40"/>
                  </a:lnTo>
                  <a:lnTo>
                    <a:pt x="9" y="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89237" name="Freeform 149"/>
            <p:cNvSpPr>
              <a:spLocks/>
            </p:cNvSpPr>
            <p:nvPr/>
          </p:nvSpPr>
          <p:spPr bwMode="auto">
            <a:xfrm>
              <a:off x="2439" y="2969"/>
              <a:ext cx="17" cy="23"/>
            </a:xfrm>
            <a:custGeom>
              <a:avLst/>
              <a:gdLst>
                <a:gd name="T0" fmla="*/ 9 w 34"/>
                <a:gd name="T1" fmla="*/ 2 h 47"/>
                <a:gd name="T2" fmla="*/ 9 w 34"/>
                <a:gd name="T3" fmla="*/ 0 h 47"/>
                <a:gd name="T4" fmla="*/ 7 w 34"/>
                <a:gd name="T5" fmla="*/ 0 h 47"/>
                <a:gd name="T6" fmla="*/ 6 w 34"/>
                <a:gd name="T7" fmla="*/ 0 h 47"/>
                <a:gd name="T8" fmla="*/ 4 w 34"/>
                <a:gd name="T9" fmla="*/ 0 h 47"/>
                <a:gd name="T10" fmla="*/ 2 w 34"/>
                <a:gd name="T11" fmla="*/ 2 h 47"/>
                <a:gd name="T12" fmla="*/ 0 w 34"/>
                <a:gd name="T13" fmla="*/ 5 h 47"/>
                <a:gd name="T14" fmla="*/ 0 w 34"/>
                <a:gd name="T15" fmla="*/ 7 h 47"/>
                <a:gd name="T16" fmla="*/ 2 w 34"/>
                <a:gd name="T17" fmla="*/ 9 h 47"/>
                <a:gd name="T18" fmla="*/ 23 w 34"/>
                <a:gd name="T19" fmla="*/ 47 h 47"/>
                <a:gd name="T20" fmla="*/ 25 w 34"/>
                <a:gd name="T21" fmla="*/ 47 h 47"/>
                <a:gd name="T22" fmla="*/ 27 w 34"/>
                <a:gd name="T23" fmla="*/ 47 h 47"/>
                <a:gd name="T24" fmla="*/ 28 w 34"/>
                <a:gd name="T25" fmla="*/ 47 h 47"/>
                <a:gd name="T26" fmla="*/ 30 w 34"/>
                <a:gd name="T27" fmla="*/ 47 h 47"/>
                <a:gd name="T28" fmla="*/ 32 w 34"/>
                <a:gd name="T29" fmla="*/ 47 h 47"/>
                <a:gd name="T30" fmla="*/ 34 w 34"/>
                <a:gd name="T31" fmla="*/ 43 h 47"/>
                <a:gd name="T32" fmla="*/ 34 w 34"/>
                <a:gd name="T33" fmla="*/ 42 h 47"/>
                <a:gd name="T34" fmla="*/ 32 w 34"/>
                <a:gd name="T35" fmla="*/ 40 h 47"/>
                <a:gd name="T36" fmla="*/ 9 w 34"/>
                <a:gd name="T37" fmla="*/ 2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 h="47">
                  <a:moveTo>
                    <a:pt x="9" y="2"/>
                  </a:moveTo>
                  <a:lnTo>
                    <a:pt x="9" y="0"/>
                  </a:lnTo>
                  <a:lnTo>
                    <a:pt x="7" y="0"/>
                  </a:lnTo>
                  <a:lnTo>
                    <a:pt x="6" y="0"/>
                  </a:lnTo>
                  <a:lnTo>
                    <a:pt x="4" y="0"/>
                  </a:lnTo>
                  <a:lnTo>
                    <a:pt x="2" y="2"/>
                  </a:lnTo>
                  <a:lnTo>
                    <a:pt x="0" y="5"/>
                  </a:lnTo>
                  <a:lnTo>
                    <a:pt x="0" y="7"/>
                  </a:lnTo>
                  <a:lnTo>
                    <a:pt x="2" y="9"/>
                  </a:lnTo>
                  <a:lnTo>
                    <a:pt x="23" y="47"/>
                  </a:lnTo>
                  <a:lnTo>
                    <a:pt x="25" y="47"/>
                  </a:lnTo>
                  <a:lnTo>
                    <a:pt x="27" y="47"/>
                  </a:lnTo>
                  <a:lnTo>
                    <a:pt x="28" y="47"/>
                  </a:lnTo>
                  <a:lnTo>
                    <a:pt x="30" y="47"/>
                  </a:lnTo>
                  <a:lnTo>
                    <a:pt x="32" y="47"/>
                  </a:lnTo>
                  <a:lnTo>
                    <a:pt x="34" y="43"/>
                  </a:lnTo>
                  <a:lnTo>
                    <a:pt x="34" y="42"/>
                  </a:lnTo>
                  <a:lnTo>
                    <a:pt x="32" y="40"/>
                  </a:lnTo>
                  <a:lnTo>
                    <a:pt x="9" y="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89238" name="Freeform 150"/>
            <p:cNvSpPr>
              <a:spLocks/>
            </p:cNvSpPr>
            <p:nvPr/>
          </p:nvSpPr>
          <p:spPr bwMode="auto">
            <a:xfrm>
              <a:off x="2458" y="3000"/>
              <a:ext cx="17" cy="25"/>
            </a:xfrm>
            <a:custGeom>
              <a:avLst/>
              <a:gdLst>
                <a:gd name="T0" fmla="*/ 10 w 33"/>
                <a:gd name="T1" fmla="*/ 4 h 50"/>
                <a:gd name="T2" fmla="*/ 8 w 33"/>
                <a:gd name="T3" fmla="*/ 2 h 50"/>
                <a:gd name="T4" fmla="*/ 7 w 33"/>
                <a:gd name="T5" fmla="*/ 0 h 50"/>
                <a:gd name="T6" fmla="*/ 5 w 33"/>
                <a:gd name="T7" fmla="*/ 0 h 50"/>
                <a:gd name="T8" fmla="*/ 3 w 33"/>
                <a:gd name="T9" fmla="*/ 2 h 50"/>
                <a:gd name="T10" fmla="*/ 2 w 33"/>
                <a:gd name="T11" fmla="*/ 4 h 50"/>
                <a:gd name="T12" fmla="*/ 0 w 33"/>
                <a:gd name="T13" fmla="*/ 5 h 50"/>
                <a:gd name="T14" fmla="*/ 0 w 33"/>
                <a:gd name="T15" fmla="*/ 9 h 50"/>
                <a:gd name="T16" fmla="*/ 2 w 33"/>
                <a:gd name="T17" fmla="*/ 9 h 50"/>
                <a:gd name="T18" fmla="*/ 24 w 33"/>
                <a:gd name="T19" fmla="*/ 45 h 50"/>
                <a:gd name="T20" fmla="*/ 24 w 33"/>
                <a:gd name="T21" fmla="*/ 47 h 50"/>
                <a:gd name="T22" fmla="*/ 26 w 33"/>
                <a:gd name="T23" fmla="*/ 50 h 50"/>
                <a:gd name="T24" fmla="*/ 28 w 33"/>
                <a:gd name="T25" fmla="*/ 50 h 50"/>
                <a:gd name="T26" fmla="*/ 29 w 33"/>
                <a:gd name="T27" fmla="*/ 47 h 50"/>
                <a:gd name="T28" fmla="*/ 31 w 33"/>
                <a:gd name="T29" fmla="*/ 45 h 50"/>
                <a:gd name="T30" fmla="*/ 33 w 33"/>
                <a:gd name="T31" fmla="*/ 43 h 50"/>
                <a:gd name="T32" fmla="*/ 33 w 33"/>
                <a:gd name="T33" fmla="*/ 42 h 50"/>
                <a:gd name="T34" fmla="*/ 31 w 33"/>
                <a:gd name="T35" fmla="*/ 40 h 50"/>
                <a:gd name="T36" fmla="*/ 10 w 33"/>
                <a:gd name="T37" fmla="*/ 4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3" h="50">
                  <a:moveTo>
                    <a:pt x="10" y="4"/>
                  </a:moveTo>
                  <a:lnTo>
                    <a:pt x="8" y="2"/>
                  </a:lnTo>
                  <a:lnTo>
                    <a:pt x="7" y="0"/>
                  </a:lnTo>
                  <a:lnTo>
                    <a:pt x="5" y="0"/>
                  </a:lnTo>
                  <a:lnTo>
                    <a:pt x="3" y="2"/>
                  </a:lnTo>
                  <a:lnTo>
                    <a:pt x="2" y="4"/>
                  </a:lnTo>
                  <a:lnTo>
                    <a:pt x="0" y="5"/>
                  </a:lnTo>
                  <a:lnTo>
                    <a:pt x="0" y="9"/>
                  </a:lnTo>
                  <a:lnTo>
                    <a:pt x="2" y="9"/>
                  </a:lnTo>
                  <a:lnTo>
                    <a:pt x="24" y="45"/>
                  </a:lnTo>
                  <a:lnTo>
                    <a:pt x="24" y="47"/>
                  </a:lnTo>
                  <a:lnTo>
                    <a:pt x="26" y="50"/>
                  </a:lnTo>
                  <a:lnTo>
                    <a:pt x="28" y="50"/>
                  </a:lnTo>
                  <a:lnTo>
                    <a:pt x="29" y="47"/>
                  </a:lnTo>
                  <a:lnTo>
                    <a:pt x="31" y="45"/>
                  </a:lnTo>
                  <a:lnTo>
                    <a:pt x="33" y="43"/>
                  </a:lnTo>
                  <a:lnTo>
                    <a:pt x="33" y="42"/>
                  </a:lnTo>
                  <a:lnTo>
                    <a:pt x="31" y="40"/>
                  </a:lnTo>
                  <a:lnTo>
                    <a:pt x="10" y="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89239" name="Freeform 151"/>
            <p:cNvSpPr>
              <a:spLocks/>
            </p:cNvSpPr>
            <p:nvPr/>
          </p:nvSpPr>
          <p:spPr bwMode="auto">
            <a:xfrm>
              <a:off x="2478" y="3032"/>
              <a:ext cx="16" cy="23"/>
            </a:xfrm>
            <a:custGeom>
              <a:avLst/>
              <a:gdLst>
                <a:gd name="T0" fmla="*/ 9 w 31"/>
                <a:gd name="T1" fmla="*/ 2 h 46"/>
                <a:gd name="T2" fmla="*/ 7 w 31"/>
                <a:gd name="T3" fmla="*/ 0 h 46"/>
                <a:gd name="T4" fmla="*/ 5 w 31"/>
                <a:gd name="T5" fmla="*/ 0 h 46"/>
                <a:gd name="T6" fmla="*/ 3 w 31"/>
                <a:gd name="T7" fmla="*/ 0 h 46"/>
                <a:gd name="T8" fmla="*/ 2 w 31"/>
                <a:gd name="T9" fmla="*/ 0 h 46"/>
                <a:gd name="T10" fmla="*/ 0 w 31"/>
                <a:gd name="T11" fmla="*/ 2 h 46"/>
                <a:gd name="T12" fmla="*/ 0 w 31"/>
                <a:gd name="T13" fmla="*/ 3 h 46"/>
                <a:gd name="T14" fmla="*/ 0 w 31"/>
                <a:gd name="T15" fmla="*/ 5 h 46"/>
                <a:gd name="T16" fmla="*/ 0 w 31"/>
                <a:gd name="T17" fmla="*/ 7 h 46"/>
                <a:gd name="T18" fmla="*/ 23 w 31"/>
                <a:gd name="T19" fmla="*/ 45 h 46"/>
                <a:gd name="T20" fmla="*/ 24 w 31"/>
                <a:gd name="T21" fmla="*/ 46 h 46"/>
                <a:gd name="T22" fmla="*/ 26 w 31"/>
                <a:gd name="T23" fmla="*/ 46 h 46"/>
                <a:gd name="T24" fmla="*/ 28 w 31"/>
                <a:gd name="T25" fmla="*/ 46 h 46"/>
                <a:gd name="T26" fmla="*/ 30 w 31"/>
                <a:gd name="T27" fmla="*/ 46 h 46"/>
                <a:gd name="T28" fmla="*/ 31 w 31"/>
                <a:gd name="T29" fmla="*/ 45 h 46"/>
                <a:gd name="T30" fmla="*/ 31 w 31"/>
                <a:gd name="T31" fmla="*/ 43 h 46"/>
                <a:gd name="T32" fmla="*/ 31 w 31"/>
                <a:gd name="T33" fmla="*/ 41 h 46"/>
                <a:gd name="T34" fmla="*/ 31 w 31"/>
                <a:gd name="T35" fmla="*/ 40 h 46"/>
                <a:gd name="T36" fmla="*/ 9 w 31"/>
                <a:gd name="T37" fmla="*/ 2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1" h="46">
                  <a:moveTo>
                    <a:pt x="9" y="2"/>
                  </a:moveTo>
                  <a:lnTo>
                    <a:pt x="7" y="0"/>
                  </a:lnTo>
                  <a:lnTo>
                    <a:pt x="5" y="0"/>
                  </a:lnTo>
                  <a:lnTo>
                    <a:pt x="3" y="0"/>
                  </a:lnTo>
                  <a:lnTo>
                    <a:pt x="2" y="0"/>
                  </a:lnTo>
                  <a:lnTo>
                    <a:pt x="0" y="2"/>
                  </a:lnTo>
                  <a:lnTo>
                    <a:pt x="0" y="3"/>
                  </a:lnTo>
                  <a:lnTo>
                    <a:pt x="0" y="5"/>
                  </a:lnTo>
                  <a:lnTo>
                    <a:pt x="0" y="7"/>
                  </a:lnTo>
                  <a:lnTo>
                    <a:pt x="23" y="45"/>
                  </a:lnTo>
                  <a:lnTo>
                    <a:pt x="24" y="46"/>
                  </a:lnTo>
                  <a:lnTo>
                    <a:pt x="26" y="46"/>
                  </a:lnTo>
                  <a:lnTo>
                    <a:pt x="28" y="46"/>
                  </a:lnTo>
                  <a:lnTo>
                    <a:pt x="30" y="46"/>
                  </a:lnTo>
                  <a:lnTo>
                    <a:pt x="31" y="45"/>
                  </a:lnTo>
                  <a:lnTo>
                    <a:pt x="31" y="43"/>
                  </a:lnTo>
                  <a:lnTo>
                    <a:pt x="31" y="41"/>
                  </a:lnTo>
                  <a:lnTo>
                    <a:pt x="31" y="40"/>
                  </a:lnTo>
                  <a:lnTo>
                    <a:pt x="9" y="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89240" name="Freeform 152"/>
            <p:cNvSpPr>
              <a:spLocks/>
            </p:cNvSpPr>
            <p:nvPr/>
          </p:nvSpPr>
          <p:spPr bwMode="auto">
            <a:xfrm>
              <a:off x="2498" y="3064"/>
              <a:ext cx="15" cy="22"/>
            </a:xfrm>
            <a:custGeom>
              <a:avLst/>
              <a:gdLst>
                <a:gd name="T0" fmla="*/ 9 w 32"/>
                <a:gd name="T1" fmla="*/ 1 h 44"/>
                <a:gd name="T2" fmla="*/ 7 w 32"/>
                <a:gd name="T3" fmla="*/ 0 h 44"/>
                <a:gd name="T4" fmla="*/ 5 w 32"/>
                <a:gd name="T5" fmla="*/ 0 h 44"/>
                <a:gd name="T6" fmla="*/ 4 w 32"/>
                <a:gd name="T7" fmla="*/ 0 h 44"/>
                <a:gd name="T8" fmla="*/ 2 w 32"/>
                <a:gd name="T9" fmla="*/ 0 h 44"/>
                <a:gd name="T10" fmla="*/ 0 w 32"/>
                <a:gd name="T11" fmla="*/ 1 h 44"/>
                <a:gd name="T12" fmla="*/ 0 w 32"/>
                <a:gd name="T13" fmla="*/ 1 h 44"/>
                <a:gd name="T14" fmla="*/ 0 w 32"/>
                <a:gd name="T15" fmla="*/ 5 h 44"/>
                <a:gd name="T16" fmla="*/ 0 w 32"/>
                <a:gd name="T17" fmla="*/ 7 h 44"/>
                <a:gd name="T18" fmla="*/ 23 w 32"/>
                <a:gd name="T19" fmla="*/ 41 h 44"/>
                <a:gd name="T20" fmla="*/ 25 w 32"/>
                <a:gd name="T21" fmla="*/ 43 h 44"/>
                <a:gd name="T22" fmla="*/ 26 w 32"/>
                <a:gd name="T23" fmla="*/ 44 h 44"/>
                <a:gd name="T24" fmla="*/ 28 w 32"/>
                <a:gd name="T25" fmla="*/ 44 h 44"/>
                <a:gd name="T26" fmla="*/ 30 w 32"/>
                <a:gd name="T27" fmla="*/ 43 h 44"/>
                <a:gd name="T28" fmla="*/ 32 w 32"/>
                <a:gd name="T29" fmla="*/ 41 h 44"/>
                <a:gd name="T30" fmla="*/ 32 w 32"/>
                <a:gd name="T31" fmla="*/ 39 h 44"/>
                <a:gd name="T32" fmla="*/ 32 w 32"/>
                <a:gd name="T33" fmla="*/ 38 h 44"/>
                <a:gd name="T34" fmla="*/ 32 w 32"/>
                <a:gd name="T35" fmla="*/ 36 h 44"/>
                <a:gd name="T36" fmla="*/ 9 w 32"/>
                <a:gd name="T37" fmla="*/ 1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2" h="44">
                  <a:moveTo>
                    <a:pt x="9" y="1"/>
                  </a:moveTo>
                  <a:lnTo>
                    <a:pt x="7" y="0"/>
                  </a:lnTo>
                  <a:lnTo>
                    <a:pt x="5" y="0"/>
                  </a:lnTo>
                  <a:lnTo>
                    <a:pt x="4" y="0"/>
                  </a:lnTo>
                  <a:lnTo>
                    <a:pt x="2" y="0"/>
                  </a:lnTo>
                  <a:lnTo>
                    <a:pt x="0" y="1"/>
                  </a:lnTo>
                  <a:lnTo>
                    <a:pt x="0" y="1"/>
                  </a:lnTo>
                  <a:lnTo>
                    <a:pt x="0" y="5"/>
                  </a:lnTo>
                  <a:lnTo>
                    <a:pt x="0" y="7"/>
                  </a:lnTo>
                  <a:lnTo>
                    <a:pt x="23" y="41"/>
                  </a:lnTo>
                  <a:lnTo>
                    <a:pt x="25" y="43"/>
                  </a:lnTo>
                  <a:lnTo>
                    <a:pt x="26" y="44"/>
                  </a:lnTo>
                  <a:lnTo>
                    <a:pt x="28" y="44"/>
                  </a:lnTo>
                  <a:lnTo>
                    <a:pt x="30" y="43"/>
                  </a:lnTo>
                  <a:lnTo>
                    <a:pt x="32" y="41"/>
                  </a:lnTo>
                  <a:lnTo>
                    <a:pt x="32" y="39"/>
                  </a:lnTo>
                  <a:lnTo>
                    <a:pt x="32" y="38"/>
                  </a:lnTo>
                  <a:lnTo>
                    <a:pt x="32" y="36"/>
                  </a:lnTo>
                  <a:lnTo>
                    <a:pt x="9" y="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89241" name="Freeform 153"/>
            <p:cNvSpPr>
              <a:spLocks/>
            </p:cNvSpPr>
            <p:nvPr/>
          </p:nvSpPr>
          <p:spPr bwMode="auto">
            <a:xfrm>
              <a:off x="2517" y="3094"/>
              <a:ext cx="16" cy="23"/>
            </a:xfrm>
            <a:custGeom>
              <a:avLst/>
              <a:gdLst>
                <a:gd name="T0" fmla="*/ 10 w 33"/>
                <a:gd name="T1" fmla="*/ 3 h 46"/>
                <a:gd name="T2" fmla="*/ 8 w 33"/>
                <a:gd name="T3" fmla="*/ 2 h 46"/>
                <a:gd name="T4" fmla="*/ 7 w 33"/>
                <a:gd name="T5" fmla="*/ 0 h 46"/>
                <a:gd name="T6" fmla="*/ 5 w 33"/>
                <a:gd name="T7" fmla="*/ 0 h 46"/>
                <a:gd name="T8" fmla="*/ 3 w 33"/>
                <a:gd name="T9" fmla="*/ 2 h 46"/>
                <a:gd name="T10" fmla="*/ 1 w 33"/>
                <a:gd name="T11" fmla="*/ 3 h 46"/>
                <a:gd name="T12" fmla="*/ 0 w 33"/>
                <a:gd name="T13" fmla="*/ 5 h 46"/>
                <a:gd name="T14" fmla="*/ 0 w 33"/>
                <a:gd name="T15" fmla="*/ 7 h 46"/>
                <a:gd name="T16" fmla="*/ 1 w 33"/>
                <a:gd name="T17" fmla="*/ 8 h 46"/>
                <a:gd name="T18" fmla="*/ 24 w 33"/>
                <a:gd name="T19" fmla="*/ 45 h 46"/>
                <a:gd name="T20" fmla="*/ 24 w 33"/>
                <a:gd name="T21" fmla="*/ 46 h 46"/>
                <a:gd name="T22" fmla="*/ 26 w 33"/>
                <a:gd name="T23" fmla="*/ 46 h 46"/>
                <a:gd name="T24" fmla="*/ 28 w 33"/>
                <a:gd name="T25" fmla="*/ 46 h 46"/>
                <a:gd name="T26" fmla="*/ 29 w 33"/>
                <a:gd name="T27" fmla="*/ 46 h 46"/>
                <a:gd name="T28" fmla="*/ 31 w 33"/>
                <a:gd name="T29" fmla="*/ 45 h 46"/>
                <a:gd name="T30" fmla="*/ 33 w 33"/>
                <a:gd name="T31" fmla="*/ 43 h 46"/>
                <a:gd name="T32" fmla="*/ 33 w 33"/>
                <a:gd name="T33" fmla="*/ 41 h 46"/>
                <a:gd name="T34" fmla="*/ 31 w 33"/>
                <a:gd name="T35" fmla="*/ 38 h 46"/>
                <a:gd name="T36" fmla="*/ 10 w 33"/>
                <a:gd name="T37" fmla="*/ 3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3" h="46">
                  <a:moveTo>
                    <a:pt x="10" y="3"/>
                  </a:moveTo>
                  <a:lnTo>
                    <a:pt x="8" y="2"/>
                  </a:lnTo>
                  <a:lnTo>
                    <a:pt x="7" y="0"/>
                  </a:lnTo>
                  <a:lnTo>
                    <a:pt x="5" y="0"/>
                  </a:lnTo>
                  <a:lnTo>
                    <a:pt x="3" y="2"/>
                  </a:lnTo>
                  <a:lnTo>
                    <a:pt x="1" y="3"/>
                  </a:lnTo>
                  <a:lnTo>
                    <a:pt x="0" y="5"/>
                  </a:lnTo>
                  <a:lnTo>
                    <a:pt x="0" y="7"/>
                  </a:lnTo>
                  <a:lnTo>
                    <a:pt x="1" y="8"/>
                  </a:lnTo>
                  <a:lnTo>
                    <a:pt x="24" y="45"/>
                  </a:lnTo>
                  <a:lnTo>
                    <a:pt x="24" y="46"/>
                  </a:lnTo>
                  <a:lnTo>
                    <a:pt x="26" y="46"/>
                  </a:lnTo>
                  <a:lnTo>
                    <a:pt x="28" y="46"/>
                  </a:lnTo>
                  <a:lnTo>
                    <a:pt x="29" y="46"/>
                  </a:lnTo>
                  <a:lnTo>
                    <a:pt x="31" y="45"/>
                  </a:lnTo>
                  <a:lnTo>
                    <a:pt x="33" y="43"/>
                  </a:lnTo>
                  <a:lnTo>
                    <a:pt x="33" y="41"/>
                  </a:lnTo>
                  <a:lnTo>
                    <a:pt x="31" y="38"/>
                  </a:lnTo>
                  <a:lnTo>
                    <a:pt x="10" y="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89242" name="Freeform 154"/>
            <p:cNvSpPr>
              <a:spLocks/>
            </p:cNvSpPr>
            <p:nvPr/>
          </p:nvSpPr>
          <p:spPr bwMode="auto">
            <a:xfrm>
              <a:off x="2517" y="3107"/>
              <a:ext cx="50" cy="66"/>
            </a:xfrm>
            <a:custGeom>
              <a:avLst/>
              <a:gdLst>
                <a:gd name="T0" fmla="*/ 0 w 99"/>
                <a:gd name="T1" fmla="*/ 72 h 132"/>
                <a:gd name="T2" fmla="*/ 99 w 99"/>
                <a:gd name="T3" fmla="*/ 132 h 132"/>
                <a:gd name="T4" fmla="*/ 78 w 99"/>
                <a:gd name="T5" fmla="*/ 0 h 132"/>
                <a:gd name="T6" fmla="*/ 0 w 99"/>
                <a:gd name="T7" fmla="*/ 72 h 132"/>
              </a:gdLst>
              <a:ahLst/>
              <a:cxnLst>
                <a:cxn ang="0">
                  <a:pos x="T0" y="T1"/>
                </a:cxn>
                <a:cxn ang="0">
                  <a:pos x="T2" y="T3"/>
                </a:cxn>
                <a:cxn ang="0">
                  <a:pos x="T4" y="T5"/>
                </a:cxn>
                <a:cxn ang="0">
                  <a:pos x="T6" y="T7"/>
                </a:cxn>
              </a:cxnLst>
              <a:rect l="0" t="0" r="r" b="b"/>
              <a:pathLst>
                <a:path w="99" h="132">
                  <a:moveTo>
                    <a:pt x="0" y="72"/>
                  </a:moveTo>
                  <a:lnTo>
                    <a:pt x="99" y="132"/>
                  </a:lnTo>
                  <a:lnTo>
                    <a:pt x="78" y="0"/>
                  </a:lnTo>
                  <a:lnTo>
                    <a:pt x="0" y="7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89243" name="Freeform 155"/>
            <p:cNvSpPr>
              <a:spLocks/>
            </p:cNvSpPr>
            <p:nvPr/>
          </p:nvSpPr>
          <p:spPr bwMode="auto">
            <a:xfrm>
              <a:off x="1074" y="3214"/>
              <a:ext cx="20" cy="10"/>
            </a:xfrm>
            <a:custGeom>
              <a:avLst/>
              <a:gdLst>
                <a:gd name="T0" fmla="*/ 25 w 40"/>
                <a:gd name="T1" fmla="*/ 2 h 21"/>
                <a:gd name="T2" fmla="*/ 26 w 40"/>
                <a:gd name="T3" fmla="*/ 2 h 21"/>
                <a:gd name="T4" fmla="*/ 28 w 40"/>
                <a:gd name="T5" fmla="*/ 2 h 21"/>
                <a:gd name="T6" fmla="*/ 32 w 40"/>
                <a:gd name="T7" fmla="*/ 0 h 21"/>
                <a:gd name="T8" fmla="*/ 35 w 40"/>
                <a:gd name="T9" fmla="*/ 2 h 21"/>
                <a:gd name="T10" fmla="*/ 37 w 40"/>
                <a:gd name="T11" fmla="*/ 2 h 21"/>
                <a:gd name="T12" fmla="*/ 40 w 40"/>
                <a:gd name="T13" fmla="*/ 2 h 21"/>
                <a:gd name="T14" fmla="*/ 40 w 40"/>
                <a:gd name="T15" fmla="*/ 4 h 21"/>
                <a:gd name="T16" fmla="*/ 16 w 40"/>
                <a:gd name="T17" fmla="*/ 19 h 21"/>
                <a:gd name="T18" fmla="*/ 12 w 40"/>
                <a:gd name="T19" fmla="*/ 19 h 21"/>
                <a:gd name="T20" fmla="*/ 11 w 40"/>
                <a:gd name="T21" fmla="*/ 21 h 21"/>
                <a:gd name="T22" fmla="*/ 7 w 40"/>
                <a:gd name="T23" fmla="*/ 21 h 21"/>
                <a:gd name="T24" fmla="*/ 4 w 40"/>
                <a:gd name="T25" fmla="*/ 21 h 21"/>
                <a:gd name="T26" fmla="*/ 2 w 40"/>
                <a:gd name="T27" fmla="*/ 21 h 21"/>
                <a:gd name="T28" fmla="*/ 0 w 40"/>
                <a:gd name="T29" fmla="*/ 19 h 21"/>
                <a:gd name="T30" fmla="*/ 0 w 40"/>
                <a:gd name="T31" fmla="*/ 19 h 21"/>
                <a:gd name="T32" fmla="*/ 0 w 40"/>
                <a:gd name="T33" fmla="*/ 19 h 21"/>
                <a:gd name="T34" fmla="*/ 25 w 40"/>
                <a:gd name="T35" fmla="*/ 2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40" h="21">
                  <a:moveTo>
                    <a:pt x="25" y="2"/>
                  </a:moveTo>
                  <a:lnTo>
                    <a:pt x="26" y="2"/>
                  </a:lnTo>
                  <a:lnTo>
                    <a:pt x="28" y="2"/>
                  </a:lnTo>
                  <a:lnTo>
                    <a:pt x="32" y="0"/>
                  </a:lnTo>
                  <a:lnTo>
                    <a:pt x="35" y="2"/>
                  </a:lnTo>
                  <a:lnTo>
                    <a:pt x="37" y="2"/>
                  </a:lnTo>
                  <a:lnTo>
                    <a:pt x="40" y="2"/>
                  </a:lnTo>
                  <a:lnTo>
                    <a:pt x="40" y="4"/>
                  </a:lnTo>
                  <a:lnTo>
                    <a:pt x="16" y="19"/>
                  </a:lnTo>
                  <a:lnTo>
                    <a:pt x="12" y="19"/>
                  </a:lnTo>
                  <a:lnTo>
                    <a:pt x="11" y="21"/>
                  </a:lnTo>
                  <a:lnTo>
                    <a:pt x="7" y="21"/>
                  </a:lnTo>
                  <a:lnTo>
                    <a:pt x="4" y="21"/>
                  </a:lnTo>
                  <a:lnTo>
                    <a:pt x="2" y="21"/>
                  </a:lnTo>
                  <a:lnTo>
                    <a:pt x="0" y="19"/>
                  </a:lnTo>
                  <a:lnTo>
                    <a:pt x="0" y="19"/>
                  </a:lnTo>
                  <a:lnTo>
                    <a:pt x="0" y="19"/>
                  </a:lnTo>
                  <a:lnTo>
                    <a:pt x="25" y="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89244" name="Freeform 156"/>
            <p:cNvSpPr>
              <a:spLocks/>
            </p:cNvSpPr>
            <p:nvPr/>
          </p:nvSpPr>
          <p:spPr bwMode="auto">
            <a:xfrm>
              <a:off x="1052" y="3227"/>
              <a:ext cx="20" cy="11"/>
            </a:xfrm>
            <a:custGeom>
              <a:avLst/>
              <a:gdLst>
                <a:gd name="T0" fmla="*/ 24 w 40"/>
                <a:gd name="T1" fmla="*/ 1 h 20"/>
                <a:gd name="T2" fmla="*/ 24 w 40"/>
                <a:gd name="T3" fmla="*/ 1 h 20"/>
                <a:gd name="T4" fmla="*/ 26 w 40"/>
                <a:gd name="T5" fmla="*/ 0 h 20"/>
                <a:gd name="T6" fmla="*/ 29 w 40"/>
                <a:gd name="T7" fmla="*/ 0 h 20"/>
                <a:gd name="T8" fmla="*/ 33 w 40"/>
                <a:gd name="T9" fmla="*/ 0 h 20"/>
                <a:gd name="T10" fmla="*/ 34 w 40"/>
                <a:gd name="T11" fmla="*/ 0 h 20"/>
                <a:gd name="T12" fmla="*/ 36 w 40"/>
                <a:gd name="T13" fmla="*/ 1 h 20"/>
                <a:gd name="T14" fmla="*/ 40 w 40"/>
                <a:gd name="T15" fmla="*/ 1 h 20"/>
                <a:gd name="T16" fmla="*/ 40 w 40"/>
                <a:gd name="T17" fmla="*/ 3 h 20"/>
                <a:gd name="T18" fmla="*/ 15 w 40"/>
                <a:gd name="T19" fmla="*/ 19 h 20"/>
                <a:gd name="T20" fmla="*/ 12 w 40"/>
                <a:gd name="T21" fmla="*/ 19 h 20"/>
                <a:gd name="T22" fmla="*/ 10 w 40"/>
                <a:gd name="T23" fmla="*/ 20 h 20"/>
                <a:gd name="T24" fmla="*/ 8 w 40"/>
                <a:gd name="T25" fmla="*/ 20 h 20"/>
                <a:gd name="T26" fmla="*/ 5 w 40"/>
                <a:gd name="T27" fmla="*/ 20 h 20"/>
                <a:gd name="T28" fmla="*/ 1 w 40"/>
                <a:gd name="T29" fmla="*/ 20 h 20"/>
                <a:gd name="T30" fmla="*/ 0 w 40"/>
                <a:gd name="T31" fmla="*/ 19 h 20"/>
                <a:gd name="T32" fmla="*/ 0 w 40"/>
                <a:gd name="T33" fmla="*/ 19 h 20"/>
                <a:gd name="T34" fmla="*/ 0 w 40"/>
                <a:gd name="T35" fmla="*/ 17 h 20"/>
                <a:gd name="T36" fmla="*/ 24 w 40"/>
                <a:gd name="T37" fmla="*/ 1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0" h="20">
                  <a:moveTo>
                    <a:pt x="24" y="1"/>
                  </a:moveTo>
                  <a:lnTo>
                    <a:pt x="24" y="1"/>
                  </a:lnTo>
                  <a:lnTo>
                    <a:pt x="26" y="0"/>
                  </a:lnTo>
                  <a:lnTo>
                    <a:pt x="29" y="0"/>
                  </a:lnTo>
                  <a:lnTo>
                    <a:pt x="33" y="0"/>
                  </a:lnTo>
                  <a:lnTo>
                    <a:pt x="34" y="0"/>
                  </a:lnTo>
                  <a:lnTo>
                    <a:pt x="36" y="1"/>
                  </a:lnTo>
                  <a:lnTo>
                    <a:pt x="40" y="1"/>
                  </a:lnTo>
                  <a:lnTo>
                    <a:pt x="40" y="3"/>
                  </a:lnTo>
                  <a:lnTo>
                    <a:pt x="15" y="19"/>
                  </a:lnTo>
                  <a:lnTo>
                    <a:pt x="12" y="19"/>
                  </a:lnTo>
                  <a:lnTo>
                    <a:pt x="10" y="20"/>
                  </a:lnTo>
                  <a:lnTo>
                    <a:pt x="8" y="20"/>
                  </a:lnTo>
                  <a:lnTo>
                    <a:pt x="5" y="20"/>
                  </a:lnTo>
                  <a:lnTo>
                    <a:pt x="1" y="20"/>
                  </a:lnTo>
                  <a:lnTo>
                    <a:pt x="0" y="19"/>
                  </a:lnTo>
                  <a:lnTo>
                    <a:pt x="0" y="19"/>
                  </a:lnTo>
                  <a:lnTo>
                    <a:pt x="0" y="17"/>
                  </a:lnTo>
                  <a:lnTo>
                    <a:pt x="24" y="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89245" name="Freeform 157"/>
            <p:cNvSpPr>
              <a:spLocks/>
            </p:cNvSpPr>
            <p:nvPr/>
          </p:nvSpPr>
          <p:spPr bwMode="auto">
            <a:xfrm>
              <a:off x="1030" y="3242"/>
              <a:ext cx="20" cy="9"/>
            </a:xfrm>
            <a:custGeom>
              <a:avLst/>
              <a:gdLst>
                <a:gd name="T0" fmla="*/ 24 w 40"/>
                <a:gd name="T1" fmla="*/ 2 h 19"/>
                <a:gd name="T2" fmla="*/ 24 w 40"/>
                <a:gd name="T3" fmla="*/ 0 h 19"/>
                <a:gd name="T4" fmla="*/ 26 w 40"/>
                <a:gd name="T5" fmla="*/ 0 h 19"/>
                <a:gd name="T6" fmla="*/ 30 w 40"/>
                <a:gd name="T7" fmla="*/ 0 h 19"/>
                <a:gd name="T8" fmla="*/ 31 w 40"/>
                <a:gd name="T9" fmla="*/ 0 h 19"/>
                <a:gd name="T10" fmla="*/ 35 w 40"/>
                <a:gd name="T11" fmla="*/ 0 h 19"/>
                <a:gd name="T12" fmla="*/ 37 w 40"/>
                <a:gd name="T13" fmla="*/ 0 h 19"/>
                <a:gd name="T14" fmla="*/ 40 w 40"/>
                <a:gd name="T15" fmla="*/ 2 h 19"/>
                <a:gd name="T16" fmla="*/ 40 w 40"/>
                <a:gd name="T17" fmla="*/ 2 h 19"/>
                <a:gd name="T18" fmla="*/ 16 w 40"/>
                <a:gd name="T19" fmla="*/ 17 h 19"/>
                <a:gd name="T20" fmla="*/ 12 w 40"/>
                <a:gd name="T21" fmla="*/ 17 h 19"/>
                <a:gd name="T22" fmla="*/ 10 w 40"/>
                <a:gd name="T23" fmla="*/ 19 h 19"/>
                <a:gd name="T24" fmla="*/ 9 w 40"/>
                <a:gd name="T25" fmla="*/ 19 h 19"/>
                <a:gd name="T26" fmla="*/ 5 w 40"/>
                <a:gd name="T27" fmla="*/ 19 h 19"/>
                <a:gd name="T28" fmla="*/ 2 w 40"/>
                <a:gd name="T29" fmla="*/ 19 h 19"/>
                <a:gd name="T30" fmla="*/ 0 w 40"/>
                <a:gd name="T31" fmla="*/ 17 h 19"/>
                <a:gd name="T32" fmla="*/ 0 w 40"/>
                <a:gd name="T33" fmla="*/ 17 h 19"/>
                <a:gd name="T34" fmla="*/ 0 w 40"/>
                <a:gd name="T35" fmla="*/ 17 h 19"/>
                <a:gd name="T36" fmla="*/ 24 w 40"/>
                <a:gd name="T37" fmla="*/ 2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0" h="19">
                  <a:moveTo>
                    <a:pt x="24" y="2"/>
                  </a:moveTo>
                  <a:lnTo>
                    <a:pt x="24" y="0"/>
                  </a:lnTo>
                  <a:lnTo>
                    <a:pt x="26" y="0"/>
                  </a:lnTo>
                  <a:lnTo>
                    <a:pt x="30" y="0"/>
                  </a:lnTo>
                  <a:lnTo>
                    <a:pt x="31" y="0"/>
                  </a:lnTo>
                  <a:lnTo>
                    <a:pt x="35" y="0"/>
                  </a:lnTo>
                  <a:lnTo>
                    <a:pt x="37" y="0"/>
                  </a:lnTo>
                  <a:lnTo>
                    <a:pt x="40" y="2"/>
                  </a:lnTo>
                  <a:lnTo>
                    <a:pt x="40" y="2"/>
                  </a:lnTo>
                  <a:lnTo>
                    <a:pt x="16" y="17"/>
                  </a:lnTo>
                  <a:lnTo>
                    <a:pt x="12" y="17"/>
                  </a:lnTo>
                  <a:lnTo>
                    <a:pt x="10" y="19"/>
                  </a:lnTo>
                  <a:lnTo>
                    <a:pt x="9" y="19"/>
                  </a:lnTo>
                  <a:lnTo>
                    <a:pt x="5" y="19"/>
                  </a:lnTo>
                  <a:lnTo>
                    <a:pt x="2" y="19"/>
                  </a:lnTo>
                  <a:lnTo>
                    <a:pt x="0" y="17"/>
                  </a:lnTo>
                  <a:lnTo>
                    <a:pt x="0" y="17"/>
                  </a:lnTo>
                  <a:lnTo>
                    <a:pt x="0" y="17"/>
                  </a:lnTo>
                  <a:lnTo>
                    <a:pt x="24" y="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89246" name="Freeform 158"/>
            <p:cNvSpPr>
              <a:spLocks/>
            </p:cNvSpPr>
            <p:nvPr/>
          </p:nvSpPr>
          <p:spPr bwMode="auto">
            <a:xfrm>
              <a:off x="1006" y="3255"/>
              <a:ext cx="22" cy="10"/>
            </a:xfrm>
            <a:custGeom>
              <a:avLst/>
              <a:gdLst>
                <a:gd name="T0" fmla="*/ 26 w 43"/>
                <a:gd name="T1" fmla="*/ 1 h 20"/>
                <a:gd name="T2" fmla="*/ 26 w 43"/>
                <a:gd name="T3" fmla="*/ 1 h 20"/>
                <a:gd name="T4" fmla="*/ 30 w 43"/>
                <a:gd name="T5" fmla="*/ 0 h 20"/>
                <a:gd name="T6" fmla="*/ 33 w 43"/>
                <a:gd name="T7" fmla="*/ 0 h 20"/>
                <a:gd name="T8" fmla="*/ 35 w 43"/>
                <a:gd name="T9" fmla="*/ 0 h 20"/>
                <a:gd name="T10" fmla="*/ 38 w 43"/>
                <a:gd name="T11" fmla="*/ 0 h 20"/>
                <a:gd name="T12" fmla="*/ 40 w 43"/>
                <a:gd name="T13" fmla="*/ 1 h 20"/>
                <a:gd name="T14" fmla="*/ 43 w 43"/>
                <a:gd name="T15" fmla="*/ 1 h 20"/>
                <a:gd name="T16" fmla="*/ 43 w 43"/>
                <a:gd name="T17" fmla="*/ 3 h 20"/>
                <a:gd name="T18" fmla="*/ 16 w 43"/>
                <a:gd name="T19" fmla="*/ 19 h 20"/>
                <a:gd name="T20" fmla="*/ 16 w 43"/>
                <a:gd name="T21" fmla="*/ 19 h 20"/>
                <a:gd name="T22" fmla="*/ 14 w 43"/>
                <a:gd name="T23" fmla="*/ 20 h 20"/>
                <a:gd name="T24" fmla="*/ 12 w 43"/>
                <a:gd name="T25" fmla="*/ 20 h 20"/>
                <a:gd name="T26" fmla="*/ 9 w 43"/>
                <a:gd name="T27" fmla="*/ 20 h 20"/>
                <a:gd name="T28" fmla="*/ 5 w 43"/>
                <a:gd name="T29" fmla="*/ 20 h 20"/>
                <a:gd name="T30" fmla="*/ 3 w 43"/>
                <a:gd name="T31" fmla="*/ 19 h 20"/>
                <a:gd name="T32" fmla="*/ 0 w 43"/>
                <a:gd name="T33" fmla="*/ 19 h 20"/>
                <a:gd name="T34" fmla="*/ 0 w 43"/>
                <a:gd name="T35" fmla="*/ 19 h 20"/>
                <a:gd name="T36" fmla="*/ 26 w 43"/>
                <a:gd name="T37" fmla="*/ 1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3" h="20">
                  <a:moveTo>
                    <a:pt x="26" y="1"/>
                  </a:moveTo>
                  <a:lnTo>
                    <a:pt x="26" y="1"/>
                  </a:lnTo>
                  <a:lnTo>
                    <a:pt x="30" y="0"/>
                  </a:lnTo>
                  <a:lnTo>
                    <a:pt x="33" y="0"/>
                  </a:lnTo>
                  <a:lnTo>
                    <a:pt x="35" y="0"/>
                  </a:lnTo>
                  <a:lnTo>
                    <a:pt x="38" y="0"/>
                  </a:lnTo>
                  <a:lnTo>
                    <a:pt x="40" y="1"/>
                  </a:lnTo>
                  <a:lnTo>
                    <a:pt x="43" y="1"/>
                  </a:lnTo>
                  <a:lnTo>
                    <a:pt x="43" y="3"/>
                  </a:lnTo>
                  <a:lnTo>
                    <a:pt x="16" y="19"/>
                  </a:lnTo>
                  <a:lnTo>
                    <a:pt x="16" y="19"/>
                  </a:lnTo>
                  <a:lnTo>
                    <a:pt x="14" y="20"/>
                  </a:lnTo>
                  <a:lnTo>
                    <a:pt x="12" y="20"/>
                  </a:lnTo>
                  <a:lnTo>
                    <a:pt x="9" y="20"/>
                  </a:lnTo>
                  <a:lnTo>
                    <a:pt x="5" y="20"/>
                  </a:lnTo>
                  <a:lnTo>
                    <a:pt x="3" y="19"/>
                  </a:lnTo>
                  <a:lnTo>
                    <a:pt x="0" y="19"/>
                  </a:lnTo>
                  <a:lnTo>
                    <a:pt x="0" y="19"/>
                  </a:lnTo>
                  <a:lnTo>
                    <a:pt x="26" y="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89247" name="Freeform 159"/>
            <p:cNvSpPr>
              <a:spLocks/>
            </p:cNvSpPr>
            <p:nvPr/>
          </p:nvSpPr>
          <p:spPr bwMode="auto">
            <a:xfrm>
              <a:off x="985" y="3269"/>
              <a:ext cx="21" cy="10"/>
            </a:xfrm>
            <a:custGeom>
              <a:avLst/>
              <a:gdLst>
                <a:gd name="T0" fmla="*/ 28 w 44"/>
                <a:gd name="T1" fmla="*/ 4 h 21"/>
                <a:gd name="T2" fmla="*/ 28 w 44"/>
                <a:gd name="T3" fmla="*/ 2 h 21"/>
                <a:gd name="T4" fmla="*/ 32 w 44"/>
                <a:gd name="T5" fmla="*/ 2 h 21"/>
                <a:gd name="T6" fmla="*/ 33 w 44"/>
                <a:gd name="T7" fmla="*/ 0 h 21"/>
                <a:gd name="T8" fmla="*/ 35 w 44"/>
                <a:gd name="T9" fmla="*/ 0 h 21"/>
                <a:gd name="T10" fmla="*/ 39 w 44"/>
                <a:gd name="T11" fmla="*/ 2 h 21"/>
                <a:gd name="T12" fmla="*/ 42 w 44"/>
                <a:gd name="T13" fmla="*/ 2 h 21"/>
                <a:gd name="T14" fmla="*/ 44 w 44"/>
                <a:gd name="T15" fmla="*/ 4 h 21"/>
                <a:gd name="T16" fmla="*/ 44 w 44"/>
                <a:gd name="T17" fmla="*/ 4 h 21"/>
                <a:gd name="T18" fmla="*/ 18 w 44"/>
                <a:gd name="T19" fmla="*/ 19 h 21"/>
                <a:gd name="T20" fmla="*/ 18 w 44"/>
                <a:gd name="T21" fmla="*/ 21 h 21"/>
                <a:gd name="T22" fmla="*/ 14 w 44"/>
                <a:gd name="T23" fmla="*/ 21 h 21"/>
                <a:gd name="T24" fmla="*/ 12 w 44"/>
                <a:gd name="T25" fmla="*/ 21 h 21"/>
                <a:gd name="T26" fmla="*/ 9 w 44"/>
                <a:gd name="T27" fmla="*/ 21 h 21"/>
                <a:gd name="T28" fmla="*/ 7 w 44"/>
                <a:gd name="T29" fmla="*/ 21 h 21"/>
                <a:gd name="T30" fmla="*/ 4 w 44"/>
                <a:gd name="T31" fmla="*/ 21 h 21"/>
                <a:gd name="T32" fmla="*/ 0 w 44"/>
                <a:gd name="T33" fmla="*/ 19 h 21"/>
                <a:gd name="T34" fmla="*/ 0 w 44"/>
                <a:gd name="T35" fmla="*/ 19 h 21"/>
                <a:gd name="T36" fmla="*/ 28 w 44"/>
                <a:gd name="T37" fmla="*/ 4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4" h="21">
                  <a:moveTo>
                    <a:pt x="28" y="4"/>
                  </a:moveTo>
                  <a:lnTo>
                    <a:pt x="28" y="2"/>
                  </a:lnTo>
                  <a:lnTo>
                    <a:pt x="32" y="2"/>
                  </a:lnTo>
                  <a:lnTo>
                    <a:pt x="33" y="0"/>
                  </a:lnTo>
                  <a:lnTo>
                    <a:pt x="35" y="0"/>
                  </a:lnTo>
                  <a:lnTo>
                    <a:pt x="39" y="2"/>
                  </a:lnTo>
                  <a:lnTo>
                    <a:pt x="42" y="2"/>
                  </a:lnTo>
                  <a:lnTo>
                    <a:pt x="44" y="4"/>
                  </a:lnTo>
                  <a:lnTo>
                    <a:pt x="44" y="4"/>
                  </a:lnTo>
                  <a:lnTo>
                    <a:pt x="18" y="19"/>
                  </a:lnTo>
                  <a:lnTo>
                    <a:pt x="18" y="21"/>
                  </a:lnTo>
                  <a:lnTo>
                    <a:pt x="14" y="21"/>
                  </a:lnTo>
                  <a:lnTo>
                    <a:pt x="12" y="21"/>
                  </a:lnTo>
                  <a:lnTo>
                    <a:pt x="9" y="21"/>
                  </a:lnTo>
                  <a:lnTo>
                    <a:pt x="7" y="21"/>
                  </a:lnTo>
                  <a:lnTo>
                    <a:pt x="4" y="21"/>
                  </a:lnTo>
                  <a:lnTo>
                    <a:pt x="0" y="19"/>
                  </a:lnTo>
                  <a:lnTo>
                    <a:pt x="0" y="19"/>
                  </a:lnTo>
                  <a:lnTo>
                    <a:pt x="28" y="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89248" name="Freeform 160"/>
            <p:cNvSpPr>
              <a:spLocks/>
            </p:cNvSpPr>
            <p:nvPr/>
          </p:nvSpPr>
          <p:spPr bwMode="auto">
            <a:xfrm>
              <a:off x="963" y="3283"/>
              <a:ext cx="21" cy="10"/>
            </a:xfrm>
            <a:custGeom>
              <a:avLst/>
              <a:gdLst>
                <a:gd name="T0" fmla="*/ 24 w 42"/>
                <a:gd name="T1" fmla="*/ 0 h 18"/>
                <a:gd name="T2" fmla="*/ 28 w 42"/>
                <a:gd name="T3" fmla="*/ 0 h 18"/>
                <a:gd name="T4" fmla="*/ 31 w 42"/>
                <a:gd name="T5" fmla="*/ 0 h 18"/>
                <a:gd name="T6" fmla="*/ 33 w 42"/>
                <a:gd name="T7" fmla="*/ 0 h 18"/>
                <a:gd name="T8" fmla="*/ 36 w 42"/>
                <a:gd name="T9" fmla="*/ 0 h 18"/>
                <a:gd name="T10" fmla="*/ 40 w 42"/>
                <a:gd name="T11" fmla="*/ 0 h 18"/>
                <a:gd name="T12" fmla="*/ 42 w 42"/>
                <a:gd name="T13" fmla="*/ 0 h 18"/>
                <a:gd name="T14" fmla="*/ 42 w 42"/>
                <a:gd name="T15" fmla="*/ 0 h 18"/>
                <a:gd name="T16" fmla="*/ 42 w 42"/>
                <a:gd name="T17" fmla="*/ 1 h 18"/>
                <a:gd name="T18" fmla="*/ 17 w 42"/>
                <a:gd name="T19" fmla="*/ 17 h 18"/>
                <a:gd name="T20" fmla="*/ 17 w 42"/>
                <a:gd name="T21" fmla="*/ 18 h 18"/>
                <a:gd name="T22" fmla="*/ 14 w 42"/>
                <a:gd name="T23" fmla="*/ 18 h 18"/>
                <a:gd name="T24" fmla="*/ 10 w 42"/>
                <a:gd name="T25" fmla="*/ 18 h 18"/>
                <a:gd name="T26" fmla="*/ 8 w 42"/>
                <a:gd name="T27" fmla="*/ 18 h 18"/>
                <a:gd name="T28" fmla="*/ 7 w 42"/>
                <a:gd name="T29" fmla="*/ 18 h 18"/>
                <a:gd name="T30" fmla="*/ 3 w 42"/>
                <a:gd name="T31" fmla="*/ 18 h 18"/>
                <a:gd name="T32" fmla="*/ 0 w 42"/>
                <a:gd name="T33" fmla="*/ 17 h 18"/>
                <a:gd name="T34" fmla="*/ 0 w 42"/>
                <a:gd name="T35" fmla="*/ 17 h 18"/>
                <a:gd name="T36" fmla="*/ 24 w 42"/>
                <a:gd name="T37" fmla="*/ 0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2" h="18">
                  <a:moveTo>
                    <a:pt x="24" y="0"/>
                  </a:moveTo>
                  <a:lnTo>
                    <a:pt x="28" y="0"/>
                  </a:lnTo>
                  <a:lnTo>
                    <a:pt x="31" y="0"/>
                  </a:lnTo>
                  <a:lnTo>
                    <a:pt x="33" y="0"/>
                  </a:lnTo>
                  <a:lnTo>
                    <a:pt x="36" y="0"/>
                  </a:lnTo>
                  <a:lnTo>
                    <a:pt x="40" y="0"/>
                  </a:lnTo>
                  <a:lnTo>
                    <a:pt x="42" y="0"/>
                  </a:lnTo>
                  <a:lnTo>
                    <a:pt x="42" y="0"/>
                  </a:lnTo>
                  <a:lnTo>
                    <a:pt x="42" y="1"/>
                  </a:lnTo>
                  <a:lnTo>
                    <a:pt x="17" y="17"/>
                  </a:lnTo>
                  <a:lnTo>
                    <a:pt x="17" y="18"/>
                  </a:lnTo>
                  <a:lnTo>
                    <a:pt x="14" y="18"/>
                  </a:lnTo>
                  <a:lnTo>
                    <a:pt x="10" y="18"/>
                  </a:lnTo>
                  <a:lnTo>
                    <a:pt x="8" y="18"/>
                  </a:lnTo>
                  <a:lnTo>
                    <a:pt x="7" y="18"/>
                  </a:lnTo>
                  <a:lnTo>
                    <a:pt x="3" y="18"/>
                  </a:lnTo>
                  <a:lnTo>
                    <a:pt x="0" y="17"/>
                  </a:lnTo>
                  <a:lnTo>
                    <a:pt x="0" y="17"/>
                  </a:lnTo>
                  <a:lnTo>
                    <a:pt x="24"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89249" name="Freeform 161"/>
            <p:cNvSpPr>
              <a:spLocks/>
            </p:cNvSpPr>
            <p:nvPr/>
          </p:nvSpPr>
          <p:spPr bwMode="auto">
            <a:xfrm>
              <a:off x="942" y="3297"/>
              <a:ext cx="20" cy="10"/>
            </a:xfrm>
            <a:custGeom>
              <a:avLst/>
              <a:gdLst>
                <a:gd name="T0" fmla="*/ 24 w 40"/>
                <a:gd name="T1" fmla="*/ 2 h 19"/>
                <a:gd name="T2" fmla="*/ 26 w 40"/>
                <a:gd name="T3" fmla="*/ 0 h 19"/>
                <a:gd name="T4" fmla="*/ 29 w 40"/>
                <a:gd name="T5" fmla="*/ 0 h 19"/>
                <a:gd name="T6" fmla="*/ 31 w 40"/>
                <a:gd name="T7" fmla="*/ 0 h 19"/>
                <a:gd name="T8" fmla="*/ 35 w 40"/>
                <a:gd name="T9" fmla="*/ 0 h 19"/>
                <a:gd name="T10" fmla="*/ 38 w 40"/>
                <a:gd name="T11" fmla="*/ 0 h 19"/>
                <a:gd name="T12" fmla="*/ 40 w 40"/>
                <a:gd name="T13" fmla="*/ 0 h 19"/>
                <a:gd name="T14" fmla="*/ 40 w 40"/>
                <a:gd name="T15" fmla="*/ 2 h 19"/>
                <a:gd name="T16" fmla="*/ 40 w 40"/>
                <a:gd name="T17" fmla="*/ 2 h 19"/>
                <a:gd name="T18" fmla="*/ 16 w 40"/>
                <a:gd name="T19" fmla="*/ 17 h 19"/>
                <a:gd name="T20" fmla="*/ 16 w 40"/>
                <a:gd name="T21" fmla="*/ 19 h 19"/>
                <a:gd name="T22" fmla="*/ 14 w 40"/>
                <a:gd name="T23" fmla="*/ 19 h 19"/>
                <a:gd name="T24" fmla="*/ 10 w 40"/>
                <a:gd name="T25" fmla="*/ 19 h 19"/>
                <a:gd name="T26" fmla="*/ 7 w 40"/>
                <a:gd name="T27" fmla="*/ 19 h 19"/>
                <a:gd name="T28" fmla="*/ 5 w 40"/>
                <a:gd name="T29" fmla="*/ 19 h 19"/>
                <a:gd name="T30" fmla="*/ 2 w 40"/>
                <a:gd name="T31" fmla="*/ 19 h 19"/>
                <a:gd name="T32" fmla="*/ 0 w 40"/>
                <a:gd name="T33" fmla="*/ 17 h 19"/>
                <a:gd name="T34" fmla="*/ 0 w 40"/>
                <a:gd name="T35" fmla="*/ 17 h 19"/>
                <a:gd name="T36" fmla="*/ 24 w 40"/>
                <a:gd name="T37" fmla="*/ 2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0" h="19">
                  <a:moveTo>
                    <a:pt x="24" y="2"/>
                  </a:moveTo>
                  <a:lnTo>
                    <a:pt x="26" y="0"/>
                  </a:lnTo>
                  <a:lnTo>
                    <a:pt x="29" y="0"/>
                  </a:lnTo>
                  <a:lnTo>
                    <a:pt x="31" y="0"/>
                  </a:lnTo>
                  <a:lnTo>
                    <a:pt x="35" y="0"/>
                  </a:lnTo>
                  <a:lnTo>
                    <a:pt x="38" y="0"/>
                  </a:lnTo>
                  <a:lnTo>
                    <a:pt x="40" y="0"/>
                  </a:lnTo>
                  <a:lnTo>
                    <a:pt x="40" y="2"/>
                  </a:lnTo>
                  <a:lnTo>
                    <a:pt x="40" y="2"/>
                  </a:lnTo>
                  <a:lnTo>
                    <a:pt x="16" y="17"/>
                  </a:lnTo>
                  <a:lnTo>
                    <a:pt x="16" y="19"/>
                  </a:lnTo>
                  <a:lnTo>
                    <a:pt x="14" y="19"/>
                  </a:lnTo>
                  <a:lnTo>
                    <a:pt x="10" y="19"/>
                  </a:lnTo>
                  <a:lnTo>
                    <a:pt x="7" y="19"/>
                  </a:lnTo>
                  <a:lnTo>
                    <a:pt x="5" y="19"/>
                  </a:lnTo>
                  <a:lnTo>
                    <a:pt x="2" y="19"/>
                  </a:lnTo>
                  <a:lnTo>
                    <a:pt x="0" y="17"/>
                  </a:lnTo>
                  <a:lnTo>
                    <a:pt x="0" y="17"/>
                  </a:lnTo>
                  <a:lnTo>
                    <a:pt x="24" y="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89250" name="Freeform 162"/>
            <p:cNvSpPr>
              <a:spLocks/>
            </p:cNvSpPr>
            <p:nvPr/>
          </p:nvSpPr>
          <p:spPr bwMode="auto">
            <a:xfrm>
              <a:off x="920" y="3311"/>
              <a:ext cx="20" cy="10"/>
            </a:xfrm>
            <a:custGeom>
              <a:avLst/>
              <a:gdLst>
                <a:gd name="T0" fmla="*/ 25 w 40"/>
                <a:gd name="T1" fmla="*/ 1 h 20"/>
                <a:gd name="T2" fmla="*/ 26 w 40"/>
                <a:gd name="T3" fmla="*/ 0 h 20"/>
                <a:gd name="T4" fmla="*/ 30 w 40"/>
                <a:gd name="T5" fmla="*/ 0 h 20"/>
                <a:gd name="T6" fmla="*/ 32 w 40"/>
                <a:gd name="T7" fmla="*/ 0 h 20"/>
                <a:gd name="T8" fmla="*/ 35 w 40"/>
                <a:gd name="T9" fmla="*/ 0 h 20"/>
                <a:gd name="T10" fmla="*/ 39 w 40"/>
                <a:gd name="T11" fmla="*/ 0 h 20"/>
                <a:gd name="T12" fmla="*/ 40 w 40"/>
                <a:gd name="T13" fmla="*/ 0 h 20"/>
                <a:gd name="T14" fmla="*/ 40 w 40"/>
                <a:gd name="T15" fmla="*/ 1 h 20"/>
                <a:gd name="T16" fmla="*/ 40 w 40"/>
                <a:gd name="T17" fmla="*/ 1 h 20"/>
                <a:gd name="T18" fmla="*/ 16 w 40"/>
                <a:gd name="T19" fmla="*/ 17 h 20"/>
                <a:gd name="T20" fmla="*/ 16 w 40"/>
                <a:gd name="T21" fmla="*/ 19 h 20"/>
                <a:gd name="T22" fmla="*/ 14 w 40"/>
                <a:gd name="T23" fmla="*/ 19 h 20"/>
                <a:gd name="T24" fmla="*/ 11 w 40"/>
                <a:gd name="T25" fmla="*/ 20 h 20"/>
                <a:gd name="T26" fmla="*/ 7 w 40"/>
                <a:gd name="T27" fmla="*/ 20 h 20"/>
                <a:gd name="T28" fmla="*/ 5 w 40"/>
                <a:gd name="T29" fmla="*/ 19 h 20"/>
                <a:gd name="T30" fmla="*/ 2 w 40"/>
                <a:gd name="T31" fmla="*/ 19 h 20"/>
                <a:gd name="T32" fmla="*/ 0 w 40"/>
                <a:gd name="T33" fmla="*/ 17 h 20"/>
                <a:gd name="T34" fmla="*/ 0 w 40"/>
                <a:gd name="T35" fmla="*/ 17 h 20"/>
                <a:gd name="T36" fmla="*/ 25 w 40"/>
                <a:gd name="T37" fmla="*/ 1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0" h="20">
                  <a:moveTo>
                    <a:pt x="25" y="1"/>
                  </a:moveTo>
                  <a:lnTo>
                    <a:pt x="26" y="0"/>
                  </a:lnTo>
                  <a:lnTo>
                    <a:pt x="30" y="0"/>
                  </a:lnTo>
                  <a:lnTo>
                    <a:pt x="32" y="0"/>
                  </a:lnTo>
                  <a:lnTo>
                    <a:pt x="35" y="0"/>
                  </a:lnTo>
                  <a:lnTo>
                    <a:pt x="39" y="0"/>
                  </a:lnTo>
                  <a:lnTo>
                    <a:pt x="40" y="0"/>
                  </a:lnTo>
                  <a:lnTo>
                    <a:pt x="40" y="1"/>
                  </a:lnTo>
                  <a:lnTo>
                    <a:pt x="40" y="1"/>
                  </a:lnTo>
                  <a:lnTo>
                    <a:pt x="16" y="17"/>
                  </a:lnTo>
                  <a:lnTo>
                    <a:pt x="16" y="19"/>
                  </a:lnTo>
                  <a:lnTo>
                    <a:pt x="14" y="19"/>
                  </a:lnTo>
                  <a:lnTo>
                    <a:pt x="11" y="20"/>
                  </a:lnTo>
                  <a:lnTo>
                    <a:pt x="7" y="20"/>
                  </a:lnTo>
                  <a:lnTo>
                    <a:pt x="5" y="19"/>
                  </a:lnTo>
                  <a:lnTo>
                    <a:pt x="2" y="19"/>
                  </a:lnTo>
                  <a:lnTo>
                    <a:pt x="0" y="17"/>
                  </a:lnTo>
                  <a:lnTo>
                    <a:pt x="0" y="17"/>
                  </a:lnTo>
                  <a:lnTo>
                    <a:pt x="25" y="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89251" name="Freeform 163"/>
            <p:cNvSpPr>
              <a:spLocks/>
            </p:cNvSpPr>
            <p:nvPr/>
          </p:nvSpPr>
          <p:spPr bwMode="auto">
            <a:xfrm>
              <a:off x="898" y="3325"/>
              <a:ext cx="20" cy="10"/>
            </a:xfrm>
            <a:custGeom>
              <a:avLst/>
              <a:gdLst>
                <a:gd name="T0" fmla="*/ 24 w 40"/>
                <a:gd name="T1" fmla="*/ 2 h 21"/>
                <a:gd name="T2" fmla="*/ 26 w 40"/>
                <a:gd name="T3" fmla="*/ 2 h 21"/>
                <a:gd name="T4" fmla="*/ 29 w 40"/>
                <a:gd name="T5" fmla="*/ 0 h 21"/>
                <a:gd name="T6" fmla="*/ 33 w 40"/>
                <a:gd name="T7" fmla="*/ 0 h 21"/>
                <a:gd name="T8" fmla="*/ 35 w 40"/>
                <a:gd name="T9" fmla="*/ 0 h 21"/>
                <a:gd name="T10" fmla="*/ 36 w 40"/>
                <a:gd name="T11" fmla="*/ 0 h 21"/>
                <a:gd name="T12" fmla="*/ 40 w 40"/>
                <a:gd name="T13" fmla="*/ 2 h 21"/>
                <a:gd name="T14" fmla="*/ 40 w 40"/>
                <a:gd name="T15" fmla="*/ 2 h 21"/>
                <a:gd name="T16" fmla="*/ 40 w 40"/>
                <a:gd name="T17" fmla="*/ 4 h 21"/>
                <a:gd name="T18" fmla="*/ 15 w 40"/>
                <a:gd name="T19" fmla="*/ 19 h 21"/>
                <a:gd name="T20" fmla="*/ 14 w 40"/>
                <a:gd name="T21" fmla="*/ 19 h 21"/>
                <a:gd name="T22" fmla="*/ 10 w 40"/>
                <a:gd name="T23" fmla="*/ 21 h 21"/>
                <a:gd name="T24" fmla="*/ 7 w 40"/>
                <a:gd name="T25" fmla="*/ 21 h 21"/>
                <a:gd name="T26" fmla="*/ 5 w 40"/>
                <a:gd name="T27" fmla="*/ 21 h 21"/>
                <a:gd name="T28" fmla="*/ 1 w 40"/>
                <a:gd name="T29" fmla="*/ 21 h 21"/>
                <a:gd name="T30" fmla="*/ 0 w 40"/>
                <a:gd name="T31" fmla="*/ 19 h 21"/>
                <a:gd name="T32" fmla="*/ 0 w 40"/>
                <a:gd name="T33" fmla="*/ 19 h 21"/>
                <a:gd name="T34" fmla="*/ 0 w 40"/>
                <a:gd name="T35" fmla="*/ 17 h 21"/>
                <a:gd name="T36" fmla="*/ 24 w 40"/>
                <a:gd name="T37" fmla="*/ 2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0" h="21">
                  <a:moveTo>
                    <a:pt x="24" y="2"/>
                  </a:moveTo>
                  <a:lnTo>
                    <a:pt x="26" y="2"/>
                  </a:lnTo>
                  <a:lnTo>
                    <a:pt x="29" y="0"/>
                  </a:lnTo>
                  <a:lnTo>
                    <a:pt x="33" y="0"/>
                  </a:lnTo>
                  <a:lnTo>
                    <a:pt x="35" y="0"/>
                  </a:lnTo>
                  <a:lnTo>
                    <a:pt x="36" y="0"/>
                  </a:lnTo>
                  <a:lnTo>
                    <a:pt x="40" y="2"/>
                  </a:lnTo>
                  <a:lnTo>
                    <a:pt x="40" y="2"/>
                  </a:lnTo>
                  <a:lnTo>
                    <a:pt x="40" y="4"/>
                  </a:lnTo>
                  <a:lnTo>
                    <a:pt x="15" y="19"/>
                  </a:lnTo>
                  <a:lnTo>
                    <a:pt x="14" y="19"/>
                  </a:lnTo>
                  <a:lnTo>
                    <a:pt x="10" y="21"/>
                  </a:lnTo>
                  <a:lnTo>
                    <a:pt x="7" y="21"/>
                  </a:lnTo>
                  <a:lnTo>
                    <a:pt x="5" y="21"/>
                  </a:lnTo>
                  <a:lnTo>
                    <a:pt x="1" y="21"/>
                  </a:lnTo>
                  <a:lnTo>
                    <a:pt x="0" y="19"/>
                  </a:lnTo>
                  <a:lnTo>
                    <a:pt x="0" y="19"/>
                  </a:lnTo>
                  <a:lnTo>
                    <a:pt x="0" y="17"/>
                  </a:lnTo>
                  <a:lnTo>
                    <a:pt x="24" y="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89252" name="Freeform 164"/>
            <p:cNvSpPr>
              <a:spLocks/>
            </p:cNvSpPr>
            <p:nvPr/>
          </p:nvSpPr>
          <p:spPr bwMode="auto">
            <a:xfrm>
              <a:off x="877" y="3338"/>
              <a:ext cx="20" cy="10"/>
            </a:xfrm>
            <a:custGeom>
              <a:avLst/>
              <a:gdLst>
                <a:gd name="T0" fmla="*/ 24 w 40"/>
                <a:gd name="T1" fmla="*/ 1 h 19"/>
                <a:gd name="T2" fmla="*/ 24 w 40"/>
                <a:gd name="T3" fmla="*/ 1 h 19"/>
                <a:gd name="T4" fmla="*/ 26 w 40"/>
                <a:gd name="T5" fmla="*/ 1 h 19"/>
                <a:gd name="T6" fmla="*/ 30 w 40"/>
                <a:gd name="T7" fmla="*/ 0 h 19"/>
                <a:gd name="T8" fmla="*/ 33 w 40"/>
                <a:gd name="T9" fmla="*/ 0 h 19"/>
                <a:gd name="T10" fmla="*/ 35 w 40"/>
                <a:gd name="T11" fmla="*/ 1 h 19"/>
                <a:gd name="T12" fmla="*/ 37 w 40"/>
                <a:gd name="T13" fmla="*/ 1 h 19"/>
                <a:gd name="T14" fmla="*/ 40 w 40"/>
                <a:gd name="T15" fmla="*/ 1 h 19"/>
                <a:gd name="T16" fmla="*/ 40 w 40"/>
                <a:gd name="T17" fmla="*/ 3 h 19"/>
                <a:gd name="T18" fmla="*/ 16 w 40"/>
                <a:gd name="T19" fmla="*/ 19 h 19"/>
                <a:gd name="T20" fmla="*/ 14 w 40"/>
                <a:gd name="T21" fmla="*/ 19 h 19"/>
                <a:gd name="T22" fmla="*/ 10 w 40"/>
                <a:gd name="T23" fmla="*/ 19 h 19"/>
                <a:gd name="T24" fmla="*/ 7 w 40"/>
                <a:gd name="T25" fmla="*/ 19 h 19"/>
                <a:gd name="T26" fmla="*/ 5 w 40"/>
                <a:gd name="T27" fmla="*/ 19 h 19"/>
                <a:gd name="T28" fmla="*/ 2 w 40"/>
                <a:gd name="T29" fmla="*/ 19 h 19"/>
                <a:gd name="T30" fmla="*/ 0 w 40"/>
                <a:gd name="T31" fmla="*/ 19 h 19"/>
                <a:gd name="T32" fmla="*/ 0 w 40"/>
                <a:gd name="T33" fmla="*/ 19 h 19"/>
                <a:gd name="T34" fmla="*/ 0 w 40"/>
                <a:gd name="T35" fmla="*/ 17 h 19"/>
                <a:gd name="T36" fmla="*/ 24 w 40"/>
                <a:gd name="T37" fmla="*/ 1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0" h="19">
                  <a:moveTo>
                    <a:pt x="24" y="1"/>
                  </a:moveTo>
                  <a:lnTo>
                    <a:pt x="24" y="1"/>
                  </a:lnTo>
                  <a:lnTo>
                    <a:pt x="26" y="1"/>
                  </a:lnTo>
                  <a:lnTo>
                    <a:pt x="30" y="0"/>
                  </a:lnTo>
                  <a:lnTo>
                    <a:pt x="33" y="0"/>
                  </a:lnTo>
                  <a:lnTo>
                    <a:pt x="35" y="1"/>
                  </a:lnTo>
                  <a:lnTo>
                    <a:pt x="37" y="1"/>
                  </a:lnTo>
                  <a:lnTo>
                    <a:pt x="40" y="1"/>
                  </a:lnTo>
                  <a:lnTo>
                    <a:pt x="40" y="3"/>
                  </a:lnTo>
                  <a:lnTo>
                    <a:pt x="16" y="19"/>
                  </a:lnTo>
                  <a:lnTo>
                    <a:pt x="14" y="19"/>
                  </a:lnTo>
                  <a:lnTo>
                    <a:pt x="10" y="19"/>
                  </a:lnTo>
                  <a:lnTo>
                    <a:pt x="7" y="19"/>
                  </a:lnTo>
                  <a:lnTo>
                    <a:pt x="5" y="19"/>
                  </a:lnTo>
                  <a:lnTo>
                    <a:pt x="2" y="19"/>
                  </a:lnTo>
                  <a:lnTo>
                    <a:pt x="0" y="19"/>
                  </a:lnTo>
                  <a:lnTo>
                    <a:pt x="0" y="19"/>
                  </a:lnTo>
                  <a:lnTo>
                    <a:pt x="0" y="17"/>
                  </a:lnTo>
                  <a:lnTo>
                    <a:pt x="24" y="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89253" name="Freeform 165"/>
            <p:cNvSpPr>
              <a:spLocks/>
            </p:cNvSpPr>
            <p:nvPr/>
          </p:nvSpPr>
          <p:spPr bwMode="auto">
            <a:xfrm>
              <a:off x="855" y="3352"/>
              <a:ext cx="20" cy="10"/>
            </a:xfrm>
            <a:custGeom>
              <a:avLst/>
              <a:gdLst>
                <a:gd name="T0" fmla="*/ 25 w 41"/>
                <a:gd name="T1" fmla="*/ 2 h 21"/>
                <a:gd name="T2" fmla="*/ 25 w 41"/>
                <a:gd name="T3" fmla="*/ 0 h 21"/>
                <a:gd name="T4" fmla="*/ 27 w 41"/>
                <a:gd name="T5" fmla="*/ 0 h 21"/>
                <a:gd name="T6" fmla="*/ 30 w 41"/>
                <a:gd name="T7" fmla="*/ 0 h 21"/>
                <a:gd name="T8" fmla="*/ 34 w 41"/>
                <a:gd name="T9" fmla="*/ 0 h 21"/>
                <a:gd name="T10" fmla="*/ 35 w 41"/>
                <a:gd name="T11" fmla="*/ 0 h 21"/>
                <a:gd name="T12" fmla="*/ 37 w 41"/>
                <a:gd name="T13" fmla="*/ 0 h 21"/>
                <a:gd name="T14" fmla="*/ 41 w 41"/>
                <a:gd name="T15" fmla="*/ 2 h 21"/>
                <a:gd name="T16" fmla="*/ 41 w 41"/>
                <a:gd name="T17" fmla="*/ 2 h 21"/>
                <a:gd name="T18" fmla="*/ 16 w 41"/>
                <a:gd name="T19" fmla="*/ 19 h 21"/>
                <a:gd name="T20" fmla="*/ 14 w 41"/>
                <a:gd name="T21" fmla="*/ 21 h 21"/>
                <a:gd name="T22" fmla="*/ 11 w 41"/>
                <a:gd name="T23" fmla="*/ 21 h 21"/>
                <a:gd name="T24" fmla="*/ 9 w 41"/>
                <a:gd name="T25" fmla="*/ 21 h 21"/>
                <a:gd name="T26" fmla="*/ 6 w 41"/>
                <a:gd name="T27" fmla="*/ 21 h 21"/>
                <a:gd name="T28" fmla="*/ 2 w 41"/>
                <a:gd name="T29" fmla="*/ 21 h 21"/>
                <a:gd name="T30" fmla="*/ 0 w 41"/>
                <a:gd name="T31" fmla="*/ 21 h 21"/>
                <a:gd name="T32" fmla="*/ 0 w 41"/>
                <a:gd name="T33" fmla="*/ 19 h 21"/>
                <a:gd name="T34" fmla="*/ 0 w 41"/>
                <a:gd name="T35" fmla="*/ 19 h 21"/>
                <a:gd name="T36" fmla="*/ 25 w 41"/>
                <a:gd name="T37" fmla="*/ 2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1" h="21">
                  <a:moveTo>
                    <a:pt x="25" y="2"/>
                  </a:moveTo>
                  <a:lnTo>
                    <a:pt x="25" y="0"/>
                  </a:lnTo>
                  <a:lnTo>
                    <a:pt x="27" y="0"/>
                  </a:lnTo>
                  <a:lnTo>
                    <a:pt x="30" y="0"/>
                  </a:lnTo>
                  <a:lnTo>
                    <a:pt x="34" y="0"/>
                  </a:lnTo>
                  <a:lnTo>
                    <a:pt x="35" y="0"/>
                  </a:lnTo>
                  <a:lnTo>
                    <a:pt x="37" y="0"/>
                  </a:lnTo>
                  <a:lnTo>
                    <a:pt x="41" y="2"/>
                  </a:lnTo>
                  <a:lnTo>
                    <a:pt x="41" y="2"/>
                  </a:lnTo>
                  <a:lnTo>
                    <a:pt x="16" y="19"/>
                  </a:lnTo>
                  <a:lnTo>
                    <a:pt x="14" y="21"/>
                  </a:lnTo>
                  <a:lnTo>
                    <a:pt x="11" y="21"/>
                  </a:lnTo>
                  <a:lnTo>
                    <a:pt x="9" y="21"/>
                  </a:lnTo>
                  <a:lnTo>
                    <a:pt x="6" y="21"/>
                  </a:lnTo>
                  <a:lnTo>
                    <a:pt x="2" y="21"/>
                  </a:lnTo>
                  <a:lnTo>
                    <a:pt x="0" y="21"/>
                  </a:lnTo>
                  <a:lnTo>
                    <a:pt x="0" y="19"/>
                  </a:lnTo>
                  <a:lnTo>
                    <a:pt x="0" y="19"/>
                  </a:lnTo>
                  <a:lnTo>
                    <a:pt x="25" y="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89254" name="Freeform 166"/>
            <p:cNvSpPr>
              <a:spLocks/>
            </p:cNvSpPr>
            <p:nvPr/>
          </p:nvSpPr>
          <p:spPr bwMode="auto">
            <a:xfrm>
              <a:off x="833" y="3366"/>
              <a:ext cx="20" cy="10"/>
            </a:xfrm>
            <a:custGeom>
              <a:avLst/>
              <a:gdLst>
                <a:gd name="T0" fmla="*/ 24 w 40"/>
                <a:gd name="T1" fmla="*/ 2 h 20"/>
                <a:gd name="T2" fmla="*/ 24 w 40"/>
                <a:gd name="T3" fmla="*/ 2 h 20"/>
                <a:gd name="T4" fmla="*/ 26 w 40"/>
                <a:gd name="T5" fmla="*/ 0 h 20"/>
                <a:gd name="T6" fmla="*/ 29 w 40"/>
                <a:gd name="T7" fmla="*/ 0 h 20"/>
                <a:gd name="T8" fmla="*/ 33 w 40"/>
                <a:gd name="T9" fmla="*/ 0 h 20"/>
                <a:gd name="T10" fmla="*/ 35 w 40"/>
                <a:gd name="T11" fmla="*/ 0 h 20"/>
                <a:gd name="T12" fmla="*/ 36 w 40"/>
                <a:gd name="T13" fmla="*/ 2 h 20"/>
                <a:gd name="T14" fmla="*/ 40 w 40"/>
                <a:gd name="T15" fmla="*/ 2 h 20"/>
                <a:gd name="T16" fmla="*/ 40 w 40"/>
                <a:gd name="T17" fmla="*/ 3 h 20"/>
                <a:gd name="T18" fmla="*/ 16 w 40"/>
                <a:gd name="T19" fmla="*/ 19 h 20"/>
                <a:gd name="T20" fmla="*/ 12 w 40"/>
                <a:gd name="T21" fmla="*/ 19 h 20"/>
                <a:gd name="T22" fmla="*/ 10 w 40"/>
                <a:gd name="T23" fmla="*/ 19 h 20"/>
                <a:gd name="T24" fmla="*/ 9 w 40"/>
                <a:gd name="T25" fmla="*/ 20 h 20"/>
                <a:gd name="T26" fmla="*/ 5 w 40"/>
                <a:gd name="T27" fmla="*/ 20 h 20"/>
                <a:gd name="T28" fmla="*/ 2 w 40"/>
                <a:gd name="T29" fmla="*/ 19 h 20"/>
                <a:gd name="T30" fmla="*/ 0 w 40"/>
                <a:gd name="T31" fmla="*/ 19 h 20"/>
                <a:gd name="T32" fmla="*/ 0 w 40"/>
                <a:gd name="T33" fmla="*/ 19 h 20"/>
                <a:gd name="T34" fmla="*/ 0 w 40"/>
                <a:gd name="T35" fmla="*/ 17 h 20"/>
                <a:gd name="T36" fmla="*/ 24 w 40"/>
                <a:gd name="T37" fmla="*/ 2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0" h="20">
                  <a:moveTo>
                    <a:pt x="24" y="2"/>
                  </a:moveTo>
                  <a:lnTo>
                    <a:pt x="24" y="2"/>
                  </a:lnTo>
                  <a:lnTo>
                    <a:pt x="26" y="0"/>
                  </a:lnTo>
                  <a:lnTo>
                    <a:pt x="29" y="0"/>
                  </a:lnTo>
                  <a:lnTo>
                    <a:pt x="33" y="0"/>
                  </a:lnTo>
                  <a:lnTo>
                    <a:pt x="35" y="0"/>
                  </a:lnTo>
                  <a:lnTo>
                    <a:pt x="36" y="2"/>
                  </a:lnTo>
                  <a:lnTo>
                    <a:pt x="40" y="2"/>
                  </a:lnTo>
                  <a:lnTo>
                    <a:pt x="40" y="3"/>
                  </a:lnTo>
                  <a:lnTo>
                    <a:pt x="16" y="19"/>
                  </a:lnTo>
                  <a:lnTo>
                    <a:pt x="12" y="19"/>
                  </a:lnTo>
                  <a:lnTo>
                    <a:pt x="10" y="19"/>
                  </a:lnTo>
                  <a:lnTo>
                    <a:pt x="9" y="20"/>
                  </a:lnTo>
                  <a:lnTo>
                    <a:pt x="5" y="20"/>
                  </a:lnTo>
                  <a:lnTo>
                    <a:pt x="2" y="19"/>
                  </a:lnTo>
                  <a:lnTo>
                    <a:pt x="0" y="19"/>
                  </a:lnTo>
                  <a:lnTo>
                    <a:pt x="0" y="19"/>
                  </a:lnTo>
                  <a:lnTo>
                    <a:pt x="0" y="17"/>
                  </a:lnTo>
                  <a:lnTo>
                    <a:pt x="24" y="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89255" name="Freeform 167"/>
            <p:cNvSpPr>
              <a:spLocks/>
            </p:cNvSpPr>
            <p:nvPr/>
          </p:nvSpPr>
          <p:spPr bwMode="auto">
            <a:xfrm>
              <a:off x="810" y="3380"/>
              <a:ext cx="22" cy="10"/>
            </a:xfrm>
            <a:custGeom>
              <a:avLst/>
              <a:gdLst>
                <a:gd name="T0" fmla="*/ 27 w 44"/>
                <a:gd name="T1" fmla="*/ 2 h 21"/>
                <a:gd name="T2" fmla="*/ 27 w 44"/>
                <a:gd name="T3" fmla="*/ 2 h 21"/>
                <a:gd name="T4" fmla="*/ 30 w 44"/>
                <a:gd name="T5" fmla="*/ 0 h 21"/>
                <a:gd name="T6" fmla="*/ 32 w 44"/>
                <a:gd name="T7" fmla="*/ 0 h 21"/>
                <a:gd name="T8" fmla="*/ 35 w 44"/>
                <a:gd name="T9" fmla="*/ 0 h 21"/>
                <a:gd name="T10" fmla="*/ 37 w 44"/>
                <a:gd name="T11" fmla="*/ 0 h 21"/>
                <a:gd name="T12" fmla="*/ 41 w 44"/>
                <a:gd name="T13" fmla="*/ 2 h 21"/>
                <a:gd name="T14" fmla="*/ 44 w 44"/>
                <a:gd name="T15" fmla="*/ 2 h 21"/>
                <a:gd name="T16" fmla="*/ 44 w 44"/>
                <a:gd name="T17" fmla="*/ 4 h 21"/>
                <a:gd name="T18" fmla="*/ 16 w 44"/>
                <a:gd name="T19" fmla="*/ 19 h 21"/>
                <a:gd name="T20" fmla="*/ 16 w 44"/>
                <a:gd name="T21" fmla="*/ 19 h 21"/>
                <a:gd name="T22" fmla="*/ 13 w 44"/>
                <a:gd name="T23" fmla="*/ 21 h 21"/>
                <a:gd name="T24" fmla="*/ 11 w 44"/>
                <a:gd name="T25" fmla="*/ 21 h 21"/>
                <a:gd name="T26" fmla="*/ 7 w 44"/>
                <a:gd name="T27" fmla="*/ 21 h 21"/>
                <a:gd name="T28" fmla="*/ 4 w 44"/>
                <a:gd name="T29" fmla="*/ 21 h 21"/>
                <a:gd name="T30" fmla="*/ 2 w 44"/>
                <a:gd name="T31" fmla="*/ 19 h 21"/>
                <a:gd name="T32" fmla="*/ 0 w 44"/>
                <a:gd name="T33" fmla="*/ 19 h 21"/>
                <a:gd name="T34" fmla="*/ 0 w 44"/>
                <a:gd name="T35" fmla="*/ 19 h 21"/>
                <a:gd name="T36" fmla="*/ 27 w 44"/>
                <a:gd name="T37" fmla="*/ 2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4" h="21">
                  <a:moveTo>
                    <a:pt x="27" y="2"/>
                  </a:moveTo>
                  <a:lnTo>
                    <a:pt x="27" y="2"/>
                  </a:lnTo>
                  <a:lnTo>
                    <a:pt x="30" y="0"/>
                  </a:lnTo>
                  <a:lnTo>
                    <a:pt x="32" y="0"/>
                  </a:lnTo>
                  <a:lnTo>
                    <a:pt x="35" y="0"/>
                  </a:lnTo>
                  <a:lnTo>
                    <a:pt x="37" y="0"/>
                  </a:lnTo>
                  <a:lnTo>
                    <a:pt x="41" y="2"/>
                  </a:lnTo>
                  <a:lnTo>
                    <a:pt x="44" y="2"/>
                  </a:lnTo>
                  <a:lnTo>
                    <a:pt x="44" y="4"/>
                  </a:lnTo>
                  <a:lnTo>
                    <a:pt x="16" y="19"/>
                  </a:lnTo>
                  <a:lnTo>
                    <a:pt x="16" y="19"/>
                  </a:lnTo>
                  <a:lnTo>
                    <a:pt x="13" y="21"/>
                  </a:lnTo>
                  <a:lnTo>
                    <a:pt x="11" y="21"/>
                  </a:lnTo>
                  <a:lnTo>
                    <a:pt x="7" y="21"/>
                  </a:lnTo>
                  <a:lnTo>
                    <a:pt x="4" y="21"/>
                  </a:lnTo>
                  <a:lnTo>
                    <a:pt x="2" y="19"/>
                  </a:lnTo>
                  <a:lnTo>
                    <a:pt x="0" y="19"/>
                  </a:lnTo>
                  <a:lnTo>
                    <a:pt x="0" y="19"/>
                  </a:lnTo>
                  <a:lnTo>
                    <a:pt x="27" y="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89256" name="Freeform 168"/>
            <p:cNvSpPr>
              <a:spLocks/>
            </p:cNvSpPr>
            <p:nvPr/>
          </p:nvSpPr>
          <p:spPr bwMode="auto">
            <a:xfrm>
              <a:off x="788" y="3393"/>
              <a:ext cx="22" cy="11"/>
            </a:xfrm>
            <a:custGeom>
              <a:avLst/>
              <a:gdLst>
                <a:gd name="T0" fmla="*/ 28 w 45"/>
                <a:gd name="T1" fmla="*/ 3 h 21"/>
                <a:gd name="T2" fmla="*/ 28 w 45"/>
                <a:gd name="T3" fmla="*/ 2 h 21"/>
                <a:gd name="T4" fmla="*/ 32 w 45"/>
                <a:gd name="T5" fmla="*/ 2 h 21"/>
                <a:gd name="T6" fmla="*/ 33 w 45"/>
                <a:gd name="T7" fmla="*/ 0 h 21"/>
                <a:gd name="T8" fmla="*/ 37 w 45"/>
                <a:gd name="T9" fmla="*/ 0 h 21"/>
                <a:gd name="T10" fmla="*/ 38 w 45"/>
                <a:gd name="T11" fmla="*/ 2 h 21"/>
                <a:gd name="T12" fmla="*/ 42 w 45"/>
                <a:gd name="T13" fmla="*/ 2 h 21"/>
                <a:gd name="T14" fmla="*/ 45 w 45"/>
                <a:gd name="T15" fmla="*/ 3 h 21"/>
                <a:gd name="T16" fmla="*/ 45 w 45"/>
                <a:gd name="T17" fmla="*/ 3 h 21"/>
                <a:gd name="T18" fmla="*/ 18 w 45"/>
                <a:gd name="T19" fmla="*/ 19 h 21"/>
                <a:gd name="T20" fmla="*/ 18 w 45"/>
                <a:gd name="T21" fmla="*/ 21 h 21"/>
                <a:gd name="T22" fmla="*/ 14 w 45"/>
                <a:gd name="T23" fmla="*/ 21 h 21"/>
                <a:gd name="T24" fmla="*/ 12 w 45"/>
                <a:gd name="T25" fmla="*/ 21 h 21"/>
                <a:gd name="T26" fmla="*/ 9 w 45"/>
                <a:gd name="T27" fmla="*/ 21 h 21"/>
                <a:gd name="T28" fmla="*/ 7 w 45"/>
                <a:gd name="T29" fmla="*/ 21 h 21"/>
                <a:gd name="T30" fmla="*/ 4 w 45"/>
                <a:gd name="T31" fmla="*/ 21 h 21"/>
                <a:gd name="T32" fmla="*/ 0 w 45"/>
                <a:gd name="T33" fmla="*/ 19 h 21"/>
                <a:gd name="T34" fmla="*/ 0 w 45"/>
                <a:gd name="T35" fmla="*/ 19 h 21"/>
                <a:gd name="T36" fmla="*/ 28 w 45"/>
                <a:gd name="T37" fmla="*/ 3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5" h="21">
                  <a:moveTo>
                    <a:pt x="28" y="3"/>
                  </a:moveTo>
                  <a:lnTo>
                    <a:pt x="28" y="2"/>
                  </a:lnTo>
                  <a:lnTo>
                    <a:pt x="32" y="2"/>
                  </a:lnTo>
                  <a:lnTo>
                    <a:pt x="33" y="0"/>
                  </a:lnTo>
                  <a:lnTo>
                    <a:pt x="37" y="0"/>
                  </a:lnTo>
                  <a:lnTo>
                    <a:pt x="38" y="2"/>
                  </a:lnTo>
                  <a:lnTo>
                    <a:pt x="42" y="2"/>
                  </a:lnTo>
                  <a:lnTo>
                    <a:pt x="45" y="3"/>
                  </a:lnTo>
                  <a:lnTo>
                    <a:pt x="45" y="3"/>
                  </a:lnTo>
                  <a:lnTo>
                    <a:pt x="18" y="19"/>
                  </a:lnTo>
                  <a:lnTo>
                    <a:pt x="18" y="21"/>
                  </a:lnTo>
                  <a:lnTo>
                    <a:pt x="14" y="21"/>
                  </a:lnTo>
                  <a:lnTo>
                    <a:pt x="12" y="21"/>
                  </a:lnTo>
                  <a:lnTo>
                    <a:pt x="9" y="21"/>
                  </a:lnTo>
                  <a:lnTo>
                    <a:pt x="7" y="21"/>
                  </a:lnTo>
                  <a:lnTo>
                    <a:pt x="4" y="21"/>
                  </a:lnTo>
                  <a:lnTo>
                    <a:pt x="0" y="19"/>
                  </a:lnTo>
                  <a:lnTo>
                    <a:pt x="0" y="19"/>
                  </a:lnTo>
                  <a:lnTo>
                    <a:pt x="28" y="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89257" name="Freeform 169"/>
            <p:cNvSpPr>
              <a:spLocks/>
            </p:cNvSpPr>
            <p:nvPr/>
          </p:nvSpPr>
          <p:spPr bwMode="auto">
            <a:xfrm>
              <a:off x="766" y="3408"/>
              <a:ext cx="21" cy="10"/>
            </a:xfrm>
            <a:custGeom>
              <a:avLst/>
              <a:gdLst>
                <a:gd name="T0" fmla="*/ 26 w 41"/>
                <a:gd name="T1" fmla="*/ 2 h 19"/>
                <a:gd name="T2" fmla="*/ 29 w 41"/>
                <a:gd name="T3" fmla="*/ 0 h 19"/>
                <a:gd name="T4" fmla="*/ 31 w 41"/>
                <a:gd name="T5" fmla="*/ 0 h 19"/>
                <a:gd name="T6" fmla="*/ 33 w 41"/>
                <a:gd name="T7" fmla="*/ 0 h 19"/>
                <a:gd name="T8" fmla="*/ 36 w 41"/>
                <a:gd name="T9" fmla="*/ 0 h 19"/>
                <a:gd name="T10" fmla="*/ 40 w 41"/>
                <a:gd name="T11" fmla="*/ 0 h 19"/>
                <a:gd name="T12" fmla="*/ 41 w 41"/>
                <a:gd name="T13" fmla="*/ 0 h 19"/>
                <a:gd name="T14" fmla="*/ 41 w 41"/>
                <a:gd name="T15" fmla="*/ 2 h 19"/>
                <a:gd name="T16" fmla="*/ 41 w 41"/>
                <a:gd name="T17" fmla="*/ 2 h 19"/>
                <a:gd name="T18" fmla="*/ 17 w 41"/>
                <a:gd name="T19" fmla="*/ 17 h 19"/>
                <a:gd name="T20" fmla="*/ 17 w 41"/>
                <a:gd name="T21" fmla="*/ 19 h 19"/>
                <a:gd name="T22" fmla="*/ 13 w 41"/>
                <a:gd name="T23" fmla="*/ 19 h 19"/>
                <a:gd name="T24" fmla="*/ 12 w 41"/>
                <a:gd name="T25" fmla="*/ 19 h 19"/>
                <a:gd name="T26" fmla="*/ 8 w 41"/>
                <a:gd name="T27" fmla="*/ 19 h 19"/>
                <a:gd name="T28" fmla="*/ 7 w 41"/>
                <a:gd name="T29" fmla="*/ 19 h 19"/>
                <a:gd name="T30" fmla="*/ 3 w 41"/>
                <a:gd name="T31" fmla="*/ 19 h 19"/>
                <a:gd name="T32" fmla="*/ 0 w 41"/>
                <a:gd name="T33" fmla="*/ 17 h 19"/>
                <a:gd name="T34" fmla="*/ 0 w 41"/>
                <a:gd name="T35" fmla="*/ 17 h 19"/>
                <a:gd name="T36" fmla="*/ 26 w 41"/>
                <a:gd name="T37" fmla="*/ 2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1" h="19">
                  <a:moveTo>
                    <a:pt x="26" y="2"/>
                  </a:moveTo>
                  <a:lnTo>
                    <a:pt x="29" y="0"/>
                  </a:lnTo>
                  <a:lnTo>
                    <a:pt x="31" y="0"/>
                  </a:lnTo>
                  <a:lnTo>
                    <a:pt x="33" y="0"/>
                  </a:lnTo>
                  <a:lnTo>
                    <a:pt x="36" y="0"/>
                  </a:lnTo>
                  <a:lnTo>
                    <a:pt x="40" y="0"/>
                  </a:lnTo>
                  <a:lnTo>
                    <a:pt x="41" y="0"/>
                  </a:lnTo>
                  <a:lnTo>
                    <a:pt x="41" y="2"/>
                  </a:lnTo>
                  <a:lnTo>
                    <a:pt x="41" y="2"/>
                  </a:lnTo>
                  <a:lnTo>
                    <a:pt x="17" y="17"/>
                  </a:lnTo>
                  <a:lnTo>
                    <a:pt x="17" y="19"/>
                  </a:lnTo>
                  <a:lnTo>
                    <a:pt x="13" y="19"/>
                  </a:lnTo>
                  <a:lnTo>
                    <a:pt x="12" y="19"/>
                  </a:lnTo>
                  <a:lnTo>
                    <a:pt x="8" y="19"/>
                  </a:lnTo>
                  <a:lnTo>
                    <a:pt x="7" y="19"/>
                  </a:lnTo>
                  <a:lnTo>
                    <a:pt x="3" y="19"/>
                  </a:lnTo>
                  <a:lnTo>
                    <a:pt x="0" y="17"/>
                  </a:lnTo>
                  <a:lnTo>
                    <a:pt x="0" y="17"/>
                  </a:lnTo>
                  <a:lnTo>
                    <a:pt x="26" y="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89258" name="Freeform 170"/>
            <p:cNvSpPr>
              <a:spLocks/>
            </p:cNvSpPr>
            <p:nvPr/>
          </p:nvSpPr>
          <p:spPr bwMode="auto">
            <a:xfrm>
              <a:off x="744" y="3422"/>
              <a:ext cx="21" cy="9"/>
            </a:xfrm>
            <a:custGeom>
              <a:avLst/>
              <a:gdLst>
                <a:gd name="T0" fmla="*/ 26 w 42"/>
                <a:gd name="T1" fmla="*/ 1 h 19"/>
                <a:gd name="T2" fmla="*/ 30 w 42"/>
                <a:gd name="T3" fmla="*/ 0 h 19"/>
                <a:gd name="T4" fmla="*/ 31 w 42"/>
                <a:gd name="T5" fmla="*/ 0 h 19"/>
                <a:gd name="T6" fmla="*/ 33 w 42"/>
                <a:gd name="T7" fmla="*/ 0 h 19"/>
                <a:gd name="T8" fmla="*/ 37 w 42"/>
                <a:gd name="T9" fmla="*/ 0 h 19"/>
                <a:gd name="T10" fmla="*/ 40 w 42"/>
                <a:gd name="T11" fmla="*/ 0 h 19"/>
                <a:gd name="T12" fmla="*/ 42 w 42"/>
                <a:gd name="T13" fmla="*/ 0 h 19"/>
                <a:gd name="T14" fmla="*/ 42 w 42"/>
                <a:gd name="T15" fmla="*/ 1 h 19"/>
                <a:gd name="T16" fmla="*/ 42 w 42"/>
                <a:gd name="T17" fmla="*/ 1 h 19"/>
                <a:gd name="T18" fmla="*/ 17 w 42"/>
                <a:gd name="T19" fmla="*/ 17 h 19"/>
                <a:gd name="T20" fmla="*/ 17 w 42"/>
                <a:gd name="T21" fmla="*/ 19 h 19"/>
                <a:gd name="T22" fmla="*/ 14 w 42"/>
                <a:gd name="T23" fmla="*/ 19 h 19"/>
                <a:gd name="T24" fmla="*/ 12 w 42"/>
                <a:gd name="T25" fmla="*/ 19 h 19"/>
                <a:gd name="T26" fmla="*/ 9 w 42"/>
                <a:gd name="T27" fmla="*/ 19 h 19"/>
                <a:gd name="T28" fmla="*/ 7 w 42"/>
                <a:gd name="T29" fmla="*/ 19 h 19"/>
                <a:gd name="T30" fmla="*/ 3 w 42"/>
                <a:gd name="T31" fmla="*/ 19 h 19"/>
                <a:gd name="T32" fmla="*/ 0 w 42"/>
                <a:gd name="T33" fmla="*/ 17 h 19"/>
                <a:gd name="T34" fmla="*/ 0 w 42"/>
                <a:gd name="T35" fmla="*/ 17 h 19"/>
                <a:gd name="T36" fmla="*/ 26 w 42"/>
                <a:gd name="T37" fmla="*/ 1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2" h="19">
                  <a:moveTo>
                    <a:pt x="26" y="1"/>
                  </a:moveTo>
                  <a:lnTo>
                    <a:pt x="30" y="0"/>
                  </a:lnTo>
                  <a:lnTo>
                    <a:pt x="31" y="0"/>
                  </a:lnTo>
                  <a:lnTo>
                    <a:pt x="33" y="0"/>
                  </a:lnTo>
                  <a:lnTo>
                    <a:pt x="37" y="0"/>
                  </a:lnTo>
                  <a:lnTo>
                    <a:pt x="40" y="0"/>
                  </a:lnTo>
                  <a:lnTo>
                    <a:pt x="42" y="0"/>
                  </a:lnTo>
                  <a:lnTo>
                    <a:pt x="42" y="1"/>
                  </a:lnTo>
                  <a:lnTo>
                    <a:pt x="42" y="1"/>
                  </a:lnTo>
                  <a:lnTo>
                    <a:pt x="17" y="17"/>
                  </a:lnTo>
                  <a:lnTo>
                    <a:pt x="17" y="19"/>
                  </a:lnTo>
                  <a:lnTo>
                    <a:pt x="14" y="19"/>
                  </a:lnTo>
                  <a:lnTo>
                    <a:pt x="12" y="19"/>
                  </a:lnTo>
                  <a:lnTo>
                    <a:pt x="9" y="19"/>
                  </a:lnTo>
                  <a:lnTo>
                    <a:pt x="7" y="19"/>
                  </a:lnTo>
                  <a:lnTo>
                    <a:pt x="3" y="19"/>
                  </a:lnTo>
                  <a:lnTo>
                    <a:pt x="0" y="17"/>
                  </a:lnTo>
                  <a:lnTo>
                    <a:pt x="0" y="17"/>
                  </a:lnTo>
                  <a:lnTo>
                    <a:pt x="26" y="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89259" name="Freeform 171"/>
            <p:cNvSpPr>
              <a:spLocks/>
            </p:cNvSpPr>
            <p:nvPr/>
          </p:nvSpPr>
          <p:spPr bwMode="auto">
            <a:xfrm>
              <a:off x="723" y="3436"/>
              <a:ext cx="20" cy="9"/>
            </a:xfrm>
            <a:custGeom>
              <a:avLst/>
              <a:gdLst>
                <a:gd name="T0" fmla="*/ 24 w 40"/>
                <a:gd name="T1" fmla="*/ 2 h 19"/>
                <a:gd name="T2" fmla="*/ 26 w 40"/>
                <a:gd name="T3" fmla="*/ 0 h 19"/>
                <a:gd name="T4" fmla="*/ 30 w 40"/>
                <a:gd name="T5" fmla="*/ 0 h 19"/>
                <a:gd name="T6" fmla="*/ 31 w 40"/>
                <a:gd name="T7" fmla="*/ 0 h 19"/>
                <a:gd name="T8" fmla="*/ 35 w 40"/>
                <a:gd name="T9" fmla="*/ 0 h 19"/>
                <a:gd name="T10" fmla="*/ 38 w 40"/>
                <a:gd name="T11" fmla="*/ 0 h 19"/>
                <a:gd name="T12" fmla="*/ 40 w 40"/>
                <a:gd name="T13" fmla="*/ 0 h 19"/>
                <a:gd name="T14" fmla="*/ 40 w 40"/>
                <a:gd name="T15" fmla="*/ 2 h 19"/>
                <a:gd name="T16" fmla="*/ 40 w 40"/>
                <a:gd name="T17" fmla="*/ 2 h 19"/>
                <a:gd name="T18" fmla="*/ 16 w 40"/>
                <a:gd name="T19" fmla="*/ 17 h 19"/>
                <a:gd name="T20" fmla="*/ 14 w 40"/>
                <a:gd name="T21" fmla="*/ 19 h 19"/>
                <a:gd name="T22" fmla="*/ 11 w 40"/>
                <a:gd name="T23" fmla="*/ 19 h 19"/>
                <a:gd name="T24" fmla="*/ 7 w 40"/>
                <a:gd name="T25" fmla="*/ 19 h 19"/>
                <a:gd name="T26" fmla="*/ 5 w 40"/>
                <a:gd name="T27" fmla="*/ 19 h 19"/>
                <a:gd name="T28" fmla="*/ 4 w 40"/>
                <a:gd name="T29" fmla="*/ 19 h 19"/>
                <a:gd name="T30" fmla="*/ 0 w 40"/>
                <a:gd name="T31" fmla="*/ 19 h 19"/>
                <a:gd name="T32" fmla="*/ 0 w 40"/>
                <a:gd name="T33" fmla="*/ 17 h 19"/>
                <a:gd name="T34" fmla="*/ 0 w 40"/>
                <a:gd name="T35" fmla="*/ 17 h 19"/>
                <a:gd name="T36" fmla="*/ 24 w 40"/>
                <a:gd name="T37" fmla="*/ 2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0" h="19">
                  <a:moveTo>
                    <a:pt x="24" y="2"/>
                  </a:moveTo>
                  <a:lnTo>
                    <a:pt x="26" y="0"/>
                  </a:lnTo>
                  <a:lnTo>
                    <a:pt x="30" y="0"/>
                  </a:lnTo>
                  <a:lnTo>
                    <a:pt x="31" y="0"/>
                  </a:lnTo>
                  <a:lnTo>
                    <a:pt x="35" y="0"/>
                  </a:lnTo>
                  <a:lnTo>
                    <a:pt x="38" y="0"/>
                  </a:lnTo>
                  <a:lnTo>
                    <a:pt x="40" y="0"/>
                  </a:lnTo>
                  <a:lnTo>
                    <a:pt x="40" y="2"/>
                  </a:lnTo>
                  <a:lnTo>
                    <a:pt x="40" y="2"/>
                  </a:lnTo>
                  <a:lnTo>
                    <a:pt x="16" y="17"/>
                  </a:lnTo>
                  <a:lnTo>
                    <a:pt x="14" y="19"/>
                  </a:lnTo>
                  <a:lnTo>
                    <a:pt x="11" y="19"/>
                  </a:lnTo>
                  <a:lnTo>
                    <a:pt x="7" y="19"/>
                  </a:lnTo>
                  <a:lnTo>
                    <a:pt x="5" y="19"/>
                  </a:lnTo>
                  <a:lnTo>
                    <a:pt x="4" y="19"/>
                  </a:lnTo>
                  <a:lnTo>
                    <a:pt x="0" y="19"/>
                  </a:lnTo>
                  <a:lnTo>
                    <a:pt x="0" y="17"/>
                  </a:lnTo>
                  <a:lnTo>
                    <a:pt x="0" y="17"/>
                  </a:lnTo>
                  <a:lnTo>
                    <a:pt x="24" y="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89260" name="Freeform 172"/>
            <p:cNvSpPr>
              <a:spLocks/>
            </p:cNvSpPr>
            <p:nvPr/>
          </p:nvSpPr>
          <p:spPr bwMode="auto">
            <a:xfrm>
              <a:off x="713" y="3449"/>
              <a:ext cx="8" cy="3"/>
            </a:xfrm>
            <a:custGeom>
              <a:avLst/>
              <a:gdLst>
                <a:gd name="T0" fmla="*/ 2 w 18"/>
                <a:gd name="T1" fmla="*/ 3 h 7"/>
                <a:gd name="T2" fmla="*/ 4 w 18"/>
                <a:gd name="T3" fmla="*/ 2 h 7"/>
                <a:gd name="T4" fmla="*/ 7 w 18"/>
                <a:gd name="T5" fmla="*/ 2 h 7"/>
                <a:gd name="T6" fmla="*/ 11 w 18"/>
                <a:gd name="T7" fmla="*/ 0 h 7"/>
                <a:gd name="T8" fmla="*/ 12 w 18"/>
                <a:gd name="T9" fmla="*/ 0 h 7"/>
                <a:gd name="T10" fmla="*/ 16 w 18"/>
                <a:gd name="T11" fmla="*/ 2 h 7"/>
                <a:gd name="T12" fmla="*/ 18 w 18"/>
                <a:gd name="T13" fmla="*/ 2 h 7"/>
                <a:gd name="T14" fmla="*/ 18 w 18"/>
                <a:gd name="T15" fmla="*/ 3 h 7"/>
                <a:gd name="T16" fmla="*/ 18 w 18"/>
                <a:gd name="T17" fmla="*/ 3 h 7"/>
                <a:gd name="T18" fmla="*/ 16 w 18"/>
                <a:gd name="T19" fmla="*/ 7 h 7"/>
                <a:gd name="T20" fmla="*/ 12 w 18"/>
                <a:gd name="T21" fmla="*/ 7 h 7"/>
                <a:gd name="T22" fmla="*/ 11 w 18"/>
                <a:gd name="T23" fmla="*/ 7 h 7"/>
                <a:gd name="T24" fmla="*/ 7 w 18"/>
                <a:gd name="T25" fmla="*/ 7 h 7"/>
                <a:gd name="T26" fmla="*/ 4 w 18"/>
                <a:gd name="T27" fmla="*/ 7 h 7"/>
                <a:gd name="T28" fmla="*/ 2 w 18"/>
                <a:gd name="T29" fmla="*/ 7 h 7"/>
                <a:gd name="T30" fmla="*/ 0 w 18"/>
                <a:gd name="T31" fmla="*/ 5 h 7"/>
                <a:gd name="T32" fmla="*/ 2 w 18"/>
                <a:gd name="T33" fmla="*/ 3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8" h="7">
                  <a:moveTo>
                    <a:pt x="2" y="3"/>
                  </a:moveTo>
                  <a:lnTo>
                    <a:pt x="4" y="2"/>
                  </a:lnTo>
                  <a:lnTo>
                    <a:pt x="7" y="2"/>
                  </a:lnTo>
                  <a:lnTo>
                    <a:pt x="11" y="0"/>
                  </a:lnTo>
                  <a:lnTo>
                    <a:pt x="12" y="0"/>
                  </a:lnTo>
                  <a:lnTo>
                    <a:pt x="16" y="2"/>
                  </a:lnTo>
                  <a:lnTo>
                    <a:pt x="18" y="2"/>
                  </a:lnTo>
                  <a:lnTo>
                    <a:pt x="18" y="3"/>
                  </a:lnTo>
                  <a:lnTo>
                    <a:pt x="18" y="3"/>
                  </a:lnTo>
                  <a:lnTo>
                    <a:pt x="16" y="7"/>
                  </a:lnTo>
                  <a:lnTo>
                    <a:pt x="12" y="7"/>
                  </a:lnTo>
                  <a:lnTo>
                    <a:pt x="11" y="7"/>
                  </a:lnTo>
                  <a:lnTo>
                    <a:pt x="7" y="7"/>
                  </a:lnTo>
                  <a:lnTo>
                    <a:pt x="4" y="7"/>
                  </a:lnTo>
                  <a:lnTo>
                    <a:pt x="2" y="7"/>
                  </a:lnTo>
                  <a:lnTo>
                    <a:pt x="0" y="5"/>
                  </a:lnTo>
                  <a:lnTo>
                    <a:pt x="2" y="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89261" name="Freeform 173"/>
            <p:cNvSpPr>
              <a:spLocks/>
            </p:cNvSpPr>
            <p:nvPr/>
          </p:nvSpPr>
          <p:spPr bwMode="auto">
            <a:xfrm>
              <a:off x="675" y="3446"/>
              <a:ext cx="81" cy="26"/>
            </a:xfrm>
            <a:custGeom>
              <a:avLst/>
              <a:gdLst>
                <a:gd name="T0" fmla="*/ 162 w 162"/>
                <a:gd name="T1" fmla="*/ 19 h 51"/>
                <a:gd name="T2" fmla="*/ 14 w 162"/>
                <a:gd name="T3" fmla="*/ 51 h 51"/>
                <a:gd name="T4" fmla="*/ 0 w 162"/>
                <a:gd name="T5" fmla="*/ 0 h 51"/>
                <a:gd name="T6" fmla="*/ 162 w 162"/>
                <a:gd name="T7" fmla="*/ 19 h 51"/>
              </a:gdLst>
              <a:ahLst/>
              <a:cxnLst>
                <a:cxn ang="0">
                  <a:pos x="T0" y="T1"/>
                </a:cxn>
                <a:cxn ang="0">
                  <a:pos x="T2" y="T3"/>
                </a:cxn>
                <a:cxn ang="0">
                  <a:pos x="T4" y="T5"/>
                </a:cxn>
                <a:cxn ang="0">
                  <a:pos x="T6" y="T7"/>
                </a:cxn>
              </a:cxnLst>
              <a:rect l="0" t="0" r="r" b="b"/>
              <a:pathLst>
                <a:path w="162" h="51">
                  <a:moveTo>
                    <a:pt x="162" y="19"/>
                  </a:moveTo>
                  <a:lnTo>
                    <a:pt x="14" y="51"/>
                  </a:lnTo>
                  <a:lnTo>
                    <a:pt x="0" y="0"/>
                  </a:lnTo>
                  <a:lnTo>
                    <a:pt x="162" y="19"/>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89262" name="Freeform 174"/>
            <p:cNvSpPr>
              <a:spLocks/>
            </p:cNvSpPr>
            <p:nvPr/>
          </p:nvSpPr>
          <p:spPr bwMode="auto">
            <a:xfrm>
              <a:off x="1227" y="3265"/>
              <a:ext cx="24" cy="11"/>
            </a:xfrm>
            <a:custGeom>
              <a:avLst/>
              <a:gdLst>
                <a:gd name="T0" fmla="*/ 32 w 47"/>
                <a:gd name="T1" fmla="*/ 4 h 23"/>
                <a:gd name="T2" fmla="*/ 33 w 47"/>
                <a:gd name="T3" fmla="*/ 2 h 23"/>
                <a:gd name="T4" fmla="*/ 35 w 47"/>
                <a:gd name="T5" fmla="*/ 2 h 23"/>
                <a:gd name="T6" fmla="*/ 39 w 47"/>
                <a:gd name="T7" fmla="*/ 0 h 23"/>
                <a:gd name="T8" fmla="*/ 42 w 47"/>
                <a:gd name="T9" fmla="*/ 2 h 23"/>
                <a:gd name="T10" fmla="*/ 45 w 47"/>
                <a:gd name="T11" fmla="*/ 2 h 23"/>
                <a:gd name="T12" fmla="*/ 47 w 47"/>
                <a:gd name="T13" fmla="*/ 4 h 23"/>
                <a:gd name="T14" fmla="*/ 47 w 47"/>
                <a:gd name="T15" fmla="*/ 4 h 23"/>
                <a:gd name="T16" fmla="*/ 18 w 47"/>
                <a:gd name="T17" fmla="*/ 19 h 23"/>
                <a:gd name="T18" fmla="*/ 18 w 47"/>
                <a:gd name="T19" fmla="*/ 21 h 23"/>
                <a:gd name="T20" fmla="*/ 16 w 47"/>
                <a:gd name="T21" fmla="*/ 21 h 23"/>
                <a:gd name="T22" fmla="*/ 12 w 47"/>
                <a:gd name="T23" fmla="*/ 23 h 23"/>
                <a:gd name="T24" fmla="*/ 9 w 47"/>
                <a:gd name="T25" fmla="*/ 23 h 23"/>
                <a:gd name="T26" fmla="*/ 5 w 47"/>
                <a:gd name="T27" fmla="*/ 21 h 23"/>
                <a:gd name="T28" fmla="*/ 4 w 47"/>
                <a:gd name="T29" fmla="*/ 21 h 23"/>
                <a:gd name="T30" fmla="*/ 0 w 47"/>
                <a:gd name="T31" fmla="*/ 19 h 23"/>
                <a:gd name="T32" fmla="*/ 0 w 47"/>
                <a:gd name="T33" fmla="*/ 19 h 23"/>
                <a:gd name="T34" fmla="*/ 32 w 47"/>
                <a:gd name="T35" fmla="*/ 4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47" h="23">
                  <a:moveTo>
                    <a:pt x="32" y="4"/>
                  </a:moveTo>
                  <a:lnTo>
                    <a:pt x="33" y="2"/>
                  </a:lnTo>
                  <a:lnTo>
                    <a:pt x="35" y="2"/>
                  </a:lnTo>
                  <a:lnTo>
                    <a:pt x="39" y="0"/>
                  </a:lnTo>
                  <a:lnTo>
                    <a:pt x="42" y="2"/>
                  </a:lnTo>
                  <a:lnTo>
                    <a:pt x="45" y="2"/>
                  </a:lnTo>
                  <a:lnTo>
                    <a:pt x="47" y="4"/>
                  </a:lnTo>
                  <a:lnTo>
                    <a:pt x="47" y="4"/>
                  </a:lnTo>
                  <a:lnTo>
                    <a:pt x="18" y="19"/>
                  </a:lnTo>
                  <a:lnTo>
                    <a:pt x="18" y="21"/>
                  </a:lnTo>
                  <a:lnTo>
                    <a:pt x="16" y="21"/>
                  </a:lnTo>
                  <a:lnTo>
                    <a:pt x="12" y="23"/>
                  </a:lnTo>
                  <a:lnTo>
                    <a:pt x="9" y="23"/>
                  </a:lnTo>
                  <a:lnTo>
                    <a:pt x="5" y="21"/>
                  </a:lnTo>
                  <a:lnTo>
                    <a:pt x="4" y="21"/>
                  </a:lnTo>
                  <a:lnTo>
                    <a:pt x="0" y="19"/>
                  </a:lnTo>
                  <a:lnTo>
                    <a:pt x="0" y="19"/>
                  </a:lnTo>
                  <a:lnTo>
                    <a:pt x="32" y="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89263" name="Freeform 175"/>
            <p:cNvSpPr>
              <a:spLocks/>
            </p:cNvSpPr>
            <p:nvPr/>
          </p:nvSpPr>
          <p:spPr bwMode="auto">
            <a:xfrm>
              <a:off x="1202" y="3280"/>
              <a:ext cx="23" cy="10"/>
            </a:xfrm>
            <a:custGeom>
              <a:avLst/>
              <a:gdLst>
                <a:gd name="T0" fmla="*/ 29 w 47"/>
                <a:gd name="T1" fmla="*/ 1 h 20"/>
                <a:gd name="T2" fmla="*/ 29 w 47"/>
                <a:gd name="T3" fmla="*/ 1 h 20"/>
                <a:gd name="T4" fmla="*/ 31 w 47"/>
                <a:gd name="T5" fmla="*/ 0 h 20"/>
                <a:gd name="T6" fmla="*/ 36 w 47"/>
                <a:gd name="T7" fmla="*/ 0 h 20"/>
                <a:gd name="T8" fmla="*/ 38 w 47"/>
                <a:gd name="T9" fmla="*/ 0 h 20"/>
                <a:gd name="T10" fmla="*/ 41 w 47"/>
                <a:gd name="T11" fmla="*/ 0 h 20"/>
                <a:gd name="T12" fmla="*/ 45 w 47"/>
                <a:gd name="T13" fmla="*/ 1 h 20"/>
                <a:gd name="T14" fmla="*/ 47 w 47"/>
                <a:gd name="T15" fmla="*/ 1 h 20"/>
                <a:gd name="T16" fmla="*/ 47 w 47"/>
                <a:gd name="T17" fmla="*/ 3 h 20"/>
                <a:gd name="T18" fmla="*/ 17 w 47"/>
                <a:gd name="T19" fmla="*/ 19 h 20"/>
                <a:gd name="T20" fmla="*/ 17 w 47"/>
                <a:gd name="T21" fmla="*/ 20 h 20"/>
                <a:gd name="T22" fmla="*/ 15 w 47"/>
                <a:gd name="T23" fmla="*/ 20 h 20"/>
                <a:gd name="T24" fmla="*/ 12 w 47"/>
                <a:gd name="T25" fmla="*/ 20 h 20"/>
                <a:gd name="T26" fmla="*/ 8 w 47"/>
                <a:gd name="T27" fmla="*/ 20 h 20"/>
                <a:gd name="T28" fmla="*/ 7 w 47"/>
                <a:gd name="T29" fmla="*/ 20 h 20"/>
                <a:gd name="T30" fmla="*/ 1 w 47"/>
                <a:gd name="T31" fmla="*/ 20 h 20"/>
                <a:gd name="T32" fmla="*/ 0 w 47"/>
                <a:gd name="T33" fmla="*/ 19 h 20"/>
                <a:gd name="T34" fmla="*/ 0 w 47"/>
                <a:gd name="T35" fmla="*/ 19 h 20"/>
                <a:gd name="T36" fmla="*/ 29 w 47"/>
                <a:gd name="T37" fmla="*/ 1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7" h="20">
                  <a:moveTo>
                    <a:pt x="29" y="1"/>
                  </a:moveTo>
                  <a:lnTo>
                    <a:pt x="29" y="1"/>
                  </a:lnTo>
                  <a:lnTo>
                    <a:pt x="31" y="0"/>
                  </a:lnTo>
                  <a:lnTo>
                    <a:pt x="36" y="0"/>
                  </a:lnTo>
                  <a:lnTo>
                    <a:pt x="38" y="0"/>
                  </a:lnTo>
                  <a:lnTo>
                    <a:pt x="41" y="0"/>
                  </a:lnTo>
                  <a:lnTo>
                    <a:pt x="45" y="1"/>
                  </a:lnTo>
                  <a:lnTo>
                    <a:pt x="47" y="1"/>
                  </a:lnTo>
                  <a:lnTo>
                    <a:pt x="47" y="3"/>
                  </a:lnTo>
                  <a:lnTo>
                    <a:pt x="17" y="19"/>
                  </a:lnTo>
                  <a:lnTo>
                    <a:pt x="17" y="20"/>
                  </a:lnTo>
                  <a:lnTo>
                    <a:pt x="15" y="20"/>
                  </a:lnTo>
                  <a:lnTo>
                    <a:pt x="12" y="20"/>
                  </a:lnTo>
                  <a:lnTo>
                    <a:pt x="8" y="20"/>
                  </a:lnTo>
                  <a:lnTo>
                    <a:pt x="7" y="20"/>
                  </a:lnTo>
                  <a:lnTo>
                    <a:pt x="1" y="20"/>
                  </a:lnTo>
                  <a:lnTo>
                    <a:pt x="0" y="19"/>
                  </a:lnTo>
                  <a:lnTo>
                    <a:pt x="0" y="19"/>
                  </a:lnTo>
                  <a:lnTo>
                    <a:pt x="29" y="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89264" name="Freeform 176"/>
            <p:cNvSpPr>
              <a:spLocks/>
            </p:cNvSpPr>
            <p:nvPr/>
          </p:nvSpPr>
          <p:spPr bwMode="auto">
            <a:xfrm>
              <a:off x="1176" y="3294"/>
              <a:ext cx="25" cy="12"/>
            </a:xfrm>
            <a:custGeom>
              <a:avLst/>
              <a:gdLst>
                <a:gd name="T0" fmla="*/ 30 w 49"/>
                <a:gd name="T1" fmla="*/ 2 h 22"/>
                <a:gd name="T2" fmla="*/ 30 w 49"/>
                <a:gd name="T3" fmla="*/ 2 h 22"/>
                <a:gd name="T4" fmla="*/ 33 w 49"/>
                <a:gd name="T5" fmla="*/ 0 h 22"/>
                <a:gd name="T6" fmla="*/ 35 w 49"/>
                <a:gd name="T7" fmla="*/ 0 h 22"/>
                <a:gd name="T8" fmla="*/ 38 w 49"/>
                <a:gd name="T9" fmla="*/ 0 h 22"/>
                <a:gd name="T10" fmla="*/ 42 w 49"/>
                <a:gd name="T11" fmla="*/ 0 h 22"/>
                <a:gd name="T12" fmla="*/ 44 w 49"/>
                <a:gd name="T13" fmla="*/ 2 h 22"/>
                <a:gd name="T14" fmla="*/ 49 w 49"/>
                <a:gd name="T15" fmla="*/ 2 h 22"/>
                <a:gd name="T16" fmla="*/ 49 w 49"/>
                <a:gd name="T17" fmla="*/ 3 h 22"/>
                <a:gd name="T18" fmla="*/ 19 w 49"/>
                <a:gd name="T19" fmla="*/ 19 h 22"/>
                <a:gd name="T20" fmla="*/ 19 w 49"/>
                <a:gd name="T21" fmla="*/ 21 h 22"/>
                <a:gd name="T22" fmla="*/ 14 w 49"/>
                <a:gd name="T23" fmla="*/ 21 h 22"/>
                <a:gd name="T24" fmla="*/ 12 w 49"/>
                <a:gd name="T25" fmla="*/ 22 h 22"/>
                <a:gd name="T26" fmla="*/ 9 w 49"/>
                <a:gd name="T27" fmla="*/ 22 h 22"/>
                <a:gd name="T28" fmla="*/ 5 w 49"/>
                <a:gd name="T29" fmla="*/ 21 h 22"/>
                <a:gd name="T30" fmla="*/ 3 w 49"/>
                <a:gd name="T31" fmla="*/ 21 h 22"/>
                <a:gd name="T32" fmla="*/ 0 w 49"/>
                <a:gd name="T33" fmla="*/ 19 h 22"/>
                <a:gd name="T34" fmla="*/ 0 w 49"/>
                <a:gd name="T35" fmla="*/ 19 h 22"/>
                <a:gd name="T36" fmla="*/ 30 w 49"/>
                <a:gd name="T37" fmla="*/ 2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9" h="22">
                  <a:moveTo>
                    <a:pt x="30" y="2"/>
                  </a:moveTo>
                  <a:lnTo>
                    <a:pt x="30" y="2"/>
                  </a:lnTo>
                  <a:lnTo>
                    <a:pt x="33" y="0"/>
                  </a:lnTo>
                  <a:lnTo>
                    <a:pt x="35" y="0"/>
                  </a:lnTo>
                  <a:lnTo>
                    <a:pt x="38" y="0"/>
                  </a:lnTo>
                  <a:lnTo>
                    <a:pt x="42" y="0"/>
                  </a:lnTo>
                  <a:lnTo>
                    <a:pt x="44" y="2"/>
                  </a:lnTo>
                  <a:lnTo>
                    <a:pt x="49" y="2"/>
                  </a:lnTo>
                  <a:lnTo>
                    <a:pt x="49" y="3"/>
                  </a:lnTo>
                  <a:lnTo>
                    <a:pt x="19" y="19"/>
                  </a:lnTo>
                  <a:lnTo>
                    <a:pt x="19" y="21"/>
                  </a:lnTo>
                  <a:lnTo>
                    <a:pt x="14" y="21"/>
                  </a:lnTo>
                  <a:lnTo>
                    <a:pt x="12" y="22"/>
                  </a:lnTo>
                  <a:lnTo>
                    <a:pt x="9" y="22"/>
                  </a:lnTo>
                  <a:lnTo>
                    <a:pt x="5" y="21"/>
                  </a:lnTo>
                  <a:lnTo>
                    <a:pt x="3" y="21"/>
                  </a:lnTo>
                  <a:lnTo>
                    <a:pt x="0" y="19"/>
                  </a:lnTo>
                  <a:lnTo>
                    <a:pt x="0" y="19"/>
                  </a:lnTo>
                  <a:lnTo>
                    <a:pt x="30" y="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89265" name="Freeform 177"/>
            <p:cNvSpPr>
              <a:spLocks/>
            </p:cNvSpPr>
            <p:nvPr/>
          </p:nvSpPr>
          <p:spPr bwMode="auto">
            <a:xfrm>
              <a:off x="1151" y="3309"/>
              <a:ext cx="24" cy="10"/>
            </a:xfrm>
            <a:custGeom>
              <a:avLst/>
              <a:gdLst>
                <a:gd name="T0" fmla="*/ 30 w 47"/>
                <a:gd name="T1" fmla="*/ 2 h 21"/>
                <a:gd name="T2" fmla="*/ 30 w 47"/>
                <a:gd name="T3" fmla="*/ 2 h 21"/>
                <a:gd name="T4" fmla="*/ 34 w 47"/>
                <a:gd name="T5" fmla="*/ 0 h 21"/>
                <a:gd name="T6" fmla="*/ 35 w 47"/>
                <a:gd name="T7" fmla="*/ 0 h 21"/>
                <a:gd name="T8" fmla="*/ 39 w 47"/>
                <a:gd name="T9" fmla="*/ 0 h 21"/>
                <a:gd name="T10" fmla="*/ 42 w 47"/>
                <a:gd name="T11" fmla="*/ 0 h 21"/>
                <a:gd name="T12" fmla="*/ 46 w 47"/>
                <a:gd name="T13" fmla="*/ 2 h 21"/>
                <a:gd name="T14" fmla="*/ 47 w 47"/>
                <a:gd name="T15" fmla="*/ 2 h 21"/>
                <a:gd name="T16" fmla="*/ 47 w 47"/>
                <a:gd name="T17" fmla="*/ 4 h 21"/>
                <a:gd name="T18" fmla="*/ 18 w 47"/>
                <a:gd name="T19" fmla="*/ 21 h 21"/>
                <a:gd name="T20" fmla="*/ 18 w 47"/>
                <a:gd name="T21" fmla="*/ 21 h 21"/>
                <a:gd name="T22" fmla="*/ 16 w 47"/>
                <a:gd name="T23" fmla="*/ 21 h 21"/>
                <a:gd name="T24" fmla="*/ 13 w 47"/>
                <a:gd name="T25" fmla="*/ 21 h 21"/>
                <a:gd name="T26" fmla="*/ 9 w 47"/>
                <a:gd name="T27" fmla="*/ 21 h 21"/>
                <a:gd name="T28" fmla="*/ 6 w 47"/>
                <a:gd name="T29" fmla="*/ 21 h 21"/>
                <a:gd name="T30" fmla="*/ 4 w 47"/>
                <a:gd name="T31" fmla="*/ 21 h 21"/>
                <a:gd name="T32" fmla="*/ 0 w 47"/>
                <a:gd name="T33" fmla="*/ 21 h 21"/>
                <a:gd name="T34" fmla="*/ 0 w 47"/>
                <a:gd name="T35" fmla="*/ 19 h 21"/>
                <a:gd name="T36" fmla="*/ 30 w 47"/>
                <a:gd name="T37" fmla="*/ 2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7" h="21">
                  <a:moveTo>
                    <a:pt x="30" y="2"/>
                  </a:moveTo>
                  <a:lnTo>
                    <a:pt x="30" y="2"/>
                  </a:lnTo>
                  <a:lnTo>
                    <a:pt x="34" y="0"/>
                  </a:lnTo>
                  <a:lnTo>
                    <a:pt x="35" y="0"/>
                  </a:lnTo>
                  <a:lnTo>
                    <a:pt x="39" y="0"/>
                  </a:lnTo>
                  <a:lnTo>
                    <a:pt x="42" y="0"/>
                  </a:lnTo>
                  <a:lnTo>
                    <a:pt x="46" y="2"/>
                  </a:lnTo>
                  <a:lnTo>
                    <a:pt x="47" y="2"/>
                  </a:lnTo>
                  <a:lnTo>
                    <a:pt x="47" y="4"/>
                  </a:lnTo>
                  <a:lnTo>
                    <a:pt x="18" y="21"/>
                  </a:lnTo>
                  <a:lnTo>
                    <a:pt x="18" y="21"/>
                  </a:lnTo>
                  <a:lnTo>
                    <a:pt x="16" y="21"/>
                  </a:lnTo>
                  <a:lnTo>
                    <a:pt x="13" y="21"/>
                  </a:lnTo>
                  <a:lnTo>
                    <a:pt x="9" y="21"/>
                  </a:lnTo>
                  <a:lnTo>
                    <a:pt x="6" y="21"/>
                  </a:lnTo>
                  <a:lnTo>
                    <a:pt x="4" y="21"/>
                  </a:lnTo>
                  <a:lnTo>
                    <a:pt x="0" y="21"/>
                  </a:lnTo>
                  <a:lnTo>
                    <a:pt x="0" y="19"/>
                  </a:lnTo>
                  <a:lnTo>
                    <a:pt x="30" y="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89266" name="Freeform 178"/>
            <p:cNvSpPr>
              <a:spLocks/>
            </p:cNvSpPr>
            <p:nvPr/>
          </p:nvSpPr>
          <p:spPr bwMode="auto">
            <a:xfrm>
              <a:off x="1126" y="3324"/>
              <a:ext cx="23" cy="11"/>
            </a:xfrm>
            <a:custGeom>
              <a:avLst/>
              <a:gdLst>
                <a:gd name="T0" fmla="*/ 29 w 47"/>
                <a:gd name="T1" fmla="*/ 2 h 23"/>
                <a:gd name="T2" fmla="*/ 29 w 47"/>
                <a:gd name="T3" fmla="*/ 0 h 23"/>
                <a:gd name="T4" fmla="*/ 31 w 47"/>
                <a:gd name="T5" fmla="*/ 0 h 23"/>
                <a:gd name="T6" fmla="*/ 36 w 47"/>
                <a:gd name="T7" fmla="*/ 0 h 23"/>
                <a:gd name="T8" fmla="*/ 38 w 47"/>
                <a:gd name="T9" fmla="*/ 0 h 23"/>
                <a:gd name="T10" fmla="*/ 42 w 47"/>
                <a:gd name="T11" fmla="*/ 0 h 23"/>
                <a:gd name="T12" fmla="*/ 45 w 47"/>
                <a:gd name="T13" fmla="*/ 0 h 23"/>
                <a:gd name="T14" fmla="*/ 47 w 47"/>
                <a:gd name="T15" fmla="*/ 2 h 23"/>
                <a:gd name="T16" fmla="*/ 47 w 47"/>
                <a:gd name="T17" fmla="*/ 2 h 23"/>
                <a:gd name="T18" fmla="*/ 17 w 47"/>
                <a:gd name="T19" fmla="*/ 19 h 23"/>
                <a:gd name="T20" fmla="*/ 17 w 47"/>
                <a:gd name="T21" fmla="*/ 21 h 23"/>
                <a:gd name="T22" fmla="*/ 14 w 47"/>
                <a:gd name="T23" fmla="*/ 21 h 23"/>
                <a:gd name="T24" fmla="*/ 12 w 47"/>
                <a:gd name="T25" fmla="*/ 23 h 23"/>
                <a:gd name="T26" fmla="*/ 9 w 47"/>
                <a:gd name="T27" fmla="*/ 23 h 23"/>
                <a:gd name="T28" fmla="*/ 5 w 47"/>
                <a:gd name="T29" fmla="*/ 21 h 23"/>
                <a:gd name="T30" fmla="*/ 2 w 47"/>
                <a:gd name="T31" fmla="*/ 21 h 23"/>
                <a:gd name="T32" fmla="*/ 0 w 47"/>
                <a:gd name="T33" fmla="*/ 19 h 23"/>
                <a:gd name="T34" fmla="*/ 0 w 47"/>
                <a:gd name="T35" fmla="*/ 19 h 23"/>
                <a:gd name="T36" fmla="*/ 29 w 47"/>
                <a:gd name="T37" fmla="*/ 2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7" h="23">
                  <a:moveTo>
                    <a:pt x="29" y="2"/>
                  </a:moveTo>
                  <a:lnTo>
                    <a:pt x="29" y="0"/>
                  </a:lnTo>
                  <a:lnTo>
                    <a:pt x="31" y="0"/>
                  </a:lnTo>
                  <a:lnTo>
                    <a:pt x="36" y="0"/>
                  </a:lnTo>
                  <a:lnTo>
                    <a:pt x="38" y="0"/>
                  </a:lnTo>
                  <a:lnTo>
                    <a:pt x="42" y="0"/>
                  </a:lnTo>
                  <a:lnTo>
                    <a:pt x="45" y="0"/>
                  </a:lnTo>
                  <a:lnTo>
                    <a:pt x="47" y="2"/>
                  </a:lnTo>
                  <a:lnTo>
                    <a:pt x="47" y="2"/>
                  </a:lnTo>
                  <a:lnTo>
                    <a:pt x="17" y="19"/>
                  </a:lnTo>
                  <a:lnTo>
                    <a:pt x="17" y="21"/>
                  </a:lnTo>
                  <a:lnTo>
                    <a:pt x="14" y="21"/>
                  </a:lnTo>
                  <a:lnTo>
                    <a:pt x="12" y="23"/>
                  </a:lnTo>
                  <a:lnTo>
                    <a:pt x="9" y="23"/>
                  </a:lnTo>
                  <a:lnTo>
                    <a:pt x="5" y="21"/>
                  </a:lnTo>
                  <a:lnTo>
                    <a:pt x="2" y="21"/>
                  </a:lnTo>
                  <a:lnTo>
                    <a:pt x="0" y="19"/>
                  </a:lnTo>
                  <a:lnTo>
                    <a:pt x="0" y="19"/>
                  </a:lnTo>
                  <a:lnTo>
                    <a:pt x="29" y="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89267" name="Freeform 179"/>
            <p:cNvSpPr>
              <a:spLocks/>
            </p:cNvSpPr>
            <p:nvPr/>
          </p:nvSpPr>
          <p:spPr bwMode="auto">
            <a:xfrm>
              <a:off x="1100" y="3338"/>
              <a:ext cx="25" cy="12"/>
            </a:xfrm>
            <a:custGeom>
              <a:avLst/>
              <a:gdLst>
                <a:gd name="T0" fmla="*/ 31 w 50"/>
                <a:gd name="T1" fmla="*/ 1 h 22"/>
                <a:gd name="T2" fmla="*/ 31 w 50"/>
                <a:gd name="T3" fmla="*/ 1 h 22"/>
                <a:gd name="T4" fmla="*/ 34 w 50"/>
                <a:gd name="T5" fmla="*/ 0 h 22"/>
                <a:gd name="T6" fmla="*/ 36 w 50"/>
                <a:gd name="T7" fmla="*/ 0 h 22"/>
                <a:gd name="T8" fmla="*/ 40 w 50"/>
                <a:gd name="T9" fmla="*/ 0 h 22"/>
                <a:gd name="T10" fmla="*/ 43 w 50"/>
                <a:gd name="T11" fmla="*/ 0 h 22"/>
                <a:gd name="T12" fmla="*/ 45 w 50"/>
                <a:gd name="T13" fmla="*/ 1 h 22"/>
                <a:gd name="T14" fmla="*/ 50 w 50"/>
                <a:gd name="T15" fmla="*/ 1 h 22"/>
                <a:gd name="T16" fmla="*/ 50 w 50"/>
                <a:gd name="T17" fmla="*/ 3 h 22"/>
                <a:gd name="T18" fmla="*/ 19 w 50"/>
                <a:gd name="T19" fmla="*/ 19 h 22"/>
                <a:gd name="T20" fmla="*/ 19 w 50"/>
                <a:gd name="T21" fmla="*/ 20 h 22"/>
                <a:gd name="T22" fmla="*/ 15 w 50"/>
                <a:gd name="T23" fmla="*/ 20 h 22"/>
                <a:gd name="T24" fmla="*/ 13 w 50"/>
                <a:gd name="T25" fmla="*/ 22 h 22"/>
                <a:gd name="T26" fmla="*/ 8 w 50"/>
                <a:gd name="T27" fmla="*/ 22 h 22"/>
                <a:gd name="T28" fmla="*/ 6 w 50"/>
                <a:gd name="T29" fmla="*/ 20 h 22"/>
                <a:gd name="T30" fmla="*/ 3 w 50"/>
                <a:gd name="T31" fmla="*/ 20 h 22"/>
                <a:gd name="T32" fmla="*/ 0 w 50"/>
                <a:gd name="T33" fmla="*/ 19 h 22"/>
                <a:gd name="T34" fmla="*/ 0 w 50"/>
                <a:gd name="T35" fmla="*/ 19 h 22"/>
                <a:gd name="T36" fmla="*/ 31 w 50"/>
                <a:gd name="T37" fmla="*/ 1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50" h="22">
                  <a:moveTo>
                    <a:pt x="31" y="1"/>
                  </a:moveTo>
                  <a:lnTo>
                    <a:pt x="31" y="1"/>
                  </a:lnTo>
                  <a:lnTo>
                    <a:pt x="34" y="0"/>
                  </a:lnTo>
                  <a:lnTo>
                    <a:pt x="36" y="0"/>
                  </a:lnTo>
                  <a:lnTo>
                    <a:pt x="40" y="0"/>
                  </a:lnTo>
                  <a:lnTo>
                    <a:pt x="43" y="0"/>
                  </a:lnTo>
                  <a:lnTo>
                    <a:pt x="45" y="1"/>
                  </a:lnTo>
                  <a:lnTo>
                    <a:pt x="50" y="1"/>
                  </a:lnTo>
                  <a:lnTo>
                    <a:pt x="50" y="3"/>
                  </a:lnTo>
                  <a:lnTo>
                    <a:pt x="19" y="19"/>
                  </a:lnTo>
                  <a:lnTo>
                    <a:pt x="19" y="20"/>
                  </a:lnTo>
                  <a:lnTo>
                    <a:pt x="15" y="20"/>
                  </a:lnTo>
                  <a:lnTo>
                    <a:pt x="13" y="22"/>
                  </a:lnTo>
                  <a:lnTo>
                    <a:pt x="8" y="22"/>
                  </a:lnTo>
                  <a:lnTo>
                    <a:pt x="6" y="20"/>
                  </a:lnTo>
                  <a:lnTo>
                    <a:pt x="3" y="20"/>
                  </a:lnTo>
                  <a:lnTo>
                    <a:pt x="0" y="19"/>
                  </a:lnTo>
                  <a:lnTo>
                    <a:pt x="0" y="19"/>
                  </a:lnTo>
                  <a:lnTo>
                    <a:pt x="31" y="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89268" name="Freeform 180"/>
            <p:cNvSpPr>
              <a:spLocks/>
            </p:cNvSpPr>
            <p:nvPr/>
          </p:nvSpPr>
          <p:spPr bwMode="auto">
            <a:xfrm>
              <a:off x="1074" y="3353"/>
              <a:ext cx="25" cy="10"/>
            </a:xfrm>
            <a:custGeom>
              <a:avLst/>
              <a:gdLst>
                <a:gd name="T0" fmla="*/ 31 w 49"/>
                <a:gd name="T1" fmla="*/ 2 h 21"/>
                <a:gd name="T2" fmla="*/ 31 w 49"/>
                <a:gd name="T3" fmla="*/ 2 h 21"/>
                <a:gd name="T4" fmla="*/ 35 w 49"/>
                <a:gd name="T5" fmla="*/ 0 h 21"/>
                <a:gd name="T6" fmla="*/ 37 w 49"/>
                <a:gd name="T7" fmla="*/ 0 h 21"/>
                <a:gd name="T8" fmla="*/ 40 w 49"/>
                <a:gd name="T9" fmla="*/ 0 h 21"/>
                <a:gd name="T10" fmla="*/ 44 w 49"/>
                <a:gd name="T11" fmla="*/ 0 h 21"/>
                <a:gd name="T12" fmla="*/ 47 w 49"/>
                <a:gd name="T13" fmla="*/ 2 h 21"/>
                <a:gd name="T14" fmla="*/ 49 w 49"/>
                <a:gd name="T15" fmla="*/ 2 h 21"/>
                <a:gd name="T16" fmla="*/ 49 w 49"/>
                <a:gd name="T17" fmla="*/ 3 h 21"/>
                <a:gd name="T18" fmla="*/ 19 w 49"/>
                <a:gd name="T19" fmla="*/ 21 h 21"/>
                <a:gd name="T20" fmla="*/ 19 w 49"/>
                <a:gd name="T21" fmla="*/ 21 h 21"/>
                <a:gd name="T22" fmla="*/ 16 w 49"/>
                <a:gd name="T23" fmla="*/ 21 h 21"/>
                <a:gd name="T24" fmla="*/ 12 w 49"/>
                <a:gd name="T25" fmla="*/ 21 h 21"/>
                <a:gd name="T26" fmla="*/ 10 w 49"/>
                <a:gd name="T27" fmla="*/ 21 h 21"/>
                <a:gd name="T28" fmla="*/ 7 w 49"/>
                <a:gd name="T29" fmla="*/ 21 h 21"/>
                <a:gd name="T30" fmla="*/ 3 w 49"/>
                <a:gd name="T31" fmla="*/ 21 h 21"/>
                <a:gd name="T32" fmla="*/ 0 w 49"/>
                <a:gd name="T33" fmla="*/ 21 h 21"/>
                <a:gd name="T34" fmla="*/ 0 w 49"/>
                <a:gd name="T35" fmla="*/ 19 h 21"/>
                <a:gd name="T36" fmla="*/ 31 w 49"/>
                <a:gd name="T37" fmla="*/ 2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9" h="21">
                  <a:moveTo>
                    <a:pt x="31" y="2"/>
                  </a:moveTo>
                  <a:lnTo>
                    <a:pt x="31" y="2"/>
                  </a:lnTo>
                  <a:lnTo>
                    <a:pt x="35" y="0"/>
                  </a:lnTo>
                  <a:lnTo>
                    <a:pt x="37" y="0"/>
                  </a:lnTo>
                  <a:lnTo>
                    <a:pt x="40" y="0"/>
                  </a:lnTo>
                  <a:lnTo>
                    <a:pt x="44" y="0"/>
                  </a:lnTo>
                  <a:lnTo>
                    <a:pt x="47" y="2"/>
                  </a:lnTo>
                  <a:lnTo>
                    <a:pt x="49" y="2"/>
                  </a:lnTo>
                  <a:lnTo>
                    <a:pt x="49" y="3"/>
                  </a:lnTo>
                  <a:lnTo>
                    <a:pt x="19" y="21"/>
                  </a:lnTo>
                  <a:lnTo>
                    <a:pt x="19" y="21"/>
                  </a:lnTo>
                  <a:lnTo>
                    <a:pt x="16" y="21"/>
                  </a:lnTo>
                  <a:lnTo>
                    <a:pt x="12" y="21"/>
                  </a:lnTo>
                  <a:lnTo>
                    <a:pt x="10" y="21"/>
                  </a:lnTo>
                  <a:lnTo>
                    <a:pt x="7" y="21"/>
                  </a:lnTo>
                  <a:lnTo>
                    <a:pt x="3" y="21"/>
                  </a:lnTo>
                  <a:lnTo>
                    <a:pt x="0" y="21"/>
                  </a:lnTo>
                  <a:lnTo>
                    <a:pt x="0" y="19"/>
                  </a:lnTo>
                  <a:lnTo>
                    <a:pt x="31" y="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89269" name="Freeform 181"/>
            <p:cNvSpPr>
              <a:spLocks/>
            </p:cNvSpPr>
            <p:nvPr/>
          </p:nvSpPr>
          <p:spPr bwMode="auto">
            <a:xfrm>
              <a:off x="1050" y="3368"/>
              <a:ext cx="24" cy="10"/>
            </a:xfrm>
            <a:custGeom>
              <a:avLst/>
              <a:gdLst>
                <a:gd name="T0" fmla="*/ 30 w 47"/>
                <a:gd name="T1" fmla="*/ 2 h 21"/>
                <a:gd name="T2" fmla="*/ 30 w 47"/>
                <a:gd name="T3" fmla="*/ 0 h 21"/>
                <a:gd name="T4" fmla="*/ 31 w 47"/>
                <a:gd name="T5" fmla="*/ 0 h 21"/>
                <a:gd name="T6" fmla="*/ 37 w 47"/>
                <a:gd name="T7" fmla="*/ 0 h 21"/>
                <a:gd name="T8" fmla="*/ 38 w 47"/>
                <a:gd name="T9" fmla="*/ 0 h 21"/>
                <a:gd name="T10" fmla="*/ 42 w 47"/>
                <a:gd name="T11" fmla="*/ 0 h 21"/>
                <a:gd name="T12" fmla="*/ 44 w 47"/>
                <a:gd name="T13" fmla="*/ 0 h 21"/>
                <a:gd name="T14" fmla="*/ 47 w 47"/>
                <a:gd name="T15" fmla="*/ 2 h 21"/>
                <a:gd name="T16" fmla="*/ 47 w 47"/>
                <a:gd name="T17" fmla="*/ 2 h 21"/>
                <a:gd name="T18" fmla="*/ 18 w 47"/>
                <a:gd name="T19" fmla="*/ 19 h 21"/>
                <a:gd name="T20" fmla="*/ 18 w 47"/>
                <a:gd name="T21" fmla="*/ 19 h 21"/>
                <a:gd name="T22" fmla="*/ 14 w 47"/>
                <a:gd name="T23" fmla="*/ 21 h 21"/>
                <a:gd name="T24" fmla="*/ 11 w 47"/>
                <a:gd name="T25" fmla="*/ 21 h 21"/>
                <a:gd name="T26" fmla="*/ 9 w 47"/>
                <a:gd name="T27" fmla="*/ 21 h 21"/>
                <a:gd name="T28" fmla="*/ 5 w 47"/>
                <a:gd name="T29" fmla="*/ 21 h 21"/>
                <a:gd name="T30" fmla="*/ 2 w 47"/>
                <a:gd name="T31" fmla="*/ 19 h 21"/>
                <a:gd name="T32" fmla="*/ 0 w 47"/>
                <a:gd name="T33" fmla="*/ 19 h 21"/>
                <a:gd name="T34" fmla="*/ 0 w 47"/>
                <a:gd name="T35" fmla="*/ 17 h 21"/>
                <a:gd name="T36" fmla="*/ 30 w 47"/>
                <a:gd name="T37" fmla="*/ 2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7" h="21">
                  <a:moveTo>
                    <a:pt x="30" y="2"/>
                  </a:moveTo>
                  <a:lnTo>
                    <a:pt x="30" y="0"/>
                  </a:lnTo>
                  <a:lnTo>
                    <a:pt x="31" y="0"/>
                  </a:lnTo>
                  <a:lnTo>
                    <a:pt x="37" y="0"/>
                  </a:lnTo>
                  <a:lnTo>
                    <a:pt x="38" y="0"/>
                  </a:lnTo>
                  <a:lnTo>
                    <a:pt x="42" y="0"/>
                  </a:lnTo>
                  <a:lnTo>
                    <a:pt x="44" y="0"/>
                  </a:lnTo>
                  <a:lnTo>
                    <a:pt x="47" y="2"/>
                  </a:lnTo>
                  <a:lnTo>
                    <a:pt x="47" y="2"/>
                  </a:lnTo>
                  <a:lnTo>
                    <a:pt x="18" y="19"/>
                  </a:lnTo>
                  <a:lnTo>
                    <a:pt x="18" y="19"/>
                  </a:lnTo>
                  <a:lnTo>
                    <a:pt x="14" y="21"/>
                  </a:lnTo>
                  <a:lnTo>
                    <a:pt x="11" y="21"/>
                  </a:lnTo>
                  <a:lnTo>
                    <a:pt x="9" y="21"/>
                  </a:lnTo>
                  <a:lnTo>
                    <a:pt x="5" y="21"/>
                  </a:lnTo>
                  <a:lnTo>
                    <a:pt x="2" y="19"/>
                  </a:lnTo>
                  <a:lnTo>
                    <a:pt x="0" y="19"/>
                  </a:lnTo>
                  <a:lnTo>
                    <a:pt x="0" y="17"/>
                  </a:lnTo>
                  <a:lnTo>
                    <a:pt x="30" y="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89270" name="Freeform 182"/>
            <p:cNvSpPr>
              <a:spLocks/>
            </p:cNvSpPr>
            <p:nvPr/>
          </p:nvSpPr>
          <p:spPr bwMode="auto">
            <a:xfrm>
              <a:off x="1024" y="3382"/>
              <a:ext cx="24" cy="11"/>
            </a:xfrm>
            <a:custGeom>
              <a:avLst/>
              <a:gdLst>
                <a:gd name="T0" fmla="*/ 31 w 49"/>
                <a:gd name="T1" fmla="*/ 2 h 21"/>
                <a:gd name="T2" fmla="*/ 31 w 49"/>
                <a:gd name="T3" fmla="*/ 2 h 21"/>
                <a:gd name="T4" fmla="*/ 33 w 49"/>
                <a:gd name="T5" fmla="*/ 0 h 21"/>
                <a:gd name="T6" fmla="*/ 36 w 49"/>
                <a:gd name="T7" fmla="*/ 0 h 21"/>
                <a:gd name="T8" fmla="*/ 38 w 49"/>
                <a:gd name="T9" fmla="*/ 0 h 21"/>
                <a:gd name="T10" fmla="*/ 43 w 49"/>
                <a:gd name="T11" fmla="*/ 0 h 21"/>
                <a:gd name="T12" fmla="*/ 45 w 49"/>
                <a:gd name="T13" fmla="*/ 2 h 21"/>
                <a:gd name="T14" fmla="*/ 49 w 49"/>
                <a:gd name="T15" fmla="*/ 2 h 21"/>
                <a:gd name="T16" fmla="*/ 49 w 49"/>
                <a:gd name="T17" fmla="*/ 4 h 21"/>
                <a:gd name="T18" fmla="*/ 19 w 49"/>
                <a:gd name="T19" fmla="*/ 21 h 21"/>
                <a:gd name="T20" fmla="*/ 19 w 49"/>
                <a:gd name="T21" fmla="*/ 21 h 21"/>
                <a:gd name="T22" fmla="*/ 15 w 49"/>
                <a:gd name="T23" fmla="*/ 21 h 21"/>
                <a:gd name="T24" fmla="*/ 14 w 49"/>
                <a:gd name="T25" fmla="*/ 21 h 21"/>
                <a:gd name="T26" fmla="*/ 8 w 49"/>
                <a:gd name="T27" fmla="*/ 21 h 21"/>
                <a:gd name="T28" fmla="*/ 7 w 49"/>
                <a:gd name="T29" fmla="*/ 21 h 21"/>
                <a:gd name="T30" fmla="*/ 3 w 49"/>
                <a:gd name="T31" fmla="*/ 21 h 21"/>
                <a:gd name="T32" fmla="*/ 0 w 49"/>
                <a:gd name="T33" fmla="*/ 21 h 21"/>
                <a:gd name="T34" fmla="*/ 0 w 49"/>
                <a:gd name="T35" fmla="*/ 19 h 21"/>
                <a:gd name="T36" fmla="*/ 31 w 49"/>
                <a:gd name="T37" fmla="*/ 2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9" h="21">
                  <a:moveTo>
                    <a:pt x="31" y="2"/>
                  </a:moveTo>
                  <a:lnTo>
                    <a:pt x="31" y="2"/>
                  </a:lnTo>
                  <a:lnTo>
                    <a:pt x="33" y="0"/>
                  </a:lnTo>
                  <a:lnTo>
                    <a:pt x="36" y="0"/>
                  </a:lnTo>
                  <a:lnTo>
                    <a:pt x="38" y="0"/>
                  </a:lnTo>
                  <a:lnTo>
                    <a:pt x="43" y="0"/>
                  </a:lnTo>
                  <a:lnTo>
                    <a:pt x="45" y="2"/>
                  </a:lnTo>
                  <a:lnTo>
                    <a:pt x="49" y="2"/>
                  </a:lnTo>
                  <a:lnTo>
                    <a:pt x="49" y="4"/>
                  </a:lnTo>
                  <a:lnTo>
                    <a:pt x="19" y="21"/>
                  </a:lnTo>
                  <a:lnTo>
                    <a:pt x="19" y="21"/>
                  </a:lnTo>
                  <a:lnTo>
                    <a:pt x="15" y="21"/>
                  </a:lnTo>
                  <a:lnTo>
                    <a:pt x="14" y="21"/>
                  </a:lnTo>
                  <a:lnTo>
                    <a:pt x="8" y="21"/>
                  </a:lnTo>
                  <a:lnTo>
                    <a:pt x="7" y="21"/>
                  </a:lnTo>
                  <a:lnTo>
                    <a:pt x="3" y="21"/>
                  </a:lnTo>
                  <a:lnTo>
                    <a:pt x="0" y="21"/>
                  </a:lnTo>
                  <a:lnTo>
                    <a:pt x="0" y="19"/>
                  </a:lnTo>
                  <a:lnTo>
                    <a:pt x="31" y="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89271" name="Freeform 183"/>
            <p:cNvSpPr>
              <a:spLocks/>
            </p:cNvSpPr>
            <p:nvPr/>
          </p:nvSpPr>
          <p:spPr bwMode="auto">
            <a:xfrm>
              <a:off x="999" y="3397"/>
              <a:ext cx="24" cy="11"/>
            </a:xfrm>
            <a:custGeom>
              <a:avLst/>
              <a:gdLst>
                <a:gd name="T0" fmla="*/ 32 w 49"/>
                <a:gd name="T1" fmla="*/ 1 h 22"/>
                <a:gd name="T2" fmla="*/ 32 w 49"/>
                <a:gd name="T3" fmla="*/ 0 h 22"/>
                <a:gd name="T4" fmla="*/ 33 w 49"/>
                <a:gd name="T5" fmla="*/ 0 h 22"/>
                <a:gd name="T6" fmla="*/ 37 w 49"/>
                <a:gd name="T7" fmla="*/ 0 h 22"/>
                <a:gd name="T8" fmla="*/ 40 w 49"/>
                <a:gd name="T9" fmla="*/ 0 h 22"/>
                <a:gd name="T10" fmla="*/ 42 w 49"/>
                <a:gd name="T11" fmla="*/ 0 h 22"/>
                <a:gd name="T12" fmla="*/ 46 w 49"/>
                <a:gd name="T13" fmla="*/ 0 h 22"/>
                <a:gd name="T14" fmla="*/ 49 w 49"/>
                <a:gd name="T15" fmla="*/ 1 h 22"/>
                <a:gd name="T16" fmla="*/ 49 w 49"/>
                <a:gd name="T17" fmla="*/ 1 h 22"/>
                <a:gd name="T18" fmla="*/ 19 w 49"/>
                <a:gd name="T19" fmla="*/ 19 h 22"/>
                <a:gd name="T20" fmla="*/ 19 w 49"/>
                <a:gd name="T21" fmla="*/ 20 h 22"/>
                <a:gd name="T22" fmla="*/ 16 w 49"/>
                <a:gd name="T23" fmla="*/ 20 h 22"/>
                <a:gd name="T24" fmla="*/ 12 w 49"/>
                <a:gd name="T25" fmla="*/ 22 h 22"/>
                <a:gd name="T26" fmla="*/ 11 w 49"/>
                <a:gd name="T27" fmla="*/ 22 h 22"/>
                <a:gd name="T28" fmla="*/ 7 w 49"/>
                <a:gd name="T29" fmla="*/ 20 h 22"/>
                <a:gd name="T30" fmla="*/ 4 w 49"/>
                <a:gd name="T31" fmla="*/ 20 h 22"/>
                <a:gd name="T32" fmla="*/ 0 w 49"/>
                <a:gd name="T33" fmla="*/ 19 h 22"/>
                <a:gd name="T34" fmla="*/ 0 w 49"/>
                <a:gd name="T35" fmla="*/ 19 h 22"/>
                <a:gd name="T36" fmla="*/ 32 w 49"/>
                <a:gd name="T37" fmla="*/ 1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9" h="22">
                  <a:moveTo>
                    <a:pt x="32" y="1"/>
                  </a:moveTo>
                  <a:lnTo>
                    <a:pt x="32" y="0"/>
                  </a:lnTo>
                  <a:lnTo>
                    <a:pt x="33" y="0"/>
                  </a:lnTo>
                  <a:lnTo>
                    <a:pt x="37" y="0"/>
                  </a:lnTo>
                  <a:lnTo>
                    <a:pt x="40" y="0"/>
                  </a:lnTo>
                  <a:lnTo>
                    <a:pt x="42" y="0"/>
                  </a:lnTo>
                  <a:lnTo>
                    <a:pt x="46" y="0"/>
                  </a:lnTo>
                  <a:lnTo>
                    <a:pt x="49" y="1"/>
                  </a:lnTo>
                  <a:lnTo>
                    <a:pt x="49" y="1"/>
                  </a:lnTo>
                  <a:lnTo>
                    <a:pt x="19" y="19"/>
                  </a:lnTo>
                  <a:lnTo>
                    <a:pt x="19" y="20"/>
                  </a:lnTo>
                  <a:lnTo>
                    <a:pt x="16" y="20"/>
                  </a:lnTo>
                  <a:lnTo>
                    <a:pt x="12" y="22"/>
                  </a:lnTo>
                  <a:lnTo>
                    <a:pt x="11" y="22"/>
                  </a:lnTo>
                  <a:lnTo>
                    <a:pt x="7" y="20"/>
                  </a:lnTo>
                  <a:lnTo>
                    <a:pt x="4" y="20"/>
                  </a:lnTo>
                  <a:lnTo>
                    <a:pt x="0" y="19"/>
                  </a:lnTo>
                  <a:lnTo>
                    <a:pt x="0" y="19"/>
                  </a:lnTo>
                  <a:lnTo>
                    <a:pt x="32" y="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89272" name="Freeform 184"/>
            <p:cNvSpPr>
              <a:spLocks/>
            </p:cNvSpPr>
            <p:nvPr/>
          </p:nvSpPr>
          <p:spPr bwMode="auto">
            <a:xfrm>
              <a:off x="974" y="3412"/>
              <a:ext cx="24" cy="10"/>
            </a:xfrm>
            <a:custGeom>
              <a:avLst/>
              <a:gdLst>
                <a:gd name="T0" fmla="*/ 30 w 47"/>
                <a:gd name="T1" fmla="*/ 2 h 21"/>
                <a:gd name="T2" fmla="*/ 30 w 47"/>
                <a:gd name="T3" fmla="*/ 2 h 21"/>
                <a:gd name="T4" fmla="*/ 32 w 47"/>
                <a:gd name="T5" fmla="*/ 0 h 21"/>
                <a:gd name="T6" fmla="*/ 35 w 47"/>
                <a:gd name="T7" fmla="*/ 0 h 21"/>
                <a:gd name="T8" fmla="*/ 39 w 47"/>
                <a:gd name="T9" fmla="*/ 0 h 21"/>
                <a:gd name="T10" fmla="*/ 40 w 47"/>
                <a:gd name="T11" fmla="*/ 0 h 21"/>
                <a:gd name="T12" fmla="*/ 44 w 47"/>
                <a:gd name="T13" fmla="*/ 2 h 21"/>
                <a:gd name="T14" fmla="*/ 47 w 47"/>
                <a:gd name="T15" fmla="*/ 2 h 21"/>
                <a:gd name="T16" fmla="*/ 47 w 47"/>
                <a:gd name="T17" fmla="*/ 2 h 21"/>
                <a:gd name="T18" fmla="*/ 18 w 47"/>
                <a:gd name="T19" fmla="*/ 19 h 21"/>
                <a:gd name="T20" fmla="*/ 18 w 47"/>
                <a:gd name="T21" fmla="*/ 19 h 21"/>
                <a:gd name="T22" fmla="*/ 14 w 47"/>
                <a:gd name="T23" fmla="*/ 21 h 21"/>
                <a:gd name="T24" fmla="*/ 11 w 47"/>
                <a:gd name="T25" fmla="*/ 21 h 21"/>
                <a:gd name="T26" fmla="*/ 9 w 47"/>
                <a:gd name="T27" fmla="*/ 21 h 21"/>
                <a:gd name="T28" fmla="*/ 6 w 47"/>
                <a:gd name="T29" fmla="*/ 21 h 21"/>
                <a:gd name="T30" fmla="*/ 2 w 47"/>
                <a:gd name="T31" fmla="*/ 19 h 21"/>
                <a:gd name="T32" fmla="*/ 0 w 47"/>
                <a:gd name="T33" fmla="*/ 19 h 21"/>
                <a:gd name="T34" fmla="*/ 0 w 47"/>
                <a:gd name="T35" fmla="*/ 17 h 21"/>
                <a:gd name="T36" fmla="*/ 30 w 47"/>
                <a:gd name="T37" fmla="*/ 2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7" h="21">
                  <a:moveTo>
                    <a:pt x="30" y="2"/>
                  </a:moveTo>
                  <a:lnTo>
                    <a:pt x="30" y="2"/>
                  </a:lnTo>
                  <a:lnTo>
                    <a:pt x="32" y="0"/>
                  </a:lnTo>
                  <a:lnTo>
                    <a:pt x="35" y="0"/>
                  </a:lnTo>
                  <a:lnTo>
                    <a:pt x="39" y="0"/>
                  </a:lnTo>
                  <a:lnTo>
                    <a:pt x="40" y="0"/>
                  </a:lnTo>
                  <a:lnTo>
                    <a:pt x="44" y="2"/>
                  </a:lnTo>
                  <a:lnTo>
                    <a:pt x="47" y="2"/>
                  </a:lnTo>
                  <a:lnTo>
                    <a:pt x="47" y="2"/>
                  </a:lnTo>
                  <a:lnTo>
                    <a:pt x="18" y="19"/>
                  </a:lnTo>
                  <a:lnTo>
                    <a:pt x="18" y="19"/>
                  </a:lnTo>
                  <a:lnTo>
                    <a:pt x="14" y="21"/>
                  </a:lnTo>
                  <a:lnTo>
                    <a:pt x="11" y="21"/>
                  </a:lnTo>
                  <a:lnTo>
                    <a:pt x="9" y="21"/>
                  </a:lnTo>
                  <a:lnTo>
                    <a:pt x="6" y="21"/>
                  </a:lnTo>
                  <a:lnTo>
                    <a:pt x="2" y="19"/>
                  </a:lnTo>
                  <a:lnTo>
                    <a:pt x="0" y="19"/>
                  </a:lnTo>
                  <a:lnTo>
                    <a:pt x="0" y="17"/>
                  </a:lnTo>
                  <a:lnTo>
                    <a:pt x="30" y="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89273" name="Freeform 185"/>
            <p:cNvSpPr>
              <a:spLocks/>
            </p:cNvSpPr>
            <p:nvPr/>
          </p:nvSpPr>
          <p:spPr bwMode="auto">
            <a:xfrm>
              <a:off x="948" y="3426"/>
              <a:ext cx="24" cy="10"/>
            </a:xfrm>
            <a:custGeom>
              <a:avLst/>
              <a:gdLst>
                <a:gd name="T0" fmla="*/ 30 w 49"/>
                <a:gd name="T1" fmla="*/ 2 h 21"/>
                <a:gd name="T2" fmla="*/ 30 w 49"/>
                <a:gd name="T3" fmla="*/ 2 h 21"/>
                <a:gd name="T4" fmla="*/ 33 w 49"/>
                <a:gd name="T5" fmla="*/ 0 h 21"/>
                <a:gd name="T6" fmla="*/ 37 w 49"/>
                <a:gd name="T7" fmla="*/ 0 h 21"/>
                <a:gd name="T8" fmla="*/ 38 w 49"/>
                <a:gd name="T9" fmla="*/ 0 h 21"/>
                <a:gd name="T10" fmla="*/ 44 w 49"/>
                <a:gd name="T11" fmla="*/ 0 h 21"/>
                <a:gd name="T12" fmla="*/ 45 w 49"/>
                <a:gd name="T13" fmla="*/ 2 h 21"/>
                <a:gd name="T14" fmla="*/ 49 w 49"/>
                <a:gd name="T15" fmla="*/ 2 h 21"/>
                <a:gd name="T16" fmla="*/ 49 w 49"/>
                <a:gd name="T17" fmla="*/ 4 h 21"/>
                <a:gd name="T18" fmla="*/ 17 w 49"/>
                <a:gd name="T19" fmla="*/ 19 h 21"/>
                <a:gd name="T20" fmla="*/ 17 w 49"/>
                <a:gd name="T21" fmla="*/ 21 h 21"/>
                <a:gd name="T22" fmla="*/ 16 w 49"/>
                <a:gd name="T23" fmla="*/ 21 h 21"/>
                <a:gd name="T24" fmla="*/ 14 w 49"/>
                <a:gd name="T25" fmla="*/ 21 h 21"/>
                <a:gd name="T26" fmla="*/ 9 w 49"/>
                <a:gd name="T27" fmla="*/ 21 h 21"/>
                <a:gd name="T28" fmla="*/ 7 w 49"/>
                <a:gd name="T29" fmla="*/ 21 h 21"/>
                <a:gd name="T30" fmla="*/ 4 w 49"/>
                <a:gd name="T31" fmla="*/ 21 h 21"/>
                <a:gd name="T32" fmla="*/ 0 w 49"/>
                <a:gd name="T33" fmla="*/ 19 h 21"/>
                <a:gd name="T34" fmla="*/ 0 w 49"/>
                <a:gd name="T35" fmla="*/ 19 h 21"/>
                <a:gd name="T36" fmla="*/ 30 w 49"/>
                <a:gd name="T37" fmla="*/ 2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9" h="21">
                  <a:moveTo>
                    <a:pt x="30" y="2"/>
                  </a:moveTo>
                  <a:lnTo>
                    <a:pt x="30" y="2"/>
                  </a:lnTo>
                  <a:lnTo>
                    <a:pt x="33" y="0"/>
                  </a:lnTo>
                  <a:lnTo>
                    <a:pt x="37" y="0"/>
                  </a:lnTo>
                  <a:lnTo>
                    <a:pt x="38" y="0"/>
                  </a:lnTo>
                  <a:lnTo>
                    <a:pt x="44" y="0"/>
                  </a:lnTo>
                  <a:lnTo>
                    <a:pt x="45" y="2"/>
                  </a:lnTo>
                  <a:lnTo>
                    <a:pt x="49" y="2"/>
                  </a:lnTo>
                  <a:lnTo>
                    <a:pt x="49" y="4"/>
                  </a:lnTo>
                  <a:lnTo>
                    <a:pt x="17" y="19"/>
                  </a:lnTo>
                  <a:lnTo>
                    <a:pt x="17" y="21"/>
                  </a:lnTo>
                  <a:lnTo>
                    <a:pt x="16" y="21"/>
                  </a:lnTo>
                  <a:lnTo>
                    <a:pt x="14" y="21"/>
                  </a:lnTo>
                  <a:lnTo>
                    <a:pt x="9" y="21"/>
                  </a:lnTo>
                  <a:lnTo>
                    <a:pt x="7" y="21"/>
                  </a:lnTo>
                  <a:lnTo>
                    <a:pt x="4" y="21"/>
                  </a:lnTo>
                  <a:lnTo>
                    <a:pt x="0" y="19"/>
                  </a:lnTo>
                  <a:lnTo>
                    <a:pt x="0" y="19"/>
                  </a:lnTo>
                  <a:lnTo>
                    <a:pt x="30" y="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89274" name="Freeform 186"/>
            <p:cNvSpPr>
              <a:spLocks/>
            </p:cNvSpPr>
            <p:nvPr/>
          </p:nvSpPr>
          <p:spPr bwMode="auto">
            <a:xfrm>
              <a:off x="923" y="3441"/>
              <a:ext cx="24" cy="10"/>
            </a:xfrm>
            <a:custGeom>
              <a:avLst/>
              <a:gdLst>
                <a:gd name="T0" fmla="*/ 30 w 49"/>
                <a:gd name="T1" fmla="*/ 1 h 20"/>
                <a:gd name="T2" fmla="*/ 30 w 49"/>
                <a:gd name="T3" fmla="*/ 0 h 20"/>
                <a:gd name="T4" fmla="*/ 34 w 49"/>
                <a:gd name="T5" fmla="*/ 0 h 20"/>
                <a:gd name="T6" fmla="*/ 37 w 49"/>
                <a:gd name="T7" fmla="*/ 0 h 20"/>
                <a:gd name="T8" fmla="*/ 41 w 49"/>
                <a:gd name="T9" fmla="*/ 0 h 20"/>
                <a:gd name="T10" fmla="*/ 42 w 49"/>
                <a:gd name="T11" fmla="*/ 0 h 20"/>
                <a:gd name="T12" fmla="*/ 46 w 49"/>
                <a:gd name="T13" fmla="*/ 0 h 20"/>
                <a:gd name="T14" fmla="*/ 49 w 49"/>
                <a:gd name="T15" fmla="*/ 1 h 20"/>
                <a:gd name="T16" fmla="*/ 49 w 49"/>
                <a:gd name="T17" fmla="*/ 1 h 20"/>
                <a:gd name="T18" fmla="*/ 20 w 49"/>
                <a:gd name="T19" fmla="*/ 18 h 20"/>
                <a:gd name="T20" fmla="*/ 20 w 49"/>
                <a:gd name="T21" fmla="*/ 18 h 20"/>
                <a:gd name="T22" fmla="*/ 16 w 49"/>
                <a:gd name="T23" fmla="*/ 20 h 20"/>
                <a:gd name="T24" fmla="*/ 13 w 49"/>
                <a:gd name="T25" fmla="*/ 20 h 20"/>
                <a:gd name="T26" fmla="*/ 11 w 49"/>
                <a:gd name="T27" fmla="*/ 20 h 20"/>
                <a:gd name="T28" fmla="*/ 7 w 49"/>
                <a:gd name="T29" fmla="*/ 20 h 20"/>
                <a:gd name="T30" fmla="*/ 4 w 49"/>
                <a:gd name="T31" fmla="*/ 18 h 20"/>
                <a:gd name="T32" fmla="*/ 0 w 49"/>
                <a:gd name="T33" fmla="*/ 18 h 20"/>
                <a:gd name="T34" fmla="*/ 0 w 49"/>
                <a:gd name="T35" fmla="*/ 17 h 20"/>
                <a:gd name="T36" fmla="*/ 30 w 49"/>
                <a:gd name="T37" fmla="*/ 1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9" h="20">
                  <a:moveTo>
                    <a:pt x="30" y="1"/>
                  </a:moveTo>
                  <a:lnTo>
                    <a:pt x="30" y="0"/>
                  </a:lnTo>
                  <a:lnTo>
                    <a:pt x="34" y="0"/>
                  </a:lnTo>
                  <a:lnTo>
                    <a:pt x="37" y="0"/>
                  </a:lnTo>
                  <a:lnTo>
                    <a:pt x="41" y="0"/>
                  </a:lnTo>
                  <a:lnTo>
                    <a:pt x="42" y="0"/>
                  </a:lnTo>
                  <a:lnTo>
                    <a:pt x="46" y="0"/>
                  </a:lnTo>
                  <a:lnTo>
                    <a:pt x="49" y="1"/>
                  </a:lnTo>
                  <a:lnTo>
                    <a:pt x="49" y="1"/>
                  </a:lnTo>
                  <a:lnTo>
                    <a:pt x="20" y="18"/>
                  </a:lnTo>
                  <a:lnTo>
                    <a:pt x="20" y="18"/>
                  </a:lnTo>
                  <a:lnTo>
                    <a:pt x="16" y="20"/>
                  </a:lnTo>
                  <a:lnTo>
                    <a:pt x="13" y="20"/>
                  </a:lnTo>
                  <a:lnTo>
                    <a:pt x="11" y="20"/>
                  </a:lnTo>
                  <a:lnTo>
                    <a:pt x="7" y="20"/>
                  </a:lnTo>
                  <a:lnTo>
                    <a:pt x="4" y="18"/>
                  </a:lnTo>
                  <a:lnTo>
                    <a:pt x="0" y="18"/>
                  </a:lnTo>
                  <a:lnTo>
                    <a:pt x="0" y="17"/>
                  </a:lnTo>
                  <a:lnTo>
                    <a:pt x="30" y="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89275" name="Freeform 187"/>
            <p:cNvSpPr>
              <a:spLocks/>
            </p:cNvSpPr>
            <p:nvPr/>
          </p:nvSpPr>
          <p:spPr bwMode="auto">
            <a:xfrm>
              <a:off x="884" y="3444"/>
              <a:ext cx="88" cy="28"/>
            </a:xfrm>
            <a:custGeom>
              <a:avLst/>
              <a:gdLst>
                <a:gd name="T0" fmla="*/ 176 w 176"/>
                <a:gd name="T1" fmla="*/ 21 h 55"/>
                <a:gd name="T2" fmla="*/ 8 w 176"/>
                <a:gd name="T3" fmla="*/ 55 h 55"/>
                <a:gd name="T4" fmla="*/ 0 w 176"/>
                <a:gd name="T5" fmla="*/ 0 h 55"/>
                <a:gd name="T6" fmla="*/ 176 w 176"/>
                <a:gd name="T7" fmla="*/ 21 h 55"/>
              </a:gdLst>
              <a:ahLst/>
              <a:cxnLst>
                <a:cxn ang="0">
                  <a:pos x="T0" y="T1"/>
                </a:cxn>
                <a:cxn ang="0">
                  <a:pos x="T2" y="T3"/>
                </a:cxn>
                <a:cxn ang="0">
                  <a:pos x="T4" y="T5"/>
                </a:cxn>
                <a:cxn ang="0">
                  <a:pos x="T6" y="T7"/>
                </a:cxn>
              </a:cxnLst>
              <a:rect l="0" t="0" r="r" b="b"/>
              <a:pathLst>
                <a:path w="176" h="55">
                  <a:moveTo>
                    <a:pt x="176" y="21"/>
                  </a:moveTo>
                  <a:lnTo>
                    <a:pt x="8" y="55"/>
                  </a:lnTo>
                  <a:lnTo>
                    <a:pt x="0" y="0"/>
                  </a:lnTo>
                  <a:lnTo>
                    <a:pt x="176" y="2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89276" name="Freeform 188"/>
            <p:cNvSpPr>
              <a:spLocks/>
            </p:cNvSpPr>
            <p:nvPr/>
          </p:nvSpPr>
          <p:spPr bwMode="auto">
            <a:xfrm>
              <a:off x="1116" y="3129"/>
              <a:ext cx="413" cy="226"/>
            </a:xfrm>
            <a:custGeom>
              <a:avLst/>
              <a:gdLst>
                <a:gd name="T0" fmla="*/ 819 w 825"/>
                <a:gd name="T1" fmla="*/ 105 h 451"/>
                <a:gd name="T2" fmla="*/ 811 w 825"/>
                <a:gd name="T3" fmla="*/ 80 h 451"/>
                <a:gd name="T4" fmla="*/ 804 w 825"/>
                <a:gd name="T5" fmla="*/ 59 h 451"/>
                <a:gd name="T6" fmla="*/ 793 w 825"/>
                <a:gd name="T7" fmla="*/ 42 h 451"/>
                <a:gd name="T8" fmla="*/ 781 w 825"/>
                <a:gd name="T9" fmla="*/ 28 h 451"/>
                <a:gd name="T10" fmla="*/ 769 w 825"/>
                <a:gd name="T11" fmla="*/ 12 h 451"/>
                <a:gd name="T12" fmla="*/ 746 w 825"/>
                <a:gd name="T13" fmla="*/ 4 h 451"/>
                <a:gd name="T14" fmla="*/ 723 w 825"/>
                <a:gd name="T15" fmla="*/ 11 h 451"/>
                <a:gd name="T16" fmla="*/ 694 w 825"/>
                <a:gd name="T17" fmla="*/ 28 h 451"/>
                <a:gd name="T18" fmla="*/ 671 w 825"/>
                <a:gd name="T19" fmla="*/ 47 h 451"/>
                <a:gd name="T20" fmla="*/ 657 w 825"/>
                <a:gd name="T21" fmla="*/ 95 h 451"/>
                <a:gd name="T22" fmla="*/ 655 w 825"/>
                <a:gd name="T23" fmla="*/ 128 h 451"/>
                <a:gd name="T24" fmla="*/ 648 w 825"/>
                <a:gd name="T25" fmla="*/ 157 h 451"/>
                <a:gd name="T26" fmla="*/ 640 w 825"/>
                <a:gd name="T27" fmla="*/ 162 h 451"/>
                <a:gd name="T28" fmla="*/ 624 w 825"/>
                <a:gd name="T29" fmla="*/ 166 h 451"/>
                <a:gd name="T30" fmla="*/ 591 w 825"/>
                <a:gd name="T31" fmla="*/ 162 h 451"/>
                <a:gd name="T32" fmla="*/ 561 w 825"/>
                <a:gd name="T33" fmla="*/ 152 h 451"/>
                <a:gd name="T34" fmla="*/ 556 w 825"/>
                <a:gd name="T35" fmla="*/ 147 h 451"/>
                <a:gd name="T36" fmla="*/ 542 w 825"/>
                <a:gd name="T37" fmla="*/ 119 h 451"/>
                <a:gd name="T38" fmla="*/ 528 w 825"/>
                <a:gd name="T39" fmla="*/ 85 h 451"/>
                <a:gd name="T40" fmla="*/ 516 w 825"/>
                <a:gd name="T41" fmla="*/ 56 h 451"/>
                <a:gd name="T42" fmla="*/ 500 w 825"/>
                <a:gd name="T43" fmla="*/ 49 h 451"/>
                <a:gd name="T44" fmla="*/ 476 w 825"/>
                <a:gd name="T45" fmla="*/ 50 h 451"/>
                <a:gd name="T46" fmla="*/ 460 w 825"/>
                <a:gd name="T47" fmla="*/ 61 h 451"/>
                <a:gd name="T48" fmla="*/ 457 w 825"/>
                <a:gd name="T49" fmla="*/ 78 h 451"/>
                <a:gd name="T50" fmla="*/ 451 w 825"/>
                <a:gd name="T51" fmla="*/ 123 h 451"/>
                <a:gd name="T52" fmla="*/ 446 w 825"/>
                <a:gd name="T53" fmla="*/ 157 h 451"/>
                <a:gd name="T54" fmla="*/ 430 w 825"/>
                <a:gd name="T55" fmla="*/ 186 h 451"/>
                <a:gd name="T56" fmla="*/ 408 w 825"/>
                <a:gd name="T57" fmla="*/ 247 h 451"/>
                <a:gd name="T58" fmla="*/ 406 w 825"/>
                <a:gd name="T59" fmla="*/ 279 h 451"/>
                <a:gd name="T60" fmla="*/ 404 w 825"/>
                <a:gd name="T61" fmla="*/ 303 h 451"/>
                <a:gd name="T62" fmla="*/ 403 w 825"/>
                <a:gd name="T63" fmla="*/ 321 h 451"/>
                <a:gd name="T64" fmla="*/ 392 w 825"/>
                <a:gd name="T65" fmla="*/ 343 h 451"/>
                <a:gd name="T66" fmla="*/ 373 w 825"/>
                <a:gd name="T67" fmla="*/ 352 h 451"/>
                <a:gd name="T68" fmla="*/ 350 w 825"/>
                <a:gd name="T69" fmla="*/ 358 h 451"/>
                <a:gd name="T70" fmla="*/ 326 w 825"/>
                <a:gd name="T71" fmla="*/ 364 h 451"/>
                <a:gd name="T72" fmla="*/ 308 w 825"/>
                <a:gd name="T73" fmla="*/ 362 h 451"/>
                <a:gd name="T74" fmla="*/ 301 w 825"/>
                <a:gd name="T75" fmla="*/ 346 h 451"/>
                <a:gd name="T76" fmla="*/ 303 w 825"/>
                <a:gd name="T77" fmla="*/ 317 h 451"/>
                <a:gd name="T78" fmla="*/ 319 w 825"/>
                <a:gd name="T79" fmla="*/ 271 h 451"/>
                <a:gd name="T80" fmla="*/ 329 w 825"/>
                <a:gd name="T81" fmla="*/ 247 h 451"/>
                <a:gd name="T82" fmla="*/ 317 w 825"/>
                <a:gd name="T83" fmla="*/ 226 h 451"/>
                <a:gd name="T84" fmla="*/ 303 w 825"/>
                <a:gd name="T85" fmla="*/ 216 h 451"/>
                <a:gd name="T86" fmla="*/ 287 w 825"/>
                <a:gd name="T87" fmla="*/ 214 h 451"/>
                <a:gd name="T88" fmla="*/ 249 w 825"/>
                <a:gd name="T89" fmla="*/ 229 h 451"/>
                <a:gd name="T90" fmla="*/ 209 w 825"/>
                <a:gd name="T91" fmla="*/ 248 h 451"/>
                <a:gd name="T92" fmla="*/ 165 w 825"/>
                <a:gd name="T93" fmla="*/ 257 h 451"/>
                <a:gd name="T94" fmla="*/ 87 w 825"/>
                <a:gd name="T95" fmla="*/ 260 h 451"/>
                <a:gd name="T96" fmla="*/ 38 w 825"/>
                <a:gd name="T97" fmla="*/ 293 h 451"/>
                <a:gd name="T98" fmla="*/ 33 w 825"/>
                <a:gd name="T99" fmla="*/ 303 h 451"/>
                <a:gd name="T100" fmla="*/ 33 w 825"/>
                <a:gd name="T101" fmla="*/ 334 h 451"/>
                <a:gd name="T102" fmla="*/ 24 w 825"/>
                <a:gd name="T103" fmla="*/ 369 h 451"/>
                <a:gd name="T104" fmla="*/ 5 w 825"/>
                <a:gd name="T105" fmla="*/ 414 h 451"/>
                <a:gd name="T106" fmla="*/ 14 w 825"/>
                <a:gd name="T107" fmla="*/ 438 h 451"/>
                <a:gd name="T108" fmla="*/ 31 w 825"/>
                <a:gd name="T109" fmla="*/ 439 h 451"/>
                <a:gd name="T110" fmla="*/ 38 w 825"/>
                <a:gd name="T111" fmla="*/ 441 h 451"/>
                <a:gd name="T112" fmla="*/ 47 w 825"/>
                <a:gd name="T113" fmla="*/ 446 h 4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825" h="451">
                  <a:moveTo>
                    <a:pt x="825" y="119"/>
                  </a:moveTo>
                  <a:lnTo>
                    <a:pt x="819" y="105"/>
                  </a:lnTo>
                  <a:lnTo>
                    <a:pt x="814" y="92"/>
                  </a:lnTo>
                  <a:lnTo>
                    <a:pt x="811" y="80"/>
                  </a:lnTo>
                  <a:lnTo>
                    <a:pt x="809" y="71"/>
                  </a:lnTo>
                  <a:lnTo>
                    <a:pt x="804" y="59"/>
                  </a:lnTo>
                  <a:lnTo>
                    <a:pt x="798" y="50"/>
                  </a:lnTo>
                  <a:lnTo>
                    <a:pt x="793" y="42"/>
                  </a:lnTo>
                  <a:lnTo>
                    <a:pt x="784" y="33"/>
                  </a:lnTo>
                  <a:lnTo>
                    <a:pt x="781" y="28"/>
                  </a:lnTo>
                  <a:lnTo>
                    <a:pt x="774" y="19"/>
                  </a:lnTo>
                  <a:lnTo>
                    <a:pt x="769" y="12"/>
                  </a:lnTo>
                  <a:lnTo>
                    <a:pt x="762" y="0"/>
                  </a:lnTo>
                  <a:lnTo>
                    <a:pt x="746" y="4"/>
                  </a:lnTo>
                  <a:lnTo>
                    <a:pt x="734" y="7"/>
                  </a:lnTo>
                  <a:lnTo>
                    <a:pt x="723" y="11"/>
                  </a:lnTo>
                  <a:lnTo>
                    <a:pt x="713" y="16"/>
                  </a:lnTo>
                  <a:lnTo>
                    <a:pt x="694" y="28"/>
                  </a:lnTo>
                  <a:lnTo>
                    <a:pt x="683" y="37"/>
                  </a:lnTo>
                  <a:lnTo>
                    <a:pt x="671" y="47"/>
                  </a:lnTo>
                  <a:lnTo>
                    <a:pt x="664" y="71"/>
                  </a:lnTo>
                  <a:lnTo>
                    <a:pt x="657" y="95"/>
                  </a:lnTo>
                  <a:lnTo>
                    <a:pt x="655" y="112"/>
                  </a:lnTo>
                  <a:lnTo>
                    <a:pt x="655" y="128"/>
                  </a:lnTo>
                  <a:lnTo>
                    <a:pt x="654" y="143"/>
                  </a:lnTo>
                  <a:lnTo>
                    <a:pt x="648" y="157"/>
                  </a:lnTo>
                  <a:lnTo>
                    <a:pt x="645" y="162"/>
                  </a:lnTo>
                  <a:lnTo>
                    <a:pt x="640" y="162"/>
                  </a:lnTo>
                  <a:lnTo>
                    <a:pt x="631" y="166"/>
                  </a:lnTo>
                  <a:lnTo>
                    <a:pt x="624" y="166"/>
                  </a:lnTo>
                  <a:lnTo>
                    <a:pt x="608" y="162"/>
                  </a:lnTo>
                  <a:lnTo>
                    <a:pt x="591" y="162"/>
                  </a:lnTo>
                  <a:lnTo>
                    <a:pt x="575" y="157"/>
                  </a:lnTo>
                  <a:lnTo>
                    <a:pt x="561" y="152"/>
                  </a:lnTo>
                  <a:lnTo>
                    <a:pt x="559" y="150"/>
                  </a:lnTo>
                  <a:lnTo>
                    <a:pt x="556" y="147"/>
                  </a:lnTo>
                  <a:lnTo>
                    <a:pt x="549" y="135"/>
                  </a:lnTo>
                  <a:lnTo>
                    <a:pt x="542" y="119"/>
                  </a:lnTo>
                  <a:lnTo>
                    <a:pt x="535" y="104"/>
                  </a:lnTo>
                  <a:lnTo>
                    <a:pt x="528" y="85"/>
                  </a:lnTo>
                  <a:lnTo>
                    <a:pt x="523" y="71"/>
                  </a:lnTo>
                  <a:lnTo>
                    <a:pt x="516" y="56"/>
                  </a:lnTo>
                  <a:lnTo>
                    <a:pt x="512" y="47"/>
                  </a:lnTo>
                  <a:lnTo>
                    <a:pt x="500" y="49"/>
                  </a:lnTo>
                  <a:lnTo>
                    <a:pt x="488" y="49"/>
                  </a:lnTo>
                  <a:lnTo>
                    <a:pt x="476" y="50"/>
                  </a:lnTo>
                  <a:lnTo>
                    <a:pt x="465" y="56"/>
                  </a:lnTo>
                  <a:lnTo>
                    <a:pt x="460" y="61"/>
                  </a:lnTo>
                  <a:lnTo>
                    <a:pt x="458" y="66"/>
                  </a:lnTo>
                  <a:lnTo>
                    <a:pt x="457" y="78"/>
                  </a:lnTo>
                  <a:lnTo>
                    <a:pt x="453" y="102"/>
                  </a:lnTo>
                  <a:lnTo>
                    <a:pt x="451" y="123"/>
                  </a:lnTo>
                  <a:lnTo>
                    <a:pt x="448" y="147"/>
                  </a:lnTo>
                  <a:lnTo>
                    <a:pt x="446" y="157"/>
                  </a:lnTo>
                  <a:lnTo>
                    <a:pt x="441" y="166"/>
                  </a:lnTo>
                  <a:lnTo>
                    <a:pt x="430" y="186"/>
                  </a:lnTo>
                  <a:lnTo>
                    <a:pt x="422" y="205"/>
                  </a:lnTo>
                  <a:lnTo>
                    <a:pt x="408" y="247"/>
                  </a:lnTo>
                  <a:lnTo>
                    <a:pt x="406" y="264"/>
                  </a:lnTo>
                  <a:lnTo>
                    <a:pt x="406" y="279"/>
                  </a:lnTo>
                  <a:lnTo>
                    <a:pt x="404" y="293"/>
                  </a:lnTo>
                  <a:lnTo>
                    <a:pt x="404" y="303"/>
                  </a:lnTo>
                  <a:lnTo>
                    <a:pt x="403" y="312"/>
                  </a:lnTo>
                  <a:lnTo>
                    <a:pt x="403" y="321"/>
                  </a:lnTo>
                  <a:lnTo>
                    <a:pt x="399" y="333"/>
                  </a:lnTo>
                  <a:lnTo>
                    <a:pt x="392" y="343"/>
                  </a:lnTo>
                  <a:lnTo>
                    <a:pt x="380" y="348"/>
                  </a:lnTo>
                  <a:lnTo>
                    <a:pt x="373" y="352"/>
                  </a:lnTo>
                  <a:lnTo>
                    <a:pt x="362" y="355"/>
                  </a:lnTo>
                  <a:lnTo>
                    <a:pt x="350" y="358"/>
                  </a:lnTo>
                  <a:lnTo>
                    <a:pt x="335" y="364"/>
                  </a:lnTo>
                  <a:lnTo>
                    <a:pt x="326" y="364"/>
                  </a:lnTo>
                  <a:lnTo>
                    <a:pt x="317" y="364"/>
                  </a:lnTo>
                  <a:lnTo>
                    <a:pt x="308" y="362"/>
                  </a:lnTo>
                  <a:lnTo>
                    <a:pt x="303" y="357"/>
                  </a:lnTo>
                  <a:lnTo>
                    <a:pt x="301" y="346"/>
                  </a:lnTo>
                  <a:lnTo>
                    <a:pt x="301" y="333"/>
                  </a:lnTo>
                  <a:lnTo>
                    <a:pt x="303" y="317"/>
                  </a:lnTo>
                  <a:lnTo>
                    <a:pt x="308" y="303"/>
                  </a:lnTo>
                  <a:lnTo>
                    <a:pt x="319" y="271"/>
                  </a:lnTo>
                  <a:lnTo>
                    <a:pt x="324" y="257"/>
                  </a:lnTo>
                  <a:lnTo>
                    <a:pt x="329" y="247"/>
                  </a:lnTo>
                  <a:lnTo>
                    <a:pt x="324" y="235"/>
                  </a:lnTo>
                  <a:lnTo>
                    <a:pt x="317" y="226"/>
                  </a:lnTo>
                  <a:lnTo>
                    <a:pt x="310" y="219"/>
                  </a:lnTo>
                  <a:lnTo>
                    <a:pt x="303" y="216"/>
                  </a:lnTo>
                  <a:lnTo>
                    <a:pt x="294" y="214"/>
                  </a:lnTo>
                  <a:lnTo>
                    <a:pt x="287" y="214"/>
                  </a:lnTo>
                  <a:lnTo>
                    <a:pt x="268" y="219"/>
                  </a:lnTo>
                  <a:lnTo>
                    <a:pt x="249" y="229"/>
                  </a:lnTo>
                  <a:lnTo>
                    <a:pt x="230" y="240"/>
                  </a:lnTo>
                  <a:lnTo>
                    <a:pt x="209" y="248"/>
                  </a:lnTo>
                  <a:lnTo>
                    <a:pt x="191" y="252"/>
                  </a:lnTo>
                  <a:lnTo>
                    <a:pt x="165" y="257"/>
                  </a:lnTo>
                  <a:lnTo>
                    <a:pt x="139" y="257"/>
                  </a:lnTo>
                  <a:lnTo>
                    <a:pt x="87" y="260"/>
                  </a:lnTo>
                  <a:lnTo>
                    <a:pt x="64" y="278"/>
                  </a:lnTo>
                  <a:lnTo>
                    <a:pt x="38" y="293"/>
                  </a:lnTo>
                  <a:lnTo>
                    <a:pt x="35" y="298"/>
                  </a:lnTo>
                  <a:lnTo>
                    <a:pt x="33" y="303"/>
                  </a:lnTo>
                  <a:lnTo>
                    <a:pt x="31" y="317"/>
                  </a:lnTo>
                  <a:lnTo>
                    <a:pt x="33" y="334"/>
                  </a:lnTo>
                  <a:lnTo>
                    <a:pt x="31" y="346"/>
                  </a:lnTo>
                  <a:lnTo>
                    <a:pt x="24" y="369"/>
                  </a:lnTo>
                  <a:lnTo>
                    <a:pt x="15" y="391"/>
                  </a:lnTo>
                  <a:lnTo>
                    <a:pt x="5" y="414"/>
                  </a:lnTo>
                  <a:lnTo>
                    <a:pt x="0" y="436"/>
                  </a:lnTo>
                  <a:lnTo>
                    <a:pt x="14" y="438"/>
                  </a:lnTo>
                  <a:lnTo>
                    <a:pt x="24" y="438"/>
                  </a:lnTo>
                  <a:lnTo>
                    <a:pt x="31" y="439"/>
                  </a:lnTo>
                  <a:lnTo>
                    <a:pt x="35" y="441"/>
                  </a:lnTo>
                  <a:lnTo>
                    <a:pt x="38" y="441"/>
                  </a:lnTo>
                  <a:lnTo>
                    <a:pt x="42" y="443"/>
                  </a:lnTo>
                  <a:lnTo>
                    <a:pt x="47" y="446"/>
                  </a:lnTo>
                  <a:lnTo>
                    <a:pt x="55" y="451"/>
                  </a:lnTo>
                </a:path>
              </a:pathLst>
            </a:custGeom>
            <a:noFill/>
            <a:ln w="11113">
              <a:solidFill>
                <a:srgbClr val="99CC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de-DE"/>
            </a:p>
          </p:txBody>
        </p:sp>
        <p:sp>
          <p:nvSpPr>
            <p:cNvPr id="89277" name="Oval 189"/>
            <p:cNvSpPr>
              <a:spLocks noChangeArrowheads="1"/>
            </p:cNvSpPr>
            <p:nvPr/>
          </p:nvSpPr>
          <p:spPr bwMode="auto">
            <a:xfrm>
              <a:off x="1159" y="3206"/>
              <a:ext cx="58" cy="56"/>
            </a:xfrm>
            <a:prstGeom prst="ellipse">
              <a:avLst/>
            </a:prstGeom>
            <a:solidFill>
              <a:srgbClr val="000000"/>
            </a:solidFill>
            <a:ln w="7938">
              <a:solidFill>
                <a:srgbClr val="000000"/>
              </a:solidFill>
              <a:round/>
              <a:headEnd/>
              <a:tailEnd/>
            </a:ln>
          </p:spPr>
          <p:txBody>
            <a:bodyPr/>
            <a:lstStyle/>
            <a:p>
              <a:endParaRPr lang="de-DE"/>
            </a:p>
          </p:txBody>
        </p:sp>
        <p:sp>
          <p:nvSpPr>
            <p:cNvPr id="89278" name="Oval 190"/>
            <p:cNvSpPr>
              <a:spLocks noChangeArrowheads="1"/>
            </p:cNvSpPr>
            <p:nvPr/>
          </p:nvSpPr>
          <p:spPr bwMode="auto">
            <a:xfrm>
              <a:off x="1316" y="3257"/>
              <a:ext cx="79" cy="77"/>
            </a:xfrm>
            <a:prstGeom prst="ellipse">
              <a:avLst/>
            </a:prstGeom>
            <a:solidFill>
              <a:srgbClr val="FFFFFF"/>
            </a:solidFill>
            <a:ln w="7938">
              <a:solidFill>
                <a:srgbClr val="0000FF"/>
              </a:solidFill>
              <a:round/>
              <a:headEnd/>
              <a:tailEnd/>
            </a:ln>
          </p:spPr>
          <p:txBody>
            <a:bodyPr/>
            <a:lstStyle/>
            <a:p>
              <a:endParaRPr lang="de-DE"/>
            </a:p>
          </p:txBody>
        </p:sp>
        <p:sp>
          <p:nvSpPr>
            <p:cNvPr id="89279" name="Oval 191"/>
            <p:cNvSpPr>
              <a:spLocks noChangeArrowheads="1"/>
            </p:cNvSpPr>
            <p:nvPr/>
          </p:nvSpPr>
          <p:spPr bwMode="auto">
            <a:xfrm>
              <a:off x="2178" y="2831"/>
              <a:ext cx="56" cy="56"/>
            </a:xfrm>
            <a:prstGeom prst="ellipse">
              <a:avLst/>
            </a:prstGeom>
            <a:solidFill>
              <a:srgbClr val="000000"/>
            </a:solidFill>
            <a:ln w="7938">
              <a:solidFill>
                <a:srgbClr val="000000"/>
              </a:solidFill>
              <a:round/>
              <a:headEnd/>
              <a:tailEnd/>
            </a:ln>
          </p:spPr>
          <p:txBody>
            <a:bodyPr/>
            <a:lstStyle/>
            <a:p>
              <a:endParaRPr lang="de-DE"/>
            </a:p>
          </p:txBody>
        </p:sp>
        <p:sp>
          <p:nvSpPr>
            <p:cNvPr id="89280" name="Rectangle 192"/>
            <p:cNvSpPr>
              <a:spLocks noChangeArrowheads="1"/>
            </p:cNvSpPr>
            <p:nvPr/>
          </p:nvSpPr>
          <p:spPr bwMode="auto">
            <a:xfrm>
              <a:off x="2808" y="3137"/>
              <a:ext cx="53" cy="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de-DE"/>
            </a:p>
          </p:txBody>
        </p:sp>
        <p:sp>
          <p:nvSpPr>
            <p:cNvPr id="89281" name="Rectangle 193"/>
            <p:cNvSpPr>
              <a:spLocks noChangeArrowheads="1"/>
            </p:cNvSpPr>
            <p:nvPr/>
          </p:nvSpPr>
          <p:spPr bwMode="auto">
            <a:xfrm>
              <a:off x="2824" y="3140"/>
              <a:ext cx="20" cy="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ctr" eaLnBrk="0" hangingPunct="0"/>
              <a:r>
                <a:rPr lang="ru-RU" sz="900">
                  <a:solidFill>
                    <a:srgbClr val="0000FF"/>
                  </a:solidFill>
                </a:rPr>
                <a:t> </a:t>
              </a:r>
              <a:endParaRPr lang="ru-RU" sz="2400">
                <a:latin typeface="Times New Roman" pitchFamily="18" charset="0"/>
              </a:endParaRPr>
            </a:p>
          </p:txBody>
        </p:sp>
        <p:sp>
          <p:nvSpPr>
            <p:cNvPr id="89282" name="Rectangle 194"/>
            <p:cNvSpPr>
              <a:spLocks noChangeArrowheads="1"/>
            </p:cNvSpPr>
            <p:nvPr/>
          </p:nvSpPr>
          <p:spPr bwMode="auto">
            <a:xfrm>
              <a:off x="2843" y="3140"/>
              <a:ext cx="18" cy="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ctr" eaLnBrk="0" hangingPunct="0"/>
              <a:r>
                <a:rPr lang="ru-RU" sz="900">
                  <a:solidFill>
                    <a:srgbClr val="000000"/>
                  </a:solidFill>
                  <a:latin typeface="Times New Roman" pitchFamily="18" charset="0"/>
                </a:rPr>
                <a:t> </a:t>
              </a:r>
              <a:endParaRPr lang="ru-RU" sz="2400">
                <a:latin typeface="Times New Roman" pitchFamily="18" charset="0"/>
              </a:endParaRPr>
            </a:p>
          </p:txBody>
        </p:sp>
        <p:sp>
          <p:nvSpPr>
            <p:cNvPr id="89283" name="Rectangle 195"/>
            <p:cNvSpPr>
              <a:spLocks noChangeArrowheads="1"/>
            </p:cNvSpPr>
            <p:nvPr/>
          </p:nvSpPr>
          <p:spPr bwMode="auto">
            <a:xfrm>
              <a:off x="2808" y="3217"/>
              <a:ext cx="53" cy="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de-DE"/>
            </a:p>
          </p:txBody>
        </p:sp>
        <p:sp>
          <p:nvSpPr>
            <p:cNvPr id="89284" name="Rectangle 196"/>
            <p:cNvSpPr>
              <a:spLocks noChangeArrowheads="1"/>
            </p:cNvSpPr>
            <p:nvPr/>
          </p:nvSpPr>
          <p:spPr bwMode="auto">
            <a:xfrm>
              <a:off x="2824" y="3219"/>
              <a:ext cx="20" cy="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ctr" eaLnBrk="0" hangingPunct="0"/>
              <a:r>
                <a:rPr lang="ru-RU" sz="900">
                  <a:solidFill>
                    <a:srgbClr val="0000FF"/>
                  </a:solidFill>
                </a:rPr>
                <a:t> </a:t>
              </a:r>
              <a:endParaRPr lang="ru-RU" sz="2400">
                <a:latin typeface="Times New Roman" pitchFamily="18" charset="0"/>
              </a:endParaRPr>
            </a:p>
          </p:txBody>
        </p:sp>
        <p:sp>
          <p:nvSpPr>
            <p:cNvPr id="89285" name="Rectangle 197"/>
            <p:cNvSpPr>
              <a:spLocks noChangeArrowheads="1"/>
            </p:cNvSpPr>
            <p:nvPr/>
          </p:nvSpPr>
          <p:spPr bwMode="auto">
            <a:xfrm>
              <a:off x="2843" y="3219"/>
              <a:ext cx="18" cy="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ctr" eaLnBrk="0" hangingPunct="0"/>
              <a:r>
                <a:rPr lang="ru-RU" sz="900">
                  <a:solidFill>
                    <a:srgbClr val="000000"/>
                  </a:solidFill>
                  <a:latin typeface="Times New Roman" pitchFamily="18" charset="0"/>
                </a:rPr>
                <a:t> </a:t>
              </a:r>
              <a:endParaRPr lang="ru-RU" sz="2400">
                <a:latin typeface="Times New Roman" pitchFamily="18" charset="0"/>
              </a:endParaRPr>
            </a:p>
          </p:txBody>
        </p:sp>
        <p:sp>
          <p:nvSpPr>
            <p:cNvPr id="89286" name="Rectangle 198"/>
            <p:cNvSpPr>
              <a:spLocks noChangeArrowheads="1"/>
            </p:cNvSpPr>
            <p:nvPr/>
          </p:nvSpPr>
          <p:spPr bwMode="auto">
            <a:xfrm>
              <a:off x="2808" y="3298"/>
              <a:ext cx="53" cy="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de-DE"/>
            </a:p>
          </p:txBody>
        </p:sp>
        <p:sp>
          <p:nvSpPr>
            <p:cNvPr id="89287" name="Rectangle 199"/>
            <p:cNvSpPr>
              <a:spLocks noChangeArrowheads="1"/>
            </p:cNvSpPr>
            <p:nvPr/>
          </p:nvSpPr>
          <p:spPr bwMode="auto">
            <a:xfrm>
              <a:off x="2824" y="3300"/>
              <a:ext cx="20" cy="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ctr" eaLnBrk="0" hangingPunct="0"/>
              <a:r>
                <a:rPr lang="ru-RU" sz="900">
                  <a:solidFill>
                    <a:srgbClr val="000000"/>
                  </a:solidFill>
                </a:rPr>
                <a:t> </a:t>
              </a:r>
              <a:endParaRPr lang="ru-RU" sz="2400">
                <a:latin typeface="Times New Roman" pitchFamily="18" charset="0"/>
              </a:endParaRPr>
            </a:p>
          </p:txBody>
        </p:sp>
        <p:sp>
          <p:nvSpPr>
            <p:cNvPr id="89288" name="Rectangle 200"/>
            <p:cNvSpPr>
              <a:spLocks noChangeArrowheads="1"/>
            </p:cNvSpPr>
            <p:nvPr/>
          </p:nvSpPr>
          <p:spPr bwMode="auto">
            <a:xfrm>
              <a:off x="2843" y="3300"/>
              <a:ext cx="18" cy="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ctr" eaLnBrk="0" hangingPunct="0"/>
              <a:r>
                <a:rPr lang="ru-RU" sz="900">
                  <a:solidFill>
                    <a:srgbClr val="000000"/>
                  </a:solidFill>
                  <a:latin typeface="Times New Roman" pitchFamily="18" charset="0"/>
                </a:rPr>
                <a:t> </a:t>
              </a:r>
              <a:endParaRPr lang="ru-RU" sz="2400">
                <a:latin typeface="Times New Roman" pitchFamily="18" charset="0"/>
              </a:endParaRPr>
            </a:p>
          </p:txBody>
        </p:sp>
        <p:sp>
          <p:nvSpPr>
            <p:cNvPr id="89289" name="Freeform 201"/>
            <p:cNvSpPr>
              <a:spLocks/>
            </p:cNvSpPr>
            <p:nvPr/>
          </p:nvSpPr>
          <p:spPr bwMode="auto">
            <a:xfrm>
              <a:off x="511" y="2831"/>
              <a:ext cx="333" cy="178"/>
            </a:xfrm>
            <a:custGeom>
              <a:avLst/>
              <a:gdLst>
                <a:gd name="T0" fmla="*/ 661 w 666"/>
                <a:gd name="T1" fmla="*/ 83 h 356"/>
                <a:gd name="T2" fmla="*/ 654 w 666"/>
                <a:gd name="T3" fmla="*/ 64 h 356"/>
                <a:gd name="T4" fmla="*/ 647 w 666"/>
                <a:gd name="T5" fmla="*/ 47 h 356"/>
                <a:gd name="T6" fmla="*/ 639 w 666"/>
                <a:gd name="T7" fmla="*/ 35 h 356"/>
                <a:gd name="T8" fmla="*/ 626 w 666"/>
                <a:gd name="T9" fmla="*/ 17 h 356"/>
                <a:gd name="T10" fmla="*/ 614 w 666"/>
                <a:gd name="T11" fmla="*/ 0 h 356"/>
                <a:gd name="T12" fmla="*/ 591 w 666"/>
                <a:gd name="T13" fmla="*/ 5 h 356"/>
                <a:gd name="T14" fmla="*/ 560 w 666"/>
                <a:gd name="T15" fmla="*/ 23 h 356"/>
                <a:gd name="T16" fmla="*/ 537 w 666"/>
                <a:gd name="T17" fmla="*/ 57 h 356"/>
                <a:gd name="T18" fmla="*/ 529 w 666"/>
                <a:gd name="T19" fmla="*/ 88 h 356"/>
                <a:gd name="T20" fmla="*/ 527 w 666"/>
                <a:gd name="T21" fmla="*/ 114 h 356"/>
                <a:gd name="T22" fmla="*/ 520 w 666"/>
                <a:gd name="T23" fmla="*/ 128 h 356"/>
                <a:gd name="T24" fmla="*/ 504 w 666"/>
                <a:gd name="T25" fmla="*/ 131 h 356"/>
                <a:gd name="T26" fmla="*/ 464 w 666"/>
                <a:gd name="T27" fmla="*/ 126 h 356"/>
                <a:gd name="T28" fmla="*/ 450 w 666"/>
                <a:gd name="T29" fmla="*/ 116 h 356"/>
                <a:gd name="T30" fmla="*/ 440 w 666"/>
                <a:gd name="T31" fmla="*/ 95 h 356"/>
                <a:gd name="T32" fmla="*/ 428 w 666"/>
                <a:gd name="T33" fmla="*/ 69 h 356"/>
                <a:gd name="T34" fmla="*/ 417 w 666"/>
                <a:gd name="T35" fmla="*/ 45 h 356"/>
                <a:gd name="T36" fmla="*/ 403 w 666"/>
                <a:gd name="T37" fmla="*/ 40 h 356"/>
                <a:gd name="T38" fmla="*/ 384 w 666"/>
                <a:gd name="T39" fmla="*/ 40 h 356"/>
                <a:gd name="T40" fmla="*/ 372 w 666"/>
                <a:gd name="T41" fmla="*/ 47 h 356"/>
                <a:gd name="T42" fmla="*/ 368 w 666"/>
                <a:gd name="T43" fmla="*/ 62 h 356"/>
                <a:gd name="T44" fmla="*/ 365 w 666"/>
                <a:gd name="T45" fmla="*/ 98 h 356"/>
                <a:gd name="T46" fmla="*/ 356 w 666"/>
                <a:gd name="T47" fmla="*/ 131 h 356"/>
                <a:gd name="T48" fmla="*/ 330 w 666"/>
                <a:gd name="T49" fmla="*/ 195 h 356"/>
                <a:gd name="T50" fmla="*/ 328 w 666"/>
                <a:gd name="T51" fmla="*/ 221 h 356"/>
                <a:gd name="T52" fmla="*/ 326 w 666"/>
                <a:gd name="T53" fmla="*/ 241 h 356"/>
                <a:gd name="T54" fmla="*/ 323 w 666"/>
                <a:gd name="T55" fmla="*/ 264 h 356"/>
                <a:gd name="T56" fmla="*/ 307 w 666"/>
                <a:gd name="T57" fmla="*/ 277 h 356"/>
                <a:gd name="T58" fmla="*/ 283 w 666"/>
                <a:gd name="T59" fmla="*/ 286 h 356"/>
                <a:gd name="T60" fmla="*/ 264 w 666"/>
                <a:gd name="T61" fmla="*/ 289 h 356"/>
                <a:gd name="T62" fmla="*/ 250 w 666"/>
                <a:gd name="T63" fmla="*/ 288 h 356"/>
                <a:gd name="T64" fmla="*/ 243 w 666"/>
                <a:gd name="T65" fmla="*/ 274 h 356"/>
                <a:gd name="T66" fmla="*/ 246 w 666"/>
                <a:gd name="T67" fmla="*/ 251 h 356"/>
                <a:gd name="T68" fmla="*/ 258 w 666"/>
                <a:gd name="T69" fmla="*/ 215 h 356"/>
                <a:gd name="T70" fmla="*/ 265 w 666"/>
                <a:gd name="T71" fmla="*/ 195 h 356"/>
                <a:gd name="T72" fmla="*/ 255 w 666"/>
                <a:gd name="T73" fmla="*/ 177 h 356"/>
                <a:gd name="T74" fmla="*/ 244 w 666"/>
                <a:gd name="T75" fmla="*/ 172 h 356"/>
                <a:gd name="T76" fmla="*/ 230 w 666"/>
                <a:gd name="T77" fmla="*/ 172 h 356"/>
                <a:gd name="T78" fmla="*/ 201 w 666"/>
                <a:gd name="T79" fmla="*/ 181 h 356"/>
                <a:gd name="T80" fmla="*/ 168 w 666"/>
                <a:gd name="T81" fmla="*/ 198 h 356"/>
                <a:gd name="T82" fmla="*/ 112 w 666"/>
                <a:gd name="T83" fmla="*/ 205 h 356"/>
                <a:gd name="T84" fmla="*/ 53 w 666"/>
                <a:gd name="T85" fmla="*/ 221 h 356"/>
                <a:gd name="T86" fmla="*/ 28 w 666"/>
                <a:gd name="T87" fmla="*/ 236 h 356"/>
                <a:gd name="T88" fmla="*/ 25 w 666"/>
                <a:gd name="T89" fmla="*/ 253 h 356"/>
                <a:gd name="T90" fmla="*/ 25 w 666"/>
                <a:gd name="T91" fmla="*/ 276 h 356"/>
                <a:gd name="T92" fmla="*/ 11 w 666"/>
                <a:gd name="T93" fmla="*/ 312 h 356"/>
                <a:gd name="T94" fmla="*/ 0 w 666"/>
                <a:gd name="T95" fmla="*/ 346 h 356"/>
                <a:gd name="T96" fmla="*/ 19 w 666"/>
                <a:gd name="T97" fmla="*/ 350 h 356"/>
                <a:gd name="T98" fmla="*/ 28 w 666"/>
                <a:gd name="T99" fmla="*/ 350 h 356"/>
                <a:gd name="T100" fmla="*/ 39 w 666"/>
                <a:gd name="T101" fmla="*/ 355 h 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666" h="356">
                  <a:moveTo>
                    <a:pt x="666" y="95"/>
                  </a:moveTo>
                  <a:lnTo>
                    <a:pt x="661" y="83"/>
                  </a:lnTo>
                  <a:lnTo>
                    <a:pt x="658" y="72"/>
                  </a:lnTo>
                  <a:lnTo>
                    <a:pt x="654" y="64"/>
                  </a:lnTo>
                  <a:lnTo>
                    <a:pt x="653" y="57"/>
                  </a:lnTo>
                  <a:lnTo>
                    <a:pt x="647" y="47"/>
                  </a:lnTo>
                  <a:lnTo>
                    <a:pt x="644" y="40"/>
                  </a:lnTo>
                  <a:lnTo>
                    <a:pt x="639" y="35"/>
                  </a:lnTo>
                  <a:lnTo>
                    <a:pt x="635" y="28"/>
                  </a:lnTo>
                  <a:lnTo>
                    <a:pt x="626" y="17"/>
                  </a:lnTo>
                  <a:lnTo>
                    <a:pt x="621" y="9"/>
                  </a:lnTo>
                  <a:lnTo>
                    <a:pt x="614" y="0"/>
                  </a:lnTo>
                  <a:lnTo>
                    <a:pt x="602" y="4"/>
                  </a:lnTo>
                  <a:lnTo>
                    <a:pt x="591" y="5"/>
                  </a:lnTo>
                  <a:lnTo>
                    <a:pt x="576" y="12"/>
                  </a:lnTo>
                  <a:lnTo>
                    <a:pt x="560" y="23"/>
                  </a:lnTo>
                  <a:lnTo>
                    <a:pt x="543" y="36"/>
                  </a:lnTo>
                  <a:lnTo>
                    <a:pt x="537" y="57"/>
                  </a:lnTo>
                  <a:lnTo>
                    <a:pt x="530" y="74"/>
                  </a:lnTo>
                  <a:lnTo>
                    <a:pt x="529" y="88"/>
                  </a:lnTo>
                  <a:lnTo>
                    <a:pt x="529" y="100"/>
                  </a:lnTo>
                  <a:lnTo>
                    <a:pt x="527" y="114"/>
                  </a:lnTo>
                  <a:lnTo>
                    <a:pt x="523" y="126"/>
                  </a:lnTo>
                  <a:lnTo>
                    <a:pt x="520" y="128"/>
                  </a:lnTo>
                  <a:lnTo>
                    <a:pt x="517" y="131"/>
                  </a:lnTo>
                  <a:lnTo>
                    <a:pt x="504" y="131"/>
                  </a:lnTo>
                  <a:lnTo>
                    <a:pt x="478" y="128"/>
                  </a:lnTo>
                  <a:lnTo>
                    <a:pt x="464" y="126"/>
                  </a:lnTo>
                  <a:lnTo>
                    <a:pt x="452" y="121"/>
                  </a:lnTo>
                  <a:lnTo>
                    <a:pt x="450" y="116"/>
                  </a:lnTo>
                  <a:lnTo>
                    <a:pt x="445" y="107"/>
                  </a:lnTo>
                  <a:lnTo>
                    <a:pt x="440" y="95"/>
                  </a:lnTo>
                  <a:lnTo>
                    <a:pt x="433" y="83"/>
                  </a:lnTo>
                  <a:lnTo>
                    <a:pt x="428" y="69"/>
                  </a:lnTo>
                  <a:lnTo>
                    <a:pt x="422" y="55"/>
                  </a:lnTo>
                  <a:lnTo>
                    <a:pt x="417" y="45"/>
                  </a:lnTo>
                  <a:lnTo>
                    <a:pt x="414" y="36"/>
                  </a:lnTo>
                  <a:lnTo>
                    <a:pt x="403" y="40"/>
                  </a:lnTo>
                  <a:lnTo>
                    <a:pt x="394" y="40"/>
                  </a:lnTo>
                  <a:lnTo>
                    <a:pt x="384" y="40"/>
                  </a:lnTo>
                  <a:lnTo>
                    <a:pt x="375" y="45"/>
                  </a:lnTo>
                  <a:lnTo>
                    <a:pt x="372" y="47"/>
                  </a:lnTo>
                  <a:lnTo>
                    <a:pt x="370" y="52"/>
                  </a:lnTo>
                  <a:lnTo>
                    <a:pt x="368" y="62"/>
                  </a:lnTo>
                  <a:lnTo>
                    <a:pt x="367" y="79"/>
                  </a:lnTo>
                  <a:lnTo>
                    <a:pt x="365" y="98"/>
                  </a:lnTo>
                  <a:lnTo>
                    <a:pt x="361" y="117"/>
                  </a:lnTo>
                  <a:lnTo>
                    <a:pt x="356" y="131"/>
                  </a:lnTo>
                  <a:lnTo>
                    <a:pt x="342" y="164"/>
                  </a:lnTo>
                  <a:lnTo>
                    <a:pt x="330" y="195"/>
                  </a:lnTo>
                  <a:lnTo>
                    <a:pt x="328" y="208"/>
                  </a:lnTo>
                  <a:lnTo>
                    <a:pt x="328" y="221"/>
                  </a:lnTo>
                  <a:lnTo>
                    <a:pt x="326" y="231"/>
                  </a:lnTo>
                  <a:lnTo>
                    <a:pt x="326" y="241"/>
                  </a:lnTo>
                  <a:lnTo>
                    <a:pt x="325" y="255"/>
                  </a:lnTo>
                  <a:lnTo>
                    <a:pt x="323" y="264"/>
                  </a:lnTo>
                  <a:lnTo>
                    <a:pt x="316" y="270"/>
                  </a:lnTo>
                  <a:lnTo>
                    <a:pt x="307" y="277"/>
                  </a:lnTo>
                  <a:lnTo>
                    <a:pt x="293" y="282"/>
                  </a:lnTo>
                  <a:lnTo>
                    <a:pt x="283" y="286"/>
                  </a:lnTo>
                  <a:lnTo>
                    <a:pt x="271" y="289"/>
                  </a:lnTo>
                  <a:lnTo>
                    <a:pt x="264" y="289"/>
                  </a:lnTo>
                  <a:lnTo>
                    <a:pt x="255" y="289"/>
                  </a:lnTo>
                  <a:lnTo>
                    <a:pt x="250" y="288"/>
                  </a:lnTo>
                  <a:lnTo>
                    <a:pt x="246" y="282"/>
                  </a:lnTo>
                  <a:lnTo>
                    <a:pt x="243" y="274"/>
                  </a:lnTo>
                  <a:lnTo>
                    <a:pt x="244" y="264"/>
                  </a:lnTo>
                  <a:lnTo>
                    <a:pt x="246" y="251"/>
                  </a:lnTo>
                  <a:lnTo>
                    <a:pt x="250" y="239"/>
                  </a:lnTo>
                  <a:lnTo>
                    <a:pt x="258" y="215"/>
                  </a:lnTo>
                  <a:lnTo>
                    <a:pt x="260" y="205"/>
                  </a:lnTo>
                  <a:lnTo>
                    <a:pt x="265" y="195"/>
                  </a:lnTo>
                  <a:lnTo>
                    <a:pt x="260" y="184"/>
                  </a:lnTo>
                  <a:lnTo>
                    <a:pt x="255" y="177"/>
                  </a:lnTo>
                  <a:lnTo>
                    <a:pt x="251" y="174"/>
                  </a:lnTo>
                  <a:lnTo>
                    <a:pt x="244" y="172"/>
                  </a:lnTo>
                  <a:lnTo>
                    <a:pt x="239" y="169"/>
                  </a:lnTo>
                  <a:lnTo>
                    <a:pt x="230" y="172"/>
                  </a:lnTo>
                  <a:lnTo>
                    <a:pt x="217" y="174"/>
                  </a:lnTo>
                  <a:lnTo>
                    <a:pt x="201" y="181"/>
                  </a:lnTo>
                  <a:lnTo>
                    <a:pt x="185" y="190"/>
                  </a:lnTo>
                  <a:lnTo>
                    <a:pt x="168" y="198"/>
                  </a:lnTo>
                  <a:lnTo>
                    <a:pt x="155" y="202"/>
                  </a:lnTo>
                  <a:lnTo>
                    <a:pt x="112" y="205"/>
                  </a:lnTo>
                  <a:lnTo>
                    <a:pt x="72" y="208"/>
                  </a:lnTo>
                  <a:lnTo>
                    <a:pt x="53" y="221"/>
                  </a:lnTo>
                  <a:lnTo>
                    <a:pt x="33" y="233"/>
                  </a:lnTo>
                  <a:lnTo>
                    <a:pt x="28" y="236"/>
                  </a:lnTo>
                  <a:lnTo>
                    <a:pt x="26" y="241"/>
                  </a:lnTo>
                  <a:lnTo>
                    <a:pt x="25" y="253"/>
                  </a:lnTo>
                  <a:lnTo>
                    <a:pt x="25" y="264"/>
                  </a:lnTo>
                  <a:lnTo>
                    <a:pt x="25" y="276"/>
                  </a:lnTo>
                  <a:lnTo>
                    <a:pt x="19" y="293"/>
                  </a:lnTo>
                  <a:lnTo>
                    <a:pt x="11" y="312"/>
                  </a:lnTo>
                  <a:lnTo>
                    <a:pt x="5" y="327"/>
                  </a:lnTo>
                  <a:lnTo>
                    <a:pt x="0" y="346"/>
                  </a:lnTo>
                  <a:lnTo>
                    <a:pt x="11" y="348"/>
                  </a:lnTo>
                  <a:lnTo>
                    <a:pt x="19" y="350"/>
                  </a:lnTo>
                  <a:lnTo>
                    <a:pt x="25" y="350"/>
                  </a:lnTo>
                  <a:lnTo>
                    <a:pt x="28" y="350"/>
                  </a:lnTo>
                  <a:lnTo>
                    <a:pt x="33" y="353"/>
                  </a:lnTo>
                  <a:lnTo>
                    <a:pt x="39" y="355"/>
                  </a:lnTo>
                  <a:lnTo>
                    <a:pt x="46" y="356"/>
                  </a:lnTo>
                </a:path>
              </a:pathLst>
            </a:custGeom>
            <a:noFill/>
            <a:ln w="11113">
              <a:solidFill>
                <a:srgbClr val="99CC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de-DE"/>
            </a:p>
          </p:txBody>
        </p:sp>
        <p:sp>
          <p:nvSpPr>
            <p:cNvPr id="89290" name="Freeform 202"/>
            <p:cNvSpPr>
              <a:spLocks/>
            </p:cNvSpPr>
            <p:nvPr/>
          </p:nvSpPr>
          <p:spPr bwMode="auto">
            <a:xfrm>
              <a:off x="474" y="2967"/>
              <a:ext cx="9" cy="21"/>
            </a:xfrm>
            <a:custGeom>
              <a:avLst/>
              <a:gdLst>
                <a:gd name="T0" fmla="*/ 14 w 19"/>
                <a:gd name="T1" fmla="*/ 4 h 43"/>
                <a:gd name="T2" fmla="*/ 12 w 19"/>
                <a:gd name="T3" fmla="*/ 2 h 43"/>
                <a:gd name="T4" fmla="*/ 11 w 19"/>
                <a:gd name="T5" fmla="*/ 2 h 43"/>
                <a:gd name="T6" fmla="*/ 7 w 19"/>
                <a:gd name="T7" fmla="*/ 0 h 43"/>
                <a:gd name="T8" fmla="*/ 5 w 19"/>
                <a:gd name="T9" fmla="*/ 0 h 43"/>
                <a:gd name="T10" fmla="*/ 4 w 19"/>
                <a:gd name="T11" fmla="*/ 2 h 43"/>
                <a:gd name="T12" fmla="*/ 0 w 19"/>
                <a:gd name="T13" fmla="*/ 2 h 43"/>
                <a:gd name="T14" fmla="*/ 0 w 19"/>
                <a:gd name="T15" fmla="*/ 4 h 43"/>
                <a:gd name="T16" fmla="*/ 0 w 19"/>
                <a:gd name="T17" fmla="*/ 5 h 43"/>
                <a:gd name="T18" fmla="*/ 5 w 19"/>
                <a:gd name="T19" fmla="*/ 38 h 43"/>
                <a:gd name="T20" fmla="*/ 5 w 19"/>
                <a:gd name="T21" fmla="*/ 40 h 43"/>
                <a:gd name="T22" fmla="*/ 7 w 19"/>
                <a:gd name="T23" fmla="*/ 41 h 43"/>
                <a:gd name="T24" fmla="*/ 11 w 19"/>
                <a:gd name="T25" fmla="*/ 43 h 43"/>
                <a:gd name="T26" fmla="*/ 12 w 19"/>
                <a:gd name="T27" fmla="*/ 43 h 43"/>
                <a:gd name="T28" fmla="*/ 14 w 19"/>
                <a:gd name="T29" fmla="*/ 41 h 43"/>
                <a:gd name="T30" fmla="*/ 18 w 19"/>
                <a:gd name="T31" fmla="*/ 40 h 43"/>
                <a:gd name="T32" fmla="*/ 19 w 19"/>
                <a:gd name="T33" fmla="*/ 38 h 43"/>
                <a:gd name="T34" fmla="*/ 19 w 19"/>
                <a:gd name="T35" fmla="*/ 36 h 43"/>
                <a:gd name="T36" fmla="*/ 14 w 19"/>
                <a:gd name="T37" fmla="*/ 4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9" h="43">
                  <a:moveTo>
                    <a:pt x="14" y="4"/>
                  </a:moveTo>
                  <a:lnTo>
                    <a:pt x="12" y="2"/>
                  </a:lnTo>
                  <a:lnTo>
                    <a:pt x="11" y="2"/>
                  </a:lnTo>
                  <a:lnTo>
                    <a:pt x="7" y="0"/>
                  </a:lnTo>
                  <a:lnTo>
                    <a:pt x="5" y="0"/>
                  </a:lnTo>
                  <a:lnTo>
                    <a:pt x="4" y="2"/>
                  </a:lnTo>
                  <a:lnTo>
                    <a:pt x="0" y="2"/>
                  </a:lnTo>
                  <a:lnTo>
                    <a:pt x="0" y="4"/>
                  </a:lnTo>
                  <a:lnTo>
                    <a:pt x="0" y="5"/>
                  </a:lnTo>
                  <a:lnTo>
                    <a:pt x="5" y="38"/>
                  </a:lnTo>
                  <a:lnTo>
                    <a:pt x="5" y="40"/>
                  </a:lnTo>
                  <a:lnTo>
                    <a:pt x="7" y="41"/>
                  </a:lnTo>
                  <a:lnTo>
                    <a:pt x="11" y="43"/>
                  </a:lnTo>
                  <a:lnTo>
                    <a:pt x="12" y="43"/>
                  </a:lnTo>
                  <a:lnTo>
                    <a:pt x="14" y="41"/>
                  </a:lnTo>
                  <a:lnTo>
                    <a:pt x="18" y="40"/>
                  </a:lnTo>
                  <a:lnTo>
                    <a:pt x="19" y="38"/>
                  </a:lnTo>
                  <a:lnTo>
                    <a:pt x="19" y="36"/>
                  </a:lnTo>
                  <a:lnTo>
                    <a:pt x="14" y="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89291" name="Freeform 203"/>
            <p:cNvSpPr>
              <a:spLocks/>
            </p:cNvSpPr>
            <p:nvPr/>
          </p:nvSpPr>
          <p:spPr bwMode="auto">
            <a:xfrm>
              <a:off x="477" y="2997"/>
              <a:ext cx="10" cy="21"/>
            </a:xfrm>
            <a:custGeom>
              <a:avLst/>
              <a:gdLst>
                <a:gd name="T0" fmla="*/ 14 w 19"/>
                <a:gd name="T1" fmla="*/ 2 h 43"/>
                <a:gd name="T2" fmla="*/ 14 w 19"/>
                <a:gd name="T3" fmla="*/ 2 h 43"/>
                <a:gd name="T4" fmla="*/ 12 w 19"/>
                <a:gd name="T5" fmla="*/ 0 h 43"/>
                <a:gd name="T6" fmla="*/ 11 w 19"/>
                <a:gd name="T7" fmla="*/ 0 h 43"/>
                <a:gd name="T8" fmla="*/ 7 w 19"/>
                <a:gd name="T9" fmla="*/ 0 h 43"/>
                <a:gd name="T10" fmla="*/ 5 w 19"/>
                <a:gd name="T11" fmla="*/ 0 h 43"/>
                <a:gd name="T12" fmla="*/ 4 w 19"/>
                <a:gd name="T13" fmla="*/ 2 h 43"/>
                <a:gd name="T14" fmla="*/ 0 w 19"/>
                <a:gd name="T15" fmla="*/ 2 h 43"/>
                <a:gd name="T16" fmla="*/ 0 w 19"/>
                <a:gd name="T17" fmla="*/ 4 h 43"/>
                <a:gd name="T18" fmla="*/ 5 w 19"/>
                <a:gd name="T19" fmla="*/ 38 h 43"/>
                <a:gd name="T20" fmla="*/ 7 w 19"/>
                <a:gd name="T21" fmla="*/ 40 h 43"/>
                <a:gd name="T22" fmla="*/ 11 w 19"/>
                <a:gd name="T23" fmla="*/ 42 h 43"/>
                <a:gd name="T24" fmla="*/ 12 w 19"/>
                <a:gd name="T25" fmla="*/ 43 h 43"/>
                <a:gd name="T26" fmla="*/ 14 w 19"/>
                <a:gd name="T27" fmla="*/ 43 h 43"/>
                <a:gd name="T28" fmla="*/ 16 w 19"/>
                <a:gd name="T29" fmla="*/ 42 h 43"/>
                <a:gd name="T30" fmla="*/ 19 w 19"/>
                <a:gd name="T31" fmla="*/ 40 h 43"/>
                <a:gd name="T32" fmla="*/ 19 w 19"/>
                <a:gd name="T33" fmla="*/ 38 h 43"/>
                <a:gd name="T34" fmla="*/ 19 w 19"/>
                <a:gd name="T35" fmla="*/ 37 h 43"/>
                <a:gd name="T36" fmla="*/ 14 w 19"/>
                <a:gd name="T37" fmla="*/ 2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9" h="43">
                  <a:moveTo>
                    <a:pt x="14" y="2"/>
                  </a:moveTo>
                  <a:lnTo>
                    <a:pt x="14" y="2"/>
                  </a:lnTo>
                  <a:lnTo>
                    <a:pt x="12" y="0"/>
                  </a:lnTo>
                  <a:lnTo>
                    <a:pt x="11" y="0"/>
                  </a:lnTo>
                  <a:lnTo>
                    <a:pt x="7" y="0"/>
                  </a:lnTo>
                  <a:lnTo>
                    <a:pt x="5" y="0"/>
                  </a:lnTo>
                  <a:lnTo>
                    <a:pt x="4" y="2"/>
                  </a:lnTo>
                  <a:lnTo>
                    <a:pt x="0" y="2"/>
                  </a:lnTo>
                  <a:lnTo>
                    <a:pt x="0" y="4"/>
                  </a:lnTo>
                  <a:lnTo>
                    <a:pt x="5" y="38"/>
                  </a:lnTo>
                  <a:lnTo>
                    <a:pt x="7" y="40"/>
                  </a:lnTo>
                  <a:lnTo>
                    <a:pt x="11" y="42"/>
                  </a:lnTo>
                  <a:lnTo>
                    <a:pt x="12" y="43"/>
                  </a:lnTo>
                  <a:lnTo>
                    <a:pt x="14" y="43"/>
                  </a:lnTo>
                  <a:lnTo>
                    <a:pt x="16" y="42"/>
                  </a:lnTo>
                  <a:lnTo>
                    <a:pt x="19" y="40"/>
                  </a:lnTo>
                  <a:lnTo>
                    <a:pt x="19" y="38"/>
                  </a:lnTo>
                  <a:lnTo>
                    <a:pt x="19" y="37"/>
                  </a:lnTo>
                  <a:lnTo>
                    <a:pt x="14" y="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89292" name="Freeform 204"/>
            <p:cNvSpPr>
              <a:spLocks/>
            </p:cNvSpPr>
            <p:nvPr/>
          </p:nvSpPr>
          <p:spPr bwMode="auto">
            <a:xfrm>
              <a:off x="481" y="3027"/>
              <a:ext cx="10" cy="20"/>
            </a:xfrm>
            <a:custGeom>
              <a:avLst/>
              <a:gdLst>
                <a:gd name="T0" fmla="*/ 14 w 19"/>
                <a:gd name="T1" fmla="*/ 1 h 41"/>
                <a:gd name="T2" fmla="*/ 12 w 19"/>
                <a:gd name="T3" fmla="*/ 0 h 41"/>
                <a:gd name="T4" fmla="*/ 10 w 19"/>
                <a:gd name="T5" fmla="*/ 0 h 41"/>
                <a:gd name="T6" fmla="*/ 7 w 19"/>
                <a:gd name="T7" fmla="*/ 0 h 41"/>
                <a:gd name="T8" fmla="*/ 5 w 19"/>
                <a:gd name="T9" fmla="*/ 0 h 41"/>
                <a:gd name="T10" fmla="*/ 3 w 19"/>
                <a:gd name="T11" fmla="*/ 0 h 41"/>
                <a:gd name="T12" fmla="*/ 0 w 19"/>
                <a:gd name="T13" fmla="*/ 0 h 41"/>
                <a:gd name="T14" fmla="*/ 0 w 19"/>
                <a:gd name="T15" fmla="*/ 1 h 41"/>
                <a:gd name="T16" fmla="*/ 0 w 19"/>
                <a:gd name="T17" fmla="*/ 3 h 41"/>
                <a:gd name="T18" fmla="*/ 5 w 19"/>
                <a:gd name="T19" fmla="*/ 37 h 41"/>
                <a:gd name="T20" fmla="*/ 5 w 19"/>
                <a:gd name="T21" fmla="*/ 37 h 41"/>
                <a:gd name="T22" fmla="*/ 7 w 19"/>
                <a:gd name="T23" fmla="*/ 41 h 41"/>
                <a:gd name="T24" fmla="*/ 10 w 19"/>
                <a:gd name="T25" fmla="*/ 41 h 41"/>
                <a:gd name="T26" fmla="*/ 12 w 19"/>
                <a:gd name="T27" fmla="*/ 41 h 41"/>
                <a:gd name="T28" fmla="*/ 14 w 19"/>
                <a:gd name="T29" fmla="*/ 41 h 41"/>
                <a:gd name="T30" fmla="*/ 17 w 19"/>
                <a:gd name="T31" fmla="*/ 37 h 41"/>
                <a:gd name="T32" fmla="*/ 19 w 19"/>
                <a:gd name="T33" fmla="*/ 37 h 41"/>
                <a:gd name="T34" fmla="*/ 19 w 19"/>
                <a:gd name="T35" fmla="*/ 36 h 41"/>
                <a:gd name="T36" fmla="*/ 14 w 19"/>
                <a:gd name="T37" fmla="*/ 1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9" h="41">
                  <a:moveTo>
                    <a:pt x="14" y="1"/>
                  </a:moveTo>
                  <a:lnTo>
                    <a:pt x="12" y="0"/>
                  </a:lnTo>
                  <a:lnTo>
                    <a:pt x="10" y="0"/>
                  </a:lnTo>
                  <a:lnTo>
                    <a:pt x="7" y="0"/>
                  </a:lnTo>
                  <a:lnTo>
                    <a:pt x="5" y="0"/>
                  </a:lnTo>
                  <a:lnTo>
                    <a:pt x="3" y="0"/>
                  </a:lnTo>
                  <a:lnTo>
                    <a:pt x="0" y="0"/>
                  </a:lnTo>
                  <a:lnTo>
                    <a:pt x="0" y="1"/>
                  </a:lnTo>
                  <a:lnTo>
                    <a:pt x="0" y="3"/>
                  </a:lnTo>
                  <a:lnTo>
                    <a:pt x="5" y="37"/>
                  </a:lnTo>
                  <a:lnTo>
                    <a:pt x="5" y="37"/>
                  </a:lnTo>
                  <a:lnTo>
                    <a:pt x="7" y="41"/>
                  </a:lnTo>
                  <a:lnTo>
                    <a:pt x="10" y="41"/>
                  </a:lnTo>
                  <a:lnTo>
                    <a:pt x="12" y="41"/>
                  </a:lnTo>
                  <a:lnTo>
                    <a:pt x="14" y="41"/>
                  </a:lnTo>
                  <a:lnTo>
                    <a:pt x="17" y="37"/>
                  </a:lnTo>
                  <a:lnTo>
                    <a:pt x="19" y="37"/>
                  </a:lnTo>
                  <a:lnTo>
                    <a:pt x="19" y="36"/>
                  </a:lnTo>
                  <a:lnTo>
                    <a:pt x="14" y="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89293" name="Freeform 205"/>
            <p:cNvSpPr>
              <a:spLocks/>
            </p:cNvSpPr>
            <p:nvPr/>
          </p:nvSpPr>
          <p:spPr bwMode="auto">
            <a:xfrm>
              <a:off x="485" y="3056"/>
              <a:ext cx="10" cy="21"/>
            </a:xfrm>
            <a:custGeom>
              <a:avLst/>
              <a:gdLst>
                <a:gd name="T0" fmla="*/ 14 w 19"/>
                <a:gd name="T1" fmla="*/ 4 h 41"/>
                <a:gd name="T2" fmla="*/ 14 w 19"/>
                <a:gd name="T3" fmla="*/ 2 h 41"/>
                <a:gd name="T4" fmla="*/ 12 w 19"/>
                <a:gd name="T5" fmla="*/ 0 h 41"/>
                <a:gd name="T6" fmla="*/ 10 w 19"/>
                <a:gd name="T7" fmla="*/ 0 h 41"/>
                <a:gd name="T8" fmla="*/ 7 w 19"/>
                <a:gd name="T9" fmla="*/ 0 h 41"/>
                <a:gd name="T10" fmla="*/ 5 w 19"/>
                <a:gd name="T11" fmla="*/ 0 h 41"/>
                <a:gd name="T12" fmla="*/ 3 w 19"/>
                <a:gd name="T13" fmla="*/ 2 h 41"/>
                <a:gd name="T14" fmla="*/ 0 w 19"/>
                <a:gd name="T15" fmla="*/ 4 h 41"/>
                <a:gd name="T16" fmla="*/ 0 w 19"/>
                <a:gd name="T17" fmla="*/ 5 h 41"/>
                <a:gd name="T18" fmla="*/ 5 w 19"/>
                <a:gd name="T19" fmla="*/ 40 h 41"/>
                <a:gd name="T20" fmla="*/ 7 w 19"/>
                <a:gd name="T21" fmla="*/ 40 h 41"/>
                <a:gd name="T22" fmla="*/ 10 w 19"/>
                <a:gd name="T23" fmla="*/ 41 h 41"/>
                <a:gd name="T24" fmla="*/ 12 w 19"/>
                <a:gd name="T25" fmla="*/ 41 h 41"/>
                <a:gd name="T26" fmla="*/ 14 w 19"/>
                <a:gd name="T27" fmla="*/ 41 h 41"/>
                <a:gd name="T28" fmla="*/ 17 w 19"/>
                <a:gd name="T29" fmla="*/ 41 h 41"/>
                <a:gd name="T30" fmla="*/ 19 w 19"/>
                <a:gd name="T31" fmla="*/ 40 h 41"/>
                <a:gd name="T32" fmla="*/ 19 w 19"/>
                <a:gd name="T33" fmla="*/ 40 h 41"/>
                <a:gd name="T34" fmla="*/ 19 w 19"/>
                <a:gd name="T35" fmla="*/ 38 h 41"/>
                <a:gd name="T36" fmla="*/ 14 w 19"/>
                <a:gd name="T37" fmla="*/ 4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9" h="41">
                  <a:moveTo>
                    <a:pt x="14" y="4"/>
                  </a:moveTo>
                  <a:lnTo>
                    <a:pt x="14" y="2"/>
                  </a:lnTo>
                  <a:lnTo>
                    <a:pt x="12" y="0"/>
                  </a:lnTo>
                  <a:lnTo>
                    <a:pt x="10" y="0"/>
                  </a:lnTo>
                  <a:lnTo>
                    <a:pt x="7" y="0"/>
                  </a:lnTo>
                  <a:lnTo>
                    <a:pt x="5" y="0"/>
                  </a:lnTo>
                  <a:lnTo>
                    <a:pt x="3" y="2"/>
                  </a:lnTo>
                  <a:lnTo>
                    <a:pt x="0" y="4"/>
                  </a:lnTo>
                  <a:lnTo>
                    <a:pt x="0" y="5"/>
                  </a:lnTo>
                  <a:lnTo>
                    <a:pt x="5" y="40"/>
                  </a:lnTo>
                  <a:lnTo>
                    <a:pt x="7" y="40"/>
                  </a:lnTo>
                  <a:lnTo>
                    <a:pt x="10" y="41"/>
                  </a:lnTo>
                  <a:lnTo>
                    <a:pt x="12" y="41"/>
                  </a:lnTo>
                  <a:lnTo>
                    <a:pt x="14" y="41"/>
                  </a:lnTo>
                  <a:lnTo>
                    <a:pt x="17" y="41"/>
                  </a:lnTo>
                  <a:lnTo>
                    <a:pt x="19" y="40"/>
                  </a:lnTo>
                  <a:lnTo>
                    <a:pt x="19" y="40"/>
                  </a:lnTo>
                  <a:lnTo>
                    <a:pt x="19" y="38"/>
                  </a:lnTo>
                  <a:lnTo>
                    <a:pt x="14" y="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89294" name="Freeform 206"/>
            <p:cNvSpPr>
              <a:spLocks/>
            </p:cNvSpPr>
            <p:nvPr/>
          </p:nvSpPr>
          <p:spPr bwMode="auto">
            <a:xfrm>
              <a:off x="490" y="3085"/>
              <a:ext cx="9" cy="22"/>
            </a:xfrm>
            <a:custGeom>
              <a:avLst/>
              <a:gdLst>
                <a:gd name="T0" fmla="*/ 14 w 18"/>
                <a:gd name="T1" fmla="*/ 5 h 43"/>
                <a:gd name="T2" fmla="*/ 11 w 18"/>
                <a:gd name="T3" fmla="*/ 3 h 43"/>
                <a:gd name="T4" fmla="*/ 9 w 18"/>
                <a:gd name="T5" fmla="*/ 1 h 43"/>
                <a:gd name="T6" fmla="*/ 7 w 18"/>
                <a:gd name="T7" fmla="*/ 0 h 43"/>
                <a:gd name="T8" fmla="*/ 4 w 18"/>
                <a:gd name="T9" fmla="*/ 0 h 43"/>
                <a:gd name="T10" fmla="*/ 2 w 18"/>
                <a:gd name="T11" fmla="*/ 1 h 43"/>
                <a:gd name="T12" fmla="*/ 0 w 18"/>
                <a:gd name="T13" fmla="*/ 3 h 43"/>
                <a:gd name="T14" fmla="*/ 0 w 18"/>
                <a:gd name="T15" fmla="*/ 5 h 43"/>
                <a:gd name="T16" fmla="*/ 0 w 18"/>
                <a:gd name="T17" fmla="*/ 7 h 43"/>
                <a:gd name="T18" fmla="*/ 4 w 18"/>
                <a:gd name="T19" fmla="*/ 41 h 43"/>
                <a:gd name="T20" fmla="*/ 4 w 18"/>
                <a:gd name="T21" fmla="*/ 43 h 43"/>
                <a:gd name="T22" fmla="*/ 7 w 18"/>
                <a:gd name="T23" fmla="*/ 43 h 43"/>
                <a:gd name="T24" fmla="*/ 9 w 18"/>
                <a:gd name="T25" fmla="*/ 43 h 43"/>
                <a:gd name="T26" fmla="*/ 11 w 18"/>
                <a:gd name="T27" fmla="*/ 43 h 43"/>
                <a:gd name="T28" fmla="*/ 14 w 18"/>
                <a:gd name="T29" fmla="*/ 43 h 43"/>
                <a:gd name="T30" fmla="*/ 16 w 18"/>
                <a:gd name="T31" fmla="*/ 43 h 43"/>
                <a:gd name="T32" fmla="*/ 18 w 18"/>
                <a:gd name="T33" fmla="*/ 41 h 43"/>
                <a:gd name="T34" fmla="*/ 18 w 18"/>
                <a:gd name="T35" fmla="*/ 39 h 43"/>
                <a:gd name="T36" fmla="*/ 14 w 18"/>
                <a:gd name="T37" fmla="*/ 5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8" h="43">
                  <a:moveTo>
                    <a:pt x="14" y="5"/>
                  </a:moveTo>
                  <a:lnTo>
                    <a:pt x="11" y="3"/>
                  </a:lnTo>
                  <a:lnTo>
                    <a:pt x="9" y="1"/>
                  </a:lnTo>
                  <a:lnTo>
                    <a:pt x="7" y="0"/>
                  </a:lnTo>
                  <a:lnTo>
                    <a:pt x="4" y="0"/>
                  </a:lnTo>
                  <a:lnTo>
                    <a:pt x="2" y="1"/>
                  </a:lnTo>
                  <a:lnTo>
                    <a:pt x="0" y="3"/>
                  </a:lnTo>
                  <a:lnTo>
                    <a:pt x="0" y="5"/>
                  </a:lnTo>
                  <a:lnTo>
                    <a:pt x="0" y="7"/>
                  </a:lnTo>
                  <a:lnTo>
                    <a:pt x="4" y="41"/>
                  </a:lnTo>
                  <a:lnTo>
                    <a:pt x="4" y="43"/>
                  </a:lnTo>
                  <a:lnTo>
                    <a:pt x="7" y="43"/>
                  </a:lnTo>
                  <a:lnTo>
                    <a:pt x="9" y="43"/>
                  </a:lnTo>
                  <a:lnTo>
                    <a:pt x="11" y="43"/>
                  </a:lnTo>
                  <a:lnTo>
                    <a:pt x="14" y="43"/>
                  </a:lnTo>
                  <a:lnTo>
                    <a:pt x="16" y="43"/>
                  </a:lnTo>
                  <a:lnTo>
                    <a:pt x="18" y="41"/>
                  </a:lnTo>
                  <a:lnTo>
                    <a:pt x="18" y="39"/>
                  </a:lnTo>
                  <a:lnTo>
                    <a:pt x="14" y="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89295" name="Freeform 207"/>
            <p:cNvSpPr>
              <a:spLocks/>
            </p:cNvSpPr>
            <p:nvPr/>
          </p:nvSpPr>
          <p:spPr bwMode="auto">
            <a:xfrm>
              <a:off x="494" y="3115"/>
              <a:ext cx="8" cy="22"/>
            </a:xfrm>
            <a:custGeom>
              <a:avLst/>
              <a:gdLst>
                <a:gd name="T0" fmla="*/ 14 w 18"/>
                <a:gd name="T1" fmla="*/ 5 h 43"/>
                <a:gd name="T2" fmla="*/ 14 w 18"/>
                <a:gd name="T3" fmla="*/ 3 h 43"/>
                <a:gd name="T4" fmla="*/ 11 w 18"/>
                <a:gd name="T5" fmla="*/ 2 h 43"/>
                <a:gd name="T6" fmla="*/ 9 w 18"/>
                <a:gd name="T7" fmla="*/ 0 h 43"/>
                <a:gd name="T8" fmla="*/ 7 w 18"/>
                <a:gd name="T9" fmla="*/ 0 h 43"/>
                <a:gd name="T10" fmla="*/ 4 w 18"/>
                <a:gd name="T11" fmla="*/ 2 h 43"/>
                <a:gd name="T12" fmla="*/ 2 w 18"/>
                <a:gd name="T13" fmla="*/ 3 h 43"/>
                <a:gd name="T14" fmla="*/ 0 w 18"/>
                <a:gd name="T15" fmla="*/ 5 h 43"/>
                <a:gd name="T16" fmla="*/ 0 w 18"/>
                <a:gd name="T17" fmla="*/ 7 h 43"/>
                <a:gd name="T18" fmla="*/ 4 w 18"/>
                <a:gd name="T19" fmla="*/ 39 h 43"/>
                <a:gd name="T20" fmla="*/ 7 w 18"/>
                <a:gd name="T21" fmla="*/ 41 h 43"/>
                <a:gd name="T22" fmla="*/ 9 w 18"/>
                <a:gd name="T23" fmla="*/ 43 h 43"/>
                <a:gd name="T24" fmla="*/ 11 w 18"/>
                <a:gd name="T25" fmla="*/ 43 h 43"/>
                <a:gd name="T26" fmla="*/ 14 w 18"/>
                <a:gd name="T27" fmla="*/ 43 h 43"/>
                <a:gd name="T28" fmla="*/ 16 w 18"/>
                <a:gd name="T29" fmla="*/ 43 h 43"/>
                <a:gd name="T30" fmla="*/ 18 w 18"/>
                <a:gd name="T31" fmla="*/ 41 h 43"/>
                <a:gd name="T32" fmla="*/ 18 w 18"/>
                <a:gd name="T33" fmla="*/ 39 h 43"/>
                <a:gd name="T34" fmla="*/ 18 w 18"/>
                <a:gd name="T35" fmla="*/ 39 h 43"/>
                <a:gd name="T36" fmla="*/ 14 w 18"/>
                <a:gd name="T37" fmla="*/ 5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8" h="43">
                  <a:moveTo>
                    <a:pt x="14" y="5"/>
                  </a:moveTo>
                  <a:lnTo>
                    <a:pt x="14" y="3"/>
                  </a:lnTo>
                  <a:lnTo>
                    <a:pt x="11" y="2"/>
                  </a:lnTo>
                  <a:lnTo>
                    <a:pt x="9" y="0"/>
                  </a:lnTo>
                  <a:lnTo>
                    <a:pt x="7" y="0"/>
                  </a:lnTo>
                  <a:lnTo>
                    <a:pt x="4" y="2"/>
                  </a:lnTo>
                  <a:lnTo>
                    <a:pt x="2" y="3"/>
                  </a:lnTo>
                  <a:lnTo>
                    <a:pt x="0" y="5"/>
                  </a:lnTo>
                  <a:lnTo>
                    <a:pt x="0" y="7"/>
                  </a:lnTo>
                  <a:lnTo>
                    <a:pt x="4" y="39"/>
                  </a:lnTo>
                  <a:lnTo>
                    <a:pt x="7" y="41"/>
                  </a:lnTo>
                  <a:lnTo>
                    <a:pt x="9" y="43"/>
                  </a:lnTo>
                  <a:lnTo>
                    <a:pt x="11" y="43"/>
                  </a:lnTo>
                  <a:lnTo>
                    <a:pt x="14" y="43"/>
                  </a:lnTo>
                  <a:lnTo>
                    <a:pt x="16" y="43"/>
                  </a:lnTo>
                  <a:lnTo>
                    <a:pt x="18" y="41"/>
                  </a:lnTo>
                  <a:lnTo>
                    <a:pt x="18" y="39"/>
                  </a:lnTo>
                  <a:lnTo>
                    <a:pt x="18" y="39"/>
                  </a:lnTo>
                  <a:lnTo>
                    <a:pt x="14" y="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89296" name="Freeform 208"/>
            <p:cNvSpPr>
              <a:spLocks/>
            </p:cNvSpPr>
            <p:nvPr/>
          </p:nvSpPr>
          <p:spPr bwMode="auto">
            <a:xfrm>
              <a:off x="498" y="3146"/>
              <a:ext cx="9" cy="21"/>
            </a:xfrm>
            <a:custGeom>
              <a:avLst/>
              <a:gdLst>
                <a:gd name="T0" fmla="*/ 14 w 18"/>
                <a:gd name="T1" fmla="*/ 5 h 43"/>
                <a:gd name="T2" fmla="*/ 12 w 18"/>
                <a:gd name="T3" fmla="*/ 2 h 43"/>
                <a:gd name="T4" fmla="*/ 9 w 18"/>
                <a:gd name="T5" fmla="*/ 2 h 43"/>
                <a:gd name="T6" fmla="*/ 7 w 18"/>
                <a:gd name="T7" fmla="*/ 0 h 43"/>
                <a:gd name="T8" fmla="*/ 5 w 18"/>
                <a:gd name="T9" fmla="*/ 0 h 43"/>
                <a:gd name="T10" fmla="*/ 2 w 18"/>
                <a:gd name="T11" fmla="*/ 2 h 43"/>
                <a:gd name="T12" fmla="*/ 0 w 18"/>
                <a:gd name="T13" fmla="*/ 2 h 43"/>
                <a:gd name="T14" fmla="*/ 0 w 18"/>
                <a:gd name="T15" fmla="*/ 5 h 43"/>
                <a:gd name="T16" fmla="*/ 0 w 18"/>
                <a:gd name="T17" fmla="*/ 5 h 43"/>
                <a:gd name="T18" fmla="*/ 5 w 18"/>
                <a:gd name="T19" fmla="*/ 40 h 43"/>
                <a:gd name="T20" fmla="*/ 7 w 18"/>
                <a:gd name="T21" fmla="*/ 41 h 43"/>
                <a:gd name="T22" fmla="*/ 9 w 18"/>
                <a:gd name="T23" fmla="*/ 43 h 43"/>
                <a:gd name="T24" fmla="*/ 12 w 18"/>
                <a:gd name="T25" fmla="*/ 43 h 43"/>
                <a:gd name="T26" fmla="*/ 14 w 18"/>
                <a:gd name="T27" fmla="*/ 41 h 43"/>
                <a:gd name="T28" fmla="*/ 16 w 18"/>
                <a:gd name="T29" fmla="*/ 40 h 43"/>
                <a:gd name="T30" fmla="*/ 16 w 18"/>
                <a:gd name="T31" fmla="*/ 38 h 43"/>
                <a:gd name="T32" fmla="*/ 18 w 18"/>
                <a:gd name="T33" fmla="*/ 38 h 43"/>
                <a:gd name="T34" fmla="*/ 14 w 18"/>
                <a:gd name="T35" fmla="*/ 5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8" h="43">
                  <a:moveTo>
                    <a:pt x="14" y="5"/>
                  </a:moveTo>
                  <a:lnTo>
                    <a:pt x="12" y="2"/>
                  </a:lnTo>
                  <a:lnTo>
                    <a:pt x="9" y="2"/>
                  </a:lnTo>
                  <a:lnTo>
                    <a:pt x="7" y="0"/>
                  </a:lnTo>
                  <a:lnTo>
                    <a:pt x="5" y="0"/>
                  </a:lnTo>
                  <a:lnTo>
                    <a:pt x="2" y="2"/>
                  </a:lnTo>
                  <a:lnTo>
                    <a:pt x="0" y="2"/>
                  </a:lnTo>
                  <a:lnTo>
                    <a:pt x="0" y="5"/>
                  </a:lnTo>
                  <a:lnTo>
                    <a:pt x="0" y="5"/>
                  </a:lnTo>
                  <a:lnTo>
                    <a:pt x="5" y="40"/>
                  </a:lnTo>
                  <a:lnTo>
                    <a:pt x="7" y="41"/>
                  </a:lnTo>
                  <a:lnTo>
                    <a:pt x="9" y="43"/>
                  </a:lnTo>
                  <a:lnTo>
                    <a:pt x="12" y="43"/>
                  </a:lnTo>
                  <a:lnTo>
                    <a:pt x="14" y="41"/>
                  </a:lnTo>
                  <a:lnTo>
                    <a:pt x="16" y="40"/>
                  </a:lnTo>
                  <a:lnTo>
                    <a:pt x="16" y="38"/>
                  </a:lnTo>
                  <a:lnTo>
                    <a:pt x="18" y="38"/>
                  </a:lnTo>
                  <a:lnTo>
                    <a:pt x="14" y="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89297" name="Freeform 209"/>
            <p:cNvSpPr>
              <a:spLocks/>
            </p:cNvSpPr>
            <p:nvPr/>
          </p:nvSpPr>
          <p:spPr bwMode="auto">
            <a:xfrm>
              <a:off x="502" y="3176"/>
              <a:ext cx="8" cy="21"/>
            </a:xfrm>
            <a:custGeom>
              <a:avLst/>
              <a:gdLst>
                <a:gd name="T0" fmla="*/ 14 w 18"/>
                <a:gd name="T1" fmla="*/ 2 h 43"/>
                <a:gd name="T2" fmla="*/ 14 w 18"/>
                <a:gd name="T3" fmla="*/ 2 h 43"/>
                <a:gd name="T4" fmla="*/ 11 w 18"/>
                <a:gd name="T5" fmla="*/ 0 h 43"/>
                <a:gd name="T6" fmla="*/ 9 w 18"/>
                <a:gd name="T7" fmla="*/ 0 h 43"/>
                <a:gd name="T8" fmla="*/ 7 w 18"/>
                <a:gd name="T9" fmla="*/ 0 h 43"/>
                <a:gd name="T10" fmla="*/ 5 w 18"/>
                <a:gd name="T11" fmla="*/ 0 h 43"/>
                <a:gd name="T12" fmla="*/ 2 w 18"/>
                <a:gd name="T13" fmla="*/ 2 h 43"/>
                <a:gd name="T14" fmla="*/ 0 w 18"/>
                <a:gd name="T15" fmla="*/ 2 h 43"/>
                <a:gd name="T16" fmla="*/ 0 w 18"/>
                <a:gd name="T17" fmla="*/ 4 h 43"/>
                <a:gd name="T18" fmla="*/ 5 w 18"/>
                <a:gd name="T19" fmla="*/ 38 h 43"/>
                <a:gd name="T20" fmla="*/ 7 w 18"/>
                <a:gd name="T21" fmla="*/ 40 h 43"/>
                <a:gd name="T22" fmla="*/ 9 w 18"/>
                <a:gd name="T23" fmla="*/ 42 h 43"/>
                <a:gd name="T24" fmla="*/ 11 w 18"/>
                <a:gd name="T25" fmla="*/ 43 h 43"/>
                <a:gd name="T26" fmla="*/ 14 w 18"/>
                <a:gd name="T27" fmla="*/ 43 h 43"/>
                <a:gd name="T28" fmla="*/ 16 w 18"/>
                <a:gd name="T29" fmla="*/ 42 h 43"/>
                <a:gd name="T30" fmla="*/ 18 w 18"/>
                <a:gd name="T31" fmla="*/ 40 h 43"/>
                <a:gd name="T32" fmla="*/ 18 w 18"/>
                <a:gd name="T33" fmla="*/ 38 h 43"/>
                <a:gd name="T34" fmla="*/ 18 w 18"/>
                <a:gd name="T35" fmla="*/ 37 h 43"/>
                <a:gd name="T36" fmla="*/ 14 w 18"/>
                <a:gd name="T37" fmla="*/ 2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8" h="43">
                  <a:moveTo>
                    <a:pt x="14" y="2"/>
                  </a:moveTo>
                  <a:lnTo>
                    <a:pt x="14" y="2"/>
                  </a:lnTo>
                  <a:lnTo>
                    <a:pt x="11" y="0"/>
                  </a:lnTo>
                  <a:lnTo>
                    <a:pt x="9" y="0"/>
                  </a:lnTo>
                  <a:lnTo>
                    <a:pt x="7" y="0"/>
                  </a:lnTo>
                  <a:lnTo>
                    <a:pt x="5" y="0"/>
                  </a:lnTo>
                  <a:lnTo>
                    <a:pt x="2" y="2"/>
                  </a:lnTo>
                  <a:lnTo>
                    <a:pt x="0" y="2"/>
                  </a:lnTo>
                  <a:lnTo>
                    <a:pt x="0" y="4"/>
                  </a:lnTo>
                  <a:lnTo>
                    <a:pt x="5" y="38"/>
                  </a:lnTo>
                  <a:lnTo>
                    <a:pt x="7" y="40"/>
                  </a:lnTo>
                  <a:lnTo>
                    <a:pt x="9" y="42"/>
                  </a:lnTo>
                  <a:lnTo>
                    <a:pt x="11" y="43"/>
                  </a:lnTo>
                  <a:lnTo>
                    <a:pt x="14" y="43"/>
                  </a:lnTo>
                  <a:lnTo>
                    <a:pt x="16" y="42"/>
                  </a:lnTo>
                  <a:lnTo>
                    <a:pt x="18" y="40"/>
                  </a:lnTo>
                  <a:lnTo>
                    <a:pt x="18" y="38"/>
                  </a:lnTo>
                  <a:lnTo>
                    <a:pt x="18" y="37"/>
                  </a:lnTo>
                  <a:lnTo>
                    <a:pt x="14" y="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89298" name="Freeform 210"/>
            <p:cNvSpPr>
              <a:spLocks/>
            </p:cNvSpPr>
            <p:nvPr/>
          </p:nvSpPr>
          <p:spPr bwMode="auto">
            <a:xfrm>
              <a:off x="506" y="3206"/>
              <a:ext cx="9" cy="21"/>
            </a:xfrm>
            <a:custGeom>
              <a:avLst/>
              <a:gdLst>
                <a:gd name="T0" fmla="*/ 14 w 19"/>
                <a:gd name="T1" fmla="*/ 1 h 43"/>
                <a:gd name="T2" fmla="*/ 12 w 19"/>
                <a:gd name="T3" fmla="*/ 0 h 43"/>
                <a:gd name="T4" fmla="*/ 10 w 19"/>
                <a:gd name="T5" fmla="*/ 0 h 43"/>
                <a:gd name="T6" fmla="*/ 7 w 19"/>
                <a:gd name="T7" fmla="*/ 0 h 43"/>
                <a:gd name="T8" fmla="*/ 5 w 19"/>
                <a:gd name="T9" fmla="*/ 0 h 43"/>
                <a:gd name="T10" fmla="*/ 3 w 19"/>
                <a:gd name="T11" fmla="*/ 0 h 43"/>
                <a:gd name="T12" fmla="*/ 0 w 19"/>
                <a:gd name="T13" fmla="*/ 0 h 43"/>
                <a:gd name="T14" fmla="*/ 0 w 19"/>
                <a:gd name="T15" fmla="*/ 1 h 43"/>
                <a:gd name="T16" fmla="*/ 0 w 19"/>
                <a:gd name="T17" fmla="*/ 3 h 43"/>
                <a:gd name="T18" fmla="*/ 5 w 19"/>
                <a:gd name="T19" fmla="*/ 38 h 43"/>
                <a:gd name="T20" fmla="*/ 5 w 19"/>
                <a:gd name="T21" fmla="*/ 39 h 43"/>
                <a:gd name="T22" fmla="*/ 7 w 19"/>
                <a:gd name="T23" fmla="*/ 41 h 43"/>
                <a:gd name="T24" fmla="*/ 10 w 19"/>
                <a:gd name="T25" fmla="*/ 43 h 43"/>
                <a:gd name="T26" fmla="*/ 12 w 19"/>
                <a:gd name="T27" fmla="*/ 43 h 43"/>
                <a:gd name="T28" fmla="*/ 14 w 19"/>
                <a:gd name="T29" fmla="*/ 41 h 43"/>
                <a:gd name="T30" fmla="*/ 17 w 19"/>
                <a:gd name="T31" fmla="*/ 39 h 43"/>
                <a:gd name="T32" fmla="*/ 19 w 19"/>
                <a:gd name="T33" fmla="*/ 38 h 43"/>
                <a:gd name="T34" fmla="*/ 19 w 19"/>
                <a:gd name="T35" fmla="*/ 36 h 43"/>
                <a:gd name="T36" fmla="*/ 14 w 19"/>
                <a:gd name="T37" fmla="*/ 1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9" h="43">
                  <a:moveTo>
                    <a:pt x="14" y="1"/>
                  </a:moveTo>
                  <a:lnTo>
                    <a:pt x="12" y="0"/>
                  </a:lnTo>
                  <a:lnTo>
                    <a:pt x="10" y="0"/>
                  </a:lnTo>
                  <a:lnTo>
                    <a:pt x="7" y="0"/>
                  </a:lnTo>
                  <a:lnTo>
                    <a:pt x="5" y="0"/>
                  </a:lnTo>
                  <a:lnTo>
                    <a:pt x="3" y="0"/>
                  </a:lnTo>
                  <a:lnTo>
                    <a:pt x="0" y="0"/>
                  </a:lnTo>
                  <a:lnTo>
                    <a:pt x="0" y="1"/>
                  </a:lnTo>
                  <a:lnTo>
                    <a:pt x="0" y="3"/>
                  </a:lnTo>
                  <a:lnTo>
                    <a:pt x="5" y="38"/>
                  </a:lnTo>
                  <a:lnTo>
                    <a:pt x="5" y="39"/>
                  </a:lnTo>
                  <a:lnTo>
                    <a:pt x="7" y="41"/>
                  </a:lnTo>
                  <a:lnTo>
                    <a:pt x="10" y="43"/>
                  </a:lnTo>
                  <a:lnTo>
                    <a:pt x="12" y="43"/>
                  </a:lnTo>
                  <a:lnTo>
                    <a:pt x="14" y="41"/>
                  </a:lnTo>
                  <a:lnTo>
                    <a:pt x="17" y="39"/>
                  </a:lnTo>
                  <a:lnTo>
                    <a:pt x="19" y="38"/>
                  </a:lnTo>
                  <a:lnTo>
                    <a:pt x="19" y="36"/>
                  </a:lnTo>
                  <a:lnTo>
                    <a:pt x="14" y="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89299" name="Freeform 211"/>
            <p:cNvSpPr>
              <a:spLocks/>
            </p:cNvSpPr>
            <p:nvPr/>
          </p:nvSpPr>
          <p:spPr bwMode="auto">
            <a:xfrm>
              <a:off x="509" y="3236"/>
              <a:ext cx="10" cy="21"/>
            </a:xfrm>
            <a:custGeom>
              <a:avLst/>
              <a:gdLst>
                <a:gd name="T0" fmla="*/ 14 w 19"/>
                <a:gd name="T1" fmla="*/ 2 h 41"/>
                <a:gd name="T2" fmla="*/ 14 w 19"/>
                <a:gd name="T3" fmla="*/ 0 h 41"/>
                <a:gd name="T4" fmla="*/ 12 w 19"/>
                <a:gd name="T5" fmla="*/ 0 h 41"/>
                <a:gd name="T6" fmla="*/ 8 w 19"/>
                <a:gd name="T7" fmla="*/ 0 h 41"/>
                <a:gd name="T8" fmla="*/ 7 w 19"/>
                <a:gd name="T9" fmla="*/ 0 h 41"/>
                <a:gd name="T10" fmla="*/ 5 w 19"/>
                <a:gd name="T11" fmla="*/ 0 h 41"/>
                <a:gd name="T12" fmla="*/ 2 w 19"/>
                <a:gd name="T13" fmla="*/ 0 h 41"/>
                <a:gd name="T14" fmla="*/ 0 w 19"/>
                <a:gd name="T15" fmla="*/ 2 h 41"/>
                <a:gd name="T16" fmla="*/ 0 w 19"/>
                <a:gd name="T17" fmla="*/ 3 h 41"/>
                <a:gd name="T18" fmla="*/ 5 w 19"/>
                <a:gd name="T19" fmla="*/ 38 h 41"/>
                <a:gd name="T20" fmla="*/ 7 w 19"/>
                <a:gd name="T21" fmla="*/ 39 h 41"/>
                <a:gd name="T22" fmla="*/ 8 w 19"/>
                <a:gd name="T23" fmla="*/ 39 h 41"/>
                <a:gd name="T24" fmla="*/ 12 w 19"/>
                <a:gd name="T25" fmla="*/ 41 h 41"/>
                <a:gd name="T26" fmla="*/ 14 w 19"/>
                <a:gd name="T27" fmla="*/ 41 h 41"/>
                <a:gd name="T28" fmla="*/ 15 w 19"/>
                <a:gd name="T29" fmla="*/ 39 h 41"/>
                <a:gd name="T30" fmla="*/ 19 w 19"/>
                <a:gd name="T31" fmla="*/ 39 h 41"/>
                <a:gd name="T32" fmla="*/ 19 w 19"/>
                <a:gd name="T33" fmla="*/ 38 h 41"/>
                <a:gd name="T34" fmla="*/ 19 w 19"/>
                <a:gd name="T35" fmla="*/ 36 h 41"/>
                <a:gd name="T36" fmla="*/ 14 w 19"/>
                <a:gd name="T37" fmla="*/ 2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9" h="41">
                  <a:moveTo>
                    <a:pt x="14" y="2"/>
                  </a:moveTo>
                  <a:lnTo>
                    <a:pt x="14" y="0"/>
                  </a:lnTo>
                  <a:lnTo>
                    <a:pt x="12" y="0"/>
                  </a:lnTo>
                  <a:lnTo>
                    <a:pt x="8" y="0"/>
                  </a:lnTo>
                  <a:lnTo>
                    <a:pt x="7" y="0"/>
                  </a:lnTo>
                  <a:lnTo>
                    <a:pt x="5" y="0"/>
                  </a:lnTo>
                  <a:lnTo>
                    <a:pt x="2" y="0"/>
                  </a:lnTo>
                  <a:lnTo>
                    <a:pt x="0" y="2"/>
                  </a:lnTo>
                  <a:lnTo>
                    <a:pt x="0" y="3"/>
                  </a:lnTo>
                  <a:lnTo>
                    <a:pt x="5" y="38"/>
                  </a:lnTo>
                  <a:lnTo>
                    <a:pt x="7" y="39"/>
                  </a:lnTo>
                  <a:lnTo>
                    <a:pt x="8" y="39"/>
                  </a:lnTo>
                  <a:lnTo>
                    <a:pt x="12" y="41"/>
                  </a:lnTo>
                  <a:lnTo>
                    <a:pt x="14" y="41"/>
                  </a:lnTo>
                  <a:lnTo>
                    <a:pt x="15" y="39"/>
                  </a:lnTo>
                  <a:lnTo>
                    <a:pt x="19" y="39"/>
                  </a:lnTo>
                  <a:lnTo>
                    <a:pt x="19" y="38"/>
                  </a:lnTo>
                  <a:lnTo>
                    <a:pt x="19" y="36"/>
                  </a:lnTo>
                  <a:lnTo>
                    <a:pt x="14" y="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89300" name="Freeform 212"/>
            <p:cNvSpPr>
              <a:spLocks/>
            </p:cNvSpPr>
            <p:nvPr/>
          </p:nvSpPr>
          <p:spPr bwMode="auto">
            <a:xfrm>
              <a:off x="515" y="3266"/>
              <a:ext cx="8" cy="20"/>
            </a:xfrm>
            <a:custGeom>
              <a:avLst/>
              <a:gdLst>
                <a:gd name="T0" fmla="*/ 14 w 18"/>
                <a:gd name="T1" fmla="*/ 2 h 40"/>
                <a:gd name="T2" fmla="*/ 11 w 18"/>
                <a:gd name="T3" fmla="*/ 0 h 40"/>
                <a:gd name="T4" fmla="*/ 9 w 18"/>
                <a:gd name="T5" fmla="*/ 0 h 40"/>
                <a:gd name="T6" fmla="*/ 7 w 18"/>
                <a:gd name="T7" fmla="*/ 0 h 40"/>
                <a:gd name="T8" fmla="*/ 4 w 18"/>
                <a:gd name="T9" fmla="*/ 0 h 40"/>
                <a:gd name="T10" fmla="*/ 2 w 18"/>
                <a:gd name="T11" fmla="*/ 0 h 40"/>
                <a:gd name="T12" fmla="*/ 0 w 18"/>
                <a:gd name="T13" fmla="*/ 0 h 40"/>
                <a:gd name="T14" fmla="*/ 0 w 18"/>
                <a:gd name="T15" fmla="*/ 2 h 40"/>
                <a:gd name="T16" fmla="*/ 0 w 18"/>
                <a:gd name="T17" fmla="*/ 4 h 40"/>
                <a:gd name="T18" fmla="*/ 4 w 18"/>
                <a:gd name="T19" fmla="*/ 38 h 40"/>
                <a:gd name="T20" fmla="*/ 4 w 18"/>
                <a:gd name="T21" fmla="*/ 40 h 40"/>
                <a:gd name="T22" fmla="*/ 7 w 18"/>
                <a:gd name="T23" fmla="*/ 40 h 40"/>
                <a:gd name="T24" fmla="*/ 9 w 18"/>
                <a:gd name="T25" fmla="*/ 40 h 40"/>
                <a:gd name="T26" fmla="*/ 11 w 18"/>
                <a:gd name="T27" fmla="*/ 40 h 40"/>
                <a:gd name="T28" fmla="*/ 14 w 18"/>
                <a:gd name="T29" fmla="*/ 40 h 40"/>
                <a:gd name="T30" fmla="*/ 16 w 18"/>
                <a:gd name="T31" fmla="*/ 40 h 40"/>
                <a:gd name="T32" fmla="*/ 18 w 18"/>
                <a:gd name="T33" fmla="*/ 38 h 40"/>
                <a:gd name="T34" fmla="*/ 18 w 18"/>
                <a:gd name="T35" fmla="*/ 36 h 40"/>
                <a:gd name="T36" fmla="*/ 14 w 18"/>
                <a:gd name="T37" fmla="*/ 2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8" h="40">
                  <a:moveTo>
                    <a:pt x="14" y="2"/>
                  </a:moveTo>
                  <a:lnTo>
                    <a:pt x="11" y="0"/>
                  </a:lnTo>
                  <a:lnTo>
                    <a:pt x="9" y="0"/>
                  </a:lnTo>
                  <a:lnTo>
                    <a:pt x="7" y="0"/>
                  </a:lnTo>
                  <a:lnTo>
                    <a:pt x="4" y="0"/>
                  </a:lnTo>
                  <a:lnTo>
                    <a:pt x="2" y="0"/>
                  </a:lnTo>
                  <a:lnTo>
                    <a:pt x="0" y="0"/>
                  </a:lnTo>
                  <a:lnTo>
                    <a:pt x="0" y="2"/>
                  </a:lnTo>
                  <a:lnTo>
                    <a:pt x="0" y="4"/>
                  </a:lnTo>
                  <a:lnTo>
                    <a:pt x="4" y="38"/>
                  </a:lnTo>
                  <a:lnTo>
                    <a:pt x="4" y="40"/>
                  </a:lnTo>
                  <a:lnTo>
                    <a:pt x="7" y="40"/>
                  </a:lnTo>
                  <a:lnTo>
                    <a:pt x="9" y="40"/>
                  </a:lnTo>
                  <a:lnTo>
                    <a:pt x="11" y="40"/>
                  </a:lnTo>
                  <a:lnTo>
                    <a:pt x="14" y="40"/>
                  </a:lnTo>
                  <a:lnTo>
                    <a:pt x="16" y="40"/>
                  </a:lnTo>
                  <a:lnTo>
                    <a:pt x="18" y="38"/>
                  </a:lnTo>
                  <a:lnTo>
                    <a:pt x="18" y="36"/>
                  </a:lnTo>
                  <a:lnTo>
                    <a:pt x="14" y="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89301" name="Freeform 213"/>
            <p:cNvSpPr>
              <a:spLocks/>
            </p:cNvSpPr>
            <p:nvPr/>
          </p:nvSpPr>
          <p:spPr bwMode="auto">
            <a:xfrm>
              <a:off x="517" y="3294"/>
              <a:ext cx="10" cy="22"/>
            </a:xfrm>
            <a:custGeom>
              <a:avLst/>
              <a:gdLst>
                <a:gd name="T0" fmla="*/ 14 w 20"/>
                <a:gd name="T1" fmla="*/ 5 h 43"/>
                <a:gd name="T2" fmla="*/ 14 w 20"/>
                <a:gd name="T3" fmla="*/ 3 h 43"/>
                <a:gd name="T4" fmla="*/ 13 w 20"/>
                <a:gd name="T5" fmla="*/ 2 h 43"/>
                <a:gd name="T6" fmla="*/ 11 w 20"/>
                <a:gd name="T7" fmla="*/ 0 h 43"/>
                <a:gd name="T8" fmla="*/ 7 w 20"/>
                <a:gd name="T9" fmla="*/ 0 h 43"/>
                <a:gd name="T10" fmla="*/ 6 w 20"/>
                <a:gd name="T11" fmla="*/ 2 h 43"/>
                <a:gd name="T12" fmla="*/ 4 w 20"/>
                <a:gd name="T13" fmla="*/ 3 h 43"/>
                <a:gd name="T14" fmla="*/ 0 w 20"/>
                <a:gd name="T15" fmla="*/ 5 h 43"/>
                <a:gd name="T16" fmla="*/ 0 w 20"/>
                <a:gd name="T17" fmla="*/ 7 h 43"/>
                <a:gd name="T18" fmla="*/ 6 w 20"/>
                <a:gd name="T19" fmla="*/ 41 h 43"/>
                <a:gd name="T20" fmla="*/ 7 w 20"/>
                <a:gd name="T21" fmla="*/ 43 h 43"/>
                <a:gd name="T22" fmla="*/ 11 w 20"/>
                <a:gd name="T23" fmla="*/ 43 h 43"/>
                <a:gd name="T24" fmla="*/ 13 w 20"/>
                <a:gd name="T25" fmla="*/ 43 h 43"/>
                <a:gd name="T26" fmla="*/ 14 w 20"/>
                <a:gd name="T27" fmla="*/ 43 h 43"/>
                <a:gd name="T28" fmla="*/ 18 w 20"/>
                <a:gd name="T29" fmla="*/ 43 h 43"/>
                <a:gd name="T30" fmla="*/ 20 w 20"/>
                <a:gd name="T31" fmla="*/ 43 h 43"/>
                <a:gd name="T32" fmla="*/ 20 w 20"/>
                <a:gd name="T33" fmla="*/ 41 h 43"/>
                <a:gd name="T34" fmla="*/ 20 w 20"/>
                <a:gd name="T35" fmla="*/ 40 h 43"/>
                <a:gd name="T36" fmla="*/ 14 w 20"/>
                <a:gd name="T37" fmla="*/ 5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0" h="43">
                  <a:moveTo>
                    <a:pt x="14" y="5"/>
                  </a:moveTo>
                  <a:lnTo>
                    <a:pt x="14" y="3"/>
                  </a:lnTo>
                  <a:lnTo>
                    <a:pt x="13" y="2"/>
                  </a:lnTo>
                  <a:lnTo>
                    <a:pt x="11" y="0"/>
                  </a:lnTo>
                  <a:lnTo>
                    <a:pt x="7" y="0"/>
                  </a:lnTo>
                  <a:lnTo>
                    <a:pt x="6" y="2"/>
                  </a:lnTo>
                  <a:lnTo>
                    <a:pt x="4" y="3"/>
                  </a:lnTo>
                  <a:lnTo>
                    <a:pt x="0" y="5"/>
                  </a:lnTo>
                  <a:lnTo>
                    <a:pt x="0" y="7"/>
                  </a:lnTo>
                  <a:lnTo>
                    <a:pt x="6" y="41"/>
                  </a:lnTo>
                  <a:lnTo>
                    <a:pt x="7" y="43"/>
                  </a:lnTo>
                  <a:lnTo>
                    <a:pt x="11" y="43"/>
                  </a:lnTo>
                  <a:lnTo>
                    <a:pt x="13" y="43"/>
                  </a:lnTo>
                  <a:lnTo>
                    <a:pt x="14" y="43"/>
                  </a:lnTo>
                  <a:lnTo>
                    <a:pt x="18" y="43"/>
                  </a:lnTo>
                  <a:lnTo>
                    <a:pt x="20" y="43"/>
                  </a:lnTo>
                  <a:lnTo>
                    <a:pt x="20" y="41"/>
                  </a:lnTo>
                  <a:lnTo>
                    <a:pt x="20" y="40"/>
                  </a:lnTo>
                  <a:lnTo>
                    <a:pt x="14" y="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89302" name="Freeform 214"/>
            <p:cNvSpPr>
              <a:spLocks/>
            </p:cNvSpPr>
            <p:nvPr/>
          </p:nvSpPr>
          <p:spPr bwMode="auto">
            <a:xfrm>
              <a:off x="522" y="3325"/>
              <a:ext cx="10" cy="21"/>
            </a:xfrm>
            <a:custGeom>
              <a:avLst/>
              <a:gdLst>
                <a:gd name="T0" fmla="*/ 14 w 19"/>
                <a:gd name="T1" fmla="*/ 5 h 43"/>
                <a:gd name="T2" fmla="*/ 12 w 19"/>
                <a:gd name="T3" fmla="*/ 4 h 43"/>
                <a:gd name="T4" fmla="*/ 9 w 19"/>
                <a:gd name="T5" fmla="*/ 2 h 43"/>
                <a:gd name="T6" fmla="*/ 7 w 19"/>
                <a:gd name="T7" fmla="*/ 0 h 43"/>
                <a:gd name="T8" fmla="*/ 3 w 19"/>
                <a:gd name="T9" fmla="*/ 0 h 43"/>
                <a:gd name="T10" fmla="*/ 2 w 19"/>
                <a:gd name="T11" fmla="*/ 2 h 43"/>
                <a:gd name="T12" fmla="*/ 0 w 19"/>
                <a:gd name="T13" fmla="*/ 4 h 43"/>
                <a:gd name="T14" fmla="*/ 0 w 19"/>
                <a:gd name="T15" fmla="*/ 5 h 43"/>
                <a:gd name="T16" fmla="*/ 0 w 19"/>
                <a:gd name="T17" fmla="*/ 7 h 43"/>
                <a:gd name="T18" fmla="*/ 3 w 19"/>
                <a:gd name="T19" fmla="*/ 40 h 43"/>
                <a:gd name="T20" fmla="*/ 3 w 19"/>
                <a:gd name="T21" fmla="*/ 41 h 43"/>
                <a:gd name="T22" fmla="*/ 7 w 19"/>
                <a:gd name="T23" fmla="*/ 43 h 43"/>
                <a:gd name="T24" fmla="*/ 9 w 19"/>
                <a:gd name="T25" fmla="*/ 43 h 43"/>
                <a:gd name="T26" fmla="*/ 12 w 19"/>
                <a:gd name="T27" fmla="*/ 43 h 43"/>
                <a:gd name="T28" fmla="*/ 14 w 19"/>
                <a:gd name="T29" fmla="*/ 43 h 43"/>
                <a:gd name="T30" fmla="*/ 16 w 19"/>
                <a:gd name="T31" fmla="*/ 41 h 43"/>
                <a:gd name="T32" fmla="*/ 19 w 19"/>
                <a:gd name="T33" fmla="*/ 40 h 43"/>
                <a:gd name="T34" fmla="*/ 19 w 19"/>
                <a:gd name="T35" fmla="*/ 38 h 43"/>
                <a:gd name="T36" fmla="*/ 14 w 19"/>
                <a:gd name="T37" fmla="*/ 5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9" h="43">
                  <a:moveTo>
                    <a:pt x="14" y="5"/>
                  </a:moveTo>
                  <a:lnTo>
                    <a:pt x="12" y="4"/>
                  </a:lnTo>
                  <a:lnTo>
                    <a:pt x="9" y="2"/>
                  </a:lnTo>
                  <a:lnTo>
                    <a:pt x="7" y="0"/>
                  </a:lnTo>
                  <a:lnTo>
                    <a:pt x="3" y="0"/>
                  </a:lnTo>
                  <a:lnTo>
                    <a:pt x="2" y="2"/>
                  </a:lnTo>
                  <a:lnTo>
                    <a:pt x="0" y="4"/>
                  </a:lnTo>
                  <a:lnTo>
                    <a:pt x="0" y="5"/>
                  </a:lnTo>
                  <a:lnTo>
                    <a:pt x="0" y="7"/>
                  </a:lnTo>
                  <a:lnTo>
                    <a:pt x="3" y="40"/>
                  </a:lnTo>
                  <a:lnTo>
                    <a:pt x="3" y="41"/>
                  </a:lnTo>
                  <a:lnTo>
                    <a:pt x="7" y="43"/>
                  </a:lnTo>
                  <a:lnTo>
                    <a:pt x="9" y="43"/>
                  </a:lnTo>
                  <a:lnTo>
                    <a:pt x="12" y="43"/>
                  </a:lnTo>
                  <a:lnTo>
                    <a:pt x="14" y="43"/>
                  </a:lnTo>
                  <a:lnTo>
                    <a:pt x="16" y="41"/>
                  </a:lnTo>
                  <a:lnTo>
                    <a:pt x="19" y="40"/>
                  </a:lnTo>
                  <a:lnTo>
                    <a:pt x="19" y="38"/>
                  </a:lnTo>
                  <a:lnTo>
                    <a:pt x="14" y="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89303" name="Freeform 215"/>
            <p:cNvSpPr>
              <a:spLocks/>
            </p:cNvSpPr>
            <p:nvPr/>
          </p:nvSpPr>
          <p:spPr bwMode="auto">
            <a:xfrm>
              <a:off x="526" y="3355"/>
              <a:ext cx="9" cy="21"/>
            </a:xfrm>
            <a:custGeom>
              <a:avLst/>
              <a:gdLst>
                <a:gd name="T0" fmla="*/ 14 w 17"/>
                <a:gd name="T1" fmla="*/ 4 h 43"/>
                <a:gd name="T2" fmla="*/ 14 w 17"/>
                <a:gd name="T3" fmla="*/ 4 h 43"/>
                <a:gd name="T4" fmla="*/ 10 w 17"/>
                <a:gd name="T5" fmla="*/ 2 h 43"/>
                <a:gd name="T6" fmla="*/ 9 w 17"/>
                <a:gd name="T7" fmla="*/ 0 h 43"/>
                <a:gd name="T8" fmla="*/ 7 w 17"/>
                <a:gd name="T9" fmla="*/ 0 h 43"/>
                <a:gd name="T10" fmla="*/ 5 w 17"/>
                <a:gd name="T11" fmla="*/ 2 h 43"/>
                <a:gd name="T12" fmla="*/ 2 w 17"/>
                <a:gd name="T13" fmla="*/ 4 h 43"/>
                <a:gd name="T14" fmla="*/ 0 w 17"/>
                <a:gd name="T15" fmla="*/ 4 h 43"/>
                <a:gd name="T16" fmla="*/ 0 w 17"/>
                <a:gd name="T17" fmla="*/ 6 h 43"/>
                <a:gd name="T18" fmla="*/ 5 w 17"/>
                <a:gd name="T19" fmla="*/ 40 h 43"/>
                <a:gd name="T20" fmla="*/ 7 w 17"/>
                <a:gd name="T21" fmla="*/ 42 h 43"/>
                <a:gd name="T22" fmla="*/ 9 w 17"/>
                <a:gd name="T23" fmla="*/ 43 h 43"/>
                <a:gd name="T24" fmla="*/ 10 w 17"/>
                <a:gd name="T25" fmla="*/ 43 h 43"/>
                <a:gd name="T26" fmla="*/ 14 w 17"/>
                <a:gd name="T27" fmla="*/ 43 h 43"/>
                <a:gd name="T28" fmla="*/ 16 w 17"/>
                <a:gd name="T29" fmla="*/ 43 h 43"/>
                <a:gd name="T30" fmla="*/ 17 w 17"/>
                <a:gd name="T31" fmla="*/ 42 h 43"/>
                <a:gd name="T32" fmla="*/ 17 w 17"/>
                <a:gd name="T33" fmla="*/ 40 h 43"/>
                <a:gd name="T34" fmla="*/ 17 w 17"/>
                <a:gd name="T35" fmla="*/ 40 h 43"/>
                <a:gd name="T36" fmla="*/ 14 w 17"/>
                <a:gd name="T37" fmla="*/ 4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7" h="43">
                  <a:moveTo>
                    <a:pt x="14" y="4"/>
                  </a:moveTo>
                  <a:lnTo>
                    <a:pt x="14" y="4"/>
                  </a:lnTo>
                  <a:lnTo>
                    <a:pt x="10" y="2"/>
                  </a:lnTo>
                  <a:lnTo>
                    <a:pt x="9" y="0"/>
                  </a:lnTo>
                  <a:lnTo>
                    <a:pt x="7" y="0"/>
                  </a:lnTo>
                  <a:lnTo>
                    <a:pt x="5" y="2"/>
                  </a:lnTo>
                  <a:lnTo>
                    <a:pt x="2" y="4"/>
                  </a:lnTo>
                  <a:lnTo>
                    <a:pt x="0" y="4"/>
                  </a:lnTo>
                  <a:lnTo>
                    <a:pt x="0" y="6"/>
                  </a:lnTo>
                  <a:lnTo>
                    <a:pt x="5" y="40"/>
                  </a:lnTo>
                  <a:lnTo>
                    <a:pt x="7" y="42"/>
                  </a:lnTo>
                  <a:lnTo>
                    <a:pt x="9" y="43"/>
                  </a:lnTo>
                  <a:lnTo>
                    <a:pt x="10" y="43"/>
                  </a:lnTo>
                  <a:lnTo>
                    <a:pt x="14" y="43"/>
                  </a:lnTo>
                  <a:lnTo>
                    <a:pt x="16" y="43"/>
                  </a:lnTo>
                  <a:lnTo>
                    <a:pt x="17" y="42"/>
                  </a:lnTo>
                  <a:lnTo>
                    <a:pt x="17" y="40"/>
                  </a:lnTo>
                  <a:lnTo>
                    <a:pt x="17" y="40"/>
                  </a:lnTo>
                  <a:lnTo>
                    <a:pt x="14" y="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89304" name="Freeform 216"/>
            <p:cNvSpPr>
              <a:spLocks/>
            </p:cNvSpPr>
            <p:nvPr/>
          </p:nvSpPr>
          <p:spPr bwMode="auto">
            <a:xfrm>
              <a:off x="530" y="3385"/>
              <a:ext cx="10" cy="21"/>
            </a:xfrm>
            <a:custGeom>
              <a:avLst/>
              <a:gdLst>
                <a:gd name="T0" fmla="*/ 14 w 19"/>
                <a:gd name="T1" fmla="*/ 3 h 43"/>
                <a:gd name="T2" fmla="*/ 12 w 19"/>
                <a:gd name="T3" fmla="*/ 1 h 43"/>
                <a:gd name="T4" fmla="*/ 10 w 19"/>
                <a:gd name="T5" fmla="*/ 0 h 43"/>
                <a:gd name="T6" fmla="*/ 7 w 19"/>
                <a:gd name="T7" fmla="*/ 0 h 43"/>
                <a:gd name="T8" fmla="*/ 5 w 19"/>
                <a:gd name="T9" fmla="*/ 0 h 43"/>
                <a:gd name="T10" fmla="*/ 1 w 19"/>
                <a:gd name="T11" fmla="*/ 0 h 43"/>
                <a:gd name="T12" fmla="*/ 0 w 19"/>
                <a:gd name="T13" fmla="*/ 1 h 43"/>
                <a:gd name="T14" fmla="*/ 0 w 19"/>
                <a:gd name="T15" fmla="*/ 3 h 43"/>
                <a:gd name="T16" fmla="*/ 0 w 19"/>
                <a:gd name="T17" fmla="*/ 3 h 43"/>
                <a:gd name="T18" fmla="*/ 5 w 19"/>
                <a:gd name="T19" fmla="*/ 38 h 43"/>
                <a:gd name="T20" fmla="*/ 5 w 19"/>
                <a:gd name="T21" fmla="*/ 39 h 43"/>
                <a:gd name="T22" fmla="*/ 7 w 19"/>
                <a:gd name="T23" fmla="*/ 41 h 43"/>
                <a:gd name="T24" fmla="*/ 10 w 19"/>
                <a:gd name="T25" fmla="*/ 43 h 43"/>
                <a:gd name="T26" fmla="*/ 12 w 19"/>
                <a:gd name="T27" fmla="*/ 43 h 43"/>
                <a:gd name="T28" fmla="*/ 14 w 19"/>
                <a:gd name="T29" fmla="*/ 41 h 43"/>
                <a:gd name="T30" fmla="*/ 17 w 19"/>
                <a:gd name="T31" fmla="*/ 39 h 43"/>
                <a:gd name="T32" fmla="*/ 19 w 19"/>
                <a:gd name="T33" fmla="*/ 38 h 43"/>
                <a:gd name="T34" fmla="*/ 19 w 19"/>
                <a:gd name="T35" fmla="*/ 36 h 43"/>
                <a:gd name="T36" fmla="*/ 14 w 19"/>
                <a:gd name="T37" fmla="*/ 3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9" h="43">
                  <a:moveTo>
                    <a:pt x="14" y="3"/>
                  </a:moveTo>
                  <a:lnTo>
                    <a:pt x="12" y="1"/>
                  </a:lnTo>
                  <a:lnTo>
                    <a:pt x="10" y="0"/>
                  </a:lnTo>
                  <a:lnTo>
                    <a:pt x="7" y="0"/>
                  </a:lnTo>
                  <a:lnTo>
                    <a:pt x="5" y="0"/>
                  </a:lnTo>
                  <a:lnTo>
                    <a:pt x="1" y="0"/>
                  </a:lnTo>
                  <a:lnTo>
                    <a:pt x="0" y="1"/>
                  </a:lnTo>
                  <a:lnTo>
                    <a:pt x="0" y="3"/>
                  </a:lnTo>
                  <a:lnTo>
                    <a:pt x="0" y="3"/>
                  </a:lnTo>
                  <a:lnTo>
                    <a:pt x="5" y="38"/>
                  </a:lnTo>
                  <a:lnTo>
                    <a:pt x="5" y="39"/>
                  </a:lnTo>
                  <a:lnTo>
                    <a:pt x="7" y="41"/>
                  </a:lnTo>
                  <a:lnTo>
                    <a:pt x="10" y="43"/>
                  </a:lnTo>
                  <a:lnTo>
                    <a:pt x="12" y="43"/>
                  </a:lnTo>
                  <a:lnTo>
                    <a:pt x="14" y="41"/>
                  </a:lnTo>
                  <a:lnTo>
                    <a:pt x="17" y="39"/>
                  </a:lnTo>
                  <a:lnTo>
                    <a:pt x="19" y="38"/>
                  </a:lnTo>
                  <a:lnTo>
                    <a:pt x="19" y="36"/>
                  </a:lnTo>
                  <a:lnTo>
                    <a:pt x="14" y="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89305" name="Freeform 217"/>
            <p:cNvSpPr>
              <a:spLocks/>
            </p:cNvSpPr>
            <p:nvPr/>
          </p:nvSpPr>
          <p:spPr bwMode="auto">
            <a:xfrm>
              <a:off x="534" y="3415"/>
              <a:ext cx="9" cy="21"/>
            </a:xfrm>
            <a:custGeom>
              <a:avLst/>
              <a:gdLst>
                <a:gd name="T0" fmla="*/ 15 w 19"/>
                <a:gd name="T1" fmla="*/ 3 h 43"/>
                <a:gd name="T2" fmla="*/ 15 w 19"/>
                <a:gd name="T3" fmla="*/ 2 h 43"/>
                <a:gd name="T4" fmla="*/ 12 w 19"/>
                <a:gd name="T5" fmla="*/ 0 h 43"/>
                <a:gd name="T6" fmla="*/ 10 w 19"/>
                <a:gd name="T7" fmla="*/ 0 h 43"/>
                <a:gd name="T8" fmla="*/ 8 w 19"/>
                <a:gd name="T9" fmla="*/ 0 h 43"/>
                <a:gd name="T10" fmla="*/ 5 w 19"/>
                <a:gd name="T11" fmla="*/ 0 h 43"/>
                <a:gd name="T12" fmla="*/ 3 w 19"/>
                <a:gd name="T13" fmla="*/ 2 h 43"/>
                <a:gd name="T14" fmla="*/ 0 w 19"/>
                <a:gd name="T15" fmla="*/ 3 h 43"/>
                <a:gd name="T16" fmla="*/ 0 w 19"/>
                <a:gd name="T17" fmla="*/ 3 h 43"/>
                <a:gd name="T18" fmla="*/ 5 w 19"/>
                <a:gd name="T19" fmla="*/ 38 h 43"/>
                <a:gd name="T20" fmla="*/ 8 w 19"/>
                <a:gd name="T21" fmla="*/ 39 h 43"/>
                <a:gd name="T22" fmla="*/ 10 w 19"/>
                <a:gd name="T23" fmla="*/ 41 h 43"/>
                <a:gd name="T24" fmla="*/ 12 w 19"/>
                <a:gd name="T25" fmla="*/ 43 h 43"/>
                <a:gd name="T26" fmla="*/ 15 w 19"/>
                <a:gd name="T27" fmla="*/ 43 h 43"/>
                <a:gd name="T28" fmla="*/ 17 w 19"/>
                <a:gd name="T29" fmla="*/ 41 h 43"/>
                <a:gd name="T30" fmla="*/ 19 w 19"/>
                <a:gd name="T31" fmla="*/ 39 h 43"/>
                <a:gd name="T32" fmla="*/ 19 w 19"/>
                <a:gd name="T33" fmla="*/ 38 h 43"/>
                <a:gd name="T34" fmla="*/ 19 w 19"/>
                <a:gd name="T35" fmla="*/ 36 h 43"/>
                <a:gd name="T36" fmla="*/ 15 w 19"/>
                <a:gd name="T37" fmla="*/ 3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9" h="43">
                  <a:moveTo>
                    <a:pt x="15" y="3"/>
                  </a:moveTo>
                  <a:lnTo>
                    <a:pt x="15" y="2"/>
                  </a:lnTo>
                  <a:lnTo>
                    <a:pt x="12" y="0"/>
                  </a:lnTo>
                  <a:lnTo>
                    <a:pt x="10" y="0"/>
                  </a:lnTo>
                  <a:lnTo>
                    <a:pt x="8" y="0"/>
                  </a:lnTo>
                  <a:lnTo>
                    <a:pt x="5" y="0"/>
                  </a:lnTo>
                  <a:lnTo>
                    <a:pt x="3" y="2"/>
                  </a:lnTo>
                  <a:lnTo>
                    <a:pt x="0" y="3"/>
                  </a:lnTo>
                  <a:lnTo>
                    <a:pt x="0" y="3"/>
                  </a:lnTo>
                  <a:lnTo>
                    <a:pt x="5" y="38"/>
                  </a:lnTo>
                  <a:lnTo>
                    <a:pt x="8" y="39"/>
                  </a:lnTo>
                  <a:lnTo>
                    <a:pt x="10" y="41"/>
                  </a:lnTo>
                  <a:lnTo>
                    <a:pt x="12" y="43"/>
                  </a:lnTo>
                  <a:lnTo>
                    <a:pt x="15" y="43"/>
                  </a:lnTo>
                  <a:lnTo>
                    <a:pt x="17" y="41"/>
                  </a:lnTo>
                  <a:lnTo>
                    <a:pt x="19" y="39"/>
                  </a:lnTo>
                  <a:lnTo>
                    <a:pt x="19" y="38"/>
                  </a:lnTo>
                  <a:lnTo>
                    <a:pt x="19" y="36"/>
                  </a:lnTo>
                  <a:lnTo>
                    <a:pt x="15" y="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89306" name="Freeform 218"/>
            <p:cNvSpPr>
              <a:spLocks/>
            </p:cNvSpPr>
            <p:nvPr/>
          </p:nvSpPr>
          <p:spPr bwMode="auto">
            <a:xfrm>
              <a:off x="502" y="3435"/>
              <a:ext cx="76" cy="48"/>
            </a:xfrm>
            <a:custGeom>
              <a:avLst/>
              <a:gdLst>
                <a:gd name="T0" fmla="*/ 0 w 152"/>
                <a:gd name="T1" fmla="*/ 9 h 97"/>
                <a:gd name="T2" fmla="*/ 89 w 152"/>
                <a:gd name="T3" fmla="*/ 97 h 97"/>
                <a:gd name="T4" fmla="*/ 152 w 152"/>
                <a:gd name="T5" fmla="*/ 0 h 97"/>
                <a:gd name="T6" fmla="*/ 0 w 152"/>
                <a:gd name="T7" fmla="*/ 9 h 97"/>
              </a:gdLst>
              <a:ahLst/>
              <a:cxnLst>
                <a:cxn ang="0">
                  <a:pos x="T0" y="T1"/>
                </a:cxn>
                <a:cxn ang="0">
                  <a:pos x="T2" y="T3"/>
                </a:cxn>
                <a:cxn ang="0">
                  <a:pos x="T4" y="T5"/>
                </a:cxn>
                <a:cxn ang="0">
                  <a:pos x="T6" y="T7"/>
                </a:cxn>
              </a:cxnLst>
              <a:rect l="0" t="0" r="r" b="b"/>
              <a:pathLst>
                <a:path w="152" h="97">
                  <a:moveTo>
                    <a:pt x="0" y="9"/>
                  </a:moveTo>
                  <a:lnTo>
                    <a:pt x="89" y="97"/>
                  </a:lnTo>
                  <a:lnTo>
                    <a:pt x="152" y="0"/>
                  </a:lnTo>
                  <a:lnTo>
                    <a:pt x="0" y="9"/>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89307" name="Freeform 219"/>
            <p:cNvSpPr>
              <a:spLocks/>
            </p:cNvSpPr>
            <p:nvPr/>
          </p:nvSpPr>
          <p:spPr bwMode="auto">
            <a:xfrm>
              <a:off x="1340" y="2100"/>
              <a:ext cx="15" cy="29"/>
            </a:xfrm>
            <a:custGeom>
              <a:avLst/>
              <a:gdLst>
                <a:gd name="T0" fmla="*/ 10 w 30"/>
                <a:gd name="T1" fmla="*/ 55 h 58"/>
                <a:gd name="T2" fmla="*/ 14 w 30"/>
                <a:gd name="T3" fmla="*/ 55 h 58"/>
                <a:gd name="T4" fmla="*/ 16 w 30"/>
                <a:gd name="T5" fmla="*/ 57 h 58"/>
                <a:gd name="T6" fmla="*/ 21 w 30"/>
                <a:gd name="T7" fmla="*/ 58 h 58"/>
                <a:gd name="T8" fmla="*/ 24 w 30"/>
                <a:gd name="T9" fmla="*/ 57 h 58"/>
                <a:gd name="T10" fmla="*/ 26 w 30"/>
                <a:gd name="T11" fmla="*/ 55 h 58"/>
                <a:gd name="T12" fmla="*/ 30 w 30"/>
                <a:gd name="T13" fmla="*/ 53 h 58"/>
                <a:gd name="T14" fmla="*/ 21 w 30"/>
                <a:gd name="T15" fmla="*/ 5 h 58"/>
                <a:gd name="T16" fmla="*/ 21 w 30"/>
                <a:gd name="T17" fmla="*/ 3 h 58"/>
                <a:gd name="T18" fmla="*/ 16 w 30"/>
                <a:gd name="T19" fmla="*/ 2 h 58"/>
                <a:gd name="T20" fmla="*/ 14 w 30"/>
                <a:gd name="T21" fmla="*/ 0 h 58"/>
                <a:gd name="T22" fmla="*/ 10 w 30"/>
                <a:gd name="T23" fmla="*/ 0 h 58"/>
                <a:gd name="T24" fmla="*/ 5 w 30"/>
                <a:gd name="T25" fmla="*/ 2 h 58"/>
                <a:gd name="T26" fmla="*/ 2 w 30"/>
                <a:gd name="T27" fmla="*/ 3 h 58"/>
                <a:gd name="T28" fmla="*/ 0 w 30"/>
                <a:gd name="T29" fmla="*/ 5 h 58"/>
                <a:gd name="T30" fmla="*/ 0 w 30"/>
                <a:gd name="T31" fmla="*/ 7 h 58"/>
                <a:gd name="T32" fmla="*/ 10 w 30"/>
                <a:gd name="T33" fmla="*/ 55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0" h="58">
                  <a:moveTo>
                    <a:pt x="10" y="55"/>
                  </a:moveTo>
                  <a:lnTo>
                    <a:pt x="14" y="55"/>
                  </a:lnTo>
                  <a:lnTo>
                    <a:pt x="16" y="57"/>
                  </a:lnTo>
                  <a:lnTo>
                    <a:pt x="21" y="58"/>
                  </a:lnTo>
                  <a:lnTo>
                    <a:pt x="24" y="57"/>
                  </a:lnTo>
                  <a:lnTo>
                    <a:pt x="26" y="55"/>
                  </a:lnTo>
                  <a:lnTo>
                    <a:pt x="30" y="53"/>
                  </a:lnTo>
                  <a:lnTo>
                    <a:pt x="21" y="5"/>
                  </a:lnTo>
                  <a:lnTo>
                    <a:pt x="21" y="3"/>
                  </a:lnTo>
                  <a:lnTo>
                    <a:pt x="16" y="2"/>
                  </a:lnTo>
                  <a:lnTo>
                    <a:pt x="14" y="0"/>
                  </a:lnTo>
                  <a:lnTo>
                    <a:pt x="10" y="0"/>
                  </a:lnTo>
                  <a:lnTo>
                    <a:pt x="5" y="2"/>
                  </a:lnTo>
                  <a:lnTo>
                    <a:pt x="2" y="3"/>
                  </a:lnTo>
                  <a:lnTo>
                    <a:pt x="0" y="5"/>
                  </a:lnTo>
                  <a:lnTo>
                    <a:pt x="0" y="7"/>
                  </a:lnTo>
                  <a:lnTo>
                    <a:pt x="10" y="55"/>
                  </a:lnTo>
                  <a:close/>
                </a:path>
              </a:pathLst>
            </a:custGeom>
            <a:solidFill>
              <a:srgbClr val="000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89308" name="Freeform 220"/>
            <p:cNvSpPr>
              <a:spLocks/>
            </p:cNvSpPr>
            <p:nvPr/>
          </p:nvSpPr>
          <p:spPr bwMode="auto">
            <a:xfrm>
              <a:off x="1333" y="2057"/>
              <a:ext cx="14" cy="30"/>
            </a:xfrm>
            <a:custGeom>
              <a:avLst/>
              <a:gdLst>
                <a:gd name="T0" fmla="*/ 7 w 30"/>
                <a:gd name="T1" fmla="*/ 57 h 60"/>
                <a:gd name="T2" fmla="*/ 11 w 30"/>
                <a:gd name="T3" fmla="*/ 58 h 60"/>
                <a:gd name="T4" fmla="*/ 16 w 30"/>
                <a:gd name="T5" fmla="*/ 60 h 60"/>
                <a:gd name="T6" fmla="*/ 18 w 30"/>
                <a:gd name="T7" fmla="*/ 60 h 60"/>
                <a:gd name="T8" fmla="*/ 21 w 30"/>
                <a:gd name="T9" fmla="*/ 60 h 60"/>
                <a:gd name="T10" fmla="*/ 26 w 30"/>
                <a:gd name="T11" fmla="*/ 60 h 60"/>
                <a:gd name="T12" fmla="*/ 30 w 30"/>
                <a:gd name="T13" fmla="*/ 58 h 60"/>
                <a:gd name="T14" fmla="*/ 30 w 30"/>
                <a:gd name="T15" fmla="*/ 57 h 60"/>
                <a:gd name="T16" fmla="*/ 30 w 30"/>
                <a:gd name="T17" fmla="*/ 55 h 60"/>
                <a:gd name="T18" fmla="*/ 21 w 30"/>
                <a:gd name="T19" fmla="*/ 7 h 60"/>
                <a:gd name="T20" fmla="*/ 18 w 30"/>
                <a:gd name="T21" fmla="*/ 5 h 60"/>
                <a:gd name="T22" fmla="*/ 16 w 30"/>
                <a:gd name="T23" fmla="*/ 3 h 60"/>
                <a:gd name="T24" fmla="*/ 11 w 30"/>
                <a:gd name="T25" fmla="*/ 0 h 60"/>
                <a:gd name="T26" fmla="*/ 7 w 30"/>
                <a:gd name="T27" fmla="*/ 0 h 60"/>
                <a:gd name="T28" fmla="*/ 5 w 30"/>
                <a:gd name="T29" fmla="*/ 3 h 60"/>
                <a:gd name="T30" fmla="*/ 0 w 30"/>
                <a:gd name="T31" fmla="*/ 5 h 60"/>
                <a:gd name="T32" fmla="*/ 0 w 30"/>
                <a:gd name="T33" fmla="*/ 7 h 60"/>
                <a:gd name="T34" fmla="*/ 0 w 30"/>
                <a:gd name="T35" fmla="*/ 8 h 60"/>
                <a:gd name="T36" fmla="*/ 7 w 30"/>
                <a:gd name="T37" fmla="*/ 57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0" h="60">
                  <a:moveTo>
                    <a:pt x="7" y="57"/>
                  </a:moveTo>
                  <a:lnTo>
                    <a:pt x="11" y="58"/>
                  </a:lnTo>
                  <a:lnTo>
                    <a:pt x="16" y="60"/>
                  </a:lnTo>
                  <a:lnTo>
                    <a:pt x="18" y="60"/>
                  </a:lnTo>
                  <a:lnTo>
                    <a:pt x="21" y="60"/>
                  </a:lnTo>
                  <a:lnTo>
                    <a:pt x="26" y="60"/>
                  </a:lnTo>
                  <a:lnTo>
                    <a:pt x="30" y="58"/>
                  </a:lnTo>
                  <a:lnTo>
                    <a:pt x="30" y="57"/>
                  </a:lnTo>
                  <a:lnTo>
                    <a:pt x="30" y="55"/>
                  </a:lnTo>
                  <a:lnTo>
                    <a:pt x="21" y="7"/>
                  </a:lnTo>
                  <a:lnTo>
                    <a:pt x="18" y="5"/>
                  </a:lnTo>
                  <a:lnTo>
                    <a:pt x="16" y="3"/>
                  </a:lnTo>
                  <a:lnTo>
                    <a:pt x="11" y="0"/>
                  </a:lnTo>
                  <a:lnTo>
                    <a:pt x="7" y="0"/>
                  </a:lnTo>
                  <a:lnTo>
                    <a:pt x="5" y="3"/>
                  </a:lnTo>
                  <a:lnTo>
                    <a:pt x="0" y="5"/>
                  </a:lnTo>
                  <a:lnTo>
                    <a:pt x="0" y="7"/>
                  </a:lnTo>
                  <a:lnTo>
                    <a:pt x="0" y="8"/>
                  </a:lnTo>
                  <a:lnTo>
                    <a:pt x="7" y="57"/>
                  </a:lnTo>
                  <a:close/>
                </a:path>
              </a:pathLst>
            </a:custGeom>
            <a:solidFill>
              <a:srgbClr val="000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89309" name="Freeform 221"/>
            <p:cNvSpPr>
              <a:spLocks/>
            </p:cNvSpPr>
            <p:nvPr/>
          </p:nvSpPr>
          <p:spPr bwMode="auto">
            <a:xfrm>
              <a:off x="1324" y="2016"/>
              <a:ext cx="16" cy="30"/>
            </a:xfrm>
            <a:custGeom>
              <a:avLst/>
              <a:gdLst>
                <a:gd name="T0" fmla="*/ 10 w 33"/>
                <a:gd name="T1" fmla="*/ 53 h 58"/>
                <a:gd name="T2" fmla="*/ 10 w 33"/>
                <a:gd name="T3" fmla="*/ 55 h 58"/>
                <a:gd name="T4" fmla="*/ 14 w 33"/>
                <a:gd name="T5" fmla="*/ 57 h 58"/>
                <a:gd name="T6" fmla="*/ 17 w 33"/>
                <a:gd name="T7" fmla="*/ 58 h 58"/>
                <a:gd name="T8" fmla="*/ 22 w 33"/>
                <a:gd name="T9" fmla="*/ 58 h 58"/>
                <a:gd name="T10" fmla="*/ 24 w 33"/>
                <a:gd name="T11" fmla="*/ 57 h 58"/>
                <a:gd name="T12" fmla="*/ 28 w 33"/>
                <a:gd name="T13" fmla="*/ 55 h 58"/>
                <a:gd name="T14" fmla="*/ 33 w 33"/>
                <a:gd name="T15" fmla="*/ 53 h 58"/>
                <a:gd name="T16" fmla="*/ 33 w 33"/>
                <a:gd name="T17" fmla="*/ 52 h 58"/>
                <a:gd name="T18" fmla="*/ 22 w 33"/>
                <a:gd name="T19" fmla="*/ 3 h 58"/>
                <a:gd name="T20" fmla="*/ 22 w 33"/>
                <a:gd name="T21" fmla="*/ 2 h 58"/>
                <a:gd name="T22" fmla="*/ 17 w 33"/>
                <a:gd name="T23" fmla="*/ 0 h 58"/>
                <a:gd name="T24" fmla="*/ 14 w 33"/>
                <a:gd name="T25" fmla="*/ 0 h 58"/>
                <a:gd name="T26" fmla="*/ 10 w 33"/>
                <a:gd name="T27" fmla="*/ 0 h 58"/>
                <a:gd name="T28" fmla="*/ 7 w 33"/>
                <a:gd name="T29" fmla="*/ 0 h 58"/>
                <a:gd name="T30" fmla="*/ 3 w 33"/>
                <a:gd name="T31" fmla="*/ 2 h 58"/>
                <a:gd name="T32" fmla="*/ 0 w 33"/>
                <a:gd name="T33" fmla="*/ 3 h 58"/>
                <a:gd name="T34" fmla="*/ 0 w 33"/>
                <a:gd name="T35" fmla="*/ 5 h 58"/>
                <a:gd name="T36" fmla="*/ 10 w 33"/>
                <a:gd name="T37" fmla="*/ 53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3" h="58">
                  <a:moveTo>
                    <a:pt x="10" y="53"/>
                  </a:moveTo>
                  <a:lnTo>
                    <a:pt x="10" y="55"/>
                  </a:lnTo>
                  <a:lnTo>
                    <a:pt x="14" y="57"/>
                  </a:lnTo>
                  <a:lnTo>
                    <a:pt x="17" y="58"/>
                  </a:lnTo>
                  <a:lnTo>
                    <a:pt x="22" y="58"/>
                  </a:lnTo>
                  <a:lnTo>
                    <a:pt x="24" y="57"/>
                  </a:lnTo>
                  <a:lnTo>
                    <a:pt x="28" y="55"/>
                  </a:lnTo>
                  <a:lnTo>
                    <a:pt x="33" y="53"/>
                  </a:lnTo>
                  <a:lnTo>
                    <a:pt x="33" y="52"/>
                  </a:lnTo>
                  <a:lnTo>
                    <a:pt x="22" y="3"/>
                  </a:lnTo>
                  <a:lnTo>
                    <a:pt x="22" y="2"/>
                  </a:lnTo>
                  <a:lnTo>
                    <a:pt x="17" y="0"/>
                  </a:lnTo>
                  <a:lnTo>
                    <a:pt x="14" y="0"/>
                  </a:lnTo>
                  <a:lnTo>
                    <a:pt x="10" y="0"/>
                  </a:lnTo>
                  <a:lnTo>
                    <a:pt x="7" y="0"/>
                  </a:lnTo>
                  <a:lnTo>
                    <a:pt x="3" y="2"/>
                  </a:lnTo>
                  <a:lnTo>
                    <a:pt x="0" y="3"/>
                  </a:lnTo>
                  <a:lnTo>
                    <a:pt x="0" y="5"/>
                  </a:lnTo>
                  <a:lnTo>
                    <a:pt x="10" y="53"/>
                  </a:lnTo>
                  <a:close/>
                </a:path>
              </a:pathLst>
            </a:custGeom>
            <a:solidFill>
              <a:srgbClr val="000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89310" name="Freeform 222"/>
            <p:cNvSpPr>
              <a:spLocks/>
            </p:cNvSpPr>
            <p:nvPr/>
          </p:nvSpPr>
          <p:spPr bwMode="auto">
            <a:xfrm>
              <a:off x="1314" y="1974"/>
              <a:ext cx="17" cy="30"/>
            </a:xfrm>
            <a:custGeom>
              <a:avLst/>
              <a:gdLst>
                <a:gd name="T0" fmla="*/ 12 w 33"/>
                <a:gd name="T1" fmla="*/ 53 h 60"/>
                <a:gd name="T2" fmla="*/ 15 w 33"/>
                <a:gd name="T3" fmla="*/ 55 h 60"/>
                <a:gd name="T4" fmla="*/ 19 w 33"/>
                <a:gd name="T5" fmla="*/ 58 h 60"/>
                <a:gd name="T6" fmla="*/ 22 w 33"/>
                <a:gd name="T7" fmla="*/ 60 h 60"/>
                <a:gd name="T8" fmla="*/ 26 w 33"/>
                <a:gd name="T9" fmla="*/ 60 h 60"/>
                <a:gd name="T10" fmla="*/ 29 w 33"/>
                <a:gd name="T11" fmla="*/ 58 h 60"/>
                <a:gd name="T12" fmla="*/ 33 w 33"/>
                <a:gd name="T13" fmla="*/ 55 h 60"/>
                <a:gd name="T14" fmla="*/ 33 w 33"/>
                <a:gd name="T15" fmla="*/ 53 h 60"/>
                <a:gd name="T16" fmla="*/ 33 w 33"/>
                <a:gd name="T17" fmla="*/ 51 h 60"/>
                <a:gd name="T18" fmla="*/ 22 w 33"/>
                <a:gd name="T19" fmla="*/ 3 h 60"/>
                <a:gd name="T20" fmla="*/ 22 w 33"/>
                <a:gd name="T21" fmla="*/ 1 h 60"/>
                <a:gd name="T22" fmla="*/ 19 w 33"/>
                <a:gd name="T23" fmla="*/ 0 h 60"/>
                <a:gd name="T24" fmla="*/ 15 w 33"/>
                <a:gd name="T25" fmla="*/ 0 h 60"/>
                <a:gd name="T26" fmla="*/ 12 w 33"/>
                <a:gd name="T27" fmla="*/ 0 h 60"/>
                <a:gd name="T28" fmla="*/ 8 w 33"/>
                <a:gd name="T29" fmla="*/ 0 h 60"/>
                <a:gd name="T30" fmla="*/ 5 w 33"/>
                <a:gd name="T31" fmla="*/ 1 h 60"/>
                <a:gd name="T32" fmla="*/ 0 w 33"/>
                <a:gd name="T33" fmla="*/ 3 h 60"/>
                <a:gd name="T34" fmla="*/ 0 w 33"/>
                <a:gd name="T35" fmla="*/ 5 h 60"/>
                <a:gd name="T36" fmla="*/ 12 w 33"/>
                <a:gd name="T37" fmla="*/ 53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3" h="60">
                  <a:moveTo>
                    <a:pt x="12" y="53"/>
                  </a:moveTo>
                  <a:lnTo>
                    <a:pt x="15" y="55"/>
                  </a:lnTo>
                  <a:lnTo>
                    <a:pt x="19" y="58"/>
                  </a:lnTo>
                  <a:lnTo>
                    <a:pt x="22" y="60"/>
                  </a:lnTo>
                  <a:lnTo>
                    <a:pt x="26" y="60"/>
                  </a:lnTo>
                  <a:lnTo>
                    <a:pt x="29" y="58"/>
                  </a:lnTo>
                  <a:lnTo>
                    <a:pt x="33" y="55"/>
                  </a:lnTo>
                  <a:lnTo>
                    <a:pt x="33" y="53"/>
                  </a:lnTo>
                  <a:lnTo>
                    <a:pt x="33" y="51"/>
                  </a:lnTo>
                  <a:lnTo>
                    <a:pt x="22" y="3"/>
                  </a:lnTo>
                  <a:lnTo>
                    <a:pt x="22" y="1"/>
                  </a:lnTo>
                  <a:lnTo>
                    <a:pt x="19" y="0"/>
                  </a:lnTo>
                  <a:lnTo>
                    <a:pt x="15" y="0"/>
                  </a:lnTo>
                  <a:lnTo>
                    <a:pt x="12" y="0"/>
                  </a:lnTo>
                  <a:lnTo>
                    <a:pt x="8" y="0"/>
                  </a:lnTo>
                  <a:lnTo>
                    <a:pt x="5" y="1"/>
                  </a:lnTo>
                  <a:lnTo>
                    <a:pt x="0" y="3"/>
                  </a:lnTo>
                  <a:lnTo>
                    <a:pt x="0" y="5"/>
                  </a:lnTo>
                  <a:lnTo>
                    <a:pt x="12" y="53"/>
                  </a:lnTo>
                  <a:close/>
                </a:path>
              </a:pathLst>
            </a:custGeom>
            <a:solidFill>
              <a:srgbClr val="000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89311" name="Freeform 223"/>
            <p:cNvSpPr>
              <a:spLocks/>
            </p:cNvSpPr>
            <p:nvPr/>
          </p:nvSpPr>
          <p:spPr bwMode="auto">
            <a:xfrm>
              <a:off x="1308" y="1932"/>
              <a:ext cx="13" cy="30"/>
            </a:xfrm>
            <a:custGeom>
              <a:avLst/>
              <a:gdLst>
                <a:gd name="T0" fmla="*/ 7 w 27"/>
                <a:gd name="T1" fmla="*/ 55 h 60"/>
                <a:gd name="T2" fmla="*/ 11 w 27"/>
                <a:gd name="T3" fmla="*/ 57 h 60"/>
                <a:gd name="T4" fmla="*/ 13 w 27"/>
                <a:gd name="T5" fmla="*/ 60 h 60"/>
                <a:gd name="T6" fmla="*/ 18 w 27"/>
                <a:gd name="T7" fmla="*/ 60 h 60"/>
                <a:gd name="T8" fmla="*/ 21 w 27"/>
                <a:gd name="T9" fmla="*/ 60 h 60"/>
                <a:gd name="T10" fmla="*/ 25 w 27"/>
                <a:gd name="T11" fmla="*/ 60 h 60"/>
                <a:gd name="T12" fmla="*/ 27 w 27"/>
                <a:gd name="T13" fmla="*/ 57 h 60"/>
                <a:gd name="T14" fmla="*/ 27 w 27"/>
                <a:gd name="T15" fmla="*/ 55 h 60"/>
                <a:gd name="T16" fmla="*/ 27 w 27"/>
                <a:gd name="T17" fmla="*/ 54 h 60"/>
                <a:gd name="T18" fmla="*/ 21 w 27"/>
                <a:gd name="T19" fmla="*/ 5 h 60"/>
                <a:gd name="T20" fmla="*/ 18 w 27"/>
                <a:gd name="T21" fmla="*/ 4 h 60"/>
                <a:gd name="T22" fmla="*/ 13 w 27"/>
                <a:gd name="T23" fmla="*/ 2 h 60"/>
                <a:gd name="T24" fmla="*/ 11 w 27"/>
                <a:gd name="T25" fmla="*/ 0 h 60"/>
                <a:gd name="T26" fmla="*/ 7 w 27"/>
                <a:gd name="T27" fmla="*/ 0 h 60"/>
                <a:gd name="T28" fmla="*/ 2 w 27"/>
                <a:gd name="T29" fmla="*/ 2 h 60"/>
                <a:gd name="T30" fmla="*/ 0 w 27"/>
                <a:gd name="T31" fmla="*/ 4 h 60"/>
                <a:gd name="T32" fmla="*/ 0 w 27"/>
                <a:gd name="T33" fmla="*/ 5 h 60"/>
                <a:gd name="T34" fmla="*/ 0 w 27"/>
                <a:gd name="T35" fmla="*/ 9 h 60"/>
                <a:gd name="T36" fmla="*/ 7 w 27"/>
                <a:gd name="T37" fmla="*/ 55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7" h="60">
                  <a:moveTo>
                    <a:pt x="7" y="55"/>
                  </a:moveTo>
                  <a:lnTo>
                    <a:pt x="11" y="57"/>
                  </a:lnTo>
                  <a:lnTo>
                    <a:pt x="13" y="60"/>
                  </a:lnTo>
                  <a:lnTo>
                    <a:pt x="18" y="60"/>
                  </a:lnTo>
                  <a:lnTo>
                    <a:pt x="21" y="60"/>
                  </a:lnTo>
                  <a:lnTo>
                    <a:pt x="25" y="60"/>
                  </a:lnTo>
                  <a:lnTo>
                    <a:pt x="27" y="57"/>
                  </a:lnTo>
                  <a:lnTo>
                    <a:pt x="27" y="55"/>
                  </a:lnTo>
                  <a:lnTo>
                    <a:pt x="27" y="54"/>
                  </a:lnTo>
                  <a:lnTo>
                    <a:pt x="21" y="5"/>
                  </a:lnTo>
                  <a:lnTo>
                    <a:pt x="18" y="4"/>
                  </a:lnTo>
                  <a:lnTo>
                    <a:pt x="13" y="2"/>
                  </a:lnTo>
                  <a:lnTo>
                    <a:pt x="11" y="0"/>
                  </a:lnTo>
                  <a:lnTo>
                    <a:pt x="7" y="0"/>
                  </a:lnTo>
                  <a:lnTo>
                    <a:pt x="2" y="2"/>
                  </a:lnTo>
                  <a:lnTo>
                    <a:pt x="0" y="4"/>
                  </a:lnTo>
                  <a:lnTo>
                    <a:pt x="0" y="5"/>
                  </a:lnTo>
                  <a:lnTo>
                    <a:pt x="0" y="9"/>
                  </a:lnTo>
                  <a:lnTo>
                    <a:pt x="7" y="55"/>
                  </a:lnTo>
                  <a:close/>
                </a:path>
              </a:pathLst>
            </a:custGeom>
            <a:solidFill>
              <a:srgbClr val="000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89312" name="Freeform 224"/>
            <p:cNvSpPr>
              <a:spLocks/>
            </p:cNvSpPr>
            <p:nvPr/>
          </p:nvSpPr>
          <p:spPr bwMode="auto">
            <a:xfrm>
              <a:off x="1299" y="1890"/>
              <a:ext cx="15" cy="30"/>
            </a:xfrm>
            <a:custGeom>
              <a:avLst/>
              <a:gdLst>
                <a:gd name="T0" fmla="*/ 11 w 32"/>
                <a:gd name="T1" fmla="*/ 57 h 60"/>
                <a:gd name="T2" fmla="*/ 11 w 32"/>
                <a:gd name="T3" fmla="*/ 58 h 60"/>
                <a:gd name="T4" fmla="*/ 16 w 32"/>
                <a:gd name="T5" fmla="*/ 60 h 60"/>
                <a:gd name="T6" fmla="*/ 19 w 32"/>
                <a:gd name="T7" fmla="*/ 60 h 60"/>
                <a:gd name="T8" fmla="*/ 21 w 32"/>
                <a:gd name="T9" fmla="*/ 60 h 60"/>
                <a:gd name="T10" fmla="*/ 26 w 32"/>
                <a:gd name="T11" fmla="*/ 60 h 60"/>
                <a:gd name="T12" fmla="*/ 30 w 32"/>
                <a:gd name="T13" fmla="*/ 58 h 60"/>
                <a:gd name="T14" fmla="*/ 32 w 32"/>
                <a:gd name="T15" fmla="*/ 57 h 60"/>
                <a:gd name="T16" fmla="*/ 32 w 32"/>
                <a:gd name="T17" fmla="*/ 55 h 60"/>
                <a:gd name="T18" fmla="*/ 21 w 32"/>
                <a:gd name="T19" fmla="*/ 5 h 60"/>
                <a:gd name="T20" fmla="*/ 21 w 32"/>
                <a:gd name="T21" fmla="*/ 3 h 60"/>
                <a:gd name="T22" fmla="*/ 19 w 32"/>
                <a:gd name="T23" fmla="*/ 2 h 60"/>
                <a:gd name="T24" fmla="*/ 16 w 32"/>
                <a:gd name="T25" fmla="*/ 0 h 60"/>
                <a:gd name="T26" fmla="*/ 11 w 32"/>
                <a:gd name="T27" fmla="*/ 0 h 60"/>
                <a:gd name="T28" fmla="*/ 9 w 32"/>
                <a:gd name="T29" fmla="*/ 2 h 60"/>
                <a:gd name="T30" fmla="*/ 5 w 32"/>
                <a:gd name="T31" fmla="*/ 3 h 60"/>
                <a:gd name="T32" fmla="*/ 0 w 32"/>
                <a:gd name="T33" fmla="*/ 5 h 60"/>
                <a:gd name="T34" fmla="*/ 0 w 32"/>
                <a:gd name="T35" fmla="*/ 9 h 60"/>
                <a:gd name="T36" fmla="*/ 11 w 32"/>
                <a:gd name="T37" fmla="*/ 57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2" h="60">
                  <a:moveTo>
                    <a:pt x="11" y="57"/>
                  </a:moveTo>
                  <a:lnTo>
                    <a:pt x="11" y="58"/>
                  </a:lnTo>
                  <a:lnTo>
                    <a:pt x="16" y="60"/>
                  </a:lnTo>
                  <a:lnTo>
                    <a:pt x="19" y="60"/>
                  </a:lnTo>
                  <a:lnTo>
                    <a:pt x="21" y="60"/>
                  </a:lnTo>
                  <a:lnTo>
                    <a:pt x="26" y="60"/>
                  </a:lnTo>
                  <a:lnTo>
                    <a:pt x="30" y="58"/>
                  </a:lnTo>
                  <a:lnTo>
                    <a:pt x="32" y="57"/>
                  </a:lnTo>
                  <a:lnTo>
                    <a:pt x="32" y="55"/>
                  </a:lnTo>
                  <a:lnTo>
                    <a:pt x="21" y="5"/>
                  </a:lnTo>
                  <a:lnTo>
                    <a:pt x="21" y="3"/>
                  </a:lnTo>
                  <a:lnTo>
                    <a:pt x="19" y="2"/>
                  </a:lnTo>
                  <a:lnTo>
                    <a:pt x="16" y="0"/>
                  </a:lnTo>
                  <a:lnTo>
                    <a:pt x="11" y="0"/>
                  </a:lnTo>
                  <a:lnTo>
                    <a:pt x="9" y="2"/>
                  </a:lnTo>
                  <a:lnTo>
                    <a:pt x="5" y="3"/>
                  </a:lnTo>
                  <a:lnTo>
                    <a:pt x="0" y="5"/>
                  </a:lnTo>
                  <a:lnTo>
                    <a:pt x="0" y="9"/>
                  </a:lnTo>
                  <a:lnTo>
                    <a:pt x="11" y="57"/>
                  </a:lnTo>
                  <a:close/>
                </a:path>
              </a:pathLst>
            </a:custGeom>
            <a:solidFill>
              <a:srgbClr val="000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89313" name="Freeform 225"/>
            <p:cNvSpPr>
              <a:spLocks/>
            </p:cNvSpPr>
            <p:nvPr/>
          </p:nvSpPr>
          <p:spPr bwMode="auto">
            <a:xfrm>
              <a:off x="1292" y="1850"/>
              <a:ext cx="14" cy="29"/>
            </a:xfrm>
            <a:custGeom>
              <a:avLst/>
              <a:gdLst>
                <a:gd name="T0" fmla="*/ 9 w 30"/>
                <a:gd name="T1" fmla="*/ 53 h 59"/>
                <a:gd name="T2" fmla="*/ 11 w 30"/>
                <a:gd name="T3" fmla="*/ 55 h 59"/>
                <a:gd name="T4" fmla="*/ 14 w 30"/>
                <a:gd name="T5" fmla="*/ 57 h 59"/>
                <a:gd name="T6" fmla="*/ 19 w 30"/>
                <a:gd name="T7" fmla="*/ 59 h 59"/>
                <a:gd name="T8" fmla="*/ 23 w 30"/>
                <a:gd name="T9" fmla="*/ 59 h 59"/>
                <a:gd name="T10" fmla="*/ 25 w 30"/>
                <a:gd name="T11" fmla="*/ 57 h 59"/>
                <a:gd name="T12" fmla="*/ 30 w 30"/>
                <a:gd name="T13" fmla="*/ 55 h 59"/>
                <a:gd name="T14" fmla="*/ 30 w 30"/>
                <a:gd name="T15" fmla="*/ 53 h 59"/>
                <a:gd name="T16" fmla="*/ 30 w 30"/>
                <a:gd name="T17" fmla="*/ 52 h 59"/>
                <a:gd name="T18" fmla="*/ 23 w 30"/>
                <a:gd name="T19" fmla="*/ 3 h 59"/>
                <a:gd name="T20" fmla="*/ 19 w 30"/>
                <a:gd name="T21" fmla="*/ 2 h 59"/>
                <a:gd name="T22" fmla="*/ 14 w 30"/>
                <a:gd name="T23" fmla="*/ 0 h 59"/>
                <a:gd name="T24" fmla="*/ 11 w 30"/>
                <a:gd name="T25" fmla="*/ 0 h 59"/>
                <a:gd name="T26" fmla="*/ 9 w 30"/>
                <a:gd name="T27" fmla="*/ 0 h 59"/>
                <a:gd name="T28" fmla="*/ 4 w 30"/>
                <a:gd name="T29" fmla="*/ 0 h 59"/>
                <a:gd name="T30" fmla="*/ 0 w 30"/>
                <a:gd name="T31" fmla="*/ 2 h 59"/>
                <a:gd name="T32" fmla="*/ 0 w 30"/>
                <a:gd name="T33" fmla="*/ 3 h 59"/>
                <a:gd name="T34" fmla="*/ 0 w 30"/>
                <a:gd name="T35" fmla="*/ 5 h 59"/>
                <a:gd name="T36" fmla="*/ 9 w 30"/>
                <a:gd name="T37" fmla="*/ 53 h 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0" h="59">
                  <a:moveTo>
                    <a:pt x="9" y="53"/>
                  </a:moveTo>
                  <a:lnTo>
                    <a:pt x="11" y="55"/>
                  </a:lnTo>
                  <a:lnTo>
                    <a:pt x="14" y="57"/>
                  </a:lnTo>
                  <a:lnTo>
                    <a:pt x="19" y="59"/>
                  </a:lnTo>
                  <a:lnTo>
                    <a:pt x="23" y="59"/>
                  </a:lnTo>
                  <a:lnTo>
                    <a:pt x="25" y="57"/>
                  </a:lnTo>
                  <a:lnTo>
                    <a:pt x="30" y="55"/>
                  </a:lnTo>
                  <a:lnTo>
                    <a:pt x="30" y="53"/>
                  </a:lnTo>
                  <a:lnTo>
                    <a:pt x="30" y="52"/>
                  </a:lnTo>
                  <a:lnTo>
                    <a:pt x="23" y="3"/>
                  </a:lnTo>
                  <a:lnTo>
                    <a:pt x="19" y="2"/>
                  </a:lnTo>
                  <a:lnTo>
                    <a:pt x="14" y="0"/>
                  </a:lnTo>
                  <a:lnTo>
                    <a:pt x="11" y="0"/>
                  </a:lnTo>
                  <a:lnTo>
                    <a:pt x="9" y="0"/>
                  </a:lnTo>
                  <a:lnTo>
                    <a:pt x="4" y="0"/>
                  </a:lnTo>
                  <a:lnTo>
                    <a:pt x="0" y="2"/>
                  </a:lnTo>
                  <a:lnTo>
                    <a:pt x="0" y="3"/>
                  </a:lnTo>
                  <a:lnTo>
                    <a:pt x="0" y="5"/>
                  </a:lnTo>
                  <a:lnTo>
                    <a:pt x="9" y="53"/>
                  </a:lnTo>
                  <a:close/>
                </a:path>
              </a:pathLst>
            </a:custGeom>
            <a:solidFill>
              <a:srgbClr val="000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89314" name="Freeform 226"/>
            <p:cNvSpPr>
              <a:spLocks/>
            </p:cNvSpPr>
            <p:nvPr/>
          </p:nvSpPr>
          <p:spPr bwMode="auto">
            <a:xfrm>
              <a:off x="1284" y="1806"/>
              <a:ext cx="15" cy="31"/>
            </a:xfrm>
            <a:custGeom>
              <a:avLst/>
              <a:gdLst>
                <a:gd name="T0" fmla="*/ 8 w 29"/>
                <a:gd name="T1" fmla="*/ 55 h 62"/>
                <a:gd name="T2" fmla="*/ 8 w 29"/>
                <a:gd name="T3" fmla="*/ 57 h 62"/>
                <a:gd name="T4" fmla="*/ 13 w 29"/>
                <a:gd name="T5" fmla="*/ 58 h 62"/>
                <a:gd name="T6" fmla="*/ 15 w 29"/>
                <a:gd name="T7" fmla="*/ 62 h 62"/>
                <a:gd name="T8" fmla="*/ 19 w 29"/>
                <a:gd name="T9" fmla="*/ 62 h 62"/>
                <a:gd name="T10" fmla="*/ 24 w 29"/>
                <a:gd name="T11" fmla="*/ 58 h 62"/>
                <a:gd name="T12" fmla="*/ 26 w 29"/>
                <a:gd name="T13" fmla="*/ 57 h 62"/>
                <a:gd name="T14" fmla="*/ 29 w 29"/>
                <a:gd name="T15" fmla="*/ 55 h 62"/>
                <a:gd name="T16" fmla="*/ 29 w 29"/>
                <a:gd name="T17" fmla="*/ 53 h 62"/>
                <a:gd name="T18" fmla="*/ 19 w 29"/>
                <a:gd name="T19" fmla="*/ 5 h 62"/>
                <a:gd name="T20" fmla="*/ 15 w 29"/>
                <a:gd name="T21" fmla="*/ 3 h 62"/>
                <a:gd name="T22" fmla="*/ 13 w 29"/>
                <a:gd name="T23" fmla="*/ 0 h 62"/>
                <a:gd name="T24" fmla="*/ 8 w 29"/>
                <a:gd name="T25" fmla="*/ 0 h 62"/>
                <a:gd name="T26" fmla="*/ 5 w 29"/>
                <a:gd name="T27" fmla="*/ 0 h 62"/>
                <a:gd name="T28" fmla="*/ 1 w 29"/>
                <a:gd name="T29" fmla="*/ 0 h 62"/>
                <a:gd name="T30" fmla="*/ 0 w 29"/>
                <a:gd name="T31" fmla="*/ 3 h 62"/>
                <a:gd name="T32" fmla="*/ 0 w 29"/>
                <a:gd name="T33" fmla="*/ 5 h 62"/>
                <a:gd name="T34" fmla="*/ 0 w 29"/>
                <a:gd name="T35" fmla="*/ 7 h 62"/>
                <a:gd name="T36" fmla="*/ 8 w 29"/>
                <a:gd name="T37" fmla="*/ 55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9" h="62">
                  <a:moveTo>
                    <a:pt x="8" y="55"/>
                  </a:moveTo>
                  <a:lnTo>
                    <a:pt x="8" y="57"/>
                  </a:lnTo>
                  <a:lnTo>
                    <a:pt x="13" y="58"/>
                  </a:lnTo>
                  <a:lnTo>
                    <a:pt x="15" y="62"/>
                  </a:lnTo>
                  <a:lnTo>
                    <a:pt x="19" y="62"/>
                  </a:lnTo>
                  <a:lnTo>
                    <a:pt x="24" y="58"/>
                  </a:lnTo>
                  <a:lnTo>
                    <a:pt x="26" y="57"/>
                  </a:lnTo>
                  <a:lnTo>
                    <a:pt x="29" y="55"/>
                  </a:lnTo>
                  <a:lnTo>
                    <a:pt x="29" y="53"/>
                  </a:lnTo>
                  <a:lnTo>
                    <a:pt x="19" y="5"/>
                  </a:lnTo>
                  <a:lnTo>
                    <a:pt x="15" y="3"/>
                  </a:lnTo>
                  <a:lnTo>
                    <a:pt x="13" y="0"/>
                  </a:lnTo>
                  <a:lnTo>
                    <a:pt x="8" y="0"/>
                  </a:lnTo>
                  <a:lnTo>
                    <a:pt x="5" y="0"/>
                  </a:lnTo>
                  <a:lnTo>
                    <a:pt x="1" y="0"/>
                  </a:lnTo>
                  <a:lnTo>
                    <a:pt x="0" y="3"/>
                  </a:lnTo>
                  <a:lnTo>
                    <a:pt x="0" y="5"/>
                  </a:lnTo>
                  <a:lnTo>
                    <a:pt x="0" y="7"/>
                  </a:lnTo>
                  <a:lnTo>
                    <a:pt x="8" y="55"/>
                  </a:lnTo>
                  <a:close/>
                </a:path>
              </a:pathLst>
            </a:custGeom>
            <a:solidFill>
              <a:srgbClr val="000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89315" name="Freeform 227"/>
            <p:cNvSpPr>
              <a:spLocks/>
            </p:cNvSpPr>
            <p:nvPr/>
          </p:nvSpPr>
          <p:spPr bwMode="auto">
            <a:xfrm>
              <a:off x="1274" y="1764"/>
              <a:ext cx="17" cy="31"/>
            </a:xfrm>
            <a:custGeom>
              <a:avLst/>
              <a:gdLst>
                <a:gd name="T0" fmla="*/ 11 w 33"/>
                <a:gd name="T1" fmla="*/ 56 h 62"/>
                <a:gd name="T2" fmla="*/ 11 w 33"/>
                <a:gd name="T3" fmla="*/ 58 h 62"/>
                <a:gd name="T4" fmla="*/ 14 w 33"/>
                <a:gd name="T5" fmla="*/ 62 h 62"/>
                <a:gd name="T6" fmla="*/ 20 w 33"/>
                <a:gd name="T7" fmla="*/ 62 h 62"/>
                <a:gd name="T8" fmla="*/ 21 w 33"/>
                <a:gd name="T9" fmla="*/ 62 h 62"/>
                <a:gd name="T10" fmla="*/ 25 w 33"/>
                <a:gd name="T11" fmla="*/ 62 h 62"/>
                <a:gd name="T12" fmla="*/ 28 w 33"/>
                <a:gd name="T13" fmla="*/ 58 h 62"/>
                <a:gd name="T14" fmla="*/ 33 w 33"/>
                <a:gd name="T15" fmla="*/ 56 h 62"/>
                <a:gd name="T16" fmla="*/ 33 w 33"/>
                <a:gd name="T17" fmla="*/ 55 h 62"/>
                <a:gd name="T18" fmla="*/ 21 w 33"/>
                <a:gd name="T19" fmla="*/ 6 h 62"/>
                <a:gd name="T20" fmla="*/ 21 w 33"/>
                <a:gd name="T21" fmla="*/ 5 h 62"/>
                <a:gd name="T22" fmla="*/ 20 w 33"/>
                <a:gd name="T23" fmla="*/ 3 h 62"/>
                <a:gd name="T24" fmla="*/ 14 w 33"/>
                <a:gd name="T25" fmla="*/ 0 h 62"/>
                <a:gd name="T26" fmla="*/ 11 w 33"/>
                <a:gd name="T27" fmla="*/ 0 h 62"/>
                <a:gd name="T28" fmla="*/ 9 w 33"/>
                <a:gd name="T29" fmla="*/ 3 h 62"/>
                <a:gd name="T30" fmla="*/ 4 w 33"/>
                <a:gd name="T31" fmla="*/ 5 h 62"/>
                <a:gd name="T32" fmla="*/ 0 w 33"/>
                <a:gd name="T33" fmla="*/ 6 h 62"/>
                <a:gd name="T34" fmla="*/ 0 w 33"/>
                <a:gd name="T35" fmla="*/ 8 h 62"/>
                <a:gd name="T36" fmla="*/ 11 w 33"/>
                <a:gd name="T37" fmla="*/ 56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3" h="62">
                  <a:moveTo>
                    <a:pt x="11" y="56"/>
                  </a:moveTo>
                  <a:lnTo>
                    <a:pt x="11" y="58"/>
                  </a:lnTo>
                  <a:lnTo>
                    <a:pt x="14" y="62"/>
                  </a:lnTo>
                  <a:lnTo>
                    <a:pt x="20" y="62"/>
                  </a:lnTo>
                  <a:lnTo>
                    <a:pt x="21" y="62"/>
                  </a:lnTo>
                  <a:lnTo>
                    <a:pt x="25" y="62"/>
                  </a:lnTo>
                  <a:lnTo>
                    <a:pt x="28" y="58"/>
                  </a:lnTo>
                  <a:lnTo>
                    <a:pt x="33" y="56"/>
                  </a:lnTo>
                  <a:lnTo>
                    <a:pt x="33" y="55"/>
                  </a:lnTo>
                  <a:lnTo>
                    <a:pt x="21" y="6"/>
                  </a:lnTo>
                  <a:lnTo>
                    <a:pt x="21" y="5"/>
                  </a:lnTo>
                  <a:lnTo>
                    <a:pt x="20" y="3"/>
                  </a:lnTo>
                  <a:lnTo>
                    <a:pt x="14" y="0"/>
                  </a:lnTo>
                  <a:lnTo>
                    <a:pt x="11" y="0"/>
                  </a:lnTo>
                  <a:lnTo>
                    <a:pt x="9" y="3"/>
                  </a:lnTo>
                  <a:lnTo>
                    <a:pt x="4" y="5"/>
                  </a:lnTo>
                  <a:lnTo>
                    <a:pt x="0" y="6"/>
                  </a:lnTo>
                  <a:lnTo>
                    <a:pt x="0" y="8"/>
                  </a:lnTo>
                  <a:lnTo>
                    <a:pt x="11" y="56"/>
                  </a:lnTo>
                  <a:close/>
                </a:path>
              </a:pathLst>
            </a:custGeom>
            <a:solidFill>
              <a:srgbClr val="000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89316" name="Freeform 228"/>
            <p:cNvSpPr>
              <a:spLocks/>
            </p:cNvSpPr>
            <p:nvPr/>
          </p:nvSpPr>
          <p:spPr bwMode="auto">
            <a:xfrm>
              <a:off x="1267" y="1723"/>
              <a:ext cx="14" cy="30"/>
            </a:xfrm>
            <a:custGeom>
              <a:avLst/>
              <a:gdLst>
                <a:gd name="T0" fmla="*/ 7 w 28"/>
                <a:gd name="T1" fmla="*/ 57 h 60"/>
                <a:gd name="T2" fmla="*/ 11 w 28"/>
                <a:gd name="T3" fmla="*/ 59 h 60"/>
                <a:gd name="T4" fmla="*/ 14 w 28"/>
                <a:gd name="T5" fmla="*/ 60 h 60"/>
                <a:gd name="T6" fmla="*/ 18 w 28"/>
                <a:gd name="T7" fmla="*/ 60 h 60"/>
                <a:gd name="T8" fmla="*/ 23 w 28"/>
                <a:gd name="T9" fmla="*/ 60 h 60"/>
                <a:gd name="T10" fmla="*/ 25 w 28"/>
                <a:gd name="T11" fmla="*/ 60 h 60"/>
                <a:gd name="T12" fmla="*/ 28 w 28"/>
                <a:gd name="T13" fmla="*/ 59 h 60"/>
                <a:gd name="T14" fmla="*/ 28 w 28"/>
                <a:gd name="T15" fmla="*/ 57 h 60"/>
                <a:gd name="T16" fmla="*/ 28 w 28"/>
                <a:gd name="T17" fmla="*/ 55 h 60"/>
                <a:gd name="T18" fmla="*/ 23 w 28"/>
                <a:gd name="T19" fmla="*/ 5 h 60"/>
                <a:gd name="T20" fmla="*/ 18 w 28"/>
                <a:gd name="T21" fmla="*/ 3 h 60"/>
                <a:gd name="T22" fmla="*/ 14 w 28"/>
                <a:gd name="T23" fmla="*/ 2 h 60"/>
                <a:gd name="T24" fmla="*/ 11 w 28"/>
                <a:gd name="T25" fmla="*/ 0 h 60"/>
                <a:gd name="T26" fmla="*/ 7 w 28"/>
                <a:gd name="T27" fmla="*/ 0 h 60"/>
                <a:gd name="T28" fmla="*/ 4 w 28"/>
                <a:gd name="T29" fmla="*/ 2 h 60"/>
                <a:gd name="T30" fmla="*/ 0 w 28"/>
                <a:gd name="T31" fmla="*/ 3 h 60"/>
                <a:gd name="T32" fmla="*/ 0 w 28"/>
                <a:gd name="T33" fmla="*/ 5 h 60"/>
                <a:gd name="T34" fmla="*/ 0 w 28"/>
                <a:gd name="T35" fmla="*/ 7 h 60"/>
                <a:gd name="T36" fmla="*/ 7 w 28"/>
                <a:gd name="T37" fmla="*/ 57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8" h="60">
                  <a:moveTo>
                    <a:pt x="7" y="57"/>
                  </a:moveTo>
                  <a:lnTo>
                    <a:pt x="11" y="59"/>
                  </a:lnTo>
                  <a:lnTo>
                    <a:pt x="14" y="60"/>
                  </a:lnTo>
                  <a:lnTo>
                    <a:pt x="18" y="60"/>
                  </a:lnTo>
                  <a:lnTo>
                    <a:pt x="23" y="60"/>
                  </a:lnTo>
                  <a:lnTo>
                    <a:pt x="25" y="60"/>
                  </a:lnTo>
                  <a:lnTo>
                    <a:pt x="28" y="59"/>
                  </a:lnTo>
                  <a:lnTo>
                    <a:pt x="28" y="57"/>
                  </a:lnTo>
                  <a:lnTo>
                    <a:pt x="28" y="55"/>
                  </a:lnTo>
                  <a:lnTo>
                    <a:pt x="23" y="5"/>
                  </a:lnTo>
                  <a:lnTo>
                    <a:pt x="18" y="3"/>
                  </a:lnTo>
                  <a:lnTo>
                    <a:pt x="14" y="2"/>
                  </a:lnTo>
                  <a:lnTo>
                    <a:pt x="11" y="0"/>
                  </a:lnTo>
                  <a:lnTo>
                    <a:pt x="7" y="0"/>
                  </a:lnTo>
                  <a:lnTo>
                    <a:pt x="4" y="2"/>
                  </a:lnTo>
                  <a:lnTo>
                    <a:pt x="0" y="3"/>
                  </a:lnTo>
                  <a:lnTo>
                    <a:pt x="0" y="5"/>
                  </a:lnTo>
                  <a:lnTo>
                    <a:pt x="0" y="7"/>
                  </a:lnTo>
                  <a:lnTo>
                    <a:pt x="7" y="57"/>
                  </a:lnTo>
                  <a:close/>
                </a:path>
              </a:pathLst>
            </a:custGeom>
            <a:solidFill>
              <a:srgbClr val="000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89317" name="Freeform 229"/>
            <p:cNvSpPr>
              <a:spLocks/>
            </p:cNvSpPr>
            <p:nvPr/>
          </p:nvSpPr>
          <p:spPr bwMode="auto">
            <a:xfrm>
              <a:off x="1258" y="1682"/>
              <a:ext cx="16" cy="30"/>
            </a:xfrm>
            <a:custGeom>
              <a:avLst/>
              <a:gdLst>
                <a:gd name="T0" fmla="*/ 10 w 31"/>
                <a:gd name="T1" fmla="*/ 55 h 61"/>
                <a:gd name="T2" fmla="*/ 10 w 31"/>
                <a:gd name="T3" fmla="*/ 57 h 61"/>
                <a:gd name="T4" fmla="*/ 14 w 31"/>
                <a:gd name="T5" fmla="*/ 59 h 61"/>
                <a:gd name="T6" fmla="*/ 17 w 31"/>
                <a:gd name="T7" fmla="*/ 61 h 61"/>
                <a:gd name="T8" fmla="*/ 21 w 31"/>
                <a:gd name="T9" fmla="*/ 61 h 61"/>
                <a:gd name="T10" fmla="*/ 24 w 31"/>
                <a:gd name="T11" fmla="*/ 59 h 61"/>
                <a:gd name="T12" fmla="*/ 30 w 31"/>
                <a:gd name="T13" fmla="*/ 57 h 61"/>
                <a:gd name="T14" fmla="*/ 31 w 31"/>
                <a:gd name="T15" fmla="*/ 55 h 61"/>
                <a:gd name="T16" fmla="*/ 31 w 31"/>
                <a:gd name="T17" fmla="*/ 54 h 61"/>
                <a:gd name="T18" fmla="*/ 21 w 31"/>
                <a:gd name="T19" fmla="*/ 4 h 61"/>
                <a:gd name="T20" fmla="*/ 17 w 31"/>
                <a:gd name="T21" fmla="*/ 2 h 61"/>
                <a:gd name="T22" fmla="*/ 14 w 31"/>
                <a:gd name="T23" fmla="*/ 0 h 61"/>
                <a:gd name="T24" fmla="*/ 10 w 31"/>
                <a:gd name="T25" fmla="*/ 0 h 61"/>
                <a:gd name="T26" fmla="*/ 7 w 31"/>
                <a:gd name="T27" fmla="*/ 0 h 61"/>
                <a:gd name="T28" fmla="*/ 3 w 31"/>
                <a:gd name="T29" fmla="*/ 0 h 61"/>
                <a:gd name="T30" fmla="*/ 0 w 31"/>
                <a:gd name="T31" fmla="*/ 2 h 61"/>
                <a:gd name="T32" fmla="*/ 0 w 31"/>
                <a:gd name="T33" fmla="*/ 4 h 61"/>
                <a:gd name="T34" fmla="*/ 0 w 31"/>
                <a:gd name="T35" fmla="*/ 6 h 61"/>
                <a:gd name="T36" fmla="*/ 10 w 31"/>
                <a:gd name="T37" fmla="*/ 55 h 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1" h="61">
                  <a:moveTo>
                    <a:pt x="10" y="55"/>
                  </a:moveTo>
                  <a:lnTo>
                    <a:pt x="10" y="57"/>
                  </a:lnTo>
                  <a:lnTo>
                    <a:pt x="14" y="59"/>
                  </a:lnTo>
                  <a:lnTo>
                    <a:pt x="17" y="61"/>
                  </a:lnTo>
                  <a:lnTo>
                    <a:pt x="21" y="61"/>
                  </a:lnTo>
                  <a:lnTo>
                    <a:pt x="24" y="59"/>
                  </a:lnTo>
                  <a:lnTo>
                    <a:pt x="30" y="57"/>
                  </a:lnTo>
                  <a:lnTo>
                    <a:pt x="31" y="55"/>
                  </a:lnTo>
                  <a:lnTo>
                    <a:pt x="31" y="54"/>
                  </a:lnTo>
                  <a:lnTo>
                    <a:pt x="21" y="4"/>
                  </a:lnTo>
                  <a:lnTo>
                    <a:pt x="17" y="2"/>
                  </a:lnTo>
                  <a:lnTo>
                    <a:pt x="14" y="0"/>
                  </a:lnTo>
                  <a:lnTo>
                    <a:pt x="10" y="0"/>
                  </a:lnTo>
                  <a:lnTo>
                    <a:pt x="7" y="0"/>
                  </a:lnTo>
                  <a:lnTo>
                    <a:pt x="3" y="0"/>
                  </a:lnTo>
                  <a:lnTo>
                    <a:pt x="0" y="2"/>
                  </a:lnTo>
                  <a:lnTo>
                    <a:pt x="0" y="4"/>
                  </a:lnTo>
                  <a:lnTo>
                    <a:pt x="0" y="6"/>
                  </a:lnTo>
                  <a:lnTo>
                    <a:pt x="10" y="55"/>
                  </a:lnTo>
                  <a:close/>
                </a:path>
              </a:pathLst>
            </a:custGeom>
            <a:solidFill>
              <a:srgbClr val="000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89318" name="Freeform 230"/>
            <p:cNvSpPr>
              <a:spLocks/>
            </p:cNvSpPr>
            <p:nvPr/>
          </p:nvSpPr>
          <p:spPr bwMode="auto">
            <a:xfrm>
              <a:off x="1250" y="1640"/>
              <a:ext cx="15" cy="30"/>
            </a:xfrm>
            <a:custGeom>
              <a:avLst/>
              <a:gdLst>
                <a:gd name="T0" fmla="*/ 9 w 32"/>
                <a:gd name="T1" fmla="*/ 55 h 60"/>
                <a:gd name="T2" fmla="*/ 9 w 32"/>
                <a:gd name="T3" fmla="*/ 57 h 60"/>
                <a:gd name="T4" fmla="*/ 14 w 32"/>
                <a:gd name="T5" fmla="*/ 59 h 60"/>
                <a:gd name="T6" fmla="*/ 18 w 32"/>
                <a:gd name="T7" fmla="*/ 60 h 60"/>
                <a:gd name="T8" fmla="*/ 21 w 32"/>
                <a:gd name="T9" fmla="*/ 60 h 60"/>
                <a:gd name="T10" fmla="*/ 25 w 32"/>
                <a:gd name="T11" fmla="*/ 59 h 60"/>
                <a:gd name="T12" fmla="*/ 28 w 32"/>
                <a:gd name="T13" fmla="*/ 57 h 60"/>
                <a:gd name="T14" fmla="*/ 32 w 32"/>
                <a:gd name="T15" fmla="*/ 55 h 60"/>
                <a:gd name="T16" fmla="*/ 32 w 32"/>
                <a:gd name="T17" fmla="*/ 52 h 60"/>
                <a:gd name="T18" fmla="*/ 21 w 32"/>
                <a:gd name="T19" fmla="*/ 5 h 60"/>
                <a:gd name="T20" fmla="*/ 21 w 32"/>
                <a:gd name="T21" fmla="*/ 3 h 60"/>
                <a:gd name="T22" fmla="*/ 18 w 32"/>
                <a:gd name="T23" fmla="*/ 0 h 60"/>
                <a:gd name="T24" fmla="*/ 14 w 32"/>
                <a:gd name="T25" fmla="*/ 0 h 60"/>
                <a:gd name="T26" fmla="*/ 9 w 32"/>
                <a:gd name="T27" fmla="*/ 0 h 60"/>
                <a:gd name="T28" fmla="*/ 6 w 32"/>
                <a:gd name="T29" fmla="*/ 0 h 60"/>
                <a:gd name="T30" fmla="*/ 4 w 32"/>
                <a:gd name="T31" fmla="*/ 3 h 60"/>
                <a:gd name="T32" fmla="*/ 0 w 32"/>
                <a:gd name="T33" fmla="*/ 5 h 60"/>
                <a:gd name="T34" fmla="*/ 0 w 32"/>
                <a:gd name="T35" fmla="*/ 7 h 60"/>
                <a:gd name="T36" fmla="*/ 9 w 32"/>
                <a:gd name="T37" fmla="*/ 55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2" h="60">
                  <a:moveTo>
                    <a:pt x="9" y="55"/>
                  </a:moveTo>
                  <a:lnTo>
                    <a:pt x="9" y="57"/>
                  </a:lnTo>
                  <a:lnTo>
                    <a:pt x="14" y="59"/>
                  </a:lnTo>
                  <a:lnTo>
                    <a:pt x="18" y="60"/>
                  </a:lnTo>
                  <a:lnTo>
                    <a:pt x="21" y="60"/>
                  </a:lnTo>
                  <a:lnTo>
                    <a:pt x="25" y="59"/>
                  </a:lnTo>
                  <a:lnTo>
                    <a:pt x="28" y="57"/>
                  </a:lnTo>
                  <a:lnTo>
                    <a:pt x="32" y="55"/>
                  </a:lnTo>
                  <a:lnTo>
                    <a:pt x="32" y="52"/>
                  </a:lnTo>
                  <a:lnTo>
                    <a:pt x="21" y="5"/>
                  </a:lnTo>
                  <a:lnTo>
                    <a:pt x="21" y="3"/>
                  </a:lnTo>
                  <a:lnTo>
                    <a:pt x="18" y="0"/>
                  </a:lnTo>
                  <a:lnTo>
                    <a:pt x="14" y="0"/>
                  </a:lnTo>
                  <a:lnTo>
                    <a:pt x="9" y="0"/>
                  </a:lnTo>
                  <a:lnTo>
                    <a:pt x="6" y="0"/>
                  </a:lnTo>
                  <a:lnTo>
                    <a:pt x="4" y="3"/>
                  </a:lnTo>
                  <a:lnTo>
                    <a:pt x="0" y="5"/>
                  </a:lnTo>
                  <a:lnTo>
                    <a:pt x="0" y="7"/>
                  </a:lnTo>
                  <a:lnTo>
                    <a:pt x="9" y="55"/>
                  </a:lnTo>
                  <a:close/>
                </a:path>
              </a:pathLst>
            </a:custGeom>
            <a:solidFill>
              <a:srgbClr val="000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89319" name="Freeform 231"/>
            <p:cNvSpPr>
              <a:spLocks/>
            </p:cNvSpPr>
            <p:nvPr/>
          </p:nvSpPr>
          <p:spPr bwMode="auto">
            <a:xfrm>
              <a:off x="1242" y="1597"/>
              <a:ext cx="15" cy="31"/>
            </a:xfrm>
            <a:custGeom>
              <a:avLst/>
              <a:gdLst>
                <a:gd name="T0" fmla="*/ 9 w 29"/>
                <a:gd name="T1" fmla="*/ 56 h 62"/>
                <a:gd name="T2" fmla="*/ 10 w 29"/>
                <a:gd name="T3" fmla="*/ 58 h 62"/>
                <a:gd name="T4" fmla="*/ 15 w 29"/>
                <a:gd name="T5" fmla="*/ 62 h 62"/>
                <a:gd name="T6" fmla="*/ 19 w 29"/>
                <a:gd name="T7" fmla="*/ 62 h 62"/>
                <a:gd name="T8" fmla="*/ 21 w 29"/>
                <a:gd name="T9" fmla="*/ 62 h 62"/>
                <a:gd name="T10" fmla="*/ 24 w 29"/>
                <a:gd name="T11" fmla="*/ 62 h 62"/>
                <a:gd name="T12" fmla="*/ 29 w 29"/>
                <a:gd name="T13" fmla="*/ 58 h 62"/>
                <a:gd name="T14" fmla="*/ 29 w 29"/>
                <a:gd name="T15" fmla="*/ 56 h 62"/>
                <a:gd name="T16" fmla="*/ 29 w 29"/>
                <a:gd name="T17" fmla="*/ 55 h 62"/>
                <a:gd name="T18" fmla="*/ 21 w 29"/>
                <a:gd name="T19" fmla="*/ 7 h 62"/>
                <a:gd name="T20" fmla="*/ 19 w 29"/>
                <a:gd name="T21" fmla="*/ 5 h 62"/>
                <a:gd name="T22" fmla="*/ 15 w 29"/>
                <a:gd name="T23" fmla="*/ 1 h 62"/>
                <a:gd name="T24" fmla="*/ 10 w 29"/>
                <a:gd name="T25" fmla="*/ 0 h 62"/>
                <a:gd name="T26" fmla="*/ 9 w 29"/>
                <a:gd name="T27" fmla="*/ 0 h 62"/>
                <a:gd name="T28" fmla="*/ 5 w 29"/>
                <a:gd name="T29" fmla="*/ 1 h 62"/>
                <a:gd name="T30" fmla="*/ 0 w 29"/>
                <a:gd name="T31" fmla="*/ 5 h 62"/>
                <a:gd name="T32" fmla="*/ 0 w 29"/>
                <a:gd name="T33" fmla="*/ 7 h 62"/>
                <a:gd name="T34" fmla="*/ 0 w 29"/>
                <a:gd name="T35" fmla="*/ 8 h 62"/>
                <a:gd name="T36" fmla="*/ 9 w 29"/>
                <a:gd name="T37" fmla="*/ 56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9" h="62">
                  <a:moveTo>
                    <a:pt x="9" y="56"/>
                  </a:moveTo>
                  <a:lnTo>
                    <a:pt x="10" y="58"/>
                  </a:lnTo>
                  <a:lnTo>
                    <a:pt x="15" y="62"/>
                  </a:lnTo>
                  <a:lnTo>
                    <a:pt x="19" y="62"/>
                  </a:lnTo>
                  <a:lnTo>
                    <a:pt x="21" y="62"/>
                  </a:lnTo>
                  <a:lnTo>
                    <a:pt x="24" y="62"/>
                  </a:lnTo>
                  <a:lnTo>
                    <a:pt x="29" y="58"/>
                  </a:lnTo>
                  <a:lnTo>
                    <a:pt x="29" y="56"/>
                  </a:lnTo>
                  <a:lnTo>
                    <a:pt x="29" y="55"/>
                  </a:lnTo>
                  <a:lnTo>
                    <a:pt x="21" y="7"/>
                  </a:lnTo>
                  <a:lnTo>
                    <a:pt x="19" y="5"/>
                  </a:lnTo>
                  <a:lnTo>
                    <a:pt x="15" y="1"/>
                  </a:lnTo>
                  <a:lnTo>
                    <a:pt x="10" y="0"/>
                  </a:lnTo>
                  <a:lnTo>
                    <a:pt x="9" y="0"/>
                  </a:lnTo>
                  <a:lnTo>
                    <a:pt x="5" y="1"/>
                  </a:lnTo>
                  <a:lnTo>
                    <a:pt x="0" y="5"/>
                  </a:lnTo>
                  <a:lnTo>
                    <a:pt x="0" y="7"/>
                  </a:lnTo>
                  <a:lnTo>
                    <a:pt x="0" y="8"/>
                  </a:lnTo>
                  <a:lnTo>
                    <a:pt x="9" y="56"/>
                  </a:lnTo>
                  <a:close/>
                </a:path>
              </a:pathLst>
            </a:custGeom>
            <a:solidFill>
              <a:srgbClr val="000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89320" name="Freeform 232"/>
            <p:cNvSpPr>
              <a:spLocks/>
            </p:cNvSpPr>
            <p:nvPr/>
          </p:nvSpPr>
          <p:spPr bwMode="auto">
            <a:xfrm>
              <a:off x="1234" y="1555"/>
              <a:ext cx="16" cy="30"/>
            </a:xfrm>
            <a:custGeom>
              <a:avLst/>
              <a:gdLst>
                <a:gd name="T0" fmla="*/ 11 w 31"/>
                <a:gd name="T1" fmla="*/ 57 h 61"/>
                <a:gd name="T2" fmla="*/ 11 w 31"/>
                <a:gd name="T3" fmla="*/ 59 h 61"/>
                <a:gd name="T4" fmla="*/ 12 w 31"/>
                <a:gd name="T5" fmla="*/ 61 h 61"/>
                <a:gd name="T6" fmla="*/ 16 w 31"/>
                <a:gd name="T7" fmla="*/ 61 h 61"/>
                <a:gd name="T8" fmla="*/ 21 w 31"/>
                <a:gd name="T9" fmla="*/ 61 h 61"/>
                <a:gd name="T10" fmla="*/ 25 w 31"/>
                <a:gd name="T11" fmla="*/ 61 h 61"/>
                <a:gd name="T12" fmla="*/ 26 w 31"/>
                <a:gd name="T13" fmla="*/ 59 h 61"/>
                <a:gd name="T14" fmla="*/ 31 w 31"/>
                <a:gd name="T15" fmla="*/ 57 h 61"/>
                <a:gd name="T16" fmla="*/ 31 w 31"/>
                <a:gd name="T17" fmla="*/ 55 h 61"/>
                <a:gd name="T18" fmla="*/ 21 w 31"/>
                <a:gd name="T19" fmla="*/ 7 h 61"/>
                <a:gd name="T20" fmla="*/ 21 w 31"/>
                <a:gd name="T21" fmla="*/ 6 h 61"/>
                <a:gd name="T22" fmla="*/ 16 w 31"/>
                <a:gd name="T23" fmla="*/ 4 h 61"/>
                <a:gd name="T24" fmla="*/ 12 w 31"/>
                <a:gd name="T25" fmla="*/ 0 h 61"/>
                <a:gd name="T26" fmla="*/ 11 w 31"/>
                <a:gd name="T27" fmla="*/ 0 h 61"/>
                <a:gd name="T28" fmla="*/ 5 w 31"/>
                <a:gd name="T29" fmla="*/ 4 h 61"/>
                <a:gd name="T30" fmla="*/ 2 w 31"/>
                <a:gd name="T31" fmla="*/ 6 h 61"/>
                <a:gd name="T32" fmla="*/ 0 w 31"/>
                <a:gd name="T33" fmla="*/ 7 h 61"/>
                <a:gd name="T34" fmla="*/ 0 w 31"/>
                <a:gd name="T35" fmla="*/ 9 h 61"/>
                <a:gd name="T36" fmla="*/ 11 w 31"/>
                <a:gd name="T37" fmla="*/ 57 h 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1" h="61">
                  <a:moveTo>
                    <a:pt x="11" y="57"/>
                  </a:moveTo>
                  <a:lnTo>
                    <a:pt x="11" y="59"/>
                  </a:lnTo>
                  <a:lnTo>
                    <a:pt x="12" y="61"/>
                  </a:lnTo>
                  <a:lnTo>
                    <a:pt x="16" y="61"/>
                  </a:lnTo>
                  <a:lnTo>
                    <a:pt x="21" y="61"/>
                  </a:lnTo>
                  <a:lnTo>
                    <a:pt x="25" y="61"/>
                  </a:lnTo>
                  <a:lnTo>
                    <a:pt x="26" y="59"/>
                  </a:lnTo>
                  <a:lnTo>
                    <a:pt x="31" y="57"/>
                  </a:lnTo>
                  <a:lnTo>
                    <a:pt x="31" y="55"/>
                  </a:lnTo>
                  <a:lnTo>
                    <a:pt x="21" y="7"/>
                  </a:lnTo>
                  <a:lnTo>
                    <a:pt x="21" y="6"/>
                  </a:lnTo>
                  <a:lnTo>
                    <a:pt x="16" y="4"/>
                  </a:lnTo>
                  <a:lnTo>
                    <a:pt x="12" y="0"/>
                  </a:lnTo>
                  <a:lnTo>
                    <a:pt x="11" y="0"/>
                  </a:lnTo>
                  <a:lnTo>
                    <a:pt x="5" y="4"/>
                  </a:lnTo>
                  <a:lnTo>
                    <a:pt x="2" y="6"/>
                  </a:lnTo>
                  <a:lnTo>
                    <a:pt x="0" y="7"/>
                  </a:lnTo>
                  <a:lnTo>
                    <a:pt x="0" y="9"/>
                  </a:lnTo>
                  <a:lnTo>
                    <a:pt x="11" y="57"/>
                  </a:lnTo>
                  <a:close/>
                </a:path>
              </a:pathLst>
            </a:custGeom>
            <a:solidFill>
              <a:srgbClr val="000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89321" name="Freeform 233"/>
            <p:cNvSpPr>
              <a:spLocks/>
            </p:cNvSpPr>
            <p:nvPr/>
          </p:nvSpPr>
          <p:spPr bwMode="auto">
            <a:xfrm>
              <a:off x="1224" y="1515"/>
              <a:ext cx="16" cy="30"/>
            </a:xfrm>
            <a:custGeom>
              <a:avLst/>
              <a:gdLst>
                <a:gd name="T0" fmla="*/ 10 w 31"/>
                <a:gd name="T1" fmla="*/ 54 h 61"/>
                <a:gd name="T2" fmla="*/ 14 w 31"/>
                <a:gd name="T3" fmla="*/ 56 h 61"/>
                <a:gd name="T4" fmla="*/ 19 w 31"/>
                <a:gd name="T5" fmla="*/ 57 h 61"/>
                <a:gd name="T6" fmla="*/ 21 w 31"/>
                <a:gd name="T7" fmla="*/ 61 h 61"/>
                <a:gd name="T8" fmla="*/ 24 w 31"/>
                <a:gd name="T9" fmla="*/ 61 h 61"/>
                <a:gd name="T10" fmla="*/ 30 w 31"/>
                <a:gd name="T11" fmla="*/ 57 h 61"/>
                <a:gd name="T12" fmla="*/ 31 w 31"/>
                <a:gd name="T13" fmla="*/ 56 h 61"/>
                <a:gd name="T14" fmla="*/ 31 w 31"/>
                <a:gd name="T15" fmla="*/ 54 h 61"/>
                <a:gd name="T16" fmla="*/ 31 w 31"/>
                <a:gd name="T17" fmla="*/ 52 h 61"/>
                <a:gd name="T18" fmla="*/ 21 w 31"/>
                <a:gd name="T19" fmla="*/ 4 h 61"/>
                <a:gd name="T20" fmla="*/ 21 w 31"/>
                <a:gd name="T21" fmla="*/ 2 h 61"/>
                <a:gd name="T22" fmla="*/ 19 w 31"/>
                <a:gd name="T23" fmla="*/ 0 h 61"/>
                <a:gd name="T24" fmla="*/ 14 w 31"/>
                <a:gd name="T25" fmla="*/ 0 h 61"/>
                <a:gd name="T26" fmla="*/ 10 w 31"/>
                <a:gd name="T27" fmla="*/ 0 h 61"/>
                <a:gd name="T28" fmla="*/ 9 w 31"/>
                <a:gd name="T29" fmla="*/ 0 h 61"/>
                <a:gd name="T30" fmla="*/ 3 w 31"/>
                <a:gd name="T31" fmla="*/ 2 h 61"/>
                <a:gd name="T32" fmla="*/ 0 w 31"/>
                <a:gd name="T33" fmla="*/ 4 h 61"/>
                <a:gd name="T34" fmla="*/ 0 w 31"/>
                <a:gd name="T35" fmla="*/ 6 h 61"/>
                <a:gd name="T36" fmla="*/ 10 w 31"/>
                <a:gd name="T37" fmla="*/ 54 h 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1" h="61">
                  <a:moveTo>
                    <a:pt x="10" y="54"/>
                  </a:moveTo>
                  <a:lnTo>
                    <a:pt x="14" y="56"/>
                  </a:lnTo>
                  <a:lnTo>
                    <a:pt x="19" y="57"/>
                  </a:lnTo>
                  <a:lnTo>
                    <a:pt x="21" y="61"/>
                  </a:lnTo>
                  <a:lnTo>
                    <a:pt x="24" y="61"/>
                  </a:lnTo>
                  <a:lnTo>
                    <a:pt x="30" y="57"/>
                  </a:lnTo>
                  <a:lnTo>
                    <a:pt x="31" y="56"/>
                  </a:lnTo>
                  <a:lnTo>
                    <a:pt x="31" y="54"/>
                  </a:lnTo>
                  <a:lnTo>
                    <a:pt x="31" y="52"/>
                  </a:lnTo>
                  <a:lnTo>
                    <a:pt x="21" y="4"/>
                  </a:lnTo>
                  <a:lnTo>
                    <a:pt x="21" y="2"/>
                  </a:lnTo>
                  <a:lnTo>
                    <a:pt x="19" y="0"/>
                  </a:lnTo>
                  <a:lnTo>
                    <a:pt x="14" y="0"/>
                  </a:lnTo>
                  <a:lnTo>
                    <a:pt x="10" y="0"/>
                  </a:lnTo>
                  <a:lnTo>
                    <a:pt x="9" y="0"/>
                  </a:lnTo>
                  <a:lnTo>
                    <a:pt x="3" y="2"/>
                  </a:lnTo>
                  <a:lnTo>
                    <a:pt x="0" y="4"/>
                  </a:lnTo>
                  <a:lnTo>
                    <a:pt x="0" y="6"/>
                  </a:lnTo>
                  <a:lnTo>
                    <a:pt x="10" y="54"/>
                  </a:lnTo>
                  <a:close/>
                </a:path>
              </a:pathLst>
            </a:custGeom>
            <a:solidFill>
              <a:srgbClr val="000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89322" name="Freeform 234"/>
            <p:cNvSpPr>
              <a:spLocks/>
            </p:cNvSpPr>
            <p:nvPr/>
          </p:nvSpPr>
          <p:spPr bwMode="auto">
            <a:xfrm>
              <a:off x="1217" y="1473"/>
              <a:ext cx="14" cy="30"/>
            </a:xfrm>
            <a:custGeom>
              <a:avLst/>
              <a:gdLst>
                <a:gd name="T0" fmla="*/ 7 w 28"/>
                <a:gd name="T1" fmla="*/ 55 h 60"/>
                <a:gd name="T2" fmla="*/ 10 w 28"/>
                <a:gd name="T3" fmla="*/ 57 h 60"/>
                <a:gd name="T4" fmla="*/ 14 w 28"/>
                <a:gd name="T5" fmla="*/ 59 h 60"/>
                <a:gd name="T6" fmla="*/ 17 w 28"/>
                <a:gd name="T7" fmla="*/ 60 h 60"/>
                <a:gd name="T8" fmla="*/ 23 w 28"/>
                <a:gd name="T9" fmla="*/ 60 h 60"/>
                <a:gd name="T10" fmla="*/ 24 w 28"/>
                <a:gd name="T11" fmla="*/ 59 h 60"/>
                <a:gd name="T12" fmla="*/ 28 w 28"/>
                <a:gd name="T13" fmla="*/ 57 h 60"/>
                <a:gd name="T14" fmla="*/ 28 w 28"/>
                <a:gd name="T15" fmla="*/ 55 h 60"/>
                <a:gd name="T16" fmla="*/ 28 w 28"/>
                <a:gd name="T17" fmla="*/ 52 h 60"/>
                <a:gd name="T18" fmla="*/ 23 w 28"/>
                <a:gd name="T19" fmla="*/ 5 h 60"/>
                <a:gd name="T20" fmla="*/ 17 w 28"/>
                <a:gd name="T21" fmla="*/ 4 h 60"/>
                <a:gd name="T22" fmla="*/ 14 w 28"/>
                <a:gd name="T23" fmla="*/ 2 h 60"/>
                <a:gd name="T24" fmla="*/ 10 w 28"/>
                <a:gd name="T25" fmla="*/ 0 h 60"/>
                <a:gd name="T26" fmla="*/ 7 w 28"/>
                <a:gd name="T27" fmla="*/ 0 h 60"/>
                <a:gd name="T28" fmla="*/ 3 w 28"/>
                <a:gd name="T29" fmla="*/ 2 h 60"/>
                <a:gd name="T30" fmla="*/ 0 w 28"/>
                <a:gd name="T31" fmla="*/ 4 h 60"/>
                <a:gd name="T32" fmla="*/ 0 w 28"/>
                <a:gd name="T33" fmla="*/ 5 h 60"/>
                <a:gd name="T34" fmla="*/ 0 w 28"/>
                <a:gd name="T35" fmla="*/ 7 h 60"/>
                <a:gd name="T36" fmla="*/ 7 w 28"/>
                <a:gd name="T37" fmla="*/ 55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8" h="60">
                  <a:moveTo>
                    <a:pt x="7" y="55"/>
                  </a:moveTo>
                  <a:lnTo>
                    <a:pt x="10" y="57"/>
                  </a:lnTo>
                  <a:lnTo>
                    <a:pt x="14" y="59"/>
                  </a:lnTo>
                  <a:lnTo>
                    <a:pt x="17" y="60"/>
                  </a:lnTo>
                  <a:lnTo>
                    <a:pt x="23" y="60"/>
                  </a:lnTo>
                  <a:lnTo>
                    <a:pt x="24" y="59"/>
                  </a:lnTo>
                  <a:lnTo>
                    <a:pt x="28" y="57"/>
                  </a:lnTo>
                  <a:lnTo>
                    <a:pt x="28" y="55"/>
                  </a:lnTo>
                  <a:lnTo>
                    <a:pt x="28" y="52"/>
                  </a:lnTo>
                  <a:lnTo>
                    <a:pt x="23" y="5"/>
                  </a:lnTo>
                  <a:lnTo>
                    <a:pt x="17" y="4"/>
                  </a:lnTo>
                  <a:lnTo>
                    <a:pt x="14" y="2"/>
                  </a:lnTo>
                  <a:lnTo>
                    <a:pt x="10" y="0"/>
                  </a:lnTo>
                  <a:lnTo>
                    <a:pt x="7" y="0"/>
                  </a:lnTo>
                  <a:lnTo>
                    <a:pt x="3" y="2"/>
                  </a:lnTo>
                  <a:lnTo>
                    <a:pt x="0" y="4"/>
                  </a:lnTo>
                  <a:lnTo>
                    <a:pt x="0" y="5"/>
                  </a:lnTo>
                  <a:lnTo>
                    <a:pt x="0" y="7"/>
                  </a:lnTo>
                  <a:lnTo>
                    <a:pt x="7" y="55"/>
                  </a:lnTo>
                  <a:close/>
                </a:path>
              </a:pathLst>
            </a:custGeom>
            <a:solidFill>
              <a:srgbClr val="000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89323" name="Freeform 235"/>
            <p:cNvSpPr>
              <a:spLocks/>
            </p:cNvSpPr>
            <p:nvPr/>
          </p:nvSpPr>
          <p:spPr bwMode="auto">
            <a:xfrm>
              <a:off x="1209" y="1430"/>
              <a:ext cx="15" cy="31"/>
            </a:xfrm>
            <a:custGeom>
              <a:avLst/>
              <a:gdLst>
                <a:gd name="T0" fmla="*/ 10 w 31"/>
                <a:gd name="T1" fmla="*/ 57 h 60"/>
                <a:gd name="T2" fmla="*/ 10 w 31"/>
                <a:gd name="T3" fmla="*/ 58 h 60"/>
                <a:gd name="T4" fmla="*/ 15 w 31"/>
                <a:gd name="T5" fmla="*/ 60 h 60"/>
                <a:gd name="T6" fmla="*/ 17 w 31"/>
                <a:gd name="T7" fmla="*/ 60 h 60"/>
                <a:gd name="T8" fmla="*/ 20 w 31"/>
                <a:gd name="T9" fmla="*/ 60 h 60"/>
                <a:gd name="T10" fmla="*/ 24 w 31"/>
                <a:gd name="T11" fmla="*/ 60 h 60"/>
                <a:gd name="T12" fmla="*/ 27 w 31"/>
                <a:gd name="T13" fmla="*/ 58 h 60"/>
                <a:gd name="T14" fmla="*/ 31 w 31"/>
                <a:gd name="T15" fmla="*/ 57 h 60"/>
                <a:gd name="T16" fmla="*/ 31 w 31"/>
                <a:gd name="T17" fmla="*/ 53 h 60"/>
                <a:gd name="T18" fmla="*/ 20 w 31"/>
                <a:gd name="T19" fmla="*/ 7 h 60"/>
                <a:gd name="T20" fmla="*/ 20 w 31"/>
                <a:gd name="T21" fmla="*/ 5 h 60"/>
                <a:gd name="T22" fmla="*/ 17 w 31"/>
                <a:gd name="T23" fmla="*/ 1 h 60"/>
                <a:gd name="T24" fmla="*/ 15 w 31"/>
                <a:gd name="T25" fmla="*/ 0 h 60"/>
                <a:gd name="T26" fmla="*/ 10 w 31"/>
                <a:gd name="T27" fmla="*/ 0 h 60"/>
                <a:gd name="T28" fmla="*/ 6 w 31"/>
                <a:gd name="T29" fmla="*/ 1 h 60"/>
                <a:gd name="T30" fmla="*/ 3 w 31"/>
                <a:gd name="T31" fmla="*/ 5 h 60"/>
                <a:gd name="T32" fmla="*/ 0 w 31"/>
                <a:gd name="T33" fmla="*/ 7 h 60"/>
                <a:gd name="T34" fmla="*/ 0 w 31"/>
                <a:gd name="T35" fmla="*/ 8 h 60"/>
                <a:gd name="T36" fmla="*/ 10 w 31"/>
                <a:gd name="T37" fmla="*/ 57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1" h="60">
                  <a:moveTo>
                    <a:pt x="10" y="57"/>
                  </a:moveTo>
                  <a:lnTo>
                    <a:pt x="10" y="58"/>
                  </a:lnTo>
                  <a:lnTo>
                    <a:pt x="15" y="60"/>
                  </a:lnTo>
                  <a:lnTo>
                    <a:pt x="17" y="60"/>
                  </a:lnTo>
                  <a:lnTo>
                    <a:pt x="20" y="60"/>
                  </a:lnTo>
                  <a:lnTo>
                    <a:pt x="24" y="60"/>
                  </a:lnTo>
                  <a:lnTo>
                    <a:pt x="27" y="58"/>
                  </a:lnTo>
                  <a:lnTo>
                    <a:pt x="31" y="57"/>
                  </a:lnTo>
                  <a:lnTo>
                    <a:pt x="31" y="53"/>
                  </a:lnTo>
                  <a:lnTo>
                    <a:pt x="20" y="7"/>
                  </a:lnTo>
                  <a:lnTo>
                    <a:pt x="20" y="5"/>
                  </a:lnTo>
                  <a:lnTo>
                    <a:pt x="17" y="1"/>
                  </a:lnTo>
                  <a:lnTo>
                    <a:pt x="15" y="0"/>
                  </a:lnTo>
                  <a:lnTo>
                    <a:pt x="10" y="0"/>
                  </a:lnTo>
                  <a:lnTo>
                    <a:pt x="6" y="1"/>
                  </a:lnTo>
                  <a:lnTo>
                    <a:pt x="3" y="5"/>
                  </a:lnTo>
                  <a:lnTo>
                    <a:pt x="0" y="7"/>
                  </a:lnTo>
                  <a:lnTo>
                    <a:pt x="0" y="8"/>
                  </a:lnTo>
                  <a:lnTo>
                    <a:pt x="10" y="57"/>
                  </a:lnTo>
                  <a:close/>
                </a:path>
              </a:pathLst>
            </a:custGeom>
            <a:solidFill>
              <a:srgbClr val="000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89324" name="Freeform 236"/>
            <p:cNvSpPr>
              <a:spLocks/>
            </p:cNvSpPr>
            <p:nvPr/>
          </p:nvSpPr>
          <p:spPr bwMode="auto">
            <a:xfrm>
              <a:off x="1202" y="1389"/>
              <a:ext cx="15" cy="29"/>
            </a:xfrm>
            <a:custGeom>
              <a:avLst/>
              <a:gdLst>
                <a:gd name="T0" fmla="*/ 7 w 29"/>
                <a:gd name="T1" fmla="*/ 55 h 59"/>
                <a:gd name="T2" fmla="*/ 10 w 29"/>
                <a:gd name="T3" fmla="*/ 57 h 59"/>
                <a:gd name="T4" fmla="*/ 14 w 29"/>
                <a:gd name="T5" fmla="*/ 59 h 59"/>
                <a:gd name="T6" fmla="*/ 17 w 29"/>
                <a:gd name="T7" fmla="*/ 59 h 59"/>
                <a:gd name="T8" fmla="*/ 20 w 29"/>
                <a:gd name="T9" fmla="*/ 59 h 59"/>
                <a:gd name="T10" fmla="*/ 24 w 29"/>
                <a:gd name="T11" fmla="*/ 59 h 59"/>
                <a:gd name="T12" fmla="*/ 29 w 29"/>
                <a:gd name="T13" fmla="*/ 57 h 59"/>
                <a:gd name="T14" fmla="*/ 29 w 29"/>
                <a:gd name="T15" fmla="*/ 55 h 59"/>
                <a:gd name="T16" fmla="*/ 29 w 29"/>
                <a:gd name="T17" fmla="*/ 52 h 59"/>
                <a:gd name="T18" fmla="*/ 20 w 29"/>
                <a:gd name="T19" fmla="*/ 5 h 59"/>
                <a:gd name="T20" fmla="*/ 17 w 29"/>
                <a:gd name="T21" fmla="*/ 4 h 59"/>
                <a:gd name="T22" fmla="*/ 14 w 29"/>
                <a:gd name="T23" fmla="*/ 0 h 59"/>
                <a:gd name="T24" fmla="*/ 10 w 29"/>
                <a:gd name="T25" fmla="*/ 0 h 59"/>
                <a:gd name="T26" fmla="*/ 7 w 29"/>
                <a:gd name="T27" fmla="*/ 0 h 59"/>
                <a:gd name="T28" fmla="*/ 3 w 29"/>
                <a:gd name="T29" fmla="*/ 0 h 59"/>
                <a:gd name="T30" fmla="*/ 0 w 29"/>
                <a:gd name="T31" fmla="*/ 4 h 59"/>
                <a:gd name="T32" fmla="*/ 0 w 29"/>
                <a:gd name="T33" fmla="*/ 5 h 59"/>
                <a:gd name="T34" fmla="*/ 0 w 29"/>
                <a:gd name="T35" fmla="*/ 7 h 59"/>
                <a:gd name="T36" fmla="*/ 7 w 29"/>
                <a:gd name="T37" fmla="*/ 55 h 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9" h="59">
                  <a:moveTo>
                    <a:pt x="7" y="55"/>
                  </a:moveTo>
                  <a:lnTo>
                    <a:pt x="10" y="57"/>
                  </a:lnTo>
                  <a:lnTo>
                    <a:pt x="14" y="59"/>
                  </a:lnTo>
                  <a:lnTo>
                    <a:pt x="17" y="59"/>
                  </a:lnTo>
                  <a:lnTo>
                    <a:pt x="20" y="59"/>
                  </a:lnTo>
                  <a:lnTo>
                    <a:pt x="24" y="59"/>
                  </a:lnTo>
                  <a:lnTo>
                    <a:pt x="29" y="57"/>
                  </a:lnTo>
                  <a:lnTo>
                    <a:pt x="29" y="55"/>
                  </a:lnTo>
                  <a:lnTo>
                    <a:pt x="29" y="52"/>
                  </a:lnTo>
                  <a:lnTo>
                    <a:pt x="20" y="5"/>
                  </a:lnTo>
                  <a:lnTo>
                    <a:pt x="17" y="4"/>
                  </a:lnTo>
                  <a:lnTo>
                    <a:pt x="14" y="0"/>
                  </a:lnTo>
                  <a:lnTo>
                    <a:pt x="10" y="0"/>
                  </a:lnTo>
                  <a:lnTo>
                    <a:pt x="7" y="0"/>
                  </a:lnTo>
                  <a:lnTo>
                    <a:pt x="3" y="0"/>
                  </a:lnTo>
                  <a:lnTo>
                    <a:pt x="0" y="4"/>
                  </a:lnTo>
                  <a:lnTo>
                    <a:pt x="0" y="5"/>
                  </a:lnTo>
                  <a:lnTo>
                    <a:pt x="0" y="7"/>
                  </a:lnTo>
                  <a:lnTo>
                    <a:pt x="7" y="55"/>
                  </a:lnTo>
                  <a:close/>
                </a:path>
              </a:pathLst>
            </a:custGeom>
            <a:solidFill>
              <a:srgbClr val="000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89325" name="Freeform 237"/>
            <p:cNvSpPr>
              <a:spLocks/>
            </p:cNvSpPr>
            <p:nvPr/>
          </p:nvSpPr>
          <p:spPr bwMode="auto">
            <a:xfrm>
              <a:off x="1192" y="1347"/>
              <a:ext cx="17" cy="30"/>
            </a:xfrm>
            <a:custGeom>
              <a:avLst/>
              <a:gdLst>
                <a:gd name="T0" fmla="*/ 13 w 34"/>
                <a:gd name="T1" fmla="*/ 55 h 60"/>
                <a:gd name="T2" fmla="*/ 13 w 34"/>
                <a:gd name="T3" fmla="*/ 57 h 60"/>
                <a:gd name="T4" fmla="*/ 16 w 34"/>
                <a:gd name="T5" fmla="*/ 58 h 60"/>
                <a:gd name="T6" fmla="*/ 20 w 34"/>
                <a:gd name="T7" fmla="*/ 60 h 60"/>
                <a:gd name="T8" fmla="*/ 23 w 34"/>
                <a:gd name="T9" fmla="*/ 60 h 60"/>
                <a:gd name="T10" fmla="*/ 27 w 34"/>
                <a:gd name="T11" fmla="*/ 58 h 60"/>
                <a:gd name="T12" fmla="*/ 30 w 34"/>
                <a:gd name="T13" fmla="*/ 57 h 60"/>
                <a:gd name="T14" fmla="*/ 34 w 34"/>
                <a:gd name="T15" fmla="*/ 55 h 60"/>
                <a:gd name="T16" fmla="*/ 34 w 34"/>
                <a:gd name="T17" fmla="*/ 51 h 60"/>
                <a:gd name="T18" fmla="*/ 23 w 34"/>
                <a:gd name="T19" fmla="*/ 5 h 60"/>
                <a:gd name="T20" fmla="*/ 20 w 34"/>
                <a:gd name="T21" fmla="*/ 2 h 60"/>
                <a:gd name="T22" fmla="*/ 16 w 34"/>
                <a:gd name="T23" fmla="*/ 0 h 60"/>
                <a:gd name="T24" fmla="*/ 13 w 34"/>
                <a:gd name="T25" fmla="*/ 0 h 60"/>
                <a:gd name="T26" fmla="*/ 9 w 34"/>
                <a:gd name="T27" fmla="*/ 0 h 60"/>
                <a:gd name="T28" fmla="*/ 6 w 34"/>
                <a:gd name="T29" fmla="*/ 0 h 60"/>
                <a:gd name="T30" fmla="*/ 0 w 34"/>
                <a:gd name="T31" fmla="*/ 2 h 60"/>
                <a:gd name="T32" fmla="*/ 0 w 34"/>
                <a:gd name="T33" fmla="*/ 5 h 60"/>
                <a:gd name="T34" fmla="*/ 0 w 34"/>
                <a:gd name="T35" fmla="*/ 7 h 60"/>
                <a:gd name="T36" fmla="*/ 13 w 34"/>
                <a:gd name="T37" fmla="*/ 55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 h="60">
                  <a:moveTo>
                    <a:pt x="13" y="55"/>
                  </a:moveTo>
                  <a:lnTo>
                    <a:pt x="13" y="57"/>
                  </a:lnTo>
                  <a:lnTo>
                    <a:pt x="16" y="58"/>
                  </a:lnTo>
                  <a:lnTo>
                    <a:pt x="20" y="60"/>
                  </a:lnTo>
                  <a:lnTo>
                    <a:pt x="23" y="60"/>
                  </a:lnTo>
                  <a:lnTo>
                    <a:pt x="27" y="58"/>
                  </a:lnTo>
                  <a:lnTo>
                    <a:pt x="30" y="57"/>
                  </a:lnTo>
                  <a:lnTo>
                    <a:pt x="34" y="55"/>
                  </a:lnTo>
                  <a:lnTo>
                    <a:pt x="34" y="51"/>
                  </a:lnTo>
                  <a:lnTo>
                    <a:pt x="23" y="5"/>
                  </a:lnTo>
                  <a:lnTo>
                    <a:pt x="20" y="2"/>
                  </a:lnTo>
                  <a:lnTo>
                    <a:pt x="16" y="0"/>
                  </a:lnTo>
                  <a:lnTo>
                    <a:pt x="13" y="0"/>
                  </a:lnTo>
                  <a:lnTo>
                    <a:pt x="9" y="0"/>
                  </a:lnTo>
                  <a:lnTo>
                    <a:pt x="6" y="0"/>
                  </a:lnTo>
                  <a:lnTo>
                    <a:pt x="0" y="2"/>
                  </a:lnTo>
                  <a:lnTo>
                    <a:pt x="0" y="5"/>
                  </a:lnTo>
                  <a:lnTo>
                    <a:pt x="0" y="7"/>
                  </a:lnTo>
                  <a:lnTo>
                    <a:pt x="13" y="55"/>
                  </a:lnTo>
                  <a:close/>
                </a:path>
              </a:pathLst>
            </a:custGeom>
            <a:solidFill>
              <a:srgbClr val="000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89326" name="Freeform 238"/>
            <p:cNvSpPr>
              <a:spLocks/>
            </p:cNvSpPr>
            <p:nvPr/>
          </p:nvSpPr>
          <p:spPr bwMode="auto">
            <a:xfrm>
              <a:off x="1183" y="1306"/>
              <a:ext cx="17" cy="29"/>
            </a:xfrm>
            <a:custGeom>
              <a:avLst/>
              <a:gdLst>
                <a:gd name="T0" fmla="*/ 12 w 33"/>
                <a:gd name="T1" fmla="*/ 54 h 59"/>
                <a:gd name="T2" fmla="*/ 12 w 33"/>
                <a:gd name="T3" fmla="*/ 55 h 59"/>
                <a:gd name="T4" fmla="*/ 16 w 33"/>
                <a:gd name="T5" fmla="*/ 57 h 59"/>
                <a:gd name="T6" fmla="*/ 17 w 33"/>
                <a:gd name="T7" fmla="*/ 59 h 59"/>
                <a:gd name="T8" fmla="*/ 23 w 33"/>
                <a:gd name="T9" fmla="*/ 59 h 59"/>
                <a:gd name="T10" fmla="*/ 26 w 33"/>
                <a:gd name="T11" fmla="*/ 57 h 59"/>
                <a:gd name="T12" fmla="*/ 30 w 33"/>
                <a:gd name="T13" fmla="*/ 55 h 59"/>
                <a:gd name="T14" fmla="*/ 33 w 33"/>
                <a:gd name="T15" fmla="*/ 54 h 59"/>
                <a:gd name="T16" fmla="*/ 33 w 33"/>
                <a:gd name="T17" fmla="*/ 52 h 59"/>
                <a:gd name="T18" fmla="*/ 23 w 33"/>
                <a:gd name="T19" fmla="*/ 5 h 59"/>
                <a:gd name="T20" fmla="*/ 23 w 33"/>
                <a:gd name="T21" fmla="*/ 4 h 59"/>
                <a:gd name="T22" fmla="*/ 17 w 33"/>
                <a:gd name="T23" fmla="*/ 2 h 59"/>
                <a:gd name="T24" fmla="*/ 16 w 33"/>
                <a:gd name="T25" fmla="*/ 0 h 59"/>
                <a:gd name="T26" fmla="*/ 12 w 33"/>
                <a:gd name="T27" fmla="*/ 0 h 59"/>
                <a:gd name="T28" fmla="*/ 7 w 33"/>
                <a:gd name="T29" fmla="*/ 2 h 59"/>
                <a:gd name="T30" fmla="*/ 3 w 33"/>
                <a:gd name="T31" fmla="*/ 4 h 59"/>
                <a:gd name="T32" fmla="*/ 0 w 33"/>
                <a:gd name="T33" fmla="*/ 5 h 59"/>
                <a:gd name="T34" fmla="*/ 0 w 33"/>
                <a:gd name="T35" fmla="*/ 7 h 59"/>
                <a:gd name="T36" fmla="*/ 12 w 33"/>
                <a:gd name="T37" fmla="*/ 54 h 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3" h="59">
                  <a:moveTo>
                    <a:pt x="12" y="54"/>
                  </a:moveTo>
                  <a:lnTo>
                    <a:pt x="12" y="55"/>
                  </a:lnTo>
                  <a:lnTo>
                    <a:pt x="16" y="57"/>
                  </a:lnTo>
                  <a:lnTo>
                    <a:pt x="17" y="59"/>
                  </a:lnTo>
                  <a:lnTo>
                    <a:pt x="23" y="59"/>
                  </a:lnTo>
                  <a:lnTo>
                    <a:pt x="26" y="57"/>
                  </a:lnTo>
                  <a:lnTo>
                    <a:pt x="30" y="55"/>
                  </a:lnTo>
                  <a:lnTo>
                    <a:pt x="33" y="54"/>
                  </a:lnTo>
                  <a:lnTo>
                    <a:pt x="33" y="52"/>
                  </a:lnTo>
                  <a:lnTo>
                    <a:pt x="23" y="5"/>
                  </a:lnTo>
                  <a:lnTo>
                    <a:pt x="23" y="4"/>
                  </a:lnTo>
                  <a:lnTo>
                    <a:pt x="17" y="2"/>
                  </a:lnTo>
                  <a:lnTo>
                    <a:pt x="16" y="0"/>
                  </a:lnTo>
                  <a:lnTo>
                    <a:pt x="12" y="0"/>
                  </a:lnTo>
                  <a:lnTo>
                    <a:pt x="7" y="2"/>
                  </a:lnTo>
                  <a:lnTo>
                    <a:pt x="3" y="4"/>
                  </a:lnTo>
                  <a:lnTo>
                    <a:pt x="0" y="5"/>
                  </a:lnTo>
                  <a:lnTo>
                    <a:pt x="0" y="7"/>
                  </a:lnTo>
                  <a:lnTo>
                    <a:pt x="12" y="54"/>
                  </a:lnTo>
                  <a:close/>
                </a:path>
              </a:pathLst>
            </a:custGeom>
            <a:solidFill>
              <a:srgbClr val="000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89327" name="Freeform 239"/>
            <p:cNvSpPr>
              <a:spLocks/>
            </p:cNvSpPr>
            <p:nvPr/>
          </p:nvSpPr>
          <p:spPr bwMode="auto">
            <a:xfrm>
              <a:off x="1177" y="1263"/>
              <a:ext cx="13" cy="30"/>
            </a:xfrm>
            <a:custGeom>
              <a:avLst/>
              <a:gdLst>
                <a:gd name="T0" fmla="*/ 5 w 26"/>
                <a:gd name="T1" fmla="*/ 55 h 58"/>
                <a:gd name="T2" fmla="*/ 10 w 26"/>
                <a:gd name="T3" fmla="*/ 57 h 58"/>
                <a:gd name="T4" fmla="*/ 12 w 26"/>
                <a:gd name="T5" fmla="*/ 58 h 58"/>
                <a:gd name="T6" fmla="*/ 15 w 26"/>
                <a:gd name="T7" fmla="*/ 58 h 58"/>
                <a:gd name="T8" fmla="*/ 19 w 26"/>
                <a:gd name="T9" fmla="*/ 58 h 58"/>
                <a:gd name="T10" fmla="*/ 24 w 26"/>
                <a:gd name="T11" fmla="*/ 58 h 58"/>
                <a:gd name="T12" fmla="*/ 26 w 26"/>
                <a:gd name="T13" fmla="*/ 57 h 58"/>
                <a:gd name="T14" fmla="*/ 26 w 26"/>
                <a:gd name="T15" fmla="*/ 55 h 58"/>
                <a:gd name="T16" fmla="*/ 26 w 26"/>
                <a:gd name="T17" fmla="*/ 53 h 58"/>
                <a:gd name="T18" fmla="*/ 19 w 26"/>
                <a:gd name="T19" fmla="*/ 5 h 58"/>
                <a:gd name="T20" fmla="*/ 15 w 26"/>
                <a:gd name="T21" fmla="*/ 3 h 58"/>
                <a:gd name="T22" fmla="*/ 12 w 26"/>
                <a:gd name="T23" fmla="*/ 2 h 58"/>
                <a:gd name="T24" fmla="*/ 10 w 26"/>
                <a:gd name="T25" fmla="*/ 0 h 58"/>
                <a:gd name="T26" fmla="*/ 5 w 26"/>
                <a:gd name="T27" fmla="*/ 0 h 58"/>
                <a:gd name="T28" fmla="*/ 1 w 26"/>
                <a:gd name="T29" fmla="*/ 2 h 58"/>
                <a:gd name="T30" fmla="*/ 0 w 26"/>
                <a:gd name="T31" fmla="*/ 3 h 58"/>
                <a:gd name="T32" fmla="*/ 0 w 26"/>
                <a:gd name="T33" fmla="*/ 5 h 58"/>
                <a:gd name="T34" fmla="*/ 0 w 26"/>
                <a:gd name="T35" fmla="*/ 7 h 58"/>
                <a:gd name="T36" fmla="*/ 5 w 26"/>
                <a:gd name="T37" fmla="*/ 55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6" h="58">
                  <a:moveTo>
                    <a:pt x="5" y="55"/>
                  </a:moveTo>
                  <a:lnTo>
                    <a:pt x="10" y="57"/>
                  </a:lnTo>
                  <a:lnTo>
                    <a:pt x="12" y="58"/>
                  </a:lnTo>
                  <a:lnTo>
                    <a:pt x="15" y="58"/>
                  </a:lnTo>
                  <a:lnTo>
                    <a:pt x="19" y="58"/>
                  </a:lnTo>
                  <a:lnTo>
                    <a:pt x="24" y="58"/>
                  </a:lnTo>
                  <a:lnTo>
                    <a:pt x="26" y="57"/>
                  </a:lnTo>
                  <a:lnTo>
                    <a:pt x="26" y="55"/>
                  </a:lnTo>
                  <a:lnTo>
                    <a:pt x="26" y="53"/>
                  </a:lnTo>
                  <a:lnTo>
                    <a:pt x="19" y="5"/>
                  </a:lnTo>
                  <a:lnTo>
                    <a:pt x="15" y="3"/>
                  </a:lnTo>
                  <a:lnTo>
                    <a:pt x="12" y="2"/>
                  </a:lnTo>
                  <a:lnTo>
                    <a:pt x="10" y="0"/>
                  </a:lnTo>
                  <a:lnTo>
                    <a:pt x="5" y="0"/>
                  </a:lnTo>
                  <a:lnTo>
                    <a:pt x="1" y="2"/>
                  </a:lnTo>
                  <a:lnTo>
                    <a:pt x="0" y="3"/>
                  </a:lnTo>
                  <a:lnTo>
                    <a:pt x="0" y="5"/>
                  </a:lnTo>
                  <a:lnTo>
                    <a:pt x="0" y="7"/>
                  </a:lnTo>
                  <a:lnTo>
                    <a:pt x="5" y="55"/>
                  </a:lnTo>
                  <a:close/>
                </a:path>
              </a:pathLst>
            </a:custGeom>
            <a:solidFill>
              <a:srgbClr val="000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89328" name="Freeform 240"/>
            <p:cNvSpPr>
              <a:spLocks/>
            </p:cNvSpPr>
            <p:nvPr/>
          </p:nvSpPr>
          <p:spPr bwMode="auto">
            <a:xfrm>
              <a:off x="1168" y="1222"/>
              <a:ext cx="15" cy="29"/>
            </a:xfrm>
            <a:custGeom>
              <a:avLst/>
              <a:gdLst>
                <a:gd name="T0" fmla="*/ 10 w 31"/>
                <a:gd name="T1" fmla="*/ 55 h 59"/>
                <a:gd name="T2" fmla="*/ 10 w 31"/>
                <a:gd name="T3" fmla="*/ 57 h 59"/>
                <a:gd name="T4" fmla="*/ 13 w 31"/>
                <a:gd name="T5" fmla="*/ 59 h 59"/>
                <a:gd name="T6" fmla="*/ 19 w 31"/>
                <a:gd name="T7" fmla="*/ 59 h 59"/>
                <a:gd name="T8" fmla="*/ 20 w 31"/>
                <a:gd name="T9" fmla="*/ 59 h 59"/>
                <a:gd name="T10" fmla="*/ 24 w 31"/>
                <a:gd name="T11" fmla="*/ 59 h 59"/>
                <a:gd name="T12" fmla="*/ 29 w 31"/>
                <a:gd name="T13" fmla="*/ 57 h 59"/>
                <a:gd name="T14" fmla="*/ 31 w 31"/>
                <a:gd name="T15" fmla="*/ 55 h 59"/>
                <a:gd name="T16" fmla="*/ 31 w 31"/>
                <a:gd name="T17" fmla="*/ 52 h 59"/>
                <a:gd name="T18" fmla="*/ 20 w 31"/>
                <a:gd name="T19" fmla="*/ 5 h 59"/>
                <a:gd name="T20" fmla="*/ 19 w 31"/>
                <a:gd name="T21" fmla="*/ 2 h 59"/>
                <a:gd name="T22" fmla="*/ 13 w 31"/>
                <a:gd name="T23" fmla="*/ 0 h 59"/>
                <a:gd name="T24" fmla="*/ 10 w 31"/>
                <a:gd name="T25" fmla="*/ 0 h 59"/>
                <a:gd name="T26" fmla="*/ 8 w 31"/>
                <a:gd name="T27" fmla="*/ 0 h 59"/>
                <a:gd name="T28" fmla="*/ 3 w 31"/>
                <a:gd name="T29" fmla="*/ 0 h 59"/>
                <a:gd name="T30" fmla="*/ 0 w 31"/>
                <a:gd name="T31" fmla="*/ 2 h 59"/>
                <a:gd name="T32" fmla="*/ 0 w 31"/>
                <a:gd name="T33" fmla="*/ 5 h 59"/>
                <a:gd name="T34" fmla="*/ 0 w 31"/>
                <a:gd name="T35" fmla="*/ 7 h 59"/>
                <a:gd name="T36" fmla="*/ 10 w 31"/>
                <a:gd name="T37" fmla="*/ 55 h 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1" h="59">
                  <a:moveTo>
                    <a:pt x="10" y="55"/>
                  </a:moveTo>
                  <a:lnTo>
                    <a:pt x="10" y="57"/>
                  </a:lnTo>
                  <a:lnTo>
                    <a:pt x="13" y="59"/>
                  </a:lnTo>
                  <a:lnTo>
                    <a:pt x="19" y="59"/>
                  </a:lnTo>
                  <a:lnTo>
                    <a:pt x="20" y="59"/>
                  </a:lnTo>
                  <a:lnTo>
                    <a:pt x="24" y="59"/>
                  </a:lnTo>
                  <a:lnTo>
                    <a:pt x="29" y="57"/>
                  </a:lnTo>
                  <a:lnTo>
                    <a:pt x="31" y="55"/>
                  </a:lnTo>
                  <a:lnTo>
                    <a:pt x="31" y="52"/>
                  </a:lnTo>
                  <a:lnTo>
                    <a:pt x="20" y="5"/>
                  </a:lnTo>
                  <a:lnTo>
                    <a:pt x="19" y="2"/>
                  </a:lnTo>
                  <a:lnTo>
                    <a:pt x="13" y="0"/>
                  </a:lnTo>
                  <a:lnTo>
                    <a:pt x="10" y="0"/>
                  </a:lnTo>
                  <a:lnTo>
                    <a:pt x="8" y="0"/>
                  </a:lnTo>
                  <a:lnTo>
                    <a:pt x="3" y="0"/>
                  </a:lnTo>
                  <a:lnTo>
                    <a:pt x="0" y="2"/>
                  </a:lnTo>
                  <a:lnTo>
                    <a:pt x="0" y="5"/>
                  </a:lnTo>
                  <a:lnTo>
                    <a:pt x="0" y="7"/>
                  </a:lnTo>
                  <a:lnTo>
                    <a:pt x="10" y="55"/>
                  </a:lnTo>
                  <a:close/>
                </a:path>
              </a:pathLst>
            </a:custGeom>
            <a:solidFill>
              <a:srgbClr val="000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89329" name="Freeform 241"/>
            <p:cNvSpPr>
              <a:spLocks/>
            </p:cNvSpPr>
            <p:nvPr/>
          </p:nvSpPr>
          <p:spPr bwMode="auto">
            <a:xfrm>
              <a:off x="1159" y="1180"/>
              <a:ext cx="16" cy="30"/>
            </a:xfrm>
            <a:custGeom>
              <a:avLst/>
              <a:gdLst>
                <a:gd name="T0" fmla="*/ 11 w 31"/>
                <a:gd name="T1" fmla="*/ 53 h 60"/>
                <a:gd name="T2" fmla="*/ 11 w 31"/>
                <a:gd name="T3" fmla="*/ 57 h 60"/>
                <a:gd name="T4" fmla="*/ 14 w 31"/>
                <a:gd name="T5" fmla="*/ 58 h 60"/>
                <a:gd name="T6" fmla="*/ 18 w 31"/>
                <a:gd name="T7" fmla="*/ 60 h 60"/>
                <a:gd name="T8" fmla="*/ 21 w 31"/>
                <a:gd name="T9" fmla="*/ 60 h 60"/>
                <a:gd name="T10" fmla="*/ 26 w 31"/>
                <a:gd name="T11" fmla="*/ 58 h 60"/>
                <a:gd name="T12" fmla="*/ 28 w 31"/>
                <a:gd name="T13" fmla="*/ 57 h 60"/>
                <a:gd name="T14" fmla="*/ 31 w 31"/>
                <a:gd name="T15" fmla="*/ 53 h 60"/>
                <a:gd name="T16" fmla="*/ 31 w 31"/>
                <a:gd name="T17" fmla="*/ 52 h 60"/>
                <a:gd name="T18" fmla="*/ 21 w 31"/>
                <a:gd name="T19" fmla="*/ 5 h 60"/>
                <a:gd name="T20" fmla="*/ 21 w 31"/>
                <a:gd name="T21" fmla="*/ 2 h 60"/>
                <a:gd name="T22" fmla="*/ 18 w 31"/>
                <a:gd name="T23" fmla="*/ 0 h 60"/>
                <a:gd name="T24" fmla="*/ 14 w 31"/>
                <a:gd name="T25" fmla="*/ 0 h 60"/>
                <a:gd name="T26" fmla="*/ 11 w 31"/>
                <a:gd name="T27" fmla="*/ 0 h 60"/>
                <a:gd name="T28" fmla="*/ 7 w 31"/>
                <a:gd name="T29" fmla="*/ 0 h 60"/>
                <a:gd name="T30" fmla="*/ 4 w 31"/>
                <a:gd name="T31" fmla="*/ 2 h 60"/>
                <a:gd name="T32" fmla="*/ 0 w 31"/>
                <a:gd name="T33" fmla="*/ 5 h 60"/>
                <a:gd name="T34" fmla="*/ 0 w 31"/>
                <a:gd name="T35" fmla="*/ 7 h 60"/>
                <a:gd name="T36" fmla="*/ 11 w 31"/>
                <a:gd name="T37" fmla="*/ 53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1" h="60">
                  <a:moveTo>
                    <a:pt x="11" y="53"/>
                  </a:moveTo>
                  <a:lnTo>
                    <a:pt x="11" y="57"/>
                  </a:lnTo>
                  <a:lnTo>
                    <a:pt x="14" y="58"/>
                  </a:lnTo>
                  <a:lnTo>
                    <a:pt x="18" y="60"/>
                  </a:lnTo>
                  <a:lnTo>
                    <a:pt x="21" y="60"/>
                  </a:lnTo>
                  <a:lnTo>
                    <a:pt x="26" y="58"/>
                  </a:lnTo>
                  <a:lnTo>
                    <a:pt x="28" y="57"/>
                  </a:lnTo>
                  <a:lnTo>
                    <a:pt x="31" y="53"/>
                  </a:lnTo>
                  <a:lnTo>
                    <a:pt x="31" y="52"/>
                  </a:lnTo>
                  <a:lnTo>
                    <a:pt x="21" y="5"/>
                  </a:lnTo>
                  <a:lnTo>
                    <a:pt x="21" y="2"/>
                  </a:lnTo>
                  <a:lnTo>
                    <a:pt x="18" y="0"/>
                  </a:lnTo>
                  <a:lnTo>
                    <a:pt x="14" y="0"/>
                  </a:lnTo>
                  <a:lnTo>
                    <a:pt x="11" y="0"/>
                  </a:lnTo>
                  <a:lnTo>
                    <a:pt x="7" y="0"/>
                  </a:lnTo>
                  <a:lnTo>
                    <a:pt x="4" y="2"/>
                  </a:lnTo>
                  <a:lnTo>
                    <a:pt x="0" y="5"/>
                  </a:lnTo>
                  <a:lnTo>
                    <a:pt x="0" y="7"/>
                  </a:lnTo>
                  <a:lnTo>
                    <a:pt x="11" y="53"/>
                  </a:lnTo>
                  <a:close/>
                </a:path>
              </a:pathLst>
            </a:custGeom>
            <a:solidFill>
              <a:srgbClr val="000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89330" name="Freeform 242"/>
            <p:cNvSpPr>
              <a:spLocks/>
            </p:cNvSpPr>
            <p:nvPr/>
          </p:nvSpPr>
          <p:spPr bwMode="auto">
            <a:xfrm>
              <a:off x="1152" y="1138"/>
              <a:ext cx="14" cy="30"/>
            </a:xfrm>
            <a:custGeom>
              <a:avLst/>
              <a:gdLst>
                <a:gd name="T0" fmla="*/ 7 w 28"/>
                <a:gd name="T1" fmla="*/ 55 h 60"/>
                <a:gd name="T2" fmla="*/ 11 w 28"/>
                <a:gd name="T3" fmla="*/ 56 h 60"/>
                <a:gd name="T4" fmla="*/ 14 w 28"/>
                <a:gd name="T5" fmla="*/ 58 h 60"/>
                <a:gd name="T6" fmla="*/ 18 w 28"/>
                <a:gd name="T7" fmla="*/ 60 h 60"/>
                <a:gd name="T8" fmla="*/ 21 w 28"/>
                <a:gd name="T9" fmla="*/ 60 h 60"/>
                <a:gd name="T10" fmla="*/ 25 w 28"/>
                <a:gd name="T11" fmla="*/ 58 h 60"/>
                <a:gd name="T12" fmla="*/ 28 w 28"/>
                <a:gd name="T13" fmla="*/ 56 h 60"/>
                <a:gd name="T14" fmla="*/ 28 w 28"/>
                <a:gd name="T15" fmla="*/ 55 h 60"/>
                <a:gd name="T16" fmla="*/ 28 w 28"/>
                <a:gd name="T17" fmla="*/ 53 h 60"/>
                <a:gd name="T18" fmla="*/ 21 w 28"/>
                <a:gd name="T19" fmla="*/ 6 h 60"/>
                <a:gd name="T20" fmla="*/ 18 w 28"/>
                <a:gd name="T21" fmla="*/ 5 h 60"/>
                <a:gd name="T22" fmla="*/ 14 w 28"/>
                <a:gd name="T23" fmla="*/ 3 h 60"/>
                <a:gd name="T24" fmla="*/ 11 w 28"/>
                <a:gd name="T25" fmla="*/ 0 h 60"/>
                <a:gd name="T26" fmla="*/ 7 w 28"/>
                <a:gd name="T27" fmla="*/ 0 h 60"/>
                <a:gd name="T28" fmla="*/ 4 w 28"/>
                <a:gd name="T29" fmla="*/ 3 h 60"/>
                <a:gd name="T30" fmla="*/ 0 w 28"/>
                <a:gd name="T31" fmla="*/ 5 h 60"/>
                <a:gd name="T32" fmla="*/ 0 w 28"/>
                <a:gd name="T33" fmla="*/ 6 h 60"/>
                <a:gd name="T34" fmla="*/ 0 w 28"/>
                <a:gd name="T35" fmla="*/ 8 h 60"/>
                <a:gd name="T36" fmla="*/ 7 w 28"/>
                <a:gd name="T37" fmla="*/ 55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8" h="60">
                  <a:moveTo>
                    <a:pt x="7" y="55"/>
                  </a:moveTo>
                  <a:lnTo>
                    <a:pt x="11" y="56"/>
                  </a:lnTo>
                  <a:lnTo>
                    <a:pt x="14" y="58"/>
                  </a:lnTo>
                  <a:lnTo>
                    <a:pt x="18" y="60"/>
                  </a:lnTo>
                  <a:lnTo>
                    <a:pt x="21" y="60"/>
                  </a:lnTo>
                  <a:lnTo>
                    <a:pt x="25" y="58"/>
                  </a:lnTo>
                  <a:lnTo>
                    <a:pt x="28" y="56"/>
                  </a:lnTo>
                  <a:lnTo>
                    <a:pt x="28" y="55"/>
                  </a:lnTo>
                  <a:lnTo>
                    <a:pt x="28" y="53"/>
                  </a:lnTo>
                  <a:lnTo>
                    <a:pt x="21" y="6"/>
                  </a:lnTo>
                  <a:lnTo>
                    <a:pt x="18" y="5"/>
                  </a:lnTo>
                  <a:lnTo>
                    <a:pt x="14" y="3"/>
                  </a:lnTo>
                  <a:lnTo>
                    <a:pt x="11" y="0"/>
                  </a:lnTo>
                  <a:lnTo>
                    <a:pt x="7" y="0"/>
                  </a:lnTo>
                  <a:lnTo>
                    <a:pt x="4" y="3"/>
                  </a:lnTo>
                  <a:lnTo>
                    <a:pt x="0" y="5"/>
                  </a:lnTo>
                  <a:lnTo>
                    <a:pt x="0" y="6"/>
                  </a:lnTo>
                  <a:lnTo>
                    <a:pt x="0" y="8"/>
                  </a:lnTo>
                  <a:lnTo>
                    <a:pt x="7" y="55"/>
                  </a:lnTo>
                  <a:close/>
                </a:path>
              </a:pathLst>
            </a:custGeom>
            <a:solidFill>
              <a:srgbClr val="000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89331" name="Freeform 243"/>
            <p:cNvSpPr>
              <a:spLocks/>
            </p:cNvSpPr>
            <p:nvPr/>
          </p:nvSpPr>
          <p:spPr bwMode="auto">
            <a:xfrm>
              <a:off x="1145" y="1105"/>
              <a:ext cx="14" cy="21"/>
            </a:xfrm>
            <a:custGeom>
              <a:avLst/>
              <a:gdLst>
                <a:gd name="T0" fmla="*/ 7 w 28"/>
                <a:gd name="T1" fmla="*/ 38 h 41"/>
                <a:gd name="T2" fmla="*/ 7 w 28"/>
                <a:gd name="T3" fmla="*/ 40 h 41"/>
                <a:gd name="T4" fmla="*/ 11 w 28"/>
                <a:gd name="T5" fmla="*/ 41 h 41"/>
                <a:gd name="T6" fmla="*/ 14 w 28"/>
                <a:gd name="T7" fmla="*/ 41 h 41"/>
                <a:gd name="T8" fmla="*/ 18 w 28"/>
                <a:gd name="T9" fmla="*/ 41 h 41"/>
                <a:gd name="T10" fmla="*/ 21 w 28"/>
                <a:gd name="T11" fmla="*/ 41 h 41"/>
                <a:gd name="T12" fmla="*/ 25 w 28"/>
                <a:gd name="T13" fmla="*/ 40 h 41"/>
                <a:gd name="T14" fmla="*/ 28 w 28"/>
                <a:gd name="T15" fmla="*/ 38 h 41"/>
                <a:gd name="T16" fmla="*/ 28 w 28"/>
                <a:gd name="T17" fmla="*/ 36 h 41"/>
                <a:gd name="T18" fmla="*/ 21 w 28"/>
                <a:gd name="T19" fmla="*/ 7 h 41"/>
                <a:gd name="T20" fmla="*/ 18 w 28"/>
                <a:gd name="T21" fmla="*/ 4 h 41"/>
                <a:gd name="T22" fmla="*/ 14 w 28"/>
                <a:gd name="T23" fmla="*/ 2 h 41"/>
                <a:gd name="T24" fmla="*/ 11 w 28"/>
                <a:gd name="T25" fmla="*/ 0 h 41"/>
                <a:gd name="T26" fmla="*/ 7 w 28"/>
                <a:gd name="T27" fmla="*/ 2 h 41"/>
                <a:gd name="T28" fmla="*/ 4 w 28"/>
                <a:gd name="T29" fmla="*/ 4 h 41"/>
                <a:gd name="T30" fmla="*/ 0 w 28"/>
                <a:gd name="T31" fmla="*/ 7 h 41"/>
                <a:gd name="T32" fmla="*/ 0 w 28"/>
                <a:gd name="T33" fmla="*/ 9 h 41"/>
                <a:gd name="T34" fmla="*/ 7 w 28"/>
                <a:gd name="T35" fmla="*/ 38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8" h="41">
                  <a:moveTo>
                    <a:pt x="7" y="38"/>
                  </a:moveTo>
                  <a:lnTo>
                    <a:pt x="7" y="40"/>
                  </a:lnTo>
                  <a:lnTo>
                    <a:pt x="11" y="41"/>
                  </a:lnTo>
                  <a:lnTo>
                    <a:pt x="14" y="41"/>
                  </a:lnTo>
                  <a:lnTo>
                    <a:pt x="18" y="41"/>
                  </a:lnTo>
                  <a:lnTo>
                    <a:pt x="21" y="41"/>
                  </a:lnTo>
                  <a:lnTo>
                    <a:pt x="25" y="40"/>
                  </a:lnTo>
                  <a:lnTo>
                    <a:pt x="28" y="38"/>
                  </a:lnTo>
                  <a:lnTo>
                    <a:pt x="28" y="36"/>
                  </a:lnTo>
                  <a:lnTo>
                    <a:pt x="21" y="7"/>
                  </a:lnTo>
                  <a:lnTo>
                    <a:pt x="18" y="4"/>
                  </a:lnTo>
                  <a:lnTo>
                    <a:pt x="14" y="2"/>
                  </a:lnTo>
                  <a:lnTo>
                    <a:pt x="11" y="0"/>
                  </a:lnTo>
                  <a:lnTo>
                    <a:pt x="7" y="2"/>
                  </a:lnTo>
                  <a:lnTo>
                    <a:pt x="4" y="4"/>
                  </a:lnTo>
                  <a:lnTo>
                    <a:pt x="0" y="7"/>
                  </a:lnTo>
                  <a:lnTo>
                    <a:pt x="0" y="9"/>
                  </a:lnTo>
                  <a:lnTo>
                    <a:pt x="7" y="38"/>
                  </a:lnTo>
                  <a:close/>
                </a:path>
              </a:pathLst>
            </a:custGeom>
            <a:solidFill>
              <a:srgbClr val="000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89332" name="Freeform 244"/>
            <p:cNvSpPr>
              <a:spLocks/>
            </p:cNvSpPr>
            <p:nvPr/>
          </p:nvSpPr>
          <p:spPr bwMode="auto">
            <a:xfrm>
              <a:off x="1094" y="1045"/>
              <a:ext cx="115" cy="68"/>
            </a:xfrm>
            <a:custGeom>
              <a:avLst/>
              <a:gdLst>
                <a:gd name="T0" fmla="*/ 231 w 231"/>
                <a:gd name="T1" fmla="*/ 122 h 136"/>
                <a:gd name="T2" fmla="*/ 89 w 231"/>
                <a:gd name="T3" fmla="*/ 0 h 136"/>
                <a:gd name="T4" fmla="*/ 0 w 231"/>
                <a:gd name="T5" fmla="*/ 136 h 136"/>
                <a:gd name="T6" fmla="*/ 231 w 231"/>
                <a:gd name="T7" fmla="*/ 122 h 136"/>
              </a:gdLst>
              <a:ahLst/>
              <a:cxnLst>
                <a:cxn ang="0">
                  <a:pos x="T0" y="T1"/>
                </a:cxn>
                <a:cxn ang="0">
                  <a:pos x="T2" y="T3"/>
                </a:cxn>
                <a:cxn ang="0">
                  <a:pos x="T4" y="T5"/>
                </a:cxn>
                <a:cxn ang="0">
                  <a:pos x="T6" y="T7"/>
                </a:cxn>
              </a:cxnLst>
              <a:rect l="0" t="0" r="r" b="b"/>
              <a:pathLst>
                <a:path w="231" h="136">
                  <a:moveTo>
                    <a:pt x="231" y="122"/>
                  </a:moveTo>
                  <a:lnTo>
                    <a:pt x="89" y="0"/>
                  </a:lnTo>
                  <a:lnTo>
                    <a:pt x="0" y="136"/>
                  </a:lnTo>
                  <a:lnTo>
                    <a:pt x="231" y="122"/>
                  </a:lnTo>
                  <a:close/>
                </a:path>
              </a:pathLst>
            </a:custGeom>
            <a:solidFill>
              <a:srgbClr val="000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89333" name="Freeform 245"/>
            <p:cNvSpPr>
              <a:spLocks/>
            </p:cNvSpPr>
            <p:nvPr/>
          </p:nvSpPr>
          <p:spPr bwMode="auto">
            <a:xfrm>
              <a:off x="1001" y="1841"/>
              <a:ext cx="124" cy="246"/>
            </a:xfrm>
            <a:custGeom>
              <a:avLst/>
              <a:gdLst>
                <a:gd name="T0" fmla="*/ 39 w 248"/>
                <a:gd name="T1" fmla="*/ 2 h 492"/>
                <a:gd name="T2" fmla="*/ 30 w 248"/>
                <a:gd name="T3" fmla="*/ 7 h 492"/>
                <a:gd name="T4" fmla="*/ 21 w 248"/>
                <a:gd name="T5" fmla="*/ 14 h 492"/>
                <a:gd name="T6" fmla="*/ 16 w 248"/>
                <a:gd name="T7" fmla="*/ 22 h 492"/>
                <a:gd name="T8" fmla="*/ 11 w 248"/>
                <a:gd name="T9" fmla="*/ 32 h 492"/>
                <a:gd name="T10" fmla="*/ 6 w 248"/>
                <a:gd name="T11" fmla="*/ 46 h 492"/>
                <a:gd name="T12" fmla="*/ 4 w 248"/>
                <a:gd name="T13" fmla="*/ 62 h 492"/>
                <a:gd name="T14" fmla="*/ 0 w 248"/>
                <a:gd name="T15" fmla="*/ 77 h 492"/>
                <a:gd name="T16" fmla="*/ 0 w 248"/>
                <a:gd name="T17" fmla="*/ 94 h 492"/>
                <a:gd name="T18" fmla="*/ 4 w 248"/>
                <a:gd name="T19" fmla="*/ 136 h 492"/>
                <a:gd name="T20" fmla="*/ 7 w 248"/>
                <a:gd name="T21" fmla="*/ 179 h 492"/>
                <a:gd name="T22" fmla="*/ 20 w 248"/>
                <a:gd name="T23" fmla="*/ 227 h 492"/>
                <a:gd name="T24" fmla="*/ 35 w 248"/>
                <a:gd name="T25" fmla="*/ 277 h 492"/>
                <a:gd name="T26" fmla="*/ 53 w 248"/>
                <a:gd name="T27" fmla="*/ 327 h 492"/>
                <a:gd name="T28" fmla="*/ 75 w 248"/>
                <a:gd name="T29" fmla="*/ 370 h 492"/>
                <a:gd name="T30" fmla="*/ 100 w 248"/>
                <a:gd name="T31" fmla="*/ 409 h 492"/>
                <a:gd name="T32" fmla="*/ 110 w 248"/>
                <a:gd name="T33" fmla="*/ 427 h 492"/>
                <a:gd name="T34" fmla="*/ 123 w 248"/>
                <a:gd name="T35" fmla="*/ 440 h 492"/>
                <a:gd name="T36" fmla="*/ 135 w 248"/>
                <a:gd name="T37" fmla="*/ 454 h 492"/>
                <a:gd name="T38" fmla="*/ 147 w 248"/>
                <a:gd name="T39" fmla="*/ 466 h 492"/>
                <a:gd name="T40" fmla="*/ 157 w 248"/>
                <a:gd name="T41" fmla="*/ 475 h 492"/>
                <a:gd name="T42" fmla="*/ 168 w 248"/>
                <a:gd name="T43" fmla="*/ 483 h 492"/>
                <a:gd name="T44" fmla="*/ 180 w 248"/>
                <a:gd name="T45" fmla="*/ 489 h 492"/>
                <a:gd name="T46" fmla="*/ 191 w 248"/>
                <a:gd name="T47" fmla="*/ 492 h 492"/>
                <a:gd name="T48" fmla="*/ 199 w 248"/>
                <a:gd name="T49" fmla="*/ 492 h 492"/>
                <a:gd name="T50" fmla="*/ 210 w 248"/>
                <a:gd name="T51" fmla="*/ 490 h 492"/>
                <a:gd name="T52" fmla="*/ 218 w 248"/>
                <a:gd name="T53" fmla="*/ 485 h 492"/>
                <a:gd name="T54" fmla="*/ 227 w 248"/>
                <a:gd name="T55" fmla="*/ 478 h 492"/>
                <a:gd name="T56" fmla="*/ 232 w 248"/>
                <a:gd name="T57" fmla="*/ 470 h 492"/>
                <a:gd name="T58" fmla="*/ 239 w 248"/>
                <a:gd name="T59" fmla="*/ 459 h 492"/>
                <a:gd name="T60" fmla="*/ 243 w 248"/>
                <a:gd name="T61" fmla="*/ 447 h 492"/>
                <a:gd name="T62" fmla="*/ 245 w 248"/>
                <a:gd name="T63" fmla="*/ 432 h 492"/>
                <a:gd name="T64" fmla="*/ 248 w 248"/>
                <a:gd name="T65" fmla="*/ 397 h 492"/>
                <a:gd name="T66" fmla="*/ 245 w 248"/>
                <a:gd name="T67" fmla="*/ 358 h 492"/>
                <a:gd name="T68" fmla="*/ 239 w 248"/>
                <a:gd name="T69" fmla="*/ 315 h 492"/>
                <a:gd name="T70" fmla="*/ 229 w 248"/>
                <a:gd name="T71" fmla="*/ 267 h 492"/>
                <a:gd name="T72" fmla="*/ 213 w 248"/>
                <a:gd name="T73" fmla="*/ 217 h 492"/>
                <a:gd name="T74" fmla="*/ 196 w 248"/>
                <a:gd name="T75" fmla="*/ 167 h 492"/>
                <a:gd name="T76" fmla="*/ 173 w 248"/>
                <a:gd name="T77" fmla="*/ 124 h 492"/>
                <a:gd name="T78" fmla="*/ 149 w 248"/>
                <a:gd name="T79" fmla="*/ 84 h 492"/>
                <a:gd name="T80" fmla="*/ 138 w 248"/>
                <a:gd name="T81" fmla="*/ 69 h 492"/>
                <a:gd name="T82" fmla="*/ 126 w 248"/>
                <a:gd name="T83" fmla="*/ 53 h 492"/>
                <a:gd name="T84" fmla="*/ 114 w 248"/>
                <a:gd name="T85" fmla="*/ 38 h 492"/>
                <a:gd name="T86" fmla="*/ 102 w 248"/>
                <a:gd name="T87" fmla="*/ 27 h 492"/>
                <a:gd name="T88" fmla="*/ 91 w 248"/>
                <a:gd name="T89" fmla="*/ 17 h 492"/>
                <a:gd name="T90" fmla="*/ 81 w 248"/>
                <a:gd name="T91" fmla="*/ 10 h 492"/>
                <a:gd name="T92" fmla="*/ 68 w 248"/>
                <a:gd name="T93" fmla="*/ 3 h 492"/>
                <a:gd name="T94" fmla="*/ 58 w 248"/>
                <a:gd name="T95" fmla="*/ 0 h 492"/>
                <a:gd name="T96" fmla="*/ 48 w 248"/>
                <a:gd name="T97" fmla="*/ 0 h 492"/>
                <a:gd name="T98" fmla="*/ 39 w 248"/>
                <a:gd name="T99" fmla="*/ 2 h 4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248" h="492">
                  <a:moveTo>
                    <a:pt x="39" y="2"/>
                  </a:moveTo>
                  <a:lnTo>
                    <a:pt x="30" y="7"/>
                  </a:lnTo>
                  <a:lnTo>
                    <a:pt x="21" y="14"/>
                  </a:lnTo>
                  <a:lnTo>
                    <a:pt x="16" y="22"/>
                  </a:lnTo>
                  <a:lnTo>
                    <a:pt x="11" y="32"/>
                  </a:lnTo>
                  <a:lnTo>
                    <a:pt x="6" y="46"/>
                  </a:lnTo>
                  <a:lnTo>
                    <a:pt x="4" y="62"/>
                  </a:lnTo>
                  <a:lnTo>
                    <a:pt x="0" y="77"/>
                  </a:lnTo>
                  <a:lnTo>
                    <a:pt x="0" y="94"/>
                  </a:lnTo>
                  <a:lnTo>
                    <a:pt x="4" y="136"/>
                  </a:lnTo>
                  <a:lnTo>
                    <a:pt x="7" y="179"/>
                  </a:lnTo>
                  <a:lnTo>
                    <a:pt x="20" y="227"/>
                  </a:lnTo>
                  <a:lnTo>
                    <a:pt x="35" y="277"/>
                  </a:lnTo>
                  <a:lnTo>
                    <a:pt x="53" y="327"/>
                  </a:lnTo>
                  <a:lnTo>
                    <a:pt x="75" y="370"/>
                  </a:lnTo>
                  <a:lnTo>
                    <a:pt x="100" y="409"/>
                  </a:lnTo>
                  <a:lnTo>
                    <a:pt x="110" y="427"/>
                  </a:lnTo>
                  <a:lnTo>
                    <a:pt x="123" y="440"/>
                  </a:lnTo>
                  <a:lnTo>
                    <a:pt x="135" y="454"/>
                  </a:lnTo>
                  <a:lnTo>
                    <a:pt x="147" y="466"/>
                  </a:lnTo>
                  <a:lnTo>
                    <a:pt x="157" y="475"/>
                  </a:lnTo>
                  <a:lnTo>
                    <a:pt x="168" y="483"/>
                  </a:lnTo>
                  <a:lnTo>
                    <a:pt x="180" y="489"/>
                  </a:lnTo>
                  <a:lnTo>
                    <a:pt x="191" y="492"/>
                  </a:lnTo>
                  <a:lnTo>
                    <a:pt x="199" y="492"/>
                  </a:lnTo>
                  <a:lnTo>
                    <a:pt x="210" y="490"/>
                  </a:lnTo>
                  <a:lnTo>
                    <a:pt x="218" y="485"/>
                  </a:lnTo>
                  <a:lnTo>
                    <a:pt x="227" y="478"/>
                  </a:lnTo>
                  <a:lnTo>
                    <a:pt x="232" y="470"/>
                  </a:lnTo>
                  <a:lnTo>
                    <a:pt x="239" y="459"/>
                  </a:lnTo>
                  <a:lnTo>
                    <a:pt x="243" y="447"/>
                  </a:lnTo>
                  <a:lnTo>
                    <a:pt x="245" y="432"/>
                  </a:lnTo>
                  <a:lnTo>
                    <a:pt x="248" y="397"/>
                  </a:lnTo>
                  <a:lnTo>
                    <a:pt x="245" y="358"/>
                  </a:lnTo>
                  <a:lnTo>
                    <a:pt x="239" y="315"/>
                  </a:lnTo>
                  <a:lnTo>
                    <a:pt x="229" y="267"/>
                  </a:lnTo>
                  <a:lnTo>
                    <a:pt x="213" y="217"/>
                  </a:lnTo>
                  <a:lnTo>
                    <a:pt x="196" y="167"/>
                  </a:lnTo>
                  <a:lnTo>
                    <a:pt x="173" y="124"/>
                  </a:lnTo>
                  <a:lnTo>
                    <a:pt x="149" y="84"/>
                  </a:lnTo>
                  <a:lnTo>
                    <a:pt x="138" y="69"/>
                  </a:lnTo>
                  <a:lnTo>
                    <a:pt x="126" y="53"/>
                  </a:lnTo>
                  <a:lnTo>
                    <a:pt x="114" y="38"/>
                  </a:lnTo>
                  <a:lnTo>
                    <a:pt x="102" y="27"/>
                  </a:lnTo>
                  <a:lnTo>
                    <a:pt x="91" y="17"/>
                  </a:lnTo>
                  <a:lnTo>
                    <a:pt x="81" y="10"/>
                  </a:lnTo>
                  <a:lnTo>
                    <a:pt x="68" y="3"/>
                  </a:lnTo>
                  <a:lnTo>
                    <a:pt x="58" y="0"/>
                  </a:lnTo>
                  <a:lnTo>
                    <a:pt x="48" y="0"/>
                  </a:lnTo>
                  <a:lnTo>
                    <a:pt x="39" y="2"/>
                  </a:lnTo>
                  <a:close/>
                </a:path>
              </a:pathLst>
            </a:custGeom>
            <a:solidFill>
              <a:srgbClr val="FFFFFF"/>
            </a:solidFill>
            <a:ln w="7938">
              <a:solidFill>
                <a:srgbClr val="000000"/>
              </a:solidFill>
              <a:prstDash val="solid"/>
              <a:round/>
              <a:headEnd/>
              <a:tailEnd/>
            </a:ln>
          </p:spPr>
          <p:txBody>
            <a:bodyPr/>
            <a:lstStyle/>
            <a:p>
              <a:endParaRPr lang="de-DE"/>
            </a:p>
          </p:txBody>
        </p:sp>
        <p:sp>
          <p:nvSpPr>
            <p:cNvPr id="89334" name="Freeform 246"/>
            <p:cNvSpPr>
              <a:spLocks/>
            </p:cNvSpPr>
            <p:nvPr/>
          </p:nvSpPr>
          <p:spPr bwMode="auto">
            <a:xfrm>
              <a:off x="974" y="1646"/>
              <a:ext cx="60" cy="185"/>
            </a:xfrm>
            <a:custGeom>
              <a:avLst/>
              <a:gdLst>
                <a:gd name="T0" fmla="*/ 16 w 121"/>
                <a:gd name="T1" fmla="*/ 0 h 370"/>
                <a:gd name="T2" fmla="*/ 13 w 121"/>
                <a:gd name="T3" fmla="*/ 4 h 370"/>
                <a:gd name="T4" fmla="*/ 9 w 121"/>
                <a:gd name="T5" fmla="*/ 7 h 370"/>
                <a:gd name="T6" fmla="*/ 7 w 121"/>
                <a:gd name="T7" fmla="*/ 12 h 370"/>
                <a:gd name="T8" fmla="*/ 4 w 121"/>
                <a:gd name="T9" fmla="*/ 21 h 370"/>
                <a:gd name="T10" fmla="*/ 2 w 121"/>
                <a:gd name="T11" fmla="*/ 40 h 370"/>
                <a:gd name="T12" fmla="*/ 0 w 121"/>
                <a:gd name="T13" fmla="*/ 64 h 370"/>
                <a:gd name="T14" fmla="*/ 4 w 121"/>
                <a:gd name="T15" fmla="*/ 93 h 370"/>
                <a:gd name="T16" fmla="*/ 9 w 121"/>
                <a:gd name="T17" fmla="*/ 126 h 370"/>
                <a:gd name="T18" fmla="*/ 14 w 121"/>
                <a:gd name="T19" fmla="*/ 162 h 370"/>
                <a:gd name="T20" fmla="*/ 21 w 121"/>
                <a:gd name="T21" fmla="*/ 200 h 370"/>
                <a:gd name="T22" fmla="*/ 32 w 121"/>
                <a:gd name="T23" fmla="*/ 236 h 370"/>
                <a:gd name="T24" fmla="*/ 42 w 121"/>
                <a:gd name="T25" fmla="*/ 270 h 370"/>
                <a:gd name="T26" fmla="*/ 53 w 121"/>
                <a:gd name="T27" fmla="*/ 300 h 370"/>
                <a:gd name="T28" fmla="*/ 65 w 121"/>
                <a:gd name="T29" fmla="*/ 325 h 370"/>
                <a:gd name="T30" fmla="*/ 75 w 121"/>
                <a:gd name="T31" fmla="*/ 346 h 370"/>
                <a:gd name="T32" fmla="*/ 82 w 121"/>
                <a:gd name="T33" fmla="*/ 355 h 370"/>
                <a:gd name="T34" fmla="*/ 88 w 121"/>
                <a:gd name="T35" fmla="*/ 362 h 370"/>
                <a:gd name="T36" fmla="*/ 93 w 121"/>
                <a:gd name="T37" fmla="*/ 367 h 370"/>
                <a:gd name="T38" fmla="*/ 98 w 121"/>
                <a:gd name="T39" fmla="*/ 370 h 370"/>
                <a:gd name="T40" fmla="*/ 102 w 121"/>
                <a:gd name="T41" fmla="*/ 370 h 370"/>
                <a:gd name="T42" fmla="*/ 105 w 121"/>
                <a:gd name="T43" fmla="*/ 370 h 370"/>
                <a:gd name="T44" fmla="*/ 110 w 121"/>
                <a:gd name="T45" fmla="*/ 370 h 370"/>
                <a:gd name="T46" fmla="*/ 114 w 121"/>
                <a:gd name="T47" fmla="*/ 365 h 370"/>
                <a:gd name="T48" fmla="*/ 115 w 121"/>
                <a:gd name="T49" fmla="*/ 358 h 370"/>
                <a:gd name="T50" fmla="*/ 119 w 121"/>
                <a:gd name="T51" fmla="*/ 351 h 370"/>
                <a:gd name="T52" fmla="*/ 121 w 121"/>
                <a:gd name="T53" fmla="*/ 331 h 370"/>
                <a:gd name="T54" fmla="*/ 121 w 121"/>
                <a:gd name="T55" fmla="*/ 306 h 370"/>
                <a:gd name="T56" fmla="*/ 119 w 121"/>
                <a:gd name="T57" fmla="*/ 277 h 370"/>
                <a:gd name="T58" fmla="*/ 115 w 121"/>
                <a:gd name="T59" fmla="*/ 246 h 370"/>
                <a:gd name="T60" fmla="*/ 108 w 121"/>
                <a:gd name="T61" fmla="*/ 210 h 370"/>
                <a:gd name="T62" fmla="*/ 100 w 121"/>
                <a:gd name="T63" fmla="*/ 172 h 370"/>
                <a:gd name="T64" fmla="*/ 91 w 121"/>
                <a:gd name="T65" fmla="*/ 134 h 370"/>
                <a:gd name="T66" fmla="*/ 81 w 121"/>
                <a:gd name="T67" fmla="*/ 102 h 370"/>
                <a:gd name="T68" fmla="*/ 70 w 121"/>
                <a:gd name="T69" fmla="*/ 71 h 370"/>
                <a:gd name="T70" fmla="*/ 58 w 121"/>
                <a:gd name="T71" fmla="*/ 45 h 370"/>
                <a:gd name="T72" fmla="*/ 46 w 121"/>
                <a:gd name="T73" fmla="*/ 24 h 370"/>
                <a:gd name="T74" fmla="*/ 40 w 121"/>
                <a:gd name="T75" fmla="*/ 16 h 370"/>
                <a:gd name="T76" fmla="*/ 35 w 121"/>
                <a:gd name="T77" fmla="*/ 10 h 370"/>
                <a:gd name="T78" fmla="*/ 30 w 121"/>
                <a:gd name="T79" fmla="*/ 5 h 370"/>
                <a:gd name="T80" fmla="*/ 27 w 121"/>
                <a:gd name="T81" fmla="*/ 2 h 370"/>
                <a:gd name="T82" fmla="*/ 20 w 121"/>
                <a:gd name="T83" fmla="*/ 0 h 370"/>
                <a:gd name="T84" fmla="*/ 16 w 121"/>
                <a:gd name="T85" fmla="*/ 0 h 3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21" h="370">
                  <a:moveTo>
                    <a:pt x="16" y="0"/>
                  </a:moveTo>
                  <a:lnTo>
                    <a:pt x="13" y="4"/>
                  </a:lnTo>
                  <a:lnTo>
                    <a:pt x="9" y="7"/>
                  </a:lnTo>
                  <a:lnTo>
                    <a:pt x="7" y="12"/>
                  </a:lnTo>
                  <a:lnTo>
                    <a:pt x="4" y="21"/>
                  </a:lnTo>
                  <a:lnTo>
                    <a:pt x="2" y="40"/>
                  </a:lnTo>
                  <a:lnTo>
                    <a:pt x="0" y="64"/>
                  </a:lnTo>
                  <a:lnTo>
                    <a:pt x="4" y="93"/>
                  </a:lnTo>
                  <a:lnTo>
                    <a:pt x="9" y="126"/>
                  </a:lnTo>
                  <a:lnTo>
                    <a:pt x="14" y="162"/>
                  </a:lnTo>
                  <a:lnTo>
                    <a:pt x="21" y="200"/>
                  </a:lnTo>
                  <a:lnTo>
                    <a:pt x="32" y="236"/>
                  </a:lnTo>
                  <a:lnTo>
                    <a:pt x="42" y="270"/>
                  </a:lnTo>
                  <a:lnTo>
                    <a:pt x="53" y="300"/>
                  </a:lnTo>
                  <a:lnTo>
                    <a:pt x="65" y="325"/>
                  </a:lnTo>
                  <a:lnTo>
                    <a:pt x="75" y="346"/>
                  </a:lnTo>
                  <a:lnTo>
                    <a:pt x="82" y="355"/>
                  </a:lnTo>
                  <a:lnTo>
                    <a:pt x="88" y="362"/>
                  </a:lnTo>
                  <a:lnTo>
                    <a:pt x="93" y="367"/>
                  </a:lnTo>
                  <a:lnTo>
                    <a:pt x="98" y="370"/>
                  </a:lnTo>
                  <a:lnTo>
                    <a:pt x="102" y="370"/>
                  </a:lnTo>
                  <a:lnTo>
                    <a:pt x="105" y="370"/>
                  </a:lnTo>
                  <a:lnTo>
                    <a:pt x="110" y="370"/>
                  </a:lnTo>
                  <a:lnTo>
                    <a:pt x="114" y="365"/>
                  </a:lnTo>
                  <a:lnTo>
                    <a:pt x="115" y="358"/>
                  </a:lnTo>
                  <a:lnTo>
                    <a:pt x="119" y="351"/>
                  </a:lnTo>
                  <a:lnTo>
                    <a:pt x="121" y="331"/>
                  </a:lnTo>
                  <a:lnTo>
                    <a:pt x="121" y="306"/>
                  </a:lnTo>
                  <a:lnTo>
                    <a:pt x="119" y="277"/>
                  </a:lnTo>
                  <a:lnTo>
                    <a:pt x="115" y="246"/>
                  </a:lnTo>
                  <a:lnTo>
                    <a:pt x="108" y="210"/>
                  </a:lnTo>
                  <a:lnTo>
                    <a:pt x="100" y="172"/>
                  </a:lnTo>
                  <a:lnTo>
                    <a:pt x="91" y="134"/>
                  </a:lnTo>
                  <a:lnTo>
                    <a:pt x="81" y="102"/>
                  </a:lnTo>
                  <a:lnTo>
                    <a:pt x="70" y="71"/>
                  </a:lnTo>
                  <a:lnTo>
                    <a:pt x="58" y="45"/>
                  </a:lnTo>
                  <a:lnTo>
                    <a:pt x="46" y="24"/>
                  </a:lnTo>
                  <a:lnTo>
                    <a:pt x="40" y="16"/>
                  </a:lnTo>
                  <a:lnTo>
                    <a:pt x="35" y="10"/>
                  </a:lnTo>
                  <a:lnTo>
                    <a:pt x="30" y="5"/>
                  </a:lnTo>
                  <a:lnTo>
                    <a:pt x="27" y="2"/>
                  </a:lnTo>
                  <a:lnTo>
                    <a:pt x="20" y="0"/>
                  </a:lnTo>
                  <a:lnTo>
                    <a:pt x="16" y="0"/>
                  </a:lnTo>
                  <a:close/>
                </a:path>
              </a:pathLst>
            </a:custGeom>
            <a:solidFill>
              <a:srgbClr val="FFFFFF"/>
            </a:solidFill>
            <a:ln w="7938">
              <a:solidFill>
                <a:srgbClr val="000000"/>
              </a:solidFill>
              <a:prstDash val="solid"/>
              <a:round/>
              <a:headEnd/>
              <a:tailEnd/>
            </a:ln>
          </p:spPr>
          <p:txBody>
            <a:bodyPr/>
            <a:lstStyle/>
            <a:p>
              <a:endParaRPr lang="de-DE"/>
            </a:p>
          </p:txBody>
        </p:sp>
        <p:sp>
          <p:nvSpPr>
            <p:cNvPr id="89335" name="Oval 247"/>
            <p:cNvSpPr>
              <a:spLocks noChangeArrowheads="1"/>
            </p:cNvSpPr>
            <p:nvPr/>
          </p:nvSpPr>
          <p:spPr bwMode="auto">
            <a:xfrm>
              <a:off x="1016" y="2085"/>
              <a:ext cx="254" cy="250"/>
            </a:xfrm>
            <a:prstGeom prst="ellipse">
              <a:avLst/>
            </a:prstGeom>
            <a:solidFill>
              <a:srgbClr val="FFFFFF"/>
            </a:solidFill>
            <a:ln w="7938">
              <a:solidFill>
                <a:srgbClr val="000000"/>
              </a:solidFill>
              <a:round/>
              <a:headEnd/>
              <a:tailEnd/>
            </a:ln>
          </p:spPr>
          <p:txBody>
            <a:bodyPr/>
            <a:lstStyle/>
            <a:p>
              <a:endParaRPr lang="de-DE"/>
            </a:p>
          </p:txBody>
        </p:sp>
        <p:sp>
          <p:nvSpPr>
            <p:cNvPr id="89336" name="Line 248"/>
            <p:cNvSpPr>
              <a:spLocks noChangeShapeType="1"/>
            </p:cNvSpPr>
            <p:nvPr/>
          </p:nvSpPr>
          <p:spPr bwMode="auto">
            <a:xfrm flipH="1">
              <a:off x="1622" y="2383"/>
              <a:ext cx="808" cy="349"/>
            </a:xfrm>
            <a:prstGeom prst="line">
              <a:avLst/>
            </a:prstGeom>
            <a:noFill/>
            <a:ln w="7938">
              <a:solidFill>
                <a:srgbClr val="000000"/>
              </a:solidFill>
              <a:round/>
              <a:headEnd/>
              <a:tailEnd/>
            </a:ln>
            <a:extLst>
              <a:ext uri="{909E8E84-426E-40DD-AFC4-6F175D3DCCD1}">
                <a14:hiddenFill xmlns:a14="http://schemas.microsoft.com/office/drawing/2010/main">
                  <a:noFill/>
                </a14:hiddenFill>
              </a:ext>
            </a:extLst>
          </p:spPr>
          <p:txBody>
            <a:bodyPr/>
            <a:lstStyle/>
            <a:p>
              <a:endParaRPr lang="de-DE"/>
            </a:p>
          </p:txBody>
        </p:sp>
        <p:sp>
          <p:nvSpPr>
            <p:cNvPr id="89337" name="Freeform 249"/>
            <p:cNvSpPr>
              <a:spLocks/>
            </p:cNvSpPr>
            <p:nvPr/>
          </p:nvSpPr>
          <p:spPr bwMode="auto">
            <a:xfrm>
              <a:off x="1693" y="3115"/>
              <a:ext cx="104" cy="155"/>
            </a:xfrm>
            <a:custGeom>
              <a:avLst/>
              <a:gdLst>
                <a:gd name="T0" fmla="*/ 32 w 210"/>
                <a:gd name="T1" fmla="*/ 0 h 310"/>
                <a:gd name="T2" fmla="*/ 25 w 210"/>
                <a:gd name="T3" fmla="*/ 4 h 310"/>
                <a:gd name="T4" fmla="*/ 20 w 210"/>
                <a:gd name="T5" fmla="*/ 7 h 310"/>
                <a:gd name="T6" fmla="*/ 13 w 210"/>
                <a:gd name="T7" fmla="*/ 12 h 310"/>
                <a:gd name="T8" fmla="*/ 7 w 210"/>
                <a:gd name="T9" fmla="*/ 19 h 310"/>
                <a:gd name="T10" fmla="*/ 6 w 210"/>
                <a:gd name="T11" fmla="*/ 28 h 310"/>
                <a:gd name="T12" fmla="*/ 2 w 210"/>
                <a:gd name="T13" fmla="*/ 36 h 310"/>
                <a:gd name="T14" fmla="*/ 0 w 210"/>
                <a:gd name="T15" fmla="*/ 47 h 310"/>
                <a:gd name="T16" fmla="*/ 0 w 210"/>
                <a:gd name="T17" fmla="*/ 57 h 310"/>
                <a:gd name="T18" fmla="*/ 2 w 210"/>
                <a:gd name="T19" fmla="*/ 83 h 310"/>
                <a:gd name="T20" fmla="*/ 7 w 210"/>
                <a:gd name="T21" fmla="*/ 110 h 310"/>
                <a:gd name="T22" fmla="*/ 18 w 210"/>
                <a:gd name="T23" fmla="*/ 140 h 310"/>
                <a:gd name="T24" fmla="*/ 30 w 210"/>
                <a:gd name="T25" fmla="*/ 172 h 310"/>
                <a:gd name="T26" fmla="*/ 46 w 210"/>
                <a:gd name="T27" fmla="*/ 203 h 310"/>
                <a:gd name="T28" fmla="*/ 65 w 210"/>
                <a:gd name="T29" fmla="*/ 231 h 310"/>
                <a:gd name="T30" fmla="*/ 74 w 210"/>
                <a:gd name="T31" fmla="*/ 243 h 310"/>
                <a:gd name="T32" fmla="*/ 82 w 210"/>
                <a:gd name="T33" fmla="*/ 255 h 310"/>
                <a:gd name="T34" fmla="*/ 93 w 210"/>
                <a:gd name="T35" fmla="*/ 265 h 310"/>
                <a:gd name="T36" fmla="*/ 103 w 210"/>
                <a:gd name="T37" fmla="*/ 276 h 310"/>
                <a:gd name="T38" fmla="*/ 112 w 210"/>
                <a:gd name="T39" fmla="*/ 284 h 310"/>
                <a:gd name="T40" fmla="*/ 123 w 210"/>
                <a:gd name="T41" fmla="*/ 293 h 310"/>
                <a:gd name="T42" fmla="*/ 133 w 210"/>
                <a:gd name="T43" fmla="*/ 298 h 310"/>
                <a:gd name="T44" fmla="*/ 143 w 210"/>
                <a:gd name="T45" fmla="*/ 303 h 310"/>
                <a:gd name="T46" fmla="*/ 152 w 210"/>
                <a:gd name="T47" fmla="*/ 307 h 310"/>
                <a:gd name="T48" fmla="*/ 161 w 210"/>
                <a:gd name="T49" fmla="*/ 310 h 310"/>
                <a:gd name="T50" fmla="*/ 170 w 210"/>
                <a:gd name="T51" fmla="*/ 310 h 310"/>
                <a:gd name="T52" fmla="*/ 177 w 210"/>
                <a:gd name="T53" fmla="*/ 308 h 310"/>
                <a:gd name="T54" fmla="*/ 185 w 210"/>
                <a:gd name="T55" fmla="*/ 305 h 310"/>
                <a:gd name="T56" fmla="*/ 191 w 210"/>
                <a:gd name="T57" fmla="*/ 301 h 310"/>
                <a:gd name="T58" fmla="*/ 196 w 210"/>
                <a:gd name="T59" fmla="*/ 296 h 310"/>
                <a:gd name="T60" fmla="*/ 199 w 210"/>
                <a:gd name="T61" fmla="*/ 291 h 310"/>
                <a:gd name="T62" fmla="*/ 205 w 210"/>
                <a:gd name="T63" fmla="*/ 282 h 310"/>
                <a:gd name="T64" fmla="*/ 206 w 210"/>
                <a:gd name="T65" fmla="*/ 274 h 310"/>
                <a:gd name="T66" fmla="*/ 208 w 210"/>
                <a:gd name="T67" fmla="*/ 262 h 310"/>
                <a:gd name="T68" fmla="*/ 210 w 210"/>
                <a:gd name="T69" fmla="*/ 251 h 310"/>
                <a:gd name="T70" fmla="*/ 206 w 210"/>
                <a:gd name="T71" fmla="*/ 227 h 310"/>
                <a:gd name="T72" fmla="*/ 201 w 210"/>
                <a:gd name="T73" fmla="*/ 200 h 310"/>
                <a:gd name="T74" fmla="*/ 192 w 210"/>
                <a:gd name="T75" fmla="*/ 171 h 310"/>
                <a:gd name="T76" fmla="*/ 178 w 210"/>
                <a:gd name="T77" fmla="*/ 138 h 310"/>
                <a:gd name="T78" fmla="*/ 164 w 210"/>
                <a:gd name="T79" fmla="*/ 109 h 310"/>
                <a:gd name="T80" fmla="*/ 145 w 210"/>
                <a:gd name="T81" fmla="*/ 79 h 310"/>
                <a:gd name="T82" fmla="*/ 137 w 210"/>
                <a:gd name="T83" fmla="*/ 66 h 310"/>
                <a:gd name="T84" fmla="*/ 126 w 210"/>
                <a:gd name="T85" fmla="*/ 55 h 310"/>
                <a:gd name="T86" fmla="*/ 116 w 210"/>
                <a:gd name="T87" fmla="*/ 45 h 310"/>
                <a:gd name="T88" fmla="*/ 107 w 210"/>
                <a:gd name="T89" fmla="*/ 35 h 310"/>
                <a:gd name="T90" fmla="*/ 95 w 210"/>
                <a:gd name="T91" fmla="*/ 24 h 310"/>
                <a:gd name="T92" fmla="*/ 86 w 210"/>
                <a:gd name="T93" fmla="*/ 17 h 310"/>
                <a:gd name="T94" fmla="*/ 75 w 210"/>
                <a:gd name="T95" fmla="*/ 12 h 310"/>
                <a:gd name="T96" fmla="*/ 67 w 210"/>
                <a:gd name="T97" fmla="*/ 5 h 310"/>
                <a:gd name="T98" fmla="*/ 58 w 210"/>
                <a:gd name="T99" fmla="*/ 2 h 310"/>
                <a:gd name="T100" fmla="*/ 49 w 210"/>
                <a:gd name="T101" fmla="*/ 0 h 310"/>
                <a:gd name="T102" fmla="*/ 39 w 210"/>
                <a:gd name="T103" fmla="*/ 0 h 310"/>
                <a:gd name="T104" fmla="*/ 32 w 210"/>
                <a:gd name="T105" fmla="*/ 0 h 3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10" h="310">
                  <a:moveTo>
                    <a:pt x="32" y="0"/>
                  </a:moveTo>
                  <a:lnTo>
                    <a:pt x="25" y="4"/>
                  </a:lnTo>
                  <a:lnTo>
                    <a:pt x="20" y="7"/>
                  </a:lnTo>
                  <a:lnTo>
                    <a:pt x="13" y="12"/>
                  </a:lnTo>
                  <a:lnTo>
                    <a:pt x="7" y="19"/>
                  </a:lnTo>
                  <a:lnTo>
                    <a:pt x="6" y="28"/>
                  </a:lnTo>
                  <a:lnTo>
                    <a:pt x="2" y="36"/>
                  </a:lnTo>
                  <a:lnTo>
                    <a:pt x="0" y="47"/>
                  </a:lnTo>
                  <a:lnTo>
                    <a:pt x="0" y="57"/>
                  </a:lnTo>
                  <a:lnTo>
                    <a:pt x="2" y="83"/>
                  </a:lnTo>
                  <a:lnTo>
                    <a:pt x="7" y="110"/>
                  </a:lnTo>
                  <a:lnTo>
                    <a:pt x="18" y="140"/>
                  </a:lnTo>
                  <a:lnTo>
                    <a:pt x="30" y="172"/>
                  </a:lnTo>
                  <a:lnTo>
                    <a:pt x="46" y="203"/>
                  </a:lnTo>
                  <a:lnTo>
                    <a:pt x="65" y="231"/>
                  </a:lnTo>
                  <a:lnTo>
                    <a:pt x="74" y="243"/>
                  </a:lnTo>
                  <a:lnTo>
                    <a:pt x="82" y="255"/>
                  </a:lnTo>
                  <a:lnTo>
                    <a:pt x="93" y="265"/>
                  </a:lnTo>
                  <a:lnTo>
                    <a:pt x="103" y="276"/>
                  </a:lnTo>
                  <a:lnTo>
                    <a:pt x="112" y="284"/>
                  </a:lnTo>
                  <a:lnTo>
                    <a:pt x="123" y="293"/>
                  </a:lnTo>
                  <a:lnTo>
                    <a:pt x="133" y="298"/>
                  </a:lnTo>
                  <a:lnTo>
                    <a:pt x="143" y="303"/>
                  </a:lnTo>
                  <a:lnTo>
                    <a:pt x="152" y="307"/>
                  </a:lnTo>
                  <a:lnTo>
                    <a:pt x="161" y="310"/>
                  </a:lnTo>
                  <a:lnTo>
                    <a:pt x="170" y="310"/>
                  </a:lnTo>
                  <a:lnTo>
                    <a:pt x="177" y="308"/>
                  </a:lnTo>
                  <a:lnTo>
                    <a:pt x="185" y="305"/>
                  </a:lnTo>
                  <a:lnTo>
                    <a:pt x="191" y="301"/>
                  </a:lnTo>
                  <a:lnTo>
                    <a:pt x="196" y="296"/>
                  </a:lnTo>
                  <a:lnTo>
                    <a:pt x="199" y="291"/>
                  </a:lnTo>
                  <a:lnTo>
                    <a:pt x="205" y="282"/>
                  </a:lnTo>
                  <a:lnTo>
                    <a:pt x="206" y="274"/>
                  </a:lnTo>
                  <a:lnTo>
                    <a:pt x="208" y="262"/>
                  </a:lnTo>
                  <a:lnTo>
                    <a:pt x="210" y="251"/>
                  </a:lnTo>
                  <a:lnTo>
                    <a:pt x="206" y="227"/>
                  </a:lnTo>
                  <a:lnTo>
                    <a:pt x="201" y="200"/>
                  </a:lnTo>
                  <a:lnTo>
                    <a:pt x="192" y="171"/>
                  </a:lnTo>
                  <a:lnTo>
                    <a:pt x="178" y="138"/>
                  </a:lnTo>
                  <a:lnTo>
                    <a:pt x="164" y="109"/>
                  </a:lnTo>
                  <a:lnTo>
                    <a:pt x="145" y="79"/>
                  </a:lnTo>
                  <a:lnTo>
                    <a:pt x="137" y="66"/>
                  </a:lnTo>
                  <a:lnTo>
                    <a:pt x="126" y="55"/>
                  </a:lnTo>
                  <a:lnTo>
                    <a:pt x="116" y="45"/>
                  </a:lnTo>
                  <a:lnTo>
                    <a:pt x="107" y="35"/>
                  </a:lnTo>
                  <a:lnTo>
                    <a:pt x="95" y="24"/>
                  </a:lnTo>
                  <a:lnTo>
                    <a:pt x="86" y="17"/>
                  </a:lnTo>
                  <a:lnTo>
                    <a:pt x="75" y="12"/>
                  </a:lnTo>
                  <a:lnTo>
                    <a:pt x="67" y="5"/>
                  </a:lnTo>
                  <a:lnTo>
                    <a:pt x="58" y="2"/>
                  </a:lnTo>
                  <a:lnTo>
                    <a:pt x="49" y="0"/>
                  </a:lnTo>
                  <a:lnTo>
                    <a:pt x="39" y="0"/>
                  </a:lnTo>
                  <a:lnTo>
                    <a:pt x="32" y="0"/>
                  </a:lnTo>
                  <a:close/>
                </a:path>
              </a:pathLst>
            </a:custGeom>
            <a:solidFill>
              <a:srgbClr val="FFFFFF"/>
            </a:solidFill>
            <a:ln w="7938">
              <a:solidFill>
                <a:srgbClr val="000000"/>
              </a:solidFill>
              <a:prstDash val="solid"/>
              <a:round/>
              <a:headEnd/>
              <a:tailEnd/>
            </a:ln>
          </p:spPr>
          <p:txBody>
            <a:bodyPr/>
            <a:lstStyle/>
            <a:p>
              <a:endParaRPr lang="de-DE"/>
            </a:p>
          </p:txBody>
        </p:sp>
        <p:sp>
          <p:nvSpPr>
            <p:cNvPr id="89338" name="Freeform 250"/>
            <p:cNvSpPr>
              <a:spLocks/>
            </p:cNvSpPr>
            <p:nvPr/>
          </p:nvSpPr>
          <p:spPr bwMode="auto">
            <a:xfrm>
              <a:off x="362" y="2626"/>
              <a:ext cx="151" cy="70"/>
            </a:xfrm>
            <a:custGeom>
              <a:avLst/>
              <a:gdLst>
                <a:gd name="T0" fmla="*/ 134 w 302"/>
                <a:gd name="T1" fmla="*/ 13 h 141"/>
                <a:gd name="T2" fmla="*/ 105 w 302"/>
                <a:gd name="T3" fmla="*/ 24 h 141"/>
                <a:gd name="T4" fmla="*/ 79 w 302"/>
                <a:gd name="T5" fmla="*/ 36 h 141"/>
                <a:gd name="T6" fmla="*/ 52 w 302"/>
                <a:gd name="T7" fmla="*/ 46 h 141"/>
                <a:gd name="T8" fmla="*/ 31 w 302"/>
                <a:gd name="T9" fmla="*/ 60 h 141"/>
                <a:gd name="T10" fmla="*/ 17 w 302"/>
                <a:gd name="T11" fmla="*/ 74 h 141"/>
                <a:gd name="T12" fmla="*/ 5 w 302"/>
                <a:gd name="T13" fmla="*/ 87 h 141"/>
                <a:gd name="T14" fmla="*/ 0 w 302"/>
                <a:gd name="T15" fmla="*/ 101 h 141"/>
                <a:gd name="T16" fmla="*/ 2 w 302"/>
                <a:gd name="T17" fmla="*/ 113 h 141"/>
                <a:gd name="T18" fmla="*/ 7 w 302"/>
                <a:gd name="T19" fmla="*/ 122 h 141"/>
                <a:gd name="T20" fmla="*/ 19 w 302"/>
                <a:gd name="T21" fmla="*/ 130 h 141"/>
                <a:gd name="T22" fmla="*/ 35 w 302"/>
                <a:gd name="T23" fmla="*/ 137 h 141"/>
                <a:gd name="T24" fmla="*/ 58 w 302"/>
                <a:gd name="T25" fmla="*/ 141 h 141"/>
                <a:gd name="T26" fmla="*/ 82 w 302"/>
                <a:gd name="T27" fmla="*/ 141 h 141"/>
                <a:gd name="T28" fmla="*/ 108 w 302"/>
                <a:gd name="T29" fmla="*/ 139 h 141"/>
                <a:gd name="T30" fmla="*/ 136 w 302"/>
                <a:gd name="T31" fmla="*/ 136 h 141"/>
                <a:gd name="T32" fmla="*/ 169 w 302"/>
                <a:gd name="T33" fmla="*/ 127 h 141"/>
                <a:gd name="T34" fmla="*/ 197 w 302"/>
                <a:gd name="T35" fmla="*/ 118 h 141"/>
                <a:gd name="T36" fmla="*/ 223 w 302"/>
                <a:gd name="T37" fmla="*/ 106 h 141"/>
                <a:gd name="T38" fmla="*/ 248 w 302"/>
                <a:gd name="T39" fmla="*/ 92 h 141"/>
                <a:gd name="T40" fmla="*/ 269 w 302"/>
                <a:gd name="T41" fmla="*/ 79 h 141"/>
                <a:gd name="T42" fmla="*/ 284 w 302"/>
                <a:gd name="T43" fmla="*/ 67 h 141"/>
                <a:gd name="T44" fmla="*/ 295 w 302"/>
                <a:gd name="T45" fmla="*/ 51 h 141"/>
                <a:gd name="T46" fmla="*/ 302 w 302"/>
                <a:gd name="T47" fmla="*/ 37 h 141"/>
                <a:gd name="T48" fmla="*/ 302 w 302"/>
                <a:gd name="T49" fmla="*/ 27 h 141"/>
                <a:gd name="T50" fmla="*/ 295 w 302"/>
                <a:gd name="T51" fmla="*/ 17 h 141"/>
                <a:gd name="T52" fmla="*/ 281 w 302"/>
                <a:gd name="T53" fmla="*/ 8 h 141"/>
                <a:gd name="T54" fmla="*/ 265 w 302"/>
                <a:gd name="T55" fmla="*/ 3 h 141"/>
                <a:gd name="T56" fmla="*/ 244 w 302"/>
                <a:gd name="T57" fmla="*/ 0 h 141"/>
                <a:gd name="T58" fmla="*/ 222 w 302"/>
                <a:gd name="T59" fmla="*/ 0 h 141"/>
                <a:gd name="T60" fmla="*/ 194 w 302"/>
                <a:gd name="T61" fmla="*/ 1 h 141"/>
                <a:gd name="T62" fmla="*/ 166 w 302"/>
                <a:gd name="T63" fmla="*/ 6 h 141"/>
                <a:gd name="T64" fmla="*/ 134 w 302"/>
                <a:gd name="T65" fmla="*/ 13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02" h="141">
                  <a:moveTo>
                    <a:pt x="134" y="13"/>
                  </a:moveTo>
                  <a:lnTo>
                    <a:pt x="105" y="24"/>
                  </a:lnTo>
                  <a:lnTo>
                    <a:pt x="79" y="36"/>
                  </a:lnTo>
                  <a:lnTo>
                    <a:pt x="52" y="46"/>
                  </a:lnTo>
                  <a:lnTo>
                    <a:pt x="31" y="60"/>
                  </a:lnTo>
                  <a:lnTo>
                    <a:pt x="17" y="74"/>
                  </a:lnTo>
                  <a:lnTo>
                    <a:pt x="5" y="87"/>
                  </a:lnTo>
                  <a:lnTo>
                    <a:pt x="0" y="101"/>
                  </a:lnTo>
                  <a:lnTo>
                    <a:pt x="2" y="113"/>
                  </a:lnTo>
                  <a:lnTo>
                    <a:pt x="7" y="122"/>
                  </a:lnTo>
                  <a:lnTo>
                    <a:pt x="19" y="130"/>
                  </a:lnTo>
                  <a:lnTo>
                    <a:pt x="35" y="137"/>
                  </a:lnTo>
                  <a:lnTo>
                    <a:pt x="58" y="141"/>
                  </a:lnTo>
                  <a:lnTo>
                    <a:pt x="82" y="141"/>
                  </a:lnTo>
                  <a:lnTo>
                    <a:pt x="108" y="139"/>
                  </a:lnTo>
                  <a:lnTo>
                    <a:pt x="136" y="136"/>
                  </a:lnTo>
                  <a:lnTo>
                    <a:pt x="169" y="127"/>
                  </a:lnTo>
                  <a:lnTo>
                    <a:pt x="197" y="118"/>
                  </a:lnTo>
                  <a:lnTo>
                    <a:pt x="223" y="106"/>
                  </a:lnTo>
                  <a:lnTo>
                    <a:pt x="248" y="92"/>
                  </a:lnTo>
                  <a:lnTo>
                    <a:pt x="269" y="79"/>
                  </a:lnTo>
                  <a:lnTo>
                    <a:pt x="284" y="67"/>
                  </a:lnTo>
                  <a:lnTo>
                    <a:pt x="295" y="51"/>
                  </a:lnTo>
                  <a:lnTo>
                    <a:pt x="302" y="37"/>
                  </a:lnTo>
                  <a:lnTo>
                    <a:pt x="302" y="27"/>
                  </a:lnTo>
                  <a:lnTo>
                    <a:pt x="295" y="17"/>
                  </a:lnTo>
                  <a:lnTo>
                    <a:pt x="281" y="8"/>
                  </a:lnTo>
                  <a:lnTo>
                    <a:pt x="265" y="3"/>
                  </a:lnTo>
                  <a:lnTo>
                    <a:pt x="244" y="0"/>
                  </a:lnTo>
                  <a:lnTo>
                    <a:pt x="222" y="0"/>
                  </a:lnTo>
                  <a:lnTo>
                    <a:pt x="194" y="1"/>
                  </a:lnTo>
                  <a:lnTo>
                    <a:pt x="166" y="6"/>
                  </a:lnTo>
                  <a:lnTo>
                    <a:pt x="134" y="13"/>
                  </a:lnTo>
                  <a:close/>
                </a:path>
              </a:pathLst>
            </a:custGeom>
            <a:solidFill>
              <a:srgbClr val="FFFFFF"/>
            </a:solidFill>
            <a:ln w="7938">
              <a:solidFill>
                <a:srgbClr val="000000"/>
              </a:solidFill>
              <a:prstDash val="solid"/>
              <a:round/>
              <a:headEnd/>
              <a:tailEnd/>
            </a:ln>
          </p:spPr>
          <p:txBody>
            <a:bodyPr/>
            <a:lstStyle/>
            <a:p>
              <a:endParaRPr lang="de-DE"/>
            </a:p>
          </p:txBody>
        </p:sp>
        <p:sp>
          <p:nvSpPr>
            <p:cNvPr id="89339" name="Oval 251"/>
            <p:cNvSpPr>
              <a:spLocks noChangeArrowheads="1"/>
            </p:cNvSpPr>
            <p:nvPr/>
          </p:nvSpPr>
          <p:spPr bwMode="auto">
            <a:xfrm>
              <a:off x="1925" y="1836"/>
              <a:ext cx="83" cy="91"/>
            </a:xfrm>
            <a:prstGeom prst="ellipse">
              <a:avLst/>
            </a:prstGeom>
            <a:solidFill>
              <a:srgbClr val="FFFFFF"/>
            </a:solidFill>
            <a:ln w="7938">
              <a:solidFill>
                <a:srgbClr val="0000FF"/>
              </a:solidFill>
              <a:round/>
              <a:headEnd/>
              <a:tailEnd/>
            </a:ln>
          </p:spPr>
          <p:txBody>
            <a:bodyPr/>
            <a:lstStyle/>
            <a:p>
              <a:endParaRPr lang="de-DE"/>
            </a:p>
          </p:txBody>
        </p:sp>
        <p:sp>
          <p:nvSpPr>
            <p:cNvPr id="89340" name="Oval 252"/>
            <p:cNvSpPr>
              <a:spLocks noChangeArrowheads="1"/>
            </p:cNvSpPr>
            <p:nvPr/>
          </p:nvSpPr>
          <p:spPr bwMode="auto">
            <a:xfrm>
              <a:off x="1369" y="1687"/>
              <a:ext cx="103" cy="111"/>
            </a:xfrm>
            <a:prstGeom prst="ellipse">
              <a:avLst/>
            </a:prstGeom>
            <a:solidFill>
              <a:srgbClr val="FFFFFF"/>
            </a:solidFill>
            <a:ln w="7938">
              <a:solidFill>
                <a:srgbClr val="0000FF"/>
              </a:solidFill>
              <a:round/>
              <a:headEnd/>
              <a:tailEnd/>
            </a:ln>
          </p:spPr>
          <p:txBody>
            <a:bodyPr/>
            <a:lstStyle/>
            <a:p>
              <a:endParaRPr lang="de-DE"/>
            </a:p>
          </p:txBody>
        </p:sp>
        <p:sp>
          <p:nvSpPr>
            <p:cNvPr id="89341" name="Oval 253"/>
            <p:cNvSpPr>
              <a:spLocks noChangeArrowheads="1"/>
            </p:cNvSpPr>
            <p:nvPr/>
          </p:nvSpPr>
          <p:spPr bwMode="auto">
            <a:xfrm>
              <a:off x="1975" y="2234"/>
              <a:ext cx="53" cy="52"/>
            </a:xfrm>
            <a:prstGeom prst="ellipse">
              <a:avLst/>
            </a:prstGeom>
            <a:solidFill>
              <a:srgbClr val="FFFFFF"/>
            </a:solidFill>
            <a:ln w="7938">
              <a:solidFill>
                <a:srgbClr val="0000FF"/>
              </a:solidFill>
              <a:round/>
              <a:headEnd/>
              <a:tailEnd/>
            </a:ln>
          </p:spPr>
          <p:txBody>
            <a:bodyPr/>
            <a:lstStyle/>
            <a:p>
              <a:endParaRPr lang="de-DE"/>
            </a:p>
          </p:txBody>
        </p:sp>
        <p:sp>
          <p:nvSpPr>
            <p:cNvPr id="89342" name="Oval 254"/>
            <p:cNvSpPr>
              <a:spLocks noChangeArrowheads="1"/>
            </p:cNvSpPr>
            <p:nvPr/>
          </p:nvSpPr>
          <p:spPr bwMode="auto">
            <a:xfrm>
              <a:off x="562" y="2283"/>
              <a:ext cx="102" cy="102"/>
            </a:xfrm>
            <a:prstGeom prst="ellipse">
              <a:avLst/>
            </a:prstGeom>
            <a:solidFill>
              <a:srgbClr val="FFFFFF"/>
            </a:solidFill>
            <a:ln w="7938">
              <a:solidFill>
                <a:srgbClr val="0000FF"/>
              </a:solidFill>
              <a:round/>
              <a:headEnd/>
              <a:tailEnd/>
            </a:ln>
          </p:spPr>
          <p:txBody>
            <a:bodyPr/>
            <a:lstStyle/>
            <a:p>
              <a:endParaRPr lang="de-DE"/>
            </a:p>
          </p:txBody>
        </p:sp>
        <p:sp>
          <p:nvSpPr>
            <p:cNvPr id="89343" name="Oval 255"/>
            <p:cNvSpPr>
              <a:spLocks noChangeArrowheads="1"/>
            </p:cNvSpPr>
            <p:nvPr/>
          </p:nvSpPr>
          <p:spPr bwMode="auto">
            <a:xfrm>
              <a:off x="663" y="1936"/>
              <a:ext cx="82" cy="91"/>
            </a:xfrm>
            <a:prstGeom prst="ellipse">
              <a:avLst/>
            </a:prstGeom>
            <a:solidFill>
              <a:srgbClr val="FFFFFF"/>
            </a:solidFill>
            <a:ln w="7938">
              <a:solidFill>
                <a:srgbClr val="0000FF"/>
              </a:solidFill>
              <a:round/>
              <a:headEnd/>
              <a:tailEnd/>
            </a:ln>
          </p:spPr>
          <p:txBody>
            <a:bodyPr/>
            <a:lstStyle/>
            <a:p>
              <a:endParaRPr lang="de-DE"/>
            </a:p>
          </p:txBody>
        </p:sp>
        <p:sp>
          <p:nvSpPr>
            <p:cNvPr id="89344" name="Oval 256"/>
            <p:cNvSpPr>
              <a:spLocks noChangeArrowheads="1"/>
            </p:cNvSpPr>
            <p:nvPr/>
          </p:nvSpPr>
          <p:spPr bwMode="auto">
            <a:xfrm>
              <a:off x="814" y="2035"/>
              <a:ext cx="52" cy="51"/>
            </a:xfrm>
            <a:prstGeom prst="ellipse">
              <a:avLst/>
            </a:prstGeom>
            <a:solidFill>
              <a:srgbClr val="FFFFFF"/>
            </a:solidFill>
            <a:ln w="7938">
              <a:solidFill>
                <a:srgbClr val="0000FF"/>
              </a:solidFill>
              <a:round/>
              <a:headEnd/>
              <a:tailEnd/>
            </a:ln>
          </p:spPr>
          <p:txBody>
            <a:bodyPr/>
            <a:lstStyle/>
            <a:p>
              <a:endParaRPr lang="de-DE"/>
            </a:p>
          </p:txBody>
        </p:sp>
        <p:sp>
          <p:nvSpPr>
            <p:cNvPr id="89345" name="Oval 257"/>
            <p:cNvSpPr>
              <a:spLocks noChangeArrowheads="1"/>
            </p:cNvSpPr>
            <p:nvPr/>
          </p:nvSpPr>
          <p:spPr bwMode="auto">
            <a:xfrm>
              <a:off x="713" y="1786"/>
              <a:ext cx="57" cy="57"/>
            </a:xfrm>
            <a:prstGeom prst="ellipse">
              <a:avLst/>
            </a:prstGeom>
            <a:solidFill>
              <a:srgbClr val="000000"/>
            </a:solidFill>
            <a:ln w="7938">
              <a:solidFill>
                <a:srgbClr val="000000"/>
              </a:solidFill>
              <a:round/>
              <a:headEnd/>
              <a:tailEnd/>
            </a:ln>
          </p:spPr>
          <p:txBody>
            <a:bodyPr/>
            <a:lstStyle/>
            <a:p>
              <a:endParaRPr lang="de-DE"/>
            </a:p>
          </p:txBody>
        </p:sp>
        <p:sp>
          <p:nvSpPr>
            <p:cNvPr id="89346" name="Oval 258"/>
            <p:cNvSpPr>
              <a:spLocks noChangeArrowheads="1"/>
            </p:cNvSpPr>
            <p:nvPr/>
          </p:nvSpPr>
          <p:spPr bwMode="auto">
            <a:xfrm>
              <a:off x="461" y="2085"/>
              <a:ext cx="79" cy="77"/>
            </a:xfrm>
            <a:prstGeom prst="ellipse">
              <a:avLst/>
            </a:prstGeom>
            <a:solidFill>
              <a:srgbClr val="FFFF00"/>
            </a:solidFill>
            <a:ln w="7938">
              <a:solidFill>
                <a:srgbClr val="FFFF00"/>
              </a:solidFill>
              <a:round/>
              <a:headEnd/>
              <a:tailEnd/>
            </a:ln>
          </p:spPr>
          <p:txBody>
            <a:bodyPr/>
            <a:lstStyle/>
            <a:p>
              <a:endParaRPr lang="de-DE"/>
            </a:p>
          </p:txBody>
        </p:sp>
        <p:sp>
          <p:nvSpPr>
            <p:cNvPr id="89347" name="Freeform 259"/>
            <p:cNvSpPr>
              <a:spLocks/>
            </p:cNvSpPr>
            <p:nvPr/>
          </p:nvSpPr>
          <p:spPr bwMode="auto">
            <a:xfrm>
              <a:off x="665" y="2527"/>
              <a:ext cx="150" cy="70"/>
            </a:xfrm>
            <a:custGeom>
              <a:avLst/>
              <a:gdLst>
                <a:gd name="T0" fmla="*/ 134 w 300"/>
                <a:gd name="T1" fmla="*/ 12 h 139"/>
                <a:gd name="T2" fmla="*/ 103 w 300"/>
                <a:gd name="T3" fmla="*/ 22 h 139"/>
                <a:gd name="T4" fmla="*/ 77 w 300"/>
                <a:gd name="T5" fmla="*/ 34 h 139"/>
                <a:gd name="T6" fmla="*/ 52 w 300"/>
                <a:gd name="T7" fmla="*/ 46 h 139"/>
                <a:gd name="T8" fmla="*/ 33 w 300"/>
                <a:gd name="T9" fmla="*/ 58 h 139"/>
                <a:gd name="T10" fmla="*/ 16 w 300"/>
                <a:gd name="T11" fmla="*/ 72 h 139"/>
                <a:gd name="T12" fmla="*/ 5 w 300"/>
                <a:gd name="T13" fmla="*/ 87 h 139"/>
                <a:gd name="T14" fmla="*/ 0 w 300"/>
                <a:gd name="T15" fmla="*/ 101 h 139"/>
                <a:gd name="T16" fmla="*/ 0 w 300"/>
                <a:gd name="T17" fmla="*/ 111 h 139"/>
                <a:gd name="T18" fmla="*/ 7 w 300"/>
                <a:gd name="T19" fmla="*/ 122 h 139"/>
                <a:gd name="T20" fmla="*/ 19 w 300"/>
                <a:gd name="T21" fmla="*/ 130 h 139"/>
                <a:gd name="T22" fmla="*/ 37 w 300"/>
                <a:gd name="T23" fmla="*/ 137 h 139"/>
                <a:gd name="T24" fmla="*/ 56 w 300"/>
                <a:gd name="T25" fmla="*/ 139 h 139"/>
                <a:gd name="T26" fmla="*/ 80 w 300"/>
                <a:gd name="T27" fmla="*/ 139 h 139"/>
                <a:gd name="T28" fmla="*/ 108 w 300"/>
                <a:gd name="T29" fmla="*/ 139 h 139"/>
                <a:gd name="T30" fmla="*/ 138 w 300"/>
                <a:gd name="T31" fmla="*/ 134 h 139"/>
                <a:gd name="T32" fmla="*/ 167 w 300"/>
                <a:gd name="T33" fmla="*/ 127 h 139"/>
                <a:gd name="T34" fmla="*/ 197 w 300"/>
                <a:gd name="T35" fmla="*/ 117 h 139"/>
                <a:gd name="T36" fmla="*/ 225 w 300"/>
                <a:gd name="T37" fmla="*/ 105 h 139"/>
                <a:gd name="T38" fmla="*/ 248 w 300"/>
                <a:gd name="T39" fmla="*/ 93 h 139"/>
                <a:gd name="T40" fmla="*/ 269 w 300"/>
                <a:gd name="T41" fmla="*/ 79 h 139"/>
                <a:gd name="T42" fmla="*/ 282 w 300"/>
                <a:gd name="T43" fmla="*/ 65 h 139"/>
                <a:gd name="T44" fmla="*/ 295 w 300"/>
                <a:gd name="T45" fmla="*/ 51 h 139"/>
                <a:gd name="T46" fmla="*/ 300 w 300"/>
                <a:gd name="T47" fmla="*/ 37 h 139"/>
                <a:gd name="T48" fmla="*/ 300 w 300"/>
                <a:gd name="T49" fmla="*/ 25 h 139"/>
                <a:gd name="T50" fmla="*/ 293 w 300"/>
                <a:gd name="T51" fmla="*/ 15 h 139"/>
                <a:gd name="T52" fmla="*/ 282 w 300"/>
                <a:gd name="T53" fmla="*/ 6 h 139"/>
                <a:gd name="T54" fmla="*/ 265 w 300"/>
                <a:gd name="T55" fmla="*/ 1 h 139"/>
                <a:gd name="T56" fmla="*/ 244 w 300"/>
                <a:gd name="T57" fmla="*/ 0 h 139"/>
                <a:gd name="T58" fmla="*/ 220 w 300"/>
                <a:gd name="T59" fmla="*/ 0 h 139"/>
                <a:gd name="T60" fmla="*/ 192 w 300"/>
                <a:gd name="T61" fmla="*/ 1 h 139"/>
                <a:gd name="T62" fmla="*/ 164 w 300"/>
                <a:gd name="T63" fmla="*/ 6 h 139"/>
                <a:gd name="T64" fmla="*/ 134 w 300"/>
                <a:gd name="T65" fmla="*/ 12 h 1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00" h="139">
                  <a:moveTo>
                    <a:pt x="134" y="12"/>
                  </a:moveTo>
                  <a:lnTo>
                    <a:pt x="103" y="22"/>
                  </a:lnTo>
                  <a:lnTo>
                    <a:pt x="77" y="34"/>
                  </a:lnTo>
                  <a:lnTo>
                    <a:pt x="52" y="46"/>
                  </a:lnTo>
                  <a:lnTo>
                    <a:pt x="33" y="58"/>
                  </a:lnTo>
                  <a:lnTo>
                    <a:pt x="16" y="72"/>
                  </a:lnTo>
                  <a:lnTo>
                    <a:pt x="5" y="87"/>
                  </a:lnTo>
                  <a:lnTo>
                    <a:pt x="0" y="101"/>
                  </a:lnTo>
                  <a:lnTo>
                    <a:pt x="0" y="111"/>
                  </a:lnTo>
                  <a:lnTo>
                    <a:pt x="7" y="122"/>
                  </a:lnTo>
                  <a:lnTo>
                    <a:pt x="19" y="130"/>
                  </a:lnTo>
                  <a:lnTo>
                    <a:pt x="37" y="137"/>
                  </a:lnTo>
                  <a:lnTo>
                    <a:pt x="56" y="139"/>
                  </a:lnTo>
                  <a:lnTo>
                    <a:pt x="80" y="139"/>
                  </a:lnTo>
                  <a:lnTo>
                    <a:pt x="108" y="139"/>
                  </a:lnTo>
                  <a:lnTo>
                    <a:pt x="138" y="134"/>
                  </a:lnTo>
                  <a:lnTo>
                    <a:pt x="167" y="127"/>
                  </a:lnTo>
                  <a:lnTo>
                    <a:pt x="197" y="117"/>
                  </a:lnTo>
                  <a:lnTo>
                    <a:pt x="225" y="105"/>
                  </a:lnTo>
                  <a:lnTo>
                    <a:pt x="248" y="93"/>
                  </a:lnTo>
                  <a:lnTo>
                    <a:pt x="269" y="79"/>
                  </a:lnTo>
                  <a:lnTo>
                    <a:pt x="282" y="65"/>
                  </a:lnTo>
                  <a:lnTo>
                    <a:pt x="295" y="51"/>
                  </a:lnTo>
                  <a:lnTo>
                    <a:pt x="300" y="37"/>
                  </a:lnTo>
                  <a:lnTo>
                    <a:pt x="300" y="25"/>
                  </a:lnTo>
                  <a:lnTo>
                    <a:pt x="293" y="15"/>
                  </a:lnTo>
                  <a:lnTo>
                    <a:pt x="282" y="6"/>
                  </a:lnTo>
                  <a:lnTo>
                    <a:pt x="265" y="1"/>
                  </a:lnTo>
                  <a:lnTo>
                    <a:pt x="244" y="0"/>
                  </a:lnTo>
                  <a:lnTo>
                    <a:pt x="220" y="0"/>
                  </a:lnTo>
                  <a:lnTo>
                    <a:pt x="192" y="1"/>
                  </a:lnTo>
                  <a:lnTo>
                    <a:pt x="164" y="6"/>
                  </a:lnTo>
                  <a:lnTo>
                    <a:pt x="134" y="12"/>
                  </a:lnTo>
                  <a:close/>
                </a:path>
              </a:pathLst>
            </a:custGeom>
            <a:solidFill>
              <a:srgbClr val="FFFFFF"/>
            </a:solidFill>
            <a:ln w="7938">
              <a:solidFill>
                <a:srgbClr val="000000"/>
              </a:solidFill>
              <a:prstDash val="solid"/>
              <a:round/>
              <a:headEnd/>
              <a:tailEnd/>
            </a:ln>
          </p:spPr>
          <p:txBody>
            <a:bodyPr/>
            <a:lstStyle/>
            <a:p>
              <a:endParaRPr lang="de-DE"/>
            </a:p>
          </p:txBody>
        </p:sp>
        <p:sp>
          <p:nvSpPr>
            <p:cNvPr id="89348" name="Line 260"/>
            <p:cNvSpPr>
              <a:spLocks noChangeShapeType="1"/>
            </p:cNvSpPr>
            <p:nvPr/>
          </p:nvSpPr>
          <p:spPr bwMode="auto">
            <a:xfrm flipV="1">
              <a:off x="807" y="1977"/>
              <a:ext cx="54" cy="26"/>
            </a:xfrm>
            <a:prstGeom prst="line">
              <a:avLst/>
            </a:prstGeom>
            <a:noFill/>
            <a:ln w="7938">
              <a:solidFill>
                <a:srgbClr val="000000"/>
              </a:solidFill>
              <a:round/>
              <a:headEnd/>
              <a:tailEnd/>
            </a:ln>
            <a:extLst>
              <a:ext uri="{909E8E84-426E-40DD-AFC4-6F175D3DCCD1}">
                <a14:hiddenFill xmlns:a14="http://schemas.microsoft.com/office/drawing/2010/main">
                  <a:noFill/>
                </a14:hiddenFill>
              </a:ext>
            </a:extLst>
          </p:spPr>
          <p:txBody>
            <a:bodyPr/>
            <a:lstStyle/>
            <a:p>
              <a:endParaRPr lang="de-DE"/>
            </a:p>
          </p:txBody>
        </p:sp>
        <p:sp>
          <p:nvSpPr>
            <p:cNvPr id="89349" name="Freeform 261"/>
            <p:cNvSpPr>
              <a:spLocks/>
            </p:cNvSpPr>
            <p:nvPr/>
          </p:nvSpPr>
          <p:spPr bwMode="auto">
            <a:xfrm>
              <a:off x="848" y="1953"/>
              <a:ext cx="60" cy="48"/>
            </a:xfrm>
            <a:custGeom>
              <a:avLst/>
              <a:gdLst>
                <a:gd name="T0" fmla="*/ 49 w 121"/>
                <a:gd name="T1" fmla="*/ 96 h 96"/>
                <a:gd name="T2" fmla="*/ 121 w 121"/>
                <a:gd name="T3" fmla="*/ 0 h 96"/>
                <a:gd name="T4" fmla="*/ 0 w 121"/>
                <a:gd name="T5" fmla="*/ 0 h 96"/>
                <a:gd name="T6" fmla="*/ 49 w 121"/>
                <a:gd name="T7" fmla="*/ 96 h 96"/>
              </a:gdLst>
              <a:ahLst/>
              <a:cxnLst>
                <a:cxn ang="0">
                  <a:pos x="T0" y="T1"/>
                </a:cxn>
                <a:cxn ang="0">
                  <a:pos x="T2" y="T3"/>
                </a:cxn>
                <a:cxn ang="0">
                  <a:pos x="T4" y="T5"/>
                </a:cxn>
                <a:cxn ang="0">
                  <a:pos x="T6" y="T7"/>
                </a:cxn>
              </a:cxnLst>
              <a:rect l="0" t="0" r="r" b="b"/>
              <a:pathLst>
                <a:path w="121" h="96">
                  <a:moveTo>
                    <a:pt x="49" y="96"/>
                  </a:moveTo>
                  <a:lnTo>
                    <a:pt x="121" y="0"/>
                  </a:lnTo>
                  <a:lnTo>
                    <a:pt x="0" y="0"/>
                  </a:lnTo>
                  <a:lnTo>
                    <a:pt x="49" y="9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89350" name="Line 262"/>
            <p:cNvSpPr>
              <a:spLocks noChangeShapeType="1"/>
            </p:cNvSpPr>
            <p:nvPr/>
          </p:nvSpPr>
          <p:spPr bwMode="auto">
            <a:xfrm flipV="1">
              <a:off x="675" y="1740"/>
              <a:ext cx="54" cy="26"/>
            </a:xfrm>
            <a:prstGeom prst="line">
              <a:avLst/>
            </a:prstGeom>
            <a:noFill/>
            <a:ln w="7938">
              <a:solidFill>
                <a:srgbClr val="000000"/>
              </a:solidFill>
              <a:round/>
              <a:headEnd/>
              <a:tailEnd/>
            </a:ln>
            <a:extLst>
              <a:ext uri="{909E8E84-426E-40DD-AFC4-6F175D3DCCD1}">
                <a14:hiddenFill xmlns:a14="http://schemas.microsoft.com/office/drawing/2010/main">
                  <a:noFill/>
                </a14:hiddenFill>
              </a:ext>
            </a:extLst>
          </p:spPr>
          <p:txBody>
            <a:bodyPr/>
            <a:lstStyle/>
            <a:p>
              <a:endParaRPr lang="de-DE"/>
            </a:p>
          </p:txBody>
        </p:sp>
        <p:sp>
          <p:nvSpPr>
            <p:cNvPr id="89351" name="Freeform 263"/>
            <p:cNvSpPr>
              <a:spLocks/>
            </p:cNvSpPr>
            <p:nvPr/>
          </p:nvSpPr>
          <p:spPr bwMode="auto">
            <a:xfrm>
              <a:off x="715" y="1716"/>
              <a:ext cx="61" cy="49"/>
            </a:xfrm>
            <a:custGeom>
              <a:avLst/>
              <a:gdLst>
                <a:gd name="T0" fmla="*/ 49 w 122"/>
                <a:gd name="T1" fmla="*/ 98 h 98"/>
                <a:gd name="T2" fmla="*/ 122 w 122"/>
                <a:gd name="T3" fmla="*/ 0 h 98"/>
                <a:gd name="T4" fmla="*/ 0 w 122"/>
                <a:gd name="T5" fmla="*/ 0 h 98"/>
                <a:gd name="T6" fmla="*/ 49 w 122"/>
                <a:gd name="T7" fmla="*/ 98 h 98"/>
              </a:gdLst>
              <a:ahLst/>
              <a:cxnLst>
                <a:cxn ang="0">
                  <a:pos x="T0" y="T1"/>
                </a:cxn>
                <a:cxn ang="0">
                  <a:pos x="T2" y="T3"/>
                </a:cxn>
                <a:cxn ang="0">
                  <a:pos x="T4" y="T5"/>
                </a:cxn>
                <a:cxn ang="0">
                  <a:pos x="T6" y="T7"/>
                </a:cxn>
              </a:cxnLst>
              <a:rect l="0" t="0" r="r" b="b"/>
              <a:pathLst>
                <a:path w="122" h="98">
                  <a:moveTo>
                    <a:pt x="49" y="98"/>
                  </a:moveTo>
                  <a:lnTo>
                    <a:pt x="122" y="0"/>
                  </a:lnTo>
                  <a:lnTo>
                    <a:pt x="0" y="0"/>
                  </a:lnTo>
                  <a:lnTo>
                    <a:pt x="49" y="9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89352" name="Freeform 264"/>
            <p:cNvSpPr>
              <a:spLocks/>
            </p:cNvSpPr>
            <p:nvPr/>
          </p:nvSpPr>
          <p:spPr bwMode="auto">
            <a:xfrm>
              <a:off x="1632" y="2627"/>
              <a:ext cx="199" cy="134"/>
            </a:xfrm>
            <a:custGeom>
              <a:avLst/>
              <a:gdLst>
                <a:gd name="T0" fmla="*/ 161 w 400"/>
                <a:gd name="T1" fmla="*/ 43 h 269"/>
                <a:gd name="T2" fmla="*/ 122 w 400"/>
                <a:gd name="T3" fmla="*/ 66 h 269"/>
                <a:gd name="T4" fmla="*/ 88 w 400"/>
                <a:gd name="T5" fmla="*/ 88 h 269"/>
                <a:gd name="T6" fmla="*/ 58 w 400"/>
                <a:gd name="T7" fmla="*/ 114 h 269"/>
                <a:gd name="T8" fmla="*/ 46 w 400"/>
                <a:gd name="T9" fmla="*/ 128 h 269"/>
                <a:gd name="T10" fmla="*/ 34 w 400"/>
                <a:gd name="T11" fmla="*/ 140 h 269"/>
                <a:gd name="T12" fmla="*/ 25 w 400"/>
                <a:gd name="T13" fmla="*/ 152 h 269"/>
                <a:gd name="T14" fmla="*/ 16 w 400"/>
                <a:gd name="T15" fmla="*/ 164 h 269"/>
                <a:gd name="T16" fmla="*/ 9 w 400"/>
                <a:gd name="T17" fmla="*/ 176 h 269"/>
                <a:gd name="T18" fmla="*/ 6 w 400"/>
                <a:gd name="T19" fmla="*/ 190 h 269"/>
                <a:gd name="T20" fmla="*/ 2 w 400"/>
                <a:gd name="T21" fmla="*/ 202 h 269"/>
                <a:gd name="T22" fmla="*/ 0 w 400"/>
                <a:gd name="T23" fmla="*/ 212 h 269"/>
                <a:gd name="T24" fmla="*/ 2 w 400"/>
                <a:gd name="T25" fmla="*/ 224 h 269"/>
                <a:gd name="T26" fmla="*/ 6 w 400"/>
                <a:gd name="T27" fmla="*/ 233 h 269"/>
                <a:gd name="T28" fmla="*/ 11 w 400"/>
                <a:gd name="T29" fmla="*/ 241 h 269"/>
                <a:gd name="T30" fmla="*/ 16 w 400"/>
                <a:gd name="T31" fmla="*/ 250 h 269"/>
                <a:gd name="T32" fmla="*/ 25 w 400"/>
                <a:gd name="T33" fmla="*/ 255 h 269"/>
                <a:gd name="T34" fmla="*/ 35 w 400"/>
                <a:gd name="T35" fmla="*/ 260 h 269"/>
                <a:gd name="T36" fmla="*/ 47 w 400"/>
                <a:gd name="T37" fmla="*/ 265 h 269"/>
                <a:gd name="T38" fmla="*/ 60 w 400"/>
                <a:gd name="T39" fmla="*/ 267 h 269"/>
                <a:gd name="T40" fmla="*/ 89 w 400"/>
                <a:gd name="T41" fmla="*/ 269 h 269"/>
                <a:gd name="T42" fmla="*/ 122 w 400"/>
                <a:gd name="T43" fmla="*/ 265 h 269"/>
                <a:gd name="T44" fmla="*/ 161 w 400"/>
                <a:gd name="T45" fmla="*/ 257 h 269"/>
                <a:gd name="T46" fmla="*/ 199 w 400"/>
                <a:gd name="T47" fmla="*/ 245 h 269"/>
                <a:gd name="T48" fmla="*/ 239 w 400"/>
                <a:gd name="T49" fmla="*/ 226 h 269"/>
                <a:gd name="T50" fmla="*/ 278 w 400"/>
                <a:gd name="T51" fmla="*/ 205 h 269"/>
                <a:gd name="T52" fmla="*/ 313 w 400"/>
                <a:gd name="T53" fmla="*/ 181 h 269"/>
                <a:gd name="T54" fmla="*/ 342 w 400"/>
                <a:gd name="T55" fmla="*/ 155 h 269"/>
                <a:gd name="T56" fmla="*/ 354 w 400"/>
                <a:gd name="T57" fmla="*/ 143 h 269"/>
                <a:gd name="T58" fmla="*/ 367 w 400"/>
                <a:gd name="T59" fmla="*/ 129 h 269"/>
                <a:gd name="T60" fmla="*/ 375 w 400"/>
                <a:gd name="T61" fmla="*/ 116 h 269"/>
                <a:gd name="T62" fmla="*/ 384 w 400"/>
                <a:gd name="T63" fmla="*/ 104 h 269"/>
                <a:gd name="T64" fmla="*/ 391 w 400"/>
                <a:gd name="T65" fmla="*/ 91 h 269"/>
                <a:gd name="T66" fmla="*/ 396 w 400"/>
                <a:gd name="T67" fmla="*/ 79 h 269"/>
                <a:gd name="T68" fmla="*/ 398 w 400"/>
                <a:gd name="T69" fmla="*/ 69 h 269"/>
                <a:gd name="T70" fmla="*/ 400 w 400"/>
                <a:gd name="T71" fmla="*/ 55 h 269"/>
                <a:gd name="T72" fmla="*/ 398 w 400"/>
                <a:gd name="T73" fmla="*/ 45 h 269"/>
                <a:gd name="T74" fmla="*/ 396 w 400"/>
                <a:gd name="T75" fmla="*/ 36 h 269"/>
                <a:gd name="T76" fmla="*/ 391 w 400"/>
                <a:gd name="T77" fmla="*/ 26 h 269"/>
                <a:gd name="T78" fmla="*/ 384 w 400"/>
                <a:gd name="T79" fmla="*/ 21 h 269"/>
                <a:gd name="T80" fmla="*/ 375 w 400"/>
                <a:gd name="T81" fmla="*/ 14 h 269"/>
                <a:gd name="T82" fmla="*/ 365 w 400"/>
                <a:gd name="T83" fmla="*/ 7 h 269"/>
                <a:gd name="T84" fmla="*/ 353 w 400"/>
                <a:gd name="T85" fmla="*/ 5 h 269"/>
                <a:gd name="T86" fmla="*/ 340 w 400"/>
                <a:gd name="T87" fmla="*/ 2 h 269"/>
                <a:gd name="T88" fmla="*/ 311 w 400"/>
                <a:gd name="T89" fmla="*/ 0 h 269"/>
                <a:gd name="T90" fmla="*/ 276 w 400"/>
                <a:gd name="T91" fmla="*/ 5 h 269"/>
                <a:gd name="T92" fmla="*/ 239 w 400"/>
                <a:gd name="T93" fmla="*/ 12 h 269"/>
                <a:gd name="T94" fmla="*/ 201 w 400"/>
                <a:gd name="T95" fmla="*/ 24 h 269"/>
                <a:gd name="T96" fmla="*/ 161 w 400"/>
                <a:gd name="T97" fmla="*/ 43 h 2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400" h="269">
                  <a:moveTo>
                    <a:pt x="161" y="43"/>
                  </a:moveTo>
                  <a:lnTo>
                    <a:pt x="122" y="66"/>
                  </a:lnTo>
                  <a:lnTo>
                    <a:pt x="88" y="88"/>
                  </a:lnTo>
                  <a:lnTo>
                    <a:pt x="58" y="114"/>
                  </a:lnTo>
                  <a:lnTo>
                    <a:pt x="46" y="128"/>
                  </a:lnTo>
                  <a:lnTo>
                    <a:pt x="34" y="140"/>
                  </a:lnTo>
                  <a:lnTo>
                    <a:pt x="25" y="152"/>
                  </a:lnTo>
                  <a:lnTo>
                    <a:pt x="16" y="164"/>
                  </a:lnTo>
                  <a:lnTo>
                    <a:pt x="9" y="176"/>
                  </a:lnTo>
                  <a:lnTo>
                    <a:pt x="6" y="190"/>
                  </a:lnTo>
                  <a:lnTo>
                    <a:pt x="2" y="202"/>
                  </a:lnTo>
                  <a:lnTo>
                    <a:pt x="0" y="212"/>
                  </a:lnTo>
                  <a:lnTo>
                    <a:pt x="2" y="224"/>
                  </a:lnTo>
                  <a:lnTo>
                    <a:pt x="6" y="233"/>
                  </a:lnTo>
                  <a:lnTo>
                    <a:pt x="11" y="241"/>
                  </a:lnTo>
                  <a:lnTo>
                    <a:pt x="16" y="250"/>
                  </a:lnTo>
                  <a:lnTo>
                    <a:pt x="25" y="255"/>
                  </a:lnTo>
                  <a:lnTo>
                    <a:pt x="35" y="260"/>
                  </a:lnTo>
                  <a:lnTo>
                    <a:pt x="47" y="265"/>
                  </a:lnTo>
                  <a:lnTo>
                    <a:pt x="60" y="267"/>
                  </a:lnTo>
                  <a:lnTo>
                    <a:pt x="89" y="269"/>
                  </a:lnTo>
                  <a:lnTo>
                    <a:pt x="122" y="265"/>
                  </a:lnTo>
                  <a:lnTo>
                    <a:pt x="161" y="257"/>
                  </a:lnTo>
                  <a:lnTo>
                    <a:pt x="199" y="245"/>
                  </a:lnTo>
                  <a:lnTo>
                    <a:pt x="239" y="226"/>
                  </a:lnTo>
                  <a:lnTo>
                    <a:pt x="278" y="205"/>
                  </a:lnTo>
                  <a:lnTo>
                    <a:pt x="313" y="181"/>
                  </a:lnTo>
                  <a:lnTo>
                    <a:pt x="342" y="155"/>
                  </a:lnTo>
                  <a:lnTo>
                    <a:pt x="354" y="143"/>
                  </a:lnTo>
                  <a:lnTo>
                    <a:pt x="367" y="129"/>
                  </a:lnTo>
                  <a:lnTo>
                    <a:pt x="375" y="116"/>
                  </a:lnTo>
                  <a:lnTo>
                    <a:pt x="384" y="104"/>
                  </a:lnTo>
                  <a:lnTo>
                    <a:pt x="391" y="91"/>
                  </a:lnTo>
                  <a:lnTo>
                    <a:pt x="396" y="79"/>
                  </a:lnTo>
                  <a:lnTo>
                    <a:pt x="398" y="69"/>
                  </a:lnTo>
                  <a:lnTo>
                    <a:pt x="400" y="55"/>
                  </a:lnTo>
                  <a:lnTo>
                    <a:pt x="398" y="45"/>
                  </a:lnTo>
                  <a:lnTo>
                    <a:pt x="396" y="36"/>
                  </a:lnTo>
                  <a:lnTo>
                    <a:pt x="391" y="26"/>
                  </a:lnTo>
                  <a:lnTo>
                    <a:pt x="384" y="21"/>
                  </a:lnTo>
                  <a:lnTo>
                    <a:pt x="375" y="14"/>
                  </a:lnTo>
                  <a:lnTo>
                    <a:pt x="365" y="7"/>
                  </a:lnTo>
                  <a:lnTo>
                    <a:pt x="353" y="5"/>
                  </a:lnTo>
                  <a:lnTo>
                    <a:pt x="340" y="2"/>
                  </a:lnTo>
                  <a:lnTo>
                    <a:pt x="311" y="0"/>
                  </a:lnTo>
                  <a:lnTo>
                    <a:pt x="276" y="5"/>
                  </a:lnTo>
                  <a:lnTo>
                    <a:pt x="239" y="12"/>
                  </a:lnTo>
                  <a:lnTo>
                    <a:pt x="201" y="24"/>
                  </a:lnTo>
                  <a:lnTo>
                    <a:pt x="161" y="43"/>
                  </a:lnTo>
                  <a:close/>
                </a:path>
              </a:pathLst>
            </a:custGeom>
            <a:solidFill>
              <a:srgbClr val="FFFFFF"/>
            </a:solidFill>
            <a:ln w="7938">
              <a:solidFill>
                <a:srgbClr val="000000"/>
              </a:solidFill>
              <a:prstDash val="solid"/>
              <a:round/>
              <a:headEnd/>
              <a:tailEnd/>
            </a:ln>
          </p:spPr>
          <p:txBody>
            <a:bodyPr/>
            <a:lstStyle/>
            <a:p>
              <a:endParaRPr lang="de-DE"/>
            </a:p>
          </p:txBody>
        </p:sp>
        <p:sp>
          <p:nvSpPr>
            <p:cNvPr id="89353" name="Freeform 265"/>
            <p:cNvSpPr>
              <a:spLocks/>
            </p:cNvSpPr>
            <p:nvPr/>
          </p:nvSpPr>
          <p:spPr bwMode="auto">
            <a:xfrm>
              <a:off x="1831" y="2523"/>
              <a:ext cx="234" cy="155"/>
            </a:xfrm>
            <a:custGeom>
              <a:avLst/>
              <a:gdLst>
                <a:gd name="T0" fmla="*/ 183 w 467"/>
                <a:gd name="T1" fmla="*/ 44 h 310"/>
                <a:gd name="T2" fmla="*/ 138 w 467"/>
                <a:gd name="T3" fmla="*/ 69 h 310"/>
                <a:gd name="T4" fmla="*/ 97 w 467"/>
                <a:gd name="T5" fmla="*/ 94 h 310"/>
                <a:gd name="T6" fmla="*/ 64 w 467"/>
                <a:gd name="T7" fmla="*/ 122 h 310"/>
                <a:gd name="T8" fmla="*/ 49 w 467"/>
                <a:gd name="T9" fmla="*/ 137 h 310"/>
                <a:gd name="T10" fmla="*/ 36 w 467"/>
                <a:gd name="T11" fmla="*/ 153 h 310"/>
                <a:gd name="T12" fmla="*/ 24 w 467"/>
                <a:gd name="T13" fmla="*/ 167 h 310"/>
                <a:gd name="T14" fmla="*/ 14 w 467"/>
                <a:gd name="T15" fmla="*/ 180 h 310"/>
                <a:gd name="T16" fmla="*/ 9 w 467"/>
                <a:gd name="T17" fmla="*/ 194 h 310"/>
                <a:gd name="T18" fmla="*/ 3 w 467"/>
                <a:gd name="T19" fmla="*/ 210 h 310"/>
                <a:gd name="T20" fmla="*/ 0 w 467"/>
                <a:gd name="T21" fmla="*/ 223 h 310"/>
                <a:gd name="T22" fmla="*/ 0 w 467"/>
                <a:gd name="T23" fmla="*/ 237 h 310"/>
                <a:gd name="T24" fmla="*/ 2 w 467"/>
                <a:gd name="T25" fmla="*/ 249 h 310"/>
                <a:gd name="T26" fmla="*/ 5 w 467"/>
                <a:gd name="T27" fmla="*/ 261 h 310"/>
                <a:gd name="T28" fmla="*/ 12 w 467"/>
                <a:gd name="T29" fmla="*/ 272 h 310"/>
                <a:gd name="T30" fmla="*/ 19 w 467"/>
                <a:gd name="T31" fmla="*/ 280 h 310"/>
                <a:gd name="T32" fmla="*/ 29 w 467"/>
                <a:gd name="T33" fmla="*/ 289 h 310"/>
                <a:gd name="T34" fmla="*/ 43 w 467"/>
                <a:gd name="T35" fmla="*/ 296 h 310"/>
                <a:gd name="T36" fmla="*/ 56 w 467"/>
                <a:gd name="T37" fmla="*/ 301 h 310"/>
                <a:gd name="T38" fmla="*/ 73 w 467"/>
                <a:gd name="T39" fmla="*/ 304 h 310"/>
                <a:gd name="T40" fmla="*/ 108 w 467"/>
                <a:gd name="T41" fmla="*/ 310 h 310"/>
                <a:gd name="T42" fmla="*/ 150 w 467"/>
                <a:gd name="T43" fmla="*/ 306 h 310"/>
                <a:gd name="T44" fmla="*/ 193 w 467"/>
                <a:gd name="T45" fmla="*/ 299 h 310"/>
                <a:gd name="T46" fmla="*/ 239 w 467"/>
                <a:gd name="T47" fmla="*/ 284 h 310"/>
                <a:gd name="T48" fmla="*/ 286 w 467"/>
                <a:gd name="T49" fmla="*/ 267 h 310"/>
                <a:gd name="T50" fmla="*/ 331 w 467"/>
                <a:gd name="T51" fmla="*/ 242 h 310"/>
                <a:gd name="T52" fmla="*/ 370 w 467"/>
                <a:gd name="T53" fmla="*/ 215 h 310"/>
                <a:gd name="T54" fmla="*/ 404 w 467"/>
                <a:gd name="T55" fmla="*/ 186 h 310"/>
                <a:gd name="T56" fmla="*/ 418 w 467"/>
                <a:gd name="T57" fmla="*/ 174 h 310"/>
                <a:gd name="T58" fmla="*/ 432 w 467"/>
                <a:gd name="T59" fmla="*/ 158 h 310"/>
                <a:gd name="T60" fmla="*/ 445 w 467"/>
                <a:gd name="T61" fmla="*/ 143 h 310"/>
                <a:gd name="T62" fmla="*/ 453 w 467"/>
                <a:gd name="T63" fmla="*/ 127 h 310"/>
                <a:gd name="T64" fmla="*/ 458 w 467"/>
                <a:gd name="T65" fmla="*/ 113 h 310"/>
                <a:gd name="T66" fmla="*/ 464 w 467"/>
                <a:gd name="T67" fmla="*/ 98 h 310"/>
                <a:gd name="T68" fmla="*/ 467 w 467"/>
                <a:gd name="T69" fmla="*/ 84 h 310"/>
                <a:gd name="T70" fmla="*/ 467 w 467"/>
                <a:gd name="T71" fmla="*/ 70 h 310"/>
                <a:gd name="T72" fmla="*/ 465 w 467"/>
                <a:gd name="T73" fmla="*/ 60 h 310"/>
                <a:gd name="T74" fmla="*/ 462 w 467"/>
                <a:gd name="T75" fmla="*/ 48 h 310"/>
                <a:gd name="T76" fmla="*/ 455 w 467"/>
                <a:gd name="T77" fmla="*/ 38 h 310"/>
                <a:gd name="T78" fmla="*/ 448 w 467"/>
                <a:gd name="T79" fmla="*/ 27 h 310"/>
                <a:gd name="T80" fmla="*/ 438 w 467"/>
                <a:gd name="T81" fmla="*/ 19 h 310"/>
                <a:gd name="T82" fmla="*/ 424 w 467"/>
                <a:gd name="T83" fmla="*/ 12 h 310"/>
                <a:gd name="T84" fmla="*/ 410 w 467"/>
                <a:gd name="T85" fmla="*/ 7 h 310"/>
                <a:gd name="T86" fmla="*/ 396 w 467"/>
                <a:gd name="T87" fmla="*/ 3 h 310"/>
                <a:gd name="T88" fmla="*/ 359 w 467"/>
                <a:gd name="T89" fmla="*/ 0 h 310"/>
                <a:gd name="T90" fmla="*/ 319 w 467"/>
                <a:gd name="T91" fmla="*/ 3 h 310"/>
                <a:gd name="T92" fmla="*/ 275 w 467"/>
                <a:gd name="T93" fmla="*/ 10 h 310"/>
                <a:gd name="T94" fmla="*/ 230 w 467"/>
                <a:gd name="T95" fmla="*/ 26 h 310"/>
                <a:gd name="T96" fmla="*/ 183 w 467"/>
                <a:gd name="T97" fmla="*/ 44 h 3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467" h="310">
                  <a:moveTo>
                    <a:pt x="183" y="44"/>
                  </a:moveTo>
                  <a:lnTo>
                    <a:pt x="138" y="69"/>
                  </a:lnTo>
                  <a:lnTo>
                    <a:pt x="97" y="94"/>
                  </a:lnTo>
                  <a:lnTo>
                    <a:pt x="64" y="122"/>
                  </a:lnTo>
                  <a:lnTo>
                    <a:pt x="49" y="137"/>
                  </a:lnTo>
                  <a:lnTo>
                    <a:pt x="36" y="153"/>
                  </a:lnTo>
                  <a:lnTo>
                    <a:pt x="24" y="167"/>
                  </a:lnTo>
                  <a:lnTo>
                    <a:pt x="14" y="180"/>
                  </a:lnTo>
                  <a:lnTo>
                    <a:pt x="9" y="194"/>
                  </a:lnTo>
                  <a:lnTo>
                    <a:pt x="3" y="210"/>
                  </a:lnTo>
                  <a:lnTo>
                    <a:pt x="0" y="223"/>
                  </a:lnTo>
                  <a:lnTo>
                    <a:pt x="0" y="237"/>
                  </a:lnTo>
                  <a:lnTo>
                    <a:pt x="2" y="249"/>
                  </a:lnTo>
                  <a:lnTo>
                    <a:pt x="5" y="261"/>
                  </a:lnTo>
                  <a:lnTo>
                    <a:pt x="12" y="272"/>
                  </a:lnTo>
                  <a:lnTo>
                    <a:pt x="19" y="280"/>
                  </a:lnTo>
                  <a:lnTo>
                    <a:pt x="29" y="289"/>
                  </a:lnTo>
                  <a:lnTo>
                    <a:pt x="43" y="296"/>
                  </a:lnTo>
                  <a:lnTo>
                    <a:pt x="56" y="301"/>
                  </a:lnTo>
                  <a:lnTo>
                    <a:pt x="73" y="304"/>
                  </a:lnTo>
                  <a:lnTo>
                    <a:pt x="108" y="310"/>
                  </a:lnTo>
                  <a:lnTo>
                    <a:pt x="150" y="306"/>
                  </a:lnTo>
                  <a:lnTo>
                    <a:pt x="193" y="299"/>
                  </a:lnTo>
                  <a:lnTo>
                    <a:pt x="239" y="284"/>
                  </a:lnTo>
                  <a:lnTo>
                    <a:pt x="286" y="267"/>
                  </a:lnTo>
                  <a:lnTo>
                    <a:pt x="331" y="242"/>
                  </a:lnTo>
                  <a:lnTo>
                    <a:pt x="370" y="215"/>
                  </a:lnTo>
                  <a:lnTo>
                    <a:pt x="404" y="186"/>
                  </a:lnTo>
                  <a:lnTo>
                    <a:pt x="418" y="174"/>
                  </a:lnTo>
                  <a:lnTo>
                    <a:pt x="432" y="158"/>
                  </a:lnTo>
                  <a:lnTo>
                    <a:pt x="445" y="143"/>
                  </a:lnTo>
                  <a:lnTo>
                    <a:pt x="453" y="127"/>
                  </a:lnTo>
                  <a:lnTo>
                    <a:pt x="458" y="113"/>
                  </a:lnTo>
                  <a:lnTo>
                    <a:pt x="464" y="98"/>
                  </a:lnTo>
                  <a:lnTo>
                    <a:pt x="467" y="84"/>
                  </a:lnTo>
                  <a:lnTo>
                    <a:pt x="467" y="70"/>
                  </a:lnTo>
                  <a:lnTo>
                    <a:pt x="465" y="60"/>
                  </a:lnTo>
                  <a:lnTo>
                    <a:pt x="462" y="48"/>
                  </a:lnTo>
                  <a:lnTo>
                    <a:pt x="455" y="38"/>
                  </a:lnTo>
                  <a:lnTo>
                    <a:pt x="448" y="27"/>
                  </a:lnTo>
                  <a:lnTo>
                    <a:pt x="438" y="19"/>
                  </a:lnTo>
                  <a:lnTo>
                    <a:pt x="424" y="12"/>
                  </a:lnTo>
                  <a:lnTo>
                    <a:pt x="410" y="7"/>
                  </a:lnTo>
                  <a:lnTo>
                    <a:pt x="396" y="3"/>
                  </a:lnTo>
                  <a:lnTo>
                    <a:pt x="359" y="0"/>
                  </a:lnTo>
                  <a:lnTo>
                    <a:pt x="319" y="3"/>
                  </a:lnTo>
                  <a:lnTo>
                    <a:pt x="275" y="10"/>
                  </a:lnTo>
                  <a:lnTo>
                    <a:pt x="230" y="26"/>
                  </a:lnTo>
                  <a:lnTo>
                    <a:pt x="183" y="44"/>
                  </a:lnTo>
                  <a:close/>
                </a:path>
              </a:pathLst>
            </a:custGeom>
            <a:solidFill>
              <a:srgbClr val="FFFFFF"/>
            </a:solidFill>
            <a:ln w="7938">
              <a:solidFill>
                <a:srgbClr val="000000"/>
              </a:solidFill>
              <a:prstDash val="solid"/>
              <a:round/>
              <a:headEnd/>
              <a:tailEnd/>
            </a:ln>
          </p:spPr>
          <p:txBody>
            <a:bodyPr/>
            <a:lstStyle/>
            <a:p>
              <a:endParaRPr lang="de-DE"/>
            </a:p>
          </p:txBody>
        </p:sp>
        <p:sp>
          <p:nvSpPr>
            <p:cNvPr id="89354" name="Oval 266"/>
            <p:cNvSpPr>
              <a:spLocks noChangeArrowheads="1"/>
            </p:cNvSpPr>
            <p:nvPr/>
          </p:nvSpPr>
          <p:spPr bwMode="auto">
            <a:xfrm>
              <a:off x="2041" y="2383"/>
              <a:ext cx="239" cy="244"/>
            </a:xfrm>
            <a:prstGeom prst="ellipse">
              <a:avLst/>
            </a:prstGeom>
            <a:solidFill>
              <a:srgbClr val="FFFFFF"/>
            </a:solidFill>
            <a:ln w="7938">
              <a:solidFill>
                <a:srgbClr val="000000"/>
              </a:solidFill>
              <a:round/>
              <a:headEnd/>
              <a:tailEnd/>
            </a:ln>
          </p:spPr>
          <p:txBody>
            <a:bodyPr/>
            <a:lstStyle/>
            <a:p>
              <a:endParaRPr lang="de-DE"/>
            </a:p>
          </p:txBody>
        </p:sp>
        <p:sp>
          <p:nvSpPr>
            <p:cNvPr id="89355" name="Line 267"/>
            <p:cNvSpPr>
              <a:spLocks noChangeShapeType="1"/>
            </p:cNvSpPr>
            <p:nvPr/>
          </p:nvSpPr>
          <p:spPr bwMode="auto">
            <a:xfrm flipH="1" flipV="1">
              <a:off x="516" y="2722"/>
              <a:ext cx="41" cy="153"/>
            </a:xfrm>
            <a:prstGeom prst="line">
              <a:avLst/>
            </a:prstGeom>
            <a:noFill/>
            <a:ln w="7938">
              <a:solidFill>
                <a:srgbClr val="000000"/>
              </a:solidFill>
              <a:round/>
              <a:headEnd/>
              <a:tailEnd/>
            </a:ln>
            <a:extLst>
              <a:ext uri="{909E8E84-426E-40DD-AFC4-6F175D3DCCD1}">
                <a14:hiddenFill xmlns:a14="http://schemas.microsoft.com/office/drawing/2010/main">
                  <a:noFill/>
                </a14:hiddenFill>
              </a:ext>
            </a:extLst>
          </p:spPr>
          <p:txBody>
            <a:bodyPr/>
            <a:lstStyle/>
            <a:p>
              <a:endParaRPr lang="de-DE"/>
            </a:p>
          </p:txBody>
        </p:sp>
        <p:sp>
          <p:nvSpPr>
            <p:cNvPr id="89356" name="Freeform 268"/>
            <p:cNvSpPr>
              <a:spLocks/>
            </p:cNvSpPr>
            <p:nvPr/>
          </p:nvSpPr>
          <p:spPr bwMode="auto">
            <a:xfrm>
              <a:off x="490" y="2671"/>
              <a:ext cx="53" cy="59"/>
            </a:xfrm>
            <a:custGeom>
              <a:avLst/>
              <a:gdLst>
                <a:gd name="T0" fmla="*/ 105 w 105"/>
                <a:gd name="T1" fmla="*/ 89 h 117"/>
                <a:gd name="T2" fmla="*/ 23 w 105"/>
                <a:gd name="T3" fmla="*/ 0 h 117"/>
                <a:gd name="T4" fmla="*/ 0 w 105"/>
                <a:gd name="T5" fmla="*/ 117 h 117"/>
                <a:gd name="T6" fmla="*/ 105 w 105"/>
                <a:gd name="T7" fmla="*/ 89 h 117"/>
              </a:gdLst>
              <a:ahLst/>
              <a:cxnLst>
                <a:cxn ang="0">
                  <a:pos x="T0" y="T1"/>
                </a:cxn>
                <a:cxn ang="0">
                  <a:pos x="T2" y="T3"/>
                </a:cxn>
                <a:cxn ang="0">
                  <a:pos x="T4" y="T5"/>
                </a:cxn>
                <a:cxn ang="0">
                  <a:pos x="T6" y="T7"/>
                </a:cxn>
              </a:cxnLst>
              <a:rect l="0" t="0" r="r" b="b"/>
              <a:pathLst>
                <a:path w="105" h="117">
                  <a:moveTo>
                    <a:pt x="105" y="89"/>
                  </a:moveTo>
                  <a:lnTo>
                    <a:pt x="23" y="0"/>
                  </a:lnTo>
                  <a:lnTo>
                    <a:pt x="0" y="117"/>
                  </a:lnTo>
                  <a:lnTo>
                    <a:pt x="105" y="89"/>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89357" name="Oval 269"/>
            <p:cNvSpPr>
              <a:spLocks noChangeArrowheads="1"/>
            </p:cNvSpPr>
            <p:nvPr/>
          </p:nvSpPr>
          <p:spPr bwMode="auto">
            <a:xfrm>
              <a:off x="1151" y="2420"/>
              <a:ext cx="80" cy="78"/>
            </a:xfrm>
            <a:prstGeom prst="ellipse">
              <a:avLst/>
            </a:prstGeom>
            <a:solidFill>
              <a:srgbClr val="FFFF00"/>
            </a:solidFill>
            <a:ln w="7938">
              <a:solidFill>
                <a:srgbClr val="FFFF00"/>
              </a:solidFill>
              <a:round/>
              <a:headEnd/>
              <a:tailEnd/>
            </a:ln>
          </p:spPr>
          <p:txBody>
            <a:bodyPr/>
            <a:lstStyle/>
            <a:p>
              <a:endParaRPr lang="de-DE"/>
            </a:p>
          </p:txBody>
        </p:sp>
        <p:sp>
          <p:nvSpPr>
            <p:cNvPr id="89358" name="Oval 270"/>
            <p:cNvSpPr>
              <a:spLocks noChangeArrowheads="1"/>
            </p:cNvSpPr>
            <p:nvPr/>
          </p:nvSpPr>
          <p:spPr bwMode="auto">
            <a:xfrm>
              <a:off x="1521" y="2333"/>
              <a:ext cx="58" cy="57"/>
            </a:xfrm>
            <a:prstGeom prst="ellipse">
              <a:avLst/>
            </a:prstGeom>
            <a:solidFill>
              <a:srgbClr val="000000"/>
            </a:solidFill>
            <a:ln w="7938">
              <a:solidFill>
                <a:srgbClr val="000000"/>
              </a:solidFill>
              <a:round/>
              <a:headEnd/>
              <a:tailEnd/>
            </a:ln>
          </p:spPr>
          <p:txBody>
            <a:bodyPr/>
            <a:lstStyle/>
            <a:p>
              <a:endParaRPr lang="de-DE"/>
            </a:p>
          </p:txBody>
        </p:sp>
        <p:sp>
          <p:nvSpPr>
            <p:cNvPr id="89359" name="Oval 271"/>
            <p:cNvSpPr>
              <a:spLocks noChangeArrowheads="1"/>
            </p:cNvSpPr>
            <p:nvPr/>
          </p:nvSpPr>
          <p:spPr bwMode="auto">
            <a:xfrm>
              <a:off x="1320" y="1936"/>
              <a:ext cx="51" cy="51"/>
            </a:xfrm>
            <a:prstGeom prst="ellipse">
              <a:avLst/>
            </a:prstGeom>
            <a:solidFill>
              <a:srgbClr val="FFFFFF"/>
            </a:solidFill>
            <a:ln w="7938">
              <a:solidFill>
                <a:srgbClr val="0000FF"/>
              </a:solidFill>
              <a:round/>
              <a:headEnd/>
              <a:tailEnd/>
            </a:ln>
          </p:spPr>
          <p:txBody>
            <a:bodyPr/>
            <a:lstStyle/>
            <a:p>
              <a:endParaRPr lang="de-DE"/>
            </a:p>
          </p:txBody>
        </p:sp>
        <p:sp>
          <p:nvSpPr>
            <p:cNvPr id="89360" name="Oval 272"/>
            <p:cNvSpPr>
              <a:spLocks noChangeArrowheads="1"/>
            </p:cNvSpPr>
            <p:nvPr/>
          </p:nvSpPr>
          <p:spPr bwMode="auto">
            <a:xfrm>
              <a:off x="1047" y="2472"/>
              <a:ext cx="72" cy="71"/>
            </a:xfrm>
            <a:prstGeom prst="ellipse">
              <a:avLst/>
            </a:prstGeom>
            <a:solidFill>
              <a:srgbClr val="FFFFFF"/>
            </a:solidFill>
            <a:ln w="7938">
              <a:solidFill>
                <a:srgbClr val="0000FF"/>
              </a:solidFill>
              <a:round/>
              <a:headEnd/>
              <a:tailEnd/>
            </a:ln>
          </p:spPr>
          <p:txBody>
            <a:bodyPr/>
            <a:lstStyle/>
            <a:p>
              <a:endParaRPr lang="de-DE"/>
            </a:p>
          </p:txBody>
        </p:sp>
        <p:sp>
          <p:nvSpPr>
            <p:cNvPr id="89361" name="Oval 273"/>
            <p:cNvSpPr>
              <a:spLocks noChangeArrowheads="1"/>
            </p:cNvSpPr>
            <p:nvPr/>
          </p:nvSpPr>
          <p:spPr bwMode="auto">
            <a:xfrm>
              <a:off x="1420" y="2582"/>
              <a:ext cx="72" cy="71"/>
            </a:xfrm>
            <a:prstGeom prst="ellipse">
              <a:avLst/>
            </a:prstGeom>
            <a:solidFill>
              <a:srgbClr val="FFFFFF"/>
            </a:solidFill>
            <a:ln w="7938">
              <a:solidFill>
                <a:srgbClr val="0000FF"/>
              </a:solidFill>
              <a:round/>
              <a:headEnd/>
              <a:tailEnd/>
            </a:ln>
          </p:spPr>
          <p:txBody>
            <a:bodyPr/>
            <a:lstStyle/>
            <a:p>
              <a:endParaRPr lang="de-DE"/>
            </a:p>
          </p:txBody>
        </p:sp>
        <p:sp>
          <p:nvSpPr>
            <p:cNvPr id="89362" name="Freeform 274"/>
            <p:cNvSpPr>
              <a:spLocks/>
            </p:cNvSpPr>
            <p:nvPr/>
          </p:nvSpPr>
          <p:spPr bwMode="auto">
            <a:xfrm>
              <a:off x="2271" y="2370"/>
              <a:ext cx="143" cy="79"/>
            </a:xfrm>
            <a:custGeom>
              <a:avLst/>
              <a:gdLst>
                <a:gd name="T0" fmla="*/ 162 w 286"/>
                <a:gd name="T1" fmla="*/ 124 h 159"/>
                <a:gd name="T2" fmla="*/ 134 w 286"/>
                <a:gd name="T3" fmla="*/ 135 h 159"/>
                <a:gd name="T4" fmla="*/ 106 w 286"/>
                <a:gd name="T5" fmla="*/ 145 h 159"/>
                <a:gd name="T6" fmla="*/ 80 w 286"/>
                <a:gd name="T7" fmla="*/ 152 h 159"/>
                <a:gd name="T8" fmla="*/ 57 w 286"/>
                <a:gd name="T9" fmla="*/ 157 h 159"/>
                <a:gd name="T10" fmla="*/ 36 w 286"/>
                <a:gd name="T11" fmla="*/ 159 h 159"/>
                <a:gd name="T12" fmla="*/ 21 w 286"/>
                <a:gd name="T13" fmla="*/ 157 h 159"/>
                <a:gd name="T14" fmla="*/ 7 w 286"/>
                <a:gd name="T15" fmla="*/ 152 h 159"/>
                <a:gd name="T16" fmla="*/ 2 w 286"/>
                <a:gd name="T17" fmla="*/ 143 h 159"/>
                <a:gd name="T18" fmla="*/ 0 w 286"/>
                <a:gd name="T19" fmla="*/ 135 h 159"/>
                <a:gd name="T20" fmla="*/ 5 w 286"/>
                <a:gd name="T21" fmla="*/ 121 h 159"/>
                <a:gd name="T22" fmla="*/ 12 w 286"/>
                <a:gd name="T23" fmla="*/ 107 h 159"/>
                <a:gd name="T24" fmla="*/ 28 w 286"/>
                <a:gd name="T25" fmla="*/ 92 h 159"/>
                <a:gd name="T26" fmla="*/ 47 w 286"/>
                <a:gd name="T27" fmla="*/ 78 h 159"/>
                <a:gd name="T28" fmla="*/ 68 w 286"/>
                <a:gd name="T29" fmla="*/ 62 h 159"/>
                <a:gd name="T30" fmla="*/ 92 w 286"/>
                <a:gd name="T31" fmla="*/ 49 h 159"/>
                <a:gd name="T32" fmla="*/ 120 w 286"/>
                <a:gd name="T33" fmla="*/ 35 h 159"/>
                <a:gd name="T34" fmla="*/ 150 w 286"/>
                <a:gd name="T35" fmla="*/ 23 h 159"/>
                <a:gd name="T36" fmla="*/ 178 w 286"/>
                <a:gd name="T37" fmla="*/ 12 h 159"/>
                <a:gd name="T38" fmla="*/ 202 w 286"/>
                <a:gd name="T39" fmla="*/ 6 h 159"/>
                <a:gd name="T40" fmla="*/ 227 w 286"/>
                <a:gd name="T41" fmla="*/ 2 h 159"/>
                <a:gd name="T42" fmla="*/ 246 w 286"/>
                <a:gd name="T43" fmla="*/ 0 h 159"/>
                <a:gd name="T44" fmla="*/ 263 w 286"/>
                <a:gd name="T45" fmla="*/ 2 h 159"/>
                <a:gd name="T46" fmla="*/ 277 w 286"/>
                <a:gd name="T47" fmla="*/ 6 h 159"/>
                <a:gd name="T48" fmla="*/ 284 w 286"/>
                <a:gd name="T49" fmla="*/ 14 h 159"/>
                <a:gd name="T50" fmla="*/ 286 w 286"/>
                <a:gd name="T51" fmla="*/ 24 h 159"/>
                <a:gd name="T52" fmla="*/ 281 w 286"/>
                <a:gd name="T53" fmla="*/ 38 h 159"/>
                <a:gd name="T54" fmla="*/ 272 w 286"/>
                <a:gd name="T55" fmla="*/ 52 h 159"/>
                <a:gd name="T56" fmla="*/ 256 w 286"/>
                <a:gd name="T57" fmla="*/ 64 h 159"/>
                <a:gd name="T58" fmla="*/ 239 w 286"/>
                <a:gd name="T59" fmla="*/ 80 h 159"/>
                <a:gd name="T60" fmla="*/ 216 w 286"/>
                <a:gd name="T61" fmla="*/ 97 h 159"/>
                <a:gd name="T62" fmla="*/ 192 w 286"/>
                <a:gd name="T63" fmla="*/ 109 h 159"/>
                <a:gd name="T64" fmla="*/ 162 w 286"/>
                <a:gd name="T65" fmla="*/ 124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86" h="159">
                  <a:moveTo>
                    <a:pt x="162" y="124"/>
                  </a:moveTo>
                  <a:lnTo>
                    <a:pt x="134" y="135"/>
                  </a:lnTo>
                  <a:lnTo>
                    <a:pt x="106" y="145"/>
                  </a:lnTo>
                  <a:lnTo>
                    <a:pt x="80" y="152"/>
                  </a:lnTo>
                  <a:lnTo>
                    <a:pt x="57" y="157"/>
                  </a:lnTo>
                  <a:lnTo>
                    <a:pt x="36" y="159"/>
                  </a:lnTo>
                  <a:lnTo>
                    <a:pt x="21" y="157"/>
                  </a:lnTo>
                  <a:lnTo>
                    <a:pt x="7" y="152"/>
                  </a:lnTo>
                  <a:lnTo>
                    <a:pt x="2" y="143"/>
                  </a:lnTo>
                  <a:lnTo>
                    <a:pt x="0" y="135"/>
                  </a:lnTo>
                  <a:lnTo>
                    <a:pt x="5" y="121"/>
                  </a:lnTo>
                  <a:lnTo>
                    <a:pt x="12" y="107"/>
                  </a:lnTo>
                  <a:lnTo>
                    <a:pt x="28" y="92"/>
                  </a:lnTo>
                  <a:lnTo>
                    <a:pt x="47" y="78"/>
                  </a:lnTo>
                  <a:lnTo>
                    <a:pt x="68" y="62"/>
                  </a:lnTo>
                  <a:lnTo>
                    <a:pt x="92" y="49"/>
                  </a:lnTo>
                  <a:lnTo>
                    <a:pt x="120" y="35"/>
                  </a:lnTo>
                  <a:lnTo>
                    <a:pt x="150" y="23"/>
                  </a:lnTo>
                  <a:lnTo>
                    <a:pt x="178" y="12"/>
                  </a:lnTo>
                  <a:lnTo>
                    <a:pt x="202" y="6"/>
                  </a:lnTo>
                  <a:lnTo>
                    <a:pt x="227" y="2"/>
                  </a:lnTo>
                  <a:lnTo>
                    <a:pt x="246" y="0"/>
                  </a:lnTo>
                  <a:lnTo>
                    <a:pt x="263" y="2"/>
                  </a:lnTo>
                  <a:lnTo>
                    <a:pt x="277" y="6"/>
                  </a:lnTo>
                  <a:lnTo>
                    <a:pt x="284" y="14"/>
                  </a:lnTo>
                  <a:lnTo>
                    <a:pt x="286" y="24"/>
                  </a:lnTo>
                  <a:lnTo>
                    <a:pt x="281" y="38"/>
                  </a:lnTo>
                  <a:lnTo>
                    <a:pt x="272" y="52"/>
                  </a:lnTo>
                  <a:lnTo>
                    <a:pt x="256" y="64"/>
                  </a:lnTo>
                  <a:lnTo>
                    <a:pt x="239" y="80"/>
                  </a:lnTo>
                  <a:lnTo>
                    <a:pt x="216" y="97"/>
                  </a:lnTo>
                  <a:lnTo>
                    <a:pt x="192" y="109"/>
                  </a:lnTo>
                  <a:lnTo>
                    <a:pt x="162" y="124"/>
                  </a:lnTo>
                  <a:close/>
                </a:path>
              </a:pathLst>
            </a:custGeom>
            <a:solidFill>
              <a:srgbClr val="FFFFFF"/>
            </a:solidFill>
            <a:ln w="7938">
              <a:solidFill>
                <a:srgbClr val="000000"/>
              </a:solidFill>
              <a:prstDash val="solid"/>
              <a:round/>
              <a:headEnd/>
              <a:tailEnd/>
            </a:ln>
          </p:spPr>
          <p:txBody>
            <a:bodyPr/>
            <a:lstStyle/>
            <a:p>
              <a:endParaRPr lang="de-DE"/>
            </a:p>
          </p:txBody>
        </p:sp>
        <p:sp>
          <p:nvSpPr>
            <p:cNvPr id="89363" name="Oval 275"/>
            <p:cNvSpPr>
              <a:spLocks noChangeArrowheads="1"/>
            </p:cNvSpPr>
            <p:nvPr/>
          </p:nvSpPr>
          <p:spPr bwMode="auto">
            <a:xfrm>
              <a:off x="1420" y="1836"/>
              <a:ext cx="79" cy="77"/>
            </a:xfrm>
            <a:prstGeom prst="ellipse">
              <a:avLst/>
            </a:prstGeom>
            <a:solidFill>
              <a:srgbClr val="FFFF00"/>
            </a:solidFill>
            <a:ln w="7938">
              <a:solidFill>
                <a:srgbClr val="FFFF00"/>
              </a:solidFill>
              <a:round/>
              <a:headEnd/>
              <a:tailEnd/>
            </a:ln>
          </p:spPr>
          <p:txBody>
            <a:bodyPr/>
            <a:lstStyle/>
            <a:p>
              <a:endParaRPr lang="de-DE"/>
            </a:p>
          </p:txBody>
        </p:sp>
        <p:sp>
          <p:nvSpPr>
            <p:cNvPr id="89364" name="Oval 276"/>
            <p:cNvSpPr>
              <a:spLocks noChangeArrowheads="1"/>
            </p:cNvSpPr>
            <p:nvPr/>
          </p:nvSpPr>
          <p:spPr bwMode="auto">
            <a:xfrm>
              <a:off x="965" y="2881"/>
              <a:ext cx="80" cy="77"/>
            </a:xfrm>
            <a:prstGeom prst="ellipse">
              <a:avLst/>
            </a:prstGeom>
            <a:solidFill>
              <a:srgbClr val="FFFF00"/>
            </a:solidFill>
            <a:ln w="7938">
              <a:solidFill>
                <a:srgbClr val="FFFF00"/>
              </a:solidFill>
              <a:round/>
              <a:headEnd/>
              <a:tailEnd/>
            </a:ln>
          </p:spPr>
          <p:txBody>
            <a:bodyPr/>
            <a:lstStyle/>
            <a:p>
              <a:endParaRPr lang="de-DE"/>
            </a:p>
          </p:txBody>
        </p:sp>
        <p:sp>
          <p:nvSpPr>
            <p:cNvPr id="89365" name="Oval 277"/>
            <p:cNvSpPr>
              <a:spLocks noChangeArrowheads="1"/>
            </p:cNvSpPr>
            <p:nvPr/>
          </p:nvSpPr>
          <p:spPr bwMode="auto">
            <a:xfrm>
              <a:off x="713" y="3029"/>
              <a:ext cx="102" cy="102"/>
            </a:xfrm>
            <a:prstGeom prst="ellipse">
              <a:avLst/>
            </a:prstGeom>
            <a:solidFill>
              <a:srgbClr val="FFFFFF"/>
            </a:solidFill>
            <a:ln w="7938">
              <a:solidFill>
                <a:srgbClr val="0000FF"/>
              </a:solidFill>
              <a:round/>
              <a:headEnd/>
              <a:tailEnd/>
            </a:ln>
          </p:spPr>
          <p:txBody>
            <a:bodyPr/>
            <a:lstStyle/>
            <a:p>
              <a:endParaRPr lang="de-DE"/>
            </a:p>
          </p:txBody>
        </p:sp>
        <p:sp>
          <p:nvSpPr>
            <p:cNvPr id="89366" name="Oval 278"/>
            <p:cNvSpPr>
              <a:spLocks noChangeArrowheads="1"/>
            </p:cNvSpPr>
            <p:nvPr/>
          </p:nvSpPr>
          <p:spPr bwMode="auto">
            <a:xfrm>
              <a:off x="713" y="2682"/>
              <a:ext cx="79" cy="77"/>
            </a:xfrm>
            <a:prstGeom prst="ellipse">
              <a:avLst/>
            </a:prstGeom>
            <a:solidFill>
              <a:srgbClr val="000000"/>
            </a:solidFill>
            <a:ln w="7938">
              <a:solidFill>
                <a:srgbClr val="000000"/>
              </a:solidFill>
              <a:round/>
              <a:headEnd/>
              <a:tailEnd/>
            </a:ln>
          </p:spPr>
          <p:txBody>
            <a:bodyPr/>
            <a:lstStyle/>
            <a:p>
              <a:endParaRPr lang="de-DE"/>
            </a:p>
          </p:txBody>
        </p:sp>
        <p:sp>
          <p:nvSpPr>
            <p:cNvPr id="89367" name="Oval 279"/>
            <p:cNvSpPr>
              <a:spLocks noChangeArrowheads="1"/>
            </p:cNvSpPr>
            <p:nvPr/>
          </p:nvSpPr>
          <p:spPr bwMode="auto">
            <a:xfrm>
              <a:off x="1722" y="2433"/>
              <a:ext cx="53" cy="52"/>
            </a:xfrm>
            <a:prstGeom prst="ellipse">
              <a:avLst/>
            </a:prstGeom>
            <a:solidFill>
              <a:srgbClr val="FFFFFF"/>
            </a:solidFill>
            <a:ln w="7938">
              <a:solidFill>
                <a:srgbClr val="0000FF"/>
              </a:solidFill>
              <a:round/>
              <a:headEnd/>
              <a:tailEnd/>
            </a:ln>
          </p:spPr>
          <p:txBody>
            <a:bodyPr/>
            <a:lstStyle/>
            <a:p>
              <a:endParaRPr lang="de-DE"/>
            </a:p>
          </p:txBody>
        </p:sp>
        <p:sp>
          <p:nvSpPr>
            <p:cNvPr id="89368" name="Oval 280"/>
            <p:cNvSpPr>
              <a:spLocks noChangeArrowheads="1"/>
            </p:cNvSpPr>
            <p:nvPr/>
          </p:nvSpPr>
          <p:spPr bwMode="auto">
            <a:xfrm>
              <a:off x="1975" y="2682"/>
              <a:ext cx="103" cy="101"/>
            </a:xfrm>
            <a:prstGeom prst="ellipse">
              <a:avLst/>
            </a:prstGeom>
            <a:solidFill>
              <a:srgbClr val="FFFFFF"/>
            </a:solidFill>
            <a:ln w="7938">
              <a:solidFill>
                <a:srgbClr val="0000FF"/>
              </a:solidFill>
              <a:round/>
              <a:headEnd/>
              <a:tailEnd/>
            </a:ln>
          </p:spPr>
          <p:txBody>
            <a:bodyPr/>
            <a:lstStyle/>
            <a:p>
              <a:endParaRPr lang="de-DE"/>
            </a:p>
          </p:txBody>
        </p:sp>
        <p:sp>
          <p:nvSpPr>
            <p:cNvPr id="89369" name="Oval 281"/>
            <p:cNvSpPr>
              <a:spLocks noChangeArrowheads="1"/>
            </p:cNvSpPr>
            <p:nvPr/>
          </p:nvSpPr>
          <p:spPr bwMode="auto">
            <a:xfrm>
              <a:off x="1824" y="3029"/>
              <a:ext cx="82" cy="92"/>
            </a:xfrm>
            <a:prstGeom prst="ellipse">
              <a:avLst/>
            </a:prstGeom>
            <a:solidFill>
              <a:srgbClr val="FFFFFF"/>
            </a:solidFill>
            <a:ln w="7938">
              <a:solidFill>
                <a:srgbClr val="0000FF"/>
              </a:solidFill>
              <a:round/>
              <a:headEnd/>
              <a:tailEnd/>
            </a:ln>
          </p:spPr>
          <p:txBody>
            <a:bodyPr/>
            <a:lstStyle/>
            <a:p>
              <a:endParaRPr lang="de-DE"/>
            </a:p>
          </p:txBody>
        </p:sp>
        <p:sp>
          <p:nvSpPr>
            <p:cNvPr id="89370" name="Oval 282"/>
            <p:cNvSpPr>
              <a:spLocks noChangeArrowheads="1"/>
            </p:cNvSpPr>
            <p:nvPr/>
          </p:nvSpPr>
          <p:spPr bwMode="auto">
            <a:xfrm>
              <a:off x="1824" y="2831"/>
              <a:ext cx="52" cy="51"/>
            </a:xfrm>
            <a:prstGeom prst="ellipse">
              <a:avLst/>
            </a:prstGeom>
            <a:solidFill>
              <a:srgbClr val="FFFFFF"/>
            </a:solidFill>
            <a:ln w="7938">
              <a:solidFill>
                <a:srgbClr val="0000FF"/>
              </a:solidFill>
              <a:round/>
              <a:headEnd/>
              <a:tailEnd/>
            </a:ln>
          </p:spPr>
          <p:txBody>
            <a:bodyPr/>
            <a:lstStyle/>
            <a:p>
              <a:endParaRPr lang="de-DE"/>
            </a:p>
          </p:txBody>
        </p:sp>
        <p:sp>
          <p:nvSpPr>
            <p:cNvPr id="89371" name="Oval 283"/>
            <p:cNvSpPr>
              <a:spLocks noChangeArrowheads="1"/>
            </p:cNvSpPr>
            <p:nvPr/>
          </p:nvSpPr>
          <p:spPr bwMode="auto">
            <a:xfrm>
              <a:off x="1988" y="2936"/>
              <a:ext cx="67" cy="72"/>
            </a:xfrm>
            <a:prstGeom prst="ellipse">
              <a:avLst/>
            </a:prstGeom>
            <a:solidFill>
              <a:srgbClr val="FFFF00"/>
            </a:solidFill>
            <a:ln w="7938">
              <a:solidFill>
                <a:srgbClr val="FFFF00"/>
              </a:solidFill>
              <a:round/>
              <a:headEnd/>
              <a:tailEnd/>
            </a:ln>
          </p:spPr>
          <p:txBody>
            <a:bodyPr/>
            <a:lstStyle/>
            <a:p>
              <a:endParaRPr lang="de-DE"/>
            </a:p>
          </p:txBody>
        </p:sp>
        <p:sp>
          <p:nvSpPr>
            <p:cNvPr id="89372" name="Oval 284"/>
            <p:cNvSpPr>
              <a:spLocks noChangeArrowheads="1"/>
            </p:cNvSpPr>
            <p:nvPr/>
          </p:nvSpPr>
          <p:spPr bwMode="auto">
            <a:xfrm>
              <a:off x="837" y="1439"/>
              <a:ext cx="183" cy="202"/>
            </a:xfrm>
            <a:prstGeom prst="ellipse">
              <a:avLst/>
            </a:prstGeom>
            <a:solidFill>
              <a:srgbClr val="FFFFFF"/>
            </a:solidFill>
            <a:ln w="7938">
              <a:solidFill>
                <a:srgbClr val="000000"/>
              </a:solidFill>
              <a:round/>
              <a:headEnd/>
              <a:tailEnd/>
            </a:ln>
          </p:spPr>
          <p:txBody>
            <a:bodyPr/>
            <a:lstStyle/>
            <a:p>
              <a:endParaRPr lang="de-DE"/>
            </a:p>
          </p:txBody>
        </p:sp>
        <p:sp>
          <p:nvSpPr>
            <p:cNvPr id="89373" name="Freeform 285"/>
            <p:cNvSpPr>
              <a:spLocks/>
            </p:cNvSpPr>
            <p:nvPr/>
          </p:nvSpPr>
          <p:spPr bwMode="auto">
            <a:xfrm>
              <a:off x="1005" y="2636"/>
              <a:ext cx="116" cy="248"/>
            </a:xfrm>
            <a:custGeom>
              <a:avLst/>
              <a:gdLst>
                <a:gd name="T0" fmla="*/ 44 w 232"/>
                <a:gd name="T1" fmla="*/ 2 h 496"/>
                <a:gd name="T2" fmla="*/ 35 w 232"/>
                <a:gd name="T3" fmla="*/ 5 h 496"/>
                <a:gd name="T4" fmla="*/ 28 w 232"/>
                <a:gd name="T5" fmla="*/ 12 h 496"/>
                <a:gd name="T6" fmla="*/ 21 w 232"/>
                <a:gd name="T7" fmla="*/ 21 h 496"/>
                <a:gd name="T8" fmla="*/ 14 w 232"/>
                <a:gd name="T9" fmla="*/ 31 h 496"/>
                <a:gd name="T10" fmla="*/ 9 w 232"/>
                <a:gd name="T11" fmla="*/ 43 h 496"/>
                <a:gd name="T12" fmla="*/ 6 w 232"/>
                <a:gd name="T13" fmla="*/ 59 h 496"/>
                <a:gd name="T14" fmla="*/ 2 w 232"/>
                <a:gd name="T15" fmla="*/ 74 h 496"/>
                <a:gd name="T16" fmla="*/ 0 w 232"/>
                <a:gd name="T17" fmla="*/ 91 h 496"/>
                <a:gd name="T18" fmla="*/ 0 w 232"/>
                <a:gd name="T19" fmla="*/ 131 h 496"/>
                <a:gd name="T20" fmla="*/ 4 w 232"/>
                <a:gd name="T21" fmla="*/ 176 h 496"/>
                <a:gd name="T22" fmla="*/ 13 w 232"/>
                <a:gd name="T23" fmla="*/ 224 h 496"/>
                <a:gd name="T24" fmla="*/ 27 w 232"/>
                <a:gd name="T25" fmla="*/ 274 h 496"/>
                <a:gd name="T26" fmla="*/ 44 w 232"/>
                <a:gd name="T27" fmla="*/ 324 h 496"/>
                <a:gd name="T28" fmla="*/ 61 w 232"/>
                <a:gd name="T29" fmla="*/ 369 h 496"/>
                <a:gd name="T30" fmla="*/ 82 w 232"/>
                <a:gd name="T31" fmla="*/ 408 h 496"/>
                <a:gd name="T32" fmla="*/ 93 w 232"/>
                <a:gd name="T33" fmla="*/ 425 h 496"/>
                <a:gd name="T34" fmla="*/ 103 w 232"/>
                <a:gd name="T35" fmla="*/ 441 h 496"/>
                <a:gd name="T36" fmla="*/ 116 w 232"/>
                <a:gd name="T37" fmla="*/ 455 h 496"/>
                <a:gd name="T38" fmla="*/ 126 w 232"/>
                <a:gd name="T39" fmla="*/ 468 h 496"/>
                <a:gd name="T40" fmla="*/ 136 w 232"/>
                <a:gd name="T41" fmla="*/ 477 h 496"/>
                <a:gd name="T42" fmla="*/ 149 w 232"/>
                <a:gd name="T43" fmla="*/ 486 h 496"/>
                <a:gd name="T44" fmla="*/ 159 w 232"/>
                <a:gd name="T45" fmla="*/ 491 h 496"/>
                <a:gd name="T46" fmla="*/ 170 w 232"/>
                <a:gd name="T47" fmla="*/ 494 h 496"/>
                <a:gd name="T48" fmla="*/ 180 w 232"/>
                <a:gd name="T49" fmla="*/ 496 h 496"/>
                <a:gd name="T50" fmla="*/ 189 w 232"/>
                <a:gd name="T51" fmla="*/ 494 h 496"/>
                <a:gd name="T52" fmla="*/ 197 w 232"/>
                <a:gd name="T53" fmla="*/ 491 h 496"/>
                <a:gd name="T54" fmla="*/ 206 w 232"/>
                <a:gd name="T55" fmla="*/ 484 h 496"/>
                <a:gd name="T56" fmla="*/ 213 w 232"/>
                <a:gd name="T57" fmla="*/ 477 h 496"/>
                <a:gd name="T58" fmla="*/ 220 w 232"/>
                <a:gd name="T59" fmla="*/ 467 h 496"/>
                <a:gd name="T60" fmla="*/ 225 w 232"/>
                <a:gd name="T61" fmla="*/ 453 h 496"/>
                <a:gd name="T62" fmla="*/ 227 w 232"/>
                <a:gd name="T63" fmla="*/ 437 h 496"/>
                <a:gd name="T64" fmla="*/ 231 w 232"/>
                <a:gd name="T65" fmla="*/ 420 h 496"/>
                <a:gd name="T66" fmla="*/ 232 w 232"/>
                <a:gd name="T67" fmla="*/ 405 h 496"/>
                <a:gd name="T68" fmla="*/ 232 w 232"/>
                <a:gd name="T69" fmla="*/ 365 h 496"/>
                <a:gd name="T70" fmla="*/ 227 w 232"/>
                <a:gd name="T71" fmla="*/ 320 h 496"/>
                <a:gd name="T72" fmla="*/ 220 w 232"/>
                <a:gd name="T73" fmla="*/ 272 h 496"/>
                <a:gd name="T74" fmla="*/ 208 w 232"/>
                <a:gd name="T75" fmla="*/ 222 h 496"/>
                <a:gd name="T76" fmla="*/ 191 w 232"/>
                <a:gd name="T77" fmla="*/ 172 h 496"/>
                <a:gd name="T78" fmla="*/ 173 w 232"/>
                <a:gd name="T79" fmla="*/ 128 h 496"/>
                <a:gd name="T80" fmla="*/ 150 w 232"/>
                <a:gd name="T81" fmla="*/ 90 h 496"/>
                <a:gd name="T82" fmla="*/ 140 w 232"/>
                <a:gd name="T83" fmla="*/ 71 h 496"/>
                <a:gd name="T84" fmla="*/ 129 w 232"/>
                <a:gd name="T85" fmla="*/ 55 h 496"/>
                <a:gd name="T86" fmla="*/ 119 w 232"/>
                <a:gd name="T87" fmla="*/ 42 h 496"/>
                <a:gd name="T88" fmla="*/ 107 w 232"/>
                <a:gd name="T89" fmla="*/ 29 h 496"/>
                <a:gd name="T90" fmla="*/ 96 w 232"/>
                <a:gd name="T91" fmla="*/ 17 h 496"/>
                <a:gd name="T92" fmla="*/ 86 w 232"/>
                <a:gd name="T93" fmla="*/ 11 h 496"/>
                <a:gd name="T94" fmla="*/ 75 w 232"/>
                <a:gd name="T95" fmla="*/ 5 h 496"/>
                <a:gd name="T96" fmla="*/ 65 w 232"/>
                <a:gd name="T97" fmla="*/ 2 h 496"/>
                <a:gd name="T98" fmla="*/ 54 w 232"/>
                <a:gd name="T99" fmla="*/ 0 h 496"/>
                <a:gd name="T100" fmla="*/ 44 w 232"/>
                <a:gd name="T101" fmla="*/ 2 h 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232" h="496">
                  <a:moveTo>
                    <a:pt x="44" y="2"/>
                  </a:moveTo>
                  <a:lnTo>
                    <a:pt x="35" y="5"/>
                  </a:lnTo>
                  <a:lnTo>
                    <a:pt x="28" y="12"/>
                  </a:lnTo>
                  <a:lnTo>
                    <a:pt x="21" y="21"/>
                  </a:lnTo>
                  <a:lnTo>
                    <a:pt x="14" y="31"/>
                  </a:lnTo>
                  <a:lnTo>
                    <a:pt x="9" y="43"/>
                  </a:lnTo>
                  <a:lnTo>
                    <a:pt x="6" y="59"/>
                  </a:lnTo>
                  <a:lnTo>
                    <a:pt x="2" y="74"/>
                  </a:lnTo>
                  <a:lnTo>
                    <a:pt x="0" y="91"/>
                  </a:lnTo>
                  <a:lnTo>
                    <a:pt x="0" y="131"/>
                  </a:lnTo>
                  <a:lnTo>
                    <a:pt x="4" y="176"/>
                  </a:lnTo>
                  <a:lnTo>
                    <a:pt x="13" y="224"/>
                  </a:lnTo>
                  <a:lnTo>
                    <a:pt x="27" y="274"/>
                  </a:lnTo>
                  <a:lnTo>
                    <a:pt x="44" y="324"/>
                  </a:lnTo>
                  <a:lnTo>
                    <a:pt x="61" y="369"/>
                  </a:lnTo>
                  <a:lnTo>
                    <a:pt x="82" y="408"/>
                  </a:lnTo>
                  <a:lnTo>
                    <a:pt x="93" y="425"/>
                  </a:lnTo>
                  <a:lnTo>
                    <a:pt x="103" y="441"/>
                  </a:lnTo>
                  <a:lnTo>
                    <a:pt x="116" y="455"/>
                  </a:lnTo>
                  <a:lnTo>
                    <a:pt x="126" y="468"/>
                  </a:lnTo>
                  <a:lnTo>
                    <a:pt x="136" y="477"/>
                  </a:lnTo>
                  <a:lnTo>
                    <a:pt x="149" y="486"/>
                  </a:lnTo>
                  <a:lnTo>
                    <a:pt x="159" y="491"/>
                  </a:lnTo>
                  <a:lnTo>
                    <a:pt x="170" y="494"/>
                  </a:lnTo>
                  <a:lnTo>
                    <a:pt x="180" y="496"/>
                  </a:lnTo>
                  <a:lnTo>
                    <a:pt x="189" y="494"/>
                  </a:lnTo>
                  <a:lnTo>
                    <a:pt x="197" y="491"/>
                  </a:lnTo>
                  <a:lnTo>
                    <a:pt x="206" y="484"/>
                  </a:lnTo>
                  <a:lnTo>
                    <a:pt x="213" y="477"/>
                  </a:lnTo>
                  <a:lnTo>
                    <a:pt x="220" y="467"/>
                  </a:lnTo>
                  <a:lnTo>
                    <a:pt x="225" y="453"/>
                  </a:lnTo>
                  <a:lnTo>
                    <a:pt x="227" y="437"/>
                  </a:lnTo>
                  <a:lnTo>
                    <a:pt x="231" y="420"/>
                  </a:lnTo>
                  <a:lnTo>
                    <a:pt x="232" y="405"/>
                  </a:lnTo>
                  <a:lnTo>
                    <a:pt x="232" y="365"/>
                  </a:lnTo>
                  <a:lnTo>
                    <a:pt x="227" y="320"/>
                  </a:lnTo>
                  <a:lnTo>
                    <a:pt x="220" y="272"/>
                  </a:lnTo>
                  <a:lnTo>
                    <a:pt x="208" y="222"/>
                  </a:lnTo>
                  <a:lnTo>
                    <a:pt x="191" y="172"/>
                  </a:lnTo>
                  <a:lnTo>
                    <a:pt x="173" y="128"/>
                  </a:lnTo>
                  <a:lnTo>
                    <a:pt x="150" y="90"/>
                  </a:lnTo>
                  <a:lnTo>
                    <a:pt x="140" y="71"/>
                  </a:lnTo>
                  <a:lnTo>
                    <a:pt x="129" y="55"/>
                  </a:lnTo>
                  <a:lnTo>
                    <a:pt x="119" y="42"/>
                  </a:lnTo>
                  <a:lnTo>
                    <a:pt x="107" y="29"/>
                  </a:lnTo>
                  <a:lnTo>
                    <a:pt x="96" y="17"/>
                  </a:lnTo>
                  <a:lnTo>
                    <a:pt x="86" y="11"/>
                  </a:lnTo>
                  <a:lnTo>
                    <a:pt x="75" y="5"/>
                  </a:lnTo>
                  <a:lnTo>
                    <a:pt x="65" y="2"/>
                  </a:lnTo>
                  <a:lnTo>
                    <a:pt x="54" y="0"/>
                  </a:lnTo>
                  <a:lnTo>
                    <a:pt x="44" y="2"/>
                  </a:lnTo>
                  <a:close/>
                </a:path>
              </a:pathLst>
            </a:custGeom>
            <a:solidFill>
              <a:srgbClr val="FFFFFF"/>
            </a:solidFill>
            <a:ln w="7938">
              <a:solidFill>
                <a:srgbClr val="000000"/>
              </a:solidFill>
              <a:prstDash val="solid"/>
              <a:round/>
              <a:headEnd/>
              <a:tailEnd/>
            </a:ln>
          </p:spPr>
          <p:txBody>
            <a:bodyPr/>
            <a:lstStyle/>
            <a:p>
              <a:endParaRPr lang="de-DE"/>
            </a:p>
          </p:txBody>
        </p:sp>
        <p:sp>
          <p:nvSpPr>
            <p:cNvPr id="89374" name="Line 286"/>
            <p:cNvSpPr>
              <a:spLocks noChangeShapeType="1"/>
            </p:cNvSpPr>
            <p:nvPr/>
          </p:nvSpPr>
          <p:spPr bwMode="auto">
            <a:xfrm>
              <a:off x="1959" y="2955"/>
              <a:ext cx="1" cy="48"/>
            </a:xfrm>
            <a:prstGeom prst="line">
              <a:avLst/>
            </a:prstGeom>
            <a:noFill/>
            <a:ln w="7938">
              <a:solidFill>
                <a:srgbClr val="000000"/>
              </a:solidFill>
              <a:round/>
              <a:headEnd/>
              <a:tailEnd/>
            </a:ln>
            <a:extLst>
              <a:ext uri="{909E8E84-426E-40DD-AFC4-6F175D3DCCD1}">
                <a14:hiddenFill xmlns:a14="http://schemas.microsoft.com/office/drawing/2010/main">
                  <a:noFill/>
                </a14:hiddenFill>
              </a:ext>
            </a:extLst>
          </p:spPr>
          <p:txBody>
            <a:bodyPr/>
            <a:lstStyle/>
            <a:p>
              <a:endParaRPr lang="de-DE"/>
            </a:p>
          </p:txBody>
        </p:sp>
        <p:sp>
          <p:nvSpPr>
            <p:cNvPr id="89375" name="Freeform 287"/>
            <p:cNvSpPr>
              <a:spLocks/>
            </p:cNvSpPr>
            <p:nvPr/>
          </p:nvSpPr>
          <p:spPr bwMode="auto">
            <a:xfrm>
              <a:off x="1931" y="3001"/>
              <a:ext cx="55" cy="54"/>
            </a:xfrm>
            <a:custGeom>
              <a:avLst/>
              <a:gdLst>
                <a:gd name="T0" fmla="*/ 0 w 109"/>
                <a:gd name="T1" fmla="*/ 0 h 108"/>
                <a:gd name="T2" fmla="*/ 55 w 109"/>
                <a:gd name="T3" fmla="*/ 108 h 108"/>
                <a:gd name="T4" fmla="*/ 109 w 109"/>
                <a:gd name="T5" fmla="*/ 0 h 108"/>
                <a:gd name="T6" fmla="*/ 0 w 109"/>
                <a:gd name="T7" fmla="*/ 0 h 108"/>
              </a:gdLst>
              <a:ahLst/>
              <a:cxnLst>
                <a:cxn ang="0">
                  <a:pos x="T0" y="T1"/>
                </a:cxn>
                <a:cxn ang="0">
                  <a:pos x="T2" y="T3"/>
                </a:cxn>
                <a:cxn ang="0">
                  <a:pos x="T4" y="T5"/>
                </a:cxn>
                <a:cxn ang="0">
                  <a:pos x="T6" y="T7"/>
                </a:cxn>
              </a:cxnLst>
              <a:rect l="0" t="0" r="r" b="b"/>
              <a:pathLst>
                <a:path w="109" h="108">
                  <a:moveTo>
                    <a:pt x="0" y="0"/>
                  </a:moveTo>
                  <a:lnTo>
                    <a:pt x="55" y="108"/>
                  </a:lnTo>
                  <a:lnTo>
                    <a:pt x="109" y="0"/>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89376" name="Line 288"/>
            <p:cNvSpPr>
              <a:spLocks noChangeShapeType="1"/>
            </p:cNvSpPr>
            <p:nvPr/>
          </p:nvSpPr>
          <p:spPr bwMode="auto">
            <a:xfrm>
              <a:off x="1514" y="2400"/>
              <a:ext cx="1" cy="48"/>
            </a:xfrm>
            <a:prstGeom prst="line">
              <a:avLst/>
            </a:prstGeom>
            <a:noFill/>
            <a:ln w="7938">
              <a:solidFill>
                <a:srgbClr val="000000"/>
              </a:solidFill>
              <a:round/>
              <a:headEnd/>
              <a:tailEnd/>
            </a:ln>
            <a:extLst>
              <a:ext uri="{909E8E84-426E-40DD-AFC4-6F175D3DCCD1}">
                <a14:hiddenFill xmlns:a14="http://schemas.microsoft.com/office/drawing/2010/main">
                  <a:noFill/>
                </a14:hiddenFill>
              </a:ext>
            </a:extLst>
          </p:spPr>
          <p:txBody>
            <a:bodyPr/>
            <a:lstStyle/>
            <a:p>
              <a:endParaRPr lang="de-DE"/>
            </a:p>
          </p:txBody>
        </p:sp>
        <p:sp>
          <p:nvSpPr>
            <p:cNvPr id="89377" name="Freeform 289"/>
            <p:cNvSpPr>
              <a:spLocks/>
            </p:cNvSpPr>
            <p:nvPr/>
          </p:nvSpPr>
          <p:spPr bwMode="auto">
            <a:xfrm>
              <a:off x="1486" y="2446"/>
              <a:ext cx="55" cy="54"/>
            </a:xfrm>
            <a:custGeom>
              <a:avLst/>
              <a:gdLst>
                <a:gd name="T0" fmla="*/ 0 w 110"/>
                <a:gd name="T1" fmla="*/ 0 h 108"/>
                <a:gd name="T2" fmla="*/ 56 w 110"/>
                <a:gd name="T3" fmla="*/ 108 h 108"/>
                <a:gd name="T4" fmla="*/ 110 w 110"/>
                <a:gd name="T5" fmla="*/ 0 h 108"/>
                <a:gd name="T6" fmla="*/ 0 w 110"/>
                <a:gd name="T7" fmla="*/ 0 h 108"/>
              </a:gdLst>
              <a:ahLst/>
              <a:cxnLst>
                <a:cxn ang="0">
                  <a:pos x="T0" y="T1"/>
                </a:cxn>
                <a:cxn ang="0">
                  <a:pos x="T2" y="T3"/>
                </a:cxn>
                <a:cxn ang="0">
                  <a:pos x="T4" y="T5"/>
                </a:cxn>
                <a:cxn ang="0">
                  <a:pos x="T6" y="T7"/>
                </a:cxn>
              </a:cxnLst>
              <a:rect l="0" t="0" r="r" b="b"/>
              <a:pathLst>
                <a:path w="110" h="108">
                  <a:moveTo>
                    <a:pt x="0" y="0"/>
                  </a:moveTo>
                  <a:lnTo>
                    <a:pt x="56" y="108"/>
                  </a:lnTo>
                  <a:lnTo>
                    <a:pt x="110" y="0"/>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89378" name="Line 290"/>
            <p:cNvSpPr>
              <a:spLocks noChangeShapeType="1"/>
            </p:cNvSpPr>
            <p:nvPr/>
          </p:nvSpPr>
          <p:spPr bwMode="auto">
            <a:xfrm flipH="1">
              <a:off x="1510" y="1604"/>
              <a:ext cx="55" cy="26"/>
            </a:xfrm>
            <a:prstGeom prst="line">
              <a:avLst/>
            </a:prstGeom>
            <a:noFill/>
            <a:ln w="7938">
              <a:solidFill>
                <a:srgbClr val="000000"/>
              </a:solidFill>
              <a:round/>
              <a:headEnd/>
              <a:tailEnd/>
            </a:ln>
            <a:extLst>
              <a:ext uri="{909E8E84-426E-40DD-AFC4-6F175D3DCCD1}">
                <a14:hiddenFill xmlns:a14="http://schemas.microsoft.com/office/drawing/2010/main">
                  <a:noFill/>
                </a14:hiddenFill>
              </a:ext>
            </a:extLst>
          </p:spPr>
          <p:txBody>
            <a:bodyPr/>
            <a:lstStyle/>
            <a:p>
              <a:endParaRPr lang="de-DE"/>
            </a:p>
          </p:txBody>
        </p:sp>
        <p:sp>
          <p:nvSpPr>
            <p:cNvPr id="89379" name="Freeform 291"/>
            <p:cNvSpPr>
              <a:spLocks/>
            </p:cNvSpPr>
            <p:nvPr/>
          </p:nvSpPr>
          <p:spPr bwMode="auto">
            <a:xfrm>
              <a:off x="1463" y="1605"/>
              <a:ext cx="61" cy="49"/>
            </a:xfrm>
            <a:custGeom>
              <a:avLst/>
              <a:gdLst>
                <a:gd name="T0" fmla="*/ 73 w 120"/>
                <a:gd name="T1" fmla="*/ 0 h 98"/>
                <a:gd name="T2" fmla="*/ 0 w 120"/>
                <a:gd name="T3" fmla="*/ 98 h 98"/>
                <a:gd name="T4" fmla="*/ 120 w 120"/>
                <a:gd name="T5" fmla="*/ 98 h 98"/>
                <a:gd name="T6" fmla="*/ 73 w 120"/>
                <a:gd name="T7" fmla="*/ 0 h 98"/>
              </a:gdLst>
              <a:ahLst/>
              <a:cxnLst>
                <a:cxn ang="0">
                  <a:pos x="T0" y="T1"/>
                </a:cxn>
                <a:cxn ang="0">
                  <a:pos x="T2" y="T3"/>
                </a:cxn>
                <a:cxn ang="0">
                  <a:pos x="T4" y="T5"/>
                </a:cxn>
                <a:cxn ang="0">
                  <a:pos x="T6" y="T7"/>
                </a:cxn>
              </a:cxnLst>
              <a:rect l="0" t="0" r="r" b="b"/>
              <a:pathLst>
                <a:path w="120" h="98">
                  <a:moveTo>
                    <a:pt x="73" y="0"/>
                  </a:moveTo>
                  <a:lnTo>
                    <a:pt x="0" y="98"/>
                  </a:lnTo>
                  <a:lnTo>
                    <a:pt x="120" y="98"/>
                  </a:lnTo>
                  <a:lnTo>
                    <a:pt x="73"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89380" name="Freeform 292"/>
            <p:cNvSpPr>
              <a:spLocks/>
            </p:cNvSpPr>
            <p:nvPr/>
          </p:nvSpPr>
          <p:spPr bwMode="auto">
            <a:xfrm>
              <a:off x="1642" y="1751"/>
              <a:ext cx="144" cy="217"/>
            </a:xfrm>
            <a:custGeom>
              <a:avLst/>
              <a:gdLst>
                <a:gd name="T0" fmla="*/ 72 w 288"/>
                <a:gd name="T1" fmla="*/ 175 h 434"/>
                <a:gd name="T2" fmla="*/ 49 w 288"/>
                <a:gd name="T3" fmla="*/ 218 h 434"/>
                <a:gd name="T4" fmla="*/ 28 w 288"/>
                <a:gd name="T5" fmla="*/ 261 h 434"/>
                <a:gd name="T6" fmla="*/ 16 w 288"/>
                <a:gd name="T7" fmla="*/ 301 h 434"/>
                <a:gd name="T8" fmla="*/ 6 w 288"/>
                <a:gd name="T9" fmla="*/ 339 h 434"/>
                <a:gd name="T10" fmla="*/ 0 w 288"/>
                <a:gd name="T11" fmla="*/ 372 h 434"/>
                <a:gd name="T12" fmla="*/ 0 w 288"/>
                <a:gd name="T13" fmla="*/ 397 h 434"/>
                <a:gd name="T14" fmla="*/ 4 w 288"/>
                <a:gd name="T15" fmla="*/ 408 h 434"/>
                <a:gd name="T16" fmla="*/ 7 w 288"/>
                <a:gd name="T17" fmla="*/ 418 h 434"/>
                <a:gd name="T18" fmla="*/ 13 w 288"/>
                <a:gd name="T19" fmla="*/ 425 h 434"/>
                <a:gd name="T20" fmla="*/ 18 w 288"/>
                <a:gd name="T21" fmla="*/ 430 h 434"/>
                <a:gd name="T22" fmla="*/ 26 w 288"/>
                <a:gd name="T23" fmla="*/ 434 h 434"/>
                <a:gd name="T24" fmla="*/ 35 w 288"/>
                <a:gd name="T25" fmla="*/ 434 h 434"/>
                <a:gd name="T26" fmla="*/ 46 w 288"/>
                <a:gd name="T27" fmla="*/ 434 h 434"/>
                <a:gd name="T28" fmla="*/ 58 w 288"/>
                <a:gd name="T29" fmla="*/ 430 h 434"/>
                <a:gd name="T30" fmla="*/ 68 w 288"/>
                <a:gd name="T31" fmla="*/ 423 h 434"/>
                <a:gd name="T32" fmla="*/ 81 w 288"/>
                <a:gd name="T33" fmla="*/ 416 h 434"/>
                <a:gd name="T34" fmla="*/ 93 w 288"/>
                <a:gd name="T35" fmla="*/ 406 h 434"/>
                <a:gd name="T36" fmla="*/ 107 w 288"/>
                <a:gd name="T37" fmla="*/ 396 h 434"/>
                <a:gd name="T38" fmla="*/ 133 w 288"/>
                <a:gd name="T39" fmla="*/ 370 h 434"/>
                <a:gd name="T40" fmla="*/ 161 w 288"/>
                <a:gd name="T41" fmla="*/ 335 h 434"/>
                <a:gd name="T42" fmla="*/ 189 w 288"/>
                <a:gd name="T43" fmla="*/ 298 h 434"/>
                <a:gd name="T44" fmla="*/ 215 w 288"/>
                <a:gd name="T45" fmla="*/ 256 h 434"/>
                <a:gd name="T46" fmla="*/ 239 w 288"/>
                <a:gd name="T47" fmla="*/ 213 h 434"/>
                <a:gd name="T48" fmla="*/ 260 w 288"/>
                <a:gd name="T49" fmla="*/ 170 h 434"/>
                <a:gd name="T50" fmla="*/ 272 w 288"/>
                <a:gd name="T51" fmla="*/ 131 h 434"/>
                <a:gd name="T52" fmla="*/ 283 w 288"/>
                <a:gd name="T53" fmla="*/ 94 h 434"/>
                <a:gd name="T54" fmla="*/ 288 w 288"/>
                <a:gd name="T55" fmla="*/ 62 h 434"/>
                <a:gd name="T56" fmla="*/ 288 w 288"/>
                <a:gd name="T57" fmla="*/ 34 h 434"/>
                <a:gd name="T58" fmla="*/ 285 w 288"/>
                <a:gd name="T59" fmla="*/ 26 h 434"/>
                <a:gd name="T60" fmla="*/ 281 w 288"/>
                <a:gd name="T61" fmla="*/ 15 h 434"/>
                <a:gd name="T62" fmla="*/ 276 w 288"/>
                <a:gd name="T63" fmla="*/ 8 h 434"/>
                <a:gd name="T64" fmla="*/ 269 w 288"/>
                <a:gd name="T65" fmla="*/ 3 h 434"/>
                <a:gd name="T66" fmla="*/ 260 w 288"/>
                <a:gd name="T67" fmla="*/ 0 h 434"/>
                <a:gd name="T68" fmla="*/ 251 w 288"/>
                <a:gd name="T69" fmla="*/ 0 h 434"/>
                <a:gd name="T70" fmla="*/ 243 w 288"/>
                <a:gd name="T71" fmla="*/ 0 h 434"/>
                <a:gd name="T72" fmla="*/ 231 w 288"/>
                <a:gd name="T73" fmla="*/ 3 h 434"/>
                <a:gd name="T74" fmla="*/ 220 w 288"/>
                <a:gd name="T75" fmla="*/ 10 h 434"/>
                <a:gd name="T76" fmla="*/ 208 w 288"/>
                <a:gd name="T77" fmla="*/ 17 h 434"/>
                <a:gd name="T78" fmla="*/ 196 w 288"/>
                <a:gd name="T79" fmla="*/ 26 h 434"/>
                <a:gd name="T80" fmla="*/ 182 w 288"/>
                <a:gd name="T81" fmla="*/ 36 h 434"/>
                <a:gd name="T82" fmla="*/ 156 w 288"/>
                <a:gd name="T83" fmla="*/ 63 h 434"/>
                <a:gd name="T84" fmla="*/ 126 w 288"/>
                <a:gd name="T85" fmla="*/ 96 h 434"/>
                <a:gd name="T86" fmla="*/ 100 w 288"/>
                <a:gd name="T87" fmla="*/ 134 h 434"/>
                <a:gd name="T88" fmla="*/ 72 w 288"/>
                <a:gd name="T89" fmla="*/ 175 h 4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88" h="434">
                  <a:moveTo>
                    <a:pt x="72" y="175"/>
                  </a:moveTo>
                  <a:lnTo>
                    <a:pt x="49" y="218"/>
                  </a:lnTo>
                  <a:lnTo>
                    <a:pt x="28" y="261"/>
                  </a:lnTo>
                  <a:lnTo>
                    <a:pt x="16" y="301"/>
                  </a:lnTo>
                  <a:lnTo>
                    <a:pt x="6" y="339"/>
                  </a:lnTo>
                  <a:lnTo>
                    <a:pt x="0" y="372"/>
                  </a:lnTo>
                  <a:lnTo>
                    <a:pt x="0" y="397"/>
                  </a:lnTo>
                  <a:lnTo>
                    <a:pt x="4" y="408"/>
                  </a:lnTo>
                  <a:lnTo>
                    <a:pt x="7" y="418"/>
                  </a:lnTo>
                  <a:lnTo>
                    <a:pt x="13" y="425"/>
                  </a:lnTo>
                  <a:lnTo>
                    <a:pt x="18" y="430"/>
                  </a:lnTo>
                  <a:lnTo>
                    <a:pt x="26" y="434"/>
                  </a:lnTo>
                  <a:lnTo>
                    <a:pt x="35" y="434"/>
                  </a:lnTo>
                  <a:lnTo>
                    <a:pt x="46" y="434"/>
                  </a:lnTo>
                  <a:lnTo>
                    <a:pt x="58" y="430"/>
                  </a:lnTo>
                  <a:lnTo>
                    <a:pt x="68" y="423"/>
                  </a:lnTo>
                  <a:lnTo>
                    <a:pt x="81" y="416"/>
                  </a:lnTo>
                  <a:lnTo>
                    <a:pt x="93" y="406"/>
                  </a:lnTo>
                  <a:lnTo>
                    <a:pt x="107" y="396"/>
                  </a:lnTo>
                  <a:lnTo>
                    <a:pt x="133" y="370"/>
                  </a:lnTo>
                  <a:lnTo>
                    <a:pt x="161" y="335"/>
                  </a:lnTo>
                  <a:lnTo>
                    <a:pt x="189" y="298"/>
                  </a:lnTo>
                  <a:lnTo>
                    <a:pt x="215" y="256"/>
                  </a:lnTo>
                  <a:lnTo>
                    <a:pt x="239" y="213"/>
                  </a:lnTo>
                  <a:lnTo>
                    <a:pt x="260" y="170"/>
                  </a:lnTo>
                  <a:lnTo>
                    <a:pt x="272" y="131"/>
                  </a:lnTo>
                  <a:lnTo>
                    <a:pt x="283" y="94"/>
                  </a:lnTo>
                  <a:lnTo>
                    <a:pt x="288" y="62"/>
                  </a:lnTo>
                  <a:lnTo>
                    <a:pt x="288" y="34"/>
                  </a:lnTo>
                  <a:lnTo>
                    <a:pt x="285" y="26"/>
                  </a:lnTo>
                  <a:lnTo>
                    <a:pt x="281" y="15"/>
                  </a:lnTo>
                  <a:lnTo>
                    <a:pt x="276" y="8"/>
                  </a:lnTo>
                  <a:lnTo>
                    <a:pt x="269" y="3"/>
                  </a:lnTo>
                  <a:lnTo>
                    <a:pt x="260" y="0"/>
                  </a:lnTo>
                  <a:lnTo>
                    <a:pt x="251" y="0"/>
                  </a:lnTo>
                  <a:lnTo>
                    <a:pt x="243" y="0"/>
                  </a:lnTo>
                  <a:lnTo>
                    <a:pt x="231" y="3"/>
                  </a:lnTo>
                  <a:lnTo>
                    <a:pt x="220" y="10"/>
                  </a:lnTo>
                  <a:lnTo>
                    <a:pt x="208" y="17"/>
                  </a:lnTo>
                  <a:lnTo>
                    <a:pt x="196" y="26"/>
                  </a:lnTo>
                  <a:lnTo>
                    <a:pt x="182" y="36"/>
                  </a:lnTo>
                  <a:lnTo>
                    <a:pt x="156" y="63"/>
                  </a:lnTo>
                  <a:lnTo>
                    <a:pt x="126" y="96"/>
                  </a:lnTo>
                  <a:lnTo>
                    <a:pt x="100" y="134"/>
                  </a:lnTo>
                  <a:lnTo>
                    <a:pt x="72" y="175"/>
                  </a:lnTo>
                  <a:close/>
                </a:path>
              </a:pathLst>
            </a:custGeom>
            <a:solidFill>
              <a:srgbClr val="FFFFFF"/>
            </a:solidFill>
            <a:ln w="7938">
              <a:solidFill>
                <a:srgbClr val="000000"/>
              </a:solidFill>
              <a:prstDash val="solid"/>
              <a:round/>
              <a:headEnd/>
              <a:tailEnd/>
            </a:ln>
          </p:spPr>
          <p:txBody>
            <a:bodyPr/>
            <a:lstStyle/>
            <a:p>
              <a:endParaRPr lang="de-DE"/>
            </a:p>
          </p:txBody>
        </p:sp>
        <p:sp>
          <p:nvSpPr>
            <p:cNvPr id="89381" name="Line 293"/>
            <p:cNvSpPr>
              <a:spLocks noChangeShapeType="1"/>
            </p:cNvSpPr>
            <p:nvPr/>
          </p:nvSpPr>
          <p:spPr bwMode="auto">
            <a:xfrm flipH="1">
              <a:off x="1819" y="1853"/>
              <a:ext cx="48" cy="1"/>
            </a:xfrm>
            <a:prstGeom prst="line">
              <a:avLst/>
            </a:prstGeom>
            <a:noFill/>
            <a:ln w="7938">
              <a:solidFill>
                <a:srgbClr val="000000"/>
              </a:solidFill>
              <a:round/>
              <a:headEnd/>
              <a:tailEnd/>
            </a:ln>
            <a:extLst>
              <a:ext uri="{909E8E84-426E-40DD-AFC4-6F175D3DCCD1}">
                <a14:hiddenFill xmlns:a14="http://schemas.microsoft.com/office/drawing/2010/main">
                  <a:noFill/>
                </a14:hiddenFill>
              </a:ext>
            </a:extLst>
          </p:spPr>
          <p:txBody>
            <a:bodyPr/>
            <a:lstStyle/>
            <a:p>
              <a:endParaRPr lang="de-DE"/>
            </a:p>
          </p:txBody>
        </p:sp>
        <p:sp>
          <p:nvSpPr>
            <p:cNvPr id="89382" name="Freeform 294"/>
            <p:cNvSpPr>
              <a:spLocks/>
            </p:cNvSpPr>
            <p:nvPr/>
          </p:nvSpPr>
          <p:spPr bwMode="auto">
            <a:xfrm>
              <a:off x="1766" y="1825"/>
              <a:ext cx="55" cy="55"/>
            </a:xfrm>
            <a:custGeom>
              <a:avLst/>
              <a:gdLst>
                <a:gd name="T0" fmla="*/ 110 w 110"/>
                <a:gd name="T1" fmla="*/ 0 h 108"/>
                <a:gd name="T2" fmla="*/ 0 w 110"/>
                <a:gd name="T3" fmla="*/ 55 h 108"/>
                <a:gd name="T4" fmla="*/ 110 w 110"/>
                <a:gd name="T5" fmla="*/ 108 h 108"/>
                <a:gd name="T6" fmla="*/ 110 w 110"/>
                <a:gd name="T7" fmla="*/ 0 h 108"/>
              </a:gdLst>
              <a:ahLst/>
              <a:cxnLst>
                <a:cxn ang="0">
                  <a:pos x="T0" y="T1"/>
                </a:cxn>
                <a:cxn ang="0">
                  <a:pos x="T2" y="T3"/>
                </a:cxn>
                <a:cxn ang="0">
                  <a:pos x="T4" y="T5"/>
                </a:cxn>
                <a:cxn ang="0">
                  <a:pos x="T6" y="T7"/>
                </a:cxn>
              </a:cxnLst>
              <a:rect l="0" t="0" r="r" b="b"/>
              <a:pathLst>
                <a:path w="110" h="108">
                  <a:moveTo>
                    <a:pt x="110" y="0"/>
                  </a:moveTo>
                  <a:lnTo>
                    <a:pt x="0" y="55"/>
                  </a:lnTo>
                  <a:lnTo>
                    <a:pt x="110" y="108"/>
                  </a:lnTo>
                  <a:lnTo>
                    <a:pt x="11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89383" name="Oval 295"/>
            <p:cNvSpPr>
              <a:spLocks noChangeArrowheads="1"/>
            </p:cNvSpPr>
            <p:nvPr/>
          </p:nvSpPr>
          <p:spPr bwMode="auto">
            <a:xfrm>
              <a:off x="1117" y="1637"/>
              <a:ext cx="53" cy="52"/>
            </a:xfrm>
            <a:prstGeom prst="ellipse">
              <a:avLst/>
            </a:prstGeom>
            <a:solidFill>
              <a:srgbClr val="FFFFFF"/>
            </a:solidFill>
            <a:ln w="7938">
              <a:solidFill>
                <a:srgbClr val="0000FF"/>
              </a:solidFill>
              <a:round/>
              <a:headEnd/>
              <a:tailEnd/>
            </a:ln>
          </p:spPr>
          <p:txBody>
            <a:bodyPr/>
            <a:lstStyle/>
            <a:p>
              <a:endParaRPr lang="de-DE"/>
            </a:p>
          </p:txBody>
        </p:sp>
        <p:sp>
          <p:nvSpPr>
            <p:cNvPr id="89384" name="Oval 296"/>
            <p:cNvSpPr>
              <a:spLocks noChangeArrowheads="1"/>
            </p:cNvSpPr>
            <p:nvPr/>
          </p:nvSpPr>
          <p:spPr bwMode="auto">
            <a:xfrm>
              <a:off x="1168" y="2632"/>
              <a:ext cx="152" cy="151"/>
            </a:xfrm>
            <a:prstGeom prst="ellipse">
              <a:avLst/>
            </a:prstGeom>
            <a:solidFill>
              <a:srgbClr val="FFFFFF"/>
            </a:solidFill>
            <a:ln w="7938">
              <a:solidFill>
                <a:srgbClr val="0000FF"/>
              </a:solidFill>
              <a:round/>
              <a:headEnd/>
              <a:tailEnd/>
            </a:ln>
          </p:spPr>
          <p:txBody>
            <a:bodyPr/>
            <a:lstStyle/>
            <a:p>
              <a:endParaRPr lang="de-DE"/>
            </a:p>
          </p:txBody>
        </p:sp>
        <p:sp>
          <p:nvSpPr>
            <p:cNvPr id="89385" name="Line 297"/>
            <p:cNvSpPr>
              <a:spLocks noChangeShapeType="1"/>
            </p:cNvSpPr>
            <p:nvPr/>
          </p:nvSpPr>
          <p:spPr bwMode="auto">
            <a:xfrm>
              <a:off x="1008" y="2491"/>
              <a:ext cx="9" cy="46"/>
            </a:xfrm>
            <a:prstGeom prst="line">
              <a:avLst/>
            </a:prstGeom>
            <a:noFill/>
            <a:ln w="7938">
              <a:solidFill>
                <a:srgbClr val="000000"/>
              </a:solidFill>
              <a:round/>
              <a:headEnd/>
              <a:tailEnd/>
            </a:ln>
            <a:extLst>
              <a:ext uri="{909E8E84-426E-40DD-AFC4-6F175D3DCCD1}">
                <a14:hiddenFill xmlns:a14="http://schemas.microsoft.com/office/drawing/2010/main">
                  <a:noFill/>
                </a14:hiddenFill>
              </a:ext>
            </a:extLst>
          </p:spPr>
          <p:txBody>
            <a:bodyPr/>
            <a:lstStyle/>
            <a:p>
              <a:endParaRPr lang="de-DE"/>
            </a:p>
          </p:txBody>
        </p:sp>
        <p:sp>
          <p:nvSpPr>
            <p:cNvPr id="89386" name="Freeform 298"/>
            <p:cNvSpPr>
              <a:spLocks/>
            </p:cNvSpPr>
            <p:nvPr/>
          </p:nvSpPr>
          <p:spPr bwMode="auto">
            <a:xfrm>
              <a:off x="989" y="2532"/>
              <a:ext cx="55" cy="57"/>
            </a:xfrm>
            <a:custGeom>
              <a:avLst/>
              <a:gdLst>
                <a:gd name="T0" fmla="*/ 0 w 110"/>
                <a:gd name="T1" fmla="*/ 17 h 114"/>
                <a:gd name="T2" fmla="*/ 75 w 110"/>
                <a:gd name="T3" fmla="*/ 114 h 114"/>
                <a:gd name="T4" fmla="*/ 110 w 110"/>
                <a:gd name="T5" fmla="*/ 0 h 114"/>
                <a:gd name="T6" fmla="*/ 0 w 110"/>
                <a:gd name="T7" fmla="*/ 17 h 114"/>
              </a:gdLst>
              <a:ahLst/>
              <a:cxnLst>
                <a:cxn ang="0">
                  <a:pos x="T0" y="T1"/>
                </a:cxn>
                <a:cxn ang="0">
                  <a:pos x="T2" y="T3"/>
                </a:cxn>
                <a:cxn ang="0">
                  <a:pos x="T4" y="T5"/>
                </a:cxn>
                <a:cxn ang="0">
                  <a:pos x="T6" y="T7"/>
                </a:cxn>
              </a:cxnLst>
              <a:rect l="0" t="0" r="r" b="b"/>
              <a:pathLst>
                <a:path w="110" h="114">
                  <a:moveTo>
                    <a:pt x="0" y="17"/>
                  </a:moveTo>
                  <a:lnTo>
                    <a:pt x="75" y="114"/>
                  </a:lnTo>
                  <a:lnTo>
                    <a:pt x="110" y="0"/>
                  </a:lnTo>
                  <a:lnTo>
                    <a:pt x="0" y="1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89387" name="Line 299"/>
            <p:cNvSpPr>
              <a:spLocks noChangeShapeType="1"/>
            </p:cNvSpPr>
            <p:nvPr/>
          </p:nvSpPr>
          <p:spPr bwMode="auto">
            <a:xfrm flipH="1" flipV="1">
              <a:off x="1362" y="2502"/>
              <a:ext cx="5" cy="46"/>
            </a:xfrm>
            <a:prstGeom prst="line">
              <a:avLst/>
            </a:prstGeom>
            <a:noFill/>
            <a:ln w="7938">
              <a:solidFill>
                <a:srgbClr val="000000"/>
              </a:solidFill>
              <a:round/>
              <a:headEnd/>
              <a:tailEnd/>
            </a:ln>
            <a:extLst>
              <a:ext uri="{909E8E84-426E-40DD-AFC4-6F175D3DCCD1}">
                <a14:hiddenFill xmlns:a14="http://schemas.microsoft.com/office/drawing/2010/main">
                  <a:noFill/>
                </a14:hiddenFill>
              </a:ext>
            </a:extLst>
          </p:spPr>
          <p:txBody>
            <a:bodyPr/>
            <a:lstStyle/>
            <a:p>
              <a:endParaRPr lang="de-DE"/>
            </a:p>
          </p:txBody>
        </p:sp>
        <p:sp>
          <p:nvSpPr>
            <p:cNvPr id="89388" name="Freeform 300"/>
            <p:cNvSpPr>
              <a:spLocks/>
            </p:cNvSpPr>
            <p:nvPr/>
          </p:nvSpPr>
          <p:spPr bwMode="auto">
            <a:xfrm>
              <a:off x="1335" y="2450"/>
              <a:ext cx="55" cy="55"/>
            </a:xfrm>
            <a:custGeom>
              <a:avLst/>
              <a:gdLst>
                <a:gd name="T0" fmla="*/ 110 w 110"/>
                <a:gd name="T1" fmla="*/ 104 h 111"/>
                <a:gd name="T2" fmla="*/ 46 w 110"/>
                <a:gd name="T3" fmla="*/ 0 h 111"/>
                <a:gd name="T4" fmla="*/ 0 w 110"/>
                <a:gd name="T5" fmla="*/ 111 h 111"/>
                <a:gd name="T6" fmla="*/ 110 w 110"/>
                <a:gd name="T7" fmla="*/ 104 h 111"/>
              </a:gdLst>
              <a:ahLst/>
              <a:cxnLst>
                <a:cxn ang="0">
                  <a:pos x="T0" y="T1"/>
                </a:cxn>
                <a:cxn ang="0">
                  <a:pos x="T2" y="T3"/>
                </a:cxn>
                <a:cxn ang="0">
                  <a:pos x="T4" y="T5"/>
                </a:cxn>
                <a:cxn ang="0">
                  <a:pos x="T6" y="T7"/>
                </a:cxn>
              </a:cxnLst>
              <a:rect l="0" t="0" r="r" b="b"/>
              <a:pathLst>
                <a:path w="110" h="111">
                  <a:moveTo>
                    <a:pt x="110" y="104"/>
                  </a:moveTo>
                  <a:lnTo>
                    <a:pt x="46" y="0"/>
                  </a:lnTo>
                  <a:lnTo>
                    <a:pt x="0" y="111"/>
                  </a:lnTo>
                  <a:lnTo>
                    <a:pt x="110" y="10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89389" name="Line 301"/>
            <p:cNvSpPr>
              <a:spLocks noChangeShapeType="1"/>
            </p:cNvSpPr>
            <p:nvPr/>
          </p:nvSpPr>
          <p:spPr bwMode="auto">
            <a:xfrm>
              <a:off x="1463" y="1853"/>
              <a:ext cx="48" cy="1"/>
            </a:xfrm>
            <a:prstGeom prst="line">
              <a:avLst/>
            </a:prstGeom>
            <a:noFill/>
            <a:ln w="7938">
              <a:solidFill>
                <a:srgbClr val="000000"/>
              </a:solidFill>
              <a:round/>
              <a:headEnd/>
              <a:tailEnd/>
            </a:ln>
            <a:extLst>
              <a:ext uri="{909E8E84-426E-40DD-AFC4-6F175D3DCCD1}">
                <a14:hiddenFill xmlns:a14="http://schemas.microsoft.com/office/drawing/2010/main">
                  <a:noFill/>
                </a14:hiddenFill>
              </a:ext>
            </a:extLst>
          </p:spPr>
          <p:txBody>
            <a:bodyPr/>
            <a:lstStyle/>
            <a:p>
              <a:endParaRPr lang="de-DE"/>
            </a:p>
          </p:txBody>
        </p:sp>
        <p:sp>
          <p:nvSpPr>
            <p:cNvPr id="89390" name="Freeform 302"/>
            <p:cNvSpPr>
              <a:spLocks/>
            </p:cNvSpPr>
            <p:nvPr/>
          </p:nvSpPr>
          <p:spPr bwMode="auto">
            <a:xfrm>
              <a:off x="1510" y="1826"/>
              <a:ext cx="55" cy="54"/>
            </a:xfrm>
            <a:custGeom>
              <a:avLst/>
              <a:gdLst>
                <a:gd name="T0" fmla="*/ 0 w 110"/>
                <a:gd name="T1" fmla="*/ 108 h 108"/>
                <a:gd name="T2" fmla="*/ 110 w 110"/>
                <a:gd name="T3" fmla="*/ 53 h 108"/>
                <a:gd name="T4" fmla="*/ 0 w 110"/>
                <a:gd name="T5" fmla="*/ 0 h 108"/>
                <a:gd name="T6" fmla="*/ 0 w 110"/>
                <a:gd name="T7" fmla="*/ 108 h 108"/>
              </a:gdLst>
              <a:ahLst/>
              <a:cxnLst>
                <a:cxn ang="0">
                  <a:pos x="T0" y="T1"/>
                </a:cxn>
                <a:cxn ang="0">
                  <a:pos x="T2" y="T3"/>
                </a:cxn>
                <a:cxn ang="0">
                  <a:pos x="T4" y="T5"/>
                </a:cxn>
                <a:cxn ang="0">
                  <a:pos x="T6" y="T7"/>
                </a:cxn>
              </a:cxnLst>
              <a:rect l="0" t="0" r="r" b="b"/>
              <a:pathLst>
                <a:path w="110" h="108">
                  <a:moveTo>
                    <a:pt x="0" y="108"/>
                  </a:moveTo>
                  <a:lnTo>
                    <a:pt x="110" y="53"/>
                  </a:lnTo>
                  <a:lnTo>
                    <a:pt x="0" y="0"/>
                  </a:lnTo>
                  <a:lnTo>
                    <a:pt x="0" y="10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89391" name="Freeform 303"/>
            <p:cNvSpPr>
              <a:spLocks/>
            </p:cNvSpPr>
            <p:nvPr/>
          </p:nvSpPr>
          <p:spPr bwMode="auto">
            <a:xfrm>
              <a:off x="1983" y="2955"/>
              <a:ext cx="7" cy="12"/>
            </a:xfrm>
            <a:custGeom>
              <a:avLst/>
              <a:gdLst>
                <a:gd name="T0" fmla="*/ 4 w 14"/>
                <a:gd name="T1" fmla="*/ 1 h 22"/>
                <a:gd name="T2" fmla="*/ 2 w 14"/>
                <a:gd name="T3" fmla="*/ 0 h 22"/>
                <a:gd name="T4" fmla="*/ 2 w 14"/>
                <a:gd name="T5" fmla="*/ 1 h 22"/>
                <a:gd name="T6" fmla="*/ 0 w 14"/>
                <a:gd name="T7" fmla="*/ 1 h 22"/>
                <a:gd name="T8" fmla="*/ 0 w 14"/>
                <a:gd name="T9" fmla="*/ 3 h 22"/>
                <a:gd name="T10" fmla="*/ 0 w 14"/>
                <a:gd name="T11" fmla="*/ 5 h 22"/>
                <a:gd name="T12" fmla="*/ 2 w 14"/>
                <a:gd name="T13" fmla="*/ 7 h 22"/>
                <a:gd name="T14" fmla="*/ 12 w 14"/>
                <a:gd name="T15" fmla="*/ 22 h 22"/>
                <a:gd name="T16" fmla="*/ 12 w 14"/>
                <a:gd name="T17" fmla="*/ 22 h 22"/>
                <a:gd name="T18" fmla="*/ 12 w 14"/>
                <a:gd name="T19" fmla="*/ 22 h 22"/>
                <a:gd name="T20" fmla="*/ 14 w 14"/>
                <a:gd name="T21" fmla="*/ 22 h 22"/>
                <a:gd name="T22" fmla="*/ 14 w 14"/>
                <a:gd name="T23" fmla="*/ 20 h 22"/>
                <a:gd name="T24" fmla="*/ 14 w 14"/>
                <a:gd name="T25" fmla="*/ 20 h 22"/>
                <a:gd name="T26" fmla="*/ 14 w 14"/>
                <a:gd name="T27" fmla="*/ 19 h 22"/>
                <a:gd name="T28" fmla="*/ 14 w 14"/>
                <a:gd name="T29" fmla="*/ 19 h 22"/>
                <a:gd name="T30" fmla="*/ 14 w 14"/>
                <a:gd name="T31" fmla="*/ 17 h 22"/>
                <a:gd name="T32" fmla="*/ 4 w 14"/>
                <a:gd name="T33" fmla="*/ 1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4" h="22">
                  <a:moveTo>
                    <a:pt x="4" y="1"/>
                  </a:moveTo>
                  <a:lnTo>
                    <a:pt x="2" y="0"/>
                  </a:lnTo>
                  <a:lnTo>
                    <a:pt x="2" y="1"/>
                  </a:lnTo>
                  <a:lnTo>
                    <a:pt x="0" y="1"/>
                  </a:lnTo>
                  <a:lnTo>
                    <a:pt x="0" y="3"/>
                  </a:lnTo>
                  <a:lnTo>
                    <a:pt x="0" y="5"/>
                  </a:lnTo>
                  <a:lnTo>
                    <a:pt x="2" y="7"/>
                  </a:lnTo>
                  <a:lnTo>
                    <a:pt x="12" y="22"/>
                  </a:lnTo>
                  <a:lnTo>
                    <a:pt x="12" y="22"/>
                  </a:lnTo>
                  <a:lnTo>
                    <a:pt x="12" y="22"/>
                  </a:lnTo>
                  <a:lnTo>
                    <a:pt x="14" y="22"/>
                  </a:lnTo>
                  <a:lnTo>
                    <a:pt x="14" y="20"/>
                  </a:lnTo>
                  <a:lnTo>
                    <a:pt x="14" y="20"/>
                  </a:lnTo>
                  <a:lnTo>
                    <a:pt x="14" y="19"/>
                  </a:lnTo>
                  <a:lnTo>
                    <a:pt x="14" y="19"/>
                  </a:lnTo>
                  <a:lnTo>
                    <a:pt x="14" y="17"/>
                  </a:lnTo>
                  <a:lnTo>
                    <a:pt x="4" y="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89392" name="Freeform 304"/>
            <p:cNvSpPr>
              <a:spLocks/>
            </p:cNvSpPr>
            <p:nvPr/>
          </p:nvSpPr>
          <p:spPr bwMode="auto">
            <a:xfrm>
              <a:off x="1993" y="2970"/>
              <a:ext cx="7" cy="11"/>
            </a:xfrm>
            <a:custGeom>
              <a:avLst/>
              <a:gdLst>
                <a:gd name="T0" fmla="*/ 2 w 14"/>
                <a:gd name="T1" fmla="*/ 0 h 22"/>
                <a:gd name="T2" fmla="*/ 2 w 14"/>
                <a:gd name="T3" fmla="*/ 0 h 22"/>
                <a:gd name="T4" fmla="*/ 0 w 14"/>
                <a:gd name="T5" fmla="*/ 0 h 22"/>
                <a:gd name="T6" fmla="*/ 0 w 14"/>
                <a:gd name="T7" fmla="*/ 0 h 22"/>
                <a:gd name="T8" fmla="*/ 0 w 14"/>
                <a:gd name="T9" fmla="*/ 2 h 22"/>
                <a:gd name="T10" fmla="*/ 0 w 14"/>
                <a:gd name="T11" fmla="*/ 3 h 22"/>
                <a:gd name="T12" fmla="*/ 0 w 14"/>
                <a:gd name="T13" fmla="*/ 3 h 22"/>
                <a:gd name="T14" fmla="*/ 0 w 14"/>
                <a:gd name="T15" fmla="*/ 5 h 22"/>
                <a:gd name="T16" fmla="*/ 0 w 14"/>
                <a:gd name="T17" fmla="*/ 5 h 22"/>
                <a:gd name="T18" fmla="*/ 11 w 14"/>
                <a:gd name="T19" fmla="*/ 22 h 22"/>
                <a:gd name="T20" fmla="*/ 11 w 14"/>
                <a:gd name="T21" fmla="*/ 22 h 22"/>
                <a:gd name="T22" fmla="*/ 13 w 14"/>
                <a:gd name="T23" fmla="*/ 22 h 22"/>
                <a:gd name="T24" fmla="*/ 13 w 14"/>
                <a:gd name="T25" fmla="*/ 22 h 22"/>
                <a:gd name="T26" fmla="*/ 13 w 14"/>
                <a:gd name="T27" fmla="*/ 22 h 22"/>
                <a:gd name="T28" fmla="*/ 14 w 14"/>
                <a:gd name="T29" fmla="*/ 21 h 22"/>
                <a:gd name="T30" fmla="*/ 14 w 14"/>
                <a:gd name="T31" fmla="*/ 19 h 22"/>
                <a:gd name="T32" fmla="*/ 13 w 14"/>
                <a:gd name="T33" fmla="*/ 19 h 22"/>
                <a:gd name="T34" fmla="*/ 13 w 14"/>
                <a:gd name="T35" fmla="*/ 17 h 22"/>
                <a:gd name="T36" fmla="*/ 2 w 14"/>
                <a:gd name="T37" fmla="*/ 0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4" h="22">
                  <a:moveTo>
                    <a:pt x="2" y="0"/>
                  </a:moveTo>
                  <a:lnTo>
                    <a:pt x="2" y="0"/>
                  </a:lnTo>
                  <a:lnTo>
                    <a:pt x="0" y="0"/>
                  </a:lnTo>
                  <a:lnTo>
                    <a:pt x="0" y="0"/>
                  </a:lnTo>
                  <a:lnTo>
                    <a:pt x="0" y="2"/>
                  </a:lnTo>
                  <a:lnTo>
                    <a:pt x="0" y="3"/>
                  </a:lnTo>
                  <a:lnTo>
                    <a:pt x="0" y="3"/>
                  </a:lnTo>
                  <a:lnTo>
                    <a:pt x="0" y="5"/>
                  </a:lnTo>
                  <a:lnTo>
                    <a:pt x="0" y="5"/>
                  </a:lnTo>
                  <a:lnTo>
                    <a:pt x="11" y="22"/>
                  </a:lnTo>
                  <a:lnTo>
                    <a:pt x="11" y="22"/>
                  </a:lnTo>
                  <a:lnTo>
                    <a:pt x="13" y="22"/>
                  </a:lnTo>
                  <a:lnTo>
                    <a:pt x="13" y="22"/>
                  </a:lnTo>
                  <a:lnTo>
                    <a:pt x="13" y="22"/>
                  </a:lnTo>
                  <a:lnTo>
                    <a:pt x="14" y="21"/>
                  </a:lnTo>
                  <a:lnTo>
                    <a:pt x="14" y="19"/>
                  </a:lnTo>
                  <a:lnTo>
                    <a:pt x="13" y="19"/>
                  </a:lnTo>
                  <a:lnTo>
                    <a:pt x="13" y="17"/>
                  </a:lnTo>
                  <a:lnTo>
                    <a:pt x="2"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89393" name="Freeform 305"/>
            <p:cNvSpPr>
              <a:spLocks/>
            </p:cNvSpPr>
            <p:nvPr/>
          </p:nvSpPr>
          <p:spPr bwMode="auto">
            <a:xfrm>
              <a:off x="2001" y="2985"/>
              <a:ext cx="7" cy="11"/>
            </a:xfrm>
            <a:custGeom>
              <a:avLst/>
              <a:gdLst>
                <a:gd name="T0" fmla="*/ 3 w 14"/>
                <a:gd name="T1" fmla="*/ 0 h 23"/>
                <a:gd name="T2" fmla="*/ 2 w 14"/>
                <a:gd name="T3" fmla="*/ 0 h 23"/>
                <a:gd name="T4" fmla="*/ 2 w 14"/>
                <a:gd name="T5" fmla="*/ 0 h 23"/>
                <a:gd name="T6" fmla="*/ 2 w 14"/>
                <a:gd name="T7" fmla="*/ 0 h 23"/>
                <a:gd name="T8" fmla="*/ 0 w 14"/>
                <a:gd name="T9" fmla="*/ 2 h 23"/>
                <a:gd name="T10" fmla="*/ 0 w 14"/>
                <a:gd name="T11" fmla="*/ 4 h 23"/>
                <a:gd name="T12" fmla="*/ 0 w 14"/>
                <a:gd name="T13" fmla="*/ 4 h 23"/>
                <a:gd name="T14" fmla="*/ 0 w 14"/>
                <a:gd name="T15" fmla="*/ 5 h 23"/>
                <a:gd name="T16" fmla="*/ 2 w 14"/>
                <a:gd name="T17" fmla="*/ 7 h 23"/>
                <a:gd name="T18" fmla="*/ 12 w 14"/>
                <a:gd name="T19" fmla="*/ 21 h 23"/>
                <a:gd name="T20" fmla="*/ 12 w 14"/>
                <a:gd name="T21" fmla="*/ 23 h 23"/>
                <a:gd name="T22" fmla="*/ 12 w 14"/>
                <a:gd name="T23" fmla="*/ 23 h 23"/>
                <a:gd name="T24" fmla="*/ 14 w 14"/>
                <a:gd name="T25" fmla="*/ 21 h 23"/>
                <a:gd name="T26" fmla="*/ 14 w 14"/>
                <a:gd name="T27" fmla="*/ 21 h 23"/>
                <a:gd name="T28" fmla="*/ 14 w 14"/>
                <a:gd name="T29" fmla="*/ 19 h 23"/>
                <a:gd name="T30" fmla="*/ 14 w 14"/>
                <a:gd name="T31" fmla="*/ 19 h 23"/>
                <a:gd name="T32" fmla="*/ 14 w 14"/>
                <a:gd name="T33" fmla="*/ 17 h 23"/>
                <a:gd name="T34" fmla="*/ 14 w 14"/>
                <a:gd name="T35" fmla="*/ 17 h 23"/>
                <a:gd name="T36" fmla="*/ 3 w 14"/>
                <a:gd name="T37" fmla="*/ 0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4" h="23">
                  <a:moveTo>
                    <a:pt x="3" y="0"/>
                  </a:moveTo>
                  <a:lnTo>
                    <a:pt x="2" y="0"/>
                  </a:lnTo>
                  <a:lnTo>
                    <a:pt x="2" y="0"/>
                  </a:lnTo>
                  <a:lnTo>
                    <a:pt x="2" y="0"/>
                  </a:lnTo>
                  <a:lnTo>
                    <a:pt x="0" y="2"/>
                  </a:lnTo>
                  <a:lnTo>
                    <a:pt x="0" y="4"/>
                  </a:lnTo>
                  <a:lnTo>
                    <a:pt x="0" y="4"/>
                  </a:lnTo>
                  <a:lnTo>
                    <a:pt x="0" y="5"/>
                  </a:lnTo>
                  <a:lnTo>
                    <a:pt x="2" y="7"/>
                  </a:lnTo>
                  <a:lnTo>
                    <a:pt x="12" y="21"/>
                  </a:lnTo>
                  <a:lnTo>
                    <a:pt x="12" y="23"/>
                  </a:lnTo>
                  <a:lnTo>
                    <a:pt x="12" y="23"/>
                  </a:lnTo>
                  <a:lnTo>
                    <a:pt x="14" y="21"/>
                  </a:lnTo>
                  <a:lnTo>
                    <a:pt x="14" y="21"/>
                  </a:lnTo>
                  <a:lnTo>
                    <a:pt x="14" y="19"/>
                  </a:lnTo>
                  <a:lnTo>
                    <a:pt x="14" y="19"/>
                  </a:lnTo>
                  <a:lnTo>
                    <a:pt x="14" y="17"/>
                  </a:lnTo>
                  <a:lnTo>
                    <a:pt x="14" y="17"/>
                  </a:lnTo>
                  <a:lnTo>
                    <a:pt x="3"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89394" name="Freeform 306"/>
            <p:cNvSpPr>
              <a:spLocks/>
            </p:cNvSpPr>
            <p:nvPr/>
          </p:nvSpPr>
          <p:spPr bwMode="auto">
            <a:xfrm>
              <a:off x="2011" y="2999"/>
              <a:ext cx="7" cy="11"/>
            </a:xfrm>
            <a:custGeom>
              <a:avLst/>
              <a:gdLst>
                <a:gd name="T0" fmla="*/ 4 w 14"/>
                <a:gd name="T1" fmla="*/ 0 h 22"/>
                <a:gd name="T2" fmla="*/ 2 w 14"/>
                <a:gd name="T3" fmla="*/ 0 h 22"/>
                <a:gd name="T4" fmla="*/ 2 w 14"/>
                <a:gd name="T5" fmla="*/ 0 h 22"/>
                <a:gd name="T6" fmla="*/ 2 w 14"/>
                <a:gd name="T7" fmla="*/ 0 h 22"/>
                <a:gd name="T8" fmla="*/ 0 w 14"/>
                <a:gd name="T9" fmla="*/ 1 h 22"/>
                <a:gd name="T10" fmla="*/ 0 w 14"/>
                <a:gd name="T11" fmla="*/ 1 h 22"/>
                <a:gd name="T12" fmla="*/ 0 w 14"/>
                <a:gd name="T13" fmla="*/ 3 h 22"/>
                <a:gd name="T14" fmla="*/ 0 w 14"/>
                <a:gd name="T15" fmla="*/ 3 h 22"/>
                <a:gd name="T16" fmla="*/ 2 w 14"/>
                <a:gd name="T17" fmla="*/ 5 h 22"/>
                <a:gd name="T18" fmla="*/ 11 w 14"/>
                <a:gd name="T19" fmla="*/ 22 h 22"/>
                <a:gd name="T20" fmla="*/ 12 w 14"/>
                <a:gd name="T21" fmla="*/ 22 h 22"/>
                <a:gd name="T22" fmla="*/ 12 w 14"/>
                <a:gd name="T23" fmla="*/ 22 h 22"/>
                <a:gd name="T24" fmla="*/ 12 w 14"/>
                <a:gd name="T25" fmla="*/ 22 h 22"/>
                <a:gd name="T26" fmla="*/ 14 w 14"/>
                <a:gd name="T27" fmla="*/ 20 h 22"/>
                <a:gd name="T28" fmla="*/ 14 w 14"/>
                <a:gd name="T29" fmla="*/ 20 h 22"/>
                <a:gd name="T30" fmla="*/ 14 w 14"/>
                <a:gd name="T31" fmla="*/ 18 h 22"/>
                <a:gd name="T32" fmla="*/ 14 w 14"/>
                <a:gd name="T33" fmla="*/ 17 h 22"/>
                <a:gd name="T34" fmla="*/ 12 w 14"/>
                <a:gd name="T35" fmla="*/ 17 h 22"/>
                <a:gd name="T36" fmla="*/ 4 w 14"/>
                <a:gd name="T37" fmla="*/ 0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4" h="22">
                  <a:moveTo>
                    <a:pt x="4" y="0"/>
                  </a:moveTo>
                  <a:lnTo>
                    <a:pt x="2" y="0"/>
                  </a:lnTo>
                  <a:lnTo>
                    <a:pt x="2" y="0"/>
                  </a:lnTo>
                  <a:lnTo>
                    <a:pt x="2" y="0"/>
                  </a:lnTo>
                  <a:lnTo>
                    <a:pt x="0" y="1"/>
                  </a:lnTo>
                  <a:lnTo>
                    <a:pt x="0" y="1"/>
                  </a:lnTo>
                  <a:lnTo>
                    <a:pt x="0" y="3"/>
                  </a:lnTo>
                  <a:lnTo>
                    <a:pt x="0" y="3"/>
                  </a:lnTo>
                  <a:lnTo>
                    <a:pt x="2" y="5"/>
                  </a:lnTo>
                  <a:lnTo>
                    <a:pt x="11" y="22"/>
                  </a:lnTo>
                  <a:lnTo>
                    <a:pt x="12" y="22"/>
                  </a:lnTo>
                  <a:lnTo>
                    <a:pt x="12" y="22"/>
                  </a:lnTo>
                  <a:lnTo>
                    <a:pt x="12" y="22"/>
                  </a:lnTo>
                  <a:lnTo>
                    <a:pt x="14" y="20"/>
                  </a:lnTo>
                  <a:lnTo>
                    <a:pt x="14" y="20"/>
                  </a:lnTo>
                  <a:lnTo>
                    <a:pt x="14" y="18"/>
                  </a:lnTo>
                  <a:lnTo>
                    <a:pt x="14" y="17"/>
                  </a:lnTo>
                  <a:lnTo>
                    <a:pt x="12" y="17"/>
                  </a:lnTo>
                  <a:lnTo>
                    <a:pt x="4"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89395" name="Freeform 307"/>
            <p:cNvSpPr>
              <a:spLocks/>
            </p:cNvSpPr>
            <p:nvPr/>
          </p:nvSpPr>
          <p:spPr bwMode="auto">
            <a:xfrm>
              <a:off x="2020" y="3014"/>
              <a:ext cx="8" cy="11"/>
            </a:xfrm>
            <a:custGeom>
              <a:avLst/>
              <a:gdLst>
                <a:gd name="T0" fmla="*/ 3 w 15"/>
                <a:gd name="T1" fmla="*/ 0 h 22"/>
                <a:gd name="T2" fmla="*/ 1 w 15"/>
                <a:gd name="T3" fmla="*/ 0 h 22"/>
                <a:gd name="T4" fmla="*/ 1 w 15"/>
                <a:gd name="T5" fmla="*/ 0 h 22"/>
                <a:gd name="T6" fmla="*/ 1 w 15"/>
                <a:gd name="T7" fmla="*/ 0 h 22"/>
                <a:gd name="T8" fmla="*/ 0 w 15"/>
                <a:gd name="T9" fmla="*/ 2 h 22"/>
                <a:gd name="T10" fmla="*/ 0 w 15"/>
                <a:gd name="T11" fmla="*/ 2 h 22"/>
                <a:gd name="T12" fmla="*/ 0 w 15"/>
                <a:gd name="T13" fmla="*/ 3 h 22"/>
                <a:gd name="T14" fmla="*/ 0 w 15"/>
                <a:gd name="T15" fmla="*/ 5 h 22"/>
                <a:gd name="T16" fmla="*/ 1 w 15"/>
                <a:gd name="T17" fmla="*/ 5 h 22"/>
                <a:gd name="T18" fmla="*/ 12 w 15"/>
                <a:gd name="T19" fmla="*/ 20 h 22"/>
                <a:gd name="T20" fmla="*/ 13 w 15"/>
                <a:gd name="T21" fmla="*/ 22 h 22"/>
                <a:gd name="T22" fmla="*/ 13 w 15"/>
                <a:gd name="T23" fmla="*/ 22 h 22"/>
                <a:gd name="T24" fmla="*/ 13 w 15"/>
                <a:gd name="T25" fmla="*/ 20 h 22"/>
                <a:gd name="T26" fmla="*/ 15 w 15"/>
                <a:gd name="T27" fmla="*/ 20 h 22"/>
                <a:gd name="T28" fmla="*/ 15 w 15"/>
                <a:gd name="T29" fmla="*/ 19 h 22"/>
                <a:gd name="T30" fmla="*/ 15 w 15"/>
                <a:gd name="T31" fmla="*/ 19 h 22"/>
                <a:gd name="T32" fmla="*/ 15 w 15"/>
                <a:gd name="T33" fmla="*/ 17 h 22"/>
                <a:gd name="T34" fmla="*/ 13 w 15"/>
                <a:gd name="T35" fmla="*/ 15 h 22"/>
                <a:gd name="T36" fmla="*/ 3 w 15"/>
                <a:gd name="T37" fmla="*/ 0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5" h="22">
                  <a:moveTo>
                    <a:pt x="3" y="0"/>
                  </a:moveTo>
                  <a:lnTo>
                    <a:pt x="1" y="0"/>
                  </a:lnTo>
                  <a:lnTo>
                    <a:pt x="1" y="0"/>
                  </a:lnTo>
                  <a:lnTo>
                    <a:pt x="1" y="0"/>
                  </a:lnTo>
                  <a:lnTo>
                    <a:pt x="0" y="2"/>
                  </a:lnTo>
                  <a:lnTo>
                    <a:pt x="0" y="2"/>
                  </a:lnTo>
                  <a:lnTo>
                    <a:pt x="0" y="3"/>
                  </a:lnTo>
                  <a:lnTo>
                    <a:pt x="0" y="5"/>
                  </a:lnTo>
                  <a:lnTo>
                    <a:pt x="1" y="5"/>
                  </a:lnTo>
                  <a:lnTo>
                    <a:pt x="12" y="20"/>
                  </a:lnTo>
                  <a:lnTo>
                    <a:pt x="13" y="22"/>
                  </a:lnTo>
                  <a:lnTo>
                    <a:pt x="13" y="22"/>
                  </a:lnTo>
                  <a:lnTo>
                    <a:pt x="13" y="20"/>
                  </a:lnTo>
                  <a:lnTo>
                    <a:pt x="15" y="20"/>
                  </a:lnTo>
                  <a:lnTo>
                    <a:pt x="15" y="19"/>
                  </a:lnTo>
                  <a:lnTo>
                    <a:pt x="15" y="19"/>
                  </a:lnTo>
                  <a:lnTo>
                    <a:pt x="15" y="17"/>
                  </a:lnTo>
                  <a:lnTo>
                    <a:pt x="13" y="15"/>
                  </a:lnTo>
                  <a:lnTo>
                    <a:pt x="3"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89396" name="Freeform 308"/>
            <p:cNvSpPr>
              <a:spLocks/>
            </p:cNvSpPr>
            <p:nvPr/>
          </p:nvSpPr>
          <p:spPr bwMode="auto">
            <a:xfrm>
              <a:off x="2029" y="3029"/>
              <a:ext cx="7" cy="11"/>
            </a:xfrm>
            <a:custGeom>
              <a:avLst/>
              <a:gdLst>
                <a:gd name="T0" fmla="*/ 1 w 14"/>
                <a:gd name="T1" fmla="*/ 0 h 22"/>
                <a:gd name="T2" fmla="*/ 1 w 14"/>
                <a:gd name="T3" fmla="*/ 0 h 22"/>
                <a:gd name="T4" fmla="*/ 1 w 14"/>
                <a:gd name="T5" fmla="*/ 0 h 22"/>
                <a:gd name="T6" fmla="*/ 0 w 14"/>
                <a:gd name="T7" fmla="*/ 0 h 22"/>
                <a:gd name="T8" fmla="*/ 0 w 14"/>
                <a:gd name="T9" fmla="*/ 0 h 22"/>
                <a:gd name="T10" fmla="*/ 0 w 14"/>
                <a:gd name="T11" fmla="*/ 2 h 22"/>
                <a:gd name="T12" fmla="*/ 0 w 14"/>
                <a:gd name="T13" fmla="*/ 4 h 22"/>
                <a:gd name="T14" fmla="*/ 0 w 14"/>
                <a:gd name="T15" fmla="*/ 4 h 22"/>
                <a:gd name="T16" fmla="*/ 0 w 14"/>
                <a:gd name="T17" fmla="*/ 5 h 22"/>
                <a:gd name="T18" fmla="*/ 10 w 14"/>
                <a:gd name="T19" fmla="*/ 22 h 22"/>
                <a:gd name="T20" fmla="*/ 12 w 14"/>
                <a:gd name="T21" fmla="*/ 22 h 22"/>
                <a:gd name="T22" fmla="*/ 12 w 14"/>
                <a:gd name="T23" fmla="*/ 22 h 22"/>
                <a:gd name="T24" fmla="*/ 12 w 14"/>
                <a:gd name="T25" fmla="*/ 22 h 22"/>
                <a:gd name="T26" fmla="*/ 14 w 14"/>
                <a:gd name="T27" fmla="*/ 21 h 22"/>
                <a:gd name="T28" fmla="*/ 14 w 14"/>
                <a:gd name="T29" fmla="*/ 21 h 22"/>
                <a:gd name="T30" fmla="*/ 14 w 14"/>
                <a:gd name="T31" fmla="*/ 19 h 22"/>
                <a:gd name="T32" fmla="*/ 14 w 14"/>
                <a:gd name="T33" fmla="*/ 17 h 22"/>
                <a:gd name="T34" fmla="*/ 12 w 14"/>
                <a:gd name="T35" fmla="*/ 17 h 22"/>
                <a:gd name="T36" fmla="*/ 1 w 14"/>
                <a:gd name="T37" fmla="*/ 0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4" h="22">
                  <a:moveTo>
                    <a:pt x="1" y="0"/>
                  </a:moveTo>
                  <a:lnTo>
                    <a:pt x="1" y="0"/>
                  </a:lnTo>
                  <a:lnTo>
                    <a:pt x="1" y="0"/>
                  </a:lnTo>
                  <a:lnTo>
                    <a:pt x="0" y="0"/>
                  </a:lnTo>
                  <a:lnTo>
                    <a:pt x="0" y="0"/>
                  </a:lnTo>
                  <a:lnTo>
                    <a:pt x="0" y="2"/>
                  </a:lnTo>
                  <a:lnTo>
                    <a:pt x="0" y="4"/>
                  </a:lnTo>
                  <a:lnTo>
                    <a:pt x="0" y="4"/>
                  </a:lnTo>
                  <a:lnTo>
                    <a:pt x="0" y="5"/>
                  </a:lnTo>
                  <a:lnTo>
                    <a:pt x="10" y="22"/>
                  </a:lnTo>
                  <a:lnTo>
                    <a:pt x="12" y="22"/>
                  </a:lnTo>
                  <a:lnTo>
                    <a:pt x="12" y="22"/>
                  </a:lnTo>
                  <a:lnTo>
                    <a:pt x="12" y="22"/>
                  </a:lnTo>
                  <a:lnTo>
                    <a:pt x="14" y="21"/>
                  </a:lnTo>
                  <a:lnTo>
                    <a:pt x="14" y="21"/>
                  </a:lnTo>
                  <a:lnTo>
                    <a:pt x="14" y="19"/>
                  </a:lnTo>
                  <a:lnTo>
                    <a:pt x="14" y="17"/>
                  </a:lnTo>
                  <a:lnTo>
                    <a:pt x="12" y="17"/>
                  </a:lnTo>
                  <a:lnTo>
                    <a:pt x="1"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89397" name="Freeform 309"/>
            <p:cNvSpPr>
              <a:spLocks/>
            </p:cNvSpPr>
            <p:nvPr/>
          </p:nvSpPr>
          <p:spPr bwMode="auto">
            <a:xfrm>
              <a:off x="2038" y="3042"/>
              <a:ext cx="7" cy="12"/>
            </a:xfrm>
            <a:custGeom>
              <a:avLst/>
              <a:gdLst>
                <a:gd name="T0" fmla="*/ 4 w 14"/>
                <a:gd name="T1" fmla="*/ 1 h 24"/>
                <a:gd name="T2" fmla="*/ 4 w 14"/>
                <a:gd name="T3" fmla="*/ 0 h 24"/>
                <a:gd name="T4" fmla="*/ 2 w 14"/>
                <a:gd name="T5" fmla="*/ 0 h 24"/>
                <a:gd name="T6" fmla="*/ 2 w 14"/>
                <a:gd name="T7" fmla="*/ 1 h 24"/>
                <a:gd name="T8" fmla="*/ 2 w 14"/>
                <a:gd name="T9" fmla="*/ 1 h 24"/>
                <a:gd name="T10" fmla="*/ 0 w 14"/>
                <a:gd name="T11" fmla="*/ 3 h 24"/>
                <a:gd name="T12" fmla="*/ 0 w 14"/>
                <a:gd name="T13" fmla="*/ 3 h 24"/>
                <a:gd name="T14" fmla="*/ 2 w 14"/>
                <a:gd name="T15" fmla="*/ 5 h 24"/>
                <a:gd name="T16" fmla="*/ 2 w 14"/>
                <a:gd name="T17" fmla="*/ 6 h 24"/>
                <a:gd name="T18" fmla="*/ 12 w 14"/>
                <a:gd name="T19" fmla="*/ 22 h 24"/>
                <a:gd name="T20" fmla="*/ 12 w 14"/>
                <a:gd name="T21" fmla="*/ 24 h 24"/>
                <a:gd name="T22" fmla="*/ 12 w 14"/>
                <a:gd name="T23" fmla="*/ 24 h 24"/>
                <a:gd name="T24" fmla="*/ 14 w 14"/>
                <a:gd name="T25" fmla="*/ 22 h 24"/>
                <a:gd name="T26" fmla="*/ 14 w 14"/>
                <a:gd name="T27" fmla="*/ 20 h 24"/>
                <a:gd name="T28" fmla="*/ 14 w 14"/>
                <a:gd name="T29" fmla="*/ 20 h 24"/>
                <a:gd name="T30" fmla="*/ 14 w 14"/>
                <a:gd name="T31" fmla="*/ 19 h 24"/>
                <a:gd name="T32" fmla="*/ 14 w 14"/>
                <a:gd name="T33" fmla="*/ 19 h 24"/>
                <a:gd name="T34" fmla="*/ 14 w 14"/>
                <a:gd name="T35" fmla="*/ 17 h 24"/>
                <a:gd name="T36" fmla="*/ 4 w 14"/>
                <a:gd name="T37" fmla="*/ 1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4" h="24">
                  <a:moveTo>
                    <a:pt x="4" y="1"/>
                  </a:moveTo>
                  <a:lnTo>
                    <a:pt x="4" y="0"/>
                  </a:lnTo>
                  <a:lnTo>
                    <a:pt x="2" y="0"/>
                  </a:lnTo>
                  <a:lnTo>
                    <a:pt x="2" y="1"/>
                  </a:lnTo>
                  <a:lnTo>
                    <a:pt x="2" y="1"/>
                  </a:lnTo>
                  <a:lnTo>
                    <a:pt x="0" y="3"/>
                  </a:lnTo>
                  <a:lnTo>
                    <a:pt x="0" y="3"/>
                  </a:lnTo>
                  <a:lnTo>
                    <a:pt x="2" y="5"/>
                  </a:lnTo>
                  <a:lnTo>
                    <a:pt x="2" y="6"/>
                  </a:lnTo>
                  <a:lnTo>
                    <a:pt x="12" y="22"/>
                  </a:lnTo>
                  <a:lnTo>
                    <a:pt x="12" y="24"/>
                  </a:lnTo>
                  <a:lnTo>
                    <a:pt x="12" y="24"/>
                  </a:lnTo>
                  <a:lnTo>
                    <a:pt x="14" y="22"/>
                  </a:lnTo>
                  <a:lnTo>
                    <a:pt x="14" y="20"/>
                  </a:lnTo>
                  <a:lnTo>
                    <a:pt x="14" y="20"/>
                  </a:lnTo>
                  <a:lnTo>
                    <a:pt x="14" y="19"/>
                  </a:lnTo>
                  <a:lnTo>
                    <a:pt x="14" y="19"/>
                  </a:lnTo>
                  <a:lnTo>
                    <a:pt x="14" y="17"/>
                  </a:lnTo>
                  <a:lnTo>
                    <a:pt x="4" y="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89398" name="Freeform 310"/>
            <p:cNvSpPr>
              <a:spLocks/>
            </p:cNvSpPr>
            <p:nvPr/>
          </p:nvSpPr>
          <p:spPr bwMode="auto">
            <a:xfrm>
              <a:off x="2048" y="3057"/>
              <a:ext cx="7" cy="11"/>
            </a:xfrm>
            <a:custGeom>
              <a:avLst/>
              <a:gdLst>
                <a:gd name="T0" fmla="*/ 4 w 14"/>
                <a:gd name="T1" fmla="*/ 0 h 22"/>
                <a:gd name="T2" fmla="*/ 2 w 14"/>
                <a:gd name="T3" fmla="*/ 0 h 22"/>
                <a:gd name="T4" fmla="*/ 2 w 14"/>
                <a:gd name="T5" fmla="*/ 0 h 22"/>
                <a:gd name="T6" fmla="*/ 2 w 14"/>
                <a:gd name="T7" fmla="*/ 0 h 22"/>
                <a:gd name="T8" fmla="*/ 0 w 14"/>
                <a:gd name="T9" fmla="*/ 2 h 22"/>
                <a:gd name="T10" fmla="*/ 0 w 14"/>
                <a:gd name="T11" fmla="*/ 3 h 22"/>
                <a:gd name="T12" fmla="*/ 0 w 14"/>
                <a:gd name="T13" fmla="*/ 3 h 22"/>
                <a:gd name="T14" fmla="*/ 0 w 14"/>
                <a:gd name="T15" fmla="*/ 5 h 22"/>
                <a:gd name="T16" fmla="*/ 2 w 14"/>
                <a:gd name="T17" fmla="*/ 5 h 22"/>
                <a:gd name="T18" fmla="*/ 11 w 14"/>
                <a:gd name="T19" fmla="*/ 22 h 22"/>
                <a:gd name="T20" fmla="*/ 13 w 14"/>
                <a:gd name="T21" fmla="*/ 22 h 22"/>
                <a:gd name="T22" fmla="*/ 13 w 14"/>
                <a:gd name="T23" fmla="*/ 22 h 22"/>
                <a:gd name="T24" fmla="*/ 13 w 14"/>
                <a:gd name="T25" fmla="*/ 22 h 22"/>
                <a:gd name="T26" fmla="*/ 14 w 14"/>
                <a:gd name="T27" fmla="*/ 21 h 22"/>
                <a:gd name="T28" fmla="*/ 14 w 14"/>
                <a:gd name="T29" fmla="*/ 21 h 22"/>
                <a:gd name="T30" fmla="*/ 14 w 14"/>
                <a:gd name="T31" fmla="*/ 19 h 22"/>
                <a:gd name="T32" fmla="*/ 14 w 14"/>
                <a:gd name="T33" fmla="*/ 19 h 22"/>
                <a:gd name="T34" fmla="*/ 13 w 14"/>
                <a:gd name="T35" fmla="*/ 17 h 22"/>
                <a:gd name="T36" fmla="*/ 4 w 14"/>
                <a:gd name="T37" fmla="*/ 0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4" h="22">
                  <a:moveTo>
                    <a:pt x="4" y="0"/>
                  </a:moveTo>
                  <a:lnTo>
                    <a:pt x="2" y="0"/>
                  </a:lnTo>
                  <a:lnTo>
                    <a:pt x="2" y="0"/>
                  </a:lnTo>
                  <a:lnTo>
                    <a:pt x="2" y="0"/>
                  </a:lnTo>
                  <a:lnTo>
                    <a:pt x="0" y="2"/>
                  </a:lnTo>
                  <a:lnTo>
                    <a:pt x="0" y="3"/>
                  </a:lnTo>
                  <a:lnTo>
                    <a:pt x="0" y="3"/>
                  </a:lnTo>
                  <a:lnTo>
                    <a:pt x="0" y="5"/>
                  </a:lnTo>
                  <a:lnTo>
                    <a:pt x="2" y="5"/>
                  </a:lnTo>
                  <a:lnTo>
                    <a:pt x="11" y="22"/>
                  </a:lnTo>
                  <a:lnTo>
                    <a:pt x="13" y="22"/>
                  </a:lnTo>
                  <a:lnTo>
                    <a:pt x="13" y="22"/>
                  </a:lnTo>
                  <a:lnTo>
                    <a:pt x="13" y="22"/>
                  </a:lnTo>
                  <a:lnTo>
                    <a:pt x="14" y="21"/>
                  </a:lnTo>
                  <a:lnTo>
                    <a:pt x="14" y="21"/>
                  </a:lnTo>
                  <a:lnTo>
                    <a:pt x="14" y="19"/>
                  </a:lnTo>
                  <a:lnTo>
                    <a:pt x="14" y="19"/>
                  </a:lnTo>
                  <a:lnTo>
                    <a:pt x="13" y="17"/>
                  </a:lnTo>
                  <a:lnTo>
                    <a:pt x="4"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89399" name="Freeform 311"/>
            <p:cNvSpPr>
              <a:spLocks/>
            </p:cNvSpPr>
            <p:nvPr/>
          </p:nvSpPr>
          <p:spPr bwMode="auto">
            <a:xfrm>
              <a:off x="2056" y="3072"/>
              <a:ext cx="8" cy="11"/>
            </a:xfrm>
            <a:custGeom>
              <a:avLst/>
              <a:gdLst>
                <a:gd name="T0" fmla="*/ 3 w 15"/>
                <a:gd name="T1" fmla="*/ 2 h 23"/>
                <a:gd name="T2" fmla="*/ 2 w 15"/>
                <a:gd name="T3" fmla="*/ 0 h 23"/>
                <a:gd name="T4" fmla="*/ 2 w 15"/>
                <a:gd name="T5" fmla="*/ 0 h 23"/>
                <a:gd name="T6" fmla="*/ 2 w 15"/>
                <a:gd name="T7" fmla="*/ 2 h 23"/>
                <a:gd name="T8" fmla="*/ 0 w 15"/>
                <a:gd name="T9" fmla="*/ 2 h 23"/>
                <a:gd name="T10" fmla="*/ 0 w 15"/>
                <a:gd name="T11" fmla="*/ 4 h 23"/>
                <a:gd name="T12" fmla="*/ 0 w 15"/>
                <a:gd name="T13" fmla="*/ 4 h 23"/>
                <a:gd name="T14" fmla="*/ 0 w 15"/>
                <a:gd name="T15" fmla="*/ 5 h 23"/>
                <a:gd name="T16" fmla="*/ 2 w 15"/>
                <a:gd name="T17" fmla="*/ 7 h 23"/>
                <a:gd name="T18" fmla="*/ 12 w 15"/>
                <a:gd name="T19" fmla="*/ 23 h 23"/>
                <a:gd name="T20" fmla="*/ 14 w 15"/>
                <a:gd name="T21" fmla="*/ 23 h 23"/>
                <a:gd name="T22" fmla="*/ 14 w 15"/>
                <a:gd name="T23" fmla="*/ 23 h 23"/>
                <a:gd name="T24" fmla="*/ 14 w 15"/>
                <a:gd name="T25" fmla="*/ 23 h 23"/>
                <a:gd name="T26" fmla="*/ 15 w 15"/>
                <a:gd name="T27" fmla="*/ 21 h 23"/>
                <a:gd name="T28" fmla="*/ 15 w 15"/>
                <a:gd name="T29" fmla="*/ 21 h 23"/>
                <a:gd name="T30" fmla="*/ 15 w 15"/>
                <a:gd name="T31" fmla="*/ 19 h 23"/>
                <a:gd name="T32" fmla="*/ 15 w 15"/>
                <a:gd name="T33" fmla="*/ 19 h 23"/>
                <a:gd name="T34" fmla="*/ 14 w 15"/>
                <a:gd name="T35" fmla="*/ 17 h 23"/>
                <a:gd name="T36" fmla="*/ 3 w 15"/>
                <a:gd name="T37" fmla="*/ 2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5" h="23">
                  <a:moveTo>
                    <a:pt x="3" y="2"/>
                  </a:moveTo>
                  <a:lnTo>
                    <a:pt x="2" y="0"/>
                  </a:lnTo>
                  <a:lnTo>
                    <a:pt x="2" y="0"/>
                  </a:lnTo>
                  <a:lnTo>
                    <a:pt x="2" y="2"/>
                  </a:lnTo>
                  <a:lnTo>
                    <a:pt x="0" y="2"/>
                  </a:lnTo>
                  <a:lnTo>
                    <a:pt x="0" y="4"/>
                  </a:lnTo>
                  <a:lnTo>
                    <a:pt x="0" y="4"/>
                  </a:lnTo>
                  <a:lnTo>
                    <a:pt x="0" y="5"/>
                  </a:lnTo>
                  <a:lnTo>
                    <a:pt x="2" y="7"/>
                  </a:lnTo>
                  <a:lnTo>
                    <a:pt x="12" y="23"/>
                  </a:lnTo>
                  <a:lnTo>
                    <a:pt x="14" y="23"/>
                  </a:lnTo>
                  <a:lnTo>
                    <a:pt x="14" y="23"/>
                  </a:lnTo>
                  <a:lnTo>
                    <a:pt x="14" y="23"/>
                  </a:lnTo>
                  <a:lnTo>
                    <a:pt x="15" y="21"/>
                  </a:lnTo>
                  <a:lnTo>
                    <a:pt x="15" y="21"/>
                  </a:lnTo>
                  <a:lnTo>
                    <a:pt x="15" y="19"/>
                  </a:lnTo>
                  <a:lnTo>
                    <a:pt x="15" y="19"/>
                  </a:lnTo>
                  <a:lnTo>
                    <a:pt x="14" y="17"/>
                  </a:lnTo>
                  <a:lnTo>
                    <a:pt x="3" y="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89400" name="Freeform 312"/>
            <p:cNvSpPr>
              <a:spLocks/>
            </p:cNvSpPr>
            <p:nvPr/>
          </p:nvSpPr>
          <p:spPr bwMode="auto">
            <a:xfrm>
              <a:off x="2066" y="3086"/>
              <a:ext cx="7" cy="11"/>
            </a:xfrm>
            <a:custGeom>
              <a:avLst/>
              <a:gdLst>
                <a:gd name="T0" fmla="*/ 3 w 14"/>
                <a:gd name="T1" fmla="*/ 0 h 23"/>
                <a:gd name="T2" fmla="*/ 2 w 14"/>
                <a:gd name="T3" fmla="*/ 0 h 23"/>
                <a:gd name="T4" fmla="*/ 2 w 14"/>
                <a:gd name="T5" fmla="*/ 0 h 23"/>
                <a:gd name="T6" fmla="*/ 2 w 14"/>
                <a:gd name="T7" fmla="*/ 0 h 23"/>
                <a:gd name="T8" fmla="*/ 0 w 14"/>
                <a:gd name="T9" fmla="*/ 2 h 23"/>
                <a:gd name="T10" fmla="*/ 0 w 14"/>
                <a:gd name="T11" fmla="*/ 4 h 23"/>
                <a:gd name="T12" fmla="*/ 0 w 14"/>
                <a:gd name="T13" fmla="*/ 4 h 23"/>
                <a:gd name="T14" fmla="*/ 0 w 14"/>
                <a:gd name="T15" fmla="*/ 6 h 23"/>
                <a:gd name="T16" fmla="*/ 2 w 14"/>
                <a:gd name="T17" fmla="*/ 6 h 23"/>
                <a:gd name="T18" fmla="*/ 10 w 14"/>
                <a:gd name="T19" fmla="*/ 23 h 23"/>
                <a:gd name="T20" fmla="*/ 12 w 14"/>
                <a:gd name="T21" fmla="*/ 23 h 23"/>
                <a:gd name="T22" fmla="*/ 12 w 14"/>
                <a:gd name="T23" fmla="*/ 23 h 23"/>
                <a:gd name="T24" fmla="*/ 12 w 14"/>
                <a:gd name="T25" fmla="*/ 23 h 23"/>
                <a:gd name="T26" fmla="*/ 14 w 14"/>
                <a:gd name="T27" fmla="*/ 21 h 23"/>
                <a:gd name="T28" fmla="*/ 14 w 14"/>
                <a:gd name="T29" fmla="*/ 21 h 23"/>
                <a:gd name="T30" fmla="*/ 14 w 14"/>
                <a:gd name="T31" fmla="*/ 19 h 23"/>
                <a:gd name="T32" fmla="*/ 14 w 14"/>
                <a:gd name="T33" fmla="*/ 19 h 23"/>
                <a:gd name="T34" fmla="*/ 12 w 14"/>
                <a:gd name="T35" fmla="*/ 18 h 23"/>
                <a:gd name="T36" fmla="*/ 3 w 14"/>
                <a:gd name="T37" fmla="*/ 0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4" h="23">
                  <a:moveTo>
                    <a:pt x="3" y="0"/>
                  </a:moveTo>
                  <a:lnTo>
                    <a:pt x="2" y="0"/>
                  </a:lnTo>
                  <a:lnTo>
                    <a:pt x="2" y="0"/>
                  </a:lnTo>
                  <a:lnTo>
                    <a:pt x="2" y="0"/>
                  </a:lnTo>
                  <a:lnTo>
                    <a:pt x="0" y="2"/>
                  </a:lnTo>
                  <a:lnTo>
                    <a:pt x="0" y="4"/>
                  </a:lnTo>
                  <a:lnTo>
                    <a:pt x="0" y="4"/>
                  </a:lnTo>
                  <a:lnTo>
                    <a:pt x="0" y="6"/>
                  </a:lnTo>
                  <a:lnTo>
                    <a:pt x="2" y="6"/>
                  </a:lnTo>
                  <a:lnTo>
                    <a:pt x="10" y="23"/>
                  </a:lnTo>
                  <a:lnTo>
                    <a:pt x="12" y="23"/>
                  </a:lnTo>
                  <a:lnTo>
                    <a:pt x="12" y="23"/>
                  </a:lnTo>
                  <a:lnTo>
                    <a:pt x="12" y="23"/>
                  </a:lnTo>
                  <a:lnTo>
                    <a:pt x="14" y="21"/>
                  </a:lnTo>
                  <a:lnTo>
                    <a:pt x="14" y="21"/>
                  </a:lnTo>
                  <a:lnTo>
                    <a:pt x="14" y="19"/>
                  </a:lnTo>
                  <a:lnTo>
                    <a:pt x="14" y="19"/>
                  </a:lnTo>
                  <a:lnTo>
                    <a:pt x="12" y="18"/>
                  </a:lnTo>
                  <a:lnTo>
                    <a:pt x="3"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89401" name="Freeform 313"/>
            <p:cNvSpPr>
              <a:spLocks/>
            </p:cNvSpPr>
            <p:nvPr/>
          </p:nvSpPr>
          <p:spPr bwMode="auto">
            <a:xfrm>
              <a:off x="2076" y="3100"/>
              <a:ext cx="7" cy="12"/>
            </a:xfrm>
            <a:custGeom>
              <a:avLst/>
              <a:gdLst>
                <a:gd name="T0" fmla="*/ 2 w 14"/>
                <a:gd name="T1" fmla="*/ 2 h 24"/>
                <a:gd name="T2" fmla="*/ 2 w 14"/>
                <a:gd name="T3" fmla="*/ 0 h 24"/>
                <a:gd name="T4" fmla="*/ 2 w 14"/>
                <a:gd name="T5" fmla="*/ 0 h 24"/>
                <a:gd name="T6" fmla="*/ 0 w 14"/>
                <a:gd name="T7" fmla="*/ 2 h 24"/>
                <a:gd name="T8" fmla="*/ 0 w 14"/>
                <a:gd name="T9" fmla="*/ 3 h 24"/>
                <a:gd name="T10" fmla="*/ 0 w 14"/>
                <a:gd name="T11" fmla="*/ 3 h 24"/>
                <a:gd name="T12" fmla="*/ 0 w 14"/>
                <a:gd name="T13" fmla="*/ 5 h 24"/>
                <a:gd name="T14" fmla="*/ 0 w 14"/>
                <a:gd name="T15" fmla="*/ 7 h 24"/>
                <a:gd name="T16" fmla="*/ 0 w 14"/>
                <a:gd name="T17" fmla="*/ 7 h 24"/>
                <a:gd name="T18" fmla="*/ 11 w 14"/>
                <a:gd name="T19" fmla="*/ 24 h 24"/>
                <a:gd name="T20" fmla="*/ 12 w 14"/>
                <a:gd name="T21" fmla="*/ 24 h 24"/>
                <a:gd name="T22" fmla="*/ 12 w 14"/>
                <a:gd name="T23" fmla="*/ 24 h 24"/>
                <a:gd name="T24" fmla="*/ 12 w 14"/>
                <a:gd name="T25" fmla="*/ 24 h 24"/>
                <a:gd name="T26" fmla="*/ 14 w 14"/>
                <a:gd name="T27" fmla="*/ 22 h 24"/>
                <a:gd name="T28" fmla="*/ 14 w 14"/>
                <a:gd name="T29" fmla="*/ 21 h 24"/>
                <a:gd name="T30" fmla="*/ 14 w 14"/>
                <a:gd name="T31" fmla="*/ 21 h 24"/>
                <a:gd name="T32" fmla="*/ 14 w 14"/>
                <a:gd name="T33" fmla="*/ 19 h 24"/>
                <a:gd name="T34" fmla="*/ 12 w 14"/>
                <a:gd name="T35" fmla="*/ 17 h 24"/>
                <a:gd name="T36" fmla="*/ 2 w 14"/>
                <a:gd name="T37" fmla="*/ 2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4" h="24">
                  <a:moveTo>
                    <a:pt x="2" y="2"/>
                  </a:moveTo>
                  <a:lnTo>
                    <a:pt x="2" y="0"/>
                  </a:lnTo>
                  <a:lnTo>
                    <a:pt x="2" y="0"/>
                  </a:lnTo>
                  <a:lnTo>
                    <a:pt x="0" y="2"/>
                  </a:lnTo>
                  <a:lnTo>
                    <a:pt x="0" y="3"/>
                  </a:lnTo>
                  <a:lnTo>
                    <a:pt x="0" y="3"/>
                  </a:lnTo>
                  <a:lnTo>
                    <a:pt x="0" y="5"/>
                  </a:lnTo>
                  <a:lnTo>
                    <a:pt x="0" y="7"/>
                  </a:lnTo>
                  <a:lnTo>
                    <a:pt x="0" y="7"/>
                  </a:lnTo>
                  <a:lnTo>
                    <a:pt x="11" y="24"/>
                  </a:lnTo>
                  <a:lnTo>
                    <a:pt x="12" y="24"/>
                  </a:lnTo>
                  <a:lnTo>
                    <a:pt x="12" y="24"/>
                  </a:lnTo>
                  <a:lnTo>
                    <a:pt x="12" y="24"/>
                  </a:lnTo>
                  <a:lnTo>
                    <a:pt x="14" y="22"/>
                  </a:lnTo>
                  <a:lnTo>
                    <a:pt x="14" y="21"/>
                  </a:lnTo>
                  <a:lnTo>
                    <a:pt x="14" y="21"/>
                  </a:lnTo>
                  <a:lnTo>
                    <a:pt x="14" y="19"/>
                  </a:lnTo>
                  <a:lnTo>
                    <a:pt x="12" y="17"/>
                  </a:lnTo>
                  <a:lnTo>
                    <a:pt x="2" y="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89402" name="Freeform 314"/>
            <p:cNvSpPr>
              <a:spLocks/>
            </p:cNvSpPr>
            <p:nvPr/>
          </p:nvSpPr>
          <p:spPr bwMode="auto">
            <a:xfrm>
              <a:off x="2084" y="3115"/>
              <a:ext cx="7" cy="12"/>
            </a:xfrm>
            <a:custGeom>
              <a:avLst/>
              <a:gdLst>
                <a:gd name="T0" fmla="*/ 3 w 14"/>
                <a:gd name="T1" fmla="*/ 0 h 22"/>
                <a:gd name="T2" fmla="*/ 1 w 14"/>
                <a:gd name="T3" fmla="*/ 0 h 22"/>
                <a:gd name="T4" fmla="*/ 1 w 14"/>
                <a:gd name="T5" fmla="*/ 0 h 22"/>
                <a:gd name="T6" fmla="*/ 1 w 14"/>
                <a:gd name="T7" fmla="*/ 0 h 22"/>
                <a:gd name="T8" fmla="*/ 0 w 14"/>
                <a:gd name="T9" fmla="*/ 2 h 22"/>
                <a:gd name="T10" fmla="*/ 0 w 14"/>
                <a:gd name="T11" fmla="*/ 2 h 22"/>
                <a:gd name="T12" fmla="*/ 0 w 14"/>
                <a:gd name="T13" fmla="*/ 3 h 22"/>
                <a:gd name="T14" fmla="*/ 0 w 14"/>
                <a:gd name="T15" fmla="*/ 3 h 22"/>
                <a:gd name="T16" fmla="*/ 1 w 14"/>
                <a:gd name="T17" fmla="*/ 5 h 22"/>
                <a:gd name="T18" fmla="*/ 12 w 14"/>
                <a:gd name="T19" fmla="*/ 22 h 22"/>
                <a:gd name="T20" fmla="*/ 12 w 14"/>
                <a:gd name="T21" fmla="*/ 22 h 22"/>
                <a:gd name="T22" fmla="*/ 14 w 14"/>
                <a:gd name="T23" fmla="*/ 22 h 22"/>
                <a:gd name="T24" fmla="*/ 14 w 14"/>
                <a:gd name="T25" fmla="*/ 22 h 22"/>
                <a:gd name="T26" fmla="*/ 14 w 14"/>
                <a:gd name="T27" fmla="*/ 21 h 22"/>
                <a:gd name="T28" fmla="*/ 14 w 14"/>
                <a:gd name="T29" fmla="*/ 21 h 22"/>
                <a:gd name="T30" fmla="*/ 14 w 14"/>
                <a:gd name="T31" fmla="*/ 19 h 22"/>
                <a:gd name="T32" fmla="*/ 14 w 14"/>
                <a:gd name="T33" fmla="*/ 17 h 22"/>
                <a:gd name="T34" fmla="*/ 14 w 14"/>
                <a:gd name="T35" fmla="*/ 17 h 22"/>
                <a:gd name="T36" fmla="*/ 3 w 14"/>
                <a:gd name="T37" fmla="*/ 0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4" h="22">
                  <a:moveTo>
                    <a:pt x="3" y="0"/>
                  </a:moveTo>
                  <a:lnTo>
                    <a:pt x="1" y="0"/>
                  </a:lnTo>
                  <a:lnTo>
                    <a:pt x="1" y="0"/>
                  </a:lnTo>
                  <a:lnTo>
                    <a:pt x="1" y="0"/>
                  </a:lnTo>
                  <a:lnTo>
                    <a:pt x="0" y="2"/>
                  </a:lnTo>
                  <a:lnTo>
                    <a:pt x="0" y="2"/>
                  </a:lnTo>
                  <a:lnTo>
                    <a:pt x="0" y="3"/>
                  </a:lnTo>
                  <a:lnTo>
                    <a:pt x="0" y="3"/>
                  </a:lnTo>
                  <a:lnTo>
                    <a:pt x="1" y="5"/>
                  </a:lnTo>
                  <a:lnTo>
                    <a:pt x="12" y="22"/>
                  </a:lnTo>
                  <a:lnTo>
                    <a:pt x="12" y="22"/>
                  </a:lnTo>
                  <a:lnTo>
                    <a:pt x="14" y="22"/>
                  </a:lnTo>
                  <a:lnTo>
                    <a:pt x="14" y="22"/>
                  </a:lnTo>
                  <a:lnTo>
                    <a:pt x="14" y="21"/>
                  </a:lnTo>
                  <a:lnTo>
                    <a:pt x="14" y="21"/>
                  </a:lnTo>
                  <a:lnTo>
                    <a:pt x="14" y="19"/>
                  </a:lnTo>
                  <a:lnTo>
                    <a:pt x="14" y="17"/>
                  </a:lnTo>
                  <a:lnTo>
                    <a:pt x="14" y="17"/>
                  </a:lnTo>
                  <a:lnTo>
                    <a:pt x="3"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89403" name="Freeform 315"/>
            <p:cNvSpPr>
              <a:spLocks/>
            </p:cNvSpPr>
            <p:nvPr/>
          </p:nvSpPr>
          <p:spPr bwMode="auto">
            <a:xfrm>
              <a:off x="2094" y="3130"/>
              <a:ext cx="7" cy="11"/>
            </a:xfrm>
            <a:custGeom>
              <a:avLst/>
              <a:gdLst>
                <a:gd name="T0" fmla="*/ 1 w 14"/>
                <a:gd name="T1" fmla="*/ 0 h 23"/>
                <a:gd name="T2" fmla="*/ 1 w 14"/>
                <a:gd name="T3" fmla="*/ 0 h 23"/>
                <a:gd name="T4" fmla="*/ 1 w 14"/>
                <a:gd name="T5" fmla="*/ 0 h 23"/>
                <a:gd name="T6" fmla="*/ 0 w 14"/>
                <a:gd name="T7" fmla="*/ 0 h 23"/>
                <a:gd name="T8" fmla="*/ 0 w 14"/>
                <a:gd name="T9" fmla="*/ 2 h 23"/>
                <a:gd name="T10" fmla="*/ 0 w 14"/>
                <a:gd name="T11" fmla="*/ 2 h 23"/>
                <a:gd name="T12" fmla="*/ 0 w 14"/>
                <a:gd name="T13" fmla="*/ 4 h 23"/>
                <a:gd name="T14" fmla="*/ 0 w 14"/>
                <a:gd name="T15" fmla="*/ 5 h 23"/>
                <a:gd name="T16" fmla="*/ 0 w 14"/>
                <a:gd name="T17" fmla="*/ 5 h 23"/>
                <a:gd name="T18" fmla="*/ 10 w 14"/>
                <a:gd name="T19" fmla="*/ 21 h 23"/>
                <a:gd name="T20" fmla="*/ 12 w 14"/>
                <a:gd name="T21" fmla="*/ 23 h 23"/>
                <a:gd name="T22" fmla="*/ 12 w 14"/>
                <a:gd name="T23" fmla="*/ 23 h 23"/>
                <a:gd name="T24" fmla="*/ 12 w 14"/>
                <a:gd name="T25" fmla="*/ 21 h 23"/>
                <a:gd name="T26" fmla="*/ 14 w 14"/>
                <a:gd name="T27" fmla="*/ 21 h 23"/>
                <a:gd name="T28" fmla="*/ 14 w 14"/>
                <a:gd name="T29" fmla="*/ 19 h 23"/>
                <a:gd name="T30" fmla="*/ 14 w 14"/>
                <a:gd name="T31" fmla="*/ 17 h 23"/>
                <a:gd name="T32" fmla="*/ 14 w 14"/>
                <a:gd name="T33" fmla="*/ 17 h 23"/>
                <a:gd name="T34" fmla="*/ 12 w 14"/>
                <a:gd name="T35" fmla="*/ 16 h 23"/>
                <a:gd name="T36" fmla="*/ 1 w 14"/>
                <a:gd name="T37" fmla="*/ 0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4" h="23">
                  <a:moveTo>
                    <a:pt x="1" y="0"/>
                  </a:moveTo>
                  <a:lnTo>
                    <a:pt x="1" y="0"/>
                  </a:lnTo>
                  <a:lnTo>
                    <a:pt x="1" y="0"/>
                  </a:lnTo>
                  <a:lnTo>
                    <a:pt x="0" y="0"/>
                  </a:lnTo>
                  <a:lnTo>
                    <a:pt x="0" y="2"/>
                  </a:lnTo>
                  <a:lnTo>
                    <a:pt x="0" y="2"/>
                  </a:lnTo>
                  <a:lnTo>
                    <a:pt x="0" y="4"/>
                  </a:lnTo>
                  <a:lnTo>
                    <a:pt x="0" y="5"/>
                  </a:lnTo>
                  <a:lnTo>
                    <a:pt x="0" y="5"/>
                  </a:lnTo>
                  <a:lnTo>
                    <a:pt x="10" y="21"/>
                  </a:lnTo>
                  <a:lnTo>
                    <a:pt x="12" y="23"/>
                  </a:lnTo>
                  <a:lnTo>
                    <a:pt x="12" y="23"/>
                  </a:lnTo>
                  <a:lnTo>
                    <a:pt x="12" y="21"/>
                  </a:lnTo>
                  <a:lnTo>
                    <a:pt x="14" y="21"/>
                  </a:lnTo>
                  <a:lnTo>
                    <a:pt x="14" y="19"/>
                  </a:lnTo>
                  <a:lnTo>
                    <a:pt x="14" y="17"/>
                  </a:lnTo>
                  <a:lnTo>
                    <a:pt x="14" y="17"/>
                  </a:lnTo>
                  <a:lnTo>
                    <a:pt x="12" y="16"/>
                  </a:lnTo>
                  <a:lnTo>
                    <a:pt x="1"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89404" name="Freeform 316"/>
            <p:cNvSpPr>
              <a:spLocks/>
            </p:cNvSpPr>
            <p:nvPr/>
          </p:nvSpPr>
          <p:spPr bwMode="auto">
            <a:xfrm>
              <a:off x="2103" y="3144"/>
              <a:ext cx="7" cy="12"/>
            </a:xfrm>
            <a:custGeom>
              <a:avLst/>
              <a:gdLst>
                <a:gd name="T0" fmla="*/ 4 w 14"/>
                <a:gd name="T1" fmla="*/ 0 h 24"/>
                <a:gd name="T2" fmla="*/ 2 w 14"/>
                <a:gd name="T3" fmla="*/ 0 h 24"/>
                <a:gd name="T4" fmla="*/ 2 w 14"/>
                <a:gd name="T5" fmla="*/ 0 h 24"/>
                <a:gd name="T6" fmla="*/ 2 w 14"/>
                <a:gd name="T7" fmla="*/ 0 h 24"/>
                <a:gd name="T8" fmla="*/ 0 w 14"/>
                <a:gd name="T9" fmla="*/ 1 h 24"/>
                <a:gd name="T10" fmla="*/ 0 w 14"/>
                <a:gd name="T11" fmla="*/ 3 h 24"/>
                <a:gd name="T12" fmla="*/ 0 w 14"/>
                <a:gd name="T13" fmla="*/ 3 h 24"/>
                <a:gd name="T14" fmla="*/ 0 w 14"/>
                <a:gd name="T15" fmla="*/ 5 h 24"/>
                <a:gd name="T16" fmla="*/ 2 w 14"/>
                <a:gd name="T17" fmla="*/ 7 h 24"/>
                <a:gd name="T18" fmla="*/ 11 w 14"/>
                <a:gd name="T19" fmla="*/ 24 h 24"/>
                <a:gd name="T20" fmla="*/ 12 w 14"/>
                <a:gd name="T21" fmla="*/ 24 h 24"/>
                <a:gd name="T22" fmla="*/ 12 w 14"/>
                <a:gd name="T23" fmla="*/ 24 h 24"/>
                <a:gd name="T24" fmla="*/ 12 w 14"/>
                <a:gd name="T25" fmla="*/ 24 h 24"/>
                <a:gd name="T26" fmla="*/ 14 w 14"/>
                <a:gd name="T27" fmla="*/ 22 h 24"/>
                <a:gd name="T28" fmla="*/ 14 w 14"/>
                <a:gd name="T29" fmla="*/ 20 h 24"/>
                <a:gd name="T30" fmla="*/ 14 w 14"/>
                <a:gd name="T31" fmla="*/ 20 h 24"/>
                <a:gd name="T32" fmla="*/ 14 w 14"/>
                <a:gd name="T33" fmla="*/ 19 h 24"/>
                <a:gd name="T34" fmla="*/ 12 w 14"/>
                <a:gd name="T35" fmla="*/ 17 h 24"/>
                <a:gd name="T36" fmla="*/ 4 w 14"/>
                <a:gd name="T37" fmla="*/ 0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4" h="24">
                  <a:moveTo>
                    <a:pt x="4" y="0"/>
                  </a:moveTo>
                  <a:lnTo>
                    <a:pt x="2" y="0"/>
                  </a:lnTo>
                  <a:lnTo>
                    <a:pt x="2" y="0"/>
                  </a:lnTo>
                  <a:lnTo>
                    <a:pt x="2" y="0"/>
                  </a:lnTo>
                  <a:lnTo>
                    <a:pt x="0" y="1"/>
                  </a:lnTo>
                  <a:lnTo>
                    <a:pt x="0" y="3"/>
                  </a:lnTo>
                  <a:lnTo>
                    <a:pt x="0" y="3"/>
                  </a:lnTo>
                  <a:lnTo>
                    <a:pt x="0" y="5"/>
                  </a:lnTo>
                  <a:lnTo>
                    <a:pt x="2" y="7"/>
                  </a:lnTo>
                  <a:lnTo>
                    <a:pt x="11" y="24"/>
                  </a:lnTo>
                  <a:lnTo>
                    <a:pt x="12" y="24"/>
                  </a:lnTo>
                  <a:lnTo>
                    <a:pt x="12" y="24"/>
                  </a:lnTo>
                  <a:lnTo>
                    <a:pt x="12" y="24"/>
                  </a:lnTo>
                  <a:lnTo>
                    <a:pt x="14" y="22"/>
                  </a:lnTo>
                  <a:lnTo>
                    <a:pt x="14" y="20"/>
                  </a:lnTo>
                  <a:lnTo>
                    <a:pt x="14" y="20"/>
                  </a:lnTo>
                  <a:lnTo>
                    <a:pt x="14" y="19"/>
                  </a:lnTo>
                  <a:lnTo>
                    <a:pt x="12" y="17"/>
                  </a:lnTo>
                  <a:lnTo>
                    <a:pt x="4"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89405" name="Freeform 317"/>
            <p:cNvSpPr>
              <a:spLocks/>
            </p:cNvSpPr>
            <p:nvPr/>
          </p:nvSpPr>
          <p:spPr bwMode="auto">
            <a:xfrm>
              <a:off x="2112" y="3158"/>
              <a:ext cx="7" cy="13"/>
            </a:xfrm>
            <a:custGeom>
              <a:avLst/>
              <a:gdLst>
                <a:gd name="T0" fmla="*/ 2 w 14"/>
                <a:gd name="T1" fmla="*/ 2 h 24"/>
                <a:gd name="T2" fmla="*/ 2 w 14"/>
                <a:gd name="T3" fmla="*/ 0 h 24"/>
                <a:gd name="T4" fmla="*/ 2 w 14"/>
                <a:gd name="T5" fmla="*/ 0 h 24"/>
                <a:gd name="T6" fmla="*/ 0 w 14"/>
                <a:gd name="T7" fmla="*/ 2 h 24"/>
                <a:gd name="T8" fmla="*/ 0 w 14"/>
                <a:gd name="T9" fmla="*/ 2 h 24"/>
                <a:gd name="T10" fmla="*/ 0 w 14"/>
                <a:gd name="T11" fmla="*/ 3 h 24"/>
                <a:gd name="T12" fmla="*/ 0 w 14"/>
                <a:gd name="T13" fmla="*/ 3 h 24"/>
                <a:gd name="T14" fmla="*/ 0 w 14"/>
                <a:gd name="T15" fmla="*/ 5 h 24"/>
                <a:gd name="T16" fmla="*/ 0 w 14"/>
                <a:gd name="T17" fmla="*/ 7 h 24"/>
                <a:gd name="T18" fmla="*/ 11 w 14"/>
                <a:gd name="T19" fmla="*/ 22 h 24"/>
                <a:gd name="T20" fmla="*/ 13 w 14"/>
                <a:gd name="T21" fmla="*/ 24 h 24"/>
                <a:gd name="T22" fmla="*/ 13 w 14"/>
                <a:gd name="T23" fmla="*/ 24 h 24"/>
                <a:gd name="T24" fmla="*/ 13 w 14"/>
                <a:gd name="T25" fmla="*/ 22 h 24"/>
                <a:gd name="T26" fmla="*/ 14 w 14"/>
                <a:gd name="T27" fmla="*/ 21 h 24"/>
                <a:gd name="T28" fmla="*/ 14 w 14"/>
                <a:gd name="T29" fmla="*/ 21 h 24"/>
                <a:gd name="T30" fmla="*/ 14 w 14"/>
                <a:gd name="T31" fmla="*/ 19 h 24"/>
                <a:gd name="T32" fmla="*/ 14 w 14"/>
                <a:gd name="T33" fmla="*/ 19 h 24"/>
                <a:gd name="T34" fmla="*/ 13 w 14"/>
                <a:gd name="T35" fmla="*/ 17 h 24"/>
                <a:gd name="T36" fmla="*/ 2 w 14"/>
                <a:gd name="T37" fmla="*/ 2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4" h="24">
                  <a:moveTo>
                    <a:pt x="2" y="2"/>
                  </a:moveTo>
                  <a:lnTo>
                    <a:pt x="2" y="0"/>
                  </a:lnTo>
                  <a:lnTo>
                    <a:pt x="2" y="0"/>
                  </a:lnTo>
                  <a:lnTo>
                    <a:pt x="0" y="2"/>
                  </a:lnTo>
                  <a:lnTo>
                    <a:pt x="0" y="2"/>
                  </a:lnTo>
                  <a:lnTo>
                    <a:pt x="0" y="3"/>
                  </a:lnTo>
                  <a:lnTo>
                    <a:pt x="0" y="3"/>
                  </a:lnTo>
                  <a:lnTo>
                    <a:pt x="0" y="5"/>
                  </a:lnTo>
                  <a:lnTo>
                    <a:pt x="0" y="7"/>
                  </a:lnTo>
                  <a:lnTo>
                    <a:pt x="11" y="22"/>
                  </a:lnTo>
                  <a:lnTo>
                    <a:pt x="13" y="24"/>
                  </a:lnTo>
                  <a:lnTo>
                    <a:pt x="13" y="24"/>
                  </a:lnTo>
                  <a:lnTo>
                    <a:pt x="13" y="22"/>
                  </a:lnTo>
                  <a:lnTo>
                    <a:pt x="14" y="21"/>
                  </a:lnTo>
                  <a:lnTo>
                    <a:pt x="14" y="21"/>
                  </a:lnTo>
                  <a:lnTo>
                    <a:pt x="14" y="19"/>
                  </a:lnTo>
                  <a:lnTo>
                    <a:pt x="14" y="19"/>
                  </a:lnTo>
                  <a:lnTo>
                    <a:pt x="13" y="17"/>
                  </a:lnTo>
                  <a:lnTo>
                    <a:pt x="2" y="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89406" name="Freeform 318"/>
            <p:cNvSpPr>
              <a:spLocks/>
            </p:cNvSpPr>
            <p:nvPr/>
          </p:nvSpPr>
          <p:spPr bwMode="auto">
            <a:xfrm>
              <a:off x="2121" y="3173"/>
              <a:ext cx="7" cy="11"/>
            </a:xfrm>
            <a:custGeom>
              <a:avLst/>
              <a:gdLst>
                <a:gd name="T0" fmla="*/ 3 w 14"/>
                <a:gd name="T1" fmla="*/ 0 h 23"/>
                <a:gd name="T2" fmla="*/ 3 w 14"/>
                <a:gd name="T3" fmla="*/ 0 h 23"/>
                <a:gd name="T4" fmla="*/ 2 w 14"/>
                <a:gd name="T5" fmla="*/ 0 h 23"/>
                <a:gd name="T6" fmla="*/ 2 w 14"/>
                <a:gd name="T7" fmla="*/ 0 h 23"/>
                <a:gd name="T8" fmla="*/ 2 w 14"/>
                <a:gd name="T9" fmla="*/ 2 h 23"/>
                <a:gd name="T10" fmla="*/ 0 w 14"/>
                <a:gd name="T11" fmla="*/ 4 h 23"/>
                <a:gd name="T12" fmla="*/ 0 w 14"/>
                <a:gd name="T13" fmla="*/ 4 h 23"/>
                <a:gd name="T14" fmla="*/ 2 w 14"/>
                <a:gd name="T15" fmla="*/ 5 h 23"/>
                <a:gd name="T16" fmla="*/ 2 w 14"/>
                <a:gd name="T17" fmla="*/ 5 h 23"/>
                <a:gd name="T18" fmla="*/ 12 w 14"/>
                <a:gd name="T19" fmla="*/ 23 h 23"/>
                <a:gd name="T20" fmla="*/ 12 w 14"/>
                <a:gd name="T21" fmla="*/ 23 h 23"/>
                <a:gd name="T22" fmla="*/ 14 w 14"/>
                <a:gd name="T23" fmla="*/ 23 h 23"/>
                <a:gd name="T24" fmla="*/ 14 w 14"/>
                <a:gd name="T25" fmla="*/ 23 h 23"/>
                <a:gd name="T26" fmla="*/ 14 w 14"/>
                <a:gd name="T27" fmla="*/ 21 h 23"/>
                <a:gd name="T28" fmla="*/ 14 w 14"/>
                <a:gd name="T29" fmla="*/ 21 h 23"/>
                <a:gd name="T30" fmla="*/ 14 w 14"/>
                <a:gd name="T31" fmla="*/ 19 h 23"/>
                <a:gd name="T32" fmla="*/ 14 w 14"/>
                <a:gd name="T33" fmla="*/ 19 h 23"/>
                <a:gd name="T34" fmla="*/ 14 w 14"/>
                <a:gd name="T35" fmla="*/ 17 h 23"/>
                <a:gd name="T36" fmla="*/ 3 w 14"/>
                <a:gd name="T37" fmla="*/ 0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4" h="23">
                  <a:moveTo>
                    <a:pt x="3" y="0"/>
                  </a:moveTo>
                  <a:lnTo>
                    <a:pt x="3" y="0"/>
                  </a:lnTo>
                  <a:lnTo>
                    <a:pt x="2" y="0"/>
                  </a:lnTo>
                  <a:lnTo>
                    <a:pt x="2" y="0"/>
                  </a:lnTo>
                  <a:lnTo>
                    <a:pt x="2" y="2"/>
                  </a:lnTo>
                  <a:lnTo>
                    <a:pt x="0" y="4"/>
                  </a:lnTo>
                  <a:lnTo>
                    <a:pt x="0" y="4"/>
                  </a:lnTo>
                  <a:lnTo>
                    <a:pt x="2" y="5"/>
                  </a:lnTo>
                  <a:lnTo>
                    <a:pt x="2" y="5"/>
                  </a:lnTo>
                  <a:lnTo>
                    <a:pt x="12" y="23"/>
                  </a:lnTo>
                  <a:lnTo>
                    <a:pt x="12" y="23"/>
                  </a:lnTo>
                  <a:lnTo>
                    <a:pt x="14" y="23"/>
                  </a:lnTo>
                  <a:lnTo>
                    <a:pt x="14" y="23"/>
                  </a:lnTo>
                  <a:lnTo>
                    <a:pt x="14" y="21"/>
                  </a:lnTo>
                  <a:lnTo>
                    <a:pt x="14" y="21"/>
                  </a:lnTo>
                  <a:lnTo>
                    <a:pt x="14" y="19"/>
                  </a:lnTo>
                  <a:lnTo>
                    <a:pt x="14" y="19"/>
                  </a:lnTo>
                  <a:lnTo>
                    <a:pt x="14" y="17"/>
                  </a:lnTo>
                  <a:lnTo>
                    <a:pt x="3"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89407" name="Freeform 319"/>
            <p:cNvSpPr>
              <a:spLocks/>
            </p:cNvSpPr>
            <p:nvPr/>
          </p:nvSpPr>
          <p:spPr bwMode="auto">
            <a:xfrm>
              <a:off x="2131" y="3188"/>
              <a:ext cx="6" cy="11"/>
            </a:xfrm>
            <a:custGeom>
              <a:avLst/>
              <a:gdLst>
                <a:gd name="T0" fmla="*/ 2 w 14"/>
                <a:gd name="T1" fmla="*/ 0 h 23"/>
                <a:gd name="T2" fmla="*/ 2 w 14"/>
                <a:gd name="T3" fmla="*/ 0 h 23"/>
                <a:gd name="T4" fmla="*/ 2 w 14"/>
                <a:gd name="T5" fmla="*/ 0 h 23"/>
                <a:gd name="T6" fmla="*/ 0 w 14"/>
                <a:gd name="T7" fmla="*/ 0 h 23"/>
                <a:gd name="T8" fmla="*/ 0 w 14"/>
                <a:gd name="T9" fmla="*/ 2 h 23"/>
                <a:gd name="T10" fmla="*/ 0 w 14"/>
                <a:gd name="T11" fmla="*/ 4 h 23"/>
                <a:gd name="T12" fmla="*/ 0 w 14"/>
                <a:gd name="T13" fmla="*/ 4 h 23"/>
                <a:gd name="T14" fmla="*/ 0 w 14"/>
                <a:gd name="T15" fmla="*/ 6 h 23"/>
                <a:gd name="T16" fmla="*/ 0 w 14"/>
                <a:gd name="T17" fmla="*/ 7 h 23"/>
                <a:gd name="T18" fmla="*/ 12 w 14"/>
                <a:gd name="T19" fmla="*/ 23 h 23"/>
                <a:gd name="T20" fmla="*/ 12 w 14"/>
                <a:gd name="T21" fmla="*/ 23 h 23"/>
                <a:gd name="T22" fmla="*/ 12 w 14"/>
                <a:gd name="T23" fmla="*/ 23 h 23"/>
                <a:gd name="T24" fmla="*/ 14 w 14"/>
                <a:gd name="T25" fmla="*/ 23 h 23"/>
                <a:gd name="T26" fmla="*/ 14 w 14"/>
                <a:gd name="T27" fmla="*/ 21 h 23"/>
                <a:gd name="T28" fmla="*/ 14 w 14"/>
                <a:gd name="T29" fmla="*/ 21 h 23"/>
                <a:gd name="T30" fmla="*/ 14 w 14"/>
                <a:gd name="T31" fmla="*/ 19 h 23"/>
                <a:gd name="T32" fmla="*/ 14 w 14"/>
                <a:gd name="T33" fmla="*/ 18 h 23"/>
                <a:gd name="T34" fmla="*/ 14 w 14"/>
                <a:gd name="T35" fmla="*/ 18 h 23"/>
                <a:gd name="T36" fmla="*/ 2 w 14"/>
                <a:gd name="T37" fmla="*/ 0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4" h="23">
                  <a:moveTo>
                    <a:pt x="2" y="0"/>
                  </a:moveTo>
                  <a:lnTo>
                    <a:pt x="2" y="0"/>
                  </a:lnTo>
                  <a:lnTo>
                    <a:pt x="2" y="0"/>
                  </a:lnTo>
                  <a:lnTo>
                    <a:pt x="0" y="0"/>
                  </a:lnTo>
                  <a:lnTo>
                    <a:pt x="0" y="2"/>
                  </a:lnTo>
                  <a:lnTo>
                    <a:pt x="0" y="4"/>
                  </a:lnTo>
                  <a:lnTo>
                    <a:pt x="0" y="4"/>
                  </a:lnTo>
                  <a:lnTo>
                    <a:pt x="0" y="6"/>
                  </a:lnTo>
                  <a:lnTo>
                    <a:pt x="0" y="7"/>
                  </a:lnTo>
                  <a:lnTo>
                    <a:pt x="12" y="23"/>
                  </a:lnTo>
                  <a:lnTo>
                    <a:pt x="12" y="23"/>
                  </a:lnTo>
                  <a:lnTo>
                    <a:pt x="12" y="23"/>
                  </a:lnTo>
                  <a:lnTo>
                    <a:pt x="14" y="23"/>
                  </a:lnTo>
                  <a:lnTo>
                    <a:pt x="14" y="21"/>
                  </a:lnTo>
                  <a:lnTo>
                    <a:pt x="14" y="21"/>
                  </a:lnTo>
                  <a:lnTo>
                    <a:pt x="14" y="19"/>
                  </a:lnTo>
                  <a:lnTo>
                    <a:pt x="14" y="18"/>
                  </a:lnTo>
                  <a:lnTo>
                    <a:pt x="14" y="18"/>
                  </a:lnTo>
                  <a:lnTo>
                    <a:pt x="2"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89408" name="Freeform 320"/>
            <p:cNvSpPr>
              <a:spLocks/>
            </p:cNvSpPr>
            <p:nvPr/>
          </p:nvSpPr>
          <p:spPr bwMode="auto">
            <a:xfrm>
              <a:off x="2140" y="3202"/>
              <a:ext cx="7" cy="12"/>
            </a:xfrm>
            <a:custGeom>
              <a:avLst/>
              <a:gdLst>
                <a:gd name="T0" fmla="*/ 2 w 14"/>
                <a:gd name="T1" fmla="*/ 0 h 22"/>
                <a:gd name="T2" fmla="*/ 2 w 14"/>
                <a:gd name="T3" fmla="*/ 0 h 22"/>
                <a:gd name="T4" fmla="*/ 0 w 14"/>
                <a:gd name="T5" fmla="*/ 0 h 22"/>
                <a:gd name="T6" fmla="*/ 0 w 14"/>
                <a:gd name="T7" fmla="*/ 0 h 22"/>
                <a:gd name="T8" fmla="*/ 0 w 14"/>
                <a:gd name="T9" fmla="*/ 1 h 22"/>
                <a:gd name="T10" fmla="*/ 0 w 14"/>
                <a:gd name="T11" fmla="*/ 1 h 22"/>
                <a:gd name="T12" fmla="*/ 0 w 14"/>
                <a:gd name="T13" fmla="*/ 3 h 22"/>
                <a:gd name="T14" fmla="*/ 0 w 14"/>
                <a:gd name="T15" fmla="*/ 5 h 22"/>
                <a:gd name="T16" fmla="*/ 0 w 14"/>
                <a:gd name="T17" fmla="*/ 5 h 22"/>
                <a:gd name="T18" fmla="*/ 11 w 14"/>
                <a:gd name="T19" fmla="*/ 22 h 22"/>
                <a:gd name="T20" fmla="*/ 11 w 14"/>
                <a:gd name="T21" fmla="*/ 22 h 22"/>
                <a:gd name="T22" fmla="*/ 12 w 14"/>
                <a:gd name="T23" fmla="*/ 22 h 22"/>
                <a:gd name="T24" fmla="*/ 12 w 14"/>
                <a:gd name="T25" fmla="*/ 22 h 22"/>
                <a:gd name="T26" fmla="*/ 12 w 14"/>
                <a:gd name="T27" fmla="*/ 20 h 22"/>
                <a:gd name="T28" fmla="*/ 14 w 14"/>
                <a:gd name="T29" fmla="*/ 20 h 22"/>
                <a:gd name="T30" fmla="*/ 14 w 14"/>
                <a:gd name="T31" fmla="*/ 19 h 22"/>
                <a:gd name="T32" fmla="*/ 12 w 14"/>
                <a:gd name="T33" fmla="*/ 17 h 22"/>
                <a:gd name="T34" fmla="*/ 12 w 14"/>
                <a:gd name="T35" fmla="*/ 17 h 22"/>
                <a:gd name="T36" fmla="*/ 2 w 14"/>
                <a:gd name="T37" fmla="*/ 0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4" h="22">
                  <a:moveTo>
                    <a:pt x="2" y="0"/>
                  </a:moveTo>
                  <a:lnTo>
                    <a:pt x="2" y="0"/>
                  </a:lnTo>
                  <a:lnTo>
                    <a:pt x="0" y="0"/>
                  </a:lnTo>
                  <a:lnTo>
                    <a:pt x="0" y="0"/>
                  </a:lnTo>
                  <a:lnTo>
                    <a:pt x="0" y="1"/>
                  </a:lnTo>
                  <a:lnTo>
                    <a:pt x="0" y="1"/>
                  </a:lnTo>
                  <a:lnTo>
                    <a:pt x="0" y="3"/>
                  </a:lnTo>
                  <a:lnTo>
                    <a:pt x="0" y="5"/>
                  </a:lnTo>
                  <a:lnTo>
                    <a:pt x="0" y="5"/>
                  </a:lnTo>
                  <a:lnTo>
                    <a:pt x="11" y="22"/>
                  </a:lnTo>
                  <a:lnTo>
                    <a:pt x="11" y="22"/>
                  </a:lnTo>
                  <a:lnTo>
                    <a:pt x="12" y="22"/>
                  </a:lnTo>
                  <a:lnTo>
                    <a:pt x="12" y="22"/>
                  </a:lnTo>
                  <a:lnTo>
                    <a:pt x="12" y="20"/>
                  </a:lnTo>
                  <a:lnTo>
                    <a:pt x="14" y="20"/>
                  </a:lnTo>
                  <a:lnTo>
                    <a:pt x="14" y="19"/>
                  </a:lnTo>
                  <a:lnTo>
                    <a:pt x="12" y="17"/>
                  </a:lnTo>
                  <a:lnTo>
                    <a:pt x="12" y="17"/>
                  </a:lnTo>
                  <a:lnTo>
                    <a:pt x="2"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89409" name="Freeform 321"/>
            <p:cNvSpPr>
              <a:spLocks/>
            </p:cNvSpPr>
            <p:nvPr/>
          </p:nvSpPr>
          <p:spPr bwMode="auto">
            <a:xfrm>
              <a:off x="2149" y="3216"/>
              <a:ext cx="7" cy="12"/>
            </a:xfrm>
            <a:custGeom>
              <a:avLst/>
              <a:gdLst>
                <a:gd name="T0" fmla="*/ 1 w 14"/>
                <a:gd name="T1" fmla="*/ 2 h 24"/>
                <a:gd name="T2" fmla="*/ 1 w 14"/>
                <a:gd name="T3" fmla="*/ 0 h 24"/>
                <a:gd name="T4" fmla="*/ 1 w 14"/>
                <a:gd name="T5" fmla="*/ 0 h 24"/>
                <a:gd name="T6" fmla="*/ 0 w 14"/>
                <a:gd name="T7" fmla="*/ 2 h 24"/>
                <a:gd name="T8" fmla="*/ 0 w 14"/>
                <a:gd name="T9" fmla="*/ 4 h 24"/>
                <a:gd name="T10" fmla="*/ 0 w 14"/>
                <a:gd name="T11" fmla="*/ 4 h 24"/>
                <a:gd name="T12" fmla="*/ 0 w 14"/>
                <a:gd name="T13" fmla="*/ 5 h 24"/>
                <a:gd name="T14" fmla="*/ 0 w 14"/>
                <a:gd name="T15" fmla="*/ 7 h 24"/>
                <a:gd name="T16" fmla="*/ 0 w 14"/>
                <a:gd name="T17" fmla="*/ 7 h 24"/>
                <a:gd name="T18" fmla="*/ 12 w 14"/>
                <a:gd name="T19" fmla="*/ 24 h 24"/>
                <a:gd name="T20" fmla="*/ 12 w 14"/>
                <a:gd name="T21" fmla="*/ 24 h 24"/>
                <a:gd name="T22" fmla="*/ 12 w 14"/>
                <a:gd name="T23" fmla="*/ 24 h 24"/>
                <a:gd name="T24" fmla="*/ 14 w 14"/>
                <a:gd name="T25" fmla="*/ 24 h 24"/>
                <a:gd name="T26" fmla="*/ 14 w 14"/>
                <a:gd name="T27" fmla="*/ 23 h 24"/>
                <a:gd name="T28" fmla="*/ 14 w 14"/>
                <a:gd name="T29" fmla="*/ 21 h 24"/>
                <a:gd name="T30" fmla="*/ 14 w 14"/>
                <a:gd name="T31" fmla="*/ 21 h 24"/>
                <a:gd name="T32" fmla="*/ 14 w 14"/>
                <a:gd name="T33" fmla="*/ 19 h 24"/>
                <a:gd name="T34" fmla="*/ 14 w 14"/>
                <a:gd name="T35" fmla="*/ 18 h 24"/>
                <a:gd name="T36" fmla="*/ 1 w 14"/>
                <a:gd name="T37" fmla="*/ 2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4" h="24">
                  <a:moveTo>
                    <a:pt x="1" y="2"/>
                  </a:moveTo>
                  <a:lnTo>
                    <a:pt x="1" y="0"/>
                  </a:lnTo>
                  <a:lnTo>
                    <a:pt x="1" y="0"/>
                  </a:lnTo>
                  <a:lnTo>
                    <a:pt x="0" y="2"/>
                  </a:lnTo>
                  <a:lnTo>
                    <a:pt x="0" y="4"/>
                  </a:lnTo>
                  <a:lnTo>
                    <a:pt x="0" y="4"/>
                  </a:lnTo>
                  <a:lnTo>
                    <a:pt x="0" y="5"/>
                  </a:lnTo>
                  <a:lnTo>
                    <a:pt x="0" y="7"/>
                  </a:lnTo>
                  <a:lnTo>
                    <a:pt x="0" y="7"/>
                  </a:lnTo>
                  <a:lnTo>
                    <a:pt x="12" y="24"/>
                  </a:lnTo>
                  <a:lnTo>
                    <a:pt x="12" y="24"/>
                  </a:lnTo>
                  <a:lnTo>
                    <a:pt x="12" y="24"/>
                  </a:lnTo>
                  <a:lnTo>
                    <a:pt x="14" y="24"/>
                  </a:lnTo>
                  <a:lnTo>
                    <a:pt x="14" y="23"/>
                  </a:lnTo>
                  <a:lnTo>
                    <a:pt x="14" y="21"/>
                  </a:lnTo>
                  <a:lnTo>
                    <a:pt x="14" y="21"/>
                  </a:lnTo>
                  <a:lnTo>
                    <a:pt x="14" y="19"/>
                  </a:lnTo>
                  <a:lnTo>
                    <a:pt x="14" y="18"/>
                  </a:lnTo>
                  <a:lnTo>
                    <a:pt x="1" y="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89410" name="Freeform 322"/>
            <p:cNvSpPr>
              <a:spLocks/>
            </p:cNvSpPr>
            <p:nvPr/>
          </p:nvSpPr>
          <p:spPr bwMode="auto">
            <a:xfrm>
              <a:off x="2158" y="3232"/>
              <a:ext cx="7" cy="10"/>
            </a:xfrm>
            <a:custGeom>
              <a:avLst/>
              <a:gdLst>
                <a:gd name="T0" fmla="*/ 2 w 12"/>
                <a:gd name="T1" fmla="*/ 0 h 21"/>
                <a:gd name="T2" fmla="*/ 2 w 12"/>
                <a:gd name="T3" fmla="*/ 0 h 21"/>
                <a:gd name="T4" fmla="*/ 2 w 12"/>
                <a:gd name="T5" fmla="*/ 0 h 21"/>
                <a:gd name="T6" fmla="*/ 0 w 12"/>
                <a:gd name="T7" fmla="*/ 0 h 21"/>
                <a:gd name="T8" fmla="*/ 0 w 12"/>
                <a:gd name="T9" fmla="*/ 0 h 21"/>
                <a:gd name="T10" fmla="*/ 0 w 12"/>
                <a:gd name="T11" fmla="*/ 2 h 21"/>
                <a:gd name="T12" fmla="*/ 0 w 12"/>
                <a:gd name="T13" fmla="*/ 2 h 21"/>
                <a:gd name="T14" fmla="*/ 0 w 12"/>
                <a:gd name="T15" fmla="*/ 4 h 21"/>
                <a:gd name="T16" fmla="*/ 0 w 12"/>
                <a:gd name="T17" fmla="*/ 5 h 21"/>
                <a:gd name="T18" fmla="*/ 10 w 12"/>
                <a:gd name="T19" fmla="*/ 21 h 21"/>
                <a:gd name="T20" fmla="*/ 12 w 12"/>
                <a:gd name="T21" fmla="*/ 21 h 21"/>
                <a:gd name="T22" fmla="*/ 12 w 12"/>
                <a:gd name="T23" fmla="*/ 21 h 21"/>
                <a:gd name="T24" fmla="*/ 12 w 12"/>
                <a:gd name="T25" fmla="*/ 21 h 21"/>
                <a:gd name="T26" fmla="*/ 12 w 12"/>
                <a:gd name="T27" fmla="*/ 21 h 21"/>
                <a:gd name="T28" fmla="*/ 12 w 12"/>
                <a:gd name="T29" fmla="*/ 19 h 21"/>
                <a:gd name="T30" fmla="*/ 12 w 12"/>
                <a:gd name="T31" fmla="*/ 19 h 21"/>
                <a:gd name="T32" fmla="*/ 12 w 12"/>
                <a:gd name="T33" fmla="*/ 17 h 21"/>
                <a:gd name="T34" fmla="*/ 12 w 12"/>
                <a:gd name="T35" fmla="*/ 17 h 21"/>
                <a:gd name="T36" fmla="*/ 2 w 12"/>
                <a:gd name="T37" fmla="*/ 0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2" h="21">
                  <a:moveTo>
                    <a:pt x="2" y="0"/>
                  </a:moveTo>
                  <a:lnTo>
                    <a:pt x="2" y="0"/>
                  </a:lnTo>
                  <a:lnTo>
                    <a:pt x="2" y="0"/>
                  </a:lnTo>
                  <a:lnTo>
                    <a:pt x="0" y="0"/>
                  </a:lnTo>
                  <a:lnTo>
                    <a:pt x="0" y="0"/>
                  </a:lnTo>
                  <a:lnTo>
                    <a:pt x="0" y="2"/>
                  </a:lnTo>
                  <a:lnTo>
                    <a:pt x="0" y="2"/>
                  </a:lnTo>
                  <a:lnTo>
                    <a:pt x="0" y="4"/>
                  </a:lnTo>
                  <a:lnTo>
                    <a:pt x="0" y="5"/>
                  </a:lnTo>
                  <a:lnTo>
                    <a:pt x="10" y="21"/>
                  </a:lnTo>
                  <a:lnTo>
                    <a:pt x="12" y="21"/>
                  </a:lnTo>
                  <a:lnTo>
                    <a:pt x="12" y="21"/>
                  </a:lnTo>
                  <a:lnTo>
                    <a:pt x="12" y="21"/>
                  </a:lnTo>
                  <a:lnTo>
                    <a:pt x="12" y="21"/>
                  </a:lnTo>
                  <a:lnTo>
                    <a:pt x="12" y="19"/>
                  </a:lnTo>
                  <a:lnTo>
                    <a:pt x="12" y="19"/>
                  </a:lnTo>
                  <a:lnTo>
                    <a:pt x="12" y="17"/>
                  </a:lnTo>
                  <a:lnTo>
                    <a:pt x="12" y="17"/>
                  </a:lnTo>
                  <a:lnTo>
                    <a:pt x="2"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89411" name="Freeform 323"/>
            <p:cNvSpPr>
              <a:spLocks/>
            </p:cNvSpPr>
            <p:nvPr/>
          </p:nvSpPr>
          <p:spPr bwMode="auto">
            <a:xfrm>
              <a:off x="2167" y="3245"/>
              <a:ext cx="7" cy="12"/>
            </a:xfrm>
            <a:custGeom>
              <a:avLst/>
              <a:gdLst>
                <a:gd name="T0" fmla="*/ 4 w 14"/>
                <a:gd name="T1" fmla="*/ 2 h 24"/>
                <a:gd name="T2" fmla="*/ 2 w 14"/>
                <a:gd name="T3" fmla="*/ 0 h 24"/>
                <a:gd name="T4" fmla="*/ 2 w 14"/>
                <a:gd name="T5" fmla="*/ 0 h 24"/>
                <a:gd name="T6" fmla="*/ 2 w 14"/>
                <a:gd name="T7" fmla="*/ 2 h 24"/>
                <a:gd name="T8" fmla="*/ 0 w 14"/>
                <a:gd name="T9" fmla="*/ 3 h 24"/>
                <a:gd name="T10" fmla="*/ 0 w 14"/>
                <a:gd name="T11" fmla="*/ 3 h 24"/>
                <a:gd name="T12" fmla="*/ 0 w 14"/>
                <a:gd name="T13" fmla="*/ 5 h 24"/>
                <a:gd name="T14" fmla="*/ 0 w 14"/>
                <a:gd name="T15" fmla="*/ 5 h 24"/>
                <a:gd name="T16" fmla="*/ 2 w 14"/>
                <a:gd name="T17" fmla="*/ 7 h 24"/>
                <a:gd name="T18" fmla="*/ 12 w 14"/>
                <a:gd name="T19" fmla="*/ 22 h 24"/>
                <a:gd name="T20" fmla="*/ 12 w 14"/>
                <a:gd name="T21" fmla="*/ 24 h 24"/>
                <a:gd name="T22" fmla="*/ 12 w 14"/>
                <a:gd name="T23" fmla="*/ 24 h 24"/>
                <a:gd name="T24" fmla="*/ 14 w 14"/>
                <a:gd name="T25" fmla="*/ 22 h 24"/>
                <a:gd name="T26" fmla="*/ 14 w 14"/>
                <a:gd name="T27" fmla="*/ 22 h 24"/>
                <a:gd name="T28" fmla="*/ 14 w 14"/>
                <a:gd name="T29" fmla="*/ 20 h 24"/>
                <a:gd name="T30" fmla="*/ 14 w 14"/>
                <a:gd name="T31" fmla="*/ 19 h 24"/>
                <a:gd name="T32" fmla="*/ 14 w 14"/>
                <a:gd name="T33" fmla="*/ 19 h 24"/>
                <a:gd name="T34" fmla="*/ 14 w 14"/>
                <a:gd name="T35" fmla="*/ 17 h 24"/>
                <a:gd name="T36" fmla="*/ 4 w 14"/>
                <a:gd name="T37" fmla="*/ 2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4" h="24">
                  <a:moveTo>
                    <a:pt x="4" y="2"/>
                  </a:moveTo>
                  <a:lnTo>
                    <a:pt x="2" y="0"/>
                  </a:lnTo>
                  <a:lnTo>
                    <a:pt x="2" y="0"/>
                  </a:lnTo>
                  <a:lnTo>
                    <a:pt x="2" y="2"/>
                  </a:lnTo>
                  <a:lnTo>
                    <a:pt x="0" y="3"/>
                  </a:lnTo>
                  <a:lnTo>
                    <a:pt x="0" y="3"/>
                  </a:lnTo>
                  <a:lnTo>
                    <a:pt x="0" y="5"/>
                  </a:lnTo>
                  <a:lnTo>
                    <a:pt x="0" y="5"/>
                  </a:lnTo>
                  <a:lnTo>
                    <a:pt x="2" y="7"/>
                  </a:lnTo>
                  <a:lnTo>
                    <a:pt x="12" y="22"/>
                  </a:lnTo>
                  <a:lnTo>
                    <a:pt x="12" y="24"/>
                  </a:lnTo>
                  <a:lnTo>
                    <a:pt x="12" y="24"/>
                  </a:lnTo>
                  <a:lnTo>
                    <a:pt x="14" y="22"/>
                  </a:lnTo>
                  <a:lnTo>
                    <a:pt x="14" y="22"/>
                  </a:lnTo>
                  <a:lnTo>
                    <a:pt x="14" y="20"/>
                  </a:lnTo>
                  <a:lnTo>
                    <a:pt x="14" y="19"/>
                  </a:lnTo>
                  <a:lnTo>
                    <a:pt x="14" y="19"/>
                  </a:lnTo>
                  <a:lnTo>
                    <a:pt x="14" y="17"/>
                  </a:lnTo>
                  <a:lnTo>
                    <a:pt x="4" y="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89412" name="Freeform 324"/>
            <p:cNvSpPr>
              <a:spLocks/>
            </p:cNvSpPr>
            <p:nvPr/>
          </p:nvSpPr>
          <p:spPr bwMode="auto">
            <a:xfrm>
              <a:off x="2177" y="3260"/>
              <a:ext cx="7" cy="12"/>
            </a:xfrm>
            <a:custGeom>
              <a:avLst/>
              <a:gdLst>
                <a:gd name="T0" fmla="*/ 2 w 14"/>
                <a:gd name="T1" fmla="*/ 0 h 24"/>
                <a:gd name="T2" fmla="*/ 2 w 14"/>
                <a:gd name="T3" fmla="*/ 0 h 24"/>
                <a:gd name="T4" fmla="*/ 0 w 14"/>
                <a:gd name="T5" fmla="*/ 0 h 24"/>
                <a:gd name="T6" fmla="*/ 0 w 14"/>
                <a:gd name="T7" fmla="*/ 0 h 24"/>
                <a:gd name="T8" fmla="*/ 0 w 14"/>
                <a:gd name="T9" fmla="*/ 2 h 24"/>
                <a:gd name="T10" fmla="*/ 0 w 14"/>
                <a:gd name="T11" fmla="*/ 4 h 24"/>
                <a:gd name="T12" fmla="*/ 0 w 14"/>
                <a:gd name="T13" fmla="*/ 4 h 24"/>
                <a:gd name="T14" fmla="*/ 0 w 14"/>
                <a:gd name="T15" fmla="*/ 5 h 24"/>
                <a:gd name="T16" fmla="*/ 0 w 14"/>
                <a:gd name="T17" fmla="*/ 7 h 24"/>
                <a:gd name="T18" fmla="*/ 11 w 14"/>
                <a:gd name="T19" fmla="*/ 24 h 24"/>
                <a:gd name="T20" fmla="*/ 11 w 14"/>
                <a:gd name="T21" fmla="*/ 24 h 24"/>
                <a:gd name="T22" fmla="*/ 13 w 14"/>
                <a:gd name="T23" fmla="*/ 24 h 24"/>
                <a:gd name="T24" fmla="*/ 13 w 14"/>
                <a:gd name="T25" fmla="*/ 24 h 24"/>
                <a:gd name="T26" fmla="*/ 13 w 14"/>
                <a:gd name="T27" fmla="*/ 22 h 24"/>
                <a:gd name="T28" fmla="*/ 14 w 14"/>
                <a:gd name="T29" fmla="*/ 21 h 24"/>
                <a:gd name="T30" fmla="*/ 14 w 14"/>
                <a:gd name="T31" fmla="*/ 21 h 24"/>
                <a:gd name="T32" fmla="*/ 13 w 14"/>
                <a:gd name="T33" fmla="*/ 19 h 24"/>
                <a:gd name="T34" fmla="*/ 13 w 14"/>
                <a:gd name="T35" fmla="*/ 17 h 24"/>
                <a:gd name="T36" fmla="*/ 2 w 14"/>
                <a:gd name="T37" fmla="*/ 0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4" h="24">
                  <a:moveTo>
                    <a:pt x="2" y="0"/>
                  </a:moveTo>
                  <a:lnTo>
                    <a:pt x="2" y="0"/>
                  </a:lnTo>
                  <a:lnTo>
                    <a:pt x="0" y="0"/>
                  </a:lnTo>
                  <a:lnTo>
                    <a:pt x="0" y="0"/>
                  </a:lnTo>
                  <a:lnTo>
                    <a:pt x="0" y="2"/>
                  </a:lnTo>
                  <a:lnTo>
                    <a:pt x="0" y="4"/>
                  </a:lnTo>
                  <a:lnTo>
                    <a:pt x="0" y="4"/>
                  </a:lnTo>
                  <a:lnTo>
                    <a:pt x="0" y="5"/>
                  </a:lnTo>
                  <a:lnTo>
                    <a:pt x="0" y="7"/>
                  </a:lnTo>
                  <a:lnTo>
                    <a:pt x="11" y="24"/>
                  </a:lnTo>
                  <a:lnTo>
                    <a:pt x="11" y="24"/>
                  </a:lnTo>
                  <a:lnTo>
                    <a:pt x="13" y="24"/>
                  </a:lnTo>
                  <a:lnTo>
                    <a:pt x="13" y="24"/>
                  </a:lnTo>
                  <a:lnTo>
                    <a:pt x="13" y="22"/>
                  </a:lnTo>
                  <a:lnTo>
                    <a:pt x="14" y="21"/>
                  </a:lnTo>
                  <a:lnTo>
                    <a:pt x="14" y="21"/>
                  </a:lnTo>
                  <a:lnTo>
                    <a:pt x="13" y="19"/>
                  </a:lnTo>
                  <a:lnTo>
                    <a:pt x="13" y="17"/>
                  </a:lnTo>
                  <a:lnTo>
                    <a:pt x="2"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89413" name="Freeform 325"/>
            <p:cNvSpPr>
              <a:spLocks/>
            </p:cNvSpPr>
            <p:nvPr/>
          </p:nvSpPr>
          <p:spPr bwMode="auto">
            <a:xfrm>
              <a:off x="2185" y="3275"/>
              <a:ext cx="7" cy="11"/>
            </a:xfrm>
            <a:custGeom>
              <a:avLst/>
              <a:gdLst>
                <a:gd name="T0" fmla="*/ 3 w 14"/>
                <a:gd name="T1" fmla="*/ 2 h 23"/>
                <a:gd name="T2" fmla="*/ 2 w 14"/>
                <a:gd name="T3" fmla="*/ 0 h 23"/>
                <a:gd name="T4" fmla="*/ 2 w 14"/>
                <a:gd name="T5" fmla="*/ 0 h 23"/>
                <a:gd name="T6" fmla="*/ 2 w 14"/>
                <a:gd name="T7" fmla="*/ 2 h 23"/>
                <a:gd name="T8" fmla="*/ 0 w 14"/>
                <a:gd name="T9" fmla="*/ 2 h 23"/>
                <a:gd name="T10" fmla="*/ 0 w 14"/>
                <a:gd name="T11" fmla="*/ 4 h 23"/>
                <a:gd name="T12" fmla="*/ 0 w 14"/>
                <a:gd name="T13" fmla="*/ 5 h 23"/>
                <a:gd name="T14" fmla="*/ 0 w 14"/>
                <a:gd name="T15" fmla="*/ 5 h 23"/>
                <a:gd name="T16" fmla="*/ 2 w 14"/>
                <a:gd name="T17" fmla="*/ 7 h 23"/>
                <a:gd name="T18" fmla="*/ 12 w 14"/>
                <a:gd name="T19" fmla="*/ 23 h 23"/>
                <a:gd name="T20" fmla="*/ 12 w 14"/>
                <a:gd name="T21" fmla="*/ 23 h 23"/>
                <a:gd name="T22" fmla="*/ 12 w 14"/>
                <a:gd name="T23" fmla="*/ 23 h 23"/>
                <a:gd name="T24" fmla="*/ 14 w 14"/>
                <a:gd name="T25" fmla="*/ 23 h 23"/>
                <a:gd name="T26" fmla="*/ 14 w 14"/>
                <a:gd name="T27" fmla="*/ 21 h 23"/>
                <a:gd name="T28" fmla="*/ 14 w 14"/>
                <a:gd name="T29" fmla="*/ 21 h 23"/>
                <a:gd name="T30" fmla="*/ 14 w 14"/>
                <a:gd name="T31" fmla="*/ 19 h 23"/>
                <a:gd name="T32" fmla="*/ 14 w 14"/>
                <a:gd name="T33" fmla="*/ 18 h 23"/>
                <a:gd name="T34" fmla="*/ 14 w 14"/>
                <a:gd name="T35" fmla="*/ 18 h 23"/>
                <a:gd name="T36" fmla="*/ 3 w 14"/>
                <a:gd name="T37" fmla="*/ 2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4" h="23">
                  <a:moveTo>
                    <a:pt x="3" y="2"/>
                  </a:moveTo>
                  <a:lnTo>
                    <a:pt x="2" y="0"/>
                  </a:lnTo>
                  <a:lnTo>
                    <a:pt x="2" y="0"/>
                  </a:lnTo>
                  <a:lnTo>
                    <a:pt x="2" y="2"/>
                  </a:lnTo>
                  <a:lnTo>
                    <a:pt x="0" y="2"/>
                  </a:lnTo>
                  <a:lnTo>
                    <a:pt x="0" y="4"/>
                  </a:lnTo>
                  <a:lnTo>
                    <a:pt x="0" y="5"/>
                  </a:lnTo>
                  <a:lnTo>
                    <a:pt x="0" y="5"/>
                  </a:lnTo>
                  <a:lnTo>
                    <a:pt x="2" y="7"/>
                  </a:lnTo>
                  <a:lnTo>
                    <a:pt x="12" y="23"/>
                  </a:lnTo>
                  <a:lnTo>
                    <a:pt x="12" y="23"/>
                  </a:lnTo>
                  <a:lnTo>
                    <a:pt x="12" y="23"/>
                  </a:lnTo>
                  <a:lnTo>
                    <a:pt x="14" y="23"/>
                  </a:lnTo>
                  <a:lnTo>
                    <a:pt x="14" y="21"/>
                  </a:lnTo>
                  <a:lnTo>
                    <a:pt x="14" y="21"/>
                  </a:lnTo>
                  <a:lnTo>
                    <a:pt x="14" y="19"/>
                  </a:lnTo>
                  <a:lnTo>
                    <a:pt x="14" y="18"/>
                  </a:lnTo>
                  <a:lnTo>
                    <a:pt x="14" y="18"/>
                  </a:lnTo>
                  <a:lnTo>
                    <a:pt x="3" y="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89414" name="Freeform 326"/>
            <p:cNvSpPr>
              <a:spLocks/>
            </p:cNvSpPr>
            <p:nvPr/>
          </p:nvSpPr>
          <p:spPr bwMode="auto">
            <a:xfrm>
              <a:off x="2195" y="3289"/>
              <a:ext cx="7" cy="11"/>
            </a:xfrm>
            <a:custGeom>
              <a:avLst/>
              <a:gdLst>
                <a:gd name="T0" fmla="*/ 2 w 14"/>
                <a:gd name="T1" fmla="*/ 0 h 22"/>
                <a:gd name="T2" fmla="*/ 2 w 14"/>
                <a:gd name="T3" fmla="*/ 0 h 22"/>
                <a:gd name="T4" fmla="*/ 2 w 14"/>
                <a:gd name="T5" fmla="*/ 0 h 22"/>
                <a:gd name="T6" fmla="*/ 0 w 14"/>
                <a:gd name="T7" fmla="*/ 0 h 22"/>
                <a:gd name="T8" fmla="*/ 0 w 14"/>
                <a:gd name="T9" fmla="*/ 1 h 22"/>
                <a:gd name="T10" fmla="*/ 0 w 14"/>
                <a:gd name="T11" fmla="*/ 1 h 22"/>
                <a:gd name="T12" fmla="*/ 0 w 14"/>
                <a:gd name="T13" fmla="*/ 3 h 22"/>
                <a:gd name="T14" fmla="*/ 0 w 14"/>
                <a:gd name="T15" fmla="*/ 3 h 22"/>
                <a:gd name="T16" fmla="*/ 0 w 14"/>
                <a:gd name="T17" fmla="*/ 5 h 22"/>
                <a:gd name="T18" fmla="*/ 11 w 14"/>
                <a:gd name="T19" fmla="*/ 22 h 22"/>
                <a:gd name="T20" fmla="*/ 12 w 14"/>
                <a:gd name="T21" fmla="*/ 22 h 22"/>
                <a:gd name="T22" fmla="*/ 12 w 14"/>
                <a:gd name="T23" fmla="*/ 22 h 22"/>
                <a:gd name="T24" fmla="*/ 12 w 14"/>
                <a:gd name="T25" fmla="*/ 22 h 22"/>
                <a:gd name="T26" fmla="*/ 14 w 14"/>
                <a:gd name="T27" fmla="*/ 20 h 22"/>
                <a:gd name="T28" fmla="*/ 14 w 14"/>
                <a:gd name="T29" fmla="*/ 20 h 22"/>
                <a:gd name="T30" fmla="*/ 14 w 14"/>
                <a:gd name="T31" fmla="*/ 19 h 22"/>
                <a:gd name="T32" fmla="*/ 14 w 14"/>
                <a:gd name="T33" fmla="*/ 17 h 22"/>
                <a:gd name="T34" fmla="*/ 12 w 14"/>
                <a:gd name="T35" fmla="*/ 17 h 22"/>
                <a:gd name="T36" fmla="*/ 2 w 14"/>
                <a:gd name="T37" fmla="*/ 0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4" h="22">
                  <a:moveTo>
                    <a:pt x="2" y="0"/>
                  </a:moveTo>
                  <a:lnTo>
                    <a:pt x="2" y="0"/>
                  </a:lnTo>
                  <a:lnTo>
                    <a:pt x="2" y="0"/>
                  </a:lnTo>
                  <a:lnTo>
                    <a:pt x="0" y="0"/>
                  </a:lnTo>
                  <a:lnTo>
                    <a:pt x="0" y="1"/>
                  </a:lnTo>
                  <a:lnTo>
                    <a:pt x="0" y="1"/>
                  </a:lnTo>
                  <a:lnTo>
                    <a:pt x="0" y="3"/>
                  </a:lnTo>
                  <a:lnTo>
                    <a:pt x="0" y="3"/>
                  </a:lnTo>
                  <a:lnTo>
                    <a:pt x="0" y="5"/>
                  </a:lnTo>
                  <a:lnTo>
                    <a:pt x="11" y="22"/>
                  </a:lnTo>
                  <a:lnTo>
                    <a:pt x="12" y="22"/>
                  </a:lnTo>
                  <a:lnTo>
                    <a:pt x="12" y="22"/>
                  </a:lnTo>
                  <a:lnTo>
                    <a:pt x="12" y="22"/>
                  </a:lnTo>
                  <a:lnTo>
                    <a:pt x="14" y="20"/>
                  </a:lnTo>
                  <a:lnTo>
                    <a:pt x="14" y="20"/>
                  </a:lnTo>
                  <a:lnTo>
                    <a:pt x="14" y="19"/>
                  </a:lnTo>
                  <a:lnTo>
                    <a:pt x="14" y="17"/>
                  </a:lnTo>
                  <a:lnTo>
                    <a:pt x="12" y="17"/>
                  </a:lnTo>
                  <a:lnTo>
                    <a:pt x="2"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89415" name="Freeform 327"/>
            <p:cNvSpPr>
              <a:spLocks/>
            </p:cNvSpPr>
            <p:nvPr/>
          </p:nvSpPr>
          <p:spPr bwMode="auto">
            <a:xfrm>
              <a:off x="2204" y="3304"/>
              <a:ext cx="7" cy="11"/>
            </a:xfrm>
            <a:custGeom>
              <a:avLst/>
              <a:gdLst>
                <a:gd name="T0" fmla="*/ 3 w 13"/>
                <a:gd name="T1" fmla="*/ 0 h 22"/>
                <a:gd name="T2" fmla="*/ 3 w 13"/>
                <a:gd name="T3" fmla="*/ 0 h 22"/>
                <a:gd name="T4" fmla="*/ 1 w 13"/>
                <a:gd name="T5" fmla="*/ 0 h 22"/>
                <a:gd name="T6" fmla="*/ 1 w 13"/>
                <a:gd name="T7" fmla="*/ 0 h 22"/>
                <a:gd name="T8" fmla="*/ 0 w 13"/>
                <a:gd name="T9" fmla="*/ 2 h 22"/>
                <a:gd name="T10" fmla="*/ 0 w 13"/>
                <a:gd name="T11" fmla="*/ 3 h 22"/>
                <a:gd name="T12" fmla="*/ 0 w 13"/>
                <a:gd name="T13" fmla="*/ 3 h 22"/>
                <a:gd name="T14" fmla="*/ 0 w 13"/>
                <a:gd name="T15" fmla="*/ 5 h 22"/>
                <a:gd name="T16" fmla="*/ 1 w 13"/>
                <a:gd name="T17" fmla="*/ 5 h 22"/>
                <a:gd name="T18" fmla="*/ 12 w 13"/>
                <a:gd name="T19" fmla="*/ 22 h 22"/>
                <a:gd name="T20" fmla="*/ 12 w 13"/>
                <a:gd name="T21" fmla="*/ 22 h 22"/>
                <a:gd name="T22" fmla="*/ 12 w 13"/>
                <a:gd name="T23" fmla="*/ 22 h 22"/>
                <a:gd name="T24" fmla="*/ 13 w 13"/>
                <a:gd name="T25" fmla="*/ 22 h 22"/>
                <a:gd name="T26" fmla="*/ 13 w 13"/>
                <a:gd name="T27" fmla="*/ 21 h 22"/>
                <a:gd name="T28" fmla="*/ 13 w 13"/>
                <a:gd name="T29" fmla="*/ 19 h 22"/>
                <a:gd name="T30" fmla="*/ 13 w 13"/>
                <a:gd name="T31" fmla="*/ 19 h 22"/>
                <a:gd name="T32" fmla="*/ 13 w 13"/>
                <a:gd name="T33" fmla="*/ 17 h 22"/>
                <a:gd name="T34" fmla="*/ 13 w 13"/>
                <a:gd name="T35" fmla="*/ 17 h 22"/>
                <a:gd name="T36" fmla="*/ 3 w 13"/>
                <a:gd name="T37" fmla="*/ 0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3" h="22">
                  <a:moveTo>
                    <a:pt x="3" y="0"/>
                  </a:moveTo>
                  <a:lnTo>
                    <a:pt x="3" y="0"/>
                  </a:lnTo>
                  <a:lnTo>
                    <a:pt x="1" y="0"/>
                  </a:lnTo>
                  <a:lnTo>
                    <a:pt x="1" y="0"/>
                  </a:lnTo>
                  <a:lnTo>
                    <a:pt x="0" y="2"/>
                  </a:lnTo>
                  <a:lnTo>
                    <a:pt x="0" y="3"/>
                  </a:lnTo>
                  <a:lnTo>
                    <a:pt x="0" y="3"/>
                  </a:lnTo>
                  <a:lnTo>
                    <a:pt x="0" y="5"/>
                  </a:lnTo>
                  <a:lnTo>
                    <a:pt x="1" y="5"/>
                  </a:lnTo>
                  <a:lnTo>
                    <a:pt x="12" y="22"/>
                  </a:lnTo>
                  <a:lnTo>
                    <a:pt x="12" y="22"/>
                  </a:lnTo>
                  <a:lnTo>
                    <a:pt x="12" y="22"/>
                  </a:lnTo>
                  <a:lnTo>
                    <a:pt x="13" y="22"/>
                  </a:lnTo>
                  <a:lnTo>
                    <a:pt x="13" y="21"/>
                  </a:lnTo>
                  <a:lnTo>
                    <a:pt x="13" y="19"/>
                  </a:lnTo>
                  <a:lnTo>
                    <a:pt x="13" y="19"/>
                  </a:lnTo>
                  <a:lnTo>
                    <a:pt x="13" y="17"/>
                  </a:lnTo>
                  <a:lnTo>
                    <a:pt x="13" y="17"/>
                  </a:lnTo>
                  <a:lnTo>
                    <a:pt x="3"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89416" name="Freeform 328"/>
            <p:cNvSpPr>
              <a:spLocks/>
            </p:cNvSpPr>
            <p:nvPr/>
          </p:nvSpPr>
          <p:spPr bwMode="auto">
            <a:xfrm>
              <a:off x="2213" y="3319"/>
              <a:ext cx="7" cy="11"/>
            </a:xfrm>
            <a:custGeom>
              <a:avLst/>
              <a:gdLst>
                <a:gd name="T0" fmla="*/ 1 w 14"/>
                <a:gd name="T1" fmla="*/ 0 h 22"/>
                <a:gd name="T2" fmla="*/ 1 w 14"/>
                <a:gd name="T3" fmla="*/ 0 h 22"/>
                <a:gd name="T4" fmla="*/ 0 w 14"/>
                <a:gd name="T5" fmla="*/ 0 h 22"/>
                <a:gd name="T6" fmla="*/ 0 w 14"/>
                <a:gd name="T7" fmla="*/ 0 h 22"/>
                <a:gd name="T8" fmla="*/ 0 w 14"/>
                <a:gd name="T9" fmla="*/ 2 h 22"/>
                <a:gd name="T10" fmla="*/ 0 w 14"/>
                <a:gd name="T11" fmla="*/ 2 h 22"/>
                <a:gd name="T12" fmla="*/ 0 w 14"/>
                <a:gd name="T13" fmla="*/ 4 h 22"/>
                <a:gd name="T14" fmla="*/ 0 w 14"/>
                <a:gd name="T15" fmla="*/ 4 h 22"/>
                <a:gd name="T16" fmla="*/ 0 w 14"/>
                <a:gd name="T17" fmla="*/ 5 h 22"/>
                <a:gd name="T18" fmla="*/ 10 w 14"/>
                <a:gd name="T19" fmla="*/ 22 h 22"/>
                <a:gd name="T20" fmla="*/ 12 w 14"/>
                <a:gd name="T21" fmla="*/ 22 h 22"/>
                <a:gd name="T22" fmla="*/ 12 w 14"/>
                <a:gd name="T23" fmla="*/ 22 h 22"/>
                <a:gd name="T24" fmla="*/ 12 w 14"/>
                <a:gd name="T25" fmla="*/ 22 h 22"/>
                <a:gd name="T26" fmla="*/ 14 w 14"/>
                <a:gd name="T27" fmla="*/ 21 h 22"/>
                <a:gd name="T28" fmla="*/ 14 w 14"/>
                <a:gd name="T29" fmla="*/ 19 h 22"/>
                <a:gd name="T30" fmla="*/ 14 w 14"/>
                <a:gd name="T31" fmla="*/ 19 h 22"/>
                <a:gd name="T32" fmla="*/ 14 w 14"/>
                <a:gd name="T33" fmla="*/ 17 h 22"/>
                <a:gd name="T34" fmla="*/ 12 w 14"/>
                <a:gd name="T35" fmla="*/ 17 h 22"/>
                <a:gd name="T36" fmla="*/ 1 w 14"/>
                <a:gd name="T37" fmla="*/ 0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4" h="22">
                  <a:moveTo>
                    <a:pt x="1" y="0"/>
                  </a:moveTo>
                  <a:lnTo>
                    <a:pt x="1" y="0"/>
                  </a:lnTo>
                  <a:lnTo>
                    <a:pt x="0" y="0"/>
                  </a:lnTo>
                  <a:lnTo>
                    <a:pt x="0" y="0"/>
                  </a:lnTo>
                  <a:lnTo>
                    <a:pt x="0" y="2"/>
                  </a:lnTo>
                  <a:lnTo>
                    <a:pt x="0" y="2"/>
                  </a:lnTo>
                  <a:lnTo>
                    <a:pt x="0" y="4"/>
                  </a:lnTo>
                  <a:lnTo>
                    <a:pt x="0" y="4"/>
                  </a:lnTo>
                  <a:lnTo>
                    <a:pt x="0" y="5"/>
                  </a:lnTo>
                  <a:lnTo>
                    <a:pt x="10" y="22"/>
                  </a:lnTo>
                  <a:lnTo>
                    <a:pt x="12" y="22"/>
                  </a:lnTo>
                  <a:lnTo>
                    <a:pt x="12" y="22"/>
                  </a:lnTo>
                  <a:lnTo>
                    <a:pt x="12" y="22"/>
                  </a:lnTo>
                  <a:lnTo>
                    <a:pt x="14" y="21"/>
                  </a:lnTo>
                  <a:lnTo>
                    <a:pt x="14" y="19"/>
                  </a:lnTo>
                  <a:lnTo>
                    <a:pt x="14" y="19"/>
                  </a:lnTo>
                  <a:lnTo>
                    <a:pt x="14" y="17"/>
                  </a:lnTo>
                  <a:lnTo>
                    <a:pt x="12" y="17"/>
                  </a:lnTo>
                  <a:lnTo>
                    <a:pt x="1"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89417" name="Freeform 329"/>
            <p:cNvSpPr>
              <a:spLocks/>
            </p:cNvSpPr>
            <p:nvPr/>
          </p:nvSpPr>
          <p:spPr bwMode="auto">
            <a:xfrm>
              <a:off x="2222" y="3332"/>
              <a:ext cx="7" cy="12"/>
            </a:xfrm>
            <a:custGeom>
              <a:avLst/>
              <a:gdLst>
                <a:gd name="T0" fmla="*/ 4 w 14"/>
                <a:gd name="T1" fmla="*/ 1 h 24"/>
                <a:gd name="T2" fmla="*/ 4 w 14"/>
                <a:gd name="T3" fmla="*/ 0 h 24"/>
                <a:gd name="T4" fmla="*/ 2 w 14"/>
                <a:gd name="T5" fmla="*/ 0 h 24"/>
                <a:gd name="T6" fmla="*/ 2 w 14"/>
                <a:gd name="T7" fmla="*/ 1 h 24"/>
                <a:gd name="T8" fmla="*/ 2 w 14"/>
                <a:gd name="T9" fmla="*/ 3 h 24"/>
                <a:gd name="T10" fmla="*/ 0 w 14"/>
                <a:gd name="T11" fmla="*/ 3 h 24"/>
                <a:gd name="T12" fmla="*/ 0 w 14"/>
                <a:gd name="T13" fmla="*/ 5 h 24"/>
                <a:gd name="T14" fmla="*/ 2 w 14"/>
                <a:gd name="T15" fmla="*/ 5 h 24"/>
                <a:gd name="T16" fmla="*/ 2 w 14"/>
                <a:gd name="T17" fmla="*/ 7 h 24"/>
                <a:gd name="T18" fmla="*/ 12 w 14"/>
                <a:gd name="T19" fmla="*/ 22 h 24"/>
                <a:gd name="T20" fmla="*/ 12 w 14"/>
                <a:gd name="T21" fmla="*/ 24 h 24"/>
                <a:gd name="T22" fmla="*/ 14 w 14"/>
                <a:gd name="T23" fmla="*/ 24 h 24"/>
                <a:gd name="T24" fmla="*/ 14 w 14"/>
                <a:gd name="T25" fmla="*/ 22 h 24"/>
                <a:gd name="T26" fmla="*/ 14 w 14"/>
                <a:gd name="T27" fmla="*/ 22 h 24"/>
                <a:gd name="T28" fmla="*/ 14 w 14"/>
                <a:gd name="T29" fmla="*/ 20 h 24"/>
                <a:gd name="T30" fmla="*/ 14 w 14"/>
                <a:gd name="T31" fmla="*/ 20 h 24"/>
                <a:gd name="T32" fmla="*/ 14 w 14"/>
                <a:gd name="T33" fmla="*/ 19 h 24"/>
                <a:gd name="T34" fmla="*/ 14 w 14"/>
                <a:gd name="T35" fmla="*/ 17 h 24"/>
                <a:gd name="T36" fmla="*/ 4 w 14"/>
                <a:gd name="T37" fmla="*/ 1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4" h="24">
                  <a:moveTo>
                    <a:pt x="4" y="1"/>
                  </a:moveTo>
                  <a:lnTo>
                    <a:pt x="4" y="0"/>
                  </a:lnTo>
                  <a:lnTo>
                    <a:pt x="2" y="0"/>
                  </a:lnTo>
                  <a:lnTo>
                    <a:pt x="2" y="1"/>
                  </a:lnTo>
                  <a:lnTo>
                    <a:pt x="2" y="3"/>
                  </a:lnTo>
                  <a:lnTo>
                    <a:pt x="0" y="3"/>
                  </a:lnTo>
                  <a:lnTo>
                    <a:pt x="0" y="5"/>
                  </a:lnTo>
                  <a:lnTo>
                    <a:pt x="2" y="5"/>
                  </a:lnTo>
                  <a:lnTo>
                    <a:pt x="2" y="7"/>
                  </a:lnTo>
                  <a:lnTo>
                    <a:pt x="12" y="22"/>
                  </a:lnTo>
                  <a:lnTo>
                    <a:pt x="12" y="24"/>
                  </a:lnTo>
                  <a:lnTo>
                    <a:pt x="14" y="24"/>
                  </a:lnTo>
                  <a:lnTo>
                    <a:pt x="14" y="22"/>
                  </a:lnTo>
                  <a:lnTo>
                    <a:pt x="14" y="22"/>
                  </a:lnTo>
                  <a:lnTo>
                    <a:pt x="14" y="20"/>
                  </a:lnTo>
                  <a:lnTo>
                    <a:pt x="14" y="20"/>
                  </a:lnTo>
                  <a:lnTo>
                    <a:pt x="14" y="19"/>
                  </a:lnTo>
                  <a:lnTo>
                    <a:pt x="14" y="17"/>
                  </a:lnTo>
                  <a:lnTo>
                    <a:pt x="4" y="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89418" name="Freeform 330"/>
            <p:cNvSpPr>
              <a:spLocks/>
            </p:cNvSpPr>
            <p:nvPr/>
          </p:nvSpPr>
          <p:spPr bwMode="auto">
            <a:xfrm>
              <a:off x="2225" y="3333"/>
              <a:ext cx="20" cy="35"/>
            </a:xfrm>
            <a:custGeom>
              <a:avLst/>
              <a:gdLst>
                <a:gd name="T0" fmla="*/ 0 w 40"/>
                <a:gd name="T1" fmla="*/ 52 h 71"/>
                <a:gd name="T2" fmla="*/ 40 w 40"/>
                <a:gd name="T3" fmla="*/ 71 h 71"/>
                <a:gd name="T4" fmla="*/ 25 w 40"/>
                <a:gd name="T5" fmla="*/ 0 h 71"/>
                <a:gd name="T6" fmla="*/ 0 w 40"/>
                <a:gd name="T7" fmla="*/ 52 h 71"/>
              </a:gdLst>
              <a:ahLst/>
              <a:cxnLst>
                <a:cxn ang="0">
                  <a:pos x="T0" y="T1"/>
                </a:cxn>
                <a:cxn ang="0">
                  <a:pos x="T2" y="T3"/>
                </a:cxn>
                <a:cxn ang="0">
                  <a:pos x="T4" y="T5"/>
                </a:cxn>
                <a:cxn ang="0">
                  <a:pos x="T6" y="T7"/>
                </a:cxn>
              </a:cxnLst>
              <a:rect l="0" t="0" r="r" b="b"/>
              <a:pathLst>
                <a:path w="40" h="71">
                  <a:moveTo>
                    <a:pt x="0" y="52"/>
                  </a:moveTo>
                  <a:lnTo>
                    <a:pt x="40" y="71"/>
                  </a:lnTo>
                  <a:lnTo>
                    <a:pt x="25" y="0"/>
                  </a:lnTo>
                  <a:lnTo>
                    <a:pt x="0" y="5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89419" name="Freeform 331"/>
            <p:cNvSpPr>
              <a:spLocks/>
            </p:cNvSpPr>
            <p:nvPr/>
          </p:nvSpPr>
          <p:spPr bwMode="auto">
            <a:xfrm>
              <a:off x="1814" y="2298"/>
              <a:ext cx="19" cy="12"/>
            </a:xfrm>
            <a:custGeom>
              <a:avLst/>
              <a:gdLst>
                <a:gd name="T0" fmla="*/ 5 w 38"/>
                <a:gd name="T1" fmla="*/ 0 h 24"/>
                <a:gd name="T2" fmla="*/ 5 w 38"/>
                <a:gd name="T3" fmla="*/ 0 h 24"/>
                <a:gd name="T4" fmla="*/ 3 w 38"/>
                <a:gd name="T5" fmla="*/ 3 h 24"/>
                <a:gd name="T6" fmla="*/ 2 w 38"/>
                <a:gd name="T7" fmla="*/ 3 h 24"/>
                <a:gd name="T8" fmla="*/ 0 w 38"/>
                <a:gd name="T9" fmla="*/ 5 h 24"/>
                <a:gd name="T10" fmla="*/ 2 w 38"/>
                <a:gd name="T11" fmla="*/ 7 h 24"/>
                <a:gd name="T12" fmla="*/ 3 w 38"/>
                <a:gd name="T13" fmla="*/ 8 h 24"/>
                <a:gd name="T14" fmla="*/ 5 w 38"/>
                <a:gd name="T15" fmla="*/ 10 h 24"/>
                <a:gd name="T16" fmla="*/ 35 w 38"/>
                <a:gd name="T17" fmla="*/ 24 h 24"/>
                <a:gd name="T18" fmla="*/ 37 w 38"/>
                <a:gd name="T19" fmla="*/ 24 h 24"/>
                <a:gd name="T20" fmla="*/ 38 w 38"/>
                <a:gd name="T21" fmla="*/ 24 h 24"/>
                <a:gd name="T22" fmla="*/ 38 w 38"/>
                <a:gd name="T23" fmla="*/ 22 h 24"/>
                <a:gd name="T24" fmla="*/ 38 w 38"/>
                <a:gd name="T25" fmla="*/ 20 h 24"/>
                <a:gd name="T26" fmla="*/ 38 w 38"/>
                <a:gd name="T27" fmla="*/ 19 h 24"/>
                <a:gd name="T28" fmla="*/ 38 w 38"/>
                <a:gd name="T29" fmla="*/ 17 h 24"/>
                <a:gd name="T30" fmla="*/ 38 w 38"/>
                <a:gd name="T31" fmla="*/ 15 h 24"/>
                <a:gd name="T32" fmla="*/ 37 w 38"/>
                <a:gd name="T33" fmla="*/ 14 h 24"/>
                <a:gd name="T34" fmla="*/ 5 w 38"/>
                <a:gd name="T35" fmla="*/ 0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8" h="24">
                  <a:moveTo>
                    <a:pt x="5" y="0"/>
                  </a:moveTo>
                  <a:lnTo>
                    <a:pt x="5" y="0"/>
                  </a:lnTo>
                  <a:lnTo>
                    <a:pt x="3" y="3"/>
                  </a:lnTo>
                  <a:lnTo>
                    <a:pt x="2" y="3"/>
                  </a:lnTo>
                  <a:lnTo>
                    <a:pt x="0" y="5"/>
                  </a:lnTo>
                  <a:lnTo>
                    <a:pt x="2" y="7"/>
                  </a:lnTo>
                  <a:lnTo>
                    <a:pt x="3" y="8"/>
                  </a:lnTo>
                  <a:lnTo>
                    <a:pt x="5" y="10"/>
                  </a:lnTo>
                  <a:lnTo>
                    <a:pt x="35" y="24"/>
                  </a:lnTo>
                  <a:lnTo>
                    <a:pt x="37" y="24"/>
                  </a:lnTo>
                  <a:lnTo>
                    <a:pt x="38" y="24"/>
                  </a:lnTo>
                  <a:lnTo>
                    <a:pt x="38" y="22"/>
                  </a:lnTo>
                  <a:lnTo>
                    <a:pt x="38" y="20"/>
                  </a:lnTo>
                  <a:lnTo>
                    <a:pt x="38" y="19"/>
                  </a:lnTo>
                  <a:lnTo>
                    <a:pt x="38" y="17"/>
                  </a:lnTo>
                  <a:lnTo>
                    <a:pt x="38" y="15"/>
                  </a:lnTo>
                  <a:lnTo>
                    <a:pt x="37" y="14"/>
                  </a:lnTo>
                  <a:lnTo>
                    <a:pt x="5"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89420" name="Freeform 332"/>
            <p:cNvSpPr>
              <a:spLocks/>
            </p:cNvSpPr>
            <p:nvPr/>
          </p:nvSpPr>
          <p:spPr bwMode="auto">
            <a:xfrm>
              <a:off x="1841" y="2310"/>
              <a:ext cx="19" cy="11"/>
            </a:xfrm>
            <a:custGeom>
              <a:avLst/>
              <a:gdLst>
                <a:gd name="T0" fmla="*/ 5 w 38"/>
                <a:gd name="T1" fmla="*/ 0 h 22"/>
                <a:gd name="T2" fmla="*/ 3 w 38"/>
                <a:gd name="T3" fmla="*/ 0 h 22"/>
                <a:gd name="T4" fmla="*/ 2 w 38"/>
                <a:gd name="T5" fmla="*/ 0 h 22"/>
                <a:gd name="T6" fmla="*/ 0 w 38"/>
                <a:gd name="T7" fmla="*/ 2 h 22"/>
                <a:gd name="T8" fmla="*/ 0 w 38"/>
                <a:gd name="T9" fmla="*/ 3 h 22"/>
                <a:gd name="T10" fmla="*/ 0 w 38"/>
                <a:gd name="T11" fmla="*/ 5 h 22"/>
                <a:gd name="T12" fmla="*/ 0 w 38"/>
                <a:gd name="T13" fmla="*/ 7 h 22"/>
                <a:gd name="T14" fmla="*/ 2 w 38"/>
                <a:gd name="T15" fmla="*/ 8 h 22"/>
                <a:gd name="T16" fmla="*/ 3 w 38"/>
                <a:gd name="T17" fmla="*/ 8 h 22"/>
                <a:gd name="T18" fmla="*/ 35 w 38"/>
                <a:gd name="T19" fmla="*/ 22 h 22"/>
                <a:gd name="T20" fmla="*/ 37 w 38"/>
                <a:gd name="T21" fmla="*/ 22 h 22"/>
                <a:gd name="T22" fmla="*/ 38 w 38"/>
                <a:gd name="T23" fmla="*/ 22 h 22"/>
                <a:gd name="T24" fmla="*/ 38 w 38"/>
                <a:gd name="T25" fmla="*/ 22 h 22"/>
                <a:gd name="T26" fmla="*/ 38 w 38"/>
                <a:gd name="T27" fmla="*/ 21 h 22"/>
                <a:gd name="T28" fmla="*/ 38 w 38"/>
                <a:gd name="T29" fmla="*/ 19 h 22"/>
                <a:gd name="T30" fmla="*/ 38 w 38"/>
                <a:gd name="T31" fmla="*/ 17 h 22"/>
                <a:gd name="T32" fmla="*/ 38 w 38"/>
                <a:gd name="T33" fmla="*/ 15 h 22"/>
                <a:gd name="T34" fmla="*/ 37 w 38"/>
                <a:gd name="T35" fmla="*/ 14 h 22"/>
                <a:gd name="T36" fmla="*/ 5 w 38"/>
                <a:gd name="T37" fmla="*/ 0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8" h="22">
                  <a:moveTo>
                    <a:pt x="5" y="0"/>
                  </a:moveTo>
                  <a:lnTo>
                    <a:pt x="3" y="0"/>
                  </a:lnTo>
                  <a:lnTo>
                    <a:pt x="2" y="0"/>
                  </a:lnTo>
                  <a:lnTo>
                    <a:pt x="0" y="2"/>
                  </a:lnTo>
                  <a:lnTo>
                    <a:pt x="0" y="3"/>
                  </a:lnTo>
                  <a:lnTo>
                    <a:pt x="0" y="5"/>
                  </a:lnTo>
                  <a:lnTo>
                    <a:pt x="0" y="7"/>
                  </a:lnTo>
                  <a:lnTo>
                    <a:pt x="2" y="8"/>
                  </a:lnTo>
                  <a:lnTo>
                    <a:pt x="3" y="8"/>
                  </a:lnTo>
                  <a:lnTo>
                    <a:pt x="35" y="22"/>
                  </a:lnTo>
                  <a:lnTo>
                    <a:pt x="37" y="22"/>
                  </a:lnTo>
                  <a:lnTo>
                    <a:pt x="38" y="22"/>
                  </a:lnTo>
                  <a:lnTo>
                    <a:pt x="38" y="22"/>
                  </a:lnTo>
                  <a:lnTo>
                    <a:pt x="38" y="21"/>
                  </a:lnTo>
                  <a:lnTo>
                    <a:pt x="38" y="19"/>
                  </a:lnTo>
                  <a:lnTo>
                    <a:pt x="38" y="17"/>
                  </a:lnTo>
                  <a:lnTo>
                    <a:pt x="38" y="15"/>
                  </a:lnTo>
                  <a:lnTo>
                    <a:pt x="37" y="14"/>
                  </a:lnTo>
                  <a:lnTo>
                    <a:pt x="5"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89421" name="Freeform 333"/>
            <p:cNvSpPr>
              <a:spLocks/>
            </p:cNvSpPr>
            <p:nvPr/>
          </p:nvSpPr>
          <p:spPr bwMode="auto">
            <a:xfrm>
              <a:off x="1868" y="2322"/>
              <a:ext cx="20" cy="11"/>
            </a:xfrm>
            <a:custGeom>
              <a:avLst/>
              <a:gdLst>
                <a:gd name="T0" fmla="*/ 5 w 40"/>
                <a:gd name="T1" fmla="*/ 0 h 22"/>
                <a:gd name="T2" fmla="*/ 2 w 40"/>
                <a:gd name="T3" fmla="*/ 0 h 22"/>
                <a:gd name="T4" fmla="*/ 2 w 40"/>
                <a:gd name="T5" fmla="*/ 0 h 22"/>
                <a:gd name="T6" fmla="*/ 0 w 40"/>
                <a:gd name="T7" fmla="*/ 2 h 22"/>
                <a:gd name="T8" fmla="*/ 0 w 40"/>
                <a:gd name="T9" fmla="*/ 3 h 22"/>
                <a:gd name="T10" fmla="*/ 0 w 40"/>
                <a:gd name="T11" fmla="*/ 5 h 22"/>
                <a:gd name="T12" fmla="*/ 0 w 40"/>
                <a:gd name="T13" fmla="*/ 7 h 22"/>
                <a:gd name="T14" fmla="*/ 2 w 40"/>
                <a:gd name="T15" fmla="*/ 9 h 22"/>
                <a:gd name="T16" fmla="*/ 2 w 40"/>
                <a:gd name="T17" fmla="*/ 9 h 22"/>
                <a:gd name="T18" fmla="*/ 33 w 40"/>
                <a:gd name="T19" fmla="*/ 22 h 22"/>
                <a:gd name="T20" fmla="*/ 35 w 40"/>
                <a:gd name="T21" fmla="*/ 22 h 22"/>
                <a:gd name="T22" fmla="*/ 37 w 40"/>
                <a:gd name="T23" fmla="*/ 22 h 22"/>
                <a:gd name="T24" fmla="*/ 38 w 40"/>
                <a:gd name="T25" fmla="*/ 22 h 22"/>
                <a:gd name="T26" fmla="*/ 40 w 40"/>
                <a:gd name="T27" fmla="*/ 19 h 22"/>
                <a:gd name="T28" fmla="*/ 40 w 40"/>
                <a:gd name="T29" fmla="*/ 19 h 22"/>
                <a:gd name="T30" fmla="*/ 38 w 40"/>
                <a:gd name="T31" fmla="*/ 17 h 22"/>
                <a:gd name="T32" fmla="*/ 37 w 40"/>
                <a:gd name="T33" fmla="*/ 15 h 22"/>
                <a:gd name="T34" fmla="*/ 35 w 40"/>
                <a:gd name="T35" fmla="*/ 14 h 22"/>
                <a:gd name="T36" fmla="*/ 5 w 40"/>
                <a:gd name="T37" fmla="*/ 0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0" h="22">
                  <a:moveTo>
                    <a:pt x="5" y="0"/>
                  </a:moveTo>
                  <a:lnTo>
                    <a:pt x="2" y="0"/>
                  </a:lnTo>
                  <a:lnTo>
                    <a:pt x="2" y="0"/>
                  </a:lnTo>
                  <a:lnTo>
                    <a:pt x="0" y="2"/>
                  </a:lnTo>
                  <a:lnTo>
                    <a:pt x="0" y="3"/>
                  </a:lnTo>
                  <a:lnTo>
                    <a:pt x="0" y="5"/>
                  </a:lnTo>
                  <a:lnTo>
                    <a:pt x="0" y="7"/>
                  </a:lnTo>
                  <a:lnTo>
                    <a:pt x="2" y="9"/>
                  </a:lnTo>
                  <a:lnTo>
                    <a:pt x="2" y="9"/>
                  </a:lnTo>
                  <a:lnTo>
                    <a:pt x="33" y="22"/>
                  </a:lnTo>
                  <a:lnTo>
                    <a:pt x="35" y="22"/>
                  </a:lnTo>
                  <a:lnTo>
                    <a:pt x="37" y="22"/>
                  </a:lnTo>
                  <a:lnTo>
                    <a:pt x="38" y="22"/>
                  </a:lnTo>
                  <a:lnTo>
                    <a:pt x="40" y="19"/>
                  </a:lnTo>
                  <a:lnTo>
                    <a:pt x="40" y="19"/>
                  </a:lnTo>
                  <a:lnTo>
                    <a:pt x="38" y="17"/>
                  </a:lnTo>
                  <a:lnTo>
                    <a:pt x="37" y="15"/>
                  </a:lnTo>
                  <a:lnTo>
                    <a:pt x="35" y="14"/>
                  </a:lnTo>
                  <a:lnTo>
                    <a:pt x="5"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89422" name="Freeform 334"/>
            <p:cNvSpPr>
              <a:spLocks/>
            </p:cNvSpPr>
            <p:nvPr/>
          </p:nvSpPr>
          <p:spPr bwMode="auto">
            <a:xfrm>
              <a:off x="1895" y="2334"/>
              <a:ext cx="19" cy="11"/>
            </a:xfrm>
            <a:custGeom>
              <a:avLst/>
              <a:gdLst>
                <a:gd name="T0" fmla="*/ 4 w 38"/>
                <a:gd name="T1" fmla="*/ 0 h 22"/>
                <a:gd name="T2" fmla="*/ 4 w 38"/>
                <a:gd name="T3" fmla="*/ 0 h 22"/>
                <a:gd name="T4" fmla="*/ 2 w 38"/>
                <a:gd name="T5" fmla="*/ 0 h 22"/>
                <a:gd name="T6" fmla="*/ 0 w 38"/>
                <a:gd name="T7" fmla="*/ 2 h 22"/>
                <a:gd name="T8" fmla="*/ 0 w 38"/>
                <a:gd name="T9" fmla="*/ 3 h 22"/>
                <a:gd name="T10" fmla="*/ 0 w 38"/>
                <a:gd name="T11" fmla="*/ 5 h 22"/>
                <a:gd name="T12" fmla="*/ 0 w 38"/>
                <a:gd name="T13" fmla="*/ 7 h 22"/>
                <a:gd name="T14" fmla="*/ 2 w 38"/>
                <a:gd name="T15" fmla="*/ 9 h 22"/>
                <a:gd name="T16" fmla="*/ 4 w 38"/>
                <a:gd name="T17" fmla="*/ 9 h 22"/>
                <a:gd name="T18" fmla="*/ 33 w 38"/>
                <a:gd name="T19" fmla="*/ 22 h 22"/>
                <a:gd name="T20" fmla="*/ 35 w 38"/>
                <a:gd name="T21" fmla="*/ 22 h 22"/>
                <a:gd name="T22" fmla="*/ 37 w 38"/>
                <a:gd name="T23" fmla="*/ 22 h 22"/>
                <a:gd name="T24" fmla="*/ 38 w 38"/>
                <a:gd name="T25" fmla="*/ 21 h 22"/>
                <a:gd name="T26" fmla="*/ 38 w 38"/>
                <a:gd name="T27" fmla="*/ 19 h 22"/>
                <a:gd name="T28" fmla="*/ 38 w 38"/>
                <a:gd name="T29" fmla="*/ 17 h 22"/>
                <a:gd name="T30" fmla="*/ 38 w 38"/>
                <a:gd name="T31" fmla="*/ 16 h 22"/>
                <a:gd name="T32" fmla="*/ 37 w 38"/>
                <a:gd name="T33" fmla="*/ 14 h 22"/>
                <a:gd name="T34" fmla="*/ 35 w 38"/>
                <a:gd name="T35" fmla="*/ 14 h 22"/>
                <a:gd name="T36" fmla="*/ 4 w 38"/>
                <a:gd name="T37" fmla="*/ 0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8" h="22">
                  <a:moveTo>
                    <a:pt x="4" y="0"/>
                  </a:moveTo>
                  <a:lnTo>
                    <a:pt x="4" y="0"/>
                  </a:lnTo>
                  <a:lnTo>
                    <a:pt x="2" y="0"/>
                  </a:lnTo>
                  <a:lnTo>
                    <a:pt x="0" y="2"/>
                  </a:lnTo>
                  <a:lnTo>
                    <a:pt x="0" y="3"/>
                  </a:lnTo>
                  <a:lnTo>
                    <a:pt x="0" y="5"/>
                  </a:lnTo>
                  <a:lnTo>
                    <a:pt x="0" y="7"/>
                  </a:lnTo>
                  <a:lnTo>
                    <a:pt x="2" y="9"/>
                  </a:lnTo>
                  <a:lnTo>
                    <a:pt x="4" y="9"/>
                  </a:lnTo>
                  <a:lnTo>
                    <a:pt x="33" y="22"/>
                  </a:lnTo>
                  <a:lnTo>
                    <a:pt x="35" y="22"/>
                  </a:lnTo>
                  <a:lnTo>
                    <a:pt x="37" y="22"/>
                  </a:lnTo>
                  <a:lnTo>
                    <a:pt x="38" y="21"/>
                  </a:lnTo>
                  <a:lnTo>
                    <a:pt x="38" y="19"/>
                  </a:lnTo>
                  <a:lnTo>
                    <a:pt x="38" y="17"/>
                  </a:lnTo>
                  <a:lnTo>
                    <a:pt x="38" y="16"/>
                  </a:lnTo>
                  <a:lnTo>
                    <a:pt x="37" y="14"/>
                  </a:lnTo>
                  <a:lnTo>
                    <a:pt x="35" y="14"/>
                  </a:lnTo>
                  <a:lnTo>
                    <a:pt x="4"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89423" name="Freeform 335"/>
            <p:cNvSpPr>
              <a:spLocks/>
            </p:cNvSpPr>
            <p:nvPr/>
          </p:nvSpPr>
          <p:spPr bwMode="auto">
            <a:xfrm>
              <a:off x="1921" y="2346"/>
              <a:ext cx="20" cy="11"/>
            </a:xfrm>
            <a:custGeom>
              <a:avLst/>
              <a:gdLst>
                <a:gd name="T0" fmla="*/ 6 w 41"/>
                <a:gd name="T1" fmla="*/ 0 h 23"/>
                <a:gd name="T2" fmla="*/ 4 w 41"/>
                <a:gd name="T3" fmla="*/ 0 h 23"/>
                <a:gd name="T4" fmla="*/ 4 w 41"/>
                <a:gd name="T5" fmla="*/ 0 h 23"/>
                <a:gd name="T6" fmla="*/ 2 w 41"/>
                <a:gd name="T7" fmla="*/ 2 h 23"/>
                <a:gd name="T8" fmla="*/ 0 w 41"/>
                <a:gd name="T9" fmla="*/ 4 h 23"/>
                <a:gd name="T10" fmla="*/ 0 w 41"/>
                <a:gd name="T11" fmla="*/ 4 h 23"/>
                <a:gd name="T12" fmla="*/ 2 w 41"/>
                <a:gd name="T13" fmla="*/ 5 h 23"/>
                <a:gd name="T14" fmla="*/ 4 w 41"/>
                <a:gd name="T15" fmla="*/ 7 h 23"/>
                <a:gd name="T16" fmla="*/ 4 w 41"/>
                <a:gd name="T17" fmla="*/ 9 h 23"/>
                <a:gd name="T18" fmla="*/ 35 w 41"/>
                <a:gd name="T19" fmla="*/ 23 h 23"/>
                <a:gd name="T20" fmla="*/ 35 w 41"/>
                <a:gd name="T21" fmla="*/ 23 h 23"/>
                <a:gd name="T22" fmla="*/ 37 w 41"/>
                <a:gd name="T23" fmla="*/ 21 h 23"/>
                <a:gd name="T24" fmla="*/ 39 w 41"/>
                <a:gd name="T25" fmla="*/ 19 h 23"/>
                <a:gd name="T26" fmla="*/ 41 w 41"/>
                <a:gd name="T27" fmla="*/ 17 h 23"/>
                <a:gd name="T28" fmla="*/ 41 w 41"/>
                <a:gd name="T29" fmla="*/ 17 h 23"/>
                <a:gd name="T30" fmla="*/ 39 w 41"/>
                <a:gd name="T31" fmla="*/ 16 h 23"/>
                <a:gd name="T32" fmla="*/ 37 w 41"/>
                <a:gd name="T33" fmla="*/ 14 h 23"/>
                <a:gd name="T34" fmla="*/ 35 w 41"/>
                <a:gd name="T35" fmla="*/ 14 h 23"/>
                <a:gd name="T36" fmla="*/ 6 w 41"/>
                <a:gd name="T37" fmla="*/ 0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1" h="23">
                  <a:moveTo>
                    <a:pt x="6" y="0"/>
                  </a:moveTo>
                  <a:lnTo>
                    <a:pt x="4" y="0"/>
                  </a:lnTo>
                  <a:lnTo>
                    <a:pt x="4" y="0"/>
                  </a:lnTo>
                  <a:lnTo>
                    <a:pt x="2" y="2"/>
                  </a:lnTo>
                  <a:lnTo>
                    <a:pt x="0" y="4"/>
                  </a:lnTo>
                  <a:lnTo>
                    <a:pt x="0" y="4"/>
                  </a:lnTo>
                  <a:lnTo>
                    <a:pt x="2" y="5"/>
                  </a:lnTo>
                  <a:lnTo>
                    <a:pt x="4" y="7"/>
                  </a:lnTo>
                  <a:lnTo>
                    <a:pt x="4" y="9"/>
                  </a:lnTo>
                  <a:lnTo>
                    <a:pt x="35" y="23"/>
                  </a:lnTo>
                  <a:lnTo>
                    <a:pt x="35" y="23"/>
                  </a:lnTo>
                  <a:lnTo>
                    <a:pt x="37" y="21"/>
                  </a:lnTo>
                  <a:lnTo>
                    <a:pt x="39" y="19"/>
                  </a:lnTo>
                  <a:lnTo>
                    <a:pt x="41" y="17"/>
                  </a:lnTo>
                  <a:lnTo>
                    <a:pt x="41" y="17"/>
                  </a:lnTo>
                  <a:lnTo>
                    <a:pt x="39" y="16"/>
                  </a:lnTo>
                  <a:lnTo>
                    <a:pt x="37" y="14"/>
                  </a:lnTo>
                  <a:lnTo>
                    <a:pt x="35" y="14"/>
                  </a:lnTo>
                  <a:lnTo>
                    <a:pt x="6"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89424" name="Freeform 336"/>
            <p:cNvSpPr>
              <a:spLocks/>
            </p:cNvSpPr>
            <p:nvPr/>
          </p:nvSpPr>
          <p:spPr bwMode="auto">
            <a:xfrm>
              <a:off x="1948" y="2358"/>
              <a:ext cx="19" cy="11"/>
            </a:xfrm>
            <a:custGeom>
              <a:avLst/>
              <a:gdLst>
                <a:gd name="T0" fmla="*/ 6 w 39"/>
                <a:gd name="T1" fmla="*/ 0 h 23"/>
                <a:gd name="T2" fmla="*/ 4 w 39"/>
                <a:gd name="T3" fmla="*/ 0 h 23"/>
                <a:gd name="T4" fmla="*/ 2 w 39"/>
                <a:gd name="T5" fmla="*/ 0 h 23"/>
                <a:gd name="T6" fmla="*/ 2 w 39"/>
                <a:gd name="T7" fmla="*/ 2 h 23"/>
                <a:gd name="T8" fmla="*/ 0 w 39"/>
                <a:gd name="T9" fmla="*/ 4 h 23"/>
                <a:gd name="T10" fmla="*/ 0 w 39"/>
                <a:gd name="T11" fmla="*/ 5 h 23"/>
                <a:gd name="T12" fmla="*/ 2 w 39"/>
                <a:gd name="T13" fmla="*/ 5 h 23"/>
                <a:gd name="T14" fmla="*/ 2 w 39"/>
                <a:gd name="T15" fmla="*/ 7 h 23"/>
                <a:gd name="T16" fmla="*/ 4 w 39"/>
                <a:gd name="T17" fmla="*/ 9 h 23"/>
                <a:gd name="T18" fmla="*/ 35 w 39"/>
                <a:gd name="T19" fmla="*/ 23 h 23"/>
                <a:gd name="T20" fmla="*/ 37 w 39"/>
                <a:gd name="T21" fmla="*/ 23 h 23"/>
                <a:gd name="T22" fmla="*/ 39 w 39"/>
                <a:gd name="T23" fmla="*/ 21 h 23"/>
                <a:gd name="T24" fmla="*/ 39 w 39"/>
                <a:gd name="T25" fmla="*/ 19 h 23"/>
                <a:gd name="T26" fmla="*/ 39 w 39"/>
                <a:gd name="T27" fmla="*/ 17 h 23"/>
                <a:gd name="T28" fmla="*/ 39 w 39"/>
                <a:gd name="T29" fmla="*/ 17 h 23"/>
                <a:gd name="T30" fmla="*/ 39 w 39"/>
                <a:gd name="T31" fmla="*/ 14 h 23"/>
                <a:gd name="T32" fmla="*/ 39 w 39"/>
                <a:gd name="T33" fmla="*/ 14 h 23"/>
                <a:gd name="T34" fmla="*/ 37 w 39"/>
                <a:gd name="T35" fmla="*/ 14 h 23"/>
                <a:gd name="T36" fmla="*/ 6 w 39"/>
                <a:gd name="T37" fmla="*/ 0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9" h="23">
                  <a:moveTo>
                    <a:pt x="6" y="0"/>
                  </a:moveTo>
                  <a:lnTo>
                    <a:pt x="4" y="0"/>
                  </a:lnTo>
                  <a:lnTo>
                    <a:pt x="2" y="0"/>
                  </a:lnTo>
                  <a:lnTo>
                    <a:pt x="2" y="2"/>
                  </a:lnTo>
                  <a:lnTo>
                    <a:pt x="0" y="4"/>
                  </a:lnTo>
                  <a:lnTo>
                    <a:pt x="0" y="5"/>
                  </a:lnTo>
                  <a:lnTo>
                    <a:pt x="2" y="5"/>
                  </a:lnTo>
                  <a:lnTo>
                    <a:pt x="2" y="7"/>
                  </a:lnTo>
                  <a:lnTo>
                    <a:pt x="4" y="9"/>
                  </a:lnTo>
                  <a:lnTo>
                    <a:pt x="35" y="23"/>
                  </a:lnTo>
                  <a:lnTo>
                    <a:pt x="37" y="23"/>
                  </a:lnTo>
                  <a:lnTo>
                    <a:pt x="39" y="21"/>
                  </a:lnTo>
                  <a:lnTo>
                    <a:pt x="39" y="19"/>
                  </a:lnTo>
                  <a:lnTo>
                    <a:pt x="39" y="17"/>
                  </a:lnTo>
                  <a:lnTo>
                    <a:pt x="39" y="17"/>
                  </a:lnTo>
                  <a:lnTo>
                    <a:pt x="39" y="14"/>
                  </a:lnTo>
                  <a:lnTo>
                    <a:pt x="39" y="14"/>
                  </a:lnTo>
                  <a:lnTo>
                    <a:pt x="37" y="14"/>
                  </a:lnTo>
                  <a:lnTo>
                    <a:pt x="6"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89425" name="Freeform 337"/>
            <p:cNvSpPr>
              <a:spLocks/>
            </p:cNvSpPr>
            <p:nvPr/>
          </p:nvSpPr>
          <p:spPr bwMode="auto">
            <a:xfrm>
              <a:off x="1975" y="2370"/>
              <a:ext cx="19" cy="11"/>
            </a:xfrm>
            <a:custGeom>
              <a:avLst/>
              <a:gdLst>
                <a:gd name="T0" fmla="*/ 5 w 38"/>
                <a:gd name="T1" fmla="*/ 0 h 23"/>
                <a:gd name="T2" fmla="*/ 3 w 38"/>
                <a:gd name="T3" fmla="*/ 0 h 23"/>
                <a:gd name="T4" fmla="*/ 1 w 38"/>
                <a:gd name="T5" fmla="*/ 0 h 23"/>
                <a:gd name="T6" fmla="*/ 1 w 38"/>
                <a:gd name="T7" fmla="*/ 2 h 23"/>
                <a:gd name="T8" fmla="*/ 0 w 38"/>
                <a:gd name="T9" fmla="*/ 4 h 23"/>
                <a:gd name="T10" fmla="*/ 0 w 38"/>
                <a:gd name="T11" fmla="*/ 4 h 23"/>
                <a:gd name="T12" fmla="*/ 1 w 38"/>
                <a:gd name="T13" fmla="*/ 6 h 23"/>
                <a:gd name="T14" fmla="*/ 1 w 38"/>
                <a:gd name="T15" fmla="*/ 7 h 23"/>
                <a:gd name="T16" fmla="*/ 3 w 38"/>
                <a:gd name="T17" fmla="*/ 9 h 23"/>
                <a:gd name="T18" fmla="*/ 34 w 38"/>
                <a:gd name="T19" fmla="*/ 23 h 23"/>
                <a:gd name="T20" fmla="*/ 34 w 38"/>
                <a:gd name="T21" fmla="*/ 23 h 23"/>
                <a:gd name="T22" fmla="*/ 36 w 38"/>
                <a:gd name="T23" fmla="*/ 21 h 23"/>
                <a:gd name="T24" fmla="*/ 38 w 38"/>
                <a:gd name="T25" fmla="*/ 19 h 23"/>
                <a:gd name="T26" fmla="*/ 38 w 38"/>
                <a:gd name="T27" fmla="*/ 18 h 23"/>
                <a:gd name="T28" fmla="*/ 38 w 38"/>
                <a:gd name="T29" fmla="*/ 18 h 23"/>
                <a:gd name="T30" fmla="*/ 38 w 38"/>
                <a:gd name="T31" fmla="*/ 16 h 23"/>
                <a:gd name="T32" fmla="*/ 36 w 38"/>
                <a:gd name="T33" fmla="*/ 14 h 23"/>
                <a:gd name="T34" fmla="*/ 34 w 38"/>
                <a:gd name="T35" fmla="*/ 14 h 23"/>
                <a:gd name="T36" fmla="*/ 5 w 38"/>
                <a:gd name="T37" fmla="*/ 0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8" h="23">
                  <a:moveTo>
                    <a:pt x="5" y="0"/>
                  </a:moveTo>
                  <a:lnTo>
                    <a:pt x="3" y="0"/>
                  </a:lnTo>
                  <a:lnTo>
                    <a:pt x="1" y="0"/>
                  </a:lnTo>
                  <a:lnTo>
                    <a:pt x="1" y="2"/>
                  </a:lnTo>
                  <a:lnTo>
                    <a:pt x="0" y="4"/>
                  </a:lnTo>
                  <a:lnTo>
                    <a:pt x="0" y="4"/>
                  </a:lnTo>
                  <a:lnTo>
                    <a:pt x="1" y="6"/>
                  </a:lnTo>
                  <a:lnTo>
                    <a:pt x="1" y="7"/>
                  </a:lnTo>
                  <a:lnTo>
                    <a:pt x="3" y="9"/>
                  </a:lnTo>
                  <a:lnTo>
                    <a:pt x="34" y="23"/>
                  </a:lnTo>
                  <a:lnTo>
                    <a:pt x="34" y="23"/>
                  </a:lnTo>
                  <a:lnTo>
                    <a:pt x="36" y="21"/>
                  </a:lnTo>
                  <a:lnTo>
                    <a:pt x="38" y="19"/>
                  </a:lnTo>
                  <a:lnTo>
                    <a:pt x="38" y="18"/>
                  </a:lnTo>
                  <a:lnTo>
                    <a:pt x="38" y="18"/>
                  </a:lnTo>
                  <a:lnTo>
                    <a:pt x="38" y="16"/>
                  </a:lnTo>
                  <a:lnTo>
                    <a:pt x="36" y="14"/>
                  </a:lnTo>
                  <a:lnTo>
                    <a:pt x="34" y="14"/>
                  </a:lnTo>
                  <a:lnTo>
                    <a:pt x="5"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89426" name="Freeform 338"/>
            <p:cNvSpPr>
              <a:spLocks/>
            </p:cNvSpPr>
            <p:nvPr/>
          </p:nvSpPr>
          <p:spPr bwMode="auto">
            <a:xfrm>
              <a:off x="2002" y="2381"/>
              <a:ext cx="19" cy="12"/>
            </a:xfrm>
            <a:custGeom>
              <a:avLst/>
              <a:gdLst>
                <a:gd name="T0" fmla="*/ 3 w 38"/>
                <a:gd name="T1" fmla="*/ 0 h 24"/>
                <a:gd name="T2" fmla="*/ 3 w 38"/>
                <a:gd name="T3" fmla="*/ 0 h 24"/>
                <a:gd name="T4" fmla="*/ 1 w 38"/>
                <a:gd name="T5" fmla="*/ 0 h 24"/>
                <a:gd name="T6" fmla="*/ 0 w 38"/>
                <a:gd name="T7" fmla="*/ 1 h 24"/>
                <a:gd name="T8" fmla="*/ 0 w 38"/>
                <a:gd name="T9" fmla="*/ 3 h 24"/>
                <a:gd name="T10" fmla="*/ 0 w 38"/>
                <a:gd name="T11" fmla="*/ 5 h 24"/>
                <a:gd name="T12" fmla="*/ 0 w 38"/>
                <a:gd name="T13" fmla="*/ 7 h 24"/>
                <a:gd name="T14" fmla="*/ 1 w 38"/>
                <a:gd name="T15" fmla="*/ 8 h 24"/>
                <a:gd name="T16" fmla="*/ 3 w 38"/>
                <a:gd name="T17" fmla="*/ 10 h 24"/>
                <a:gd name="T18" fmla="*/ 35 w 38"/>
                <a:gd name="T19" fmla="*/ 24 h 24"/>
                <a:gd name="T20" fmla="*/ 35 w 38"/>
                <a:gd name="T21" fmla="*/ 24 h 24"/>
                <a:gd name="T22" fmla="*/ 36 w 38"/>
                <a:gd name="T23" fmla="*/ 22 h 24"/>
                <a:gd name="T24" fmla="*/ 38 w 38"/>
                <a:gd name="T25" fmla="*/ 20 h 24"/>
                <a:gd name="T26" fmla="*/ 38 w 38"/>
                <a:gd name="T27" fmla="*/ 19 h 24"/>
                <a:gd name="T28" fmla="*/ 38 w 38"/>
                <a:gd name="T29" fmla="*/ 17 h 24"/>
                <a:gd name="T30" fmla="*/ 38 w 38"/>
                <a:gd name="T31" fmla="*/ 15 h 24"/>
                <a:gd name="T32" fmla="*/ 36 w 38"/>
                <a:gd name="T33" fmla="*/ 13 h 24"/>
                <a:gd name="T34" fmla="*/ 35 w 38"/>
                <a:gd name="T35" fmla="*/ 13 h 24"/>
                <a:gd name="T36" fmla="*/ 3 w 38"/>
                <a:gd name="T37" fmla="*/ 0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8" h="24">
                  <a:moveTo>
                    <a:pt x="3" y="0"/>
                  </a:moveTo>
                  <a:lnTo>
                    <a:pt x="3" y="0"/>
                  </a:lnTo>
                  <a:lnTo>
                    <a:pt x="1" y="0"/>
                  </a:lnTo>
                  <a:lnTo>
                    <a:pt x="0" y="1"/>
                  </a:lnTo>
                  <a:lnTo>
                    <a:pt x="0" y="3"/>
                  </a:lnTo>
                  <a:lnTo>
                    <a:pt x="0" y="5"/>
                  </a:lnTo>
                  <a:lnTo>
                    <a:pt x="0" y="7"/>
                  </a:lnTo>
                  <a:lnTo>
                    <a:pt x="1" y="8"/>
                  </a:lnTo>
                  <a:lnTo>
                    <a:pt x="3" y="10"/>
                  </a:lnTo>
                  <a:lnTo>
                    <a:pt x="35" y="24"/>
                  </a:lnTo>
                  <a:lnTo>
                    <a:pt x="35" y="24"/>
                  </a:lnTo>
                  <a:lnTo>
                    <a:pt x="36" y="22"/>
                  </a:lnTo>
                  <a:lnTo>
                    <a:pt x="38" y="20"/>
                  </a:lnTo>
                  <a:lnTo>
                    <a:pt x="38" y="19"/>
                  </a:lnTo>
                  <a:lnTo>
                    <a:pt x="38" y="17"/>
                  </a:lnTo>
                  <a:lnTo>
                    <a:pt x="38" y="15"/>
                  </a:lnTo>
                  <a:lnTo>
                    <a:pt x="36" y="13"/>
                  </a:lnTo>
                  <a:lnTo>
                    <a:pt x="35" y="13"/>
                  </a:lnTo>
                  <a:lnTo>
                    <a:pt x="3"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89427" name="Freeform 339"/>
            <p:cNvSpPr>
              <a:spLocks/>
            </p:cNvSpPr>
            <p:nvPr/>
          </p:nvSpPr>
          <p:spPr bwMode="auto">
            <a:xfrm>
              <a:off x="2029" y="2394"/>
              <a:ext cx="20" cy="11"/>
            </a:xfrm>
            <a:custGeom>
              <a:avLst/>
              <a:gdLst>
                <a:gd name="T0" fmla="*/ 3 w 38"/>
                <a:gd name="T1" fmla="*/ 0 h 22"/>
                <a:gd name="T2" fmla="*/ 1 w 38"/>
                <a:gd name="T3" fmla="*/ 0 h 22"/>
                <a:gd name="T4" fmla="*/ 1 w 38"/>
                <a:gd name="T5" fmla="*/ 0 h 22"/>
                <a:gd name="T6" fmla="*/ 0 w 38"/>
                <a:gd name="T7" fmla="*/ 0 h 22"/>
                <a:gd name="T8" fmla="*/ 0 w 38"/>
                <a:gd name="T9" fmla="*/ 3 h 22"/>
                <a:gd name="T10" fmla="*/ 0 w 38"/>
                <a:gd name="T11" fmla="*/ 3 h 22"/>
                <a:gd name="T12" fmla="*/ 0 w 38"/>
                <a:gd name="T13" fmla="*/ 5 h 22"/>
                <a:gd name="T14" fmla="*/ 1 w 38"/>
                <a:gd name="T15" fmla="*/ 6 h 22"/>
                <a:gd name="T16" fmla="*/ 1 w 38"/>
                <a:gd name="T17" fmla="*/ 8 h 22"/>
                <a:gd name="T18" fmla="*/ 33 w 38"/>
                <a:gd name="T19" fmla="*/ 22 h 22"/>
                <a:gd name="T20" fmla="*/ 35 w 38"/>
                <a:gd name="T21" fmla="*/ 22 h 22"/>
                <a:gd name="T22" fmla="*/ 36 w 38"/>
                <a:gd name="T23" fmla="*/ 20 h 22"/>
                <a:gd name="T24" fmla="*/ 38 w 38"/>
                <a:gd name="T25" fmla="*/ 18 h 22"/>
                <a:gd name="T26" fmla="*/ 38 w 38"/>
                <a:gd name="T27" fmla="*/ 17 h 22"/>
                <a:gd name="T28" fmla="*/ 38 w 38"/>
                <a:gd name="T29" fmla="*/ 15 h 22"/>
                <a:gd name="T30" fmla="*/ 38 w 38"/>
                <a:gd name="T31" fmla="*/ 13 h 22"/>
                <a:gd name="T32" fmla="*/ 36 w 38"/>
                <a:gd name="T33" fmla="*/ 12 h 22"/>
                <a:gd name="T34" fmla="*/ 35 w 38"/>
                <a:gd name="T35" fmla="*/ 12 h 22"/>
                <a:gd name="T36" fmla="*/ 3 w 38"/>
                <a:gd name="T37" fmla="*/ 0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8" h="22">
                  <a:moveTo>
                    <a:pt x="3" y="0"/>
                  </a:moveTo>
                  <a:lnTo>
                    <a:pt x="1" y="0"/>
                  </a:lnTo>
                  <a:lnTo>
                    <a:pt x="1" y="0"/>
                  </a:lnTo>
                  <a:lnTo>
                    <a:pt x="0" y="0"/>
                  </a:lnTo>
                  <a:lnTo>
                    <a:pt x="0" y="3"/>
                  </a:lnTo>
                  <a:lnTo>
                    <a:pt x="0" y="3"/>
                  </a:lnTo>
                  <a:lnTo>
                    <a:pt x="0" y="5"/>
                  </a:lnTo>
                  <a:lnTo>
                    <a:pt x="1" y="6"/>
                  </a:lnTo>
                  <a:lnTo>
                    <a:pt x="1" y="8"/>
                  </a:lnTo>
                  <a:lnTo>
                    <a:pt x="33" y="22"/>
                  </a:lnTo>
                  <a:lnTo>
                    <a:pt x="35" y="22"/>
                  </a:lnTo>
                  <a:lnTo>
                    <a:pt x="36" y="20"/>
                  </a:lnTo>
                  <a:lnTo>
                    <a:pt x="38" y="18"/>
                  </a:lnTo>
                  <a:lnTo>
                    <a:pt x="38" y="17"/>
                  </a:lnTo>
                  <a:lnTo>
                    <a:pt x="38" y="15"/>
                  </a:lnTo>
                  <a:lnTo>
                    <a:pt x="38" y="13"/>
                  </a:lnTo>
                  <a:lnTo>
                    <a:pt x="36" y="12"/>
                  </a:lnTo>
                  <a:lnTo>
                    <a:pt x="35" y="12"/>
                  </a:lnTo>
                  <a:lnTo>
                    <a:pt x="3"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89428" name="Freeform 340"/>
            <p:cNvSpPr>
              <a:spLocks/>
            </p:cNvSpPr>
            <p:nvPr/>
          </p:nvSpPr>
          <p:spPr bwMode="auto">
            <a:xfrm>
              <a:off x="2056" y="2405"/>
              <a:ext cx="20" cy="13"/>
            </a:xfrm>
            <a:custGeom>
              <a:avLst/>
              <a:gdLst>
                <a:gd name="T0" fmla="*/ 5 w 40"/>
                <a:gd name="T1" fmla="*/ 0 h 24"/>
                <a:gd name="T2" fmla="*/ 4 w 40"/>
                <a:gd name="T3" fmla="*/ 0 h 24"/>
                <a:gd name="T4" fmla="*/ 2 w 40"/>
                <a:gd name="T5" fmla="*/ 0 h 24"/>
                <a:gd name="T6" fmla="*/ 0 w 40"/>
                <a:gd name="T7" fmla="*/ 2 h 24"/>
                <a:gd name="T8" fmla="*/ 0 w 40"/>
                <a:gd name="T9" fmla="*/ 3 h 24"/>
                <a:gd name="T10" fmla="*/ 0 w 40"/>
                <a:gd name="T11" fmla="*/ 5 h 24"/>
                <a:gd name="T12" fmla="*/ 0 w 40"/>
                <a:gd name="T13" fmla="*/ 7 h 24"/>
                <a:gd name="T14" fmla="*/ 2 w 40"/>
                <a:gd name="T15" fmla="*/ 9 h 24"/>
                <a:gd name="T16" fmla="*/ 4 w 40"/>
                <a:gd name="T17" fmla="*/ 10 h 24"/>
                <a:gd name="T18" fmla="*/ 33 w 40"/>
                <a:gd name="T19" fmla="*/ 24 h 24"/>
                <a:gd name="T20" fmla="*/ 35 w 40"/>
                <a:gd name="T21" fmla="*/ 24 h 24"/>
                <a:gd name="T22" fmla="*/ 37 w 40"/>
                <a:gd name="T23" fmla="*/ 22 h 24"/>
                <a:gd name="T24" fmla="*/ 38 w 40"/>
                <a:gd name="T25" fmla="*/ 21 h 24"/>
                <a:gd name="T26" fmla="*/ 40 w 40"/>
                <a:gd name="T27" fmla="*/ 19 h 24"/>
                <a:gd name="T28" fmla="*/ 40 w 40"/>
                <a:gd name="T29" fmla="*/ 17 h 24"/>
                <a:gd name="T30" fmla="*/ 38 w 40"/>
                <a:gd name="T31" fmla="*/ 15 h 24"/>
                <a:gd name="T32" fmla="*/ 37 w 40"/>
                <a:gd name="T33" fmla="*/ 14 h 24"/>
                <a:gd name="T34" fmla="*/ 35 w 40"/>
                <a:gd name="T35" fmla="*/ 14 h 24"/>
                <a:gd name="T36" fmla="*/ 5 w 40"/>
                <a:gd name="T37" fmla="*/ 0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0" h="24">
                  <a:moveTo>
                    <a:pt x="5" y="0"/>
                  </a:moveTo>
                  <a:lnTo>
                    <a:pt x="4" y="0"/>
                  </a:lnTo>
                  <a:lnTo>
                    <a:pt x="2" y="0"/>
                  </a:lnTo>
                  <a:lnTo>
                    <a:pt x="0" y="2"/>
                  </a:lnTo>
                  <a:lnTo>
                    <a:pt x="0" y="3"/>
                  </a:lnTo>
                  <a:lnTo>
                    <a:pt x="0" y="5"/>
                  </a:lnTo>
                  <a:lnTo>
                    <a:pt x="0" y="7"/>
                  </a:lnTo>
                  <a:lnTo>
                    <a:pt x="2" y="9"/>
                  </a:lnTo>
                  <a:lnTo>
                    <a:pt x="4" y="10"/>
                  </a:lnTo>
                  <a:lnTo>
                    <a:pt x="33" y="24"/>
                  </a:lnTo>
                  <a:lnTo>
                    <a:pt x="35" y="24"/>
                  </a:lnTo>
                  <a:lnTo>
                    <a:pt x="37" y="22"/>
                  </a:lnTo>
                  <a:lnTo>
                    <a:pt x="38" y="21"/>
                  </a:lnTo>
                  <a:lnTo>
                    <a:pt x="40" y="19"/>
                  </a:lnTo>
                  <a:lnTo>
                    <a:pt x="40" y="17"/>
                  </a:lnTo>
                  <a:lnTo>
                    <a:pt x="38" y="15"/>
                  </a:lnTo>
                  <a:lnTo>
                    <a:pt x="37" y="14"/>
                  </a:lnTo>
                  <a:lnTo>
                    <a:pt x="35" y="14"/>
                  </a:lnTo>
                  <a:lnTo>
                    <a:pt x="5"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89429" name="Freeform 341"/>
            <p:cNvSpPr>
              <a:spLocks/>
            </p:cNvSpPr>
            <p:nvPr/>
          </p:nvSpPr>
          <p:spPr bwMode="auto">
            <a:xfrm>
              <a:off x="2083" y="2418"/>
              <a:ext cx="19" cy="11"/>
            </a:xfrm>
            <a:custGeom>
              <a:avLst/>
              <a:gdLst>
                <a:gd name="T0" fmla="*/ 5 w 38"/>
                <a:gd name="T1" fmla="*/ 0 h 22"/>
                <a:gd name="T2" fmla="*/ 4 w 38"/>
                <a:gd name="T3" fmla="*/ 0 h 22"/>
                <a:gd name="T4" fmla="*/ 2 w 38"/>
                <a:gd name="T5" fmla="*/ 0 h 22"/>
                <a:gd name="T6" fmla="*/ 0 w 38"/>
                <a:gd name="T7" fmla="*/ 2 h 22"/>
                <a:gd name="T8" fmla="*/ 0 w 38"/>
                <a:gd name="T9" fmla="*/ 3 h 22"/>
                <a:gd name="T10" fmla="*/ 0 w 38"/>
                <a:gd name="T11" fmla="*/ 5 h 22"/>
                <a:gd name="T12" fmla="*/ 0 w 38"/>
                <a:gd name="T13" fmla="*/ 7 h 22"/>
                <a:gd name="T14" fmla="*/ 2 w 38"/>
                <a:gd name="T15" fmla="*/ 9 h 22"/>
                <a:gd name="T16" fmla="*/ 4 w 38"/>
                <a:gd name="T17" fmla="*/ 9 h 22"/>
                <a:gd name="T18" fmla="*/ 33 w 38"/>
                <a:gd name="T19" fmla="*/ 22 h 22"/>
                <a:gd name="T20" fmla="*/ 35 w 38"/>
                <a:gd name="T21" fmla="*/ 22 h 22"/>
                <a:gd name="T22" fmla="*/ 37 w 38"/>
                <a:gd name="T23" fmla="*/ 22 h 22"/>
                <a:gd name="T24" fmla="*/ 38 w 38"/>
                <a:gd name="T25" fmla="*/ 21 h 22"/>
                <a:gd name="T26" fmla="*/ 38 w 38"/>
                <a:gd name="T27" fmla="*/ 19 h 22"/>
                <a:gd name="T28" fmla="*/ 38 w 38"/>
                <a:gd name="T29" fmla="*/ 17 h 22"/>
                <a:gd name="T30" fmla="*/ 38 w 38"/>
                <a:gd name="T31" fmla="*/ 15 h 22"/>
                <a:gd name="T32" fmla="*/ 37 w 38"/>
                <a:gd name="T33" fmla="*/ 14 h 22"/>
                <a:gd name="T34" fmla="*/ 35 w 38"/>
                <a:gd name="T35" fmla="*/ 14 h 22"/>
                <a:gd name="T36" fmla="*/ 5 w 38"/>
                <a:gd name="T37" fmla="*/ 0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8" h="22">
                  <a:moveTo>
                    <a:pt x="5" y="0"/>
                  </a:moveTo>
                  <a:lnTo>
                    <a:pt x="4" y="0"/>
                  </a:lnTo>
                  <a:lnTo>
                    <a:pt x="2" y="0"/>
                  </a:lnTo>
                  <a:lnTo>
                    <a:pt x="0" y="2"/>
                  </a:lnTo>
                  <a:lnTo>
                    <a:pt x="0" y="3"/>
                  </a:lnTo>
                  <a:lnTo>
                    <a:pt x="0" y="5"/>
                  </a:lnTo>
                  <a:lnTo>
                    <a:pt x="0" y="7"/>
                  </a:lnTo>
                  <a:lnTo>
                    <a:pt x="2" y="9"/>
                  </a:lnTo>
                  <a:lnTo>
                    <a:pt x="4" y="9"/>
                  </a:lnTo>
                  <a:lnTo>
                    <a:pt x="33" y="22"/>
                  </a:lnTo>
                  <a:lnTo>
                    <a:pt x="35" y="22"/>
                  </a:lnTo>
                  <a:lnTo>
                    <a:pt x="37" y="22"/>
                  </a:lnTo>
                  <a:lnTo>
                    <a:pt x="38" y="21"/>
                  </a:lnTo>
                  <a:lnTo>
                    <a:pt x="38" y="19"/>
                  </a:lnTo>
                  <a:lnTo>
                    <a:pt x="38" y="17"/>
                  </a:lnTo>
                  <a:lnTo>
                    <a:pt x="38" y="15"/>
                  </a:lnTo>
                  <a:lnTo>
                    <a:pt x="37" y="14"/>
                  </a:lnTo>
                  <a:lnTo>
                    <a:pt x="35" y="14"/>
                  </a:lnTo>
                  <a:lnTo>
                    <a:pt x="5"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89430" name="Freeform 342"/>
            <p:cNvSpPr>
              <a:spLocks/>
            </p:cNvSpPr>
            <p:nvPr/>
          </p:nvSpPr>
          <p:spPr bwMode="auto">
            <a:xfrm>
              <a:off x="2109" y="2429"/>
              <a:ext cx="20" cy="12"/>
            </a:xfrm>
            <a:custGeom>
              <a:avLst/>
              <a:gdLst>
                <a:gd name="T0" fmla="*/ 6 w 41"/>
                <a:gd name="T1" fmla="*/ 0 h 24"/>
                <a:gd name="T2" fmla="*/ 6 w 41"/>
                <a:gd name="T3" fmla="*/ 0 h 24"/>
                <a:gd name="T4" fmla="*/ 4 w 41"/>
                <a:gd name="T5" fmla="*/ 2 h 24"/>
                <a:gd name="T6" fmla="*/ 2 w 41"/>
                <a:gd name="T7" fmla="*/ 4 h 24"/>
                <a:gd name="T8" fmla="*/ 0 w 41"/>
                <a:gd name="T9" fmla="*/ 6 h 24"/>
                <a:gd name="T10" fmla="*/ 0 w 41"/>
                <a:gd name="T11" fmla="*/ 7 h 24"/>
                <a:gd name="T12" fmla="*/ 2 w 41"/>
                <a:gd name="T13" fmla="*/ 9 h 24"/>
                <a:gd name="T14" fmla="*/ 4 w 41"/>
                <a:gd name="T15" fmla="*/ 11 h 24"/>
                <a:gd name="T16" fmla="*/ 6 w 41"/>
                <a:gd name="T17" fmla="*/ 11 h 24"/>
                <a:gd name="T18" fmla="*/ 35 w 41"/>
                <a:gd name="T19" fmla="*/ 24 h 24"/>
                <a:gd name="T20" fmla="*/ 37 w 41"/>
                <a:gd name="T21" fmla="*/ 24 h 24"/>
                <a:gd name="T22" fmla="*/ 39 w 41"/>
                <a:gd name="T23" fmla="*/ 23 h 24"/>
                <a:gd name="T24" fmla="*/ 41 w 41"/>
                <a:gd name="T25" fmla="*/ 21 h 24"/>
                <a:gd name="T26" fmla="*/ 41 w 41"/>
                <a:gd name="T27" fmla="*/ 21 h 24"/>
                <a:gd name="T28" fmla="*/ 41 w 41"/>
                <a:gd name="T29" fmla="*/ 19 h 24"/>
                <a:gd name="T30" fmla="*/ 41 w 41"/>
                <a:gd name="T31" fmla="*/ 18 h 24"/>
                <a:gd name="T32" fmla="*/ 39 w 41"/>
                <a:gd name="T33" fmla="*/ 16 h 24"/>
                <a:gd name="T34" fmla="*/ 37 w 41"/>
                <a:gd name="T35" fmla="*/ 16 h 24"/>
                <a:gd name="T36" fmla="*/ 6 w 41"/>
                <a:gd name="T37" fmla="*/ 0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1" h="24">
                  <a:moveTo>
                    <a:pt x="6" y="0"/>
                  </a:moveTo>
                  <a:lnTo>
                    <a:pt x="6" y="0"/>
                  </a:lnTo>
                  <a:lnTo>
                    <a:pt x="4" y="2"/>
                  </a:lnTo>
                  <a:lnTo>
                    <a:pt x="2" y="4"/>
                  </a:lnTo>
                  <a:lnTo>
                    <a:pt x="0" y="6"/>
                  </a:lnTo>
                  <a:lnTo>
                    <a:pt x="0" y="7"/>
                  </a:lnTo>
                  <a:lnTo>
                    <a:pt x="2" y="9"/>
                  </a:lnTo>
                  <a:lnTo>
                    <a:pt x="4" y="11"/>
                  </a:lnTo>
                  <a:lnTo>
                    <a:pt x="6" y="11"/>
                  </a:lnTo>
                  <a:lnTo>
                    <a:pt x="35" y="24"/>
                  </a:lnTo>
                  <a:lnTo>
                    <a:pt x="37" y="24"/>
                  </a:lnTo>
                  <a:lnTo>
                    <a:pt x="39" y="23"/>
                  </a:lnTo>
                  <a:lnTo>
                    <a:pt x="41" y="21"/>
                  </a:lnTo>
                  <a:lnTo>
                    <a:pt x="41" y="21"/>
                  </a:lnTo>
                  <a:lnTo>
                    <a:pt x="41" y="19"/>
                  </a:lnTo>
                  <a:lnTo>
                    <a:pt x="41" y="18"/>
                  </a:lnTo>
                  <a:lnTo>
                    <a:pt x="39" y="16"/>
                  </a:lnTo>
                  <a:lnTo>
                    <a:pt x="37" y="16"/>
                  </a:lnTo>
                  <a:lnTo>
                    <a:pt x="6"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89431" name="Freeform 343"/>
            <p:cNvSpPr>
              <a:spLocks/>
            </p:cNvSpPr>
            <p:nvPr/>
          </p:nvSpPr>
          <p:spPr bwMode="auto">
            <a:xfrm>
              <a:off x="2136" y="2441"/>
              <a:ext cx="19" cy="12"/>
            </a:xfrm>
            <a:custGeom>
              <a:avLst/>
              <a:gdLst>
                <a:gd name="T0" fmla="*/ 7 w 39"/>
                <a:gd name="T1" fmla="*/ 0 h 25"/>
                <a:gd name="T2" fmla="*/ 6 w 39"/>
                <a:gd name="T3" fmla="*/ 0 h 25"/>
                <a:gd name="T4" fmla="*/ 4 w 39"/>
                <a:gd name="T5" fmla="*/ 2 h 25"/>
                <a:gd name="T6" fmla="*/ 2 w 39"/>
                <a:gd name="T7" fmla="*/ 4 h 25"/>
                <a:gd name="T8" fmla="*/ 0 w 39"/>
                <a:gd name="T9" fmla="*/ 6 h 25"/>
                <a:gd name="T10" fmla="*/ 0 w 39"/>
                <a:gd name="T11" fmla="*/ 7 h 25"/>
                <a:gd name="T12" fmla="*/ 2 w 39"/>
                <a:gd name="T13" fmla="*/ 7 h 25"/>
                <a:gd name="T14" fmla="*/ 4 w 39"/>
                <a:gd name="T15" fmla="*/ 11 h 25"/>
                <a:gd name="T16" fmla="*/ 6 w 39"/>
                <a:gd name="T17" fmla="*/ 11 h 25"/>
                <a:gd name="T18" fmla="*/ 35 w 39"/>
                <a:gd name="T19" fmla="*/ 25 h 25"/>
                <a:gd name="T20" fmla="*/ 37 w 39"/>
                <a:gd name="T21" fmla="*/ 25 h 25"/>
                <a:gd name="T22" fmla="*/ 39 w 39"/>
                <a:gd name="T23" fmla="*/ 23 h 25"/>
                <a:gd name="T24" fmla="*/ 39 w 39"/>
                <a:gd name="T25" fmla="*/ 23 h 25"/>
                <a:gd name="T26" fmla="*/ 39 w 39"/>
                <a:gd name="T27" fmla="*/ 21 h 25"/>
                <a:gd name="T28" fmla="*/ 39 w 39"/>
                <a:gd name="T29" fmla="*/ 19 h 25"/>
                <a:gd name="T30" fmla="*/ 39 w 39"/>
                <a:gd name="T31" fmla="*/ 18 h 25"/>
                <a:gd name="T32" fmla="*/ 39 w 39"/>
                <a:gd name="T33" fmla="*/ 16 h 25"/>
                <a:gd name="T34" fmla="*/ 37 w 39"/>
                <a:gd name="T35" fmla="*/ 16 h 25"/>
                <a:gd name="T36" fmla="*/ 7 w 39"/>
                <a:gd name="T37" fmla="*/ 0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9" h="25">
                  <a:moveTo>
                    <a:pt x="7" y="0"/>
                  </a:moveTo>
                  <a:lnTo>
                    <a:pt x="6" y="0"/>
                  </a:lnTo>
                  <a:lnTo>
                    <a:pt x="4" y="2"/>
                  </a:lnTo>
                  <a:lnTo>
                    <a:pt x="2" y="4"/>
                  </a:lnTo>
                  <a:lnTo>
                    <a:pt x="0" y="6"/>
                  </a:lnTo>
                  <a:lnTo>
                    <a:pt x="0" y="7"/>
                  </a:lnTo>
                  <a:lnTo>
                    <a:pt x="2" y="7"/>
                  </a:lnTo>
                  <a:lnTo>
                    <a:pt x="4" y="11"/>
                  </a:lnTo>
                  <a:lnTo>
                    <a:pt x="6" y="11"/>
                  </a:lnTo>
                  <a:lnTo>
                    <a:pt x="35" y="25"/>
                  </a:lnTo>
                  <a:lnTo>
                    <a:pt x="37" y="25"/>
                  </a:lnTo>
                  <a:lnTo>
                    <a:pt x="39" y="23"/>
                  </a:lnTo>
                  <a:lnTo>
                    <a:pt x="39" y="23"/>
                  </a:lnTo>
                  <a:lnTo>
                    <a:pt x="39" y="21"/>
                  </a:lnTo>
                  <a:lnTo>
                    <a:pt x="39" y="19"/>
                  </a:lnTo>
                  <a:lnTo>
                    <a:pt x="39" y="18"/>
                  </a:lnTo>
                  <a:lnTo>
                    <a:pt x="39" y="16"/>
                  </a:lnTo>
                  <a:lnTo>
                    <a:pt x="37" y="16"/>
                  </a:lnTo>
                  <a:lnTo>
                    <a:pt x="7"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89432" name="Freeform 344"/>
            <p:cNvSpPr>
              <a:spLocks/>
            </p:cNvSpPr>
            <p:nvPr/>
          </p:nvSpPr>
          <p:spPr bwMode="auto">
            <a:xfrm>
              <a:off x="2163" y="2453"/>
              <a:ext cx="19" cy="12"/>
            </a:xfrm>
            <a:custGeom>
              <a:avLst/>
              <a:gdLst>
                <a:gd name="T0" fmla="*/ 5 w 38"/>
                <a:gd name="T1" fmla="*/ 0 h 24"/>
                <a:gd name="T2" fmla="*/ 5 w 38"/>
                <a:gd name="T3" fmla="*/ 0 h 24"/>
                <a:gd name="T4" fmla="*/ 3 w 38"/>
                <a:gd name="T5" fmla="*/ 1 h 24"/>
                <a:gd name="T6" fmla="*/ 1 w 38"/>
                <a:gd name="T7" fmla="*/ 3 h 24"/>
                <a:gd name="T8" fmla="*/ 0 w 38"/>
                <a:gd name="T9" fmla="*/ 5 h 24"/>
                <a:gd name="T10" fmla="*/ 0 w 38"/>
                <a:gd name="T11" fmla="*/ 6 h 24"/>
                <a:gd name="T12" fmla="*/ 1 w 38"/>
                <a:gd name="T13" fmla="*/ 8 h 24"/>
                <a:gd name="T14" fmla="*/ 3 w 38"/>
                <a:gd name="T15" fmla="*/ 10 h 24"/>
                <a:gd name="T16" fmla="*/ 5 w 38"/>
                <a:gd name="T17" fmla="*/ 10 h 24"/>
                <a:gd name="T18" fmla="*/ 34 w 38"/>
                <a:gd name="T19" fmla="*/ 24 h 24"/>
                <a:gd name="T20" fmla="*/ 36 w 38"/>
                <a:gd name="T21" fmla="*/ 24 h 24"/>
                <a:gd name="T22" fmla="*/ 36 w 38"/>
                <a:gd name="T23" fmla="*/ 22 h 24"/>
                <a:gd name="T24" fmla="*/ 38 w 38"/>
                <a:gd name="T25" fmla="*/ 20 h 24"/>
                <a:gd name="T26" fmla="*/ 38 w 38"/>
                <a:gd name="T27" fmla="*/ 20 h 24"/>
                <a:gd name="T28" fmla="*/ 38 w 38"/>
                <a:gd name="T29" fmla="*/ 19 h 24"/>
                <a:gd name="T30" fmla="*/ 38 w 38"/>
                <a:gd name="T31" fmla="*/ 17 h 24"/>
                <a:gd name="T32" fmla="*/ 36 w 38"/>
                <a:gd name="T33" fmla="*/ 15 h 24"/>
                <a:gd name="T34" fmla="*/ 36 w 38"/>
                <a:gd name="T35" fmla="*/ 15 h 24"/>
                <a:gd name="T36" fmla="*/ 5 w 38"/>
                <a:gd name="T37" fmla="*/ 0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8" h="24">
                  <a:moveTo>
                    <a:pt x="5" y="0"/>
                  </a:moveTo>
                  <a:lnTo>
                    <a:pt x="5" y="0"/>
                  </a:lnTo>
                  <a:lnTo>
                    <a:pt x="3" y="1"/>
                  </a:lnTo>
                  <a:lnTo>
                    <a:pt x="1" y="3"/>
                  </a:lnTo>
                  <a:lnTo>
                    <a:pt x="0" y="5"/>
                  </a:lnTo>
                  <a:lnTo>
                    <a:pt x="0" y="6"/>
                  </a:lnTo>
                  <a:lnTo>
                    <a:pt x="1" y="8"/>
                  </a:lnTo>
                  <a:lnTo>
                    <a:pt x="3" y="10"/>
                  </a:lnTo>
                  <a:lnTo>
                    <a:pt x="5" y="10"/>
                  </a:lnTo>
                  <a:lnTo>
                    <a:pt x="34" y="24"/>
                  </a:lnTo>
                  <a:lnTo>
                    <a:pt x="36" y="24"/>
                  </a:lnTo>
                  <a:lnTo>
                    <a:pt x="36" y="22"/>
                  </a:lnTo>
                  <a:lnTo>
                    <a:pt x="38" y="20"/>
                  </a:lnTo>
                  <a:lnTo>
                    <a:pt x="38" y="20"/>
                  </a:lnTo>
                  <a:lnTo>
                    <a:pt x="38" y="19"/>
                  </a:lnTo>
                  <a:lnTo>
                    <a:pt x="38" y="17"/>
                  </a:lnTo>
                  <a:lnTo>
                    <a:pt x="36" y="15"/>
                  </a:lnTo>
                  <a:lnTo>
                    <a:pt x="36" y="15"/>
                  </a:lnTo>
                  <a:lnTo>
                    <a:pt x="5"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89433" name="Freeform 345"/>
            <p:cNvSpPr>
              <a:spLocks/>
            </p:cNvSpPr>
            <p:nvPr/>
          </p:nvSpPr>
          <p:spPr bwMode="auto">
            <a:xfrm>
              <a:off x="2190" y="2465"/>
              <a:ext cx="19" cy="11"/>
            </a:xfrm>
            <a:custGeom>
              <a:avLst/>
              <a:gdLst>
                <a:gd name="T0" fmla="*/ 3 w 38"/>
                <a:gd name="T1" fmla="*/ 0 h 22"/>
                <a:gd name="T2" fmla="*/ 3 w 38"/>
                <a:gd name="T3" fmla="*/ 0 h 22"/>
                <a:gd name="T4" fmla="*/ 1 w 38"/>
                <a:gd name="T5" fmla="*/ 1 h 22"/>
                <a:gd name="T6" fmla="*/ 0 w 38"/>
                <a:gd name="T7" fmla="*/ 3 h 22"/>
                <a:gd name="T8" fmla="*/ 0 w 38"/>
                <a:gd name="T9" fmla="*/ 5 h 22"/>
                <a:gd name="T10" fmla="*/ 0 w 38"/>
                <a:gd name="T11" fmla="*/ 7 h 22"/>
                <a:gd name="T12" fmla="*/ 0 w 38"/>
                <a:gd name="T13" fmla="*/ 7 h 22"/>
                <a:gd name="T14" fmla="*/ 1 w 38"/>
                <a:gd name="T15" fmla="*/ 8 h 22"/>
                <a:gd name="T16" fmla="*/ 3 w 38"/>
                <a:gd name="T17" fmla="*/ 8 h 22"/>
                <a:gd name="T18" fmla="*/ 34 w 38"/>
                <a:gd name="T19" fmla="*/ 22 h 22"/>
                <a:gd name="T20" fmla="*/ 36 w 38"/>
                <a:gd name="T21" fmla="*/ 22 h 22"/>
                <a:gd name="T22" fmla="*/ 36 w 38"/>
                <a:gd name="T23" fmla="*/ 22 h 22"/>
                <a:gd name="T24" fmla="*/ 38 w 38"/>
                <a:gd name="T25" fmla="*/ 20 h 22"/>
                <a:gd name="T26" fmla="*/ 38 w 38"/>
                <a:gd name="T27" fmla="*/ 20 h 22"/>
                <a:gd name="T28" fmla="*/ 38 w 38"/>
                <a:gd name="T29" fmla="*/ 19 h 22"/>
                <a:gd name="T30" fmla="*/ 38 w 38"/>
                <a:gd name="T31" fmla="*/ 17 h 22"/>
                <a:gd name="T32" fmla="*/ 36 w 38"/>
                <a:gd name="T33" fmla="*/ 15 h 22"/>
                <a:gd name="T34" fmla="*/ 36 w 38"/>
                <a:gd name="T35" fmla="*/ 13 h 22"/>
                <a:gd name="T36" fmla="*/ 3 w 38"/>
                <a:gd name="T37" fmla="*/ 0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8" h="22">
                  <a:moveTo>
                    <a:pt x="3" y="0"/>
                  </a:moveTo>
                  <a:lnTo>
                    <a:pt x="3" y="0"/>
                  </a:lnTo>
                  <a:lnTo>
                    <a:pt x="1" y="1"/>
                  </a:lnTo>
                  <a:lnTo>
                    <a:pt x="0" y="3"/>
                  </a:lnTo>
                  <a:lnTo>
                    <a:pt x="0" y="5"/>
                  </a:lnTo>
                  <a:lnTo>
                    <a:pt x="0" y="7"/>
                  </a:lnTo>
                  <a:lnTo>
                    <a:pt x="0" y="7"/>
                  </a:lnTo>
                  <a:lnTo>
                    <a:pt x="1" y="8"/>
                  </a:lnTo>
                  <a:lnTo>
                    <a:pt x="3" y="8"/>
                  </a:lnTo>
                  <a:lnTo>
                    <a:pt x="34" y="22"/>
                  </a:lnTo>
                  <a:lnTo>
                    <a:pt x="36" y="22"/>
                  </a:lnTo>
                  <a:lnTo>
                    <a:pt x="36" y="22"/>
                  </a:lnTo>
                  <a:lnTo>
                    <a:pt x="38" y="20"/>
                  </a:lnTo>
                  <a:lnTo>
                    <a:pt x="38" y="20"/>
                  </a:lnTo>
                  <a:lnTo>
                    <a:pt x="38" y="19"/>
                  </a:lnTo>
                  <a:lnTo>
                    <a:pt x="38" y="17"/>
                  </a:lnTo>
                  <a:lnTo>
                    <a:pt x="36" y="15"/>
                  </a:lnTo>
                  <a:lnTo>
                    <a:pt x="36" y="13"/>
                  </a:lnTo>
                  <a:lnTo>
                    <a:pt x="3"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89434" name="Freeform 346"/>
            <p:cNvSpPr>
              <a:spLocks/>
            </p:cNvSpPr>
            <p:nvPr/>
          </p:nvSpPr>
          <p:spPr bwMode="auto">
            <a:xfrm>
              <a:off x="2217" y="2477"/>
              <a:ext cx="19" cy="11"/>
            </a:xfrm>
            <a:custGeom>
              <a:avLst/>
              <a:gdLst>
                <a:gd name="T0" fmla="*/ 3 w 38"/>
                <a:gd name="T1" fmla="*/ 0 h 22"/>
                <a:gd name="T2" fmla="*/ 1 w 38"/>
                <a:gd name="T3" fmla="*/ 0 h 22"/>
                <a:gd name="T4" fmla="*/ 1 w 38"/>
                <a:gd name="T5" fmla="*/ 1 h 22"/>
                <a:gd name="T6" fmla="*/ 0 w 38"/>
                <a:gd name="T7" fmla="*/ 1 h 22"/>
                <a:gd name="T8" fmla="*/ 0 w 38"/>
                <a:gd name="T9" fmla="*/ 5 h 22"/>
                <a:gd name="T10" fmla="*/ 0 w 38"/>
                <a:gd name="T11" fmla="*/ 5 h 22"/>
                <a:gd name="T12" fmla="*/ 0 w 38"/>
                <a:gd name="T13" fmla="*/ 7 h 22"/>
                <a:gd name="T14" fmla="*/ 1 w 38"/>
                <a:gd name="T15" fmla="*/ 8 h 22"/>
                <a:gd name="T16" fmla="*/ 1 w 38"/>
                <a:gd name="T17" fmla="*/ 8 h 22"/>
                <a:gd name="T18" fmla="*/ 33 w 38"/>
                <a:gd name="T19" fmla="*/ 22 h 22"/>
                <a:gd name="T20" fmla="*/ 35 w 38"/>
                <a:gd name="T21" fmla="*/ 22 h 22"/>
                <a:gd name="T22" fmla="*/ 35 w 38"/>
                <a:gd name="T23" fmla="*/ 22 h 22"/>
                <a:gd name="T24" fmla="*/ 36 w 38"/>
                <a:gd name="T25" fmla="*/ 20 h 22"/>
                <a:gd name="T26" fmla="*/ 38 w 38"/>
                <a:gd name="T27" fmla="*/ 19 h 22"/>
                <a:gd name="T28" fmla="*/ 38 w 38"/>
                <a:gd name="T29" fmla="*/ 19 h 22"/>
                <a:gd name="T30" fmla="*/ 36 w 38"/>
                <a:gd name="T31" fmla="*/ 15 h 22"/>
                <a:gd name="T32" fmla="*/ 35 w 38"/>
                <a:gd name="T33" fmla="*/ 15 h 22"/>
                <a:gd name="T34" fmla="*/ 35 w 38"/>
                <a:gd name="T35" fmla="*/ 14 h 22"/>
                <a:gd name="T36" fmla="*/ 3 w 38"/>
                <a:gd name="T37" fmla="*/ 0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8" h="22">
                  <a:moveTo>
                    <a:pt x="3" y="0"/>
                  </a:moveTo>
                  <a:lnTo>
                    <a:pt x="1" y="0"/>
                  </a:lnTo>
                  <a:lnTo>
                    <a:pt x="1" y="1"/>
                  </a:lnTo>
                  <a:lnTo>
                    <a:pt x="0" y="1"/>
                  </a:lnTo>
                  <a:lnTo>
                    <a:pt x="0" y="5"/>
                  </a:lnTo>
                  <a:lnTo>
                    <a:pt x="0" y="5"/>
                  </a:lnTo>
                  <a:lnTo>
                    <a:pt x="0" y="7"/>
                  </a:lnTo>
                  <a:lnTo>
                    <a:pt x="1" y="8"/>
                  </a:lnTo>
                  <a:lnTo>
                    <a:pt x="1" y="8"/>
                  </a:lnTo>
                  <a:lnTo>
                    <a:pt x="33" y="22"/>
                  </a:lnTo>
                  <a:lnTo>
                    <a:pt x="35" y="22"/>
                  </a:lnTo>
                  <a:lnTo>
                    <a:pt x="35" y="22"/>
                  </a:lnTo>
                  <a:lnTo>
                    <a:pt x="36" y="20"/>
                  </a:lnTo>
                  <a:lnTo>
                    <a:pt x="38" y="19"/>
                  </a:lnTo>
                  <a:lnTo>
                    <a:pt x="38" y="19"/>
                  </a:lnTo>
                  <a:lnTo>
                    <a:pt x="36" y="15"/>
                  </a:lnTo>
                  <a:lnTo>
                    <a:pt x="35" y="15"/>
                  </a:lnTo>
                  <a:lnTo>
                    <a:pt x="35" y="14"/>
                  </a:lnTo>
                  <a:lnTo>
                    <a:pt x="3"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89435" name="Freeform 347"/>
            <p:cNvSpPr>
              <a:spLocks/>
            </p:cNvSpPr>
            <p:nvPr/>
          </p:nvSpPr>
          <p:spPr bwMode="auto">
            <a:xfrm>
              <a:off x="2244" y="2489"/>
              <a:ext cx="19" cy="11"/>
            </a:xfrm>
            <a:custGeom>
              <a:avLst/>
              <a:gdLst>
                <a:gd name="T0" fmla="*/ 3 w 38"/>
                <a:gd name="T1" fmla="*/ 0 h 22"/>
                <a:gd name="T2" fmla="*/ 1 w 38"/>
                <a:gd name="T3" fmla="*/ 0 h 22"/>
                <a:gd name="T4" fmla="*/ 1 w 38"/>
                <a:gd name="T5" fmla="*/ 2 h 22"/>
                <a:gd name="T6" fmla="*/ 0 w 38"/>
                <a:gd name="T7" fmla="*/ 3 h 22"/>
                <a:gd name="T8" fmla="*/ 0 w 38"/>
                <a:gd name="T9" fmla="*/ 5 h 22"/>
                <a:gd name="T10" fmla="*/ 0 w 38"/>
                <a:gd name="T11" fmla="*/ 5 h 22"/>
                <a:gd name="T12" fmla="*/ 0 w 38"/>
                <a:gd name="T13" fmla="*/ 7 h 22"/>
                <a:gd name="T14" fmla="*/ 1 w 38"/>
                <a:gd name="T15" fmla="*/ 8 h 22"/>
                <a:gd name="T16" fmla="*/ 1 w 38"/>
                <a:gd name="T17" fmla="*/ 8 h 22"/>
                <a:gd name="T18" fmla="*/ 33 w 38"/>
                <a:gd name="T19" fmla="*/ 22 h 22"/>
                <a:gd name="T20" fmla="*/ 35 w 38"/>
                <a:gd name="T21" fmla="*/ 22 h 22"/>
                <a:gd name="T22" fmla="*/ 35 w 38"/>
                <a:gd name="T23" fmla="*/ 22 h 22"/>
                <a:gd name="T24" fmla="*/ 36 w 38"/>
                <a:gd name="T25" fmla="*/ 21 h 22"/>
                <a:gd name="T26" fmla="*/ 38 w 38"/>
                <a:gd name="T27" fmla="*/ 19 h 22"/>
                <a:gd name="T28" fmla="*/ 38 w 38"/>
                <a:gd name="T29" fmla="*/ 17 h 22"/>
                <a:gd name="T30" fmla="*/ 36 w 38"/>
                <a:gd name="T31" fmla="*/ 15 h 22"/>
                <a:gd name="T32" fmla="*/ 35 w 38"/>
                <a:gd name="T33" fmla="*/ 15 h 22"/>
                <a:gd name="T34" fmla="*/ 35 w 38"/>
                <a:gd name="T35" fmla="*/ 14 h 22"/>
                <a:gd name="T36" fmla="*/ 3 w 38"/>
                <a:gd name="T37" fmla="*/ 0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8" h="22">
                  <a:moveTo>
                    <a:pt x="3" y="0"/>
                  </a:moveTo>
                  <a:lnTo>
                    <a:pt x="1" y="0"/>
                  </a:lnTo>
                  <a:lnTo>
                    <a:pt x="1" y="2"/>
                  </a:lnTo>
                  <a:lnTo>
                    <a:pt x="0" y="3"/>
                  </a:lnTo>
                  <a:lnTo>
                    <a:pt x="0" y="5"/>
                  </a:lnTo>
                  <a:lnTo>
                    <a:pt x="0" y="5"/>
                  </a:lnTo>
                  <a:lnTo>
                    <a:pt x="0" y="7"/>
                  </a:lnTo>
                  <a:lnTo>
                    <a:pt x="1" y="8"/>
                  </a:lnTo>
                  <a:lnTo>
                    <a:pt x="1" y="8"/>
                  </a:lnTo>
                  <a:lnTo>
                    <a:pt x="33" y="22"/>
                  </a:lnTo>
                  <a:lnTo>
                    <a:pt x="35" y="22"/>
                  </a:lnTo>
                  <a:lnTo>
                    <a:pt x="35" y="22"/>
                  </a:lnTo>
                  <a:lnTo>
                    <a:pt x="36" y="21"/>
                  </a:lnTo>
                  <a:lnTo>
                    <a:pt x="38" y="19"/>
                  </a:lnTo>
                  <a:lnTo>
                    <a:pt x="38" y="17"/>
                  </a:lnTo>
                  <a:lnTo>
                    <a:pt x="36" y="15"/>
                  </a:lnTo>
                  <a:lnTo>
                    <a:pt x="35" y="15"/>
                  </a:lnTo>
                  <a:lnTo>
                    <a:pt x="35" y="14"/>
                  </a:lnTo>
                  <a:lnTo>
                    <a:pt x="3"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89436" name="Freeform 348"/>
            <p:cNvSpPr>
              <a:spLocks/>
            </p:cNvSpPr>
            <p:nvPr/>
          </p:nvSpPr>
          <p:spPr bwMode="auto">
            <a:xfrm>
              <a:off x="2270" y="2501"/>
              <a:ext cx="20" cy="11"/>
            </a:xfrm>
            <a:custGeom>
              <a:avLst/>
              <a:gdLst>
                <a:gd name="T0" fmla="*/ 5 w 40"/>
                <a:gd name="T1" fmla="*/ 0 h 22"/>
                <a:gd name="T2" fmla="*/ 4 w 40"/>
                <a:gd name="T3" fmla="*/ 0 h 22"/>
                <a:gd name="T4" fmla="*/ 2 w 40"/>
                <a:gd name="T5" fmla="*/ 2 h 22"/>
                <a:gd name="T6" fmla="*/ 2 w 40"/>
                <a:gd name="T7" fmla="*/ 2 h 22"/>
                <a:gd name="T8" fmla="*/ 0 w 40"/>
                <a:gd name="T9" fmla="*/ 3 h 22"/>
                <a:gd name="T10" fmla="*/ 0 w 40"/>
                <a:gd name="T11" fmla="*/ 5 h 22"/>
                <a:gd name="T12" fmla="*/ 2 w 40"/>
                <a:gd name="T13" fmla="*/ 7 h 22"/>
                <a:gd name="T14" fmla="*/ 2 w 40"/>
                <a:gd name="T15" fmla="*/ 9 h 22"/>
                <a:gd name="T16" fmla="*/ 4 w 40"/>
                <a:gd name="T17" fmla="*/ 9 h 22"/>
                <a:gd name="T18" fmla="*/ 35 w 40"/>
                <a:gd name="T19" fmla="*/ 22 h 22"/>
                <a:gd name="T20" fmla="*/ 35 w 40"/>
                <a:gd name="T21" fmla="*/ 22 h 22"/>
                <a:gd name="T22" fmla="*/ 37 w 40"/>
                <a:gd name="T23" fmla="*/ 22 h 22"/>
                <a:gd name="T24" fmla="*/ 38 w 40"/>
                <a:gd name="T25" fmla="*/ 21 h 22"/>
                <a:gd name="T26" fmla="*/ 40 w 40"/>
                <a:gd name="T27" fmla="*/ 19 h 22"/>
                <a:gd name="T28" fmla="*/ 40 w 40"/>
                <a:gd name="T29" fmla="*/ 17 h 22"/>
                <a:gd name="T30" fmla="*/ 38 w 40"/>
                <a:gd name="T31" fmla="*/ 15 h 22"/>
                <a:gd name="T32" fmla="*/ 37 w 40"/>
                <a:gd name="T33" fmla="*/ 15 h 22"/>
                <a:gd name="T34" fmla="*/ 35 w 40"/>
                <a:gd name="T35" fmla="*/ 14 h 22"/>
                <a:gd name="T36" fmla="*/ 5 w 40"/>
                <a:gd name="T37" fmla="*/ 0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0" h="22">
                  <a:moveTo>
                    <a:pt x="5" y="0"/>
                  </a:moveTo>
                  <a:lnTo>
                    <a:pt x="4" y="0"/>
                  </a:lnTo>
                  <a:lnTo>
                    <a:pt x="2" y="2"/>
                  </a:lnTo>
                  <a:lnTo>
                    <a:pt x="2" y="2"/>
                  </a:lnTo>
                  <a:lnTo>
                    <a:pt x="0" y="3"/>
                  </a:lnTo>
                  <a:lnTo>
                    <a:pt x="0" y="5"/>
                  </a:lnTo>
                  <a:lnTo>
                    <a:pt x="2" y="7"/>
                  </a:lnTo>
                  <a:lnTo>
                    <a:pt x="2" y="9"/>
                  </a:lnTo>
                  <a:lnTo>
                    <a:pt x="4" y="9"/>
                  </a:lnTo>
                  <a:lnTo>
                    <a:pt x="35" y="22"/>
                  </a:lnTo>
                  <a:lnTo>
                    <a:pt x="35" y="22"/>
                  </a:lnTo>
                  <a:lnTo>
                    <a:pt x="37" y="22"/>
                  </a:lnTo>
                  <a:lnTo>
                    <a:pt x="38" y="21"/>
                  </a:lnTo>
                  <a:lnTo>
                    <a:pt x="40" y="19"/>
                  </a:lnTo>
                  <a:lnTo>
                    <a:pt x="40" y="17"/>
                  </a:lnTo>
                  <a:lnTo>
                    <a:pt x="38" y="15"/>
                  </a:lnTo>
                  <a:lnTo>
                    <a:pt x="37" y="15"/>
                  </a:lnTo>
                  <a:lnTo>
                    <a:pt x="35" y="14"/>
                  </a:lnTo>
                  <a:lnTo>
                    <a:pt x="5"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89437" name="Freeform 349"/>
            <p:cNvSpPr>
              <a:spLocks/>
            </p:cNvSpPr>
            <p:nvPr/>
          </p:nvSpPr>
          <p:spPr bwMode="auto">
            <a:xfrm>
              <a:off x="2297" y="2513"/>
              <a:ext cx="20" cy="10"/>
            </a:xfrm>
            <a:custGeom>
              <a:avLst/>
              <a:gdLst>
                <a:gd name="T0" fmla="*/ 5 w 40"/>
                <a:gd name="T1" fmla="*/ 0 h 21"/>
                <a:gd name="T2" fmla="*/ 4 w 40"/>
                <a:gd name="T3" fmla="*/ 0 h 21"/>
                <a:gd name="T4" fmla="*/ 2 w 40"/>
                <a:gd name="T5" fmla="*/ 0 h 21"/>
                <a:gd name="T6" fmla="*/ 0 w 40"/>
                <a:gd name="T7" fmla="*/ 2 h 21"/>
                <a:gd name="T8" fmla="*/ 0 w 40"/>
                <a:gd name="T9" fmla="*/ 4 h 21"/>
                <a:gd name="T10" fmla="*/ 0 w 40"/>
                <a:gd name="T11" fmla="*/ 5 h 21"/>
                <a:gd name="T12" fmla="*/ 0 w 40"/>
                <a:gd name="T13" fmla="*/ 7 h 21"/>
                <a:gd name="T14" fmla="*/ 2 w 40"/>
                <a:gd name="T15" fmla="*/ 9 h 21"/>
                <a:gd name="T16" fmla="*/ 4 w 40"/>
                <a:gd name="T17" fmla="*/ 9 h 21"/>
                <a:gd name="T18" fmla="*/ 35 w 40"/>
                <a:gd name="T19" fmla="*/ 21 h 21"/>
                <a:gd name="T20" fmla="*/ 35 w 40"/>
                <a:gd name="T21" fmla="*/ 21 h 21"/>
                <a:gd name="T22" fmla="*/ 37 w 40"/>
                <a:gd name="T23" fmla="*/ 21 h 21"/>
                <a:gd name="T24" fmla="*/ 38 w 40"/>
                <a:gd name="T25" fmla="*/ 21 h 21"/>
                <a:gd name="T26" fmla="*/ 40 w 40"/>
                <a:gd name="T27" fmla="*/ 19 h 21"/>
                <a:gd name="T28" fmla="*/ 40 w 40"/>
                <a:gd name="T29" fmla="*/ 17 h 21"/>
                <a:gd name="T30" fmla="*/ 38 w 40"/>
                <a:gd name="T31" fmla="*/ 16 h 21"/>
                <a:gd name="T32" fmla="*/ 37 w 40"/>
                <a:gd name="T33" fmla="*/ 14 h 21"/>
                <a:gd name="T34" fmla="*/ 35 w 40"/>
                <a:gd name="T35" fmla="*/ 14 h 21"/>
                <a:gd name="T36" fmla="*/ 5 w 40"/>
                <a:gd name="T37" fmla="*/ 0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0" h="21">
                  <a:moveTo>
                    <a:pt x="5" y="0"/>
                  </a:moveTo>
                  <a:lnTo>
                    <a:pt x="4" y="0"/>
                  </a:lnTo>
                  <a:lnTo>
                    <a:pt x="2" y="0"/>
                  </a:lnTo>
                  <a:lnTo>
                    <a:pt x="0" y="2"/>
                  </a:lnTo>
                  <a:lnTo>
                    <a:pt x="0" y="4"/>
                  </a:lnTo>
                  <a:lnTo>
                    <a:pt x="0" y="5"/>
                  </a:lnTo>
                  <a:lnTo>
                    <a:pt x="0" y="7"/>
                  </a:lnTo>
                  <a:lnTo>
                    <a:pt x="2" y="9"/>
                  </a:lnTo>
                  <a:lnTo>
                    <a:pt x="4" y="9"/>
                  </a:lnTo>
                  <a:lnTo>
                    <a:pt x="35" y="21"/>
                  </a:lnTo>
                  <a:lnTo>
                    <a:pt x="35" y="21"/>
                  </a:lnTo>
                  <a:lnTo>
                    <a:pt x="37" y="21"/>
                  </a:lnTo>
                  <a:lnTo>
                    <a:pt x="38" y="21"/>
                  </a:lnTo>
                  <a:lnTo>
                    <a:pt x="40" y="19"/>
                  </a:lnTo>
                  <a:lnTo>
                    <a:pt x="40" y="17"/>
                  </a:lnTo>
                  <a:lnTo>
                    <a:pt x="38" y="16"/>
                  </a:lnTo>
                  <a:lnTo>
                    <a:pt x="37" y="14"/>
                  </a:lnTo>
                  <a:lnTo>
                    <a:pt x="35" y="14"/>
                  </a:lnTo>
                  <a:lnTo>
                    <a:pt x="5"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89438" name="Freeform 350"/>
            <p:cNvSpPr>
              <a:spLocks/>
            </p:cNvSpPr>
            <p:nvPr/>
          </p:nvSpPr>
          <p:spPr bwMode="auto">
            <a:xfrm>
              <a:off x="2324" y="2525"/>
              <a:ext cx="19" cy="10"/>
            </a:xfrm>
            <a:custGeom>
              <a:avLst/>
              <a:gdLst>
                <a:gd name="T0" fmla="*/ 5 w 39"/>
                <a:gd name="T1" fmla="*/ 0 h 21"/>
                <a:gd name="T2" fmla="*/ 4 w 39"/>
                <a:gd name="T3" fmla="*/ 0 h 21"/>
                <a:gd name="T4" fmla="*/ 2 w 39"/>
                <a:gd name="T5" fmla="*/ 0 h 21"/>
                <a:gd name="T6" fmla="*/ 2 w 39"/>
                <a:gd name="T7" fmla="*/ 2 h 21"/>
                <a:gd name="T8" fmla="*/ 0 w 39"/>
                <a:gd name="T9" fmla="*/ 4 h 21"/>
                <a:gd name="T10" fmla="*/ 0 w 39"/>
                <a:gd name="T11" fmla="*/ 5 h 21"/>
                <a:gd name="T12" fmla="*/ 2 w 39"/>
                <a:gd name="T13" fmla="*/ 7 h 21"/>
                <a:gd name="T14" fmla="*/ 2 w 39"/>
                <a:gd name="T15" fmla="*/ 9 h 21"/>
                <a:gd name="T16" fmla="*/ 4 w 39"/>
                <a:gd name="T17" fmla="*/ 9 h 21"/>
                <a:gd name="T18" fmla="*/ 33 w 39"/>
                <a:gd name="T19" fmla="*/ 21 h 21"/>
                <a:gd name="T20" fmla="*/ 35 w 39"/>
                <a:gd name="T21" fmla="*/ 21 h 21"/>
                <a:gd name="T22" fmla="*/ 37 w 39"/>
                <a:gd name="T23" fmla="*/ 21 h 21"/>
                <a:gd name="T24" fmla="*/ 39 w 39"/>
                <a:gd name="T25" fmla="*/ 21 h 21"/>
                <a:gd name="T26" fmla="*/ 39 w 39"/>
                <a:gd name="T27" fmla="*/ 19 h 21"/>
                <a:gd name="T28" fmla="*/ 39 w 39"/>
                <a:gd name="T29" fmla="*/ 17 h 21"/>
                <a:gd name="T30" fmla="*/ 39 w 39"/>
                <a:gd name="T31" fmla="*/ 16 h 21"/>
                <a:gd name="T32" fmla="*/ 37 w 39"/>
                <a:gd name="T33" fmla="*/ 14 h 21"/>
                <a:gd name="T34" fmla="*/ 35 w 39"/>
                <a:gd name="T35" fmla="*/ 12 h 21"/>
                <a:gd name="T36" fmla="*/ 5 w 39"/>
                <a:gd name="T37" fmla="*/ 0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9" h="21">
                  <a:moveTo>
                    <a:pt x="5" y="0"/>
                  </a:moveTo>
                  <a:lnTo>
                    <a:pt x="4" y="0"/>
                  </a:lnTo>
                  <a:lnTo>
                    <a:pt x="2" y="0"/>
                  </a:lnTo>
                  <a:lnTo>
                    <a:pt x="2" y="2"/>
                  </a:lnTo>
                  <a:lnTo>
                    <a:pt x="0" y="4"/>
                  </a:lnTo>
                  <a:lnTo>
                    <a:pt x="0" y="5"/>
                  </a:lnTo>
                  <a:lnTo>
                    <a:pt x="2" y="7"/>
                  </a:lnTo>
                  <a:lnTo>
                    <a:pt x="2" y="9"/>
                  </a:lnTo>
                  <a:lnTo>
                    <a:pt x="4" y="9"/>
                  </a:lnTo>
                  <a:lnTo>
                    <a:pt x="33" y="21"/>
                  </a:lnTo>
                  <a:lnTo>
                    <a:pt x="35" y="21"/>
                  </a:lnTo>
                  <a:lnTo>
                    <a:pt x="37" y="21"/>
                  </a:lnTo>
                  <a:lnTo>
                    <a:pt x="39" y="21"/>
                  </a:lnTo>
                  <a:lnTo>
                    <a:pt x="39" y="19"/>
                  </a:lnTo>
                  <a:lnTo>
                    <a:pt x="39" y="17"/>
                  </a:lnTo>
                  <a:lnTo>
                    <a:pt x="39" y="16"/>
                  </a:lnTo>
                  <a:lnTo>
                    <a:pt x="37" y="14"/>
                  </a:lnTo>
                  <a:lnTo>
                    <a:pt x="35" y="12"/>
                  </a:lnTo>
                  <a:lnTo>
                    <a:pt x="5"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89439" name="Freeform 351"/>
            <p:cNvSpPr>
              <a:spLocks/>
            </p:cNvSpPr>
            <p:nvPr/>
          </p:nvSpPr>
          <p:spPr bwMode="auto">
            <a:xfrm>
              <a:off x="2350" y="2536"/>
              <a:ext cx="19" cy="11"/>
            </a:xfrm>
            <a:custGeom>
              <a:avLst/>
              <a:gdLst>
                <a:gd name="T0" fmla="*/ 6 w 38"/>
                <a:gd name="T1" fmla="*/ 0 h 22"/>
                <a:gd name="T2" fmla="*/ 5 w 38"/>
                <a:gd name="T3" fmla="*/ 0 h 22"/>
                <a:gd name="T4" fmla="*/ 3 w 38"/>
                <a:gd name="T5" fmla="*/ 1 h 22"/>
                <a:gd name="T6" fmla="*/ 1 w 38"/>
                <a:gd name="T7" fmla="*/ 3 h 22"/>
                <a:gd name="T8" fmla="*/ 0 w 38"/>
                <a:gd name="T9" fmla="*/ 5 h 22"/>
                <a:gd name="T10" fmla="*/ 1 w 38"/>
                <a:gd name="T11" fmla="*/ 6 h 22"/>
                <a:gd name="T12" fmla="*/ 3 w 38"/>
                <a:gd name="T13" fmla="*/ 8 h 22"/>
                <a:gd name="T14" fmla="*/ 5 w 38"/>
                <a:gd name="T15" fmla="*/ 10 h 22"/>
                <a:gd name="T16" fmla="*/ 34 w 38"/>
                <a:gd name="T17" fmla="*/ 22 h 22"/>
                <a:gd name="T18" fmla="*/ 36 w 38"/>
                <a:gd name="T19" fmla="*/ 22 h 22"/>
                <a:gd name="T20" fmla="*/ 38 w 38"/>
                <a:gd name="T21" fmla="*/ 22 h 22"/>
                <a:gd name="T22" fmla="*/ 38 w 38"/>
                <a:gd name="T23" fmla="*/ 22 h 22"/>
                <a:gd name="T24" fmla="*/ 38 w 38"/>
                <a:gd name="T25" fmla="*/ 20 h 22"/>
                <a:gd name="T26" fmla="*/ 38 w 38"/>
                <a:gd name="T27" fmla="*/ 18 h 22"/>
                <a:gd name="T28" fmla="*/ 38 w 38"/>
                <a:gd name="T29" fmla="*/ 17 h 22"/>
                <a:gd name="T30" fmla="*/ 38 w 38"/>
                <a:gd name="T31" fmla="*/ 15 h 22"/>
                <a:gd name="T32" fmla="*/ 36 w 38"/>
                <a:gd name="T33" fmla="*/ 13 h 22"/>
                <a:gd name="T34" fmla="*/ 6 w 38"/>
                <a:gd name="T35" fmla="*/ 0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8" h="22">
                  <a:moveTo>
                    <a:pt x="6" y="0"/>
                  </a:moveTo>
                  <a:lnTo>
                    <a:pt x="5" y="0"/>
                  </a:lnTo>
                  <a:lnTo>
                    <a:pt x="3" y="1"/>
                  </a:lnTo>
                  <a:lnTo>
                    <a:pt x="1" y="3"/>
                  </a:lnTo>
                  <a:lnTo>
                    <a:pt x="0" y="5"/>
                  </a:lnTo>
                  <a:lnTo>
                    <a:pt x="1" y="6"/>
                  </a:lnTo>
                  <a:lnTo>
                    <a:pt x="3" y="8"/>
                  </a:lnTo>
                  <a:lnTo>
                    <a:pt x="5" y="10"/>
                  </a:lnTo>
                  <a:lnTo>
                    <a:pt x="34" y="22"/>
                  </a:lnTo>
                  <a:lnTo>
                    <a:pt x="36" y="22"/>
                  </a:lnTo>
                  <a:lnTo>
                    <a:pt x="38" y="22"/>
                  </a:lnTo>
                  <a:lnTo>
                    <a:pt x="38" y="22"/>
                  </a:lnTo>
                  <a:lnTo>
                    <a:pt x="38" y="20"/>
                  </a:lnTo>
                  <a:lnTo>
                    <a:pt x="38" y="18"/>
                  </a:lnTo>
                  <a:lnTo>
                    <a:pt x="38" y="17"/>
                  </a:lnTo>
                  <a:lnTo>
                    <a:pt x="38" y="15"/>
                  </a:lnTo>
                  <a:lnTo>
                    <a:pt x="36" y="13"/>
                  </a:lnTo>
                  <a:lnTo>
                    <a:pt x="6"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89440" name="Freeform 352"/>
            <p:cNvSpPr>
              <a:spLocks/>
            </p:cNvSpPr>
            <p:nvPr/>
          </p:nvSpPr>
          <p:spPr bwMode="auto">
            <a:xfrm>
              <a:off x="2377" y="2548"/>
              <a:ext cx="19" cy="12"/>
            </a:xfrm>
            <a:custGeom>
              <a:avLst/>
              <a:gdLst>
                <a:gd name="T0" fmla="*/ 5 w 38"/>
                <a:gd name="T1" fmla="*/ 0 h 22"/>
                <a:gd name="T2" fmla="*/ 3 w 38"/>
                <a:gd name="T3" fmla="*/ 0 h 22"/>
                <a:gd name="T4" fmla="*/ 1 w 38"/>
                <a:gd name="T5" fmla="*/ 1 h 22"/>
                <a:gd name="T6" fmla="*/ 0 w 38"/>
                <a:gd name="T7" fmla="*/ 3 h 22"/>
                <a:gd name="T8" fmla="*/ 0 w 38"/>
                <a:gd name="T9" fmla="*/ 5 h 22"/>
                <a:gd name="T10" fmla="*/ 0 w 38"/>
                <a:gd name="T11" fmla="*/ 7 h 22"/>
                <a:gd name="T12" fmla="*/ 0 w 38"/>
                <a:gd name="T13" fmla="*/ 7 h 22"/>
                <a:gd name="T14" fmla="*/ 1 w 38"/>
                <a:gd name="T15" fmla="*/ 10 h 22"/>
                <a:gd name="T16" fmla="*/ 3 w 38"/>
                <a:gd name="T17" fmla="*/ 10 h 22"/>
                <a:gd name="T18" fmla="*/ 34 w 38"/>
                <a:gd name="T19" fmla="*/ 22 h 22"/>
                <a:gd name="T20" fmla="*/ 36 w 38"/>
                <a:gd name="T21" fmla="*/ 22 h 22"/>
                <a:gd name="T22" fmla="*/ 36 w 38"/>
                <a:gd name="T23" fmla="*/ 22 h 22"/>
                <a:gd name="T24" fmla="*/ 38 w 38"/>
                <a:gd name="T25" fmla="*/ 20 h 22"/>
                <a:gd name="T26" fmla="*/ 38 w 38"/>
                <a:gd name="T27" fmla="*/ 20 h 22"/>
                <a:gd name="T28" fmla="*/ 38 w 38"/>
                <a:gd name="T29" fmla="*/ 19 h 22"/>
                <a:gd name="T30" fmla="*/ 38 w 38"/>
                <a:gd name="T31" fmla="*/ 17 h 22"/>
                <a:gd name="T32" fmla="*/ 36 w 38"/>
                <a:gd name="T33" fmla="*/ 15 h 22"/>
                <a:gd name="T34" fmla="*/ 36 w 38"/>
                <a:gd name="T35" fmla="*/ 13 h 22"/>
                <a:gd name="T36" fmla="*/ 5 w 38"/>
                <a:gd name="T37" fmla="*/ 0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8" h="22">
                  <a:moveTo>
                    <a:pt x="5" y="0"/>
                  </a:moveTo>
                  <a:lnTo>
                    <a:pt x="3" y="0"/>
                  </a:lnTo>
                  <a:lnTo>
                    <a:pt x="1" y="1"/>
                  </a:lnTo>
                  <a:lnTo>
                    <a:pt x="0" y="3"/>
                  </a:lnTo>
                  <a:lnTo>
                    <a:pt x="0" y="5"/>
                  </a:lnTo>
                  <a:lnTo>
                    <a:pt x="0" y="7"/>
                  </a:lnTo>
                  <a:lnTo>
                    <a:pt x="0" y="7"/>
                  </a:lnTo>
                  <a:lnTo>
                    <a:pt x="1" y="10"/>
                  </a:lnTo>
                  <a:lnTo>
                    <a:pt x="3" y="10"/>
                  </a:lnTo>
                  <a:lnTo>
                    <a:pt x="34" y="22"/>
                  </a:lnTo>
                  <a:lnTo>
                    <a:pt x="36" y="22"/>
                  </a:lnTo>
                  <a:lnTo>
                    <a:pt x="36" y="22"/>
                  </a:lnTo>
                  <a:lnTo>
                    <a:pt x="38" y="20"/>
                  </a:lnTo>
                  <a:lnTo>
                    <a:pt x="38" y="20"/>
                  </a:lnTo>
                  <a:lnTo>
                    <a:pt x="38" y="19"/>
                  </a:lnTo>
                  <a:lnTo>
                    <a:pt x="38" y="17"/>
                  </a:lnTo>
                  <a:lnTo>
                    <a:pt x="36" y="15"/>
                  </a:lnTo>
                  <a:lnTo>
                    <a:pt x="36" y="13"/>
                  </a:lnTo>
                  <a:lnTo>
                    <a:pt x="5"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89441" name="Freeform 353"/>
            <p:cNvSpPr>
              <a:spLocks/>
            </p:cNvSpPr>
            <p:nvPr/>
          </p:nvSpPr>
          <p:spPr bwMode="auto">
            <a:xfrm>
              <a:off x="2404" y="2560"/>
              <a:ext cx="20" cy="12"/>
            </a:xfrm>
            <a:custGeom>
              <a:avLst/>
              <a:gdLst>
                <a:gd name="T0" fmla="*/ 3 w 38"/>
                <a:gd name="T1" fmla="*/ 0 h 22"/>
                <a:gd name="T2" fmla="*/ 3 w 38"/>
                <a:gd name="T3" fmla="*/ 0 h 22"/>
                <a:gd name="T4" fmla="*/ 1 w 38"/>
                <a:gd name="T5" fmla="*/ 0 h 22"/>
                <a:gd name="T6" fmla="*/ 0 w 38"/>
                <a:gd name="T7" fmla="*/ 1 h 22"/>
                <a:gd name="T8" fmla="*/ 0 w 38"/>
                <a:gd name="T9" fmla="*/ 3 h 22"/>
                <a:gd name="T10" fmla="*/ 0 w 38"/>
                <a:gd name="T11" fmla="*/ 5 h 22"/>
                <a:gd name="T12" fmla="*/ 0 w 38"/>
                <a:gd name="T13" fmla="*/ 7 h 22"/>
                <a:gd name="T14" fmla="*/ 1 w 38"/>
                <a:gd name="T15" fmla="*/ 7 h 22"/>
                <a:gd name="T16" fmla="*/ 3 w 38"/>
                <a:gd name="T17" fmla="*/ 10 h 22"/>
                <a:gd name="T18" fmla="*/ 33 w 38"/>
                <a:gd name="T19" fmla="*/ 22 h 22"/>
                <a:gd name="T20" fmla="*/ 35 w 38"/>
                <a:gd name="T21" fmla="*/ 22 h 22"/>
                <a:gd name="T22" fmla="*/ 35 w 38"/>
                <a:gd name="T23" fmla="*/ 22 h 22"/>
                <a:gd name="T24" fmla="*/ 36 w 38"/>
                <a:gd name="T25" fmla="*/ 20 h 22"/>
                <a:gd name="T26" fmla="*/ 38 w 38"/>
                <a:gd name="T27" fmla="*/ 19 h 22"/>
                <a:gd name="T28" fmla="*/ 38 w 38"/>
                <a:gd name="T29" fmla="*/ 17 h 22"/>
                <a:gd name="T30" fmla="*/ 36 w 38"/>
                <a:gd name="T31" fmla="*/ 17 h 22"/>
                <a:gd name="T32" fmla="*/ 35 w 38"/>
                <a:gd name="T33" fmla="*/ 15 h 22"/>
                <a:gd name="T34" fmla="*/ 35 w 38"/>
                <a:gd name="T35" fmla="*/ 13 h 22"/>
                <a:gd name="T36" fmla="*/ 3 w 38"/>
                <a:gd name="T37" fmla="*/ 0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8" h="22">
                  <a:moveTo>
                    <a:pt x="3" y="0"/>
                  </a:moveTo>
                  <a:lnTo>
                    <a:pt x="3" y="0"/>
                  </a:lnTo>
                  <a:lnTo>
                    <a:pt x="1" y="0"/>
                  </a:lnTo>
                  <a:lnTo>
                    <a:pt x="0" y="1"/>
                  </a:lnTo>
                  <a:lnTo>
                    <a:pt x="0" y="3"/>
                  </a:lnTo>
                  <a:lnTo>
                    <a:pt x="0" y="5"/>
                  </a:lnTo>
                  <a:lnTo>
                    <a:pt x="0" y="7"/>
                  </a:lnTo>
                  <a:lnTo>
                    <a:pt x="1" y="7"/>
                  </a:lnTo>
                  <a:lnTo>
                    <a:pt x="3" y="10"/>
                  </a:lnTo>
                  <a:lnTo>
                    <a:pt x="33" y="22"/>
                  </a:lnTo>
                  <a:lnTo>
                    <a:pt x="35" y="22"/>
                  </a:lnTo>
                  <a:lnTo>
                    <a:pt x="35" y="22"/>
                  </a:lnTo>
                  <a:lnTo>
                    <a:pt x="36" y="20"/>
                  </a:lnTo>
                  <a:lnTo>
                    <a:pt x="38" y="19"/>
                  </a:lnTo>
                  <a:lnTo>
                    <a:pt x="38" y="17"/>
                  </a:lnTo>
                  <a:lnTo>
                    <a:pt x="36" y="17"/>
                  </a:lnTo>
                  <a:lnTo>
                    <a:pt x="35" y="15"/>
                  </a:lnTo>
                  <a:lnTo>
                    <a:pt x="35" y="13"/>
                  </a:lnTo>
                  <a:lnTo>
                    <a:pt x="3"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89442" name="Freeform 354"/>
            <p:cNvSpPr>
              <a:spLocks/>
            </p:cNvSpPr>
            <p:nvPr/>
          </p:nvSpPr>
          <p:spPr bwMode="auto">
            <a:xfrm>
              <a:off x="2431" y="2572"/>
              <a:ext cx="20" cy="12"/>
            </a:xfrm>
            <a:custGeom>
              <a:avLst/>
              <a:gdLst>
                <a:gd name="T0" fmla="*/ 3 w 38"/>
                <a:gd name="T1" fmla="*/ 0 h 22"/>
                <a:gd name="T2" fmla="*/ 3 w 38"/>
                <a:gd name="T3" fmla="*/ 0 h 22"/>
                <a:gd name="T4" fmla="*/ 1 w 38"/>
                <a:gd name="T5" fmla="*/ 0 h 22"/>
                <a:gd name="T6" fmla="*/ 0 w 38"/>
                <a:gd name="T7" fmla="*/ 2 h 22"/>
                <a:gd name="T8" fmla="*/ 0 w 38"/>
                <a:gd name="T9" fmla="*/ 3 h 22"/>
                <a:gd name="T10" fmla="*/ 0 w 38"/>
                <a:gd name="T11" fmla="*/ 5 h 22"/>
                <a:gd name="T12" fmla="*/ 0 w 38"/>
                <a:gd name="T13" fmla="*/ 7 h 22"/>
                <a:gd name="T14" fmla="*/ 1 w 38"/>
                <a:gd name="T15" fmla="*/ 7 h 22"/>
                <a:gd name="T16" fmla="*/ 3 w 38"/>
                <a:gd name="T17" fmla="*/ 8 h 22"/>
                <a:gd name="T18" fmla="*/ 33 w 38"/>
                <a:gd name="T19" fmla="*/ 22 h 22"/>
                <a:gd name="T20" fmla="*/ 35 w 38"/>
                <a:gd name="T21" fmla="*/ 22 h 22"/>
                <a:gd name="T22" fmla="*/ 36 w 38"/>
                <a:gd name="T23" fmla="*/ 22 h 22"/>
                <a:gd name="T24" fmla="*/ 36 w 38"/>
                <a:gd name="T25" fmla="*/ 20 h 22"/>
                <a:gd name="T26" fmla="*/ 38 w 38"/>
                <a:gd name="T27" fmla="*/ 20 h 22"/>
                <a:gd name="T28" fmla="*/ 38 w 38"/>
                <a:gd name="T29" fmla="*/ 17 h 22"/>
                <a:gd name="T30" fmla="*/ 36 w 38"/>
                <a:gd name="T31" fmla="*/ 17 h 22"/>
                <a:gd name="T32" fmla="*/ 36 w 38"/>
                <a:gd name="T33" fmla="*/ 15 h 22"/>
                <a:gd name="T34" fmla="*/ 35 w 38"/>
                <a:gd name="T35" fmla="*/ 14 h 22"/>
                <a:gd name="T36" fmla="*/ 3 w 38"/>
                <a:gd name="T37" fmla="*/ 0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8" h="22">
                  <a:moveTo>
                    <a:pt x="3" y="0"/>
                  </a:moveTo>
                  <a:lnTo>
                    <a:pt x="3" y="0"/>
                  </a:lnTo>
                  <a:lnTo>
                    <a:pt x="1" y="0"/>
                  </a:lnTo>
                  <a:lnTo>
                    <a:pt x="0" y="2"/>
                  </a:lnTo>
                  <a:lnTo>
                    <a:pt x="0" y="3"/>
                  </a:lnTo>
                  <a:lnTo>
                    <a:pt x="0" y="5"/>
                  </a:lnTo>
                  <a:lnTo>
                    <a:pt x="0" y="7"/>
                  </a:lnTo>
                  <a:lnTo>
                    <a:pt x="1" y="7"/>
                  </a:lnTo>
                  <a:lnTo>
                    <a:pt x="3" y="8"/>
                  </a:lnTo>
                  <a:lnTo>
                    <a:pt x="33" y="22"/>
                  </a:lnTo>
                  <a:lnTo>
                    <a:pt x="35" y="22"/>
                  </a:lnTo>
                  <a:lnTo>
                    <a:pt x="36" y="22"/>
                  </a:lnTo>
                  <a:lnTo>
                    <a:pt x="36" y="20"/>
                  </a:lnTo>
                  <a:lnTo>
                    <a:pt x="38" y="20"/>
                  </a:lnTo>
                  <a:lnTo>
                    <a:pt x="38" y="17"/>
                  </a:lnTo>
                  <a:lnTo>
                    <a:pt x="36" y="17"/>
                  </a:lnTo>
                  <a:lnTo>
                    <a:pt x="36" y="15"/>
                  </a:lnTo>
                  <a:lnTo>
                    <a:pt x="35" y="14"/>
                  </a:lnTo>
                  <a:lnTo>
                    <a:pt x="3"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89443" name="Freeform 355"/>
            <p:cNvSpPr>
              <a:spLocks/>
            </p:cNvSpPr>
            <p:nvPr/>
          </p:nvSpPr>
          <p:spPr bwMode="auto">
            <a:xfrm>
              <a:off x="2458" y="2584"/>
              <a:ext cx="20" cy="12"/>
            </a:xfrm>
            <a:custGeom>
              <a:avLst/>
              <a:gdLst>
                <a:gd name="T0" fmla="*/ 5 w 40"/>
                <a:gd name="T1" fmla="*/ 0 h 22"/>
                <a:gd name="T2" fmla="*/ 4 w 40"/>
                <a:gd name="T3" fmla="*/ 0 h 22"/>
                <a:gd name="T4" fmla="*/ 4 w 40"/>
                <a:gd name="T5" fmla="*/ 0 h 22"/>
                <a:gd name="T6" fmla="*/ 2 w 40"/>
                <a:gd name="T7" fmla="*/ 2 h 22"/>
                <a:gd name="T8" fmla="*/ 0 w 40"/>
                <a:gd name="T9" fmla="*/ 2 h 22"/>
                <a:gd name="T10" fmla="*/ 0 w 40"/>
                <a:gd name="T11" fmla="*/ 5 h 22"/>
                <a:gd name="T12" fmla="*/ 2 w 40"/>
                <a:gd name="T13" fmla="*/ 5 h 22"/>
                <a:gd name="T14" fmla="*/ 4 w 40"/>
                <a:gd name="T15" fmla="*/ 7 h 22"/>
                <a:gd name="T16" fmla="*/ 4 w 40"/>
                <a:gd name="T17" fmla="*/ 9 h 22"/>
                <a:gd name="T18" fmla="*/ 35 w 40"/>
                <a:gd name="T19" fmla="*/ 22 h 22"/>
                <a:gd name="T20" fmla="*/ 37 w 40"/>
                <a:gd name="T21" fmla="*/ 22 h 22"/>
                <a:gd name="T22" fmla="*/ 38 w 40"/>
                <a:gd name="T23" fmla="*/ 21 h 22"/>
                <a:gd name="T24" fmla="*/ 38 w 40"/>
                <a:gd name="T25" fmla="*/ 19 h 22"/>
                <a:gd name="T26" fmla="*/ 40 w 40"/>
                <a:gd name="T27" fmla="*/ 17 h 22"/>
                <a:gd name="T28" fmla="*/ 40 w 40"/>
                <a:gd name="T29" fmla="*/ 15 h 22"/>
                <a:gd name="T30" fmla="*/ 38 w 40"/>
                <a:gd name="T31" fmla="*/ 15 h 22"/>
                <a:gd name="T32" fmla="*/ 38 w 40"/>
                <a:gd name="T33" fmla="*/ 14 h 22"/>
                <a:gd name="T34" fmla="*/ 37 w 40"/>
                <a:gd name="T35" fmla="*/ 14 h 22"/>
                <a:gd name="T36" fmla="*/ 5 w 40"/>
                <a:gd name="T37" fmla="*/ 0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0" h="22">
                  <a:moveTo>
                    <a:pt x="5" y="0"/>
                  </a:moveTo>
                  <a:lnTo>
                    <a:pt x="4" y="0"/>
                  </a:lnTo>
                  <a:lnTo>
                    <a:pt x="4" y="0"/>
                  </a:lnTo>
                  <a:lnTo>
                    <a:pt x="2" y="2"/>
                  </a:lnTo>
                  <a:lnTo>
                    <a:pt x="0" y="2"/>
                  </a:lnTo>
                  <a:lnTo>
                    <a:pt x="0" y="5"/>
                  </a:lnTo>
                  <a:lnTo>
                    <a:pt x="2" y="5"/>
                  </a:lnTo>
                  <a:lnTo>
                    <a:pt x="4" y="7"/>
                  </a:lnTo>
                  <a:lnTo>
                    <a:pt x="4" y="9"/>
                  </a:lnTo>
                  <a:lnTo>
                    <a:pt x="35" y="22"/>
                  </a:lnTo>
                  <a:lnTo>
                    <a:pt x="37" y="22"/>
                  </a:lnTo>
                  <a:lnTo>
                    <a:pt x="38" y="21"/>
                  </a:lnTo>
                  <a:lnTo>
                    <a:pt x="38" y="19"/>
                  </a:lnTo>
                  <a:lnTo>
                    <a:pt x="40" y="17"/>
                  </a:lnTo>
                  <a:lnTo>
                    <a:pt x="40" y="15"/>
                  </a:lnTo>
                  <a:lnTo>
                    <a:pt x="38" y="15"/>
                  </a:lnTo>
                  <a:lnTo>
                    <a:pt x="38" y="14"/>
                  </a:lnTo>
                  <a:lnTo>
                    <a:pt x="37" y="14"/>
                  </a:lnTo>
                  <a:lnTo>
                    <a:pt x="5"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89444" name="Freeform 356"/>
            <p:cNvSpPr>
              <a:spLocks/>
            </p:cNvSpPr>
            <p:nvPr/>
          </p:nvSpPr>
          <p:spPr bwMode="auto">
            <a:xfrm>
              <a:off x="2470" y="2573"/>
              <a:ext cx="50" cy="45"/>
            </a:xfrm>
            <a:custGeom>
              <a:avLst/>
              <a:gdLst>
                <a:gd name="T0" fmla="*/ 0 w 102"/>
                <a:gd name="T1" fmla="*/ 89 h 89"/>
                <a:gd name="T2" fmla="*/ 102 w 102"/>
                <a:gd name="T3" fmla="*/ 82 h 89"/>
                <a:gd name="T4" fmla="*/ 35 w 102"/>
                <a:gd name="T5" fmla="*/ 0 h 89"/>
                <a:gd name="T6" fmla="*/ 0 w 102"/>
                <a:gd name="T7" fmla="*/ 89 h 89"/>
              </a:gdLst>
              <a:ahLst/>
              <a:cxnLst>
                <a:cxn ang="0">
                  <a:pos x="T0" y="T1"/>
                </a:cxn>
                <a:cxn ang="0">
                  <a:pos x="T2" y="T3"/>
                </a:cxn>
                <a:cxn ang="0">
                  <a:pos x="T4" y="T5"/>
                </a:cxn>
                <a:cxn ang="0">
                  <a:pos x="T6" y="T7"/>
                </a:cxn>
              </a:cxnLst>
              <a:rect l="0" t="0" r="r" b="b"/>
              <a:pathLst>
                <a:path w="102" h="89">
                  <a:moveTo>
                    <a:pt x="0" y="89"/>
                  </a:moveTo>
                  <a:lnTo>
                    <a:pt x="102" y="82"/>
                  </a:lnTo>
                  <a:lnTo>
                    <a:pt x="35" y="0"/>
                  </a:lnTo>
                  <a:lnTo>
                    <a:pt x="0" y="89"/>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89445" name="Freeform 357"/>
            <p:cNvSpPr>
              <a:spLocks/>
            </p:cNvSpPr>
            <p:nvPr/>
          </p:nvSpPr>
          <p:spPr bwMode="auto">
            <a:xfrm>
              <a:off x="1674" y="2214"/>
              <a:ext cx="240" cy="136"/>
            </a:xfrm>
            <a:custGeom>
              <a:avLst/>
              <a:gdLst>
                <a:gd name="T0" fmla="*/ 3 w 479"/>
                <a:gd name="T1" fmla="*/ 29 h 274"/>
                <a:gd name="T2" fmla="*/ 0 w 479"/>
                <a:gd name="T3" fmla="*/ 40 h 274"/>
                <a:gd name="T4" fmla="*/ 0 w 479"/>
                <a:gd name="T5" fmla="*/ 48 h 274"/>
                <a:gd name="T6" fmla="*/ 2 w 479"/>
                <a:gd name="T7" fmla="*/ 59 h 274"/>
                <a:gd name="T8" fmla="*/ 7 w 479"/>
                <a:gd name="T9" fmla="*/ 71 h 274"/>
                <a:gd name="T10" fmla="*/ 12 w 479"/>
                <a:gd name="T11" fmla="*/ 83 h 274"/>
                <a:gd name="T12" fmla="*/ 21 w 479"/>
                <a:gd name="T13" fmla="*/ 95 h 274"/>
                <a:gd name="T14" fmla="*/ 31 w 479"/>
                <a:gd name="T15" fmla="*/ 107 h 274"/>
                <a:gd name="T16" fmla="*/ 45 w 479"/>
                <a:gd name="T17" fmla="*/ 121 h 274"/>
                <a:gd name="T18" fmla="*/ 59 w 479"/>
                <a:gd name="T19" fmla="*/ 133 h 274"/>
                <a:gd name="T20" fmla="*/ 75 w 479"/>
                <a:gd name="T21" fmla="*/ 146 h 274"/>
                <a:gd name="T22" fmla="*/ 111 w 479"/>
                <a:gd name="T23" fmla="*/ 172 h 274"/>
                <a:gd name="T24" fmla="*/ 152 w 479"/>
                <a:gd name="T25" fmla="*/ 198 h 274"/>
                <a:gd name="T26" fmla="*/ 200 w 479"/>
                <a:gd name="T27" fmla="*/ 220 h 274"/>
                <a:gd name="T28" fmla="*/ 248 w 479"/>
                <a:gd name="T29" fmla="*/ 241 h 274"/>
                <a:gd name="T30" fmla="*/ 296 w 479"/>
                <a:gd name="T31" fmla="*/ 258 h 274"/>
                <a:gd name="T32" fmla="*/ 340 w 479"/>
                <a:gd name="T33" fmla="*/ 267 h 274"/>
                <a:gd name="T34" fmla="*/ 378 w 479"/>
                <a:gd name="T35" fmla="*/ 274 h 274"/>
                <a:gd name="T36" fmla="*/ 413 w 479"/>
                <a:gd name="T37" fmla="*/ 274 h 274"/>
                <a:gd name="T38" fmla="*/ 429 w 479"/>
                <a:gd name="T39" fmla="*/ 272 h 274"/>
                <a:gd name="T40" fmla="*/ 443 w 479"/>
                <a:gd name="T41" fmla="*/ 270 h 274"/>
                <a:gd name="T42" fmla="*/ 453 w 479"/>
                <a:gd name="T43" fmla="*/ 265 h 274"/>
                <a:gd name="T44" fmla="*/ 462 w 479"/>
                <a:gd name="T45" fmla="*/ 260 h 274"/>
                <a:gd name="T46" fmla="*/ 471 w 479"/>
                <a:gd name="T47" fmla="*/ 255 h 274"/>
                <a:gd name="T48" fmla="*/ 476 w 479"/>
                <a:gd name="T49" fmla="*/ 246 h 274"/>
                <a:gd name="T50" fmla="*/ 479 w 479"/>
                <a:gd name="T51" fmla="*/ 238 h 274"/>
                <a:gd name="T52" fmla="*/ 479 w 479"/>
                <a:gd name="T53" fmla="*/ 226 h 274"/>
                <a:gd name="T54" fmla="*/ 478 w 479"/>
                <a:gd name="T55" fmla="*/ 215 h 274"/>
                <a:gd name="T56" fmla="*/ 472 w 479"/>
                <a:gd name="T57" fmla="*/ 205 h 274"/>
                <a:gd name="T58" fmla="*/ 466 w 479"/>
                <a:gd name="T59" fmla="*/ 193 h 274"/>
                <a:gd name="T60" fmla="*/ 457 w 479"/>
                <a:gd name="T61" fmla="*/ 181 h 274"/>
                <a:gd name="T62" fmla="*/ 448 w 479"/>
                <a:gd name="T63" fmla="*/ 169 h 274"/>
                <a:gd name="T64" fmla="*/ 436 w 479"/>
                <a:gd name="T65" fmla="*/ 155 h 274"/>
                <a:gd name="T66" fmla="*/ 420 w 479"/>
                <a:gd name="T67" fmla="*/ 141 h 274"/>
                <a:gd name="T68" fmla="*/ 404 w 479"/>
                <a:gd name="T69" fmla="*/ 127 h 274"/>
                <a:gd name="T70" fmla="*/ 368 w 479"/>
                <a:gd name="T71" fmla="*/ 102 h 274"/>
                <a:gd name="T72" fmla="*/ 326 w 479"/>
                <a:gd name="T73" fmla="*/ 78 h 274"/>
                <a:gd name="T74" fmla="*/ 279 w 479"/>
                <a:gd name="T75" fmla="*/ 53 h 274"/>
                <a:gd name="T76" fmla="*/ 230 w 479"/>
                <a:gd name="T77" fmla="*/ 35 h 274"/>
                <a:gd name="T78" fmla="*/ 185 w 479"/>
                <a:gd name="T79" fmla="*/ 19 h 274"/>
                <a:gd name="T80" fmla="*/ 141 w 479"/>
                <a:gd name="T81" fmla="*/ 7 h 274"/>
                <a:gd name="T82" fmla="*/ 101 w 479"/>
                <a:gd name="T83" fmla="*/ 2 h 274"/>
                <a:gd name="T84" fmla="*/ 64 w 479"/>
                <a:gd name="T85" fmla="*/ 0 h 274"/>
                <a:gd name="T86" fmla="*/ 50 w 479"/>
                <a:gd name="T87" fmla="*/ 2 h 274"/>
                <a:gd name="T88" fmla="*/ 36 w 479"/>
                <a:gd name="T89" fmla="*/ 5 h 274"/>
                <a:gd name="T90" fmla="*/ 24 w 479"/>
                <a:gd name="T91" fmla="*/ 9 h 274"/>
                <a:gd name="T92" fmla="*/ 17 w 479"/>
                <a:gd name="T93" fmla="*/ 14 h 274"/>
                <a:gd name="T94" fmla="*/ 9 w 479"/>
                <a:gd name="T95" fmla="*/ 21 h 274"/>
                <a:gd name="T96" fmla="*/ 3 w 479"/>
                <a:gd name="T97" fmla="*/ 29 h 2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479" h="274">
                  <a:moveTo>
                    <a:pt x="3" y="29"/>
                  </a:moveTo>
                  <a:lnTo>
                    <a:pt x="0" y="40"/>
                  </a:lnTo>
                  <a:lnTo>
                    <a:pt x="0" y="48"/>
                  </a:lnTo>
                  <a:lnTo>
                    <a:pt x="2" y="59"/>
                  </a:lnTo>
                  <a:lnTo>
                    <a:pt x="7" y="71"/>
                  </a:lnTo>
                  <a:lnTo>
                    <a:pt x="12" y="83"/>
                  </a:lnTo>
                  <a:lnTo>
                    <a:pt x="21" y="95"/>
                  </a:lnTo>
                  <a:lnTo>
                    <a:pt x="31" y="107"/>
                  </a:lnTo>
                  <a:lnTo>
                    <a:pt x="45" y="121"/>
                  </a:lnTo>
                  <a:lnTo>
                    <a:pt x="59" y="133"/>
                  </a:lnTo>
                  <a:lnTo>
                    <a:pt x="75" y="146"/>
                  </a:lnTo>
                  <a:lnTo>
                    <a:pt x="111" y="172"/>
                  </a:lnTo>
                  <a:lnTo>
                    <a:pt x="152" y="198"/>
                  </a:lnTo>
                  <a:lnTo>
                    <a:pt x="200" y="220"/>
                  </a:lnTo>
                  <a:lnTo>
                    <a:pt x="248" y="241"/>
                  </a:lnTo>
                  <a:lnTo>
                    <a:pt x="296" y="258"/>
                  </a:lnTo>
                  <a:lnTo>
                    <a:pt x="340" y="267"/>
                  </a:lnTo>
                  <a:lnTo>
                    <a:pt x="378" y="274"/>
                  </a:lnTo>
                  <a:lnTo>
                    <a:pt x="413" y="274"/>
                  </a:lnTo>
                  <a:lnTo>
                    <a:pt x="429" y="272"/>
                  </a:lnTo>
                  <a:lnTo>
                    <a:pt x="443" y="270"/>
                  </a:lnTo>
                  <a:lnTo>
                    <a:pt x="453" y="265"/>
                  </a:lnTo>
                  <a:lnTo>
                    <a:pt x="462" y="260"/>
                  </a:lnTo>
                  <a:lnTo>
                    <a:pt x="471" y="255"/>
                  </a:lnTo>
                  <a:lnTo>
                    <a:pt x="476" y="246"/>
                  </a:lnTo>
                  <a:lnTo>
                    <a:pt x="479" y="238"/>
                  </a:lnTo>
                  <a:lnTo>
                    <a:pt x="479" y="226"/>
                  </a:lnTo>
                  <a:lnTo>
                    <a:pt x="478" y="215"/>
                  </a:lnTo>
                  <a:lnTo>
                    <a:pt x="472" y="205"/>
                  </a:lnTo>
                  <a:lnTo>
                    <a:pt x="466" y="193"/>
                  </a:lnTo>
                  <a:lnTo>
                    <a:pt x="457" y="181"/>
                  </a:lnTo>
                  <a:lnTo>
                    <a:pt x="448" y="169"/>
                  </a:lnTo>
                  <a:lnTo>
                    <a:pt x="436" y="155"/>
                  </a:lnTo>
                  <a:lnTo>
                    <a:pt x="420" y="141"/>
                  </a:lnTo>
                  <a:lnTo>
                    <a:pt x="404" y="127"/>
                  </a:lnTo>
                  <a:lnTo>
                    <a:pt x="368" y="102"/>
                  </a:lnTo>
                  <a:lnTo>
                    <a:pt x="326" y="78"/>
                  </a:lnTo>
                  <a:lnTo>
                    <a:pt x="279" y="53"/>
                  </a:lnTo>
                  <a:lnTo>
                    <a:pt x="230" y="35"/>
                  </a:lnTo>
                  <a:lnTo>
                    <a:pt x="185" y="19"/>
                  </a:lnTo>
                  <a:lnTo>
                    <a:pt x="141" y="7"/>
                  </a:lnTo>
                  <a:lnTo>
                    <a:pt x="101" y="2"/>
                  </a:lnTo>
                  <a:lnTo>
                    <a:pt x="64" y="0"/>
                  </a:lnTo>
                  <a:lnTo>
                    <a:pt x="50" y="2"/>
                  </a:lnTo>
                  <a:lnTo>
                    <a:pt x="36" y="5"/>
                  </a:lnTo>
                  <a:lnTo>
                    <a:pt x="24" y="9"/>
                  </a:lnTo>
                  <a:lnTo>
                    <a:pt x="17" y="14"/>
                  </a:lnTo>
                  <a:lnTo>
                    <a:pt x="9" y="21"/>
                  </a:lnTo>
                  <a:lnTo>
                    <a:pt x="3" y="29"/>
                  </a:lnTo>
                  <a:close/>
                </a:path>
              </a:pathLst>
            </a:custGeom>
            <a:solidFill>
              <a:srgbClr val="FFFFFF"/>
            </a:solidFill>
            <a:ln w="7938">
              <a:solidFill>
                <a:srgbClr val="000000"/>
              </a:solidFill>
              <a:prstDash val="solid"/>
              <a:round/>
              <a:headEnd/>
              <a:tailEnd/>
            </a:ln>
          </p:spPr>
          <p:txBody>
            <a:bodyPr/>
            <a:lstStyle/>
            <a:p>
              <a:endParaRPr lang="de-DE"/>
            </a:p>
          </p:txBody>
        </p:sp>
        <p:sp>
          <p:nvSpPr>
            <p:cNvPr id="89446" name="Freeform 358"/>
            <p:cNvSpPr>
              <a:spLocks/>
            </p:cNvSpPr>
            <p:nvPr/>
          </p:nvSpPr>
          <p:spPr bwMode="auto">
            <a:xfrm>
              <a:off x="4709" y="2535"/>
              <a:ext cx="105" cy="981"/>
            </a:xfrm>
            <a:custGeom>
              <a:avLst/>
              <a:gdLst>
                <a:gd name="T0" fmla="*/ 0 w 210"/>
                <a:gd name="T1" fmla="*/ 0 h 1962"/>
                <a:gd name="T2" fmla="*/ 21 w 210"/>
                <a:gd name="T3" fmla="*/ 4 h 1962"/>
                <a:gd name="T4" fmla="*/ 42 w 210"/>
                <a:gd name="T5" fmla="*/ 14 h 1962"/>
                <a:gd name="T6" fmla="*/ 60 w 210"/>
                <a:gd name="T7" fmla="*/ 26 h 1962"/>
                <a:gd name="T8" fmla="*/ 75 w 210"/>
                <a:gd name="T9" fmla="*/ 48 h 1962"/>
                <a:gd name="T10" fmla="*/ 87 w 210"/>
                <a:gd name="T11" fmla="*/ 71 h 1962"/>
                <a:gd name="T12" fmla="*/ 96 w 210"/>
                <a:gd name="T13" fmla="*/ 98 h 1962"/>
                <a:gd name="T14" fmla="*/ 103 w 210"/>
                <a:gd name="T15" fmla="*/ 131 h 1962"/>
                <a:gd name="T16" fmla="*/ 105 w 210"/>
                <a:gd name="T17" fmla="*/ 164 h 1962"/>
                <a:gd name="T18" fmla="*/ 105 w 210"/>
                <a:gd name="T19" fmla="*/ 818 h 1962"/>
                <a:gd name="T20" fmla="*/ 107 w 210"/>
                <a:gd name="T21" fmla="*/ 850 h 1962"/>
                <a:gd name="T22" fmla="*/ 114 w 210"/>
                <a:gd name="T23" fmla="*/ 878 h 1962"/>
                <a:gd name="T24" fmla="*/ 122 w 210"/>
                <a:gd name="T25" fmla="*/ 909 h 1962"/>
                <a:gd name="T26" fmla="*/ 136 w 210"/>
                <a:gd name="T27" fmla="*/ 931 h 1962"/>
                <a:gd name="T28" fmla="*/ 152 w 210"/>
                <a:gd name="T29" fmla="*/ 950 h 1962"/>
                <a:gd name="T30" fmla="*/ 168 w 210"/>
                <a:gd name="T31" fmla="*/ 967 h 1962"/>
                <a:gd name="T32" fmla="*/ 189 w 210"/>
                <a:gd name="T33" fmla="*/ 978 h 1962"/>
                <a:gd name="T34" fmla="*/ 210 w 210"/>
                <a:gd name="T35" fmla="*/ 981 h 1962"/>
                <a:gd name="T36" fmla="*/ 189 w 210"/>
                <a:gd name="T37" fmla="*/ 983 h 1962"/>
                <a:gd name="T38" fmla="*/ 168 w 210"/>
                <a:gd name="T39" fmla="*/ 993 h 1962"/>
                <a:gd name="T40" fmla="*/ 152 w 210"/>
                <a:gd name="T41" fmla="*/ 1007 h 1962"/>
                <a:gd name="T42" fmla="*/ 136 w 210"/>
                <a:gd name="T43" fmla="*/ 1029 h 1962"/>
                <a:gd name="T44" fmla="*/ 122 w 210"/>
                <a:gd name="T45" fmla="*/ 1052 h 1962"/>
                <a:gd name="T46" fmla="*/ 114 w 210"/>
                <a:gd name="T47" fmla="*/ 1078 h 1962"/>
                <a:gd name="T48" fmla="*/ 107 w 210"/>
                <a:gd name="T49" fmla="*/ 1112 h 1962"/>
                <a:gd name="T50" fmla="*/ 105 w 210"/>
                <a:gd name="T51" fmla="*/ 1145 h 1962"/>
                <a:gd name="T52" fmla="*/ 105 w 210"/>
                <a:gd name="T53" fmla="*/ 1797 h 1962"/>
                <a:gd name="T54" fmla="*/ 103 w 210"/>
                <a:gd name="T55" fmla="*/ 1830 h 1962"/>
                <a:gd name="T56" fmla="*/ 96 w 210"/>
                <a:gd name="T57" fmla="*/ 1859 h 1962"/>
                <a:gd name="T58" fmla="*/ 87 w 210"/>
                <a:gd name="T59" fmla="*/ 1890 h 1962"/>
                <a:gd name="T60" fmla="*/ 75 w 210"/>
                <a:gd name="T61" fmla="*/ 1912 h 1962"/>
                <a:gd name="T62" fmla="*/ 60 w 210"/>
                <a:gd name="T63" fmla="*/ 1931 h 1962"/>
                <a:gd name="T64" fmla="*/ 42 w 210"/>
                <a:gd name="T65" fmla="*/ 1947 h 1962"/>
                <a:gd name="T66" fmla="*/ 21 w 210"/>
                <a:gd name="T67" fmla="*/ 1957 h 1962"/>
                <a:gd name="T68" fmla="*/ 0 w 210"/>
                <a:gd name="T69" fmla="*/ 1962 h 19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210" h="1962">
                  <a:moveTo>
                    <a:pt x="0" y="0"/>
                  </a:moveTo>
                  <a:lnTo>
                    <a:pt x="21" y="4"/>
                  </a:lnTo>
                  <a:lnTo>
                    <a:pt x="42" y="14"/>
                  </a:lnTo>
                  <a:lnTo>
                    <a:pt x="60" y="26"/>
                  </a:lnTo>
                  <a:lnTo>
                    <a:pt x="75" y="48"/>
                  </a:lnTo>
                  <a:lnTo>
                    <a:pt x="87" y="71"/>
                  </a:lnTo>
                  <a:lnTo>
                    <a:pt x="96" y="98"/>
                  </a:lnTo>
                  <a:lnTo>
                    <a:pt x="103" y="131"/>
                  </a:lnTo>
                  <a:lnTo>
                    <a:pt x="105" y="164"/>
                  </a:lnTo>
                  <a:lnTo>
                    <a:pt x="105" y="818"/>
                  </a:lnTo>
                  <a:lnTo>
                    <a:pt x="107" y="850"/>
                  </a:lnTo>
                  <a:lnTo>
                    <a:pt x="114" y="878"/>
                  </a:lnTo>
                  <a:lnTo>
                    <a:pt x="122" y="909"/>
                  </a:lnTo>
                  <a:lnTo>
                    <a:pt x="136" y="931"/>
                  </a:lnTo>
                  <a:lnTo>
                    <a:pt x="152" y="950"/>
                  </a:lnTo>
                  <a:lnTo>
                    <a:pt x="168" y="967"/>
                  </a:lnTo>
                  <a:lnTo>
                    <a:pt x="189" y="978"/>
                  </a:lnTo>
                  <a:lnTo>
                    <a:pt x="210" y="981"/>
                  </a:lnTo>
                  <a:lnTo>
                    <a:pt x="189" y="983"/>
                  </a:lnTo>
                  <a:lnTo>
                    <a:pt x="168" y="993"/>
                  </a:lnTo>
                  <a:lnTo>
                    <a:pt x="152" y="1007"/>
                  </a:lnTo>
                  <a:lnTo>
                    <a:pt x="136" y="1029"/>
                  </a:lnTo>
                  <a:lnTo>
                    <a:pt x="122" y="1052"/>
                  </a:lnTo>
                  <a:lnTo>
                    <a:pt x="114" y="1078"/>
                  </a:lnTo>
                  <a:lnTo>
                    <a:pt x="107" y="1112"/>
                  </a:lnTo>
                  <a:lnTo>
                    <a:pt x="105" y="1145"/>
                  </a:lnTo>
                  <a:lnTo>
                    <a:pt x="105" y="1797"/>
                  </a:lnTo>
                  <a:lnTo>
                    <a:pt x="103" y="1830"/>
                  </a:lnTo>
                  <a:lnTo>
                    <a:pt x="96" y="1859"/>
                  </a:lnTo>
                  <a:lnTo>
                    <a:pt x="87" y="1890"/>
                  </a:lnTo>
                  <a:lnTo>
                    <a:pt x="75" y="1912"/>
                  </a:lnTo>
                  <a:lnTo>
                    <a:pt x="60" y="1931"/>
                  </a:lnTo>
                  <a:lnTo>
                    <a:pt x="42" y="1947"/>
                  </a:lnTo>
                  <a:lnTo>
                    <a:pt x="21" y="1957"/>
                  </a:lnTo>
                  <a:lnTo>
                    <a:pt x="0" y="1962"/>
                  </a:lnTo>
                </a:path>
              </a:pathLst>
            </a:custGeom>
            <a:noFill/>
            <a:ln w="7938">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de-DE"/>
            </a:p>
          </p:txBody>
        </p:sp>
        <p:sp>
          <p:nvSpPr>
            <p:cNvPr id="89447" name="Freeform 359"/>
            <p:cNvSpPr>
              <a:spLocks/>
            </p:cNvSpPr>
            <p:nvPr/>
          </p:nvSpPr>
          <p:spPr bwMode="auto">
            <a:xfrm>
              <a:off x="1512" y="2800"/>
              <a:ext cx="19" cy="19"/>
            </a:xfrm>
            <a:custGeom>
              <a:avLst/>
              <a:gdLst>
                <a:gd name="T0" fmla="*/ 9 w 37"/>
                <a:gd name="T1" fmla="*/ 2 h 38"/>
                <a:gd name="T2" fmla="*/ 6 w 37"/>
                <a:gd name="T3" fmla="*/ 0 h 38"/>
                <a:gd name="T4" fmla="*/ 4 w 37"/>
                <a:gd name="T5" fmla="*/ 2 h 38"/>
                <a:gd name="T6" fmla="*/ 2 w 37"/>
                <a:gd name="T7" fmla="*/ 3 h 38"/>
                <a:gd name="T8" fmla="*/ 0 w 37"/>
                <a:gd name="T9" fmla="*/ 5 h 38"/>
                <a:gd name="T10" fmla="*/ 2 w 37"/>
                <a:gd name="T11" fmla="*/ 7 h 38"/>
                <a:gd name="T12" fmla="*/ 4 w 37"/>
                <a:gd name="T13" fmla="*/ 10 h 38"/>
                <a:gd name="T14" fmla="*/ 30 w 37"/>
                <a:gd name="T15" fmla="*/ 36 h 38"/>
                <a:gd name="T16" fmla="*/ 32 w 37"/>
                <a:gd name="T17" fmla="*/ 38 h 38"/>
                <a:gd name="T18" fmla="*/ 34 w 37"/>
                <a:gd name="T19" fmla="*/ 38 h 38"/>
                <a:gd name="T20" fmla="*/ 35 w 37"/>
                <a:gd name="T21" fmla="*/ 36 h 38"/>
                <a:gd name="T22" fmla="*/ 37 w 37"/>
                <a:gd name="T23" fmla="*/ 34 h 38"/>
                <a:gd name="T24" fmla="*/ 37 w 37"/>
                <a:gd name="T25" fmla="*/ 33 h 38"/>
                <a:gd name="T26" fmla="*/ 37 w 37"/>
                <a:gd name="T27" fmla="*/ 31 h 38"/>
                <a:gd name="T28" fmla="*/ 37 w 37"/>
                <a:gd name="T29" fmla="*/ 29 h 38"/>
                <a:gd name="T30" fmla="*/ 35 w 37"/>
                <a:gd name="T31" fmla="*/ 27 h 38"/>
                <a:gd name="T32" fmla="*/ 9 w 37"/>
                <a:gd name="T33" fmla="*/ 2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7" h="38">
                  <a:moveTo>
                    <a:pt x="9" y="2"/>
                  </a:moveTo>
                  <a:lnTo>
                    <a:pt x="6" y="0"/>
                  </a:lnTo>
                  <a:lnTo>
                    <a:pt x="4" y="2"/>
                  </a:lnTo>
                  <a:lnTo>
                    <a:pt x="2" y="3"/>
                  </a:lnTo>
                  <a:lnTo>
                    <a:pt x="0" y="5"/>
                  </a:lnTo>
                  <a:lnTo>
                    <a:pt x="2" y="7"/>
                  </a:lnTo>
                  <a:lnTo>
                    <a:pt x="4" y="10"/>
                  </a:lnTo>
                  <a:lnTo>
                    <a:pt x="30" y="36"/>
                  </a:lnTo>
                  <a:lnTo>
                    <a:pt x="32" y="38"/>
                  </a:lnTo>
                  <a:lnTo>
                    <a:pt x="34" y="38"/>
                  </a:lnTo>
                  <a:lnTo>
                    <a:pt x="35" y="36"/>
                  </a:lnTo>
                  <a:lnTo>
                    <a:pt x="37" y="34"/>
                  </a:lnTo>
                  <a:lnTo>
                    <a:pt x="37" y="33"/>
                  </a:lnTo>
                  <a:lnTo>
                    <a:pt x="37" y="31"/>
                  </a:lnTo>
                  <a:lnTo>
                    <a:pt x="37" y="29"/>
                  </a:lnTo>
                  <a:lnTo>
                    <a:pt x="35" y="27"/>
                  </a:lnTo>
                  <a:lnTo>
                    <a:pt x="9" y="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89448" name="Freeform 360"/>
            <p:cNvSpPr>
              <a:spLocks/>
            </p:cNvSpPr>
            <p:nvPr/>
          </p:nvSpPr>
          <p:spPr bwMode="auto">
            <a:xfrm>
              <a:off x="1537" y="2825"/>
              <a:ext cx="17" cy="18"/>
            </a:xfrm>
            <a:custGeom>
              <a:avLst/>
              <a:gdLst>
                <a:gd name="T0" fmla="*/ 6 w 35"/>
                <a:gd name="T1" fmla="*/ 0 h 36"/>
                <a:gd name="T2" fmla="*/ 4 w 35"/>
                <a:gd name="T3" fmla="*/ 0 h 36"/>
                <a:gd name="T4" fmla="*/ 4 w 35"/>
                <a:gd name="T5" fmla="*/ 0 h 36"/>
                <a:gd name="T6" fmla="*/ 0 w 35"/>
                <a:gd name="T7" fmla="*/ 0 h 36"/>
                <a:gd name="T8" fmla="*/ 0 w 35"/>
                <a:gd name="T9" fmla="*/ 2 h 36"/>
                <a:gd name="T10" fmla="*/ 0 w 35"/>
                <a:gd name="T11" fmla="*/ 4 h 36"/>
                <a:gd name="T12" fmla="*/ 0 w 35"/>
                <a:gd name="T13" fmla="*/ 5 h 36"/>
                <a:gd name="T14" fmla="*/ 0 w 35"/>
                <a:gd name="T15" fmla="*/ 7 h 36"/>
                <a:gd name="T16" fmla="*/ 0 w 35"/>
                <a:gd name="T17" fmla="*/ 9 h 36"/>
                <a:gd name="T18" fmla="*/ 28 w 35"/>
                <a:gd name="T19" fmla="*/ 36 h 36"/>
                <a:gd name="T20" fmla="*/ 30 w 35"/>
                <a:gd name="T21" fmla="*/ 36 h 36"/>
                <a:gd name="T22" fmla="*/ 32 w 35"/>
                <a:gd name="T23" fmla="*/ 36 h 36"/>
                <a:gd name="T24" fmla="*/ 33 w 35"/>
                <a:gd name="T25" fmla="*/ 36 h 36"/>
                <a:gd name="T26" fmla="*/ 33 w 35"/>
                <a:gd name="T27" fmla="*/ 35 h 36"/>
                <a:gd name="T28" fmla="*/ 35 w 35"/>
                <a:gd name="T29" fmla="*/ 33 h 36"/>
                <a:gd name="T30" fmla="*/ 35 w 35"/>
                <a:gd name="T31" fmla="*/ 31 h 36"/>
                <a:gd name="T32" fmla="*/ 33 w 35"/>
                <a:gd name="T33" fmla="*/ 29 h 36"/>
                <a:gd name="T34" fmla="*/ 33 w 35"/>
                <a:gd name="T35" fmla="*/ 28 h 36"/>
                <a:gd name="T36" fmla="*/ 6 w 35"/>
                <a:gd name="T37" fmla="*/ 0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5" h="36">
                  <a:moveTo>
                    <a:pt x="6" y="0"/>
                  </a:moveTo>
                  <a:lnTo>
                    <a:pt x="4" y="0"/>
                  </a:lnTo>
                  <a:lnTo>
                    <a:pt x="4" y="0"/>
                  </a:lnTo>
                  <a:lnTo>
                    <a:pt x="0" y="0"/>
                  </a:lnTo>
                  <a:lnTo>
                    <a:pt x="0" y="2"/>
                  </a:lnTo>
                  <a:lnTo>
                    <a:pt x="0" y="4"/>
                  </a:lnTo>
                  <a:lnTo>
                    <a:pt x="0" y="5"/>
                  </a:lnTo>
                  <a:lnTo>
                    <a:pt x="0" y="7"/>
                  </a:lnTo>
                  <a:lnTo>
                    <a:pt x="0" y="9"/>
                  </a:lnTo>
                  <a:lnTo>
                    <a:pt x="28" y="36"/>
                  </a:lnTo>
                  <a:lnTo>
                    <a:pt x="30" y="36"/>
                  </a:lnTo>
                  <a:lnTo>
                    <a:pt x="32" y="36"/>
                  </a:lnTo>
                  <a:lnTo>
                    <a:pt x="33" y="36"/>
                  </a:lnTo>
                  <a:lnTo>
                    <a:pt x="33" y="35"/>
                  </a:lnTo>
                  <a:lnTo>
                    <a:pt x="35" y="33"/>
                  </a:lnTo>
                  <a:lnTo>
                    <a:pt x="35" y="31"/>
                  </a:lnTo>
                  <a:lnTo>
                    <a:pt x="33" y="29"/>
                  </a:lnTo>
                  <a:lnTo>
                    <a:pt x="33" y="28"/>
                  </a:lnTo>
                  <a:lnTo>
                    <a:pt x="6"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89449" name="Freeform 361"/>
            <p:cNvSpPr>
              <a:spLocks/>
            </p:cNvSpPr>
            <p:nvPr/>
          </p:nvSpPr>
          <p:spPr bwMode="auto">
            <a:xfrm>
              <a:off x="1560" y="2848"/>
              <a:ext cx="19" cy="19"/>
            </a:xfrm>
            <a:custGeom>
              <a:avLst/>
              <a:gdLst>
                <a:gd name="T0" fmla="*/ 7 w 37"/>
                <a:gd name="T1" fmla="*/ 1 h 37"/>
                <a:gd name="T2" fmla="*/ 6 w 37"/>
                <a:gd name="T3" fmla="*/ 0 h 37"/>
                <a:gd name="T4" fmla="*/ 4 w 37"/>
                <a:gd name="T5" fmla="*/ 0 h 37"/>
                <a:gd name="T6" fmla="*/ 2 w 37"/>
                <a:gd name="T7" fmla="*/ 1 h 37"/>
                <a:gd name="T8" fmla="*/ 0 w 37"/>
                <a:gd name="T9" fmla="*/ 1 h 37"/>
                <a:gd name="T10" fmla="*/ 0 w 37"/>
                <a:gd name="T11" fmla="*/ 5 h 37"/>
                <a:gd name="T12" fmla="*/ 0 w 37"/>
                <a:gd name="T13" fmla="*/ 6 h 37"/>
                <a:gd name="T14" fmla="*/ 0 w 37"/>
                <a:gd name="T15" fmla="*/ 8 h 37"/>
                <a:gd name="T16" fmla="*/ 2 w 37"/>
                <a:gd name="T17" fmla="*/ 10 h 37"/>
                <a:gd name="T18" fmla="*/ 30 w 37"/>
                <a:gd name="T19" fmla="*/ 36 h 37"/>
                <a:gd name="T20" fmla="*/ 32 w 37"/>
                <a:gd name="T21" fmla="*/ 37 h 37"/>
                <a:gd name="T22" fmla="*/ 34 w 37"/>
                <a:gd name="T23" fmla="*/ 37 h 37"/>
                <a:gd name="T24" fmla="*/ 35 w 37"/>
                <a:gd name="T25" fmla="*/ 36 h 37"/>
                <a:gd name="T26" fmla="*/ 35 w 37"/>
                <a:gd name="T27" fmla="*/ 34 h 37"/>
                <a:gd name="T28" fmla="*/ 37 w 37"/>
                <a:gd name="T29" fmla="*/ 32 h 37"/>
                <a:gd name="T30" fmla="*/ 37 w 37"/>
                <a:gd name="T31" fmla="*/ 31 h 37"/>
                <a:gd name="T32" fmla="*/ 35 w 37"/>
                <a:gd name="T33" fmla="*/ 29 h 37"/>
                <a:gd name="T34" fmla="*/ 35 w 37"/>
                <a:gd name="T35" fmla="*/ 27 h 37"/>
                <a:gd name="T36" fmla="*/ 7 w 37"/>
                <a:gd name="T37" fmla="*/ 1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7" h="37">
                  <a:moveTo>
                    <a:pt x="7" y="1"/>
                  </a:moveTo>
                  <a:lnTo>
                    <a:pt x="6" y="0"/>
                  </a:lnTo>
                  <a:lnTo>
                    <a:pt x="4" y="0"/>
                  </a:lnTo>
                  <a:lnTo>
                    <a:pt x="2" y="1"/>
                  </a:lnTo>
                  <a:lnTo>
                    <a:pt x="0" y="1"/>
                  </a:lnTo>
                  <a:lnTo>
                    <a:pt x="0" y="5"/>
                  </a:lnTo>
                  <a:lnTo>
                    <a:pt x="0" y="6"/>
                  </a:lnTo>
                  <a:lnTo>
                    <a:pt x="0" y="8"/>
                  </a:lnTo>
                  <a:lnTo>
                    <a:pt x="2" y="10"/>
                  </a:lnTo>
                  <a:lnTo>
                    <a:pt x="30" y="36"/>
                  </a:lnTo>
                  <a:lnTo>
                    <a:pt x="32" y="37"/>
                  </a:lnTo>
                  <a:lnTo>
                    <a:pt x="34" y="37"/>
                  </a:lnTo>
                  <a:lnTo>
                    <a:pt x="35" y="36"/>
                  </a:lnTo>
                  <a:lnTo>
                    <a:pt x="35" y="34"/>
                  </a:lnTo>
                  <a:lnTo>
                    <a:pt x="37" y="32"/>
                  </a:lnTo>
                  <a:lnTo>
                    <a:pt x="37" y="31"/>
                  </a:lnTo>
                  <a:lnTo>
                    <a:pt x="35" y="29"/>
                  </a:lnTo>
                  <a:lnTo>
                    <a:pt x="35" y="27"/>
                  </a:lnTo>
                  <a:lnTo>
                    <a:pt x="7" y="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89450" name="Freeform 362"/>
            <p:cNvSpPr>
              <a:spLocks/>
            </p:cNvSpPr>
            <p:nvPr/>
          </p:nvSpPr>
          <p:spPr bwMode="auto">
            <a:xfrm>
              <a:off x="1584" y="2872"/>
              <a:ext cx="18" cy="17"/>
            </a:xfrm>
            <a:custGeom>
              <a:avLst/>
              <a:gdLst>
                <a:gd name="T0" fmla="*/ 9 w 37"/>
                <a:gd name="T1" fmla="*/ 0 h 34"/>
                <a:gd name="T2" fmla="*/ 7 w 37"/>
                <a:gd name="T3" fmla="*/ 0 h 34"/>
                <a:gd name="T4" fmla="*/ 6 w 37"/>
                <a:gd name="T5" fmla="*/ 0 h 34"/>
                <a:gd name="T6" fmla="*/ 4 w 37"/>
                <a:gd name="T7" fmla="*/ 0 h 34"/>
                <a:gd name="T8" fmla="*/ 2 w 37"/>
                <a:gd name="T9" fmla="*/ 2 h 34"/>
                <a:gd name="T10" fmla="*/ 0 w 37"/>
                <a:gd name="T11" fmla="*/ 3 h 34"/>
                <a:gd name="T12" fmla="*/ 0 w 37"/>
                <a:gd name="T13" fmla="*/ 5 h 34"/>
                <a:gd name="T14" fmla="*/ 2 w 37"/>
                <a:gd name="T15" fmla="*/ 7 h 34"/>
                <a:gd name="T16" fmla="*/ 4 w 37"/>
                <a:gd name="T17" fmla="*/ 8 h 34"/>
                <a:gd name="T18" fmla="*/ 30 w 37"/>
                <a:gd name="T19" fmla="*/ 34 h 34"/>
                <a:gd name="T20" fmla="*/ 32 w 37"/>
                <a:gd name="T21" fmla="*/ 34 h 34"/>
                <a:gd name="T22" fmla="*/ 34 w 37"/>
                <a:gd name="T23" fmla="*/ 34 h 34"/>
                <a:gd name="T24" fmla="*/ 35 w 37"/>
                <a:gd name="T25" fmla="*/ 34 h 34"/>
                <a:gd name="T26" fmla="*/ 37 w 37"/>
                <a:gd name="T27" fmla="*/ 34 h 34"/>
                <a:gd name="T28" fmla="*/ 37 w 37"/>
                <a:gd name="T29" fmla="*/ 31 h 34"/>
                <a:gd name="T30" fmla="*/ 37 w 37"/>
                <a:gd name="T31" fmla="*/ 31 h 34"/>
                <a:gd name="T32" fmla="*/ 37 w 37"/>
                <a:gd name="T33" fmla="*/ 29 h 34"/>
                <a:gd name="T34" fmla="*/ 35 w 37"/>
                <a:gd name="T35" fmla="*/ 27 h 34"/>
                <a:gd name="T36" fmla="*/ 9 w 37"/>
                <a:gd name="T37" fmla="*/ 0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7" h="34">
                  <a:moveTo>
                    <a:pt x="9" y="0"/>
                  </a:moveTo>
                  <a:lnTo>
                    <a:pt x="7" y="0"/>
                  </a:lnTo>
                  <a:lnTo>
                    <a:pt x="6" y="0"/>
                  </a:lnTo>
                  <a:lnTo>
                    <a:pt x="4" y="0"/>
                  </a:lnTo>
                  <a:lnTo>
                    <a:pt x="2" y="2"/>
                  </a:lnTo>
                  <a:lnTo>
                    <a:pt x="0" y="3"/>
                  </a:lnTo>
                  <a:lnTo>
                    <a:pt x="0" y="5"/>
                  </a:lnTo>
                  <a:lnTo>
                    <a:pt x="2" y="7"/>
                  </a:lnTo>
                  <a:lnTo>
                    <a:pt x="4" y="8"/>
                  </a:lnTo>
                  <a:lnTo>
                    <a:pt x="30" y="34"/>
                  </a:lnTo>
                  <a:lnTo>
                    <a:pt x="32" y="34"/>
                  </a:lnTo>
                  <a:lnTo>
                    <a:pt x="34" y="34"/>
                  </a:lnTo>
                  <a:lnTo>
                    <a:pt x="35" y="34"/>
                  </a:lnTo>
                  <a:lnTo>
                    <a:pt x="37" y="34"/>
                  </a:lnTo>
                  <a:lnTo>
                    <a:pt x="37" y="31"/>
                  </a:lnTo>
                  <a:lnTo>
                    <a:pt x="37" y="31"/>
                  </a:lnTo>
                  <a:lnTo>
                    <a:pt x="37" y="29"/>
                  </a:lnTo>
                  <a:lnTo>
                    <a:pt x="35" y="27"/>
                  </a:lnTo>
                  <a:lnTo>
                    <a:pt x="9"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89451" name="Freeform 363"/>
            <p:cNvSpPr>
              <a:spLocks/>
            </p:cNvSpPr>
            <p:nvPr/>
          </p:nvSpPr>
          <p:spPr bwMode="auto">
            <a:xfrm>
              <a:off x="1608" y="2895"/>
              <a:ext cx="18" cy="18"/>
            </a:xfrm>
            <a:custGeom>
              <a:avLst/>
              <a:gdLst>
                <a:gd name="T0" fmla="*/ 6 w 37"/>
                <a:gd name="T1" fmla="*/ 2 h 36"/>
                <a:gd name="T2" fmla="*/ 4 w 37"/>
                <a:gd name="T3" fmla="*/ 0 h 36"/>
                <a:gd name="T4" fmla="*/ 4 w 37"/>
                <a:gd name="T5" fmla="*/ 0 h 36"/>
                <a:gd name="T6" fmla="*/ 0 w 37"/>
                <a:gd name="T7" fmla="*/ 2 h 36"/>
                <a:gd name="T8" fmla="*/ 0 w 37"/>
                <a:gd name="T9" fmla="*/ 4 h 36"/>
                <a:gd name="T10" fmla="*/ 0 w 37"/>
                <a:gd name="T11" fmla="*/ 5 h 36"/>
                <a:gd name="T12" fmla="*/ 0 w 37"/>
                <a:gd name="T13" fmla="*/ 7 h 36"/>
                <a:gd name="T14" fmla="*/ 0 w 37"/>
                <a:gd name="T15" fmla="*/ 9 h 36"/>
                <a:gd name="T16" fmla="*/ 0 w 37"/>
                <a:gd name="T17" fmla="*/ 11 h 36"/>
                <a:gd name="T18" fmla="*/ 30 w 37"/>
                <a:gd name="T19" fmla="*/ 36 h 36"/>
                <a:gd name="T20" fmla="*/ 32 w 37"/>
                <a:gd name="T21" fmla="*/ 36 h 36"/>
                <a:gd name="T22" fmla="*/ 33 w 37"/>
                <a:gd name="T23" fmla="*/ 36 h 36"/>
                <a:gd name="T24" fmla="*/ 33 w 37"/>
                <a:gd name="T25" fmla="*/ 36 h 36"/>
                <a:gd name="T26" fmla="*/ 37 w 37"/>
                <a:gd name="T27" fmla="*/ 33 h 36"/>
                <a:gd name="T28" fmla="*/ 37 w 37"/>
                <a:gd name="T29" fmla="*/ 31 h 36"/>
                <a:gd name="T30" fmla="*/ 37 w 37"/>
                <a:gd name="T31" fmla="*/ 31 h 36"/>
                <a:gd name="T32" fmla="*/ 37 w 37"/>
                <a:gd name="T33" fmla="*/ 28 h 36"/>
                <a:gd name="T34" fmla="*/ 33 w 37"/>
                <a:gd name="T35" fmla="*/ 26 h 36"/>
                <a:gd name="T36" fmla="*/ 6 w 37"/>
                <a:gd name="T37" fmla="*/ 2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7" h="36">
                  <a:moveTo>
                    <a:pt x="6" y="2"/>
                  </a:moveTo>
                  <a:lnTo>
                    <a:pt x="4" y="0"/>
                  </a:lnTo>
                  <a:lnTo>
                    <a:pt x="4" y="0"/>
                  </a:lnTo>
                  <a:lnTo>
                    <a:pt x="0" y="2"/>
                  </a:lnTo>
                  <a:lnTo>
                    <a:pt x="0" y="4"/>
                  </a:lnTo>
                  <a:lnTo>
                    <a:pt x="0" y="5"/>
                  </a:lnTo>
                  <a:lnTo>
                    <a:pt x="0" y="7"/>
                  </a:lnTo>
                  <a:lnTo>
                    <a:pt x="0" y="9"/>
                  </a:lnTo>
                  <a:lnTo>
                    <a:pt x="0" y="11"/>
                  </a:lnTo>
                  <a:lnTo>
                    <a:pt x="30" y="36"/>
                  </a:lnTo>
                  <a:lnTo>
                    <a:pt x="32" y="36"/>
                  </a:lnTo>
                  <a:lnTo>
                    <a:pt x="33" y="36"/>
                  </a:lnTo>
                  <a:lnTo>
                    <a:pt x="33" y="36"/>
                  </a:lnTo>
                  <a:lnTo>
                    <a:pt x="37" y="33"/>
                  </a:lnTo>
                  <a:lnTo>
                    <a:pt x="37" y="31"/>
                  </a:lnTo>
                  <a:lnTo>
                    <a:pt x="37" y="31"/>
                  </a:lnTo>
                  <a:lnTo>
                    <a:pt x="37" y="28"/>
                  </a:lnTo>
                  <a:lnTo>
                    <a:pt x="33" y="26"/>
                  </a:lnTo>
                  <a:lnTo>
                    <a:pt x="6" y="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89452" name="Freeform 364"/>
            <p:cNvSpPr>
              <a:spLocks/>
            </p:cNvSpPr>
            <p:nvPr/>
          </p:nvSpPr>
          <p:spPr bwMode="auto">
            <a:xfrm>
              <a:off x="1632" y="2919"/>
              <a:ext cx="18" cy="17"/>
            </a:xfrm>
            <a:custGeom>
              <a:avLst/>
              <a:gdLst>
                <a:gd name="T0" fmla="*/ 7 w 37"/>
                <a:gd name="T1" fmla="*/ 0 h 35"/>
                <a:gd name="T2" fmla="*/ 6 w 37"/>
                <a:gd name="T3" fmla="*/ 0 h 35"/>
                <a:gd name="T4" fmla="*/ 4 w 37"/>
                <a:gd name="T5" fmla="*/ 0 h 35"/>
                <a:gd name="T6" fmla="*/ 2 w 37"/>
                <a:gd name="T7" fmla="*/ 0 h 35"/>
                <a:gd name="T8" fmla="*/ 0 w 37"/>
                <a:gd name="T9" fmla="*/ 2 h 35"/>
                <a:gd name="T10" fmla="*/ 0 w 37"/>
                <a:gd name="T11" fmla="*/ 2 h 35"/>
                <a:gd name="T12" fmla="*/ 0 w 37"/>
                <a:gd name="T13" fmla="*/ 6 h 35"/>
                <a:gd name="T14" fmla="*/ 0 w 37"/>
                <a:gd name="T15" fmla="*/ 7 h 35"/>
                <a:gd name="T16" fmla="*/ 2 w 37"/>
                <a:gd name="T17" fmla="*/ 7 h 35"/>
                <a:gd name="T18" fmla="*/ 30 w 37"/>
                <a:gd name="T19" fmla="*/ 35 h 35"/>
                <a:gd name="T20" fmla="*/ 32 w 37"/>
                <a:gd name="T21" fmla="*/ 35 h 35"/>
                <a:gd name="T22" fmla="*/ 34 w 37"/>
                <a:gd name="T23" fmla="*/ 35 h 35"/>
                <a:gd name="T24" fmla="*/ 35 w 37"/>
                <a:gd name="T25" fmla="*/ 35 h 35"/>
                <a:gd name="T26" fmla="*/ 35 w 37"/>
                <a:gd name="T27" fmla="*/ 35 h 35"/>
                <a:gd name="T28" fmla="*/ 37 w 37"/>
                <a:gd name="T29" fmla="*/ 33 h 35"/>
                <a:gd name="T30" fmla="*/ 37 w 37"/>
                <a:gd name="T31" fmla="*/ 30 h 35"/>
                <a:gd name="T32" fmla="*/ 35 w 37"/>
                <a:gd name="T33" fmla="*/ 30 h 35"/>
                <a:gd name="T34" fmla="*/ 35 w 37"/>
                <a:gd name="T35" fmla="*/ 28 h 35"/>
                <a:gd name="T36" fmla="*/ 7 w 37"/>
                <a:gd name="T37" fmla="*/ 0 h 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7" h="35">
                  <a:moveTo>
                    <a:pt x="7" y="0"/>
                  </a:moveTo>
                  <a:lnTo>
                    <a:pt x="6" y="0"/>
                  </a:lnTo>
                  <a:lnTo>
                    <a:pt x="4" y="0"/>
                  </a:lnTo>
                  <a:lnTo>
                    <a:pt x="2" y="0"/>
                  </a:lnTo>
                  <a:lnTo>
                    <a:pt x="0" y="2"/>
                  </a:lnTo>
                  <a:lnTo>
                    <a:pt x="0" y="2"/>
                  </a:lnTo>
                  <a:lnTo>
                    <a:pt x="0" y="6"/>
                  </a:lnTo>
                  <a:lnTo>
                    <a:pt x="0" y="7"/>
                  </a:lnTo>
                  <a:lnTo>
                    <a:pt x="2" y="7"/>
                  </a:lnTo>
                  <a:lnTo>
                    <a:pt x="30" y="35"/>
                  </a:lnTo>
                  <a:lnTo>
                    <a:pt x="32" y="35"/>
                  </a:lnTo>
                  <a:lnTo>
                    <a:pt x="34" y="35"/>
                  </a:lnTo>
                  <a:lnTo>
                    <a:pt x="35" y="35"/>
                  </a:lnTo>
                  <a:lnTo>
                    <a:pt x="35" y="35"/>
                  </a:lnTo>
                  <a:lnTo>
                    <a:pt x="37" y="33"/>
                  </a:lnTo>
                  <a:lnTo>
                    <a:pt x="37" y="30"/>
                  </a:lnTo>
                  <a:lnTo>
                    <a:pt x="35" y="30"/>
                  </a:lnTo>
                  <a:lnTo>
                    <a:pt x="35" y="28"/>
                  </a:lnTo>
                  <a:lnTo>
                    <a:pt x="7"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89453" name="Freeform 365"/>
            <p:cNvSpPr>
              <a:spLocks/>
            </p:cNvSpPr>
            <p:nvPr/>
          </p:nvSpPr>
          <p:spPr bwMode="auto">
            <a:xfrm>
              <a:off x="1655" y="2942"/>
              <a:ext cx="19" cy="19"/>
            </a:xfrm>
            <a:custGeom>
              <a:avLst/>
              <a:gdLst>
                <a:gd name="T0" fmla="*/ 9 w 39"/>
                <a:gd name="T1" fmla="*/ 2 h 38"/>
                <a:gd name="T2" fmla="*/ 7 w 39"/>
                <a:gd name="T3" fmla="*/ 0 h 38"/>
                <a:gd name="T4" fmla="*/ 6 w 39"/>
                <a:gd name="T5" fmla="*/ 0 h 38"/>
                <a:gd name="T6" fmla="*/ 4 w 39"/>
                <a:gd name="T7" fmla="*/ 2 h 38"/>
                <a:gd name="T8" fmla="*/ 2 w 39"/>
                <a:gd name="T9" fmla="*/ 4 h 38"/>
                <a:gd name="T10" fmla="*/ 0 w 39"/>
                <a:gd name="T11" fmla="*/ 5 h 38"/>
                <a:gd name="T12" fmla="*/ 0 w 39"/>
                <a:gd name="T13" fmla="*/ 7 h 38"/>
                <a:gd name="T14" fmla="*/ 2 w 39"/>
                <a:gd name="T15" fmla="*/ 11 h 38"/>
                <a:gd name="T16" fmla="*/ 4 w 39"/>
                <a:gd name="T17" fmla="*/ 11 h 38"/>
                <a:gd name="T18" fmla="*/ 32 w 39"/>
                <a:gd name="T19" fmla="*/ 38 h 38"/>
                <a:gd name="T20" fmla="*/ 34 w 39"/>
                <a:gd name="T21" fmla="*/ 38 h 38"/>
                <a:gd name="T22" fmla="*/ 34 w 39"/>
                <a:gd name="T23" fmla="*/ 38 h 38"/>
                <a:gd name="T24" fmla="*/ 35 w 39"/>
                <a:gd name="T25" fmla="*/ 38 h 38"/>
                <a:gd name="T26" fmla="*/ 37 w 39"/>
                <a:gd name="T27" fmla="*/ 35 h 38"/>
                <a:gd name="T28" fmla="*/ 39 w 39"/>
                <a:gd name="T29" fmla="*/ 33 h 38"/>
                <a:gd name="T30" fmla="*/ 39 w 39"/>
                <a:gd name="T31" fmla="*/ 33 h 38"/>
                <a:gd name="T32" fmla="*/ 37 w 39"/>
                <a:gd name="T33" fmla="*/ 29 h 38"/>
                <a:gd name="T34" fmla="*/ 35 w 39"/>
                <a:gd name="T35" fmla="*/ 28 h 38"/>
                <a:gd name="T36" fmla="*/ 9 w 39"/>
                <a:gd name="T37" fmla="*/ 2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9" h="38">
                  <a:moveTo>
                    <a:pt x="9" y="2"/>
                  </a:moveTo>
                  <a:lnTo>
                    <a:pt x="7" y="0"/>
                  </a:lnTo>
                  <a:lnTo>
                    <a:pt x="6" y="0"/>
                  </a:lnTo>
                  <a:lnTo>
                    <a:pt x="4" y="2"/>
                  </a:lnTo>
                  <a:lnTo>
                    <a:pt x="2" y="4"/>
                  </a:lnTo>
                  <a:lnTo>
                    <a:pt x="0" y="5"/>
                  </a:lnTo>
                  <a:lnTo>
                    <a:pt x="0" y="7"/>
                  </a:lnTo>
                  <a:lnTo>
                    <a:pt x="2" y="11"/>
                  </a:lnTo>
                  <a:lnTo>
                    <a:pt x="4" y="11"/>
                  </a:lnTo>
                  <a:lnTo>
                    <a:pt x="32" y="38"/>
                  </a:lnTo>
                  <a:lnTo>
                    <a:pt x="34" y="38"/>
                  </a:lnTo>
                  <a:lnTo>
                    <a:pt x="34" y="38"/>
                  </a:lnTo>
                  <a:lnTo>
                    <a:pt x="35" y="38"/>
                  </a:lnTo>
                  <a:lnTo>
                    <a:pt x="37" y="35"/>
                  </a:lnTo>
                  <a:lnTo>
                    <a:pt x="39" y="33"/>
                  </a:lnTo>
                  <a:lnTo>
                    <a:pt x="39" y="33"/>
                  </a:lnTo>
                  <a:lnTo>
                    <a:pt x="37" y="29"/>
                  </a:lnTo>
                  <a:lnTo>
                    <a:pt x="35" y="28"/>
                  </a:lnTo>
                  <a:lnTo>
                    <a:pt x="9" y="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89454" name="Freeform 366"/>
            <p:cNvSpPr>
              <a:spLocks/>
            </p:cNvSpPr>
            <p:nvPr/>
          </p:nvSpPr>
          <p:spPr bwMode="auto">
            <a:xfrm>
              <a:off x="1680" y="2966"/>
              <a:ext cx="18" cy="18"/>
            </a:xfrm>
            <a:custGeom>
              <a:avLst/>
              <a:gdLst>
                <a:gd name="T0" fmla="*/ 7 w 37"/>
                <a:gd name="T1" fmla="*/ 0 h 37"/>
                <a:gd name="T2" fmla="*/ 6 w 37"/>
                <a:gd name="T3" fmla="*/ 0 h 37"/>
                <a:gd name="T4" fmla="*/ 4 w 37"/>
                <a:gd name="T5" fmla="*/ 0 h 37"/>
                <a:gd name="T6" fmla="*/ 4 w 37"/>
                <a:gd name="T7" fmla="*/ 0 h 37"/>
                <a:gd name="T8" fmla="*/ 2 w 37"/>
                <a:gd name="T9" fmla="*/ 2 h 37"/>
                <a:gd name="T10" fmla="*/ 0 w 37"/>
                <a:gd name="T11" fmla="*/ 4 h 37"/>
                <a:gd name="T12" fmla="*/ 0 w 37"/>
                <a:gd name="T13" fmla="*/ 6 h 37"/>
                <a:gd name="T14" fmla="*/ 2 w 37"/>
                <a:gd name="T15" fmla="*/ 7 h 37"/>
                <a:gd name="T16" fmla="*/ 4 w 37"/>
                <a:gd name="T17" fmla="*/ 9 h 37"/>
                <a:gd name="T18" fmla="*/ 30 w 37"/>
                <a:gd name="T19" fmla="*/ 37 h 37"/>
                <a:gd name="T20" fmla="*/ 32 w 37"/>
                <a:gd name="T21" fmla="*/ 37 h 37"/>
                <a:gd name="T22" fmla="*/ 33 w 37"/>
                <a:gd name="T23" fmla="*/ 37 h 37"/>
                <a:gd name="T24" fmla="*/ 35 w 37"/>
                <a:gd name="T25" fmla="*/ 37 h 37"/>
                <a:gd name="T26" fmla="*/ 37 w 37"/>
                <a:gd name="T27" fmla="*/ 35 h 37"/>
                <a:gd name="T28" fmla="*/ 37 w 37"/>
                <a:gd name="T29" fmla="*/ 33 h 37"/>
                <a:gd name="T30" fmla="*/ 37 w 37"/>
                <a:gd name="T31" fmla="*/ 31 h 37"/>
                <a:gd name="T32" fmla="*/ 37 w 37"/>
                <a:gd name="T33" fmla="*/ 30 h 37"/>
                <a:gd name="T34" fmla="*/ 35 w 37"/>
                <a:gd name="T35" fmla="*/ 28 h 37"/>
                <a:gd name="T36" fmla="*/ 7 w 37"/>
                <a:gd name="T37" fmla="*/ 0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7" h="37">
                  <a:moveTo>
                    <a:pt x="7" y="0"/>
                  </a:moveTo>
                  <a:lnTo>
                    <a:pt x="6" y="0"/>
                  </a:lnTo>
                  <a:lnTo>
                    <a:pt x="4" y="0"/>
                  </a:lnTo>
                  <a:lnTo>
                    <a:pt x="4" y="0"/>
                  </a:lnTo>
                  <a:lnTo>
                    <a:pt x="2" y="2"/>
                  </a:lnTo>
                  <a:lnTo>
                    <a:pt x="0" y="4"/>
                  </a:lnTo>
                  <a:lnTo>
                    <a:pt x="0" y="6"/>
                  </a:lnTo>
                  <a:lnTo>
                    <a:pt x="2" y="7"/>
                  </a:lnTo>
                  <a:lnTo>
                    <a:pt x="4" y="9"/>
                  </a:lnTo>
                  <a:lnTo>
                    <a:pt x="30" y="37"/>
                  </a:lnTo>
                  <a:lnTo>
                    <a:pt x="32" y="37"/>
                  </a:lnTo>
                  <a:lnTo>
                    <a:pt x="33" y="37"/>
                  </a:lnTo>
                  <a:lnTo>
                    <a:pt x="35" y="37"/>
                  </a:lnTo>
                  <a:lnTo>
                    <a:pt x="37" y="35"/>
                  </a:lnTo>
                  <a:lnTo>
                    <a:pt x="37" y="33"/>
                  </a:lnTo>
                  <a:lnTo>
                    <a:pt x="37" y="31"/>
                  </a:lnTo>
                  <a:lnTo>
                    <a:pt x="37" y="30"/>
                  </a:lnTo>
                  <a:lnTo>
                    <a:pt x="35" y="28"/>
                  </a:lnTo>
                  <a:lnTo>
                    <a:pt x="7"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89455" name="Freeform 367"/>
            <p:cNvSpPr>
              <a:spLocks/>
            </p:cNvSpPr>
            <p:nvPr/>
          </p:nvSpPr>
          <p:spPr bwMode="auto">
            <a:xfrm>
              <a:off x="1703" y="2989"/>
              <a:ext cx="19" cy="19"/>
            </a:xfrm>
            <a:custGeom>
              <a:avLst/>
              <a:gdLst>
                <a:gd name="T0" fmla="*/ 7 w 39"/>
                <a:gd name="T1" fmla="*/ 2 h 38"/>
                <a:gd name="T2" fmla="*/ 6 w 39"/>
                <a:gd name="T3" fmla="*/ 0 h 38"/>
                <a:gd name="T4" fmla="*/ 4 w 39"/>
                <a:gd name="T5" fmla="*/ 0 h 38"/>
                <a:gd name="T6" fmla="*/ 2 w 39"/>
                <a:gd name="T7" fmla="*/ 2 h 38"/>
                <a:gd name="T8" fmla="*/ 0 w 39"/>
                <a:gd name="T9" fmla="*/ 3 h 38"/>
                <a:gd name="T10" fmla="*/ 0 w 39"/>
                <a:gd name="T11" fmla="*/ 5 h 38"/>
                <a:gd name="T12" fmla="*/ 0 w 39"/>
                <a:gd name="T13" fmla="*/ 7 h 38"/>
                <a:gd name="T14" fmla="*/ 0 w 39"/>
                <a:gd name="T15" fmla="*/ 8 h 38"/>
                <a:gd name="T16" fmla="*/ 2 w 39"/>
                <a:gd name="T17" fmla="*/ 10 h 38"/>
                <a:gd name="T18" fmla="*/ 32 w 39"/>
                <a:gd name="T19" fmla="*/ 36 h 38"/>
                <a:gd name="T20" fmla="*/ 34 w 39"/>
                <a:gd name="T21" fmla="*/ 38 h 38"/>
                <a:gd name="T22" fmla="*/ 35 w 39"/>
                <a:gd name="T23" fmla="*/ 38 h 38"/>
                <a:gd name="T24" fmla="*/ 35 w 39"/>
                <a:gd name="T25" fmla="*/ 36 h 38"/>
                <a:gd name="T26" fmla="*/ 39 w 39"/>
                <a:gd name="T27" fmla="*/ 34 h 38"/>
                <a:gd name="T28" fmla="*/ 39 w 39"/>
                <a:gd name="T29" fmla="*/ 33 h 38"/>
                <a:gd name="T30" fmla="*/ 39 w 39"/>
                <a:gd name="T31" fmla="*/ 31 h 38"/>
                <a:gd name="T32" fmla="*/ 39 w 39"/>
                <a:gd name="T33" fmla="*/ 29 h 38"/>
                <a:gd name="T34" fmla="*/ 35 w 39"/>
                <a:gd name="T35" fmla="*/ 27 h 38"/>
                <a:gd name="T36" fmla="*/ 7 w 39"/>
                <a:gd name="T37" fmla="*/ 2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9" h="38">
                  <a:moveTo>
                    <a:pt x="7" y="2"/>
                  </a:moveTo>
                  <a:lnTo>
                    <a:pt x="6" y="0"/>
                  </a:lnTo>
                  <a:lnTo>
                    <a:pt x="4" y="0"/>
                  </a:lnTo>
                  <a:lnTo>
                    <a:pt x="2" y="2"/>
                  </a:lnTo>
                  <a:lnTo>
                    <a:pt x="0" y="3"/>
                  </a:lnTo>
                  <a:lnTo>
                    <a:pt x="0" y="5"/>
                  </a:lnTo>
                  <a:lnTo>
                    <a:pt x="0" y="7"/>
                  </a:lnTo>
                  <a:lnTo>
                    <a:pt x="0" y="8"/>
                  </a:lnTo>
                  <a:lnTo>
                    <a:pt x="2" y="10"/>
                  </a:lnTo>
                  <a:lnTo>
                    <a:pt x="32" y="36"/>
                  </a:lnTo>
                  <a:lnTo>
                    <a:pt x="34" y="38"/>
                  </a:lnTo>
                  <a:lnTo>
                    <a:pt x="35" y="38"/>
                  </a:lnTo>
                  <a:lnTo>
                    <a:pt x="35" y="36"/>
                  </a:lnTo>
                  <a:lnTo>
                    <a:pt x="39" y="34"/>
                  </a:lnTo>
                  <a:lnTo>
                    <a:pt x="39" y="33"/>
                  </a:lnTo>
                  <a:lnTo>
                    <a:pt x="39" y="31"/>
                  </a:lnTo>
                  <a:lnTo>
                    <a:pt x="39" y="29"/>
                  </a:lnTo>
                  <a:lnTo>
                    <a:pt x="35" y="27"/>
                  </a:lnTo>
                  <a:lnTo>
                    <a:pt x="7" y="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89456" name="Freeform 368"/>
            <p:cNvSpPr>
              <a:spLocks/>
            </p:cNvSpPr>
            <p:nvPr/>
          </p:nvSpPr>
          <p:spPr bwMode="auto">
            <a:xfrm>
              <a:off x="1728" y="3013"/>
              <a:ext cx="18" cy="18"/>
            </a:xfrm>
            <a:custGeom>
              <a:avLst/>
              <a:gdLst>
                <a:gd name="T0" fmla="*/ 7 w 37"/>
                <a:gd name="T1" fmla="*/ 0 h 36"/>
                <a:gd name="T2" fmla="*/ 5 w 37"/>
                <a:gd name="T3" fmla="*/ 0 h 36"/>
                <a:gd name="T4" fmla="*/ 4 w 37"/>
                <a:gd name="T5" fmla="*/ 0 h 36"/>
                <a:gd name="T6" fmla="*/ 2 w 37"/>
                <a:gd name="T7" fmla="*/ 0 h 36"/>
                <a:gd name="T8" fmla="*/ 0 w 37"/>
                <a:gd name="T9" fmla="*/ 2 h 36"/>
                <a:gd name="T10" fmla="*/ 0 w 37"/>
                <a:gd name="T11" fmla="*/ 4 h 36"/>
                <a:gd name="T12" fmla="*/ 0 w 37"/>
                <a:gd name="T13" fmla="*/ 5 h 36"/>
                <a:gd name="T14" fmla="*/ 0 w 37"/>
                <a:gd name="T15" fmla="*/ 7 h 36"/>
                <a:gd name="T16" fmla="*/ 2 w 37"/>
                <a:gd name="T17" fmla="*/ 9 h 36"/>
                <a:gd name="T18" fmla="*/ 30 w 37"/>
                <a:gd name="T19" fmla="*/ 36 h 36"/>
                <a:gd name="T20" fmla="*/ 32 w 37"/>
                <a:gd name="T21" fmla="*/ 36 h 36"/>
                <a:gd name="T22" fmla="*/ 32 w 37"/>
                <a:gd name="T23" fmla="*/ 36 h 36"/>
                <a:gd name="T24" fmla="*/ 33 w 37"/>
                <a:gd name="T25" fmla="*/ 36 h 36"/>
                <a:gd name="T26" fmla="*/ 35 w 37"/>
                <a:gd name="T27" fmla="*/ 35 h 36"/>
                <a:gd name="T28" fmla="*/ 37 w 37"/>
                <a:gd name="T29" fmla="*/ 33 h 36"/>
                <a:gd name="T30" fmla="*/ 37 w 37"/>
                <a:gd name="T31" fmla="*/ 31 h 36"/>
                <a:gd name="T32" fmla="*/ 35 w 37"/>
                <a:gd name="T33" fmla="*/ 29 h 36"/>
                <a:gd name="T34" fmla="*/ 33 w 37"/>
                <a:gd name="T35" fmla="*/ 28 h 36"/>
                <a:gd name="T36" fmla="*/ 7 w 37"/>
                <a:gd name="T37" fmla="*/ 0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7" h="36">
                  <a:moveTo>
                    <a:pt x="7" y="0"/>
                  </a:moveTo>
                  <a:lnTo>
                    <a:pt x="5" y="0"/>
                  </a:lnTo>
                  <a:lnTo>
                    <a:pt x="4" y="0"/>
                  </a:lnTo>
                  <a:lnTo>
                    <a:pt x="2" y="0"/>
                  </a:lnTo>
                  <a:lnTo>
                    <a:pt x="0" y="2"/>
                  </a:lnTo>
                  <a:lnTo>
                    <a:pt x="0" y="4"/>
                  </a:lnTo>
                  <a:lnTo>
                    <a:pt x="0" y="5"/>
                  </a:lnTo>
                  <a:lnTo>
                    <a:pt x="0" y="7"/>
                  </a:lnTo>
                  <a:lnTo>
                    <a:pt x="2" y="9"/>
                  </a:lnTo>
                  <a:lnTo>
                    <a:pt x="30" y="36"/>
                  </a:lnTo>
                  <a:lnTo>
                    <a:pt x="32" y="36"/>
                  </a:lnTo>
                  <a:lnTo>
                    <a:pt x="32" y="36"/>
                  </a:lnTo>
                  <a:lnTo>
                    <a:pt x="33" y="36"/>
                  </a:lnTo>
                  <a:lnTo>
                    <a:pt x="35" y="35"/>
                  </a:lnTo>
                  <a:lnTo>
                    <a:pt x="37" y="33"/>
                  </a:lnTo>
                  <a:lnTo>
                    <a:pt x="37" y="31"/>
                  </a:lnTo>
                  <a:lnTo>
                    <a:pt x="35" y="29"/>
                  </a:lnTo>
                  <a:lnTo>
                    <a:pt x="33" y="28"/>
                  </a:lnTo>
                  <a:lnTo>
                    <a:pt x="7"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89457" name="Freeform 369"/>
            <p:cNvSpPr>
              <a:spLocks/>
            </p:cNvSpPr>
            <p:nvPr/>
          </p:nvSpPr>
          <p:spPr bwMode="auto">
            <a:xfrm>
              <a:off x="1751" y="3036"/>
              <a:ext cx="19" cy="19"/>
            </a:xfrm>
            <a:custGeom>
              <a:avLst/>
              <a:gdLst>
                <a:gd name="T0" fmla="*/ 7 w 39"/>
                <a:gd name="T1" fmla="*/ 1 h 37"/>
                <a:gd name="T2" fmla="*/ 6 w 39"/>
                <a:gd name="T3" fmla="*/ 0 h 37"/>
                <a:gd name="T4" fmla="*/ 6 w 39"/>
                <a:gd name="T5" fmla="*/ 0 h 37"/>
                <a:gd name="T6" fmla="*/ 4 w 39"/>
                <a:gd name="T7" fmla="*/ 1 h 37"/>
                <a:gd name="T8" fmla="*/ 2 w 39"/>
                <a:gd name="T9" fmla="*/ 3 h 37"/>
                <a:gd name="T10" fmla="*/ 0 w 39"/>
                <a:gd name="T11" fmla="*/ 5 h 37"/>
                <a:gd name="T12" fmla="*/ 0 w 39"/>
                <a:gd name="T13" fmla="*/ 6 h 37"/>
                <a:gd name="T14" fmla="*/ 2 w 39"/>
                <a:gd name="T15" fmla="*/ 8 h 37"/>
                <a:gd name="T16" fmla="*/ 4 w 39"/>
                <a:gd name="T17" fmla="*/ 10 h 37"/>
                <a:gd name="T18" fmla="*/ 30 w 39"/>
                <a:gd name="T19" fmla="*/ 36 h 37"/>
                <a:gd name="T20" fmla="*/ 32 w 39"/>
                <a:gd name="T21" fmla="*/ 37 h 37"/>
                <a:gd name="T22" fmla="*/ 33 w 39"/>
                <a:gd name="T23" fmla="*/ 37 h 37"/>
                <a:gd name="T24" fmla="*/ 35 w 39"/>
                <a:gd name="T25" fmla="*/ 36 h 37"/>
                <a:gd name="T26" fmla="*/ 37 w 39"/>
                <a:gd name="T27" fmla="*/ 34 h 37"/>
                <a:gd name="T28" fmla="*/ 39 w 39"/>
                <a:gd name="T29" fmla="*/ 32 h 37"/>
                <a:gd name="T30" fmla="*/ 39 w 39"/>
                <a:gd name="T31" fmla="*/ 31 h 37"/>
                <a:gd name="T32" fmla="*/ 37 w 39"/>
                <a:gd name="T33" fmla="*/ 29 h 37"/>
                <a:gd name="T34" fmla="*/ 35 w 39"/>
                <a:gd name="T35" fmla="*/ 27 h 37"/>
                <a:gd name="T36" fmla="*/ 7 w 39"/>
                <a:gd name="T37" fmla="*/ 1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9" h="37">
                  <a:moveTo>
                    <a:pt x="7" y="1"/>
                  </a:moveTo>
                  <a:lnTo>
                    <a:pt x="6" y="0"/>
                  </a:lnTo>
                  <a:lnTo>
                    <a:pt x="6" y="0"/>
                  </a:lnTo>
                  <a:lnTo>
                    <a:pt x="4" y="1"/>
                  </a:lnTo>
                  <a:lnTo>
                    <a:pt x="2" y="3"/>
                  </a:lnTo>
                  <a:lnTo>
                    <a:pt x="0" y="5"/>
                  </a:lnTo>
                  <a:lnTo>
                    <a:pt x="0" y="6"/>
                  </a:lnTo>
                  <a:lnTo>
                    <a:pt x="2" y="8"/>
                  </a:lnTo>
                  <a:lnTo>
                    <a:pt x="4" y="10"/>
                  </a:lnTo>
                  <a:lnTo>
                    <a:pt x="30" y="36"/>
                  </a:lnTo>
                  <a:lnTo>
                    <a:pt x="32" y="37"/>
                  </a:lnTo>
                  <a:lnTo>
                    <a:pt x="33" y="37"/>
                  </a:lnTo>
                  <a:lnTo>
                    <a:pt x="35" y="36"/>
                  </a:lnTo>
                  <a:lnTo>
                    <a:pt x="37" y="34"/>
                  </a:lnTo>
                  <a:lnTo>
                    <a:pt x="39" y="32"/>
                  </a:lnTo>
                  <a:lnTo>
                    <a:pt x="39" y="31"/>
                  </a:lnTo>
                  <a:lnTo>
                    <a:pt x="37" y="29"/>
                  </a:lnTo>
                  <a:lnTo>
                    <a:pt x="35" y="27"/>
                  </a:lnTo>
                  <a:lnTo>
                    <a:pt x="7" y="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89458" name="Freeform 370"/>
            <p:cNvSpPr>
              <a:spLocks/>
            </p:cNvSpPr>
            <p:nvPr/>
          </p:nvSpPr>
          <p:spPr bwMode="auto">
            <a:xfrm>
              <a:off x="1775" y="3060"/>
              <a:ext cx="19" cy="18"/>
            </a:xfrm>
            <a:custGeom>
              <a:avLst/>
              <a:gdLst>
                <a:gd name="T0" fmla="*/ 9 w 39"/>
                <a:gd name="T1" fmla="*/ 0 h 36"/>
                <a:gd name="T2" fmla="*/ 7 w 39"/>
                <a:gd name="T3" fmla="*/ 0 h 36"/>
                <a:gd name="T4" fmla="*/ 6 w 39"/>
                <a:gd name="T5" fmla="*/ 0 h 36"/>
                <a:gd name="T6" fmla="*/ 4 w 39"/>
                <a:gd name="T7" fmla="*/ 0 h 36"/>
                <a:gd name="T8" fmla="*/ 2 w 39"/>
                <a:gd name="T9" fmla="*/ 1 h 36"/>
                <a:gd name="T10" fmla="*/ 0 w 39"/>
                <a:gd name="T11" fmla="*/ 3 h 36"/>
                <a:gd name="T12" fmla="*/ 0 w 39"/>
                <a:gd name="T13" fmla="*/ 5 h 36"/>
                <a:gd name="T14" fmla="*/ 2 w 39"/>
                <a:gd name="T15" fmla="*/ 7 h 36"/>
                <a:gd name="T16" fmla="*/ 4 w 39"/>
                <a:gd name="T17" fmla="*/ 8 h 36"/>
                <a:gd name="T18" fmla="*/ 32 w 39"/>
                <a:gd name="T19" fmla="*/ 36 h 36"/>
                <a:gd name="T20" fmla="*/ 34 w 39"/>
                <a:gd name="T21" fmla="*/ 36 h 36"/>
                <a:gd name="T22" fmla="*/ 35 w 39"/>
                <a:gd name="T23" fmla="*/ 36 h 36"/>
                <a:gd name="T24" fmla="*/ 37 w 39"/>
                <a:gd name="T25" fmla="*/ 36 h 36"/>
                <a:gd name="T26" fmla="*/ 39 w 39"/>
                <a:gd name="T27" fmla="*/ 34 h 36"/>
                <a:gd name="T28" fmla="*/ 39 w 39"/>
                <a:gd name="T29" fmla="*/ 32 h 36"/>
                <a:gd name="T30" fmla="*/ 39 w 39"/>
                <a:gd name="T31" fmla="*/ 31 h 36"/>
                <a:gd name="T32" fmla="*/ 39 w 39"/>
                <a:gd name="T33" fmla="*/ 29 h 36"/>
                <a:gd name="T34" fmla="*/ 37 w 39"/>
                <a:gd name="T35" fmla="*/ 27 h 36"/>
                <a:gd name="T36" fmla="*/ 9 w 39"/>
                <a:gd name="T37" fmla="*/ 0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9" h="36">
                  <a:moveTo>
                    <a:pt x="9" y="0"/>
                  </a:moveTo>
                  <a:lnTo>
                    <a:pt x="7" y="0"/>
                  </a:lnTo>
                  <a:lnTo>
                    <a:pt x="6" y="0"/>
                  </a:lnTo>
                  <a:lnTo>
                    <a:pt x="4" y="0"/>
                  </a:lnTo>
                  <a:lnTo>
                    <a:pt x="2" y="1"/>
                  </a:lnTo>
                  <a:lnTo>
                    <a:pt x="0" y="3"/>
                  </a:lnTo>
                  <a:lnTo>
                    <a:pt x="0" y="5"/>
                  </a:lnTo>
                  <a:lnTo>
                    <a:pt x="2" y="7"/>
                  </a:lnTo>
                  <a:lnTo>
                    <a:pt x="4" y="8"/>
                  </a:lnTo>
                  <a:lnTo>
                    <a:pt x="32" y="36"/>
                  </a:lnTo>
                  <a:lnTo>
                    <a:pt x="34" y="36"/>
                  </a:lnTo>
                  <a:lnTo>
                    <a:pt x="35" y="36"/>
                  </a:lnTo>
                  <a:lnTo>
                    <a:pt x="37" y="36"/>
                  </a:lnTo>
                  <a:lnTo>
                    <a:pt x="39" y="34"/>
                  </a:lnTo>
                  <a:lnTo>
                    <a:pt x="39" y="32"/>
                  </a:lnTo>
                  <a:lnTo>
                    <a:pt x="39" y="31"/>
                  </a:lnTo>
                  <a:lnTo>
                    <a:pt x="39" y="29"/>
                  </a:lnTo>
                  <a:lnTo>
                    <a:pt x="37" y="27"/>
                  </a:lnTo>
                  <a:lnTo>
                    <a:pt x="9"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89459" name="Freeform 371"/>
            <p:cNvSpPr>
              <a:spLocks/>
            </p:cNvSpPr>
            <p:nvPr/>
          </p:nvSpPr>
          <p:spPr bwMode="auto">
            <a:xfrm>
              <a:off x="1799" y="3084"/>
              <a:ext cx="18" cy="19"/>
            </a:xfrm>
            <a:custGeom>
              <a:avLst/>
              <a:gdLst>
                <a:gd name="T0" fmla="*/ 7 w 37"/>
                <a:gd name="T1" fmla="*/ 2 h 38"/>
                <a:gd name="T2" fmla="*/ 5 w 37"/>
                <a:gd name="T3" fmla="*/ 0 h 38"/>
                <a:gd name="T4" fmla="*/ 4 w 37"/>
                <a:gd name="T5" fmla="*/ 0 h 38"/>
                <a:gd name="T6" fmla="*/ 2 w 37"/>
                <a:gd name="T7" fmla="*/ 2 h 38"/>
                <a:gd name="T8" fmla="*/ 0 w 37"/>
                <a:gd name="T9" fmla="*/ 4 h 38"/>
                <a:gd name="T10" fmla="*/ 0 w 37"/>
                <a:gd name="T11" fmla="*/ 5 h 38"/>
                <a:gd name="T12" fmla="*/ 0 w 37"/>
                <a:gd name="T13" fmla="*/ 7 h 38"/>
                <a:gd name="T14" fmla="*/ 0 w 37"/>
                <a:gd name="T15" fmla="*/ 9 h 38"/>
                <a:gd name="T16" fmla="*/ 2 w 37"/>
                <a:gd name="T17" fmla="*/ 11 h 38"/>
                <a:gd name="T18" fmla="*/ 32 w 37"/>
                <a:gd name="T19" fmla="*/ 36 h 38"/>
                <a:gd name="T20" fmla="*/ 33 w 37"/>
                <a:gd name="T21" fmla="*/ 38 h 38"/>
                <a:gd name="T22" fmla="*/ 33 w 37"/>
                <a:gd name="T23" fmla="*/ 38 h 38"/>
                <a:gd name="T24" fmla="*/ 35 w 37"/>
                <a:gd name="T25" fmla="*/ 36 h 38"/>
                <a:gd name="T26" fmla="*/ 37 w 37"/>
                <a:gd name="T27" fmla="*/ 35 h 38"/>
                <a:gd name="T28" fmla="*/ 37 w 37"/>
                <a:gd name="T29" fmla="*/ 33 h 38"/>
                <a:gd name="T30" fmla="*/ 37 w 37"/>
                <a:gd name="T31" fmla="*/ 31 h 38"/>
                <a:gd name="T32" fmla="*/ 37 w 37"/>
                <a:gd name="T33" fmla="*/ 29 h 38"/>
                <a:gd name="T34" fmla="*/ 35 w 37"/>
                <a:gd name="T35" fmla="*/ 28 h 38"/>
                <a:gd name="T36" fmla="*/ 7 w 37"/>
                <a:gd name="T37" fmla="*/ 2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7" h="38">
                  <a:moveTo>
                    <a:pt x="7" y="2"/>
                  </a:moveTo>
                  <a:lnTo>
                    <a:pt x="5" y="0"/>
                  </a:lnTo>
                  <a:lnTo>
                    <a:pt x="4" y="0"/>
                  </a:lnTo>
                  <a:lnTo>
                    <a:pt x="2" y="2"/>
                  </a:lnTo>
                  <a:lnTo>
                    <a:pt x="0" y="4"/>
                  </a:lnTo>
                  <a:lnTo>
                    <a:pt x="0" y="5"/>
                  </a:lnTo>
                  <a:lnTo>
                    <a:pt x="0" y="7"/>
                  </a:lnTo>
                  <a:lnTo>
                    <a:pt x="0" y="9"/>
                  </a:lnTo>
                  <a:lnTo>
                    <a:pt x="2" y="11"/>
                  </a:lnTo>
                  <a:lnTo>
                    <a:pt x="32" y="36"/>
                  </a:lnTo>
                  <a:lnTo>
                    <a:pt x="33" y="38"/>
                  </a:lnTo>
                  <a:lnTo>
                    <a:pt x="33" y="38"/>
                  </a:lnTo>
                  <a:lnTo>
                    <a:pt x="35" y="36"/>
                  </a:lnTo>
                  <a:lnTo>
                    <a:pt x="37" y="35"/>
                  </a:lnTo>
                  <a:lnTo>
                    <a:pt x="37" y="33"/>
                  </a:lnTo>
                  <a:lnTo>
                    <a:pt x="37" y="31"/>
                  </a:lnTo>
                  <a:lnTo>
                    <a:pt x="37" y="29"/>
                  </a:lnTo>
                  <a:lnTo>
                    <a:pt x="35" y="28"/>
                  </a:lnTo>
                  <a:lnTo>
                    <a:pt x="7" y="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89460" name="Freeform 372"/>
            <p:cNvSpPr>
              <a:spLocks/>
            </p:cNvSpPr>
            <p:nvPr/>
          </p:nvSpPr>
          <p:spPr bwMode="auto">
            <a:xfrm>
              <a:off x="1824" y="3107"/>
              <a:ext cx="18" cy="19"/>
            </a:xfrm>
            <a:custGeom>
              <a:avLst/>
              <a:gdLst>
                <a:gd name="T0" fmla="*/ 7 w 37"/>
                <a:gd name="T1" fmla="*/ 0 h 38"/>
                <a:gd name="T2" fmla="*/ 4 w 37"/>
                <a:gd name="T3" fmla="*/ 0 h 38"/>
                <a:gd name="T4" fmla="*/ 4 w 37"/>
                <a:gd name="T5" fmla="*/ 0 h 38"/>
                <a:gd name="T6" fmla="*/ 2 w 37"/>
                <a:gd name="T7" fmla="*/ 0 h 38"/>
                <a:gd name="T8" fmla="*/ 0 w 37"/>
                <a:gd name="T9" fmla="*/ 3 h 38"/>
                <a:gd name="T10" fmla="*/ 0 w 37"/>
                <a:gd name="T11" fmla="*/ 5 h 38"/>
                <a:gd name="T12" fmla="*/ 0 w 37"/>
                <a:gd name="T13" fmla="*/ 5 h 38"/>
                <a:gd name="T14" fmla="*/ 0 w 37"/>
                <a:gd name="T15" fmla="*/ 8 h 38"/>
                <a:gd name="T16" fmla="*/ 2 w 37"/>
                <a:gd name="T17" fmla="*/ 10 h 38"/>
                <a:gd name="T18" fmla="*/ 28 w 37"/>
                <a:gd name="T19" fmla="*/ 38 h 38"/>
                <a:gd name="T20" fmla="*/ 30 w 37"/>
                <a:gd name="T21" fmla="*/ 38 h 38"/>
                <a:gd name="T22" fmla="*/ 31 w 37"/>
                <a:gd name="T23" fmla="*/ 38 h 38"/>
                <a:gd name="T24" fmla="*/ 33 w 37"/>
                <a:gd name="T25" fmla="*/ 38 h 38"/>
                <a:gd name="T26" fmla="*/ 35 w 37"/>
                <a:gd name="T27" fmla="*/ 36 h 38"/>
                <a:gd name="T28" fmla="*/ 37 w 37"/>
                <a:gd name="T29" fmla="*/ 32 h 38"/>
                <a:gd name="T30" fmla="*/ 37 w 37"/>
                <a:gd name="T31" fmla="*/ 32 h 38"/>
                <a:gd name="T32" fmla="*/ 35 w 37"/>
                <a:gd name="T33" fmla="*/ 31 h 38"/>
                <a:gd name="T34" fmla="*/ 33 w 37"/>
                <a:gd name="T35" fmla="*/ 27 h 38"/>
                <a:gd name="T36" fmla="*/ 7 w 37"/>
                <a:gd name="T37" fmla="*/ 0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7" h="38">
                  <a:moveTo>
                    <a:pt x="7" y="0"/>
                  </a:moveTo>
                  <a:lnTo>
                    <a:pt x="4" y="0"/>
                  </a:lnTo>
                  <a:lnTo>
                    <a:pt x="4" y="0"/>
                  </a:lnTo>
                  <a:lnTo>
                    <a:pt x="2" y="0"/>
                  </a:lnTo>
                  <a:lnTo>
                    <a:pt x="0" y="3"/>
                  </a:lnTo>
                  <a:lnTo>
                    <a:pt x="0" y="5"/>
                  </a:lnTo>
                  <a:lnTo>
                    <a:pt x="0" y="5"/>
                  </a:lnTo>
                  <a:lnTo>
                    <a:pt x="0" y="8"/>
                  </a:lnTo>
                  <a:lnTo>
                    <a:pt x="2" y="10"/>
                  </a:lnTo>
                  <a:lnTo>
                    <a:pt x="28" y="38"/>
                  </a:lnTo>
                  <a:lnTo>
                    <a:pt x="30" y="38"/>
                  </a:lnTo>
                  <a:lnTo>
                    <a:pt x="31" y="38"/>
                  </a:lnTo>
                  <a:lnTo>
                    <a:pt x="33" y="38"/>
                  </a:lnTo>
                  <a:lnTo>
                    <a:pt x="35" y="36"/>
                  </a:lnTo>
                  <a:lnTo>
                    <a:pt x="37" y="32"/>
                  </a:lnTo>
                  <a:lnTo>
                    <a:pt x="37" y="32"/>
                  </a:lnTo>
                  <a:lnTo>
                    <a:pt x="35" y="31"/>
                  </a:lnTo>
                  <a:lnTo>
                    <a:pt x="33" y="27"/>
                  </a:lnTo>
                  <a:lnTo>
                    <a:pt x="7"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89461" name="Freeform 373"/>
            <p:cNvSpPr>
              <a:spLocks/>
            </p:cNvSpPr>
            <p:nvPr/>
          </p:nvSpPr>
          <p:spPr bwMode="auto">
            <a:xfrm>
              <a:off x="1846" y="3130"/>
              <a:ext cx="19" cy="20"/>
            </a:xfrm>
            <a:custGeom>
              <a:avLst/>
              <a:gdLst>
                <a:gd name="T0" fmla="*/ 9 w 39"/>
                <a:gd name="T1" fmla="*/ 2 h 40"/>
                <a:gd name="T2" fmla="*/ 7 w 39"/>
                <a:gd name="T3" fmla="*/ 0 h 40"/>
                <a:gd name="T4" fmla="*/ 6 w 39"/>
                <a:gd name="T5" fmla="*/ 0 h 40"/>
                <a:gd name="T6" fmla="*/ 4 w 39"/>
                <a:gd name="T7" fmla="*/ 2 h 40"/>
                <a:gd name="T8" fmla="*/ 4 w 39"/>
                <a:gd name="T9" fmla="*/ 4 h 40"/>
                <a:gd name="T10" fmla="*/ 0 w 39"/>
                <a:gd name="T11" fmla="*/ 7 h 40"/>
                <a:gd name="T12" fmla="*/ 0 w 39"/>
                <a:gd name="T13" fmla="*/ 7 h 40"/>
                <a:gd name="T14" fmla="*/ 4 w 39"/>
                <a:gd name="T15" fmla="*/ 9 h 40"/>
                <a:gd name="T16" fmla="*/ 4 w 39"/>
                <a:gd name="T17" fmla="*/ 12 h 40"/>
                <a:gd name="T18" fmla="*/ 32 w 39"/>
                <a:gd name="T19" fmla="*/ 36 h 40"/>
                <a:gd name="T20" fmla="*/ 34 w 39"/>
                <a:gd name="T21" fmla="*/ 40 h 40"/>
                <a:gd name="T22" fmla="*/ 35 w 39"/>
                <a:gd name="T23" fmla="*/ 40 h 40"/>
                <a:gd name="T24" fmla="*/ 35 w 39"/>
                <a:gd name="T25" fmla="*/ 36 h 40"/>
                <a:gd name="T26" fmla="*/ 37 w 39"/>
                <a:gd name="T27" fmla="*/ 35 h 40"/>
                <a:gd name="T28" fmla="*/ 39 w 39"/>
                <a:gd name="T29" fmla="*/ 35 h 40"/>
                <a:gd name="T30" fmla="*/ 39 w 39"/>
                <a:gd name="T31" fmla="*/ 31 h 40"/>
                <a:gd name="T32" fmla="*/ 37 w 39"/>
                <a:gd name="T33" fmla="*/ 29 h 40"/>
                <a:gd name="T34" fmla="*/ 35 w 39"/>
                <a:gd name="T35" fmla="*/ 29 h 40"/>
                <a:gd name="T36" fmla="*/ 9 w 39"/>
                <a:gd name="T37" fmla="*/ 2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9" h="40">
                  <a:moveTo>
                    <a:pt x="9" y="2"/>
                  </a:moveTo>
                  <a:lnTo>
                    <a:pt x="7" y="0"/>
                  </a:lnTo>
                  <a:lnTo>
                    <a:pt x="6" y="0"/>
                  </a:lnTo>
                  <a:lnTo>
                    <a:pt x="4" y="2"/>
                  </a:lnTo>
                  <a:lnTo>
                    <a:pt x="4" y="4"/>
                  </a:lnTo>
                  <a:lnTo>
                    <a:pt x="0" y="7"/>
                  </a:lnTo>
                  <a:lnTo>
                    <a:pt x="0" y="7"/>
                  </a:lnTo>
                  <a:lnTo>
                    <a:pt x="4" y="9"/>
                  </a:lnTo>
                  <a:lnTo>
                    <a:pt x="4" y="12"/>
                  </a:lnTo>
                  <a:lnTo>
                    <a:pt x="32" y="36"/>
                  </a:lnTo>
                  <a:lnTo>
                    <a:pt x="34" y="40"/>
                  </a:lnTo>
                  <a:lnTo>
                    <a:pt x="35" y="40"/>
                  </a:lnTo>
                  <a:lnTo>
                    <a:pt x="35" y="36"/>
                  </a:lnTo>
                  <a:lnTo>
                    <a:pt x="37" y="35"/>
                  </a:lnTo>
                  <a:lnTo>
                    <a:pt x="39" y="35"/>
                  </a:lnTo>
                  <a:lnTo>
                    <a:pt x="39" y="31"/>
                  </a:lnTo>
                  <a:lnTo>
                    <a:pt x="37" y="29"/>
                  </a:lnTo>
                  <a:lnTo>
                    <a:pt x="35" y="29"/>
                  </a:lnTo>
                  <a:lnTo>
                    <a:pt x="9" y="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89462" name="Freeform 374"/>
            <p:cNvSpPr>
              <a:spLocks/>
            </p:cNvSpPr>
            <p:nvPr/>
          </p:nvSpPr>
          <p:spPr bwMode="auto">
            <a:xfrm>
              <a:off x="1871" y="3155"/>
              <a:ext cx="18" cy="17"/>
            </a:xfrm>
            <a:custGeom>
              <a:avLst/>
              <a:gdLst>
                <a:gd name="T0" fmla="*/ 9 w 37"/>
                <a:gd name="T1" fmla="*/ 0 h 35"/>
                <a:gd name="T2" fmla="*/ 7 w 37"/>
                <a:gd name="T3" fmla="*/ 0 h 35"/>
                <a:gd name="T4" fmla="*/ 6 w 37"/>
                <a:gd name="T5" fmla="*/ 0 h 35"/>
                <a:gd name="T6" fmla="*/ 4 w 37"/>
                <a:gd name="T7" fmla="*/ 0 h 35"/>
                <a:gd name="T8" fmla="*/ 4 w 37"/>
                <a:gd name="T9" fmla="*/ 2 h 35"/>
                <a:gd name="T10" fmla="*/ 0 w 37"/>
                <a:gd name="T11" fmla="*/ 4 h 35"/>
                <a:gd name="T12" fmla="*/ 0 w 37"/>
                <a:gd name="T13" fmla="*/ 4 h 35"/>
                <a:gd name="T14" fmla="*/ 4 w 37"/>
                <a:gd name="T15" fmla="*/ 7 h 35"/>
                <a:gd name="T16" fmla="*/ 4 w 37"/>
                <a:gd name="T17" fmla="*/ 9 h 35"/>
                <a:gd name="T18" fmla="*/ 32 w 37"/>
                <a:gd name="T19" fmla="*/ 35 h 35"/>
                <a:gd name="T20" fmla="*/ 33 w 37"/>
                <a:gd name="T21" fmla="*/ 35 h 35"/>
                <a:gd name="T22" fmla="*/ 33 w 37"/>
                <a:gd name="T23" fmla="*/ 35 h 35"/>
                <a:gd name="T24" fmla="*/ 37 w 37"/>
                <a:gd name="T25" fmla="*/ 35 h 35"/>
                <a:gd name="T26" fmla="*/ 37 w 37"/>
                <a:gd name="T27" fmla="*/ 33 h 35"/>
                <a:gd name="T28" fmla="*/ 37 w 37"/>
                <a:gd name="T29" fmla="*/ 31 h 35"/>
                <a:gd name="T30" fmla="*/ 37 w 37"/>
                <a:gd name="T31" fmla="*/ 29 h 35"/>
                <a:gd name="T32" fmla="*/ 37 w 37"/>
                <a:gd name="T33" fmla="*/ 28 h 35"/>
                <a:gd name="T34" fmla="*/ 37 w 37"/>
                <a:gd name="T35" fmla="*/ 28 h 35"/>
                <a:gd name="T36" fmla="*/ 9 w 37"/>
                <a:gd name="T37" fmla="*/ 0 h 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7" h="35">
                  <a:moveTo>
                    <a:pt x="9" y="0"/>
                  </a:moveTo>
                  <a:lnTo>
                    <a:pt x="7" y="0"/>
                  </a:lnTo>
                  <a:lnTo>
                    <a:pt x="6" y="0"/>
                  </a:lnTo>
                  <a:lnTo>
                    <a:pt x="4" y="0"/>
                  </a:lnTo>
                  <a:lnTo>
                    <a:pt x="4" y="2"/>
                  </a:lnTo>
                  <a:lnTo>
                    <a:pt x="0" y="4"/>
                  </a:lnTo>
                  <a:lnTo>
                    <a:pt x="0" y="4"/>
                  </a:lnTo>
                  <a:lnTo>
                    <a:pt x="4" y="7"/>
                  </a:lnTo>
                  <a:lnTo>
                    <a:pt x="4" y="9"/>
                  </a:lnTo>
                  <a:lnTo>
                    <a:pt x="32" y="35"/>
                  </a:lnTo>
                  <a:lnTo>
                    <a:pt x="33" y="35"/>
                  </a:lnTo>
                  <a:lnTo>
                    <a:pt x="33" y="35"/>
                  </a:lnTo>
                  <a:lnTo>
                    <a:pt x="37" y="35"/>
                  </a:lnTo>
                  <a:lnTo>
                    <a:pt x="37" y="33"/>
                  </a:lnTo>
                  <a:lnTo>
                    <a:pt x="37" y="31"/>
                  </a:lnTo>
                  <a:lnTo>
                    <a:pt x="37" y="29"/>
                  </a:lnTo>
                  <a:lnTo>
                    <a:pt x="37" y="28"/>
                  </a:lnTo>
                  <a:lnTo>
                    <a:pt x="37" y="28"/>
                  </a:lnTo>
                  <a:lnTo>
                    <a:pt x="9"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89463" name="Freeform 375"/>
            <p:cNvSpPr>
              <a:spLocks/>
            </p:cNvSpPr>
            <p:nvPr/>
          </p:nvSpPr>
          <p:spPr bwMode="auto">
            <a:xfrm>
              <a:off x="1895" y="3177"/>
              <a:ext cx="18" cy="20"/>
            </a:xfrm>
            <a:custGeom>
              <a:avLst/>
              <a:gdLst>
                <a:gd name="T0" fmla="*/ 7 w 37"/>
                <a:gd name="T1" fmla="*/ 2 h 39"/>
                <a:gd name="T2" fmla="*/ 5 w 37"/>
                <a:gd name="T3" fmla="*/ 0 h 39"/>
                <a:gd name="T4" fmla="*/ 4 w 37"/>
                <a:gd name="T5" fmla="*/ 0 h 39"/>
                <a:gd name="T6" fmla="*/ 2 w 37"/>
                <a:gd name="T7" fmla="*/ 2 h 39"/>
                <a:gd name="T8" fmla="*/ 0 w 37"/>
                <a:gd name="T9" fmla="*/ 5 h 39"/>
                <a:gd name="T10" fmla="*/ 0 w 37"/>
                <a:gd name="T11" fmla="*/ 7 h 39"/>
                <a:gd name="T12" fmla="*/ 0 w 37"/>
                <a:gd name="T13" fmla="*/ 7 h 39"/>
                <a:gd name="T14" fmla="*/ 0 w 37"/>
                <a:gd name="T15" fmla="*/ 10 h 39"/>
                <a:gd name="T16" fmla="*/ 2 w 37"/>
                <a:gd name="T17" fmla="*/ 12 h 39"/>
                <a:gd name="T18" fmla="*/ 30 w 37"/>
                <a:gd name="T19" fmla="*/ 36 h 39"/>
                <a:gd name="T20" fmla="*/ 31 w 37"/>
                <a:gd name="T21" fmla="*/ 39 h 39"/>
                <a:gd name="T22" fmla="*/ 33 w 37"/>
                <a:gd name="T23" fmla="*/ 39 h 39"/>
                <a:gd name="T24" fmla="*/ 35 w 37"/>
                <a:gd name="T25" fmla="*/ 36 h 39"/>
                <a:gd name="T26" fmla="*/ 37 w 37"/>
                <a:gd name="T27" fmla="*/ 34 h 39"/>
                <a:gd name="T28" fmla="*/ 37 w 37"/>
                <a:gd name="T29" fmla="*/ 34 h 39"/>
                <a:gd name="T30" fmla="*/ 37 w 37"/>
                <a:gd name="T31" fmla="*/ 33 h 39"/>
                <a:gd name="T32" fmla="*/ 37 w 37"/>
                <a:gd name="T33" fmla="*/ 29 h 39"/>
                <a:gd name="T34" fmla="*/ 35 w 37"/>
                <a:gd name="T35" fmla="*/ 29 h 39"/>
                <a:gd name="T36" fmla="*/ 7 w 37"/>
                <a:gd name="T37" fmla="*/ 2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7" h="39">
                  <a:moveTo>
                    <a:pt x="7" y="2"/>
                  </a:moveTo>
                  <a:lnTo>
                    <a:pt x="5" y="0"/>
                  </a:lnTo>
                  <a:lnTo>
                    <a:pt x="4" y="0"/>
                  </a:lnTo>
                  <a:lnTo>
                    <a:pt x="2" y="2"/>
                  </a:lnTo>
                  <a:lnTo>
                    <a:pt x="0" y="5"/>
                  </a:lnTo>
                  <a:lnTo>
                    <a:pt x="0" y="7"/>
                  </a:lnTo>
                  <a:lnTo>
                    <a:pt x="0" y="7"/>
                  </a:lnTo>
                  <a:lnTo>
                    <a:pt x="0" y="10"/>
                  </a:lnTo>
                  <a:lnTo>
                    <a:pt x="2" y="12"/>
                  </a:lnTo>
                  <a:lnTo>
                    <a:pt x="30" y="36"/>
                  </a:lnTo>
                  <a:lnTo>
                    <a:pt x="31" y="39"/>
                  </a:lnTo>
                  <a:lnTo>
                    <a:pt x="33" y="39"/>
                  </a:lnTo>
                  <a:lnTo>
                    <a:pt x="35" y="36"/>
                  </a:lnTo>
                  <a:lnTo>
                    <a:pt x="37" y="34"/>
                  </a:lnTo>
                  <a:lnTo>
                    <a:pt x="37" y="34"/>
                  </a:lnTo>
                  <a:lnTo>
                    <a:pt x="37" y="33"/>
                  </a:lnTo>
                  <a:lnTo>
                    <a:pt x="37" y="29"/>
                  </a:lnTo>
                  <a:lnTo>
                    <a:pt x="35" y="29"/>
                  </a:lnTo>
                  <a:lnTo>
                    <a:pt x="7" y="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89464" name="Freeform 376"/>
            <p:cNvSpPr>
              <a:spLocks/>
            </p:cNvSpPr>
            <p:nvPr/>
          </p:nvSpPr>
          <p:spPr bwMode="auto">
            <a:xfrm>
              <a:off x="1919" y="3202"/>
              <a:ext cx="18" cy="18"/>
            </a:xfrm>
            <a:custGeom>
              <a:avLst/>
              <a:gdLst>
                <a:gd name="T0" fmla="*/ 5 w 35"/>
                <a:gd name="T1" fmla="*/ 0 h 36"/>
                <a:gd name="T2" fmla="*/ 3 w 35"/>
                <a:gd name="T3" fmla="*/ 0 h 36"/>
                <a:gd name="T4" fmla="*/ 2 w 35"/>
                <a:gd name="T5" fmla="*/ 0 h 36"/>
                <a:gd name="T6" fmla="*/ 2 w 35"/>
                <a:gd name="T7" fmla="*/ 0 h 36"/>
                <a:gd name="T8" fmla="*/ 0 w 35"/>
                <a:gd name="T9" fmla="*/ 2 h 36"/>
                <a:gd name="T10" fmla="*/ 0 w 35"/>
                <a:gd name="T11" fmla="*/ 3 h 36"/>
                <a:gd name="T12" fmla="*/ 0 w 35"/>
                <a:gd name="T13" fmla="*/ 5 h 36"/>
                <a:gd name="T14" fmla="*/ 0 w 35"/>
                <a:gd name="T15" fmla="*/ 7 h 36"/>
                <a:gd name="T16" fmla="*/ 2 w 35"/>
                <a:gd name="T17" fmla="*/ 9 h 36"/>
                <a:gd name="T18" fmla="*/ 28 w 35"/>
                <a:gd name="T19" fmla="*/ 36 h 36"/>
                <a:gd name="T20" fmla="*/ 30 w 35"/>
                <a:gd name="T21" fmla="*/ 36 h 36"/>
                <a:gd name="T22" fmla="*/ 31 w 35"/>
                <a:gd name="T23" fmla="*/ 36 h 36"/>
                <a:gd name="T24" fmla="*/ 31 w 35"/>
                <a:gd name="T25" fmla="*/ 36 h 36"/>
                <a:gd name="T26" fmla="*/ 35 w 35"/>
                <a:gd name="T27" fmla="*/ 34 h 36"/>
                <a:gd name="T28" fmla="*/ 35 w 35"/>
                <a:gd name="T29" fmla="*/ 34 h 36"/>
                <a:gd name="T30" fmla="*/ 35 w 35"/>
                <a:gd name="T31" fmla="*/ 31 h 36"/>
                <a:gd name="T32" fmla="*/ 35 w 35"/>
                <a:gd name="T33" fmla="*/ 29 h 36"/>
                <a:gd name="T34" fmla="*/ 31 w 35"/>
                <a:gd name="T35" fmla="*/ 28 h 36"/>
                <a:gd name="T36" fmla="*/ 5 w 35"/>
                <a:gd name="T37" fmla="*/ 0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5" h="36">
                  <a:moveTo>
                    <a:pt x="5" y="0"/>
                  </a:moveTo>
                  <a:lnTo>
                    <a:pt x="3" y="0"/>
                  </a:lnTo>
                  <a:lnTo>
                    <a:pt x="2" y="0"/>
                  </a:lnTo>
                  <a:lnTo>
                    <a:pt x="2" y="0"/>
                  </a:lnTo>
                  <a:lnTo>
                    <a:pt x="0" y="2"/>
                  </a:lnTo>
                  <a:lnTo>
                    <a:pt x="0" y="3"/>
                  </a:lnTo>
                  <a:lnTo>
                    <a:pt x="0" y="5"/>
                  </a:lnTo>
                  <a:lnTo>
                    <a:pt x="0" y="7"/>
                  </a:lnTo>
                  <a:lnTo>
                    <a:pt x="2" y="9"/>
                  </a:lnTo>
                  <a:lnTo>
                    <a:pt x="28" y="36"/>
                  </a:lnTo>
                  <a:lnTo>
                    <a:pt x="30" y="36"/>
                  </a:lnTo>
                  <a:lnTo>
                    <a:pt x="31" y="36"/>
                  </a:lnTo>
                  <a:lnTo>
                    <a:pt x="31" y="36"/>
                  </a:lnTo>
                  <a:lnTo>
                    <a:pt x="35" y="34"/>
                  </a:lnTo>
                  <a:lnTo>
                    <a:pt x="35" y="34"/>
                  </a:lnTo>
                  <a:lnTo>
                    <a:pt x="35" y="31"/>
                  </a:lnTo>
                  <a:lnTo>
                    <a:pt x="35" y="29"/>
                  </a:lnTo>
                  <a:lnTo>
                    <a:pt x="31" y="28"/>
                  </a:lnTo>
                  <a:lnTo>
                    <a:pt x="5"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89465" name="Freeform 377"/>
            <p:cNvSpPr>
              <a:spLocks/>
            </p:cNvSpPr>
            <p:nvPr/>
          </p:nvSpPr>
          <p:spPr bwMode="auto">
            <a:xfrm>
              <a:off x="1942" y="3225"/>
              <a:ext cx="19" cy="19"/>
            </a:xfrm>
            <a:custGeom>
              <a:avLst/>
              <a:gdLst>
                <a:gd name="T0" fmla="*/ 9 w 39"/>
                <a:gd name="T1" fmla="*/ 1 h 37"/>
                <a:gd name="T2" fmla="*/ 7 w 39"/>
                <a:gd name="T3" fmla="*/ 0 h 37"/>
                <a:gd name="T4" fmla="*/ 6 w 39"/>
                <a:gd name="T5" fmla="*/ 0 h 37"/>
                <a:gd name="T6" fmla="*/ 4 w 39"/>
                <a:gd name="T7" fmla="*/ 1 h 37"/>
                <a:gd name="T8" fmla="*/ 4 w 39"/>
                <a:gd name="T9" fmla="*/ 3 h 37"/>
                <a:gd name="T10" fmla="*/ 0 w 39"/>
                <a:gd name="T11" fmla="*/ 5 h 37"/>
                <a:gd name="T12" fmla="*/ 0 w 39"/>
                <a:gd name="T13" fmla="*/ 6 h 37"/>
                <a:gd name="T14" fmla="*/ 4 w 39"/>
                <a:gd name="T15" fmla="*/ 8 h 37"/>
                <a:gd name="T16" fmla="*/ 4 w 39"/>
                <a:gd name="T17" fmla="*/ 10 h 37"/>
                <a:gd name="T18" fmla="*/ 32 w 39"/>
                <a:gd name="T19" fmla="*/ 36 h 37"/>
                <a:gd name="T20" fmla="*/ 32 w 39"/>
                <a:gd name="T21" fmla="*/ 37 h 37"/>
                <a:gd name="T22" fmla="*/ 33 w 39"/>
                <a:gd name="T23" fmla="*/ 37 h 37"/>
                <a:gd name="T24" fmla="*/ 35 w 39"/>
                <a:gd name="T25" fmla="*/ 36 h 37"/>
                <a:gd name="T26" fmla="*/ 37 w 39"/>
                <a:gd name="T27" fmla="*/ 34 h 37"/>
                <a:gd name="T28" fmla="*/ 39 w 39"/>
                <a:gd name="T29" fmla="*/ 32 h 37"/>
                <a:gd name="T30" fmla="*/ 39 w 39"/>
                <a:gd name="T31" fmla="*/ 30 h 37"/>
                <a:gd name="T32" fmla="*/ 37 w 39"/>
                <a:gd name="T33" fmla="*/ 29 h 37"/>
                <a:gd name="T34" fmla="*/ 35 w 39"/>
                <a:gd name="T35" fmla="*/ 27 h 37"/>
                <a:gd name="T36" fmla="*/ 9 w 39"/>
                <a:gd name="T37" fmla="*/ 1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9" h="37">
                  <a:moveTo>
                    <a:pt x="9" y="1"/>
                  </a:moveTo>
                  <a:lnTo>
                    <a:pt x="7" y="0"/>
                  </a:lnTo>
                  <a:lnTo>
                    <a:pt x="6" y="0"/>
                  </a:lnTo>
                  <a:lnTo>
                    <a:pt x="4" y="1"/>
                  </a:lnTo>
                  <a:lnTo>
                    <a:pt x="4" y="3"/>
                  </a:lnTo>
                  <a:lnTo>
                    <a:pt x="0" y="5"/>
                  </a:lnTo>
                  <a:lnTo>
                    <a:pt x="0" y="6"/>
                  </a:lnTo>
                  <a:lnTo>
                    <a:pt x="4" y="8"/>
                  </a:lnTo>
                  <a:lnTo>
                    <a:pt x="4" y="10"/>
                  </a:lnTo>
                  <a:lnTo>
                    <a:pt x="32" y="36"/>
                  </a:lnTo>
                  <a:lnTo>
                    <a:pt x="32" y="37"/>
                  </a:lnTo>
                  <a:lnTo>
                    <a:pt x="33" y="37"/>
                  </a:lnTo>
                  <a:lnTo>
                    <a:pt x="35" y="36"/>
                  </a:lnTo>
                  <a:lnTo>
                    <a:pt x="37" y="34"/>
                  </a:lnTo>
                  <a:lnTo>
                    <a:pt x="39" y="32"/>
                  </a:lnTo>
                  <a:lnTo>
                    <a:pt x="39" y="30"/>
                  </a:lnTo>
                  <a:lnTo>
                    <a:pt x="37" y="29"/>
                  </a:lnTo>
                  <a:lnTo>
                    <a:pt x="35" y="27"/>
                  </a:lnTo>
                  <a:lnTo>
                    <a:pt x="9" y="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89466" name="Freeform 378"/>
            <p:cNvSpPr>
              <a:spLocks/>
            </p:cNvSpPr>
            <p:nvPr/>
          </p:nvSpPr>
          <p:spPr bwMode="auto">
            <a:xfrm>
              <a:off x="1967" y="3249"/>
              <a:ext cx="18" cy="18"/>
            </a:xfrm>
            <a:custGeom>
              <a:avLst/>
              <a:gdLst>
                <a:gd name="T0" fmla="*/ 7 w 37"/>
                <a:gd name="T1" fmla="*/ 0 h 36"/>
                <a:gd name="T2" fmla="*/ 7 w 37"/>
                <a:gd name="T3" fmla="*/ 0 h 36"/>
                <a:gd name="T4" fmla="*/ 5 w 37"/>
                <a:gd name="T5" fmla="*/ 0 h 36"/>
                <a:gd name="T6" fmla="*/ 4 w 37"/>
                <a:gd name="T7" fmla="*/ 0 h 36"/>
                <a:gd name="T8" fmla="*/ 2 w 37"/>
                <a:gd name="T9" fmla="*/ 1 h 36"/>
                <a:gd name="T10" fmla="*/ 0 w 37"/>
                <a:gd name="T11" fmla="*/ 3 h 36"/>
                <a:gd name="T12" fmla="*/ 0 w 37"/>
                <a:gd name="T13" fmla="*/ 5 h 36"/>
                <a:gd name="T14" fmla="*/ 2 w 37"/>
                <a:gd name="T15" fmla="*/ 7 h 36"/>
                <a:gd name="T16" fmla="*/ 4 w 37"/>
                <a:gd name="T17" fmla="*/ 8 h 36"/>
                <a:gd name="T18" fmla="*/ 30 w 37"/>
                <a:gd name="T19" fmla="*/ 36 h 36"/>
                <a:gd name="T20" fmla="*/ 32 w 37"/>
                <a:gd name="T21" fmla="*/ 36 h 36"/>
                <a:gd name="T22" fmla="*/ 33 w 37"/>
                <a:gd name="T23" fmla="*/ 36 h 36"/>
                <a:gd name="T24" fmla="*/ 35 w 37"/>
                <a:gd name="T25" fmla="*/ 36 h 36"/>
                <a:gd name="T26" fmla="*/ 37 w 37"/>
                <a:gd name="T27" fmla="*/ 34 h 36"/>
                <a:gd name="T28" fmla="*/ 37 w 37"/>
                <a:gd name="T29" fmla="*/ 32 h 36"/>
                <a:gd name="T30" fmla="*/ 37 w 37"/>
                <a:gd name="T31" fmla="*/ 31 h 36"/>
                <a:gd name="T32" fmla="*/ 37 w 37"/>
                <a:gd name="T33" fmla="*/ 29 h 36"/>
                <a:gd name="T34" fmla="*/ 35 w 37"/>
                <a:gd name="T35" fmla="*/ 27 h 36"/>
                <a:gd name="T36" fmla="*/ 7 w 37"/>
                <a:gd name="T37" fmla="*/ 0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7" h="36">
                  <a:moveTo>
                    <a:pt x="7" y="0"/>
                  </a:moveTo>
                  <a:lnTo>
                    <a:pt x="7" y="0"/>
                  </a:lnTo>
                  <a:lnTo>
                    <a:pt x="5" y="0"/>
                  </a:lnTo>
                  <a:lnTo>
                    <a:pt x="4" y="0"/>
                  </a:lnTo>
                  <a:lnTo>
                    <a:pt x="2" y="1"/>
                  </a:lnTo>
                  <a:lnTo>
                    <a:pt x="0" y="3"/>
                  </a:lnTo>
                  <a:lnTo>
                    <a:pt x="0" y="5"/>
                  </a:lnTo>
                  <a:lnTo>
                    <a:pt x="2" y="7"/>
                  </a:lnTo>
                  <a:lnTo>
                    <a:pt x="4" y="8"/>
                  </a:lnTo>
                  <a:lnTo>
                    <a:pt x="30" y="36"/>
                  </a:lnTo>
                  <a:lnTo>
                    <a:pt x="32" y="36"/>
                  </a:lnTo>
                  <a:lnTo>
                    <a:pt x="33" y="36"/>
                  </a:lnTo>
                  <a:lnTo>
                    <a:pt x="35" y="36"/>
                  </a:lnTo>
                  <a:lnTo>
                    <a:pt x="37" y="34"/>
                  </a:lnTo>
                  <a:lnTo>
                    <a:pt x="37" y="32"/>
                  </a:lnTo>
                  <a:lnTo>
                    <a:pt x="37" y="31"/>
                  </a:lnTo>
                  <a:lnTo>
                    <a:pt x="37" y="29"/>
                  </a:lnTo>
                  <a:lnTo>
                    <a:pt x="35" y="27"/>
                  </a:lnTo>
                  <a:lnTo>
                    <a:pt x="7"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89467" name="Freeform 379"/>
            <p:cNvSpPr>
              <a:spLocks/>
            </p:cNvSpPr>
            <p:nvPr/>
          </p:nvSpPr>
          <p:spPr bwMode="auto">
            <a:xfrm>
              <a:off x="1991" y="3272"/>
              <a:ext cx="17" cy="19"/>
            </a:xfrm>
            <a:custGeom>
              <a:avLst/>
              <a:gdLst>
                <a:gd name="T0" fmla="*/ 5 w 35"/>
                <a:gd name="T1" fmla="*/ 2 h 38"/>
                <a:gd name="T2" fmla="*/ 3 w 35"/>
                <a:gd name="T3" fmla="*/ 0 h 38"/>
                <a:gd name="T4" fmla="*/ 2 w 35"/>
                <a:gd name="T5" fmla="*/ 0 h 38"/>
                <a:gd name="T6" fmla="*/ 2 w 35"/>
                <a:gd name="T7" fmla="*/ 2 h 38"/>
                <a:gd name="T8" fmla="*/ 0 w 35"/>
                <a:gd name="T9" fmla="*/ 4 h 38"/>
                <a:gd name="T10" fmla="*/ 0 w 35"/>
                <a:gd name="T11" fmla="*/ 5 h 38"/>
                <a:gd name="T12" fmla="*/ 0 w 35"/>
                <a:gd name="T13" fmla="*/ 7 h 38"/>
                <a:gd name="T14" fmla="*/ 0 w 35"/>
                <a:gd name="T15" fmla="*/ 9 h 38"/>
                <a:gd name="T16" fmla="*/ 2 w 35"/>
                <a:gd name="T17" fmla="*/ 10 h 38"/>
                <a:gd name="T18" fmla="*/ 30 w 35"/>
                <a:gd name="T19" fmla="*/ 36 h 38"/>
                <a:gd name="T20" fmla="*/ 31 w 35"/>
                <a:gd name="T21" fmla="*/ 38 h 38"/>
                <a:gd name="T22" fmla="*/ 31 w 35"/>
                <a:gd name="T23" fmla="*/ 38 h 38"/>
                <a:gd name="T24" fmla="*/ 35 w 35"/>
                <a:gd name="T25" fmla="*/ 36 h 38"/>
                <a:gd name="T26" fmla="*/ 35 w 35"/>
                <a:gd name="T27" fmla="*/ 35 h 38"/>
                <a:gd name="T28" fmla="*/ 35 w 35"/>
                <a:gd name="T29" fmla="*/ 33 h 38"/>
                <a:gd name="T30" fmla="*/ 35 w 35"/>
                <a:gd name="T31" fmla="*/ 31 h 38"/>
                <a:gd name="T32" fmla="*/ 35 w 35"/>
                <a:gd name="T33" fmla="*/ 29 h 38"/>
                <a:gd name="T34" fmla="*/ 35 w 35"/>
                <a:gd name="T35" fmla="*/ 28 h 38"/>
                <a:gd name="T36" fmla="*/ 5 w 35"/>
                <a:gd name="T37" fmla="*/ 2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5" h="38">
                  <a:moveTo>
                    <a:pt x="5" y="2"/>
                  </a:moveTo>
                  <a:lnTo>
                    <a:pt x="3" y="0"/>
                  </a:lnTo>
                  <a:lnTo>
                    <a:pt x="2" y="0"/>
                  </a:lnTo>
                  <a:lnTo>
                    <a:pt x="2" y="2"/>
                  </a:lnTo>
                  <a:lnTo>
                    <a:pt x="0" y="4"/>
                  </a:lnTo>
                  <a:lnTo>
                    <a:pt x="0" y="5"/>
                  </a:lnTo>
                  <a:lnTo>
                    <a:pt x="0" y="7"/>
                  </a:lnTo>
                  <a:lnTo>
                    <a:pt x="0" y="9"/>
                  </a:lnTo>
                  <a:lnTo>
                    <a:pt x="2" y="10"/>
                  </a:lnTo>
                  <a:lnTo>
                    <a:pt x="30" y="36"/>
                  </a:lnTo>
                  <a:lnTo>
                    <a:pt x="31" y="38"/>
                  </a:lnTo>
                  <a:lnTo>
                    <a:pt x="31" y="38"/>
                  </a:lnTo>
                  <a:lnTo>
                    <a:pt x="35" y="36"/>
                  </a:lnTo>
                  <a:lnTo>
                    <a:pt x="35" y="35"/>
                  </a:lnTo>
                  <a:lnTo>
                    <a:pt x="35" y="33"/>
                  </a:lnTo>
                  <a:lnTo>
                    <a:pt x="35" y="31"/>
                  </a:lnTo>
                  <a:lnTo>
                    <a:pt x="35" y="29"/>
                  </a:lnTo>
                  <a:lnTo>
                    <a:pt x="35" y="28"/>
                  </a:lnTo>
                  <a:lnTo>
                    <a:pt x="5" y="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89468" name="Freeform 380"/>
            <p:cNvSpPr>
              <a:spLocks/>
            </p:cNvSpPr>
            <p:nvPr/>
          </p:nvSpPr>
          <p:spPr bwMode="auto">
            <a:xfrm>
              <a:off x="2015" y="3296"/>
              <a:ext cx="18" cy="18"/>
            </a:xfrm>
            <a:custGeom>
              <a:avLst/>
              <a:gdLst>
                <a:gd name="T0" fmla="*/ 7 w 37"/>
                <a:gd name="T1" fmla="*/ 0 h 37"/>
                <a:gd name="T2" fmla="*/ 5 w 37"/>
                <a:gd name="T3" fmla="*/ 0 h 37"/>
                <a:gd name="T4" fmla="*/ 4 w 37"/>
                <a:gd name="T5" fmla="*/ 0 h 37"/>
                <a:gd name="T6" fmla="*/ 2 w 37"/>
                <a:gd name="T7" fmla="*/ 0 h 37"/>
                <a:gd name="T8" fmla="*/ 0 w 37"/>
                <a:gd name="T9" fmla="*/ 2 h 37"/>
                <a:gd name="T10" fmla="*/ 0 w 37"/>
                <a:gd name="T11" fmla="*/ 4 h 37"/>
                <a:gd name="T12" fmla="*/ 0 w 37"/>
                <a:gd name="T13" fmla="*/ 6 h 37"/>
                <a:gd name="T14" fmla="*/ 0 w 37"/>
                <a:gd name="T15" fmla="*/ 7 h 37"/>
                <a:gd name="T16" fmla="*/ 2 w 37"/>
                <a:gd name="T17" fmla="*/ 9 h 37"/>
                <a:gd name="T18" fmla="*/ 30 w 37"/>
                <a:gd name="T19" fmla="*/ 37 h 37"/>
                <a:gd name="T20" fmla="*/ 30 w 37"/>
                <a:gd name="T21" fmla="*/ 37 h 37"/>
                <a:gd name="T22" fmla="*/ 31 w 37"/>
                <a:gd name="T23" fmla="*/ 37 h 37"/>
                <a:gd name="T24" fmla="*/ 33 w 37"/>
                <a:gd name="T25" fmla="*/ 37 h 37"/>
                <a:gd name="T26" fmla="*/ 35 w 37"/>
                <a:gd name="T27" fmla="*/ 35 h 37"/>
                <a:gd name="T28" fmla="*/ 37 w 37"/>
                <a:gd name="T29" fmla="*/ 33 h 37"/>
                <a:gd name="T30" fmla="*/ 37 w 37"/>
                <a:gd name="T31" fmla="*/ 31 h 37"/>
                <a:gd name="T32" fmla="*/ 35 w 37"/>
                <a:gd name="T33" fmla="*/ 30 h 37"/>
                <a:gd name="T34" fmla="*/ 33 w 37"/>
                <a:gd name="T35" fmla="*/ 28 h 37"/>
                <a:gd name="T36" fmla="*/ 7 w 37"/>
                <a:gd name="T37" fmla="*/ 0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7" h="37">
                  <a:moveTo>
                    <a:pt x="7" y="0"/>
                  </a:moveTo>
                  <a:lnTo>
                    <a:pt x="5" y="0"/>
                  </a:lnTo>
                  <a:lnTo>
                    <a:pt x="4" y="0"/>
                  </a:lnTo>
                  <a:lnTo>
                    <a:pt x="2" y="0"/>
                  </a:lnTo>
                  <a:lnTo>
                    <a:pt x="0" y="2"/>
                  </a:lnTo>
                  <a:lnTo>
                    <a:pt x="0" y="4"/>
                  </a:lnTo>
                  <a:lnTo>
                    <a:pt x="0" y="6"/>
                  </a:lnTo>
                  <a:lnTo>
                    <a:pt x="0" y="7"/>
                  </a:lnTo>
                  <a:lnTo>
                    <a:pt x="2" y="9"/>
                  </a:lnTo>
                  <a:lnTo>
                    <a:pt x="30" y="37"/>
                  </a:lnTo>
                  <a:lnTo>
                    <a:pt x="30" y="37"/>
                  </a:lnTo>
                  <a:lnTo>
                    <a:pt x="31" y="37"/>
                  </a:lnTo>
                  <a:lnTo>
                    <a:pt x="33" y="37"/>
                  </a:lnTo>
                  <a:lnTo>
                    <a:pt x="35" y="35"/>
                  </a:lnTo>
                  <a:lnTo>
                    <a:pt x="37" y="33"/>
                  </a:lnTo>
                  <a:lnTo>
                    <a:pt x="37" y="31"/>
                  </a:lnTo>
                  <a:lnTo>
                    <a:pt x="35" y="30"/>
                  </a:lnTo>
                  <a:lnTo>
                    <a:pt x="33" y="28"/>
                  </a:lnTo>
                  <a:lnTo>
                    <a:pt x="7"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89469" name="Freeform 381"/>
            <p:cNvSpPr>
              <a:spLocks/>
            </p:cNvSpPr>
            <p:nvPr/>
          </p:nvSpPr>
          <p:spPr bwMode="auto">
            <a:xfrm>
              <a:off x="2038" y="3319"/>
              <a:ext cx="19" cy="19"/>
            </a:xfrm>
            <a:custGeom>
              <a:avLst/>
              <a:gdLst>
                <a:gd name="T0" fmla="*/ 9 w 39"/>
                <a:gd name="T1" fmla="*/ 2 h 38"/>
                <a:gd name="T2" fmla="*/ 7 w 39"/>
                <a:gd name="T3" fmla="*/ 0 h 38"/>
                <a:gd name="T4" fmla="*/ 5 w 39"/>
                <a:gd name="T5" fmla="*/ 0 h 38"/>
                <a:gd name="T6" fmla="*/ 4 w 39"/>
                <a:gd name="T7" fmla="*/ 2 h 38"/>
                <a:gd name="T8" fmla="*/ 2 w 39"/>
                <a:gd name="T9" fmla="*/ 3 h 38"/>
                <a:gd name="T10" fmla="*/ 0 w 39"/>
                <a:gd name="T11" fmla="*/ 5 h 38"/>
                <a:gd name="T12" fmla="*/ 0 w 39"/>
                <a:gd name="T13" fmla="*/ 7 h 38"/>
                <a:gd name="T14" fmla="*/ 2 w 39"/>
                <a:gd name="T15" fmla="*/ 8 h 38"/>
                <a:gd name="T16" fmla="*/ 4 w 39"/>
                <a:gd name="T17" fmla="*/ 10 h 38"/>
                <a:gd name="T18" fmla="*/ 32 w 39"/>
                <a:gd name="T19" fmla="*/ 36 h 38"/>
                <a:gd name="T20" fmla="*/ 32 w 39"/>
                <a:gd name="T21" fmla="*/ 38 h 38"/>
                <a:gd name="T22" fmla="*/ 33 w 39"/>
                <a:gd name="T23" fmla="*/ 38 h 38"/>
                <a:gd name="T24" fmla="*/ 35 w 39"/>
                <a:gd name="T25" fmla="*/ 36 h 38"/>
                <a:gd name="T26" fmla="*/ 37 w 39"/>
                <a:gd name="T27" fmla="*/ 34 h 38"/>
                <a:gd name="T28" fmla="*/ 39 w 39"/>
                <a:gd name="T29" fmla="*/ 33 h 38"/>
                <a:gd name="T30" fmla="*/ 39 w 39"/>
                <a:gd name="T31" fmla="*/ 31 h 38"/>
                <a:gd name="T32" fmla="*/ 37 w 39"/>
                <a:gd name="T33" fmla="*/ 29 h 38"/>
                <a:gd name="T34" fmla="*/ 35 w 39"/>
                <a:gd name="T35" fmla="*/ 27 h 38"/>
                <a:gd name="T36" fmla="*/ 9 w 39"/>
                <a:gd name="T37" fmla="*/ 2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9" h="38">
                  <a:moveTo>
                    <a:pt x="9" y="2"/>
                  </a:moveTo>
                  <a:lnTo>
                    <a:pt x="7" y="0"/>
                  </a:lnTo>
                  <a:lnTo>
                    <a:pt x="5" y="0"/>
                  </a:lnTo>
                  <a:lnTo>
                    <a:pt x="4" y="2"/>
                  </a:lnTo>
                  <a:lnTo>
                    <a:pt x="2" y="3"/>
                  </a:lnTo>
                  <a:lnTo>
                    <a:pt x="0" y="5"/>
                  </a:lnTo>
                  <a:lnTo>
                    <a:pt x="0" y="7"/>
                  </a:lnTo>
                  <a:lnTo>
                    <a:pt x="2" y="8"/>
                  </a:lnTo>
                  <a:lnTo>
                    <a:pt x="4" y="10"/>
                  </a:lnTo>
                  <a:lnTo>
                    <a:pt x="32" y="36"/>
                  </a:lnTo>
                  <a:lnTo>
                    <a:pt x="32" y="38"/>
                  </a:lnTo>
                  <a:lnTo>
                    <a:pt x="33" y="38"/>
                  </a:lnTo>
                  <a:lnTo>
                    <a:pt x="35" y="36"/>
                  </a:lnTo>
                  <a:lnTo>
                    <a:pt x="37" y="34"/>
                  </a:lnTo>
                  <a:lnTo>
                    <a:pt x="39" y="33"/>
                  </a:lnTo>
                  <a:lnTo>
                    <a:pt x="39" y="31"/>
                  </a:lnTo>
                  <a:lnTo>
                    <a:pt x="37" y="29"/>
                  </a:lnTo>
                  <a:lnTo>
                    <a:pt x="35" y="27"/>
                  </a:lnTo>
                  <a:lnTo>
                    <a:pt x="9" y="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89470" name="Freeform 382"/>
            <p:cNvSpPr>
              <a:spLocks/>
            </p:cNvSpPr>
            <p:nvPr/>
          </p:nvSpPr>
          <p:spPr bwMode="auto">
            <a:xfrm>
              <a:off x="2062" y="3344"/>
              <a:ext cx="18" cy="18"/>
            </a:xfrm>
            <a:custGeom>
              <a:avLst/>
              <a:gdLst>
                <a:gd name="T0" fmla="*/ 7 w 35"/>
                <a:gd name="T1" fmla="*/ 0 h 36"/>
                <a:gd name="T2" fmla="*/ 5 w 35"/>
                <a:gd name="T3" fmla="*/ 0 h 36"/>
                <a:gd name="T4" fmla="*/ 3 w 35"/>
                <a:gd name="T5" fmla="*/ 0 h 36"/>
                <a:gd name="T6" fmla="*/ 2 w 35"/>
                <a:gd name="T7" fmla="*/ 0 h 36"/>
                <a:gd name="T8" fmla="*/ 2 w 35"/>
                <a:gd name="T9" fmla="*/ 0 h 36"/>
                <a:gd name="T10" fmla="*/ 0 w 35"/>
                <a:gd name="T11" fmla="*/ 3 h 36"/>
                <a:gd name="T12" fmla="*/ 0 w 35"/>
                <a:gd name="T13" fmla="*/ 5 h 36"/>
                <a:gd name="T14" fmla="*/ 2 w 35"/>
                <a:gd name="T15" fmla="*/ 5 h 36"/>
                <a:gd name="T16" fmla="*/ 2 w 35"/>
                <a:gd name="T17" fmla="*/ 9 h 36"/>
                <a:gd name="T18" fmla="*/ 30 w 35"/>
                <a:gd name="T19" fmla="*/ 36 h 36"/>
                <a:gd name="T20" fmla="*/ 31 w 35"/>
                <a:gd name="T21" fmla="*/ 36 h 36"/>
                <a:gd name="T22" fmla="*/ 33 w 35"/>
                <a:gd name="T23" fmla="*/ 36 h 36"/>
                <a:gd name="T24" fmla="*/ 35 w 35"/>
                <a:gd name="T25" fmla="*/ 36 h 36"/>
                <a:gd name="T26" fmla="*/ 35 w 35"/>
                <a:gd name="T27" fmla="*/ 34 h 36"/>
                <a:gd name="T28" fmla="*/ 35 w 35"/>
                <a:gd name="T29" fmla="*/ 33 h 36"/>
                <a:gd name="T30" fmla="*/ 35 w 35"/>
                <a:gd name="T31" fmla="*/ 31 h 36"/>
                <a:gd name="T32" fmla="*/ 35 w 35"/>
                <a:gd name="T33" fmla="*/ 28 h 36"/>
                <a:gd name="T34" fmla="*/ 35 w 35"/>
                <a:gd name="T35" fmla="*/ 28 h 36"/>
                <a:gd name="T36" fmla="*/ 7 w 35"/>
                <a:gd name="T37" fmla="*/ 0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5" h="36">
                  <a:moveTo>
                    <a:pt x="7" y="0"/>
                  </a:moveTo>
                  <a:lnTo>
                    <a:pt x="5" y="0"/>
                  </a:lnTo>
                  <a:lnTo>
                    <a:pt x="3" y="0"/>
                  </a:lnTo>
                  <a:lnTo>
                    <a:pt x="2" y="0"/>
                  </a:lnTo>
                  <a:lnTo>
                    <a:pt x="2" y="0"/>
                  </a:lnTo>
                  <a:lnTo>
                    <a:pt x="0" y="3"/>
                  </a:lnTo>
                  <a:lnTo>
                    <a:pt x="0" y="5"/>
                  </a:lnTo>
                  <a:lnTo>
                    <a:pt x="2" y="5"/>
                  </a:lnTo>
                  <a:lnTo>
                    <a:pt x="2" y="9"/>
                  </a:lnTo>
                  <a:lnTo>
                    <a:pt x="30" y="36"/>
                  </a:lnTo>
                  <a:lnTo>
                    <a:pt x="31" y="36"/>
                  </a:lnTo>
                  <a:lnTo>
                    <a:pt x="33" y="36"/>
                  </a:lnTo>
                  <a:lnTo>
                    <a:pt x="35" y="36"/>
                  </a:lnTo>
                  <a:lnTo>
                    <a:pt x="35" y="34"/>
                  </a:lnTo>
                  <a:lnTo>
                    <a:pt x="35" y="33"/>
                  </a:lnTo>
                  <a:lnTo>
                    <a:pt x="35" y="31"/>
                  </a:lnTo>
                  <a:lnTo>
                    <a:pt x="35" y="28"/>
                  </a:lnTo>
                  <a:lnTo>
                    <a:pt x="35" y="28"/>
                  </a:lnTo>
                  <a:lnTo>
                    <a:pt x="7"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89471" name="Freeform 383"/>
            <p:cNvSpPr>
              <a:spLocks/>
            </p:cNvSpPr>
            <p:nvPr/>
          </p:nvSpPr>
          <p:spPr bwMode="auto">
            <a:xfrm>
              <a:off x="2086" y="3367"/>
              <a:ext cx="18" cy="18"/>
            </a:xfrm>
            <a:custGeom>
              <a:avLst/>
              <a:gdLst>
                <a:gd name="T0" fmla="*/ 7 w 37"/>
                <a:gd name="T1" fmla="*/ 1 h 36"/>
                <a:gd name="T2" fmla="*/ 5 w 37"/>
                <a:gd name="T3" fmla="*/ 0 h 36"/>
                <a:gd name="T4" fmla="*/ 4 w 37"/>
                <a:gd name="T5" fmla="*/ 0 h 36"/>
                <a:gd name="T6" fmla="*/ 2 w 37"/>
                <a:gd name="T7" fmla="*/ 1 h 36"/>
                <a:gd name="T8" fmla="*/ 0 w 37"/>
                <a:gd name="T9" fmla="*/ 1 h 36"/>
                <a:gd name="T10" fmla="*/ 0 w 37"/>
                <a:gd name="T11" fmla="*/ 5 h 36"/>
                <a:gd name="T12" fmla="*/ 0 w 37"/>
                <a:gd name="T13" fmla="*/ 6 h 36"/>
                <a:gd name="T14" fmla="*/ 0 w 37"/>
                <a:gd name="T15" fmla="*/ 6 h 36"/>
                <a:gd name="T16" fmla="*/ 2 w 37"/>
                <a:gd name="T17" fmla="*/ 8 h 36"/>
                <a:gd name="T18" fmla="*/ 30 w 37"/>
                <a:gd name="T19" fmla="*/ 34 h 36"/>
                <a:gd name="T20" fmla="*/ 31 w 37"/>
                <a:gd name="T21" fmla="*/ 36 h 36"/>
                <a:gd name="T22" fmla="*/ 31 w 37"/>
                <a:gd name="T23" fmla="*/ 36 h 36"/>
                <a:gd name="T24" fmla="*/ 33 w 37"/>
                <a:gd name="T25" fmla="*/ 34 h 36"/>
                <a:gd name="T26" fmla="*/ 35 w 37"/>
                <a:gd name="T27" fmla="*/ 34 h 36"/>
                <a:gd name="T28" fmla="*/ 37 w 37"/>
                <a:gd name="T29" fmla="*/ 32 h 36"/>
                <a:gd name="T30" fmla="*/ 37 w 37"/>
                <a:gd name="T31" fmla="*/ 29 h 36"/>
                <a:gd name="T32" fmla="*/ 35 w 37"/>
                <a:gd name="T33" fmla="*/ 29 h 36"/>
                <a:gd name="T34" fmla="*/ 33 w 37"/>
                <a:gd name="T35" fmla="*/ 27 h 36"/>
                <a:gd name="T36" fmla="*/ 7 w 37"/>
                <a:gd name="T37" fmla="*/ 1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7" h="36">
                  <a:moveTo>
                    <a:pt x="7" y="1"/>
                  </a:moveTo>
                  <a:lnTo>
                    <a:pt x="5" y="0"/>
                  </a:lnTo>
                  <a:lnTo>
                    <a:pt x="4" y="0"/>
                  </a:lnTo>
                  <a:lnTo>
                    <a:pt x="2" y="1"/>
                  </a:lnTo>
                  <a:lnTo>
                    <a:pt x="0" y="1"/>
                  </a:lnTo>
                  <a:lnTo>
                    <a:pt x="0" y="5"/>
                  </a:lnTo>
                  <a:lnTo>
                    <a:pt x="0" y="6"/>
                  </a:lnTo>
                  <a:lnTo>
                    <a:pt x="0" y="6"/>
                  </a:lnTo>
                  <a:lnTo>
                    <a:pt x="2" y="8"/>
                  </a:lnTo>
                  <a:lnTo>
                    <a:pt x="30" y="34"/>
                  </a:lnTo>
                  <a:lnTo>
                    <a:pt x="31" y="36"/>
                  </a:lnTo>
                  <a:lnTo>
                    <a:pt x="31" y="36"/>
                  </a:lnTo>
                  <a:lnTo>
                    <a:pt x="33" y="34"/>
                  </a:lnTo>
                  <a:lnTo>
                    <a:pt x="35" y="34"/>
                  </a:lnTo>
                  <a:lnTo>
                    <a:pt x="37" y="32"/>
                  </a:lnTo>
                  <a:lnTo>
                    <a:pt x="37" y="29"/>
                  </a:lnTo>
                  <a:lnTo>
                    <a:pt x="35" y="29"/>
                  </a:lnTo>
                  <a:lnTo>
                    <a:pt x="33" y="27"/>
                  </a:lnTo>
                  <a:lnTo>
                    <a:pt x="7" y="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89472" name="Freeform 384"/>
            <p:cNvSpPr>
              <a:spLocks/>
            </p:cNvSpPr>
            <p:nvPr/>
          </p:nvSpPr>
          <p:spPr bwMode="auto">
            <a:xfrm>
              <a:off x="2110" y="3390"/>
              <a:ext cx="19" cy="18"/>
            </a:xfrm>
            <a:custGeom>
              <a:avLst/>
              <a:gdLst>
                <a:gd name="T0" fmla="*/ 5 w 37"/>
                <a:gd name="T1" fmla="*/ 0 h 36"/>
                <a:gd name="T2" fmla="*/ 5 w 37"/>
                <a:gd name="T3" fmla="*/ 0 h 36"/>
                <a:gd name="T4" fmla="*/ 3 w 37"/>
                <a:gd name="T5" fmla="*/ 0 h 36"/>
                <a:gd name="T6" fmla="*/ 2 w 37"/>
                <a:gd name="T7" fmla="*/ 0 h 36"/>
                <a:gd name="T8" fmla="*/ 0 w 37"/>
                <a:gd name="T9" fmla="*/ 2 h 36"/>
                <a:gd name="T10" fmla="*/ 0 w 37"/>
                <a:gd name="T11" fmla="*/ 3 h 36"/>
                <a:gd name="T12" fmla="*/ 0 w 37"/>
                <a:gd name="T13" fmla="*/ 5 h 36"/>
                <a:gd name="T14" fmla="*/ 0 w 37"/>
                <a:gd name="T15" fmla="*/ 9 h 36"/>
                <a:gd name="T16" fmla="*/ 2 w 37"/>
                <a:gd name="T17" fmla="*/ 9 h 36"/>
                <a:gd name="T18" fmla="*/ 30 w 37"/>
                <a:gd name="T19" fmla="*/ 36 h 36"/>
                <a:gd name="T20" fmla="*/ 30 w 37"/>
                <a:gd name="T21" fmla="*/ 36 h 36"/>
                <a:gd name="T22" fmla="*/ 31 w 37"/>
                <a:gd name="T23" fmla="*/ 36 h 36"/>
                <a:gd name="T24" fmla="*/ 33 w 37"/>
                <a:gd name="T25" fmla="*/ 36 h 36"/>
                <a:gd name="T26" fmla="*/ 35 w 37"/>
                <a:gd name="T27" fmla="*/ 36 h 36"/>
                <a:gd name="T28" fmla="*/ 37 w 37"/>
                <a:gd name="T29" fmla="*/ 33 h 36"/>
                <a:gd name="T30" fmla="*/ 37 w 37"/>
                <a:gd name="T31" fmla="*/ 31 h 36"/>
                <a:gd name="T32" fmla="*/ 35 w 37"/>
                <a:gd name="T33" fmla="*/ 31 h 36"/>
                <a:gd name="T34" fmla="*/ 33 w 37"/>
                <a:gd name="T35" fmla="*/ 28 h 36"/>
                <a:gd name="T36" fmla="*/ 5 w 37"/>
                <a:gd name="T37" fmla="*/ 0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7" h="36">
                  <a:moveTo>
                    <a:pt x="5" y="0"/>
                  </a:moveTo>
                  <a:lnTo>
                    <a:pt x="5" y="0"/>
                  </a:lnTo>
                  <a:lnTo>
                    <a:pt x="3" y="0"/>
                  </a:lnTo>
                  <a:lnTo>
                    <a:pt x="2" y="0"/>
                  </a:lnTo>
                  <a:lnTo>
                    <a:pt x="0" y="2"/>
                  </a:lnTo>
                  <a:lnTo>
                    <a:pt x="0" y="3"/>
                  </a:lnTo>
                  <a:lnTo>
                    <a:pt x="0" y="5"/>
                  </a:lnTo>
                  <a:lnTo>
                    <a:pt x="0" y="9"/>
                  </a:lnTo>
                  <a:lnTo>
                    <a:pt x="2" y="9"/>
                  </a:lnTo>
                  <a:lnTo>
                    <a:pt x="30" y="36"/>
                  </a:lnTo>
                  <a:lnTo>
                    <a:pt x="30" y="36"/>
                  </a:lnTo>
                  <a:lnTo>
                    <a:pt x="31" y="36"/>
                  </a:lnTo>
                  <a:lnTo>
                    <a:pt x="33" y="36"/>
                  </a:lnTo>
                  <a:lnTo>
                    <a:pt x="35" y="36"/>
                  </a:lnTo>
                  <a:lnTo>
                    <a:pt x="37" y="33"/>
                  </a:lnTo>
                  <a:lnTo>
                    <a:pt x="37" y="31"/>
                  </a:lnTo>
                  <a:lnTo>
                    <a:pt x="35" y="31"/>
                  </a:lnTo>
                  <a:lnTo>
                    <a:pt x="33" y="28"/>
                  </a:lnTo>
                  <a:lnTo>
                    <a:pt x="5"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89473" name="Freeform 385"/>
            <p:cNvSpPr>
              <a:spLocks/>
            </p:cNvSpPr>
            <p:nvPr/>
          </p:nvSpPr>
          <p:spPr bwMode="auto">
            <a:xfrm>
              <a:off x="2134" y="3414"/>
              <a:ext cx="17" cy="18"/>
            </a:xfrm>
            <a:custGeom>
              <a:avLst/>
              <a:gdLst>
                <a:gd name="T0" fmla="*/ 7 w 35"/>
                <a:gd name="T1" fmla="*/ 2 h 36"/>
                <a:gd name="T2" fmla="*/ 5 w 35"/>
                <a:gd name="T3" fmla="*/ 0 h 36"/>
                <a:gd name="T4" fmla="*/ 5 w 35"/>
                <a:gd name="T5" fmla="*/ 0 h 36"/>
                <a:gd name="T6" fmla="*/ 3 w 35"/>
                <a:gd name="T7" fmla="*/ 2 h 36"/>
                <a:gd name="T8" fmla="*/ 2 w 35"/>
                <a:gd name="T9" fmla="*/ 2 h 36"/>
                <a:gd name="T10" fmla="*/ 0 w 35"/>
                <a:gd name="T11" fmla="*/ 5 h 36"/>
                <a:gd name="T12" fmla="*/ 0 w 35"/>
                <a:gd name="T13" fmla="*/ 5 h 36"/>
                <a:gd name="T14" fmla="*/ 2 w 35"/>
                <a:gd name="T15" fmla="*/ 7 h 36"/>
                <a:gd name="T16" fmla="*/ 3 w 35"/>
                <a:gd name="T17" fmla="*/ 10 h 36"/>
                <a:gd name="T18" fmla="*/ 30 w 35"/>
                <a:gd name="T19" fmla="*/ 35 h 36"/>
                <a:gd name="T20" fmla="*/ 31 w 35"/>
                <a:gd name="T21" fmla="*/ 36 h 36"/>
                <a:gd name="T22" fmla="*/ 33 w 35"/>
                <a:gd name="T23" fmla="*/ 36 h 36"/>
                <a:gd name="T24" fmla="*/ 35 w 35"/>
                <a:gd name="T25" fmla="*/ 35 h 36"/>
                <a:gd name="T26" fmla="*/ 35 w 35"/>
                <a:gd name="T27" fmla="*/ 33 h 36"/>
                <a:gd name="T28" fmla="*/ 35 w 35"/>
                <a:gd name="T29" fmla="*/ 31 h 36"/>
                <a:gd name="T30" fmla="*/ 35 w 35"/>
                <a:gd name="T31" fmla="*/ 29 h 36"/>
                <a:gd name="T32" fmla="*/ 35 w 35"/>
                <a:gd name="T33" fmla="*/ 28 h 36"/>
                <a:gd name="T34" fmla="*/ 35 w 35"/>
                <a:gd name="T35" fmla="*/ 26 h 36"/>
                <a:gd name="T36" fmla="*/ 7 w 35"/>
                <a:gd name="T37" fmla="*/ 2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5" h="36">
                  <a:moveTo>
                    <a:pt x="7" y="2"/>
                  </a:moveTo>
                  <a:lnTo>
                    <a:pt x="5" y="0"/>
                  </a:lnTo>
                  <a:lnTo>
                    <a:pt x="5" y="0"/>
                  </a:lnTo>
                  <a:lnTo>
                    <a:pt x="3" y="2"/>
                  </a:lnTo>
                  <a:lnTo>
                    <a:pt x="2" y="2"/>
                  </a:lnTo>
                  <a:lnTo>
                    <a:pt x="0" y="5"/>
                  </a:lnTo>
                  <a:lnTo>
                    <a:pt x="0" y="5"/>
                  </a:lnTo>
                  <a:lnTo>
                    <a:pt x="2" y="7"/>
                  </a:lnTo>
                  <a:lnTo>
                    <a:pt x="3" y="10"/>
                  </a:lnTo>
                  <a:lnTo>
                    <a:pt x="30" y="35"/>
                  </a:lnTo>
                  <a:lnTo>
                    <a:pt x="31" y="36"/>
                  </a:lnTo>
                  <a:lnTo>
                    <a:pt x="33" y="36"/>
                  </a:lnTo>
                  <a:lnTo>
                    <a:pt x="35" y="35"/>
                  </a:lnTo>
                  <a:lnTo>
                    <a:pt x="35" y="33"/>
                  </a:lnTo>
                  <a:lnTo>
                    <a:pt x="35" y="31"/>
                  </a:lnTo>
                  <a:lnTo>
                    <a:pt x="35" y="29"/>
                  </a:lnTo>
                  <a:lnTo>
                    <a:pt x="35" y="28"/>
                  </a:lnTo>
                  <a:lnTo>
                    <a:pt x="35" y="26"/>
                  </a:lnTo>
                  <a:lnTo>
                    <a:pt x="7" y="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89474" name="Freeform 386"/>
            <p:cNvSpPr>
              <a:spLocks/>
            </p:cNvSpPr>
            <p:nvPr/>
          </p:nvSpPr>
          <p:spPr bwMode="auto">
            <a:xfrm>
              <a:off x="2139" y="3414"/>
              <a:ext cx="53" cy="58"/>
            </a:xfrm>
            <a:custGeom>
              <a:avLst/>
              <a:gdLst>
                <a:gd name="T0" fmla="*/ 0 w 107"/>
                <a:gd name="T1" fmla="*/ 85 h 115"/>
                <a:gd name="T2" fmla="*/ 107 w 107"/>
                <a:gd name="T3" fmla="*/ 115 h 115"/>
                <a:gd name="T4" fmla="*/ 65 w 107"/>
                <a:gd name="T5" fmla="*/ 0 h 115"/>
                <a:gd name="T6" fmla="*/ 0 w 107"/>
                <a:gd name="T7" fmla="*/ 85 h 115"/>
              </a:gdLst>
              <a:ahLst/>
              <a:cxnLst>
                <a:cxn ang="0">
                  <a:pos x="T0" y="T1"/>
                </a:cxn>
                <a:cxn ang="0">
                  <a:pos x="T2" y="T3"/>
                </a:cxn>
                <a:cxn ang="0">
                  <a:pos x="T4" y="T5"/>
                </a:cxn>
                <a:cxn ang="0">
                  <a:pos x="T6" y="T7"/>
                </a:cxn>
              </a:cxnLst>
              <a:rect l="0" t="0" r="r" b="b"/>
              <a:pathLst>
                <a:path w="107" h="115">
                  <a:moveTo>
                    <a:pt x="0" y="85"/>
                  </a:moveTo>
                  <a:lnTo>
                    <a:pt x="107" y="115"/>
                  </a:lnTo>
                  <a:lnTo>
                    <a:pt x="65" y="0"/>
                  </a:lnTo>
                  <a:lnTo>
                    <a:pt x="0" y="8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89475" name="Freeform 387"/>
            <p:cNvSpPr>
              <a:spLocks/>
            </p:cNvSpPr>
            <p:nvPr/>
          </p:nvSpPr>
          <p:spPr bwMode="auto">
            <a:xfrm>
              <a:off x="1279" y="2251"/>
              <a:ext cx="24" cy="33"/>
            </a:xfrm>
            <a:custGeom>
              <a:avLst/>
              <a:gdLst>
                <a:gd name="T0" fmla="*/ 17 w 49"/>
                <a:gd name="T1" fmla="*/ 62 h 67"/>
                <a:gd name="T2" fmla="*/ 23 w 49"/>
                <a:gd name="T3" fmla="*/ 62 h 67"/>
                <a:gd name="T4" fmla="*/ 28 w 49"/>
                <a:gd name="T5" fmla="*/ 65 h 67"/>
                <a:gd name="T6" fmla="*/ 35 w 49"/>
                <a:gd name="T7" fmla="*/ 67 h 67"/>
                <a:gd name="T8" fmla="*/ 40 w 49"/>
                <a:gd name="T9" fmla="*/ 65 h 67"/>
                <a:gd name="T10" fmla="*/ 44 w 49"/>
                <a:gd name="T11" fmla="*/ 62 h 67"/>
                <a:gd name="T12" fmla="*/ 49 w 49"/>
                <a:gd name="T13" fmla="*/ 60 h 67"/>
                <a:gd name="T14" fmla="*/ 35 w 49"/>
                <a:gd name="T15" fmla="*/ 5 h 67"/>
                <a:gd name="T16" fmla="*/ 35 w 49"/>
                <a:gd name="T17" fmla="*/ 4 h 67"/>
                <a:gd name="T18" fmla="*/ 28 w 49"/>
                <a:gd name="T19" fmla="*/ 2 h 67"/>
                <a:gd name="T20" fmla="*/ 23 w 49"/>
                <a:gd name="T21" fmla="*/ 0 h 67"/>
                <a:gd name="T22" fmla="*/ 17 w 49"/>
                <a:gd name="T23" fmla="*/ 0 h 67"/>
                <a:gd name="T24" fmla="*/ 11 w 49"/>
                <a:gd name="T25" fmla="*/ 2 h 67"/>
                <a:gd name="T26" fmla="*/ 5 w 49"/>
                <a:gd name="T27" fmla="*/ 4 h 67"/>
                <a:gd name="T28" fmla="*/ 0 w 49"/>
                <a:gd name="T29" fmla="*/ 5 h 67"/>
                <a:gd name="T30" fmla="*/ 0 w 49"/>
                <a:gd name="T31" fmla="*/ 9 h 67"/>
                <a:gd name="T32" fmla="*/ 17 w 49"/>
                <a:gd name="T33" fmla="*/ 62 h 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9" h="67">
                  <a:moveTo>
                    <a:pt x="17" y="62"/>
                  </a:moveTo>
                  <a:lnTo>
                    <a:pt x="23" y="62"/>
                  </a:lnTo>
                  <a:lnTo>
                    <a:pt x="28" y="65"/>
                  </a:lnTo>
                  <a:lnTo>
                    <a:pt x="35" y="67"/>
                  </a:lnTo>
                  <a:lnTo>
                    <a:pt x="40" y="65"/>
                  </a:lnTo>
                  <a:lnTo>
                    <a:pt x="44" y="62"/>
                  </a:lnTo>
                  <a:lnTo>
                    <a:pt x="49" y="60"/>
                  </a:lnTo>
                  <a:lnTo>
                    <a:pt x="35" y="5"/>
                  </a:lnTo>
                  <a:lnTo>
                    <a:pt x="35" y="4"/>
                  </a:lnTo>
                  <a:lnTo>
                    <a:pt x="28" y="2"/>
                  </a:lnTo>
                  <a:lnTo>
                    <a:pt x="23" y="0"/>
                  </a:lnTo>
                  <a:lnTo>
                    <a:pt x="17" y="0"/>
                  </a:lnTo>
                  <a:lnTo>
                    <a:pt x="11" y="2"/>
                  </a:lnTo>
                  <a:lnTo>
                    <a:pt x="5" y="4"/>
                  </a:lnTo>
                  <a:lnTo>
                    <a:pt x="0" y="5"/>
                  </a:lnTo>
                  <a:lnTo>
                    <a:pt x="0" y="9"/>
                  </a:lnTo>
                  <a:lnTo>
                    <a:pt x="17" y="62"/>
                  </a:lnTo>
                  <a:close/>
                </a:path>
              </a:pathLst>
            </a:custGeom>
            <a:solidFill>
              <a:srgbClr val="33339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89476" name="Freeform 388"/>
            <p:cNvSpPr>
              <a:spLocks/>
            </p:cNvSpPr>
            <p:nvPr/>
          </p:nvSpPr>
          <p:spPr bwMode="auto">
            <a:xfrm>
              <a:off x="1266" y="2201"/>
              <a:ext cx="24" cy="35"/>
            </a:xfrm>
            <a:custGeom>
              <a:avLst/>
              <a:gdLst>
                <a:gd name="T0" fmla="*/ 12 w 47"/>
                <a:gd name="T1" fmla="*/ 64 h 69"/>
                <a:gd name="T2" fmla="*/ 17 w 47"/>
                <a:gd name="T3" fmla="*/ 67 h 69"/>
                <a:gd name="T4" fmla="*/ 24 w 47"/>
                <a:gd name="T5" fmla="*/ 69 h 69"/>
                <a:gd name="T6" fmla="*/ 29 w 47"/>
                <a:gd name="T7" fmla="*/ 69 h 69"/>
                <a:gd name="T8" fmla="*/ 35 w 47"/>
                <a:gd name="T9" fmla="*/ 69 h 69"/>
                <a:gd name="T10" fmla="*/ 41 w 47"/>
                <a:gd name="T11" fmla="*/ 69 h 69"/>
                <a:gd name="T12" fmla="*/ 47 w 47"/>
                <a:gd name="T13" fmla="*/ 67 h 69"/>
                <a:gd name="T14" fmla="*/ 47 w 47"/>
                <a:gd name="T15" fmla="*/ 64 h 69"/>
                <a:gd name="T16" fmla="*/ 47 w 47"/>
                <a:gd name="T17" fmla="*/ 62 h 69"/>
                <a:gd name="T18" fmla="*/ 35 w 47"/>
                <a:gd name="T19" fmla="*/ 7 h 69"/>
                <a:gd name="T20" fmla="*/ 29 w 47"/>
                <a:gd name="T21" fmla="*/ 5 h 69"/>
                <a:gd name="T22" fmla="*/ 24 w 47"/>
                <a:gd name="T23" fmla="*/ 3 h 69"/>
                <a:gd name="T24" fmla="*/ 17 w 47"/>
                <a:gd name="T25" fmla="*/ 0 h 69"/>
                <a:gd name="T26" fmla="*/ 12 w 47"/>
                <a:gd name="T27" fmla="*/ 0 h 69"/>
                <a:gd name="T28" fmla="*/ 7 w 47"/>
                <a:gd name="T29" fmla="*/ 3 h 69"/>
                <a:gd name="T30" fmla="*/ 0 w 47"/>
                <a:gd name="T31" fmla="*/ 5 h 69"/>
                <a:gd name="T32" fmla="*/ 0 w 47"/>
                <a:gd name="T33" fmla="*/ 7 h 69"/>
                <a:gd name="T34" fmla="*/ 0 w 47"/>
                <a:gd name="T35" fmla="*/ 10 h 69"/>
                <a:gd name="T36" fmla="*/ 12 w 47"/>
                <a:gd name="T37" fmla="*/ 64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7" h="69">
                  <a:moveTo>
                    <a:pt x="12" y="64"/>
                  </a:moveTo>
                  <a:lnTo>
                    <a:pt x="17" y="67"/>
                  </a:lnTo>
                  <a:lnTo>
                    <a:pt x="24" y="69"/>
                  </a:lnTo>
                  <a:lnTo>
                    <a:pt x="29" y="69"/>
                  </a:lnTo>
                  <a:lnTo>
                    <a:pt x="35" y="69"/>
                  </a:lnTo>
                  <a:lnTo>
                    <a:pt x="41" y="69"/>
                  </a:lnTo>
                  <a:lnTo>
                    <a:pt x="47" y="67"/>
                  </a:lnTo>
                  <a:lnTo>
                    <a:pt x="47" y="64"/>
                  </a:lnTo>
                  <a:lnTo>
                    <a:pt x="47" y="62"/>
                  </a:lnTo>
                  <a:lnTo>
                    <a:pt x="35" y="7"/>
                  </a:lnTo>
                  <a:lnTo>
                    <a:pt x="29" y="5"/>
                  </a:lnTo>
                  <a:lnTo>
                    <a:pt x="24" y="3"/>
                  </a:lnTo>
                  <a:lnTo>
                    <a:pt x="17" y="0"/>
                  </a:lnTo>
                  <a:lnTo>
                    <a:pt x="12" y="0"/>
                  </a:lnTo>
                  <a:lnTo>
                    <a:pt x="7" y="3"/>
                  </a:lnTo>
                  <a:lnTo>
                    <a:pt x="0" y="5"/>
                  </a:lnTo>
                  <a:lnTo>
                    <a:pt x="0" y="7"/>
                  </a:lnTo>
                  <a:lnTo>
                    <a:pt x="0" y="10"/>
                  </a:lnTo>
                  <a:lnTo>
                    <a:pt x="12" y="64"/>
                  </a:lnTo>
                  <a:close/>
                </a:path>
              </a:pathLst>
            </a:custGeom>
            <a:solidFill>
              <a:srgbClr val="33339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89477" name="Freeform 389"/>
            <p:cNvSpPr>
              <a:spLocks/>
            </p:cNvSpPr>
            <p:nvPr/>
          </p:nvSpPr>
          <p:spPr bwMode="auto">
            <a:xfrm>
              <a:off x="1253" y="2155"/>
              <a:ext cx="26" cy="34"/>
            </a:xfrm>
            <a:custGeom>
              <a:avLst/>
              <a:gdLst>
                <a:gd name="T0" fmla="*/ 18 w 51"/>
                <a:gd name="T1" fmla="*/ 62 h 69"/>
                <a:gd name="T2" fmla="*/ 18 w 51"/>
                <a:gd name="T3" fmla="*/ 64 h 69"/>
                <a:gd name="T4" fmla="*/ 21 w 51"/>
                <a:gd name="T5" fmla="*/ 67 h 69"/>
                <a:gd name="T6" fmla="*/ 27 w 51"/>
                <a:gd name="T7" fmla="*/ 69 h 69"/>
                <a:gd name="T8" fmla="*/ 34 w 51"/>
                <a:gd name="T9" fmla="*/ 69 h 69"/>
                <a:gd name="T10" fmla="*/ 39 w 51"/>
                <a:gd name="T11" fmla="*/ 67 h 69"/>
                <a:gd name="T12" fmla="*/ 44 w 51"/>
                <a:gd name="T13" fmla="*/ 64 h 69"/>
                <a:gd name="T14" fmla="*/ 51 w 51"/>
                <a:gd name="T15" fmla="*/ 62 h 69"/>
                <a:gd name="T16" fmla="*/ 51 w 51"/>
                <a:gd name="T17" fmla="*/ 60 h 69"/>
                <a:gd name="T18" fmla="*/ 34 w 51"/>
                <a:gd name="T19" fmla="*/ 3 h 69"/>
                <a:gd name="T20" fmla="*/ 34 w 51"/>
                <a:gd name="T21" fmla="*/ 2 h 69"/>
                <a:gd name="T22" fmla="*/ 27 w 51"/>
                <a:gd name="T23" fmla="*/ 0 h 69"/>
                <a:gd name="T24" fmla="*/ 21 w 51"/>
                <a:gd name="T25" fmla="*/ 0 h 69"/>
                <a:gd name="T26" fmla="*/ 18 w 51"/>
                <a:gd name="T27" fmla="*/ 0 h 69"/>
                <a:gd name="T28" fmla="*/ 9 w 51"/>
                <a:gd name="T29" fmla="*/ 0 h 69"/>
                <a:gd name="T30" fmla="*/ 4 w 51"/>
                <a:gd name="T31" fmla="*/ 2 h 69"/>
                <a:gd name="T32" fmla="*/ 0 w 51"/>
                <a:gd name="T33" fmla="*/ 3 h 69"/>
                <a:gd name="T34" fmla="*/ 0 w 51"/>
                <a:gd name="T35" fmla="*/ 7 h 69"/>
                <a:gd name="T36" fmla="*/ 18 w 51"/>
                <a:gd name="T37" fmla="*/ 62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51" h="69">
                  <a:moveTo>
                    <a:pt x="18" y="62"/>
                  </a:moveTo>
                  <a:lnTo>
                    <a:pt x="18" y="64"/>
                  </a:lnTo>
                  <a:lnTo>
                    <a:pt x="21" y="67"/>
                  </a:lnTo>
                  <a:lnTo>
                    <a:pt x="27" y="69"/>
                  </a:lnTo>
                  <a:lnTo>
                    <a:pt x="34" y="69"/>
                  </a:lnTo>
                  <a:lnTo>
                    <a:pt x="39" y="67"/>
                  </a:lnTo>
                  <a:lnTo>
                    <a:pt x="44" y="64"/>
                  </a:lnTo>
                  <a:lnTo>
                    <a:pt x="51" y="62"/>
                  </a:lnTo>
                  <a:lnTo>
                    <a:pt x="51" y="60"/>
                  </a:lnTo>
                  <a:lnTo>
                    <a:pt x="34" y="3"/>
                  </a:lnTo>
                  <a:lnTo>
                    <a:pt x="34" y="2"/>
                  </a:lnTo>
                  <a:lnTo>
                    <a:pt x="27" y="0"/>
                  </a:lnTo>
                  <a:lnTo>
                    <a:pt x="21" y="0"/>
                  </a:lnTo>
                  <a:lnTo>
                    <a:pt x="18" y="0"/>
                  </a:lnTo>
                  <a:lnTo>
                    <a:pt x="9" y="0"/>
                  </a:lnTo>
                  <a:lnTo>
                    <a:pt x="4" y="2"/>
                  </a:lnTo>
                  <a:lnTo>
                    <a:pt x="0" y="3"/>
                  </a:lnTo>
                  <a:lnTo>
                    <a:pt x="0" y="7"/>
                  </a:lnTo>
                  <a:lnTo>
                    <a:pt x="18" y="62"/>
                  </a:lnTo>
                  <a:close/>
                </a:path>
              </a:pathLst>
            </a:custGeom>
            <a:solidFill>
              <a:srgbClr val="33339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89478" name="Freeform 390"/>
            <p:cNvSpPr>
              <a:spLocks/>
            </p:cNvSpPr>
            <p:nvPr/>
          </p:nvSpPr>
          <p:spPr bwMode="auto">
            <a:xfrm>
              <a:off x="1238" y="2107"/>
              <a:ext cx="26" cy="34"/>
            </a:xfrm>
            <a:custGeom>
              <a:avLst/>
              <a:gdLst>
                <a:gd name="T0" fmla="*/ 16 w 50"/>
                <a:gd name="T1" fmla="*/ 62 h 68"/>
                <a:gd name="T2" fmla="*/ 21 w 50"/>
                <a:gd name="T3" fmla="*/ 63 h 68"/>
                <a:gd name="T4" fmla="*/ 28 w 50"/>
                <a:gd name="T5" fmla="*/ 67 h 68"/>
                <a:gd name="T6" fmla="*/ 33 w 50"/>
                <a:gd name="T7" fmla="*/ 68 h 68"/>
                <a:gd name="T8" fmla="*/ 38 w 50"/>
                <a:gd name="T9" fmla="*/ 68 h 68"/>
                <a:gd name="T10" fmla="*/ 45 w 50"/>
                <a:gd name="T11" fmla="*/ 67 h 68"/>
                <a:gd name="T12" fmla="*/ 50 w 50"/>
                <a:gd name="T13" fmla="*/ 63 h 68"/>
                <a:gd name="T14" fmla="*/ 50 w 50"/>
                <a:gd name="T15" fmla="*/ 62 h 68"/>
                <a:gd name="T16" fmla="*/ 50 w 50"/>
                <a:gd name="T17" fmla="*/ 60 h 68"/>
                <a:gd name="T18" fmla="*/ 33 w 50"/>
                <a:gd name="T19" fmla="*/ 5 h 68"/>
                <a:gd name="T20" fmla="*/ 33 w 50"/>
                <a:gd name="T21" fmla="*/ 1 h 68"/>
                <a:gd name="T22" fmla="*/ 28 w 50"/>
                <a:gd name="T23" fmla="*/ 0 h 68"/>
                <a:gd name="T24" fmla="*/ 21 w 50"/>
                <a:gd name="T25" fmla="*/ 0 h 68"/>
                <a:gd name="T26" fmla="*/ 16 w 50"/>
                <a:gd name="T27" fmla="*/ 0 h 68"/>
                <a:gd name="T28" fmla="*/ 12 w 50"/>
                <a:gd name="T29" fmla="*/ 0 h 68"/>
                <a:gd name="T30" fmla="*/ 7 w 50"/>
                <a:gd name="T31" fmla="*/ 1 h 68"/>
                <a:gd name="T32" fmla="*/ 0 w 50"/>
                <a:gd name="T33" fmla="*/ 5 h 68"/>
                <a:gd name="T34" fmla="*/ 0 w 50"/>
                <a:gd name="T35" fmla="*/ 7 h 68"/>
                <a:gd name="T36" fmla="*/ 16 w 50"/>
                <a:gd name="T37" fmla="*/ 62 h 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50" h="68">
                  <a:moveTo>
                    <a:pt x="16" y="62"/>
                  </a:moveTo>
                  <a:lnTo>
                    <a:pt x="21" y="63"/>
                  </a:lnTo>
                  <a:lnTo>
                    <a:pt x="28" y="67"/>
                  </a:lnTo>
                  <a:lnTo>
                    <a:pt x="33" y="68"/>
                  </a:lnTo>
                  <a:lnTo>
                    <a:pt x="38" y="68"/>
                  </a:lnTo>
                  <a:lnTo>
                    <a:pt x="45" y="67"/>
                  </a:lnTo>
                  <a:lnTo>
                    <a:pt x="50" y="63"/>
                  </a:lnTo>
                  <a:lnTo>
                    <a:pt x="50" y="62"/>
                  </a:lnTo>
                  <a:lnTo>
                    <a:pt x="50" y="60"/>
                  </a:lnTo>
                  <a:lnTo>
                    <a:pt x="33" y="5"/>
                  </a:lnTo>
                  <a:lnTo>
                    <a:pt x="33" y="1"/>
                  </a:lnTo>
                  <a:lnTo>
                    <a:pt x="28" y="0"/>
                  </a:lnTo>
                  <a:lnTo>
                    <a:pt x="21" y="0"/>
                  </a:lnTo>
                  <a:lnTo>
                    <a:pt x="16" y="0"/>
                  </a:lnTo>
                  <a:lnTo>
                    <a:pt x="12" y="0"/>
                  </a:lnTo>
                  <a:lnTo>
                    <a:pt x="7" y="1"/>
                  </a:lnTo>
                  <a:lnTo>
                    <a:pt x="0" y="5"/>
                  </a:lnTo>
                  <a:lnTo>
                    <a:pt x="0" y="7"/>
                  </a:lnTo>
                  <a:lnTo>
                    <a:pt x="16" y="62"/>
                  </a:lnTo>
                  <a:close/>
                </a:path>
              </a:pathLst>
            </a:custGeom>
            <a:solidFill>
              <a:srgbClr val="33339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89479" name="Freeform 391"/>
            <p:cNvSpPr>
              <a:spLocks/>
            </p:cNvSpPr>
            <p:nvPr/>
          </p:nvSpPr>
          <p:spPr bwMode="auto">
            <a:xfrm>
              <a:off x="1227" y="2059"/>
              <a:ext cx="22" cy="34"/>
            </a:xfrm>
            <a:custGeom>
              <a:avLst/>
              <a:gdLst>
                <a:gd name="T0" fmla="*/ 12 w 44"/>
                <a:gd name="T1" fmla="*/ 64 h 69"/>
                <a:gd name="T2" fmla="*/ 18 w 44"/>
                <a:gd name="T3" fmla="*/ 66 h 69"/>
                <a:gd name="T4" fmla="*/ 23 w 44"/>
                <a:gd name="T5" fmla="*/ 69 h 69"/>
                <a:gd name="T6" fmla="*/ 30 w 44"/>
                <a:gd name="T7" fmla="*/ 69 h 69"/>
                <a:gd name="T8" fmla="*/ 35 w 44"/>
                <a:gd name="T9" fmla="*/ 69 h 69"/>
                <a:gd name="T10" fmla="*/ 40 w 44"/>
                <a:gd name="T11" fmla="*/ 69 h 69"/>
                <a:gd name="T12" fmla="*/ 44 w 44"/>
                <a:gd name="T13" fmla="*/ 66 h 69"/>
                <a:gd name="T14" fmla="*/ 44 w 44"/>
                <a:gd name="T15" fmla="*/ 64 h 69"/>
                <a:gd name="T16" fmla="*/ 44 w 44"/>
                <a:gd name="T17" fmla="*/ 62 h 69"/>
                <a:gd name="T18" fmla="*/ 35 w 44"/>
                <a:gd name="T19" fmla="*/ 7 h 69"/>
                <a:gd name="T20" fmla="*/ 30 w 44"/>
                <a:gd name="T21" fmla="*/ 5 h 69"/>
                <a:gd name="T22" fmla="*/ 23 w 44"/>
                <a:gd name="T23" fmla="*/ 4 h 69"/>
                <a:gd name="T24" fmla="*/ 18 w 44"/>
                <a:gd name="T25" fmla="*/ 0 h 69"/>
                <a:gd name="T26" fmla="*/ 12 w 44"/>
                <a:gd name="T27" fmla="*/ 0 h 69"/>
                <a:gd name="T28" fmla="*/ 5 w 44"/>
                <a:gd name="T29" fmla="*/ 4 h 69"/>
                <a:gd name="T30" fmla="*/ 0 w 44"/>
                <a:gd name="T31" fmla="*/ 5 h 69"/>
                <a:gd name="T32" fmla="*/ 0 w 44"/>
                <a:gd name="T33" fmla="*/ 7 h 69"/>
                <a:gd name="T34" fmla="*/ 0 w 44"/>
                <a:gd name="T35" fmla="*/ 11 h 69"/>
                <a:gd name="T36" fmla="*/ 12 w 44"/>
                <a:gd name="T37" fmla="*/ 64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4" h="69">
                  <a:moveTo>
                    <a:pt x="12" y="64"/>
                  </a:moveTo>
                  <a:lnTo>
                    <a:pt x="18" y="66"/>
                  </a:lnTo>
                  <a:lnTo>
                    <a:pt x="23" y="69"/>
                  </a:lnTo>
                  <a:lnTo>
                    <a:pt x="30" y="69"/>
                  </a:lnTo>
                  <a:lnTo>
                    <a:pt x="35" y="69"/>
                  </a:lnTo>
                  <a:lnTo>
                    <a:pt x="40" y="69"/>
                  </a:lnTo>
                  <a:lnTo>
                    <a:pt x="44" y="66"/>
                  </a:lnTo>
                  <a:lnTo>
                    <a:pt x="44" y="64"/>
                  </a:lnTo>
                  <a:lnTo>
                    <a:pt x="44" y="62"/>
                  </a:lnTo>
                  <a:lnTo>
                    <a:pt x="35" y="7"/>
                  </a:lnTo>
                  <a:lnTo>
                    <a:pt x="30" y="5"/>
                  </a:lnTo>
                  <a:lnTo>
                    <a:pt x="23" y="4"/>
                  </a:lnTo>
                  <a:lnTo>
                    <a:pt x="18" y="0"/>
                  </a:lnTo>
                  <a:lnTo>
                    <a:pt x="12" y="0"/>
                  </a:lnTo>
                  <a:lnTo>
                    <a:pt x="5" y="4"/>
                  </a:lnTo>
                  <a:lnTo>
                    <a:pt x="0" y="5"/>
                  </a:lnTo>
                  <a:lnTo>
                    <a:pt x="0" y="7"/>
                  </a:lnTo>
                  <a:lnTo>
                    <a:pt x="0" y="11"/>
                  </a:lnTo>
                  <a:lnTo>
                    <a:pt x="12" y="64"/>
                  </a:lnTo>
                  <a:close/>
                </a:path>
              </a:pathLst>
            </a:custGeom>
            <a:solidFill>
              <a:srgbClr val="33339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89480" name="Freeform 392"/>
            <p:cNvSpPr>
              <a:spLocks/>
            </p:cNvSpPr>
            <p:nvPr/>
          </p:nvSpPr>
          <p:spPr bwMode="auto">
            <a:xfrm>
              <a:off x="1212" y="2010"/>
              <a:ext cx="26" cy="35"/>
            </a:xfrm>
            <a:custGeom>
              <a:avLst/>
              <a:gdLst>
                <a:gd name="T0" fmla="*/ 18 w 53"/>
                <a:gd name="T1" fmla="*/ 64 h 69"/>
                <a:gd name="T2" fmla="*/ 18 w 53"/>
                <a:gd name="T3" fmla="*/ 67 h 69"/>
                <a:gd name="T4" fmla="*/ 25 w 53"/>
                <a:gd name="T5" fmla="*/ 69 h 69"/>
                <a:gd name="T6" fmla="*/ 30 w 53"/>
                <a:gd name="T7" fmla="*/ 69 h 69"/>
                <a:gd name="T8" fmla="*/ 35 w 53"/>
                <a:gd name="T9" fmla="*/ 69 h 69"/>
                <a:gd name="T10" fmla="*/ 42 w 53"/>
                <a:gd name="T11" fmla="*/ 69 h 69"/>
                <a:gd name="T12" fmla="*/ 48 w 53"/>
                <a:gd name="T13" fmla="*/ 67 h 69"/>
                <a:gd name="T14" fmla="*/ 53 w 53"/>
                <a:gd name="T15" fmla="*/ 64 h 69"/>
                <a:gd name="T16" fmla="*/ 53 w 53"/>
                <a:gd name="T17" fmla="*/ 62 h 69"/>
                <a:gd name="T18" fmla="*/ 35 w 53"/>
                <a:gd name="T19" fmla="*/ 7 h 69"/>
                <a:gd name="T20" fmla="*/ 35 w 53"/>
                <a:gd name="T21" fmla="*/ 5 h 69"/>
                <a:gd name="T22" fmla="*/ 30 w 53"/>
                <a:gd name="T23" fmla="*/ 3 h 69"/>
                <a:gd name="T24" fmla="*/ 25 w 53"/>
                <a:gd name="T25" fmla="*/ 0 h 69"/>
                <a:gd name="T26" fmla="*/ 18 w 53"/>
                <a:gd name="T27" fmla="*/ 0 h 69"/>
                <a:gd name="T28" fmla="*/ 13 w 53"/>
                <a:gd name="T29" fmla="*/ 3 h 69"/>
                <a:gd name="T30" fmla="*/ 9 w 53"/>
                <a:gd name="T31" fmla="*/ 5 h 69"/>
                <a:gd name="T32" fmla="*/ 0 w 53"/>
                <a:gd name="T33" fmla="*/ 7 h 69"/>
                <a:gd name="T34" fmla="*/ 0 w 53"/>
                <a:gd name="T35" fmla="*/ 10 h 69"/>
                <a:gd name="T36" fmla="*/ 18 w 53"/>
                <a:gd name="T37" fmla="*/ 64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53" h="69">
                  <a:moveTo>
                    <a:pt x="18" y="64"/>
                  </a:moveTo>
                  <a:lnTo>
                    <a:pt x="18" y="67"/>
                  </a:lnTo>
                  <a:lnTo>
                    <a:pt x="25" y="69"/>
                  </a:lnTo>
                  <a:lnTo>
                    <a:pt x="30" y="69"/>
                  </a:lnTo>
                  <a:lnTo>
                    <a:pt x="35" y="69"/>
                  </a:lnTo>
                  <a:lnTo>
                    <a:pt x="42" y="69"/>
                  </a:lnTo>
                  <a:lnTo>
                    <a:pt x="48" y="67"/>
                  </a:lnTo>
                  <a:lnTo>
                    <a:pt x="53" y="64"/>
                  </a:lnTo>
                  <a:lnTo>
                    <a:pt x="53" y="62"/>
                  </a:lnTo>
                  <a:lnTo>
                    <a:pt x="35" y="7"/>
                  </a:lnTo>
                  <a:lnTo>
                    <a:pt x="35" y="5"/>
                  </a:lnTo>
                  <a:lnTo>
                    <a:pt x="30" y="3"/>
                  </a:lnTo>
                  <a:lnTo>
                    <a:pt x="25" y="0"/>
                  </a:lnTo>
                  <a:lnTo>
                    <a:pt x="18" y="0"/>
                  </a:lnTo>
                  <a:lnTo>
                    <a:pt x="13" y="3"/>
                  </a:lnTo>
                  <a:lnTo>
                    <a:pt x="9" y="5"/>
                  </a:lnTo>
                  <a:lnTo>
                    <a:pt x="0" y="7"/>
                  </a:lnTo>
                  <a:lnTo>
                    <a:pt x="0" y="10"/>
                  </a:lnTo>
                  <a:lnTo>
                    <a:pt x="18" y="64"/>
                  </a:lnTo>
                  <a:close/>
                </a:path>
              </a:pathLst>
            </a:custGeom>
            <a:solidFill>
              <a:srgbClr val="33339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89481" name="Freeform 393"/>
            <p:cNvSpPr>
              <a:spLocks/>
            </p:cNvSpPr>
            <p:nvPr/>
          </p:nvSpPr>
          <p:spPr bwMode="auto">
            <a:xfrm>
              <a:off x="1201" y="1964"/>
              <a:ext cx="23" cy="34"/>
            </a:xfrm>
            <a:custGeom>
              <a:avLst/>
              <a:gdLst>
                <a:gd name="T0" fmla="*/ 14 w 47"/>
                <a:gd name="T1" fmla="*/ 62 h 69"/>
                <a:gd name="T2" fmla="*/ 17 w 47"/>
                <a:gd name="T3" fmla="*/ 64 h 69"/>
                <a:gd name="T4" fmla="*/ 22 w 47"/>
                <a:gd name="T5" fmla="*/ 67 h 69"/>
                <a:gd name="T6" fmla="*/ 29 w 47"/>
                <a:gd name="T7" fmla="*/ 69 h 69"/>
                <a:gd name="T8" fmla="*/ 35 w 47"/>
                <a:gd name="T9" fmla="*/ 69 h 69"/>
                <a:gd name="T10" fmla="*/ 40 w 47"/>
                <a:gd name="T11" fmla="*/ 67 h 69"/>
                <a:gd name="T12" fmla="*/ 47 w 47"/>
                <a:gd name="T13" fmla="*/ 64 h 69"/>
                <a:gd name="T14" fmla="*/ 47 w 47"/>
                <a:gd name="T15" fmla="*/ 62 h 69"/>
                <a:gd name="T16" fmla="*/ 47 w 47"/>
                <a:gd name="T17" fmla="*/ 60 h 69"/>
                <a:gd name="T18" fmla="*/ 35 w 47"/>
                <a:gd name="T19" fmla="*/ 3 h 69"/>
                <a:gd name="T20" fmla="*/ 29 w 47"/>
                <a:gd name="T21" fmla="*/ 2 h 69"/>
                <a:gd name="T22" fmla="*/ 22 w 47"/>
                <a:gd name="T23" fmla="*/ 0 h 69"/>
                <a:gd name="T24" fmla="*/ 17 w 47"/>
                <a:gd name="T25" fmla="*/ 0 h 69"/>
                <a:gd name="T26" fmla="*/ 14 w 47"/>
                <a:gd name="T27" fmla="*/ 0 h 69"/>
                <a:gd name="T28" fmla="*/ 5 w 47"/>
                <a:gd name="T29" fmla="*/ 0 h 69"/>
                <a:gd name="T30" fmla="*/ 0 w 47"/>
                <a:gd name="T31" fmla="*/ 2 h 69"/>
                <a:gd name="T32" fmla="*/ 0 w 47"/>
                <a:gd name="T33" fmla="*/ 3 h 69"/>
                <a:gd name="T34" fmla="*/ 0 w 47"/>
                <a:gd name="T35" fmla="*/ 7 h 69"/>
                <a:gd name="T36" fmla="*/ 14 w 47"/>
                <a:gd name="T37" fmla="*/ 62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7" h="69">
                  <a:moveTo>
                    <a:pt x="14" y="62"/>
                  </a:moveTo>
                  <a:lnTo>
                    <a:pt x="17" y="64"/>
                  </a:lnTo>
                  <a:lnTo>
                    <a:pt x="22" y="67"/>
                  </a:lnTo>
                  <a:lnTo>
                    <a:pt x="29" y="69"/>
                  </a:lnTo>
                  <a:lnTo>
                    <a:pt x="35" y="69"/>
                  </a:lnTo>
                  <a:lnTo>
                    <a:pt x="40" y="67"/>
                  </a:lnTo>
                  <a:lnTo>
                    <a:pt x="47" y="64"/>
                  </a:lnTo>
                  <a:lnTo>
                    <a:pt x="47" y="62"/>
                  </a:lnTo>
                  <a:lnTo>
                    <a:pt x="47" y="60"/>
                  </a:lnTo>
                  <a:lnTo>
                    <a:pt x="35" y="3"/>
                  </a:lnTo>
                  <a:lnTo>
                    <a:pt x="29" y="2"/>
                  </a:lnTo>
                  <a:lnTo>
                    <a:pt x="22" y="0"/>
                  </a:lnTo>
                  <a:lnTo>
                    <a:pt x="17" y="0"/>
                  </a:lnTo>
                  <a:lnTo>
                    <a:pt x="14" y="0"/>
                  </a:lnTo>
                  <a:lnTo>
                    <a:pt x="5" y="0"/>
                  </a:lnTo>
                  <a:lnTo>
                    <a:pt x="0" y="2"/>
                  </a:lnTo>
                  <a:lnTo>
                    <a:pt x="0" y="3"/>
                  </a:lnTo>
                  <a:lnTo>
                    <a:pt x="0" y="7"/>
                  </a:lnTo>
                  <a:lnTo>
                    <a:pt x="14" y="62"/>
                  </a:lnTo>
                  <a:close/>
                </a:path>
              </a:pathLst>
            </a:custGeom>
            <a:solidFill>
              <a:srgbClr val="33339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89482" name="Freeform 394"/>
            <p:cNvSpPr>
              <a:spLocks/>
            </p:cNvSpPr>
            <p:nvPr/>
          </p:nvSpPr>
          <p:spPr bwMode="auto">
            <a:xfrm>
              <a:off x="1188" y="1916"/>
              <a:ext cx="24" cy="34"/>
            </a:xfrm>
            <a:custGeom>
              <a:avLst/>
              <a:gdLst>
                <a:gd name="T0" fmla="*/ 15 w 48"/>
                <a:gd name="T1" fmla="*/ 62 h 68"/>
                <a:gd name="T2" fmla="*/ 15 w 48"/>
                <a:gd name="T3" fmla="*/ 63 h 68"/>
                <a:gd name="T4" fmla="*/ 22 w 48"/>
                <a:gd name="T5" fmla="*/ 65 h 68"/>
                <a:gd name="T6" fmla="*/ 28 w 48"/>
                <a:gd name="T7" fmla="*/ 68 h 68"/>
                <a:gd name="T8" fmla="*/ 31 w 48"/>
                <a:gd name="T9" fmla="*/ 68 h 68"/>
                <a:gd name="T10" fmla="*/ 40 w 48"/>
                <a:gd name="T11" fmla="*/ 65 h 68"/>
                <a:gd name="T12" fmla="*/ 45 w 48"/>
                <a:gd name="T13" fmla="*/ 63 h 68"/>
                <a:gd name="T14" fmla="*/ 48 w 48"/>
                <a:gd name="T15" fmla="*/ 62 h 68"/>
                <a:gd name="T16" fmla="*/ 48 w 48"/>
                <a:gd name="T17" fmla="*/ 60 h 68"/>
                <a:gd name="T18" fmla="*/ 31 w 48"/>
                <a:gd name="T19" fmla="*/ 5 h 68"/>
                <a:gd name="T20" fmla="*/ 28 w 48"/>
                <a:gd name="T21" fmla="*/ 3 h 68"/>
                <a:gd name="T22" fmla="*/ 22 w 48"/>
                <a:gd name="T23" fmla="*/ 0 h 68"/>
                <a:gd name="T24" fmla="*/ 15 w 48"/>
                <a:gd name="T25" fmla="*/ 0 h 68"/>
                <a:gd name="T26" fmla="*/ 10 w 48"/>
                <a:gd name="T27" fmla="*/ 0 h 68"/>
                <a:gd name="T28" fmla="*/ 5 w 48"/>
                <a:gd name="T29" fmla="*/ 0 h 68"/>
                <a:gd name="T30" fmla="*/ 0 w 48"/>
                <a:gd name="T31" fmla="*/ 3 h 68"/>
                <a:gd name="T32" fmla="*/ 0 w 48"/>
                <a:gd name="T33" fmla="*/ 5 h 68"/>
                <a:gd name="T34" fmla="*/ 0 w 48"/>
                <a:gd name="T35" fmla="*/ 6 h 68"/>
                <a:gd name="T36" fmla="*/ 15 w 48"/>
                <a:gd name="T37" fmla="*/ 62 h 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8" h="68">
                  <a:moveTo>
                    <a:pt x="15" y="62"/>
                  </a:moveTo>
                  <a:lnTo>
                    <a:pt x="15" y="63"/>
                  </a:lnTo>
                  <a:lnTo>
                    <a:pt x="22" y="65"/>
                  </a:lnTo>
                  <a:lnTo>
                    <a:pt x="28" y="68"/>
                  </a:lnTo>
                  <a:lnTo>
                    <a:pt x="31" y="68"/>
                  </a:lnTo>
                  <a:lnTo>
                    <a:pt x="40" y="65"/>
                  </a:lnTo>
                  <a:lnTo>
                    <a:pt x="45" y="63"/>
                  </a:lnTo>
                  <a:lnTo>
                    <a:pt x="48" y="62"/>
                  </a:lnTo>
                  <a:lnTo>
                    <a:pt x="48" y="60"/>
                  </a:lnTo>
                  <a:lnTo>
                    <a:pt x="31" y="5"/>
                  </a:lnTo>
                  <a:lnTo>
                    <a:pt x="28" y="3"/>
                  </a:lnTo>
                  <a:lnTo>
                    <a:pt x="22" y="0"/>
                  </a:lnTo>
                  <a:lnTo>
                    <a:pt x="15" y="0"/>
                  </a:lnTo>
                  <a:lnTo>
                    <a:pt x="10" y="0"/>
                  </a:lnTo>
                  <a:lnTo>
                    <a:pt x="5" y="0"/>
                  </a:lnTo>
                  <a:lnTo>
                    <a:pt x="0" y="3"/>
                  </a:lnTo>
                  <a:lnTo>
                    <a:pt x="0" y="5"/>
                  </a:lnTo>
                  <a:lnTo>
                    <a:pt x="0" y="6"/>
                  </a:lnTo>
                  <a:lnTo>
                    <a:pt x="15" y="62"/>
                  </a:lnTo>
                  <a:close/>
                </a:path>
              </a:pathLst>
            </a:custGeom>
            <a:solidFill>
              <a:srgbClr val="33339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89483" name="Freeform 395"/>
            <p:cNvSpPr>
              <a:spLocks/>
            </p:cNvSpPr>
            <p:nvPr/>
          </p:nvSpPr>
          <p:spPr bwMode="auto">
            <a:xfrm>
              <a:off x="1173" y="1868"/>
              <a:ext cx="26" cy="34"/>
            </a:xfrm>
            <a:custGeom>
              <a:avLst/>
              <a:gdLst>
                <a:gd name="T0" fmla="*/ 17 w 52"/>
                <a:gd name="T1" fmla="*/ 64 h 69"/>
                <a:gd name="T2" fmla="*/ 17 w 52"/>
                <a:gd name="T3" fmla="*/ 66 h 69"/>
                <a:gd name="T4" fmla="*/ 23 w 52"/>
                <a:gd name="T5" fmla="*/ 69 h 69"/>
                <a:gd name="T6" fmla="*/ 30 w 52"/>
                <a:gd name="T7" fmla="*/ 69 h 69"/>
                <a:gd name="T8" fmla="*/ 35 w 52"/>
                <a:gd name="T9" fmla="*/ 69 h 69"/>
                <a:gd name="T10" fmla="*/ 40 w 52"/>
                <a:gd name="T11" fmla="*/ 69 h 69"/>
                <a:gd name="T12" fmla="*/ 45 w 52"/>
                <a:gd name="T13" fmla="*/ 66 h 69"/>
                <a:gd name="T14" fmla="*/ 52 w 52"/>
                <a:gd name="T15" fmla="*/ 64 h 69"/>
                <a:gd name="T16" fmla="*/ 52 w 52"/>
                <a:gd name="T17" fmla="*/ 62 h 69"/>
                <a:gd name="T18" fmla="*/ 35 w 52"/>
                <a:gd name="T19" fmla="*/ 7 h 69"/>
                <a:gd name="T20" fmla="*/ 35 w 52"/>
                <a:gd name="T21" fmla="*/ 5 h 69"/>
                <a:gd name="T22" fmla="*/ 30 w 52"/>
                <a:gd name="T23" fmla="*/ 4 h 69"/>
                <a:gd name="T24" fmla="*/ 23 w 52"/>
                <a:gd name="T25" fmla="*/ 0 h 69"/>
                <a:gd name="T26" fmla="*/ 17 w 52"/>
                <a:gd name="T27" fmla="*/ 0 h 69"/>
                <a:gd name="T28" fmla="*/ 12 w 52"/>
                <a:gd name="T29" fmla="*/ 4 h 69"/>
                <a:gd name="T30" fmla="*/ 5 w 52"/>
                <a:gd name="T31" fmla="*/ 5 h 69"/>
                <a:gd name="T32" fmla="*/ 0 w 52"/>
                <a:gd name="T33" fmla="*/ 7 h 69"/>
                <a:gd name="T34" fmla="*/ 0 w 52"/>
                <a:gd name="T35" fmla="*/ 10 h 69"/>
                <a:gd name="T36" fmla="*/ 17 w 52"/>
                <a:gd name="T37" fmla="*/ 64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52" h="69">
                  <a:moveTo>
                    <a:pt x="17" y="64"/>
                  </a:moveTo>
                  <a:lnTo>
                    <a:pt x="17" y="66"/>
                  </a:lnTo>
                  <a:lnTo>
                    <a:pt x="23" y="69"/>
                  </a:lnTo>
                  <a:lnTo>
                    <a:pt x="30" y="69"/>
                  </a:lnTo>
                  <a:lnTo>
                    <a:pt x="35" y="69"/>
                  </a:lnTo>
                  <a:lnTo>
                    <a:pt x="40" y="69"/>
                  </a:lnTo>
                  <a:lnTo>
                    <a:pt x="45" y="66"/>
                  </a:lnTo>
                  <a:lnTo>
                    <a:pt x="52" y="64"/>
                  </a:lnTo>
                  <a:lnTo>
                    <a:pt x="52" y="62"/>
                  </a:lnTo>
                  <a:lnTo>
                    <a:pt x="35" y="7"/>
                  </a:lnTo>
                  <a:lnTo>
                    <a:pt x="35" y="5"/>
                  </a:lnTo>
                  <a:lnTo>
                    <a:pt x="30" y="4"/>
                  </a:lnTo>
                  <a:lnTo>
                    <a:pt x="23" y="0"/>
                  </a:lnTo>
                  <a:lnTo>
                    <a:pt x="17" y="0"/>
                  </a:lnTo>
                  <a:lnTo>
                    <a:pt x="12" y="4"/>
                  </a:lnTo>
                  <a:lnTo>
                    <a:pt x="5" y="5"/>
                  </a:lnTo>
                  <a:lnTo>
                    <a:pt x="0" y="7"/>
                  </a:lnTo>
                  <a:lnTo>
                    <a:pt x="0" y="10"/>
                  </a:lnTo>
                  <a:lnTo>
                    <a:pt x="17" y="64"/>
                  </a:lnTo>
                  <a:close/>
                </a:path>
              </a:pathLst>
            </a:custGeom>
            <a:solidFill>
              <a:srgbClr val="33339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89484" name="Freeform 396"/>
            <p:cNvSpPr>
              <a:spLocks/>
            </p:cNvSpPr>
            <p:nvPr/>
          </p:nvSpPr>
          <p:spPr bwMode="auto">
            <a:xfrm>
              <a:off x="1163" y="1819"/>
              <a:ext cx="21" cy="36"/>
            </a:xfrm>
            <a:custGeom>
              <a:avLst/>
              <a:gdLst>
                <a:gd name="T0" fmla="*/ 9 w 44"/>
                <a:gd name="T1" fmla="*/ 65 h 70"/>
                <a:gd name="T2" fmla="*/ 18 w 44"/>
                <a:gd name="T3" fmla="*/ 67 h 70"/>
                <a:gd name="T4" fmla="*/ 21 w 44"/>
                <a:gd name="T5" fmla="*/ 70 h 70"/>
                <a:gd name="T6" fmla="*/ 26 w 44"/>
                <a:gd name="T7" fmla="*/ 70 h 70"/>
                <a:gd name="T8" fmla="*/ 33 w 44"/>
                <a:gd name="T9" fmla="*/ 70 h 70"/>
                <a:gd name="T10" fmla="*/ 38 w 44"/>
                <a:gd name="T11" fmla="*/ 70 h 70"/>
                <a:gd name="T12" fmla="*/ 44 w 44"/>
                <a:gd name="T13" fmla="*/ 67 h 70"/>
                <a:gd name="T14" fmla="*/ 44 w 44"/>
                <a:gd name="T15" fmla="*/ 65 h 70"/>
                <a:gd name="T16" fmla="*/ 44 w 44"/>
                <a:gd name="T17" fmla="*/ 63 h 70"/>
                <a:gd name="T18" fmla="*/ 33 w 44"/>
                <a:gd name="T19" fmla="*/ 7 h 70"/>
                <a:gd name="T20" fmla="*/ 26 w 44"/>
                <a:gd name="T21" fmla="*/ 5 h 70"/>
                <a:gd name="T22" fmla="*/ 21 w 44"/>
                <a:gd name="T23" fmla="*/ 3 h 70"/>
                <a:gd name="T24" fmla="*/ 18 w 44"/>
                <a:gd name="T25" fmla="*/ 0 h 70"/>
                <a:gd name="T26" fmla="*/ 9 w 44"/>
                <a:gd name="T27" fmla="*/ 0 h 70"/>
                <a:gd name="T28" fmla="*/ 5 w 44"/>
                <a:gd name="T29" fmla="*/ 3 h 70"/>
                <a:gd name="T30" fmla="*/ 0 w 44"/>
                <a:gd name="T31" fmla="*/ 5 h 70"/>
                <a:gd name="T32" fmla="*/ 0 w 44"/>
                <a:gd name="T33" fmla="*/ 7 h 70"/>
                <a:gd name="T34" fmla="*/ 0 w 44"/>
                <a:gd name="T35" fmla="*/ 8 h 70"/>
                <a:gd name="T36" fmla="*/ 9 w 44"/>
                <a:gd name="T37" fmla="*/ 65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4" h="70">
                  <a:moveTo>
                    <a:pt x="9" y="65"/>
                  </a:moveTo>
                  <a:lnTo>
                    <a:pt x="18" y="67"/>
                  </a:lnTo>
                  <a:lnTo>
                    <a:pt x="21" y="70"/>
                  </a:lnTo>
                  <a:lnTo>
                    <a:pt x="26" y="70"/>
                  </a:lnTo>
                  <a:lnTo>
                    <a:pt x="33" y="70"/>
                  </a:lnTo>
                  <a:lnTo>
                    <a:pt x="38" y="70"/>
                  </a:lnTo>
                  <a:lnTo>
                    <a:pt x="44" y="67"/>
                  </a:lnTo>
                  <a:lnTo>
                    <a:pt x="44" y="65"/>
                  </a:lnTo>
                  <a:lnTo>
                    <a:pt x="44" y="63"/>
                  </a:lnTo>
                  <a:lnTo>
                    <a:pt x="33" y="7"/>
                  </a:lnTo>
                  <a:lnTo>
                    <a:pt x="26" y="5"/>
                  </a:lnTo>
                  <a:lnTo>
                    <a:pt x="21" y="3"/>
                  </a:lnTo>
                  <a:lnTo>
                    <a:pt x="18" y="0"/>
                  </a:lnTo>
                  <a:lnTo>
                    <a:pt x="9" y="0"/>
                  </a:lnTo>
                  <a:lnTo>
                    <a:pt x="5" y="3"/>
                  </a:lnTo>
                  <a:lnTo>
                    <a:pt x="0" y="5"/>
                  </a:lnTo>
                  <a:lnTo>
                    <a:pt x="0" y="7"/>
                  </a:lnTo>
                  <a:lnTo>
                    <a:pt x="0" y="8"/>
                  </a:lnTo>
                  <a:lnTo>
                    <a:pt x="9" y="65"/>
                  </a:lnTo>
                  <a:close/>
                </a:path>
              </a:pathLst>
            </a:custGeom>
            <a:solidFill>
              <a:srgbClr val="33339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89485" name="Freeform 397"/>
            <p:cNvSpPr>
              <a:spLocks/>
            </p:cNvSpPr>
            <p:nvPr/>
          </p:nvSpPr>
          <p:spPr bwMode="auto">
            <a:xfrm>
              <a:off x="1148" y="1773"/>
              <a:ext cx="25" cy="34"/>
            </a:xfrm>
            <a:custGeom>
              <a:avLst/>
              <a:gdLst>
                <a:gd name="T0" fmla="*/ 18 w 51"/>
                <a:gd name="T1" fmla="*/ 62 h 69"/>
                <a:gd name="T2" fmla="*/ 18 w 51"/>
                <a:gd name="T3" fmla="*/ 64 h 69"/>
                <a:gd name="T4" fmla="*/ 23 w 51"/>
                <a:gd name="T5" fmla="*/ 65 h 69"/>
                <a:gd name="T6" fmla="*/ 30 w 51"/>
                <a:gd name="T7" fmla="*/ 69 h 69"/>
                <a:gd name="T8" fmla="*/ 35 w 51"/>
                <a:gd name="T9" fmla="*/ 69 h 69"/>
                <a:gd name="T10" fmla="*/ 39 w 51"/>
                <a:gd name="T11" fmla="*/ 65 h 69"/>
                <a:gd name="T12" fmla="*/ 48 w 51"/>
                <a:gd name="T13" fmla="*/ 64 h 69"/>
                <a:gd name="T14" fmla="*/ 51 w 51"/>
                <a:gd name="T15" fmla="*/ 62 h 69"/>
                <a:gd name="T16" fmla="*/ 51 w 51"/>
                <a:gd name="T17" fmla="*/ 58 h 69"/>
                <a:gd name="T18" fmla="*/ 35 w 51"/>
                <a:gd name="T19" fmla="*/ 3 h 69"/>
                <a:gd name="T20" fmla="*/ 30 w 51"/>
                <a:gd name="T21" fmla="*/ 2 h 69"/>
                <a:gd name="T22" fmla="*/ 23 w 51"/>
                <a:gd name="T23" fmla="*/ 0 h 69"/>
                <a:gd name="T24" fmla="*/ 18 w 51"/>
                <a:gd name="T25" fmla="*/ 0 h 69"/>
                <a:gd name="T26" fmla="*/ 13 w 51"/>
                <a:gd name="T27" fmla="*/ 0 h 69"/>
                <a:gd name="T28" fmla="*/ 6 w 51"/>
                <a:gd name="T29" fmla="*/ 0 h 69"/>
                <a:gd name="T30" fmla="*/ 0 w 51"/>
                <a:gd name="T31" fmla="*/ 2 h 69"/>
                <a:gd name="T32" fmla="*/ 0 w 51"/>
                <a:gd name="T33" fmla="*/ 3 h 69"/>
                <a:gd name="T34" fmla="*/ 0 w 51"/>
                <a:gd name="T35" fmla="*/ 7 h 69"/>
                <a:gd name="T36" fmla="*/ 18 w 51"/>
                <a:gd name="T37" fmla="*/ 62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51" h="69">
                  <a:moveTo>
                    <a:pt x="18" y="62"/>
                  </a:moveTo>
                  <a:lnTo>
                    <a:pt x="18" y="64"/>
                  </a:lnTo>
                  <a:lnTo>
                    <a:pt x="23" y="65"/>
                  </a:lnTo>
                  <a:lnTo>
                    <a:pt x="30" y="69"/>
                  </a:lnTo>
                  <a:lnTo>
                    <a:pt x="35" y="69"/>
                  </a:lnTo>
                  <a:lnTo>
                    <a:pt x="39" y="65"/>
                  </a:lnTo>
                  <a:lnTo>
                    <a:pt x="48" y="64"/>
                  </a:lnTo>
                  <a:lnTo>
                    <a:pt x="51" y="62"/>
                  </a:lnTo>
                  <a:lnTo>
                    <a:pt x="51" y="58"/>
                  </a:lnTo>
                  <a:lnTo>
                    <a:pt x="35" y="3"/>
                  </a:lnTo>
                  <a:lnTo>
                    <a:pt x="30" y="2"/>
                  </a:lnTo>
                  <a:lnTo>
                    <a:pt x="23" y="0"/>
                  </a:lnTo>
                  <a:lnTo>
                    <a:pt x="18" y="0"/>
                  </a:lnTo>
                  <a:lnTo>
                    <a:pt x="13" y="0"/>
                  </a:lnTo>
                  <a:lnTo>
                    <a:pt x="6" y="0"/>
                  </a:lnTo>
                  <a:lnTo>
                    <a:pt x="0" y="2"/>
                  </a:lnTo>
                  <a:lnTo>
                    <a:pt x="0" y="3"/>
                  </a:lnTo>
                  <a:lnTo>
                    <a:pt x="0" y="7"/>
                  </a:lnTo>
                  <a:lnTo>
                    <a:pt x="18" y="62"/>
                  </a:lnTo>
                  <a:close/>
                </a:path>
              </a:pathLst>
            </a:custGeom>
            <a:solidFill>
              <a:srgbClr val="33339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89486" name="Freeform 398"/>
            <p:cNvSpPr>
              <a:spLocks/>
            </p:cNvSpPr>
            <p:nvPr/>
          </p:nvSpPr>
          <p:spPr bwMode="auto">
            <a:xfrm>
              <a:off x="1134" y="1725"/>
              <a:ext cx="25" cy="34"/>
            </a:xfrm>
            <a:custGeom>
              <a:avLst/>
              <a:gdLst>
                <a:gd name="T0" fmla="*/ 15 w 50"/>
                <a:gd name="T1" fmla="*/ 62 h 69"/>
                <a:gd name="T2" fmla="*/ 15 w 50"/>
                <a:gd name="T3" fmla="*/ 64 h 69"/>
                <a:gd name="T4" fmla="*/ 22 w 50"/>
                <a:gd name="T5" fmla="*/ 66 h 69"/>
                <a:gd name="T6" fmla="*/ 27 w 50"/>
                <a:gd name="T7" fmla="*/ 69 h 69"/>
                <a:gd name="T8" fmla="*/ 33 w 50"/>
                <a:gd name="T9" fmla="*/ 69 h 69"/>
                <a:gd name="T10" fmla="*/ 40 w 50"/>
                <a:gd name="T11" fmla="*/ 66 h 69"/>
                <a:gd name="T12" fmla="*/ 45 w 50"/>
                <a:gd name="T13" fmla="*/ 64 h 69"/>
                <a:gd name="T14" fmla="*/ 50 w 50"/>
                <a:gd name="T15" fmla="*/ 62 h 69"/>
                <a:gd name="T16" fmla="*/ 50 w 50"/>
                <a:gd name="T17" fmla="*/ 59 h 69"/>
                <a:gd name="T18" fmla="*/ 33 w 50"/>
                <a:gd name="T19" fmla="*/ 6 h 69"/>
                <a:gd name="T20" fmla="*/ 33 w 50"/>
                <a:gd name="T21" fmla="*/ 2 h 69"/>
                <a:gd name="T22" fmla="*/ 27 w 50"/>
                <a:gd name="T23" fmla="*/ 0 h 69"/>
                <a:gd name="T24" fmla="*/ 22 w 50"/>
                <a:gd name="T25" fmla="*/ 0 h 69"/>
                <a:gd name="T26" fmla="*/ 15 w 50"/>
                <a:gd name="T27" fmla="*/ 0 h 69"/>
                <a:gd name="T28" fmla="*/ 10 w 50"/>
                <a:gd name="T29" fmla="*/ 0 h 69"/>
                <a:gd name="T30" fmla="*/ 5 w 50"/>
                <a:gd name="T31" fmla="*/ 2 h 69"/>
                <a:gd name="T32" fmla="*/ 0 w 50"/>
                <a:gd name="T33" fmla="*/ 6 h 69"/>
                <a:gd name="T34" fmla="*/ 0 w 50"/>
                <a:gd name="T35" fmla="*/ 7 h 69"/>
                <a:gd name="T36" fmla="*/ 15 w 50"/>
                <a:gd name="T37" fmla="*/ 62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50" h="69">
                  <a:moveTo>
                    <a:pt x="15" y="62"/>
                  </a:moveTo>
                  <a:lnTo>
                    <a:pt x="15" y="64"/>
                  </a:lnTo>
                  <a:lnTo>
                    <a:pt x="22" y="66"/>
                  </a:lnTo>
                  <a:lnTo>
                    <a:pt x="27" y="69"/>
                  </a:lnTo>
                  <a:lnTo>
                    <a:pt x="33" y="69"/>
                  </a:lnTo>
                  <a:lnTo>
                    <a:pt x="40" y="66"/>
                  </a:lnTo>
                  <a:lnTo>
                    <a:pt x="45" y="64"/>
                  </a:lnTo>
                  <a:lnTo>
                    <a:pt x="50" y="62"/>
                  </a:lnTo>
                  <a:lnTo>
                    <a:pt x="50" y="59"/>
                  </a:lnTo>
                  <a:lnTo>
                    <a:pt x="33" y="6"/>
                  </a:lnTo>
                  <a:lnTo>
                    <a:pt x="33" y="2"/>
                  </a:lnTo>
                  <a:lnTo>
                    <a:pt x="27" y="0"/>
                  </a:lnTo>
                  <a:lnTo>
                    <a:pt x="22" y="0"/>
                  </a:lnTo>
                  <a:lnTo>
                    <a:pt x="15" y="0"/>
                  </a:lnTo>
                  <a:lnTo>
                    <a:pt x="10" y="0"/>
                  </a:lnTo>
                  <a:lnTo>
                    <a:pt x="5" y="2"/>
                  </a:lnTo>
                  <a:lnTo>
                    <a:pt x="0" y="6"/>
                  </a:lnTo>
                  <a:lnTo>
                    <a:pt x="0" y="7"/>
                  </a:lnTo>
                  <a:lnTo>
                    <a:pt x="15" y="62"/>
                  </a:lnTo>
                  <a:close/>
                </a:path>
              </a:pathLst>
            </a:custGeom>
            <a:solidFill>
              <a:srgbClr val="33339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89487" name="Freeform 399"/>
            <p:cNvSpPr>
              <a:spLocks/>
            </p:cNvSpPr>
            <p:nvPr/>
          </p:nvSpPr>
          <p:spPr bwMode="auto">
            <a:xfrm>
              <a:off x="1122" y="1677"/>
              <a:ext cx="23" cy="34"/>
            </a:xfrm>
            <a:custGeom>
              <a:avLst/>
              <a:gdLst>
                <a:gd name="T0" fmla="*/ 12 w 47"/>
                <a:gd name="T1" fmla="*/ 64 h 69"/>
                <a:gd name="T2" fmla="*/ 18 w 47"/>
                <a:gd name="T3" fmla="*/ 67 h 69"/>
                <a:gd name="T4" fmla="*/ 25 w 47"/>
                <a:gd name="T5" fmla="*/ 69 h 69"/>
                <a:gd name="T6" fmla="*/ 30 w 47"/>
                <a:gd name="T7" fmla="*/ 69 h 69"/>
                <a:gd name="T8" fmla="*/ 35 w 47"/>
                <a:gd name="T9" fmla="*/ 69 h 69"/>
                <a:gd name="T10" fmla="*/ 40 w 47"/>
                <a:gd name="T11" fmla="*/ 69 h 69"/>
                <a:gd name="T12" fmla="*/ 47 w 47"/>
                <a:gd name="T13" fmla="*/ 67 h 69"/>
                <a:gd name="T14" fmla="*/ 47 w 47"/>
                <a:gd name="T15" fmla="*/ 64 h 69"/>
                <a:gd name="T16" fmla="*/ 47 w 47"/>
                <a:gd name="T17" fmla="*/ 62 h 69"/>
                <a:gd name="T18" fmla="*/ 35 w 47"/>
                <a:gd name="T19" fmla="*/ 7 h 69"/>
                <a:gd name="T20" fmla="*/ 30 w 47"/>
                <a:gd name="T21" fmla="*/ 5 h 69"/>
                <a:gd name="T22" fmla="*/ 25 w 47"/>
                <a:gd name="T23" fmla="*/ 2 h 69"/>
                <a:gd name="T24" fmla="*/ 18 w 47"/>
                <a:gd name="T25" fmla="*/ 0 h 69"/>
                <a:gd name="T26" fmla="*/ 12 w 47"/>
                <a:gd name="T27" fmla="*/ 0 h 69"/>
                <a:gd name="T28" fmla="*/ 7 w 47"/>
                <a:gd name="T29" fmla="*/ 2 h 69"/>
                <a:gd name="T30" fmla="*/ 0 w 47"/>
                <a:gd name="T31" fmla="*/ 5 h 69"/>
                <a:gd name="T32" fmla="*/ 0 w 47"/>
                <a:gd name="T33" fmla="*/ 7 h 69"/>
                <a:gd name="T34" fmla="*/ 0 w 47"/>
                <a:gd name="T35" fmla="*/ 9 h 69"/>
                <a:gd name="T36" fmla="*/ 12 w 47"/>
                <a:gd name="T37" fmla="*/ 64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7" h="69">
                  <a:moveTo>
                    <a:pt x="12" y="64"/>
                  </a:moveTo>
                  <a:lnTo>
                    <a:pt x="18" y="67"/>
                  </a:lnTo>
                  <a:lnTo>
                    <a:pt x="25" y="69"/>
                  </a:lnTo>
                  <a:lnTo>
                    <a:pt x="30" y="69"/>
                  </a:lnTo>
                  <a:lnTo>
                    <a:pt x="35" y="69"/>
                  </a:lnTo>
                  <a:lnTo>
                    <a:pt x="40" y="69"/>
                  </a:lnTo>
                  <a:lnTo>
                    <a:pt x="47" y="67"/>
                  </a:lnTo>
                  <a:lnTo>
                    <a:pt x="47" y="64"/>
                  </a:lnTo>
                  <a:lnTo>
                    <a:pt x="47" y="62"/>
                  </a:lnTo>
                  <a:lnTo>
                    <a:pt x="35" y="7"/>
                  </a:lnTo>
                  <a:lnTo>
                    <a:pt x="30" y="5"/>
                  </a:lnTo>
                  <a:lnTo>
                    <a:pt x="25" y="2"/>
                  </a:lnTo>
                  <a:lnTo>
                    <a:pt x="18" y="0"/>
                  </a:lnTo>
                  <a:lnTo>
                    <a:pt x="12" y="0"/>
                  </a:lnTo>
                  <a:lnTo>
                    <a:pt x="7" y="2"/>
                  </a:lnTo>
                  <a:lnTo>
                    <a:pt x="0" y="5"/>
                  </a:lnTo>
                  <a:lnTo>
                    <a:pt x="0" y="7"/>
                  </a:lnTo>
                  <a:lnTo>
                    <a:pt x="0" y="9"/>
                  </a:lnTo>
                  <a:lnTo>
                    <a:pt x="12" y="64"/>
                  </a:lnTo>
                  <a:close/>
                </a:path>
              </a:pathLst>
            </a:custGeom>
            <a:solidFill>
              <a:srgbClr val="33339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89488" name="Freeform 400"/>
            <p:cNvSpPr>
              <a:spLocks/>
            </p:cNvSpPr>
            <p:nvPr/>
          </p:nvSpPr>
          <p:spPr bwMode="auto">
            <a:xfrm>
              <a:off x="1108" y="1628"/>
              <a:ext cx="26" cy="35"/>
            </a:xfrm>
            <a:custGeom>
              <a:avLst/>
              <a:gdLst>
                <a:gd name="T0" fmla="*/ 17 w 51"/>
                <a:gd name="T1" fmla="*/ 63 h 69"/>
                <a:gd name="T2" fmla="*/ 17 w 51"/>
                <a:gd name="T3" fmla="*/ 67 h 69"/>
                <a:gd name="T4" fmla="*/ 23 w 51"/>
                <a:gd name="T5" fmla="*/ 69 h 69"/>
                <a:gd name="T6" fmla="*/ 26 w 51"/>
                <a:gd name="T7" fmla="*/ 69 h 69"/>
                <a:gd name="T8" fmla="*/ 35 w 51"/>
                <a:gd name="T9" fmla="*/ 69 h 69"/>
                <a:gd name="T10" fmla="*/ 38 w 51"/>
                <a:gd name="T11" fmla="*/ 69 h 69"/>
                <a:gd name="T12" fmla="*/ 44 w 51"/>
                <a:gd name="T13" fmla="*/ 67 h 69"/>
                <a:gd name="T14" fmla="*/ 51 w 51"/>
                <a:gd name="T15" fmla="*/ 63 h 69"/>
                <a:gd name="T16" fmla="*/ 51 w 51"/>
                <a:gd name="T17" fmla="*/ 62 h 69"/>
                <a:gd name="T18" fmla="*/ 35 w 51"/>
                <a:gd name="T19" fmla="*/ 7 h 69"/>
                <a:gd name="T20" fmla="*/ 35 w 51"/>
                <a:gd name="T21" fmla="*/ 5 h 69"/>
                <a:gd name="T22" fmla="*/ 26 w 51"/>
                <a:gd name="T23" fmla="*/ 1 h 69"/>
                <a:gd name="T24" fmla="*/ 23 w 51"/>
                <a:gd name="T25" fmla="*/ 0 h 69"/>
                <a:gd name="T26" fmla="*/ 17 w 51"/>
                <a:gd name="T27" fmla="*/ 0 h 69"/>
                <a:gd name="T28" fmla="*/ 9 w 51"/>
                <a:gd name="T29" fmla="*/ 1 h 69"/>
                <a:gd name="T30" fmla="*/ 5 w 51"/>
                <a:gd name="T31" fmla="*/ 5 h 69"/>
                <a:gd name="T32" fmla="*/ 0 w 51"/>
                <a:gd name="T33" fmla="*/ 7 h 69"/>
                <a:gd name="T34" fmla="*/ 0 w 51"/>
                <a:gd name="T35" fmla="*/ 8 h 69"/>
                <a:gd name="T36" fmla="*/ 17 w 51"/>
                <a:gd name="T37" fmla="*/ 63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51" h="69">
                  <a:moveTo>
                    <a:pt x="17" y="63"/>
                  </a:moveTo>
                  <a:lnTo>
                    <a:pt x="17" y="67"/>
                  </a:lnTo>
                  <a:lnTo>
                    <a:pt x="23" y="69"/>
                  </a:lnTo>
                  <a:lnTo>
                    <a:pt x="26" y="69"/>
                  </a:lnTo>
                  <a:lnTo>
                    <a:pt x="35" y="69"/>
                  </a:lnTo>
                  <a:lnTo>
                    <a:pt x="38" y="69"/>
                  </a:lnTo>
                  <a:lnTo>
                    <a:pt x="44" y="67"/>
                  </a:lnTo>
                  <a:lnTo>
                    <a:pt x="51" y="63"/>
                  </a:lnTo>
                  <a:lnTo>
                    <a:pt x="51" y="62"/>
                  </a:lnTo>
                  <a:lnTo>
                    <a:pt x="35" y="7"/>
                  </a:lnTo>
                  <a:lnTo>
                    <a:pt x="35" y="5"/>
                  </a:lnTo>
                  <a:lnTo>
                    <a:pt x="26" y="1"/>
                  </a:lnTo>
                  <a:lnTo>
                    <a:pt x="23" y="0"/>
                  </a:lnTo>
                  <a:lnTo>
                    <a:pt x="17" y="0"/>
                  </a:lnTo>
                  <a:lnTo>
                    <a:pt x="9" y="1"/>
                  </a:lnTo>
                  <a:lnTo>
                    <a:pt x="5" y="5"/>
                  </a:lnTo>
                  <a:lnTo>
                    <a:pt x="0" y="7"/>
                  </a:lnTo>
                  <a:lnTo>
                    <a:pt x="0" y="8"/>
                  </a:lnTo>
                  <a:lnTo>
                    <a:pt x="17" y="63"/>
                  </a:lnTo>
                  <a:close/>
                </a:path>
              </a:pathLst>
            </a:custGeom>
            <a:solidFill>
              <a:srgbClr val="33339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89489" name="Freeform 401"/>
            <p:cNvSpPr>
              <a:spLocks/>
            </p:cNvSpPr>
            <p:nvPr/>
          </p:nvSpPr>
          <p:spPr bwMode="auto">
            <a:xfrm>
              <a:off x="1094" y="1581"/>
              <a:ext cx="26" cy="35"/>
            </a:xfrm>
            <a:custGeom>
              <a:avLst/>
              <a:gdLst>
                <a:gd name="T0" fmla="*/ 18 w 53"/>
                <a:gd name="T1" fmla="*/ 64 h 71"/>
                <a:gd name="T2" fmla="*/ 23 w 53"/>
                <a:gd name="T3" fmla="*/ 65 h 71"/>
                <a:gd name="T4" fmla="*/ 30 w 53"/>
                <a:gd name="T5" fmla="*/ 67 h 71"/>
                <a:gd name="T6" fmla="*/ 35 w 53"/>
                <a:gd name="T7" fmla="*/ 71 h 71"/>
                <a:gd name="T8" fmla="*/ 40 w 53"/>
                <a:gd name="T9" fmla="*/ 71 h 71"/>
                <a:gd name="T10" fmla="*/ 47 w 53"/>
                <a:gd name="T11" fmla="*/ 67 h 71"/>
                <a:gd name="T12" fmla="*/ 53 w 53"/>
                <a:gd name="T13" fmla="*/ 65 h 71"/>
                <a:gd name="T14" fmla="*/ 53 w 53"/>
                <a:gd name="T15" fmla="*/ 64 h 71"/>
                <a:gd name="T16" fmla="*/ 53 w 53"/>
                <a:gd name="T17" fmla="*/ 60 h 71"/>
                <a:gd name="T18" fmla="*/ 35 w 53"/>
                <a:gd name="T19" fmla="*/ 5 h 71"/>
                <a:gd name="T20" fmla="*/ 35 w 53"/>
                <a:gd name="T21" fmla="*/ 3 h 71"/>
                <a:gd name="T22" fmla="*/ 30 w 53"/>
                <a:gd name="T23" fmla="*/ 0 h 71"/>
                <a:gd name="T24" fmla="*/ 23 w 53"/>
                <a:gd name="T25" fmla="*/ 0 h 71"/>
                <a:gd name="T26" fmla="*/ 18 w 53"/>
                <a:gd name="T27" fmla="*/ 0 h 71"/>
                <a:gd name="T28" fmla="*/ 13 w 53"/>
                <a:gd name="T29" fmla="*/ 0 h 71"/>
                <a:gd name="T30" fmla="*/ 6 w 53"/>
                <a:gd name="T31" fmla="*/ 3 h 71"/>
                <a:gd name="T32" fmla="*/ 0 w 53"/>
                <a:gd name="T33" fmla="*/ 5 h 71"/>
                <a:gd name="T34" fmla="*/ 0 w 53"/>
                <a:gd name="T35" fmla="*/ 9 h 71"/>
                <a:gd name="T36" fmla="*/ 18 w 53"/>
                <a:gd name="T37" fmla="*/ 64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53" h="71">
                  <a:moveTo>
                    <a:pt x="18" y="64"/>
                  </a:moveTo>
                  <a:lnTo>
                    <a:pt x="23" y="65"/>
                  </a:lnTo>
                  <a:lnTo>
                    <a:pt x="30" y="67"/>
                  </a:lnTo>
                  <a:lnTo>
                    <a:pt x="35" y="71"/>
                  </a:lnTo>
                  <a:lnTo>
                    <a:pt x="40" y="71"/>
                  </a:lnTo>
                  <a:lnTo>
                    <a:pt x="47" y="67"/>
                  </a:lnTo>
                  <a:lnTo>
                    <a:pt x="53" y="65"/>
                  </a:lnTo>
                  <a:lnTo>
                    <a:pt x="53" y="64"/>
                  </a:lnTo>
                  <a:lnTo>
                    <a:pt x="53" y="60"/>
                  </a:lnTo>
                  <a:lnTo>
                    <a:pt x="35" y="5"/>
                  </a:lnTo>
                  <a:lnTo>
                    <a:pt x="35" y="3"/>
                  </a:lnTo>
                  <a:lnTo>
                    <a:pt x="30" y="0"/>
                  </a:lnTo>
                  <a:lnTo>
                    <a:pt x="23" y="0"/>
                  </a:lnTo>
                  <a:lnTo>
                    <a:pt x="18" y="0"/>
                  </a:lnTo>
                  <a:lnTo>
                    <a:pt x="13" y="0"/>
                  </a:lnTo>
                  <a:lnTo>
                    <a:pt x="6" y="3"/>
                  </a:lnTo>
                  <a:lnTo>
                    <a:pt x="0" y="5"/>
                  </a:lnTo>
                  <a:lnTo>
                    <a:pt x="0" y="9"/>
                  </a:lnTo>
                  <a:lnTo>
                    <a:pt x="18" y="64"/>
                  </a:lnTo>
                  <a:close/>
                </a:path>
              </a:pathLst>
            </a:custGeom>
            <a:solidFill>
              <a:srgbClr val="33339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89490" name="Freeform 402"/>
            <p:cNvSpPr>
              <a:spLocks/>
            </p:cNvSpPr>
            <p:nvPr/>
          </p:nvSpPr>
          <p:spPr bwMode="auto">
            <a:xfrm>
              <a:off x="1083" y="1534"/>
              <a:ext cx="22" cy="34"/>
            </a:xfrm>
            <a:custGeom>
              <a:avLst/>
              <a:gdLst>
                <a:gd name="T0" fmla="*/ 9 w 44"/>
                <a:gd name="T1" fmla="*/ 62 h 69"/>
                <a:gd name="T2" fmla="*/ 16 w 44"/>
                <a:gd name="T3" fmla="*/ 64 h 69"/>
                <a:gd name="T4" fmla="*/ 21 w 44"/>
                <a:gd name="T5" fmla="*/ 66 h 69"/>
                <a:gd name="T6" fmla="*/ 27 w 44"/>
                <a:gd name="T7" fmla="*/ 69 h 69"/>
                <a:gd name="T8" fmla="*/ 34 w 44"/>
                <a:gd name="T9" fmla="*/ 69 h 69"/>
                <a:gd name="T10" fmla="*/ 39 w 44"/>
                <a:gd name="T11" fmla="*/ 66 h 69"/>
                <a:gd name="T12" fmla="*/ 44 w 44"/>
                <a:gd name="T13" fmla="*/ 64 h 69"/>
                <a:gd name="T14" fmla="*/ 44 w 44"/>
                <a:gd name="T15" fmla="*/ 62 h 69"/>
                <a:gd name="T16" fmla="*/ 44 w 44"/>
                <a:gd name="T17" fmla="*/ 59 h 69"/>
                <a:gd name="T18" fmla="*/ 34 w 44"/>
                <a:gd name="T19" fmla="*/ 7 h 69"/>
                <a:gd name="T20" fmla="*/ 27 w 44"/>
                <a:gd name="T21" fmla="*/ 5 h 69"/>
                <a:gd name="T22" fmla="*/ 21 w 44"/>
                <a:gd name="T23" fmla="*/ 2 h 69"/>
                <a:gd name="T24" fmla="*/ 16 w 44"/>
                <a:gd name="T25" fmla="*/ 0 h 69"/>
                <a:gd name="T26" fmla="*/ 9 w 44"/>
                <a:gd name="T27" fmla="*/ 0 h 69"/>
                <a:gd name="T28" fmla="*/ 4 w 44"/>
                <a:gd name="T29" fmla="*/ 2 h 69"/>
                <a:gd name="T30" fmla="*/ 0 w 44"/>
                <a:gd name="T31" fmla="*/ 5 h 69"/>
                <a:gd name="T32" fmla="*/ 0 w 44"/>
                <a:gd name="T33" fmla="*/ 7 h 69"/>
                <a:gd name="T34" fmla="*/ 0 w 44"/>
                <a:gd name="T35" fmla="*/ 9 h 69"/>
                <a:gd name="T36" fmla="*/ 9 w 44"/>
                <a:gd name="T37" fmla="*/ 62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4" h="69">
                  <a:moveTo>
                    <a:pt x="9" y="62"/>
                  </a:moveTo>
                  <a:lnTo>
                    <a:pt x="16" y="64"/>
                  </a:lnTo>
                  <a:lnTo>
                    <a:pt x="21" y="66"/>
                  </a:lnTo>
                  <a:lnTo>
                    <a:pt x="27" y="69"/>
                  </a:lnTo>
                  <a:lnTo>
                    <a:pt x="34" y="69"/>
                  </a:lnTo>
                  <a:lnTo>
                    <a:pt x="39" y="66"/>
                  </a:lnTo>
                  <a:lnTo>
                    <a:pt x="44" y="64"/>
                  </a:lnTo>
                  <a:lnTo>
                    <a:pt x="44" y="62"/>
                  </a:lnTo>
                  <a:lnTo>
                    <a:pt x="44" y="59"/>
                  </a:lnTo>
                  <a:lnTo>
                    <a:pt x="34" y="7"/>
                  </a:lnTo>
                  <a:lnTo>
                    <a:pt x="27" y="5"/>
                  </a:lnTo>
                  <a:lnTo>
                    <a:pt x="21" y="2"/>
                  </a:lnTo>
                  <a:lnTo>
                    <a:pt x="16" y="0"/>
                  </a:lnTo>
                  <a:lnTo>
                    <a:pt x="9" y="0"/>
                  </a:lnTo>
                  <a:lnTo>
                    <a:pt x="4" y="2"/>
                  </a:lnTo>
                  <a:lnTo>
                    <a:pt x="0" y="5"/>
                  </a:lnTo>
                  <a:lnTo>
                    <a:pt x="0" y="7"/>
                  </a:lnTo>
                  <a:lnTo>
                    <a:pt x="0" y="9"/>
                  </a:lnTo>
                  <a:lnTo>
                    <a:pt x="9" y="62"/>
                  </a:lnTo>
                  <a:close/>
                </a:path>
              </a:pathLst>
            </a:custGeom>
            <a:solidFill>
              <a:srgbClr val="33339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89491" name="Freeform 403"/>
            <p:cNvSpPr>
              <a:spLocks/>
            </p:cNvSpPr>
            <p:nvPr/>
          </p:nvSpPr>
          <p:spPr bwMode="auto">
            <a:xfrm>
              <a:off x="1068" y="1485"/>
              <a:ext cx="26" cy="35"/>
            </a:xfrm>
            <a:custGeom>
              <a:avLst/>
              <a:gdLst>
                <a:gd name="T0" fmla="*/ 15 w 50"/>
                <a:gd name="T1" fmla="*/ 65 h 69"/>
                <a:gd name="T2" fmla="*/ 15 w 50"/>
                <a:gd name="T3" fmla="*/ 67 h 69"/>
                <a:gd name="T4" fmla="*/ 24 w 50"/>
                <a:gd name="T5" fmla="*/ 69 h 69"/>
                <a:gd name="T6" fmla="*/ 28 w 50"/>
                <a:gd name="T7" fmla="*/ 69 h 69"/>
                <a:gd name="T8" fmla="*/ 33 w 50"/>
                <a:gd name="T9" fmla="*/ 69 h 69"/>
                <a:gd name="T10" fmla="*/ 38 w 50"/>
                <a:gd name="T11" fmla="*/ 69 h 69"/>
                <a:gd name="T12" fmla="*/ 45 w 50"/>
                <a:gd name="T13" fmla="*/ 67 h 69"/>
                <a:gd name="T14" fmla="*/ 50 w 50"/>
                <a:gd name="T15" fmla="*/ 65 h 69"/>
                <a:gd name="T16" fmla="*/ 50 w 50"/>
                <a:gd name="T17" fmla="*/ 62 h 69"/>
                <a:gd name="T18" fmla="*/ 33 w 50"/>
                <a:gd name="T19" fmla="*/ 7 h 69"/>
                <a:gd name="T20" fmla="*/ 33 w 50"/>
                <a:gd name="T21" fmla="*/ 5 h 69"/>
                <a:gd name="T22" fmla="*/ 28 w 50"/>
                <a:gd name="T23" fmla="*/ 2 h 69"/>
                <a:gd name="T24" fmla="*/ 24 w 50"/>
                <a:gd name="T25" fmla="*/ 0 h 69"/>
                <a:gd name="T26" fmla="*/ 15 w 50"/>
                <a:gd name="T27" fmla="*/ 0 h 69"/>
                <a:gd name="T28" fmla="*/ 12 w 50"/>
                <a:gd name="T29" fmla="*/ 2 h 69"/>
                <a:gd name="T30" fmla="*/ 7 w 50"/>
                <a:gd name="T31" fmla="*/ 5 h 69"/>
                <a:gd name="T32" fmla="*/ 0 w 50"/>
                <a:gd name="T33" fmla="*/ 7 h 69"/>
                <a:gd name="T34" fmla="*/ 0 w 50"/>
                <a:gd name="T35" fmla="*/ 9 h 69"/>
                <a:gd name="T36" fmla="*/ 15 w 50"/>
                <a:gd name="T37" fmla="*/ 65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50" h="69">
                  <a:moveTo>
                    <a:pt x="15" y="65"/>
                  </a:moveTo>
                  <a:lnTo>
                    <a:pt x="15" y="67"/>
                  </a:lnTo>
                  <a:lnTo>
                    <a:pt x="24" y="69"/>
                  </a:lnTo>
                  <a:lnTo>
                    <a:pt x="28" y="69"/>
                  </a:lnTo>
                  <a:lnTo>
                    <a:pt x="33" y="69"/>
                  </a:lnTo>
                  <a:lnTo>
                    <a:pt x="38" y="69"/>
                  </a:lnTo>
                  <a:lnTo>
                    <a:pt x="45" y="67"/>
                  </a:lnTo>
                  <a:lnTo>
                    <a:pt x="50" y="65"/>
                  </a:lnTo>
                  <a:lnTo>
                    <a:pt x="50" y="62"/>
                  </a:lnTo>
                  <a:lnTo>
                    <a:pt x="33" y="7"/>
                  </a:lnTo>
                  <a:lnTo>
                    <a:pt x="33" y="5"/>
                  </a:lnTo>
                  <a:lnTo>
                    <a:pt x="28" y="2"/>
                  </a:lnTo>
                  <a:lnTo>
                    <a:pt x="24" y="0"/>
                  </a:lnTo>
                  <a:lnTo>
                    <a:pt x="15" y="0"/>
                  </a:lnTo>
                  <a:lnTo>
                    <a:pt x="12" y="2"/>
                  </a:lnTo>
                  <a:lnTo>
                    <a:pt x="7" y="5"/>
                  </a:lnTo>
                  <a:lnTo>
                    <a:pt x="0" y="7"/>
                  </a:lnTo>
                  <a:lnTo>
                    <a:pt x="0" y="9"/>
                  </a:lnTo>
                  <a:lnTo>
                    <a:pt x="15" y="65"/>
                  </a:lnTo>
                  <a:close/>
                </a:path>
              </a:pathLst>
            </a:custGeom>
            <a:solidFill>
              <a:srgbClr val="33339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89492" name="Freeform 404"/>
            <p:cNvSpPr>
              <a:spLocks/>
            </p:cNvSpPr>
            <p:nvPr/>
          </p:nvSpPr>
          <p:spPr bwMode="auto">
            <a:xfrm>
              <a:off x="1057" y="1438"/>
              <a:ext cx="24" cy="34"/>
            </a:xfrm>
            <a:custGeom>
              <a:avLst/>
              <a:gdLst>
                <a:gd name="T0" fmla="*/ 12 w 47"/>
                <a:gd name="T1" fmla="*/ 64 h 67"/>
                <a:gd name="T2" fmla="*/ 17 w 47"/>
                <a:gd name="T3" fmla="*/ 66 h 67"/>
                <a:gd name="T4" fmla="*/ 23 w 47"/>
                <a:gd name="T5" fmla="*/ 67 h 67"/>
                <a:gd name="T6" fmla="*/ 30 w 47"/>
                <a:gd name="T7" fmla="*/ 67 h 67"/>
                <a:gd name="T8" fmla="*/ 35 w 47"/>
                <a:gd name="T9" fmla="*/ 67 h 67"/>
                <a:gd name="T10" fmla="*/ 40 w 47"/>
                <a:gd name="T11" fmla="*/ 67 h 67"/>
                <a:gd name="T12" fmla="*/ 47 w 47"/>
                <a:gd name="T13" fmla="*/ 66 h 67"/>
                <a:gd name="T14" fmla="*/ 47 w 47"/>
                <a:gd name="T15" fmla="*/ 64 h 67"/>
                <a:gd name="T16" fmla="*/ 47 w 47"/>
                <a:gd name="T17" fmla="*/ 61 h 67"/>
                <a:gd name="T18" fmla="*/ 35 w 47"/>
                <a:gd name="T19" fmla="*/ 5 h 67"/>
                <a:gd name="T20" fmla="*/ 30 w 47"/>
                <a:gd name="T21" fmla="*/ 4 h 67"/>
                <a:gd name="T22" fmla="*/ 23 w 47"/>
                <a:gd name="T23" fmla="*/ 0 h 67"/>
                <a:gd name="T24" fmla="*/ 17 w 47"/>
                <a:gd name="T25" fmla="*/ 0 h 67"/>
                <a:gd name="T26" fmla="*/ 12 w 47"/>
                <a:gd name="T27" fmla="*/ 0 h 67"/>
                <a:gd name="T28" fmla="*/ 5 w 47"/>
                <a:gd name="T29" fmla="*/ 0 h 67"/>
                <a:gd name="T30" fmla="*/ 0 w 47"/>
                <a:gd name="T31" fmla="*/ 4 h 67"/>
                <a:gd name="T32" fmla="*/ 0 w 47"/>
                <a:gd name="T33" fmla="*/ 5 h 67"/>
                <a:gd name="T34" fmla="*/ 0 w 47"/>
                <a:gd name="T35" fmla="*/ 7 h 67"/>
                <a:gd name="T36" fmla="*/ 12 w 47"/>
                <a:gd name="T37" fmla="*/ 64 h 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7" h="67">
                  <a:moveTo>
                    <a:pt x="12" y="64"/>
                  </a:moveTo>
                  <a:lnTo>
                    <a:pt x="17" y="66"/>
                  </a:lnTo>
                  <a:lnTo>
                    <a:pt x="23" y="67"/>
                  </a:lnTo>
                  <a:lnTo>
                    <a:pt x="30" y="67"/>
                  </a:lnTo>
                  <a:lnTo>
                    <a:pt x="35" y="67"/>
                  </a:lnTo>
                  <a:lnTo>
                    <a:pt x="40" y="67"/>
                  </a:lnTo>
                  <a:lnTo>
                    <a:pt x="47" y="66"/>
                  </a:lnTo>
                  <a:lnTo>
                    <a:pt x="47" y="64"/>
                  </a:lnTo>
                  <a:lnTo>
                    <a:pt x="47" y="61"/>
                  </a:lnTo>
                  <a:lnTo>
                    <a:pt x="35" y="5"/>
                  </a:lnTo>
                  <a:lnTo>
                    <a:pt x="30" y="4"/>
                  </a:lnTo>
                  <a:lnTo>
                    <a:pt x="23" y="0"/>
                  </a:lnTo>
                  <a:lnTo>
                    <a:pt x="17" y="0"/>
                  </a:lnTo>
                  <a:lnTo>
                    <a:pt x="12" y="0"/>
                  </a:lnTo>
                  <a:lnTo>
                    <a:pt x="5" y="0"/>
                  </a:lnTo>
                  <a:lnTo>
                    <a:pt x="0" y="4"/>
                  </a:lnTo>
                  <a:lnTo>
                    <a:pt x="0" y="5"/>
                  </a:lnTo>
                  <a:lnTo>
                    <a:pt x="0" y="7"/>
                  </a:lnTo>
                  <a:lnTo>
                    <a:pt x="12" y="64"/>
                  </a:lnTo>
                  <a:close/>
                </a:path>
              </a:pathLst>
            </a:custGeom>
            <a:solidFill>
              <a:srgbClr val="33339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89493" name="Freeform 405"/>
            <p:cNvSpPr>
              <a:spLocks/>
            </p:cNvSpPr>
            <p:nvPr/>
          </p:nvSpPr>
          <p:spPr bwMode="auto">
            <a:xfrm>
              <a:off x="1042" y="1390"/>
              <a:ext cx="26" cy="35"/>
            </a:xfrm>
            <a:custGeom>
              <a:avLst/>
              <a:gdLst>
                <a:gd name="T0" fmla="*/ 18 w 53"/>
                <a:gd name="T1" fmla="*/ 64 h 70"/>
                <a:gd name="T2" fmla="*/ 18 w 53"/>
                <a:gd name="T3" fmla="*/ 65 h 70"/>
                <a:gd name="T4" fmla="*/ 25 w 53"/>
                <a:gd name="T5" fmla="*/ 67 h 70"/>
                <a:gd name="T6" fmla="*/ 30 w 53"/>
                <a:gd name="T7" fmla="*/ 70 h 70"/>
                <a:gd name="T8" fmla="*/ 35 w 53"/>
                <a:gd name="T9" fmla="*/ 70 h 70"/>
                <a:gd name="T10" fmla="*/ 42 w 53"/>
                <a:gd name="T11" fmla="*/ 67 h 70"/>
                <a:gd name="T12" fmla="*/ 47 w 53"/>
                <a:gd name="T13" fmla="*/ 65 h 70"/>
                <a:gd name="T14" fmla="*/ 53 w 53"/>
                <a:gd name="T15" fmla="*/ 64 h 70"/>
                <a:gd name="T16" fmla="*/ 53 w 53"/>
                <a:gd name="T17" fmla="*/ 60 h 70"/>
                <a:gd name="T18" fmla="*/ 35 w 53"/>
                <a:gd name="T19" fmla="*/ 5 h 70"/>
                <a:gd name="T20" fmla="*/ 30 w 53"/>
                <a:gd name="T21" fmla="*/ 3 h 70"/>
                <a:gd name="T22" fmla="*/ 25 w 53"/>
                <a:gd name="T23" fmla="*/ 0 h 70"/>
                <a:gd name="T24" fmla="*/ 18 w 53"/>
                <a:gd name="T25" fmla="*/ 0 h 70"/>
                <a:gd name="T26" fmla="*/ 13 w 53"/>
                <a:gd name="T27" fmla="*/ 0 h 70"/>
                <a:gd name="T28" fmla="*/ 9 w 53"/>
                <a:gd name="T29" fmla="*/ 0 h 70"/>
                <a:gd name="T30" fmla="*/ 0 w 53"/>
                <a:gd name="T31" fmla="*/ 3 h 70"/>
                <a:gd name="T32" fmla="*/ 0 w 53"/>
                <a:gd name="T33" fmla="*/ 5 h 70"/>
                <a:gd name="T34" fmla="*/ 0 w 53"/>
                <a:gd name="T35" fmla="*/ 7 h 70"/>
                <a:gd name="T36" fmla="*/ 18 w 53"/>
                <a:gd name="T37" fmla="*/ 64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53" h="70">
                  <a:moveTo>
                    <a:pt x="18" y="64"/>
                  </a:moveTo>
                  <a:lnTo>
                    <a:pt x="18" y="65"/>
                  </a:lnTo>
                  <a:lnTo>
                    <a:pt x="25" y="67"/>
                  </a:lnTo>
                  <a:lnTo>
                    <a:pt x="30" y="70"/>
                  </a:lnTo>
                  <a:lnTo>
                    <a:pt x="35" y="70"/>
                  </a:lnTo>
                  <a:lnTo>
                    <a:pt x="42" y="67"/>
                  </a:lnTo>
                  <a:lnTo>
                    <a:pt x="47" y="65"/>
                  </a:lnTo>
                  <a:lnTo>
                    <a:pt x="53" y="64"/>
                  </a:lnTo>
                  <a:lnTo>
                    <a:pt x="53" y="60"/>
                  </a:lnTo>
                  <a:lnTo>
                    <a:pt x="35" y="5"/>
                  </a:lnTo>
                  <a:lnTo>
                    <a:pt x="30" y="3"/>
                  </a:lnTo>
                  <a:lnTo>
                    <a:pt x="25" y="0"/>
                  </a:lnTo>
                  <a:lnTo>
                    <a:pt x="18" y="0"/>
                  </a:lnTo>
                  <a:lnTo>
                    <a:pt x="13" y="0"/>
                  </a:lnTo>
                  <a:lnTo>
                    <a:pt x="9" y="0"/>
                  </a:lnTo>
                  <a:lnTo>
                    <a:pt x="0" y="3"/>
                  </a:lnTo>
                  <a:lnTo>
                    <a:pt x="0" y="5"/>
                  </a:lnTo>
                  <a:lnTo>
                    <a:pt x="0" y="7"/>
                  </a:lnTo>
                  <a:lnTo>
                    <a:pt x="18" y="64"/>
                  </a:lnTo>
                  <a:close/>
                </a:path>
              </a:pathLst>
            </a:custGeom>
            <a:solidFill>
              <a:srgbClr val="33339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89494" name="Freeform 406"/>
            <p:cNvSpPr>
              <a:spLocks/>
            </p:cNvSpPr>
            <p:nvPr/>
          </p:nvSpPr>
          <p:spPr bwMode="auto">
            <a:xfrm>
              <a:off x="1029" y="1343"/>
              <a:ext cx="25" cy="34"/>
            </a:xfrm>
            <a:custGeom>
              <a:avLst/>
              <a:gdLst>
                <a:gd name="T0" fmla="*/ 16 w 51"/>
                <a:gd name="T1" fmla="*/ 62 h 69"/>
                <a:gd name="T2" fmla="*/ 16 w 51"/>
                <a:gd name="T3" fmla="*/ 64 h 69"/>
                <a:gd name="T4" fmla="*/ 21 w 51"/>
                <a:gd name="T5" fmla="*/ 66 h 69"/>
                <a:gd name="T6" fmla="*/ 26 w 51"/>
                <a:gd name="T7" fmla="*/ 69 h 69"/>
                <a:gd name="T8" fmla="*/ 33 w 51"/>
                <a:gd name="T9" fmla="*/ 69 h 69"/>
                <a:gd name="T10" fmla="*/ 39 w 51"/>
                <a:gd name="T11" fmla="*/ 66 h 69"/>
                <a:gd name="T12" fmla="*/ 44 w 51"/>
                <a:gd name="T13" fmla="*/ 64 h 69"/>
                <a:gd name="T14" fmla="*/ 51 w 51"/>
                <a:gd name="T15" fmla="*/ 62 h 69"/>
                <a:gd name="T16" fmla="*/ 51 w 51"/>
                <a:gd name="T17" fmla="*/ 59 h 69"/>
                <a:gd name="T18" fmla="*/ 33 w 51"/>
                <a:gd name="T19" fmla="*/ 7 h 69"/>
                <a:gd name="T20" fmla="*/ 33 w 51"/>
                <a:gd name="T21" fmla="*/ 4 h 69"/>
                <a:gd name="T22" fmla="*/ 26 w 51"/>
                <a:gd name="T23" fmla="*/ 2 h 69"/>
                <a:gd name="T24" fmla="*/ 21 w 51"/>
                <a:gd name="T25" fmla="*/ 0 h 69"/>
                <a:gd name="T26" fmla="*/ 16 w 51"/>
                <a:gd name="T27" fmla="*/ 0 h 69"/>
                <a:gd name="T28" fmla="*/ 9 w 51"/>
                <a:gd name="T29" fmla="*/ 2 h 69"/>
                <a:gd name="T30" fmla="*/ 4 w 51"/>
                <a:gd name="T31" fmla="*/ 4 h 69"/>
                <a:gd name="T32" fmla="*/ 0 w 51"/>
                <a:gd name="T33" fmla="*/ 7 h 69"/>
                <a:gd name="T34" fmla="*/ 0 w 51"/>
                <a:gd name="T35" fmla="*/ 9 h 69"/>
                <a:gd name="T36" fmla="*/ 16 w 51"/>
                <a:gd name="T37" fmla="*/ 62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51" h="69">
                  <a:moveTo>
                    <a:pt x="16" y="62"/>
                  </a:moveTo>
                  <a:lnTo>
                    <a:pt x="16" y="64"/>
                  </a:lnTo>
                  <a:lnTo>
                    <a:pt x="21" y="66"/>
                  </a:lnTo>
                  <a:lnTo>
                    <a:pt x="26" y="69"/>
                  </a:lnTo>
                  <a:lnTo>
                    <a:pt x="33" y="69"/>
                  </a:lnTo>
                  <a:lnTo>
                    <a:pt x="39" y="66"/>
                  </a:lnTo>
                  <a:lnTo>
                    <a:pt x="44" y="64"/>
                  </a:lnTo>
                  <a:lnTo>
                    <a:pt x="51" y="62"/>
                  </a:lnTo>
                  <a:lnTo>
                    <a:pt x="51" y="59"/>
                  </a:lnTo>
                  <a:lnTo>
                    <a:pt x="33" y="7"/>
                  </a:lnTo>
                  <a:lnTo>
                    <a:pt x="33" y="4"/>
                  </a:lnTo>
                  <a:lnTo>
                    <a:pt x="26" y="2"/>
                  </a:lnTo>
                  <a:lnTo>
                    <a:pt x="21" y="0"/>
                  </a:lnTo>
                  <a:lnTo>
                    <a:pt x="16" y="0"/>
                  </a:lnTo>
                  <a:lnTo>
                    <a:pt x="9" y="2"/>
                  </a:lnTo>
                  <a:lnTo>
                    <a:pt x="4" y="4"/>
                  </a:lnTo>
                  <a:lnTo>
                    <a:pt x="0" y="7"/>
                  </a:lnTo>
                  <a:lnTo>
                    <a:pt x="0" y="9"/>
                  </a:lnTo>
                  <a:lnTo>
                    <a:pt x="16" y="62"/>
                  </a:lnTo>
                  <a:close/>
                </a:path>
              </a:pathLst>
            </a:custGeom>
            <a:solidFill>
              <a:srgbClr val="33339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89495" name="Freeform 407"/>
            <p:cNvSpPr>
              <a:spLocks/>
            </p:cNvSpPr>
            <p:nvPr/>
          </p:nvSpPr>
          <p:spPr bwMode="auto">
            <a:xfrm>
              <a:off x="1018" y="1294"/>
              <a:ext cx="22" cy="35"/>
            </a:xfrm>
            <a:custGeom>
              <a:avLst/>
              <a:gdLst>
                <a:gd name="T0" fmla="*/ 10 w 43"/>
                <a:gd name="T1" fmla="*/ 64 h 69"/>
                <a:gd name="T2" fmla="*/ 17 w 43"/>
                <a:gd name="T3" fmla="*/ 67 h 69"/>
                <a:gd name="T4" fmla="*/ 22 w 43"/>
                <a:gd name="T5" fmla="*/ 69 h 69"/>
                <a:gd name="T6" fmla="*/ 27 w 43"/>
                <a:gd name="T7" fmla="*/ 69 h 69"/>
                <a:gd name="T8" fmla="*/ 31 w 43"/>
                <a:gd name="T9" fmla="*/ 69 h 69"/>
                <a:gd name="T10" fmla="*/ 40 w 43"/>
                <a:gd name="T11" fmla="*/ 69 h 69"/>
                <a:gd name="T12" fmla="*/ 43 w 43"/>
                <a:gd name="T13" fmla="*/ 67 h 69"/>
                <a:gd name="T14" fmla="*/ 43 w 43"/>
                <a:gd name="T15" fmla="*/ 64 h 69"/>
                <a:gd name="T16" fmla="*/ 43 w 43"/>
                <a:gd name="T17" fmla="*/ 62 h 69"/>
                <a:gd name="T18" fmla="*/ 31 w 43"/>
                <a:gd name="T19" fmla="*/ 7 h 69"/>
                <a:gd name="T20" fmla="*/ 27 w 43"/>
                <a:gd name="T21" fmla="*/ 5 h 69"/>
                <a:gd name="T22" fmla="*/ 22 w 43"/>
                <a:gd name="T23" fmla="*/ 2 h 69"/>
                <a:gd name="T24" fmla="*/ 17 w 43"/>
                <a:gd name="T25" fmla="*/ 0 h 69"/>
                <a:gd name="T26" fmla="*/ 10 w 43"/>
                <a:gd name="T27" fmla="*/ 0 h 69"/>
                <a:gd name="T28" fmla="*/ 5 w 43"/>
                <a:gd name="T29" fmla="*/ 2 h 69"/>
                <a:gd name="T30" fmla="*/ 0 w 43"/>
                <a:gd name="T31" fmla="*/ 5 h 69"/>
                <a:gd name="T32" fmla="*/ 0 w 43"/>
                <a:gd name="T33" fmla="*/ 7 h 69"/>
                <a:gd name="T34" fmla="*/ 0 w 43"/>
                <a:gd name="T35" fmla="*/ 8 h 69"/>
                <a:gd name="T36" fmla="*/ 10 w 43"/>
                <a:gd name="T37" fmla="*/ 64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3" h="69">
                  <a:moveTo>
                    <a:pt x="10" y="64"/>
                  </a:moveTo>
                  <a:lnTo>
                    <a:pt x="17" y="67"/>
                  </a:lnTo>
                  <a:lnTo>
                    <a:pt x="22" y="69"/>
                  </a:lnTo>
                  <a:lnTo>
                    <a:pt x="27" y="69"/>
                  </a:lnTo>
                  <a:lnTo>
                    <a:pt x="31" y="69"/>
                  </a:lnTo>
                  <a:lnTo>
                    <a:pt x="40" y="69"/>
                  </a:lnTo>
                  <a:lnTo>
                    <a:pt x="43" y="67"/>
                  </a:lnTo>
                  <a:lnTo>
                    <a:pt x="43" y="64"/>
                  </a:lnTo>
                  <a:lnTo>
                    <a:pt x="43" y="62"/>
                  </a:lnTo>
                  <a:lnTo>
                    <a:pt x="31" y="7"/>
                  </a:lnTo>
                  <a:lnTo>
                    <a:pt x="27" y="5"/>
                  </a:lnTo>
                  <a:lnTo>
                    <a:pt x="22" y="2"/>
                  </a:lnTo>
                  <a:lnTo>
                    <a:pt x="17" y="0"/>
                  </a:lnTo>
                  <a:lnTo>
                    <a:pt x="10" y="0"/>
                  </a:lnTo>
                  <a:lnTo>
                    <a:pt x="5" y="2"/>
                  </a:lnTo>
                  <a:lnTo>
                    <a:pt x="0" y="5"/>
                  </a:lnTo>
                  <a:lnTo>
                    <a:pt x="0" y="7"/>
                  </a:lnTo>
                  <a:lnTo>
                    <a:pt x="0" y="8"/>
                  </a:lnTo>
                  <a:lnTo>
                    <a:pt x="10" y="64"/>
                  </a:lnTo>
                  <a:close/>
                </a:path>
              </a:pathLst>
            </a:custGeom>
            <a:solidFill>
              <a:srgbClr val="33339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89496" name="Freeform 408"/>
            <p:cNvSpPr>
              <a:spLocks/>
            </p:cNvSpPr>
            <p:nvPr/>
          </p:nvSpPr>
          <p:spPr bwMode="auto">
            <a:xfrm>
              <a:off x="1003" y="1247"/>
              <a:ext cx="26" cy="34"/>
            </a:xfrm>
            <a:custGeom>
              <a:avLst/>
              <a:gdLst>
                <a:gd name="T0" fmla="*/ 17 w 52"/>
                <a:gd name="T1" fmla="*/ 64 h 67"/>
                <a:gd name="T2" fmla="*/ 17 w 52"/>
                <a:gd name="T3" fmla="*/ 66 h 67"/>
                <a:gd name="T4" fmla="*/ 23 w 52"/>
                <a:gd name="T5" fmla="*/ 67 h 67"/>
                <a:gd name="T6" fmla="*/ 30 w 52"/>
                <a:gd name="T7" fmla="*/ 67 h 67"/>
                <a:gd name="T8" fmla="*/ 35 w 52"/>
                <a:gd name="T9" fmla="*/ 67 h 67"/>
                <a:gd name="T10" fmla="*/ 40 w 52"/>
                <a:gd name="T11" fmla="*/ 67 h 67"/>
                <a:gd name="T12" fmla="*/ 47 w 52"/>
                <a:gd name="T13" fmla="*/ 66 h 67"/>
                <a:gd name="T14" fmla="*/ 52 w 52"/>
                <a:gd name="T15" fmla="*/ 64 h 67"/>
                <a:gd name="T16" fmla="*/ 52 w 52"/>
                <a:gd name="T17" fmla="*/ 60 h 67"/>
                <a:gd name="T18" fmla="*/ 35 w 52"/>
                <a:gd name="T19" fmla="*/ 5 h 67"/>
                <a:gd name="T20" fmla="*/ 30 w 52"/>
                <a:gd name="T21" fmla="*/ 2 h 67"/>
                <a:gd name="T22" fmla="*/ 23 w 52"/>
                <a:gd name="T23" fmla="*/ 0 h 67"/>
                <a:gd name="T24" fmla="*/ 17 w 52"/>
                <a:gd name="T25" fmla="*/ 0 h 67"/>
                <a:gd name="T26" fmla="*/ 12 w 52"/>
                <a:gd name="T27" fmla="*/ 0 h 67"/>
                <a:gd name="T28" fmla="*/ 5 w 52"/>
                <a:gd name="T29" fmla="*/ 0 h 67"/>
                <a:gd name="T30" fmla="*/ 0 w 52"/>
                <a:gd name="T31" fmla="*/ 2 h 67"/>
                <a:gd name="T32" fmla="*/ 0 w 52"/>
                <a:gd name="T33" fmla="*/ 5 h 67"/>
                <a:gd name="T34" fmla="*/ 0 w 52"/>
                <a:gd name="T35" fmla="*/ 7 h 67"/>
                <a:gd name="T36" fmla="*/ 17 w 52"/>
                <a:gd name="T37" fmla="*/ 64 h 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52" h="67">
                  <a:moveTo>
                    <a:pt x="17" y="64"/>
                  </a:moveTo>
                  <a:lnTo>
                    <a:pt x="17" y="66"/>
                  </a:lnTo>
                  <a:lnTo>
                    <a:pt x="23" y="67"/>
                  </a:lnTo>
                  <a:lnTo>
                    <a:pt x="30" y="67"/>
                  </a:lnTo>
                  <a:lnTo>
                    <a:pt x="35" y="67"/>
                  </a:lnTo>
                  <a:lnTo>
                    <a:pt x="40" y="67"/>
                  </a:lnTo>
                  <a:lnTo>
                    <a:pt x="47" y="66"/>
                  </a:lnTo>
                  <a:lnTo>
                    <a:pt x="52" y="64"/>
                  </a:lnTo>
                  <a:lnTo>
                    <a:pt x="52" y="60"/>
                  </a:lnTo>
                  <a:lnTo>
                    <a:pt x="35" y="5"/>
                  </a:lnTo>
                  <a:lnTo>
                    <a:pt x="30" y="2"/>
                  </a:lnTo>
                  <a:lnTo>
                    <a:pt x="23" y="0"/>
                  </a:lnTo>
                  <a:lnTo>
                    <a:pt x="17" y="0"/>
                  </a:lnTo>
                  <a:lnTo>
                    <a:pt x="12" y="0"/>
                  </a:lnTo>
                  <a:lnTo>
                    <a:pt x="5" y="0"/>
                  </a:lnTo>
                  <a:lnTo>
                    <a:pt x="0" y="2"/>
                  </a:lnTo>
                  <a:lnTo>
                    <a:pt x="0" y="5"/>
                  </a:lnTo>
                  <a:lnTo>
                    <a:pt x="0" y="7"/>
                  </a:lnTo>
                  <a:lnTo>
                    <a:pt x="17" y="64"/>
                  </a:lnTo>
                  <a:close/>
                </a:path>
              </a:pathLst>
            </a:custGeom>
            <a:solidFill>
              <a:srgbClr val="33339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89497" name="Freeform 409"/>
            <p:cNvSpPr>
              <a:spLocks/>
            </p:cNvSpPr>
            <p:nvPr/>
          </p:nvSpPr>
          <p:spPr bwMode="auto">
            <a:xfrm>
              <a:off x="988" y="1200"/>
              <a:ext cx="26" cy="33"/>
            </a:xfrm>
            <a:custGeom>
              <a:avLst/>
              <a:gdLst>
                <a:gd name="T0" fmla="*/ 18 w 53"/>
                <a:gd name="T1" fmla="*/ 61 h 68"/>
                <a:gd name="T2" fmla="*/ 18 w 53"/>
                <a:gd name="T3" fmla="*/ 64 h 68"/>
                <a:gd name="T4" fmla="*/ 25 w 53"/>
                <a:gd name="T5" fmla="*/ 66 h 68"/>
                <a:gd name="T6" fmla="*/ 30 w 53"/>
                <a:gd name="T7" fmla="*/ 68 h 68"/>
                <a:gd name="T8" fmla="*/ 35 w 53"/>
                <a:gd name="T9" fmla="*/ 68 h 68"/>
                <a:gd name="T10" fmla="*/ 42 w 53"/>
                <a:gd name="T11" fmla="*/ 66 h 68"/>
                <a:gd name="T12" fmla="*/ 47 w 53"/>
                <a:gd name="T13" fmla="*/ 64 h 68"/>
                <a:gd name="T14" fmla="*/ 53 w 53"/>
                <a:gd name="T15" fmla="*/ 61 h 68"/>
                <a:gd name="T16" fmla="*/ 53 w 53"/>
                <a:gd name="T17" fmla="*/ 59 h 68"/>
                <a:gd name="T18" fmla="*/ 35 w 53"/>
                <a:gd name="T19" fmla="*/ 6 h 68"/>
                <a:gd name="T20" fmla="*/ 35 w 53"/>
                <a:gd name="T21" fmla="*/ 2 h 68"/>
                <a:gd name="T22" fmla="*/ 30 w 53"/>
                <a:gd name="T23" fmla="*/ 0 h 68"/>
                <a:gd name="T24" fmla="*/ 25 w 53"/>
                <a:gd name="T25" fmla="*/ 0 h 68"/>
                <a:gd name="T26" fmla="*/ 18 w 53"/>
                <a:gd name="T27" fmla="*/ 0 h 68"/>
                <a:gd name="T28" fmla="*/ 12 w 53"/>
                <a:gd name="T29" fmla="*/ 0 h 68"/>
                <a:gd name="T30" fmla="*/ 9 w 53"/>
                <a:gd name="T31" fmla="*/ 2 h 68"/>
                <a:gd name="T32" fmla="*/ 0 w 53"/>
                <a:gd name="T33" fmla="*/ 6 h 68"/>
                <a:gd name="T34" fmla="*/ 0 w 53"/>
                <a:gd name="T35" fmla="*/ 7 h 68"/>
                <a:gd name="T36" fmla="*/ 18 w 53"/>
                <a:gd name="T37" fmla="*/ 61 h 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53" h="68">
                  <a:moveTo>
                    <a:pt x="18" y="61"/>
                  </a:moveTo>
                  <a:lnTo>
                    <a:pt x="18" y="64"/>
                  </a:lnTo>
                  <a:lnTo>
                    <a:pt x="25" y="66"/>
                  </a:lnTo>
                  <a:lnTo>
                    <a:pt x="30" y="68"/>
                  </a:lnTo>
                  <a:lnTo>
                    <a:pt x="35" y="68"/>
                  </a:lnTo>
                  <a:lnTo>
                    <a:pt x="42" y="66"/>
                  </a:lnTo>
                  <a:lnTo>
                    <a:pt x="47" y="64"/>
                  </a:lnTo>
                  <a:lnTo>
                    <a:pt x="53" y="61"/>
                  </a:lnTo>
                  <a:lnTo>
                    <a:pt x="53" y="59"/>
                  </a:lnTo>
                  <a:lnTo>
                    <a:pt x="35" y="6"/>
                  </a:lnTo>
                  <a:lnTo>
                    <a:pt x="35" y="2"/>
                  </a:lnTo>
                  <a:lnTo>
                    <a:pt x="30" y="0"/>
                  </a:lnTo>
                  <a:lnTo>
                    <a:pt x="25" y="0"/>
                  </a:lnTo>
                  <a:lnTo>
                    <a:pt x="18" y="0"/>
                  </a:lnTo>
                  <a:lnTo>
                    <a:pt x="12" y="0"/>
                  </a:lnTo>
                  <a:lnTo>
                    <a:pt x="9" y="2"/>
                  </a:lnTo>
                  <a:lnTo>
                    <a:pt x="0" y="6"/>
                  </a:lnTo>
                  <a:lnTo>
                    <a:pt x="0" y="7"/>
                  </a:lnTo>
                  <a:lnTo>
                    <a:pt x="18" y="61"/>
                  </a:lnTo>
                  <a:close/>
                </a:path>
              </a:pathLst>
            </a:custGeom>
            <a:solidFill>
              <a:srgbClr val="33339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89498" name="Freeform 410"/>
            <p:cNvSpPr>
              <a:spLocks/>
            </p:cNvSpPr>
            <p:nvPr/>
          </p:nvSpPr>
          <p:spPr bwMode="auto">
            <a:xfrm>
              <a:off x="978" y="1152"/>
              <a:ext cx="22" cy="33"/>
            </a:xfrm>
            <a:custGeom>
              <a:avLst/>
              <a:gdLst>
                <a:gd name="T0" fmla="*/ 13 w 46"/>
                <a:gd name="T1" fmla="*/ 60 h 67"/>
                <a:gd name="T2" fmla="*/ 18 w 46"/>
                <a:gd name="T3" fmla="*/ 64 h 67"/>
                <a:gd name="T4" fmla="*/ 21 w 46"/>
                <a:gd name="T5" fmla="*/ 66 h 67"/>
                <a:gd name="T6" fmla="*/ 30 w 46"/>
                <a:gd name="T7" fmla="*/ 67 h 67"/>
                <a:gd name="T8" fmla="*/ 33 w 46"/>
                <a:gd name="T9" fmla="*/ 67 h 67"/>
                <a:gd name="T10" fmla="*/ 39 w 46"/>
                <a:gd name="T11" fmla="*/ 66 h 67"/>
                <a:gd name="T12" fmla="*/ 46 w 46"/>
                <a:gd name="T13" fmla="*/ 64 h 67"/>
                <a:gd name="T14" fmla="*/ 46 w 46"/>
                <a:gd name="T15" fmla="*/ 60 h 67"/>
                <a:gd name="T16" fmla="*/ 46 w 46"/>
                <a:gd name="T17" fmla="*/ 59 h 67"/>
                <a:gd name="T18" fmla="*/ 33 w 46"/>
                <a:gd name="T19" fmla="*/ 7 h 67"/>
                <a:gd name="T20" fmla="*/ 30 w 46"/>
                <a:gd name="T21" fmla="*/ 5 h 67"/>
                <a:gd name="T22" fmla="*/ 21 w 46"/>
                <a:gd name="T23" fmla="*/ 2 h 67"/>
                <a:gd name="T24" fmla="*/ 18 w 46"/>
                <a:gd name="T25" fmla="*/ 0 h 67"/>
                <a:gd name="T26" fmla="*/ 13 w 46"/>
                <a:gd name="T27" fmla="*/ 0 h 67"/>
                <a:gd name="T28" fmla="*/ 6 w 46"/>
                <a:gd name="T29" fmla="*/ 2 h 67"/>
                <a:gd name="T30" fmla="*/ 0 w 46"/>
                <a:gd name="T31" fmla="*/ 5 h 67"/>
                <a:gd name="T32" fmla="*/ 0 w 46"/>
                <a:gd name="T33" fmla="*/ 7 h 67"/>
                <a:gd name="T34" fmla="*/ 0 w 46"/>
                <a:gd name="T35" fmla="*/ 9 h 67"/>
                <a:gd name="T36" fmla="*/ 13 w 46"/>
                <a:gd name="T37" fmla="*/ 60 h 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6" h="67">
                  <a:moveTo>
                    <a:pt x="13" y="60"/>
                  </a:moveTo>
                  <a:lnTo>
                    <a:pt x="18" y="64"/>
                  </a:lnTo>
                  <a:lnTo>
                    <a:pt x="21" y="66"/>
                  </a:lnTo>
                  <a:lnTo>
                    <a:pt x="30" y="67"/>
                  </a:lnTo>
                  <a:lnTo>
                    <a:pt x="33" y="67"/>
                  </a:lnTo>
                  <a:lnTo>
                    <a:pt x="39" y="66"/>
                  </a:lnTo>
                  <a:lnTo>
                    <a:pt x="46" y="64"/>
                  </a:lnTo>
                  <a:lnTo>
                    <a:pt x="46" y="60"/>
                  </a:lnTo>
                  <a:lnTo>
                    <a:pt x="46" y="59"/>
                  </a:lnTo>
                  <a:lnTo>
                    <a:pt x="33" y="7"/>
                  </a:lnTo>
                  <a:lnTo>
                    <a:pt x="30" y="5"/>
                  </a:lnTo>
                  <a:lnTo>
                    <a:pt x="21" y="2"/>
                  </a:lnTo>
                  <a:lnTo>
                    <a:pt x="18" y="0"/>
                  </a:lnTo>
                  <a:lnTo>
                    <a:pt x="13" y="0"/>
                  </a:lnTo>
                  <a:lnTo>
                    <a:pt x="6" y="2"/>
                  </a:lnTo>
                  <a:lnTo>
                    <a:pt x="0" y="5"/>
                  </a:lnTo>
                  <a:lnTo>
                    <a:pt x="0" y="7"/>
                  </a:lnTo>
                  <a:lnTo>
                    <a:pt x="0" y="9"/>
                  </a:lnTo>
                  <a:lnTo>
                    <a:pt x="13" y="60"/>
                  </a:lnTo>
                  <a:close/>
                </a:path>
              </a:pathLst>
            </a:custGeom>
            <a:solidFill>
              <a:srgbClr val="33339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89499" name="Freeform 411"/>
            <p:cNvSpPr>
              <a:spLocks/>
            </p:cNvSpPr>
            <p:nvPr/>
          </p:nvSpPr>
          <p:spPr bwMode="auto">
            <a:xfrm>
              <a:off x="966" y="1114"/>
              <a:ext cx="22" cy="24"/>
            </a:xfrm>
            <a:custGeom>
              <a:avLst/>
              <a:gdLst>
                <a:gd name="T0" fmla="*/ 12 w 43"/>
                <a:gd name="T1" fmla="*/ 43 h 49"/>
                <a:gd name="T2" fmla="*/ 12 w 43"/>
                <a:gd name="T3" fmla="*/ 47 h 49"/>
                <a:gd name="T4" fmla="*/ 17 w 43"/>
                <a:gd name="T5" fmla="*/ 49 h 49"/>
                <a:gd name="T6" fmla="*/ 22 w 43"/>
                <a:gd name="T7" fmla="*/ 49 h 49"/>
                <a:gd name="T8" fmla="*/ 28 w 43"/>
                <a:gd name="T9" fmla="*/ 49 h 49"/>
                <a:gd name="T10" fmla="*/ 35 w 43"/>
                <a:gd name="T11" fmla="*/ 49 h 49"/>
                <a:gd name="T12" fmla="*/ 40 w 43"/>
                <a:gd name="T13" fmla="*/ 47 h 49"/>
                <a:gd name="T14" fmla="*/ 43 w 43"/>
                <a:gd name="T15" fmla="*/ 43 h 49"/>
                <a:gd name="T16" fmla="*/ 43 w 43"/>
                <a:gd name="T17" fmla="*/ 42 h 49"/>
                <a:gd name="T18" fmla="*/ 35 w 43"/>
                <a:gd name="T19" fmla="*/ 7 h 49"/>
                <a:gd name="T20" fmla="*/ 28 w 43"/>
                <a:gd name="T21" fmla="*/ 4 h 49"/>
                <a:gd name="T22" fmla="*/ 22 w 43"/>
                <a:gd name="T23" fmla="*/ 2 h 49"/>
                <a:gd name="T24" fmla="*/ 17 w 43"/>
                <a:gd name="T25" fmla="*/ 0 h 49"/>
                <a:gd name="T26" fmla="*/ 12 w 43"/>
                <a:gd name="T27" fmla="*/ 2 h 49"/>
                <a:gd name="T28" fmla="*/ 5 w 43"/>
                <a:gd name="T29" fmla="*/ 4 h 49"/>
                <a:gd name="T30" fmla="*/ 0 w 43"/>
                <a:gd name="T31" fmla="*/ 7 h 49"/>
                <a:gd name="T32" fmla="*/ 0 w 43"/>
                <a:gd name="T33" fmla="*/ 9 h 49"/>
                <a:gd name="T34" fmla="*/ 12 w 43"/>
                <a:gd name="T35" fmla="*/ 43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43" h="49">
                  <a:moveTo>
                    <a:pt x="12" y="43"/>
                  </a:moveTo>
                  <a:lnTo>
                    <a:pt x="12" y="47"/>
                  </a:lnTo>
                  <a:lnTo>
                    <a:pt x="17" y="49"/>
                  </a:lnTo>
                  <a:lnTo>
                    <a:pt x="22" y="49"/>
                  </a:lnTo>
                  <a:lnTo>
                    <a:pt x="28" y="49"/>
                  </a:lnTo>
                  <a:lnTo>
                    <a:pt x="35" y="49"/>
                  </a:lnTo>
                  <a:lnTo>
                    <a:pt x="40" y="47"/>
                  </a:lnTo>
                  <a:lnTo>
                    <a:pt x="43" y="43"/>
                  </a:lnTo>
                  <a:lnTo>
                    <a:pt x="43" y="42"/>
                  </a:lnTo>
                  <a:lnTo>
                    <a:pt x="35" y="7"/>
                  </a:lnTo>
                  <a:lnTo>
                    <a:pt x="28" y="4"/>
                  </a:lnTo>
                  <a:lnTo>
                    <a:pt x="22" y="2"/>
                  </a:lnTo>
                  <a:lnTo>
                    <a:pt x="17" y="0"/>
                  </a:lnTo>
                  <a:lnTo>
                    <a:pt x="12" y="2"/>
                  </a:lnTo>
                  <a:lnTo>
                    <a:pt x="5" y="4"/>
                  </a:lnTo>
                  <a:lnTo>
                    <a:pt x="0" y="7"/>
                  </a:lnTo>
                  <a:lnTo>
                    <a:pt x="0" y="9"/>
                  </a:lnTo>
                  <a:lnTo>
                    <a:pt x="12" y="43"/>
                  </a:lnTo>
                  <a:close/>
                </a:path>
              </a:pathLst>
            </a:custGeom>
            <a:solidFill>
              <a:srgbClr val="33339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89500" name="Freeform 412"/>
            <p:cNvSpPr>
              <a:spLocks/>
            </p:cNvSpPr>
            <p:nvPr/>
          </p:nvSpPr>
          <p:spPr bwMode="auto">
            <a:xfrm>
              <a:off x="884" y="1045"/>
              <a:ext cx="184" cy="78"/>
            </a:xfrm>
            <a:custGeom>
              <a:avLst/>
              <a:gdLst>
                <a:gd name="T0" fmla="*/ 368 w 368"/>
                <a:gd name="T1" fmla="*/ 139 h 156"/>
                <a:gd name="T2" fmla="*/ 143 w 368"/>
                <a:gd name="T3" fmla="*/ 0 h 156"/>
                <a:gd name="T4" fmla="*/ 0 w 368"/>
                <a:gd name="T5" fmla="*/ 156 h 156"/>
                <a:gd name="T6" fmla="*/ 368 w 368"/>
                <a:gd name="T7" fmla="*/ 139 h 156"/>
              </a:gdLst>
              <a:ahLst/>
              <a:cxnLst>
                <a:cxn ang="0">
                  <a:pos x="T0" y="T1"/>
                </a:cxn>
                <a:cxn ang="0">
                  <a:pos x="T2" y="T3"/>
                </a:cxn>
                <a:cxn ang="0">
                  <a:pos x="T4" y="T5"/>
                </a:cxn>
                <a:cxn ang="0">
                  <a:pos x="T6" y="T7"/>
                </a:cxn>
              </a:cxnLst>
              <a:rect l="0" t="0" r="r" b="b"/>
              <a:pathLst>
                <a:path w="368" h="156">
                  <a:moveTo>
                    <a:pt x="368" y="139"/>
                  </a:moveTo>
                  <a:lnTo>
                    <a:pt x="143" y="0"/>
                  </a:lnTo>
                  <a:lnTo>
                    <a:pt x="0" y="156"/>
                  </a:lnTo>
                  <a:lnTo>
                    <a:pt x="368" y="139"/>
                  </a:lnTo>
                  <a:close/>
                </a:path>
              </a:pathLst>
            </a:custGeom>
            <a:solidFill>
              <a:srgbClr val="33339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89501" name="Rectangle 413"/>
            <p:cNvSpPr>
              <a:spLocks noChangeArrowheads="1"/>
            </p:cNvSpPr>
            <p:nvPr/>
          </p:nvSpPr>
          <p:spPr bwMode="auto">
            <a:xfrm>
              <a:off x="1374" y="2617"/>
              <a:ext cx="209" cy="207"/>
            </a:xfrm>
            <a:prstGeom prst="rect">
              <a:avLst/>
            </a:prstGeom>
            <a:solidFill>
              <a:srgbClr val="FFFF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de-DE"/>
            </a:p>
          </p:txBody>
        </p:sp>
        <p:sp>
          <p:nvSpPr>
            <p:cNvPr id="89502" name="Rectangle 414"/>
            <p:cNvSpPr>
              <a:spLocks noChangeArrowheads="1"/>
            </p:cNvSpPr>
            <p:nvPr/>
          </p:nvSpPr>
          <p:spPr bwMode="auto">
            <a:xfrm>
              <a:off x="1374" y="2617"/>
              <a:ext cx="210" cy="208"/>
            </a:xfrm>
            <a:prstGeom prst="rect">
              <a:avLst/>
            </a:prstGeom>
            <a:noFill/>
            <a:ln w="7938">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de-DE"/>
            </a:p>
          </p:txBody>
        </p:sp>
        <p:sp>
          <p:nvSpPr>
            <p:cNvPr id="89503" name="Rectangle 415"/>
            <p:cNvSpPr>
              <a:spLocks noChangeArrowheads="1"/>
            </p:cNvSpPr>
            <p:nvPr/>
          </p:nvSpPr>
          <p:spPr bwMode="auto">
            <a:xfrm>
              <a:off x="2616" y="2162"/>
              <a:ext cx="2098" cy="620"/>
            </a:xfrm>
            <a:prstGeom prst="rect">
              <a:avLst/>
            </a:prstGeom>
            <a:solidFill>
              <a:srgbClr val="EAEAEA"/>
            </a:solidFill>
            <a:ln w="8001">
              <a:solidFill>
                <a:srgbClr val="808080"/>
              </a:solidFill>
              <a:miter lim="800000"/>
              <a:headEnd/>
              <a:tailEnd/>
            </a:ln>
          </p:spPr>
          <p:txBody>
            <a:bodyPr/>
            <a:lstStyle/>
            <a:p>
              <a:endParaRPr lang="de-DE"/>
            </a:p>
          </p:txBody>
        </p:sp>
        <p:sp>
          <p:nvSpPr>
            <p:cNvPr id="89504" name="Rectangle 416"/>
            <p:cNvSpPr>
              <a:spLocks noChangeArrowheads="1"/>
            </p:cNvSpPr>
            <p:nvPr/>
          </p:nvSpPr>
          <p:spPr bwMode="auto">
            <a:xfrm>
              <a:off x="2698" y="2190"/>
              <a:ext cx="614" cy="1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ctr" eaLnBrk="0" hangingPunct="0"/>
              <a:r>
                <a:rPr lang="ru-RU" sz="1200" b="1">
                  <a:solidFill>
                    <a:srgbClr val="000000"/>
                  </a:solidFill>
                </a:rPr>
                <a:t>Face bubbles</a:t>
              </a:r>
              <a:endParaRPr lang="ru-RU" sz="2400">
                <a:latin typeface="Times New Roman" pitchFamily="18" charset="0"/>
              </a:endParaRPr>
            </a:p>
          </p:txBody>
        </p:sp>
        <p:sp>
          <p:nvSpPr>
            <p:cNvPr id="89505" name="Rectangle 417"/>
            <p:cNvSpPr>
              <a:spLocks noChangeArrowheads="1"/>
            </p:cNvSpPr>
            <p:nvPr/>
          </p:nvSpPr>
          <p:spPr bwMode="auto">
            <a:xfrm>
              <a:off x="3297" y="2190"/>
              <a:ext cx="27" cy="1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ctr" eaLnBrk="0" hangingPunct="0"/>
              <a:r>
                <a:rPr lang="ru-RU" sz="1200" b="1">
                  <a:solidFill>
                    <a:srgbClr val="000000"/>
                  </a:solidFill>
                </a:rPr>
                <a:t> </a:t>
              </a:r>
              <a:endParaRPr lang="ru-RU" sz="2400">
                <a:latin typeface="Times New Roman" pitchFamily="18" charset="0"/>
              </a:endParaRPr>
            </a:p>
          </p:txBody>
        </p:sp>
        <p:sp>
          <p:nvSpPr>
            <p:cNvPr id="89506" name="Rectangle 418"/>
            <p:cNvSpPr>
              <a:spLocks noChangeArrowheads="1"/>
            </p:cNvSpPr>
            <p:nvPr/>
          </p:nvSpPr>
          <p:spPr bwMode="auto">
            <a:xfrm>
              <a:off x="2692" y="2301"/>
              <a:ext cx="32" cy="1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ctr" eaLnBrk="0" hangingPunct="0"/>
              <a:r>
                <a:rPr lang="ru-RU" sz="1200">
                  <a:solidFill>
                    <a:srgbClr val="000000"/>
                  </a:solidFill>
                </a:rPr>
                <a:t>-</a:t>
              </a:r>
              <a:endParaRPr lang="ru-RU" sz="2400">
                <a:latin typeface="Times New Roman" pitchFamily="18" charset="0"/>
              </a:endParaRPr>
            </a:p>
          </p:txBody>
        </p:sp>
        <p:sp>
          <p:nvSpPr>
            <p:cNvPr id="89507" name="Rectangle 419"/>
            <p:cNvSpPr>
              <a:spLocks noChangeArrowheads="1"/>
            </p:cNvSpPr>
            <p:nvPr/>
          </p:nvSpPr>
          <p:spPr bwMode="auto">
            <a:xfrm>
              <a:off x="2738" y="2301"/>
              <a:ext cx="1708" cy="1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ctr" eaLnBrk="0" hangingPunct="0"/>
              <a:r>
                <a:rPr lang="ru-RU" sz="1200">
                  <a:solidFill>
                    <a:srgbClr val="000000"/>
                  </a:solidFill>
                </a:rPr>
                <a:t> fed by gas atoms, intragranular bubbles</a:t>
              </a:r>
              <a:endParaRPr lang="ru-RU" sz="2400">
                <a:latin typeface="Times New Roman" pitchFamily="18" charset="0"/>
              </a:endParaRPr>
            </a:p>
          </p:txBody>
        </p:sp>
        <p:sp>
          <p:nvSpPr>
            <p:cNvPr id="89508" name="Rectangle 420"/>
            <p:cNvSpPr>
              <a:spLocks noChangeArrowheads="1"/>
            </p:cNvSpPr>
            <p:nvPr/>
          </p:nvSpPr>
          <p:spPr bwMode="auto">
            <a:xfrm>
              <a:off x="4409" y="2301"/>
              <a:ext cx="27" cy="1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ctr" eaLnBrk="0" hangingPunct="0"/>
              <a:r>
                <a:rPr lang="ru-RU" sz="1200">
                  <a:solidFill>
                    <a:srgbClr val="000000"/>
                  </a:solidFill>
                </a:rPr>
                <a:t> </a:t>
              </a:r>
              <a:endParaRPr lang="ru-RU" sz="2400">
                <a:latin typeface="Times New Roman" pitchFamily="18" charset="0"/>
              </a:endParaRPr>
            </a:p>
          </p:txBody>
        </p:sp>
        <p:sp>
          <p:nvSpPr>
            <p:cNvPr id="89509" name="Rectangle 421"/>
            <p:cNvSpPr>
              <a:spLocks noChangeArrowheads="1"/>
            </p:cNvSpPr>
            <p:nvPr/>
          </p:nvSpPr>
          <p:spPr bwMode="auto">
            <a:xfrm>
              <a:off x="2696" y="2408"/>
              <a:ext cx="554" cy="1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ctr" eaLnBrk="0" hangingPunct="0"/>
              <a:r>
                <a:rPr lang="ru-RU" sz="1200">
                  <a:solidFill>
                    <a:srgbClr val="000000"/>
                  </a:solidFill>
                </a:rPr>
                <a:t>  &amp; vaporizati</a:t>
              </a:r>
              <a:endParaRPr lang="ru-RU" sz="2400">
                <a:latin typeface="Times New Roman" pitchFamily="18" charset="0"/>
              </a:endParaRPr>
            </a:p>
          </p:txBody>
        </p:sp>
        <p:sp>
          <p:nvSpPr>
            <p:cNvPr id="89510" name="Rectangle 422"/>
            <p:cNvSpPr>
              <a:spLocks noChangeArrowheads="1"/>
            </p:cNvSpPr>
            <p:nvPr/>
          </p:nvSpPr>
          <p:spPr bwMode="auto">
            <a:xfrm>
              <a:off x="3243" y="2408"/>
              <a:ext cx="707" cy="1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ctr" eaLnBrk="0" hangingPunct="0"/>
              <a:r>
                <a:rPr lang="ru-RU" sz="1200">
                  <a:solidFill>
                    <a:srgbClr val="000000"/>
                  </a:solidFill>
                </a:rPr>
                <a:t>on of condensed</a:t>
              </a:r>
              <a:endParaRPr lang="ru-RU" sz="2400">
                <a:latin typeface="Times New Roman" pitchFamily="18" charset="0"/>
              </a:endParaRPr>
            </a:p>
          </p:txBody>
        </p:sp>
        <p:sp>
          <p:nvSpPr>
            <p:cNvPr id="89511" name="Rectangle 423"/>
            <p:cNvSpPr>
              <a:spLocks noChangeArrowheads="1"/>
            </p:cNvSpPr>
            <p:nvPr/>
          </p:nvSpPr>
          <p:spPr bwMode="auto">
            <a:xfrm>
              <a:off x="3937" y="2408"/>
              <a:ext cx="32" cy="1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ctr" eaLnBrk="0" hangingPunct="0"/>
              <a:r>
                <a:rPr lang="ru-RU" sz="1200">
                  <a:solidFill>
                    <a:srgbClr val="000000"/>
                  </a:solidFill>
                </a:rPr>
                <a:t>-</a:t>
              </a:r>
              <a:endParaRPr lang="ru-RU" sz="2400">
                <a:latin typeface="Times New Roman" pitchFamily="18" charset="0"/>
              </a:endParaRPr>
            </a:p>
          </p:txBody>
        </p:sp>
        <p:sp>
          <p:nvSpPr>
            <p:cNvPr id="89512" name="Rectangle 424"/>
            <p:cNvSpPr>
              <a:spLocks noChangeArrowheads="1"/>
            </p:cNvSpPr>
            <p:nvPr/>
          </p:nvSpPr>
          <p:spPr bwMode="auto">
            <a:xfrm>
              <a:off x="3974" y="2408"/>
              <a:ext cx="611" cy="1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ctr" eaLnBrk="0" hangingPunct="0"/>
              <a:r>
                <a:rPr lang="ru-RU" sz="1200">
                  <a:solidFill>
                    <a:srgbClr val="000000"/>
                  </a:solidFill>
                </a:rPr>
                <a:t>phase species</a:t>
              </a:r>
              <a:endParaRPr lang="ru-RU" sz="2400">
                <a:latin typeface="Times New Roman" pitchFamily="18" charset="0"/>
              </a:endParaRPr>
            </a:p>
          </p:txBody>
        </p:sp>
        <p:sp>
          <p:nvSpPr>
            <p:cNvPr id="89513" name="Rectangle 425"/>
            <p:cNvSpPr>
              <a:spLocks noChangeArrowheads="1"/>
            </p:cNvSpPr>
            <p:nvPr/>
          </p:nvSpPr>
          <p:spPr bwMode="auto">
            <a:xfrm>
              <a:off x="4572" y="2408"/>
              <a:ext cx="27" cy="1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ctr" eaLnBrk="0" hangingPunct="0"/>
              <a:r>
                <a:rPr lang="ru-RU" sz="1200">
                  <a:solidFill>
                    <a:srgbClr val="000000"/>
                  </a:solidFill>
                </a:rPr>
                <a:t> </a:t>
              </a:r>
              <a:endParaRPr lang="ru-RU" sz="2400">
                <a:latin typeface="Times New Roman" pitchFamily="18" charset="0"/>
              </a:endParaRPr>
            </a:p>
          </p:txBody>
        </p:sp>
        <p:sp>
          <p:nvSpPr>
            <p:cNvPr id="89514" name="Rectangle 426"/>
            <p:cNvSpPr>
              <a:spLocks noChangeArrowheads="1"/>
            </p:cNvSpPr>
            <p:nvPr/>
          </p:nvSpPr>
          <p:spPr bwMode="auto">
            <a:xfrm>
              <a:off x="2692" y="2516"/>
              <a:ext cx="32" cy="1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ctr" eaLnBrk="0" hangingPunct="0"/>
              <a:r>
                <a:rPr lang="ru-RU" sz="1200">
                  <a:solidFill>
                    <a:srgbClr val="000000"/>
                  </a:solidFill>
                </a:rPr>
                <a:t>-</a:t>
              </a:r>
              <a:endParaRPr lang="ru-RU" sz="2400">
                <a:latin typeface="Times New Roman" pitchFamily="18" charset="0"/>
              </a:endParaRPr>
            </a:p>
          </p:txBody>
        </p:sp>
        <p:sp>
          <p:nvSpPr>
            <p:cNvPr id="89515" name="Rectangle 427"/>
            <p:cNvSpPr>
              <a:spLocks noChangeArrowheads="1"/>
            </p:cNvSpPr>
            <p:nvPr/>
          </p:nvSpPr>
          <p:spPr bwMode="auto">
            <a:xfrm>
              <a:off x="2741" y="2516"/>
              <a:ext cx="1861" cy="1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ctr" eaLnBrk="0" hangingPunct="0"/>
              <a:r>
                <a:rPr lang="ru-RU" sz="1200">
                  <a:solidFill>
                    <a:srgbClr val="000000"/>
                  </a:solidFill>
                </a:rPr>
                <a:t> growth &amp; interconnection leading to release</a:t>
              </a:r>
              <a:endParaRPr lang="ru-RU" sz="2400">
                <a:latin typeface="Times New Roman" pitchFamily="18" charset="0"/>
              </a:endParaRPr>
            </a:p>
          </p:txBody>
        </p:sp>
        <p:sp>
          <p:nvSpPr>
            <p:cNvPr id="89516" name="Rectangle 428"/>
            <p:cNvSpPr>
              <a:spLocks noChangeArrowheads="1"/>
            </p:cNvSpPr>
            <p:nvPr/>
          </p:nvSpPr>
          <p:spPr bwMode="auto">
            <a:xfrm>
              <a:off x="4562" y="2516"/>
              <a:ext cx="27" cy="1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ctr" eaLnBrk="0" hangingPunct="0"/>
              <a:r>
                <a:rPr lang="ru-RU" sz="1200">
                  <a:solidFill>
                    <a:srgbClr val="000000"/>
                  </a:solidFill>
                </a:rPr>
                <a:t> </a:t>
              </a:r>
              <a:endParaRPr lang="ru-RU" sz="2400">
                <a:latin typeface="Times New Roman" pitchFamily="18" charset="0"/>
              </a:endParaRPr>
            </a:p>
          </p:txBody>
        </p:sp>
        <p:sp>
          <p:nvSpPr>
            <p:cNvPr id="89517" name="Rectangle 429"/>
            <p:cNvSpPr>
              <a:spLocks noChangeArrowheads="1"/>
            </p:cNvSpPr>
            <p:nvPr/>
          </p:nvSpPr>
          <p:spPr bwMode="auto">
            <a:xfrm>
              <a:off x="2699" y="2622"/>
              <a:ext cx="808" cy="1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ctr" eaLnBrk="0" hangingPunct="0"/>
              <a:r>
                <a:rPr lang="ru-RU" sz="1200">
                  <a:solidFill>
                    <a:srgbClr val="000000"/>
                  </a:solidFill>
                </a:rPr>
                <a:t>  into edge bubbles</a:t>
              </a:r>
              <a:endParaRPr lang="ru-RU" sz="2400">
                <a:latin typeface="Times New Roman" pitchFamily="18" charset="0"/>
              </a:endParaRPr>
            </a:p>
          </p:txBody>
        </p:sp>
        <p:sp>
          <p:nvSpPr>
            <p:cNvPr id="89518" name="Rectangle 430"/>
            <p:cNvSpPr>
              <a:spLocks noChangeArrowheads="1"/>
            </p:cNvSpPr>
            <p:nvPr/>
          </p:nvSpPr>
          <p:spPr bwMode="auto">
            <a:xfrm>
              <a:off x="3490" y="2622"/>
              <a:ext cx="27" cy="1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ctr" eaLnBrk="0" hangingPunct="0"/>
              <a:r>
                <a:rPr lang="ru-RU" sz="1200">
                  <a:solidFill>
                    <a:srgbClr val="000000"/>
                  </a:solidFill>
                </a:rPr>
                <a:t> </a:t>
              </a:r>
              <a:endParaRPr lang="ru-RU" sz="2400">
                <a:latin typeface="Times New Roman" pitchFamily="18" charset="0"/>
              </a:endParaRPr>
            </a:p>
          </p:txBody>
        </p:sp>
        <p:sp>
          <p:nvSpPr>
            <p:cNvPr id="89519" name="Rectangle 431"/>
            <p:cNvSpPr>
              <a:spLocks noChangeArrowheads="1"/>
            </p:cNvSpPr>
            <p:nvPr/>
          </p:nvSpPr>
          <p:spPr bwMode="auto">
            <a:xfrm>
              <a:off x="4814" y="2885"/>
              <a:ext cx="733" cy="310"/>
            </a:xfrm>
            <a:prstGeom prst="rect">
              <a:avLst/>
            </a:prstGeom>
            <a:solidFill>
              <a:srgbClr val="EAEAEA"/>
            </a:solidFill>
            <a:ln w="8001">
              <a:solidFill>
                <a:srgbClr val="808080"/>
              </a:solidFill>
              <a:miter lim="800000"/>
              <a:headEnd/>
              <a:tailEnd/>
            </a:ln>
          </p:spPr>
          <p:txBody>
            <a:bodyPr/>
            <a:lstStyle/>
            <a:p>
              <a:endParaRPr lang="de-DE"/>
            </a:p>
          </p:txBody>
        </p:sp>
        <p:sp>
          <p:nvSpPr>
            <p:cNvPr id="89520" name="Rectangle 432"/>
            <p:cNvSpPr>
              <a:spLocks noChangeArrowheads="1"/>
            </p:cNvSpPr>
            <p:nvPr/>
          </p:nvSpPr>
          <p:spPr bwMode="auto">
            <a:xfrm>
              <a:off x="4917" y="2913"/>
              <a:ext cx="592" cy="1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ctr" eaLnBrk="0" hangingPunct="0"/>
              <a:r>
                <a:rPr lang="ru-RU" sz="1200" b="1">
                  <a:solidFill>
                    <a:srgbClr val="000000"/>
                  </a:solidFill>
                </a:rPr>
                <a:t>Intergranular</a:t>
              </a:r>
              <a:endParaRPr lang="ru-RU" sz="2400">
                <a:latin typeface="Times New Roman" pitchFamily="18" charset="0"/>
              </a:endParaRPr>
            </a:p>
          </p:txBody>
        </p:sp>
        <p:sp>
          <p:nvSpPr>
            <p:cNvPr id="89521" name="Rectangle 433"/>
            <p:cNvSpPr>
              <a:spLocks noChangeArrowheads="1"/>
            </p:cNvSpPr>
            <p:nvPr/>
          </p:nvSpPr>
          <p:spPr bwMode="auto">
            <a:xfrm>
              <a:off x="5493" y="2913"/>
              <a:ext cx="27" cy="1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ctr" eaLnBrk="0" hangingPunct="0"/>
              <a:r>
                <a:rPr lang="ru-RU" sz="1200" b="1">
                  <a:solidFill>
                    <a:srgbClr val="000000"/>
                  </a:solidFill>
                </a:rPr>
                <a:t> </a:t>
              </a:r>
              <a:endParaRPr lang="ru-RU" sz="2400">
                <a:latin typeface="Times New Roman" pitchFamily="18" charset="0"/>
              </a:endParaRPr>
            </a:p>
          </p:txBody>
        </p:sp>
        <p:sp>
          <p:nvSpPr>
            <p:cNvPr id="89522" name="Rectangle 434"/>
            <p:cNvSpPr>
              <a:spLocks noChangeArrowheads="1"/>
            </p:cNvSpPr>
            <p:nvPr/>
          </p:nvSpPr>
          <p:spPr bwMode="auto">
            <a:xfrm>
              <a:off x="5098" y="3023"/>
              <a:ext cx="219" cy="1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ctr" eaLnBrk="0" hangingPunct="0"/>
              <a:r>
                <a:rPr lang="ru-RU" sz="1200" b="1">
                  <a:solidFill>
                    <a:srgbClr val="000000"/>
                  </a:solidFill>
                </a:rPr>
                <a:t>zone</a:t>
              </a:r>
              <a:endParaRPr lang="ru-RU" sz="2400">
                <a:latin typeface="Times New Roman" pitchFamily="18" charset="0"/>
              </a:endParaRPr>
            </a:p>
          </p:txBody>
        </p:sp>
        <p:sp>
          <p:nvSpPr>
            <p:cNvPr id="89523" name="Rectangle 435"/>
            <p:cNvSpPr>
              <a:spLocks noChangeArrowheads="1"/>
            </p:cNvSpPr>
            <p:nvPr/>
          </p:nvSpPr>
          <p:spPr bwMode="auto">
            <a:xfrm>
              <a:off x="5310" y="3023"/>
              <a:ext cx="27" cy="1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ctr" eaLnBrk="0" hangingPunct="0"/>
              <a:r>
                <a:rPr lang="ru-RU" sz="1200" b="1">
                  <a:solidFill>
                    <a:srgbClr val="000000"/>
                  </a:solidFill>
                </a:rPr>
                <a:t> </a:t>
              </a:r>
              <a:endParaRPr lang="ru-RU" sz="2400">
                <a:latin typeface="Times New Roman" pitchFamily="18" charset="0"/>
              </a:endParaRPr>
            </a:p>
          </p:txBody>
        </p:sp>
        <p:sp>
          <p:nvSpPr>
            <p:cNvPr id="89524" name="Rectangle 436"/>
            <p:cNvSpPr>
              <a:spLocks noChangeArrowheads="1"/>
            </p:cNvSpPr>
            <p:nvPr/>
          </p:nvSpPr>
          <p:spPr bwMode="auto">
            <a:xfrm>
              <a:off x="2624" y="2833"/>
              <a:ext cx="2070" cy="517"/>
            </a:xfrm>
            <a:prstGeom prst="rect">
              <a:avLst/>
            </a:prstGeom>
            <a:solidFill>
              <a:srgbClr val="EAEAEA"/>
            </a:solidFill>
            <a:ln w="8001">
              <a:solidFill>
                <a:srgbClr val="808080"/>
              </a:solidFill>
              <a:miter lim="800000"/>
              <a:headEnd/>
              <a:tailEnd/>
            </a:ln>
          </p:spPr>
          <p:txBody>
            <a:bodyPr/>
            <a:lstStyle/>
            <a:p>
              <a:endParaRPr lang="de-DE"/>
            </a:p>
          </p:txBody>
        </p:sp>
        <p:sp>
          <p:nvSpPr>
            <p:cNvPr id="89525" name="Rectangle 437"/>
            <p:cNvSpPr>
              <a:spLocks noChangeArrowheads="1"/>
            </p:cNvSpPr>
            <p:nvPr/>
          </p:nvSpPr>
          <p:spPr bwMode="auto">
            <a:xfrm>
              <a:off x="2706" y="2862"/>
              <a:ext cx="631" cy="1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ctr" eaLnBrk="0" hangingPunct="0"/>
              <a:r>
                <a:rPr lang="ru-RU" sz="1200" b="1">
                  <a:solidFill>
                    <a:srgbClr val="000000"/>
                  </a:solidFill>
                </a:rPr>
                <a:t>Edge bubbles</a:t>
              </a:r>
              <a:endParaRPr lang="ru-RU" sz="2400">
                <a:latin typeface="Times New Roman" pitchFamily="18" charset="0"/>
              </a:endParaRPr>
            </a:p>
          </p:txBody>
        </p:sp>
        <p:sp>
          <p:nvSpPr>
            <p:cNvPr id="89526" name="Rectangle 438"/>
            <p:cNvSpPr>
              <a:spLocks noChangeArrowheads="1"/>
            </p:cNvSpPr>
            <p:nvPr/>
          </p:nvSpPr>
          <p:spPr bwMode="auto">
            <a:xfrm>
              <a:off x="3320" y="2862"/>
              <a:ext cx="27" cy="1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ctr" eaLnBrk="0" hangingPunct="0"/>
              <a:r>
                <a:rPr lang="ru-RU" sz="1200" b="1">
                  <a:solidFill>
                    <a:srgbClr val="000000"/>
                  </a:solidFill>
                </a:rPr>
                <a:t> </a:t>
              </a:r>
              <a:endParaRPr lang="ru-RU" sz="2400">
                <a:latin typeface="Times New Roman" pitchFamily="18" charset="0"/>
              </a:endParaRPr>
            </a:p>
          </p:txBody>
        </p:sp>
        <p:sp>
          <p:nvSpPr>
            <p:cNvPr id="89527" name="Rectangle 439"/>
            <p:cNvSpPr>
              <a:spLocks noChangeArrowheads="1"/>
            </p:cNvSpPr>
            <p:nvPr/>
          </p:nvSpPr>
          <p:spPr bwMode="auto">
            <a:xfrm>
              <a:off x="2700" y="2973"/>
              <a:ext cx="32" cy="1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ctr" eaLnBrk="0" hangingPunct="0"/>
              <a:r>
                <a:rPr lang="ru-RU" sz="1200">
                  <a:solidFill>
                    <a:srgbClr val="000000"/>
                  </a:solidFill>
                </a:rPr>
                <a:t>-</a:t>
              </a:r>
              <a:endParaRPr lang="ru-RU" sz="2400">
                <a:latin typeface="Times New Roman" pitchFamily="18" charset="0"/>
              </a:endParaRPr>
            </a:p>
          </p:txBody>
        </p:sp>
        <p:sp>
          <p:nvSpPr>
            <p:cNvPr id="89528" name="Rectangle 440"/>
            <p:cNvSpPr>
              <a:spLocks noChangeArrowheads="1"/>
            </p:cNvSpPr>
            <p:nvPr/>
          </p:nvSpPr>
          <p:spPr bwMode="auto">
            <a:xfrm>
              <a:off x="2740" y="2973"/>
              <a:ext cx="1079" cy="1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ctr" eaLnBrk="0" hangingPunct="0"/>
              <a:r>
                <a:rPr lang="ru-RU" sz="1200">
                  <a:solidFill>
                    <a:srgbClr val="000000"/>
                  </a:solidFill>
                </a:rPr>
                <a:t> supplied by face bubbles</a:t>
              </a:r>
              <a:endParaRPr lang="ru-RU" sz="2400">
                <a:latin typeface="Times New Roman" pitchFamily="18" charset="0"/>
              </a:endParaRPr>
            </a:p>
          </p:txBody>
        </p:sp>
        <p:sp>
          <p:nvSpPr>
            <p:cNvPr id="89529" name="Rectangle 441"/>
            <p:cNvSpPr>
              <a:spLocks noChangeArrowheads="1"/>
            </p:cNvSpPr>
            <p:nvPr/>
          </p:nvSpPr>
          <p:spPr bwMode="auto">
            <a:xfrm>
              <a:off x="3797" y="2973"/>
              <a:ext cx="27" cy="1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ctr" eaLnBrk="0" hangingPunct="0"/>
              <a:r>
                <a:rPr lang="ru-RU" sz="1200">
                  <a:solidFill>
                    <a:srgbClr val="000000"/>
                  </a:solidFill>
                </a:rPr>
                <a:t> </a:t>
              </a:r>
              <a:endParaRPr lang="ru-RU" sz="2400">
                <a:latin typeface="Times New Roman" pitchFamily="18" charset="0"/>
              </a:endParaRPr>
            </a:p>
          </p:txBody>
        </p:sp>
        <p:sp>
          <p:nvSpPr>
            <p:cNvPr id="89530" name="Rectangle 442"/>
            <p:cNvSpPr>
              <a:spLocks noChangeArrowheads="1"/>
            </p:cNvSpPr>
            <p:nvPr/>
          </p:nvSpPr>
          <p:spPr bwMode="auto">
            <a:xfrm>
              <a:off x="2700" y="3079"/>
              <a:ext cx="32" cy="1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ctr" eaLnBrk="0" hangingPunct="0"/>
              <a:r>
                <a:rPr lang="ru-RU" sz="1200">
                  <a:solidFill>
                    <a:srgbClr val="000000"/>
                  </a:solidFill>
                </a:rPr>
                <a:t>-</a:t>
              </a:r>
              <a:endParaRPr lang="ru-RU" sz="2400">
                <a:latin typeface="Times New Roman" pitchFamily="18" charset="0"/>
              </a:endParaRPr>
            </a:p>
          </p:txBody>
        </p:sp>
        <p:sp>
          <p:nvSpPr>
            <p:cNvPr id="89531" name="Rectangle 443"/>
            <p:cNvSpPr>
              <a:spLocks noChangeArrowheads="1"/>
            </p:cNvSpPr>
            <p:nvPr/>
          </p:nvSpPr>
          <p:spPr bwMode="auto">
            <a:xfrm>
              <a:off x="2744" y="3079"/>
              <a:ext cx="1366" cy="1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ctr" eaLnBrk="0" hangingPunct="0"/>
              <a:r>
                <a:rPr lang="ru-RU" sz="1200">
                  <a:solidFill>
                    <a:srgbClr val="000000"/>
                  </a:solidFill>
                </a:rPr>
                <a:t> swelling until a critical threshold</a:t>
              </a:r>
              <a:endParaRPr lang="ru-RU" sz="2400">
                <a:latin typeface="Times New Roman" pitchFamily="18" charset="0"/>
              </a:endParaRPr>
            </a:p>
          </p:txBody>
        </p:sp>
        <p:sp>
          <p:nvSpPr>
            <p:cNvPr id="89532" name="Rectangle 444"/>
            <p:cNvSpPr>
              <a:spLocks noChangeArrowheads="1"/>
            </p:cNvSpPr>
            <p:nvPr/>
          </p:nvSpPr>
          <p:spPr bwMode="auto">
            <a:xfrm>
              <a:off x="4080" y="3079"/>
              <a:ext cx="27" cy="1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ctr" eaLnBrk="0" hangingPunct="0"/>
              <a:r>
                <a:rPr lang="ru-RU" sz="1200">
                  <a:solidFill>
                    <a:srgbClr val="000000"/>
                  </a:solidFill>
                </a:rPr>
                <a:t> </a:t>
              </a:r>
              <a:endParaRPr lang="ru-RU" sz="2400">
                <a:latin typeface="Times New Roman" pitchFamily="18" charset="0"/>
              </a:endParaRPr>
            </a:p>
          </p:txBody>
        </p:sp>
        <p:sp>
          <p:nvSpPr>
            <p:cNvPr id="89533" name="Rectangle 445"/>
            <p:cNvSpPr>
              <a:spLocks noChangeArrowheads="1"/>
            </p:cNvSpPr>
            <p:nvPr/>
          </p:nvSpPr>
          <p:spPr bwMode="auto">
            <a:xfrm>
              <a:off x="2700" y="3186"/>
              <a:ext cx="32" cy="1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ctr" eaLnBrk="0" hangingPunct="0"/>
              <a:r>
                <a:rPr lang="ru-RU" sz="1200">
                  <a:solidFill>
                    <a:srgbClr val="000000"/>
                  </a:solidFill>
                </a:rPr>
                <a:t>-</a:t>
              </a:r>
              <a:endParaRPr lang="ru-RU" sz="2400">
                <a:latin typeface="Times New Roman" pitchFamily="18" charset="0"/>
              </a:endParaRPr>
            </a:p>
          </p:txBody>
        </p:sp>
        <p:sp>
          <p:nvSpPr>
            <p:cNvPr id="89534" name="Rectangle 446"/>
            <p:cNvSpPr>
              <a:spLocks noChangeArrowheads="1"/>
            </p:cNvSpPr>
            <p:nvPr/>
          </p:nvSpPr>
          <p:spPr bwMode="auto">
            <a:xfrm>
              <a:off x="2742" y="3186"/>
              <a:ext cx="1196" cy="1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ctr" eaLnBrk="0" hangingPunct="0"/>
              <a:r>
                <a:rPr lang="ru-RU" sz="1200">
                  <a:solidFill>
                    <a:srgbClr val="000000"/>
                  </a:solidFill>
                </a:rPr>
                <a:t> release into open porosities</a:t>
              </a:r>
              <a:endParaRPr lang="ru-RU" sz="2400">
                <a:latin typeface="Times New Roman" pitchFamily="18" charset="0"/>
              </a:endParaRPr>
            </a:p>
          </p:txBody>
        </p:sp>
        <p:sp>
          <p:nvSpPr>
            <p:cNvPr id="89535" name="Rectangle 447"/>
            <p:cNvSpPr>
              <a:spLocks noChangeArrowheads="1"/>
            </p:cNvSpPr>
            <p:nvPr/>
          </p:nvSpPr>
          <p:spPr bwMode="auto">
            <a:xfrm>
              <a:off x="3906" y="3206"/>
              <a:ext cx="18" cy="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ctr" eaLnBrk="0" hangingPunct="0"/>
              <a:r>
                <a:rPr lang="ru-RU" sz="900">
                  <a:solidFill>
                    <a:srgbClr val="000000"/>
                  </a:solidFill>
                  <a:latin typeface="Times New Roman" pitchFamily="18" charset="0"/>
                </a:rPr>
                <a:t> </a:t>
              </a:r>
              <a:endParaRPr lang="ru-RU" sz="2400">
                <a:latin typeface="Times New Roman" pitchFamily="18" charset="0"/>
              </a:endParaRPr>
            </a:p>
          </p:txBody>
        </p:sp>
        <p:sp>
          <p:nvSpPr>
            <p:cNvPr id="89536" name="Rectangle 448"/>
            <p:cNvSpPr>
              <a:spLocks noChangeArrowheads="1"/>
            </p:cNvSpPr>
            <p:nvPr/>
          </p:nvSpPr>
          <p:spPr bwMode="auto">
            <a:xfrm>
              <a:off x="4866" y="1284"/>
              <a:ext cx="733" cy="311"/>
            </a:xfrm>
            <a:prstGeom prst="rect">
              <a:avLst/>
            </a:prstGeom>
            <a:solidFill>
              <a:srgbClr val="FFFFCC"/>
            </a:solidFill>
            <a:ln w="8001">
              <a:solidFill>
                <a:srgbClr val="990033"/>
              </a:solidFill>
              <a:miter lim="800000"/>
              <a:headEnd/>
              <a:tailEnd/>
            </a:ln>
          </p:spPr>
          <p:txBody>
            <a:bodyPr/>
            <a:lstStyle/>
            <a:p>
              <a:endParaRPr lang="de-DE"/>
            </a:p>
          </p:txBody>
        </p:sp>
        <p:sp>
          <p:nvSpPr>
            <p:cNvPr id="89537" name="Rectangle 449"/>
            <p:cNvSpPr>
              <a:spLocks noChangeArrowheads="1"/>
            </p:cNvSpPr>
            <p:nvPr/>
          </p:nvSpPr>
          <p:spPr bwMode="auto">
            <a:xfrm>
              <a:off x="4969" y="1312"/>
              <a:ext cx="592" cy="1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ctr" eaLnBrk="0" hangingPunct="0"/>
              <a:r>
                <a:rPr lang="ru-RU" sz="1200" b="1">
                  <a:solidFill>
                    <a:srgbClr val="000000"/>
                  </a:solidFill>
                </a:rPr>
                <a:t>Intragranular</a:t>
              </a:r>
              <a:endParaRPr lang="ru-RU" sz="2400">
                <a:latin typeface="Times New Roman" pitchFamily="18" charset="0"/>
              </a:endParaRPr>
            </a:p>
          </p:txBody>
        </p:sp>
        <p:sp>
          <p:nvSpPr>
            <p:cNvPr id="89538" name="Rectangle 450"/>
            <p:cNvSpPr>
              <a:spLocks noChangeArrowheads="1"/>
            </p:cNvSpPr>
            <p:nvPr/>
          </p:nvSpPr>
          <p:spPr bwMode="auto">
            <a:xfrm>
              <a:off x="5546" y="1312"/>
              <a:ext cx="27" cy="1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ctr" eaLnBrk="0" hangingPunct="0"/>
              <a:r>
                <a:rPr lang="ru-RU" sz="1200" b="1">
                  <a:solidFill>
                    <a:srgbClr val="000000"/>
                  </a:solidFill>
                </a:rPr>
                <a:t> </a:t>
              </a:r>
              <a:endParaRPr lang="ru-RU" sz="2400">
                <a:latin typeface="Times New Roman" pitchFamily="18" charset="0"/>
              </a:endParaRPr>
            </a:p>
          </p:txBody>
        </p:sp>
        <p:sp>
          <p:nvSpPr>
            <p:cNvPr id="89539" name="Rectangle 451"/>
            <p:cNvSpPr>
              <a:spLocks noChangeArrowheads="1"/>
            </p:cNvSpPr>
            <p:nvPr/>
          </p:nvSpPr>
          <p:spPr bwMode="auto">
            <a:xfrm>
              <a:off x="5150" y="1423"/>
              <a:ext cx="219" cy="1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ctr" eaLnBrk="0" hangingPunct="0"/>
              <a:r>
                <a:rPr lang="ru-RU" sz="1200" b="1">
                  <a:solidFill>
                    <a:srgbClr val="000000"/>
                  </a:solidFill>
                </a:rPr>
                <a:t>zone</a:t>
              </a:r>
              <a:endParaRPr lang="ru-RU" sz="2400">
                <a:latin typeface="Times New Roman" pitchFamily="18" charset="0"/>
              </a:endParaRPr>
            </a:p>
          </p:txBody>
        </p:sp>
        <p:sp>
          <p:nvSpPr>
            <p:cNvPr id="89540" name="Rectangle 452"/>
            <p:cNvSpPr>
              <a:spLocks noChangeArrowheads="1"/>
            </p:cNvSpPr>
            <p:nvPr/>
          </p:nvSpPr>
          <p:spPr bwMode="auto">
            <a:xfrm>
              <a:off x="5363" y="1423"/>
              <a:ext cx="27" cy="1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ctr" eaLnBrk="0" hangingPunct="0"/>
              <a:r>
                <a:rPr lang="ru-RU" sz="1200" b="1">
                  <a:solidFill>
                    <a:srgbClr val="000000"/>
                  </a:solidFill>
                </a:rPr>
                <a:t> </a:t>
              </a:r>
              <a:endParaRPr lang="ru-RU" sz="2400">
                <a:latin typeface="Times New Roman" pitchFamily="18" charset="0"/>
              </a:endParaRPr>
            </a:p>
          </p:txBody>
        </p:sp>
        <p:sp>
          <p:nvSpPr>
            <p:cNvPr id="89541" name="Freeform 453"/>
            <p:cNvSpPr>
              <a:spLocks/>
            </p:cNvSpPr>
            <p:nvPr/>
          </p:nvSpPr>
          <p:spPr bwMode="auto">
            <a:xfrm>
              <a:off x="4761" y="934"/>
              <a:ext cx="105" cy="981"/>
            </a:xfrm>
            <a:custGeom>
              <a:avLst/>
              <a:gdLst>
                <a:gd name="T0" fmla="*/ 0 w 209"/>
                <a:gd name="T1" fmla="*/ 0 h 1962"/>
                <a:gd name="T2" fmla="*/ 21 w 209"/>
                <a:gd name="T3" fmla="*/ 3 h 1962"/>
                <a:gd name="T4" fmla="*/ 42 w 209"/>
                <a:gd name="T5" fmla="*/ 13 h 1962"/>
                <a:gd name="T6" fmla="*/ 59 w 209"/>
                <a:gd name="T7" fmla="*/ 25 h 1962"/>
                <a:gd name="T8" fmla="*/ 75 w 209"/>
                <a:gd name="T9" fmla="*/ 48 h 1962"/>
                <a:gd name="T10" fmla="*/ 87 w 209"/>
                <a:gd name="T11" fmla="*/ 70 h 1962"/>
                <a:gd name="T12" fmla="*/ 96 w 209"/>
                <a:gd name="T13" fmla="*/ 98 h 1962"/>
                <a:gd name="T14" fmla="*/ 103 w 209"/>
                <a:gd name="T15" fmla="*/ 130 h 1962"/>
                <a:gd name="T16" fmla="*/ 105 w 209"/>
                <a:gd name="T17" fmla="*/ 163 h 1962"/>
                <a:gd name="T18" fmla="*/ 105 w 209"/>
                <a:gd name="T19" fmla="*/ 817 h 1962"/>
                <a:gd name="T20" fmla="*/ 106 w 209"/>
                <a:gd name="T21" fmla="*/ 850 h 1962"/>
                <a:gd name="T22" fmla="*/ 113 w 209"/>
                <a:gd name="T23" fmla="*/ 877 h 1962"/>
                <a:gd name="T24" fmla="*/ 122 w 209"/>
                <a:gd name="T25" fmla="*/ 908 h 1962"/>
                <a:gd name="T26" fmla="*/ 136 w 209"/>
                <a:gd name="T27" fmla="*/ 931 h 1962"/>
                <a:gd name="T28" fmla="*/ 152 w 209"/>
                <a:gd name="T29" fmla="*/ 950 h 1962"/>
                <a:gd name="T30" fmla="*/ 167 w 209"/>
                <a:gd name="T31" fmla="*/ 967 h 1962"/>
                <a:gd name="T32" fmla="*/ 188 w 209"/>
                <a:gd name="T33" fmla="*/ 977 h 1962"/>
                <a:gd name="T34" fmla="*/ 209 w 209"/>
                <a:gd name="T35" fmla="*/ 981 h 1962"/>
                <a:gd name="T36" fmla="*/ 188 w 209"/>
                <a:gd name="T37" fmla="*/ 982 h 1962"/>
                <a:gd name="T38" fmla="*/ 167 w 209"/>
                <a:gd name="T39" fmla="*/ 993 h 1962"/>
                <a:gd name="T40" fmla="*/ 152 w 209"/>
                <a:gd name="T41" fmla="*/ 1007 h 1962"/>
                <a:gd name="T42" fmla="*/ 136 w 209"/>
                <a:gd name="T43" fmla="*/ 1029 h 1962"/>
                <a:gd name="T44" fmla="*/ 122 w 209"/>
                <a:gd name="T45" fmla="*/ 1051 h 1962"/>
                <a:gd name="T46" fmla="*/ 113 w 209"/>
                <a:gd name="T47" fmla="*/ 1077 h 1962"/>
                <a:gd name="T48" fmla="*/ 106 w 209"/>
                <a:gd name="T49" fmla="*/ 1112 h 1962"/>
                <a:gd name="T50" fmla="*/ 105 w 209"/>
                <a:gd name="T51" fmla="*/ 1144 h 1962"/>
                <a:gd name="T52" fmla="*/ 105 w 209"/>
                <a:gd name="T53" fmla="*/ 1797 h 1962"/>
                <a:gd name="T54" fmla="*/ 103 w 209"/>
                <a:gd name="T55" fmla="*/ 1829 h 1962"/>
                <a:gd name="T56" fmla="*/ 96 w 209"/>
                <a:gd name="T57" fmla="*/ 1859 h 1962"/>
                <a:gd name="T58" fmla="*/ 87 w 209"/>
                <a:gd name="T59" fmla="*/ 1890 h 1962"/>
                <a:gd name="T60" fmla="*/ 75 w 209"/>
                <a:gd name="T61" fmla="*/ 1912 h 1962"/>
                <a:gd name="T62" fmla="*/ 59 w 209"/>
                <a:gd name="T63" fmla="*/ 1931 h 1962"/>
                <a:gd name="T64" fmla="*/ 42 w 209"/>
                <a:gd name="T65" fmla="*/ 1946 h 1962"/>
                <a:gd name="T66" fmla="*/ 21 w 209"/>
                <a:gd name="T67" fmla="*/ 1957 h 1962"/>
                <a:gd name="T68" fmla="*/ 0 w 209"/>
                <a:gd name="T69" fmla="*/ 1962 h 19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209" h="1962">
                  <a:moveTo>
                    <a:pt x="0" y="0"/>
                  </a:moveTo>
                  <a:lnTo>
                    <a:pt x="21" y="3"/>
                  </a:lnTo>
                  <a:lnTo>
                    <a:pt x="42" y="13"/>
                  </a:lnTo>
                  <a:lnTo>
                    <a:pt x="59" y="25"/>
                  </a:lnTo>
                  <a:lnTo>
                    <a:pt x="75" y="48"/>
                  </a:lnTo>
                  <a:lnTo>
                    <a:pt x="87" y="70"/>
                  </a:lnTo>
                  <a:lnTo>
                    <a:pt x="96" y="98"/>
                  </a:lnTo>
                  <a:lnTo>
                    <a:pt x="103" y="130"/>
                  </a:lnTo>
                  <a:lnTo>
                    <a:pt x="105" y="163"/>
                  </a:lnTo>
                  <a:lnTo>
                    <a:pt x="105" y="817"/>
                  </a:lnTo>
                  <a:lnTo>
                    <a:pt x="106" y="850"/>
                  </a:lnTo>
                  <a:lnTo>
                    <a:pt x="113" y="877"/>
                  </a:lnTo>
                  <a:lnTo>
                    <a:pt x="122" y="908"/>
                  </a:lnTo>
                  <a:lnTo>
                    <a:pt x="136" y="931"/>
                  </a:lnTo>
                  <a:lnTo>
                    <a:pt x="152" y="950"/>
                  </a:lnTo>
                  <a:lnTo>
                    <a:pt x="167" y="967"/>
                  </a:lnTo>
                  <a:lnTo>
                    <a:pt x="188" y="977"/>
                  </a:lnTo>
                  <a:lnTo>
                    <a:pt x="209" y="981"/>
                  </a:lnTo>
                  <a:lnTo>
                    <a:pt x="188" y="982"/>
                  </a:lnTo>
                  <a:lnTo>
                    <a:pt x="167" y="993"/>
                  </a:lnTo>
                  <a:lnTo>
                    <a:pt x="152" y="1007"/>
                  </a:lnTo>
                  <a:lnTo>
                    <a:pt x="136" y="1029"/>
                  </a:lnTo>
                  <a:lnTo>
                    <a:pt x="122" y="1051"/>
                  </a:lnTo>
                  <a:lnTo>
                    <a:pt x="113" y="1077"/>
                  </a:lnTo>
                  <a:lnTo>
                    <a:pt x="106" y="1112"/>
                  </a:lnTo>
                  <a:lnTo>
                    <a:pt x="105" y="1144"/>
                  </a:lnTo>
                  <a:lnTo>
                    <a:pt x="105" y="1797"/>
                  </a:lnTo>
                  <a:lnTo>
                    <a:pt x="103" y="1829"/>
                  </a:lnTo>
                  <a:lnTo>
                    <a:pt x="96" y="1859"/>
                  </a:lnTo>
                  <a:lnTo>
                    <a:pt x="87" y="1890"/>
                  </a:lnTo>
                  <a:lnTo>
                    <a:pt x="75" y="1912"/>
                  </a:lnTo>
                  <a:lnTo>
                    <a:pt x="59" y="1931"/>
                  </a:lnTo>
                  <a:lnTo>
                    <a:pt x="42" y="1946"/>
                  </a:lnTo>
                  <a:lnTo>
                    <a:pt x="21" y="1957"/>
                  </a:lnTo>
                  <a:lnTo>
                    <a:pt x="0" y="1962"/>
                  </a:lnTo>
                </a:path>
              </a:pathLst>
            </a:custGeom>
            <a:noFill/>
            <a:ln w="7938">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de-DE"/>
            </a:p>
          </p:txBody>
        </p:sp>
        <p:sp>
          <p:nvSpPr>
            <p:cNvPr id="89542" name="Rectangle 454"/>
            <p:cNvSpPr>
              <a:spLocks noChangeArrowheads="1"/>
            </p:cNvSpPr>
            <p:nvPr/>
          </p:nvSpPr>
          <p:spPr bwMode="auto">
            <a:xfrm>
              <a:off x="2302" y="3412"/>
              <a:ext cx="2416" cy="621"/>
            </a:xfrm>
            <a:prstGeom prst="rect">
              <a:avLst/>
            </a:prstGeom>
            <a:solidFill>
              <a:srgbClr val="EAEAEA"/>
            </a:solidFill>
            <a:ln w="8001">
              <a:solidFill>
                <a:srgbClr val="808080"/>
              </a:solidFill>
              <a:miter lim="800000"/>
              <a:headEnd/>
              <a:tailEnd/>
            </a:ln>
          </p:spPr>
          <p:txBody>
            <a:bodyPr/>
            <a:lstStyle/>
            <a:p>
              <a:endParaRPr lang="de-DE"/>
            </a:p>
          </p:txBody>
        </p:sp>
        <p:sp>
          <p:nvSpPr>
            <p:cNvPr id="89543" name="Rectangle 455"/>
            <p:cNvSpPr>
              <a:spLocks noChangeArrowheads="1"/>
            </p:cNvSpPr>
            <p:nvPr/>
          </p:nvSpPr>
          <p:spPr bwMode="auto">
            <a:xfrm>
              <a:off x="2385" y="3441"/>
              <a:ext cx="543" cy="1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ctr" eaLnBrk="0" hangingPunct="0"/>
              <a:r>
                <a:rPr lang="ru-RU" sz="1200" b="1">
                  <a:solidFill>
                    <a:srgbClr val="000000"/>
                  </a:solidFill>
                </a:rPr>
                <a:t>Precipitates</a:t>
              </a:r>
              <a:endParaRPr lang="ru-RU" sz="2400">
                <a:latin typeface="Times New Roman" pitchFamily="18" charset="0"/>
              </a:endParaRPr>
            </a:p>
          </p:txBody>
        </p:sp>
        <p:sp>
          <p:nvSpPr>
            <p:cNvPr id="89544" name="Rectangle 456"/>
            <p:cNvSpPr>
              <a:spLocks noChangeArrowheads="1"/>
            </p:cNvSpPr>
            <p:nvPr/>
          </p:nvSpPr>
          <p:spPr bwMode="auto">
            <a:xfrm>
              <a:off x="2915" y="3441"/>
              <a:ext cx="27" cy="1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ctr" eaLnBrk="0" hangingPunct="0"/>
              <a:r>
                <a:rPr lang="ru-RU" sz="1200" b="1">
                  <a:solidFill>
                    <a:srgbClr val="000000"/>
                  </a:solidFill>
                </a:rPr>
                <a:t> </a:t>
              </a:r>
              <a:endParaRPr lang="ru-RU" sz="2400">
                <a:latin typeface="Times New Roman" pitchFamily="18" charset="0"/>
              </a:endParaRPr>
            </a:p>
          </p:txBody>
        </p:sp>
        <p:sp>
          <p:nvSpPr>
            <p:cNvPr id="89545" name="Rectangle 457"/>
            <p:cNvSpPr>
              <a:spLocks noChangeArrowheads="1"/>
            </p:cNvSpPr>
            <p:nvPr/>
          </p:nvSpPr>
          <p:spPr bwMode="auto">
            <a:xfrm>
              <a:off x="2378" y="3551"/>
              <a:ext cx="32" cy="1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ctr" eaLnBrk="0" hangingPunct="0"/>
              <a:r>
                <a:rPr lang="ru-RU" sz="1200">
                  <a:solidFill>
                    <a:srgbClr val="000000"/>
                  </a:solidFill>
                </a:rPr>
                <a:t>-</a:t>
              </a:r>
              <a:endParaRPr lang="ru-RU" sz="2400">
                <a:latin typeface="Times New Roman" pitchFamily="18" charset="0"/>
              </a:endParaRPr>
            </a:p>
          </p:txBody>
        </p:sp>
        <p:sp>
          <p:nvSpPr>
            <p:cNvPr id="89546" name="Rectangle 458"/>
            <p:cNvSpPr>
              <a:spLocks noChangeArrowheads="1"/>
            </p:cNvSpPr>
            <p:nvPr/>
          </p:nvSpPr>
          <p:spPr bwMode="auto">
            <a:xfrm>
              <a:off x="2421" y="3551"/>
              <a:ext cx="1527" cy="1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ctr" eaLnBrk="0" hangingPunct="0"/>
              <a:r>
                <a:rPr lang="ru-RU" sz="1200">
                  <a:solidFill>
                    <a:srgbClr val="000000"/>
                  </a:solidFill>
                </a:rPr>
                <a:t> fed by intragranular diffusion of non</a:t>
              </a:r>
              <a:endParaRPr lang="ru-RU" sz="2400">
                <a:latin typeface="Times New Roman" pitchFamily="18" charset="0"/>
              </a:endParaRPr>
            </a:p>
          </p:txBody>
        </p:sp>
        <p:sp>
          <p:nvSpPr>
            <p:cNvPr id="89547" name="Rectangle 459"/>
            <p:cNvSpPr>
              <a:spLocks noChangeArrowheads="1"/>
            </p:cNvSpPr>
            <p:nvPr/>
          </p:nvSpPr>
          <p:spPr bwMode="auto">
            <a:xfrm>
              <a:off x="3962" y="3551"/>
              <a:ext cx="32" cy="1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ctr" eaLnBrk="0" hangingPunct="0"/>
              <a:r>
                <a:rPr lang="ru-RU" sz="1200">
                  <a:solidFill>
                    <a:srgbClr val="000000"/>
                  </a:solidFill>
                </a:rPr>
                <a:t>-</a:t>
              </a:r>
              <a:endParaRPr lang="ru-RU" sz="2400">
                <a:latin typeface="Times New Roman" pitchFamily="18" charset="0"/>
              </a:endParaRPr>
            </a:p>
          </p:txBody>
        </p:sp>
        <p:sp>
          <p:nvSpPr>
            <p:cNvPr id="89548" name="Rectangle 460"/>
            <p:cNvSpPr>
              <a:spLocks noChangeArrowheads="1"/>
            </p:cNvSpPr>
            <p:nvPr/>
          </p:nvSpPr>
          <p:spPr bwMode="auto">
            <a:xfrm>
              <a:off x="3996" y="3551"/>
              <a:ext cx="352" cy="1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ctr" eaLnBrk="0" hangingPunct="0"/>
              <a:r>
                <a:rPr lang="ru-RU" sz="1200">
                  <a:solidFill>
                    <a:srgbClr val="000000"/>
                  </a:solidFill>
                </a:rPr>
                <a:t>gas FPs</a:t>
              </a:r>
              <a:endParaRPr lang="ru-RU" sz="2400">
                <a:latin typeface="Times New Roman" pitchFamily="18" charset="0"/>
              </a:endParaRPr>
            </a:p>
          </p:txBody>
        </p:sp>
        <p:sp>
          <p:nvSpPr>
            <p:cNvPr id="89549" name="Rectangle 461"/>
            <p:cNvSpPr>
              <a:spLocks noChangeArrowheads="1"/>
            </p:cNvSpPr>
            <p:nvPr/>
          </p:nvSpPr>
          <p:spPr bwMode="auto">
            <a:xfrm>
              <a:off x="4295" y="3551"/>
              <a:ext cx="27" cy="1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ctr" eaLnBrk="0" hangingPunct="0"/>
              <a:r>
                <a:rPr lang="ru-RU" sz="1200">
                  <a:solidFill>
                    <a:srgbClr val="000000"/>
                  </a:solidFill>
                </a:rPr>
                <a:t> </a:t>
              </a:r>
              <a:endParaRPr lang="ru-RU" sz="2400">
                <a:latin typeface="Times New Roman" pitchFamily="18" charset="0"/>
              </a:endParaRPr>
            </a:p>
          </p:txBody>
        </p:sp>
        <p:sp>
          <p:nvSpPr>
            <p:cNvPr id="89550" name="Rectangle 462"/>
            <p:cNvSpPr>
              <a:spLocks noChangeArrowheads="1"/>
            </p:cNvSpPr>
            <p:nvPr/>
          </p:nvSpPr>
          <p:spPr bwMode="auto">
            <a:xfrm>
              <a:off x="2378" y="3658"/>
              <a:ext cx="32" cy="1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ctr" eaLnBrk="0" hangingPunct="0"/>
              <a:r>
                <a:rPr lang="ru-RU" sz="1200">
                  <a:solidFill>
                    <a:srgbClr val="000000"/>
                  </a:solidFill>
                </a:rPr>
                <a:t>-</a:t>
              </a:r>
              <a:endParaRPr lang="ru-RU" sz="2400">
                <a:latin typeface="Times New Roman" pitchFamily="18" charset="0"/>
              </a:endParaRPr>
            </a:p>
          </p:txBody>
        </p:sp>
        <p:sp>
          <p:nvSpPr>
            <p:cNvPr id="89551" name="Rectangle 463"/>
            <p:cNvSpPr>
              <a:spLocks noChangeArrowheads="1"/>
            </p:cNvSpPr>
            <p:nvPr/>
          </p:nvSpPr>
          <p:spPr bwMode="auto">
            <a:xfrm>
              <a:off x="2428" y="3658"/>
              <a:ext cx="2240" cy="1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ctr" eaLnBrk="0" hangingPunct="0"/>
              <a:r>
                <a:rPr lang="ru-RU" sz="1200">
                  <a:solidFill>
                    <a:srgbClr val="000000"/>
                  </a:solidFill>
                </a:rPr>
                <a:t> formation of 3 condensed phases at grain boundary:</a:t>
              </a:r>
              <a:endParaRPr lang="ru-RU" sz="2400">
                <a:latin typeface="Times New Roman" pitchFamily="18" charset="0"/>
              </a:endParaRPr>
            </a:p>
          </p:txBody>
        </p:sp>
        <p:sp>
          <p:nvSpPr>
            <p:cNvPr id="89552" name="Rectangle 464"/>
            <p:cNvSpPr>
              <a:spLocks noChangeArrowheads="1"/>
            </p:cNvSpPr>
            <p:nvPr/>
          </p:nvSpPr>
          <p:spPr bwMode="auto">
            <a:xfrm>
              <a:off x="4620" y="3658"/>
              <a:ext cx="27" cy="1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ctr" eaLnBrk="0" hangingPunct="0"/>
              <a:r>
                <a:rPr lang="ru-RU" sz="1200">
                  <a:solidFill>
                    <a:srgbClr val="000000"/>
                  </a:solidFill>
                </a:rPr>
                <a:t> </a:t>
              </a:r>
              <a:endParaRPr lang="ru-RU" sz="2400">
                <a:latin typeface="Times New Roman" pitchFamily="18" charset="0"/>
              </a:endParaRPr>
            </a:p>
          </p:txBody>
        </p:sp>
        <p:sp>
          <p:nvSpPr>
            <p:cNvPr id="89553" name="Rectangle 465"/>
            <p:cNvSpPr>
              <a:spLocks noChangeArrowheads="1"/>
            </p:cNvSpPr>
            <p:nvPr/>
          </p:nvSpPr>
          <p:spPr bwMode="auto">
            <a:xfrm>
              <a:off x="2380" y="3766"/>
              <a:ext cx="598" cy="1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ctr" eaLnBrk="0" hangingPunct="0"/>
              <a:r>
                <a:rPr lang="ru-RU" sz="1200">
                  <a:solidFill>
                    <a:srgbClr val="000000"/>
                  </a:solidFill>
                </a:rPr>
                <a:t>  ternary (e.g. </a:t>
              </a:r>
              <a:endParaRPr lang="ru-RU" sz="2400">
                <a:latin typeface="Times New Roman" pitchFamily="18" charset="0"/>
              </a:endParaRPr>
            </a:p>
          </p:txBody>
        </p:sp>
        <p:sp>
          <p:nvSpPr>
            <p:cNvPr id="89554" name="Rectangle 466"/>
            <p:cNvSpPr>
              <a:spLocks noChangeArrowheads="1"/>
            </p:cNvSpPr>
            <p:nvPr/>
          </p:nvSpPr>
          <p:spPr bwMode="auto">
            <a:xfrm>
              <a:off x="2967" y="3766"/>
              <a:ext cx="117" cy="1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ctr" eaLnBrk="0" hangingPunct="0"/>
              <a:r>
                <a:rPr lang="ru-RU" sz="1200" i="1">
                  <a:solidFill>
                    <a:srgbClr val="000000"/>
                  </a:solidFill>
                </a:rPr>
                <a:t>Cs</a:t>
              </a:r>
              <a:endParaRPr lang="ru-RU" sz="2400">
                <a:latin typeface="Times New Roman" pitchFamily="18" charset="0"/>
              </a:endParaRPr>
            </a:p>
          </p:txBody>
        </p:sp>
        <p:sp>
          <p:nvSpPr>
            <p:cNvPr id="89555" name="Rectangle 467"/>
            <p:cNvSpPr>
              <a:spLocks noChangeArrowheads="1"/>
            </p:cNvSpPr>
            <p:nvPr/>
          </p:nvSpPr>
          <p:spPr bwMode="auto">
            <a:xfrm>
              <a:off x="3074" y="3809"/>
              <a:ext cx="36" cy="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ctr" eaLnBrk="0" hangingPunct="0"/>
              <a:r>
                <a:rPr lang="ru-RU" sz="800" i="1">
                  <a:solidFill>
                    <a:srgbClr val="000000"/>
                  </a:solidFill>
                </a:rPr>
                <a:t>2</a:t>
              </a:r>
              <a:endParaRPr lang="ru-RU" sz="2400">
                <a:latin typeface="Times New Roman" pitchFamily="18" charset="0"/>
              </a:endParaRPr>
            </a:p>
          </p:txBody>
        </p:sp>
        <p:sp>
          <p:nvSpPr>
            <p:cNvPr id="89556" name="Rectangle 468"/>
            <p:cNvSpPr>
              <a:spLocks noChangeArrowheads="1"/>
            </p:cNvSpPr>
            <p:nvPr/>
          </p:nvSpPr>
          <p:spPr bwMode="auto">
            <a:xfrm>
              <a:off x="3116" y="3766"/>
              <a:ext cx="208" cy="1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ctr" eaLnBrk="0" hangingPunct="0"/>
              <a:r>
                <a:rPr lang="ru-RU" sz="1200" i="1">
                  <a:solidFill>
                    <a:srgbClr val="000000"/>
                  </a:solidFill>
                </a:rPr>
                <a:t>MoO</a:t>
              </a:r>
              <a:endParaRPr lang="ru-RU" sz="2400">
                <a:latin typeface="Times New Roman" pitchFamily="18" charset="0"/>
              </a:endParaRPr>
            </a:p>
          </p:txBody>
        </p:sp>
        <p:sp>
          <p:nvSpPr>
            <p:cNvPr id="89557" name="Rectangle 469"/>
            <p:cNvSpPr>
              <a:spLocks noChangeArrowheads="1"/>
            </p:cNvSpPr>
            <p:nvPr/>
          </p:nvSpPr>
          <p:spPr bwMode="auto">
            <a:xfrm>
              <a:off x="3314" y="3809"/>
              <a:ext cx="36" cy="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ctr" eaLnBrk="0" hangingPunct="0"/>
              <a:r>
                <a:rPr lang="ru-RU" sz="800" i="1">
                  <a:solidFill>
                    <a:srgbClr val="000000"/>
                  </a:solidFill>
                </a:rPr>
                <a:t>4</a:t>
              </a:r>
              <a:endParaRPr lang="ru-RU" sz="2400">
                <a:latin typeface="Times New Roman" pitchFamily="18" charset="0"/>
              </a:endParaRPr>
            </a:p>
          </p:txBody>
        </p:sp>
        <p:sp>
          <p:nvSpPr>
            <p:cNvPr id="89558" name="Rectangle 470"/>
            <p:cNvSpPr>
              <a:spLocks noChangeArrowheads="1"/>
            </p:cNvSpPr>
            <p:nvPr/>
          </p:nvSpPr>
          <p:spPr bwMode="auto">
            <a:xfrm>
              <a:off x="3355" y="3766"/>
              <a:ext cx="113" cy="1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ctr" eaLnBrk="0" hangingPunct="0"/>
              <a:r>
                <a:rPr lang="ru-RU" sz="1200">
                  <a:solidFill>
                    <a:srgbClr val="000000"/>
                  </a:solidFill>
                </a:rPr>
                <a:t> ), </a:t>
              </a:r>
              <a:endParaRPr lang="ru-RU" sz="2400">
                <a:latin typeface="Times New Roman" pitchFamily="18" charset="0"/>
              </a:endParaRPr>
            </a:p>
          </p:txBody>
        </p:sp>
        <p:sp>
          <p:nvSpPr>
            <p:cNvPr id="89559" name="Rectangle 471"/>
            <p:cNvSpPr>
              <a:spLocks noChangeArrowheads="1"/>
            </p:cNvSpPr>
            <p:nvPr/>
          </p:nvSpPr>
          <p:spPr bwMode="auto">
            <a:xfrm>
              <a:off x="3466" y="3766"/>
              <a:ext cx="144" cy="1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ctr" eaLnBrk="0" hangingPunct="0"/>
              <a:r>
                <a:rPr lang="ru-RU" sz="1200" i="1">
                  <a:solidFill>
                    <a:srgbClr val="000000"/>
                  </a:solidFill>
                </a:rPr>
                <a:t>CsI</a:t>
              </a:r>
              <a:endParaRPr lang="ru-RU" sz="2400">
                <a:latin typeface="Times New Roman" pitchFamily="18" charset="0"/>
              </a:endParaRPr>
            </a:p>
          </p:txBody>
        </p:sp>
        <p:sp>
          <p:nvSpPr>
            <p:cNvPr id="89560" name="Rectangle 472"/>
            <p:cNvSpPr>
              <a:spLocks noChangeArrowheads="1"/>
            </p:cNvSpPr>
            <p:nvPr/>
          </p:nvSpPr>
          <p:spPr bwMode="auto">
            <a:xfrm>
              <a:off x="3612" y="3766"/>
              <a:ext cx="501" cy="1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ctr" eaLnBrk="0" hangingPunct="0"/>
              <a:r>
                <a:rPr lang="ru-RU" sz="1200">
                  <a:solidFill>
                    <a:srgbClr val="000000"/>
                  </a:solidFill>
                </a:rPr>
                <a:t> &amp; metallic (</a:t>
              </a:r>
              <a:endParaRPr lang="ru-RU" sz="2400">
                <a:latin typeface="Times New Roman" pitchFamily="18" charset="0"/>
              </a:endParaRPr>
            </a:p>
          </p:txBody>
        </p:sp>
        <p:sp>
          <p:nvSpPr>
            <p:cNvPr id="89561" name="Rectangle 473"/>
            <p:cNvSpPr>
              <a:spLocks noChangeArrowheads="1"/>
            </p:cNvSpPr>
            <p:nvPr/>
          </p:nvSpPr>
          <p:spPr bwMode="auto">
            <a:xfrm>
              <a:off x="4102" y="3766"/>
              <a:ext cx="122" cy="1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ctr" eaLnBrk="0" hangingPunct="0"/>
              <a:r>
                <a:rPr lang="ru-RU" sz="1200" i="1">
                  <a:solidFill>
                    <a:srgbClr val="000000"/>
                  </a:solidFill>
                </a:rPr>
                <a:t>Ru</a:t>
              </a:r>
              <a:endParaRPr lang="ru-RU" sz="2400">
                <a:latin typeface="Times New Roman" pitchFamily="18" charset="0"/>
              </a:endParaRPr>
            </a:p>
          </p:txBody>
        </p:sp>
        <p:sp>
          <p:nvSpPr>
            <p:cNvPr id="89562" name="Rectangle 474"/>
            <p:cNvSpPr>
              <a:spLocks noChangeArrowheads="1"/>
            </p:cNvSpPr>
            <p:nvPr/>
          </p:nvSpPr>
          <p:spPr bwMode="auto">
            <a:xfrm>
              <a:off x="4221" y="3766"/>
              <a:ext cx="54" cy="1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ctr" eaLnBrk="0" hangingPunct="0"/>
              <a:r>
                <a:rPr lang="ru-RU" sz="1200">
                  <a:solidFill>
                    <a:srgbClr val="000000"/>
                  </a:solidFill>
                </a:rPr>
                <a:t>, </a:t>
              </a:r>
              <a:endParaRPr lang="ru-RU" sz="2400">
                <a:latin typeface="Times New Roman" pitchFamily="18" charset="0"/>
              </a:endParaRPr>
            </a:p>
          </p:txBody>
        </p:sp>
        <p:sp>
          <p:nvSpPr>
            <p:cNvPr id="89563" name="Rectangle 475"/>
            <p:cNvSpPr>
              <a:spLocks noChangeArrowheads="1"/>
            </p:cNvSpPr>
            <p:nvPr/>
          </p:nvSpPr>
          <p:spPr bwMode="auto">
            <a:xfrm>
              <a:off x="4275" y="3766"/>
              <a:ext cx="304" cy="1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ctr" eaLnBrk="0" hangingPunct="0"/>
              <a:r>
                <a:rPr lang="ru-RU" sz="1200" i="1">
                  <a:solidFill>
                    <a:srgbClr val="000000"/>
                  </a:solidFill>
                </a:rPr>
                <a:t>Mo, Sb</a:t>
              </a:r>
              <a:endParaRPr lang="ru-RU" sz="2400">
                <a:latin typeface="Times New Roman" pitchFamily="18" charset="0"/>
              </a:endParaRPr>
            </a:p>
          </p:txBody>
        </p:sp>
        <p:sp>
          <p:nvSpPr>
            <p:cNvPr id="89564" name="Rectangle 476"/>
            <p:cNvSpPr>
              <a:spLocks noChangeArrowheads="1"/>
            </p:cNvSpPr>
            <p:nvPr/>
          </p:nvSpPr>
          <p:spPr bwMode="auto">
            <a:xfrm>
              <a:off x="4572" y="3766"/>
              <a:ext cx="32" cy="1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ctr" eaLnBrk="0" hangingPunct="0"/>
              <a:r>
                <a:rPr lang="ru-RU" sz="1200">
                  <a:solidFill>
                    <a:srgbClr val="000000"/>
                  </a:solidFill>
                </a:rPr>
                <a:t>)</a:t>
              </a:r>
              <a:endParaRPr lang="ru-RU" sz="2400">
                <a:latin typeface="Times New Roman" pitchFamily="18" charset="0"/>
              </a:endParaRPr>
            </a:p>
          </p:txBody>
        </p:sp>
        <p:sp>
          <p:nvSpPr>
            <p:cNvPr id="89565" name="Rectangle 477"/>
            <p:cNvSpPr>
              <a:spLocks noChangeArrowheads="1"/>
            </p:cNvSpPr>
            <p:nvPr/>
          </p:nvSpPr>
          <p:spPr bwMode="auto">
            <a:xfrm>
              <a:off x="4604" y="3766"/>
              <a:ext cx="27" cy="1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ctr" eaLnBrk="0" hangingPunct="0"/>
              <a:r>
                <a:rPr lang="ru-RU" sz="1200">
                  <a:solidFill>
                    <a:srgbClr val="000000"/>
                  </a:solidFill>
                </a:rPr>
                <a:t> </a:t>
              </a:r>
              <a:endParaRPr lang="ru-RU" sz="2400">
                <a:latin typeface="Times New Roman" pitchFamily="18" charset="0"/>
              </a:endParaRPr>
            </a:p>
          </p:txBody>
        </p:sp>
        <p:sp>
          <p:nvSpPr>
            <p:cNvPr id="89566" name="Rectangle 478"/>
            <p:cNvSpPr>
              <a:spLocks noChangeArrowheads="1"/>
            </p:cNvSpPr>
            <p:nvPr/>
          </p:nvSpPr>
          <p:spPr bwMode="auto">
            <a:xfrm>
              <a:off x="2378" y="3872"/>
              <a:ext cx="32" cy="1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ctr" eaLnBrk="0" hangingPunct="0"/>
              <a:r>
                <a:rPr lang="ru-RU" sz="1200">
                  <a:solidFill>
                    <a:srgbClr val="000000"/>
                  </a:solidFill>
                </a:rPr>
                <a:t>-</a:t>
              </a:r>
              <a:endParaRPr lang="ru-RU" sz="2400">
                <a:latin typeface="Times New Roman" pitchFamily="18" charset="0"/>
              </a:endParaRPr>
            </a:p>
          </p:txBody>
        </p:sp>
        <p:sp>
          <p:nvSpPr>
            <p:cNvPr id="89567" name="Rectangle 479"/>
            <p:cNvSpPr>
              <a:spLocks noChangeArrowheads="1"/>
            </p:cNvSpPr>
            <p:nvPr/>
          </p:nvSpPr>
          <p:spPr bwMode="auto">
            <a:xfrm>
              <a:off x="2429" y="3872"/>
              <a:ext cx="2042" cy="1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ctr" eaLnBrk="0" hangingPunct="0"/>
              <a:r>
                <a:rPr lang="ru-RU" sz="1200">
                  <a:solidFill>
                    <a:srgbClr val="000000"/>
                  </a:solidFill>
                </a:rPr>
                <a:t> equilibrium between precipitates, face bubbles, </a:t>
              </a:r>
              <a:endParaRPr lang="ru-RU" sz="2400">
                <a:latin typeface="Times New Roman" pitchFamily="18" charset="0"/>
              </a:endParaRPr>
            </a:p>
          </p:txBody>
        </p:sp>
        <p:sp>
          <p:nvSpPr>
            <p:cNvPr id="89568" name="Rectangle 480"/>
            <p:cNvSpPr>
              <a:spLocks noChangeArrowheads="1"/>
            </p:cNvSpPr>
            <p:nvPr/>
          </p:nvSpPr>
          <p:spPr bwMode="auto">
            <a:xfrm>
              <a:off x="4428" y="3872"/>
              <a:ext cx="144" cy="1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ctr" eaLnBrk="0" hangingPunct="0"/>
              <a:r>
                <a:rPr lang="ru-RU" sz="1200" i="1">
                  <a:solidFill>
                    <a:srgbClr val="000000"/>
                  </a:solidFill>
                </a:rPr>
                <a:t>UO</a:t>
              </a:r>
              <a:endParaRPr lang="ru-RU" sz="2400">
                <a:latin typeface="Times New Roman" pitchFamily="18" charset="0"/>
              </a:endParaRPr>
            </a:p>
          </p:txBody>
        </p:sp>
        <p:sp>
          <p:nvSpPr>
            <p:cNvPr id="89569" name="Rectangle 481"/>
            <p:cNvSpPr>
              <a:spLocks noChangeArrowheads="1"/>
            </p:cNvSpPr>
            <p:nvPr/>
          </p:nvSpPr>
          <p:spPr bwMode="auto">
            <a:xfrm>
              <a:off x="4561" y="3915"/>
              <a:ext cx="105" cy="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ctr" eaLnBrk="0" hangingPunct="0"/>
              <a:r>
                <a:rPr lang="ru-RU" sz="800" i="1">
                  <a:solidFill>
                    <a:srgbClr val="000000"/>
                  </a:solidFill>
                </a:rPr>
                <a:t>2+x</a:t>
              </a:r>
              <a:endParaRPr lang="ru-RU" sz="2400">
                <a:latin typeface="Times New Roman" pitchFamily="18" charset="0"/>
              </a:endParaRPr>
            </a:p>
          </p:txBody>
        </p:sp>
        <p:sp>
          <p:nvSpPr>
            <p:cNvPr id="89570" name="Rectangle 482"/>
            <p:cNvSpPr>
              <a:spLocks noChangeArrowheads="1"/>
            </p:cNvSpPr>
            <p:nvPr/>
          </p:nvSpPr>
          <p:spPr bwMode="auto">
            <a:xfrm>
              <a:off x="4670" y="3872"/>
              <a:ext cx="27" cy="1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ctr" eaLnBrk="0" hangingPunct="0"/>
              <a:r>
                <a:rPr lang="ru-RU" sz="1200">
                  <a:solidFill>
                    <a:srgbClr val="000000"/>
                  </a:solidFill>
                </a:rPr>
                <a:t> </a:t>
              </a:r>
              <a:endParaRPr lang="ru-RU" sz="2400">
                <a:latin typeface="Times New Roman" pitchFamily="18" charset="0"/>
              </a:endParaRPr>
            </a:p>
          </p:txBody>
        </p:sp>
        <p:sp>
          <p:nvSpPr>
            <p:cNvPr id="89571" name="Rectangle 483"/>
            <p:cNvSpPr>
              <a:spLocks noChangeArrowheads="1"/>
            </p:cNvSpPr>
            <p:nvPr/>
          </p:nvSpPr>
          <p:spPr bwMode="auto">
            <a:xfrm>
              <a:off x="217" y="3504"/>
              <a:ext cx="1623" cy="529"/>
            </a:xfrm>
            <a:prstGeom prst="rect">
              <a:avLst/>
            </a:prstGeom>
            <a:solidFill>
              <a:srgbClr val="CCFF66"/>
            </a:solidFill>
            <a:ln w="8001">
              <a:solidFill>
                <a:srgbClr val="00FF00"/>
              </a:solidFill>
              <a:miter lim="800000"/>
              <a:headEnd/>
              <a:tailEnd/>
            </a:ln>
          </p:spPr>
          <p:txBody>
            <a:bodyPr/>
            <a:lstStyle/>
            <a:p>
              <a:endParaRPr lang="de-DE"/>
            </a:p>
          </p:txBody>
        </p:sp>
        <p:sp>
          <p:nvSpPr>
            <p:cNvPr id="89572" name="Rectangle 484"/>
            <p:cNvSpPr>
              <a:spLocks noChangeArrowheads="1"/>
            </p:cNvSpPr>
            <p:nvPr/>
          </p:nvSpPr>
          <p:spPr bwMode="auto">
            <a:xfrm>
              <a:off x="297" y="3533"/>
              <a:ext cx="235" cy="1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ctr" eaLnBrk="0" hangingPunct="0"/>
              <a:r>
                <a:rPr lang="ru-RU" sz="1200" b="1">
                  <a:solidFill>
                    <a:srgbClr val="000000"/>
                  </a:solidFill>
                </a:rPr>
                <a:t>Dislo</a:t>
              </a:r>
              <a:endParaRPr lang="ru-RU" sz="2400">
                <a:latin typeface="Times New Roman" pitchFamily="18" charset="0"/>
              </a:endParaRPr>
            </a:p>
          </p:txBody>
        </p:sp>
        <p:sp>
          <p:nvSpPr>
            <p:cNvPr id="89573" name="Rectangle 485"/>
            <p:cNvSpPr>
              <a:spLocks noChangeArrowheads="1"/>
            </p:cNvSpPr>
            <p:nvPr/>
          </p:nvSpPr>
          <p:spPr bwMode="auto">
            <a:xfrm>
              <a:off x="527" y="3533"/>
              <a:ext cx="336" cy="1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ctr" eaLnBrk="0" hangingPunct="0"/>
              <a:r>
                <a:rPr lang="ru-RU" sz="1200" b="1">
                  <a:solidFill>
                    <a:srgbClr val="000000"/>
                  </a:solidFill>
                </a:rPr>
                <a:t>cations</a:t>
              </a:r>
              <a:endParaRPr lang="ru-RU" sz="2400">
                <a:latin typeface="Times New Roman" pitchFamily="18" charset="0"/>
              </a:endParaRPr>
            </a:p>
          </p:txBody>
        </p:sp>
        <p:sp>
          <p:nvSpPr>
            <p:cNvPr id="89574" name="Rectangle 486"/>
            <p:cNvSpPr>
              <a:spLocks noChangeArrowheads="1"/>
            </p:cNvSpPr>
            <p:nvPr/>
          </p:nvSpPr>
          <p:spPr bwMode="auto">
            <a:xfrm>
              <a:off x="856" y="3533"/>
              <a:ext cx="27" cy="1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ctr" eaLnBrk="0" hangingPunct="0"/>
              <a:r>
                <a:rPr lang="ru-RU" sz="1200" b="1">
                  <a:solidFill>
                    <a:srgbClr val="000000"/>
                  </a:solidFill>
                </a:rPr>
                <a:t> </a:t>
              </a:r>
              <a:endParaRPr lang="ru-RU" sz="2400">
                <a:latin typeface="Times New Roman" pitchFamily="18" charset="0"/>
              </a:endParaRPr>
            </a:p>
          </p:txBody>
        </p:sp>
        <p:sp>
          <p:nvSpPr>
            <p:cNvPr id="89575" name="Rectangle 487"/>
            <p:cNvSpPr>
              <a:spLocks noChangeArrowheads="1"/>
            </p:cNvSpPr>
            <p:nvPr/>
          </p:nvSpPr>
          <p:spPr bwMode="auto">
            <a:xfrm>
              <a:off x="293" y="3644"/>
              <a:ext cx="32" cy="1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ctr" eaLnBrk="0" hangingPunct="0"/>
              <a:r>
                <a:rPr lang="ru-RU" sz="1200">
                  <a:solidFill>
                    <a:srgbClr val="000000"/>
                  </a:solidFill>
                </a:rPr>
                <a:t>-</a:t>
              </a:r>
              <a:endParaRPr lang="ru-RU" sz="2400">
                <a:latin typeface="Times New Roman" pitchFamily="18" charset="0"/>
              </a:endParaRPr>
            </a:p>
          </p:txBody>
        </p:sp>
        <p:sp>
          <p:nvSpPr>
            <p:cNvPr id="89576" name="Rectangle 488"/>
            <p:cNvSpPr>
              <a:spLocks noChangeArrowheads="1"/>
            </p:cNvSpPr>
            <p:nvPr/>
          </p:nvSpPr>
          <p:spPr bwMode="auto">
            <a:xfrm>
              <a:off x="337" y="3644"/>
              <a:ext cx="1366" cy="1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ctr" eaLnBrk="0" hangingPunct="0"/>
              <a:r>
                <a:rPr lang="ru-RU" sz="1200">
                  <a:solidFill>
                    <a:srgbClr val="000000"/>
                  </a:solidFill>
                </a:rPr>
                <a:t> creep towards grain boundaries</a:t>
              </a:r>
              <a:endParaRPr lang="ru-RU" sz="2400">
                <a:latin typeface="Times New Roman" pitchFamily="18" charset="0"/>
              </a:endParaRPr>
            </a:p>
          </p:txBody>
        </p:sp>
        <p:sp>
          <p:nvSpPr>
            <p:cNvPr id="89577" name="Rectangle 489"/>
            <p:cNvSpPr>
              <a:spLocks noChangeArrowheads="1"/>
            </p:cNvSpPr>
            <p:nvPr/>
          </p:nvSpPr>
          <p:spPr bwMode="auto">
            <a:xfrm>
              <a:off x="1674" y="3644"/>
              <a:ext cx="27" cy="1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ctr" eaLnBrk="0" hangingPunct="0"/>
              <a:r>
                <a:rPr lang="ru-RU" sz="1200">
                  <a:solidFill>
                    <a:srgbClr val="000000"/>
                  </a:solidFill>
                </a:rPr>
                <a:t> </a:t>
              </a:r>
              <a:endParaRPr lang="ru-RU" sz="2400">
                <a:latin typeface="Times New Roman" pitchFamily="18" charset="0"/>
              </a:endParaRPr>
            </a:p>
          </p:txBody>
        </p:sp>
        <p:sp>
          <p:nvSpPr>
            <p:cNvPr id="89578" name="Rectangle 490"/>
            <p:cNvSpPr>
              <a:spLocks noChangeArrowheads="1"/>
            </p:cNvSpPr>
            <p:nvPr/>
          </p:nvSpPr>
          <p:spPr bwMode="auto">
            <a:xfrm>
              <a:off x="293" y="3751"/>
              <a:ext cx="32" cy="1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ctr" eaLnBrk="0" hangingPunct="0"/>
              <a:r>
                <a:rPr lang="ru-RU" sz="1200">
                  <a:solidFill>
                    <a:srgbClr val="000000"/>
                  </a:solidFill>
                </a:rPr>
                <a:t>-</a:t>
              </a:r>
              <a:endParaRPr lang="ru-RU" sz="2400">
                <a:latin typeface="Times New Roman" pitchFamily="18" charset="0"/>
              </a:endParaRPr>
            </a:p>
          </p:txBody>
        </p:sp>
        <p:sp>
          <p:nvSpPr>
            <p:cNvPr id="89579" name="Rectangle 491"/>
            <p:cNvSpPr>
              <a:spLocks noChangeArrowheads="1"/>
            </p:cNvSpPr>
            <p:nvPr/>
          </p:nvSpPr>
          <p:spPr bwMode="auto">
            <a:xfrm>
              <a:off x="336" y="3751"/>
              <a:ext cx="1324" cy="1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ctr" eaLnBrk="0" hangingPunct="0"/>
              <a:r>
                <a:rPr lang="ru-RU" sz="1200">
                  <a:solidFill>
                    <a:srgbClr val="000000"/>
                  </a:solidFill>
                </a:rPr>
                <a:t> trapping of intragranular gases</a:t>
              </a:r>
              <a:endParaRPr lang="ru-RU" sz="2400">
                <a:latin typeface="Times New Roman" pitchFamily="18" charset="0"/>
              </a:endParaRPr>
            </a:p>
          </p:txBody>
        </p:sp>
        <p:sp>
          <p:nvSpPr>
            <p:cNvPr id="89580" name="Rectangle 492"/>
            <p:cNvSpPr>
              <a:spLocks noChangeArrowheads="1"/>
            </p:cNvSpPr>
            <p:nvPr/>
          </p:nvSpPr>
          <p:spPr bwMode="auto">
            <a:xfrm>
              <a:off x="1632" y="3751"/>
              <a:ext cx="27" cy="1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ctr" eaLnBrk="0" hangingPunct="0"/>
              <a:r>
                <a:rPr lang="ru-RU" sz="1200">
                  <a:solidFill>
                    <a:srgbClr val="000000"/>
                  </a:solidFill>
                </a:rPr>
                <a:t> </a:t>
              </a:r>
              <a:endParaRPr lang="ru-RU" sz="2400">
                <a:latin typeface="Times New Roman" pitchFamily="18" charset="0"/>
              </a:endParaRPr>
            </a:p>
          </p:txBody>
        </p:sp>
        <p:sp>
          <p:nvSpPr>
            <p:cNvPr id="89581" name="Rectangle 493"/>
            <p:cNvSpPr>
              <a:spLocks noChangeArrowheads="1"/>
            </p:cNvSpPr>
            <p:nvPr/>
          </p:nvSpPr>
          <p:spPr bwMode="auto">
            <a:xfrm>
              <a:off x="301" y="3857"/>
              <a:ext cx="831" cy="1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ctr" eaLnBrk="0" hangingPunct="0"/>
              <a:r>
                <a:rPr lang="ru-RU" sz="1200">
                  <a:solidFill>
                    <a:srgbClr val="000000"/>
                  </a:solidFill>
                </a:rPr>
                <a:t>  (atoms &amp; bubbles)</a:t>
              </a:r>
              <a:endParaRPr lang="ru-RU" sz="2400">
                <a:latin typeface="Times New Roman" pitchFamily="18" charset="0"/>
              </a:endParaRPr>
            </a:p>
          </p:txBody>
        </p:sp>
        <p:sp>
          <p:nvSpPr>
            <p:cNvPr id="89582" name="Rectangle 494"/>
            <p:cNvSpPr>
              <a:spLocks noChangeArrowheads="1"/>
            </p:cNvSpPr>
            <p:nvPr/>
          </p:nvSpPr>
          <p:spPr bwMode="auto">
            <a:xfrm>
              <a:off x="1106" y="3877"/>
              <a:ext cx="20" cy="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ctr" eaLnBrk="0" hangingPunct="0"/>
              <a:r>
                <a:rPr lang="ru-RU" sz="900">
                  <a:solidFill>
                    <a:srgbClr val="000000"/>
                  </a:solidFill>
                </a:rPr>
                <a:t> </a:t>
              </a:r>
              <a:endParaRPr lang="ru-RU" sz="2400">
                <a:latin typeface="Times New Roman" pitchFamily="18" charset="0"/>
              </a:endParaRPr>
            </a:p>
          </p:txBody>
        </p:sp>
        <p:sp>
          <p:nvSpPr>
            <p:cNvPr id="89583" name="Rectangle 495"/>
            <p:cNvSpPr>
              <a:spLocks noChangeArrowheads="1"/>
            </p:cNvSpPr>
            <p:nvPr/>
          </p:nvSpPr>
          <p:spPr bwMode="auto">
            <a:xfrm>
              <a:off x="374" y="716"/>
              <a:ext cx="1414" cy="311"/>
            </a:xfrm>
            <a:prstGeom prst="rect">
              <a:avLst/>
            </a:prstGeom>
            <a:solidFill>
              <a:srgbClr val="FFCCFF"/>
            </a:solidFill>
            <a:ln w="8001">
              <a:solidFill>
                <a:srgbClr val="FF00FF"/>
              </a:solidFill>
              <a:miter lim="800000"/>
              <a:headEnd/>
              <a:tailEnd/>
            </a:ln>
          </p:spPr>
          <p:txBody>
            <a:bodyPr/>
            <a:lstStyle/>
            <a:p>
              <a:endParaRPr lang="de-DE"/>
            </a:p>
          </p:txBody>
        </p:sp>
        <p:sp>
          <p:nvSpPr>
            <p:cNvPr id="89584" name="Rectangle 496"/>
            <p:cNvSpPr>
              <a:spLocks noChangeArrowheads="1"/>
            </p:cNvSpPr>
            <p:nvPr/>
          </p:nvSpPr>
          <p:spPr bwMode="auto">
            <a:xfrm>
              <a:off x="454" y="744"/>
              <a:ext cx="251" cy="1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ctr" eaLnBrk="0" hangingPunct="0"/>
              <a:r>
                <a:rPr lang="ru-RU" sz="1200" b="1">
                  <a:solidFill>
                    <a:srgbClr val="000000"/>
                  </a:solidFill>
                </a:rPr>
                <a:t>Grain</a:t>
              </a:r>
              <a:endParaRPr lang="ru-RU" sz="2400">
                <a:latin typeface="Times New Roman" pitchFamily="18" charset="0"/>
              </a:endParaRPr>
            </a:p>
          </p:txBody>
        </p:sp>
        <p:sp>
          <p:nvSpPr>
            <p:cNvPr id="89585" name="Rectangle 497"/>
            <p:cNvSpPr>
              <a:spLocks noChangeArrowheads="1"/>
            </p:cNvSpPr>
            <p:nvPr/>
          </p:nvSpPr>
          <p:spPr bwMode="auto">
            <a:xfrm>
              <a:off x="698" y="744"/>
              <a:ext cx="27" cy="1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ctr" eaLnBrk="0" hangingPunct="0"/>
              <a:r>
                <a:rPr lang="ru-RU" sz="1200" b="1">
                  <a:solidFill>
                    <a:srgbClr val="000000"/>
                  </a:solidFill>
                </a:rPr>
                <a:t> </a:t>
              </a:r>
              <a:endParaRPr lang="ru-RU" sz="2400">
                <a:latin typeface="Times New Roman" pitchFamily="18" charset="0"/>
              </a:endParaRPr>
            </a:p>
          </p:txBody>
        </p:sp>
        <p:sp>
          <p:nvSpPr>
            <p:cNvPr id="89586" name="Rectangle 498"/>
            <p:cNvSpPr>
              <a:spLocks noChangeArrowheads="1"/>
            </p:cNvSpPr>
            <p:nvPr/>
          </p:nvSpPr>
          <p:spPr bwMode="auto">
            <a:xfrm>
              <a:off x="450" y="855"/>
              <a:ext cx="32" cy="1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ctr" eaLnBrk="0" hangingPunct="0"/>
              <a:r>
                <a:rPr lang="ru-RU" sz="1200">
                  <a:solidFill>
                    <a:srgbClr val="000000"/>
                  </a:solidFill>
                </a:rPr>
                <a:t>-</a:t>
              </a:r>
              <a:endParaRPr lang="ru-RU" sz="2400">
                <a:latin typeface="Times New Roman" pitchFamily="18" charset="0"/>
              </a:endParaRPr>
            </a:p>
          </p:txBody>
        </p:sp>
        <p:sp>
          <p:nvSpPr>
            <p:cNvPr id="89587" name="Rectangle 499"/>
            <p:cNvSpPr>
              <a:spLocks noChangeArrowheads="1"/>
            </p:cNvSpPr>
            <p:nvPr/>
          </p:nvSpPr>
          <p:spPr bwMode="auto">
            <a:xfrm>
              <a:off x="492" y="855"/>
              <a:ext cx="1260" cy="1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ctr" eaLnBrk="0" hangingPunct="0"/>
              <a:r>
                <a:rPr lang="ru-RU" sz="1200">
                  <a:solidFill>
                    <a:srgbClr val="000000"/>
                  </a:solidFill>
                </a:rPr>
                <a:t> growth &amp; boundary sweeping</a:t>
              </a:r>
              <a:endParaRPr lang="ru-RU" sz="2400">
                <a:latin typeface="Times New Roman" pitchFamily="18" charset="0"/>
              </a:endParaRPr>
            </a:p>
          </p:txBody>
        </p:sp>
        <p:sp>
          <p:nvSpPr>
            <p:cNvPr id="89588" name="Rectangle 500"/>
            <p:cNvSpPr>
              <a:spLocks noChangeArrowheads="1"/>
            </p:cNvSpPr>
            <p:nvPr/>
          </p:nvSpPr>
          <p:spPr bwMode="auto">
            <a:xfrm>
              <a:off x="1726" y="855"/>
              <a:ext cx="27" cy="1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ctr" eaLnBrk="0" hangingPunct="0"/>
              <a:r>
                <a:rPr lang="ru-RU" sz="1200">
                  <a:solidFill>
                    <a:srgbClr val="000000"/>
                  </a:solidFill>
                </a:rPr>
                <a:t> </a:t>
              </a:r>
              <a:endParaRPr lang="ru-RU" sz="2400">
                <a:latin typeface="Times New Roman" pitchFamily="18" charset="0"/>
              </a:endParaRPr>
            </a:p>
          </p:txBody>
        </p:sp>
        <p:sp>
          <p:nvSpPr>
            <p:cNvPr id="89589" name="Freeform 501"/>
            <p:cNvSpPr>
              <a:spLocks/>
            </p:cNvSpPr>
            <p:nvPr/>
          </p:nvSpPr>
          <p:spPr bwMode="auto">
            <a:xfrm>
              <a:off x="733" y="1439"/>
              <a:ext cx="136" cy="99"/>
            </a:xfrm>
            <a:custGeom>
              <a:avLst/>
              <a:gdLst>
                <a:gd name="T0" fmla="*/ 2 w 272"/>
                <a:gd name="T1" fmla="*/ 0 h 198"/>
                <a:gd name="T2" fmla="*/ 0 w 272"/>
                <a:gd name="T3" fmla="*/ 5 h 198"/>
                <a:gd name="T4" fmla="*/ 271 w 272"/>
                <a:gd name="T5" fmla="*/ 198 h 198"/>
                <a:gd name="T6" fmla="*/ 272 w 272"/>
                <a:gd name="T7" fmla="*/ 193 h 198"/>
                <a:gd name="T8" fmla="*/ 2 w 272"/>
                <a:gd name="T9" fmla="*/ 0 h 198"/>
              </a:gdLst>
              <a:ahLst/>
              <a:cxnLst>
                <a:cxn ang="0">
                  <a:pos x="T0" y="T1"/>
                </a:cxn>
                <a:cxn ang="0">
                  <a:pos x="T2" y="T3"/>
                </a:cxn>
                <a:cxn ang="0">
                  <a:pos x="T4" y="T5"/>
                </a:cxn>
                <a:cxn ang="0">
                  <a:pos x="T6" y="T7"/>
                </a:cxn>
                <a:cxn ang="0">
                  <a:pos x="T8" y="T9"/>
                </a:cxn>
              </a:cxnLst>
              <a:rect l="0" t="0" r="r" b="b"/>
              <a:pathLst>
                <a:path w="272" h="198">
                  <a:moveTo>
                    <a:pt x="2" y="0"/>
                  </a:moveTo>
                  <a:lnTo>
                    <a:pt x="0" y="5"/>
                  </a:lnTo>
                  <a:lnTo>
                    <a:pt x="271" y="198"/>
                  </a:lnTo>
                  <a:lnTo>
                    <a:pt x="272" y="193"/>
                  </a:lnTo>
                  <a:lnTo>
                    <a:pt x="2"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89590" name="Freeform 502"/>
            <p:cNvSpPr>
              <a:spLocks/>
            </p:cNvSpPr>
            <p:nvPr/>
          </p:nvSpPr>
          <p:spPr bwMode="auto">
            <a:xfrm>
              <a:off x="523" y="1542"/>
              <a:ext cx="314" cy="52"/>
            </a:xfrm>
            <a:custGeom>
              <a:avLst/>
              <a:gdLst>
                <a:gd name="T0" fmla="*/ 628 w 628"/>
                <a:gd name="T1" fmla="*/ 1 h 103"/>
                <a:gd name="T2" fmla="*/ 600 w 628"/>
                <a:gd name="T3" fmla="*/ 0 h 103"/>
                <a:gd name="T4" fmla="*/ 0 w 628"/>
                <a:gd name="T5" fmla="*/ 101 h 103"/>
                <a:gd name="T6" fmla="*/ 26 w 628"/>
                <a:gd name="T7" fmla="*/ 103 h 103"/>
                <a:gd name="T8" fmla="*/ 628 w 628"/>
                <a:gd name="T9" fmla="*/ 1 h 103"/>
              </a:gdLst>
              <a:ahLst/>
              <a:cxnLst>
                <a:cxn ang="0">
                  <a:pos x="T0" y="T1"/>
                </a:cxn>
                <a:cxn ang="0">
                  <a:pos x="T2" y="T3"/>
                </a:cxn>
                <a:cxn ang="0">
                  <a:pos x="T4" y="T5"/>
                </a:cxn>
                <a:cxn ang="0">
                  <a:pos x="T6" y="T7"/>
                </a:cxn>
                <a:cxn ang="0">
                  <a:pos x="T8" y="T9"/>
                </a:cxn>
              </a:cxnLst>
              <a:rect l="0" t="0" r="r" b="b"/>
              <a:pathLst>
                <a:path w="628" h="103">
                  <a:moveTo>
                    <a:pt x="628" y="1"/>
                  </a:moveTo>
                  <a:lnTo>
                    <a:pt x="600" y="0"/>
                  </a:lnTo>
                  <a:lnTo>
                    <a:pt x="0" y="101"/>
                  </a:lnTo>
                  <a:lnTo>
                    <a:pt x="26" y="103"/>
                  </a:lnTo>
                  <a:lnTo>
                    <a:pt x="628" y="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grpSp>
      <p:sp>
        <p:nvSpPr>
          <p:cNvPr id="89591" name="Rectangle 503"/>
          <p:cNvSpPr>
            <a:spLocks noGrp="1" noChangeArrowheads="1"/>
          </p:cNvSpPr>
          <p:nvPr>
            <p:ph type="title"/>
          </p:nvPr>
        </p:nvSpPr>
        <p:spPr>
          <a:xfrm>
            <a:off x="457200" y="274638"/>
            <a:ext cx="8229600" cy="561975"/>
          </a:xfrm>
        </p:spPr>
        <p:txBody>
          <a:bodyPr/>
          <a:lstStyle/>
          <a:p>
            <a:r>
              <a:rPr lang="en-US" sz="2800" b="1">
                <a:solidFill>
                  <a:srgbClr val="CC0066"/>
                </a:solidFill>
              </a:rPr>
              <a:t>MFPR Basic Models</a:t>
            </a:r>
            <a:endParaRPr lang="ru-RU" sz="2800" b="1">
              <a:solidFill>
                <a:srgbClr val="A50021"/>
              </a:solidFill>
            </a:endParaRP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ußzeilenplatzhalter 1"/>
          <p:cNvSpPr>
            <a:spLocks noGrp="1"/>
          </p:cNvSpPr>
          <p:nvPr>
            <p:ph type="ftr" sz="quarter" idx="10"/>
          </p:nvPr>
        </p:nvSpPr>
        <p:spPr/>
        <p:txBody>
          <a:bodyPr/>
          <a:lstStyle/>
          <a:p>
            <a:r>
              <a:rPr lang="ru-RU"/>
              <a:t>ERMSAR 2007, Karlsruhe. 12-14 June 2007</a:t>
            </a:r>
          </a:p>
        </p:txBody>
      </p:sp>
      <p:sp>
        <p:nvSpPr>
          <p:cNvPr id="6" name="Foliennummernplatzhalter 2"/>
          <p:cNvSpPr>
            <a:spLocks noGrp="1"/>
          </p:cNvSpPr>
          <p:nvPr>
            <p:ph type="sldNum" sz="quarter" idx="11"/>
          </p:nvPr>
        </p:nvSpPr>
        <p:spPr/>
        <p:txBody>
          <a:bodyPr/>
          <a:lstStyle/>
          <a:p>
            <a:fld id="{4BC64B2F-CF67-44B3-9B73-42A002085625}" type="slidenum">
              <a:rPr lang="ru-RU"/>
              <a:pPr/>
              <a:t>23</a:t>
            </a:fld>
            <a:endParaRPr lang="ru-RU"/>
          </a:p>
        </p:txBody>
      </p:sp>
      <p:sp>
        <p:nvSpPr>
          <p:cNvPr id="67586" name="Rectangle 2"/>
          <p:cNvSpPr>
            <a:spLocks noChangeArrowheads="1"/>
          </p:cNvSpPr>
          <p:nvPr/>
        </p:nvSpPr>
        <p:spPr bwMode="auto">
          <a:xfrm>
            <a:off x="1876425" y="985838"/>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de-DE"/>
          </a:p>
        </p:txBody>
      </p:sp>
      <p:sp>
        <p:nvSpPr>
          <p:cNvPr id="67591" name="Rectangle 7"/>
          <p:cNvSpPr>
            <a:spLocks noChangeArrowheads="1"/>
          </p:cNvSpPr>
          <p:nvPr/>
        </p:nvSpPr>
        <p:spPr bwMode="auto">
          <a:xfrm>
            <a:off x="2484438" y="274638"/>
            <a:ext cx="4175125" cy="561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algn="ctr"/>
            <a:r>
              <a:rPr lang="en-US" sz="3200" b="1">
                <a:solidFill>
                  <a:srgbClr val="A50021"/>
                </a:solidFill>
              </a:rPr>
              <a:t>Conclusions</a:t>
            </a:r>
            <a:endParaRPr lang="ru-RU" sz="3200" b="1">
              <a:solidFill>
                <a:srgbClr val="A50021"/>
              </a:solidFill>
            </a:endParaRPr>
          </a:p>
        </p:txBody>
      </p:sp>
      <p:sp>
        <p:nvSpPr>
          <p:cNvPr id="67594" name="Text Box 10"/>
          <p:cNvSpPr txBox="1">
            <a:spLocks noChangeArrowheads="1"/>
          </p:cNvSpPr>
          <p:nvPr/>
        </p:nvSpPr>
        <p:spPr bwMode="auto">
          <a:xfrm>
            <a:off x="250825" y="1268413"/>
            <a:ext cx="8353425" cy="451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55600" indent="-355600">
              <a:defRPr>
                <a:solidFill>
                  <a:schemeClr val="tx1"/>
                </a:solidFill>
                <a:latin typeface="Arial" charset="0"/>
              </a:defRPr>
            </a:lvl1pPr>
            <a:lvl2pPr marL="534988">
              <a:defRPr>
                <a:solidFill>
                  <a:schemeClr val="tx1"/>
                </a:solidFill>
                <a:latin typeface="Arial" charset="0"/>
              </a:defRPr>
            </a:lvl2pPr>
            <a:lvl3pPr>
              <a:defRPr>
                <a:solidFill>
                  <a:schemeClr val="tx1"/>
                </a:solidFill>
                <a:latin typeface="Arial" charset="0"/>
              </a:defRPr>
            </a:lvl3pPr>
            <a:lvl4pPr>
              <a:defRPr>
                <a:solidFill>
                  <a:schemeClr val="tx1"/>
                </a:solidFill>
                <a:latin typeface="Arial" charset="0"/>
              </a:defRPr>
            </a:lvl4pPr>
            <a:lvl5pPr>
              <a:defRPr>
                <a:solidFill>
                  <a:schemeClr val="tx1"/>
                </a:solidFill>
                <a:latin typeface="Arial" charset="0"/>
              </a:defRPr>
            </a:lvl5pPr>
            <a:lvl6pPr fontAlgn="base">
              <a:spcBef>
                <a:spcPct val="0"/>
              </a:spcBef>
              <a:spcAft>
                <a:spcPct val="0"/>
              </a:spcAft>
              <a:defRPr>
                <a:solidFill>
                  <a:schemeClr val="tx1"/>
                </a:solidFill>
                <a:latin typeface="Arial" charset="0"/>
              </a:defRPr>
            </a:lvl6pPr>
            <a:lvl7pPr fontAlgn="base">
              <a:spcBef>
                <a:spcPct val="0"/>
              </a:spcBef>
              <a:spcAft>
                <a:spcPct val="0"/>
              </a:spcAft>
              <a:defRPr>
                <a:solidFill>
                  <a:schemeClr val="tx1"/>
                </a:solidFill>
                <a:latin typeface="Arial" charset="0"/>
              </a:defRPr>
            </a:lvl7pPr>
            <a:lvl8pPr fontAlgn="base">
              <a:spcBef>
                <a:spcPct val="0"/>
              </a:spcBef>
              <a:spcAft>
                <a:spcPct val="0"/>
              </a:spcAft>
              <a:defRPr>
                <a:solidFill>
                  <a:schemeClr val="tx1"/>
                </a:solidFill>
                <a:latin typeface="Arial" charset="0"/>
              </a:defRPr>
            </a:lvl8pPr>
            <a:lvl9pPr fontAlgn="base">
              <a:spcBef>
                <a:spcPct val="0"/>
              </a:spcBef>
              <a:spcAft>
                <a:spcPct val="0"/>
              </a:spcAft>
              <a:defRPr>
                <a:solidFill>
                  <a:schemeClr val="tx1"/>
                </a:solidFill>
                <a:latin typeface="Arial" charset="0"/>
              </a:defRPr>
            </a:lvl9pPr>
          </a:lstStyle>
          <a:p>
            <a:pPr algn="just">
              <a:spcBef>
                <a:spcPct val="50000"/>
              </a:spcBef>
              <a:buFont typeface="Wingdings" pitchFamily="2" charset="2"/>
              <a:buChar char="Ш"/>
            </a:pPr>
            <a:r>
              <a:rPr lang="en-GB" sz="2000"/>
              <a:t>The main results are presented of the VVER-QUENCH  project, and also the VERONIKA proposal at present under detailed consideration for execution in the near future. </a:t>
            </a:r>
          </a:p>
          <a:p>
            <a:pPr algn="just">
              <a:spcBef>
                <a:spcPct val="50000"/>
              </a:spcBef>
              <a:buFont typeface="Wingdings" pitchFamily="2" charset="2"/>
              <a:buChar char="Ш"/>
            </a:pPr>
            <a:r>
              <a:rPr lang="en-US" sz="2000"/>
              <a:t>The projects promotes the ISTC goals to let Russian weapon scientists and specialists to apply their knowledge to peaceful applications, to facilitate their integration to the global NPP accident analysis community, and also to support the applied research in the field of environment protection, energy generation, and nuclear safety. </a:t>
            </a:r>
          </a:p>
          <a:p>
            <a:pPr algn="just">
              <a:spcBef>
                <a:spcPct val="50000"/>
              </a:spcBef>
              <a:buFont typeface="Wingdings" pitchFamily="2" charset="2"/>
              <a:buChar char="Ш"/>
            </a:pPr>
            <a:r>
              <a:rPr lang="en-US" sz="2000"/>
              <a:t>The work on the projects is carried out in close cooperation with EC collaborators. </a:t>
            </a:r>
            <a:r>
              <a:rPr lang="en-GB" sz="2000"/>
              <a:t>The results of all these activities are and will be of considerable mutual benefit to ISTC and SARNET members. </a:t>
            </a:r>
          </a:p>
          <a:p>
            <a:pPr algn="just">
              <a:spcBef>
                <a:spcPct val="50000"/>
              </a:spcBef>
              <a:buFont typeface="Wingdings" pitchFamily="2" charset="2"/>
              <a:buChar char="Ш"/>
            </a:pPr>
            <a:r>
              <a:rPr lang="en-GB" sz="2000"/>
              <a:t>It is foreseen that this fruitful cooperation will continue into the future</a:t>
            </a:r>
            <a:r>
              <a:rPr lang="en-GB"/>
              <a:t>.</a:t>
            </a:r>
            <a:endParaRPr lang="ru-RU"/>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Fußzeilenplatzhalter 3"/>
          <p:cNvSpPr>
            <a:spLocks noGrp="1"/>
          </p:cNvSpPr>
          <p:nvPr>
            <p:ph type="ftr" sz="quarter" idx="10"/>
          </p:nvPr>
        </p:nvSpPr>
        <p:spPr/>
        <p:txBody>
          <a:bodyPr/>
          <a:lstStyle/>
          <a:p>
            <a:r>
              <a:rPr lang="ru-RU"/>
              <a:t>ERMSAR 2007, Karlsruhe. 12-14 June 2007</a:t>
            </a:r>
          </a:p>
        </p:txBody>
      </p:sp>
      <p:sp>
        <p:nvSpPr>
          <p:cNvPr id="14" name="Foliennummernplatzhalter 4"/>
          <p:cNvSpPr>
            <a:spLocks noGrp="1"/>
          </p:cNvSpPr>
          <p:nvPr>
            <p:ph type="sldNum" sz="quarter" idx="11"/>
          </p:nvPr>
        </p:nvSpPr>
        <p:spPr/>
        <p:txBody>
          <a:bodyPr/>
          <a:lstStyle/>
          <a:p>
            <a:fld id="{C0DA737B-869D-41C1-BCC4-BA00F5D688FA}" type="slidenum">
              <a:rPr lang="ru-RU"/>
              <a:pPr/>
              <a:t>3</a:t>
            </a:fld>
            <a:endParaRPr lang="ru-RU"/>
          </a:p>
        </p:txBody>
      </p:sp>
      <p:sp>
        <p:nvSpPr>
          <p:cNvPr id="5122" name="Rectangle 2"/>
          <p:cNvSpPr>
            <a:spLocks noChangeArrowheads="1"/>
          </p:cNvSpPr>
          <p:nvPr/>
        </p:nvSpPr>
        <p:spPr bwMode="auto">
          <a:xfrm>
            <a:off x="1809750" y="371475"/>
            <a:ext cx="5784850" cy="857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FFCC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nchor="ctr"/>
          <a:lstStyle/>
          <a:p>
            <a:pPr algn="ctr" eaLnBrk="0" hangingPunct="0"/>
            <a:r>
              <a:rPr lang="en-GB" sz="2800" b="1">
                <a:solidFill>
                  <a:srgbClr val="990033"/>
                </a:solidFill>
              </a:rPr>
              <a:t>Cooperation between ISTC and EC Projects</a:t>
            </a:r>
            <a:r>
              <a:rPr lang="ru-RU" sz="2800">
                <a:solidFill>
                  <a:srgbClr val="990033"/>
                </a:solidFill>
              </a:rPr>
              <a:t> </a:t>
            </a:r>
            <a:r>
              <a:rPr lang="en-GB" sz="2800" b="1">
                <a:solidFill>
                  <a:srgbClr val="990033"/>
                </a:solidFill>
              </a:rPr>
              <a:t>in Source Term Area</a:t>
            </a:r>
            <a:endParaRPr lang="ru-RU" sz="2800" b="1">
              <a:solidFill>
                <a:srgbClr val="990033"/>
              </a:solidFill>
            </a:endParaRPr>
          </a:p>
        </p:txBody>
      </p:sp>
      <p:sp>
        <p:nvSpPr>
          <p:cNvPr id="5123" name="Rectangle 3"/>
          <p:cNvSpPr>
            <a:spLocks noChangeArrowheads="1"/>
          </p:cNvSpPr>
          <p:nvPr/>
        </p:nvSpPr>
        <p:spPr bwMode="auto">
          <a:xfrm>
            <a:off x="1714500" y="11430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de-DE"/>
          </a:p>
        </p:txBody>
      </p:sp>
      <p:sp>
        <p:nvSpPr>
          <p:cNvPr id="5124" name="Rectangle 4"/>
          <p:cNvSpPr>
            <a:spLocks noChangeArrowheads="1"/>
          </p:cNvSpPr>
          <p:nvPr/>
        </p:nvSpPr>
        <p:spPr bwMode="auto">
          <a:xfrm>
            <a:off x="1084263" y="1666875"/>
            <a:ext cx="2952750" cy="4281488"/>
          </a:xfrm>
          <a:prstGeom prst="rect">
            <a:avLst/>
          </a:prstGeom>
          <a:gradFill rotWithShape="0">
            <a:gsLst>
              <a:gs pos="0">
                <a:srgbClr val="FFFFFF"/>
              </a:gs>
              <a:gs pos="100000">
                <a:srgbClr val="FFFFFF">
                  <a:gamma/>
                  <a:shade val="60784"/>
                  <a:invGamma/>
                </a:srgbClr>
              </a:gs>
            </a:gsLst>
            <a:path path="shape">
              <a:fillToRect l="50000" t="50000" r="50000" b="50000"/>
            </a:path>
          </a:gradFill>
          <a:ln w="57150" cmpd="thinThick">
            <a:solidFill>
              <a:srgbClr val="000000"/>
            </a:solidFill>
            <a:miter lim="800000"/>
            <a:headEnd/>
            <a:tailEnd/>
          </a:ln>
        </p:spPr>
        <p:txBody>
          <a:bodyPr lIns="36000" tIns="36000" rIns="36000" bIns="36000"/>
          <a:lstStyle/>
          <a:p>
            <a:pPr algn="ctr" eaLnBrk="0" hangingPunct="0">
              <a:spcBef>
                <a:spcPts val="300"/>
              </a:spcBef>
            </a:pPr>
            <a:r>
              <a:rPr lang="en-US" sz="2000" b="1">
                <a:solidFill>
                  <a:srgbClr val="F8F8F8"/>
                </a:solidFill>
                <a:effectLst>
                  <a:outerShdw blurRad="38100" dist="38100" dir="2700000" algn="tl">
                    <a:srgbClr val="C0C0C0"/>
                  </a:outerShdw>
                </a:effectLst>
              </a:rPr>
              <a:t>EC </a:t>
            </a:r>
            <a:r>
              <a:rPr lang="ru-RU" sz="2000" b="1">
                <a:solidFill>
                  <a:srgbClr val="F8F8F8"/>
                </a:solidFill>
                <a:effectLst>
                  <a:outerShdw blurRad="38100" dist="38100" dir="2700000" algn="tl">
                    <a:srgbClr val="C0C0C0"/>
                  </a:outerShdw>
                </a:effectLst>
              </a:rPr>
              <a:t>Projects</a:t>
            </a:r>
            <a:endParaRPr lang="en-US" sz="2000" b="1">
              <a:solidFill>
                <a:srgbClr val="F8F8F8"/>
              </a:solidFill>
            </a:endParaRPr>
          </a:p>
        </p:txBody>
      </p:sp>
      <p:sp>
        <p:nvSpPr>
          <p:cNvPr id="5125" name="Rectangle 5"/>
          <p:cNvSpPr>
            <a:spLocks noChangeArrowheads="1"/>
          </p:cNvSpPr>
          <p:nvPr/>
        </p:nvSpPr>
        <p:spPr bwMode="auto">
          <a:xfrm>
            <a:off x="1338263" y="2701925"/>
            <a:ext cx="2501900" cy="727075"/>
          </a:xfrm>
          <a:prstGeom prst="rect">
            <a:avLst/>
          </a:prstGeom>
          <a:gradFill rotWithShape="0">
            <a:gsLst>
              <a:gs pos="0">
                <a:srgbClr val="FFFFFF">
                  <a:gamma/>
                  <a:shade val="57647"/>
                  <a:invGamma/>
                </a:srgbClr>
              </a:gs>
              <a:gs pos="50000">
                <a:srgbClr val="FFFFFF"/>
              </a:gs>
              <a:gs pos="100000">
                <a:srgbClr val="FFFFFF">
                  <a:gamma/>
                  <a:shade val="57647"/>
                  <a:invGamma/>
                </a:srgbClr>
              </a:gs>
            </a:gsLst>
            <a:lin ang="5400000" scaled="1"/>
          </a:gradFill>
          <a:ln w="38100" cmpd="dbl">
            <a:solidFill>
              <a:srgbClr val="000000"/>
            </a:solidFill>
            <a:miter lim="800000"/>
            <a:headEnd/>
            <a:tailEnd/>
          </a:ln>
        </p:spPr>
        <p:txBody>
          <a:bodyPr/>
          <a:lstStyle/>
          <a:p>
            <a:pPr algn="ctr" eaLnBrk="0" hangingPunct="0">
              <a:lnSpc>
                <a:spcPct val="160000"/>
              </a:lnSpc>
              <a:spcBef>
                <a:spcPts val="300"/>
              </a:spcBef>
              <a:spcAft>
                <a:spcPts val="300"/>
              </a:spcAft>
            </a:pPr>
            <a:r>
              <a:rPr lang="en-US" b="1">
                <a:solidFill>
                  <a:srgbClr val="000000"/>
                </a:solidFill>
              </a:rPr>
              <a:t>COLOSS </a:t>
            </a:r>
            <a:r>
              <a:rPr lang="en-US">
                <a:solidFill>
                  <a:srgbClr val="000000"/>
                </a:solidFill>
              </a:rPr>
              <a:t>(5</a:t>
            </a:r>
            <a:r>
              <a:rPr lang="en-US" baseline="30000">
                <a:solidFill>
                  <a:srgbClr val="000000"/>
                </a:solidFill>
              </a:rPr>
              <a:t>th</a:t>
            </a:r>
            <a:r>
              <a:rPr lang="en-US">
                <a:solidFill>
                  <a:srgbClr val="000000"/>
                </a:solidFill>
              </a:rPr>
              <a:t> FP)</a:t>
            </a:r>
          </a:p>
        </p:txBody>
      </p:sp>
      <p:sp>
        <p:nvSpPr>
          <p:cNvPr id="5126" name="Rectangle 6"/>
          <p:cNvSpPr>
            <a:spLocks noChangeArrowheads="1"/>
          </p:cNvSpPr>
          <p:nvPr/>
        </p:nvSpPr>
        <p:spPr bwMode="auto">
          <a:xfrm>
            <a:off x="1357313" y="4329113"/>
            <a:ext cx="2514600" cy="684212"/>
          </a:xfrm>
          <a:prstGeom prst="rect">
            <a:avLst/>
          </a:prstGeom>
          <a:gradFill rotWithShape="0">
            <a:gsLst>
              <a:gs pos="0">
                <a:srgbClr val="FFFFFF">
                  <a:gamma/>
                  <a:shade val="57647"/>
                  <a:invGamma/>
                </a:srgbClr>
              </a:gs>
              <a:gs pos="50000">
                <a:srgbClr val="FFFFFF"/>
              </a:gs>
              <a:gs pos="100000">
                <a:srgbClr val="FFFFFF">
                  <a:gamma/>
                  <a:shade val="57647"/>
                  <a:invGamma/>
                </a:srgbClr>
              </a:gs>
            </a:gsLst>
            <a:lin ang="5400000" scaled="1"/>
          </a:gradFill>
          <a:ln w="38100" cmpd="dbl">
            <a:solidFill>
              <a:srgbClr val="000000"/>
            </a:solidFill>
            <a:miter lim="800000"/>
            <a:headEnd/>
            <a:tailEnd/>
          </a:ln>
        </p:spPr>
        <p:txBody>
          <a:bodyPr/>
          <a:lstStyle/>
          <a:p>
            <a:pPr algn="ctr" eaLnBrk="0" hangingPunct="0">
              <a:lnSpc>
                <a:spcPct val="155000"/>
              </a:lnSpc>
            </a:pPr>
            <a:r>
              <a:rPr lang="en-US" b="1">
                <a:solidFill>
                  <a:srgbClr val="000000"/>
                </a:solidFill>
              </a:rPr>
              <a:t>SARNET </a:t>
            </a:r>
            <a:r>
              <a:rPr lang="en-US">
                <a:solidFill>
                  <a:srgbClr val="000000"/>
                </a:solidFill>
              </a:rPr>
              <a:t>(6</a:t>
            </a:r>
            <a:r>
              <a:rPr lang="en-US" baseline="30000">
                <a:solidFill>
                  <a:srgbClr val="000000"/>
                </a:solidFill>
              </a:rPr>
              <a:t>th</a:t>
            </a:r>
            <a:r>
              <a:rPr lang="en-US">
                <a:solidFill>
                  <a:srgbClr val="000000"/>
                </a:solidFill>
              </a:rPr>
              <a:t> FP)</a:t>
            </a:r>
            <a:endParaRPr lang="ru-RU"/>
          </a:p>
          <a:p>
            <a:pPr algn="ctr" eaLnBrk="0" hangingPunct="0"/>
            <a:endParaRPr lang="en-GB" b="1">
              <a:solidFill>
                <a:srgbClr val="000000"/>
              </a:solidFill>
            </a:endParaRPr>
          </a:p>
        </p:txBody>
      </p:sp>
      <p:sp>
        <p:nvSpPr>
          <p:cNvPr id="5128" name="Rectangle 8"/>
          <p:cNvSpPr>
            <a:spLocks noChangeArrowheads="1"/>
          </p:cNvSpPr>
          <p:nvPr/>
        </p:nvSpPr>
        <p:spPr bwMode="auto">
          <a:xfrm>
            <a:off x="4983163" y="1666875"/>
            <a:ext cx="2952750" cy="4281488"/>
          </a:xfrm>
          <a:prstGeom prst="rect">
            <a:avLst/>
          </a:prstGeom>
          <a:gradFill rotWithShape="0">
            <a:gsLst>
              <a:gs pos="0">
                <a:srgbClr val="FFFFFF"/>
              </a:gs>
              <a:gs pos="100000">
                <a:srgbClr val="FFFFFF">
                  <a:gamma/>
                  <a:shade val="54510"/>
                  <a:invGamma/>
                </a:srgbClr>
              </a:gs>
            </a:gsLst>
            <a:path path="shape">
              <a:fillToRect l="50000" t="50000" r="50000" b="50000"/>
            </a:path>
          </a:gradFill>
          <a:ln w="57150" cmpd="thinThick">
            <a:solidFill>
              <a:srgbClr val="000000"/>
            </a:solidFill>
            <a:miter lim="800000"/>
            <a:headEnd/>
            <a:tailEnd/>
          </a:ln>
        </p:spPr>
        <p:txBody>
          <a:bodyPr lIns="36000" tIns="36000" rIns="36000" bIns="36000"/>
          <a:lstStyle/>
          <a:p>
            <a:pPr algn="ctr" eaLnBrk="0" hangingPunct="0">
              <a:spcBef>
                <a:spcPts val="300"/>
              </a:spcBef>
            </a:pPr>
            <a:r>
              <a:rPr lang="ru-RU" sz="2000" b="1">
                <a:solidFill>
                  <a:srgbClr val="F8F8F8"/>
                </a:solidFill>
                <a:effectLst>
                  <a:outerShdw blurRad="38100" dist="38100" dir="2700000" algn="tl">
                    <a:srgbClr val="C0C0C0"/>
                  </a:outerShdw>
                </a:effectLst>
              </a:rPr>
              <a:t>ISTC Project</a:t>
            </a:r>
            <a:r>
              <a:rPr lang="en-US" sz="2000" b="1">
                <a:solidFill>
                  <a:srgbClr val="F8F8F8"/>
                </a:solidFill>
                <a:effectLst>
                  <a:outerShdw blurRad="38100" dist="38100" dir="2700000" algn="tl">
                    <a:srgbClr val="C0C0C0"/>
                  </a:outerShdw>
                </a:effectLst>
              </a:rPr>
              <a:t>s</a:t>
            </a:r>
            <a:endParaRPr lang="en-US" sz="2400">
              <a:solidFill>
                <a:srgbClr val="000000"/>
              </a:solidFill>
              <a:effectLst>
                <a:outerShdw blurRad="38100" dist="38100" dir="2700000" algn="tl">
                  <a:srgbClr val="C0C0C0"/>
                </a:outerShdw>
              </a:effectLst>
              <a:latin typeface="Times New Roman" pitchFamily="18" charset="0"/>
            </a:endParaRPr>
          </a:p>
        </p:txBody>
      </p:sp>
      <p:sp>
        <p:nvSpPr>
          <p:cNvPr id="5129" name="Rectangle 9"/>
          <p:cNvSpPr>
            <a:spLocks noChangeArrowheads="1"/>
          </p:cNvSpPr>
          <p:nvPr/>
        </p:nvSpPr>
        <p:spPr bwMode="auto">
          <a:xfrm>
            <a:off x="5211763" y="2530475"/>
            <a:ext cx="2514600" cy="898525"/>
          </a:xfrm>
          <a:prstGeom prst="rect">
            <a:avLst/>
          </a:prstGeom>
          <a:gradFill rotWithShape="0">
            <a:gsLst>
              <a:gs pos="0">
                <a:srgbClr val="FFFFFF">
                  <a:gamma/>
                  <a:shade val="63529"/>
                  <a:invGamma/>
                </a:srgbClr>
              </a:gs>
              <a:gs pos="50000">
                <a:srgbClr val="FFFFFF"/>
              </a:gs>
              <a:gs pos="100000">
                <a:srgbClr val="FFFFFF">
                  <a:gamma/>
                  <a:shade val="63529"/>
                  <a:invGamma/>
                </a:srgbClr>
              </a:gs>
            </a:gsLst>
            <a:lin ang="5400000" scaled="1"/>
          </a:gradFill>
          <a:ln w="38100" cmpd="dbl">
            <a:solidFill>
              <a:srgbClr val="000000"/>
            </a:solidFill>
            <a:miter lim="800000"/>
            <a:headEnd/>
            <a:tailEnd/>
          </a:ln>
        </p:spPr>
        <p:txBody>
          <a:bodyPr/>
          <a:lstStyle/>
          <a:p>
            <a:pPr algn="ctr" eaLnBrk="0" hangingPunct="0">
              <a:lnSpc>
                <a:spcPct val="120000"/>
              </a:lnSpc>
              <a:spcBef>
                <a:spcPts val="300"/>
              </a:spcBef>
              <a:spcAft>
                <a:spcPts val="300"/>
              </a:spcAft>
            </a:pPr>
            <a:r>
              <a:rPr lang="en-GB" b="1"/>
              <a:t>#1648.2: VVER-QUENCH</a:t>
            </a:r>
            <a:r>
              <a:rPr lang="en-GB"/>
              <a:t> </a:t>
            </a:r>
            <a:endParaRPr lang="ru-RU"/>
          </a:p>
        </p:txBody>
      </p:sp>
      <p:sp>
        <p:nvSpPr>
          <p:cNvPr id="5130" name="Rectangle 10"/>
          <p:cNvSpPr>
            <a:spLocks noChangeArrowheads="1"/>
          </p:cNvSpPr>
          <p:nvPr/>
        </p:nvSpPr>
        <p:spPr bwMode="auto">
          <a:xfrm>
            <a:off x="5219700" y="3789363"/>
            <a:ext cx="2514600" cy="649287"/>
          </a:xfrm>
          <a:prstGeom prst="rect">
            <a:avLst/>
          </a:prstGeom>
          <a:gradFill rotWithShape="0">
            <a:gsLst>
              <a:gs pos="0">
                <a:srgbClr val="FFFFFF">
                  <a:gamma/>
                  <a:shade val="60784"/>
                  <a:invGamma/>
                </a:srgbClr>
              </a:gs>
              <a:gs pos="50000">
                <a:srgbClr val="FFFFFF"/>
              </a:gs>
              <a:gs pos="100000">
                <a:srgbClr val="FFFFFF">
                  <a:gamma/>
                  <a:shade val="60784"/>
                  <a:invGamma/>
                </a:srgbClr>
              </a:gs>
            </a:gsLst>
            <a:lin ang="5400000" scaled="1"/>
          </a:gradFill>
          <a:ln w="38100" cmpd="dbl">
            <a:solidFill>
              <a:srgbClr val="000000"/>
            </a:solidFill>
            <a:miter lim="800000"/>
            <a:headEnd/>
            <a:tailEnd/>
          </a:ln>
        </p:spPr>
        <p:txBody>
          <a:bodyPr/>
          <a:lstStyle/>
          <a:p>
            <a:pPr algn="ctr" eaLnBrk="0" hangingPunct="0">
              <a:lnSpc>
                <a:spcPct val="140000"/>
              </a:lnSpc>
              <a:spcBef>
                <a:spcPts val="800"/>
              </a:spcBef>
              <a:spcAft>
                <a:spcPts val="300"/>
              </a:spcAft>
            </a:pPr>
            <a:r>
              <a:rPr lang="en-GB" b="1"/>
              <a:t>#3345: EVAN </a:t>
            </a:r>
            <a:r>
              <a:rPr lang="en-GB"/>
              <a:t> </a:t>
            </a:r>
            <a:endParaRPr lang="ru-RU"/>
          </a:p>
        </p:txBody>
      </p:sp>
      <p:sp>
        <p:nvSpPr>
          <p:cNvPr id="5131" name="AutoShape 11"/>
          <p:cNvSpPr>
            <a:spLocks noChangeArrowheads="1"/>
          </p:cNvSpPr>
          <p:nvPr/>
        </p:nvSpPr>
        <p:spPr bwMode="auto">
          <a:xfrm>
            <a:off x="4067175" y="1844675"/>
            <a:ext cx="865188" cy="163513"/>
          </a:xfrm>
          <a:prstGeom prst="leftArrow">
            <a:avLst>
              <a:gd name="adj1" fmla="val 46222"/>
              <a:gd name="adj2" fmla="val 174807"/>
            </a:avLst>
          </a:prstGeom>
          <a:gradFill rotWithShape="0">
            <a:gsLst>
              <a:gs pos="0">
                <a:srgbClr val="575757"/>
              </a:gs>
              <a:gs pos="100000">
                <a:srgbClr val="F8F8F8"/>
              </a:gs>
            </a:gsLst>
            <a:lin ang="0" scaled="1"/>
          </a:gradFill>
          <a:ln w="12700" cap="sq">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DE"/>
          </a:p>
        </p:txBody>
      </p:sp>
      <p:sp>
        <p:nvSpPr>
          <p:cNvPr id="5134" name="AutoShape 14"/>
          <p:cNvSpPr>
            <a:spLocks noChangeArrowheads="1"/>
          </p:cNvSpPr>
          <p:nvPr/>
        </p:nvSpPr>
        <p:spPr bwMode="auto">
          <a:xfrm flipH="1">
            <a:off x="4067175" y="2205038"/>
            <a:ext cx="936625" cy="169862"/>
          </a:xfrm>
          <a:prstGeom prst="leftArrow">
            <a:avLst>
              <a:gd name="adj1" fmla="val 49676"/>
              <a:gd name="adj2" fmla="val 182474"/>
            </a:avLst>
          </a:prstGeom>
          <a:gradFill rotWithShape="0">
            <a:gsLst>
              <a:gs pos="0">
                <a:srgbClr val="F8F8F8"/>
              </a:gs>
              <a:gs pos="100000">
                <a:srgbClr val="575757"/>
              </a:gs>
            </a:gsLst>
            <a:lin ang="0" scaled="1"/>
          </a:gradFill>
          <a:ln w="12700" cap="sq">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DE"/>
          </a:p>
        </p:txBody>
      </p:sp>
      <p:sp>
        <p:nvSpPr>
          <p:cNvPr id="5141" name="Rectangle 21"/>
          <p:cNvSpPr>
            <a:spLocks noChangeArrowheads="1"/>
          </p:cNvSpPr>
          <p:nvPr/>
        </p:nvSpPr>
        <p:spPr bwMode="auto">
          <a:xfrm>
            <a:off x="5292725" y="4724400"/>
            <a:ext cx="2447925" cy="898525"/>
          </a:xfrm>
          <a:prstGeom prst="rect">
            <a:avLst/>
          </a:prstGeom>
          <a:gradFill rotWithShape="0">
            <a:gsLst>
              <a:gs pos="0">
                <a:srgbClr val="FFFFFF">
                  <a:gamma/>
                  <a:shade val="63529"/>
                  <a:invGamma/>
                </a:srgbClr>
              </a:gs>
              <a:gs pos="50000">
                <a:srgbClr val="FFFFFF"/>
              </a:gs>
              <a:gs pos="100000">
                <a:srgbClr val="FFFFFF">
                  <a:gamma/>
                  <a:shade val="63529"/>
                  <a:invGamma/>
                </a:srgbClr>
              </a:gs>
            </a:gsLst>
            <a:lin ang="5400000" scaled="1"/>
          </a:gradFill>
          <a:ln w="38100" cmpd="dbl">
            <a:solidFill>
              <a:srgbClr val="000000"/>
            </a:solidFill>
            <a:miter lim="800000"/>
            <a:headEnd/>
            <a:tailEnd/>
          </a:ln>
        </p:spPr>
        <p:txBody>
          <a:bodyPr/>
          <a:lstStyle/>
          <a:p>
            <a:pPr algn="ctr" eaLnBrk="0" hangingPunct="0">
              <a:lnSpc>
                <a:spcPct val="120000"/>
              </a:lnSpc>
              <a:spcBef>
                <a:spcPts val="300"/>
              </a:spcBef>
              <a:spcAft>
                <a:spcPts val="300"/>
              </a:spcAft>
            </a:pPr>
            <a:r>
              <a:rPr lang="en-GB" b="1"/>
              <a:t>Proposal: VERONIKA</a:t>
            </a:r>
            <a:r>
              <a:rPr lang="ru-RU"/>
              <a:t> </a:t>
            </a:r>
          </a:p>
        </p:txBody>
      </p:sp>
    </p:spTree>
  </p:cSld>
  <p:clrMapOvr>
    <a:masterClrMapping/>
  </p:clrMapOv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ußzeilenplatzhalter 3"/>
          <p:cNvSpPr>
            <a:spLocks noGrp="1"/>
          </p:cNvSpPr>
          <p:nvPr>
            <p:ph type="ftr" sz="quarter" idx="10"/>
          </p:nvPr>
        </p:nvSpPr>
        <p:spPr/>
        <p:txBody>
          <a:bodyPr/>
          <a:lstStyle/>
          <a:p>
            <a:r>
              <a:rPr lang="ru-RU"/>
              <a:t>ERMSAR 2007, Karlsruhe. 12-14 June 2007</a:t>
            </a:r>
          </a:p>
        </p:txBody>
      </p:sp>
      <p:sp>
        <p:nvSpPr>
          <p:cNvPr id="6" name="Foliennummernplatzhalter 4"/>
          <p:cNvSpPr>
            <a:spLocks noGrp="1"/>
          </p:cNvSpPr>
          <p:nvPr>
            <p:ph type="sldNum" sz="quarter" idx="11"/>
          </p:nvPr>
        </p:nvSpPr>
        <p:spPr/>
        <p:txBody>
          <a:bodyPr/>
          <a:lstStyle/>
          <a:p>
            <a:fld id="{1320759F-052F-4AD4-BEFC-091FD7B6D132}" type="slidenum">
              <a:rPr lang="ru-RU"/>
              <a:pPr/>
              <a:t>4</a:t>
            </a:fld>
            <a:endParaRPr lang="ru-RU"/>
          </a:p>
        </p:txBody>
      </p:sp>
      <p:sp>
        <p:nvSpPr>
          <p:cNvPr id="6146" name="Rectangle 2"/>
          <p:cNvSpPr>
            <a:spLocks noChangeArrowheads="1"/>
          </p:cNvSpPr>
          <p:nvPr/>
        </p:nvSpPr>
        <p:spPr bwMode="auto">
          <a:xfrm>
            <a:off x="900113" y="627063"/>
            <a:ext cx="7343775" cy="857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FFCC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nchor="ctr"/>
          <a:lstStyle/>
          <a:p>
            <a:pPr marL="342900" lvl="1" indent="-342900" algn="ctr" eaLnBrk="0" hangingPunct="0"/>
            <a:r>
              <a:rPr lang="en-GB" sz="2400" b="1">
                <a:solidFill>
                  <a:srgbClr val="990033"/>
                </a:solidFill>
              </a:rPr>
              <a:t>Project #1648.2 “Examination of VVER Fuel Behaviour under Severe Accident Conditions. Quench Stage” (VVER-QUENCH)</a:t>
            </a:r>
            <a:endParaRPr lang="en-US" sz="2400" b="1">
              <a:solidFill>
                <a:srgbClr val="990033"/>
              </a:solidFill>
            </a:endParaRPr>
          </a:p>
          <a:p>
            <a:pPr marL="342900" lvl="1" indent="-342900" algn="ctr" eaLnBrk="0" hangingPunct="0"/>
            <a:endParaRPr lang="ru-RU" sz="3600" b="1">
              <a:solidFill>
                <a:srgbClr val="990033"/>
              </a:solidFill>
            </a:endParaRPr>
          </a:p>
        </p:txBody>
      </p:sp>
      <p:sp>
        <p:nvSpPr>
          <p:cNvPr id="6158" name="Text Box 14"/>
          <p:cNvSpPr txBox="1">
            <a:spLocks noChangeArrowheads="1"/>
          </p:cNvSpPr>
          <p:nvPr/>
        </p:nvSpPr>
        <p:spPr bwMode="auto">
          <a:xfrm>
            <a:off x="323850" y="1628775"/>
            <a:ext cx="8569325" cy="2149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Aft>
                <a:spcPct val="25000"/>
              </a:spcAft>
            </a:pPr>
            <a:r>
              <a:rPr lang="en-US" sz="2000" i="1" u="sng"/>
              <a:t>Leading Institute</a:t>
            </a:r>
            <a:r>
              <a:rPr lang="en-US" sz="2000" i="1"/>
              <a:t>:</a:t>
            </a:r>
            <a:r>
              <a:rPr lang="en-US" sz="2000"/>
              <a:t> RIAR (</a:t>
            </a:r>
            <a:r>
              <a:rPr lang="en-GB" sz="2000"/>
              <a:t>State Scientific Centre "Research Institute of Atomic Reactors”)</a:t>
            </a:r>
          </a:p>
          <a:p>
            <a:pPr>
              <a:spcAft>
                <a:spcPct val="25000"/>
              </a:spcAft>
            </a:pPr>
            <a:r>
              <a:rPr lang="en-US" sz="2000" i="1" u="sng"/>
              <a:t>Supporting Institutes</a:t>
            </a:r>
            <a:r>
              <a:rPr lang="en-US" sz="2000" i="1"/>
              <a:t>:</a:t>
            </a:r>
            <a:r>
              <a:rPr lang="en-US" sz="2000"/>
              <a:t> IBRAE (</a:t>
            </a:r>
            <a:r>
              <a:rPr lang="en-GB" sz="2000"/>
              <a:t>Nuclear Safety Institute of Russian Academy of Sciences),</a:t>
            </a:r>
          </a:p>
          <a:p>
            <a:pPr>
              <a:spcAft>
                <a:spcPct val="25000"/>
              </a:spcAft>
            </a:pPr>
            <a:r>
              <a:rPr lang="en-GB" sz="2000"/>
              <a:t>JSC MSZ (Joint Stock Company "MASHINOSTROITELNY ZAVOD")</a:t>
            </a:r>
          </a:p>
          <a:p>
            <a:r>
              <a:rPr lang="en-GB" sz="2000" i="1" u="sng"/>
              <a:t>EC Collaborators</a:t>
            </a:r>
            <a:r>
              <a:rPr lang="en-GB" sz="2000"/>
              <a:t>:  FZK, ITU, IRSN, CEA</a:t>
            </a:r>
            <a:endParaRPr lang="ru-RU" sz="2000"/>
          </a:p>
        </p:txBody>
      </p:sp>
      <p:sp>
        <p:nvSpPr>
          <p:cNvPr id="6159" name="Text Box 15"/>
          <p:cNvSpPr txBox="1">
            <a:spLocks noChangeArrowheads="1"/>
          </p:cNvSpPr>
          <p:nvPr/>
        </p:nvSpPr>
        <p:spPr bwMode="auto">
          <a:xfrm>
            <a:off x="250825" y="4076700"/>
            <a:ext cx="8640763" cy="2105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just">
              <a:spcAft>
                <a:spcPct val="30000"/>
              </a:spcAft>
            </a:pPr>
            <a:r>
              <a:rPr lang="en-GB" sz="2000">
                <a:solidFill>
                  <a:srgbClr val="A50021"/>
                </a:solidFill>
              </a:rPr>
              <a:t>Stage A. Spent ROD-QUENCH:</a:t>
            </a:r>
            <a:r>
              <a:rPr lang="en-GB" sz="2000"/>
              <a:t> </a:t>
            </a:r>
            <a:r>
              <a:rPr lang="en-GB" sz="2000" b="1">
                <a:solidFill>
                  <a:srgbClr val="A50021"/>
                </a:solidFill>
              </a:rPr>
              <a:t> </a:t>
            </a:r>
            <a:r>
              <a:rPr lang="en-GB" sz="2000"/>
              <a:t>Study of irradiated fuel rod segments behavior under reflood conditions</a:t>
            </a:r>
          </a:p>
          <a:p>
            <a:pPr algn="just">
              <a:spcAft>
                <a:spcPct val="30000"/>
              </a:spcAft>
            </a:pPr>
            <a:r>
              <a:rPr lang="en-GB" sz="2000">
                <a:solidFill>
                  <a:srgbClr val="A50021"/>
                </a:solidFill>
              </a:rPr>
              <a:t>STAGE B.</a:t>
            </a:r>
            <a:r>
              <a:rPr lang="en-GB" sz="2000"/>
              <a:t> </a:t>
            </a:r>
            <a:r>
              <a:rPr lang="en-GB" sz="2000">
                <a:solidFill>
                  <a:srgbClr val="A50021"/>
                </a:solidFill>
              </a:rPr>
              <a:t>Fresh FA-QUENCH:</a:t>
            </a:r>
            <a:r>
              <a:rPr lang="en-GB" sz="2000">
                <a:solidFill>
                  <a:srgbClr val="003399"/>
                </a:solidFill>
              </a:rPr>
              <a:t> </a:t>
            </a:r>
            <a:r>
              <a:rPr lang="en-GB" sz="2000"/>
              <a:t>Integral experiment of QUENCH type using model bundle with 31 fuel rod simulators under reflood conditions</a:t>
            </a:r>
            <a:r>
              <a:rPr lang="ru-RU" sz="2000">
                <a:solidFill>
                  <a:srgbClr val="003399"/>
                </a:solidFill>
              </a:rPr>
              <a:t> </a:t>
            </a:r>
            <a:endParaRPr lang="en-US" sz="2000">
              <a:solidFill>
                <a:srgbClr val="003399"/>
              </a:solidFill>
            </a:endParaRPr>
          </a:p>
          <a:p>
            <a:pPr algn="just">
              <a:spcAft>
                <a:spcPct val="30000"/>
              </a:spcAft>
            </a:pPr>
            <a:r>
              <a:rPr lang="en-GB" sz="2000">
                <a:solidFill>
                  <a:srgbClr val="A50021"/>
                </a:solidFill>
              </a:rPr>
              <a:t>STAGE C. FA Quench Model:</a:t>
            </a:r>
            <a:r>
              <a:rPr lang="en-GB" sz="2000"/>
              <a:t> Development of models and codes to describe VVER core behaviour under severe accident reflood conditions</a:t>
            </a:r>
            <a:endParaRPr lang="ru-RU"/>
          </a:p>
        </p:txBody>
      </p:sp>
    </p:spTree>
  </p:cSld>
  <p:clrMapOvr>
    <a:masterClrMapping/>
  </p:clrMapOv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Fußzeilenplatzhalter 3"/>
          <p:cNvSpPr>
            <a:spLocks noGrp="1"/>
          </p:cNvSpPr>
          <p:nvPr>
            <p:ph type="ftr" sz="quarter" idx="10"/>
          </p:nvPr>
        </p:nvSpPr>
        <p:spPr/>
        <p:txBody>
          <a:bodyPr/>
          <a:lstStyle/>
          <a:p>
            <a:r>
              <a:rPr lang="ru-RU"/>
              <a:t>ERMSAR 2007, Karlsruhe. 12-14 June 2007</a:t>
            </a:r>
          </a:p>
        </p:txBody>
      </p:sp>
      <p:sp>
        <p:nvSpPr>
          <p:cNvPr id="23" name="Foliennummernplatzhalter 4"/>
          <p:cNvSpPr>
            <a:spLocks noGrp="1"/>
          </p:cNvSpPr>
          <p:nvPr>
            <p:ph type="sldNum" sz="quarter" idx="11"/>
          </p:nvPr>
        </p:nvSpPr>
        <p:spPr/>
        <p:txBody>
          <a:bodyPr/>
          <a:lstStyle/>
          <a:p>
            <a:fld id="{4FE77A99-EE75-4A65-9184-8C1488F0BE10}" type="slidenum">
              <a:rPr lang="ru-RU"/>
              <a:pPr/>
              <a:t>5</a:t>
            </a:fld>
            <a:endParaRPr lang="ru-RU"/>
          </a:p>
        </p:txBody>
      </p:sp>
      <p:sp>
        <p:nvSpPr>
          <p:cNvPr id="7170" name="Rectangle 2"/>
          <p:cNvSpPr>
            <a:spLocks noChangeArrowheads="1"/>
          </p:cNvSpPr>
          <p:nvPr/>
        </p:nvSpPr>
        <p:spPr bwMode="auto">
          <a:xfrm>
            <a:off x="1258888" y="627063"/>
            <a:ext cx="6626225" cy="857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FFCC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nchor="ctr"/>
          <a:lstStyle/>
          <a:p>
            <a:pPr marL="342900" lvl="1" indent="-342900" algn="ctr" eaLnBrk="0" hangingPunct="0"/>
            <a:r>
              <a:rPr lang="en-GB" sz="2400" b="1">
                <a:solidFill>
                  <a:srgbClr val="990033"/>
                </a:solidFill>
              </a:rPr>
              <a:t>Project #1648.2   Stage A:</a:t>
            </a:r>
          </a:p>
          <a:p>
            <a:pPr marL="342900" lvl="1" indent="-342900" algn="ctr" eaLnBrk="0" hangingPunct="0"/>
            <a:r>
              <a:rPr lang="en-GB" sz="2400" b="1">
                <a:solidFill>
                  <a:srgbClr val="990033"/>
                </a:solidFill>
              </a:rPr>
              <a:t>Study of Irradiated Fuel Rod Segments Behaviour under Reflood Conditions</a:t>
            </a:r>
            <a:endParaRPr lang="en-US" sz="3200" b="1">
              <a:solidFill>
                <a:srgbClr val="990033"/>
              </a:solidFill>
            </a:endParaRPr>
          </a:p>
          <a:p>
            <a:pPr marL="342900" lvl="1" indent="-342900" algn="ctr" eaLnBrk="0" hangingPunct="0"/>
            <a:endParaRPr lang="ru-RU" sz="4400" b="1">
              <a:solidFill>
                <a:srgbClr val="990033"/>
              </a:solidFill>
            </a:endParaRPr>
          </a:p>
        </p:txBody>
      </p:sp>
      <p:sp>
        <p:nvSpPr>
          <p:cNvPr id="7171" name="Text Box 3"/>
          <p:cNvSpPr txBox="1">
            <a:spLocks noChangeArrowheads="1"/>
          </p:cNvSpPr>
          <p:nvPr/>
        </p:nvSpPr>
        <p:spPr bwMode="auto">
          <a:xfrm>
            <a:off x="250825" y="1412875"/>
            <a:ext cx="6192838" cy="2222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533400" indent="-533400">
              <a:defRPr>
                <a:solidFill>
                  <a:schemeClr val="tx1"/>
                </a:solidFill>
                <a:latin typeface="Arial" charset="0"/>
              </a:defRPr>
            </a:lvl1pPr>
            <a:lvl2pPr marL="712788">
              <a:defRPr>
                <a:solidFill>
                  <a:schemeClr val="tx1"/>
                </a:solidFill>
                <a:latin typeface="Arial" charset="0"/>
              </a:defRPr>
            </a:lvl2pPr>
            <a:lvl3pPr>
              <a:defRPr>
                <a:solidFill>
                  <a:schemeClr val="tx1"/>
                </a:solidFill>
                <a:latin typeface="Arial" charset="0"/>
              </a:defRPr>
            </a:lvl3pPr>
            <a:lvl4pPr>
              <a:defRPr>
                <a:solidFill>
                  <a:schemeClr val="tx1"/>
                </a:solidFill>
                <a:latin typeface="Arial" charset="0"/>
              </a:defRPr>
            </a:lvl4pPr>
            <a:lvl5pPr>
              <a:defRPr>
                <a:solidFill>
                  <a:schemeClr val="tx1"/>
                </a:solidFill>
                <a:latin typeface="Arial" charset="0"/>
              </a:defRPr>
            </a:lvl5pPr>
            <a:lvl6pPr fontAlgn="base">
              <a:spcBef>
                <a:spcPct val="0"/>
              </a:spcBef>
              <a:spcAft>
                <a:spcPct val="0"/>
              </a:spcAft>
              <a:defRPr>
                <a:solidFill>
                  <a:schemeClr val="tx1"/>
                </a:solidFill>
                <a:latin typeface="Arial" charset="0"/>
              </a:defRPr>
            </a:lvl6pPr>
            <a:lvl7pPr fontAlgn="base">
              <a:spcBef>
                <a:spcPct val="0"/>
              </a:spcBef>
              <a:spcAft>
                <a:spcPct val="0"/>
              </a:spcAft>
              <a:defRPr>
                <a:solidFill>
                  <a:schemeClr val="tx1"/>
                </a:solidFill>
                <a:latin typeface="Arial" charset="0"/>
              </a:defRPr>
            </a:lvl7pPr>
            <a:lvl8pPr fontAlgn="base">
              <a:spcBef>
                <a:spcPct val="0"/>
              </a:spcBef>
              <a:spcAft>
                <a:spcPct val="0"/>
              </a:spcAft>
              <a:defRPr>
                <a:solidFill>
                  <a:schemeClr val="tx1"/>
                </a:solidFill>
                <a:latin typeface="Arial" charset="0"/>
              </a:defRPr>
            </a:lvl8pPr>
            <a:lvl9pPr fontAlgn="base">
              <a:spcBef>
                <a:spcPct val="0"/>
              </a:spcBef>
              <a:spcAft>
                <a:spcPct val="0"/>
              </a:spcAft>
              <a:defRPr>
                <a:solidFill>
                  <a:schemeClr val="tx1"/>
                </a:solidFill>
                <a:latin typeface="Arial" charset="0"/>
              </a:defRPr>
            </a:lvl9pPr>
          </a:lstStyle>
          <a:p>
            <a:pPr>
              <a:spcAft>
                <a:spcPct val="20000"/>
              </a:spcAft>
            </a:pPr>
            <a:r>
              <a:rPr lang="en-US" sz="2000" b="1">
                <a:solidFill>
                  <a:schemeClr val="accent2"/>
                </a:solidFill>
              </a:rPr>
              <a:t>Objectives:</a:t>
            </a:r>
          </a:p>
          <a:p>
            <a:pPr>
              <a:spcAft>
                <a:spcPct val="20000"/>
              </a:spcAft>
            </a:pPr>
            <a:r>
              <a:rPr lang="en-US" sz="2000"/>
              <a:t>Extension of the experimental database for irradiated</a:t>
            </a:r>
          </a:p>
          <a:p>
            <a:pPr>
              <a:spcAft>
                <a:spcPct val="20000"/>
              </a:spcAft>
            </a:pPr>
            <a:r>
              <a:rPr lang="en-US" sz="2000"/>
              <a:t>VVER fuel rods behaviour during reflooding:</a:t>
            </a:r>
          </a:p>
          <a:p>
            <a:pPr>
              <a:spcAft>
                <a:spcPct val="20000"/>
              </a:spcAft>
              <a:buFont typeface="Wingdings" pitchFamily="2" charset="2"/>
              <a:buChar char="Ш"/>
            </a:pPr>
            <a:r>
              <a:rPr lang="en-US" sz="2000"/>
              <a:t>Pre-oxidized  cladding </a:t>
            </a:r>
            <a:r>
              <a:rPr lang="en-GB" sz="2000"/>
              <a:t>failure behaviour</a:t>
            </a:r>
            <a:r>
              <a:rPr lang="en-US" sz="2000"/>
              <a:t> </a:t>
            </a:r>
          </a:p>
          <a:p>
            <a:pPr>
              <a:spcAft>
                <a:spcPct val="20000"/>
              </a:spcAft>
              <a:buFont typeface="Wingdings" pitchFamily="2" charset="2"/>
              <a:buChar char="Ш"/>
            </a:pPr>
            <a:r>
              <a:rPr lang="en-US" sz="2000"/>
              <a:t>Hydrogen generation</a:t>
            </a:r>
          </a:p>
          <a:p>
            <a:pPr>
              <a:spcAft>
                <a:spcPct val="20000"/>
              </a:spcAft>
              <a:buFont typeface="Wingdings" pitchFamily="2" charset="2"/>
              <a:buChar char="Ш"/>
            </a:pPr>
            <a:r>
              <a:rPr lang="en-US" sz="2000"/>
              <a:t>Fission products release</a:t>
            </a:r>
            <a:endParaRPr lang="ru-RU" sz="2000"/>
          </a:p>
        </p:txBody>
      </p:sp>
      <p:sp>
        <p:nvSpPr>
          <p:cNvPr id="7172" name="Text Box 4"/>
          <p:cNvSpPr txBox="1">
            <a:spLocks noChangeArrowheads="1"/>
          </p:cNvSpPr>
          <p:nvPr/>
        </p:nvSpPr>
        <p:spPr bwMode="auto">
          <a:xfrm>
            <a:off x="250825" y="3789363"/>
            <a:ext cx="5976938" cy="27574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444500" indent="-444500">
              <a:defRPr>
                <a:solidFill>
                  <a:schemeClr val="tx1"/>
                </a:solidFill>
                <a:latin typeface="Arial" charset="0"/>
              </a:defRPr>
            </a:lvl1pPr>
            <a:lvl2pPr marL="623888" indent="1588">
              <a:defRPr>
                <a:solidFill>
                  <a:schemeClr val="tx1"/>
                </a:solidFill>
                <a:latin typeface="Arial" charset="0"/>
              </a:defRPr>
            </a:lvl2pPr>
            <a:lvl3pPr marL="1335088" indent="-342900">
              <a:defRPr>
                <a:solidFill>
                  <a:schemeClr val="tx1"/>
                </a:solidFill>
                <a:latin typeface="Arial" charset="0"/>
              </a:defRPr>
            </a:lvl3pPr>
            <a:lvl4pPr marL="1714500" indent="-342900">
              <a:defRPr>
                <a:solidFill>
                  <a:schemeClr val="tx1"/>
                </a:solidFill>
                <a:latin typeface="Arial" charset="0"/>
              </a:defRPr>
            </a:lvl4pPr>
            <a:lvl5pPr marL="2171700" indent="-342900">
              <a:defRPr>
                <a:solidFill>
                  <a:schemeClr val="tx1"/>
                </a:solidFill>
                <a:latin typeface="Arial" charset="0"/>
              </a:defRPr>
            </a:lvl5pPr>
            <a:lvl6pPr marL="2628900" indent="-342900" fontAlgn="base">
              <a:spcBef>
                <a:spcPct val="0"/>
              </a:spcBef>
              <a:spcAft>
                <a:spcPct val="0"/>
              </a:spcAft>
              <a:defRPr>
                <a:solidFill>
                  <a:schemeClr val="tx1"/>
                </a:solidFill>
                <a:latin typeface="Arial" charset="0"/>
              </a:defRPr>
            </a:lvl6pPr>
            <a:lvl7pPr marL="3086100" indent="-342900" fontAlgn="base">
              <a:spcBef>
                <a:spcPct val="0"/>
              </a:spcBef>
              <a:spcAft>
                <a:spcPct val="0"/>
              </a:spcAft>
              <a:defRPr>
                <a:solidFill>
                  <a:schemeClr val="tx1"/>
                </a:solidFill>
                <a:latin typeface="Arial" charset="0"/>
              </a:defRPr>
            </a:lvl7pPr>
            <a:lvl8pPr marL="3543300" indent="-342900" fontAlgn="base">
              <a:spcBef>
                <a:spcPct val="0"/>
              </a:spcBef>
              <a:spcAft>
                <a:spcPct val="0"/>
              </a:spcAft>
              <a:defRPr>
                <a:solidFill>
                  <a:schemeClr val="tx1"/>
                </a:solidFill>
                <a:latin typeface="Arial" charset="0"/>
              </a:defRPr>
            </a:lvl8pPr>
            <a:lvl9pPr marL="4000500" indent="-342900" fontAlgn="base">
              <a:spcBef>
                <a:spcPct val="0"/>
              </a:spcBef>
              <a:spcAft>
                <a:spcPct val="0"/>
              </a:spcAft>
              <a:defRPr>
                <a:solidFill>
                  <a:schemeClr val="tx1"/>
                </a:solidFill>
                <a:latin typeface="Arial" charset="0"/>
              </a:defRPr>
            </a:lvl9pPr>
          </a:lstStyle>
          <a:p>
            <a:pPr>
              <a:spcAft>
                <a:spcPct val="20000"/>
              </a:spcAft>
            </a:pPr>
            <a:r>
              <a:rPr lang="en-US" sz="2000" b="1">
                <a:solidFill>
                  <a:schemeClr val="accent2"/>
                </a:solidFill>
              </a:rPr>
              <a:t>Scope of Work:</a:t>
            </a:r>
          </a:p>
          <a:p>
            <a:pPr>
              <a:spcAft>
                <a:spcPct val="20000"/>
              </a:spcAft>
              <a:buFont typeface="Wingdings" pitchFamily="2" charset="2"/>
              <a:buChar char="Ш"/>
            </a:pPr>
            <a:r>
              <a:rPr lang="en-US" sz="2000"/>
              <a:t>Test rig designing and manufacturing</a:t>
            </a:r>
          </a:p>
          <a:p>
            <a:pPr>
              <a:spcAft>
                <a:spcPct val="20000"/>
              </a:spcAft>
              <a:buFont typeface="Wingdings" pitchFamily="2" charset="2"/>
              <a:buChar char="Ш"/>
            </a:pPr>
            <a:r>
              <a:rPr lang="en-US" sz="2000"/>
              <a:t>Tests with un-irradiated  fuel rod simulators:</a:t>
            </a:r>
          </a:p>
          <a:p>
            <a:pPr lvl="1">
              <a:spcAft>
                <a:spcPct val="20000"/>
              </a:spcAft>
              <a:buFont typeface="Arial" charset="0"/>
              <a:buNone/>
            </a:pPr>
            <a:r>
              <a:rPr lang="en-US"/>
              <a:t>	</a:t>
            </a:r>
            <a:r>
              <a:rPr lang="en-US">
                <a:cs typeface="Arial" charset="0"/>
              </a:rPr>
              <a:t>–</a:t>
            </a:r>
            <a:r>
              <a:rPr lang="en-US"/>
              <a:t>  </a:t>
            </a:r>
            <a:r>
              <a:rPr lang="en-GB"/>
              <a:t>to check the working capacity of the test rig </a:t>
            </a:r>
            <a:endParaRPr lang="en-US"/>
          </a:p>
          <a:p>
            <a:pPr lvl="1">
              <a:spcAft>
                <a:spcPct val="20000"/>
              </a:spcAft>
              <a:buFont typeface="Arial" charset="0"/>
              <a:buNone/>
            </a:pPr>
            <a:r>
              <a:rPr lang="en-US"/>
              <a:t> 	–  to compare with FZK similar tests results</a:t>
            </a:r>
          </a:p>
          <a:p>
            <a:pPr lvl="1">
              <a:spcAft>
                <a:spcPct val="20000"/>
              </a:spcAft>
              <a:buFont typeface="Arial" charset="0"/>
              <a:buNone/>
            </a:pPr>
            <a:r>
              <a:rPr lang="en-GB"/>
              <a:t>	</a:t>
            </a:r>
            <a:r>
              <a:rPr lang="en-US"/>
              <a:t>–</a:t>
            </a:r>
            <a:r>
              <a:rPr lang="en-GB"/>
              <a:t>  to create the data base for comparison with 	    irradiated fuel rod simulator tests</a:t>
            </a:r>
            <a:r>
              <a:rPr lang="ru-RU"/>
              <a:t> </a:t>
            </a:r>
            <a:endParaRPr lang="en-US" sz="2000"/>
          </a:p>
          <a:p>
            <a:pPr>
              <a:spcAft>
                <a:spcPct val="20000"/>
              </a:spcAft>
              <a:buFont typeface="Wingdings" pitchFamily="2" charset="2"/>
              <a:buChar char="Ш"/>
            </a:pPr>
            <a:r>
              <a:rPr lang="en-US" sz="2000"/>
              <a:t>Tests with irradiated fuel rod simulators</a:t>
            </a:r>
            <a:endParaRPr lang="ru-RU" sz="2000"/>
          </a:p>
        </p:txBody>
      </p:sp>
      <p:grpSp>
        <p:nvGrpSpPr>
          <p:cNvPr id="7173" name="Group 5"/>
          <p:cNvGrpSpPr>
            <a:grpSpLocks/>
          </p:cNvGrpSpPr>
          <p:nvPr/>
        </p:nvGrpSpPr>
        <p:grpSpPr bwMode="auto">
          <a:xfrm>
            <a:off x="6335713" y="1196975"/>
            <a:ext cx="2844800" cy="5197475"/>
            <a:chOff x="3458" y="353"/>
            <a:chExt cx="2016" cy="3690"/>
          </a:xfrm>
        </p:grpSpPr>
        <p:pic>
          <p:nvPicPr>
            <p:cNvPr id="7174" name="Picture 6" descr="экструз кон6"/>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774" y="522"/>
              <a:ext cx="1174" cy="35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175" name="AutoShape 7"/>
            <p:cNvSpPr>
              <a:spLocks/>
            </p:cNvSpPr>
            <p:nvPr/>
          </p:nvSpPr>
          <p:spPr bwMode="auto">
            <a:xfrm>
              <a:off x="3458" y="1941"/>
              <a:ext cx="177" cy="181"/>
            </a:xfrm>
            <a:prstGeom prst="callout2">
              <a:avLst>
                <a:gd name="adj1" fmla="val 39778"/>
                <a:gd name="adj2" fmla="val 127120"/>
                <a:gd name="adj3" fmla="val 39778"/>
                <a:gd name="adj4" fmla="val 204519"/>
                <a:gd name="adj5" fmla="val 170718"/>
                <a:gd name="adj6" fmla="val 484745"/>
              </a:avLst>
            </a:prstGeom>
            <a:solidFill>
              <a:srgbClr val="FFFFFF"/>
            </a:solidFill>
            <a:ln w="9525">
              <a:solidFill>
                <a:srgbClr val="000000"/>
              </a:solidFill>
              <a:miter lim="800000"/>
              <a:headEnd/>
              <a:tailEnd/>
            </a:ln>
          </p:spPr>
          <p:txBody>
            <a:bodyPr lIns="0"/>
            <a:lstStyle/>
            <a:p>
              <a:pPr algn="just"/>
              <a:r>
                <a:rPr lang="ru-RU" sz="1400">
                  <a:latin typeface="Times New Roman" pitchFamily="18" charset="0"/>
                </a:rPr>
                <a:t>1</a:t>
              </a:r>
            </a:p>
          </p:txBody>
        </p:sp>
        <p:sp>
          <p:nvSpPr>
            <p:cNvPr id="7176" name="AutoShape 8"/>
            <p:cNvSpPr>
              <a:spLocks/>
            </p:cNvSpPr>
            <p:nvPr/>
          </p:nvSpPr>
          <p:spPr bwMode="auto">
            <a:xfrm>
              <a:off x="3458" y="1577"/>
              <a:ext cx="171" cy="156"/>
            </a:xfrm>
            <a:prstGeom prst="callout2">
              <a:avLst>
                <a:gd name="adj1" fmla="val 46153"/>
                <a:gd name="adj2" fmla="val 128069"/>
                <a:gd name="adj3" fmla="val 46153"/>
                <a:gd name="adj4" fmla="val 176023"/>
                <a:gd name="adj5" fmla="val 49361"/>
                <a:gd name="adj6" fmla="val 479532"/>
              </a:avLst>
            </a:prstGeom>
            <a:solidFill>
              <a:srgbClr val="FFFFFF"/>
            </a:solidFill>
            <a:ln w="9525">
              <a:solidFill>
                <a:srgbClr val="000000"/>
              </a:solidFill>
              <a:miter lim="800000"/>
              <a:headEnd/>
              <a:tailEnd/>
            </a:ln>
          </p:spPr>
          <p:txBody>
            <a:bodyPr lIns="0"/>
            <a:lstStyle/>
            <a:p>
              <a:pPr algn="just"/>
              <a:r>
                <a:rPr lang="ru-RU" sz="1400">
                  <a:latin typeface="Times New Roman" pitchFamily="18" charset="0"/>
                </a:rPr>
                <a:t>2</a:t>
              </a:r>
            </a:p>
          </p:txBody>
        </p:sp>
        <p:sp>
          <p:nvSpPr>
            <p:cNvPr id="7177" name="AutoShape 9"/>
            <p:cNvSpPr>
              <a:spLocks/>
            </p:cNvSpPr>
            <p:nvPr/>
          </p:nvSpPr>
          <p:spPr bwMode="auto">
            <a:xfrm>
              <a:off x="3470" y="3166"/>
              <a:ext cx="247" cy="181"/>
            </a:xfrm>
            <a:prstGeom prst="callout2">
              <a:avLst>
                <a:gd name="adj1" fmla="val 39778"/>
                <a:gd name="adj2" fmla="val 119435"/>
                <a:gd name="adj3" fmla="val 39778"/>
                <a:gd name="adj4" fmla="val 145343"/>
                <a:gd name="adj5" fmla="val 133148"/>
                <a:gd name="adj6" fmla="val 239273"/>
              </a:avLst>
            </a:prstGeom>
            <a:solidFill>
              <a:srgbClr val="FFFFFF"/>
            </a:solidFill>
            <a:ln w="9525">
              <a:solidFill>
                <a:srgbClr val="000000"/>
              </a:solidFill>
              <a:miter lim="800000"/>
              <a:headEnd/>
              <a:tailEnd/>
            </a:ln>
          </p:spPr>
          <p:txBody>
            <a:bodyPr lIns="0"/>
            <a:lstStyle/>
            <a:p>
              <a:pPr algn="just"/>
              <a:r>
                <a:rPr lang="ru-RU" sz="1400">
                  <a:latin typeface="Times New Roman" pitchFamily="18" charset="0"/>
                </a:rPr>
                <a:t>15</a:t>
              </a:r>
            </a:p>
          </p:txBody>
        </p:sp>
        <p:sp>
          <p:nvSpPr>
            <p:cNvPr id="7178" name="AutoShape 10"/>
            <p:cNvSpPr>
              <a:spLocks/>
            </p:cNvSpPr>
            <p:nvPr/>
          </p:nvSpPr>
          <p:spPr bwMode="auto">
            <a:xfrm>
              <a:off x="5182" y="1979"/>
              <a:ext cx="150" cy="171"/>
            </a:xfrm>
            <a:prstGeom prst="callout2">
              <a:avLst>
                <a:gd name="adj1" fmla="val 42106"/>
                <a:gd name="adj2" fmla="val -32000"/>
                <a:gd name="adj3" fmla="val 42106"/>
                <a:gd name="adj4" fmla="val -94000"/>
                <a:gd name="adj5" fmla="val 35671"/>
                <a:gd name="adj6" fmla="val -317333"/>
              </a:avLst>
            </a:prstGeom>
            <a:solidFill>
              <a:srgbClr val="FFFFFF"/>
            </a:solidFill>
            <a:ln w="9525">
              <a:solidFill>
                <a:srgbClr val="000000"/>
              </a:solidFill>
              <a:miter lim="800000"/>
              <a:headEnd/>
              <a:tailEnd/>
            </a:ln>
          </p:spPr>
          <p:txBody>
            <a:bodyPr lIns="0"/>
            <a:lstStyle/>
            <a:p>
              <a:pPr algn="just"/>
              <a:r>
                <a:rPr lang="ru-RU" sz="1400">
                  <a:latin typeface="Times New Roman" pitchFamily="18" charset="0"/>
                </a:rPr>
                <a:t>9</a:t>
              </a:r>
            </a:p>
          </p:txBody>
        </p:sp>
        <p:sp>
          <p:nvSpPr>
            <p:cNvPr id="7179" name="AutoShape 11"/>
            <p:cNvSpPr>
              <a:spLocks/>
            </p:cNvSpPr>
            <p:nvPr/>
          </p:nvSpPr>
          <p:spPr bwMode="auto">
            <a:xfrm>
              <a:off x="5182" y="2341"/>
              <a:ext cx="253" cy="175"/>
            </a:xfrm>
            <a:prstGeom prst="callout2">
              <a:avLst>
                <a:gd name="adj1" fmla="val 41144"/>
                <a:gd name="adj2" fmla="val -18972"/>
                <a:gd name="adj3" fmla="val 41144"/>
                <a:gd name="adj4" fmla="val -67194"/>
                <a:gd name="adj5" fmla="val 34287"/>
                <a:gd name="adj6" fmla="val -264032"/>
              </a:avLst>
            </a:prstGeom>
            <a:solidFill>
              <a:srgbClr val="FFFFFF"/>
            </a:solidFill>
            <a:ln w="9525">
              <a:solidFill>
                <a:srgbClr val="000000"/>
              </a:solidFill>
              <a:miter lim="800000"/>
              <a:headEnd/>
              <a:tailEnd/>
            </a:ln>
          </p:spPr>
          <p:txBody>
            <a:bodyPr lIns="0"/>
            <a:lstStyle/>
            <a:p>
              <a:pPr algn="just"/>
              <a:r>
                <a:rPr lang="ru-RU" sz="1400">
                  <a:latin typeface="Times New Roman" pitchFamily="18" charset="0"/>
                </a:rPr>
                <a:t>10</a:t>
              </a:r>
            </a:p>
          </p:txBody>
        </p:sp>
        <p:sp>
          <p:nvSpPr>
            <p:cNvPr id="7180" name="AutoShape 12"/>
            <p:cNvSpPr>
              <a:spLocks/>
            </p:cNvSpPr>
            <p:nvPr/>
          </p:nvSpPr>
          <p:spPr bwMode="auto">
            <a:xfrm>
              <a:off x="5193" y="2704"/>
              <a:ext cx="281" cy="162"/>
            </a:xfrm>
            <a:prstGeom prst="callout2">
              <a:avLst>
                <a:gd name="adj1" fmla="val 44444"/>
                <a:gd name="adj2" fmla="val -17083"/>
                <a:gd name="adj3" fmla="val 44444"/>
                <a:gd name="adj4" fmla="val -89324"/>
                <a:gd name="adj5" fmla="val -84569"/>
                <a:gd name="adj6" fmla="val -267972"/>
              </a:avLst>
            </a:prstGeom>
            <a:solidFill>
              <a:srgbClr val="FFFFFF"/>
            </a:solidFill>
            <a:ln w="9525">
              <a:solidFill>
                <a:srgbClr val="000000"/>
              </a:solidFill>
              <a:miter lim="800000"/>
              <a:headEnd/>
              <a:tailEnd/>
            </a:ln>
          </p:spPr>
          <p:txBody>
            <a:bodyPr lIns="0"/>
            <a:lstStyle/>
            <a:p>
              <a:pPr algn="just"/>
              <a:r>
                <a:rPr lang="ru-RU" sz="1400">
                  <a:latin typeface="Times New Roman" pitchFamily="18" charset="0"/>
                </a:rPr>
                <a:t>11</a:t>
              </a:r>
            </a:p>
          </p:txBody>
        </p:sp>
        <p:sp>
          <p:nvSpPr>
            <p:cNvPr id="7181" name="AutoShape 13"/>
            <p:cNvSpPr>
              <a:spLocks/>
            </p:cNvSpPr>
            <p:nvPr/>
          </p:nvSpPr>
          <p:spPr bwMode="auto">
            <a:xfrm>
              <a:off x="3458" y="798"/>
              <a:ext cx="192" cy="196"/>
            </a:xfrm>
            <a:prstGeom prst="callout2">
              <a:avLst>
                <a:gd name="adj1" fmla="val 36736"/>
                <a:gd name="adj2" fmla="val 125000"/>
                <a:gd name="adj3" fmla="val 36736"/>
                <a:gd name="adj4" fmla="val 188023"/>
                <a:gd name="adj5" fmla="val 89287"/>
                <a:gd name="adj6" fmla="val 358856"/>
              </a:avLst>
            </a:prstGeom>
            <a:solidFill>
              <a:srgbClr val="FFFFFF"/>
            </a:solidFill>
            <a:ln w="9525">
              <a:solidFill>
                <a:srgbClr val="000000"/>
              </a:solidFill>
              <a:miter lim="800000"/>
              <a:headEnd/>
              <a:tailEnd/>
            </a:ln>
          </p:spPr>
          <p:txBody>
            <a:bodyPr lIns="0"/>
            <a:lstStyle/>
            <a:p>
              <a:pPr algn="just"/>
              <a:r>
                <a:rPr lang="en-US" sz="1400">
                  <a:latin typeface="Times New Roman" pitchFamily="18" charset="0"/>
                </a:rPr>
                <a:t>4</a:t>
              </a:r>
              <a:endParaRPr lang="ru-RU" sz="1400">
                <a:latin typeface="Times New Roman" pitchFamily="18" charset="0"/>
              </a:endParaRPr>
            </a:p>
          </p:txBody>
        </p:sp>
        <p:sp>
          <p:nvSpPr>
            <p:cNvPr id="7182" name="AutoShape 14"/>
            <p:cNvSpPr>
              <a:spLocks/>
            </p:cNvSpPr>
            <p:nvPr/>
          </p:nvSpPr>
          <p:spPr bwMode="auto">
            <a:xfrm>
              <a:off x="4830" y="436"/>
              <a:ext cx="181" cy="184"/>
            </a:xfrm>
            <a:prstGeom prst="callout2">
              <a:avLst>
                <a:gd name="adj1" fmla="val 39130"/>
                <a:gd name="adj2" fmla="val -26519"/>
                <a:gd name="adj3" fmla="val 39130"/>
                <a:gd name="adj4" fmla="val -26519"/>
                <a:gd name="adj5" fmla="val 39130"/>
                <a:gd name="adj6" fmla="val -271269"/>
              </a:avLst>
            </a:prstGeom>
            <a:solidFill>
              <a:srgbClr val="FFFFFF"/>
            </a:solidFill>
            <a:ln w="9525">
              <a:solidFill>
                <a:srgbClr val="000000"/>
              </a:solidFill>
              <a:miter lim="800000"/>
              <a:headEnd/>
              <a:tailEnd/>
            </a:ln>
          </p:spPr>
          <p:txBody>
            <a:bodyPr lIns="0"/>
            <a:lstStyle/>
            <a:p>
              <a:pPr algn="just"/>
              <a:r>
                <a:rPr lang="en-US" sz="1400">
                  <a:latin typeface="Times New Roman" pitchFamily="18" charset="0"/>
                </a:rPr>
                <a:t>6</a:t>
              </a:r>
              <a:endParaRPr lang="ru-RU" sz="1400">
                <a:latin typeface="Times New Roman" pitchFamily="18" charset="0"/>
              </a:endParaRPr>
            </a:p>
          </p:txBody>
        </p:sp>
        <p:sp>
          <p:nvSpPr>
            <p:cNvPr id="7183" name="AutoShape 15"/>
            <p:cNvSpPr>
              <a:spLocks/>
            </p:cNvSpPr>
            <p:nvPr/>
          </p:nvSpPr>
          <p:spPr bwMode="auto">
            <a:xfrm>
              <a:off x="3458" y="353"/>
              <a:ext cx="171" cy="190"/>
            </a:xfrm>
            <a:prstGeom prst="callout2">
              <a:avLst>
                <a:gd name="adj1" fmla="val 37894"/>
                <a:gd name="adj2" fmla="val 128069"/>
                <a:gd name="adj3" fmla="val 37894"/>
                <a:gd name="adj4" fmla="val 181287"/>
                <a:gd name="adj5" fmla="val 172106"/>
                <a:gd name="adj6" fmla="val 488889"/>
              </a:avLst>
            </a:prstGeom>
            <a:solidFill>
              <a:srgbClr val="FFFFFF"/>
            </a:solidFill>
            <a:ln w="9525">
              <a:solidFill>
                <a:srgbClr val="000000"/>
              </a:solidFill>
              <a:miter lim="800000"/>
              <a:headEnd/>
              <a:tailEnd/>
            </a:ln>
          </p:spPr>
          <p:txBody>
            <a:bodyPr lIns="0"/>
            <a:lstStyle/>
            <a:p>
              <a:pPr algn="just"/>
              <a:r>
                <a:rPr lang="en-US" sz="1400">
                  <a:latin typeface="Times New Roman" pitchFamily="18" charset="0"/>
                </a:rPr>
                <a:t>5</a:t>
              </a:r>
              <a:endParaRPr lang="ru-RU" sz="1400">
                <a:latin typeface="Times New Roman" pitchFamily="18" charset="0"/>
              </a:endParaRPr>
            </a:p>
          </p:txBody>
        </p:sp>
        <p:sp>
          <p:nvSpPr>
            <p:cNvPr id="7184" name="AutoShape 16"/>
            <p:cNvSpPr>
              <a:spLocks/>
            </p:cNvSpPr>
            <p:nvPr/>
          </p:nvSpPr>
          <p:spPr bwMode="auto">
            <a:xfrm>
              <a:off x="3458" y="1206"/>
              <a:ext cx="137" cy="184"/>
            </a:xfrm>
            <a:prstGeom prst="callout2">
              <a:avLst>
                <a:gd name="adj1" fmla="val 39130"/>
                <a:gd name="adj2" fmla="val 135037"/>
                <a:gd name="adj3" fmla="val 39130"/>
                <a:gd name="adj4" fmla="val 211681"/>
                <a:gd name="adj5" fmla="val 146741"/>
                <a:gd name="adj6" fmla="val 494162"/>
              </a:avLst>
            </a:prstGeom>
            <a:solidFill>
              <a:srgbClr val="FFFFFF"/>
            </a:solidFill>
            <a:ln w="9525">
              <a:solidFill>
                <a:srgbClr val="000000"/>
              </a:solidFill>
              <a:miter lim="800000"/>
              <a:headEnd/>
              <a:tailEnd/>
            </a:ln>
          </p:spPr>
          <p:txBody>
            <a:bodyPr lIns="0"/>
            <a:lstStyle/>
            <a:p>
              <a:pPr algn="just"/>
              <a:r>
                <a:rPr lang="en-US" sz="1400">
                  <a:latin typeface="Times New Roman" pitchFamily="18" charset="0"/>
                </a:rPr>
                <a:t>3</a:t>
              </a:r>
              <a:endParaRPr lang="ru-RU" sz="1400">
                <a:latin typeface="Times New Roman" pitchFamily="18" charset="0"/>
              </a:endParaRPr>
            </a:p>
          </p:txBody>
        </p:sp>
        <p:sp>
          <p:nvSpPr>
            <p:cNvPr id="7185" name="AutoShape 17"/>
            <p:cNvSpPr>
              <a:spLocks/>
            </p:cNvSpPr>
            <p:nvPr/>
          </p:nvSpPr>
          <p:spPr bwMode="auto">
            <a:xfrm>
              <a:off x="3470" y="3531"/>
              <a:ext cx="227" cy="187"/>
            </a:xfrm>
            <a:prstGeom prst="callout2">
              <a:avLst>
                <a:gd name="adj1" fmla="val 38505"/>
                <a:gd name="adj2" fmla="val 121144"/>
                <a:gd name="adj3" fmla="val 38505"/>
                <a:gd name="adj4" fmla="val 157269"/>
                <a:gd name="adj5" fmla="val 110162"/>
                <a:gd name="adj6" fmla="val 229954"/>
              </a:avLst>
            </a:prstGeom>
            <a:solidFill>
              <a:srgbClr val="FFFFFF"/>
            </a:solidFill>
            <a:ln w="9525">
              <a:solidFill>
                <a:srgbClr val="000000"/>
              </a:solidFill>
              <a:miter lim="800000"/>
              <a:headEnd/>
              <a:tailEnd/>
            </a:ln>
          </p:spPr>
          <p:txBody>
            <a:bodyPr lIns="0"/>
            <a:lstStyle/>
            <a:p>
              <a:pPr algn="just"/>
              <a:r>
                <a:rPr lang="ru-RU" sz="1400">
                  <a:latin typeface="Times New Roman" pitchFamily="18" charset="0"/>
                </a:rPr>
                <a:t>14</a:t>
              </a:r>
            </a:p>
          </p:txBody>
        </p:sp>
        <p:sp>
          <p:nvSpPr>
            <p:cNvPr id="7186" name="AutoShape 18"/>
            <p:cNvSpPr>
              <a:spLocks/>
            </p:cNvSpPr>
            <p:nvPr/>
          </p:nvSpPr>
          <p:spPr bwMode="auto">
            <a:xfrm>
              <a:off x="5182" y="3472"/>
              <a:ext cx="283" cy="172"/>
            </a:xfrm>
            <a:prstGeom prst="callout2">
              <a:avLst>
                <a:gd name="adj1" fmla="val 41861"/>
                <a:gd name="adj2" fmla="val -16963"/>
                <a:gd name="adj3" fmla="val 41861"/>
                <a:gd name="adj4" fmla="val -29329"/>
                <a:gd name="adj5" fmla="val -111630"/>
                <a:gd name="adj6" fmla="val -108481"/>
              </a:avLst>
            </a:prstGeom>
            <a:solidFill>
              <a:srgbClr val="FFFFFF"/>
            </a:solidFill>
            <a:ln w="9525">
              <a:solidFill>
                <a:srgbClr val="000000"/>
              </a:solidFill>
              <a:miter lim="800000"/>
              <a:headEnd/>
              <a:tailEnd/>
            </a:ln>
          </p:spPr>
          <p:txBody>
            <a:bodyPr lIns="0"/>
            <a:lstStyle/>
            <a:p>
              <a:pPr algn="just"/>
              <a:r>
                <a:rPr lang="ru-RU" sz="1400">
                  <a:latin typeface="Times New Roman" pitchFamily="18" charset="0"/>
                </a:rPr>
                <a:t>13</a:t>
              </a:r>
            </a:p>
          </p:txBody>
        </p:sp>
        <p:sp>
          <p:nvSpPr>
            <p:cNvPr id="7187" name="AutoShape 19"/>
            <p:cNvSpPr>
              <a:spLocks/>
            </p:cNvSpPr>
            <p:nvPr/>
          </p:nvSpPr>
          <p:spPr bwMode="auto">
            <a:xfrm>
              <a:off x="5191" y="3138"/>
              <a:ext cx="282" cy="214"/>
            </a:xfrm>
            <a:prstGeom prst="callout2">
              <a:avLst>
                <a:gd name="adj1" fmla="val 33644"/>
                <a:gd name="adj2" fmla="val -17023"/>
                <a:gd name="adj3" fmla="val 33644"/>
                <a:gd name="adj4" fmla="val -35106"/>
                <a:gd name="adj5" fmla="val -26167"/>
                <a:gd name="adj6" fmla="val -116667"/>
              </a:avLst>
            </a:prstGeom>
            <a:solidFill>
              <a:srgbClr val="FFFFFF"/>
            </a:solidFill>
            <a:ln w="9525">
              <a:solidFill>
                <a:srgbClr val="000000"/>
              </a:solidFill>
              <a:miter lim="800000"/>
              <a:headEnd/>
              <a:tailEnd/>
            </a:ln>
          </p:spPr>
          <p:txBody>
            <a:bodyPr lIns="0"/>
            <a:lstStyle/>
            <a:p>
              <a:pPr algn="just"/>
              <a:r>
                <a:rPr lang="ru-RU" sz="1400">
                  <a:latin typeface="Times New Roman" pitchFamily="18" charset="0"/>
                </a:rPr>
                <a:t>12</a:t>
              </a:r>
            </a:p>
          </p:txBody>
        </p:sp>
        <p:sp>
          <p:nvSpPr>
            <p:cNvPr id="7188" name="AutoShape 20"/>
            <p:cNvSpPr>
              <a:spLocks/>
            </p:cNvSpPr>
            <p:nvPr/>
          </p:nvSpPr>
          <p:spPr bwMode="auto">
            <a:xfrm>
              <a:off x="5182" y="1442"/>
              <a:ext cx="157" cy="172"/>
            </a:xfrm>
            <a:prstGeom prst="callout2">
              <a:avLst>
                <a:gd name="adj1" fmla="val 41861"/>
                <a:gd name="adj2" fmla="val -30574"/>
                <a:gd name="adj3" fmla="val 41861"/>
                <a:gd name="adj4" fmla="val -82801"/>
                <a:gd name="adj5" fmla="val 195931"/>
                <a:gd name="adj6" fmla="val -215921"/>
              </a:avLst>
            </a:prstGeom>
            <a:solidFill>
              <a:srgbClr val="FFFFFF"/>
            </a:solidFill>
            <a:ln w="9525">
              <a:solidFill>
                <a:srgbClr val="000000"/>
              </a:solidFill>
              <a:miter lim="800000"/>
              <a:headEnd/>
              <a:tailEnd/>
            </a:ln>
          </p:spPr>
          <p:txBody>
            <a:bodyPr lIns="0"/>
            <a:lstStyle/>
            <a:p>
              <a:pPr algn="just"/>
              <a:r>
                <a:rPr lang="ru-RU" sz="1400">
                  <a:latin typeface="Times New Roman" pitchFamily="18" charset="0"/>
                </a:rPr>
                <a:t>8</a:t>
              </a:r>
            </a:p>
          </p:txBody>
        </p:sp>
        <p:sp>
          <p:nvSpPr>
            <p:cNvPr id="7189" name="AutoShape 21"/>
            <p:cNvSpPr>
              <a:spLocks/>
            </p:cNvSpPr>
            <p:nvPr/>
          </p:nvSpPr>
          <p:spPr bwMode="auto">
            <a:xfrm>
              <a:off x="3468" y="521"/>
              <a:ext cx="171" cy="190"/>
            </a:xfrm>
            <a:prstGeom prst="callout2">
              <a:avLst>
                <a:gd name="adj1" fmla="val 37894"/>
                <a:gd name="adj2" fmla="val 128069"/>
                <a:gd name="adj3" fmla="val 37894"/>
                <a:gd name="adj4" fmla="val 176023"/>
                <a:gd name="adj5" fmla="val 125264"/>
                <a:gd name="adj6" fmla="val 454972"/>
              </a:avLst>
            </a:prstGeom>
            <a:solidFill>
              <a:srgbClr val="FFFFFF"/>
            </a:solidFill>
            <a:ln w="9525">
              <a:solidFill>
                <a:srgbClr val="000000"/>
              </a:solidFill>
              <a:miter lim="800000"/>
              <a:headEnd/>
              <a:tailEnd/>
            </a:ln>
          </p:spPr>
          <p:txBody>
            <a:bodyPr lIns="0"/>
            <a:lstStyle/>
            <a:p>
              <a:pPr algn="just"/>
              <a:r>
                <a:rPr lang="en-US" sz="1400">
                  <a:latin typeface="Times New Roman" pitchFamily="18" charset="0"/>
                </a:rPr>
                <a:t>7</a:t>
              </a:r>
              <a:endParaRPr lang="ru-RU" sz="1400">
                <a:latin typeface="Times New Roman" pitchFamily="18" charset="0"/>
              </a:endParaRPr>
            </a:p>
          </p:txBody>
        </p:sp>
      </p:grpSp>
    </p:spTree>
  </p:cSld>
  <p:clrMapOvr>
    <a:masterClrMapping/>
  </p:clrMapOv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 name="Fußzeilenplatzhalter 1"/>
          <p:cNvSpPr>
            <a:spLocks noGrp="1"/>
          </p:cNvSpPr>
          <p:nvPr>
            <p:ph type="ftr" sz="quarter" idx="10"/>
          </p:nvPr>
        </p:nvSpPr>
        <p:spPr/>
        <p:txBody>
          <a:bodyPr/>
          <a:lstStyle/>
          <a:p>
            <a:r>
              <a:rPr lang="ru-RU"/>
              <a:t>ERMSAR 2007, Karlsruhe. 12-14 June 2007</a:t>
            </a:r>
          </a:p>
        </p:txBody>
      </p:sp>
      <p:sp>
        <p:nvSpPr>
          <p:cNvPr id="127" name="Foliennummernplatzhalter 2"/>
          <p:cNvSpPr>
            <a:spLocks noGrp="1"/>
          </p:cNvSpPr>
          <p:nvPr>
            <p:ph type="sldNum" sz="quarter" idx="11"/>
          </p:nvPr>
        </p:nvSpPr>
        <p:spPr/>
        <p:txBody>
          <a:bodyPr/>
          <a:lstStyle/>
          <a:p>
            <a:fld id="{A027C774-F61B-4A9A-AFB4-F4BA6BA75F0B}" type="slidenum">
              <a:rPr lang="ru-RU"/>
              <a:pPr/>
              <a:t>6</a:t>
            </a:fld>
            <a:endParaRPr lang="ru-RU"/>
          </a:p>
        </p:txBody>
      </p:sp>
      <p:sp>
        <p:nvSpPr>
          <p:cNvPr id="8194" name="Rectangle 2"/>
          <p:cNvSpPr>
            <a:spLocks noChangeArrowheads="1"/>
          </p:cNvSpPr>
          <p:nvPr/>
        </p:nvSpPr>
        <p:spPr bwMode="auto">
          <a:xfrm>
            <a:off x="1116013" y="0"/>
            <a:ext cx="6911975" cy="647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algn="ctr"/>
            <a:r>
              <a:rPr lang="en-GB" sz="2400" b="1">
                <a:solidFill>
                  <a:srgbClr val="990033"/>
                </a:solidFill>
              </a:rPr>
              <a:t>RIAR Tests with </a:t>
            </a:r>
            <a:r>
              <a:rPr lang="en-GB" sz="2400" b="1" i="1" u="sng">
                <a:solidFill>
                  <a:srgbClr val="990033"/>
                </a:solidFill>
              </a:rPr>
              <a:t>Fresh </a:t>
            </a:r>
            <a:r>
              <a:rPr lang="en-GB" sz="2400" b="1">
                <a:solidFill>
                  <a:srgbClr val="990033"/>
                </a:solidFill>
              </a:rPr>
              <a:t>Fuel Rod </a:t>
            </a:r>
            <a:r>
              <a:rPr lang="en-US" sz="2400" b="1">
                <a:solidFill>
                  <a:srgbClr val="990033"/>
                </a:solidFill>
              </a:rPr>
              <a:t>Simulators</a:t>
            </a:r>
            <a:endParaRPr lang="ru-RU" sz="2400" b="1">
              <a:solidFill>
                <a:srgbClr val="990033"/>
              </a:solidFill>
            </a:endParaRPr>
          </a:p>
        </p:txBody>
      </p:sp>
      <p:sp>
        <p:nvSpPr>
          <p:cNvPr id="8195" name="Rectangle 3"/>
          <p:cNvSpPr>
            <a:spLocks noChangeArrowheads="1"/>
          </p:cNvSpPr>
          <p:nvPr/>
        </p:nvSpPr>
        <p:spPr bwMode="auto">
          <a:xfrm>
            <a:off x="0" y="3255963"/>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de-DE"/>
          </a:p>
        </p:txBody>
      </p:sp>
      <p:sp>
        <p:nvSpPr>
          <p:cNvPr id="8196"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de-DE"/>
          </a:p>
        </p:txBody>
      </p:sp>
      <p:sp>
        <p:nvSpPr>
          <p:cNvPr id="8197" name="Rectangle 5"/>
          <p:cNvSpPr>
            <a:spLocks noChangeArrowheads="1"/>
          </p:cNvSpPr>
          <p:nvPr/>
        </p:nvSpPr>
        <p:spPr bwMode="auto">
          <a:xfrm>
            <a:off x="0" y="1570038"/>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de-DE"/>
          </a:p>
        </p:txBody>
      </p:sp>
      <p:sp>
        <p:nvSpPr>
          <p:cNvPr id="8198" name="Rectangle 6"/>
          <p:cNvSpPr>
            <a:spLocks noChangeArrowheads="1"/>
          </p:cNvSpPr>
          <p:nvPr/>
        </p:nvSpPr>
        <p:spPr bwMode="auto">
          <a:xfrm>
            <a:off x="0" y="2244725"/>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de-DE"/>
          </a:p>
        </p:txBody>
      </p:sp>
      <p:graphicFrame>
        <p:nvGraphicFramePr>
          <p:cNvPr id="8346" name="Group 154"/>
          <p:cNvGraphicFramePr>
            <a:graphicFrameLocks noGrp="1"/>
          </p:cNvGraphicFramePr>
          <p:nvPr/>
        </p:nvGraphicFramePr>
        <p:xfrm>
          <a:off x="250825" y="620713"/>
          <a:ext cx="8691563" cy="6080443"/>
        </p:xfrm>
        <a:graphic>
          <a:graphicData uri="http://schemas.openxmlformats.org/drawingml/2006/table">
            <a:tbl>
              <a:tblPr/>
              <a:tblGrid>
                <a:gridCol w="792163"/>
                <a:gridCol w="576262"/>
                <a:gridCol w="792163"/>
                <a:gridCol w="936625"/>
                <a:gridCol w="936625"/>
                <a:gridCol w="935037"/>
                <a:gridCol w="3722688"/>
              </a:tblGrid>
              <a:tr h="458788">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200" b="1" i="0" u="none" strike="noStrike" cap="none" normalizeH="0" baseline="0" smtClean="0">
                          <a:ln>
                            <a:noFill/>
                          </a:ln>
                          <a:solidFill>
                            <a:schemeClr val="tx1"/>
                          </a:solidFill>
                          <a:effectLst/>
                          <a:latin typeface="Arial" charset="0"/>
                          <a:cs typeface="Times New Roman" pitchFamily="18" charset="0"/>
                        </a:rPr>
                        <a:t>Group</a:t>
                      </a:r>
                      <a:endParaRPr kumimoji="0" lang="ru-RU" sz="1200" b="1" i="0" u="none" strike="noStrike" cap="none" normalizeH="0" baseline="0" smtClean="0">
                        <a:ln>
                          <a:noFill/>
                        </a:ln>
                        <a:solidFill>
                          <a:schemeClr val="tx1"/>
                        </a:solidFill>
                        <a:effectLst/>
                        <a:latin typeface="Arial" charset="0"/>
                      </a:endParaRPr>
                    </a:p>
                  </a:txBody>
                  <a:tcPr horzOverflow="overflow">
                    <a:lnL w="635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635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solidFill>
                      <a:srgbClr val="DEDEDE"/>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200" b="1" i="0" u="none" strike="noStrike" cap="none" normalizeH="0" baseline="0" smtClean="0">
                          <a:ln>
                            <a:noFill/>
                          </a:ln>
                          <a:solidFill>
                            <a:schemeClr val="tx1"/>
                          </a:solidFill>
                          <a:effectLst/>
                          <a:latin typeface="Arial" charset="0"/>
                          <a:cs typeface="Times New Roman" pitchFamily="18" charset="0"/>
                        </a:rPr>
                        <a:t>Test №</a:t>
                      </a:r>
                      <a:endParaRPr kumimoji="0" lang="ru-RU" sz="1200" b="1" i="0" u="none" strike="noStrike" cap="none" normalizeH="0" baseline="0" smtClean="0">
                        <a:ln>
                          <a:noFill/>
                        </a:ln>
                        <a:solidFill>
                          <a:schemeClr val="tx1"/>
                        </a:solidFill>
                        <a:effectLst/>
                        <a:latin typeface="Arial" charset="0"/>
                      </a:endParaRPr>
                    </a:p>
                  </a:txBody>
                  <a:tcPr horzOverflow="overflow">
                    <a:lnL w="254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635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solidFill>
                      <a:srgbClr val="DEDEDE"/>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200" b="1" i="0" u="none" strike="noStrike" cap="none" normalizeH="0" baseline="0" smtClean="0">
                          <a:ln>
                            <a:noFill/>
                          </a:ln>
                          <a:solidFill>
                            <a:schemeClr val="tx1"/>
                          </a:solidFill>
                          <a:effectLst/>
                          <a:latin typeface="Arial" charset="0"/>
                          <a:cs typeface="Times New Roman" pitchFamily="18" charset="0"/>
                        </a:rPr>
                        <a:t>Initial temp</a:t>
                      </a:r>
                      <a:r>
                        <a:rPr kumimoji="0" lang="en-US" sz="1200" b="1" i="0" u="none" strike="noStrike" cap="none" normalizeH="0" baseline="0" smtClean="0">
                          <a:ln>
                            <a:noFill/>
                          </a:ln>
                          <a:solidFill>
                            <a:schemeClr val="tx1"/>
                          </a:solidFill>
                          <a:effectLst/>
                          <a:latin typeface="Arial" charset="0"/>
                          <a:cs typeface="Times New Roman" pitchFamily="18" charset="0"/>
                        </a:rPr>
                        <a:t>., </a:t>
                      </a:r>
                      <a:r>
                        <a:rPr kumimoji="0" lang="ru-RU" sz="1200" b="1" i="0" u="none" strike="noStrike" cap="none" normalizeH="0" baseline="0" smtClean="0">
                          <a:ln>
                            <a:noFill/>
                          </a:ln>
                          <a:solidFill>
                            <a:schemeClr val="tx1"/>
                          </a:solidFill>
                          <a:effectLst/>
                          <a:latin typeface="Arial" charset="0"/>
                          <a:cs typeface="Times New Roman" pitchFamily="18" charset="0"/>
                        </a:rPr>
                        <a:t> </a:t>
                      </a:r>
                      <a:r>
                        <a:rPr kumimoji="0" lang="ru-RU" sz="1200" b="1" i="0" u="none" strike="noStrike" cap="none" normalizeH="0" baseline="0" smtClean="0">
                          <a:ln>
                            <a:noFill/>
                          </a:ln>
                          <a:solidFill>
                            <a:schemeClr val="tx1"/>
                          </a:solidFill>
                          <a:effectLst/>
                          <a:latin typeface="Arial" charset="0"/>
                          <a:sym typeface="Symbol" pitchFamily="18" charset="2"/>
                        </a:rPr>
                        <a:t></a:t>
                      </a:r>
                      <a:r>
                        <a:rPr kumimoji="0" lang="ru-RU" sz="1200" b="1" i="0" u="none" strike="noStrike" cap="none" normalizeH="0" baseline="0" smtClean="0">
                          <a:ln>
                            <a:noFill/>
                          </a:ln>
                          <a:solidFill>
                            <a:schemeClr val="tx1"/>
                          </a:solidFill>
                          <a:effectLst/>
                          <a:latin typeface="Arial" charset="0"/>
                        </a:rPr>
                        <a:t>С</a:t>
                      </a:r>
                    </a:p>
                  </a:txBody>
                  <a:tcPr horzOverflow="overflow">
                    <a:lnL w="254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635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solidFill>
                      <a:srgbClr val="DEDEDE"/>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smtClean="0">
                          <a:ln>
                            <a:noFill/>
                          </a:ln>
                          <a:solidFill>
                            <a:schemeClr val="tx1"/>
                          </a:solidFill>
                          <a:effectLst/>
                          <a:latin typeface="Arial" charset="0"/>
                          <a:cs typeface="Times New Roman" pitchFamily="18" charset="0"/>
                        </a:rPr>
                        <a:t>O</a:t>
                      </a:r>
                      <a:r>
                        <a:rPr kumimoji="0" lang="ru-RU" sz="1200" b="1" i="0" u="none" strike="noStrike" cap="none" normalizeH="0" baseline="0" smtClean="0">
                          <a:ln>
                            <a:noFill/>
                          </a:ln>
                          <a:solidFill>
                            <a:schemeClr val="tx1"/>
                          </a:solidFill>
                          <a:effectLst/>
                          <a:latin typeface="Arial" charset="0"/>
                          <a:cs typeface="Times New Roman" pitchFamily="18" charset="0"/>
                        </a:rPr>
                        <a:t>xide thickness</a:t>
                      </a:r>
                      <a:r>
                        <a:rPr kumimoji="0" lang="en-US" sz="1200" b="1" i="0" u="none" strike="noStrike" cap="none" normalizeH="0" baseline="0" smtClean="0">
                          <a:ln>
                            <a:noFill/>
                          </a:ln>
                          <a:solidFill>
                            <a:schemeClr val="tx1"/>
                          </a:solidFill>
                          <a:effectLst/>
                          <a:latin typeface="Arial" charset="0"/>
                          <a:cs typeface="Times New Roman" pitchFamily="18" charset="0"/>
                        </a:rPr>
                        <a:t>,</a:t>
                      </a:r>
                      <a:r>
                        <a:rPr kumimoji="0" lang="ru-RU" sz="1200" b="1" i="0" u="none" strike="noStrike" cap="none" normalizeH="0" baseline="0" smtClean="0">
                          <a:ln>
                            <a:noFill/>
                          </a:ln>
                          <a:solidFill>
                            <a:schemeClr val="tx1"/>
                          </a:solidFill>
                          <a:effectLst/>
                          <a:latin typeface="Arial" charset="0"/>
                          <a:sym typeface="Symbol" pitchFamily="18" charset="2"/>
                        </a:rPr>
                        <a:t></a:t>
                      </a:r>
                      <a:r>
                        <a:rPr kumimoji="0" lang="en-US" sz="1200" b="1" i="0" u="none" strike="noStrike" cap="none" normalizeH="0" baseline="0" smtClean="0">
                          <a:ln>
                            <a:noFill/>
                          </a:ln>
                          <a:solidFill>
                            <a:schemeClr val="tx1"/>
                          </a:solidFill>
                          <a:effectLst/>
                          <a:latin typeface="Arial" charset="0"/>
                        </a:rPr>
                        <a:t>m</a:t>
                      </a:r>
                      <a:endParaRPr kumimoji="0" lang="ru-RU" sz="1200" b="1" i="0" u="none" strike="noStrike" cap="none" normalizeH="0" baseline="0" smtClean="0">
                        <a:ln>
                          <a:noFill/>
                        </a:ln>
                        <a:solidFill>
                          <a:schemeClr val="tx1"/>
                        </a:solidFill>
                        <a:effectLst/>
                        <a:latin typeface="Arial" charset="0"/>
                        <a:sym typeface="Symbol" pitchFamily="18" charset="2"/>
                      </a:endParaRPr>
                    </a:p>
                    <a:p>
                      <a:pPr marL="0" marR="0" lvl="0" indent="0" algn="ctr" defTabSz="914400" rtl="0" eaLnBrk="1" fontAlgn="base" latinLnBrk="0" hangingPunct="1">
                        <a:lnSpc>
                          <a:spcPct val="100000"/>
                        </a:lnSpc>
                        <a:spcBef>
                          <a:spcPct val="0"/>
                        </a:spcBef>
                        <a:spcAft>
                          <a:spcPct val="0"/>
                        </a:spcAft>
                        <a:buClrTx/>
                        <a:buSzTx/>
                        <a:buFontTx/>
                        <a:buNone/>
                        <a:tabLst/>
                      </a:pPr>
                      <a:endParaRPr kumimoji="0" lang="ru-RU" sz="1200" b="1" i="0" u="none" strike="noStrike" cap="none" normalizeH="0" baseline="0" smtClean="0">
                        <a:ln>
                          <a:noFill/>
                        </a:ln>
                        <a:solidFill>
                          <a:schemeClr val="tx1"/>
                        </a:solidFill>
                        <a:effectLst/>
                        <a:latin typeface="Arial" charset="0"/>
                      </a:endParaRPr>
                    </a:p>
                  </a:txBody>
                  <a:tcPr horzOverflow="overflow">
                    <a:lnL w="254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635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solidFill>
                      <a:srgbClr val="DEDEDE"/>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smtClean="0">
                          <a:ln>
                            <a:noFill/>
                          </a:ln>
                          <a:solidFill>
                            <a:schemeClr val="tx1"/>
                          </a:solidFill>
                          <a:effectLst/>
                          <a:latin typeface="Arial" charset="0"/>
                          <a:cs typeface="Times New Roman" pitchFamily="18" charset="0"/>
                        </a:rPr>
                        <a:t>M</a:t>
                      </a:r>
                      <a:r>
                        <a:rPr kumimoji="0" lang="ru-RU" sz="1200" b="1" i="0" u="none" strike="noStrike" cap="none" normalizeH="0" baseline="0" smtClean="0">
                          <a:ln>
                            <a:noFill/>
                          </a:ln>
                          <a:solidFill>
                            <a:schemeClr val="tx1"/>
                          </a:solidFill>
                          <a:effectLst/>
                          <a:latin typeface="Arial" charset="0"/>
                          <a:cs typeface="Times New Roman" pitchFamily="18" charset="0"/>
                        </a:rPr>
                        <a:t>etal thickness</a:t>
                      </a:r>
                      <a:r>
                        <a:rPr kumimoji="0" lang="en-US" sz="1200" b="1" i="0" u="none" strike="noStrike" cap="none" normalizeH="0" baseline="0" smtClean="0">
                          <a:ln>
                            <a:noFill/>
                          </a:ln>
                          <a:solidFill>
                            <a:schemeClr val="tx1"/>
                          </a:solidFill>
                          <a:effectLst/>
                          <a:latin typeface="Arial" charset="0"/>
                          <a:cs typeface="Times New Roman" pitchFamily="18" charset="0"/>
                        </a:rPr>
                        <a:t>,</a:t>
                      </a:r>
                      <a:r>
                        <a:rPr kumimoji="0" lang="ru-RU" sz="1200" b="1" i="0" u="none" strike="noStrike" cap="none" normalizeH="0" baseline="0" smtClean="0">
                          <a:ln>
                            <a:noFill/>
                          </a:ln>
                          <a:solidFill>
                            <a:schemeClr val="tx1"/>
                          </a:solidFill>
                          <a:effectLst/>
                          <a:latin typeface="Arial" charset="0"/>
                          <a:sym typeface="Symbol" pitchFamily="18" charset="2"/>
                        </a:rPr>
                        <a:t></a:t>
                      </a:r>
                      <a:r>
                        <a:rPr kumimoji="0" lang="ru-RU" sz="1200" b="1" i="0" u="none" strike="noStrike" cap="none" normalizeH="0" baseline="0" smtClean="0">
                          <a:ln>
                            <a:noFill/>
                          </a:ln>
                          <a:solidFill>
                            <a:schemeClr val="tx1"/>
                          </a:solidFill>
                          <a:effectLst/>
                          <a:latin typeface="Arial" charset="0"/>
                        </a:rPr>
                        <a:t>m</a:t>
                      </a:r>
                      <a:endParaRPr kumimoji="0" lang="ru-RU" sz="1200" b="1" i="0" u="none" strike="noStrike" cap="none" normalizeH="0" baseline="0" smtClean="0">
                        <a:ln>
                          <a:noFill/>
                        </a:ln>
                        <a:solidFill>
                          <a:schemeClr val="tx1"/>
                        </a:solidFill>
                        <a:effectLst/>
                        <a:latin typeface="Arial" charset="0"/>
                        <a:sym typeface="Symbol" pitchFamily="18" charset="2"/>
                      </a:endParaRPr>
                    </a:p>
                    <a:p>
                      <a:pPr marL="0" marR="0" lvl="0" indent="0" algn="ctr" defTabSz="914400" rtl="0" eaLnBrk="1" fontAlgn="base" latinLnBrk="0" hangingPunct="1">
                        <a:lnSpc>
                          <a:spcPct val="100000"/>
                        </a:lnSpc>
                        <a:spcBef>
                          <a:spcPct val="0"/>
                        </a:spcBef>
                        <a:spcAft>
                          <a:spcPct val="0"/>
                        </a:spcAft>
                        <a:buClrTx/>
                        <a:buSzTx/>
                        <a:buFontTx/>
                        <a:buNone/>
                        <a:tabLst/>
                      </a:pPr>
                      <a:endParaRPr kumimoji="0" lang="ru-RU" sz="1400" b="1" i="0" u="none" strike="noStrike" cap="none" normalizeH="0" baseline="0" smtClean="0">
                        <a:ln>
                          <a:noFill/>
                        </a:ln>
                        <a:solidFill>
                          <a:schemeClr val="tx1"/>
                        </a:solidFill>
                        <a:effectLst/>
                        <a:latin typeface="Arial" charset="0"/>
                      </a:endParaRPr>
                    </a:p>
                  </a:txBody>
                  <a:tcPr horzOverflow="overflow">
                    <a:lnL w="254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635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solidFill>
                      <a:srgbClr val="DEDEDE"/>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200" b="1" i="0" u="none" strike="noStrike" cap="none" normalizeH="0" baseline="0" smtClean="0">
                          <a:ln>
                            <a:noFill/>
                          </a:ln>
                          <a:solidFill>
                            <a:schemeClr val="tx1"/>
                          </a:solidFill>
                          <a:effectLst/>
                          <a:latin typeface="Arial" charset="0"/>
                          <a:cs typeface="Times New Roman" pitchFamily="18" charset="0"/>
                        </a:rPr>
                        <a:t>Elevation</a:t>
                      </a:r>
                      <a:r>
                        <a:rPr kumimoji="0" lang="en-US" sz="1200" b="1" i="0" u="none" strike="noStrike" cap="none" normalizeH="0" baseline="0" smtClean="0">
                          <a:ln>
                            <a:noFill/>
                          </a:ln>
                          <a:solidFill>
                            <a:schemeClr val="tx1"/>
                          </a:solidFill>
                          <a:effectLst/>
                          <a:latin typeface="Arial" charset="0"/>
                          <a:cs typeface="Times New Roman" pitchFamily="18" charset="0"/>
                        </a:rPr>
                        <a:t>, </a:t>
                      </a:r>
                      <a:r>
                        <a:rPr kumimoji="0" lang="ru-RU" sz="1200" b="1" i="0" u="none" strike="noStrike" cap="none" normalizeH="0" baseline="0" smtClean="0">
                          <a:ln>
                            <a:noFill/>
                          </a:ln>
                          <a:solidFill>
                            <a:schemeClr val="tx1"/>
                          </a:solidFill>
                          <a:effectLst/>
                          <a:latin typeface="Arial" charset="0"/>
                          <a:cs typeface="Times New Roman" pitchFamily="18" charset="0"/>
                        </a:rPr>
                        <a:t> </a:t>
                      </a:r>
                      <a:r>
                        <a:rPr kumimoji="0" lang="ru-RU" sz="1200" b="1" i="0" u="none" strike="noStrike" cap="none" normalizeH="0" baseline="0" smtClean="0">
                          <a:ln>
                            <a:noFill/>
                          </a:ln>
                          <a:solidFill>
                            <a:schemeClr val="tx1"/>
                          </a:solidFill>
                          <a:effectLst/>
                          <a:latin typeface="Arial" charset="0"/>
                        </a:rPr>
                        <a:t>mm</a:t>
                      </a:r>
                    </a:p>
                  </a:txBody>
                  <a:tcPr horzOverflow="overflow">
                    <a:lnL w="254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635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solidFill>
                      <a:srgbClr val="DEDEDE"/>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smtClean="0">
                          <a:ln>
                            <a:noFill/>
                          </a:ln>
                          <a:solidFill>
                            <a:schemeClr val="tx1"/>
                          </a:solidFill>
                          <a:effectLst/>
                          <a:latin typeface="Arial" charset="0"/>
                          <a:cs typeface="Times New Roman" pitchFamily="18" charset="0"/>
                        </a:rPr>
                        <a:t>Cladding state after the test</a:t>
                      </a:r>
                      <a:endParaRPr kumimoji="0" lang="en-US" sz="1200" b="1" i="0" u="none" strike="noStrike" cap="none" normalizeH="0" baseline="0" smtClean="0">
                        <a:ln>
                          <a:noFill/>
                        </a:ln>
                        <a:solidFill>
                          <a:schemeClr val="tx1"/>
                        </a:solidFill>
                        <a:effectLst/>
                        <a:latin typeface="Arial" charset="0"/>
                      </a:endParaRPr>
                    </a:p>
                  </a:txBody>
                  <a:tcPr horzOverflow="overflow">
                    <a:lnL w="25400" cap="flat" cmpd="sng" algn="ctr">
                      <a:solidFill>
                        <a:srgbClr val="000000"/>
                      </a:solidFill>
                      <a:prstDash val="solid"/>
                      <a:round/>
                      <a:headEnd type="none" w="med" len="med"/>
                      <a:tailEnd type="none" w="med" len="med"/>
                    </a:lnL>
                    <a:lnR w="63500" cap="flat" cmpd="sng" algn="ctr">
                      <a:solidFill>
                        <a:srgbClr val="000000"/>
                      </a:solidFill>
                      <a:prstDash val="solid"/>
                      <a:round/>
                      <a:headEnd type="none" w="med" len="med"/>
                      <a:tailEnd type="none" w="med" len="med"/>
                    </a:lnR>
                    <a:lnT w="635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solidFill>
                      <a:srgbClr val="DEDEDE"/>
                    </a:solidFill>
                  </a:tcPr>
                </a:tc>
              </a:tr>
              <a:tr h="242888">
                <a:tc rowSpan="3">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400" b="0" i="0" u="none" strike="noStrike" cap="none" normalizeH="0" baseline="0" smtClean="0">
                          <a:ln>
                            <a:noFill/>
                          </a:ln>
                          <a:solidFill>
                            <a:schemeClr val="tx1"/>
                          </a:solidFill>
                          <a:effectLst/>
                          <a:latin typeface="Arial" charset="0"/>
                          <a:cs typeface="Times New Roman" pitchFamily="18" charset="0"/>
                        </a:rPr>
                        <a:t>I</a:t>
                      </a:r>
                      <a:endParaRPr kumimoji="0" lang="ru-RU" sz="1800" b="0" i="0" u="none" strike="noStrike" cap="none" normalizeH="0" baseline="0" smtClean="0">
                        <a:ln>
                          <a:noFill/>
                        </a:ln>
                        <a:solidFill>
                          <a:schemeClr val="tx1"/>
                        </a:solidFill>
                        <a:effectLst/>
                        <a:latin typeface="Arial" charset="0"/>
                      </a:endParaRPr>
                    </a:p>
                  </a:txBody>
                  <a:tcPr horzOverflow="overflow">
                    <a:lnL w="254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63500" cap="flat" cmpd="sng" algn="ctr">
                      <a:solidFill>
                        <a:srgbClr val="000000"/>
                      </a:solidFill>
                      <a:prstDash val="solid"/>
                      <a:round/>
                      <a:headEnd type="none" w="med" len="med"/>
                      <a:tailEnd type="none" w="med" len="med"/>
                    </a:lnB>
                    <a:lnTlToBr>
                      <a:noFill/>
                    </a:lnTlToBr>
                    <a:lnBlToTr>
                      <a:noFill/>
                    </a:lnBlToTr>
                    <a:solidFill>
                      <a:srgbClr val="DEDEDE"/>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400" b="0" i="0" u="none" strike="noStrike" cap="none" normalizeH="0" baseline="0" smtClean="0">
                          <a:ln>
                            <a:noFill/>
                          </a:ln>
                          <a:solidFill>
                            <a:schemeClr val="tx1"/>
                          </a:solidFill>
                          <a:effectLst/>
                          <a:latin typeface="Arial" charset="0"/>
                          <a:cs typeface="Times New Roman" pitchFamily="18" charset="0"/>
                        </a:rPr>
                        <a:t>12</a:t>
                      </a:r>
                      <a:endParaRPr kumimoji="0" lang="ru-RU" sz="1800" b="0" i="0" u="none" strike="noStrike" cap="none" normalizeH="0" baseline="0" smtClean="0">
                        <a:ln>
                          <a:noFill/>
                        </a:ln>
                        <a:solidFill>
                          <a:schemeClr val="tx1"/>
                        </a:solidFill>
                        <a:effectLst/>
                        <a:latin typeface="Arial" charset="0"/>
                      </a:endParaRPr>
                    </a:p>
                  </a:txBody>
                  <a:tcPr horzOverflow="overflow">
                    <a:lnL w="254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400" b="0" i="0" u="none" strike="noStrike" cap="none" normalizeH="0" baseline="0" smtClean="0">
                          <a:ln>
                            <a:noFill/>
                          </a:ln>
                          <a:solidFill>
                            <a:schemeClr val="tx1"/>
                          </a:solidFill>
                          <a:effectLst/>
                          <a:latin typeface="Arial" charset="0"/>
                          <a:cs typeface="Times New Roman" pitchFamily="18" charset="0"/>
                        </a:rPr>
                        <a:t>1400</a:t>
                      </a:r>
                      <a:endParaRPr kumimoji="0" lang="ru-RU" sz="1800" b="0" i="0" u="none" strike="noStrike" cap="none" normalizeH="0" baseline="0" smtClean="0">
                        <a:ln>
                          <a:noFill/>
                        </a:ln>
                        <a:solidFill>
                          <a:schemeClr val="tx1"/>
                        </a:solidFill>
                        <a:effectLst/>
                        <a:latin typeface="Arial" charset="0"/>
                      </a:endParaRPr>
                    </a:p>
                  </a:txBody>
                  <a:tcPr horzOverflow="overflow">
                    <a:lnL w="254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solidFill>
                      <a:srgbClr val="FF0000"/>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400" b="0" i="0" u="none" strike="noStrike" cap="none" normalizeH="0" baseline="0" smtClean="0">
                          <a:ln>
                            <a:noFill/>
                          </a:ln>
                          <a:solidFill>
                            <a:schemeClr val="tx1"/>
                          </a:solidFill>
                          <a:effectLst/>
                          <a:latin typeface="Arial" charset="0"/>
                          <a:cs typeface="Times New Roman" pitchFamily="18" charset="0"/>
                        </a:rPr>
                        <a:t>201</a:t>
                      </a:r>
                      <a:endParaRPr kumimoji="0" lang="ru-RU" sz="1800" b="0" i="0" u="none" strike="noStrike" cap="none" normalizeH="0" baseline="0" smtClean="0">
                        <a:ln>
                          <a:noFill/>
                        </a:ln>
                        <a:solidFill>
                          <a:schemeClr val="tx1"/>
                        </a:solidFill>
                        <a:effectLst/>
                        <a:latin typeface="Arial" charset="0"/>
                      </a:endParaRPr>
                    </a:p>
                  </a:txBody>
                  <a:tcPr horzOverflow="overflow">
                    <a:lnL w="254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solidFill>
                      <a:srgbClr val="FF0000"/>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400" b="0" i="0" u="none" strike="noStrike" cap="none" normalizeH="0" baseline="0" smtClean="0">
                          <a:ln>
                            <a:noFill/>
                          </a:ln>
                          <a:solidFill>
                            <a:schemeClr val="tx1"/>
                          </a:solidFill>
                          <a:effectLst/>
                          <a:latin typeface="Arial" charset="0"/>
                          <a:cs typeface="Times New Roman" pitchFamily="18" charset="0"/>
                        </a:rPr>
                        <a:t>574</a:t>
                      </a:r>
                      <a:endParaRPr kumimoji="0" lang="ru-RU" sz="1800" b="0" i="0" u="none" strike="noStrike" cap="none" normalizeH="0" baseline="0" smtClean="0">
                        <a:ln>
                          <a:noFill/>
                        </a:ln>
                        <a:solidFill>
                          <a:schemeClr val="tx1"/>
                        </a:solidFill>
                        <a:effectLst/>
                        <a:latin typeface="Arial" charset="0"/>
                      </a:endParaRPr>
                    </a:p>
                  </a:txBody>
                  <a:tcPr horzOverflow="overflow">
                    <a:lnL w="254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400" b="0" i="0" u="none" strike="noStrike" cap="none" normalizeH="0" baseline="0" smtClean="0">
                          <a:ln>
                            <a:noFill/>
                          </a:ln>
                          <a:solidFill>
                            <a:schemeClr val="tx1"/>
                          </a:solidFill>
                          <a:effectLst/>
                          <a:latin typeface="Arial" charset="0"/>
                          <a:cs typeface="Times New Roman" pitchFamily="18" charset="0"/>
                        </a:rPr>
                        <a:t>57</a:t>
                      </a:r>
                      <a:endParaRPr kumimoji="0" lang="ru-RU" sz="1800" b="0" i="0" u="none" strike="noStrike" cap="none" normalizeH="0" baseline="0" smtClean="0">
                        <a:ln>
                          <a:noFill/>
                        </a:ln>
                        <a:solidFill>
                          <a:schemeClr val="tx1"/>
                        </a:solidFill>
                        <a:effectLst/>
                        <a:latin typeface="Arial" charset="0"/>
                      </a:endParaRPr>
                    </a:p>
                  </a:txBody>
                  <a:tcPr horzOverflow="overflow">
                    <a:lnL w="254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smtClean="0">
                          <a:ln>
                            <a:noFill/>
                          </a:ln>
                          <a:solidFill>
                            <a:schemeClr val="tx1"/>
                          </a:solidFill>
                          <a:effectLst/>
                          <a:latin typeface="Arial" charset="0"/>
                          <a:cs typeface="Times New Roman" pitchFamily="18" charset="0"/>
                        </a:rPr>
                        <a:t>Net of through wall cracks in the central part of the rod.</a:t>
                      </a:r>
                      <a:endParaRPr kumimoji="0" lang="en-US" sz="1800" b="0" i="0" u="none" strike="noStrike" cap="none" normalizeH="0" baseline="0" smtClean="0">
                        <a:ln>
                          <a:noFill/>
                        </a:ln>
                        <a:solidFill>
                          <a:schemeClr val="tx1"/>
                        </a:solidFill>
                        <a:effectLst/>
                        <a:latin typeface="Arial" charset="0"/>
                      </a:endParaRPr>
                    </a:p>
                  </a:txBody>
                  <a:tcPr horzOverflow="overflow">
                    <a:lnL w="254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solidFill>
                      <a:srgbClr val="FF0000"/>
                    </a:solidFill>
                  </a:tcPr>
                </a:tc>
              </a:tr>
              <a:tr h="242888">
                <a:tc vMerge="1">
                  <a:txBody>
                    <a:bodyPr/>
                    <a:lstStyle/>
                    <a:p>
                      <a:endParaRPr lang="de-DE"/>
                    </a:p>
                  </a:txBody>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400" b="0" i="0" u="none" strike="noStrike" cap="none" normalizeH="0" baseline="0" smtClean="0">
                          <a:ln>
                            <a:noFill/>
                          </a:ln>
                          <a:solidFill>
                            <a:schemeClr val="tx1"/>
                          </a:solidFill>
                          <a:effectLst/>
                          <a:latin typeface="Arial" charset="0"/>
                          <a:cs typeface="Times New Roman" pitchFamily="18" charset="0"/>
                        </a:rPr>
                        <a:t>14</a:t>
                      </a:r>
                      <a:endParaRPr kumimoji="0" lang="ru-RU" sz="1800" b="0" i="0" u="none" strike="noStrike" cap="none" normalizeH="0" baseline="0" smtClean="0">
                        <a:ln>
                          <a:noFill/>
                        </a:ln>
                        <a:solidFill>
                          <a:schemeClr val="tx1"/>
                        </a:solidFill>
                        <a:effectLst/>
                        <a:latin typeface="Arial" charset="0"/>
                      </a:endParaRPr>
                    </a:p>
                  </a:txBody>
                  <a:tcPr horzOverflow="overflow">
                    <a:lnL w="254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400" b="0" i="0" u="none" strike="noStrike" cap="none" normalizeH="0" baseline="0" smtClean="0">
                          <a:ln>
                            <a:noFill/>
                          </a:ln>
                          <a:solidFill>
                            <a:schemeClr val="tx1"/>
                          </a:solidFill>
                          <a:effectLst/>
                          <a:latin typeface="Arial" charset="0"/>
                          <a:cs typeface="Times New Roman" pitchFamily="18" charset="0"/>
                        </a:rPr>
                        <a:t>1600</a:t>
                      </a:r>
                      <a:endParaRPr kumimoji="0" lang="ru-RU" sz="1800" b="0" i="0" u="none" strike="noStrike" cap="none" normalizeH="0" baseline="0" smtClean="0">
                        <a:ln>
                          <a:noFill/>
                        </a:ln>
                        <a:solidFill>
                          <a:schemeClr val="tx1"/>
                        </a:solidFill>
                        <a:effectLst/>
                        <a:latin typeface="Arial" charset="0"/>
                      </a:endParaRPr>
                    </a:p>
                  </a:txBody>
                  <a:tcPr horzOverflow="overflow">
                    <a:lnL w="254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solidFill>
                      <a:srgbClr val="FFCC00"/>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400" b="0" i="0" u="none" strike="noStrike" cap="none" normalizeH="0" baseline="0" smtClean="0">
                          <a:ln>
                            <a:noFill/>
                          </a:ln>
                          <a:solidFill>
                            <a:schemeClr val="tx1"/>
                          </a:solidFill>
                          <a:effectLst/>
                          <a:latin typeface="Arial" charset="0"/>
                          <a:cs typeface="Times New Roman" pitchFamily="18" charset="0"/>
                        </a:rPr>
                        <a:t>216</a:t>
                      </a:r>
                      <a:endParaRPr kumimoji="0" lang="ru-RU" sz="1800" b="0" i="0" u="none" strike="noStrike" cap="none" normalizeH="0" baseline="0" smtClean="0">
                        <a:ln>
                          <a:noFill/>
                        </a:ln>
                        <a:solidFill>
                          <a:schemeClr val="tx1"/>
                        </a:solidFill>
                        <a:effectLst/>
                        <a:latin typeface="Arial" charset="0"/>
                      </a:endParaRPr>
                    </a:p>
                  </a:txBody>
                  <a:tcPr horzOverflow="overflow">
                    <a:lnL w="254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solidFill>
                      <a:srgbClr val="FFCC00"/>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400" b="0" i="0" u="none" strike="noStrike" cap="none" normalizeH="0" baseline="0" smtClean="0">
                          <a:ln>
                            <a:noFill/>
                          </a:ln>
                          <a:solidFill>
                            <a:schemeClr val="tx1"/>
                          </a:solidFill>
                          <a:effectLst/>
                          <a:latin typeface="Arial" charset="0"/>
                          <a:cs typeface="Times New Roman" pitchFamily="18" charset="0"/>
                        </a:rPr>
                        <a:t>571</a:t>
                      </a:r>
                      <a:endParaRPr kumimoji="0" lang="ru-RU" sz="1800" b="0" i="0" u="none" strike="noStrike" cap="none" normalizeH="0" baseline="0" smtClean="0">
                        <a:ln>
                          <a:noFill/>
                        </a:ln>
                        <a:solidFill>
                          <a:schemeClr val="tx1"/>
                        </a:solidFill>
                        <a:effectLst/>
                        <a:latin typeface="Arial" charset="0"/>
                      </a:endParaRPr>
                    </a:p>
                  </a:txBody>
                  <a:tcPr horzOverflow="overflow">
                    <a:lnL w="254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400" b="0" i="0" u="none" strike="noStrike" cap="none" normalizeH="0" baseline="0" smtClean="0">
                          <a:ln>
                            <a:noFill/>
                          </a:ln>
                          <a:solidFill>
                            <a:schemeClr val="tx1"/>
                          </a:solidFill>
                          <a:effectLst/>
                          <a:latin typeface="Arial" charset="0"/>
                          <a:cs typeface="Times New Roman" pitchFamily="18" charset="0"/>
                        </a:rPr>
                        <a:t>77</a:t>
                      </a:r>
                      <a:endParaRPr kumimoji="0" lang="ru-RU" sz="1800" b="0" i="0" u="none" strike="noStrike" cap="none" normalizeH="0" baseline="0" smtClean="0">
                        <a:ln>
                          <a:noFill/>
                        </a:ln>
                        <a:solidFill>
                          <a:schemeClr val="tx1"/>
                        </a:solidFill>
                        <a:effectLst/>
                        <a:latin typeface="Arial" charset="0"/>
                      </a:endParaRPr>
                    </a:p>
                  </a:txBody>
                  <a:tcPr horzOverflow="overflow">
                    <a:lnL w="254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smtClean="0">
                          <a:ln>
                            <a:noFill/>
                          </a:ln>
                          <a:solidFill>
                            <a:schemeClr val="tx1"/>
                          </a:solidFill>
                          <a:effectLst/>
                          <a:latin typeface="Arial" charset="0"/>
                          <a:cs typeface="Times New Roman" pitchFamily="18" charset="0"/>
                        </a:rPr>
                        <a:t>One circumferential through wall crack.</a:t>
                      </a:r>
                      <a:endParaRPr kumimoji="0" lang="en-US" sz="1800" b="0" i="0" u="none" strike="noStrike" cap="none" normalizeH="0" baseline="0" smtClean="0">
                        <a:ln>
                          <a:noFill/>
                        </a:ln>
                        <a:solidFill>
                          <a:schemeClr val="tx1"/>
                        </a:solidFill>
                        <a:effectLst/>
                        <a:latin typeface="Arial" charset="0"/>
                      </a:endParaRPr>
                    </a:p>
                  </a:txBody>
                  <a:tcPr horzOverflow="overflow">
                    <a:lnL w="254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solidFill>
                      <a:srgbClr val="FFCC00"/>
                    </a:solidFill>
                  </a:tcPr>
                </a:tc>
              </a:tr>
              <a:tr h="242888">
                <a:tc vMerge="1">
                  <a:txBody>
                    <a:bodyPr/>
                    <a:lstStyle/>
                    <a:p>
                      <a:endParaRPr lang="de-DE"/>
                    </a:p>
                  </a:txBody>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400" b="0" i="0" u="none" strike="noStrike" cap="none" normalizeH="0" baseline="0" smtClean="0">
                          <a:ln>
                            <a:noFill/>
                          </a:ln>
                          <a:solidFill>
                            <a:schemeClr val="tx1"/>
                          </a:solidFill>
                          <a:effectLst/>
                          <a:latin typeface="Arial" charset="0"/>
                          <a:cs typeface="Times New Roman" pitchFamily="18" charset="0"/>
                        </a:rPr>
                        <a:t>15</a:t>
                      </a:r>
                      <a:endParaRPr kumimoji="0" lang="ru-RU" sz="1800" b="0" i="0" u="none" strike="noStrike" cap="none" normalizeH="0" baseline="0" smtClean="0">
                        <a:ln>
                          <a:noFill/>
                        </a:ln>
                        <a:solidFill>
                          <a:schemeClr val="tx1"/>
                        </a:solidFill>
                        <a:effectLst/>
                        <a:latin typeface="Arial" charset="0"/>
                      </a:endParaRPr>
                    </a:p>
                  </a:txBody>
                  <a:tcPr horzOverflow="overflow">
                    <a:lnL w="254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635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400" b="0" i="0" u="none" strike="noStrike" cap="none" normalizeH="0" baseline="0" smtClean="0">
                          <a:ln>
                            <a:noFill/>
                          </a:ln>
                          <a:solidFill>
                            <a:schemeClr val="tx1"/>
                          </a:solidFill>
                          <a:effectLst/>
                          <a:latin typeface="Arial" charset="0"/>
                          <a:cs typeface="Times New Roman" pitchFamily="18" charset="0"/>
                        </a:rPr>
                        <a:t>1600</a:t>
                      </a:r>
                      <a:endParaRPr kumimoji="0" lang="ru-RU" sz="1800" b="0" i="0" u="none" strike="noStrike" cap="none" normalizeH="0" baseline="0" smtClean="0">
                        <a:ln>
                          <a:noFill/>
                        </a:ln>
                        <a:solidFill>
                          <a:schemeClr val="tx1"/>
                        </a:solidFill>
                        <a:effectLst/>
                        <a:latin typeface="Arial" charset="0"/>
                      </a:endParaRPr>
                    </a:p>
                  </a:txBody>
                  <a:tcPr horzOverflow="overflow">
                    <a:lnL w="254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63500" cap="flat" cmpd="sng" algn="ctr">
                      <a:solidFill>
                        <a:srgbClr val="000000"/>
                      </a:solidFill>
                      <a:prstDash val="solid"/>
                      <a:round/>
                      <a:headEnd type="none" w="med" len="med"/>
                      <a:tailEnd type="none" w="med" len="med"/>
                    </a:lnB>
                    <a:lnTlToBr>
                      <a:noFill/>
                    </a:lnTlToBr>
                    <a:lnBlToTr>
                      <a:noFill/>
                    </a:lnBlToTr>
                    <a:solidFill>
                      <a:srgbClr val="FFCC00"/>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400" b="0" i="0" u="none" strike="noStrike" cap="none" normalizeH="0" baseline="0" smtClean="0">
                          <a:ln>
                            <a:noFill/>
                          </a:ln>
                          <a:solidFill>
                            <a:schemeClr val="tx1"/>
                          </a:solidFill>
                          <a:effectLst/>
                          <a:latin typeface="Arial" charset="0"/>
                          <a:cs typeface="Times New Roman" pitchFamily="18" charset="0"/>
                        </a:rPr>
                        <a:t>-</a:t>
                      </a:r>
                      <a:endParaRPr kumimoji="0" lang="ru-RU" sz="1800" b="0" i="0" u="none" strike="noStrike" cap="none" normalizeH="0" baseline="0" smtClean="0">
                        <a:ln>
                          <a:noFill/>
                        </a:ln>
                        <a:solidFill>
                          <a:schemeClr val="tx1"/>
                        </a:solidFill>
                        <a:effectLst/>
                        <a:latin typeface="Arial" charset="0"/>
                      </a:endParaRPr>
                    </a:p>
                  </a:txBody>
                  <a:tcPr horzOverflow="overflow">
                    <a:lnL w="254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63500" cap="flat" cmpd="sng" algn="ctr">
                      <a:solidFill>
                        <a:srgbClr val="000000"/>
                      </a:solidFill>
                      <a:prstDash val="solid"/>
                      <a:round/>
                      <a:headEnd type="none" w="med" len="med"/>
                      <a:tailEnd type="none" w="med" len="med"/>
                    </a:lnB>
                    <a:lnTlToBr>
                      <a:noFill/>
                    </a:lnTlToBr>
                    <a:lnBlToTr>
                      <a:noFill/>
                    </a:lnBlToTr>
                    <a:solidFill>
                      <a:srgbClr val="FFCC00"/>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400" b="0" i="0" u="none" strike="noStrike" cap="none" normalizeH="0" baseline="0" smtClean="0">
                          <a:ln>
                            <a:noFill/>
                          </a:ln>
                          <a:solidFill>
                            <a:schemeClr val="tx1"/>
                          </a:solidFill>
                          <a:effectLst/>
                          <a:latin typeface="Arial" charset="0"/>
                          <a:cs typeface="Times New Roman" pitchFamily="18" charset="0"/>
                        </a:rPr>
                        <a:t>-</a:t>
                      </a:r>
                      <a:endParaRPr kumimoji="0" lang="ru-RU" sz="1800" b="0" i="0" u="none" strike="noStrike" cap="none" normalizeH="0" baseline="0" smtClean="0">
                        <a:ln>
                          <a:noFill/>
                        </a:ln>
                        <a:solidFill>
                          <a:schemeClr val="tx1"/>
                        </a:solidFill>
                        <a:effectLst/>
                        <a:latin typeface="Arial" charset="0"/>
                      </a:endParaRPr>
                    </a:p>
                  </a:txBody>
                  <a:tcPr horzOverflow="overflow">
                    <a:lnL w="254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635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400" b="0" i="0" u="none" strike="noStrike" cap="none" normalizeH="0" baseline="0" smtClean="0">
                          <a:ln>
                            <a:noFill/>
                          </a:ln>
                          <a:solidFill>
                            <a:schemeClr val="tx1"/>
                          </a:solidFill>
                          <a:effectLst/>
                          <a:latin typeface="Arial" charset="0"/>
                          <a:cs typeface="Times New Roman" pitchFamily="18" charset="0"/>
                        </a:rPr>
                        <a:t>-</a:t>
                      </a:r>
                      <a:endParaRPr kumimoji="0" lang="ru-RU" sz="1800" b="0" i="0" u="none" strike="noStrike" cap="none" normalizeH="0" baseline="0" smtClean="0">
                        <a:ln>
                          <a:noFill/>
                        </a:ln>
                        <a:solidFill>
                          <a:schemeClr val="tx1"/>
                        </a:solidFill>
                        <a:effectLst/>
                        <a:latin typeface="Arial" charset="0"/>
                      </a:endParaRPr>
                    </a:p>
                  </a:txBody>
                  <a:tcPr horzOverflow="overflow">
                    <a:lnL w="254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635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smtClean="0">
                          <a:ln>
                            <a:noFill/>
                          </a:ln>
                          <a:solidFill>
                            <a:schemeClr val="tx1"/>
                          </a:solidFill>
                          <a:effectLst/>
                          <a:latin typeface="Arial" charset="0"/>
                          <a:cs typeface="Times New Roman" pitchFamily="18" charset="0"/>
                        </a:rPr>
                        <a:t>One circumferential through wall crack. </a:t>
                      </a:r>
                      <a:r>
                        <a:rPr kumimoji="0" lang="ru-RU" sz="1400" b="0" i="0" u="none" strike="noStrike" cap="none" normalizeH="0" baseline="0" smtClean="0">
                          <a:ln>
                            <a:noFill/>
                          </a:ln>
                          <a:solidFill>
                            <a:schemeClr val="tx1"/>
                          </a:solidFill>
                          <a:effectLst/>
                          <a:latin typeface="Arial" charset="0"/>
                          <a:cs typeface="Times New Roman" pitchFamily="18" charset="0"/>
                        </a:rPr>
                        <a:t>Breakdown into 2 parts.</a:t>
                      </a:r>
                      <a:endParaRPr kumimoji="0" lang="ru-RU" sz="1800" b="0" i="0" u="none" strike="noStrike" cap="none" normalizeH="0" baseline="0" smtClean="0">
                        <a:ln>
                          <a:noFill/>
                        </a:ln>
                        <a:solidFill>
                          <a:schemeClr val="tx1"/>
                        </a:solidFill>
                        <a:effectLst/>
                        <a:latin typeface="Arial" charset="0"/>
                      </a:endParaRPr>
                    </a:p>
                  </a:txBody>
                  <a:tcPr horzOverflow="overflow">
                    <a:lnL w="254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63500" cap="flat" cmpd="sng" algn="ctr">
                      <a:solidFill>
                        <a:srgbClr val="000000"/>
                      </a:solidFill>
                      <a:prstDash val="solid"/>
                      <a:round/>
                      <a:headEnd type="none" w="med" len="med"/>
                      <a:tailEnd type="none" w="med" len="med"/>
                    </a:lnB>
                    <a:lnTlToBr>
                      <a:noFill/>
                    </a:lnTlToBr>
                    <a:lnBlToTr>
                      <a:noFill/>
                    </a:lnBlToTr>
                    <a:solidFill>
                      <a:srgbClr val="FFCC00"/>
                    </a:solidFill>
                  </a:tcPr>
                </a:tc>
              </a:tr>
              <a:tr h="242888">
                <a:tc rowSpan="4">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400" b="0" i="0" u="none" strike="noStrike" cap="none" normalizeH="0" baseline="0" smtClean="0">
                          <a:ln>
                            <a:noFill/>
                          </a:ln>
                          <a:solidFill>
                            <a:schemeClr val="tx1"/>
                          </a:solidFill>
                          <a:effectLst/>
                          <a:latin typeface="Arial" charset="0"/>
                          <a:cs typeface="Times New Roman" pitchFamily="18" charset="0"/>
                        </a:rPr>
                        <a:t>II</a:t>
                      </a:r>
                      <a:endParaRPr kumimoji="0" lang="ru-RU" sz="1800" b="0" i="0" u="none" strike="noStrike" cap="none" normalizeH="0" baseline="0" smtClean="0">
                        <a:ln>
                          <a:noFill/>
                        </a:ln>
                        <a:solidFill>
                          <a:schemeClr val="tx1"/>
                        </a:solidFill>
                        <a:effectLst/>
                        <a:latin typeface="Arial" charset="0"/>
                      </a:endParaRPr>
                    </a:p>
                  </a:txBody>
                  <a:tcPr horzOverflow="overflow">
                    <a:lnL w="254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63500" cap="flat" cmpd="sng" algn="ctr">
                      <a:solidFill>
                        <a:srgbClr val="000000"/>
                      </a:solidFill>
                      <a:prstDash val="solid"/>
                      <a:round/>
                      <a:headEnd type="none" w="med" len="med"/>
                      <a:tailEnd type="none" w="med" len="med"/>
                    </a:lnT>
                    <a:lnB w="63500" cap="flat" cmpd="sng" algn="ctr">
                      <a:solidFill>
                        <a:srgbClr val="000000"/>
                      </a:solidFill>
                      <a:prstDash val="solid"/>
                      <a:round/>
                      <a:headEnd type="none" w="med" len="med"/>
                      <a:tailEnd type="none" w="med" len="med"/>
                    </a:lnB>
                    <a:lnTlToBr>
                      <a:noFill/>
                    </a:lnTlToBr>
                    <a:lnBlToTr>
                      <a:noFill/>
                    </a:lnBlToTr>
                    <a:solidFill>
                      <a:srgbClr val="DEDEDE"/>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400" b="0" i="0" u="none" strike="noStrike" cap="none" normalizeH="0" baseline="0" smtClean="0">
                          <a:ln>
                            <a:noFill/>
                          </a:ln>
                          <a:solidFill>
                            <a:schemeClr val="tx1"/>
                          </a:solidFill>
                          <a:effectLst/>
                          <a:latin typeface="Arial" charset="0"/>
                          <a:cs typeface="Times New Roman" pitchFamily="18" charset="0"/>
                        </a:rPr>
                        <a:t>21</a:t>
                      </a:r>
                      <a:endParaRPr kumimoji="0" lang="ru-RU" sz="1800" b="0" i="0" u="none" strike="noStrike" cap="none" normalizeH="0" baseline="0" smtClean="0">
                        <a:ln>
                          <a:noFill/>
                        </a:ln>
                        <a:solidFill>
                          <a:schemeClr val="tx1"/>
                        </a:solidFill>
                        <a:effectLst/>
                        <a:latin typeface="Arial" charset="0"/>
                      </a:endParaRPr>
                    </a:p>
                  </a:txBody>
                  <a:tcPr horzOverflow="overflow">
                    <a:lnL w="254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635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400" b="0" i="0" u="none" strike="noStrike" cap="none" normalizeH="0" baseline="0" smtClean="0">
                          <a:ln>
                            <a:noFill/>
                          </a:ln>
                          <a:solidFill>
                            <a:schemeClr val="tx1"/>
                          </a:solidFill>
                          <a:effectLst/>
                          <a:latin typeface="Arial" charset="0"/>
                          <a:cs typeface="Times New Roman" pitchFamily="18" charset="0"/>
                        </a:rPr>
                        <a:t>1400</a:t>
                      </a:r>
                      <a:endParaRPr kumimoji="0" lang="ru-RU" sz="1800" b="0" i="0" u="none" strike="noStrike" cap="none" normalizeH="0" baseline="0" smtClean="0">
                        <a:ln>
                          <a:noFill/>
                        </a:ln>
                        <a:solidFill>
                          <a:schemeClr val="tx1"/>
                        </a:solidFill>
                        <a:effectLst/>
                        <a:latin typeface="Arial" charset="0"/>
                      </a:endParaRPr>
                    </a:p>
                  </a:txBody>
                  <a:tcPr horzOverflow="overflow">
                    <a:lnL w="254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635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solidFill>
                      <a:schemeClr val="folHlink"/>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smtClean="0">
                          <a:ln>
                            <a:noFill/>
                          </a:ln>
                          <a:solidFill>
                            <a:schemeClr val="tx1"/>
                          </a:solidFill>
                          <a:effectLst/>
                          <a:latin typeface="Arial" charset="0"/>
                          <a:cs typeface="Times New Roman" pitchFamily="18" charset="0"/>
                        </a:rPr>
                        <a:t>13</a:t>
                      </a:r>
                      <a:endParaRPr kumimoji="0" lang="en-US" sz="1800" b="0" i="0" u="none" strike="noStrike" cap="none" normalizeH="0" baseline="0" smtClean="0">
                        <a:ln>
                          <a:noFill/>
                        </a:ln>
                        <a:solidFill>
                          <a:schemeClr val="tx1"/>
                        </a:solidFill>
                        <a:effectLst/>
                        <a:latin typeface="Arial" charset="0"/>
                      </a:endParaRPr>
                    </a:p>
                  </a:txBody>
                  <a:tcPr horzOverflow="overflow">
                    <a:lnL w="254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635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solidFill>
                      <a:schemeClr val="folHlink"/>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smtClean="0">
                          <a:ln>
                            <a:noFill/>
                          </a:ln>
                          <a:solidFill>
                            <a:schemeClr val="tx1"/>
                          </a:solidFill>
                          <a:effectLst/>
                          <a:latin typeface="Arial" charset="0"/>
                          <a:cs typeface="Times New Roman" pitchFamily="18" charset="0"/>
                        </a:rPr>
                        <a:t>703</a:t>
                      </a:r>
                      <a:endParaRPr kumimoji="0" lang="en-US" sz="1800" b="0" i="0" u="none" strike="noStrike" cap="none" normalizeH="0" baseline="0" smtClean="0">
                        <a:ln>
                          <a:noFill/>
                        </a:ln>
                        <a:solidFill>
                          <a:schemeClr val="tx1"/>
                        </a:solidFill>
                        <a:effectLst/>
                        <a:latin typeface="Arial" charset="0"/>
                      </a:endParaRPr>
                    </a:p>
                  </a:txBody>
                  <a:tcPr horzOverflow="overflow">
                    <a:lnL w="254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635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smtClean="0">
                          <a:ln>
                            <a:noFill/>
                          </a:ln>
                          <a:solidFill>
                            <a:schemeClr val="tx1"/>
                          </a:solidFill>
                          <a:effectLst/>
                          <a:latin typeface="Arial" charset="0"/>
                          <a:cs typeface="Times New Roman" pitchFamily="18" charset="0"/>
                        </a:rPr>
                        <a:t>12</a:t>
                      </a:r>
                      <a:r>
                        <a:rPr kumimoji="0" lang="ru-RU" sz="1400" b="0" i="0" u="none" strike="noStrike" cap="none" normalizeH="0" baseline="0" smtClean="0">
                          <a:ln>
                            <a:noFill/>
                          </a:ln>
                          <a:solidFill>
                            <a:schemeClr val="tx1"/>
                          </a:solidFill>
                          <a:effectLst/>
                          <a:latin typeface="Arial" charset="0"/>
                          <a:cs typeface="Times New Roman" pitchFamily="18" charset="0"/>
                        </a:rPr>
                        <a:t>7</a:t>
                      </a:r>
                      <a:endParaRPr kumimoji="0" lang="ru-RU" sz="1800" b="0" i="0" u="none" strike="noStrike" cap="none" normalizeH="0" baseline="0" smtClean="0">
                        <a:ln>
                          <a:noFill/>
                        </a:ln>
                        <a:solidFill>
                          <a:schemeClr val="tx1"/>
                        </a:solidFill>
                        <a:effectLst/>
                        <a:latin typeface="Arial" charset="0"/>
                      </a:endParaRPr>
                    </a:p>
                  </a:txBody>
                  <a:tcPr horzOverflow="overflow">
                    <a:lnL w="254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635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noFill/>
                  </a:tcPr>
                </a:tc>
                <a:tc rowSpan="4">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smtClean="0">
                          <a:ln>
                            <a:noFill/>
                          </a:ln>
                          <a:solidFill>
                            <a:schemeClr val="tx1"/>
                          </a:solidFill>
                          <a:effectLst/>
                          <a:latin typeface="Arial" charset="0"/>
                          <a:cs typeface="Times New Roman" pitchFamily="18" charset="0"/>
                        </a:rPr>
                        <a:t>Intact. No through wall cracks.</a:t>
                      </a:r>
                      <a:endParaRPr kumimoji="0" lang="en-US" sz="1800" b="0" i="0" u="none" strike="noStrike" cap="none" normalizeH="0" baseline="0" smtClean="0">
                        <a:ln>
                          <a:noFill/>
                        </a:ln>
                        <a:solidFill>
                          <a:schemeClr val="tx1"/>
                        </a:solidFill>
                        <a:effectLst/>
                        <a:latin typeface="Arial" charset="0"/>
                      </a:endParaRPr>
                    </a:p>
                  </a:txBody>
                  <a:tcPr horzOverflow="overflow">
                    <a:lnL w="254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63500" cap="flat" cmpd="sng" algn="ctr">
                      <a:solidFill>
                        <a:srgbClr val="000000"/>
                      </a:solidFill>
                      <a:prstDash val="solid"/>
                      <a:round/>
                      <a:headEnd type="none" w="med" len="med"/>
                      <a:tailEnd type="none" w="med" len="med"/>
                    </a:lnT>
                    <a:lnB w="63500" cap="flat" cmpd="sng" algn="ctr">
                      <a:solidFill>
                        <a:srgbClr val="000000"/>
                      </a:solidFill>
                      <a:prstDash val="solid"/>
                      <a:round/>
                      <a:headEnd type="none" w="med" len="med"/>
                      <a:tailEnd type="none" w="med" len="med"/>
                    </a:lnB>
                    <a:lnTlToBr>
                      <a:noFill/>
                    </a:lnTlToBr>
                    <a:lnBlToTr>
                      <a:noFill/>
                    </a:lnBlToTr>
                    <a:solidFill>
                      <a:schemeClr val="folHlink"/>
                    </a:solidFill>
                  </a:tcPr>
                </a:tc>
              </a:tr>
              <a:tr h="242888">
                <a:tc vMerge="1">
                  <a:txBody>
                    <a:bodyPr/>
                    <a:lstStyle/>
                    <a:p>
                      <a:endParaRPr lang="de-DE"/>
                    </a:p>
                  </a:txBody>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400" b="0" i="0" u="none" strike="noStrike" cap="none" normalizeH="0" baseline="0" smtClean="0">
                          <a:ln>
                            <a:noFill/>
                          </a:ln>
                          <a:solidFill>
                            <a:schemeClr val="tx1"/>
                          </a:solidFill>
                          <a:effectLst/>
                          <a:latin typeface="Arial" charset="0"/>
                          <a:cs typeface="Times New Roman" pitchFamily="18" charset="0"/>
                        </a:rPr>
                        <a:t>22</a:t>
                      </a:r>
                      <a:endParaRPr kumimoji="0" lang="ru-RU" sz="1800" b="0" i="0" u="none" strike="noStrike" cap="none" normalizeH="0" baseline="0" smtClean="0">
                        <a:ln>
                          <a:noFill/>
                        </a:ln>
                        <a:solidFill>
                          <a:schemeClr val="tx1"/>
                        </a:solidFill>
                        <a:effectLst/>
                        <a:latin typeface="Arial" charset="0"/>
                      </a:endParaRPr>
                    </a:p>
                  </a:txBody>
                  <a:tcPr horzOverflow="overflow">
                    <a:lnL w="254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400" b="0" i="0" u="none" strike="noStrike" cap="none" normalizeH="0" baseline="0" smtClean="0">
                          <a:ln>
                            <a:noFill/>
                          </a:ln>
                          <a:solidFill>
                            <a:schemeClr val="tx1"/>
                          </a:solidFill>
                          <a:effectLst/>
                          <a:latin typeface="Arial" charset="0"/>
                          <a:cs typeface="Times New Roman" pitchFamily="18" charset="0"/>
                        </a:rPr>
                        <a:t>1400</a:t>
                      </a:r>
                      <a:endParaRPr kumimoji="0" lang="ru-RU" sz="1800" b="0" i="0" u="none" strike="noStrike" cap="none" normalizeH="0" baseline="0" smtClean="0">
                        <a:ln>
                          <a:noFill/>
                        </a:ln>
                        <a:solidFill>
                          <a:schemeClr val="tx1"/>
                        </a:solidFill>
                        <a:effectLst/>
                        <a:latin typeface="Arial" charset="0"/>
                      </a:endParaRPr>
                    </a:p>
                  </a:txBody>
                  <a:tcPr horzOverflow="overflow">
                    <a:lnL w="254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solidFill>
                      <a:schemeClr val="folHlink"/>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400" b="0" i="0" u="none" strike="noStrike" cap="none" normalizeH="0" baseline="0" smtClean="0">
                          <a:ln>
                            <a:noFill/>
                          </a:ln>
                          <a:solidFill>
                            <a:schemeClr val="tx1"/>
                          </a:solidFill>
                          <a:effectLst/>
                          <a:latin typeface="Arial" charset="0"/>
                          <a:cs typeface="Times New Roman" pitchFamily="18" charset="0"/>
                        </a:rPr>
                        <a:t>-</a:t>
                      </a:r>
                      <a:endParaRPr kumimoji="0" lang="ru-RU" sz="1800" b="0" i="0" u="none" strike="noStrike" cap="none" normalizeH="0" baseline="0" smtClean="0">
                        <a:ln>
                          <a:noFill/>
                        </a:ln>
                        <a:solidFill>
                          <a:schemeClr val="tx1"/>
                        </a:solidFill>
                        <a:effectLst/>
                        <a:latin typeface="Arial" charset="0"/>
                      </a:endParaRPr>
                    </a:p>
                  </a:txBody>
                  <a:tcPr horzOverflow="overflow">
                    <a:lnL w="254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solidFill>
                      <a:schemeClr val="folHlink"/>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400" b="0" i="0" u="none" strike="noStrike" cap="none" normalizeH="0" baseline="0" smtClean="0">
                          <a:ln>
                            <a:noFill/>
                          </a:ln>
                          <a:solidFill>
                            <a:schemeClr val="tx1"/>
                          </a:solidFill>
                          <a:effectLst/>
                          <a:latin typeface="Arial" charset="0"/>
                          <a:cs typeface="Times New Roman" pitchFamily="18" charset="0"/>
                        </a:rPr>
                        <a:t>-</a:t>
                      </a:r>
                      <a:endParaRPr kumimoji="0" lang="ru-RU" sz="1800" b="0" i="0" u="none" strike="noStrike" cap="none" normalizeH="0" baseline="0" smtClean="0">
                        <a:ln>
                          <a:noFill/>
                        </a:ln>
                        <a:solidFill>
                          <a:schemeClr val="tx1"/>
                        </a:solidFill>
                        <a:effectLst/>
                        <a:latin typeface="Arial" charset="0"/>
                      </a:endParaRPr>
                    </a:p>
                  </a:txBody>
                  <a:tcPr horzOverflow="overflow">
                    <a:lnL w="254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400" b="0" i="0" u="none" strike="noStrike" cap="none" normalizeH="0" baseline="0" smtClean="0">
                          <a:ln>
                            <a:noFill/>
                          </a:ln>
                          <a:solidFill>
                            <a:schemeClr val="tx1"/>
                          </a:solidFill>
                          <a:effectLst/>
                          <a:latin typeface="Arial" charset="0"/>
                          <a:cs typeface="Times New Roman" pitchFamily="18" charset="0"/>
                        </a:rPr>
                        <a:t>-</a:t>
                      </a:r>
                      <a:endParaRPr kumimoji="0" lang="ru-RU" sz="1800" b="0" i="0" u="none" strike="noStrike" cap="none" normalizeH="0" baseline="0" smtClean="0">
                        <a:ln>
                          <a:noFill/>
                        </a:ln>
                        <a:solidFill>
                          <a:schemeClr val="tx1"/>
                        </a:solidFill>
                        <a:effectLst/>
                        <a:latin typeface="Arial" charset="0"/>
                      </a:endParaRPr>
                    </a:p>
                  </a:txBody>
                  <a:tcPr horzOverflow="overflow">
                    <a:lnL w="254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noFill/>
                  </a:tcPr>
                </a:tc>
                <a:tc vMerge="1">
                  <a:txBody>
                    <a:bodyPr/>
                    <a:lstStyle/>
                    <a:p>
                      <a:endParaRPr lang="de-DE"/>
                    </a:p>
                  </a:txBody>
                  <a:tcPr/>
                </a:tc>
              </a:tr>
              <a:tr h="242888">
                <a:tc vMerge="1">
                  <a:txBody>
                    <a:bodyPr/>
                    <a:lstStyle/>
                    <a:p>
                      <a:endParaRPr lang="de-DE"/>
                    </a:p>
                  </a:txBody>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400" b="0" i="0" u="none" strike="noStrike" cap="none" normalizeH="0" baseline="0" smtClean="0">
                          <a:ln>
                            <a:noFill/>
                          </a:ln>
                          <a:solidFill>
                            <a:schemeClr val="tx1"/>
                          </a:solidFill>
                          <a:effectLst/>
                          <a:latin typeface="Arial" charset="0"/>
                          <a:cs typeface="Times New Roman" pitchFamily="18" charset="0"/>
                        </a:rPr>
                        <a:t>23</a:t>
                      </a:r>
                      <a:endParaRPr kumimoji="0" lang="ru-RU" sz="1800" b="0" i="0" u="none" strike="noStrike" cap="none" normalizeH="0" baseline="0" smtClean="0">
                        <a:ln>
                          <a:noFill/>
                        </a:ln>
                        <a:solidFill>
                          <a:schemeClr val="tx1"/>
                        </a:solidFill>
                        <a:effectLst/>
                        <a:latin typeface="Arial" charset="0"/>
                      </a:endParaRPr>
                    </a:p>
                  </a:txBody>
                  <a:tcPr horzOverflow="overflow">
                    <a:lnL w="254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400" b="0" i="0" u="none" strike="noStrike" cap="none" normalizeH="0" baseline="0" smtClean="0">
                          <a:ln>
                            <a:noFill/>
                          </a:ln>
                          <a:solidFill>
                            <a:schemeClr val="tx1"/>
                          </a:solidFill>
                          <a:effectLst/>
                          <a:latin typeface="Arial" charset="0"/>
                          <a:cs typeface="Times New Roman" pitchFamily="18" charset="0"/>
                        </a:rPr>
                        <a:t>1400</a:t>
                      </a:r>
                      <a:endParaRPr kumimoji="0" lang="ru-RU" sz="1800" b="0" i="0" u="none" strike="noStrike" cap="none" normalizeH="0" baseline="0" smtClean="0">
                        <a:ln>
                          <a:noFill/>
                        </a:ln>
                        <a:solidFill>
                          <a:schemeClr val="tx1"/>
                        </a:solidFill>
                        <a:effectLst/>
                        <a:latin typeface="Arial" charset="0"/>
                      </a:endParaRPr>
                    </a:p>
                  </a:txBody>
                  <a:tcPr horzOverflow="overflow">
                    <a:lnL w="254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solidFill>
                      <a:schemeClr val="folHlink"/>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400" b="0" i="0" u="none" strike="noStrike" cap="none" normalizeH="0" baseline="0" smtClean="0">
                          <a:ln>
                            <a:noFill/>
                          </a:ln>
                          <a:solidFill>
                            <a:schemeClr val="tx1"/>
                          </a:solidFill>
                          <a:effectLst/>
                          <a:latin typeface="Arial" charset="0"/>
                          <a:cs typeface="Times New Roman" pitchFamily="18" charset="0"/>
                        </a:rPr>
                        <a:t>155</a:t>
                      </a:r>
                      <a:endParaRPr kumimoji="0" lang="ru-RU" sz="1800" b="0" i="0" u="none" strike="noStrike" cap="none" normalizeH="0" baseline="0" smtClean="0">
                        <a:ln>
                          <a:noFill/>
                        </a:ln>
                        <a:solidFill>
                          <a:schemeClr val="tx1"/>
                        </a:solidFill>
                        <a:effectLst/>
                        <a:latin typeface="Arial" charset="0"/>
                      </a:endParaRPr>
                    </a:p>
                  </a:txBody>
                  <a:tcPr horzOverflow="overflow">
                    <a:lnL w="254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solidFill>
                      <a:schemeClr val="folHlink"/>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400" b="0" i="0" u="none" strike="noStrike" cap="none" normalizeH="0" baseline="0" smtClean="0">
                          <a:ln>
                            <a:noFill/>
                          </a:ln>
                          <a:solidFill>
                            <a:schemeClr val="tx1"/>
                          </a:solidFill>
                          <a:effectLst/>
                          <a:latin typeface="Arial" charset="0"/>
                          <a:cs typeface="Times New Roman" pitchFamily="18" charset="0"/>
                        </a:rPr>
                        <a:t>605</a:t>
                      </a:r>
                      <a:endParaRPr kumimoji="0" lang="ru-RU" sz="1800" b="0" i="0" u="none" strike="noStrike" cap="none" normalizeH="0" baseline="0" smtClean="0">
                        <a:ln>
                          <a:noFill/>
                        </a:ln>
                        <a:solidFill>
                          <a:schemeClr val="tx1"/>
                        </a:solidFill>
                        <a:effectLst/>
                        <a:latin typeface="Arial" charset="0"/>
                      </a:endParaRPr>
                    </a:p>
                  </a:txBody>
                  <a:tcPr horzOverflow="overflow">
                    <a:lnL w="254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400" b="0" i="0" u="none" strike="noStrike" cap="none" normalizeH="0" baseline="0" smtClean="0">
                          <a:ln>
                            <a:noFill/>
                          </a:ln>
                          <a:solidFill>
                            <a:schemeClr val="tx1"/>
                          </a:solidFill>
                          <a:effectLst/>
                          <a:latin typeface="Arial" charset="0"/>
                          <a:cs typeface="Times New Roman" pitchFamily="18" charset="0"/>
                        </a:rPr>
                        <a:t>27</a:t>
                      </a:r>
                      <a:endParaRPr kumimoji="0" lang="ru-RU" sz="1800" b="0" i="0" u="none" strike="noStrike" cap="none" normalizeH="0" baseline="0" smtClean="0">
                        <a:ln>
                          <a:noFill/>
                        </a:ln>
                        <a:solidFill>
                          <a:schemeClr val="tx1"/>
                        </a:solidFill>
                        <a:effectLst/>
                        <a:latin typeface="Arial" charset="0"/>
                      </a:endParaRPr>
                    </a:p>
                  </a:txBody>
                  <a:tcPr horzOverflow="overflow">
                    <a:lnL w="254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noFill/>
                  </a:tcPr>
                </a:tc>
                <a:tc vMerge="1">
                  <a:txBody>
                    <a:bodyPr/>
                    <a:lstStyle/>
                    <a:p>
                      <a:endParaRPr lang="de-DE"/>
                    </a:p>
                  </a:txBody>
                  <a:tcPr/>
                </a:tc>
              </a:tr>
              <a:tr h="242888">
                <a:tc vMerge="1">
                  <a:txBody>
                    <a:bodyPr/>
                    <a:lstStyle/>
                    <a:p>
                      <a:endParaRPr lang="de-DE"/>
                    </a:p>
                  </a:txBody>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400" b="0" i="0" u="none" strike="noStrike" cap="none" normalizeH="0" baseline="0" smtClean="0">
                          <a:ln>
                            <a:noFill/>
                          </a:ln>
                          <a:solidFill>
                            <a:schemeClr val="tx1"/>
                          </a:solidFill>
                          <a:effectLst/>
                          <a:latin typeface="Arial" charset="0"/>
                          <a:cs typeface="Times New Roman" pitchFamily="18" charset="0"/>
                        </a:rPr>
                        <a:t>24</a:t>
                      </a:r>
                      <a:endParaRPr kumimoji="0" lang="ru-RU" sz="1800" b="0" i="0" u="none" strike="noStrike" cap="none" normalizeH="0" baseline="0" smtClean="0">
                        <a:ln>
                          <a:noFill/>
                        </a:ln>
                        <a:solidFill>
                          <a:schemeClr val="tx1"/>
                        </a:solidFill>
                        <a:effectLst/>
                        <a:latin typeface="Arial" charset="0"/>
                      </a:endParaRPr>
                    </a:p>
                  </a:txBody>
                  <a:tcPr horzOverflow="overflow">
                    <a:lnL w="254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635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400" b="0" i="0" u="none" strike="noStrike" cap="none" normalizeH="0" baseline="0" smtClean="0">
                          <a:ln>
                            <a:noFill/>
                          </a:ln>
                          <a:solidFill>
                            <a:schemeClr val="tx1"/>
                          </a:solidFill>
                          <a:effectLst/>
                          <a:latin typeface="Arial" charset="0"/>
                          <a:cs typeface="Times New Roman" pitchFamily="18" charset="0"/>
                        </a:rPr>
                        <a:t>1400</a:t>
                      </a:r>
                      <a:endParaRPr kumimoji="0" lang="ru-RU" sz="1800" b="0" i="0" u="none" strike="noStrike" cap="none" normalizeH="0" baseline="0" smtClean="0">
                        <a:ln>
                          <a:noFill/>
                        </a:ln>
                        <a:solidFill>
                          <a:schemeClr val="tx1"/>
                        </a:solidFill>
                        <a:effectLst/>
                        <a:latin typeface="Arial" charset="0"/>
                      </a:endParaRPr>
                    </a:p>
                  </a:txBody>
                  <a:tcPr horzOverflow="overflow">
                    <a:lnL w="254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63500" cap="flat" cmpd="sng" algn="ctr">
                      <a:solidFill>
                        <a:srgbClr val="000000"/>
                      </a:solidFill>
                      <a:prstDash val="solid"/>
                      <a:round/>
                      <a:headEnd type="none" w="med" len="med"/>
                      <a:tailEnd type="none" w="med" len="med"/>
                    </a:lnB>
                    <a:lnTlToBr>
                      <a:noFill/>
                    </a:lnTlToBr>
                    <a:lnBlToTr>
                      <a:noFill/>
                    </a:lnBlToTr>
                    <a:solidFill>
                      <a:schemeClr val="folHlink"/>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smtClean="0">
                          <a:ln>
                            <a:noFill/>
                          </a:ln>
                          <a:solidFill>
                            <a:schemeClr val="tx1"/>
                          </a:solidFill>
                          <a:effectLst/>
                          <a:latin typeface="Arial" charset="0"/>
                          <a:cs typeface="Times New Roman" pitchFamily="18" charset="0"/>
                        </a:rPr>
                        <a:t>127</a:t>
                      </a:r>
                      <a:endParaRPr kumimoji="0" lang="en-US" sz="1800" b="0" i="0" u="none" strike="noStrike" cap="none" normalizeH="0" baseline="0" smtClean="0">
                        <a:ln>
                          <a:noFill/>
                        </a:ln>
                        <a:solidFill>
                          <a:schemeClr val="tx1"/>
                        </a:solidFill>
                        <a:effectLst/>
                        <a:latin typeface="Arial" charset="0"/>
                      </a:endParaRPr>
                    </a:p>
                  </a:txBody>
                  <a:tcPr horzOverflow="overflow">
                    <a:lnL w="254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63500" cap="flat" cmpd="sng" algn="ctr">
                      <a:solidFill>
                        <a:srgbClr val="000000"/>
                      </a:solidFill>
                      <a:prstDash val="solid"/>
                      <a:round/>
                      <a:headEnd type="none" w="med" len="med"/>
                      <a:tailEnd type="none" w="med" len="med"/>
                    </a:lnB>
                    <a:lnTlToBr>
                      <a:noFill/>
                    </a:lnTlToBr>
                    <a:lnBlToTr>
                      <a:noFill/>
                    </a:lnBlToTr>
                    <a:solidFill>
                      <a:schemeClr val="folHlink"/>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400" b="0" i="0" u="none" strike="noStrike" cap="none" normalizeH="0" baseline="0" smtClean="0">
                          <a:ln>
                            <a:noFill/>
                          </a:ln>
                          <a:solidFill>
                            <a:schemeClr val="tx1"/>
                          </a:solidFill>
                          <a:effectLst/>
                          <a:latin typeface="Arial" charset="0"/>
                          <a:cs typeface="Times New Roman" pitchFamily="18" charset="0"/>
                        </a:rPr>
                        <a:t>6</a:t>
                      </a:r>
                      <a:r>
                        <a:rPr kumimoji="0" lang="en-US" sz="1400" b="0" i="0" u="none" strike="noStrike" cap="none" normalizeH="0" baseline="0" smtClean="0">
                          <a:ln>
                            <a:noFill/>
                          </a:ln>
                          <a:solidFill>
                            <a:schemeClr val="tx1"/>
                          </a:solidFill>
                          <a:effectLst/>
                          <a:latin typeface="Arial" charset="0"/>
                          <a:cs typeface="Times New Roman" pitchFamily="18" charset="0"/>
                        </a:rPr>
                        <a:t>18</a:t>
                      </a:r>
                      <a:endParaRPr kumimoji="0" lang="en-US" sz="1800" b="0" i="0" u="none" strike="noStrike" cap="none" normalizeH="0" baseline="0" smtClean="0">
                        <a:ln>
                          <a:noFill/>
                        </a:ln>
                        <a:solidFill>
                          <a:schemeClr val="tx1"/>
                        </a:solidFill>
                        <a:effectLst/>
                        <a:latin typeface="Arial" charset="0"/>
                      </a:endParaRPr>
                    </a:p>
                  </a:txBody>
                  <a:tcPr horzOverflow="overflow">
                    <a:lnL w="254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635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smtClean="0">
                          <a:ln>
                            <a:noFill/>
                          </a:ln>
                          <a:solidFill>
                            <a:schemeClr val="tx1"/>
                          </a:solidFill>
                          <a:effectLst/>
                          <a:latin typeface="Arial" charset="0"/>
                          <a:cs typeface="Times New Roman" pitchFamily="18" charset="0"/>
                        </a:rPr>
                        <a:t>12</a:t>
                      </a:r>
                      <a:r>
                        <a:rPr kumimoji="0" lang="ru-RU" sz="1400" b="0" i="0" u="none" strike="noStrike" cap="none" normalizeH="0" baseline="0" smtClean="0">
                          <a:ln>
                            <a:noFill/>
                          </a:ln>
                          <a:solidFill>
                            <a:schemeClr val="tx1"/>
                          </a:solidFill>
                          <a:effectLst/>
                          <a:latin typeface="Arial" charset="0"/>
                          <a:cs typeface="Times New Roman" pitchFamily="18" charset="0"/>
                        </a:rPr>
                        <a:t>7</a:t>
                      </a:r>
                      <a:endParaRPr kumimoji="0" lang="ru-RU" sz="1800" b="0" i="0" u="none" strike="noStrike" cap="none" normalizeH="0" baseline="0" smtClean="0">
                        <a:ln>
                          <a:noFill/>
                        </a:ln>
                        <a:solidFill>
                          <a:schemeClr val="tx1"/>
                        </a:solidFill>
                        <a:effectLst/>
                        <a:latin typeface="Arial" charset="0"/>
                      </a:endParaRPr>
                    </a:p>
                  </a:txBody>
                  <a:tcPr horzOverflow="overflow">
                    <a:lnL w="254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63500" cap="flat" cmpd="sng" algn="ctr">
                      <a:solidFill>
                        <a:srgbClr val="000000"/>
                      </a:solidFill>
                      <a:prstDash val="solid"/>
                      <a:round/>
                      <a:headEnd type="none" w="med" len="med"/>
                      <a:tailEnd type="none" w="med" len="med"/>
                    </a:lnB>
                    <a:lnTlToBr>
                      <a:noFill/>
                    </a:lnTlToBr>
                    <a:lnBlToTr>
                      <a:noFill/>
                    </a:lnBlToTr>
                    <a:noFill/>
                  </a:tcPr>
                </a:tc>
                <a:tc vMerge="1">
                  <a:txBody>
                    <a:bodyPr/>
                    <a:lstStyle/>
                    <a:p>
                      <a:endParaRPr lang="de-DE"/>
                    </a:p>
                  </a:txBody>
                  <a:tcPr/>
                </a:tc>
              </a:tr>
              <a:tr h="242888">
                <a:tc rowSpan="4">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400" b="0" i="0" u="none" strike="noStrike" cap="none" normalizeH="0" baseline="0" smtClean="0">
                          <a:ln>
                            <a:noFill/>
                          </a:ln>
                          <a:solidFill>
                            <a:schemeClr val="tx1"/>
                          </a:solidFill>
                          <a:effectLst/>
                          <a:latin typeface="Arial" charset="0"/>
                          <a:cs typeface="Times New Roman" pitchFamily="18" charset="0"/>
                        </a:rPr>
                        <a:t>III</a:t>
                      </a:r>
                      <a:endParaRPr kumimoji="0" lang="ru-RU" sz="1800" b="0" i="0" u="none" strike="noStrike" cap="none" normalizeH="0" baseline="0" smtClean="0">
                        <a:ln>
                          <a:noFill/>
                        </a:ln>
                        <a:solidFill>
                          <a:schemeClr val="tx1"/>
                        </a:solidFill>
                        <a:effectLst/>
                        <a:latin typeface="Arial" charset="0"/>
                      </a:endParaRPr>
                    </a:p>
                  </a:txBody>
                  <a:tcPr horzOverflow="overflow">
                    <a:lnL w="254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63500" cap="flat" cmpd="sng" algn="ctr">
                      <a:solidFill>
                        <a:srgbClr val="000000"/>
                      </a:solidFill>
                      <a:prstDash val="solid"/>
                      <a:round/>
                      <a:headEnd type="none" w="med" len="med"/>
                      <a:tailEnd type="none" w="med" len="med"/>
                    </a:lnT>
                    <a:lnB w="63500" cap="flat" cmpd="sng" algn="ctr">
                      <a:solidFill>
                        <a:srgbClr val="000000"/>
                      </a:solidFill>
                      <a:prstDash val="solid"/>
                      <a:round/>
                      <a:headEnd type="none" w="med" len="med"/>
                      <a:tailEnd type="none" w="med" len="med"/>
                    </a:lnB>
                    <a:lnTlToBr>
                      <a:noFill/>
                    </a:lnTlToBr>
                    <a:lnBlToTr>
                      <a:noFill/>
                    </a:lnBlToTr>
                    <a:solidFill>
                      <a:srgbClr val="DEDEDE"/>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400" b="0" i="0" u="none" strike="noStrike" cap="none" normalizeH="0" baseline="0" smtClean="0">
                          <a:ln>
                            <a:noFill/>
                          </a:ln>
                          <a:solidFill>
                            <a:schemeClr val="tx1"/>
                          </a:solidFill>
                          <a:effectLst/>
                          <a:latin typeface="Arial" charset="0"/>
                          <a:cs typeface="Times New Roman" pitchFamily="18" charset="0"/>
                        </a:rPr>
                        <a:t>25</a:t>
                      </a:r>
                      <a:endParaRPr kumimoji="0" lang="ru-RU" sz="1800" b="0" i="0" u="none" strike="noStrike" cap="none" normalizeH="0" baseline="0" smtClean="0">
                        <a:ln>
                          <a:noFill/>
                        </a:ln>
                        <a:solidFill>
                          <a:schemeClr val="tx1"/>
                        </a:solidFill>
                        <a:effectLst/>
                        <a:latin typeface="Arial" charset="0"/>
                      </a:endParaRPr>
                    </a:p>
                  </a:txBody>
                  <a:tcPr horzOverflow="overflow">
                    <a:lnL w="254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635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400" b="0" i="0" u="none" strike="noStrike" cap="none" normalizeH="0" baseline="0" smtClean="0">
                          <a:ln>
                            <a:noFill/>
                          </a:ln>
                          <a:solidFill>
                            <a:schemeClr val="tx1"/>
                          </a:solidFill>
                          <a:effectLst/>
                          <a:latin typeface="Arial" charset="0"/>
                          <a:cs typeface="Times New Roman" pitchFamily="18" charset="0"/>
                        </a:rPr>
                        <a:t>1700</a:t>
                      </a:r>
                      <a:endParaRPr kumimoji="0" lang="ru-RU" sz="1800" b="0" i="0" u="none" strike="noStrike" cap="none" normalizeH="0" baseline="0" smtClean="0">
                        <a:ln>
                          <a:noFill/>
                        </a:ln>
                        <a:solidFill>
                          <a:schemeClr val="tx1"/>
                        </a:solidFill>
                        <a:effectLst/>
                        <a:latin typeface="Arial" charset="0"/>
                      </a:endParaRPr>
                    </a:p>
                  </a:txBody>
                  <a:tcPr horzOverflow="overflow">
                    <a:lnL w="254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635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solidFill>
                      <a:srgbClr val="FFCC00"/>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400" b="0" i="0" u="none" strike="noStrike" cap="none" normalizeH="0" baseline="0" smtClean="0">
                          <a:ln>
                            <a:noFill/>
                          </a:ln>
                          <a:solidFill>
                            <a:schemeClr val="tx1"/>
                          </a:solidFill>
                          <a:effectLst/>
                          <a:latin typeface="Arial" charset="0"/>
                          <a:cs typeface="Times New Roman" pitchFamily="18" charset="0"/>
                        </a:rPr>
                        <a:t>251</a:t>
                      </a:r>
                      <a:endParaRPr kumimoji="0" lang="ru-RU" sz="1800" b="0" i="0" u="none" strike="noStrike" cap="none" normalizeH="0" baseline="0" smtClean="0">
                        <a:ln>
                          <a:noFill/>
                        </a:ln>
                        <a:solidFill>
                          <a:schemeClr val="tx1"/>
                        </a:solidFill>
                        <a:effectLst/>
                        <a:latin typeface="Arial" charset="0"/>
                      </a:endParaRPr>
                    </a:p>
                  </a:txBody>
                  <a:tcPr horzOverflow="overflow">
                    <a:lnL w="254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635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solidFill>
                      <a:srgbClr val="FFCC00"/>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400" b="0" i="0" u="none" strike="noStrike" cap="none" normalizeH="0" baseline="0" smtClean="0">
                          <a:ln>
                            <a:noFill/>
                          </a:ln>
                          <a:solidFill>
                            <a:schemeClr val="tx1"/>
                          </a:solidFill>
                          <a:effectLst/>
                          <a:latin typeface="Arial" charset="0"/>
                          <a:cs typeface="Times New Roman" pitchFamily="18" charset="0"/>
                        </a:rPr>
                        <a:t>530</a:t>
                      </a:r>
                      <a:endParaRPr kumimoji="0" lang="ru-RU" sz="1800" b="0" i="0" u="none" strike="noStrike" cap="none" normalizeH="0" baseline="0" smtClean="0">
                        <a:ln>
                          <a:noFill/>
                        </a:ln>
                        <a:solidFill>
                          <a:schemeClr val="tx1"/>
                        </a:solidFill>
                        <a:effectLst/>
                        <a:latin typeface="Arial" charset="0"/>
                      </a:endParaRPr>
                    </a:p>
                  </a:txBody>
                  <a:tcPr horzOverflow="overflow">
                    <a:lnL w="254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635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400" b="0" i="0" u="none" strike="noStrike" cap="none" normalizeH="0" baseline="0" smtClean="0">
                          <a:ln>
                            <a:noFill/>
                          </a:ln>
                          <a:solidFill>
                            <a:schemeClr val="tx1"/>
                          </a:solidFill>
                          <a:effectLst/>
                          <a:latin typeface="Arial" charset="0"/>
                          <a:cs typeface="Times New Roman" pitchFamily="18" charset="0"/>
                        </a:rPr>
                        <a:t>80</a:t>
                      </a:r>
                      <a:endParaRPr kumimoji="0" lang="ru-RU" sz="1800" b="0" i="0" u="none" strike="noStrike" cap="none" normalizeH="0" baseline="0" smtClean="0">
                        <a:ln>
                          <a:noFill/>
                        </a:ln>
                        <a:solidFill>
                          <a:schemeClr val="tx1"/>
                        </a:solidFill>
                        <a:effectLst/>
                        <a:latin typeface="Arial" charset="0"/>
                      </a:endParaRPr>
                    </a:p>
                  </a:txBody>
                  <a:tcPr horzOverflow="overflow">
                    <a:lnL w="254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635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smtClean="0">
                          <a:ln>
                            <a:noFill/>
                          </a:ln>
                          <a:solidFill>
                            <a:schemeClr val="tx1"/>
                          </a:solidFill>
                          <a:effectLst/>
                          <a:latin typeface="Arial" charset="0"/>
                          <a:cs typeface="Times New Roman" pitchFamily="18" charset="0"/>
                        </a:rPr>
                        <a:t>Breakdown into 3 parts due to heater failure.</a:t>
                      </a:r>
                      <a:endParaRPr kumimoji="0" lang="en-US" sz="1800" b="0" i="0" u="none" strike="noStrike" cap="none" normalizeH="0" baseline="0" smtClean="0">
                        <a:ln>
                          <a:noFill/>
                        </a:ln>
                        <a:solidFill>
                          <a:schemeClr val="tx1"/>
                        </a:solidFill>
                        <a:effectLst/>
                        <a:latin typeface="Arial" charset="0"/>
                      </a:endParaRPr>
                    </a:p>
                  </a:txBody>
                  <a:tcPr horzOverflow="overflow">
                    <a:lnL w="254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635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solidFill>
                      <a:srgbClr val="FFCC00"/>
                    </a:solidFill>
                  </a:tcPr>
                </a:tc>
              </a:tr>
              <a:tr h="242888">
                <a:tc vMerge="1">
                  <a:txBody>
                    <a:bodyPr/>
                    <a:lstStyle/>
                    <a:p>
                      <a:endParaRPr lang="de-DE"/>
                    </a:p>
                  </a:txBody>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400" b="0" i="0" u="none" strike="noStrike" cap="none" normalizeH="0" baseline="0" smtClean="0">
                          <a:ln>
                            <a:noFill/>
                          </a:ln>
                          <a:solidFill>
                            <a:schemeClr val="tx1"/>
                          </a:solidFill>
                          <a:effectLst/>
                          <a:latin typeface="Arial" charset="0"/>
                          <a:cs typeface="Times New Roman" pitchFamily="18" charset="0"/>
                        </a:rPr>
                        <a:t>26</a:t>
                      </a:r>
                      <a:endParaRPr kumimoji="0" lang="ru-RU" sz="1800" b="0" i="0" u="none" strike="noStrike" cap="none" normalizeH="0" baseline="0" smtClean="0">
                        <a:ln>
                          <a:noFill/>
                        </a:ln>
                        <a:solidFill>
                          <a:schemeClr val="tx1"/>
                        </a:solidFill>
                        <a:effectLst/>
                        <a:latin typeface="Arial" charset="0"/>
                      </a:endParaRPr>
                    </a:p>
                  </a:txBody>
                  <a:tcPr horzOverflow="overflow">
                    <a:lnL w="254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400" b="0" i="0" u="none" strike="noStrike" cap="none" normalizeH="0" baseline="0" smtClean="0">
                          <a:ln>
                            <a:noFill/>
                          </a:ln>
                          <a:solidFill>
                            <a:schemeClr val="tx1"/>
                          </a:solidFill>
                          <a:effectLst/>
                          <a:latin typeface="Arial" charset="0"/>
                          <a:cs typeface="Times New Roman" pitchFamily="18" charset="0"/>
                        </a:rPr>
                        <a:t>1700</a:t>
                      </a:r>
                      <a:endParaRPr kumimoji="0" lang="ru-RU" sz="1800" b="0" i="0" u="none" strike="noStrike" cap="none" normalizeH="0" baseline="0" smtClean="0">
                        <a:ln>
                          <a:noFill/>
                        </a:ln>
                        <a:solidFill>
                          <a:schemeClr val="tx1"/>
                        </a:solidFill>
                        <a:effectLst/>
                        <a:latin typeface="Arial" charset="0"/>
                      </a:endParaRPr>
                    </a:p>
                  </a:txBody>
                  <a:tcPr horzOverflow="overflow">
                    <a:lnL w="254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solidFill>
                      <a:srgbClr val="FFCC00"/>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smtClean="0">
                          <a:ln>
                            <a:noFill/>
                          </a:ln>
                          <a:solidFill>
                            <a:schemeClr val="tx1"/>
                          </a:solidFill>
                          <a:effectLst/>
                          <a:latin typeface="Arial" charset="0"/>
                          <a:cs typeface="Times New Roman" pitchFamily="18" charset="0"/>
                        </a:rPr>
                        <a:t>144</a:t>
                      </a:r>
                      <a:endParaRPr kumimoji="0" lang="en-US" sz="1800" b="0" i="0" u="none" strike="noStrike" cap="none" normalizeH="0" baseline="0" smtClean="0">
                        <a:ln>
                          <a:noFill/>
                        </a:ln>
                        <a:solidFill>
                          <a:schemeClr val="tx1"/>
                        </a:solidFill>
                        <a:effectLst/>
                        <a:latin typeface="Arial" charset="0"/>
                      </a:endParaRPr>
                    </a:p>
                  </a:txBody>
                  <a:tcPr horzOverflow="overflow">
                    <a:lnL w="254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solidFill>
                      <a:srgbClr val="FFCC00"/>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smtClean="0">
                          <a:ln>
                            <a:noFill/>
                          </a:ln>
                          <a:solidFill>
                            <a:schemeClr val="tx1"/>
                          </a:solidFill>
                          <a:effectLst/>
                          <a:latin typeface="Arial" charset="0"/>
                          <a:cs typeface="Times New Roman" pitchFamily="18" charset="0"/>
                        </a:rPr>
                        <a:t>614</a:t>
                      </a:r>
                      <a:endParaRPr kumimoji="0" lang="en-US" sz="1800" b="0" i="0" u="none" strike="noStrike" cap="none" normalizeH="0" baseline="0" smtClean="0">
                        <a:ln>
                          <a:noFill/>
                        </a:ln>
                        <a:solidFill>
                          <a:schemeClr val="tx1"/>
                        </a:solidFill>
                        <a:effectLst/>
                        <a:latin typeface="Arial" charset="0"/>
                      </a:endParaRPr>
                    </a:p>
                  </a:txBody>
                  <a:tcPr horzOverflow="overflow">
                    <a:lnL w="254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smtClean="0">
                          <a:ln>
                            <a:noFill/>
                          </a:ln>
                          <a:solidFill>
                            <a:schemeClr val="tx1"/>
                          </a:solidFill>
                          <a:effectLst/>
                          <a:latin typeface="Arial" charset="0"/>
                          <a:cs typeface="Times New Roman" pitchFamily="18" charset="0"/>
                        </a:rPr>
                        <a:t>77</a:t>
                      </a:r>
                      <a:endParaRPr kumimoji="0" lang="en-US" sz="1800" b="0" i="0" u="none" strike="noStrike" cap="none" normalizeH="0" baseline="0" smtClean="0">
                        <a:ln>
                          <a:noFill/>
                        </a:ln>
                        <a:solidFill>
                          <a:schemeClr val="tx1"/>
                        </a:solidFill>
                        <a:effectLst/>
                        <a:latin typeface="Arial" charset="0"/>
                      </a:endParaRPr>
                    </a:p>
                  </a:txBody>
                  <a:tcPr horzOverflow="overflow">
                    <a:lnL w="254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400" b="0" i="0" u="none" strike="noStrike" cap="none" normalizeH="0" baseline="0" smtClean="0">
                          <a:ln>
                            <a:noFill/>
                          </a:ln>
                          <a:solidFill>
                            <a:schemeClr val="tx1"/>
                          </a:solidFill>
                          <a:effectLst/>
                          <a:latin typeface="Arial" charset="0"/>
                          <a:cs typeface="Times New Roman" pitchFamily="18" charset="0"/>
                        </a:rPr>
                        <a:t>Intact.</a:t>
                      </a:r>
                      <a:endParaRPr kumimoji="0" lang="ru-RU" sz="1800" b="0" i="0" u="none" strike="noStrike" cap="none" normalizeH="0" baseline="0" smtClean="0">
                        <a:ln>
                          <a:noFill/>
                        </a:ln>
                        <a:solidFill>
                          <a:schemeClr val="tx1"/>
                        </a:solidFill>
                        <a:effectLst/>
                        <a:latin typeface="Arial" charset="0"/>
                      </a:endParaRPr>
                    </a:p>
                  </a:txBody>
                  <a:tcPr horzOverflow="overflow">
                    <a:lnL w="254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solidFill>
                      <a:srgbClr val="FFCC00"/>
                    </a:solidFill>
                  </a:tcPr>
                </a:tc>
              </a:tr>
              <a:tr h="242888">
                <a:tc vMerge="1">
                  <a:txBody>
                    <a:bodyPr/>
                    <a:lstStyle/>
                    <a:p>
                      <a:endParaRPr lang="de-DE"/>
                    </a:p>
                  </a:txBody>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400" b="0" i="0" u="none" strike="noStrike" cap="none" normalizeH="0" baseline="0" smtClean="0">
                          <a:ln>
                            <a:noFill/>
                          </a:ln>
                          <a:solidFill>
                            <a:schemeClr val="tx1"/>
                          </a:solidFill>
                          <a:effectLst/>
                          <a:latin typeface="Arial" charset="0"/>
                          <a:cs typeface="Times New Roman" pitchFamily="18" charset="0"/>
                        </a:rPr>
                        <a:t>27</a:t>
                      </a:r>
                      <a:endParaRPr kumimoji="0" lang="ru-RU" sz="1800" b="0" i="0" u="none" strike="noStrike" cap="none" normalizeH="0" baseline="0" smtClean="0">
                        <a:ln>
                          <a:noFill/>
                        </a:ln>
                        <a:solidFill>
                          <a:schemeClr val="tx1"/>
                        </a:solidFill>
                        <a:effectLst/>
                        <a:latin typeface="Arial" charset="0"/>
                      </a:endParaRPr>
                    </a:p>
                  </a:txBody>
                  <a:tcPr horzOverflow="overflow">
                    <a:lnL w="254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400" b="0" i="0" u="none" strike="noStrike" cap="none" normalizeH="0" baseline="0" smtClean="0">
                          <a:ln>
                            <a:noFill/>
                          </a:ln>
                          <a:solidFill>
                            <a:schemeClr val="tx1"/>
                          </a:solidFill>
                          <a:effectLst/>
                          <a:latin typeface="Arial" charset="0"/>
                          <a:cs typeface="Times New Roman" pitchFamily="18" charset="0"/>
                        </a:rPr>
                        <a:t>1700</a:t>
                      </a:r>
                      <a:endParaRPr kumimoji="0" lang="ru-RU" sz="1800" b="0" i="0" u="none" strike="noStrike" cap="none" normalizeH="0" baseline="0" smtClean="0">
                        <a:ln>
                          <a:noFill/>
                        </a:ln>
                        <a:solidFill>
                          <a:schemeClr val="tx1"/>
                        </a:solidFill>
                        <a:effectLst/>
                        <a:latin typeface="Arial" charset="0"/>
                      </a:endParaRPr>
                    </a:p>
                  </a:txBody>
                  <a:tcPr horzOverflow="overflow">
                    <a:lnL w="254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solidFill>
                      <a:srgbClr val="FFCC00"/>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smtClean="0">
                          <a:ln>
                            <a:noFill/>
                          </a:ln>
                          <a:solidFill>
                            <a:schemeClr val="tx1"/>
                          </a:solidFill>
                          <a:effectLst/>
                          <a:latin typeface="Arial" charset="0"/>
                          <a:cs typeface="Times New Roman" pitchFamily="18" charset="0"/>
                        </a:rPr>
                        <a:t>83</a:t>
                      </a:r>
                      <a:endParaRPr kumimoji="0" lang="en-US" sz="1800" b="0" i="0" u="none" strike="noStrike" cap="none" normalizeH="0" baseline="0" smtClean="0">
                        <a:ln>
                          <a:noFill/>
                        </a:ln>
                        <a:solidFill>
                          <a:schemeClr val="tx1"/>
                        </a:solidFill>
                        <a:effectLst/>
                        <a:latin typeface="Arial" charset="0"/>
                      </a:endParaRPr>
                    </a:p>
                  </a:txBody>
                  <a:tcPr horzOverflow="overflow">
                    <a:lnL w="254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solidFill>
                      <a:srgbClr val="FFCC00"/>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smtClean="0">
                          <a:ln>
                            <a:noFill/>
                          </a:ln>
                          <a:solidFill>
                            <a:schemeClr val="tx1"/>
                          </a:solidFill>
                          <a:effectLst/>
                          <a:latin typeface="Arial" charset="0"/>
                          <a:cs typeface="Times New Roman" pitchFamily="18" charset="0"/>
                        </a:rPr>
                        <a:t>656</a:t>
                      </a:r>
                      <a:endParaRPr kumimoji="0" lang="en-US" sz="1800" b="0" i="0" u="none" strike="noStrike" cap="none" normalizeH="0" baseline="0" smtClean="0">
                        <a:ln>
                          <a:noFill/>
                        </a:ln>
                        <a:solidFill>
                          <a:schemeClr val="tx1"/>
                        </a:solidFill>
                        <a:effectLst/>
                        <a:latin typeface="Arial" charset="0"/>
                      </a:endParaRPr>
                    </a:p>
                  </a:txBody>
                  <a:tcPr horzOverflow="overflow">
                    <a:lnL w="254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smtClean="0">
                          <a:ln>
                            <a:noFill/>
                          </a:ln>
                          <a:solidFill>
                            <a:schemeClr val="tx1"/>
                          </a:solidFill>
                          <a:effectLst/>
                          <a:latin typeface="Arial" charset="0"/>
                          <a:cs typeface="Times New Roman" pitchFamily="18" charset="0"/>
                        </a:rPr>
                        <a:t>141</a:t>
                      </a:r>
                      <a:endParaRPr kumimoji="0" lang="en-US" sz="1800" b="0" i="0" u="none" strike="noStrike" cap="none" normalizeH="0" baseline="0" smtClean="0">
                        <a:ln>
                          <a:noFill/>
                        </a:ln>
                        <a:solidFill>
                          <a:schemeClr val="tx1"/>
                        </a:solidFill>
                        <a:effectLst/>
                        <a:latin typeface="Arial" charset="0"/>
                      </a:endParaRPr>
                    </a:p>
                  </a:txBody>
                  <a:tcPr horzOverflow="overflow">
                    <a:lnL w="254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smtClean="0">
                          <a:ln>
                            <a:noFill/>
                          </a:ln>
                          <a:solidFill>
                            <a:schemeClr val="tx1"/>
                          </a:solidFill>
                          <a:effectLst/>
                          <a:latin typeface="Arial" charset="0"/>
                          <a:cs typeface="Times New Roman" pitchFamily="18" charset="0"/>
                        </a:rPr>
                        <a:t>Intact after test. Broken during handling.</a:t>
                      </a:r>
                      <a:endParaRPr kumimoji="0" lang="en-US" sz="1800" b="0" i="0" u="none" strike="noStrike" cap="none" normalizeH="0" baseline="0" smtClean="0">
                        <a:ln>
                          <a:noFill/>
                        </a:ln>
                        <a:solidFill>
                          <a:schemeClr val="tx1"/>
                        </a:solidFill>
                        <a:effectLst/>
                        <a:latin typeface="Arial" charset="0"/>
                      </a:endParaRPr>
                    </a:p>
                  </a:txBody>
                  <a:tcPr horzOverflow="overflow">
                    <a:lnL w="254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solidFill>
                      <a:srgbClr val="FFCC00"/>
                    </a:solidFill>
                  </a:tcPr>
                </a:tc>
              </a:tr>
              <a:tr h="244475">
                <a:tc vMerge="1">
                  <a:txBody>
                    <a:bodyPr/>
                    <a:lstStyle/>
                    <a:p>
                      <a:endParaRPr lang="de-DE"/>
                    </a:p>
                  </a:txBody>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400" b="0" i="0" u="none" strike="noStrike" cap="none" normalizeH="0" baseline="0" smtClean="0">
                          <a:ln>
                            <a:noFill/>
                          </a:ln>
                          <a:solidFill>
                            <a:schemeClr val="tx1"/>
                          </a:solidFill>
                          <a:effectLst/>
                          <a:latin typeface="Arial" charset="0"/>
                          <a:cs typeface="Times New Roman" pitchFamily="18" charset="0"/>
                        </a:rPr>
                        <a:t>28</a:t>
                      </a:r>
                      <a:endParaRPr kumimoji="0" lang="ru-RU" sz="1800" b="0" i="0" u="none" strike="noStrike" cap="none" normalizeH="0" baseline="0" smtClean="0">
                        <a:ln>
                          <a:noFill/>
                        </a:ln>
                        <a:solidFill>
                          <a:schemeClr val="tx1"/>
                        </a:solidFill>
                        <a:effectLst/>
                        <a:latin typeface="Arial" charset="0"/>
                      </a:endParaRPr>
                    </a:p>
                  </a:txBody>
                  <a:tcPr horzOverflow="overflow">
                    <a:lnL w="254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635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400" b="0" i="0" u="none" strike="noStrike" cap="none" normalizeH="0" baseline="0" smtClean="0">
                          <a:ln>
                            <a:noFill/>
                          </a:ln>
                          <a:solidFill>
                            <a:schemeClr val="tx1"/>
                          </a:solidFill>
                          <a:effectLst/>
                          <a:latin typeface="Arial" charset="0"/>
                          <a:cs typeface="Times New Roman" pitchFamily="18" charset="0"/>
                        </a:rPr>
                        <a:t>1700</a:t>
                      </a:r>
                      <a:endParaRPr kumimoji="0" lang="ru-RU" sz="1800" b="0" i="0" u="none" strike="noStrike" cap="none" normalizeH="0" baseline="0" smtClean="0">
                        <a:ln>
                          <a:noFill/>
                        </a:ln>
                        <a:solidFill>
                          <a:schemeClr val="tx1"/>
                        </a:solidFill>
                        <a:effectLst/>
                        <a:latin typeface="Arial" charset="0"/>
                      </a:endParaRPr>
                    </a:p>
                  </a:txBody>
                  <a:tcPr horzOverflow="overflow">
                    <a:lnL w="254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63500" cap="flat" cmpd="sng" algn="ctr">
                      <a:solidFill>
                        <a:srgbClr val="000000"/>
                      </a:solidFill>
                      <a:prstDash val="solid"/>
                      <a:round/>
                      <a:headEnd type="none" w="med" len="med"/>
                      <a:tailEnd type="none" w="med" len="med"/>
                    </a:lnB>
                    <a:lnTlToBr>
                      <a:noFill/>
                    </a:lnTlToBr>
                    <a:lnBlToTr>
                      <a:noFill/>
                    </a:lnBlToTr>
                    <a:solidFill>
                      <a:srgbClr val="FFCC00"/>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400" b="0" i="0" u="none" strike="noStrike" cap="none" normalizeH="0" baseline="0" smtClean="0">
                          <a:ln>
                            <a:noFill/>
                          </a:ln>
                          <a:solidFill>
                            <a:schemeClr val="tx1"/>
                          </a:solidFill>
                          <a:effectLst/>
                          <a:latin typeface="Arial" charset="0"/>
                          <a:cs typeface="Times New Roman" pitchFamily="18" charset="0"/>
                        </a:rPr>
                        <a:t>124</a:t>
                      </a:r>
                      <a:endParaRPr kumimoji="0" lang="ru-RU" sz="1800" b="0" i="0" u="none" strike="noStrike" cap="none" normalizeH="0" baseline="0" smtClean="0">
                        <a:ln>
                          <a:noFill/>
                        </a:ln>
                        <a:solidFill>
                          <a:schemeClr val="tx1"/>
                        </a:solidFill>
                        <a:effectLst/>
                        <a:latin typeface="Arial" charset="0"/>
                      </a:endParaRPr>
                    </a:p>
                  </a:txBody>
                  <a:tcPr horzOverflow="overflow">
                    <a:lnL w="254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63500" cap="flat" cmpd="sng" algn="ctr">
                      <a:solidFill>
                        <a:srgbClr val="000000"/>
                      </a:solidFill>
                      <a:prstDash val="solid"/>
                      <a:round/>
                      <a:headEnd type="none" w="med" len="med"/>
                      <a:tailEnd type="none" w="med" len="med"/>
                    </a:lnB>
                    <a:lnTlToBr>
                      <a:noFill/>
                    </a:lnTlToBr>
                    <a:lnBlToTr>
                      <a:noFill/>
                    </a:lnBlToTr>
                    <a:solidFill>
                      <a:srgbClr val="FFCC00"/>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400" b="0" i="0" u="none" strike="noStrike" cap="none" normalizeH="0" baseline="0" smtClean="0">
                          <a:ln>
                            <a:noFill/>
                          </a:ln>
                          <a:solidFill>
                            <a:schemeClr val="tx1"/>
                          </a:solidFill>
                          <a:effectLst/>
                          <a:latin typeface="Arial" charset="0"/>
                          <a:cs typeface="Times New Roman" pitchFamily="18" charset="0"/>
                        </a:rPr>
                        <a:t>619</a:t>
                      </a:r>
                      <a:endParaRPr kumimoji="0" lang="ru-RU" sz="1800" b="0" i="0" u="none" strike="noStrike" cap="none" normalizeH="0" baseline="0" smtClean="0">
                        <a:ln>
                          <a:noFill/>
                        </a:ln>
                        <a:solidFill>
                          <a:schemeClr val="tx1"/>
                        </a:solidFill>
                        <a:effectLst/>
                        <a:latin typeface="Arial" charset="0"/>
                      </a:endParaRPr>
                    </a:p>
                  </a:txBody>
                  <a:tcPr horzOverflow="overflow">
                    <a:lnL w="254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635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400" b="0" i="0" u="none" strike="noStrike" cap="none" normalizeH="0" baseline="0" smtClean="0">
                          <a:ln>
                            <a:noFill/>
                          </a:ln>
                          <a:solidFill>
                            <a:schemeClr val="tx1"/>
                          </a:solidFill>
                          <a:effectLst/>
                          <a:latin typeface="Arial" charset="0"/>
                          <a:cs typeface="Times New Roman" pitchFamily="18" charset="0"/>
                        </a:rPr>
                        <a:t>77</a:t>
                      </a:r>
                      <a:endParaRPr kumimoji="0" lang="ru-RU" sz="1800" b="0" i="0" u="none" strike="noStrike" cap="none" normalizeH="0" baseline="0" smtClean="0">
                        <a:ln>
                          <a:noFill/>
                        </a:ln>
                        <a:solidFill>
                          <a:schemeClr val="tx1"/>
                        </a:solidFill>
                        <a:effectLst/>
                        <a:latin typeface="Arial" charset="0"/>
                      </a:endParaRPr>
                    </a:p>
                  </a:txBody>
                  <a:tcPr horzOverflow="overflow">
                    <a:lnL w="254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635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400" b="0" i="0" u="none" strike="noStrike" cap="none" normalizeH="0" baseline="0" smtClean="0">
                          <a:ln>
                            <a:noFill/>
                          </a:ln>
                          <a:solidFill>
                            <a:schemeClr val="tx1"/>
                          </a:solidFill>
                          <a:effectLst/>
                          <a:latin typeface="Arial" charset="0"/>
                          <a:cs typeface="Times New Roman" pitchFamily="18" charset="0"/>
                        </a:rPr>
                        <a:t>Intact.</a:t>
                      </a:r>
                      <a:endParaRPr kumimoji="0" lang="ru-RU" sz="1800" b="0" i="0" u="none" strike="noStrike" cap="none" normalizeH="0" baseline="0" smtClean="0">
                        <a:ln>
                          <a:noFill/>
                        </a:ln>
                        <a:solidFill>
                          <a:schemeClr val="tx1"/>
                        </a:solidFill>
                        <a:effectLst/>
                        <a:latin typeface="Arial" charset="0"/>
                      </a:endParaRPr>
                    </a:p>
                  </a:txBody>
                  <a:tcPr horzOverflow="overflow">
                    <a:lnL w="254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63500" cap="flat" cmpd="sng" algn="ctr">
                      <a:solidFill>
                        <a:srgbClr val="000000"/>
                      </a:solidFill>
                      <a:prstDash val="solid"/>
                      <a:round/>
                      <a:headEnd type="none" w="med" len="med"/>
                      <a:tailEnd type="none" w="med" len="med"/>
                    </a:lnB>
                    <a:lnTlToBr>
                      <a:noFill/>
                    </a:lnTlToBr>
                    <a:lnBlToTr>
                      <a:noFill/>
                    </a:lnBlToTr>
                    <a:solidFill>
                      <a:srgbClr val="FFCC00"/>
                    </a:solidFill>
                  </a:tcPr>
                </a:tc>
              </a:tr>
              <a:tr h="411163">
                <a:tc rowSpan="3">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400" b="0" i="0" u="none" strike="noStrike" cap="none" normalizeH="0" baseline="0" smtClean="0">
                          <a:ln>
                            <a:noFill/>
                          </a:ln>
                          <a:solidFill>
                            <a:schemeClr val="tx1"/>
                          </a:solidFill>
                          <a:effectLst/>
                          <a:latin typeface="Arial" charset="0"/>
                          <a:cs typeface="Times New Roman" pitchFamily="18" charset="0"/>
                        </a:rPr>
                        <a:t>IV</a:t>
                      </a:r>
                      <a:endParaRPr kumimoji="0" lang="ru-RU" sz="1800" b="0" i="0" u="none" strike="noStrike" cap="none" normalizeH="0" baseline="0" smtClean="0">
                        <a:ln>
                          <a:noFill/>
                        </a:ln>
                        <a:solidFill>
                          <a:schemeClr val="tx1"/>
                        </a:solidFill>
                        <a:effectLst/>
                        <a:latin typeface="Arial" charset="0"/>
                      </a:endParaRPr>
                    </a:p>
                  </a:txBody>
                  <a:tcPr horzOverflow="overflow">
                    <a:lnL w="254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635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solidFill>
                      <a:srgbClr val="DEDEDE"/>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400" b="0" i="0" u="none" strike="noStrike" cap="none" normalizeH="0" baseline="0" smtClean="0">
                          <a:ln>
                            <a:noFill/>
                          </a:ln>
                          <a:solidFill>
                            <a:schemeClr val="tx1"/>
                          </a:solidFill>
                          <a:effectLst/>
                          <a:latin typeface="Arial" charset="0"/>
                          <a:cs typeface="Times New Roman" pitchFamily="18" charset="0"/>
                        </a:rPr>
                        <a:t>31</a:t>
                      </a:r>
                      <a:endParaRPr kumimoji="0" lang="ru-RU" sz="1800" b="0" i="0" u="none" strike="noStrike" cap="none" normalizeH="0" baseline="0" smtClean="0">
                        <a:ln>
                          <a:noFill/>
                        </a:ln>
                        <a:solidFill>
                          <a:schemeClr val="tx1"/>
                        </a:solidFill>
                        <a:effectLst/>
                        <a:latin typeface="Arial" charset="0"/>
                      </a:endParaRPr>
                    </a:p>
                  </a:txBody>
                  <a:tcPr horzOverflow="overflow">
                    <a:lnL w="254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635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400" b="0" i="0" u="none" strike="noStrike" cap="none" normalizeH="0" baseline="0" smtClean="0">
                          <a:ln>
                            <a:noFill/>
                          </a:ln>
                          <a:solidFill>
                            <a:schemeClr val="tx1"/>
                          </a:solidFill>
                          <a:effectLst/>
                          <a:latin typeface="Arial" charset="0"/>
                          <a:cs typeface="Times New Roman" pitchFamily="18" charset="0"/>
                        </a:rPr>
                        <a:t>1700</a:t>
                      </a:r>
                      <a:endParaRPr kumimoji="0" lang="ru-RU" sz="1800" b="0" i="0" u="none" strike="noStrike" cap="none" normalizeH="0" baseline="0" smtClean="0">
                        <a:ln>
                          <a:noFill/>
                        </a:ln>
                        <a:solidFill>
                          <a:schemeClr val="tx1"/>
                        </a:solidFill>
                        <a:effectLst/>
                        <a:latin typeface="Arial" charset="0"/>
                      </a:endParaRPr>
                    </a:p>
                  </a:txBody>
                  <a:tcPr horzOverflow="overflow">
                    <a:lnL w="254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635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solidFill>
                      <a:srgbClr val="FFCC00"/>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400" b="0" i="0" u="none" strike="noStrike" cap="none" normalizeH="0" baseline="0" smtClean="0">
                          <a:ln>
                            <a:noFill/>
                          </a:ln>
                          <a:solidFill>
                            <a:schemeClr val="tx1"/>
                          </a:solidFill>
                          <a:effectLst/>
                          <a:latin typeface="Arial" charset="0"/>
                          <a:cs typeface="Times New Roman" pitchFamily="18" charset="0"/>
                        </a:rPr>
                        <a:t>140</a:t>
                      </a:r>
                      <a:endParaRPr kumimoji="0" lang="ru-RU" sz="1800" b="0" i="0" u="none" strike="noStrike" cap="none" normalizeH="0" baseline="0" smtClean="0">
                        <a:ln>
                          <a:noFill/>
                        </a:ln>
                        <a:solidFill>
                          <a:schemeClr val="tx1"/>
                        </a:solidFill>
                        <a:effectLst/>
                        <a:latin typeface="Arial" charset="0"/>
                      </a:endParaRPr>
                    </a:p>
                  </a:txBody>
                  <a:tcPr horzOverflow="overflow">
                    <a:lnL w="254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635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solidFill>
                      <a:srgbClr val="FFCC00"/>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400" b="0" i="0" u="none" strike="noStrike" cap="none" normalizeH="0" baseline="0" smtClean="0">
                          <a:ln>
                            <a:noFill/>
                          </a:ln>
                          <a:solidFill>
                            <a:schemeClr val="tx1"/>
                          </a:solidFill>
                          <a:effectLst/>
                          <a:latin typeface="Arial" charset="0"/>
                          <a:cs typeface="Times New Roman" pitchFamily="18" charset="0"/>
                        </a:rPr>
                        <a:t>636</a:t>
                      </a:r>
                      <a:endParaRPr kumimoji="0" lang="ru-RU" sz="1800" b="0" i="0" u="none" strike="noStrike" cap="none" normalizeH="0" baseline="0" smtClean="0">
                        <a:ln>
                          <a:noFill/>
                        </a:ln>
                        <a:solidFill>
                          <a:schemeClr val="tx1"/>
                        </a:solidFill>
                        <a:effectLst/>
                        <a:latin typeface="Arial" charset="0"/>
                      </a:endParaRPr>
                    </a:p>
                  </a:txBody>
                  <a:tcPr horzOverflow="overflow">
                    <a:lnL w="254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635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400" b="0" i="0" u="none" strike="noStrike" cap="none" normalizeH="0" baseline="0" smtClean="0">
                          <a:ln>
                            <a:noFill/>
                          </a:ln>
                          <a:solidFill>
                            <a:schemeClr val="tx1"/>
                          </a:solidFill>
                          <a:effectLst/>
                          <a:latin typeface="Arial" charset="0"/>
                          <a:cs typeface="Times New Roman" pitchFamily="18" charset="0"/>
                        </a:rPr>
                        <a:t>75</a:t>
                      </a:r>
                      <a:endParaRPr kumimoji="0" lang="ru-RU" sz="1800" b="0" i="0" u="none" strike="noStrike" cap="none" normalizeH="0" baseline="0" smtClean="0">
                        <a:ln>
                          <a:noFill/>
                        </a:ln>
                        <a:solidFill>
                          <a:schemeClr val="tx1"/>
                        </a:solidFill>
                        <a:effectLst/>
                        <a:latin typeface="Arial" charset="0"/>
                      </a:endParaRPr>
                    </a:p>
                  </a:txBody>
                  <a:tcPr horzOverflow="overflow">
                    <a:lnL w="254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635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smtClean="0">
                          <a:ln>
                            <a:noFill/>
                          </a:ln>
                          <a:solidFill>
                            <a:schemeClr val="tx1"/>
                          </a:solidFill>
                          <a:effectLst/>
                          <a:latin typeface="Arial" charset="0"/>
                          <a:cs typeface="Times New Roman" pitchFamily="18" charset="0"/>
                        </a:rPr>
                        <a:t>Broken during handling. Net of the cracks is observed for wetted with water sample.</a:t>
                      </a:r>
                      <a:endParaRPr kumimoji="0" lang="en-US" sz="1800" b="0" i="0" u="none" strike="noStrike" cap="none" normalizeH="0" baseline="0" smtClean="0">
                        <a:ln>
                          <a:noFill/>
                        </a:ln>
                        <a:solidFill>
                          <a:schemeClr val="tx1"/>
                        </a:solidFill>
                        <a:effectLst/>
                        <a:latin typeface="Arial" charset="0"/>
                      </a:endParaRPr>
                    </a:p>
                  </a:txBody>
                  <a:tcPr horzOverflow="overflow">
                    <a:lnL w="254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635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solidFill>
                      <a:srgbClr val="FFCC00"/>
                    </a:solidFill>
                  </a:tcPr>
                </a:tc>
              </a:tr>
              <a:tr h="411163">
                <a:tc vMerge="1">
                  <a:txBody>
                    <a:bodyPr/>
                    <a:lstStyle/>
                    <a:p>
                      <a:endParaRPr lang="de-DE"/>
                    </a:p>
                  </a:txBody>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400" b="0" i="0" u="none" strike="noStrike" cap="none" normalizeH="0" baseline="0" smtClean="0">
                          <a:ln>
                            <a:noFill/>
                          </a:ln>
                          <a:solidFill>
                            <a:schemeClr val="tx1"/>
                          </a:solidFill>
                          <a:effectLst/>
                          <a:latin typeface="Arial" charset="0"/>
                          <a:cs typeface="Times New Roman" pitchFamily="18" charset="0"/>
                        </a:rPr>
                        <a:t>32</a:t>
                      </a:r>
                      <a:endParaRPr kumimoji="0" lang="ru-RU" sz="1800" b="0" i="0" u="none" strike="noStrike" cap="none" normalizeH="0" baseline="0" smtClean="0">
                        <a:ln>
                          <a:noFill/>
                        </a:ln>
                        <a:solidFill>
                          <a:schemeClr val="tx1"/>
                        </a:solidFill>
                        <a:effectLst/>
                        <a:latin typeface="Arial" charset="0"/>
                      </a:endParaRPr>
                    </a:p>
                  </a:txBody>
                  <a:tcPr horzOverflow="overflow">
                    <a:lnL w="254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400" b="0" i="0" u="none" strike="noStrike" cap="none" normalizeH="0" baseline="0" smtClean="0">
                          <a:ln>
                            <a:noFill/>
                          </a:ln>
                          <a:solidFill>
                            <a:schemeClr val="tx1"/>
                          </a:solidFill>
                          <a:effectLst/>
                          <a:latin typeface="Arial" charset="0"/>
                          <a:cs typeface="Times New Roman" pitchFamily="18" charset="0"/>
                        </a:rPr>
                        <a:t>1700</a:t>
                      </a:r>
                      <a:endParaRPr kumimoji="0" lang="ru-RU" sz="1800" b="0" i="0" u="none" strike="noStrike" cap="none" normalizeH="0" baseline="0" smtClean="0">
                        <a:ln>
                          <a:noFill/>
                        </a:ln>
                        <a:solidFill>
                          <a:schemeClr val="tx1"/>
                        </a:solidFill>
                        <a:effectLst/>
                        <a:latin typeface="Arial" charset="0"/>
                      </a:endParaRPr>
                    </a:p>
                  </a:txBody>
                  <a:tcPr horzOverflow="overflow">
                    <a:lnL w="254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solidFill>
                      <a:srgbClr val="FFCC00"/>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400" b="0" i="0" u="none" strike="noStrike" cap="none" normalizeH="0" baseline="0" smtClean="0">
                          <a:ln>
                            <a:noFill/>
                          </a:ln>
                          <a:solidFill>
                            <a:schemeClr val="tx1"/>
                          </a:solidFill>
                          <a:effectLst/>
                          <a:latin typeface="Arial" charset="0"/>
                          <a:cs typeface="Times New Roman" pitchFamily="18" charset="0"/>
                        </a:rPr>
                        <a:t>288</a:t>
                      </a:r>
                      <a:endParaRPr kumimoji="0" lang="ru-RU" sz="1800" b="0" i="0" u="none" strike="noStrike" cap="none" normalizeH="0" baseline="0" smtClean="0">
                        <a:ln>
                          <a:noFill/>
                        </a:ln>
                        <a:solidFill>
                          <a:schemeClr val="tx1"/>
                        </a:solidFill>
                        <a:effectLst/>
                        <a:latin typeface="Arial" charset="0"/>
                      </a:endParaRPr>
                    </a:p>
                  </a:txBody>
                  <a:tcPr horzOverflow="overflow">
                    <a:lnL w="254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solidFill>
                      <a:srgbClr val="FFCC00"/>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400" b="0" i="0" u="none" strike="noStrike" cap="none" normalizeH="0" baseline="0" smtClean="0">
                          <a:ln>
                            <a:noFill/>
                          </a:ln>
                          <a:solidFill>
                            <a:schemeClr val="tx1"/>
                          </a:solidFill>
                          <a:effectLst/>
                          <a:latin typeface="Arial" charset="0"/>
                          <a:cs typeface="Times New Roman" pitchFamily="18" charset="0"/>
                        </a:rPr>
                        <a:t>508</a:t>
                      </a:r>
                      <a:endParaRPr kumimoji="0" lang="ru-RU" sz="1800" b="0" i="0" u="none" strike="noStrike" cap="none" normalizeH="0" baseline="0" smtClean="0">
                        <a:ln>
                          <a:noFill/>
                        </a:ln>
                        <a:solidFill>
                          <a:schemeClr val="tx1"/>
                        </a:solidFill>
                        <a:effectLst/>
                        <a:latin typeface="Arial" charset="0"/>
                      </a:endParaRPr>
                    </a:p>
                  </a:txBody>
                  <a:tcPr horzOverflow="overflow">
                    <a:lnL w="254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400" b="0" i="0" u="none" strike="noStrike" cap="none" normalizeH="0" baseline="0" smtClean="0">
                          <a:ln>
                            <a:noFill/>
                          </a:ln>
                          <a:solidFill>
                            <a:schemeClr val="tx1"/>
                          </a:solidFill>
                          <a:effectLst/>
                          <a:latin typeface="Arial" charset="0"/>
                          <a:cs typeface="Times New Roman" pitchFamily="18" charset="0"/>
                        </a:rPr>
                        <a:t>77</a:t>
                      </a:r>
                      <a:endParaRPr kumimoji="0" lang="ru-RU" sz="1800" b="0" i="0" u="none" strike="noStrike" cap="none" normalizeH="0" baseline="0" smtClean="0">
                        <a:ln>
                          <a:noFill/>
                        </a:ln>
                        <a:solidFill>
                          <a:schemeClr val="tx1"/>
                        </a:solidFill>
                        <a:effectLst/>
                        <a:latin typeface="Arial" charset="0"/>
                      </a:endParaRPr>
                    </a:p>
                  </a:txBody>
                  <a:tcPr horzOverflow="overflow">
                    <a:lnL w="254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smtClean="0">
                          <a:ln>
                            <a:noFill/>
                          </a:ln>
                          <a:solidFill>
                            <a:schemeClr val="tx1"/>
                          </a:solidFill>
                          <a:effectLst/>
                          <a:latin typeface="Arial" charset="0"/>
                          <a:cs typeface="Times New Roman" pitchFamily="18" charset="0"/>
                        </a:rPr>
                        <a:t>Breakdown into 2 parts. Net of the cracks is observed for wetted with water sample.</a:t>
                      </a:r>
                      <a:endParaRPr kumimoji="0" lang="en-US" sz="1800" b="0" i="0" u="none" strike="noStrike" cap="none" normalizeH="0" baseline="0" smtClean="0">
                        <a:ln>
                          <a:noFill/>
                        </a:ln>
                        <a:solidFill>
                          <a:schemeClr val="tx1"/>
                        </a:solidFill>
                        <a:effectLst/>
                        <a:latin typeface="Arial" charset="0"/>
                      </a:endParaRPr>
                    </a:p>
                  </a:txBody>
                  <a:tcPr horzOverflow="overflow">
                    <a:lnL w="254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solidFill>
                      <a:srgbClr val="FFCC00"/>
                    </a:solidFill>
                  </a:tcPr>
                </a:tc>
              </a:tr>
              <a:tr h="411163">
                <a:tc vMerge="1">
                  <a:txBody>
                    <a:bodyPr/>
                    <a:lstStyle/>
                    <a:p>
                      <a:endParaRPr lang="de-DE"/>
                    </a:p>
                  </a:txBody>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smtClean="0">
                          <a:ln>
                            <a:noFill/>
                          </a:ln>
                          <a:solidFill>
                            <a:schemeClr val="tx1"/>
                          </a:solidFill>
                          <a:effectLst/>
                          <a:latin typeface="Arial" charset="0"/>
                          <a:cs typeface="Times New Roman" pitchFamily="18" charset="0"/>
                        </a:rPr>
                        <a:t>35</a:t>
                      </a:r>
                      <a:endParaRPr kumimoji="0" lang="en-US" sz="1800" b="0" i="0" u="none" strike="noStrike" cap="none" normalizeH="0" baseline="0" smtClean="0">
                        <a:ln>
                          <a:noFill/>
                        </a:ln>
                        <a:solidFill>
                          <a:schemeClr val="tx1"/>
                        </a:solidFill>
                        <a:effectLst/>
                        <a:latin typeface="Arial" charset="0"/>
                      </a:endParaRPr>
                    </a:p>
                  </a:txBody>
                  <a:tcPr horzOverflow="overflow">
                    <a:lnL w="254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smtClean="0">
                          <a:ln>
                            <a:noFill/>
                          </a:ln>
                          <a:solidFill>
                            <a:schemeClr val="tx1"/>
                          </a:solidFill>
                          <a:effectLst/>
                          <a:latin typeface="Arial" charset="0"/>
                          <a:cs typeface="Times New Roman" pitchFamily="18" charset="0"/>
                        </a:rPr>
                        <a:t>1400</a:t>
                      </a:r>
                      <a:endParaRPr kumimoji="0" lang="en-US" sz="1800" b="0" i="0" u="none" strike="noStrike" cap="none" normalizeH="0" baseline="0" smtClean="0">
                        <a:ln>
                          <a:noFill/>
                        </a:ln>
                        <a:solidFill>
                          <a:schemeClr val="tx1"/>
                        </a:solidFill>
                        <a:effectLst/>
                        <a:latin typeface="Arial" charset="0"/>
                      </a:endParaRPr>
                    </a:p>
                  </a:txBody>
                  <a:tcPr horzOverflow="overflow">
                    <a:lnL w="254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solidFill>
                      <a:schemeClr val="folHlink"/>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smtClean="0">
                          <a:ln>
                            <a:noFill/>
                          </a:ln>
                          <a:solidFill>
                            <a:schemeClr val="tx1"/>
                          </a:solidFill>
                          <a:effectLst/>
                          <a:latin typeface="Arial" charset="0"/>
                          <a:cs typeface="Times New Roman" pitchFamily="18" charset="0"/>
                        </a:rPr>
                        <a:t>99</a:t>
                      </a:r>
                      <a:endParaRPr kumimoji="0" lang="en-US" sz="1800" b="0" i="0" u="none" strike="noStrike" cap="none" normalizeH="0" baseline="0" smtClean="0">
                        <a:ln>
                          <a:noFill/>
                        </a:ln>
                        <a:solidFill>
                          <a:schemeClr val="tx1"/>
                        </a:solidFill>
                        <a:effectLst/>
                        <a:latin typeface="Arial" charset="0"/>
                      </a:endParaRPr>
                    </a:p>
                  </a:txBody>
                  <a:tcPr horzOverflow="overflow">
                    <a:lnL w="254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solidFill>
                      <a:schemeClr val="folHlink"/>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smtClean="0">
                          <a:ln>
                            <a:noFill/>
                          </a:ln>
                          <a:solidFill>
                            <a:schemeClr val="tx1"/>
                          </a:solidFill>
                          <a:effectLst/>
                          <a:latin typeface="Arial" charset="0"/>
                          <a:cs typeface="Times New Roman" pitchFamily="18" charset="0"/>
                        </a:rPr>
                        <a:t>636</a:t>
                      </a:r>
                      <a:endParaRPr kumimoji="0" lang="en-US" sz="1800" b="0" i="0" u="none" strike="noStrike" cap="none" normalizeH="0" baseline="0" smtClean="0">
                        <a:ln>
                          <a:noFill/>
                        </a:ln>
                        <a:solidFill>
                          <a:schemeClr val="tx1"/>
                        </a:solidFill>
                        <a:effectLst/>
                        <a:latin typeface="Arial" charset="0"/>
                      </a:endParaRPr>
                    </a:p>
                  </a:txBody>
                  <a:tcPr horzOverflow="overflow">
                    <a:lnL w="254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smtClean="0">
                          <a:ln>
                            <a:noFill/>
                          </a:ln>
                          <a:solidFill>
                            <a:schemeClr val="tx1"/>
                          </a:solidFill>
                          <a:effectLst/>
                          <a:latin typeface="Arial" charset="0"/>
                          <a:cs typeface="Times New Roman" pitchFamily="18" charset="0"/>
                        </a:rPr>
                        <a:t>77</a:t>
                      </a:r>
                      <a:endParaRPr kumimoji="0" lang="en-US" sz="1800" b="0" i="0" u="none" strike="noStrike" cap="none" normalizeH="0" baseline="0" smtClean="0">
                        <a:ln>
                          <a:noFill/>
                        </a:ln>
                        <a:solidFill>
                          <a:schemeClr val="tx1"/>
                        </a:solidFill>
                        <a:effectLst/>
                        <a:latin typeface="Arial" charset="0"/>
                      </a:endParaRPr>
                    </a:p>
                  </a:txBody>
                  <a:tcPr horzOverflow="overflow">
                    <a:lnL w="254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smtClean="0">
                          <a:ln>
                            <a:noFill/>
                          </a:ln>
                          <a:solidFill>
                            <a:schemeClr val="tx1"/>
                          </a:solidFill>
                          <a:effectLst/>
                          <a:latin typeface="Arial" charset="0"/>
                          <a:cs typeface="Times New Roman" pitchFamily="18" charset="0"/>
                        </a:rPr>
                        <a:t>Intact. No through wall cracks.</a:t>
                      </a:r>
                      <a:endParaRPr kumimoji="0" lang="en-US" sz="1800" b="0" i="0" u="none" strike="noStrike" cap="none" normalizeH="0" baseline="0" smtClean="0">
                        <a:ln>
                          <a:noFill/>
                        </a:ln>
                        <a:solidFill>
                          <a:schemeClr val="tx1"/>
                        </a:solidFill>
                        <a:effectLst/>
                        <a:latin typeface="Arial" charset="0"/>
                      </a:endParaRPr>
                    </a:p>
                  </a:txBody>
                  <a:tcPr horzOverflow="overflow">
                    <a:lnL w="254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solidFill>
                      <a:schemeClr val="folHlink"/>
                    </a:solidFill>
                  </a:tcPr>
                </a:tc>
              </a:tr>
            </a:tbl>
          </a:graphicData>
        </a:graphic>
      </p:graphicFrame>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Fußzeilenplatzhalter 3"/>
          <p:cNvSpPr>
            <a:spLocks noGrp="1"/>
          </p:cNvSpPr>
          <p:nvPr>
            <p:ph type="ftr" sz="quarter" idx="10"/>
          </p:nvPr>
        </p:nvSpPr>
        <p:spPr/>
        <p:txBody>
          <a:bodyPr/>
          <a:lstStyle/>
          <a:p>
            <a:r>
              <a:rPr lang="ru-RU"/>
              <a:t>ERMSAR 2007, Karlsruhe. 12-14 June 2007</a:t>
            </a:r>
          </a:p>
        </p:txBody>
      </p:sp>
      <p:sp>
        <p:nvSpPr>
          <p:cNvPr id="41" name="Foliennummernplatzhalter 4"/>
          <p:cNvSpPr>
            <a:spLocks noGrp="1"/>
          </p:cNvSpPr>
          <p:nvPr>
            <p:ph type="sldNum" sz="quarter" idx="11"/>
          </p:nvPr>
        </p:nvSpPr>
        <p:spPr/>
        <p:txBody>
          <a:bodyPr/>
          <a:lstStyle/>
          <a:p>
            <a:fld id="{A7ED115C-B057-45D1-97A8-2328001FDD3C}" type="slidenum">
              <a:rPr lang="ru-RU"/>
              <a:pPr/>
              <a:t>7</a:t>
            </a:fld>
            <a:endParaRPr lang="ru-RU"/>
          </a:p>
        </p:txBody>
      </p:sp>
      <p:sp>
        <p:nvSpPr>
          <p:cNvPr id="9218" name="Rectangle 2"/>
          <p:cNvSpPr>
            <a:spLocks noGrp="1" noChangeArrowheads="1"/>
          </p:cNvSpPr>
          <p:nvPr>
            <p:ph type="title"/>
          </p:nvPr>
        </p:nvSpPr>
        <p:spPr>
          <a:xfrm>
            <a:off x="1331913" y="115888"/>
            <a:ext cx="6480175" cy="993775"/>
          </a:xfrm>
          <a:noFill/>
        </p:spPr>
        <p:txBody>
          <a:bodyPr/>
          <a:lstStyle/>
          <a:p>
            <a:pPr>
              <a:lnSpc>
                <a:spcPct val="85000"/>
              </a:lnSpc>
            </a:pPr>
            <a:r>
              <a:rPr lang="en-US" sz="2400" b="1">
                <a:solidFill>
                  <a:srgbClr val="990033"/>
                </a:solidFill>
              </a:rPr>
              <a:t>Comparison with the FZK Small Scale Quench Tests (cracks formation)</a:t>
            </a:r>
            <a:r>
              <a:rPr lang="en-US" sz="2800" b="1">
                <a:solidFill>
                  <a:srgbClr val="990033"/>
                </a:solidFill>
              </a:rPr>
              <a:t> </a:t>
            </a:r>
            <a:endParaRPr lang="ru-RU" sz="2800" b="1">
              <a:solidFill>
                <a:srgbClr val="990033"/>
              </a:solidFill>
            </a:endParaRPr>
          </a:p>
        </p:txBody>
      </p:sp>
      <p:graphicFrame>
        <p:nvGraphicFramePr>
          <p:cNvPr id="9253" name="Group 37"/>
          <p:cNvGraphicFramePr>
            <a:graphicFrameLocks noGrp="1"/>
          </p:cNvGraphicFramePr>
          <p:nvPr>
            <p:ph idx="1"/>
          </p:nvPr>
        </p:nvGraphicFramePr>
        <p:xfrm>
          <a:off x="457200" y="1052513"/>
          <a:ext cx="8229600" cy="3817939"/>
        </p:xfrm>
        <a:graphic>
          <a:graphicData uri="http://schemas.openxmlformats.org/drawingml/2006/table">
            <a:tbl>
              <a:tblPr/>
              <a:tblGrid>
                <a:gridCol w="1079500"/>
                <a:gridCol w="2384425"/>
                <a:gridCol w="2382838"/>
                <a:gridCol w="2382837"/>
              </a:tblGrid>
              <a:tr h="573088">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400" b="1" i="0" u="none" strike="noStrike" cap="none" normalizeH="0" baseline="0" smtClean="0">
                          <a:ln>
                            <a:noFill/>
                          </a:ln>
                          <a:solidFill>
                            <a:schemeClr val="tx1"/>
                          </a:solidFill>
                          <a:effectLst/>
                          <a:latin typeface="Arial" charset="0"/>
                          <a:cs typeface="Times New Roman" pitchFamily="18" charset="0"/>
                        </a:rPr>
                        <a:t>Oxide thickness,</a:t>
                      </a:r>
                      <a:endParaRPr kumimoji="0" lang="ru-RU" sz="1600" b="0" i="0" u="none" strike="noStrike" cap="none" normalizeH="0" baseline="0" smtClean="0">
                        <a:ln>
                          <a:noFill/>
                        </a:ln>
                        <a:solidFill>
                          <a:schemeClr val="tx1"/>
                        </a:solidFill>
                        <a:effectLst/>
                        <a:latin typeface="Arial" charset="0"/>
                      </a:endParaRPr>
                    </a:p>
                  </a:txBody>
                  <a:tcPr horzOverflow="overflow">
                    <a:lnL w="63500" cap="flat" cmpd="sng" algn="ctr">
                      <a:solidFill>
                        <a:srgbClr val="000000"/>
                      </a:solidFill>
                      <a:prstDash val="solid"/>
                      <a:round/>
                      <a:headEnd type="none" w="med" len="med"/>
                      <a:tailEnd type="none" w="med" len="med"/>
                    </a:lnL>
                    <a:lnR w="63500" cap="flat" cmpd="sng" algn="ctr">
                      <a:solidFill>
                        <a:srgbClr val="000000"/>
                      </a:solidFill>
                      <a:prstDash val="solid"/>
                      <a:round/>
                      <a:headEnd type="none" w="med" len="med"/>
                      <a:tailEnd type="none" w="med" len="med"/>
                    </a:lnR>
                    <a:lnT w="63500" cap="flat" cmpd="sng" algn="ctr">
                      <a:solidFill>
                        <a:srgbClr val="000000"/>
                      </a:solidFill>
                      <a:prstDash val="solid"/>
                      <a:round/>
                      <a:headEnd type="none" w="med" len="med"/>
                      <a:tailEnd type="none" w="med" len="med"/>
                    </a:lnT>
                    <a:lnB w="63500" cap="flat" cmpd="sng" algn="ctr">
                      <a:solidFill>
                        <a:srgbClr val="000000"/>
                      </a:solidFill>
                      <a:prstDash val="solid"/>
                      <a:round/>
                      <a:headEnd type="none" w="med" len="med"/>
                      <a:tailEnd type="none" w="med" len="med"/>
                    </a:lnB>
                    <a:lnTlToBr>
                      <a:noFill/>
                    </a:lnTlToBr>
                    <a:lnBlToTr>
                      <a:noFill/>
                    </a:lnBlToTr>
                    <a:solidFill>
                      <a:srgbClr val="999999"/>
                    </a:solidFill>
                  </a:tcPr>
                </a:tc>
                <a:tc gridSpan="3">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ru-RU" sz="1600" b="1" i="0" u="none" strike="noStrike" cap="none" normalizeH="0" baseline="0" smtClean="0">
                          <a:ln>
                            <a:noFill/>
                          </a:ln>
                          <a:solidFill>
                            <a:schemeClr val="tx1"/>
                          </a:solidFill>
                          <a:effectLst/>
                          <a:latin typeface="Arial" charset="0"/>
                          <a:cs typeface="Times New Roman" pitchFamily="18" charset="0"/>
                        </a:rPr>
                        <a:t>Initial temperature, </a:t>
                      </a:r>
                      <a:r>
                        <a:rPr kumimoji="0" lang="ru-RU" sz="1600" b="1" i="0" u="none" strike="noStrike" cap="none" normalizeH="0" baseline="0" smtClean="0">
                          <a:ln>
                            <a:noFill/>
                          </a:ln>
                          <a:solidFill>
                            <a:schemeClr val="tx1"/>
                          </a:solidFill>
                          <a:effectLst/>
                          <a:latin typeface="Arial" charset="0"/>
                          <a:cs typeface="Times New Roman" pitchFamily="18" charset="0"/>
                          <a:sym typeface="Symbol" pitchFamily="18" charset="2"/>
                        </a:rPr>
                        <a:t></a:t>
                      </a:r>
                      <a:r>
                        <a:rPr kumimoji="0" lang="ru-RU" sz="1600" b="1" i="0" u="none" strike="noStrike" cap="none" normalizeH="0" baseline="0" smtClean="0">
                          <a:ln>
                            <a:noFill/>
                          </a:ln>
                          <a:solidFill>
                            <a:schemeClr val="tx1"/>
                          </a:solidFill>
                          <a:effectLst/>
                          <a:latin typeface="Arial" charset="0"/>
                          <a:cs typeface="Times New Roman" pitchFamily="18" charset="0"/>
                        </a:rPr>
                        <a:t>C</a:t>
                      </a:r>
                      <a:endParaRPr kumimoji="0" lang="ru-RU" sz="1600" b="1" i="0" u="none" strike="noStrike" cap="none" normalizeH="0" baseline="0" smtClean="0">
                        <a:ln>
                          <a:noFill/>
                        </a:ln>
                        <a:solidFill>
                          <a:schemeClr val="tx1"/>
                        </a:solidFill>
                        <a:effectLst/>
                        <a:latin typeface="Arial" charset="0"/>
                        <a:cs typeface="Times New Roman" pitchFamily="18" charset="0"/>
                        <a:sym typeface="Symbol" pitchFamily="18" charset="2"/>
                      </a:endParaRPr>
                    </a:p>
                  </a:txBody>
                  <a:tcPr horzOverflow="overflow">
                    <a:lnL w="63500" cap="flat" cmpd="sng" algn="ctr">
                      <a:solidFill>
                        <a:srgbClr val="000000"/>
                      </a:solidFill>
                      <a:prstDash val="solid"/>
                      <a:round/>
                      <a:headEnd type="none" w="med" len="med"/>
                      <a:tailEnd type="none" w="med" len="med"/>
                    </a:lnL>
                    <a:lnR w="63500" cap="flat" cmpd="sng" algn="ctr">
                      <a:solidFill>
                        <a:srgbClr val="000000"/>
                      </a:solidFill>
                      <a:prstDash val="solid"/>
                      <a:round/>
                      <a:headEnd type="none" w="med" len="med"/>
                      <a:tailEnd type="none" w="med" len="med"/>
                    </a:lnR>
                    <a:lnT w="635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solidFill>
                      <a:srgbClr val="999999"/>
                    </a:solidFill>
                  </a:tcPr>
                </a:tc>
                <a:tc hMerge="1">
                  <a:txBody>
                    <a:bodyPr/>
                    <a:lstStyle/>
                    <a:p>
                      <a:endParaRPr lang="de-DE"/>
                    </a:p>
                  </a:txBody>
                  <a:tcPr/>
                </a:tc>
                <a:tc hMerge="1">
                  <a:txBody>
                    <a:bodyPr/>
                    <a:lstStyle/>
                    <a:p>
                      <a:endParaRPr lang="de-DE"/>
                    </a:p>
                  </a:txBody>
                  <a:tcPr/>
                </a:tc>
              </a:tr>
              <a:tr h="398463">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ru-RU" sz="1600" b="1" i="0" u="none" strike="noStrike" cap="none" normalizeH="0" baseline="0" smtClean="0">
                          <a:ln>
                            <a:noFill/>
                          </a:ln>
                          <a:solidFill>
                            <a:schemeClr val="tx1"/>
                          </a:solidFill>
                          <a:effectLst/>
                          <a:latin typeface="Arial" charset="0"/>
                          <a:cs typeface="Times New Roman" pitchFamily="18" charset="0"/>
                          <a:sym typeface="Symbol" pitchFamily="18" charset="2"/>
                        </a:rPr>
                        <a:t></a:t>
                      </a:r>
                      <a:r>
                        <a:rPr kumimoji="0" lang="ru-RU" sz="1600" b="1" i="0" u="none" strike="noStrike" cap="none" normalizeH="0" baseline="0" smtClean="0">
                          <a:ln>
                            <a:noFill/>
                          </a:ln>
                          <a:solidFill>
                            <a:schemeClr val="tx1"/>
                          </a:solidFill>
                          <a:effectLst/>
                          <a:latin typeface="Arial" charset="0"/>
                          <a:cs typeface="Times New Roman" pitchFamily="18" charset="0"/>
                        </a:rPr>
                        <a:t>m</a:t>
                      </a:r>
                      <a:endParaRPr kumimoji="0" lang="ru-RU" sz="1600" b="1" i="0" u="none" strike="noStrike" cap="none" normalizeH="0" baseline="0" smtClean="0">
                        <a:ln>
                          <a:noFill/>
                        </a:ln>
                        <a:solidFill>
                          <a:schemeClr val="tx1"/>
                        </a:solidFill>
                        <a:effectLst/>
                        <a:latin typeface="Arial" charset="0"/>
                        <a:cs typeface="Times New Roman" pitchFamily="18" charset="0"/>
                        <a:sym typeface="Symbol" pitchFamily="18" charset="2"/>
                      </a:endParaRPr>
                    </a:p>
                  </a:txBody>
                  <a:tcPr horzOverflow="overflow">
                    <a:lnL w="63500" cap="flat" cmpd="sng" algn="ctr">
                      <a:solidFill>
                        <a:srgbClr val="000000"/>
                      </a:solidFill>
                      <a:prstDash val="solid"/>
                      <a:round/>
                      <a:headEnd type="none" w="med" len="med"/>
                      <a:tailEnd type="none" w="med" len="med"/>
                    </a:lnL>
                    <a:lnR w="63500" cap="flat" cmpd="sng" algn="ctr">
                      <a:solidFill>
                        <a:srgbClr val="000000"/>
                      </a:solidFill>
                      <a:prstDash val="solid"/>
                      <a:round/>
                      <a:headEnd type="none" w="med" len="med"/>
                      <a:tailEnd type="none" w="med" len="med"/>
                    </a:lnR>
                    <a:lnT w="63500" cap="flat" cmpd="sng" algn="ctr">
                      <a:solidFill>
                        <a:srgbClr val="000000"/>
                      </a:solidFill>
                      <a:prstDash val="solid"/>
                      <a:round/>
                      <a:headEnd type="none" w="med" len="med"/>
                      <a:tailEnd type="none" w="med" len="med"/>
                    </a:lnT>
                    <a:lnB w="63500" cap="flat" cmpd="sng" algn="ctr">
                      <a:solidFill>
                        <a:srgbClr val="000000"/>
                      </a:solidFill>
                      <a:prstDash val="solid"/>
                      <a:round/>
                      <a:headEnd type="none" w="med" len="med"/>
                      <a:tailEnd type="none" w="med" len="med"/>
                    </a:lnB>
                    <a:lnTlToBr>
                      <a:noFill/>
                    </a:lnTlToBr>
                    <a:lnBlToTr>
                      <a:noFill/>
                    </a:lnBlToTr>
                    <a:solidFill>
                      <a:srgbClr val="999999"/>
                    </a:solid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ru-RU" sz="1600" b="1" i="0" u="none" strike="noStrike" cap="none" normalizeH="0" baseline="0" smtClean="0">
                          <a:ln>
                            <a:noFill/>
                          </a:ln>
                          <a:solidFill>
                            <a:schemeClr val="tx1"/>
                          </a:solidFill>
                          <a:effectLst/>
                          <a:latin typeface="Arial" charset="0"/>
                          <a:cs typeface="Times New Roman" pitchFamily="18" charset="0"/>
                        </a:rPr>
                        <a:t>1200</a:t>
                      </a:r>
                      <a:endParaRPr kumimoji="0" lang="ru-RU" sz="1800" b="0" i="0" u="none" strike="noStrike" cap="none" normalizeH="0" baseline="0" smtClean="0">
                        <a:ln>
                          <a:noFill/>
                        </a:ln>
                        <a:solidFill>
                          <a:schemeClr val="tx1"/>
                        </a:solidFill>
                        <a:effectLst/>
                        <a:latin typeface="Arial" charset="0"/>
                      </a:endParaRPr>
                    </a:p>
                  </a:txBody>
                  <a:tcPr horzOverflow="overflow">
                    <a:lnL w="635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63500" cap="flat" cmpd="sng" algn="ctr">
                      <a:solidFill>
                        <a:srgbClr val="000000"/>
                      </a:solidFill>
                      <a:prstDash val="solid"/>
                      <a:round/>
                      <a:headEnd type="none" w="med" len="med"/>
                      <a:tailEnd type="none" w="med" len="med"/>
                    </a:lnB>
                    <a:lnTlToBr>
                      <a:noFill/>
                    </a:lnTlToBr>
                    <a:lnBlToTr>
                      <a:noFill/>
                    </a:lnBlToTr>
                    <a:solidFill>
                      <a:srgbClr val="999999"/>
                    </a:solid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ru-RU" sz="1600" b="1" i="0" u="none" strike="noStrike" cap="none" normalizeH="0" baseline="0" smtClean="0">
                          <a:ln>
                            <a:noFill/>
                          </a:ln>
                          <a:solidFill>
                            <a:schemeClr val="tx1"/>
                          </a:solidFill>
                          <a:effectLst/>
                          <a:latin typeface="Arial" charset="0"/>
                          <a:cs typeface="Times New Roman" pitchFamily="18" charset="0"/>
                        </a:rPr>
                        <a:t>1400</a:t>
                      </a:r>
                      <a:endParaRPr kumimoji="0" lang="ru-RU" sz="1800" b="0" i="0" u="none" strike="noStrike" cap="none" normalizeH="0" baseline="0" smtClean="0">
                        <a:ln>
                          <a:noFill/>
                        </a:ln>
                        <a:solidFill>
                          <a:schemeClr val="tx1"/>
                        </a:solidFill>
                        <a:effectLst/>
                        <a:latin typeface="Arial" charset="0"/>
                      </a:endParaRPr>
                    </a:p>
                  </a:txBody>
                  <a:tcPr horzOverflow="overflow">
                    <a:lnL w="254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63500" cap="flat" cmpd="sng" algn="ctr">
                      <a:solidFill>
                        <a:srgbClr val="000000"/>
                      </a:solidFill>
                      <a:prstDash val="solid"/>
                      <a:round/>
                      <a:headEnd type="none" w="med" len="med"/>
                      <a:tailEnd type="none" w="med" len="med"/>
                    </a:lnB>
                    <a:lnTlToBr>
                      <a:noFill/>
                    </a:lnTlToBr>
                    <a:lnBlToTr>
                      <a:noFill/>
                    </a:lnBlToTr>
                    <a:solidFill>
                      <a:srgbClr val="999999"/>
                    </a:solid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ru-RU" sz="1600" b="1" i="0" u="none" strike="noStrike" cap="none" normalizeH="0" baseline="0" smtClean="0">
                          <a:ln>
                            <a:noFill/>
                          </a:ln>
                          <a:solidFill>
                            <a:schemeClr val="tx1"/>
                          </a:solidFill>
                          <a:effectLst/>
                          <a:latin typeface="Arial" charset="0"/>
                          <a:cs typeface="Times New Roman" pitchFamily="18" charset="0"/>
                        </a:rPr>
                        <a:t>1600</a:t>
                      </a:r>
                      <a:endParaRPr kumimoji="0" lang="ru-RU" sz="1800" b="0" i="0" u="none" strike="noStrike" cap="none" normalizeH="0" baseline="0" smtClean="0">
                        <a:ln>
                          <a:noFill/>
                        </a:ln>
                        <a:solidFill>
                          <a:schemeClr val="tx1"/>
                        </a:solidFill>
                        <a:effectLst/>
                        <a:latin typeface="Arial" charset="0"/>
                      </a:endParaRPr>
                    </a:p>
                  </a:txBody>
                  <a:tcPr horzOverflow="overflow">
                    <a:lnL w="25400" cap="flat" cmpd="sng" algn="ctr">
                      <a:solidFill>
                        <a:srgbClr val="000000"/>
                      </a:solidFill>
                      <a:prstDash val="solid"/>
                      <a:round/>
                      <a:headEnd type="none" w="med" len="med"/>
                      <a:tailEnd type="none" w="med" len="med"/>
                    </a:lnL>
                    <a:lnR w="635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63500" cap="flat" cmpd="sng" algn="ctr">
                      <a:solidFill>
                        <a:srgbClr val="000000"/>
                      </a:solidFill>
                      <a:prstDash val="solid"/>
                      <a:round/>
                      <a:headEnd type="none" w="med" len="med"/>
                      <a:tailEnd type="none" w="med" len="med"/>
                    </a:lnB>
                    <a:lnTlToBr>
                      <a:noFill/>
                    </a:lnTlToBr>
                    <a:lnBlToTr>
                      <a:noFill/>
                    </a:lnBlToTr>
                    <a:solidFill>
                      <a:srgbClr val="999999"/>
                    </a:solidFill>
                  </a:tcPr>
                </a:tc>
              </a:tr>
              <a:tr h="611188">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ru-RU" sz="1600" b="1" i="0" u="none" strike="noStrike" cap="none" normalizeH="0" baseline="0" smtClean="0">
                          <a:ln>
                            <a:noFill/>
                          </a:ln>
                          <a:solidFill>
                            <a:schemeClr val="tx1"/>
                          </a:solidFill>
                          <a:effectLst/>
                          <a:latin typeface="Arial" charset="0"/>
                          <a:cs typeface="Times New Roman" pitchFamily="18" charset="0"/>
                        </a:rPr>
                        <a:t>0</a:t>
                      </a:r>
                      <a:endParaRPr kumimoji="0" lang="ru-RU" sz="1800" b="0" i="0" u="none" strike="noStrike" cap="none" normalizeH="0" baseline="0" smtClean="0">
                        <a:ln>
                          <a:noFill/>
                        </a:ln>
                        <a:solidFill>
                          <a:schemeClr val="tx1"/>
                        </a:solidFill>
                        <a:effectLst/>
                        <a:latin typeface="Arial" charset="0"/>
                      </a:endParaRPr>
                    </a:p>
                  </a:txBody>
                  <a:tcPr horzOverflow="overflow">
                    <a:lnL w="25400" cap="flat" cmpd="sng" algn="ctr">
                      <a:solidFill>
                        <a:srgbClr val="000000"/>
                      </a:solidFill>
                      <a:prstDash val="solid"/>
                      <a:round/>
                      <a:headEnd type="none" w="med" len="med"/>
                      <a:tailEnd type="none" w="med" len="med"/>
                    </a:lnL>
                    <a:lnR w="63500" cap="flat" cmpd="sng" algn="ctr">
                      <a:solidFill>
                        <a:srgbClr val="000000"/>
                      </a:solidFill>
                      <a:prstDash val="solid"/>
                      <a:round/>
                      <a:headEnd type="none" w="med" len="med"/>
                      <a:tailEnd type="none" w="med" len="med"/>
                    </a:lnR>
                    <a:lnT w="635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solidFill>
                      <a:srgbClr val="999999"/>
                    </a:solid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ru-RU" sz="1600" b="0" i="0" u="none" strike="noStrike" cap="none" normalizeH="0" baseline="0" smtClean="0">
                          <a:ln>
                            <a:noFill/>
                          </a:ln>
                          <a:solidFill>
                            <a:schemeClr val="tx1"/>
                          </a:solidFill>
                          <a:effectLst/>
                          <a:latin typeface="Arial" charset="0"/>
                          <a:cs typeface="Times New Roman" pitchFamily="18" charset="0"/>
                        </a:rPr>
                        <a:t>Cracks in Zr(O).</a:t>
                      </a:r>
                      <a:endParaRPr kumimoji="0" lang="ru-RU" sz="1800" b="0" i="0" u="none" strike="noStrike" cap="none" normalizeH="0" baseline="0" smtClean="0">
                        <a:ln>
                          <a:noFill/>
                        </a:ln>
                        <a:solidFill>
                          <a:schemeClr val="tx1"/>
                        </a:solidFill>
                        <a:effectLst/>
                        <a:latin typeface="Arial" charset="0"/>
                      </a:endParaRPr>
                    </a:p>
                  </a:txBody>
                  <a:tcPr horzOverflow="overflow">
                    <a:lnL w="635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635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solidFill>
                      <a:schemeClr val="folHlink"/>
                    </a:solid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smtClean="0">
                          <a:ln>
                            <a:noFill/>
                          </a:ln>
                          <a:solidFill>
                            <a:schemeClr val="tx1"/>
                          </a:solidFill>
                          <a:effectLst/>
                          <a:latin typeface="Arial" charset="0"/>
                          <a:cs typeface="Times New Roman" pitchFamily="18" charset="0"/>
                        </a:rPr>
                        <a:t>Cracks in Zr(O).</a:t>
                      </a:r>
                      <a:endParaRPr kumimoji="0" lang="ru-RU" sz="1000" b="0" i="0" u="none" strike="noStrike" cap="none" normalizeH="0" baseline="0" smtClean="0">
                        <a:ln>
                          <a:noFill/>
                        </a:ln>
                        <a:solidFill>
                          <a:schemeClr val="tx1"/>
                        </a:solidFill>
                        <a:effectLst/>
                        <a:latin typeface="Times New Roman" pitchFamily="18" charset="0"/>
                        <a:cs typeface="Times New Roman" pitchFamily="18" charset="0"/>
                      </a:endParaRPr>
                    </a:p>
                    <a:p>
                      <a:pPr marL="342900" marR="0" lvl="0" indent="-342900" algn="l" defTabSz="914400" rtl="0" eaLnBrk="0" fontAlgn="base" latinLnBrk="0" hangingPunct="0">
                        <a:lnSpc>
                          <a:spcPct val="100000"/>
                        </a:lnSpc>
                        <a:spcBef>
                          <a:spcPct val="0"/>
                        </a:spcBef>
                        <a:spcAft>
                          <a:spcPct val="0"/>
                        </a:spcAft>
                        <a:buClrTx/>
                        <a:buSzTx/>
                        <a:buFontTx/>
                        <a:buNone/>
                        <a:tabLst/>
                      </a:pPr>
                      <a:r>
                        <a:rPr kumimoji="0" lang="en-US" sz="1600" b="0" i="0" u="none" strike="noStrike" cap="none" normalizeH="0" baseline="0" smtClean="0">
                          <a:ln>
                            <a:noFill/>
                          </a:ln>
                          <a:solidFill>
                            <a:schemeClr val="tx1"/>
                          </a:solidFill>
                          <a:effectLst/>
                          <a:latin typeface="Arial" charset="0"/>
                          <a:cs typeface="Times New Roman" pitchFamily="18" charset="0"/>
                        </a:rPr>
                        <a:t>Local spalling (water).</a:t>
                      </a:r>
                      <a:endParaRPr kumimoji="0" lang="en-US" sz="1800" b="0" i="0" u="none" strike="noStrike" cap="none" normalizeH="0" baseline="0" smtClean="0">
                        <a:ln>
                          <a:noFill/>
                        </a:ln>
                        <a:solidFill>
                          <a:schemeClr val="tx1"/>
                        </a:solidFill>
                        <a:effectLst/>
                        <a:latin typeface="Arial" charset="0"/>
                      </a:endParaRPr>
                    </a:p>
                  </a:txBody>
                  <a:tcPr horzOverflow="overflow">
                    <a:lnL w="254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635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solidFill>
                      <a:schemeClr val="folHlink"/>
                    </a:solid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smtClean="0">
                          <a:ln>
                            <a:noFill/>
                          </a:ln>
                          <a:solidFill>
                            <a:schemeClr val="tx1"/>
                          </a:solidFill>
                          <a:effectLst/>
                          <a:latin typeface="Arial" charset="0"/>
                          <a:cs typeface="Times New Roman" pitchFamily="18" charset="0"/>
                        </a:rPr>
                        <a:t>Cracks in Zr(O).</a:t>
                      </a:r>
                      <a:endParaRPr kumimoji="0" lang="ru-RU" sz="1000" b="0" i="0" u="none" strike="noStrike" cap="none" normalizeH="0" baseline="0" smtClean="0">
                        <a:ln>
                          <a:noFill/>
                        </a:ln>
                        <a:solidFill>
                          <a:schemeClr val="tx1"/>
                        </a:solidFill>
                        <a:effectLst/>
                        <a:latin typeface="Times New Roman" pitchFamily="18" charset="0"/>
                        <a:cs typeface="Times New Roman" pitchFamily="18" charset="0"/>
                      </a:endParaRPr>
                    </a:p>
                    <a:p>
                      <a:pPr marL="342900" marR="0" lvl="0" indent="-342900" algn="l" defTabSz="914400" rtl="0" eaLnBrk="0" fontAlgn="base" latinLnBrk="0" hangingPunct="0">
                        <a:lnSpc>
                          <a:spcPct val="100000"/>
                        </a:lnSpc>
                        <a:spcBef>
                          <a:spcPct val="0"/>
                        </a:spcBef>
                        <a:spcAft>
                          <a:spcPct val="0"/>
                        </a:spcAft>
                        <a:buClrTx/>
                        <a:buSzTx/>
                        <a:buFontTx/>
                        <a:buNone/>
                        <a:tabLst/>
                      </a:pPr>
                      <a:r>
                        <a:rPr kumimoji="0" lang="en-US" sz="1600" b="0" i="0" u="none" strike="noStrike" cap="none" normalizeH="0" baseline="0" smtClean="0">
                          <a:ln>
                            <a:noFill/>
                          </a:ln>
                          <a:solidFill>
                            <a:schemeClr val="tx1"/>
                          </a:solidFill>
                          <a:effectLst/>
                          <a:latin typeface="Arial" charset="0"/>
                          <a:cs typeface="Times New Roman" pitchFamily="18" charset="0"/>
                        </a:rPr>
                        <a:t>Local spalling (water).</a:t>
                      </a:r>
                      <a:endParaRPr kumimoji="0" lang="en-US" sz="1800" b="0" i="0" u="none" strike="noStrike" cap="none" normalizeH="0" baseline="0" smtClean="0">
                        <a:ln>
                          <a:noFill/>
                        </a:ln>
                        <a:solidFill>
                          <a:schemeClr val="tx1"/>
                        </a:solidFill>
                        <a:effectLst/>
                        <a:latin typeface="Arial" charset="0"/>
                      </a:endParaRPr>
                    </a:p>
                  </a:txBody>
                  <a:tcPr horzOverflow="overflow">
                    <a:lnL w="254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635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solidFill>
                      <a:schemeClr val="folHlink"/>
                    </a:solidFill>
                  </a:tcPr>
                </a:tc>
              </a:tr>
              <a:tr h="1133475">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ru-RU" sz="1600" b="1" i="0" u="none" strike="noStrike" cap="none" normalizeH="0" baseline="0" smtClean="0">
                          <a:ln>
                            <a:noFill/>
                          </a:ln>
                          <a:solidFill>
                            <a:schemeClr val="tx1"/>
                          </a:solidFill>
                          <a:effectLst/>
                          <a:latin typeface="Arial" charset="0"/>
                          <a:cs typeface="Times New Roman" pitchFamily="18" charset="0"/>
                        </a:rPr>
                        <a:t>100</a:t>
                      </a:r>
                      <a:r>
                        <a:rPr kumimoji="0" lang="ru-RU" sz="1600" b="1" i="0" u="none" strike="noStrike" cap="none" normalizeH="0" baseline="0" smtClean="0">
                          <a:ln>
                            <a:noFill/>
                          </a:ln>
                          <a:solidFill>
                            <a:schemeClr val="tx1"/>
                          </a:solidFill>
                          <a:effectLst/>
                          <a:latin typeface="Arial" charset="0"/>
                          <a:cs typeface="Times New Roman" pitchFamily="18" charset="0"/>
                          <a:sym typeface="Symbol" pitchFamily="18" charset="2"/>
                        </a:rPr>
                        <a:t></a:t>
                      </a:r>
                      <a:r>
                        <a:rPr kumimoji="0" lang="ru-RU" sz="1600" b="1" i="0" u="none" strike="noStrike" cap="none" normalizeH="0" baseline="0" smtClean="0">
                          <a:ln>
                            <a:noFill/>
                          </a:ln>
                          <a:solidFill>
                            <a:schemeClr val="tx1"/>
                          </a:solidFill>
                          <a:effectLst/>
                          <a:latin typeface="Arial" charset="0"/>
                          <a:cs typeface="Times New Roman" pitchFamily="18" charset="0"/>
                        </a:rPr>
                        <a:t>150</a:t>
                      </a:r>
                      <a:endParaRPr kumimoji="0" lang="ru-RU" sz="1600" b="1" i="0" u="none" strike="noStrike" cap="none" normalizeH="0" baseline="0" smtClean="0">
                        <a:ln>
                          <a:noFill/>
                        </a:ln>
                        <a:solidFill>
                          <a:schemeClr val="tx1"/>
                        </a:solidFill>
                        <a:effectLst/>
                        <a:latin typeface="Arial" charset="0"/>
                        <a:cs typeface="Times New Roman" pitchFamily="18" charset="0"/>
                        <a:sym typeface="Symbol" pitchFamily="18" charset="2"/>
                      </a:endParaRPr>
                    </a:p>
                  </a:txBody>
                  <a:tcPr horzOverflow="overflow">
                    <a:lnL w="25400" cap="flat" cmpd="sng" algn="ctr">
                      <a:solidFill>
                        <a:srgbClr val="000000"/>
                      </a:solidFill>
                      <a:prstDash val="solid"/>
                      <a:round/>
                      <a:headEnd type="none" w="med" len="med"/>
                      <a:tailEnd type="none" w="med" len="med"/>
                    </a:lnL>
                    <a:lnR w="635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solidFill>
                      <a:srgbClr val="999999"/>
                    </a:solid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smtClean="0">
                          <a:ln>
                            <a:noFill/>
                          </a:ln>
                          <a:solidFill>
                            <a:schemeClr val="tx1"/>
                          </a:solidFill>
                          <a:effectLst/>
                          <a:latin typeface="Arial" charset="0"/>
                          <a:cs typeface="Times New Roman" pitchFamily="18" charset="0"/>
                        </a:rPr>
                        <a:t>No through wall cracks.</a:t>
                      </a:r>
                      <a:endParaRPr kumimoji="0" lang="ru-RU" sz="1000" b="0" i="0" u="none" strike="noStrike" cap="none" normalizeH="0" baseline="0" smtClean="0">
                        <a:ln>
                          <a:noFill/>
                        </a:ln>
                        <a:solidFill>
                          <a:schemeClr val="tx1"/>
                        </a:solidFill>
                        <a:effectLst/>
                        <a:latin typeface="Times New Roman" pitchFamily="18" charset="0"/>
                        <a:cs typeface="Times New Roman" pitchFamily="18" charset="0"/>
                      </a:endParaRPr>
                    </a:p>
                    <a:p>
                      <a:pPr marL="342900" marR="0" lvl="0" indent="-342900" algn="l" defTabSz="914400" rtl="0" eaLnBrk="0" fontAlgn="base" latinLnBrk="0" hangingPunct="0">
                        <a:lnSpc>
                          <a:spcPct val="100000"/>
                        </a:lnSpc>
                        <a:spcBef>
                          <a:spcPct val="0"/>
                        </a:spcBef>
                        <a:spcAft>
                          <a:spcPct val="0"/>
                        </a:spcAft>
                        <a:buClrTx/>
                        <a:buSzTx/>
                        <a:buFontTx/>
                        <a:buNone/>
                        <a:tabLst/>
                      </a:pPr>
                      <a:r>
                        <a:rPr kumimoji="0" lang="en-US" sz="1600" b="0" i="0" u="none" strike="noStrike" cap="none" normalizeH="0" baseline="0" smtClean="0">
                          <a:ln>
                            <a:noFill/>
                          </a:ln>
                          <a:solidFill>
                            <a:schemeClr val="tx1"/>
                          </a:solidFill>
                          <a:effectLst/>
                          <a:latin typeface="Arial" charset="0"/>
                          <a:cs typeface="Times New Roman" pitchFamily="18" charset="0"/>
                        </a:rPr>
                        <a:t>Cracks in Zr(O).</a:t>
                      </a:r>
                      <a:endParaRPr kumimoji="0" lang="ru-RU" sz="1000" b="0" i="0" u="none" strike="noStrike" cap="none" normalizeH="0" baseline="0" smtClean="0">
                        <a:ln>
                          <a:noFill/>
                        </a:ln>
                        <a:solidFill>
                          <a:schemeClr val="tx1"/>
                        </a:solidFill>
                        <a:effectLst/>
                        <a:latin typeface="Times New Roman" pitchFamily="18" charset="0"/>
                        <a:cs typeface="Times New Roman" pitchFamily="18" charset="0"/>
                      </a:endParaRPr>
                    </a:p>
                    <a:p>
                      <a:pPr marL="342900" marR="0" lvl="0" indent="-342900" algn="l" defTabSz="914400" rtl="0" eaLnBrk="0" fontAlgn="base" latinLnBrk="0" hangingPunct="0">
                        <a:lnSpc>
                          <a:spcPct val="100000"/>
                        </a:lnSpc>
                        <a:spcBef>
                          <a:spcPct val="0"/>
                        </a:spcBef>
                        <a:spcAft>
                          <a:spcPct val="0"/>
                        </a:spcAft>
                        <a:buClrTx/>
                        <a:buSzTx/>
                        <a:buFontTx/>
                        <a:buNone/>
                        <a:tabLst/>
                      </a:pPr>
                      <a:r>
                        <a:rPr kumimoji="0" lang="ru-RU" sz="1600" b="0" i="0" u="none" strike="noStrike" cap="none" normalizeH="0" baseline="0" smtClean="0">
                          <a:ln>
                            <a:noFill/>
                          </a:ln>
                          <a:solidFill>
                            <a:schemeClr val="tx1"/>
                          </a:solidFill>
                          <a:effectLst/>
                          <a:latin typeface="Arial" charset="0"/>
                          <a:cs typeface="Times New Roman" pitchFamily="18" charset="0"/>
                        </a:rPr>
                        <a:t>Local spalling (water).</a:t>
                      </a:r>
                      <a:endParaRPr kumimoji="0" lang="ru-RU" sz="1800" b="0" i="0" u="none" strike="noStrike" cap="none" normalizeH="0" baseline="0" smtClean="0">
                        <a:ln>
                          <a:noFill/>
                        </a:ln>
                        <a:solidFill>
                          <a:schemeClr val="tx1"/>
                        </a:solidFill>
                        <a:effectLst/>
                        <a:latin typeface="Arial" charset="0"/>
                      </a:endParaRPr>
                    </a:p>
                  </a:txBody>
                  <a:tcPr horzOverflow="overflow">
                    <a:lnL w="635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solidFill>
                      <a:schemeClr val="folHlink"/>
                    </a:solid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smtClean="0">
                          <a:ln>
                            <a:noFill/>
                          </a:ln>
                          <a:solidFill>
                            <a:schemeClr val="tx1"/>
                          </a:solidFill>
                          <a:effectLst/>
                          <a:latin typeface="Arial" charset="0"/>
                          <a:cs typeface="Times New Roman" pitchFamily="18" charset="0"/>
                        </a:rPr>
                        <a:t>No through wall cracks.</a:t>
                      </a:r>
                      <a:endParaRPr kumimoji="0" lang="ru-RU" sz="1000" b="0" i="0" u="none" strike="noStrike" cap="none" normalizeH="0" baseline="0" smtClean="0">
                        <a:ln>
                          <a:noFill/>
                        </a:ln>
                        <a:solidFill>
                          <a:schemeClr val="tx1"/>
                        </a:solidFill>
                        <a:effectLst/>
                        <a:latin typeface="Times New Roman" pitchFamily="18" charset="0"/>
                        <a:cs typeface="Times New Roman" pitchFamily="18" charset="0"/>
                      </a:endParaRPr>
                    </a:p>
                    <a:p>
                      <a:pPr marL="342900" marR="0" lvl="0" indent="-342900" algn="l" defTabSz="914400" rtl="0" eaLnBrk="0" fontAlgn="base" latinLnBrk="0" hangingPunct="0">
                        <a:lnSpc>
                          <a:spcPct val="100000"/>
                        </a:lnSpc>
                        <a:spcBef>
                          <a:spcPct val="0"/>
                        </a:spcBef>
                        <a:spcAft>
                          <a:spcPct val="0"/>
                        </a:spcAft>
                        <a:buClrTx/>
                        <a:buSzTx/>
                        <a:buFontTx/>
                        <a:buNone/>
                        <a:tabLst/>
                      </a:pPr>
                      <a:r>
                        <a:rPr kumimoji="0" lang="en-US" sz="1600" b="0" i="0" u="none" strike="noStrike" cap="none" normalizeH="0" baseline="0" smtClean="0">
                          <a:ln>
                            <a:noFill/>
                          </a:ln>
                          <a:solidFill>
                            <a:schemeClr val="tx1"/>
                          </a:solidFill>
                          <a:effectLst/>
                          <a:latin typeface="Arial" charset="0"/>
                          <a:cs typeface="Times New Roman" pitchFamily="18" charset="0"/>
                        </a:rPr>
                        <a:t>Cracks in Zr(O).</a:t>
                      </a:r>
                      <a:endParaRPr kumimoji="0" lang="ru-RU" sz="1000" b="0" i="0" u="none" strike="noStrike" cap="none" normalizeH="0" baseline="0" smtClean="0">
                        <a:ln>
                          <a:noFill/>
                        </a:ln>
                        <a:solidFill>
                          <a:schemeClr val="tx1"/>
                        </a:solidFill>
                        <a:effectLst/>
                        <a:latin typeface="Times New Roman" pitchFamily="18" charset="0"/>
                        <a:cs typeface="Times New Roman" pitchFamily="18" charset="0"/>
                      </a:endParaRPr>
                    </a:p>
                    <a:p>
                      <a:pPr marL="342900" marR="0" lvl="0" indent="-342900" algn="l" defTabSz="914400" rtl="0" eaLnBrk="0" fontAlgn="base" latinLnBrk="0" hangingPunct="0">
                        <a:lnSpc>
                          <a:spcPct val="100000"/>
                        </a:lnSpc>
                        <a:spcBef>
                          <a:spcPct val="0"/>
                        </a:spcBef>
                        <a:spcAft>
                          <a:spcPct val="0"/>
                        </a:spcAft>
                        <a:buClrTx/>
                        <a:buSzTx/>
                        <a:buFontTx/>
                        <a:buNone/>
                        <a:tabLst/>
                      </a:pPr>
                      <a:r>
                        <a:rPr kumimoji="0" lang="ru-RU" sz="1600" b="0" i="0" u="none" strike="noStrike" cap="none" normalizeH="0" baseline="0" smtClean="0">
                          <a:ln>
                            <a:noFill/>
                          </a:ln>
                          <a:solidFill>
                            <a:schemeClr val="tx1"/>
                          </a:solidFill>
                          <a:effectLst/>
                          <a:latin typeface="Arial" charset="0"/>
                          <a:cs typeface="Times New Roman" pitchFamily="18" charset="0"/>
                        </a:rPr>
                        <a:t>Local spalling (water).</a:t>
                      </a:r>
                      <a:endParaRPr kumimoji="0" lang="ru-RU" sz="1800" b="0" i="0" u="none" strike="noStrike" cap="none" normalizeH="0" baseline="0" smtClean="0">
                        <a:ln>
                          <a:noFill/>
                        </a:ln>
                        <a:solidFill>
                          <a:schemeClr val="tx1"/>
                        </a:solidFill>
                        <a:effectLst/>
                        <a:latin typeface="Arial" charset="0"/>
                      </a:endParaRPr>
                    </a:p>
                  </a:txBody>
                  <a:tcPr horzOverflow="overflow">
                    <a:lnL w="254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solidFill>
                      <a:schemeClr val="folHlink"/>
                    </a:solid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smtClean="0">
                          <a:ln>
                            <a:noFill/>
                          </a:ln>
                          <a:solidFill>
                            <a:schemeClr val="tx1"/>
                          </a:solidFill>
                          <a:effectLst/>
                          <a:latin typeface="Arial" charset="0"/>
                          <a:cs typeface="Times New Roman" pitchFamily="18" charset="0"/>
                        </a:rPr>
                        <a:t>A few through wall cracks.</a:t>
                      </a:r>
                      <a:endParaRPr kumimoji="0" lang="ru-RU" sz="1000" b="0" i="0" u="none" strike="noStrike" cap="none" normalizeH="0" baseline="0" smtClean="0">
                        <a:ln>
                          <a:noFill/>
                        </a:ln>
                        <a:solidFill>
                          <a:schemeClr val="tx1"/>
                        </a:solidFill>
                        <a:effectLst/>
                        <a:latin typeface="Times New Roman" pitchFamily="18" charset="0"/>
                        <a:cs typeface="Times New Roman" pitchFamily="18" charset="0"/>
                      </a:endParaRPr>
                    </a:p>
                    <a:p>
                      <a:pPr marL="342900" marR="0" lvl="0" indent="-342900" algn="l" defTabSz="914400" rtl="0" eaLnBrk="0" fontAlgn="base" latinLnBrk="0" hangingPunct="0">
                        <a:lnSpc>
                          <a:spcPct val="100000"/>
                        </a:lnSpc>
                        <a:spcBef>
                          <a:spcPct val="0"/>
                        </a:spcBef>
                        <a:spcAft>
                          <a:spcPct val="0"/>
                        </a:spcAft>
                        <a:buClrTx/>
                        <a:buSzTx/>
                        <a:buFontTx/>
                        <a:buNone/>
                        <a:tabLst/>
                      </a:pPr>
                      <a:r>
                        <a:rPr kumimoji="0" lang="en-US" sz="1600" b="0" i="0" u="none" strike="noStrike" cap="none" normalizeH="0" baseline="0" smtClean="0">
                          <a:ln>
                            <a:noFill/>
                          </a:ln>
                          <a:solidFill>
                            <a:schemeClr val="tx1"/>
                          </a:solidFill>
                          <a:effectLst/>
                          <a:latin typeface="Arial" charset="0"/>
                          <a:cs typeface="Times New Roman" pitchFamily="18" charset="0"/>
                        </a:rPr>
                        <a:t>No cracks and inner surface oxidation.</a:t>
                      </a:r>
                      <a:endParaRPr kumimoji="0" lang="en-US" sz="1800" b="0" i="0" u="none" strike="noStrike" cap="none" normalizeH="0" baseline="0" smtClean="0">
                        <a:ln>
                          <a:noFill/>
                        </a:ln>
                        <a:solidFill>
                          <a:schemeClr val="tx1"/>
                        </a:solidFill>
                        <a:effectLst/>
                        <a:latin typeface="Arial" charset="0"/>
                      </a:endParaRPr>
                    </a:p>
                  </a:txBody>
                  <a:tcPr horzOverflow="overflow">
                    <a:lnL w="254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solidFill>
                      <a:srgbClr val="FFCC00"/>
                    </a:solidFill>
                  </a:tcPr>
                </a:tc>
              </a:tr>
              <a:tr h="1101725">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ru-RU" sz="1600" b="1" i="0" u="none" strike="noStrike" cap="none" normalizeH="0" baseline="0" smtClean="0">
                          <a:ln>
                            <a:noFill/>
                          </a:ln>
                          <a:solidFill>
                            <a:schemeClr val="tx1"/>
                          </a:solidFill>
                          <a:effectLst/>
                          <a:latin typeface="Arial" charset="0"/>
                          <a:cs typeface="Times New Roman" pitchFamily="18" charset="0"/>
                        </a:rPr>
                        <a:t>150</a:t>
                      </a:r>
                      <a:r>
                        <a:rPr kumimoji="0" lang="ru-RU" sz="1600" b="1" i="0" u="none" strike="noStrike" cap="none" normalizeH="0" baseline="0" smtClean="0">
                          <a:ln>
                            <a:noFill/>
                          </a:ln>
                          <a:solidFill>
                            <a:schemeClr val="tx1"/>
                          </a:solidFill>
                          <a:effectLst/>
                          <a:latin typeface="Arial" charset="0"/>
                          <a:cs typeface="Times New Roman" pitchFamily="18" charset="0"/>
                          <a:sym typeface="Symbol" pitchFamily="18" charset="2"/>
                        </a:rPr>
                        <a:t></a:t>
                      </a:r>
                      <a:r>
                        <a:rPr kumimoji="0" lang="ru-RU" sz="1600" b="1" i="0" u="none" strike="noStrike" cap="none" normalizeH="0" baseline="0" smtClean="0">
                          <a:ln>
                            <a:noFill/>
                          </a:ln>
                          <a:solidFill>
                            <a:schemeClr val="tx1"/>
                          </a:solidFill>
                          <a:effectLst/>
                          <a:latin typeface="Arial" charset="0"/>
                          <a:cs typeface="Times New Roman" pitchFamily="18" charset="0"/>
                        </a:rPr>
                        <a:t>350</a:t>
                      </a:r>
                      <a:endParaRPr kumimoji="0" lang="ru-RU" sz="1600" b="1" i="0" u="none" strike="noStrike" cap="none" normalizeH="0" baseline="0" smtClean="0">
                        <a:ln>
                          <a:noFill/>
                        </a:ln>
                        <a:solidFill>
                          <a:schemeClr val="tx1"/>
                        </a:solidFill>
                        <a:effectLst/>
                        <a:latin typeface="Arial" charset="0"/>
                        <a:cs typeface="Times New Roman" pitchFamily="18" charset="0"/>
                        <a:sym typeface="Symbol" pitchFamily="18" charset="2"/>
                      </a:endParaRPr>
                    </a:p>
                  </a:txBody>
                  <a:tcPr horzOverflow="overflow">
                    <a:lnL w="25400" cap="flat" cmpd="sng" algn="ctr">
                      <a:solidFill>
                        <a:srgbClr val="000000"/>
                      </a:solidFill>
                      <a:prstDash val="solid"/>
                      <a:round/>
                      <a:headEnd type="none" w="med" len="med"/>
                      <a:tailEnd type="none" w="med" len="med"/>
                    </a:lnL>
                    <a:lnR w="635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solidFill>
                      <a:srgbClr val="999999"/>
                    </a:solid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smtClean="0">
                          <a:ln>
                            <a:noFill/>
                          </a:ln>
                          <a:solidFill>
                            <a:schemeClr val="tx1"/>
                          </a:solidFill>
                          <a:effectLst/>
                          <a:latin typeface="Arial" charset="0"/>
                          <a:cs typeface="Times New Roman" pitchFamily="18" charset="0"/>
                        </a:rPr>
                        <a:t>Net of through wall cracks.</a:t>
                      </a:r>
                      <a:endParaRPr kumimoji="0" lang="ru-RU" sz="1000" b="0" i="0" u="none" strike="noStrike" cap="none" normalizeH="0" baseline="0" smtClean="0">
                        <a:ln>
                          <a:noFill/>
                        </a:ln>
                        <a:solidFill>
                          <a:schemeClr val="tx1"/>
                        </a:solidFill>
                        <a:effectLst/>
                        <a:latin typeface="Times New Roman" pitchFamily="18" charset="0"/>
                        <a:cs typeface="Times New Roman" pitchFamily="18" charset="0"/>
                      </a:endParaRPr>
                    </a:p>
                    <a:p>
                      <a:pPr marL="342900" marR="0" lvl="0" indent="-342900" algn="l" defTabSz="914400" rtl="0" eaLnBrk="0" fontAlgn="base" latinLnBrk="0" hangingPunct="0">
                        <a:lnSpc>
                          <a:spcPct val="100000"/>
                        </a:lnSpc>
                        <a:spcBef>
                          <a:spcPct val="0"/>
                        </a:spcBef>
                        <a:spcAft>
                          <a:spcPct val="0"/>
                        </a:spcAft>
                        <a:buClrTx/>
                        <a:buSzTx/>
                        <a:buFontTx/>
                        <a:buNone/>
                        <a:tabLst/>
                      </a:pPr>
                      <a:r>
                        <a:rPr kumimoji="0" lang="en-US" sz="1600" b="0" i="0" u="none" strike="noStrike" cap="none" normalizeH="0" baseline="0" smtClean="0">
                          <a:ln>
                            <a:noFill/>
                          </a:ln>
                          <a:solidFill>
                            <a:schemeClr val="tx1"/>
                          </a:solidFill>
                          <a:effectLst/>
                          <a:latin typeface="Arial" charset="0"/>
                          <a:cs typeface="Times New Roman" pitchFamily="18" charset="0"/>
                        </a:rPr>
                        <a:t>Cracks and inner surface oxidation.</a:t>
                      </a:r>
                      <a:endParaRPr kumimoji="0" lang="en-US" sz="1800" b="0" i="0" u="none" strike="noStrike" cap="none" normalizeH="0" baseline="0" smtClean="0">
                        <a:ln>
                          <a:noFill/>
                        </a:ln>
                        <a:solidFill>
                          <a:schemeClr val="tx1"/>
                        </a:solidFill>
                        <a:effectLst/>
                        <a:latin typeface="Arial" charset="0"/>
                      </a:endParaRPr>
                    </a:p>
                  </a:txBody>
                  <a:tcPr horzOverflow="overflow">
                    <a:lnL w="635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solidFill>
                      <a:srgbClr val="FF0000"/>
                    </a:solid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smtClean="0">
                          <a:ln>
                            <a:noFill/>
                          </a:ln>
                          <a:solidFill>
                            <a:schemeClr val="tx1"/>
                          </a:solidFill>
                          <a:effectLst/>
                          <a:latin typeface="Arial" charset="0"/>
                          <a:cs typeface="Times New Roman" pitchFamily="18" charset="0"/>
                        </a:rPr>
                        <a:t>Net of through wall cracks.</a:t>
                      </a:r>
                      <a:endParaRPr kumimoji="0" lang="ru-RU" sz="1000" b="0" i="0" u="none" strike="noStrike" cap="none" normalizeH="0" baseline="0" smtClean="0">
                        <a:ln>
                          <a:noFill/>
                        </a:ln>
                        <a:solidFill>
                          <a:schemeClr val="tx1"/>
                        </a:solidFill>
                        <a:effectLst/>
                        <a:latin typeface="Times New Roman" pitchFamily="18" charset="0"/>
                        <a:cs typeface="Times New Roman" pitchFamily="18" charset="0"/>
                      </a:endParaRPr>
                    </a:p>
                    <a:p>
                      <a:pPr marL="342900" marR="0" lvl="0" indent="-342900" algn="l" defTabSz="914400" rtl="0" eaLnBrk="0" fontAlgn="base" latinLnBrk="0" hangingPunct="0">
                        <a:lnSpc>
                          <a:spcPct val="100000"/>
                        </a:lnSpc>
                        <a:spcBef>
                          <a:spcPct val="0"/>
                        </a:spcBef>
                        <a:spcAft>
                          <a:spcPct val="0"/>
                        </a:spcAft>
                        <a:buClrTx/>
                        <a:buSzTx/>
                        <a:buFontTx/>
                        <a:buNone/>
                        <a:tabLst/>
                      </a:pPr>
                      <a:r>
                        <a:rPr kumimoji="0" lang="en-US" sz="1600" b="0" i="0" u="none" strike="noStrike" cap="none" normalizeH="0" baseline="0" smtClean="0">
                          <a:ln>
                            <a:noFill/>
                          </a:ln>
                          <a:solidFill>
                            <a:schemeClr val="tx1"/>
                          </a:solidFill>
                          <a:effectLst/>
                          <a:latin typeface="Arial" charset="0"/>
                          <a:cs typeface="Times New Roman" pitchFamily="18" charset="0"/>
                        </a:rPr>
                        <a:t>Cracks and inner surface oxidation.</a:t>
                      </a:r>
                      <a:endParaRPr kumimoji="0" lang="en-US" sz="1800" b="0" i="0" u="none" strike="noStrike" cap="none" normalizeH="0" baseline="0" smtClean="0">
                        <a:ln>
                          <a:noFill/>
                        </a:ln>
                        <a:solidFill>
                          <a:schemeClr val="tx1"/>
                        </a:solidFill>
                        <a:effectLst/>
                        <a:latin typeface="Arial" charset="0"/>
                      </a:endParaRPr>
                    </a:p>
                  </a:txBody>
                  <a:tcPr horzOverflow="overflow">
                    <a:lnL w="254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solidFill>
                      <a:srgbClr val="FF0000"/>
                    </a:solid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smtClean="0">
                          <a:ln>
                            <a:noFill/>
                          </a:ln>
                          <a:solidFill>
                            <a:schemeClr val="tx1"/>
                          </a:solidFill>
                          <a:effectLst/>
                          <a:latin typeface="Arial" charset="0"/>
                          <a:cs typeface="Times New Roman" pitchFamily="18" charset="0"/>
                        </a:rPr>
                        <a:t>A few through wall cracks.</a:t>
                      </a:r>
                      <a:endParaRPr kumimoji="0" lang="ru-RU" sz="1000" b="0" i="0" u="none" strike="noStrike" cap="none" normalizeH="0" baseline="0" smtClean="0">
                        <a:ln>
                          <a:noFill/>
                        </a:ln>
                        <a:solidFill>
                          <a:schemeClr val="tx1"/>
                        </a:solidFill>
                        <a:effectLst/>
                        <a:latin typeface="Times New Roman" pitchFamily="18" charset="0"/>
                        <a:cs typeface="Times New Roman" pitchFamily="18" charset="0"/>
                      </a:endParaRPr>
                    </a:p>
                    <a:p>
                      <a:pPr marL="342900" marR="0" lvl="0" indent="-342900" algn="l" defTabSz="914400" rtl="0" eaLnBrk="0" fontAlgn="base" latinLnBrk="0" hangingPunct="0">
                        <a:lnSpc>
                          <a:spcPct val="100000"/>
                        </a:lnSpc>
                        <a:spcBef>
                          <a:spcPct val="0"/>
                        </a:spcBef>
                        <a:spcAft>
                          <a:spcPct val="0"/>
                        </a:spcAft>
                        <a:buClrTx/>
                        <a:buSzTx/>
                        <a:buFontTx/>
                        <a:buNone/>
                        <a:tabLst/>
                      </a:pPr>
                      <a:r>
                        <a:rPr kumimoji="0" lang="ru-RU" sz="1600" b="0" i="0" u="none" strike="noStrike" cap="none" normalizeH="0" baseline="0" smtClean="0">
                          <a:ln>
                            <a:noFill/>
                          </a:ln>
                          <a:solidFill>
                            <a:schemeClr val="tx1"/>
                          </a:solidFill>
                          <a:effectLst/>
                          <a:latin typeface="Arial" charset="0"/>
                          <a:cs typeface="Times New Roman" pitchFamily="18" charset="0"/>
                        </a:rPr>
                        <a:t>Crack surfaces partially oxidized.</a:t>
                      </a:r>
                      <a:endParaRPr kumimoji="0" lang="ru-RU" sz="1800" b="0" i="0" u="none" strike="noStrike" cap="none" normalizeH="0" baseline="0" smtClean="0">
                        <a:ln>
                          <a:noFill/>
                        </a:ln>
                        <a:solidFill>
                          <a:schemeClr val="tx1"/>
                        </a:solidFill>
                        <a:effectLst/>
                        <a:latin typeface="Arial" charset="0"/>
                      </a:endParaRPr>
                    </a:p>
                  </a:txBody>
                  <a:tcPr horzOverflow="overflow">
                    <a:lnL w="254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solidFill>
                      <a:srgbClr val="FFCC00"/>
                    </a:solidFill>
                  </a:tcPr>
                </a:tc>
              </a:tr>
            </a:tbl>
          </a:graphicData>
        </a:graphic>
      </p:graphicFrame>
      <p:pic>
        <p:nvPicPr>
          <p:cNvPr id="9271" name="Picture 55" descr="01-без%20предокисления%201600(w)"/>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50825" y="5013325"/>
            <a:ext cx="2449513" cy="1425575"/>
          </a:xfrm>
          <a:prstGeom prst="rect">
            <a:avLst/>
          </a:prstGeom>
          <a:noFill/>
          <a:ln w="50800">
            <a:solidFill>
              <a:srgbClr val="00FF00"/>
            </a:solidFill>
            <a:miter lim="800000"/>
            <a:headEnd/>
            <a:tailEnd/>
          </a:ln>
          <a:extLst>
            <a:ext uri="{909E8E84-426E-40DD-AFC4-6F175D3DCCD1}">
              <a14:hiddenFill xmlns:a14="http://schemas.microsoft.com/office/drawing/2010/main">
                <a:solidFill>
                  <a:srgbClr val="00FF00"/>
                </a:solidFill>
              </a14:hiddenFill>
            </a:ext>
          </a:extLst>
        </p:spPr>
      </p:pic>
      <p:pic>
        <p:nvPicPr>
          <p:cNvPr id="9272" name="Picture 56" descr="04_1600-260-steam(R160281A)"/>
          <p:cNvPicPr>
            <a:picLocks noChangeAspect="1" noChangeArrowheads="1"/>
          </p:cNvPicPr>
          <p:nvPr/>
        </p:nvPicPr>
        <p:blipFill>
          <a:blip r:embed="rId4" cstate="print">
            <a:extLst>
              <a:ext uri="{28A0092B-C50C-407E-A947-70E740481C1C}">
                <a14:useLocalDpi xmlns:a14="http://schemas.microsoft.com/office/drawing/2010/main" val="0"/>
              </a:ext>
            </a:extLst>
          </a:blip>
          <a:srcRect t="-1828" b="-1828"/>
          <a:stretch>
            <a:fillRect/>
          </a:stretch>
        </p:blipFill>
        <p:spPr bwMode="auto">
          <a:xfrm>
            <a:off x="3028950" y="4941888"/>
            <a:ext cx="1543050" cy="1565275"/>
          </a:xfrm>
          <a:prstGeom prst="rect">
            <a:avLst/>
          </a:prstGeom>
          <a:noFill/>
          <a:ln w="41275">
            <a:solidFill>
              <a:srgbClr val="FFCC00"/>
            </a:solidFill>
            <a:miter lim="800000"/>
            <a:headEnd/>
            <a:tailEnd/>
          </a:ln>
          <a:extLst>
            <a:ext uri="{909E8E84-426E-40DD-AFC4-6F175D3DCCD1}">
              <a14:hiddenFill xmlns:a14="http://schemas.microsoft.com/office/drawing/2010/main">
                <a:solidFill>
                  <a:srgbClr val="FFFFFF"/>
                </a:solidFill>
              </a14:hiddenFill>
            </a:ext>
          </a:extLst>
        </p:spPr>
      </p:pic>
      <p:pic>
        <p:nvPicPr>
          <p:cNvPr id="9273" name="Picture 57" descr="рис_3_03"/>
          <p:cNvPicPr>
            <a:picLocks noChangeAspect="1" noChangeArrowheads="1"/>
          </p:cNvPicPr>
          <p:nvPr/>
        </p:nvPicPr>
        <p:blipFill>
          <a:blip r:embed="rId5" cstate="print">
            <a:extLst>
              <a:ext uri="{28A0092B-C50C-407E-A947-70E740481C1C}">
                <a14:useLocalDpi xmlns:a14="http://schemas.microsoft.com/office/drawing/2010/main" val="0"/>
              </a:ext>
            </a:extLst>
          </a:blip>
          <a:srcRect l="-1691" t="-1175" r="-1691" b="-1175"/>
          <a:stretch>
            <a:fillRect/>
          </a:stretch>
        </p:blipFill>
        <p:spPr bwMode="auto">
          <a:xfrm>
            <a:off x="4932363" y="4941888"/>
            <a:ext cx="1511300" cy="1606550"/>
          </a:xfrm>
          <a:prstGeom prst="rect">
            <a:avLst/>
          </a:prstGeom>
          <a:noFill/>
          <a:ln w="50800">
            <a:solidFill>
              <a:srgbClr val="FF0000"/>
            </a:solidFill>
            <a:miter lim="800000"/>
            <a:headEnd/>
            <a:tailEnd/>
          </a:ln>
          <a:extLst>
            <a:ext uri="{909E8E84-426E-40DD-AFC4-6F175D3DCCD1}">
              <a14:hiddenFill xmlns:a14="http://schemas.microsoft.com/office/drawing/2010/main">
                <a:solidFill>
                  <a:srgbClr val="FFFFFF"/>
                </a:solidFill>
              </a14:hiddenFill>
            </a:ext>
          </a:extLst>
        </p:spPr>
      </p:pic>
      <p:pic>
        <p:nvPicPr>
          <p:cNvPr id="9274" name="Picture 58" descr="03_cracks_oxidation"/>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6948488" y="4941888"/>
            <a:ext cx="1674812" cy="1582737"/>
          </a:xfrm>
          <a:prstGeom prst="rect">
            <a:avLst/>
          </a:prstGeom>
          <a:noFill/>
          <a:ln w="50800">
            <a:solidFill>
              <a:srgbClr val="FF0000"/>
            </a:solidFill>
            <a:miter lim="800000"/>
            <a:headEnd/>
            <a:tailEnd/>
          </a:ln>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ußzeilenplatzhalter 3"/>
          <p:cNvSpPr>
            <a:spLocks noGrp="1"/>
          </p:cNvSpPr>
          <p:nvPr>
            <p:ph type="ftr" sz="quarter" idx="10"/>
          </p:nvPr>
        </p:nvSpPr>
        <p:spPr/>
        <p:txBody>
          <a:bodyPr/>
          <a:lstStyle/>
          <a:p>
            <a:r>
              <a:rPr lang="ru-RU"/>
              <a:t>ERMSAR 2007, Karlsruhe. 12-14 June 2007</a:t>
            </a:r>
          </a:p>
        </p:txBody>
      </p:sp>
      <p:sp>
        <p:nvSpPr>
          <p:cNvPr id="5" name="Foliennummernplatzhalter 4"/>
          <p:cNvSpPr>
            <a:spLocks noGrp="1"/>
          </p:cNvSpPr>
          <p:nvPr>
            <p:ph type="sldNum" sz="quarter" idx="11"/>
          </p:nvPr>
        </p:nvSpPr>
        <p:spPr/>
        <p:txBody>
          <a:bodyPr/>
          <a:lstStyle/>
          <a:p>
            <a:fld id="{E757888B-B834-49B9-A988-DB843CEE9944}" type="slidenum">
              <a:rPr lang="ru-RU"/>
              <a:pPr/>
              <a:t>8</a:t>
            </a:fld>
            <a:endParaRPr lang="ru-RU"/>
          </a:p>
        </p:txBody>
      </p:sp>
      <p:sp>
        <p:nvSpPr>
          <p:cNvPr id="101378" name="Rectangle 2"/>
          <p:cNvSpPr>
            <a:spLocks noGrp="1" noChangeArrowheads="1"/>
          </p:cNvSpPr>
          <p:nvPr>
            <p:ph type="title"/>
          </p:nvPr>
        </p:nvSpPr>
        <p:spPr>
          <a:xfrm>
            <a:off x="457200" y="274638"/>
            <a:ext cx="8229600" cy="636587"/>
          </a:xfrm>
          <a:noFill/>
          <a:ln/>
        </p:spPr>
        <p:txBody>
          <a:bodyPr/>
          <a:lstStyle/>
          <a:p>
            <a:r>
              <a:rPr lang="en-US" sz="2000" b="1">
                <a:solidFill>
                  <a:srgbClr val="CC3300"/>
                </a:solidFill>
              </a:rPr>
              <a:t>Test results for irradiated simulator</a:t>
            </a:r>
            <a:br>
              <a:rPr lang="en-US" sz="2000" b="1">
                <a:solidFill>
                  <a:srgbClr val="CC3300"/>
                </a:solidFill>
              </a:rPr>
            </a:br>
            <a:endParaRPr lang="ru-RU" sz="1400">
              <a:solidFill>
                <a:srgbClr val="CC3300"/>
              </a:solidFill>
            </a:endParaRPr>
          </a:p>
        </p:txBody>
      </p:sp>
      <p:graphicFrame>
        <p:nvGraphicFramePr>
          <p:cNvPr id="101379" name="Object 3"/>
          <p:cNvGraphicFramePr>
            <a:graphicFrameLocks noChangeAspect="1"/>
          </p:cNvGraphicFramePr>
          <p:nvPr>
            <p:ph idx="1"/>
          </p:nvPr>
        </p:nvGraphicFramePr>
        <p:xfrm>
          <a:off x="12700" y="1411288"/>
          <a:ext cx="9117013" cy="4189412"/>
        </p:xfrm>
        <a:graphic>
          <a:graphicData uri="http://schemas.openxmlformats.org/presentationml/2006/ole">
            <mc:AlternateContent xmlns:mc="http://schemas.openxmlformats.org/markup-compatibility/2006">
              <mc:Choice xmlns:v="urn:schemas-microsoft-com:vml" Requires="v">
                <p:oleObj spid="_x0000_s101380" name="Документ" r:id="rId3" imgW="9444426" imgH="4339551" progId="Word.Document.8">
                  <p:embed/>
                </p:oleObj>
              </mc:Choice>
              <mc:Fallback>
                <p:oleObj name="Документ" r:id="rId3" imgW="9444426" imgH="4339551" progId="Word.Document.8">
                  <p:embed/>
                  <p:pic>
                    <p:nvPicPr>
                      <p:cNvPr id="0" name="Object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2700" y="1411288"/>
                        <a:ext cx="9117013" cy="41894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ußzeilenplatzhalter 2"/>
          <p:cNvSpPr>
            <a:spLocks noGrp="1"/>
          </p:cNvSpPr>
          <p:nvPr>
            <p:ph type="ftr" sz="quarter" idx="10"/>
          </p:nvPr>
        </p:nvSpPr>
        <p:spPr/>
        <p:txBody>
          <a:bodyPr/>
          <a:lstStyle/>
          <a:p>
            <a:r>
              <a:rPr lang="ru-RU"/>
              <a:t>ERMSAR 2007, Karlsruhe. 12-14 June 2007</a:t>
            </a:r>
          </a:p>
        </p:txBody>
      </p:sp>
      <p:sp>
        <p:nvSpPr>
          <p:cNvPr id="5" name="Foliennummernplatzhalter 3"/>
          <p:cNvSpPr>
            <a:spLocks noGrp="1"/>
          </p:cNvSpPr>
          <p:nvPr>
            <p:ph type="sldNum" sz="quarter" idx="11"/>
          </p:nvPr>
        </p:nvSpPr>
        <p:spPr/>
        <p:txBody>
          <a:bodyPr/>
          <a:lstStyle/>
          <a:p>
            <a:fld id="{A2F8B175-3920-45C4-9C1D-0CD89ED90D95}" type="slidenum">
              <a:rPr lang="ru-RU"/>
              <a:pPr/>
              <a:t>9</a:t>
            </a:fld>
            <a:endParaRPr lang="ru-RU"/>
          </a:p>
        </p:txBody>
      </p:sp>
      <p:sp>
        <p:nvSpPr>
          <p:cNvPr id="95234" name="Rectangle 2"/>
          <p:cNvSpPr>
            <a:spLocks noChangeArrowheads="1"/>
          </p:cNvSpPr>
          <p:nvPr/>
        </p:nvSpPr>
        <p:spPr bwMode="auto">
          <a:xfrm>
            <a:off x="2273300" y="428625"/>
            <a:ext cx="4640263"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r>
              <a:rPr lang="en-US" sz="2000" b="1">
                <a:solidFill>
                  <a:srgbClr val="CC3300"/>
                </a:solidFill>
              </a:rPr>
              <a:t>Simulators</a:t>
            </a:r>
            <a:r>
              <a:rPr lang="en-US" sz="2000">
                <a:solidFill>
                  <a:srgbClr val="CC3300"/>
                </a:solidFill>
              </a:rPr>
              <a:t> </a:t>
            </a:r>
            <a:r>
              <a:rPr lang="en-US" sz="2000" b="1">
                <a:solidFill>
                  <a:srgbClr val="CC3300"/>
                </a:solidFill>
              </a:rPr>
              <a:t>post-test appearance</a:t>
            </a:r>
          </a:p>
        </p:txBody>
      </p:sp>
      <p:pic>
        <p:nvPicPr>
          <p:cNvPr id="95235"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88950" y="844550"/>
            <a:ext cx="8191500" cy="5407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Оформление по умолчанию">
  <a:themeElements>
    <a:clrScheme name="Оформление по умолчанию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Оформление по умолчанию">
      <a:majorFont>
        <a:latin typeface="Arial"/>
        <a:ea typeface=""/>
        <a:cs typeface=""/>
      </a:majorFont>
      <a:minorFont>
        <a:latin typeface="Arial"/>
        <a:ea typeface=""/>
        <a:cs typeface=""/>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Оформление по умолчанию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Оформление по умолчанию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Оформление по умолчанию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Оформление по умолчанию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Оформление по умолчанию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Оформление по умолчанию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Оформление по умолчанию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Оформление по умолчанию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Оформление по умолчанию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Оформление по умолчанию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Оформление по умолчанию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Оформление по умолчанию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Larissa">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2286</TotalTime>
  <Words>2096</Words>
  <Application>Microsoft Office PowerPoint</Application>
  <PresentationFormat>Bildschirmpräsentation (4:3)</PresentationFormat>
  <Paragraphs>583</Paragraphs>
  <Slides>23</Slides>
  <Notes>18</Notes>
  <HiddenSlides>0</HiddenSlides>
  <MMClips>0</MMClips>
  <ScaleCrop>false</ScaleCrop>
  <HeadingPairs>
    <vt:vector size="8" baseType="variant">
      <vt:variant>
        <vt:lpstr>Verwendete Schriftarten</vt:lpstr>
      </vt:variant>
      <vt:variant>
        <vt:i4>4</vt:i4>
      </vt:variant>
      <vt:variant>
        <vt:lpstr>Design</vt:lpstr>
      </vt:variant>
      <vt:variant>
        <vt:i4>1</vt:i4>
      </vt:variant>
      <vt:variant>
        <vt:lpstr>Eingebettete OLE-Server</vt:lpstr>
      </vt:variant>
      <vt:variant>
        <vt:i4>4</vt:i4>
      </vt:variant>
      <vt:variant>
        <vt:lpstr>Folientitel</vt:lpstr>
      </vt:variant>
      <vt:variant>
        <vt:i4>23</vt:i4>
      </vt:variant>
    </vt:vector>
  </HeadingPairs>
  <TitlesOfParts>
    <vt:vector size="32" baseType="lpstr">
      <vt:lpstr>Arial</vt:lpstr>
      <vt:lpstr>Times New Roman</vt:lpstr>
      <vt:lpstr>Wingdings</vt:lpstr>
      <vt:lpstr>Symbol</vt:lpstr>
      <vt:lpstr>Оформление по умолчанию</vt:lpstr>
      <vt:lpstr>Документ Microsoft Word</vt:lpstr>
      <vt:lpstr>Диаграмма Microsoft Office Excel</vt:lpstr>
      <vt:lpstr>Grapher Plot Document</vt:lpstr>
      <vt:lpstr>Лист Microsoft Excel</vt:lpstr>
      <vt:lpstr>Cooperation between ISTC and SARNET  in the Source Term Area  M. Veshchunov  Nuclear Safety Institute (IBRAE)  Russian Academy of Sciences 52 B. Tulskaya st., Moscow, 115191 – Russia</vt:lpstr>
      <vt:lpstr>PowerPoint-Präsentation</vt:lpstr>
      <vt:lpstr>PowerPoint-Präsentation</vt:lpstr>
      <vt:lpstr>PowerPoint-Präsentation</vt:lpstr>
      <vt:lpstr>PowerPoint-Präsentation</vt:lpstr>
      <vt:lpstr>PowerPoint-Präsentation</vt:lpstr>
      <vt:lpstr>Comparison with the FZK Small Scale Quench Tests (cracks formation) </vt:lpstr>
      <vt:lpstr>Test results for irradiated simulator </vt:lpstr>
      <vt:lpstr>PowerPoint-Präsentation</vt:lpstr>
      <vt:lpstr>PowerPoint-Präsentation</vt:lpstr>
      <vt:lpstr>Longitudinal cracks formation</vt:lpstr>
      <vt:lpstr>Fission product release</vt:lpstr>
      <vt:lpstr>Single Rod Code  SVECHA/QUENCH</vt:lpstr>
      <vt:lpstr>PowerPoint-Präsentation</vt:lpstr>
      <vt:lpstr>PowerPoint-Präsentation</vt:lpstr>
      <vt:lpstr>PowerPoint-Präsentation</vt:lpstr>
      <vt:lpstr>Scope of VERONIKA Project Tests</vt:lpstr>
      <vt:lpstr>PowerPoint-Präsentation</vt:lpstr>
      <vt:lpstr>VERONIKA Test Rig</vt:lpstr>
      <vt:lpstr>VERONIKA Crucible  and Test Regimes</vt:lpstr>
      <vt:lpstr>PowerPoint-Präsentation</vt:lpstr>
      <vt:lpstr>MFPR Basic Models</vt:lpstr>
      <vt:lpstr>PowerPoint-Präsentation</vt:lpstr>
    </vt:vector>
  </TitlesOfParts>
  <Company>ibrae</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Cooperation between ISTC and SARNET  in the Source Term Area  M. Veshchunov  Nuclear Safety Institute (IBRAE)  Russian Academy of Sciences 52 B. Tulskaya st., Moscow, 115191 – Russia</dc:title>
  <dc:creator>vms</dc:creator>
  <cp:lastModifiedBy>Peters, Ursula</cp:lastModifiedBy>
  <cp:revision>24</cp:revision>
  <dcterms:created xsi:type="dcterms:W3CDTF">2007-05-31T08:56:17Z</dcterms:created>
  <dcterms:modified xsi:type="dcterms:W3CDTF">2012-10-17T12:09:25Z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Description0">
    <vt:lpwstr>Overview of projects based on cooperation between IBRAE and RIAR</vt:lpwstr>
  </property>
</Properties>
</file>