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6"/>
  </p:notesMasterIdLst>
  <p:handoutMasterIdLst>
    <p:handoutMasterId r:id="rId17"/>
  </p:handoutMasterIdLst>
  <p:sldIdLst>
    <p:sldId id="304" r:id="rId2"/>
    <p:sldId id="436" r:id="rId3"/>
    <p:sldId id="428" r:id="rId4"/>
    <p:sldId id="450" r:id="rId5"/>
    <p:sldId id="445" r:id="rId6"/>
    <p:sldId id="438" r:id="rId7"/>
    <p:sldId id="441" r:id="rId8"/>
    <p:sldId id="442" r:id="rId9"/>
    <p:sldId id="443" r:id="rId10"/>
    <p:sldId id="444" r:id="rId11"/>
    <p:sldId id="449" r:id="rId12"/>
    <p:sldId id="446" r:id="rId13"/>
    <p:sldId id="448" r:id="rId14"/>
    <p:sldId id="433" r:id="rId15"/>
  </p:sldIdLst>
  <p:sldSz cx="9144000" cy="6858000" type="screen4x3"/>
  <p:notesSz cx="6854825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66FF"/>
    <a:srgbClr val="009999"/>
    <a:srgbClr val="D60093"/>
    <a:srgbClr val="B0ECF6"/>
    <a:srgbClr val="588DCE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94660"/>
  </p:normalViewPr>
  <p:slideViewPr>
    <p:cSldViewPr>
      <p:cViewPr>
        <p:scale>
          <a:sx n="91" d="100"/>
          <a:sy n="91" d="100"/>
        </p:scale>
        <p:origin x="-1426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3071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1475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B6C42CEC-B539-46C2-9C07-E1B917FA544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6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1475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4FD19E00-DDDC-4758-83F4-8020A68D97B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50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F62FD-59DB-483A-9552-99705A9C9F4F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89013" y="731838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1EB5B-0DFF-4713-AFF0-E5CAA156F60D}" type="slidenum">
              <a:rPr lang="ru-RU"/>
              <a:pPr/>
              <a:t>2</a:t>
            </a:fld>
            <a:endParaRPr lang="ru-RU"/>
          </a:p>
        </p:txBody>
      </p:sp>
      <p:sp>
        <p:nvSpPr>
          <p:cNvPr id="518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046B4-5006-4373-AE19-8D6FC1921EDC}" type="slidenum">
              <a:rPr lang="ru-RU"/>
              <a:pPr/>
              <a:t>3</a:t>
            </a:fld>
            <a:endParaRPr lang="ru-RU"/>
          </a:p>
        </p:txBody>
      </p:sp>
      <p:sp>
        <p:nvSpPr>
          <p:cNvPr id="525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63121-E671-428D-87BC-62E59BBA1BAF}" type="slidenum">
              <a:rPr lang="ru-RU"/>
              <a:pPr/>
              <a:t>6</a:t>
            </a:fld>
            <a:endParaRPr lang="ru-RU"/>
          </a:p>
        </p:txBody>
      </p:sp>
      <p:sp>
        <p:nvSpPr>
          <p:cNvPr id="528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1A990-E16A-46AB-98B5-AEAECB273218}" type="slidenum">
              <a:rPr lang="ru-RU"/>
              <a:pPr/>
              <a:t>7</a:t>
            </a:fld>
            <a:endParaRPr lang="ru-RU"/>
          </a:p>
        </p:txBody>
      </p:sp>
      <p:sp>
        <p:nvSpPr>
          <p:cNvPr id="530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9FF39-2970-47F9-A093-C54CD6EA36EC}" type="slidenum">
              <a:rPr lang="ru-RU"/>
              <a:pPr/>
              <a:t>8</a:t>
            </a:fld>
            <a:endParaRPr lang="ru-RU"/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50F87-85E4-4229-BA73-E27B7DEF8731}" type="slidenum">
              <a:rPr lang="ru-RU"/>
              <a:pPr/>
              <a:t>9</a:t>
            </a:fld>
            <a:endParaRPr lang="ru-RU"/>
          </a:p>
        </p:txBody>
      </p:sp>
      <p:sp>
        <p:nvSpPr>
          <p:cNvPr id="532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EB103-B030-4EFE-9860-45DFDD8FEBFE}" type="slidenum">
              <a:rPr lang="ru-RU"/>
              <a:pPr/>
              <a:t>10</a:t>
            </a:fld>
            <a:endParaRPr lang="ru-RU"/>
          </a:p>
        </p:txBody>
      </p:sp>
      <p:sp>
        <p:nvSpPr>
          <p:cNvPr id="533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A6D4E-76BD-44C1-9C0A-B2B85B47493C}" type="slidenum">
              <a:rPr lang="ru-RU"/>
              <a:pPr/>
              <a:t>14</a:t>
            </a:fld>
            <a:endParaRPr lang="ru-RU"/>
          </a:p>
        </p:txBody>
      </p:sp>
      <p:sp>
        <p:nvSpPr>
          <p:cNvPr id="534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D78249-2EF5-42D1-90B1-5C106159C33C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5E754-EA56-4392-AA8B-07DF7B3CA8E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3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61300-2B78-4654-BAED-A47396995DA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21AC10-C366-4E3F-978E-1AA9FA24A4E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2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253A2-F931-433C-BEAB-EA7CA66B710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5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916F2-31B8-446F-8FEC-44C2B9E009D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8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BD245-18B4-40F2-AD97-A336B867268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8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41387-59E9-4785-87D6-17926542D88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1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2E3A7-25D9-4A0E-90F3-6DFC486B692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3E3AF-D6DF-4B18-8DB9-34A1EC380BC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9F0D9-B1FA-482E-BFB7-464238423B2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3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655DF-85C7-4E0A-9FA7-BA786F6D67C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3DC1">
                <a:gamma/>
                <a:shade val="54510"/>
                <a:invGamma/>
              </a:srgbClr>
            </a:gs>
            <a:gs pos="100000">
              <a:srgbClr val="433D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CFDB2FF-A92E-40C2-809C-33F1E2E88E00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80659B9-C6D8-4B29-92F1-7DFC2A3B293F}" type="slidenum">
              <a:rPr lang="ru-RU"/>
              <a:pPr/>
              <a:t>1</a:t>
            </a:fld>
            <a:endParaRPr lang="ru-RU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7920038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Numerical simulation of top flooding test on PARAMETER facility</a:t>
            </a:r>
            <a:r>
              <a:rPr lang="ru-RU"/>
              <a:t> </a:t>
            </a:r>
            <a:endParaRPr lang="en-US" sz="32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  # 3194</a:t>
            </a:r>
            <a:r>
              <a:rPr lang="ru-RU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8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 of calculations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ru-RU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42988" y="5842000"/>
            <a:ext cx="734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March, 2006, Paris</a:t>
            </a:r>
            <a:endParaRPr lang="ru-RU" i="1">
              <a:solidFill>
                <a:srgbClr val="FFFF00"/>
              </a:solidFill>
            </a:endParaRP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167063" y="4076700"/>
            <a:ext cx="406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solidFill>
                <a:schemeClr val="folHlink"/>
              </a:solidFill>
              <a:latin typeface="Arbat" pitchFamily="2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92138" y="282575"/>
            <a:ext cx="2673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FSUE SRI SIA “LUCH”</a:t>
            </a:r>
            <a:r>
              <a:rPr lang="ru-RU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IBRAE RAS</a:t>
            </a:r>
          </a:p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OKB “Gidropress”</a:t>
            </a:r>
            <a:endParaRPr lang="ru-RU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1384-1444-4522-BC25-7C23CB87E835}" type="slidenum">
              <a:rPr lang="ru-RU"/>
              <a:pPr/>
              <a:t>10</a:t>
            </a:fld>
            <a:endParaRPr lang="ru-RU"/>
          </a:p>
        </p:txBody>
      </p:sp>
      <p:sp>
        <p:nvSpPr>
          <p:cNvPr id="515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hydrogen production</a:t>
            </a:r>
            <a:endParaRPr lang="ru-RU"/>
          </a:p>
        </p:txBody>
      </p:sp>
      <p:pic>
        <p:nvPicPr>
          <p:cNvPr id="515077" name="Picture 5" descr="r_MH2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1981200"/>
            <a:ext cx="6021387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9BE-274F-4FAA-A2BF-54608C524A39}" type="slidenum">
              <a:rPr lang="ru-RU"/>
              <a:pPr/>
              <a:t>11</a:t>
            </a:fld>
            <a:endParaRPr lang="ru-RU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r>
              <a:rPr lang="en-US" sz="2000"/>
              <a:t>Assessment of nodalization schemes </a:t>
            </a:r>
            <a:br>
              <a:rPr lang="en-US" sz="2000"/>
            </a:br>
            <a:r>
              <a:rPr lang="en-US" sz="2000"/>
              <a:t>Modeling of start-and adjustment test </a:t>
            </a:r>
            <a:r>
              <a:rPr lang="ru-RU" sz="2000"/>
              <a:t>16.02</a:t>
            </a:r>
            <a:r>
              <a:rPr lang="en-US" sz="2000"/>
              <a:t>.06</a:t>
            </a:r>
            <a:endParaRPr lang="ru-RU" sz="2000"/>
          </a:p>
        </p:txBody>
      </p:sp>
      <p:pic>
        <p:nvPicPr>
          <p:cNvPr id="539653" name="Picture 5" descr="Q_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241550"/>
            <a:ext cx="3803650" cy="261461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39654" name="Picture 6" descr="Tcl_1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241550"/>
            <a:ext cx="3940175" cy="261461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1692275" y="52292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Heat balance</a:t>
            </a:r>
            <a:endParaRPr lang="ru-RU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5759450" y="522922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 temperature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29D8-26F0-4BDB-BB03-3611A09E22D4}" type="slidenum">
              <a:rPr lang="ru-RU"/>
              <a:pPr/>
              <a:t>12</a:t>
            </a:fld>
            <a:endParaRPr lang="ru-RU"/>
          </a:p>
        </p:txBody>
      </p:sp>
      <p:pic>
        <p:nvPicPr>
          <p:cNvPr id="536585" name="Picture 9" descr="Qc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20825"/>
            <a:ext cx="6769100" cy="45847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1325"/>
            <a:ext cx="8229600" cy="915988"/>
          </a:xfrm>
        </p:spPr>
        <p:txBody>
          <a:bodyPr/>
          <a:lstStyle/>
          <a:p>
            <a:r>
              <a:rPr lang="en-US" sz="3200"/>
              <a:t>Heat balance</a:t>
            </a:r>
            <a:endParaRPr lang="ru-RU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DA4-C5DE-4749-92AD-B29D2740ED05}" type="slidenum">
              <a:rPr lang="ru-RU"/>
              <a:pPr/>
              <a:t>13</a:t>
            </a:fld>
            <a:endParaRPr lang="ru-RU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Coolant temperature</a:t>
            </a:r>
            <a:endParaRPr lang="ru-RU" sz="2800"/>
          </a:p>
        </p:txBody>
      </p:sp>
      <p:pic>
        <p:nvPicPr>
          <p:cNvPr id="538629" name="Picture 5" descr="Tg_1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559550" cy="43561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83F7-6F5B-4C60-8DA8-F1E3F9D973B4}" type="slidenum">
              <a:rPr lang="ru-RU"/>
              <a:pPr/>
              <a:t>14</a:t>
            </a:fld>
            <a:endParaRPr lang="ru-RU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4191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Conclusions</a:t>
            </a:r>
            <a:endParaRPr lang="ru-RU" sz="3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944563"/>
            <a:ext cx="8424863" cy="5113337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Pre test calculations were done using number of codes: RATEG/SVECHA, RELAP, MELCOR, PARAM-TG, ICARE/CATHARE (ongoing)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There is good fit between codes (even with deviations in nodals)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It was demonstrated good fit of measurements with simulated data for start-and-adjustment test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CA59-9E6C-43E2-939E-7F3B39FC1C99}" type="slidenum">
              <a:rPr lang="ru-RU"/>
              <a:pPr/>
              <a:t>2</a:t>
            </a:fld>
            <a:endParaRPr lang="ru-RU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15400" cy="55800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u="sng">
                <a:effectLst/>
                <a:latin typeface="Arial" charset="0"/>
              </a:rPr>
              <a:t>PARTISIPANTS</a:t>
            </a:r>
            <a:r>
              <a:rPr lang="ru-RU" b="1">
                <a:effectLst/>
                <a:latin typeface="Arial" charset="0"/>
              </a:rPr>
              <a:t>:</a:t>
            </a:r>
            <a:endParaRPr lang="en-US" b="1">
              <a:effectLst/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u="sng">
                <a:solidFill>
                  <a:srgbClr val="B0ECF6"/>
                </a:solidFill>
                <a:latin typeface="Arial" charset="0"/>
              </a:rPr>
              <a:t> </a:t>
            </a:r>
            <a:endParaRPr lang="en-US">
              <a:solidFill>
                <a:srgbClr val="B0ECF6"/>
              </a:solidFill>
              <a:latin typeface="Arial" charset="0"/>
            </a:endParaRP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IBRAE RAS – RATEG/SVECHA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OKB “Gidropress” – RELAP, MELCOR 1.8.5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RNC KI – RELAP, ICARE/CATHARE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FSUE SRI SIA “LUCH”</a:t>
            </a:r>
            <a:r>
              <a:rPr lang="en-US" sz="2800">
                <a:solidFill>
                  <a:srgbClr val="B0ECF6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- PARAM TG + RAPTA-5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EDF – MAAP4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GRS - ATHLET</a:t>
            </a:r>
          </a:p>
          <a:p>
            <a:endParaRPr lang="en-US" sz="2800" b="1">
              <a:solidFill>
                <a:srgbClr val="FFFF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2800" b="1">
              <a:solidFill>
                <a:srgbClr val="B0ECF6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800" b="1">
              <a:solidFill>
                <a:srgbClr val="FFFF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800" b="1">
              <a:solidFill>
                <a:srgbClr val="B0ECF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5EEF-69A7-4FED-9AD9-B150047CACAE}" type="slidenum">
              <a:rPr lang="ru-RU"/>
              <a:pPr/>
              <a:t>3</a:t>
            </a:fld>
            <a:endParaRPr lang="ru-RU"/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142875" y="260350"/>
            <a:ext cx="874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B0ECF6"/>
                </a:solidFill>
                <a:latin typeface="Arial" charset="0"/>
              </a:rPr>
              <a:t>Initial And Boundary Conditions (modeling)</a:t>
            </a:r>
            <a:endParaRPr lang="ru-RU" sz="2400" b="1">
              <a:solidFill>
                <a:srgbClr val="B0ECF6"/>
              </a:solidFill>
              <a:latin typeface="Arial" charset="0"/>
            </a:endParaRPr>
          </a:p>
        </p:txBody>
      </p:sp>
      <p:sp>
        <p:nvSpPr>
          <p:cNvPr id="469002" name="Rectangle 10"/>
          <p:cNvSpPr>
            <a:spLocks noChangeArrowheads="1"/>
          </p:cNvSpPr>
          <p:nvPr/>
        </p:nvSpPr>
        <p:spPr bwMode="auto">
          <a:xfrm>
            <a:off x="0" y="143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69001" name="Picture 9" descr="Tg_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>
            <a:fillRect/>
          </a:stretch>
        </p:blipFill>
        <p:spPr bwMode="auto">
          <a:xfrm>
            <a:off x="611188" y="728663"/>
            <a:ext cx="3884612" cy="26066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9005" name="Rectangle 13"/>
          <p:cNvSpPr>
            <a:spLocks noChangeArrowheads="1"/>
          </p:cNvSpPr>
          <p:nvPr/>
        </p:nvSpPr>
        <p:spPr bwMode="auto">
          <a:xfrm>
            <a:off x="0" y="142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69004" name="Picture 12" descr="G_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728663"/>
            <a:ext cx="3749675" cy="26193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9006" name="Rectangle 14"/>
          <p:cNvSpPr>
            <a:spLocks noChangeArrowheads="1"/>
          </p:cNvSpPr>
          <p:nvPr/>
        </p:nvSpPr>
        <p:spPr bwMode="auto">
          <a:xfrm>
            <a:off x="6011863" y="2673350"/>
            <a:ext cx="2455862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49263" algn="r"/>
                <a:tab pos="2636838" algn="ctr"/>
                <a:tab pos="5273675" algn="r"/>
              </a:tabLst>
            </a:pPr>
            <a:r>
              <a:rPr lang="en-US" sz="1200" b="1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Argon and steam inlet flow rate</a:t>
            </a:r>
            <a:endParaRPr lang="en-US" sz="2400" b="1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69003" name="Rectangle 11"/>
          <p:cNvSpPr>
            <a:spLocks noChangeArrowheads="1"/>
          </p:cNvSpPr>
          <p:nvPr/>
        </p:nvSpPr>
        <p:spPr bwMode="auto">
          <a:xfrm>
            <a:off x="2159000" y="2636838"/>
            <a:ext cx="1724025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49263" algn="r"/>
                <a:tab pos="2636838" algn="ctr"/>
                <a:tab pos="5273675" algn="r"/>
              </a:tabLst>
            </a:pPr>
            <a:r>
              <a:rPr lang="en-US" sz="1200" b="1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Inlet gas temperature</a:t>
            </a:r>
            <a:endParaRPr lang="en-US" sz="2400" b="1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0" y="142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69008" name="Picture 16" descr="P_c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746500" cy="2616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9010" name="Rectangle 18"/>
          <p:cNvSpPr>
            <a:spLocks noChangeArrowheads="1"/>
          </p:cNvSpPr>
          <p:nvPr/>
        </p:nvSpPr>
        <p:spPr bwMode="auto">
          <a:xfrm>
            <a:off x="2303463" y="5516563"/>
            <a:ext cx="1971675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49263" algn="r"/>
                <a:tab pos="2636838" algn="ctr"/>
                <a:tab pos="5273675" algn="r"/>
              </a:tabLst>
            </a:pPr>
            <a:r>
              <a:rPr lang="en-US" sz="1200" b="1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Bundle coolant pressure</a:t>
            </a:r>
            <a:endParaRPr lang="en-US" sz="2400" b="1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69012" name="Rectangle 20"/>
          <p:cNvSpPr>
            <a:spLocks noChangeArrowheads="1"/>
          </p:cNvSpPr>
          <p:nvPr/>
        </p:nvSpPr>
        <p:spPr bwMode="auto">
          <a:xfrm>
            <a:off x="0" y="1468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69011" name="Picture 19" descr="Q_t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608388"/>
            <a:ext cx="3797300" cy="26066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9013" name="Rectangle 21"/>
          <p:cNvSpPr>
            <a:spLocks noChangeArrowheads="1"/>
          </p:cNvSpPr>
          <p:nvPr/>
        </p:nvSpPr>
        <p:spPr bwMode="auto">
          <a:xfrm>
            <a:off x="6804025" y="5553075"/>
            <a:ext cx="1616075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Total electric power</a:t>
            </a:r>
            <a:endParaRPr lang="en-US" sz="2400" b="1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68E5-CED3-4DAD-9ABF-6B61665E9D10}" type="slidenum">
              <a:rPr lang="ru-RU"/>
              <a:pPr/>
              <a:t>4</a:t>
            </a:fld>
            <a:endParaRPr lang="ru-RU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r>
              <a:rPr lang="en-US" sz="3200" b="1"/>
              <a:t>Typical nodalizations</a:t>
            </a:r>
            <a:r>
              <a:rPr lang="en-US"/>
              <a:t> </a:t>
            </a:r>
            <a:endParaRPr lang="ru-RU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728663"/>
            <a:ext cx="8229600" cy="539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</a:t>
            </a:r>
            <a:r>
              <a:rPr lang="en-US" sz="2800" b="1"/>
              <a:t>RATEG                 MAAP4               MELCOR</a:t>
            </a:r>
            <a:endParaRPr lang="ru-RU" sz="2800" b="1"/>
          </a:p>
        </p:txBody>
      </p:sp>
      <p:pic>
        <p:nvPicPr>
          <p:cNvPr id="542725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23399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20938"/>
            <a:ext cx="27717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28" name="Picture 8" descr="nodal_PARAMETR_e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3488"/>
            <a:ext cx="2808288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F291-49E9-4656-BFE0-5E41424F30CC}" type="slidenum">
              <a:rPr lang="ru-RU"/>
              <a:pPr/>
              <a:t>5</a:t>
            </a:fld>
            <a:endParaRPr lang="ru-RU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8229600" cy="1060450"/>
          </a:xfrm>
        </p:spPr>
        <p:txBody>
          <a:bodyPr/>
          <a:lstStyle/>
          <a:p>
            <a:r>
              <a:rPr lang="en-US" sz="3200" b="1"/>
              <a:t>Typical nodalizations</a:t>
            </a:r>
            <a:r>
              <a:rPr lang="en-US"/>
              <a:t> </a:t>
            </a:r>
            <a:endParaRPr lang="ru-RU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04250" cy="5043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    </a:t>
            </a:r>
            <a:r>
              <a:rPr lang="en-US" sz="2800" b="1"/>
              <a:t>RELAP                   ICARE/CATHARE</a:t>
            </a:r>
            <a:endParaRPr lang="ru-RU" sz="2800" b="1"/>
          </a:p>
        </p:txBody>
      </p:sp>
      <p:pic>
        <p:nvPicPr>
          <p:cNvPr id="535559" name="Picture 7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7"/>
          <a:stretch>
            <a:fillRect/>
          </a:stretch>
        </p:blipFill>
        <p:spPr bwMode="auto">
          <a:xfrm>
            <a:off x="287338" y="2205038"/>
            <a:ext cx="4211637" cy="3881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0" y="-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35560" name="Object 8"/>
          <p:cNvGraphicFramePr>
            <a:graphicFrameLocks noChangeAspect="1"/>
          </p:cNvGraphicFramePr>
          <p:nvPr/>
        </p:nvGraphicFramePr>
        <p:xfrm>
          <a:off x="4859338" y="1916113"/>
          <a:ext cx="34639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2" name="Рисунок" r:id="rId4" imgW="6505956" imgH="8935212" progId="Word.Picture.8">
                  <p:embed/>
                </p:oleObj>
              </mc:Choice>
              <mc:Fallback>
                <p:oleObj name="Рисунок" r:id="rId4" imgW="6505956" imgH="8935212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916113"/>
                        <a:ext cx="3463925" cy="4752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C1FA-62C9-4376-9452-865A565A1DD6}" type="slidenum">
              <a:rPr lang="ru-RU"/>
              <a:pPr/>
              <a:t>6</a:t>
            </a:fld>
            <a:endParaRPr lang="ru-RU"/>
          </a:p>
        </p:txBody>
      </p:sp>
      <p:sp>
        <p:nvSpPr>
          <p:cNvPr id="494622" name="Rectangle 30"/>
          <p:cNvSpPr>
            <a:spLocks noChangeArrowheads="1"/>
          </p:cNvSpPr>
          <p:nvPr/>
        </p:nvSpPr>
        <p:spPr bwMode="auto">
          <a:xfrm>
            <a:off x="5184775" y="2060575"/>
            <a:ext cx="2952750" cy="1979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494621" name="Picture 29" descr="Tcl_0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073275"/>
            <a:ext cx="298767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603" name="Picture 11" descr="c_Q_az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2384425"/>
            <a:ext cx="4038600" cy="2773363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935038" y="115888"/>
            <a:ext cx="7392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charset="0"/>
              </a:rPr>
              <a:t>Pre-test calculations 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Arial" charset="0"/>
              </a:rPr>
              <a:t>RATEG/SVECHA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and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PARAM-TG</a:t>
            </a:r>
            <a:endParaRPr lang="ru-RU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1042988" y="1700213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Total electrical power</a:t>
            </a:r>
            <a:endParaRPr lang="ru-RU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4464050" y="1412875"/>
            <a:ext cx="467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Cladding temperature of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second row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</a:t>
            </a:r>
          </a:p>
        </p:txBody>
      </p:sp>
      <p:sp>
        <p:nvSpPr>
          <p:cNvPr id="494624" name="Rectangle 32"/>
          <p:cNvSpPr>
            <a:spLocks noChangeArrowheads="1"/>
          </p:cNvSpPr>
          <p:nvPr/>
        </p:nvSpPr>
        <p:spPr bwMode="auto">
          <a:xfrm>
            <a:off x="5184775" y="4292600"/>
            <a:ext cx="2952750" cy="1979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494625" name="Picture 33" descr="Tcl_1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316413"/>
            <a:ext cx="29511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36BF-B858-431C-A0BF-974D64C4DFFF}" type="slidenum">
              <a:rPr lang="ru-RU"/>
              <a:pPr/>
              <a:t>7</a:t>
            </a:fld>
            <a:endParaRPr lang="ru-RU"/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Oxidation heat release and steam consumption</a:t>
            </a:r>
            <a:endParaRPr lang="ru-RU" sz="4000"/>
          </a:p>
        </p:txBody>
      </p:sp>
      <p:pic>
        <p:nvPicPr>
          <p:cNvPr id="497671" name="Picture 7" descr="c_Q_chem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51125"/>
            <a:ext cx="4038600" cy="2773363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7673" name="Picture 9" descr="c_Kvap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57475"/>
            <a:ext cx="4038600" cy="276225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CF75-E163-44C6-BCE1-16C3EE97DECE}" type="slidenum">
              <a:rPr lang="ru-RU"/>
              <a:pPr/>
              <a:t>8</a:t>
            </a:fld>
            <a:endParaRPr lang="ru-RU"/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1223963" y="558958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After pre-oxidation</a:t>
            </a:r>
            <a:r>
              <a:rPr lang="ru-RU"/>
              <a:t>                </a:t>
            </a:r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5472113" y="5624513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Before </a:t>
            </a:r>
            <a:r>
              <a:rPr lang="ru-RU"/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flooding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/>
              <a:t>              </a:t>
            </a:r>
          </a:p>
        </p:txBody>
      </p:sp>
      <p:sp>
        <p:nvSpPr>
          <p:cNvPr id="4986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r>
              <a:rPr lang="en-US" sz="4000"/>
              <a:t>Axial temperature profiles</a:t>
            </a:r>
            <a:endParaRPr lang="ru-RU" sz="4000"/>
          </a:p>
        </p:txBody>
      </p:sp>
      <p:pic>
        <p:nvPicPr>
          <p:cNvPr id="498696" name="Picture 8" descr="c_Tcl_ph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84425"/>
            <a:ext cx="4038600" cy="2697163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698" name="Picture 10" descr="c_Tcl_ph2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384425"/>
            <a:ext cx="4038600" cy="2697163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4942-8334-4B1D-9BF9-633BDB96BC55}" type="slidenum">
              <a:rPr lang="ru-RU"/>
              <a:pPr/>
              <a:t>9</a:t>
            </a:fld>
            <a:endParaRPr lang="ru-RU"/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1403350" y="584200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pre-oxidation</a:t>
            </a:r>
            <a:r>
              <a:rPr lang="ru-RU"/>
              <a:t> </a:t>
            </a:r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5867400" y="576897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Before </a:t>
            </a:r>
            <a:r>
              <a:rPr lang="ru-RU"/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flooding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/>
              <a:t>              </a:t>
            </a:r>
          </a:p>
        </p:txBody>
      </p:sp>
      <p:sp>
        <p:nvSpPr>
          <p:cNvPr id="4997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ZrO</a:t>
            </a:r>
            <a:r>
              <a:rPr lang="en-US" baseline="-25000"/>
              <a:t>2</a:t>
            </a:r>
            <a:r>
              <a:rPr lang="en-US"/>
              <a:t> axial profiles</a:t>
            </a:r>
            <a:endParaRPr lang="ru-RU"/>
          </a:p>
        </p:txBody>
      </p:sp>
      <p:pic>
        <p:nvPicPr>
          <p:cNvPr id="499724" name="Picture 12" descr="c_dH_ZrO2_ph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82875"/>
            <a:ext cx="4038600" cy="271145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727" name="Picture 15" descr="c_dH_ZrO2_ph1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82875"/>
            <a:ext cx="4038600" cy="271145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228</Words>
  <Application>Microsoft Office PowerPoint</Application>
  <PresentationFormat>Bildschirmpräsentation (4:3)</PresentationFormat>
  <Paragraphs>71</Paragraphs>
  <Slides>14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Times New Roman</vt:lpstr>
      <vt:lpstr>Tahoma</vt:lpstr>
      <vt:lpstr>Arial</vt:lpstr>
      <vt:lpstr>Wingdings</vt:lpstr>
      <vt:lpstr>Arbat</vt:lpstr>
      <vt:lpstr>Symbol</vt:lpstr>
      <vt:lpstr>Текстура</vt:lpstr>
      <vt:lpstr>Рисунок Microsoft Word</vt:lpstr>
      <vt:lpstr>PowerPoint-Präsentation</vt:lpstr>
      <vt:lpstr>PowerPoint-Präsentation</vt:lpstr>
      <vt:lpstr>PowerPoint-Präsentation</vt:lpstr>
      <vt:lpstr>Typical nodalizations </vt:lpstr>
      <vt:lpstr>Typical nodalizations </vt:lpstr>
      <vt:lpstr>PowerPoint-Präsentation</vt:lpstr>
      <vt:lpstr>Oxidation heat release and steam consumption</vt:lpstr>
      <vt:lpstr>Axial temperature profiles</vt:lpstr>
      <vt:lpstr>ZrO2 axial profiles</vt:lpstr>
      <vt:lpstr>Total hydrogen production</vt:lpstr>
      <vt:lpstr>Assessment of nodalization schemes  Modeling of start-and adjustment test 16.02.06</vt:lpstr>
      <vt:lpstr>Heat balance</vt:lpstr>
      <vt:lpstr>Coolant temperature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490</cp:revision>
  <cp:lastPrinted>2005-07-14T06:02:59Z</cp:lastPrinted>
  <dcterms:created xsi:type="dcterms:W3CDTF">2002-08-21T11:50:12Z</dcterms:created>
  <dcterms:modified xsi:type="dcterms:W3CDTF">2012-10-09T10:52:09Z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SF1 modeling</vt:lpwstr>
  </property>
</Properties>
</file>