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7" r:id="rId3"/>
    <p:sldId id="308" r:id="rId4"/>
    <p:sldId id="309" r:id="rId5"/>
    <p:sldId id="310" r:id="rId6"/>
    <p:sldId id="329" r:id="rId7"/>
    <p:sldId id="319" r:id="rId8"/>
    <p:sldId id="322" r:id="rId9"/>
    <p:sldId id="323" r:id="rId10"/>
    <p:sldId id="324" r:id="rId11"/>
    <p:sldId id="325" r:id="rId12"/>
    <p:sldId id="326" r:id="rId13"/>
    <p:sldId id="327" r:id="rId14"/>
    <p:sldId id="314" r:id="rId15"/>
    <p:sldId id="328" r:id="rId16"/>
    <p:sldId id="316" r:id="rId17"/>
  </p:sldIdLst>
  <p:sldSz cx="9144000" cy="6858000" type="screen4x3"/>
  <p:notesSz cx="6669088" cy="9926638"/>
  <p:custDataLst>
    <p:tags r:id="rId2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A"/>
    <a:srgbClr val="FF6600"/>
    <a:srgbClr val="DDDDDD"/>
    <a:srgbClr val="828282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261" autoAdjust="0"/>
    <p:restoredTop sz="95310" autoAdjust="0"/>
  </p:normalViewPr>
  <p:slideViewPr>
    <p:cSldViewPr snapToObjects="1">
      <p:cViewPr>
        <p:scale>
          <a:sx n="91" d="100"/>
          <a:sy n="91" d="100"/>
        </p:scale>
        <p:origin x="-1795" y="-5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1590" y="-11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4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1DB31F-9280-412B-9362-65DBA8FC51C9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08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r-FR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14875"/>
            <a:ext cx="4887912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823A434-6A6B-4FA9-B0CF-25330627A130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0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EEB32-0339-4887-9204-F482F0F247E1}" type="slidenum">
              <a:rPr lang="fr-FR"/>
              <a:pPr/>
              <a:t>1</a:t>
            </a:fld>
            <a:endParaRPr lang="fr-FR"/>
          </a:p>
        </p:txBody>
      </p:sp>
      <p:sp>
        <p:nvSpPr>
          <p:cNvPr id="13414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34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860925" y="773113"/>
            <a:ext cx="3984625" cy="1143000"/>
          </a:xfrm>
        </p:spPr>
        <p:txBody>
          <a:bodyPr/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843463" y="2370138"/>
            <a:ext cx="4002087" cy="1752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hlink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092" name="Picture 1044" descr="Image4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1045" descr="P:\MES DOCUMENTS\0. ILLUSTRATIONS\LOGOS\Logos EDF - juin 09\EDF_signature-EN_2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54700"/>
            <a:ext cx="16764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DDBC87-3D81-46C5-8EA3-8AA40AFF166F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8775" y="215900"/>
            <a:ext cx="2130425" cy="5784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738" y="215900"/>
            <a:ext cx="6243637" cy="5784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24B6C8-A212-44A0-BC1B-614B5CC85FC5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15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745C82-BDD5-4E8E-B4AE-6DEAEC283DCB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27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66231C-C847-4AB1-BEB8-742FEFF84356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21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474788"/>
            <a:ext cx="41259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0113" y="1474788"/>
            <a:ext cx="41275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A799AA-6B27-4976-A5A9-B516246FF757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25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C3F44C-0DDE-4C96-81EE-8E1662E9F7A2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79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373C82-A967-4DAD-BDC1-C4282CDAFF05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64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EB3225-5D47-4DBB-8500-4A4BC26F8953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4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3400C-1315-48A7-A47C-5E8C7ABE801C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4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83AE01-7122-4AA5-88F2-81CCE1851717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28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215900"/>
            <a:ext cx="852646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474788"/>
            <a:ext cx="84058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56550" y="6453188"/>
            <a:ext cx="2873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accent1"/>
                </a:solidFill>
              </a:defRPr>
            </a:lvl1pPr>
          </a:lstStyle>
          <a:p>
            <a:fld id="{12DBDC1C-1D75-4153-8C12-D24CDE53CD70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1035" name="Picture 11" descr="logo_ED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81750"/>
            <a:ext cx="5969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9pPr>
    </p:titleStyle>
    <p:bodyStyle>
      <a:lvl1pPr marL="223838" indent="-223838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406400" indent="-180975" algn="l" rtl="0" fontAlgn="base">
        <a:spcBef>
          <a:spcPct val="20000"/>
        </a:spcBef>
        <a:spcAft>
          <a:spcPct val="0"/>
        </a:spcAft>
        <a:buSzPct val="70000"/>
        <a:buBlip>
          <a:blip r:embed="rId15"/>
        </a:buBlip>
        <a:defRPr sz="1600">
          <a:solidFill>
            <a:schemeClr val="tx2"/>
          </a:solidFill>
          <a:latin typeface="+mn-lt"/>
        </a:defRPr>
      </a:lvl2pPr>
      <a:lvl3pPr marL="554038" indent="-146050" algn="l" rtl="0" fontAlgn="base">
        <a:spcBef>
          <a:spcPct val="20000"/>
        </a:spcBef>
        <a:spcAft>
          <a:spcPct val="0"/>
        </a:spcAft>
        <a:buSzPct val="70000"/>
        <a:buBlip>
          <a:blip r:embed="rId15"/>
        </a:buBlip>
        <a:defRPr sz="1300">
          <a:solidFill>
            <a:schemeClr val="tx2"/>
          </a:solidFill>
          <a:latin typeface="+mn-lt"/>
        </a:defRPr>
      </a:lvl3pPr>
      <a:lvl4pPr marL="736600" indent="-180975" algn="l" rtl="0" fontAlgn="base">
        <a:spcBef>
          <a:spcPct val="20000"/>
        </a:spcBef>
        <a:spcAft>
          <a:spcPct val="0"/>
        </a:spcAft>
        <a:buSzPct val="45000"/>
        <a:buBlip>
          <a:blip r:embed="rId16"/>
        </a:buBlip>
        <a:defRPr sz="1400">
          <a:solidFill>
            <a:srgbClr val="5A5A5A"/>
          </a:solidFill>
          <a:latin typeface="+mn-lt"/>
        </a:defRPr>
      </a:lvl4pPr>
      <a:lvl5pPr marL="8636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5pPr>
      <a:lvl6pPr marL="13208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6pPr>
      <a:lvl7pPr marL="17780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7pPr>
      <a:lvl8pPr marL="22352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8pPr>
      <a:lvl9pPr marL="26924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0925" y="981075"/>
            <a:ext cx="3984625" cy="1143000"/>
          </a:xfrm>
        </p:spPr>
        <p:txBody>
          <a:bodyPr/>
          <a:lstStyle/>
          <a:p>
            <a:r>
              <a:rPr lang="fr-FR" sz="3100">
                <a:solidFill>
                  <a:schemeClr val="tx1"/>
                </a:solidFill>
              </a:rPr>
              <a:t>PARAMETER-SF4 post-test calculation with MAAP4.07</a:t>
            </a:r>
            <a:endParaRPr lang="fr-FR" sz="270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91088" y="2276475"/>
            <a:ext cx="4002087" cy="3514725"/>
          </a:xfrm>
        </p:spPr>
        <p:txBody>
          <a:bodyPr/>
          <a:lstStyle/>
          <a:p>
            <a:endParaRPr lang="fr-FR"/>
          </a:p>
          <a:p>
            <a:pPr>
              <a:spcBef>
                <a:spcPct val="50000"/>
              </a:spcBef>
            </a:pPr>
            <a:r>
              <a:rPr lang="de-DE" sz="1400" b="1"/>
              <a:t>Emilie Beuzet</a:t>
            </a: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r>
              <a:rPr lang="fr-FR" sz="1400" b="1"/>
              <a:t>March 2010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AF4FCF7-20AC-4745-BC61-5265959298A2}" type="slidenum">
              <a:rPr lang="fr-FR"/>
              <a:pPr/>
              <a:t>10</a:t>
            </a:fld>
            <a:endParaRPr lang="fr-FR"/>
          </a:p>
        </p:txBody>
      </p:sp>
      <p:sp>
        <p:nvSpPr>
          <p:cNvPr id="186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900 mm high</a:t>
            </a:r>
          </a:p>
        </p:txBody>
      </p:sp>
      <p:sp>
        <p:nvSpPr>
          <p:cNvPr id="186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6373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8232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F246B2C-CB91-46AB-A49D-897FD8DF4CB5}" type="slidenum">
              <a:rPr lang="fr-FR"/>
              <a:pPr/>
              <a:t>11</a:t>
            </a:fld>
            <a:endParaRPr lang="fr-FR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1000 mm high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6125"/>
            <a:ext cx="78200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7648FBD-692F-4E3E-9AE3-3533F27AC0BE}" type="slidenum">
              <a:rPr lang="fr-FR"/>
              <a:pPr/>
              <a:t>12</a:t>
            </a:fld>
            <a:endParaRPr lang="fr-FR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1100 mm high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746125"/>
            <a:ext cx="78200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F31D056-498B-4C8B-8501-C256D8140FB7}" type="slidenum">
              <a:rPr lang="fr-FR"/>
              <a:pPr/>
              <a:t>13</a:t>
            </a:fld>
            <a:endParaRPr lang="fr-FR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Shroud temperatures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47713"/>
            <a:ext cx="7805737" cy="55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131172F-DDDA-4DBF-B23D-62238D5D7460}" type="slidenum">
              <a:rPr lang="fr-FR"/>
              <a:pPr/>
              <a:t>14</a:t>
            </a:fld>
            <a:endParaRPr lang="fr-FR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Hydrogen production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3375" y="5667375"/>
            <a:ext cx="8405813" cy="666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good prediction of the hydrogen production during pre-oxidation phase</a:t>
            </a:r>
          </a:p>
        </p:txBody>
      </p:sp>
      <p:graphicFrame>
        <p:nvGraphicFramePr>
          <p:cNvPr id="176134" name="Object 6"/>
          <p:cNvGraphicFramePr>
            <a:graphicFrameLocks noChangeAspect="1"/>
          </p:cNvGraphicFramePr>
          <p:nvPr/>
        </p:nvGraphicFramePr>
        <p:xfrm>
          <a:off x="333375" y="914400"/>
          <a:ext cx="8277225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36" name="Graphique" r:id="rId3" imgW="11792412" imgH="6686875" progId="Excel.Chart.8">
                  <p:embed/>
                </p:oleObj>
              </mc:Choice>
              <mc:Fallback>
                <p:oleObj name="Graphique" r:id="rId3" imgW="11792412" imgH="6686875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914400"/>
                        <a:ext cx="8277225" cy="469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92772503-B0A4-416C-A177-871DEC4BD64A}" type="slidenum">
              <a:rPr lang="fr-FR"/>
              <a:pPr/>
              <a:t>15</a:t>
            </a:fld>
            <a:endParaRPr lang="fr-FR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O</a:t>
            </a:r>
            <a:r>
              <a:rPr lang="fr-FR" baseline="-25000"/>
              <a:t>2</a:t>
            </a:r>
            <a:r>
              <a:rPr lang="fr-FR"/>
              <a:t> flow rates during air ingress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867400"/>
            <a:ext cx="8405813" cy="685800"/>
          </a:xfrm>
        </p:spPr>
        <p:txBody>
          <a:bodyPr/>
          <a:lstStyle/>
          <a:p>
            <a:r>
              <a:rPr lang="fr-FR"/>
              <a:t>Modelling does not predict O</a:t>
            </a:r>
            <a:r>
              <a:rPr lang="fr-FR" baseline="-25000"/>
              <a:t>2</a:t>
            </a:r>
            <a:r>
              <a:rPr lang="fr-FR"/>
              <a:t> starvation during air ingress</a:t>
            </a:r>
          </a:p>
        </p:txBody>
      </p:sp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200025" y="838200"/>
          <a:ext cx="8637588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0" name="Graphique" r:id="rId3" imgW="11792412" imgH="6686875" progId="Excel.Chart.8">
                  <p:embed/>
                </p:oleObj>
              </mc:Choice>
              <mc:Fallback>
                <p:oleObj name="Graphique" r:id="rId3" imgW="11792412" imgH="6686875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838200"/>
                        <a:ext cx="8637588" cy="489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6BB129-703B-43CE-9034-A06B762BC9C0}" type="slidenum">
              <a:rPr lang="fr-FR"/>
              <a:pPr/>
              <a:t>16</a:t>
            </a:fld>
            <a:endParaRPr lang="fr-FR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First conclusions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0600"/>
            <a:ext cx="8405813" cy="5010150"/>
          </a:xfrm>
        </p:spPr>
        <p:txBody>
          <a:bodyPr/>
          <a:lstStyle/>
          <a:p>
            <a:r>
              <a:rPr lang="fr-FR"/>
              <a:t>Thermal behaviour : </a:t>
            </a:r>
          </a:p>
          <a:p>
            <a:pPr>
              <a:buFontTx/>
              <a:buNone/>
            </a:pPr>
            <a:r>
              <a:rPr lang="fr-FR"/>
              <a:t>	- bigger difference for 3rd rod = impact of the 12 external rods ?</a:t>
            </a:r>
          </a:p>
          <a:p>
            <a:pPr>
              <a:buFontTx/>
              <a:buNone/>
            </a:pPr>
            <a:r>
              <a:rPr lang="fr-FR"/>
              <a:t>	- better precision in the 2nd rod </a:t>
            </a:r>
          </a:p>
          <a:p>
            <a:pPr>
              <a:buFontTx/>
              <a:buNone/>
            </a:pPr>
            <a:endParaRPr lang="fr-FR"/>
          </a:p>
          <a:p>
            <a:r>
              <a:rPr lang="fr-FR"/>
              <a:t>Hydrogen production :</a:t>
            </a:r>
          </a:p>
          <a:p>
            <a:pPr>
              <a:buFontTx/>
              <a:buNone/>
            </a:pPr>
            <a:r>
              <a:rPr lang="fr-FR"/>
              <a:t>	- good prediction during pre-oxidation phase</a:t>
            </a:r>
          </a:p>
          <a:p>
            <a:pPr>
              <a:buFontTx/>
              <a:buNone/>
            </a:pPr>
            <a:r>
              <a:rPr lang="fr-FR"/>
              <a:t>	- simulation does not cover reflood yet</a:t>
            </a:r>
          </a:p>
          <a:p>
            <a:pPr>
              <a:buFontTx/>
              <a:buNone/>
            </a:pPr>
            <a:endParaRPr lang="fr-FR"/>
          </a:p>
          <a:p>
            <a:r>
              <a:rPr lang="fr-FR"/>
              <a:t>Modelling does not predict O</a:t>
            </a:r>
            <a:r>
              <a:rPr lang="fr-FR" baseline="-25000"/>
              <a:t>2</a:t>
            </a:r>
            <a:r>
              <a:rPr lang="fr-FR"/>
              <a:t> starvation (which is probably not correct)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DEB4345-8BF4-4B88-9AD2-5DD3093ACACF}" type="slidenum">
              <a:rPr lang="fr-FR"/>
              <a:pPr/>
              <a:t>2</a:t>
            </a:fld>
            <a:endParaRPr lang="fr-FR"/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3276600" y="773113"/>
            <a:ext cx="3984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fr-FR" sz="2700">
                <a:solidFill>
                  <a:schemeClr val="hlink"/>
                </a:solidFill>
              </a:rPr>
              <a:t>Sommaire</a:t>
            </a:r>
            <a:endParaRPr lang="fr-FR" sz="3500">
              <a:solidFill>
                <a:schemeClr val="accent1"/>
              </a:solidFill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3276600" y="1905000"/>
            <a:ext cx="55689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1. PARAMETER-SF4 test section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2. Specification of PARAMETER-SF4 test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3. Model parameters used in MAAP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4. First results of PARAMETER-SF4 post-test calculation 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Temperatures at different elevations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Hydrogen production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O</a:t>
            </a:r>
            <a:r>
              <a:rPr lang="fr-FR" sz="1600" baseline="-25000">
                <a:solidFill>
                  <a:schemeClr val="tx2"/>
                </a:solidFill>
                <a:sym typeface="Wingdings" pitchFamily="2" charset="2"/>
              </a:rPr>
              <a:t>2 </a:t>
            </a: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flow rates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5. First conclusions</a:t>
            </a:r>
          </a:p>
          <a:p>
            <a:pPr>
              <a:lnSpc>
                <a:spcPct val="170000"/>
              </a:lnSpc>
              <a:buSzPct val="115000"/>
            </a:pPr>
            <a:endParaRPr lang="fr-FR" sz="1600">
              <a:solidFill>
                <a:schemeClr val="tx2"/>
              </a:solidFill>
            </a:endParaRPr>
          </a:p>
        </p:txBody>
      </p:sp>
      <p:pic>
        <p:nvPicPr>
          <p:cNvPr id="168964" name="Picture 4" descr="P:\MES DOCUMENTS\0. ILLUSTRATIONS\PowerPoint\illustr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062288" cy="61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AE9EFBB-AAF7-4AE9-BA09-E8B86991332F}" type="slidenum">
              <a:rPr lang="fr-FR"/>
              <a:pPr/>
              <a:t>3</a:t>
            </a:fld>
            <a:endParaRPr lang="fr-FR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PARAMETER-SF4 test section</a:t>
            </a:r>
          </a:p>
        </p:txBody>
      </p:sp>
      <p:pic>
        <p:nvPicPr>
          <p:cNvPr id="169989" name="Picture 5" descr="F:\test_section_sf3.pn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85800"/>
            <a:ext cx="2760663" cy="5761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90" name="Picture 6" descr="F:\cross_section_s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44613"/>
            <a:ext cx="5499100" cy="432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3856038" y="5802313"/>
            <a:ext cx="4770437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bg2"/>
                </a:solidFill>
              </a:rPr>
              <a:t>     </a:t>
            </a:r>
            <a:r>
              <a:rPr lang="fr-FR" sz="2000">
                <a:solidFill>
                  <a:schemeClr val="accent2"/>
                </a:solidFill>
              </a:rPr>
              <a:t>PARAMETER cross section</a:t>
            </a: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</a:rPr>
              <a:t>PARAMETER test facility</a:t>
            </a:r>
          </a:p>
        </p:txBody>
      </p:sp>
      <p:sp>
        <p:nvSpPr>
          <p:cNvPr id="169992" name="AutoShape 8"/>
          <p:cNvSpPr>
            <a:spLocks noChangeArrowheads="1"/>
          </p:cNvSpPr>
          <p:nvPr/>
        </p:nvSpPr>
        <p:spPr bwMode="auto">
          <a:xfrm>
            <a:off x="4078288" y="5367338"/>
            <a:ext cx="176212" cy="596900"/>
          </a:xfrm>
          <a:prstGeom prst="upArrow">
            <a:avLst>
              <a:gd name="adj1" fmla="val 50000"/>
              <a:gd name="adj2" fmla="val 8468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>
            <a:off x="2895600" y="6237288"/>
            <a:ext cx="866775" cy="209550"/>
          </a:xfrm>
          <a:prstGeom prst="leftArrow">
            <a:avLst>
              <a:gd name="adj1" fmla="val 50000"/>
              <a:gd name="adj2" fmla="val 103409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195E70-9F67-4C08-85DD-8821BA727FDC}" type="slidenum">
              <a:rPr lang="fr-FR"/>
              <a:pPr/>
              <a:t>4</a:t>
            </a:fld>
            <a:endParaRPr lang="fr-FR"/>
          </a:p>
        </p:txBody>
      </p:sp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Specification of PARAMETER-SF4 test</a:t>
            </a:r>
          </a:p>
        </p:txBody>
      </p:sp>
      <p:sp>
        <p:nvSpPr>
          <p:cNvPr id="171014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431800" y="1066800"/>
            <a:ext cx="8405813" cy="5257800"/>
          </a:xfrm>
          <a:noFill/>
          <a:ln/>
        </p:spPr>
        <p:txBody>
          <a:bodyPr/>
          <a:lstStyle/>
          <a:p>
            <a:r>
              <a:rPr lang="en-GB" sz="2000">
                <a:cs typeface="Times New Roman" charset="0"/>
              </a:rPr>
              <a:t>Post-test calculation for PARAMETER SF4 has been carried out with a </a:t>
            </a:r>
            <a:r>
              <a:rPr lang="en-GB" sz="2000" b="1">
                <a:cs typeface="Times New Roman" charset="0"/>
              </a:rPr>
              <a:t>local version of MAAP4.07</a:t>
            </a:r>
            <a:r>
              <a:rPr lang="en-GB" sz="2000">
                <a:cs typeface="Times New Roman" charset="0"/>
              </a:rPr>
              <a:t>, containing extensions developed by EDF, specifically :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</a:t>
            </a:r>
            <a:r>
              <a:rPr lang="en-GB" sz="2000" b="1">
                <a:cs typeface="Times New Roman" charset="0"/>
              </a:rPr>
              <a:t>Zr oxidation by air</a:t>
            </a:r>
            <a:r>
              <a:rPr lang="en-GB" sz="2000">
                <a:cs typeface="Times New Roman" charset="0"/>
              </a:rPr>
              <a:t>,                                    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introduction of </a:t>
            </a:r>
            <a:r>
              <a:rPr lang="en-GB" sz="2000" b="1">
                <a:cs typeface="Times New Roman" charset="0"/>
              </a:rPr>
              <a:t>material properties</a:t>
            </a:r>
            <a:r>
              <a:rPr lang="en-GB" sz="2000">
                <a:cs typeface="Times New Roman" charset="0"/>
              </a:rPr>
              <a:t> of the heater element materials (tantalum, molybdenum and brass) used in PARAMETER.</a:t>
            </a:r>
          </a:p>
          <a:p>
            <a:pPr>
              <a:buFontTx/>
              <a:buNone/>
            </a:pPr>
            <a:endParaRPr lang="en-GB" sz="2000">
              <a:cs typeface="Times New Roman" charset="0"/>
            </a:endParaRPr>
          </a:p>
          <a:p>
            <a:r>
              <a:rPr lang="en-GB" sz="2000">
                <a:cs typeface="Times New Roman" charset="0"/>
              </a:rPr>
              <a:t>The simulation covers :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establishment of a stable pre-oxidation plateau,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power reduction,                                                 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air ingress phase,                                                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bottom reflood. </a:t>
            </a:r>
            <a:endParaRPr lang="fr-FR" sz="2000">
              <a:cs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0D5561F-0725-4B74-936E-9B91E7E7DDE4}" type="slidenum">
              <a:rPr lang="fr-FR"/>
              <a:pPr/>
              <a:t>5</a:t>
            </a:fld>
            <a:endParaRPr lang="fr-FR"/>
          </a:p>
        </p:txBody>
      </p:sp>
      <p:graphicFrame>
        <p:nvGraphicFramePr>
          <p:cNvPr id="172078" name="Object 46"/>
          <p:cNvGraphicFramePr>
            <a:graphicFrameLocks noChangeAspect="1"/>
          </p:cNvGraphicFramePr>
          <p:nvPr/>
        </p:nvGraphicFramePr>
        <p:xfrm>
          <a:off x="0" y="685800"/>
          <a:ext cx="888523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1" name="Graphique" r:id="rId3" imgW="11306689" imgH="6306013" progId="Excel.Chart.8">
                  <p:embed/>
                </p:oleObj>
              </mc:Choice>
              <mc:Fallback>
                <p:oleObj name="Graphique" r:id="rId3" imgW="11306689" imgH="6306013" progId="Excel.Chart.8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8885238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Specification of PARAMETER-SF4 test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>
            <a:off x="7712075" y="5330825"/>
            <a:ext cx="4191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>
            <a:off x="1298575" y="5330825"/>
            <a:ext cx="638968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>
            <a:off x="681038" y="5040313"/>
            <a:ext cx="7875587" cy="11112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>
            <a:off x="1276350" y="5353050"/>
            <a:ext cx="0" cy="296863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3" name="Line 31"/>
          <p:cNvSpPr>
            <a:spLocks noChangeShapeType="1"/>
          </p:cNvSpPr>
          <p:nvPr/>
        </p:nvSpPr>
        <p:spPr bwMode="auto">
          <a:xfrm>
            <a:off x="7673975" y="5384800"/>
            <a:ext cx="0" cy="296863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4" name="Line 32"/>
          <p:cNvSpPr>
            <a:spLocks noChangeShapeType="1"/>
          </p:cNvSpPr>
          <p:nvPr/>
        </p:nvSpPr>
        <p:spPr bwMode="auto">
          <a:xfrm>
            <a:off x="8137525" y="5407025"/>
            <a:ext cx="0" cy="296863"/>
          </a:xfrm>
          <a:prstGeom prst="line">
            <a:avLst/>
          </a:prstGeom>
          <a:noFill/>
          <a:ln w="38100">
            <a:solidFill>
              <a:srgbClr val="00CC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5" name="Text Box 33"/>
          <p:cNvSpPr txBox="1">
            <a:spLocks noChangeArrowheads="1"/>
          </p:cNvSpPr>
          <p:nvPr>
            <p:ph type="body" idx="1"/>
          </p:nvPr>
        </p:nvSpPr>
        <p:spPr>
          <a:xfrm>
            <a:off x="263525" y="1016000"/>
            <a:ext cx="8324850" cy="50974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 b="1">
              <a:solidFill>
                <a:srgbClr val="333399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sz="1800" b="1">
                <a:solidFill>
                  <a:srgbClr val="333399"/>
                </a:solidFill>
              </a:rPr>
              <a:t>Argon 2g/s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sz="2000" b="1">
                <a:solidFill>
                  <a:srgbClr val="00CCFF"/>
                </a:solidFill>
              </a:rPr>
              <a:t>                                                                                          </a:t>
            </a:r>
            <a:r>
              <a:rPr lang="fr-FR" sz="1800" b="1">
                <a:solidFill>
                  <a:srgbClr val="00CCFF"/>
                </a:solidFill>
              </a:rPr>
              <a:t>Air 0.5g/s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sz="1800" b="1">
                <a:solidFill>
                  <a:srgbClr val="008000"/>
                </a:solidFill>
              </a:rPr>
              <a:t>Steam 3.5g/s</a:t>
            </a:r>
          </a:p>
        </p:txBody>
      </p:sp>
      <p:sp>
        <p:nvSpPr>
          <p:cNvPr id="172066" name="Text Box 34"/>
          <p:cNvSpPr txBox="1">
            <a:spLocks noChangeArrowheads="1"/>
          </p:cNvSpPr>
          <p:nvPr/>
        </p:nvSpPr>
        <p:spPr bwMode="auto">
          <a:xfrm>
            <a:off x="939800" y="5451475"/>
            <a:ext cx="574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/>
            <a:endParaRPr lang="de-DE" sz="2000" b="0">
              <a:solidFill>
                <a:schemeClr val="bg2"/>
              </a:solidFill>
            </a:endParaRPr>
          </a:p>
        </p:txBody>
      </p:sp>
      <p:sp>
        <p:nvSpPr>
          <p:cNvPr id="172070" name="Text Box 38"/>
          <p:cNvSpPr txBox="1">
            <a:spLocks noChangeArrowheads="1"/>
          </p:cNvSpPr>
          <p:nvPr/>
        </p:nvSpPr>
        <p:spPr bwMode="auto">
          <a:xfrm>
            <a:off x="1073150" y="3802063"/>
            <a:ext cx="881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~770 K</a:t>
            </a:r>
          </a:p>
        </p:txBody>
      </p:sp>
      <p:sp>
        <p:nvSpPr>
          <p:cNvPr id="172071" name="Text Box 39"/>
          <p:cNvSpPr txBox="1">
            <a:spLocks noChangeArrowheads="1"/>
          </p:cNvSpPr>
          <p:nvPr/>
        </p:nvSpPr>
        <p:spPr bwMode="auto">
          <a:xfrm>
            <a:off x="4924425" y="2109788"/>
            <a:ext cx="116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~1470 K</a:t>
            </a:r>
          </a:p>
        </p:txBody>
      </p:sp>
      <p:sp>
        <p:nvSpPr>
          <p:cNvPr id="172072" name="Text Box 40"/>
          <p:cNvSpPr txBox="1">
            <a:spLocks noChangeArrowheads="1"/>
          </p:cNvSpPr>
          <p:nvPr/>
        </p:nvSpPr>
        <p:spPr bwMode="auto">
          <a:xfrm>
            <a:off x="6969125" y="930275"/>
            <a:ext cx="116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~2020 K</a:t>
            </a:r>
          </a:p>
        </p:txBody>
      </p:sp>
      <p:sp>
        <p:nvSpPr>
          <p:cNvPr id="172074" name="Text Box 42"/>
          <p:cNvSpPr txBox="1">
            <a:spLocks noChangeArrowheads="1"/>
          </p:cNvSpPr>
          <p:nvPr/>
        </p:nvSpPr>
        <p:spPr bwMode="auto">
          <a:xfrm>
            <a:off x="6600825" y="4276725"/>
            <a:ext cx="21034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chemeClr val="tx2"/>
                </a:solidFill>
              </a:rPr>
              <a:t>Bottom reflood 80g/s</a:t>
            </a:r>
          </a:p>
        </p:txBody>
      </p:sp>
      <p:sp>
        <p:nvSpPr>
          <p:cNvPr id="172075" name="AutoShape 43"/>
          <p:cNvSpPr>
            <a:spLocks noChangeArrowheads="1"/>
          </p:cNvSpPr>
          <p:nvPr/>
        </p:nvSpPr>
        <p:spPr bwMode="auto">
          <a:xfrm>
            <a:off x="8648700" y="1144588"/>
            <a:ext cx="230188" cy="3690937"/>
          </a:xfrm>
          <a:prstGeom prst="curvedLeftArrow">
            <a:avLst>
              <a:gd name="adj1" fmla="val 77277"/>
              <a:gd name="adj2" fmla="val 397966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7" name="Text Box 35"/>
          <p:cNvSpPr txBox="1">
            <a:spLocks noChangeArrowheads="1"/>
          </p:cNvSpPr>
          <p:nvPr/>
        </p:nvSpPr>
        <p:spPr bwMode="auto">
          <a:xfrm>
            <a:off x="868363" y="5649913"/>
            <a:ext cx="815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003399"/>
                </a:solidFill>
              </a:rPr>
              <a:t>1500 s</a:t>
            </a:r>
          </a:p>
        </p:txBody>
      </p:sp>
      <p:sp>
        <p:nvSpPr>
          <p:cNvPr id="172068" name="Text Box 36"/>
          <p:cNvSpPr txBox="1">
            <a:spLocks noChangeArrowheads="1"/>
          </p:cNvSpPr>
          <p:nvPr/>
        </p:nvSpPr>
        <p:spPr bwMode="auto">
          <a:xfrm>
            <a:off x="6858000" y="5667375"/>
            <a:ext cx="815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003399"/>
                </a:solidFill>
              </a:rPr>
              <a:t>16000 s</a:t>
            </a:r>
          </a:p>
        </p:txBody>
      </p:sp>
      <p:sp>
        <p:nvSpPr>
          <p:cNvPr id="172080" name="Text Box 48"/>
          <p:cNvSpPr txBox="1">
            <a:spLocks noChangeArrowheads="1"/>
          </p:cNvSpPr>
          <p:nvPr/>
        </p:nvSpPr>
        <p:spPr bwMode="auto">
          <a:xfrm>
            <a:off x="6969125" y="3165475"/>
            <a:ext cx="116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~1170 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B848B2B-4159-47D3-8D4F-93721847E2EC}" type="slidenum">
              <a:rPr lang="fr-FR"/>
              <a:pPr/>
              <a:t>6</a:t>
            </a:fld>
            <a:endParaRPr lang="fr-FR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Model parameters used in MAAP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14400"/>
            <a:ext cx="8405813" cy="5410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Steam pre-oxidation  = </a:t>
            </a:r>
            <a:r>
              <a:rPr lang="fr-FR" sz="2000" b="1">
                <a:sym typeface="Wingdings" pitchFamily="2" charset="2"/>
              </a:rPr>
              <a:t>Cathcart + Urbanic </a:t>
            </a:r>
            <a:r>
              <a:rPr lang="fr-FR" sz="2000">
                <a:sym typeface="Wingdings" pitchFamily="2" charset="2"/>
              </a:rPr>
              <a:t>correlation</a:t>
            </a:r>
          </a:p>
          <a:p>
            <a:pPr>
              <a:lnSpc>
                <a:spcPct val="80000"/>
              </a:lnSpc>
            </a:pPr>
            <a:endParaRPr lang="fr-FR" sz="20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Air oxidation = </a:t>
            </a:r>
            <a:r>
              <a:rPr lang="fr-FR" sz="2000" b="1">
                <a:sym typeface="Wingdings" pitchFamily="2" charset="2"/>
              </a:rPr>
              <a:t>NUREG </a:t>
            </a:r>
            <a:r>
              <a:rPr lang="fr-FR" sz="2000">
                <a:sym typeface="Wingdings" pitchFamily="2" charset="2"/>
              </a:rPr>
              <a:t>correlation </a:t>
            </a:r>
          </a:p>
          <a:p>
            <a:pPr>
              <a:lnSpc>
                <a:spcPct val="80000"/>
              </a:lnSpc>
            </a:pPr>
            <a:endParaRPr lang="fr-FR" sz="2000" b="1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External resistance : </a:t>
            </a:r>
            <a:r>
              <a:rPr lang="fr-FR" sz="2000" b="1">
                <a:sym typeface="Wingdings" pitchFamily="2" charset="2"/>
              </a:rPr>
              <a:t>4.5m</a:t>
            </a:r>
            <a:r>
              <a:rPr lang="fr-FR" sz="2000" b="1"/>
              <a:t>Ω / rod</a:t>
            </a:r>
          </a:p>
          <a:p>
            <a:pPr>
              <a:lnSpc>
                <a:spcPct val="80000"/>
              </a:lnSpc>
            </a:pPr>
            <a:endParaRPr lang="fr-FR" sz="2000" b="1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Distribution in :                                                                                                     	- </a:t>
            </a:r>
            <a:r>
              <a:rPr lang="fr-FR" sz="2000" b="1">
                <a:sym typeface="Wingdings" pitchFamily="2" charset="2"/>
              </a:rPr>
              <a:t>3 rows</a:t>
            </a:r>
            <a:r>
              <a:rPr lang="fr-FR" sz="2000">
                <a:sym typeface="Wingdings" pitchFamily="2" charset="2"/>
              </a:rPr>
              <a:t> : 1 unheated  rod / 6 rods / 12 rods + 12 ‘little’ rods ,                  	- </a:t>
            </a:r>
            <a:r>
              <a:rPr lang="fr-FR" sz="2000" b="1">
                <a:sym typeface="Wingdings" pitchFamily="2" charset="2"/>
              </a:rPr>
              <a:t>58 axial meshes</a:t>
            </a:r>
            <a:r>
              <a:rPr lang="fr-FR" sz="2000">
                <a:sym typeface="Wingdings" pitchFamily="2" charset="2"/>
              </a:rPr>
              <a:t> : 5 for the lower plenum, 48 for the core and 5 for the upper plenum.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>
                <a:sym typeface="Wingdings" pitchFamily="2" charset="2"/>
              </a:rPr>
              <a:t>		</a:t>
            </a:r>
            <a:endParaRPr lang="en-GB" sz="2000">
              <a:cs typeface="Times New Roman" charset="0"/>
            </a:endParaRPr>
          </a:p>
        </p:txBody>
      </p:sp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1524000" y="3659188"/>
            <a:ext cx="6026150" cy="3198812"/>
            <a:chOff x="1176" y="2263"/>
            <a:chExt cx="3796" cy="2015"/>
          </a:xfrm>
        </p:grpSpPr>
        <p:grpSp>
          <p:nvGrpSpPr>
            <p:cNvPr id="192517" name="Group 5"/>
            <p:cNvGrpSpPr>
              <a:grpSpLocks/>
            </p:cNvGrpSpPr>
            <p:nvPr/>
          </p:nvGrpSpPr>
          <p:grpSpPr bwMode="auto">
            <a:xfrm>
              <a:off x="1176" y="2398"/>
              <a:ext cx="2018" cy="1585"/>
              <a:chOff x="1821" y="2543"/>
              <a:chExt cx="2018" cy="1585"/>
            </a:xfrm>
          </p:grpSpPr>
          <p:pic>
            <p:nvPicPr>
              <p:cNvPr id="192518" name="Picture 6" descr="F:\cross_section_sf3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1" y="2543"/>
                <a:ext cx="2018" cy="158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2519" name="Oval 7"/>
              <p:cNvSpPr>
                <a:spLocks noChangeArrowheads="1"/>
              </p:cNvSpPr>
              <p:nvPr/>
            </p:nvSpPr>
            <p:spPr bwMode="auto">
              <a:xfrm>
                <a:off x="2727" y="3317"/>
                <a:ext cx="160" cy="16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8000" tIns="18000" rIns="18000" bIns="180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2520" name="Oval 8"/>
              <p:cNvSpPr>
                <a:spLocks noChangeArrowheads="1"/>
              </p:cNvSpPr>
              <p:nvPr/>
            </p:nvSpPr>
            <p:spPr bwMode="auto">
              <a:xfrm>
                <a:off x="2607" y="3205"/>
                <a:ext cx="383" cy="38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8000" rIns="18000" bIns="18000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92521" name="Group 9"/>
            <p:cNvGrpSpPr>
              <a:grpSpLocks/>
            </p:cNvGrpSpPr>
            <p:nvPr/>
          </p:nvGrpSpPr>
          <p:grpSpPr bwMode="auto">
            <a:xfrm>
              <a:off x="3306" y="2263"/>
              <a:ext cx="1666" cy="1861"/>
              <a:chOff x="3292" y="2303"/>
              <a:chExt cx="1666" cy="1861"/>
            </a:xfrm>
          </p:grpSpPr>
          <p:sp>
            <p:nvSpPr>
              <p:cNvPr id="192522" name="Rectangle 10"/>
              <p:cNvSpPr>
                <a:spLocks noChangeArrowheads="1"/>
              </p:cNvSpPr>
              <p:nvPr/>
            </p:nvSpPr>
            <p:spPr bwMode="auto">
              <a:xfrm>
                <a:off x="3292" y="4097"/>
                <a:ext cx="14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fr-FR" sz="700" b="0">
                    <a:solidFill>
                      <a:srgbClr val="000000"/>
                    </a:solidFill>
                    <a:latin typeface="Times New Roman" charset="0"/>
                  </a:rPr>
                  <a:t> </a:t>
                </a:r>
                <a:endParaRPr lang="fr-FR" sz="2000" b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92523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5" y="2303"/>
                <a:ext cx="503" cy="1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2524" name="AutoShape 12"/>
              <p:cNvSpPr>
                <a:spLocks/>
              </p:cNvSpPr>
              <p:nvPr/>
            </p:nvSpPr>
            <p:spPr bwMode="auto">
              <a:xfrm>
                <a:off x="3948" y="2322"/>
                <a:ext cx="134" cy="1724"/>
              </a:xfrm>
              <a:prstGeom prst="rightBrace">
                <a:avLst>
                  <a:gd name="adj1" fmla="val 107214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2525" name="Text Box 13"/>
              <p:cNvSpPr txBox="1">
                <a:spLocks noChangeArrowheads="1"/>
              </p:cNvSpPr>
              <p:nvPr/>
            </p:nvSpPr>
            <p:spPr bwMode="auto">
              <a:xfrm>
                <a:off x="4149" y="3090"/>
                <a:ext cx="80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b="0">
                    <a:latin typeface="Times New Roman" charset="0"/>
                  </a:rPr>
                  <a:t>58 meshes</a:t>
                </a:r>
              </a:p>
            </p:txBody>
          </p:sp>
          <p:sp>
            <p:nvSpPr>
              <p:cNvPr id="192526" name="AutoShape 14"/>
              <p:cNvSpPr>
                <a:spLocks/>
              </p:cNvSpPr>
              <p:nvPr/>
            </p:nvSpPr>
            <p:spPr bwMode="auto">
              <a:xfrm rot="5400000">
                <a:off x="3566" y="3856"/>
                <a:ext cx="61" cy="503"/>
              </a:xfrm>
              <a:prstGeom prst="rightBrace">
                <a:avLst>
                  <a:gd name="adj1" fmla="val 68716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92527" name="Text Box 15"/>
            <p:cNvSpPr txBox="1">
              <a:spLocks noChangeArrowheads="1"/>
            </p:cNvSpPr>
            <p:nvPr/>
          </p:nvSpPr>
          <p:spPr bwMode="auto">
            <a:xfrm>
              <a:off x="3362" y="4047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latin typeface="Times New Roman" charset="0"/>
                </a:rPr>
                <a:t>3 rows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9AC31FE6-C913-4D6C-9E1C-0784BDED358C}" type="slidenum">
              <a:rPr lang="fr-FR"/>
              <a:pPr/>
              <a:t>7</a:t>
            </a:fld>
            <a:endParaRPr lang="fr-FR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500 mm high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46125"/>
            <a:ext cx="782796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F8D817D-D189-4356-9A66-4C238E57E7B6}" type="slidenum">
              <a:rPr lang="fr-FR"/>
              <a:pPr/>
              <a:t>8</a:t>
            </a:fld>
            <a:endParaRPr lang="fr-FR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700 mm high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4538"/>
            <a:ext cx="7816850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B287FC2-EBA9-48A2-9EA2-4D76C2C0B919}" type="slidenum">
              <a:rPr lang="fr-FR"/>
              <a:pPr/>
              <a:t>9</a:t>
            </a:fld>
            <a:endParaRPr lang="fr-FR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800 mm high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4538"/>
            <a:ext cx="7848600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fec8622-0eb8-40fc-b3eb-de698a514efe"/>
</p:tagLst>
</file>

<file path=ppt/theme/theme1.xml><?xml version="1.0" encoding="utf-8"?>
<a:theme xmlns:a="http://schemas.openxmlformats.org/drawingml/2006/main" name="PPT1">
  <a:themeElements>
    <a:clrScheme name="PPT1 1">
      <a:dk1>
        <a:srgbClr val="005BBB"/>
      </a:dk1>
      <a:lt1>
        <a:srgbClr val="FFFFFF"/>
      </a:lt1>
      <a:dk2>
        <a:srgbClr val="000000"/>
      </a:dk2>
      <a:lt2>
        <a:srgbClr val="FE5815"/>
      </a:lt2>
      <a:accent1>
        <a:srgbClr val="005BBB"/>
      </a:accent1>
      <a:accent2>
        <a:srgbClr val="3C9BD5"/>
      </a:accent2>
      <a:accent3>
        <a:srgbClr val="FFFFFF"/>
      </a:accent3>
      <a:accent4>
        <a:srgbClr val="004C9F"/>
      </a:accent4>
      <a:accent5>
        <a:srgbClr val="AAB5DA"/>
      </a:accent5>
      <a:accent6>
        <a:srgbClr val="358CC1"/>
      </a:accent6>
      <a:hlink>
        <a:srgbClr val="F7922A"/>
      </a:hlink>
      <a:folHlink>
        <a:srgbClr val="9CDBF8"/>
      </a:folHlink>
    </a:clrScheme>
    <a:fontScheme name="PPT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1 1">
        <a:dk1>
          <a:srgbClr val="005BBB"/>
        </a:dk1>
        <a:lt1>
          <a:srgbClr val="FFFFFF"/>
        </a:lt1>
        <a:dk2>
          <a:srgbClr val="000000"/>
        </a:dk2>
        <a:lt2>
          <a:srgbClr val="FE5815"/>
        </a:lt2>
        <a:accent1>
          <a:srgbClr val="005BBB"/>
        </a:accent1>
        <a:accent2>
          <a:srgbClr val="3C9BD5"/>
        </a:accent2>
        <a:accent3>
          <a:srgbClr val="FFFFFF"/>
        </a:accent3>
        <a:accent4>
          <a:srgbClr val="004C9F"/>
        </a:accent4>
        <a:accent5>
          <a:srgbClr val="AAB5DA"/>
        </a:accent5>
        <a:accent6>
          <a:srgbClr val="358CC1"/>
        </a:accent6>
        <a:hlink>
          <a:srgbClr val="F7922A"/>
        </a:hlink>
        <a:folHlink>
          <a:srgbClr val="9CDB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</Template>
  <TotalTime>4864</TotalTime>
  <Words>220</Words>
  <Application>Microsoft Office PowerPoint</Application>
  <PresentationFormat>Bildschirmpräsentation (4:3)</PresentationFormat>
  <Paragraphs>107</Paragraphs>
  <Slides>16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Wingdings</vt:lpstr>
      <vt:lpstr>Times New Roman</vt:lpstr>
      <vt:lpstr>PPT1</vt:lpstr>
      <vt:lpstr>Graphique Microsoft Excel</vt:lpstr>
      <vt:lpstr>PARAMETER-SF4 post-test calculation with MAAP4.07</vt:lpstr>
      <vt:lpstr>PowerPoint-Präsentation</vt:lpstr>
      <vt:lpstr>PARAMETER-SF4 test section</vt:lpstr>
      <vt:lpstr>Specification of PARAMETER-SF4 test</vt:lpstr>
      <vt:lpstr>Specification of PARAMETER-SF4 test</vt:lpstr>
      <vt:lpstr>Model parameters used in MAAP</vt:lpstr>
      <vt:lpstr>Cladding temperatures at 500 mm high</vt:lpstr>
      <vt:lpstr>Cladding temperatures at 700 mm high</vt:lpstr>
      <vt:lpstr>Cladding temperatures at 800 mm high</vt:lpstr>
      <vt:lpstr>Cladding temperatures at 900 mm high</vt:lpstr>
      <vt:lpstr>Cladding temperatures at 1000 mm high</vt:lpstr>
      <vt:lpstr>Cladding temperatures at 1100 mm high</vt:lpstr>
      <vt:lpstr>Shroud temperatures</vt:lpstr>
      <vt:lpstr>Hydrogen production</vt:lpstr>
      <vt:lpstr>O2 flow rates during air ingress</vt:lpstr>
      <vt:lpstr>First conclusions</vt:lpstr>
    </vt:vector>
  </TitlesOfParts>
  <Company>Euromed Marseille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EDF R&amp;D  Créer de la valeur  et préparer l’avenir</dc:title>
  <dc:creator>Euromed Marseille</dc:creator>
  <cp:lastModifiedBy>Peters, Ursula</cp:lastModifiedBy>
  <cp:revision>243</cp:revision>
  <cp:lastPrinted>2009-08-06T14:48:24Z</cp:lastPrinted>
  <dcterms:created xsi:type="dcterms:W3CDTF">2009-06-03T18:57:03Z</dcterms:created>
  <dcterms:modified xsi:type="dcterms:W3CDTF">2012-10-12T13:08:51Z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000800b612000000000001023700</vt:lpwstr>
  </property>
  <property fmtid="{D5CDD505-2E9C-101B-9397-08002B2CF9AE}" pid="3" name="Description0">
    <vt:lpwstr>PARAMETER-SF4 post-test calculation at EDF with MAAP4.07.</vt:lpwstr>
  </property>
</Properties>
</file>