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28" r:id="rId3"/>
    <p:sldId id="464" r:id="rId4"/>
    <p:sldId id="443" r:id="rId5"/>
    <p:sldId id="442" r:id="rId6"/>
    <p:sldId id="459" r:id="rId7"/>
    <p:sldId id="460" r:id="rId8"/>
    <p:sldId id="461" r:id="rId9"/>
    <p:sldId id="462" r:id="rId10"/>
    <p:sldId id="463" r:id="rId11"/>
    <p:sldId id="457" r:id="rId12"/>
  </p:sldIdLst>
  <p:sldSz cx="9144000" cy="6858000" type="screen4x3"/>
  <p:notesSz cx="6811963" cy="9942513"/>
  <p:defaultTextStyle>
    <a:defPPr>
      <a:defRPr lang="de-CH"/>
    </a:defPPr>
    <a:lvl1pPr algn="r" rtl="0" eaLnBrk="0" fontAlgn="base" hangingPunct="0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eaLnBrk="0" fontAlgn="base" hangingPunct="0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eaLnBrk="0" fontAlgn="base" hangingPunct="0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eaLnBrk="0" fontAlgn="base" hangingPunct="0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eaLnBrk="0" fontAlgn="base" hangingPunct="0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DFEFFF"/>
    <a:srgbClr val="9999FF"/>
    <a:srgbClr val="FFFFCC"/>
    <a:srgbClr val="FF00FF"/>
    <a:srgbClr val="007FFF"/>
    <a:srgbClr val="00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38" autoAdjust="0"/>
    <p:restoredTop sz="99857" autoAdjust="0"/>
  </p:normalViewPr>
  <p:slideViewPr>
    <p:cSldViewPr>
      <p:cViewPr>
        <p:scale>
          <a:sx n="96" d="100"/>
          <a:sy n="96" d="100"/>
        </p:scale>
        <p:origin x="-1162" y="-1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434" y="-84"/>
      </p:cViewPr>
      <p:guideLst>
        <p:guide orient="horz" pos="3132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4338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4" tIns="46046" rIns="92094" bIns="46046" numCol="1" anchor="t" anchorCtr="0" compatLnSpc="1">
            <a:prstTxWarp prst="textNoShape">
              <a:avLst/>
            </a:prstTxWarp>
          </a:bodyPr>
          <a:lstStyle>
            <a:lvl1pPr algn="l" defTabSz="920750">
              <a:spcBef>
                <a:spcPct val="0"/>
              </a:spcBef>
              <a:defRPr sz="1300" baseline="30000"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54338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4" tIns="46046" rIns="92094" bIns="46046" numCol="1" anchor="t" anchorCtr="0" compatLnSpc="1">
            <a:prstTxWarp prst="textNoShape">
              <a:avLst/>
            </a:prstTxWarp>
          </a:bodyPr>
          <a:lstStyle>
            <a:lvl1pPr defTabSz="920750">
              <a:spcBef>
                <a:spcPct val="0"/>
              </a:spcBef>
              <a:defRPr sz="1300" baseline="30000"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4338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4" tIns="46046" rIns="92094" bIns="46046" numCol="1" anchor="b" anchorCtr="0" compatLnSpc="1">
            <a:prstTxWarp prst="textNoShape">
              <a:avLst/>
            </a:prstTxWarp>
          </a:bodyPr>
          <a:lstStyle>
            <a:lvl1pPr algn="l" defTabSz="920750">
              <a:spcBef>
                <a:spcPct val="0"/>
              </a:spcBef>
              <a:defRPr sz="1300" baseline="30000"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54338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4" tIns="46046" rIns="92094" bIns="46046" numCol="1" anchor="b" anchorCtr="0" compatLnSpc="1">
            <a:prstTxWarp prst="textNoShape">
              <a:avLst/>
            </a:prstTxWarp>
          </a:bodyPr>
          <a:lstStyle>
            <a:lvl1pPr defTabSz="920750">
              <a:spcBef>
                <a:spcPct val="0"/>
              </a:spcBef>
              <a:defRPr sz="1300" baseline="30000">
                <a:latin typeface="Times" pitchFamily="18" charset="0"/>
              </a:defRPr>
            </a:lvl1pPr>
          </a:lstStyle>
          <a:p>
            <a:fld id="{52E4E483-5CF2-40D3-9F5C-CD29EDDEC2EA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991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4338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4" tIns="46046" rIns="92094" bIns="46046" numCol="1" anchor="t" anchorCtr="0" compatLnSpc="1">
            <a:prstTxWarp prst="textNoShape">
              <a:avLst/>
            </a:prstTxWarp>
          </a:bodyPr>
          <a:lstStyle>
            <a:lvl1pPr algn="l" defTabSz="920750">
              <a:spcBef>
                <a:spcPct val="0"/>
              </a:spcBef>
              <a:defRPr sz="1300" baseline="30000">
                <a:latin typeface="Times" pitchFamily="18" charset="0"/>
              </a:defRPr>
            </a:lvl1pPr>
          </a:lstStyle>
          <a:p>
            <a:endParaRPr lang="de-DE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54338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4" tIns="46046" rIns="92094" bIns="46046" numCol="1" anchor="t" anchorCtr="0" compatLnSpc="1">
            <a:prstTxWarp prst="textNoShape">
              <a:avLst/>
            </a:prstTxWarp>
          </a:bodyPr>
          <a:lstStyle>
            <a:lvl1pPr defTabSz="920750">
              <a:spcBef>
                <a:spcPct val="0"/>
              </a:spcBef>
              <a:defRPr sz="1300" baseline="30000">
                <a:latin typeface="Times" pitchFamily="18" charset="0"/>
              </a:defRPr>
            </a:lvl1pPr>
          </a:lstStyle>
          <a:p>
            <a:endParaRPr lang="de-DE"/>
          </a:p>
        </p:txBody>
      </p:sp>
      <p:sp>
        <p:nvSpPr>
          <p:cNvPr id="12288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9638" y="4724400"/>
            <a:ext cx="4992687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4" tIns="46046" rIns="92094" bIns="460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4338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4" tIns="46046" rIns="92094" bIns="46046" numCol="1" anchor="b" anchorCtr="0" compatLnSpc="1">
            <a:prstTxWarp prst="textNoShape">
              <a:avLst/>
            </a:prstTxWarp>
          </a:bodyPr>
          <a:lstStyle>
            <a:lvl1pPr algn="l" defTabSz="920750">
              <a:spcBef>
                <a:spcPct val="0"/>
              </a:spcBef>
              <a:defRPr sz="1300" baseline="30000">
                <a:latin typeface="Times" pitchFamily="18" charset="0"/>
              </a:defRPr>
            </a:lvl1pPr>
          </a:lstStyle>
          <a:p>
            <a:endParaRPr lang="de-DE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54338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94" tIns="46046" rIns="92094" bIns="46046" numCol="1" anchor="b" anchorCtr="0" compatLnSpc="1">
            <a:prstTxWarp prst="textNoShape">
              <a:avLst/>
            </a:prstTxWarp>
          </a:bodyPr>
          <a:lstStyle>
            <a:lvl1pPr defTabSz="920750">
              <a:spcBef>
                <a:spcPct val="0"/>
              </a:spcBef>
              <a:defRPr sz="1300" baseline="30000">
                <a:latin typeface="Times" pitchFamily="18" charset="0"/>
              </a:defRPr>
            </a:lvl1pPr>
          </a:lstStyle>
          <a:p>
            <a:fld id="{A150E81A-457B-4F56-9709-32C3FBEF8676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48279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3AF6B3-1F3A-4F0F-A93F-475E5CB342ED}" type="slidenum">
              <a:rPr lang="de-DE"/>
              <a:pPr/>
              <a:t>1</a:t>
            </a:fld>
            <a:endParaRPr lang="de-DE"/>
          </a:p>
        </p:txBody>
      </p:sp>
      <p:sp>
        <p:nvSpPr>
          <p:cNvPr id="166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A7434C-5E58-4CEA-A7C1-3AE14C91EA11}" type="slidenum">
              <a:rPr lang="de-DE"/>
              <a:pPr/>
              <a:t>2</a:t>
            </a:fld>
            <a:endParaRPr lang="de-DE"/>
          </a:p>
        </p:txBody>
      </p:sp>
      <p:sp>
        <p:nvSpPr>
          <p:cNvPr id="6502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F51B50-C160-49AD-B601-DCA693409114}" type="slidenum">
              <a:rPr lang="de-DE"/>
              <a:pPr/>
              <a:t>3</a:t>
            </a:fld>
            <a:endParaRPr lang="de-DE"/>
          </a:p>
        </p:txBody>
      </p:sp>
      <p:sp>
        <p:nvSpPr>
          <p:cNvPr id="711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7BB9D6-ADA0-44B3-926F-6962227BBC64}" type="slidenum">
              <a:rPr lang="de-DE"/>
              <a:pPr/>
              <a:t>4</a:t>
            </a:fld>
            <a:endParaRPr lang="de-DE"/>
          </a:p>
        </p:txBody>
      </p:sp>
      <p:sp>
        <p:nvSpPr>
          <p:cNvPr id="68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14F959-FABE-4842-B7BC-8361F3E71FA0}" type="slidenum">
              <a:rPr lang="de-DE"/>
              <a:pPr/>
              <a:t>5</a:t>
            </a:fld>
            <a:endParaRPr lang="de-DE"/>
          </a:p>
        </p:txBody>
      </p:sp>
      <p:sp>
        <p:nvSpPr>
          <p:cNvPr id="67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C194F9-536E-414F-B196-604666046482}" type="slidenum">
              <a:rPr lang="de-DE"/>
              <a:pPr/>
              <a:t>11</a:t>
            </a:fld>
            <a:endParaRPr lang="de-DE"/>
          </a:p>
        </p:txBody>
      </p:sp>
      <p:sp>
        <p:nvSpPr>
          <p:cNvPr id="703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66" name="Rectangle 14"/>
          <p:cNvSpPr>
            <a:spLocks noChangeArrowheads="1"/>
          </p:cNvSpPr>
          <p:nvPr/>
        </p:nvSpPr>
        <p:spPr bwMode="auto">
          <a:xfrm>
            <a:off x="152400" y="1196975"/>
            <a:ext cx="8839200" cy="5191125"/>
          </a:xfrm>
          <a:prstGeom prst="rect">
            <a:avLst/>
          </a:prstGeom>
          <a:solidFill>
            <a:srgbClr val="B3D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962400"/>
            <a:ext cx="8534400" cy="4746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B3D9FF">
                    <a:alpha val="50000"/>
                  </a:srgbClr>
                </a:solidFill>
              </a14:hiddenFill>
            </a:ext>
          </a:extLst>
        </p:spPr>
        <p:txBody>
          <a:bodyPr lIns="0" tIns="0" rIns="0" bIns="0"/>
          <a:lstStyle>
            <a:lvl1pPr algn="ctr">
              <a:defRPr/>
            </a:lvl1pPr>
          </a:lstStyle>
          <a:p>
            <a:pPr lvl="0"/>
            <a:r>
              <a:rPr lang="en-US" noProof="0" smtClean="0"/>
              <a:t>Autor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04800" y="2895600"/>
            <a:ext cx="8534400" cy="685800"/>
          </a:xfrm>
        </p:spPr>
        <p:txBody>
          <a:bodyPr/>
          <a:lstStyle>
            <a:lvl1pPr algn="ctr">
              <a:defRPr sz="3600"/>
            </a:lvl1pPr>
          </a:lstStyle>
          <a:p>
            <a:pPr lvl="0"/>
            <a:r>
              <a:rPr lang="en-US" noProof="0" smtClean="0"/>
              <a:t>Titel</a:t>
            </a:r>
          </a:p>
        </p:txBody>
      </p:sp>
      <p:sp>
        <p:nvSpPr>
          <p:cNvPr id="151556" name="Line 4"/>
          <p:cNvSpPr>
            <a:spLocks noChangeShapeType="1"/>
          </p:cNvSpPr>
          <p:nvPr/>
        </p:nvSpPr>
        <p:spPr bwMode="auto">
          <a:xfrm>
            <a:off x="152400" y="762000"/>
            <a:ext cx="8839200" cy="0"/>
          </a:xfrm>
          <a:prstGeom prst="line">
            <a:avLst/>
          </a:prstGeom>
          <a:noFill/>
          <a:ln w="25400">
            <a:solidFill>
              <a:srgbClr val="008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1557" name="Line 5"/>
          <p:cNvSpPr>
            <a:spLocks noChangeShapeType="1"/>
          </p:cNvSpPr>
          <p:nvPr/>
        </p:nvSpPr>
        <p:spPr bwMode="auto">
          <a:xfrm>
            <a:off x="152400" y="6400800"/>
            <a:ext cx="8839200" cy="0"/>
          </a:xfrm>
          <a:prstGeom prst="line">
            <a:avLst/>
          </a:prstGeom>
          <a:noFill/>
          <a:ln w="25400">
            <a:solidFill>
              <a:srgbClr val="008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5940425" y="6453188"/>
            <a:ext cx="28797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de-DE" sz="1000">
                <a:latin typeface="Arial Narrow" pitchFamily="34" charset="0"/>
              </a:rPr>
              <a:t>J. Birchley   </a:t>
            </a:r>
            <a:fld id="{DCCFBD2B-E000-4B15-AA1E-BB46C4408325}" type="slidenum">
              <a:rPr lang="de-DE" sz="1000">
                <a:latin typeface="Arial Narrow" pitchFamily="34" charset="0"/>
              </a:rPr>
              <a:pPr/>
              <a:t>‹Nr.›</a:t>
            </a:fld>
            <a:endParaRPr lang="de-DE" sz="1000">
              <a:latin typeface="Arial Narrow" pitchFamily="34" charset="0"/>
            </a:endParaRPr>
          </a:p>
        </p:txBody>
      </p:sp>
      <p:pic>
        <p:nvPicPr>
          <p:cNvPr id="15155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47" t="43604" r="25964" b="42442"/>
          <a:stretch>
            <a:fillRect/>
          </a:stretch>
        </p:blipFill>
        <p:spPr bwMode="auto">
          <a:xfrm>
            <a:off x="228600" y="76200"/>
            <a:ext cx="14478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1567" name="Text Box 15"/>
          <p:cNvSpPr txBox="1">
            <a:spLocks noChangeArrowheads="1"/>
          </p:cNvSpPr>
          <p:nvPr/>
        </p:nvSpPr>
        <p:spPr bwMode="auto">
          <a:xfrm>
            <a:off x="6986588" y="214313"/>
            <a:ext cx="18843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571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714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/>
            <a:r>
              <a:rPr lang="en-US" sz="1000" b="1">
                <a:latin typeface="Arial Narrow" pitchFamily="34" charset="0"/>
              </a:rPr>
              <a:t>Laboratory for Thermal Hydraulics</a:t>
            </a:r>
            <a:br>
              <a:rPr lang="en-US" sz="1000" b="1">
                <a:latin typeface="Arial Narrow" pitchFamily="34" charset="0"/>
              </a:rPr>
            </a:br>
            <a:r>
              <a:rPr lang="en-US" sz="1000" b="1">
                <a:latin typeface="Arial Narrow" pitchFamily="34" charset="0"/>
              </a:rPr>
              <a:t>Nuclear Energy and Safety</a:t>
            </a:r>
          </a:p>
          <a:p>
            <a:pPr algn="r"/>
            <a:endParaRPr lang="en-US" sz="1200">
              <a:latin typeface="Arial Narrow" pitchFamily="34" charset="0"/>
            </a:endParaRPr>
          </a:p>
        </p:txBody>
      </p:sp>
      <p:sp>
        <p:nvSpPr>
          <p:cNvPr id="151570" name="Text Box 18"/>
          <p:cNvSpPr txBox="1">
            <a:spLocks noChangeArrowheads="1"/>
          </p:cNvSpPr>
          <p:nvPr/>
        </p:nvSpPr>
        <p:spPr bwMode="auto">
          <a:xfrm>
            <a:off x="250825" y="6453188"/>
            <a:ext cx="38163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en-US" sz="1000">
                <a:latin typeface="Arial Narrow" pitchFamily="34" charset="0"/>
              </a:rPr>
              <a:t>CEG-SAM Meeting, Madrid, March 2010</a:t>
            </a:r>
            <a:endParaRPr lang="en-GB" sz="1000">
              <a:latin typeface="Arial Narrow" pitchFamily="34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2165016"/>
      </p:ext>
    </p:extLst>
  </p:cSld>
  <p:clrMapOvr>
    <a:masterClrMapping/>
  </p:clrMapOvr>
  <p:transition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05600" y="836613"/>
            <a:ext cx="2133600" cy="54324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04800" y="836613"/>
            <a:ext cx="6248400" cy="54324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314297"/>
      </p:ext>
    </p:extLst>
  </p:cSld>
  <p:clrMapOvr>
    <a:masterClrMapping/>
  </p:clrMapOvr>
  <p:transition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3336597"/>
      </p:ext>
    </p:extLst>
  </p:cSld>
  <p:clrMapOvr>
    <a:masterClrMapping/>
  </p:clrMapOvr>
  <p:transition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60519834"/>
      </p:ext>
    </p:extLst>
  </p:cSld>
  <p:clrMapOvr>
    <a:masterClrMapping/>
  </p:clrMapOvr>
  <p:transition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91000" cy="4973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91000" cy="4973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9825623"/>
      </p:ext>
    </p:extLst>
  </p:cSld>
  <p:clrMapOvr>
    <a:masterClrMapping/>
  </p:clrMapOvr>
  <p:transition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6962574"/>
      </p:ext>
    </p:extLst>
  </p:cSld>
  <p:clrMapOvr>
    <a:masterClrMapping/>
  </p:clrMapOvr>
  <p:transition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4652511"/>
      </p:ext>
    </p:extLst>
  </p:cSld>
  <p:clrMapOvr>
    <a:masterClrMapping/>
  </p:clrMapOvr>
  <p:transition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9852355"/>
      </p:ext>
    </p:extLst>
  </p:cSld>
  <p:clrMapOvr>
    <a:masterClrMapping/>
  </p:clrMapOvr>
  <p:transition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33807973"/>
      </p:ext>
    </p:extLst>
  </p:cSld>
  <p:clrMapOvr>
    <a:masterClrMapping/>
  </p:clrMapOvr>
  <p:transition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75208072"/>
      </p:ext>
    </p:extLst>
  </p:cSld>
  <p:clrMapOvr>
    <a:masterClrMapping/>
  </p:clrMapOvr>
  <p:transition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534400" cy="4973638"/>
          </a:xfrm>
          <a:prstGeom prst="rect">
            <a:avLst/>
          </a:prstGeom>
          <a:solidFill>
            <a:srgbClr val="DFE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62000" tIns="226800" rIns="162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 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836613"/>
            <a:ext cx="7796213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C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Mastertitelformat bearbeiten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04800" y="762000"/>
            <a:ext cx="8534400" cy="0"/>
          </a:xfrm>
          <a:prstGeom prst="line">
            <a:avLst/>
          </a:prstGeom>
          <a:noFill/>
          <a:ln w="25400">
            <a:solidFill>
              <a:srgbClr val="008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304800" y="6400800"/>
            <a:ext cx="8534400" cy="0"/>
          </a:xfrm>
          <a:prstGeom prst="line">
            <a:avLst/>
          </a:prstGeom>
          <a:noFill/>
          <a:ln w="25400">
            <a:solidFill>
              <a:srgbClr val="008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59" name="Text Box 35"/>
          <p:cNvSpPr txBox="1">
            <a:spLocks noChangeArrowheads="1"/>
          </p:cNvSpPr>
          <p:nvPr userDrawn="1"/>
        </p:nvSpPr>
        <p:spPr bwMode="auto">
          <a:xfrm>
            <a:off x="2362200" y="6461125"/>
            <a:ext cx="65532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sz="1000">
                <a:latin typeface="Arial Narrow" pitchFamily="34" charset="0"/>
              </a:rPr>
              <a:t>J. Birchley      </a:t>
            </a:r>
            <a:fld id="{BBEE8012-7417-4E5A-880F-F64AAEF801AF}" type="slidenum">
              <a:rPr lang="de-DE" sz="1000">
                <a:latin typeface="Arial Narrow" pitchFamily="34" charset="0"/>
              </a:rPr>
              <a:pPr/>
              <a:t>‹Nr.›</a:t>
            </a:fld>
            <a:endParaRPr lang="de-DE" sz="1000">
              <a:latin typeface="Arial Narrow" pitchFamily="34" charset="0"/>
            </a:endParaRPr>
          </a:p>
          <a:p>
            <a:endParaRPr lang="de-DE" sz="1000">
              <a:latin typeface="Arial Narrow" pitchFamily="34" charset="0"/>
            </a:endParaRPr>
          </a:p>
        </p:txBody>
      </p:sp>
      <p:pic>
        <p:nvPicPr>
          <p:cNvPr id="1061" name="Picture 3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47" t="43604" r="25964" b="42442"/>
          <a:stretch>
            <a:fillRect/>
          </a:stretch>
        </p:blipFill>
        <p:spPr bwMode="auto">
          <a:xfrm>
            <a:off x="228600" y="76200"/>
            <a:ext cx="14478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2" name="Text Box 38"/>
          <p:cNvSpPr txBox="1">
            <a:spLocks noChangeArrowheads="1"/>
          </p:cNvSpPr>
          <p:nvPr/>
        </p:nvSpPr>
        <p:spPr bwMode="auto">
          <a:xfrm>
            <a:off x="6986588" y="214313"/>
            <a:ext cx="1884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571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714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000" b="1">
                <a:latin typeface="Arial Narrow" pitchFamily="34" charset="0"/>
              </a:rPr>
              <a:t>Laboratory for Thermal Hydraulics</a:t>
            </a:r>
            <a:br>
              <a:rPr lang="en-US" sz="1000" b="1">
                <a:latin typeface="Arial Narrow" pitchFamily="34" charset="0"/>
              </a:rPr>
            </a:br>
            <a:r>
              <a:rPr lang="en-US" sz="1000" b="1">
                <a:latin typeface="Arial Narrow" pitchFamily="34" charset="0"/>
              </a:rPr>
              <a:t>Nuclear Energy and Safety</a:t>
            </a:r>
          </a:p>
        </p:txBody>
      </p:sp>
      <p:sp>
        <p:nvSpPr>
          <p:cNvPr id="1063" name="Text Box 39"/>
          <p:cNvSpPr txBox="1">
            <a:spLocks noChangeArrowheads="1"/>
          </p:cNvSpPr>
          <p:nvPr/>
        </p:nvSpPr>
        <p:spPr bwMode="auto">
          <a:xfrm>
            <a:off x="250825" y="6453188"/>
            <a:ext cx="36734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en-US" sz="1000"/>
              <a:t>15</a:t>
            </a:r>
            <a:r>
              <a:rPr lang="en-US" sz="1000" baseline="30000"/>
              <a:t>th</a:t>
            </a:r>
            <a:r>
              <a:rPr lang="en-US" sz="1000"/>
              <a:t> Meeting of CEG-SAM, 10-12</a:t>
            </a:r>
            <a:r>
              <a:rPr lang="en-US" sz="1000" baseline="30000"/>
              <a:t>th</a:t>
            </a:r>
            <a:r>
              <a:rPr lang="en-US" sz="1000"/>
              <a:t> March 2009</a:t>
            </a:r>
            <a:endParaRPr lang="en-GB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over dir="r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9pPr>
    </p:titleStyle>
    <p:bodyStyle>
      <a:lvl1pPr algn="l" rtl="0" fontAlgn="base">
        <a:lnSpc>
          <a:spcPct val="110000"/>
        </a:lnSpc>
        <a:spcBef>
          <a:spcPct val="40000"/>
        </a:spcBef>
        <a:spcAft>
          <a:spcPct val="0"/>
        </a:spcAft>
        <a:buClr>
          <a:schemeClr val="accent2"/>
        </a:buClr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90500" algn="l" rtl="0" fontAlgn="base">
        <a:lnSpc>
          <a:spcPct val="110000"/>
        </a:lnSpc>
        <a:spcBef>
          <a:spcPct val="4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2100">
          <a:solidFill>
            <a:schemeClr val="tx1"/>
          </a:solidFill>
          <a:latin typeface="+mn-lt"/>
        </a:defRPr>
      </a:lvl2pPr>
      <a:lvl3pPr marL="762000" indent="-190500" algn="l" rtl="0" fontAlgn="base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Ø"/>
        <a:defRPr sz="2100">
          <a:solidFill>
            <a:schemeClr val="tx1"/>
          </a:solidFill>
          <a:latin typeface="+mn-lt"/>
        </a:defRPr>
      </a:lvl3pPr>
      <a:lvl4pPr marL="1143000" indent="-190500" algn="l" rtl="0" fontAlgn="base">
        <a:lnSpc>
          <a:spcPct val="110000"/>
        </a:lnSpc>
        <a:spcBef>
          <a:spcPct val="0"/>
        </a:spcBef>
        <a:spcAft>
          <a:spcPct val="0"/>
        </a:spcAft>
        <a:buChar char="-"/>
        <a:defRPr sz="2100">
          <a:solidFill>
            <a:schemeClr val="tx1"/>
          </a:solidFill>
          <a:latin typeface="+mn-lt"/>
        </a:defRPr>
      </a:lvl4pPr>
      <a:lvl5pPr marL="1524000" indent="-190500" algn="l" rtl="0" fontAlgn="base">
        <a:lnSpc>
          <a:spcPct val="110000"/>
        </a:lnSpc>
        <a:spcBef>
          <a:spcPct val="0"/>
        </a:spcBef>
        <a:spcAft>
          <a:spcPct val="0"/>
        </a:spcAft>
        <a:buChar char="-"/>
        <a:defRPr sz="2100">
          <a:solidFill>
            <a:schemeClr val="tx1"/>
          </a:solidFill>
          <a:latin typeface="+mn-lt"/>
        </a:defRPr>
      </a:lvl5pPr>
      <a:lvl6pPr marL="1981200" indent="-190500" algn="l" rtl="0" fontAlgn="base">
        <a:lnSpc>
          <a:spcPct val="110000"/>
        </a:lnSpc>
        <a:spcBef>
          <a:spcPct val="0"/>
        </a:spcBef>
        <a:spcAft>
          <a:spcPct val="0"/>
        </a:spcAft>
        <a:buChar char="-"/>
        <a:defRPr sz="2100">
          <a:solidFill>
            <a:schemeClr val="tx1"/>
          </a:solidFill>
          <a:latin typeface="+mn-lt"/>
        </a:defRPr>
      </a:lvl6pPr>
      <a:lvl7pPr marL="2438400" indent="-190500" algn="l" rtl="0" fontAlgn="base">
        <a:lnSpc>
          <a:spcPct val="110000"/>
        </a:lnSpc>
        <a:spcBef>
          <a:spcPct val="0"/>
        </a:spcBef>
        <a:spcAft>
          <a:spcPct val="0"/>
        </a:spcAft>
        <a:buChar char="-"/>
        <a:defRPr sz="2100">
          <a:solidFill>
            <a:schemeClr val="tx1"/>
          </a:solidFill>
          <a:latin typeface="+mn-lt"/>
        </a:defRPr>
      </a:lvl7pPr>
      <a:lvl8pPr marL="2895600" indent="-190500" algn="l" rtl="0" fontAlgn="base">
        <a:lnSpc>
          <a:spcPct val="110000"/>
        </a:lnSpc>
        <a:spcBef>
          <a:spcPct val="0"/>
        </a:spcBef>
        <a:spcAft>
          <a:spcPct val="0"/>
        </a:spcAft>
        <a:buChar char="-"/>
        <a:defRPr sz="2100">
          <a:solidFill>
            <a:schemeClr val="tx1"/>
          </a:solidFill>
          <a:latin typeface="+mn-lt"/>
        </a:defRPr>
      </a:lvl8pPr>
      <a:lvl9pPr marL="3352800" indent="-190500" algn="l" rtl="0" fontAlgn="base">
        <a:lnSpc>
          <a:spcPct val="110000"/>
        </a:lnSpc>
        <a:spcBef>
          <a:spcPct val="0"/>
        </a:spcBef>
        <a:spcAft>
          <a:spcPct val="0"/>
        </a:spcAft>
        <a:buChar char="-"/>
        <a:defRPr sz="21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13" name="Text Box 17"/>
          <p:cNvSpPr txBox="1">
            <a:spLocks noChangeArrowheads="1"/>
          </p:cNvSpPr>
          <p:nvPr/>
        </p:nvSpPr>
        <p:spPr bwMode="auto">
          <a:xfrm>
            <a:off x="611188" y="3213100"/>
            <a:ext cx="7993062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571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714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CH" sz="2000" b="1">
                <a:solidFill>
                  <a:schemeClr val="accent2"/>
                </a:solidFill>
                <a:latin typeface="Arial" charset="0"/>
              </a:rPr>
              <a:t>Jon Birchley and Leticia Fernández Moguel, PSI</a:t>
            </a:r>
          </a:p>
          <a:p>
            <a:pPr algn="ctr">
              <a:spcBef>
                <a:spcPct val="50000"/>
              </a:spcBef>
            </a:pPr>
            <a:r>
              <a:rPr lang="de-CH" sz="2000" b="1">
                <a:solidFill>
                  <a:schemeClr val="accent2"/>
                </a:solidFill>
                <a:latin typeface="Arial" charset="0"/>
              </a:rPr>
              <a:t>Presented by Salih Güntay, PSI</a:t>
            </a:r>
            <a:endParaRPr lang="en-GB" sz="2000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57714" name="Text Box 18"/>
          <p:cNvSpPr txBox="1">
            <a:spLocks noChangeArrowheads="1"/>
          </p:cNvSpPr>
          <p:nvPr/>
        </p:nvSpPr>
        <p:spPr bwMode="auto">
          <a:xfrm>
            <a:off x="533400" y="4648200"/>
            <a:ext cx="82296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571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714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 b="1">
                <a:solidFill>
                  <a:schemeClr val="accent2"/>
                </a:solidFill>
                <a:latin typeface="Arial" charset="0"/>
              </a:rPr>
              <a:t>CEG-SAM Meeting</a:t>
            </a:r>
            <a:endParaRPr lang="en-GB" sz="2200" b="1">
              <a:solidFill>
                <a:schemeClr val="accent2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GB" sz="2200" b="1">
                <a:solidFill>
                  <a:schemeClr val="accent2"/>
                </a:solidFill>
                <a:latin typeface="Arial" charset="0"/>
              </a:rPr>
              <a:t>March 2010</a:t>
            </a:r>
          </a:p>
          <a:p>
            <a:pPr algn="ctr">
              <a:spcBef>
                <a:spcPct val="50000"/>
              </a:spcBef>
            </a:pPr>
            <a:r>
              <a:rPr lang="en-GB" sz="2200" b="1">
                <a:solidFill>
                  <a:schemeClr val="accent2"/>
                </a:solidFill>
                <a:latin typeface="Arial" charset="0"/>
              </a:rPr>
              <a:t>Madrid, Spain</a:t>
            </a:r>
          </a:p>
        </p:txBody>
      </p:sp>
      <p:sp>
        <p:nvSpPr>
          <p:cNvPr id="157716" name="Rectangle 20"/>
          <p:cNvSpPr>
            <a:spLocks noChangeArrowheads="1"/>
          </p:cNvSpPr>
          <p:nvPr/>
        </p:nvSpPr>
        <p:spPr bwMode="auto">
          <a:xfrm>
            <a:off x="611188" y="1773238"/>
            <a:ext cx="8005762" cy="1081087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7718" name="Text Box 22"/>
          <p:cNvSpPr txBox="1">
            <a:spLocks noChangeArrowheads="1"/>
          </p:cNvSpPr>
          <p:nvPr/>
        </p:nvSpPr>
        <p:spPr bwMode="auto">
          <a:xfrm>
            <a:off x="755650" y="2133600"/>
            <a:ext cx="7777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571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714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PARAMETER SF4 preliminary post-test calculation</a:t>
            </a:r>
            <a:endParaRPr lang="en-GB" sz="1000">
              <a:latin typeface="Arial Narrow" pitchFamily="34" charset="0"/>
            </a:endParaRPr>
          </a:p>
        </p:txBody>
      </p:sp>
      <p:sp>
        <p:nvSpPr>
          <p:cNvPr id="157721" name="Text Box 25"/>
          <p:cNvSpPr txBox="1">
            <a:spLocks noChangeArrowheads="1"/>
          </p:cNvSpPr>
          <p:nvPr/>
        </p:nvSpPr>
        <p:spPr bwMode="auto">
          <a:xfrm>
            <a:off x="5264150" y="17732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571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714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>
              <a:latin typeface="Comic Sans MS" pitchFamily="66" charset="0"/>
            </a:endParaRPr>
          </a:p>
        </p:txBody>
      </p:sp>
      <p:pic>
        <p:nvPicPr>
          <p:cNvPr id="457737" name="Picture 9" descr="logo50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222250"/>
            <a:ext cx="1511300" cy="32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7738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550" y="115888"/>
            <a:ext cx="742950" cy="590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634" name="Text Box 2"/>
          <p:cNvSpPr txBox="1">
            <a:spLocks noChangeArrowheads="1"/>
          </p:cNvSpPr>
          <p:nvPr/>
        </p:nvSpPr>
        <p:spPr bwMode="auto">
          <a:xfrm>
            <a:off x="2555875" y="188913"/>
            <a:ext cx="3743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sz="2400" b="1">
                <a:solidFill>
                  <a:schemeClr val="accent2"/>
                </a:solidFill>
              </a:rPr>
              <a:t>Reflood excursion</a:t>
            </a:r>
            <a:endParaRPr lang="en-US" sz="2400" b="1">
              <a:solidFill>
                <a:schemeClr val="accent2"/>
              </a:solidFill>
            </a:endParaRPr>
          </a:p>
        </p:txBody>
      </p:sp>
      <p:pic>
        <p:nvPicPr>
          <p:cNvPr id="709637" name="Picture 5" descr="refloo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2" t="14189" r="7050" b="5528"/>
          <a:stretch>
            <a:fillRect/>
          </a:stretch>
        </p:blipFill>
        <p:spPr bwMode="auto">
          <a:xfrm>
            <a:off x="684213" y="981075"/>
            <a:ext cx="7704137" cy="527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Text Box 2"/>
          <p:cNvSpPr txBox="1">
            <a:spLocks noChangeArrowheads="1"/>
          </p:cNvSpPr>
          <p:nvPr/>
        </p:nvSpPr>
        <p:spPr bwMode="auto">
          <a:xfrm>
            <a:off x="395288" y="1628775"/>
            <a:ext cx="815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endParaRPr lang="en-GB">
              <a:solidFill>
                <a:schemeClr val="accent2"/>
              </a:solidFill>
            </a:endParaRPr>
          </a:p>
        </p:txBody>
      </p:sp>
      <p:sp>
        <p:nvSpPr>
          <p:cNvPr id="702467" name="Text Box 3"/>
          <p:cNvSpPr txBox="1">
            <a:spLocks noChangeArrowheads="1"/>
          </p:cNvSpPr>
          <p:nvPr/>
        </p:nvSpPr>
        <p:spPr bwMode="auto">
          <a:xfrm>
            <a:off x="3059113" y="188913"/>
            <a:ext cx="3167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sz="2400" b="1">
                <a:solidFill>
                  <a:schemeClr val="accent2"/>
                </a:solidFill>
              </a:rPr>
              <a:t>Summary</a:t>
            </a:r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702468" name="Text Box 4"/>
          <p:cNvSpPr txBox="1">
            <a:spLocks noChangeArrowheads="1"/>
          </p:cNvSpPr>
          <p:nvPr/>
        </p:nvSpPr>
        <p:spPr bwMode="auto">
          <a:xfrm>
            <a:off x="250825" y="1268413"/>
            <a:ext cx="8569325" cy="506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  <a:cs typeface="Arial" charset="0"/>
              </a:rPr>
              <a:t>●</a:t>
            </a:r>
            <a:r>
              <a:rPr lang="en-US">
                <a:solidFill>
                  <a:schemeClr val="accent2"/>
                </a:solidFill>
              </a:rPr>
              <a:t> 	First post-test calculation performed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	</a:t>
            </a:r>
            <a:r>
              <a:rPr lang="en-US" sz="1800">
                <a:solidFill>
                  <a:schemeClr val="accent2"/>
                </a:solidFill>
              </a:rPr>
              <a:t>-  input based on pre-test model and reported experiment conduct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</a:t>
            </a:r>
            <a:r>
              <a:rPr lang="en-US"/>
              <a:t> 	</a:t>
            </a:r>
            <a:r>
              <a:rPr lang="en-US">
                <a:solidFill>
                  <a:schemeClr val="accent2"/>
                </a:solidFill>
              </a:rPr>
              <a:t>Pre-oxidation transient in fair agreement with experiment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	</a:t>
            </a:r>
            <a:r>
              <a:rPr lang="en-US" sz="1800">
                <a:solidFill>
                  <a:schemeClr val="accent2"/>
                </a:solidFill>
              </a:rPr>
              <a:t>-  oxidation and temperatures overestimated with Cathcart-Pawel 	      	   (premature excursion, results not shown)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better agreement using Sokolov correlation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● 	</a:t>
            </a:r>
            <a:r>
              <a:rPr lang="en-US">
                <a:solidFill>
                  <a:schemeClr val="accent2"/>
                </a:solidFill>
              </a:rPr>
              <a:t>“Air” model predicts earlier oxygen starvation than observed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	</a:t>
            </a:r>
            <a:r>
              <a:rPr lang="en-US" sz="1800">
                <a:solidFill>
                  <a:schemeClr val="accent2"/>
                </a:solidFill>
              </a:rPr>
              <a:t>-  starvation front propagates to bundle mid-elevation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discrepancy in oxygen exit flow not yet resolved	</a:t>
            </a:r>
            <a:endParaRPr lang="en-US">
              <a:solidFill>
                <a:schemeClr val="accent2"/>
              </a:solidFill>
            </a:endParaRP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Moderate reflood excursion with temperature up to 2600 K in 	experiment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effect of air flow continuing ca. 1 min during water injection (in    	  	   calculation)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some UO2 liquefaction and candling (in experiment)</a:t>
            </a:r>
            <a:endParaRPr lang="en-GB" sz="180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9" name="Text Box 3"/>
          <p:cNvSpPr txBox="1">
            <a:spLocks noChangeArrowheads="1"/>
          </p:cNvSpPr>
          <p:nvPr/>
        </p:nvSpPr>
        <p:spPr bwMode="auto">
          <a:xfrm>
            <a:off x="1908175" y="260350"/>
            <a:ext cx="496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ctr"/>
            <a:r>
              <a:rPr lang="en-GB" sz="2400" b="1">
                <a:solidFill>
                  <a:schemeClr val="accent2"/>
                </a:solidFill>
              </a:rPr>
              <a:t>Outline</a:t>
            </a:r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649220" name="Text Box 4"/>
          <p:cNvSpPr txBox="1">
            <a:spLocks noChangeArrowheads="1"/>
          </p:cNvSpPr>
          <p:nvPr/>
        </p:nvSpPr>
        <p:spPr bwMode="auto">
          <a:xfrm>
            <a:off x="395288" y="1412875"/>
            <a:ext cx="8153400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Background</a:t>
            </a:r>
          </a:p>
          <a:p>
            <a:pPr lvl="1" algn="l">
              <a:buFont typeface="Wingdings" pitchFamily="2" charset="2"/>
              <a:buNone/>
            </a:pPr>
            <a:endParaRPr lang="en-US">
              <a:solidFill>
                <a:schemeClr val="accent2"/>
              </a:solidFill>
            </a:endParaRPr>
          </a:p>
          <a:p>
            <a:pPr lvl="1" algn="l"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</a:t>
            </a:r>
            <a:r>
              <a:rPr lang="de-CH">
                <a:solidFill>
                  <a:schemeClr val="accent2"/>
                </a:solidFill>
              </a:rPr>
              <a:t>Modelling</a:t>
            </a:r>
          </a:p>
          <a:p>
            <a:pPr lvl="1" algn="l">
              <a:buFont typeface="Wingdings" pitchFamily="2" charset="2"/>
              <a:buNone/>
            </a:pPr>
            <a:endParaRPr lang="de-CH">
              <a:solidFill>
                <a:schemeClr val="accent2"/>
              </a:solidFill>
            </a:endParaRPr>
          </a:p>
          <a:p>
            <a:pPr lvl="1" algn="l"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</a:t>
            </a:r>
            <a:r>
              <a:rPr lang="de-CH">
                <a:solidFill>
                  <a:schemeClr val="accent2"/>
                </a:solidFill>
              </a:rPr>
              <a:t>Boundary conditions</a:t>
            </a:r>
          </a:p>
          <a:p>
            <a:pPr lvl="1" algn="l">
              <a:buFont typeface="Wingdings" pitchFamily="2" charset="2"/>
              <a:buNone/>
            </a:pPr>
            <a:endParaRPr lang="de-CH">
              <a:solidFill>
                <a:schemeClr val="accent2"/>
              </a:solidFill>
            </a:endParaRPr>
          </a:p>
          <a:p>
            <a:pPr lvl="1" algn="l"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</a:t>
            </a:r>
            <a:r>
              <a:rPr lang="de-CH">
                <a:solidFill>
                  <a:schemeClr val="accent2"/>
                </a:solidFill>
              </a:rPr>
              <a:t>Results</a:t>
            </a:r>
          </a:p>
          <a:p>
            <a:pPr lvl="1" algn="l">
              <a:buFont typeface="Wingdings" pitchFamily="2" charset="2"/>
              <a:buNone/>
            </a:pPr>
            <a:endParaRPr lang="de-CH">
              <a:solidFill>
                <a:schemeClr val="accent2"/>
              </a:solidFill>
            </a:endParaRPr>
          </a:p>
          <a:p>
            <a:pPr lvl="1" algn="l"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</a:t>
            </a:r>
            <a:r>
              <a:rPr lang="de-CH">
                <a:solidFill>
                  <a:schemeClr val="accent2"/>
                </a:solidFill>
              </a:rPr>
              <a:t>Summary</a:t>
            </a:r>
            <a:endParaRPr lang="en-GB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58" name="Text Box 2"/>
          <p:cNvSpPr txBox="1">
            <a:spLocks noChangeArrowheads="1"/>
          </p:cNvSpPr>
          <p:nvPr/>
        </p:nvSpPr>
        <p:spPr bwMode="auto">
          <a:xfrm>
            <a:off x="1692275" y="260350"/>
            <a:ext cx="496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ctr"/>
            <a:r>
              <a:rPr lang="en-GB" sz="2400" b="1">
                <a:solidFill>
                  <a:schemeClr val="accent2"/>
                </a:solidFill>
              </a:rPr>
              <a:t>Background</a:t>
            </a:r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710659" name="Text Box 3"/>
          <p:cNvSpPr txBox="1">
            <a:spLocks noChangeArrowheads="1"/>
          </p:cNvSpPr>
          <p:nvPr/>
        </p:nvSpPr>
        <p:spPr bwMode="auto">
          <a:xfrm>
            <a:off x="395288" y="1446213"/>
            <a:ext cx="8153400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</a:t>
            </a:r>
            <a:r>
              <a:rPr lang="en-GB">
                <a:solidFill>
                  <a:schemeClr val="accent2"/>
                </a:solidFill>
              </a:rPr>
              <a:t>PARAMETER experiment SF4 performed July 2009</a:t>
            </a:r>
          </a:p>
          <a:p>
            <a:pPr lvl="1" algn="l">
              <a:buFont typeface="Wingdings" pitchFamily="2" charset="2"/>
              <a:buNone/>
            </a:pPr>
            <a:endParaRPr lang="en-GB">
              <a:solidFill>
                <a:schemeClr val="accent2"/>
              </a:solidFill>
            </a:endParaRPr>
          </a:p>
          <a:p>
            <a:pPr lvl="1" algn="l">
              <a:buFont typeface="Wingdings" pitchFamily="2" charset="2"/>
              <a:buNone/>
            </a:pPr>
            <a:r>
              <a:rPr lang="en-GB">
                <a:solidFill>
                  <a:schemeClr val="accent2"/>
                </a:solidFill>
              </a:rPr>
              <a:t>● 	Approximate counterpart of QUENCH-10</a:t>
            </a:r>
          </a:p>
          <a:p>
            <a:pPr lvl="1" algn="l">
              <a:buFont typeface="Wingdings" pitchFamily="2" charset="2"/>
              <a:buNone/>
            </a:pPr>
            <a:endParaRPr lang="en-GB">
              <a:solidFill>
                <a:schemeClr val="accent2"/>
              </a:solidFill>
            </a:endParaRPr>
          </a:p>
          <a:p>
            <a:pPr lvl="1" algn="l">
              <a:buFont typeface="Wingdings" pitchFamily="2" charset="2"/>
              <a:buNone/>
            </a:pPr>
            <a:r>
              <a:rPr lang="en-GB">
                <a:solidFill>
                  <a:schemeClr val="accent2"/>
                </a:solidFill>
              </a:rPr>
              <a:t>● 	Air ingress phase at low flow rate leading to oxygen starvation</a:t>
            </a:r>
          </a:p>
          <a:p>
            <a:pPr lvl="1" algn="l">
              <a:buFont typeface="Wingdings" pitchFamily="2" charset="2"/>
              <a:buNone/>
            </a:pPr>
            <a:endParaRPr lang="en-GB">
              <a:solidFill>
                <a:schemeClr val="accent2"/>
              </a:solidFill>
            </a:endParaRPr>
          </a:p>
          <a:p>
            <a:pPr lvl="1" algn="l">
              <a:buFont typeface="Wingdings" pitchFamily="2" charset="2"/>
              <a:buNone/>
            </a:pPr>
            <a:r>
              <a:rPr lang="en-GB">
                <a:solidFill>
                  <a:schemeClr val="accent2"/>
                </a:solidFill>
              </a:rPr>
              <a:t>● 	First report of test conduct received a few weeks ago</a:t>
            </a:r>
          </a:p>
          <a:p>
            <a:pPr lvl="1" algn="l">
              <a:buFont typeface="Wingdings" pitchFamily="2" charset="2"/>
              <a:buNone/>
            </a:pPr>
            <a:endParaRPr lang="en-GB">
              <a:solidFill>
                <a:schemeClr val="accent2"/>
              </a:solidFill>
            </a:endParaRPr>
          </a:p>
          <a:p>
            <a:pPr lvl="1" algn="l">
              <a:buFont typeface="Wingdings" pitchFamily="2" charset="2"/>
              <a:buNone/>
            </a:pPr>
            <a:r>
              <a:rPr lang="en-GB">
                <a:solidFill>
                  <a:schemeClr val="accent2"/>
                </a:solidFill>
              </a:rPr>
              <a:t>● 	Preliminary post-test calculations based on pre-test analysis 	and information received 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Text Box 2"/>
          <p:cNvSpPr txBox="1">
            <a:spLocks noChangeArrowheads="1"/>
          </p:cNvSpPr>
          <p:nvPr/>
        </p:nvSpPr>
        <p:spPr bwMode="auto">
          <a:xfrm>
            <a:off x="395288" y="1628775"/>
            <a:ext cx="815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endParaRPr lang="en-GB">
              <a:solidFill>
                <a:schemeClr val="accent2"/>
              </a:solidFill>
            </a:endParaRPr>
          </a:p>
        </p:txBody>
      </p:sp>
      <p:sp>
        <p:nvSpPr>
          <p:cNvPr id="679939" name="Text Box 3"/>
          <p:cNvSpPr txBox="1">
            <a:spLocks noChangeArrowheads="1"/>
          </p:cNvSpPr>
          <p:nvPr/>
        </p:nvSpPr>
        <p:spPr bwMode="auto">
          <a:xfrm>
            <a:off x="3059113" y="188913"/>
            <a:ext cx="3024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sz="2400" b="1">
                <a:solidFill>
                  <a:schemeClr val="accent2"/>
                </a:solidFill>
              </a:rPr>
              <a:t>Modelling</a:t>
            </a:r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679940" name="Text Box 4"/>
          <p:cNvSpPr txBox="1">
            <a:spLocks noChangeArrowheads="1"/>
          </p:cNvSpPr>
          <p:nvPr/>
        </p:nvSpPr>
        <p:spPr bwMode="auto">
          <a:xfrm>
            <a:off x="179388" y="1239838"/>
            <a:ext cx="8640762" cy="499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  <a:cs typeface="Arial" charset="0"/>
              </a:rPr>
              <a:t>●</a:t>
            </a:r>
            <a:r>
              <a:rPr lang="en-US">
                <a:solidFill>
                  <a:schemeClr val="accent2"/>
                </a:solidFill>
              </a:rPr>
              <a:t> 	PSI version(s) of SCDAP/RELAP5/irs as used in pre-test analysis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	</a:t>
            </a:r>
            <a:r>
              <a:rPr lang="en-US" sz="1800">
                <a:solidFill>
                  <a:schemeClr val="accent2"/>
                </a:solidFill>
              </a:rPr>
              <a:t>-</a:t>
            </a:r>
            <a:r>
              <a:rPr lang="en-US">
                <a:solidFill>
                  <a:schemeClr val="accent2"/>
                </a:solidFill>
              </a:rPr>
              <a:t>  </a:t>
            </a:r>
            <a:r>
              <a:rPr lang="en-US" sz="1800">
                <a:solidFill>
                  <a:schemeClr val="accent2"/>
                </a:solidFill>
              </a:rPr>
              <a:t>properties for Ta, Mo and brass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</a:t>
            </a:r>
            <a:r>
              <a:rPr lang="en-US" sz="1800" b="1">
                <a:solidFill>
                  <a:schemeClr val="accent2"/>
                </a:solidFill>
              </a:rPr>
              <a:t>steam</a:t>
            </a:r>
            <a:r>
              <a:rPr lang="en-US" sz="1800">
                <a:solidFill>
                  <a:schemeClr val="accent2"/>
                </a:solidFill>
              </a:rPr>
              <a:t>: 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	</a:t>
            </a:r>
            <a:r>
              <a:rPr lang="en-US" sz="1800">
                <a:solidFill>
                  <a:schemeClr val="accent2"/>
                </a:solidFill>
                <a:cs typeface="Arial" charset="0"/>
              </a:rPr>
              <a:t>→</a:t>
            </a:r>
            <a:r>
              <a:rPr lang="en-US" sz="1800">
                <a:solidFill>
                  <a:schemeClr val="accent2"/>
                </a:solidFill>
              </a:rPr>
              <a:t> Cathcart-Pawel/Urbanic-Heidrick (standard)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              </a:t>
            </a:r>
            <a:r>
              <a:rPr lang="en-US" sz="1800">
                <a:solidFill>
                  <a:schemeClr val="accent2"/>
                </a:solidFill>
                <a:cs typeface="Arial" charset="0"/>
              </a:rPr>
              <a:t>→ </a:t>
            </a:r>
            <a:r>
              <a:rPr lang="en-US" sz="1800">
                <a:solidFill>
                  <a:schemeClr val="accent2"/>
                </a:solidFill>
              </a:rPr>
              <a:t>Sokolov</a:t>
            </a:r>
            <a:endParaRPr lang="en-US" sz="1600">
              <a:solidFill>
                <a:schemeClr val="accent2"/>
              </a:solidFill>
            </a:endParaRP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“</a:t>
            </a:r>
            <a:r>
              <a:rPr lang="en-US" sz="1800" b="1">
                <a:solidFill>
                  <a:schemeClr val="accent2"/>
                </a:solidFill>
              </a:rPr>
              <a:t>air”</a:t>
            </a:r>
            <a:r>
              <a:rPr lang="en-US" sz="1800">
                <a:solidFill>
                  <a:schemeClr val="accent2"/>
                </a:solidFill>
              </a:rPr>
              <a:t>: oxidation heat release; kinetic correlation from MELCOR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</a:t>
            </a:r>
            <a:r>
              <a:rPr lang="en-US"/>
              <a:t> 	</a:t>
            </a:r>
            <a:r>
              <a:rPr lang="en-US">
                <a:solidFill>
                  <a:schemeClr val="accent2"/>
                </a:solidFill>
              </a:rPr>
              <a:t>Input model 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	</a:t>
            </a:r>
            <a:r>
              <a:rPr lang="en-US" sz="1800">
                <a:solidFill>
                  <a:schemeClr val="accent2"/>
                </a:solidFill>
              </a:rPr>
              <a:t>-  based on SF4 pre-test calculation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no changes to noding or model options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modified treatment of heat transfer through shroud (coding error 		   suspected in gap radiation model)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input reflects actual boundary conditions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600">
                <a:solidFill>
                  <a:schemeClr val="accent2"/>
                </a:solidFill>
              </a:rPr>
              <a:t>	      -  event times as reported (steam/air/water, power trip)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600">
                <a:solidFill>
                  <a:schemeClr val="accent2"/>
                </a:solidFill>
              </a:rPr>
              <a:t>	      -  simplified time histories for (power, etc)</a:t>
            </a:r>
            <a:endParaRPr lang="en-GB" sz="160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Text Box 2"/>
          <p:cNvSpPr txBox="1">
            <a:spLocks noChangeArrowheads="1"/>
          </p:cNvSpPr>
          <p:nvPr/>
        </p:nvSpPr>
        <p:spPr bwMode="auto">
          <a:xfrm>
            <a:off x="395288" y="1628775"/>
            <a:ext cx="815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endParaRPr lang="en-GB">
              <a:solidFill>
                <a:schemeClr val="accent2"/>
              </a:solidFill>
            </a:endParaRPr>
          </a:p>
        </p:txBody>
      </p:sp>
      <p:sp>
        <p:nvSpPr>
          <p:cNvPr id="677891" name="Text Box 3"/>
          <p:cNvSpPr txBox="1">
            <a:spLocks noChangeArrowheads="1"/>
          </p:cNvSpPr>
          <p:nvPr/>
        </p:nvSpPr>
        <p:spPr bwMode="auto">
          <a:xfrm>
            <a:off x="2268538" y="188913"/>
            <a:ext cx="38877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sz="2400" b="1">
                <a:solidFill>
                  <a:schemeClr val="accent2"/>
                </a:solidFill>
              </a:rPr>
              <a:t>Boundary conditions</a:t>
            </a:r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677892" name="Text Box 4"/>
          <p:cNvSpPr txBox="1">
            <a:spLocks noChangeArrowheads="1"/>
          </p:cNvSpPr>
          <p:nvPr/>
        </p:nvSpPr>
        <p:spPr bwMode="auto">
          <a:xfrm>
            <a:off x="395288" y="1268413"/>
            <a:ext cx="8153400" cy="4983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  <a:cs typeface="Arial" charset="0"/>
              </a:rPr>
              <a:t>●</a:t>
            </a:r>
            <a:r>
              <a:rPr lang="en-US">
                <a:solidFill>
                  <a:schemeClr val="accent2"/>
                </a:solidFill>
              </a:rPr>
              <a:t> 	Pre-oxidation (0 - 13886 s)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- 2 g/s Ar;  3.5 g/s steam (start at 1716 s)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power staged increase to 7900 W</a:t>
            </a:r>
          </a:p>
          <a:p>
            <a:pPr lvl="1" algn="l"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</a:t>
            </a:r>
            <a:r>
              <a:rPr lang="en-US"/>
              <a:t> 	</a:t>
            </a:r>
            <a:r>
              <a:rPr lang="en-US">
                <a:solidFill>
                  <a:schemeClr val="accent2"/>
                </a:solidFill>
              </a:rPr>
              <a:t>Cooling phase (13886 - 16022 s)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power reduced to 4000 W</a:t>
            </a:r>
          </a:p>
          <a:p>
            <a:pPr lvl="1" algn="l"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</a:t>
            </a:r>
            <a:r>
              <a:rPr lang="en-US"/>
              <a:t> 	</a:t>
            </a:r>
            <a:r>
              <a:rPr lang="en-US">
                <a:solidFill>
                  <a:schemeClr val="accent2"/>
                </a:solidFill>
              </a:rPr>
              <a:t>Air ingress (16022</a:t>
            </a: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- 17511 s)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- 0.48 g/s air simulated with steam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number of O atoms and total volume flow preserved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air oxidation kinetics and Zr+O heat of reaction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power increased to 6000 W during this phase, tripped at 17412 s</a:t>
            </a:r>
          </a:p>
          <a:p>
            <a:pPr lvl="1" algn="l"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● 	</a:t>
            </a:r>
            <a:r>
              <a:rPr lang="en-US">
                <a:solidFill>
                  <a:schemeClr val="accent2"/>
                </a:solidFill>
              </a:rPr>
              <a:t>Reflood (17434 - 17908 s) 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bottom injection: 80 g/s water (midway period at 40 g/s)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switch Ar injection to upper volume</a:t>
            </a:r>
            <a:endParaRPr lang="en-GB" sz="180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540" name="Text Box 4"/>
          <p:cNvSpPr txBox="1">
            <a:spLocks noChangeArrowheads="1"/>
          </p:cNvSpPr>
          <p:nvPr/>
        </p:nvSpPr>
        <p:spPr bwMode="auto">
          <a:xfrm>
            <a:off x="1692275" y="188913"/>
            <a:ext cx="5256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sz="2400" b="1">
                <a:solidFill>
                  <a:schemeClr val="accent2"/>
                </a:solidFill>
              </a:rPr>
              <a:t>Heater temperature at 1250 mm</a:t>
            </a:r>
            <a:endParaRPr lang="en-US" sz="2400" b="1">
              <a:solidFill>
                <a:schemeClr val="accent2"/>
              </a:solidFill>
            </a:endParaRPr>
          </a:p>
        </p:txBody>
      </p:sp>
      <p:pic>
        <p:nvPicPr>
          <p:cNvPr id="705541" name="Picture 5" descr="Temperature_125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3" t="12364" r="6461" b="6128"/>
          <a:stretch>
            <a:fillRect/>
          </a:stretch>
        </p:blipFill>
        <p:spPr bwMode="auto">
          <a:xfrm>
            <a:off x="611188" y="879475"/>
            <a:ext cx="7921625" cy="550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2" name="Text Box 2"/>
          <p:cNvSpPr txBox="1">
            <a:spLocks noChangeArrowheads="1"/>
          </p:cNvSpPr>
          <p:nvPr/>
        </p:nvSpPr>
        <p:spPr bwMode="auto">
          <a:xfrm>
            <a:off x="2339975" y="188913"/>
            <a:ext cx="4537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sz="2400" b="1">
                <a:solidFill>
                  <a:schemeClr val="accent2"/>
                </a:solidFill>
              </a:rPr>
              <a:t>Oxidation weight gain</a:t>
            </a:r>
            <a:endParaRPr lang="en-US" sz="2400" b="1">
              <a:solidFill>
                <a:schemeClr val="accent2"/>
              </a:solidFill>
            </a:endParaRPr>
          </a:p>
        </p:txBody>
      </p:sp>
      <p:pic>
        <p:nvPicPr>
          <p:cNvPr id="706566" name="Picture 6" descr="Weight_gain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3" t="13589" r="9323" b="4903"/>
          <a:stretch>
            <a:fillRect/>
          </a:stretch>
        </p:blipFill>
        <p:spPr bwMode="auto">
          <a:xfrm>
            <a:off x="684213" y="915988"/>
            <a:ext cx="7416800" cy="532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Text Box 2"/>
          <p:cNvSpPr txBox="1">
            <a:spLocks noChangeArrowheads="1"/>
          </p:cNvSpPr>
          <p:nvPr/>
        </p:nvSpPr>
        <p:spPr bwMode="auto">
          <a:xfrm>
            <a:off x="1835150" y="188913"/>
            <a:ext cx="5113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sz="2400" b="1">
                <a:solidFill>
                  <a:schemeClr val="accent2"/>
                </a:solidFill>
              </a:rPr>
              <a:t>Oxygen starvation - exit flow</a:t>
            </a:r>
            <a:endParaRPr lang="en-US" sz="2400" b="1">
              <a:solidFill>
                <a:schemeClr val="accent2"/>
              </a:solidFill>
            </a:endParaRPr>
          </a:p>
        </p:txBody>
      </p:sp>
      <p:pic>
        <p:nvPicPr>
          <p:cNvPr id="707592" name="Picture 8" descr="O2_outflow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0" t="10484" r="8965" b="5528"/>
          <a:stretch>
            <a:fillRect/>
          </a:stretch>
        </p:blipFill>
        <p:spPr bwMode="auto">
          <a:xfrm>
            <a:off x="755650" y="858838"/>
            <a:ext cx="7272338" cy="537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Text Box 2"/>
          <p:cNvSpPr txBox="1">
            <a:spLocks noChangeArrowheads="1"/>
          </p:cNvSpPr>
          <p:nvPr/>
        </p:nvSpPr>
        <p:spPr bwMode="auto">
          <a:xfrm>
            <a:off x="1619250" y="188913"/>
            <a:ext cx="5400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sz="2400" b="1">
                <a:solidFill>
                  <a:schemeClr val="accent2"/>
                </a:solidFill>
              </a:rPr>
              <a:t>Propagation of starvation front</a:t>
            </a:r>
            <a:endParaRPr lang="en-US" sz="2400" b="1">
              <a:solidFill>
                <a:schemeClr val="accent2"/>
              </a:solidFill>
            </a:endParaRPr>
          </a:p>
        </p:txBody>
      </p:sp>
      <p:pic>
        <p:nvPicPr>
          <p:cNvPr id="708611" name="Picture 3" descr="Temperatu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2" t="11710" r="9912" b="5528"/>
          <a:stretch>
            <a:fillRect/>
          </a:stretch>
        </p:blipFill>
        <p:spPr bwMode="auto">
          <a:xfrm>
            <a:off x="755650" y="935038"/>
            <a:ext cx="7200900" cy="5243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TIST.SD42.VorlagenNES.English">
  <a:themeElements>
    <a:clrScheme name="ARTIST.SD42.VorlagenNES.Englis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TIST.SD42.VorlagenNES.English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CH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CH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RTIST.SD42.VorlagenNES.Englis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IST.SD42.VorlagenNES.Englis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IST.SD42.VorlagenNES.Englis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IST.SD42.VorlagenNES.Englis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IST.SD42.VorlagenNES.Englis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IST.SD42.VorlagenNES.Englis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IST.SD42.VorlagenNES.Englis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IST.SD42.VorlagenNES.Englis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IST.SD42.VorlagenNES.Englis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IST.SD42.VorlagenNES.Englis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IST.SD42.VorlagenNES.Englis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IST.SD42.VorlagenNES.Englis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ARTIST.SD42.VorlagenNES.English</Template>
  <TotalTime>20664</TotalTime>
  <Words>62</Words>
  <Application>Microsoft Office PowerPoint</Application>
  <PresentationFormat>Bildschirmpräsentation (4:3)</PresentationFormat>
  <Paragraphs>77</Paragraphs>
  <Slides>11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Times</vt:lpstr>
      <vt:lpstr>Arial Narrow</vt:lpstr>
      <vt:lpstr>Wingdings</vt:lpstr>
      <vt:lpstr>Arial</vt:lpstr>
      <vt:lpstr>Times New Roman</vt:lpstr>
      <vt:lpstr>Comic Sans MS</vt:lpstr>
      <vt:lpstr>ARTIST.SD42.VorlagenNES.English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PSI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Phase II (Break Stage) and Phase III (Far Field) Test - Facility Description -</dc:title>
  <dc:creator>Dr. Detlef Suckow</dc:creator>
  <cp:lastModifiedBy>Peters, Ursula</cp:lastModifiedBy>
  <cp:revision>613</cp:revision>
  <cp:lastPrinted>2004-07-12T09:37:01Z</cp:lastPrinted>
  <dcterms:created xsi:type="dcterms:W3CDTF">2005-06-13T12:30:02Z</dcterms:created>
  <dcterms:modified xsi:type="dcterms:W3CDTF">2012-10-12T13:10:42Z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PARAMETER-SF4 preliminary post-test calculation performed at PSI with SCDAP/RELAP5/irs.</vt:lpwstr>
  </property>
</Properties>
</file>