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sldIdLst>
    <p:sldId id="256" r:id="rId2"/>
    <p:sldId id="329" r:id="rId3"/>
    <p:sldId id="363" r:id="rId4"/>
    <p:sldId id="364" r:id="rId5"/>
    <p:sldId id="362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8" r:id="rId17"/>
    <p:sldId id="379" r:id="rId18"/>
    <p:sldId id="380" r:id="rId19"/>
    <p:sldId id="381" r:id="rId20"/>
    <p:sldId id="382" r:id="rId21"/>
    <p:sldId id="384" r:id="rId22"/>
    <p:sldId id="383" r:id="rId23"/>
    <p:sldId id="377" r:id="rId24"/>
    <p:sldId id="385" r:id="rId25"/>
    <p:sldId id="386" r:id="rId26"/>
    <p:sldId id="387" r:id="rId27"/>
  </p:sldIdLst>
  <p:sldSz cx="9144000" cy="6858000" type="screen4x3"/>
  <p:notesSz cx="6851650" cy="9747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CCFFFF"/>
    <a:srgbClr val="CCECFF"/>
    <a:srgbClr val="E6F6FE"/>
    <a:srgbClr val="99CCFF"/>
    <a:srgbClr val="FFFF00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>
        <p:scale>
          <a:sx n="100" d="100"/>
          <a:sy n="100" d="100"/>
        </p:scale>
        <p:origin x="-907" y="3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2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30738"/>
            <a:ext cx="502602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95F05B5F-1569-46FB-8BCD-9CA16BAE480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5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615A47-8F40-420F-A53D-BCACE81F5817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1ED54-D069-4060-AAA5-065954F9884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98207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FCF00-6347-4B5E-ABFE-E2178B7CF95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86366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B85E09-0974-48AD-BD8C-977D58366B6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24650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7614E-9F34-48D7-A8FE-AC94EE6293E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27189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A47C-1E4C-409F-8DB1-22E3898EEF13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56407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9112D-D3D8-4D97-8B6E-455E4EFF27F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72372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9F4D2-841B-4335-97D2-782049EC9E5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13131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7E0F9-0E5B-4F2A-9CBD-AA1B508809BA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79912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79D53-8258-497A-B2A9-AAAD7BC31E4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07868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9EE41-1A65-4D52-87EA-A572864E9B8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44171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6F648-A4EB-4E3A-A677-A5AFDBBC7E3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23438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C9205108-7D8D-4AAF-91C6-7FE187EF84E8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8569325" cy="7207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/>
              <a:t>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PARAMETER facility</a:t>
            </a:r>
            <a:endParaRPr lang="ru-RU" b="1" i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ru-RU" sz="2000" i="1">
              <a:solidFill>
                <a:srgbClr val="99CCFF"/>
              </a:solidFill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47813" y="5013325"/>
            <a:ext cx="60848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 i="1">
                <a:solidFill>
                  <a:schemeClr val="accent2"/>
                </a:solidFill>
                <a:latin typeface="Arial" charset="0"/>
              </a:rPr>
              <a:t> Podolsk, Russia</a:t>
            </a:r>
            <a:r>
              <a:rPr lang="en-GB" sz="1600" b="1" i="1">
                <a:solidFill>
                  <a:schemeClr val="accent2"/>
                </a:solidFill>
                <a:latin typeface="Arial" charset="0"/>
              </a:rPr>
              <a:t>, </a:t>
            </a:r>
            <a:endParaRPr lang="ru-RU" sz="1600" b="1" i="1">
              <a:solidFill>
                <a:schemeClr val="accent2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 i="1">
                <a:solidFill>
                  <a:schemeClr val="accent2"/>
                </a:solidFill>
                <a:latin typeface="Arial" charset="0"/>
              </a:rPr>
              <a:t>July </a:t>
            </a:r>
            <a:r>
              <a:rPr lang="ru-RU" sz="1600" b="1" i="1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600" b="1" i="1">
                <a:solidFill>
                  <a:schemeClr val="accent2"/>
                </a:solidFill>
                <a:latin typeface="Arial" charset="0"/>
              </a:rPr>
              <a:t>6</a:t>
            </a:r>
            <a:r>
              <a:rPr lang="en-GB" sz="1600" b="1" i="1">
                <a:solidFill>
                  <a:schemeClr val="accent2"/>
                </a:solidFill>
                <a:latin typeface="Arial" charset="0"/>
              </a:rPr>
              <a:t>, 200</a:t>
            </a:r>
            <a:r>
              <a:rPr lang="en-US" sz="1600" b="1" i="1">
                <a:solidFill>
                  <a:schemeClr val="accent2"/>
                </a:solidFill>
                <a:latin typeface="Arial" charset="0"/>
              </a:rPr>
              <a:t>8.</a:t>
            </a:r>
            <a:endParaRPr lang="ru-RU" sz="1600" b="1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2875" y="296863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FSUE SRI SIA “LUCH”</a:t>
            </a:r>
            <a:r>
              <a:rPr lang="ru-RU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en-US" b="1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195513" y="3860800"/>
            <a:ext cx="467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Presented by W. Konstantinov</a:t>
            </a:r>
            <a:endParaRPr lang="ru-RU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5523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827088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4" name="AutoShape 4"/>
          <p:cNvSpPr>
            <a:spLocks noChangeArrowheads="1"/>
          </p:cNvSpPr>
          <p:nvPr/>
        </p:nvSpPr>
        <p:spPr bwMode="auto">
          <a:xfrm>
            <a:off x="3635375" y="2133600"/>
            <a:ext cx="1081088" cy="287338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5525" name="Picture 5" descr="Изображение 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334962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26" name="Picture 6" descr="Изображение 1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755650" y="981075"/>
            <a:ext cx="21939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System of hydrogen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measurement</a:t>
            </a: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6547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8" name="AutoShape 4"/>
          <p:cNvSpPr>
            <a:spLocks noChangeArrowheads="1"/>
          </p:cNvSpPr>
          <p:nvPr/>
        </p:nvSpPr>
        <p:spPr bwMode="auto">
          <a:xfrm>
            <a:off x="1979613" y="2997200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6549" name="Picture 5" descr="Изображение 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0" y="1125538"/>
            <a:ext cx="3484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Control system of test parameters</a:t>
            </a: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7571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2" name="AutoShape 4"/>
          <p:cNvSpPr>
            <a:spLocks noChangeArrowheads="1"/>
          </p:cNvSpPr>
          <p:nvPr/>
        </p:nvSpPr>
        <p:spPr bwMode="auto">
          <a:xfrm>
            <a:off x="6804025" y="1916113"/>
            <a:ext cx="1584325" cy="288925"/>
          </a:xfrm>
          <a:prstGeom prst="leftArrow">
            <a:avLst>
              <a:gd name="adj1" fmla="val 50000"/>
              <a:gd name="adj2" fmla="val 1370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7573" name="Picture 5" descr="Изображение 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5148263" y="865188"/>
            <a:ext cx="3279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Posttest preparation of samples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8595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6" name="AutoShape 4"/>
          <p:cNvSpPr>
            <a:spLocks noChangeArrowheads="1"/>
          </p:cNvSpPr>
          <p:nvPr/>
        </p:nvSpPr>
        <p:spPr bwMode="auto">
          <a:xfrm>
            <a:off x="6804025" y="2924175"/>
            <a:ext cx="1296988" cy="288925"/>
          </a:xfrm>
          <a:prstGeom prst="leftArrow">
            <a:avLst>
              <a:gd name="adj1" fmla="val 50000"/>
              <a:gd name="adj2" fmla="val 1122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8597" name="Picture 5" descr="Изображение 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4787900" y="908050"/>
            <a:ext cx="3802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Posttest material analysis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 samples</a:t>
            </a: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9619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0" name="AutoShape 4"/>
          <p:cNvSpPr>
            <a:spLocks noChangeArrowheads="1"/>
          </p:cNvSpPr>
          <p:nvPr/>
        </p:nvSpPr>
        <p:spPr bwMode="auto">
          <a:xfrm>
            <a:off x="6804025" y="4437063"/>
            <a:ext cx="1223963" cy="215900"/>
          </a:xfrm>
          <a:prstGeom prst="leftArrow">
            <a:avLst>
              <a:gd name="adj1" fmla="val 50000"/>
              <a:gd name="adj2" fmla="val 1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9621" name="Picture 5" descr="Изображение 0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81075"/>
            <a:ext cx="334962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9622" name="Rectangle 6"/>
          <p:cNvSpPr>
            <a:spLocks noChangeArrowheads="1"/>
          </p:cNvSpPr>
          <p:nvPr/>
        </p:nvSpPr>
        <p:spPr bwMode="auto">
          <a:xfrm>
            <a:off x="5364163" y="908050"/>
            <a:ext cx="1817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Mechanical</a:t>
            </a:r>
            <a:r>
              <a:rPr lang="en-US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bg2"/>
                </a:solidFill>
                <a:latin typeface="Arial" charset="0"/>
              </a:rPr>
              <a:t>tests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40643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4" name="AutoShape 4"/>
          <p:cNvSpPr>
            <a:spLocks noChangeArrowheads="1"/>
          </p:cNvSpPr>
          <p:nvPr/>
        </p:nvSpPr>
        <p:spPr bwMode="auto">
          <a:xfrm>
            <a:off x="827088" y="3068638"/>
            <a:ext cx="865187" cy="215900"/>
          </a:xfrm>
          <a:prstGeom prst="rightArrow">
            <a:avLst>
              <a:gd name="adj1" fmla="val 50000"/>
              <a:gd name="adj2" fmla="val 1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40645" name="Picture 5" descr="Изображение 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684213" y="1125538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Carrying out of meetings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43715" name="Picture 3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323850" y="908050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44739" name="Picture 3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323850" y="908050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124075" y="47625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System of steam– and argon flow input</a:t>
            </a:r>
            <a:r>
              <a:rPr lang="en-US" sz="16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44742" name="Picture 6" descr="Изображение 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508500"/>
            <a:ext cx="33845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3" name="Picture 7" descr="Изображение 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08050"/>
            <a:ext cx="2249488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4" name="Picture 8" descr="Изображение 0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276475"/>
            <a:ext cx="2247900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5" name="Line 9"/>
          <p:cNvSpPr>
            <a:spLocks noChangeShapeType="1"/>
          </p:cNvSpPr>
          <p:nvPr/>
        </p:nvSpPr>
        <p:spPr bwMode="auto">
          <a:xfrm flipH="1" flipV="1">
            <a:off x="1403350" y="4581525"/>
            <a:ext cx="1800225" cy="503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4746" name="Line 10"/>
          <p:cNvSpPr>
            <a:spLocks noChangeShapeType="1"/>
          </p:cNvSpPr>
          <p:nvPr/>
        </p:nvSpPr>
        <p:spPr bwMode="auto">
          <a:xfrm flipH="1">
            <a:off x="1619250" y="3211513"/>
            <a:ext cx="3168650" cy="361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4747" name="Line 11"/>
          <p:cNvSpPr>
            <a:spLocks noChangeShapeType="1"/>
          </p:cNvSpPr>
          <p:nvPr/>
        </p:nvSpPr>
        <p:spPr bwMode="auto">
          <a:xfrm flipH="1">
            <a:off x="2987675" y="2419350"/>
            <a:ext cx="863600" cy="793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 flipH="1">
            <a:off x="611188" y="3932238"/>
            <a:ext cx="5761037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45763" name="Picture 3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323850" y="908050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2700338" y="549275"/>
            <a:ext cx="608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monitoring system of balance of  steam and water</a:t>
            </a:r>
            <a:endParaRPr lang="ru-RU" sz="1800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45765" name="Picture 5" descr="Изображение 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27488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6" name="Picture 6" descr="Изображение 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2249488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7" name="Picture 7" descr="Изображение 0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08050"/>
            <a:ext cx="227488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8" name="Line 8"/>
          <p:cNvSpPr>
            <a:spLocks noChangeShapeType="1"/>
          </p:cNvSpPr>
          <p:nvPr/>
        </p:nvSpPr>
        <p:spPr bwMode="auto">
          <a:xfrm flipH="1">
            <a:off x="684213" y="1123950"/>
            <a:ext cx="792162" cy="3025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 flipV="1">
            <a:off x="2195513" y="3789363"/>
            <a:ext cx="2305050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H="1">
            <a:off x="5076825" y="2636838"/>
            <a:ext cx="215900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46787" name="Picture 3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323850" y="908050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042988" y="549275"/>
            <a:ext cx="4716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System of the top and bottom flooding</a:t>
            </a:r>
            <a:endParaRPr lang="ru-RU" sz="1800" b="1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1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46789" name="Picture 5" descr="Изображение 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22733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790" name="Picture 6" descr="Изображение 0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4813"/>
            <a:ext cx="5113337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1" name="Line 7"/>
          <p:cNvSpPr>
            <a:spLocks noChangeShapeType="1"/>
          </p:cNvSpPr>
          <p:nvPr/>
        </p:nvSpPr>
        <p:spPr bwMode="auto">
          <a:xfrm flipH="1" flipV="1">
            <a:off x="2195513" y="1628775"/>
            <a:ext cx="5040312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6792" name="Line 8"/>
          <p:cNvSpPr>
            <a:spLocks noChangeShapeType="1"/>
          </p:cNvSpPr>
          <p:nvPr/>
        </p:nvSpPr>
        <p:spPr bwMode="auto">
          <a:xfrm flipH="1" flipV="1">
            <a:off x="2771775" y="3284538"/>
            <a:ext cx="2735263" cy="2089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755650" y="115888"/>
            <a:ext cx="82089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The main tasks of experimental researches</a:t>
            </a:r>
            <a:endParaRPr 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179388" y="765175"/>
            <a:ext cx="8785225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 b="1">
                <a:solidFill>
                  <a:schemeClr val="accent1"/>
                </a:solidFill>
                <a:latin typeface="Arial" charset="0"/>
              </a:rPr>
              <a:t>In imitating conditions of the BDBA</a:t>
            </a: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   </a:t>
            </a:r>
            <a:r>
              <a:rPr lang="en-US" sz="1800" b="1" i="1">
                <a:solidFill>
                  <a:schemeClr val="accent2"/>
                </a:solidFill>
                <a:latin typeface="Arial" charset="0"/>
              </a:rPr>
              <a:t>(Т</a:t>
            </a:r>
            <a:r>
              <a:rPr lang="en-US" sz="1400" b="1" i="1">
                <a:solidFill>
                  <a:schemeClr val="accent2"/>
                </a:solidFill>
                <a:latin typeface="Arial" charset="0"/>
              </a:rPr>
              <a:t>cladding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n-US" sz="1800" b="1" i="1">
                <a:solidFill>
                  <a:schemeClr val="accent2"/>
                </a:solidFill>
                <a:latin typeface="Arial" charset="0"/>
              </a:rPr>
              <a:t> 1200 </a:t>
            </a:r>
            <a:r>
              <a:rPr lang="en-US" sz="1800" b="1" i="1">
                <a:solidFill>
                  <a:schemeClr val="accent2"/>
                </a:solidFill>
                <a:latin typeface="Arial" charset="0"/>
                <a:cs typeface="Arial" charset="0"/>
              </a:rPr>
              <a:t>°</a:t>
            </a:r>
            <a:r>
              <a:rPr lang="en-US" sz="1800" b="1" i="1">
                <a:solidFill>
                  <a:schemeClr val="accent2"/>
                </a:solidFill>
                <a:latin typeface="Arial" charset="0"/>
              </a:rPr>
              <a:t>С)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1800">
                <a:latin typeface="Arial" charset="0"/>
              </a:rPr>
              <a:t> </a:t>
            </a:r>
            <a:endParaRPr lang="ru-RU" sz="180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Research of parameters of deformation and tightness</a:t>
            </a:r>
            <a:r>
              <a:rPr lang="ru-RU" sz="18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of rod claddings</a:t>
            </a:r>
            <a:r>
              <a:rPr lang="ru-RU" sz="180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Research of conditions of formation of blocking of cross section of FA</a:t>
            </a:r>
            <a:r>
              <a:rPr lang="ru-RU" sz="1800">
                <a:solidFill>
                  <a:schemeClr val="accent2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-      Posttest material analysis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of claddings and space grids.</a:t>
            </a:r>
            <a:endParaRPr lang="ru-RU" sz="1800">
              <a:solidFill>
                <a:schemeClr val="accent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2. </a:t>
            </a:r>
            <a:r>
              <a:rPr lang="en-US" sz="1800" b="1">
                <a:solidFill>
                  <a:schemeClr val="bg1"/>
                </a:solidFill>
                <a:latin typeface="Arial" charset="0"/>
              </a:rPr>
              <a:t>   </a:t>
            </a:r>
            <a:r>
              <a:rPr lang="en-US" sz="1800" b="1">
                <a:solidFill>
                  <a:schemeClr val="accent1"/>
                </a:solidFill>
                <a:latin typeface="Arial" charset="0"/>
              </a:rPr>
              <a:t>In imitating conditions of the DBA</a:t>
            </a: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  </a:t>
            </a:r>
            <a:r>
              <a:rPr lang="en-US" sz="1800" b="1" i="1">
                <a:solidFill>
                  <a:schemeClr val="accent2"/>
                </a:solidFill>
                <a:latin typeface="Arial" charset="0"/>
              </a:rPr>
              <a:t>(Т</a:t>
            </a:r>
            <a:r>
              <a:rPr lang="en-US" sz="1400" b="1" i="1">
                <a:solidFill>
                  <a:schemeClr val="accent2"/>
                </a:solidFill>
                <a:latin typeface="Arial" charset="0"/>
              </a:rPr>
              <a:t>cladding</a:t>
            </a:r>
            <a:r>
              <a:rPr lang="ru-RU" sz="1400" b="1" i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 b="1" i="1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</a:t>
            </a:r>
            <a:r>
              <a:rPr lang="en-US" sz="1800" b="1" i="1">
                <a:solidFill>
                  <a:schemeClr val="accent2"/>
                </a:solidFill>
                <a:latin typeface="Arial" charset="0"/>
              </a:rPr>
              <a:t> 1200 </a:t>
            </a:r>
            <a:r>
              <a:rPr lang="en-US" sz="1800" b="1" i="1">
                <a:solidFill>
                  <a:schemeClr val="accent2"/>
                </a:solidFill>
                <a:latin typeface="Arial" charset="0"/>
                <a:cs typeface="Arial" charset="0"/>
              </a:rPr>
              <a:t>°</a:t>
            </a:r>
            <a:r>
              <a:rPr lang="en-US" sz="1800" b="1" i="1">
                <a:solidFill>
                  <a:schemeClr val="accent2"/>
                </a:solidFill>
                <a:latin typeface="Arial" charset="0"/>
              </a:rPr>
              <a:t>С)</a:t>
            </a:r>
            <a:r>
              <a:rPr lang="ru-RU" sz="1800" b="1" i="1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1800">
                <a:latin typeface="Arial" charset="0"/>
              </a:rPr>
              <a:t> </a:t>
            </a:r>
            <a:endParaRPr lang="ru-RU" sz="180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Researches of an output of hydrogen during experiments</a:t>
            </a:r>
            <a:r>
              <a:rPr lang="ru-RU" sz="1800">
                <a:solidFill>
                  <a:schemeClr val="accent2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Research of processes of degradation of FA</a:t>
            </a:r>
            <a:r>
              <a:rPr lang="ru-RU" sz="1800">
                <a:solidFill>
                  <a:schemeClr val="accent2"/>
                </a:solidFill>
                <a:latin typeface="Arial" charset="0"/>
              </a:rPr>
              <a:t>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Symbol" pitchFamily="18" charset="2"/>
              <a:buNone/>
            </a:pPr>
            <a:r>
              <a:rPr lang="ru-RU" sz="1800">
                <a:solidFill>
                  <a:schemeClr val="accent2"/>
                </a:solidFill>
                <a:latin typeface="Tahoma" pitchFamily="34" charset="0"/>
              </a:rPr>
              <a:t>-     </a:t>
            </a:r>
            <a:r>
              <a:rPr lang="en-US" sz="1800">
                <a:solidFill>
                  <a:schemeClr val="accent2"/>
                </a:solidFill>
                <a:latin typeface="Tahoma" pitchFamily="34" charset="0"/>
              </a:rPr>
              <a:t>Research of processes of FA cooling at a top and bottom flooding;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r>
              <a:rPr lang="en-US" sz="1800">
                <a:solidFill>
                  <a:schemeClr val="accent2"/>
                </a:solidFill>
                <a:latin typeface="Tahoma" pitchFamily="34" charset="0"/>
              </a:rPr>
              <a:t>Material analysis</a:t>
            </a:r>
            <a:r>
              <a:rPr lang="en-US" sz="1800">
                <a:latin typeface="Tahoma" pitchFamily="34" charset="0"/>
              </a:rPr>
              <a:t> 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of products of interaction of constructional, fuel and absorbing materials</a:t>
            </a:r>
            <a:r>
              <a:rPr lang="ru-RU" sz="180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47811" name="Picture 3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323850" y="908050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042988" y="549275"/>
            <a:ext cx="4716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 bundle and test section</a:t>
            </a:r>
            <a:endParaRPr lang="ru-RU" sz="1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47813" name="Picture 5" descr="Изображение 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05263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4" name="Picture 6" descr="Изображение 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5" name="Picture 7" descr="Изображение 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08050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6" name="Line 8"/>
          <p:cNvSpPr>
            <a:spLocks noChangeShapeType="1"/>
          </p:cNvSpPr>
          <p:nvPr/>
        </p:nvSpPr>
        <p:spPr bwMode="auto">
          <a:xfrm flipH="1">
            <a:off x="3563938" y="1916113"/>
            <a:ext cx="3527425" cy="8651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 flipH="1" flipV="1">
            <a:off x="3708400" y="3141663"/>
            <a:ext cx="3022600" cy="2087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18" name="Line 10"/>
          <p:cNvSpPr>
            <a:spLocks noChangeShapeType="1"/>
          </p:cNvSpPr>
          <p:nvPr/>
        </p:nvSpPr>
        <p:spPr bwMode="auto">
          <a:xfrm flipV="1">
            <a:off x="2159000" y="3068638"/>
            <a:ext cx="1333500" cy="2089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6372225" y="554038"/>
            <a:ext cx="146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 bundle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6300788" y="6308725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Test section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323850" y="6308725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Shroud and thermoinsulation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55613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graphicFrame>
        <p:nvGraphicFramePr>
          <p:cNvPr id="249895" name="Group 39"/>
          <p:cNvGraphicFramePr>
            <a:graphicFrameLocks noGrp="1"/>
          </p:cNvGraphicFramePr>
          <p:nvPr>
            <p:ph sz="quarter" idx="2"/>
          </p:nvPr>
        </p:nvGraphicFramePr>
        <p:xfrm>
          <a:off x="4648200" y="1981200"/>
          <a:ext cx="4038600" cy="1981200"/>
        </p:xfrm>
        <a:graphic>
          <a:graphicData uri="http://schemas.openxmlformats.org/drawingml/2006/table">
            <a:tbl>
              <a:tblPr/>
              <a:tblGrid>
                <a:gridCol w="4038600"/>
              </a:tblGrid>
              <a:tr h="1981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generator of a direct current 1000A/15V “Flex Kraft”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</a:tr>
            </a:tbl>
          </a:graphicData>
        </a:graphic>
      </p:graphicFrame>
      <p:pic>
        <p:nvPicPr>
          <p:cNvPr id="249859" name="Picture 3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323850" y="908050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2987675" y="476250"/>
            <a:ext cx="281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Arial" charset="0"/>
              </a:rPr>
              <a:t>System of power supply</a:t>
            </a:r>
            <a:endParaRPr lang="ru-RU" b="1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49861" name="Picture 5" descr="Изображение 1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34962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862" name="Line 6"/>
          <p:cNvSpPr>
            <a:spLocks noChangeShapeType="1"/>
          </p:cNvSpPr>
          <p:nvPr/>
        </p:nvSpPr>
        <p:spPr bwMode="auto">
          <a:xfrm flipH="1" flipV="1">
            <a:off x="3563938" y="2133600"/>
            <a:ext cx="2951162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 flipH="1">
            <a:off x="3563938" y="2852738"/>
            <a:ext cx="3024187" cy="1296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9914" name="Text Box 58"/>
          <p:cNvSpPr txBox="1">
            <a:spLocks noChangeArrowheads="1"/>
          </p:cNvSpPr>
          <p:nvPr/>
        </p:nvSpPr>
        <p:spPr bwMode="auto">
          <a:xfrm>
            <a:off x="611188" y="5661025"/>
            <a:ext cx="452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The generator of a direct current “Flex Kraft”</a:t>
            </a:r>
            <a:endParaRPr lang="ru-RU" sz="16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248835" name="Picture 3" descr="Стенд_н new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t="2338" r="18158" b="20181"/>
          <a:stretch>
            <a:fillRect/>
          </a:stretch>
        </p:blipFill>
        <p:spPr bwMode="auto">
          <a:xfrm>
            <a:off x="323850" y="908050"/>
            <a:ext cx="8640763" cy="42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2411413" y="549275"/>
            <a:ext cx="399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System of hydrogen measurement</a:t>
            </a: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48838" name="Picture 6" descr="Изображение 1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625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839" name="Picture 7" descr="Изображение 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08050"/>
            <a:ext cx="2274887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40" name="Line 8"/>
          <p:cNvSpPr>
            <a:spLocks noChangeShapeType="1"/>
          </p:cNvSpPr>
          <p:nvPr/>
        </p:nvSpPr>
        <p:spPr bwMode="auto">
          <a:xfrm flipV="1">
            <a:off x="3635375" y="1484313"/>
            <a:ext cx="3241675" cy="2174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8842" name="Line 10"/>
          <p:cNvSpPr>
            <a:spLocks noChangeShapeType="1"/>
          </p:cNvSpPr>
          <p:nvPr/>
        </p:nvSpPr>
        <p:spPr bwMode="auto">
          <a:xfrm flipV="1">
            <a:off x="3492500" y="2276475"/>
            <a:ext cx="2879725" cy="649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V="1">
            <a:off x="6804025" y="3573463"/>
            <a:ext cx="720725" cy="15144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rgbClr val="333399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268538" y="333375"/>
            <a:ext cx="39592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Control system of test parameters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42712" name="Picture 24" descr="Изображение 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713" name="Picture 25" descr="Изображение 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65625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714" name="Picture 26" descr="Изображение 0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2636838"/>
            <a:ext cx="3422650" cy="227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715" name="Picture 27" descr="Изображение 07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36613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716" name="Rectangle 28"/>
          <p:cNvSpPr>
            <a:spLocks noChangeArrowheads="1"/>
          </p:cNvSpPr>
          <p:nvPr/>
        </p:nvSpPr>
        <p:spPr bwMode="auto">
          <a:xfrm>
            <a:off x="107950" y="2060575"/>
            <a:ext cx="26463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Control system of </a:t>
            </a:r>
          </a:p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technological parameters</a:t>
            </a:r>
            <a:endParaRPr lang="ru-RU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42717" name="Rectangle 29"/>
          <p:cNvSpPr>
            <a:spLocks noChangeArrowheads="1"/>
          </p:cNvSpPr>
          <p:nvPr/>
        </p:nvSpPr>
        <p:spPr bwMode="auto">
          <a:xfrm>
            <a:off x="6227763" y="1916113"/>
            <a:ext cx="27368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Control system pneumatic</a:t>
            </a:r>
          </a:p>
          <a:p>
            <a:r>
              <a:rPr lang="ru-RU" sz="1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and hydraulic systems</a:t>
            </a:r>
            <a:r>
              <a:rPr lang="en-US"/>
              <a:t> </a:t>
            </a:r>
          </a:p>
        </p:txBody>
      </p:sp>
      <p:sp>
        <p:nvSpPr>
          <p:cNvPr id="242718" name="Rectangle 30"/>
          <p:cNvSpPr>
            <a:spLocks noChangeArrowheads="1"/>
          </p:cNvSpPr>
          <p:nvPr/>
        </p:nvSpPr>
        <p:spPr bwMode="auto">
          <a:xfrm>
            <a:off x="6300788" y="5661025"/>
            <a:ext cx="23669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System of gathering </a:t>
            </a:r>
          </a:p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of parameters of tests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8229600" cy="396875"/>
          </a:xfrm>
          <a:noFill/>
          <a:ln/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  <a:latin typeface="Arial" charset="0"/>
              </a:rPr>
              <a:t>PARAMETER Facility</a:t>
            </a:r>
            <a:endParaRPr lang="ru-RU" sz="2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2268538" y="47625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Material analysis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4284663" y="476250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1. Preparation of samples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253960" name="Picture 8" descr="Изображение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61" name="Picture 9" descr="Изображение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68413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62" name="Picture 10" descr="Изображение 1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63" name="Picture 11" descr="Изображение 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64" name="Picture 12" descr="Изображение 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4226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1692275" y="908050"/>
            <a:ext cx="2014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Cutting of samples</a:t>
            </a:r>
            <a:endParaRPr lang="ru-RU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3203575" y="3789363"/>
            <a:ext cx="2217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Polishing of samples</a:t>
            </a:r>
            <a:endParaRPr lang="ru-RU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2268538" y="476250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Material analysis</a:t>
            </a:r>
            <a:endParaRPr lang="ru-RU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4284663" y="476250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1. Preparation of samples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3708400" y="3500438"/>
            <a:ext cx="1471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ISOMET1000</a:t>
            </a:r>
            <a:r>
              <a:rPr lang="ru-RU" sz="1600" b="1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253971" name="Rectangle 19"/>
          <p:cNvSpPr>
            <a:spLocks noChangeArrowheads="1"/>
          </p:cNvSpPr>
          <p:nvPr/>
        </p:nvSpPr>
        <p:spPr bwMode="auto">
          <a:xfrm>
            <a:off x="6443663" y="3500438"/>
            <a:ext cx="1870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SIMPLIMET 1000</a:t>
            </a:r>
            <a:r>
              <a:rPr lang="ru-RU"/>
              <a:t> </a:t>
            </a:r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1042988" y="6308725"/>
            <a:ext cx="19573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PHOENIX BETA</a:t>
            </a:r>
            <a:r>
              <a:rPr lang="ru-RU" sz="1600" b="1">
                <a:solidFill>
                  <a:schemeClr val="accent1"/>
                </a:solidFill>
                <a:latin typeface="Arial" charset="0"/>
              </a:rPr>
              <a:t>-2</a:t>
            </a:r>
            <a:r>
              <a:rPr lang="ru-RU"/>
              <a:t> </a:t>
            </a:r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5795963" y="6308725"/>
            <a:ext cx="1497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  <a:latin typeface="Arial" charset="0"/>
              </a:rPr>
              <a:t>VIBROMET 2</a:t>
            </a:r>
            <a:r>
              <a:rPr lang="ru-RU"/>
              <a:t> </a:t>
            </a:r>
          </a:p>
        </p:txBody>
      </p:sp>
      <p:sp>
        <p:nvSpPr>
          <p:cNvPr id="253974" name="Rectangle 22"/>
          <p:cNvSpPr>
            <a:spLocks noChangeArrowheads="1"/>
          </p:cNvSpPr>
          <p:nvPr/>
        </p:nvSpPr>
        <p:spPr bwMode="auto">
          <a:xfrm>
            <a:off x="755650" y="3500438"/>
            <a:ext cx="1792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Delta AbrasiMet</a:t>
            </a:r>
            <a:r>
              <a:rPr lang="en-US"/>
              <a:t> </a:t>
            </a:r>
          </a:p>
        </p:txBody>
      </p:sp>
      <p:sp>
        <p:nvSpPr>
          <p:cNvPr id="253975" name="Rectangle 23"/>
          <p:cNvSpPr>
            <a:spLocks noChangeArrowheads="1"/>
          </p:cNvSpPr>
          <p:nvPr/>
        </p:nvSpPr>
        <p:spPr bwMode="auto">
          <a:xfrm>
            <a:off x="6156325" y="936625"/>
            <a:ext cx="1901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Fixing of samples</a:t>
            </a:r>
            <a:endParaRPr lang="ru-RU" sz="16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97" name="AutoShape 21"/>
          <p:cNvSpPr>
            <a:spLocks noChangeArrowheads="1"/>
          </p:cNvSpPr>
          <p:nvPr/>
        </p:nvSpPr>
        <p:spPr bwMode="auto">
          <a:xfrm rot="10800000">
            <a:off x="2411413" y="4724400"/>
            <a:ext cx="2879725" cy="935038"/>
          </a:xfrm>
          <a:prstGeom prst="rightArrow">
            <a:avLst>
              <a:gd name="adj1" fmla="val 50000"/>
              <a:gd name="adj2" fmla="val 76995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54983" name="Picture 7" descr="Изображение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3170237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9" name="AutoShape 13"/>
          <p:cNvSpPr>
            <a:spLocks noChangeArrowheads="1"/>
          </p:cNvSpPr>
          <p:nvPr/>
        </p:nvSpPr>
        <p:spPr bwMode="auto">
          <a:xfrm>
            <a:off x="3492500" y="765175"/>
            <a:ext cx="4608513" cy="863600"/>
          </a:xfrm>
          <a:prstGeom prst="leftArrow">
            <a:avLst>
              <a:gd name="adj1" fmla="val 50000"/>
              <a:gd name="adj2" fmla="val 133410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988" name="AutoShape 12"/>
          <p:cNvSpPr>
            <a:spLocks noChangeArrowheads="1"/>
          </p:cNvSpPr>
          <p:nvPr/>
        </p:nvSpPr>
        <p:spPr bwMode="auto">
          <a:xfrm>
            <a:off x="2987675" y="3789363"/>
            <a:ext cx="2879725" cy="935037"/>
          </a:xfrm>
          <a:prstGeom prst="rightArrow">
            <a:avLst>
              <a:gd name="adj1" fmla="val 50000"/>
              <a:gd name="adj2" fmla="val 76995"/>
            </a:avLst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539750" y="115888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PARAMETER Facility</a:t>
            </a:r>
            <a:endParaRPr lang="ru-RU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2411413" y="476250"/>
            <a:ext cx="432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Post-test material analysis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of samples</a:t>
            </a:r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54984" name="Picture 8" descr="Изображение 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316865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5" name="Picture 9" descr="Изображение 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3170238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779838" y="981075"/>
            <a:ext cx="4421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The optical and electronic microscopy</a:t>
            </a:r>
            <a:r>
              <a:rPr lang="en-US"/>
              <a:t> 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3059113" y="4076700"/>
            <a:ext cx="2744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X-ray structure studies</a:t>
            </a:r>
            <a:r>
              <a:rPr lang="en-US"/>
              <a:t> </a:t>
            </a:r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6659563" y="2276475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JSM-6460</a:t>
            </a:r>
            <a:r>
              <a:rPr lang="ru-RU" sz="160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179388" y="2997200"/>
            <a:ext cx="124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OLYMPUS</a:t>
            </a:r>
            <a:r>
              <a:rPr lang="ru-RU" sz="160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254992" name="Rectangle 16"/>
          <p:cNvSpPr>
            <a:spLocks noChangeArrowheads="1"/>
          </p:cNvSpPr>
          <p:nvPr/>
        </p:nvSpPr>
        <p:spPr bwMode="auto">
          <a:xfrm>
            <a:off x="1619250" y="2997200"/>
            <a:ext cx="185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MICROMET</a:t>
            </a:r>
            <a:r>
              <a:rPr lang="ru-RU" sz="1600" b="1">
                <a:solidFill>
                  <a:schemeClr val="accent1"/>
                </a:solidFill>
                <a:latin typeface="Arial" charset="0"/>
              </a:rPr>
              <a:t> 2103</a:t>
            </a:r>
            <a:r>
              <a:rPr lang="ru-RU" sz="160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7164388" y="5229225"/>
            <a:ext cx="1006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  <a:latin typeface="Arial" charset="0"/>
              </a:rPr>
              <a:t>ДРОН-6 </a:t>
            </a:r>
          </a:p>
        </p:txBody>
      </p:sp>
      <p:pic>
        <p:nvPicPr>
          <p:cNvPr id="254994" name="Picture 18" descr="Изображение 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105025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916238" y="5018088"/>
            <a:ext cx="2012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Mechanical tests</a:t>
            </a:r>
            <a:endParaRPr lang="ru-RU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2411413" y="6021388"/>
            <a:ext cx="1144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charset="0"/>
              </a:rPr>
              <a:t>Zwick100</a:t>
            </a:r>
            <a:r>
              <a:rPr lang="ru-RU" sz="1600">
                <a:solidFill>
                  <a:schemeClr val="accent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755650" y="1412875"/>
            <a:ext cx="7699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The preparation and check of all technological systems of the </a:t>
            </a:r>
          </a:p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PARAMETER facility is carried out now.</a:t>
            </a:r>
          </a:p>
          <a:p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Carrying out of a complex spadework for carrying out of  </a:t>
            </a:r>
          </a:p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PARAMETER-SF3 experiment comes to the end</a:t>
            </a:r>
          </a:p>
          <a:p>
            <a:endParaRPr lang="ru-RU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468313" y="549275"/>
            <a:ext cx="822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Conclusion</a:t>
            </a:r>
            <a:endParaRPr lang="ru-RU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8355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9379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0" name="AutoShape 4"/>
          <p:cNvSpPr>
            <a:spLocks noChangeArrowheads="1"/>
          </p:cNvSpPr>
          <p:nvPr/>
        </p:nvSpPr>
        <p:spPr bwMode="auto">
          <a:xfrm>
            <a:off x="971550" y="4292600"/>
            <a:ext cx="1512888" cy="288925"/>
          </a:xfrm>
          <a:prstGeom prst="rightArrow">
            <a:avLst>
              <a:gd name="adj1" fmla="val 50000"/>
              <a:gd name="adj2" fmla="val 1309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29381" name="Picture 5" descr="Изображение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5221288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611188" y="1052513"/>
            <a:ext cx="28051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Manufacturing of rods  and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 test bundles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26307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6" name="AutoShape 22"/>
          <p:cNvSpPr>
            <a:spLocks noChangeArrowheads="1"/>
          </p:cNvSpPr>
          <p:nvPr/>
        </p:nvSpPr>
        <p:spPr bwMode="auto">
          <a:xfrm>
            <a:off x="2484438" y="4508500"/>
            <a:ext cx="1512887" cy="288925"/>
          </a:xfrm>
          <a:prstGeom prst="rightArrow">
            <a:avLst>
              <a:gd name="adj1" fmla="val 50000"/>
              <a:gd name="adj2" fmla="val 13090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26327" name="Picture 23" descr="Изображение 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6250"/>
            <a:ext cx="52578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8" name="Rectangle 24"/>
          <p:cNvSpPr>
            <a:spLocks noChangeArrowheads="1"/>
          </p:cNvSpPr>
          <p:nvPr/>
        </p:nvSpPr>
        <p:spPr bwMode="auto">
          <a:xfrm>
            <a:off x="179388" y="1196975"/>
            <a:ext cx="3168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The bottom part of the facility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and system of bottom flooding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1427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8" name="AutoShape 4"/>
          <p:cNvSpPr>
            <a:spLocks noChangeArrowheads="1"/>
          </p:cNvSpPr>
          <p:nvPr/>
        </p:nvSpPr>
        <p:spPr bwMode="auto">
          <a:xfrm>
            <a:off x="3851275" y="4437063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1429" name="Picture 5" descr="Изображение 0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20713"/>
            <a:ext cx="334962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611188" y="1341438"/>
            <a:ext cx="2967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1600" b="1">
                <a:solidFill>
                  <a:schemeClr val="bg2"/>
                </a:solidFill>
                <a:latin typeface="Arial" charset="0"/>
              </a:rPr>
              <a:t>System of steam generation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2451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2" name="AutoShape 4"/>
          <p:cNvSpPr>
            <a:spLocks noChangeArrowheads="1"/>
          </p:cNvSpPr>
          <p:nvPr/>
        </p:nvSpPr>
        <p:spPr bwMode="auto">
          <a:xfrm>
            <a:off x="3059113" y="2997200"/>
            <a:ext cx="865187" cy="215900"/>
          </a:xfrm>
          <a:prstGeom prst="rightArrow">
            <a:avLst>
              <a:gd name="adj1" fmla="val 50000"/>
              <a:gd name="adj2" fmla="val 1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2453" name="Picture 5" descr="Изображение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250825" y="1196975"/>
            <a:ext cx="3025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The upper part of the facility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3475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3635375" y="2997200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3477" name="Picture 5" descr="Изображение 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611188" y="1557338"/>
            <a:ext cx="25225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System of power supply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35975" cy="630238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  <a:latin typeface="Arial" charset="0"/>
              </a:rPr>
              <a:t>Structure of the PARAMETER facility</a:t>
            </a: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34499" name="Picture 3" descr="Стенд 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b="33144"/>
          <a:stretch>
            <a:fillRect/>
          </a:stretch>
        </p:blipFill>
        <p:spPr bwMode="auto">
          <a:xfrm>
            <a:off x="1116013" y="620713"/>
            <a:ext cx="6718300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0" name="AutoShape 4"/>
          <p:cNvSpPr>
            <a:spLocks noChangeArrowheads="1"/>
          </p:cNvSpPr>
          <p:nvPr/>
        </p:nvSpPr>
        <p:spPr bwMode="auto">
          <a:xfrm>
            <a:off x="2916238" y="2133600"/>
            <a:ext cx="935037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34501" name="Picture 5" descr="Изображение 0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68638"/>
            <a:ext cx="50419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250825" y="1125538"/>
            <a:ext cx="3009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Systems of top flooding and</a:t>
            </a:r>
          </a:p>
          <a:p>
            <a:r>
              <a:rPr lang="en-US" sz="1600" b="1">
                <a:solidFill>
                  <a:schemeClr val="bg2"/>
                </a:solidFill>
                <a:latin typeface="Arial" charset="0"/>
              </a:rPr>
              <a:t>control of output gas mixture</a:t>
            </a:r>
            <a:endParaRPr lang="ru-RU" sz="16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5748</TotalTime>
  <Words>469</Words>
  <Application>Microsoft Office PowerPoint</Application>
  <PresentationFormat>Bildschirmpräsentation (4:3)</PresentationFormat>
  <Paragraphs>100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Times New Roman</vt:lpstr>
      <vt:lpstr>Tahoma</vt:lpstr>
      <vt:lpstr>Arial</vt:lpstr>
      <vt:lpstr>Wingdings</vt:lpstr>
      <vt:lpstr>Symbol</vt:lpstr>
      <vt:lpstr>Текстура</vt:lpstr>
      <vt:lpstr>PowerPoint-Präsentation</vt:lpstr>
      <vt:lpstr>PowerPoint-Präsentation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Structure of the PARAMETER facility</vt:lpstr>
      <vt:lpstr>PARAMETER Facility</vt:lpstr>
      <vt:lpstr>PARAMETER Facility</vt:lpstr>
      <vt:lpstr>PARAMETER Facility</vt:lpstr>
      <vt:lpstr>PARAMETER Facility</vt:lpstr>
      <vt:lpstr>PARAMETER Facility</vt:lpstr>
      <vt:lpstr>PARAMETER Facility</vt:lpstr>
      <vt:lpstr>PARAMETER Facility</vt:lpstr>
      <vt:lpstr>PARAMETER Facility</vt:lpstr>
      <vt:lpstr>PARAMETER Facility</vt:lpstr>
      <vt:lpstr>PowerPoint-Präsentation</vt:lpstr>
      <vt:lpstr>PowerPoint-Präsentation</vt:lpstr>
    </vt:vector>
  </TitlesOfParts>
  <Company>Лч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ФГУП  «НИИ  НПО «ЛУЧ»</dc:title>
  <dc:creator>Репнкиов В.М.</dc:creator>
  <cp:lastModifiedBy>Peters, Ursula</cp:lastModifiedBy>
  <cp:revision>226</cp:revision>
  <cp:lastPrinted>2005-03-16T06:15:02Z</cp:lastPrinted>
  <dcterms:created xsi:type="dcterms:W3CDTF">2003-05-20T05:50:07Z</dcterms:created>
  <dcterms:modified xsi:type="dcterms:W3CDTF">2012-10-17T11:56:03Z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Facility description</vt:lpwstr>
  </property>
</Properties>
</file>