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8"/>
  </p:notesMasterIdLst>
  <p:handoutMasterIdLst>
    <p:handoutMasterId r:id="rId19"/>
  </p:handoutMasterIdLst>
  <p:sldIdLst>
    <p:sldId id="462" r:id="rId2"/>
    <p:sldId id="463" r:id="rId3"/>
    <p:sldId id="304" r:id="rId4"/>
    <p:sldId id="436" r:id="rId5"/>
    <p:sldId id="464" r:id="rId6"/>
    <p:sldId id="465" r:id="rId7"/>
    <p:sldId id="445" r:id="rId8"/>
    <p:sldId id="448" r:id="rId9"/>
    <p:sldId id="449" r:id="rId10"/>
    <p:sldId id="453" r:id="rId11"/>
    <p:sldId id="450" r:id="rId12"/>
    <p:sldId id="455" r:id="rId13"/>
    <p:sldId id="456" r:id="rId14"/>
    <p:sldId id="457" r:id="rId15"/>
    <p:sldId id="458" r:id="rId16"/>
    <p:sldId id="466" r:id="rId17"/>
  </p:sldIdLst>
  <p:sldSz cx="9144000" cy="6858000" type="screen4x3"/>
  <p:notesSz cx="6854825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0066FF"/>
    <a:srgbClr val="009999"/>
    <a:srgbClr val="D60093"/>
    <a:srgbClr val="B0ECF6"/>
    <a:srgbClr val="588DCE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3" autoAdjust="0"/>
    <p:restoredTop sz="94636" autoAdjust="0"/>
  </p:normalViewPr>
  <p:slideViewPr>
    <p:cSldViewPr>
      <p:cViewPr>
        <p:scale>
          <a:sx n="100" d="100"/>
          <a:sy n="100" d="100"/>
        </p:scale>
        <p:origin x="-116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3071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1475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743FBA38-5280-442C-AA22-F5AF53564E8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5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1475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EC9AB272-E1D1-4306-9B6F-CD4CB00A435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6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3F7F7-C50A-4F32-8DDB-09AB775E7181}" type="slidenum">
              <a:rPr lang="ru-RU"/>
              <a:pPr/>
              <a:t>1</a:t>
            </a:fld>
            <a:endParaRPr lang="ru-RU"/>
          </a:p>
        </p:txBody>
      </p:sp>
      <p:sp>
        <p:nvSpPr>
          <p:cNvPr id="543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6025" cy="438785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1FC99-2386-4B18-B5C3-7C6F9DD708BE}" type="slidenum">
              <a:rPr lang="ru-RU"/>
              <a:pPr/>
              <a:t>3</a:t>
            </a:fld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89013" y="731838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A1D3DC-F06B-48C4-B351-6D49F99B2070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C4F77-E407-4963-9E75-DECC9519278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0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09E14-039B-42D0-98E3-E2F24938F7B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9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972681-E014-47CF-82AA-927369A0890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1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1FE964-9B68-4188-B249-68F2942513C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1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3608B-FBEF-4D78-A02F-EB5097F99B2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8B590-D726-498F-88B7-81062AE1AAF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0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BEBF-CC94-4427-AC04-8469AD87084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7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07D1D-704B-482E-A4CC-0218900C4A4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7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D6773-064D-4E8C-B4A1-148BFA6F427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6A6A1-E7CB-4034-886C-C2FAC00CC0B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7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210F6-440A-4FC3-89C3-8B27388BDD6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9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41F02-2656-44EB-ACFE-60536E96983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5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3DC1">
                <a:gamma/>
                <a:shade val="54510"/>
                <a:invGamma/>
              </a:srgbClr>
            </a:gs>
            <a:gs pos="100000">
              <a:srgbClr val="433D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3CA4909-B85C-4508-B00C-039D80F60C2F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956336E-8738-414E-A258-F748EC93D946}" type="slidenum">
              <a:rPr lang="ru-RU"/>
              <a:pPr/>
              <a:t>1</a:t>
            </a:fld>
            <a:endParaRPr lang="ru-RU"/>
          </a:p>
        </p:txBody>
      </p:sp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323850" y="2205038"/>
            <a:ext cx="79200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Fuel assembly tests </a:t>
            </a:r>
            <a:endParaRPr lang="en-US" sz="32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under severe accident conditions</a:t>
            </a:r>
            <a:endParaRPr lang="en-US" sz="32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Status of Project # 3194</a:t>
            </a: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167063" y="4076700"/>
            <a:ext cx="406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>
              <a:solidFill>
                <a:schemeClr val="folHlink"/>
              </a:solidFill>
              <a:latin typeface="Arbat" pitchFamily="2" charset="0"/>
            </a:endParaRPr>
          </a:p>
        </p:txBody>
      </p:sp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42726" name="Text Box 6"/>
          <p:cNvSpPr txBox="1">
            <a:spLocks noChangeArrowheads="1"/>
          </p:cNvSpPr>
          <p:nvPr/>
        </p:nvSpPr>
        <p:spPr bwMode="auto">
          <a:xfrm>
            <a:off x="592138" y="282575"/>
            <a:ext cx="324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FSUE SRI SIA “LUCH”</a:t>
            </a:r>
            <a:r>
              <a:rPr lang="ru-RU">
                <a:latin typeface="Arial" charset="0"/>
              </a:rPr>
              <a:t> </a:t>
            </a:r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IBRAE RAS</a:t>
            </a:r>
          </a:p>
          <a:p>
            <a:r>
              <a:rPr lang="en-US" b="1">
                <a:latin typeface="Arial" charset="0"/>
              </a:rPr>
              <a:t>FSUE EDO “GIDROPRESS”</a:t>
            </a:r>
            <a:r>
              <a:rPr lang="ru-RU"/>
              <a:t> </a:t>
            </a:r>
          </a:p>
        </p:txBody>
      </p:sp>
      <p:sp>
        <p:nvSpPr>
          <p:cNvPr id="542727" name="Text Box 7"/>
          <p:cNvSpPr txBox="1">
            <a:spLocks noChangeArrowheads="1"/>
          </p:cNvSpPr>
          <p:nvPr/>
        </p:nvSpPr>
        <p:spPr bwMode="auto">
          <a:xfrm>
            <a:off x="3124200" y="51816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Presented by W. Nalivaev</a:t>
            </a:r>
            <a:endParaRPr lang="ru-RU" b="1"/>
          </a:p>
        </p:txBody>
      </p:sp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755650" y="5913438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March, 2006, Paris</a:t>
            </a:r>
            <a:endParaRPr lang="ru-RU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B86-4C56-4FCA-A928-E0B03A727F04}" type="slidenum">
              <a:rPr lang="ru-RU"/>
              <a:pPr/>
              <a:t>10</a:t>
            </a:fld>
            <a:endParaRPr lang="ru-RU"/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1079500" y="103188"/>
            <a:ext cx="7021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Monitoring system of balance of steam and water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530498" name="Group 66"/>
          <p:cNvGraphicFramePr>
            <a:graphicFrameLocks noGrp="1"/>
          </p:cNvGraphicFramePr>
          <p:nvPr>
            <p:ph/>
          </p:nvPr>
        </p:nvGraphicFramePr>
        <p:xfrm>
          <a:off x="4751388" y="728663"/>
          <a:ext cx="3744912" cy="2124076"/>
        </p:xfrm>
        <a:graphic>
          <a:graphicData uri="http://schemas.openxmlformats.org/drawingml/2006/table">
            <a:tbl>
              <a:tblPr/>
              <a:tblGrid>
                <a:gridCol w="733425"/>
                <a:gridCol w="1855787"/>
                <a:gridCol w="1155700"/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№№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items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Parameter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Size of parameter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Gs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±0,1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g/s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Mass (M5)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18,4 kg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Time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6000 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Gs (M5)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3,07 g/s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0502" name="Picture 70" descr="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8270" r="35208" b="34334"/>
          <a:stretch>
            <a:fillRect/>
          </a:stretch>
        </p:blipFill>
        <p:spPr bwMode="auto">
          <a:xfrm>
            <a:off x="3419475" y="3176588"/>
            <a:ext cx="55435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0503" name="Picture 71" descr="Стенд_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14835" r="39172" b="24045"/>
          <a:stretch>
            <a:fillRect/>
          </a:stretch>
        </p:blipFill>
        <p:spPr bwMode="auto">
          <a:xfrm>
            <a:off x="215900" y="728663"/>
            <a:ext cx="4464050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5AFD-7913-4E85-B96F-04BC38E24BEA}" type="slidenum">
              <a:rPr lang="ru-RU"/>
              <a:pPr/>
              <a:t>11</a:t>
            </a:fld>
            <a:endParaRPr lang="ru-RU"/>
          </a:p>
        </p:txBody>
      </p:sp>
      <p:pic>
        <p:nvPicPr>
          <p:cNvPr id="526437" name="Picture 101" descr="Стенд_зал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t="10138" r="40547" b="17981"/>
          <a:stretch>
            <a:fillRect/>
          </a:stretch>
        </p:blipFill>
        <p:spPr bwMode="auto">
          <a:xfrm>
            <a:off x="250825" y="549275"/>
            <a:ext cx="3175000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1584325" y="152400"/>
            <a:ext cx="480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charset="0"/>
              </a:rPr>
              <a:t>P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arameters of the top flooding system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526447" name="Group 111"/>
          <p:cNvGraphicFramePr>
            <a:graphicFrameLocks noGrp="1"/>
          </p:cNvGraphicFramePr>
          <p:nvPr>
            <p:ph/>
          </p:nvPr>
        </p:nvGraphicFramePr>
        <p:xfrm>
          <a:off x="250825" y="4149725"/>
          <a:ext cx="3997325" cy="2252282"/>
        </p:xfrm>
        <a:graphic>
          <a:graphicData uri="http://schemas.openxmlformats.org/drawingml/2006/table">
            <a:tbl>
              <a:tblPr/>
              <a:tblGrid>
                <a:gridCol w="612775"/>
                <a:gridCol w="1331913"/>
                <a:gridCol w="2052637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№№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items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Parameter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Size of parameter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G7, g/s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44,4; 40,5;  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,5;  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p7,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p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bn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,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0,1;   0,26;   0,36;  0,45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Mass (M4), kg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3,82;  3,56;  3,32;  2,94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Time, 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86;     88;     84;     82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6390" name="Picture 54" descr="РУ_ТВ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4810" r="38782" b="51332"/>
          <a:stretch>
            <a:fillRect/>
          </a:stretch>
        </p:blipFill>
        <p:spPr bwMode="auto">
          <a:xfrm>
            <a:off x="323850" y="2097088"/>
            <a:ext cx="925513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391" name="Picture 55" descr="Сборка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7941" r="2716" b="70345"/>
          <a:stretch>
            <a:fillRect/>
          </a:stretch>
        </p:blipFill>
        <p:spPr bwMode="auto">
          <a:xfrm>
            <a:off x="358775" y="3465513"/>
            <a:ext cx="538163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449" name="Picture 113" descr="Подпор_расход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1332" r="12700" b="48964"/>
          <a:stretch>
            <a:fillRect/>
          </a:stretch>
        </p:blipFill>
        <p:spPr bwMode="auto">
          <a:xfrm>
            <a:off x="4248150" y="3681413"/>
            <a:ext cx="4787900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452" name="Picture 116" descr="Подпор_расход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2554" r="10797" b="30128"/>
          <a:stretch>
            <a:fillRect/>
          </a:stretch>
        </p:blipFill>
        <p:spPr bwMode="auto">
          <a:xfrm>
            <a:off x="3419475" y="549275"/>
            <a:ext cx="5616575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AB21-C8B2-472C-9ACD-F3D0B4A09517}" type="slidenum">
              <a:rPr lang="ru-RU"/>
              <a:pPr/>
              <a:t>12</a:t>
            </a:fld>
            <a:endParaRPr lang="ru-RU"/>
          </a:p>
        </p:txBody>
      </p:sp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107950" y="115888"/>
            <a:ext cx="889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Monitoring system of hydrogen on reference gas mixtures (Ar + X%H</a:t>
            </a: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graphicFrame>
        <p:nvGraphicFramePr>
          <p:cNvPr id="533554" name="Group 50"/>
          <p:cNvGraphicFramePr>
            <a:graphicFrameLocks noGrp="1"/>
          </p:cNvGraphicFramePr>
          <p:nvPr>
            <p:ph/>
          </p:nvPr>
        </p:nvGraphicFramePr>
        <p:xfrm>
          <a:off x="6335713" y="549275"/>
          <a:ext cx="2449512" cy="1773936"/>
        </p:xfrm>
        <a:graphic>
          <a:graphicData uri="http://schemas.openxmlformats.org/drawingml/2006/table">
            <a:tbl>
              <a:tblPr/>
              <a:tblGrid>
                <a:gridCol w="484187"/>
                <a:gridCol w="1965325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Items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Reference gas mix.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(Ar + X %H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3551" name="Picture 47" descr="Стенд_вод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7" t="3276" r="1108" b="44279"/>
          <a:stretch>
            <a:fillRect/>
          </a:stretch>
        </p:blipFill>
        <p:spPr bwMode="auto">
          <a:xfrm>
            <a:off x="215900" y="512763"/>
            <a:ext cx="6048375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555" name="Picture 51" descr="COBA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096" r="12285" b="49780"/>
          <a:stretch>
            <a:fillRect/>
          </a:stretch>
        </p:blipFill>
        <p:spPr bwMode="auto">
          <a:xfrm>
            <a:off x="215900" y="3536950"/>
            <a:ext cx="4427538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556" name="Picture 52" descr="COBA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6395" r="15897" b="44447"/>
          <a:stretch>
            <a:fillRect/>
          </a:stretch>
        </p:blipFill>
        <p:spPr bwMode="auto">
          <a:xfrm>
            <a:off x="4716463" y="3536950"/>
            <a:ext cx="4249737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557" name="Line 53"/>
          <p:cNvSpPr>
            <a:spLocks noChangeShapeType="1"/>
          </p:cNvSpPr>
          <p:nvPr/>
        </p:nvSpPr>
        <p:spPr bwMode="auto">
          <a:xfrm>
            <a:off x="3132138" y="584200"/>
            <a:ext cx="0" cy="2524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6486-90AA-4B4C-AEDD-0CE21865661C}" type="slidenum">
              <a:rPr lang="ru-RU"/>
              <a:pPr/>
              <a:t>13</a:t>
            </a:fld>
            <a:endParaRPr lang="ru-RU"/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1049338" y="157163"/>
            <a:ext cx="626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" charset="0"/>
              </a:rPr>
              <a:t>Some experimental results of control Test</a:t>
            </a:r>
            <a:endParaRPr lang="ru-RU" sz="2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4537" name="Text Box 9"/>
          <p:cNvSpPr txBox="1">
            <a:spLocks noChangeArrowheads="1"/>
          </p:cNvSpPr>
          <p:nvPr/>
        </p:nvSpPr>
        <p:spPr bwMode="auto">
          <a:xfrm>
            <a:off x="2447925" y="549275"/>
            <a:ext cx="309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Sequence diagram of tests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34539" name="Picture 11" descr="Циклограм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1358" r="9543" b="10306"/>
          <a:stretch>
            <a:fillRect/>
          </a:stretch>
        </p:blipFill>
        <p:spPr bwMode="auto">
          <a:xfrm>
            <a:off x="1908175" y="981075"/>
            <a:ext cx="4932363" cy="5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4DD2-F4C6-4679-8715-4A78191D0CF7}" type="slidenum">
              <a:rPr lang="ru-RU"/>
              <a:pPr/>
              <a:t>14</a:t>
            </a:fld>
            <a:endParaRPr lang="ru-RU"/>
          </a:p>
        </p:txBody>
      </p:sp>
      <p:pic>
        <p:nvPicPr>
          <p:cNvPr id="535575" name="Picture 23" descr="2 r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1233" r="11781" b="49069"/>
          <a:stretch>
            <a:fillRect/>
          </a:stretch>
        </p:blipFill>
        <p:spPr bwMode="auto">
          <a:xfrm>
            <a:off x="323850" y="3716338"/>
            <a:ext cx="4103688" cy="23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67" name="Text Box 15"/>
          <p:cNvSpPr txBox="1">
            <a:spLocks noChangeArrowheads="1"/>
          </p:cNvSpPr>
          <p:nvPr/>
        </p:nvSpPr>
        <p:spPr bwMode="auto">
          <a:xfrm>
            <a:off x="4500563" y="6165850"/>
            <a:ext cx="447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Shroud and Thermoinsulation Temperatures</a:t>
            </a:r>
            <a:endParaRPr lang="ru-RU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5572" name="Text Box 20"/>
          <p:cNvSpPr txBox="1">
            <a:spLocks noChangeArrowheads="1"/>
          </p:cNvSpPr>
          <p:nvPr/>
        </p:nvSpPr>
        <p:spPr bwMode="auto">
          <a:xfrm>
            <a:off x="1368425" y="3273425"/>
            <a:ext cx="1755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Electrical Power</a:t>
            </a:r>
            <a:endParaRPr lang="ru-RU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5573" name="Text Box 21"/>
          <p:cNvSpPr txBox="1">
            <a:spLocks noChangeArrowheads="1"/>
          </p:cNvSpPr>
          <p:nvPr/>
        </p:nvSpPr>
        <p:spPr bwMode="auto">
          <a:xfrm>
            <a:off x="1150938" y="6153150"/>
            <a:ext cx="215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Bundle Temperature</a:t>
            </a:r>
            <a:endParaRPr lang="ru-RU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5574" name="Text Box 22"/>
          <p:cNvSpPr txBox="1">
            <a:spLocks noChangeArrowheads="1"/>
          </p:cNvSpPr>
          <p:nvPr/>
        </p:nvSpPr>
        <p:spPr bwMode="auto">
          <a:xfrm>
            <a:off x="5795963" y="3284538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Measuring rod</a:t>
            </a:r>
            <a:endParaRPr lang="ru-RU" sz="16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35577" name="Picture 25" descr="Ins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128" r="12456" b="51128"/>
          <a:stretch>
            <a:fillRect/>
          </a:stretch>
        </p:blipFill>
        <p:spPr bwMode="auto">
          <a:xfrm>
            <a:off x="4643438" y="3716338"/>
            <a:ext cx="4103687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80" name="Text Box 28"/>
          <p:cNvSpPr txBox="1">
            <a:spLocks noChangeArrowheads="1"/>
          </p:cNvSpPr>
          <p:nvPr/>
        </p:nvSpPr>
        <p:spPr bwMode="auto">
          <a:xfrm>
            <a:off x="3095625" y="200025"/>
            <a:ext cx="307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charset="0"/>
              </a:rPr>
              <a:t>Test Bundle parameters</a:t>
            </a:r>
            <a:endParaRPr lang="ru-RU" sz="2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35581" name="Picture 29" descr="P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1141" r="12598" b="46539"/>
          <a:stretch>
            <a:fillRect/>
          </a:stretch>
        </p:blipFill>
        <p:spPr bwMode="auto">
          <a:xfrm>
            <a:off x="323850" y="908050"/>
            <a:ext cx="410368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86" name="Picture 34" descr="11 твэ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19406" r="1637" b="30807"/>
          <a:stretch>
            <a:fillRect/>
          </a:stretch>
        </p:blipFill>
        <p:spPr bwMode="auto">
          <a:xfrm>
            <a:off x="4643438" y="873125"/>
            <a:ext cx="4103687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284F-6DB6-41B1-92F1-9DD35542D91B}" type="slidenum">
              <a:rPr lang="ru-RU"/>
              <a:pPr/>
              <a:t>15</a:t>
            </a:fld>
            <a:endParaRPr lang="ru-RU"/>
          </a:p>
        </p:txBody>
      </p:sp>
      <p:sp>
        <p:nvSpPr>
          <p:cNvPr id="537612" name="Text Box 12"/>
          <p:cNvSpPr txBox="1">
            <a:spLocks noChangeArrowheads="1"/>
          </p:cNvSpPr>
          <p:nvPr/>
        </p:nvSpPr>
        <p:spPr bwMode="auto">
          <a:xfrm>
            <a:off x="2555875" y="115888"/>
            <a:ext cx="294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charset="0"/>
              </a:rPr>
              <a:t>Results of top flooding</a:t>
            </a:r>
            <a:endParaRPr lang="ru-RU" sz="2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37616" name="Picture 16" descr="Стенд_залив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1" t="7503" r="45465" b="48392"/>
          <a:stretch>
            <a:fillRect/>
          </a:stretch>
        </p:blipFill>
        <p:spPr bwMode="auto">
          <a:xfrm>
            <a:off x="179388" y="944563"/>
            <a:ext cx="3492500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617" name="Picture 17" descr="РУ_F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6761" r="54895" b="51863"/>
          <a:stretch>
            <a:fillRect/>
          </a:stretch>
        </p:blipFill>
        <p:spPr bwMode="auto">
          <a:xfrm>
            <a:off x="1547813" y="1736725"/>
            <a:ext cx="195738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7649" name="Group 49"/>
          <p:cNvGraphicFramePr>
            <a:graphicFrameLocks noGrp="1"/>
          </p:cNvGraphicFramePr>
          <p:nvPr>
            <p:ph/>
          </p:nvPr>
        </p:nvGraphicFramePr>
        <p:xfrm>
          <a:off x="3743325" y="4400550"/>
          <a:ext cx="3781425" cy="1982788"/>
        </p:xfrm>
        <a:graphic>
          <a:graphicData uri="http://schemas.openxmlformats.org/drawingml/2006/table">
            <a:tbl>
              <a:tblPr/>
              <a:tblGrid>
                <a:gridCol w="784225"/>
                <a:gridCol w="1382713"/>
                <a:gridCol w="1614487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№№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items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Parameter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Size of parameter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G7, g/s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40 -  38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p7,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p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bn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,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0,30 – 0,34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T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bn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, 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Time, 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7652" name="Picture 52" descr="Top flood_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9936" r="12729" b="30901"/>
          <a:stretch>
            <a:fillRect/>
          </a:stretch>
        </p:blipFill>
        <p:spPr bwMode="auto">
          <a:xfrm>
            <a:off x="3527425" y="944563"/>
            <a:ext cx="5437188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94F-2829-46B0-B9B7-92FB83EB6DDE}" type="slidenum">
              <a:rPr lang="ru-RU"/>
              <a:pPr/>
              <a:t>16</a:t>
            </a:fld>
            <a:endParaRPr lang="ru-RU"/>
          </a:p>
        </p:txBody>
      </p:sp>
      <p:sp>
        <p:nvSpPr>
          <p:cNvPr id="548868" name="Rectangle 4"/>
          <p:cNvSpPr>
            <a:spLocks noChangeArrowheads="1"/>
          </p:cNvSpPr>
          <p:nvPr/>
        </p:nvSpPr>
        <p:spPr bwMode="auto">
          <a:xfrm>
            <a:off x="684213" y="152400"/>
            <a:ext cx="780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" charset="0"/>
              </a:rPr>
              <a:t>The PARAMETER-SF</a:t>
            </a:r>
            <a:r>
              <a:rPr lang="ru-RU" sz="2400" b="1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 Experiment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549115" name="Group 251"/>
          <p:cNvGraphicFramePr>
            <a:graphicFrameLocks noGrp="1"/>
          </p:cNvGraphicFramePr>
          <p:nvPr>
            <p:ph/>
          </p:nvPr>
        </p:nvGraphicFramePr>
        <p:xfrm>
          <a:off x="503238" y="620713"/>
          <a:ext cx="8229600" cy="5715000"/>
        </p:xfrm>
        <a:graphic>
          <a:graphicData uri="http://schemas.openxmlformats.org/drawingml/2006/table">
            <a:tbl>
              <a:tblPr/>
              <a:tblGrid>
                <a:gridCol w="766762"/>
                <a:gridCol w="2776538"/>
                <a:gridCol w="1141412"/>
                <a:gridCol w="1489075"/>
                <a:gridCol w="1003300"/>
                <a:gridCol w="1052513"/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Stage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Stage substance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Main parameters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889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Bundle temperature,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Medium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Heating/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cooling rate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Time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Electric heating of the fuel bundle within argon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0ECF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argon with flow rate of  2 g/s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B0ECF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0-3000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Electric heating of the fuel bundle within the steam and argon flow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0ECF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steam and argon with flow rate of 3/2 g/s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B0ECF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3000-5000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Heating of the fuel bundle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(phase I)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500-1200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0ECF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steam and argon with flow rate of 3/2 g/s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B0ECF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5000- 85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Pre-oxidation of the fuel bundle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1200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0ECF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steam and argon with flow rate of 3/2 g/s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B0ECF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85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00-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Heating of the fuel bundle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(phase II)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1200-1900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0ECF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steam and argon with flow rate of 3/2 g/s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B0ECF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0,1-0,3 K/s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Define experimentally as deign temperature will be reached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Flooding of the fuel bundle from the top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~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 s after Tmax=1900 C reached)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up to saturation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0ECF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water with flow rate of 40 g per bundle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B0ECF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 – 10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K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F487-09C5-4A5A-A770-6B8590733643}" type="slidenum">
              <a:rPr lang="ru-RU"/>
              <a:pPr/>
              <a:t>2</a:t>
            </a:fld>
            <a:endParaRPr lang="ru-RU"/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879725" y="260350"/>
            <a:ext cx="3052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Progress reports</a:t>
            </a:r>
            <a:endParaRPr lang="ru-RU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842963" y="1427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44774" name="Rectangle 6"/>
          <p:cNvSpPr>
            <a:spLocks noChangeArrowheads="1"/>
          </p:cNvSpPr>
          <p:nvPr/>
        </p:nvSpPr>
        <p:spPr bwMode="auto">
          <a:xfrm>
            <a:off x="107950" y="1052513"/>
            <a:ext cx="903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b="1">
                <a:solidFill>
                  <a:schemeClr val="tx2"/>
                </a:solidFill>
                <a:latin typeface="Arial" charset="0"/>
              </a:rPr>
              <a:t>Experimental results of complex starting-up and </a:t>
            </a:r>
          </a:p>
          <a:p>
            <a:pPr marL="457200" indent="-457200"/>
            <a:r>
              <a:rPr lang="ru-RU" sz="2400" b="1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adjustment actions on preparation of the PARAMETER-SF</a:t>
            </a:r>
            <a:r>
              <a:rPr lang="ru-RU" sz="2400" b="1">
                <a:solidFill>
                  <a:schemeClr val="tx2"/>
                </a:solidFill>
                <a:latin typeface="Arial" charset="0"/>
              </a:rPr>
              <a:t>1 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 Experiment.  </a:t>
            </a:r>
          </a:p>
          <a:p>
            <a:pPr marL="457200" indent="-457200"/>
            <a:endParaRPr lang="en-US" sz="2400" b="1">
              <a:solidFill>
                <a:schemeClr val="tx2"/>
              </a:solidFill>
              <a:latin typeface="Arial" charset="0"/>
            </a:endParaRPr>
          </a:p>
          <a:p>
            <a:pPr marL="457200" indent="-457200"/>
            <a:endParaRPr lang="en-US" sz="2400" b="1">
              <a:solidFill>
                <a:schemeClr val="tx2"/>
              </a:solidFill>
              <a:latin typeface="Arial" charset="0"/>
            </a:endParaRPr>
          </a:p>
          <a:p>
            <a:pPr marL="457200" indent="-457200"/>
            <a:r>
              <a:rPr lang="en-US" sz="2400" b="1">
                <a:solidFill>
                  <a:schemeClr val="tx2"/>
                </a:solidFill>
                <a:latin typeface="Arial" charset="0"/>
              </a:rPr>
              <a:t>2. Numerical simulation of the PARAMETER-SF</a:t>
            </a:r>
            <a:r>
              <a:rPr lang="ru-RU" sz="2400" b="1">
                <a:solidFill>
                  <a:schemeClr val="tx2"/>
                </a:solidFill>
                <a:latin typeface="Arial" charset="0"/>
              </a:rPr>
              <a:t>1</a:t>
            </a:r>
            <a:endParaRPr lang="en-US" sz="2400" b="1">
              <a:solidFill>
                <a:schemeClr val="tx2"/>
              </a:solidFill>
              <a:latin typeface="Arial" charset="0"/>
            </a:endParaRPr>
          </a:p>
          <a:p>
            <a:pPr marL="457200" indent="-457200"/>
            <a:r>
              <a:rPr lang="en-US" sz="24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400" b="1">
                <a:solidFill>
                  <a:schemeClr val="tx2"/>
                </a:solidFill>
                <a:latin typeface="Arial" charset="0"/>
              </a:rPr>
              <a:t>   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Experiment.  </a:t>
            </a:r>
          </a:p>
          <a:p>
            <a:pPr marL="457200" indent="-457200"/>
            <a:endParaRPr lang="en-US" sz="2400" b="1">
              <a:solidFill>
                <a:schemeClr val="tx2"/>
              </a:solidFill>
              <a:latin typeface="Arial" charset="0"/>
            </a:endParaRPr>
          </a:p>
          <a:p>
            <a:pPr marL="457200" indent="-457200"/>
            <a:endParaRPr lang="en-US" sz="2400" b="1">
              <a:solidFill>
                <a:schemeClr val="tx2"/>
              </a:solidFill>
              <a:latin typeface="Arial" charset="0"/>
            </a:endParaRPr>
          </a:p>
          <a:p>
            <a:pPr marL="457200" indent="-457200"/>
            <a:r>
              <a:rPr lang="en-US" sz="2400" b="1">
                <a:solidFill>
                  <a:schemeClr val="tx2"/>
                </a:solidFill>
                <a:latin typeface="Arial" charset="0"/>
              </a:rPr>
              <a:t>3. Presentation of specification on simulation of PARAMETER facility by collaborators. </a:t>
            </a:r>
          </a:p>
        </p:txBody>
      </p:sp>
      <p:sp>
        <p:nvSpPr>
          <p:cNvPr id="544775" name="Text Box 7"/>
          <p:cNvSpPr txBox="1">
            <a:spLocks noChangeArrowheads="1"/>
          </p:cNvSpPr>
          <p:nvPr/>
        </p:nvSpPr>
        <p:spPr bwMode="auto">
          <a:xfrm>
            <a:off x="539750" y="2168525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Presented by W. Nalivaev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431800" y="5084763"/>
            <a:ext cx="327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Presented by</a:t>
            </a:r>
            <a:r>
              <a:rPr lang="ru-RU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T. Judina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431800" y="3608388"/>
            <a:ext cx="327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Presented by A. Kisselev</a:t>
            </a:r>
            <a:endParaRPr lang="ru-RU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81F4D66-B3B0-4010-940C-7981E74C7DC3}" type="slidenum">
              <a:rPr lang="ru-RU"/>
              <a:pPr/>
              <a:t>3</a:t>
            </a:fld>
            <a:endParaRPr lang="ru-RU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395288" y="1736725"/>
            <a:ext cx="79200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" charset="0"/>
              </a:rPr>
              <a:t>Experimental results of complex starting-up and adjustment actions on preparation of the PARAMETER-SF</a:t>
            </a:r>
            <a:r>
              <a:rPr lang="ru-RU" sz="3200" b="1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 sz="3200" b="1">
                <a:solidFill>
                  <a:srgbClr val="FFFF00"/>
                </a:solidFill>
                <a:latin typeface="Arial" charset="0"/>
              </a:rPr>
              <a:t> Experiment</a:t>
            </a:r>
            <a:r>
              <a:rPr lang="ru-RU" sz="3200">
                <a:solidFill>
                  <a:srgbClr val="FFFF00"/>
                </a:solidFill>
                <a:latin typeface="Arial" charset="0"/>
              </a:rPr>
              <a:t> </a:t>
            </a: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042988" y="5842000"/>
            <a:ext cx="734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March, 2006, Paris</a:t>
            </a:r>
            <a:endParaRPr lang="ru-RU" i="1">
              <a:solidFill>
                <a:srgbClr val="FFFF00"/>
              </a:solidFill>
            </a:endParaRP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167063" y="4076700"/>
            <a:ext cx="406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>
              <a:solidFill>
                <a:schemeClr val="folHlink"/>
              </a:solidFill>
              <a:latin typeface="Arbat" pitchFamily="2" charset="0"/>
            </a:endParaRP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287338" y="225425"/>
            <a:ext cx="324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FSUE SRI SIA “LUCH”</a:t>
            </a:r>
            <a:r>
              <a:rPr lang="ru-RU">
                <a:latin typeface="Arial" charset="0"/>
              </a:rPr>
              <a:t> </a:t>
            </a:r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IBRAE RAS</a:t>
            </a:r>
          </a:p>
          <a:p>
            <a:r>
              <a:rPr lang="en-US" b="1">
                <a:latin typeface="Arial" charset="0"/>
              </a:rPr>
              <a:t>FSUE EDO “GIDROPRESS”</a:t>
            </a:r>
            <a:r>
              <a:rPr lang="ru-RU"/>
              <a:t> 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3124200" y="51816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Presented by W. Nalivaev</a:t>
            </a:r>
            <a:endParaRPr lang="ru-RU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AE84-2BBA-4325-9A9B-AB0AB370123C}" type="slidenum">
              <a:rPr lang="ru-RU"/>
              <a:pPr/>
              <a:t>4</a:t>
            </a:fld>
            <a:endParaRPr lang="ru-RU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15400" cy="64087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u="sng">
              <a:effectLst/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800" b="1" u="sng">
                <a:solidFill>
                  <a:srgbClr val="FFFF00"/>
                </a:solidFill>
                <a:effectLst/>
                <a:latin typeface="Arial" charset="0"/>
              </a:rPr>
              <a:t>Main Tasks:</a:t>
            </a:r>
            <a:r>
              <a:rPr lang="en-US" sz="2400" b="1">
                <a:effectLst/>
                <a:latin typeface="Arial" charset="0"/>
              </a:rPr>
              <a:t>  </a:t>
            </a:r>
            <a:r>
              <a:rPr lang="ru-RU" sz="2000" b="1">
                <a:solidFill>
                  <a:srgbClr val="FFFF00"/>
                </a:solidFill>
                <a:effectLst/>
                <a:latin typeface="Arial" charset="0"/>
              </a:rPr>
              <a:t>	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/>
                <a:latin typeface="Arial" charset="0"/>
              </a:rPr>
              <a:t>      </a:t>
            </a:r>
            <a:r>
              <a:rPr lang="en-US" sz="2000" b="1">
                <a:effectLst/>
                <a:latin typeface="Arial" charset="0"/>
              </a:rPr>
              <a:t>-</a:t>
            </a:r>
            <a:r>
              <a:rPr lang="en-US" sz="2000" b="1"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lang="en-US" sz="2400" b="1">
                <a:effectLst/>
                <a:latin typeface="Arial" charset="0"/>
              </a:rPr>
              <a:t>Development of technological systems for carrying out of Experiment</a:t>
            </a:r>
            <a:endParaRPr lang="ru-RU" sz="24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FFFF00"/>
                </a:solidFill>
                <a:effectLst/>
                <a:latin typeface="Arial" charset="0"/>
              </a:rPr>
              <a:t>    </a:t>
            </a:r>
            <a:r>
              <a:rPr lang="ru-RU" sz="2400" b="1"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lang="ru-RU" sz="2400" b="1">
                <a:effectLst/>
                <a:latin typeface="Arial" charset="0"/>
              </a:rPr>
              <a:t>-</a:t>
            </a:r>
            <a:r>
              <a:rPr lang="ru-RU" sz="2400" b="1"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lang="en-US" sz="2400" b="1">
                <a:effectLst/>
                <a:latin typeface="Arial" charset="0"/>
              </a:rPr>
              <a:t>Check up of technological systems</a:t>
            </a:r>
            <a:endParaRPr lang="ru-RU" sz="24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/>
                <a:latin typeface="Arial" charset="0"/>
              </a:rPr>
              <a:t>	 </a:t>
            </a:r>
            <a:r>
              <a:rPr lang="ru-RU" sz="2000" b="1">
                <a:effectLst/>
                <a:latin typeface="Arial" charset="0"/>
              </a:rPr>
              <a:t>-</a:t>
            </a:r>
            <a:r>
              <a:rPr lang="ru-RU" sz="2000" b="1"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lang="en-US" sz="2400" b="1">
                <a:effectLst/>
                <a:latin typeface="Arial" charset="0"/>
              </a:rPr>
              <a:t>Carrying out of control test</a:t>
            </a:r>
            <a:r>
              <a:rPr lang="ru-RU" sz="2400" b="1">
                <a:effectLst/>
                <a:latin typeface="Arial" charset="0"/>
              </a:rPr>
              <a:t> </a:t>
            </a:r>
            <a:r>
              <a:rPr lang="en-US" sz="2400" b="1">
                <a:effectLst/>
                <a:latin typeface="Arial" charset="0"/>
              </a:rPr>
              <a:t>up to 1000 C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400" b="1">
                <a:effectLst/>
                <a:latin typeface="Arial" charset="0"/>
              </a:rPr>
              <a:t>	 - </a:t>
            </a:r>
            <a:r>
              <a:rPr lang="en-US" sz="2400" b="1">
                <a:latin typeface="Arial" charset="0"/>
              </a:rPr>
              <a:t>Program </a:t>
            </a:r>
            <a:r>
              <a:rPr lang="en-US" sz="2400" b="1">
                <a:effectLst/>
                <a:latin typeface="Arial" charset="0"/>
              </a:rPr>
              <a:t>of the PARAMETER-SF</a:t>
            </a:r>
            <a:r>
              <a:rPr lang="ru-RU" sz="2400" b="1">
                <a:effectLst/>
                <a:latin typeface="Arial" charset="0"/>
              </a:rPr>
              <a:t>1</a:t>
            </a:r>
            <a:r>
              <a:rPr lang="en-US" sz="2400" b="1">
                <a:effectLst/>
                <a:latin typeface="Arial" charset="0"/>
              </a:rPr>
              <a:t> Experiment</a:t>
            </a:r>
            <a:r>
              <a:rPr lang="ru-RU" sz="2400" b="1">
                <a:latin typeface="Arial" charset="0"/>
              </a:rPr>
              <a:t> </a:t>
            </a:r>
            <a:endParaRPr lang="en-US" sz="2400" b="1">
              <a:effectLst/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sz="2400" b="1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4A49-D9BB-4E0C-8CC2-BC4E948E5705}" type="slidenum">
              <a:rPr lang="ru-RU"/>
              <a:pPr/>
              <a:t>5</a:t>
            </a:fld>
            <a:endParaRPr lang="ru-RU"/>
          </a:p>
        </p:txBody>
      </p:sp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2376488" y="765175"/>
            <a:ext cx="3792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technical characteristics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5795" name="Rectangle 3"/>
          <p:cNvSpPr>
            <a:spLocks noChangeArrowheads="1"/>
          </p:cNvSpPr>
          <p:nvPr/>
        </p:nvSpPr>
        <p:spPr bwMode="auto">
          <a:xfrm>
            <a:off x="3203575" y="188913"/>
            <a:ext cx="2182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 bundle</a:t>
            </a: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3887788" cy="33496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Bundle</a:t>
            </a:r>
            <a:r>
              <a:rPr lang="ru-RU" sz="1600" b="1">
                <a:solidFill>
                  <a:schemeClr val="folHlink"/>
                </a:solidFill>
                <a:latin typeface="Arial" charset="0"/>
              </a:rPr>
              <a:t>	</a:t>
            </a:r>
            <a:r>
              <a:rPr lang="en-US" sz="1600" b="1">
                <a:solidFill>
                  <a:schemeClr val="folHlink"/>
                </a:solidFill>
                <a:latin typeface="Arial" charset="0"/>
              </a:rPr>
              <a:t>type</a:t>
            </a:r>
            <a:r>
              <a:rPr lang="ru-RU" sz="1600" b="1">
                <a:latin typeface="Arial" charset="0"/>
              </a:rPr>
              <a:t>	</a:t>
            </a:r>
            <a:r>
              <a:rPr lang="en-US" sz="1600" b="1">
                <a:latin typeface="Arial" charset="0"/>
              </a:rPr>
              <a:t>        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VVER-1000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b="1">
                <a:latin typeface="Arial" charset="0"/>
              </a:rPr>
              <a:t>number of fuel rods    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19</a:t>
            </a:r>
            <a:r>
              <a:rPr lang="ru-RU" sz="1600" b="1">
                <a:latin typeface="Arial" charset="0"/>
              </a:rPr>
              <a:t> 		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heated              </a:t>
            </a:r>
            <a:r>
              <a:rPr lang="ru-RU" sz="1600" b="1">
                <a:latin typeface="Arial" charset="0"/>
              </a:rPr>
              <a:t>	</a:t>
            </a:r>
            <a:r>
              <a:rPr lang="en-US" sz="1600" b="1">
                <a:latin typeface="Arial" charset="0"/>
              </a:rPr>
              <a:t>         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18</a:t>
            </a:r>
            <a:r>
              <a:rPr lang="ru-RU" sz="1600" b="1">
                <a:latin typeface="Arial" charset="0"/>
              </a:rPr>
              <a:t> 		 </a:t>
            </a:r>
            <a:endParaRPr lang="en-US" sz="1600" b="1">
              <a:latin typeface="Arial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unheated </a:t>
            </a:r>
            <a:r>
              <a:rPr lang="ru-RU" sz="1600" b="1">
                <a:latin typeface="Arial" charset="0"/>
              </a:rPr>
              <a:t>	</a:t>
            </a:r>
            <a:r>
              <a:rPr lang="en-US" sz="1600" b="1">
                <a:latin typeface="Arial" charset="0"/>
              </a:rPr>
              <a:t>         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1</a:t>
            </a:r>
            <a:r>
              <a:rPr lang="ru-RU" sz="1600" b="1">
                <a:latin typeface="Arial" charset="0"/>
              </a:rPr>
              <a:t>	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Grid type</a:t>
            </a:r>
            <a:r>
              <a:rPr lang="en-US" sz="1600" b="1">
                <a:latin typeface="Arial" charset="0"/>
              </a:rPr>
              <a:t>                     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triangle</a:t>
            </a:r>
            <a:r>
              <a:rPr lang="ru-RU" sz="1600" b="1">
                <a:latin typeface="Arial" charset="0"/>
              </a:rPr>
              <a:t>     	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b="1">
                <a:latin typeface="Arial" charset="0"/>
              </a:rPr>
              <a:t>Grid  pitch, mm           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12.75 </a:t>
            </a:r>
            <a:r>
              <a:rPr lang="ru-RU" sz="1600" b="1">
                <a:latin typeface="Arial" charset="0"/>
              </a:rPr>
              <a:t>	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Spacing grid</a:t>
            </a:r>
            <a:r>
              <a:rPr lang="en-US" sz="1600" b="1">
                <a:latin typeface="Arial" charset="0"/>
              </a:rPr>
              <a:t>               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Zr1%Nb</a:t>
            </a:r>
            <a:r>
              <a:rPr lang="en-US" sz="1600" b="1">
                <a:latin typeface="Arial" charset="0"/>
              </a:rPr>
              <a:t> </a:t>
            </a:r>
            <a:r>
              <a:rPr lang="ru-RU" sz="1600" b="1">
                <a:latin typeface="Arial" charset="0"/>
              </a:rPr>
              <a:t>  </a:t>
            </a:r>
            <a:r>
              <a:rPr lang="en-US" sz="1600" b="1">
                <a:latin typeface="Arial" charset="0"/>
              </a:rPr>
              <a:t>	</a:t>
            </a:r>
            <a:endParaRPr lang="ru-RU" sz="1600" b="1">
              <a:latin typeface="Arial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height, mm	        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20</a:t>
            </a:r>
            <a:r>
              <a:rPr lang="en-US" sz="1600" b="1">
                <a:latin typeface="Arial" charset="0"/>
              </a:rPr>
              <a:t> 	 	</a:t>
            </a:r>
            <a:endParaRPr lang="ru-RU" sz="1600" b="1">
              <a:latin typeface="Arial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spacing, mm	        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255</a:t>
            </a:r>
            <a:r>
              <a:rPr lang="en-US" sz="1600" b="1">
                <a:latin typeface="Arial" charset="0"/>
              </a:rPr>
              <a:t> 	</a:t>
            </a:r>
            <a:endParaRPr lang="ru-RU" sz="1600" b="1">
              <a:latin typeface="Arial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Shroud</a:t>
            </a:r>
            <a:r>
              <a:rPr lang="en-US" sz="1600" b="1">
                <a:latin typeface="Arial" charset="0"/>
              </a:rPr>
              <a:t>            	        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Zr1%Nb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shape 		        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hexahedron</a:t>
            </a:r>
            <a:r>
              <a:rPr lang="en-US" sz="1600" b="1">
                <a:latin typeface="Arial" charset="0"/>
              </a:rPr>
              <a:t> </a:t>
            </a:r>
            <a:r>
              <a:rPr lang="ru-RU" sz="1600" b="1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 </a:t>
            </a:r>
            <a:endParaRPr lang="ru-RU" sz="1600" b="1">
              <a:latin typeface="Arial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height, mm</a:t>
            </a:r>
            <a:r>
              <a:rPr lang="ru-RU" sz="1600" b="1">
                <a:latin typeface="Arial" charset="0"/>
              </a:rPr>
              <a:t>	</a:t>
            </a:r>
            <a:r>
              <a:rPr lang="en-US" sz="1600" b="1">
                <a:latin typeface="Arial" charset="0"/>
              </a:rPr>
              <a:t>         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6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50</a:t>
            </a:r>
            <a:r>
              <a:rPr lang="ru-RU" sz="1600" b="1">
                <a:latin typeface="Arial" charset="0"/>
              </a:rPr>
              <a:t> 	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Thermal insulation</a:t>
            </a:r>
            <a:r>
              <a:rPr lang="en-US" sz="1600" b="1">
                <a:latin typeface="Arial" charset="0"/>
              </a:rPr>
              <a:t>     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ZrO2 ZYFB-3</a:t>
            </a:r>
            <a:endParaRPr lang="ru-RU" sz="1600" b="1">
              <a:solidFill>
                <a:srgbClr val="B0ECF6"/>
              </a:solidFill>
              <a:latin typeface="Arial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thickness, mm	        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29/24,5</a:t>
            </a:r>
            <a:r>
              <a:rPr lang="en-US" sz="1600" b="1">
                <a:latin typeface="Arial" charset="0"/>
              </a:rPr>
              <a:t>	 </a:t>
            </a:r>
            <a:endParaRPr lang="ru-RU" sz="1600" b="1">
              <a:latin typeface="Arial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height, mm	        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1525</a:t>
            </a:r>
            <a:endParaRPr lang="ru-RU" sz="1600" b="1">
              <a:solidFill>
                <a:srgbClr val="B0ECF6"/>
              </a:solidFill>
              <a:latin typeface="Arial" charset="0"/>
            </a:endParaRPr>
          </a:p>
        </p:txBody>
      </p:sp>
      <p:pic>
        <p:nvPicPr>
          <p:cNvPr id="545803" name="Picture 11" descr="ТВ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3302" r="50508" b="14827"/>
          <a:stretch>
            <a:fillRect/>
          </a:stretch>
        </p:blipFill>
        <p:spPr bwMode="auto">
          <a:xfrm>
            <a:off x="6413500" y="908050"/>
            <a:ext cx="27305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804" name="Picture 12" descr="Сборка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t="697" r="3079" b="880"/>
          <a:stretch>
            <a:fillRect/>
          </a:stretch>
        </p:blipFill>
        <p:spPr bwMode="auto">
          <a:xfrm>
            <a:off x="3743325" y="1449388"/>
            <a:ext cx="2592388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589B-D374-4FF7-96A3-3D8DB4AEB428}" type="slidenum">
              <a:rPr lang="ru-RU"/>
              <a:pPr/>
              <a:t>6</a:t>
            </a:fld>
            <a:endParaRPr lang="ru-RU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5425"/>
            <a:ext cx="8229600" cy="63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Arial" charset="0"/>
              </a:rPr>
              <a:t>Test instrumentation</a:t>
            </a:r>
            <a:endParaRPr lang="ru-RU" sz="2800" b="1">
              <a:latin typeface="Arial" charset="0"/>
            </a:endParaRPr>
          </a:p>
        </p:txBody>
      </p:sp>
      <p:pic>
        <p:nvPicPr>
          <p:cNvPr id="546823" name="Picture 7" descr="К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7" r="10814" b="45393"/>
          <a:stretch>
            <a:fillRect/>
          </a:stretch>
        </p:blipFill>
        <p:spPr bwMode="auto">
          <a:xfrm>
            <a:off x="215900" y="836613"/>
            <a:ext cx="8785225" cy="49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36FA-81AC-49AC-AA08-E242C3C97412}" type="slidenum">
              <a:rPr lang="ru-RU"/>
              <a:pPr/>
              <a:t>7</a:t>
            </a:fld>
            <a:endParaRPr lang="ru-RU"/>
          </a:p>
        </p:txBody>
      </p:sp>
      <p:sp>
        <p:nvSpPr>
          <p:cNvPr id="518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8229600" cy="492125"/>
          </a:xfrm>
          <a:noFill/>
          <a:ln/>
        </p:spPr>
        <p:txBody>
          <a:bodyPr/>
          <a:lstStyle/>
          <a:p>
            <a:r>
              <a:rPr lang="en-US" sz="2800" b="1">
                <a:latin typeface="Arial" charset="0"/>
              </a:rPr>
              <a:t>Test facility</a:t>
            </a:r>
            <a:endParaRPr lang="ru-RU" sz="2800" b="1">
              <a:latin typeface="Arial" charset="0"/>
            </a:endParaRPr>
          </a:p>
        </p:txBody>
      </p:sp>
      <p:sp>
        <p:nvSpPr>
          <p:cNvPr id="518150" name="Rectangle 6"/>
          <p:cNvSpPr>
            <a:spLocks noChangeArrowheads="1"/>
          </p:cNvSpPr>
          <p:nvPr/>
        </p:nvSpPr>
        <p:spPr bwMode="auto">
          <a:xfrm>
            <a:off x="3348038" y="595313"/>
            <a:ext cx="248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Functional scheme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8151" name="Text Box 7"/>
          <p:cNvSpPr txBox="1">
            <a:spLocks noChangeArrowheads="1"/>
          </p:cNvSpPr>
          <p:nvPr/>
        </p:nvSpPr>
        <p:spPr bwMode="auto">
          <a:xfrm>
            <a:off x="1619250" y="5373688"/>
            <a:ext cx="67691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b="1">
                <a:solidFill>
                  <a:srgbClr val="B0ECF6"/>
                </a:solidFill>
                <a:latin typeface="Arial" charset="0"/>
              </a:rPr>
              <a:t>Main technological systems for carrying out of Experiment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: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System of separate input of argon</a:t>
            </a:r>
            <a:r>
              <a:rPr lang="ru-RU" sz="1600" b="1">
                <a:solidFill>
                  <a:srgbClr val="FFFF00"/>
                </a:solidFill>
                <a:latin typeface="Arial" charset="0"/>
              </a:rPr>
              <a:t>;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The monitoring system of balance of  steam and water</a:t>
            </a:r>
            <a:r>
              <a:rPr lang="ru-RU" sz="1600" b="1">
                <a:solidFill>
                  <a:srgbClr val="FFFF00"/>
                </a:solidFill>
                <a:latin typeface="Arial" charset="0"/>
              </a:rPr>
              <a:t>; 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System of top flooding</a:t>
            </a:r>
            <a:r>
              <a:rPr lang="ru-RU" sz="1600" b="1">
                <a:solidFill>
                  <a:srgbClr val="FFFF00"/>
                </a:solidFill>
                <a:latin typeface="Arial" charset="0"/>
              </a:rPr>
              <a:t>;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The monitoring system of hydrogen</a:t>
            </a:r>
            <a:endParaRPr lang="ru-RU" sz="16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18155" name="Picture 11" descr="Стенд_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1947" r="987" b="10420"/>
          <a:stretch>
            <a:fillRect/>
          </a:stretch>
        </p:blipFill>
        <p:spPr bwMode="auto">
          <a:xfrm>
            <a:off x="431800" y="944563"/>
            <a:ext cx="8532813" cy="45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900D-04EA-4480-9B5E-120E60AF6547}" type="slidenum">
              <a:rPr lang="ru-RU"/>
              <a:pPr/>
              <a:t>8</a:t>
            </a:fld>
            <a:endParaRPr lang="ru-RU"/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395288" y="115888"/>
            <a:ext cx="838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T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 rate of argon and hydraulic characteristics steam-gas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path</a:t>
            </a:r>
            <a:endParaRPr lang="ru-RU" sz="2000" b="1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22360" name="Group 120"/>
          <p:cNvGraphicFramePr>
            <a:graphicFrameLocks noGrp="1"/>
          </p:cNvGraphicFramePr>
          <p:nvPr>
            <p:ph/>
          </p:nvPr>
        </p:nvGraphicFramePr>
        <p:xfrm>
          <a:off x="142875" y="3573463"/>
          <a:ext cx="3095625" cy="2307336"/>
        </p:xfrm>
        <a:graphic>
          <a:graphicData uri="http://schemas.openxmlformats.org/drawingml/2006/table">
            <a:tbl>
              <a:tblPr/>
              <a:tblGrid>
                <a:gridCol w="666750"/>
                <a:gridCol w="1096963"/>
                <a:gridCol w="13319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№№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items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Parameter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Size of parameter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 g/s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1,0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450 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p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bn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0,34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p10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0,34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p11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0,1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p12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0,17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R5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 g/s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2361" name="Picture 121" descr="Стенд_арг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14427" r="17554" b="31039"/>
          <a:stretch>
            <a:fillRect/>
          </a:stretch>
        </p:blipFill>
        <p:spPr bwMode="auto">
          <a:xfrm>
            <a:off x="142875" y="728663"/>
            <a:ext cx="52927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64" name="Picture 124" descr="Стенд_арг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1228" r="52007" b="41196"/>
          <a:stretch>
            <a:fillRect/>
          </a:stretch>
        </p:blipFill>
        <p:spPr bwMode="auto">
          <a:xfrm>
            <a:off x="3276600" y="2528888"/>
            <a:ext cx="5543550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53C-D9C9-4380-80F4-DC8DE9F7761F}" type="slidenum">
              <a:rPr lang="ru-RU"/>
              <a:pPr/>
              <a:t>9</a:t>
            </a:fld>
            <a:endParaRPr lang="ru-RU"/>
          </a:p>
        </p:txBody>
      </p:sp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900113" y="115888"/>
            <a:ext cx="7561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P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arameters of a steam flow</a:t>
            </a: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524406" name="Group 118"/>
          <p:cNvGraphicFramePr>
            <a:graphicFrameLocks noGrp="1"/>
          </p:cNvGraphicFramePr>
          <p:nvPr>
            <p:ph/>
          </p:nvPr>
        </p:nvGraphicFramePr>
        <p:xfrm>
          <a:off x="4787900" y="584200"/>
          <a:ext cx="3708400" cy="2592388"/>
        </p:xfrm>
        <a:graphic>
          <a:graphicData uri="http://schemas.openxmlformats.org/drawingml/2006/table">
            <a:tbl>
              <a:tblPr/>
              <a:tblGrid>
                <a:gridCol w="727075"/>
                <a:gridCol w="1836738"/>
                <a:gridCol w="1144587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№№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items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Parameter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Size of parameter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T1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570 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p1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0,8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p2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0,4 MPa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T2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550 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Gs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±0,1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g/s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Tst in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420 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4404" name="Picture 116" descr="Стенд_s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t="14520" r="39124" b="23672"/>
          <a:stretch>
            <a:fillRect/>
          </a:stretch>
        </p:blipFill>
        <p:spPr bwMode="auto">
          <a:xfrm>
            <a:off x="142875" y="584200"/>
            <a:ext cx="446405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407" name="Picture 119" descr="S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1620" r="52168" b="41087"/>
          <a:stretch>
            <a:fillRect/>
          </a:stretch>
        </p:blipFill>
        <p:spPr bwMode="auto">
          <a:xfrm>
            <a:off x="3743325" y="3213100"/>
            <a:ext cx="5184775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683</Words>
  <Application>Microsoft Office PowerPoint</Application>
  <PresentationFormat>Bildschirmpräsentation (4:3)</PresentationFormat>
  <Paragraphs>252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Times New Roman</vt:lpstr>
      <vt:lpstr>Tahoma</vt:lpstr>
      <vt:lpstr>Arial</vt:lpstr>
      <vt:lpstr>Wingdings</vt:lpstr>
      <vt:lpstr>Arbat</vt:lpstr>
      <vt:lpstr>Symbol</vt:lpstr>
      <vt:lpstr>Текстура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Test instrumentation</vt:lpstr>
      <vt:lpstr>Test facility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632</cp:revision>
  <cp:lastPrinted>2005-07-14T06:02:59Z</cp:lastPrinted>
  <dcterms:created xsi:type="dcterms:W3CDTF">2002-08-21T11:50:12Z</dcterms:created>
  <dcterms:modified xsi:type="dcterms:W3CDTF">2012-10-09T10:53:08Z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SF1 results</vt:lpwstr>
  </property>
</Properties>
</file>