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58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82" r:id="rId15"/>
    <p:sldId id="293" r:id="rId16"/>
    <p:sldId id="295" r:id="rId17"/>
    <p:sldId id="296" r:id="rId18"/>
    <p:sldId id="297" r:id="rId19"/>
    <p:sldId id="298" r:id="rId20"/>
    <p:sldId id="301" r:id="rId21"/>
    <p:sldId id="300" r:id="rId22"/>
    <p:sldId id="302" r:id="rId23"/>
  </p:sldIdLst>
  <p:sldSz cx="9144000" cy="6858000" type="screen4x3"/>
  <p:notesSz cx="6985000" cy="101473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91" d="100"/>
          <a:sy n="91" d="100"/>
        </p:scale>
        <p:origin x="-1795" y="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86" tIns="48943" rIns="97886" bIns="48943" numCol="1" anchor="t" anchorCtr="0" compatLnSpc="1">
            <a:prstTxWarp prst="textNoShape">
              <a:avLst/>
            </a:prstTxWarp>
          </a:bodyPr>
          <a:lstStyle>
            <a:lvl1pPr defTabSz="979488">
              <a:defRPr sz="1300"/>
            </a:lvl1pPr>
          </a:lstStyle>
          <a:p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86" tIns="48943" rIns="97886" bIns="48943" numCol="1" anchor="t" anchorCtr="0" compatLnSpc="1">
            <a:prstTxWarp prst="textNoShape">
              <a:avLst/>
            </a:prstTxWarp>
          </a:bodyPr>
          <a:lstStyle>
            <a:lvl1pPr algn="r" defTabSz="979488">
              <a:defRPr sz="1300"/>
            </a:lvl1pPr>
          </a:lstStyle>
          <a:p>
            <a:endParaRPr lang="fr-FR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39300"/>
            <a:ext cx="3027363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86" tIns="48943" rIns="97886" bIns="48943" numCol="1" anchor="b" anchorCtr="0" compatLnSpc="1">
            <a:prstTxWarp prst="textNoShape">
              <a:avLst/>
            </a:prstTxWarp>
          </a:bodyPr>
          <a:lstStyle>
            <a:lvl1pPr defTabSz="979488">
              <a:defRPr sz="1300"/>
            </a:lvl1pPr>
          </a:lstStyle>
          <a:p>
            <a:endParaRPr lang="fr-FR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9639300"/>
            <a:ext cx="30273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86" tIns="48943" rIns="97886" bIns="48943" numCol="1" anchor="b" anchorCtr="0" compatLnSpc="1">
            <a:prstTxWarp prst="textNoShape">
              <a:avLst/>
            </a:prstTxWarp>
          </a:bodyPr>
          <a:lstStyle>
            <a:lvl1pPr algn="r" defTabSz="979488">
              <a:defRPr sz="1300"/>
            </a:lvl1pPr>
          </a:lstStyle>
          <a:p>
            <a:fld id="{EC6ECAA2-B2F7-4D70-9BA1-C7E2BF2E5E59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07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86" tIns="48943" rIns="97886" bIns="48943" numCol="1" anchor="t" anchorCtr="0" compatLnSpc="1">
            <a:prstTxWarp prst="textNoShape">
              <a:avLst/>
            </a:prstTxWarp>
          </a:bodyPr>
          <a:lstStyle>
            <a:lvl1pPr defTabSz="979488">
              <a:defRPr sz="1300"/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86" tIns="48943" rIns="97886" bIns="48943" numCol="1" anchor="t" anchorCtr="0" compatLnSpc="1">
            <a:prstTxWarp prst="textNoShape">
              <a:avLst/>
            </a:prstTxWarp>
          </a:bodyPr>
          <a:lstStyle>
            <a:lvl1pPr algn="r" defTabSz="979488">
              <a:defRPr sz="1300"/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55675" y="760413"/>
            <a:ext cx="5073650" cy="3805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819650"/>
            <a:ext cx="5588000" cy="456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86" tIns="48943" rIns="97886" bIns="489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37713"/>
            <a:ext cx="3027363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86" tIns="48943" rIns="97886" bIns="48943" numCol="1" anchor="b" anchorCtr="0" compatLnSpc="1">
            <a:prstTxWarp prst="textNoShape">
              <a:avLst/>
            </a:prstTxWarp>
          </a:bodyPr>
          <a:lstStyle>
            <a:lvl1pPr defTabSz="979488">
              <a:defRPr sz="1300"/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9637713"/>
            <a:ext cx="3027363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86" tIns="48943" rIns="97886" bIns="48943" numCol="1" anchor="b" anchorCtr="0" compatLnSpc="1">
            <a:prstTxWarp prst="textNoShape">
              <a:avLst/>
            </a:prstTxWarp>
          </a:bodyPr>
          <a:lstStyle>
            <a:lvl1pPr algn="r" defTabSz="979488">
              <a:defRPr sz="1300"/>
            </a:lvl1pPr>
          </a:lstStyle>
          <a:p>
            <a:fld id="{4A8F957C-D146-4C8D-B26D-AD0765B3B7F2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54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309691-854B-4221-9854-FD0777E905AF}" type="slidenum">
              <a:rPr lang="fr-FR"/>
              <a:pPr/>
              <a:t>1</a:t>
            </a:fld>
            <a:endParaRPr lang="fr-FR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8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51643-134E-4CC1-B984-93CE295AF13A}" type="slidenum">
              <a:rPr lang="fr-FR"/>
              <a:pPr/>
              <a:t>10</a:t>
            </a:fld>
            <a:endParaRPr lang="fr-FR"/>
          </a:p>
        </p:txBody>
      </p:sp>
      <p:sp>
        <p:nvSpPr>
          <p:cNvPr id="176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BB95D-DA1C-4452-8540-352AFA3C660E}" type="slidenum">
              <a:rPr lang="fr-FR"/>
              <a:pPr/>
              <a:t>11</a:t>
            </a:fld>
            <a:endParaRPr lang="fr-FR"/>
          </a:p>
        </p:txBody>
      </p:sp>
      <p:sp>
        <p:nvSpPr>
          <p:cNvPr id="178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9DC11-B992-435D-9007-3CBB2C49B12C}" type="slidenum">
              <a:rPr lang="fr-FR"/>
              <a:pPr/>
              <a:t>12</a:t>
            </a:fld>
            <a:endParaRPr lang="fr-FR"/>
          </a:p>
        </p:txBody>
      </p:sp>
      <p:sp>
        <p:nvSpPr>
          <p:cNvPr id="180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75F826-E381-41D9-B718-03796F045690}" type="slidenum">
              <a:rPr lang="fr-FR"/>
              <a:pPr/>
              <a:t>13</a:t>
            </a:fld>
            <a:endParaRPr lang="fr-FR"/>
          </a:p>
        </p:txBody>
      </p:sp>
      <p:sp>
        <p:nvSpPr>
          <p:cNvPr id="184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FBEF73-A0FA-42D5-86B1-B2B1E6C8459D}" type="slidenum">
              <a:rPr lang="fr-FR"/>
              <a:pPr/>
              <a:t>14</a:t>
            </a:fld>
            <a:endParaRPr lang="fr-FR"/>
          </a:p>
        </p:txBody>
      </p:sp>
      <p:sp>
        <p:nvSpPr>
          <p:cNvPr id="200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C7408-ABE2-42F8-96CA-69C06AC1D2E8}" type="slidenum">
              <a:rPr lang="fr-FR"/>
              <a:pPr/>
              <a:t>15</a:t>
            </a:fld>
            <a:endParaRPr lang="fr-FR"/>
          </a:p>
        </p:txBody>
      </p:sp>
      <p:sp>
        <p:nvSpPr>
          <p:cNvPr id="224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C85CE2-FCE7-4630-81FC-8C1485527DFC}" type="slidenum">
              <a:rPr lang="fr-FR"/>
              <a:pPr/>
              <a:t>16</a:t>
            </a:fld>
            <a:endParaRPr lang="fr-FR"/>
          </a:p>
        </p:txBody>
      </p:sp>
      <p:sp>
        <p:nvSpPr>
          <p:cNvPr id="228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A8010-197A-4D72-913A-4798305083B0}" type="slidenum">
              <a:rPr lang="fr-FR"/>
              <a:pPr/>
              <a:t>17</a:t>
            </a:fld>
            <a:endParaRPr lang="fr-FR"/>
          </a:p>
        </p:txBody>
      </p:sp>
      <p:sp>
        <p:nvSpPr>
          <p:cNvPr id="230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1FDA90-B8A5-4DA7-B9EB-92F253659376}" type="slidenum">
              <a:rPr lang="fr-FR"/>
              <a:pPr/>
              <a:t>18</a:t>
            </a:fld>
            <a:endParaRPr lang="fr-FR"/>
          </a:p>
        </p:txBody>
      </p:sp>
      <p:sp>
        <p:nvSpPr>
          <p:cNvPr id="232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D311C5-CCC6-4C1B-B246-D6872EB1BD78}" type="slidenum">
              <a:rPr lang="fr-FR"/>
              <a:pPr/>
              <a:t>19</a:t>
            </a:fld>
            <a:endParaRPr lang="fr-FR"/>
          </a:p>
        </p:txBody>
      </p:sp>
      <p:sp>
        <p:nvSpPr>
          <p:cNvPr id="234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B78677-0E53-49E7-9615-00E0BBEB51D4}" type="slidenum">
              <a:rPr lang="fr-FR"/>
              <a:pPr/>
              <a:t>2</a:t>
            </a:fld>
            <a:endParaRPr lang="fr-FR"/>
          </a:p>
        </p:txBody>
      </p:sp>
      <p:sp>
        <p:nvSpPr>
          <p:cNvPr id="159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65212D-2834-42B6-8B89-33034B00BBDE}" type="slidenum">
              <a:rPr lang="fr-FR"/>
              <a:pPr/>
              <a:t>20</a:t>
            </a:fld>
            <a:endParaRPr lang="fr-FR"/>
          </a:p>
        </p:txBody>
      </p:sp>
      <p:sp>
        <p:nvSpPr>
          <p:cNvPr id="240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9768C-31A1-491B-AEB6-917A2AB5D399}" type="slidenum">
              <a:rPr lang="fr-FR"/>
              <a:pPr/>
              <a:t>21</a:t>
            </a:fld>
            <a:endParaRPr lang="fr-FR"/>
          </a:p>
        </p:txBody>
      </p:sp>
      <p:sp>
        <p:nvSpPr>
          <p:cNvPr id="238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475969-0002-42A1-814B-29728C20E4BE}" type="slidenum">
              <a:rPr lang="fr-FR"/>
              <a:pPr/>
              <a:t>22</a:t>
            </a:fld>
            <a:endParaRPr lang="fr-FR"/>
          </a:p>
        </p:txBody>
      </p:sp>
      <p:sp>
        <p:nvSpPr>
          <p:cNvPr id="242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25F7F9-93EB-4810-8BC3-498049C68664}" type="slidenum">
              <a:rPr lang="fr-FR"/>
              <a:pPr/>
              <a:t>3</a:t>
            </a:fld>
            <a:endParaRPr lang="fr-FR"/>
          </a:p>
        </p:txBody>
      </p:sp>
      <p:sp>
        <p:nvSpPr>
          <p:cNvPr id="16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A3B50D-6D15-446A-8336-A421FE15E152}" type="slidenum">
              <a:rPr lang="fr-FR"/>
              <a:pPr/>
              <a:t>4</a:t>
            </a:fld>
            <a:endParaRPr lang="fr-FR"/>
          </a:p>
        </p:txBody>
      </p:sp>
      <p:sp>
        <p:nvSpPr>
          <p:cNvPr id="163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CB59FB-9978-4FE8-8226-27431AF13852}" type="slidenum">
              <a:rPr lang="fr-FR"/>
              <a:pPr/>
              <a:t>5</a:t>
            </a:fld>
            <a:endParaRPr lang="fr-FR"/>
          </a:p>
        </p:txBody>
      </p:sp>
      <p:sp>
        <p:nvSpPr>
          <p:cNvPr id="165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E531E4-5D0A-4D1C-83B1-AAC586A43E6D}" type="slidenum">
              <a:rPr lang="fr-FR"/>
              <a:pPr/>
              <a:t>6</a:t>
            </a:fld>
            <a:endParaRPr lang="fr-FR"/>
          </a:p>
        </p:txBody>
      </p:sp>
      <p:sp>
        <p:nvSpPr>
          <p:cNvPr id="167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AAE1C-1879-4F02-90FF-5BEA3D8DE1BA}" type="slidenum">
              <a:rPr lang="fr-FR"/>
              <a:pPr/>
              <a:t>7</a:t>
            </a:fld>
            <a:endParaRPr lang="fr-FR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D43F70-976E-4DC1-B4B4-223F520B2CC8}" type="slidenum">
              <a:rPr lang="fr-FR"/>
              <a:pPr/>
              <a:t>8</a:t>
            </a:fld>
            <a:endParaRPr lang="fr-FR"/>
          </a:p>
        </p:txBody>
      </p:sp>
      <p:sp>
        <p:nvSpPr>
          <p:cNvPr id="172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3F2945-3DDF-4D25-B2F7-0FECD76658C6}" type="slidenum">
              <a:rPr lang="fr-FR"/>
              <a:pPr/>
              <a:t>9</a:t>
            </a:fld>
            <a:endParaRPr lang="fr-FR"/>
          </a:p>
        </p:txBody>
      </p:sp>
      <p:sp>
        <p:nvSpPr>
          <p:cNvPr id="174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4700" y="981075"/>
            <a:ext cx="7899400" cy="935038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74700" y="1989138"/>
            <a:ext cx="7862888" cy="792162"/>
          </a:xfrm>
        </p:spPr>
        <p:txBody>
          <a:bodyPr/>
          <a:lstStyle>
            <a:lvl1pPr marL="0" indent="0">
              <a:buFontTx/>
              <a:buNone/>
              <a:defRPr sz="3000"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175294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61150" y="819150"/>
            <a:ext cx="2025650" cy="53070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82613" y="819150"/>
            <a:ext cx="5926137" cy="53070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13887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332429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41552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82613" y="1600200"/>
            <a:ext cx="3975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0113" y="1600200"/>
            <a:ext cx="3976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192832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270527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376873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258466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410568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</p:spTree>
    <p:extLst>
      <p:ext uri="{BB962C8B-B14F-4D97-AF65-F5344CB8AC3E}">
        <p14:creationId xmlns:p14="http://schemas.microsoft.com/office/powerpoint/2010/main" val="42906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74700" y="6596063"/>
            <a:ext cx="6850063" cy="268287"/>
          </a:xfrm>
          <a:prstGeom prst="rect">
            <a:avLst/>
          </a:prstGeom>
          <a:solidFill>
            <a:srgbClr val="E630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74700" y="819150"/>
            <a:ext cx="78994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2613" y="1600200"/>
            <a:ext cx="8104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41375" y="6650038"/>
            <a:ext cx="6604000" cy="1666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57263">
              <a:lnSpc>
                <a:spcPct val="85000"/>
              </a:lnSpc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8374063" y="6596063"/>
            <a:ext cx="769937" cy="268287"/>
          </a:xfrm>
          <a:prstGeom prst="rect">
            <a:avLst/>
          </a:prstGeom>
          <a:solidFill>
            <a:srgbClr val="E630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74700" y="0"/>
            <a:ext cx="8369300" cy="268288"/>
          </a:xfrm>
          <a:prstGeom prst="rect">
            <a:avLst/>
          </a:prstGeom>
          <a:solidFill>
            <a:srgbClr val="E630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pic>
        <p:nvPicPr>
          <p:cNvPr id="12296" name="Picture 8" descr="Logo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67"/>
          <a:stretch>
            <a:fillRect/>
          </a:stretch>
        </p:blipFill>
        <p:spPr bwMode="auto">
          <a:xfrm>
            <a:off x="7624763" y="6600825"/>
            <a:ext cx="744537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/>
  <p:txStyles>
    <p:titleStyle>
      <a:lvl1pPr algn="l" defTabSz="957263" rtl="0" fontAlgn="base">
        <a:lnSpc>
          <a:spcPct val="80000"/>
        </a:lnSpc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fontAlgn="base">
        <a:lnSpc>
          <a:spcPct val="80000"/>
        </a:lnSpc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Trebuchet MS" pitchFamily="34" charset="0"/>
        </a:defRPr>
      </a:lvl2pPr>
      <a:lvl3pPr algn="l" defTabSz="957263" rtl="0" fontAlgn="base">
        <a:lnSpc>
          <a:spcPct val="80000"/>
        </a:lnSpc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Trebuchet MS" pitchFamily="34" charset="0"/>
        </a:defRPr>
      </a:lvl3pPr>
      <a:lvl4pPr algn="l" defTabSz="957263" rtl="0" fontAlgn="base">
        <a:lnSpc>
          <a:spcPct val="80000"/>
        </a:lnSpc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Trebuchet MS" pitchFamily="34" charset="0"/>
        </a:defRPr>
      </a:lvl4pPr>
      <a:lvl5pPr algn="l" defTabSz="957263" rtl="0" fontAlgn="base">
        <a:lnSpc>
          <a:spcPct val="80000"/>
        </a:lnSpc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Trebuchet MS" pitchFamily="34" charset="0"/>
        </a:defRPr>
      </a:lvl5pPr>
      <a:lvl6pPr marL="457200" algn="l" defTabSz="957263" rtl="0" fontAlgn="base">
        <a:lnSpc>
          <a:spcPct val="80000"/>
        </a:lnSpc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Trebuchet MS" pitchFamily="34" charset="0"/>
        </a:defRPr>
      </a:lvl6pPr>
      <a:lvl7pPr marL="914400" algn="l" defTabSz="957263" rtl="0" fontAlgn="base">
        <a:lnSpc>
          <a:spcPct val="80000"/>
        </a:lnSpc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Trebuchet MS" pitchFamily="34" charset="0"/>
        </a:defRPr>
      </a:lvl7pPr>
      <a:lvl8pPr marL="1371600" algn="l" defTabSz="957263" rtl="0" fontAlgn="base">
        <a:lnSpc>
          <a:spcPct val="80000"/>
        </a:lnSpc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Trebuchet MS" pitchFamily="34" charset="0"/>
        </a:defRPr>
      </a:lvl8pPr>
      <a:lvl9pPr marL="1828800" algn="l" defTabSz="957263" rtl="0" fontAlgn="base">
        <a:lnSpc>
          <a:spcPct val="80000"/>
        </a:lnSpc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Trebuchet MS" pitchFamily="34" charset="0"/>
        </a:defRPr>
      </a:lvl9pPr>
    </p:titleStyle>
    <p:bodyStyle>
      <a:lvl1pPr marL="268288" indent="-268288" algn="l" defTabSz="957263" rtl="0" fontAlgn="base">
        <a:lnSpc>
          <a:spcPct val="85000"/>
        </a:lnSpc>
        <a:spcBef>
          <a:spcPct val="60000"/>
        </a:spcBef>
        <a:spcAft>
          <a:spcPct val="0"/>
        </a:spcAft>
        <a:buClr>
          <a:schemeClr val="bg1"/>
        </a:buClr>
        <a:buChar char="•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631825" indent="-184150" algn="l" defTabSz="957263" rtl="0" fontAlgn="base">
        <a:lnSpc>
          <a:spcPct val="85000"/>
        </a:lnSpc>
        <a:spcBef>
          <a:spcPct val="30000"/>
        </a:spcBef>
        <a:spcAft>
          <a:spcPct val="0"/>
        </a:spcAft>
        <a:buClr>
          <a:schemeClr val="bg1"/>
        </a:buClr>
        <a:buChar char="•"/>
        <a:defRPr sz="2400" b="1">
          <a:solidFill>
            <a:schemeClr val="tx1"/>
          </a:solidFill>
          <a:latin typeface="+mn-lt"/>
        </a:defRPr>
      </a:lvl2pPr>
      <a:lvl3pPr marL="995363" indent="-184150" algn="l" defTabSz="957263" rtl="0" fontAlgn="base">
        <a:lnSpc>
          <a:spcPct val="85000"/>
        </a:lnSpc>
        <a:spcBef>
          <a:spcPct val="20000"/>
        </a:spcBef>
        <a:spcAft>
          <a:spcPct val="0"/>
        </a:spcAft>
        <a:buFont typeface="Trebuchet MS" pitchFamily="34" charset="0"/>
        <a:buChar char="-"/>
        <a:defRPr sz="2400">
          <a:solidFill>
            <a:schemeClr val="tx1"/>
          </a:solidFill>
          <a:latin typeface="+mn-lt"/>
        </a:defRPr>
      </a:lvl3pPr>
      <a:lvl4pPr marL="1343025" indent="-168275" algn="l" defTabSz="957263" rtl="0" fontAlgn="base">
        <a:lnSpc>
          <a:spcPct val="85000"/>
        </a:lnSpc>
        <a:spcBef>
          <a:spcPct val="1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679575" indent="-157163" algn="l" defTabSz="957263" rtl="0" fontAlgn="base">
        <a:lnSpc>
          <a:spcPct val="85000"/>
        </a:lnSpc>
        <a:spcBef>
          <a:spcPct val="10000"/>
        </a:spcBef>
        <a:spcAft>
          <a:spcPct val="0"/>
        </a:spcAft>
        <a:buFont typeface="Trebuchet MS" pitchFamily="34" charset="0"/>
        <a:buChar char="-"/>
        <a:defRPr sz="1500">
          <a:solidFill>
            <a:schemeClr val="tx1"/>
          </a:solidFill>
          <a:latin typeface="+mn-lt"/>
        </a:defRPr>
      </a:lvl5pPr>
      <a:lvl6pPr marL="2136775" indent="-157163" algn="l" defTabSz="957263" rtl="0" fontAlgn="base">
        <a:lnSpc>
          <a:spcPct val="85000"/>
        </a:lnSpc>
        <a:spcBef>
          <a:spcPct val="10000"/>
        </a:spcBef>
        <a:spcAft>
          <a:spcPct val="0"/>
        </a:spcAft>
        <a:buFont typeface="Trebuchet MS" pitchFamily="34" charset="0"/>
        <a:buChar char="-"/>
        <a:defRPr sz="1500">
          <a:solidFill>
            <a:schemeClr val="tx1"/>
          </a:solidFill>
          <a:latin typeface="+mn-lt"/>
        </a:defRPr>
      </a:lvl6pPr>
      <a:lvl7pPr marL="2593975" indent="-157163" algn="l" defTabSz="957263" rtl="0" fontAlgn="base">
        <a:lnSpc>
          <a:spcPct val="85000"/>
        </a:lnSpc>
        <a:spcBef>
          <a:spcPct val="10000"/>
        </a:spcBef>
        <a:spcAft>
          <a:spcPct val="0"/>
        </a:spcAft>
        <a:buFont typeface="Trebuchet MS" pitchFamily="34" charset="0"/>
        <a:buChar char="-"/>
        <a:defRPr sz="1500">
          <a:solidFill>
            <a:schemeClr val="tx1"/>
          </a:solidFill>
          <a:latin typeface="+mn-lt"/>
        </a:defRPr>
      </a:lvl7pPr>
      <a:lvl8pPr marL="3051175" indent="-157163" algn="l" defTabSz="957263" rtl="0" fontAlgn="base">
        <a:lnSpc>
          <a:spcPct val="85000"/>
        </a:lnSpc>
        <a:spcBef>
          <a:spcPct val="10000"/>
        </a:spcBef>
        <a:spcAft>
          <a:spcPct val="0"/>
        </a:spcAft>
        <a:buFont typeface="Trebuchet MS" pitchFamily="34" charset="0"/>
        <a:buChar char="-"/>
        <a:defRPr sz="1500">
          <a:solidFill>
            <a:schemeClr val="tx1"/>
          </a:solidFill>
          <a:latin typeface="+mn-lt"/>
        </a:defRPr>
      </a:lvl8pPr>
      <a:lvl9pPr marL="3508375" indent="-157163" algn="l" defTabSz="957263" rtl="0" fontAlgn="base">
        <a:lnSpc>
          <a:spcPct val="85000"/>
        </a:lnSpc>
        <a:spcBef>
          <a:spcPct val="10000"/>
        </a:spcBef>
        <a:spcAft>
          <a:spcPct val="0"/>
        </a:spcAft>
        <a:buFont typeface="Trebuchet MS" pitchFamily="34" charset="0"/>
        <a:buChar char="-"/>
        <a:defRPr sz="15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438400"/>
            <a:ext cx="7899400" cy="935038"/>
          </a:xfrm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n-GB" sz="3200" b="1"/>
              <a:t>The Phebus FP Programme</a:t>
            </a:r>
            <a:br>
              <a:rPr lang="en-GB" sz="3200" b="1"/>
            </a:br>
            <a:r>
              <a:rPr lang="en-GB" sz="3200" b="1"/>
              <a:t>and</a:t>
            </a:r>
            <a:br>
              <a:rPr lang="en-GB" sz="3200" b="1"/>
            </a:br>
            <a:r>
              <a:rPr lang="en-GB" sz="3200" b="1"/>
              <a:t>Safety Needs examined by an</a:t>
            </a:r>
            <a:br>
              <a:rPr lang="en-GB" sz="3200" b="1"/>
            </a:br>
            <a:r>
              <a:rPr lang="en-GB" sz="3200" b="1"/>
              <a:t>International Group of Experts</a:t>
            </a:r>
            <a:br>
              <a:rPr lang="en-GB" sz="3200" b="1"/>
            </a:br>
            <a:r>
              <a:rPr lang="en-GB" sz="3200" b="1"/>
              <a:t/>
            </a:r>
            <a:br>
              <a:rPr lang="en-GB" sz="3200" b="1"/>
            </a:br>
            <a:r>
              <a:rPr lang="en-GB" sz="2400" b="1"/>
              <a:t>B. Clément (IRSN)</a:t>
            </a:r>
            <a:br>
              <a:rPr lang="en-GB" sz="2400" b="1"/>
            </a:br>
            <a:r>
              <a:rPr lang="en-GB" sz="2400" b="1"/>
              <a:t/>
            </a:r>
            <a:br>
              <a:rPr lang="en-GB" sz="2400" b="1"/>
            </a:br>
            <a:r>
              <a:rPr lang="en-GB" sz="3200" b="1"/>
              <a:t/>
            </a:r>
            <a:br>
              <a:rPr lang="en-GB" sz="3200" b="1"/>
            </a:br>
            <a:r>
              <a:rPr lang="en-GB" sz="3200" b="1"/>
              <a:t/>
            </a:r>
            <a:br>
              <a:rPr lang="en-GB" sz="3200" b="1"/>
            </a:br>
            <a:endParaRPr lang="en-GB" sz="3200" b="1"/>
          </a:p>
        </p:txBody>
      </p: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0" y="0"/>
            <a:ext cx="1609725" cy="6864350"/>
            <a:chOff x="0" y="0"/>
            <a:chExt cx="1442" cy="6149"/>
          </a:xfrm>
        </p:grpSpPr>
        <p:sp>
          <p:nvSpPr>
            <p:cNvPr id="14344" name="Freeform 8"/>
            <p:cNvSpPr>
              <a:spLocks/>
            </p:cNvSpPr>
            <p:nvPr/>
          </p:nvSpPr>
          <p:spPr bwMode="auto">
            <a:xfrm>
              <a:off x="0" y="0"/>
              <a:ext cx="1442" cy="6149"/>
            </a:xfrm>
            <a:custGeom>
              <a:avLst/>
              <a:gdLst>
                <a:gd name="T0" fmla="*/ 242 w 1442"/>
                <a:gd name="T1" fmla="*/ 480 h 6149"/>
                <a:gd name="T2" fmla="*/ 242 w 1442"/>
                <a:gd name="T3" fmla="*/ 0 h 6149"/>
                <a:gd name="T4" fmla="*/ 2 w 1442"/>
                <a:gd name="T5" fmla="*/ 0 h 6149"/>
                <a:gd name="T6" fmla="*/ 2 w 1442"/>
                <a:gd name="T7" fmla="*/ 721 h 6149"/>
                <a:gd name="T8" fmla="*/ 1202 w 1442"/>
                <a:gd name="T9" fmla="*/ 721 h 6149"/>
                <a:gd name="T10" fmla="*/ 1202 w 1442"/>
                <a:gd name="T11" fmla="*/ 1681 h 6149"/>
                <a:gd name="T12" fmla="*/ 0 w 1442"/>
                <a:gd name="T13" fmla="*/ 1681 h 6149"/>
                <a:gd name="T14" fmla="*/ 2 w 1442"/>
                <a:gd name="T15" fmla="*/ 6149 h 6149"/>
                <a:gd name="T16" fmla="*/ 242 w 1442"/>
                <a:gd name="T17" fmla="*/ 6149 h 6149"/>
                <a:gd name="T18" fmla="*/ 242 w 1442"/>
                <a:gd name="T19" fmla="*/ 1921 h 6149"/>
                <a:gd name="T20" fmla="*/ 1442 w 1442"/>
                <a:gd name="T21" fmla="*/ 1921 h 6149"/>
                <a:gd name="T22" fmla="*/ 1442 w 1442"/>
                <a:gd name="T23" fmla="*/ 480 h 6149"/>
                <a:gd name="T24" fmla="*/ 242 w 1442"/>
                <a:gd name="T25" fmla="*/ 480 h 6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42" h="6149">
                  <a:moveTo>
                    <a:pt x="242" y="480"/>
                  </a:moveTo>
                  <a:lnTo>
                    <a:pt x="242" y="0"/>
                  </a:lnTo>
                  <a:lnTo>
                    <a:pt x="2" y="0"/>
                  </a:lnTo>
                  <a:lnTo>
                    <a:pt x="2" y="721"/>
                  </a:lnTo>
                  <a:lnTo>
                    <a:pt x="1202" y="721"/>
                  </a:lnTo>
                  <a:lnTo>
                    <a:pt x="1202" y="1681"/>
                  </a:lnTo>
                  <a:lnTo>
                    <a:pt x="0" y="1681"/>
                  </a:lnTo>
                  <a:lnTo>
                    <a:pt x="2" y="6149"/>
                  </a:lnTo>
                  <a:lnTo>
                    <a:pt x="242" y="6149"/>
                  </a:lnTo>
                  <a:lnTo>
                    <a:pt x="242" y="1921"/>
                  </a:lnTo>
                  <a:lnTo>
                    <a:pt x="1442" y="1921"/>
                  </a:lnTo>
                  <a:lnTo>
                    <a:pt x="1442" y="480"/>
                  </a:lnTo>
                  <a:lnTo>
                    <a:pt x="242" y="480"/>
                  </a:lnTo>
                  <a:close/>
                </a:path>
              </a:pathLst>
            </a:custGeom>
            <a:solidFill>
              <a:srgbClr val="E63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" y="721"/>
              <a:ext cx="1200" cy="9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pic>
        <p:nvPicPr>
          <p:cNvPr id="14346" name="Picture 10" descr="Logo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7" t="14166" r="8167" b="14896"/>
          <a:stretch>
            <a:fillRect/>
          </a:stretch>
        </p:blipFill>
        <p:spPr bwMode="auto">
          <a:xfrm>
            <a:off x="115888" y="947738"/>
            <a:ext cx="1112837" cy="76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 sz="2400"/>
              <a:t>	</a:t>
            </a:r>
            <a:r>
              <a:rPr lang="en-GB"/>
              <a:t>FP AND AEROSOL TRANSPORT IN RCS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Fission Products and Structural material Speciation</a:t>
            </a:r>
          </a:p>
          <a:p>
            <a:pPr lvl="1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In the hot leg, iodine and cadmium were the only non condensed elements in FPT-0 and FPT-1 – CsOH was not the dominant species for caesium transport</a:t>
            </a:r>
          </a:p>
          <a:p>
            <a:pPr lvl="1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From FPT-2, not all iodine transported as CsI</a:t>
            </a:r>
          </a:p>
          <a:p>
            <a:pPr lvl="1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FP volatility can be reproduced by codes calculating the chemical speciation and using a sufficiently extended database</a:t>
            </a:r>
          </a:p>
          <a:p>
            <a:pPr lvl="1">
              <a:lnSpc>
                <a:spcPct val="75000"/>
              </a:lnSpc>
              <a:spcBef>
                <a:spcPct val="40000"/>
              </a:spcBef>
              <a:buFontTx/>
              <a:buNone/>
            </a:pPr>
            <a:r>
              <a:rPr lang="en-GB" sz="2000"/>
              <a:t>Deposition</a:t>
            </a:r>
          </a:p>
          <a:p>
            <a:pPr lvl="1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High deposition on the vertical section of the hot leg above the bundle where gas temperature drops down to 700°C, underestimated by codes</a:t>
            </a:r>
          </a:p>
          <a:p>
            <a:pPr lvl="1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Can be accounted for by the effect of developing flow characterised by much higher temperature gradients and mass transfer than for developed flow</a:t>
            </a:r>
          </a:p>
          <a:p>
            <a:pPr lvl="1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Deposition by thermophoresis in the steam generator overestimated by codes</a:t>
            </a:r>
          </a:p>
          <a:p>
            <a:pPr lvl="1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Attempt to reproduce the experiment by 2D particle tracking calculations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T/H AND AEROSOL IN CONTAINMENT</a:t>
            </a:r>
            <a:endParaRPr lang="en-GB" sz="3200"/>
          </a:p>
          <a:p>
            <a:pPr lvl="1">
              <a:buFontTx/>
              <a:buNone/>
            </a:pPr>
            <a:r>
              <a:rPr lang="en-GB"/>
              <a:t>Thermal-hydraulics</a:t>
            </a:r>
          </a:p>
          <a:p>
            <a:pPr lvl="1" algn="just"/>
            <a:r>
              <a:rPr lang="en-GB" sz="2000" b="0"/>
              <a:t>Governed by the balance between incoming steam and its condensation –generally well calculated by lumped parameter codes even with a with coarse noding</a:t>
            </a:r>
          </a:p>
          <a:p>
            <a:pPr lvl="1">
              <a:buFontTx/>
              <a:buNone/>
            </a:pPr>
            <a:r>
              <a:rPr lang="en-GB"/>
              <a:t>Aerosol depletion</a:t>
            </a:r>
            <a:endParaRPr lang="en-GB" sz="2000"/>
          </a:p>
          <a:p>
            <a:pPr lvl="1" algn="just"/>
            <a:r>
              <a:rPr lang="en-GB" sz="2000" b="0"/>
              <a:t>Mainly by gravitational settling and diffusiophoresis - generally well calculated by lumped parameter codes even with a coarse noding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IODINE CHEMISTRY</a:t>
            </a:r>
            <a:endParaRPr lang="en-GB" sz="3200"/>
          </a:p>
          <a:p>
            <a:pPr lvl="2">
              <a:buFont typeface="Trebuchet MS" pitchFamily="34" charset="0"/>
              <a:buNone/>
            </a:pPr>
            <a:r>
              <a:rPr lang="en-GB" sz="2000"/>
              <a:t>Overall Gaseous Iodine concentration in FPT-0 / FPT-1</a:t>
            </a:r>
          </a:p>
          <a:p>
            <a:pPr lvl="2">
              <a:buFont typeface="Trebuchet MS" pitchFamily="34" charset="0"/>
              <a:buNone/>
            </a:pPr>
            <a:endParaRPr lang="en-GB" sz="2000"/>
          </a:p>
        </p:txBody>
      </p:sp>
      <p:pic>
        <p:nvPicPr>
          <p:cNvPr id="17920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788275" cy="489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228600" y="2209800"/>
            <a:ext cx="1793875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Early Presence</a:t>
            </a:r>
          </a:p>
        </p:txBody>
      </p:sp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3657600" y="2209800"/>
            <a:ext cx="129540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Decrease</a:t>
            </a:r>
          </a:p>
        </p:txBody>
      </p:sp>
      <p:sp>
        <p:nvSpPr>
          <p:cNvPr id="179206" name="Text Box 6"/>
          <p:cNvSpPr txBox="1">
            <a:spLocks noChangeArrowheads="1"/>
          </p:cNvSpPr>
          <p:nvPr/>
        </p:nvSpPr>
        <p:spPr bwMode="auto">
          <a:xfrm>
            <a:off x="6019800" y="2209800"/>
            <a:ext cx="198120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Sustained Level</a:t>
            </a:r>
          </a:p>
        </p:txBody>
      </p:sp>
      <p:sp>
        <p:nvSpPr>
          <p:cNvPr id="179207" name="Line 7"/>
          <p:cNvSpPr>
            <a:spLocks noChangeShapeType="1"/>
          </p:cNvSpPr>
          <p:nvPr/>
        </p:nvSpPr>
        <p:spPr bwMode="auto">
          <a:xfrm>
            <a:off x="1371600" y="2590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 flipH="1">
            <a:off x="2819400" y="2590800"/>
            <a:ext cx="1447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 sz="2400"/>
              <a:t>	</a:t>
            </a:r>
            <a:r>
              <a:rPr lang="en-GB"/>
              <a:t>IODINE CHEMISTRY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/>
              <a:t>Early presence of gaseous iodine in containment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Likely to have been formed in the Primary Circuit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Probably linked to non equilibrium chemical effects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Assumption supported by existence of sharp and large temperature gradients in the circuit especially at the bundle exit and at the inlet of steam generator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Fully compatible with higher fraction in FPT-0 with lower FP concentrations as compared with FPT-1</a:t>
            </a:r>
          </a:p>
          <a:p>
            <a:pPr lvl="1">
              <a:lnSpc>
                <a:spcPct val="75000"/>
              </a:lnSpc>
              <a:spcBef>
                <a:spcPct val="40000"/>
              </a:spcBef>
              <a:buFontTx/>
              <a:buNone/>
            </a:pPr>
            <a:r>
              <a:rPr lang="en-GB"/>
              <a:t>Role of Silver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Reaction of silver with iodine in sump water to form non soluble species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Important inhibition of gaseous iodine production by radiolytic oxidation of iodides or organic iodides formation in sump water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Needs an excess of silver compared with iodine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Well quantified and modelled thanks to dedicated experiments</a:t>
            </a:r>
          </a:p>
          <a:p>
            <a:pPr lvl="2" algn="just">
              <a:lnSpc>
                <a:spcPct val="75000"/>
              </a:lnSpc>
              <a:buFont typeface="Trebuchet MS" pitchFamily="34" charset="0"/>
              <a:buNone/>
            </a:pPr>
            <a:endParaRPr lang="en-GB" sz="1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 sz="2400"/>
              <a:t>	</a:t>
            </a:r>
            <a:r>
              <a:rPr lang="en-GB"/>
              <a:t>IODINE CHEMISTRY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/>
              <a:t>Gas phase chemistry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Volatile iodine concentration mostly determined by gas phase chemistry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Importance of gaseous iodine injection from RCS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Equilibrium between iodine formation/destruction processes and/or reversibility of iodine adsorption/desorption processes yield a steady-state concentration in the long term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In FPT-0 and FPT-1 most of gaseous iodine is organic in the long term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Role of homogeneous gas phase radiolysis reactions determining speciation and evolution of iodine not to be underestimated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Idem for inorganic volatile species produced by I2 and CH3I radiolysis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 build="p" autoUpdateAnimBg="0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/>
              <a:t>	INTERNATIONAL GROUP OF EXPERTS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Objectives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Identify potential programmes of integral tests responding to safety technical issues and likely to receive a strong scientific and sufficient financial support from the international safety community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Potential safety domains are Severe Accidents and design basis LOCAs for present and future reactors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  <a:buFontTx/>
              <a:buNone/>
            </a:pPr>
            <a:r>
              <a:rPr lang="en-GB" sz="2000">
                <a:latin typeface="Arial" charset="0"/>
                <a:cs typeface="Times New Roman" pitchFamily="18" charset="0"/>
              </a:rPr>
              <a:t>Meetings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  <a:buFontTx/>
              <a:buNone/>
            </a:pPr>
            <a:r>
              <a:rPr lang="en-GB" sz="2000">
                <a:latin typeface="Arial" charset="0"/>
                <a:cs typeface="Times New Roman" pitchFamily="18" charset="0"/>
              </a:rPr>
              <a:t>	</a:t>
            </a:r>
            <a:r>
              <a:rPr lang="en-GB" sz="2000" b="0">
                <a:latin typeface="Arial" charset="0"/>
                <a:cs typeface="Times New Roman" pitchFamily="18" charset="0"/>
              </a:rPr>
              <a:t>First</a:t>
            </a:r>
            <a:r>
              <a:rPr lang="en-GB" sz="2000">
                <a:latin typeface="Arial" charset="0"/>
                <a:cs typeface="Times New Roman" pitchFamily="18" charset="0"/>
              </a:rPr>
              <a:t> </a:t>
            </a:r>
            <a:r>
              <a:rPr lang="en-GB" sz="2000" b="0">
                <a:latin typeface="Arial" charset="0"/>
                <a:cs typeface="Times New Roman" pitchFamily="18" charset="0"/>
              </a:rPr>
              <a:t>meeting of the whole group in March 2005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  <a:buFontTx/>
              <a:buNone/>
            </a:pPr>
            <a:r>
              <a:rPr lang="en-GB" sz="2000" b="0">
                <a:latin typeface="Arial" charset="0"/>
                <a:cs typeface="Times New Roman" pitchFamily="18" charset="0"/>
              </a:rPr>
              <a:t>	Specialists meeting on Severe Accidents in April 2006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  <a:buFontTx/>
              <a:buNone/>
            </a:pPr>
            <a:r>
              <a:rPr lang="en-GB" sz="2000" b="0">
                <a:latin typeface="Arial" charset="0"/>
                <a:cs typeface="Times New Roman" pitchFamily="18" charset="0"/>
              </a:rPr>
              <a:t>	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  <a:buFontTx/>
              <a:buNone/>
            </a:pPr>
            <a:r>
              <a:rPr lang="en-GB" sz="2000" b="0">
                <a:latin typeface="Arial" charset="0"/>
                <a:cs typeface="Times New Roman" pitchFamily="18" charset="0"/>
              </a:rPr>
              <a:t>	In addition, OECD Specialists meeting on LOCA in June 2006 for R&amp;D review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  <a:buFontTx/>
              <a:buNone/>
            </a:pPr>
            <a:endParaRPr lang="en-GB" sz="2000" b="0">
              <a:latin typeface="Arial" charset="0"/>
              <a:cs typeface="Times New Roman" pitchFamily="18" charset="0"/>
            </a:endParaRP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endParaRPr lang="en-GB" sz="2000" b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/>
              <a:t>	INTERNATIONAL GROUP OF EXPERTS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Outcomes of meetings on Severe Accidents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Three main issues recognised important and discussed in detail</a:t>
            </a:r>
          </a:p>
          <a:p>
            <a:pPr lvl="2" algn="just">
              <a:spcBef>
                <a:spcPct val="40000"/>
              </a:spcBef>
            </a:pPr>
            <a:r>
              <a:rPr lang="en-GB" sz="2000"/>
              <a:t>Air Ingress situations</a:t>
            </a:r>
          </a:p>
          <a:p>
            <a:pPr lvl="2" algn="just">
              <a:spcBef>
                <a:spcPct val="40000"/>
              </a:spcBef>
            </a:pPr>
            <a:r>
              <a:rPr lang="en-GB" sz="2000"/>
              <a:t>High burn-up and MOX fuel</a:t>
            </a:r>
          </a:p>
          <a:p>
            <a:pPr lvl="2" algn="just">
              <a:spcBef>
                <a:spcPct val="40000"/>
              </a:spcBef>
            </a:pPr>
            <a:r>
              <a:rPr lang="en-GB" sz="2000"/>
              <a:t>Reflooding of a degrading core</a:t>
            </a:r>
            <a:endParaRPr lang="en-GB" sz="2000" b="1"/>
          </a:p>
          <a:p>
            <a:pPr lvl="1" algn="just">
              <a:spcBef>
                <a:spcPct val="40000"/>
              </a:spcBef>
            </a:pPr>
            <a:r>
              <a:rPr lang="en-GB" sz="2000" b="0"/>
              <a:t>For each issue, discussion on</a:t>
            </a:r>
          </a:p>
          <a:p>
            <a:pPr lvl="2" algn="just">
              <a:spcBef>
                <a:spcPct val="40000"/>
              </a:spcBef>
            </a:pPr>
            <a:r>
              <a:rPr lang="en-GB" sz="2000"/>
              <a:t>Significant safety issues/questions/open areas</a:t>
            </a:r>
          </a:p>
          <a:p>
            <a:pPr lvl="2" algn="just">
              <a:spcBef>
                <a:spcPct val="40000"/>
              </a:spcBef>
            </a:pPr>
            <a:r>
              <a:rPr lang="en-GB" sz="2000"/>
              <a:t>Past, ongoing and planned separate-effect experiments</a:t>
            </a:r>
          </a:p>
          <a:p>
            <a:pPr lvl="2" algn="just">
              <a:spcBef>
                <a:spcPct val="40000"/>
              </a:spcBef>
            </a:pPr>
            <a:r>
              <a:rPr lang="en-GB" sz="2000"/>
              <a:t>Possible role of a Phebus integral experiment</a:t>
            </a:r>
            <a:endParaRPr lang="en-GB" sz="2000" b="1">
              <a:latin typeface="Arial" charset="0"/>
              <a:cs typeface="Times New Roman" pitchFamily="18" charset="0"/>
            </a:endParaRPr>
          </a:p>
          <a:p>
            <a:pPr lvl="1" algn="just">
              <a:spcBef>
                <a:spcPct val="40000"/>
              </a:spcBef>
              <a:buFontTx/>
              <a:buNone/>
            </a:pPr>
            <a:endParaRPr lang="en-GB" sz="2000" b="0">
              <a:latin typeface="Arial" charset="0"/>
              <a:cs typeface="Times New Roman" pitchFamily="18" charset="0"/>
            </a:endParaRPr>
          </a:p>
          <a:p>
            <a:pPr lvl="1" algn="just">
              <a:spcBef>
                <a:spcPct val="40000"/>
              </a:spcBef>
            </a:pPr>
            <a:endParaRPr lang="en-GB" sz="2000" b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 build="p" autoUpdateAnimBg="0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 sz="2400"/>
              <a:t>	</a:t>
            </a:r>
            <a:r>
              <a:rPr lang="en-GB"/>
              <a:t>INTERNATIONAL GROUP OF EXPERTS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Outcomes of meetings on Severe Accidents</a:t>
            </a:r>
          </a:p>
          <a:p>
            <a:pPr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Air Ingress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Issue associated with reactor accidents, spent fuel pool drainage, handling or transportation accidents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Possible redefinition of source term taking into account ruthenium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Past, ongoing and planned separate-effect experiments cover main aspects of the problem: cladding oxidation, Ru release, Ru transport and behaviour in containment, FP re-vaporisation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Integral experiment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Potentially important phenomena not all covered so far in SETs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Coupling between fuel degradation and FP release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Potential role of control rod material on FP chemistry especially iodine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Behaviour of Ru in RCS in presence of structural material and other FPs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More focus on Source Term than on fuel degradation</a:t>
            </a:r>
            <a:endParaRPr lang="en-GB" sz="2000" b="1">
              <a:latin typeface="Arial" charset="0"/>
              <a:cs typeface="Times New Roman" pitchFamily="18" charset="0"/>
            </a:endParaRP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endParaRPr lang="en-GB" sz="1800" b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build="p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 sz="2400"/>
              <a:t>	</a:t>
            </a:r>
            <a:r>
              <a:rPr lang="en-GB"/>
              <a:t>INTERNATIONAL GROUP OF EXPERTS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Outcomes of meetings on Severe Accidents</a:t>
            </a:r>
          </a:p>
          <a:p>
            <a:pPr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High burn-up and MOX fuels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Main questions associated with the source term: faster release of volatiles, higher release of medium and low volatile FPs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Investigation of fuel foaming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Information on release of FP from HBU and MOX fuel will be available from SETs before any Phebus experiment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Integral experiment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Not easy to run SETs on fuel degradation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Entire chemistry is present in an integral test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>
                <a:latin typeface="Arial" charset="0"/>
                <a:cs typeface="Times New Roman" pitchFamily="18" charset="0"/>
              </a:rPr>
              <a:t>Look at the effects of fuel foaming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>
                <a:latin typeface="Arial" charset="0"/>
                <a:cs typeface="Times New Roman" pitchFamily="18" charset="0"/>
              </a:rPr>
              <a:t>Concentrate on phenomena in the fuel bundle – no surprises expected in relation to the other issues (aerosol, transport, chemistry in containment...)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endParaRPr lang="en-GB" sz="1800" b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 build="p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 sz="2400"/>
              <a:t>	</a:t>
            </a:r>
            <a:r>
              <a:rPr lang="en-GB"/>
              <a:t>INTERNATIONAL GROUP OF EXPERTS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Outcomes of meetings on Severe Accidents</a:t>
            </a:r>
          </a:p>
          <a:p>
            <a:pPr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Reflooding of damaged core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Reflooding is an unavoidable accident management measure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Main questions associated with hydrogen generation rate, size and coolability of debris produced, source term during this phase of an accident (FP release and re entrainment of deposits)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Ongoing programmes 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On bundles: QUENCH, PARAMETER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On small samples: QUENCH SETs, QUENCH ISTC (irradiated fuel)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Integral experiment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Interest in irradiated bundle tests: rod-to-rod interactions, blockages, temperature distribution, quantity of debris formed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Continuous nuclear heating allows to study properly the behaviour of debris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Coupling between fuel degradation and FP release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4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PHEBUS FP FACILITY</a:t>
            </a:r>
            <a:endParaRPr lang="en-GB" sz="3200"/>
          </a:p>
          <a:p>
            <a:pPr lvl="1"/>
            <a:r>
              <a:rPr lang="en-GB" sz="2000" b="0">
                <a:latin typeface="Arial" charset="0"/>
                <a:cs typeface="Times New Roman" pitchFamily="18" charset="0"/>
              </a:rPr>
              <a:t>Experimental simulation of reactor core, reactor cooling system and containment</a:t>
            </a:r>
            <a:endParaRPr lang="en-GB"/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585913" y="1804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graphicFrame>
        <p:nvGraphicFramePr>
          <p:cNvPr id="158725" name="Object 5"/>
          <p:cNvGraphicFramePr>
            <a:graphicFrameLocks noChangeAspect="1"/>
          </p:cNvGraphicFramePr>
          <p:nvPr/>
        </p:nvGraphicFramePr>
        <p:xfrm>
          <a:off x="1163638" y="1641475"/>
          <a:ext cx="7593012" cy="450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8" name="Document" r:id="rId4" imgW="5163120" imgH="3163680" progId="Word.Document.8">
                  <p:embed/>
                </p:oleObj>
              </mc:Choice>
              <mc:Fallback>
                <p:oleObj name="Document" r:id="rId4" imgW="5163120" imgH="31636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697" t="2275" r="697" b="2275"/>
                      <a:stretch>
                        <a:fillRect/>
                      </a:stretch>
                    </p:blipFill>
                    <p:spPr bwMode="auto">
                      <a:xfrm>
                        <a:off x="1163638" y="1641475"/>
                        <a:ext cx="7593012" cy="450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26" name="Text Box 6"/>
          <p:cNvSpPr txBox="1">
            <a:spLocks noChangeArrowheads="1"/>
          </p:cNvSpPr>
          <p:nvPr/>
        </p:nvSpPr>
        <p:spPr bwMode="auto">
          <a:xfrm>
            <a:off x="1711325" y="5807075"/>
            <a:ext cx="2635250" cy="3968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Scaling down 1/5000</a:t>
            </a:r>
          </a:p>
        </p:txBody>
      </p:sp>
      <p:pic>
        <p:nvPicPr>
          <p:cNvPr id="158727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07"/>
          <a:stretch>
            <a:fillRect/>
          </a:stretch>
        </p:blipFill>
        <p:spPr bwMode="auto">
          <a:xfrm>
            <a:off x="304800" y="2209800"/>
            <a:ext cx="2687638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INTERNATIONAL GROUP OF EXPERTS</a:t>
            </a:r>
          </a:p>
          <a:p>
            <a:pPr lvl="1">
              <a:buFontTx/>
              <a:buNone/>
            </a:pPr>
            <a:r>
              <a:rPr lang="en-GB" sz="1800"/>
              <a:t>Outcomes of meetings on Severe Accidents</a:t>
            </a:r>
          </a:p>
          <a:p>
            <a:pPr algn="just">
              <a:spcBef>
                <a:spcPct val="40000"/>
              </a:spcBef>
            </a:pPr>
            <a:r>
              <a:rPr lang="en-GB" sz="1800" b="0"/>
              <a:t>Relative Priority</a:t>
            </a:r>
          </a:p>
          <a:p>
            <a:pPr lvl="2" algn="just">
              <a:spcBef>
                <a:spcPct val="40000"/>
              </a:spcBef>
            </a:pPr>
            <a:r>
              <a:rPr lang="en-GB" sz="1800" b="1"/>
              <a:t>Priority to air ingress and reflooding tests</a:t>
            </a:r>
          </a:p>
          <a:p>
            <a:pPr lvl="2" algn="just">
              <a:spcBef>
                <a:spcPct val="40000"/>
              </a:spcBef>
            </a:pPr>
            <a:r>
              <a:rPr lang="en-GB" sz="1800" b="1"/>
              <a:t>Lowest priority to high burn-up and MOX tests</a:t>
            </a:r>
            <a:endParaRPr lang="en-GB" sz="1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 sz="2400"/>
              <a:t>	INTERNATIONAL GROUP OF EXPERTS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Outcomes of meetings on LOCA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Safety needs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Evaluation of flow blockage in an assembly due to ballooning of irradiated fuel rods, including modern alloys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Characterisation of fuel relocation in ballooned zones and its influence on the accidental transient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Coolability of blocked areas in bundles</a:t>
            </a:r>
          </a:p>
          <a:p>
            <a:pPr lvl="2" algn="just">
              <a:lnSpc>
                <a:spcPct val="75000"/>
              </a:lnSpc>
              <a:spcBef>
                <a:spcPct val="40000"/>
              </a:spcBef>
            </a:pPr>
            <a:r>
              <a:rPr lang="en-GB" sz="2000"/>
              <a:t>Embrittlement of irradiated claddings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First point needs experiments that could be done in Phebus – type of experiments to be discussed at the specialists meeting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Second point can be done with experiments on irradiated single rods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Third point more linked to out-of-pile thermal-hydraulic experiments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Fourth point addressed by separate-effect experiments</a:t>
            </a:r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endParaRPr lang="en-GB" sz="2000" b="0"/>
          </a:p>
          <a:p>
            <a:pPr lvl="1" algn="just">
              <a:lnSpc>
                <a:spcPct val="75000"/>
              </a:lnSpc>
              <a:spcBef>
                <a:spcPct val="40000"/>
              </a:spcBef>
            </a:pPr>
            <a:r>
              <a:rPr lang="en-GB" sz="2000" b="0"/>
              <a:t>Specialists meeting scheduled end of 2006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 build="p" autoUpdateAnimBg="0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INTERNATIONAL GROUP OF EXPERTS</a:t>
            </a:r>
          </a:p>
          <a:p>
            <a:pPr lvl="1">
              <a:buFontTx/>
              <a:buNone/>
            </a:pPr>
            <a:r>
              <a:rPr lang="en-GB" sz="2000"/>
              <a:t>Generation IV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Consideration of needs for GEN IV reactors is foreseen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PHEBUS FP TEST MATRIX</a:t>
            </a:r>
            <a:endParaRPr lang="en-GB" sz="3200"/>
          </a:p>
          <a:p>
            <a:pPr lvl="1">
              <a:buFontTx/>
              <a:buNone/>
            </a:pPr>
            <a:endParaRPr lang="en-GB"/>
          </a:p>
        </p:txBody>
      </p:sp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381000" y="1143000"/>
          <a:ext cx="8385175" cy="446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3" name="Document" r:id="rId4" imgW="9077040" imgH="4459320" progId="Word.Document.8">
                  <p:embed/>
                </p:oleObj>
              </mc:Choice>
              <mc:Fallback>
                <p:oleObj name="Document" r:id="rId4" imgW="9077040" imgH="445932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6953"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8385175" cy="446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MAIN OUTCOMES: FUEL DEGRADATION</a:t>
            </a:r>
            <a:endParaRPr lang="en-GB" sz="3200"/>
          </a:p>
          <a:p>
            <a:pPr lvl="1">
              <a:buFontTx/>
              <a:buNone/>
            </a:pPr>
            <a:r>
              <a:rPr lang="en-GB"/>
              <a:t>Cladding Oxidation</a:t>
            </a:r>
          </a:p>
          <a:p>
            <a:pPr lvl="1" algn="just">
              <a:buFontTx/>
              <a:buChar char="-"/>
            </a:pPr>
            <a:r>
              <a:rPr lang="en-GB" sz="2000" b="0"/>
              <a:t>More violent cladding oxidation runaway than predicted in the first test FPT-0</a:t>
            </a:r>
          </a:p>
          <a:p>
            <a:pPr lvl="1" algn="just">
              <a:buFontTx/>
              <a:buChar char="-"/>
            </a:pPr>
            <a:r>
              <a:rPr lang="en-GB" sz="2000" b="0"/>
              <a:t>Need to revise correlations for “cladding dislocation criteria” based on temperature and oxide scale thickness</a:t>
            </a:r>
          </a:p>
          <a:p>
            <a:pPr lvl="1" algn="just">
              <a:buFontTx/>
              <a:buChar char="-"/>
            </a:pPr>
            <a:r>
              <a:rPr lang="en-GB" sz="2000" b="0"/>
              <a:t>Now correct predictions of cladding oxidation and hydrogen production for FPT-0, FPT-1, FPT-2 in different conditions</a:t>
            </a:r>
          </a:p>
        </p:txBody>
      </p:sp>
      <p:pic>
        <p:nvPicPr>
          <p:cNvPr id="1628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76600"/>
            <a:ext cx="6610350" cy="303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MAIN OUTCOMES: FUEL DEGRADATION</a:t>
            </a:r>
            <a:endParaRPr lang="en-GB" sz="3200"/>
          </a:p>
          <a:p>
            <a:pPr lvl="1">
              <a:buFontTx/>
              <a:buNone/>
            </a:pPr>
            <a:r>
              <a:rPr lang="en-GB"/>
              <a:t>Fuel relocation</a:t>
            </a:r>
          </a:p>
          <a:p>
            <a:pPr lvl="1" algn="just">
              <a:spcBef>
                <a:spcPct val="40000"/>
              </a:spcBef>
              <a:buFontTx/>
              <a:buChar char="-"/>
            </a:pPr>
            <a:r>
              <a:rPr lang="en-GB" sz="2000" b="0"/>
              <a:t>Fuel liquefaction and transition from rod-like geometry to molten pool at temperatures (2600 </a:t>
            </a:r>
            <a:r>
              <a:rPr lang="en-GB" sz="2000" b="0">
                <a:sym typeface="Symbol" pitchFamily="18" charset="2"/>
              </a:rPr>
              <a:t> 200 K) largely below actual melting point of pure UO2 (3100 K)</a:t>
            </a:r>
          </a:p>
          <a:p>
            <a:pPr lvl="1" algn="just">
              <a:spcBef>
                <a:spcPct val="40000"/>
              </a:spcBef>
              <a:buFontTx/>
              <a:buChar char="-"/>
            </a:pPr>
            <a:r>
              <a:rPr lang="en-GB" sz="2000" b="0">
                <a:sym typeface="Symbol" pitchFamily="18" charset="2"/>
              </a:rPr>
              <a:t>Severe damage observed due to significant material interactions, initiated by structural materials possibly enhanced by fuel swelling, fragmentation and changes in stoichiometry</a:t>
            </a:r>
          </a:p>
          <a:p>
            <a:pPr lvl="1" algn="just">
              <a:spcBef>
                <a:spcPct val="40000"/>
              </a:spcBef>
              <a:buFontTx/>
              <a:buChar char="-"/>
            </a:pPr>
            <a:r>
              <a:rPr lang="en-GB" sz="2000" b="0">
                <a:sym typeface="Symbol" pitchFamily="18" charset="2"/>
              </a:rPr>
              <a:t>Detailed modelling of interactions still to be improved but codes succeed in describing the final state of degradation given suitable reduction of bulk fuel temperature relocation from ceramic value</a:t>
            </a:r>
          </a:p>
          <a:p>
            <a:pPr lvl="2">
              <a:spcBef>
                <a:spcPct val="40000"/>
              </a:spcBef>
              <a:buFontTx/>
              <a:buNone/>
            </a:pPr>
            <a:endParaRPr lang="en-GB" sz="2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MAIN OUTCOMES: FUEL DEGRADATION</a:t>
            </a:r>
            <a:endParaRPr lang="en-GB" sz="3200"/>
          </a:p>
          <a:p>
            <a:pPr lvl="1">
              <a:buFontTx/>
              <a:buNone/>
            </a:pPr>
            <a:r>
              <a:rPr lang="en-GB"/>
              <a:t>Fuel relocation</a:t>
            </a:r>
          </a:p>
          <a:p>
            <a:pPr lvl="1" algn="just"/>
            <a:r>
              <a:rPr lang="en-GB" sz="2000" b="0"/>
              <a:t>Example of calculated material axial distribution at the end of Phébus FPT-1 test (from ISP-46)</a:t>
            </a:r>
          </a:p>
        </p:txBody>
      </p:sp>
      <p:pic>
        <p:nvPicPr>
          <p:cNvPr id="1669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6319838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6705600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 sz="2400"/>
              <a:t>	</a:t>
            </a:r>
            <a:r>
              <a:rPr lang="en-GB"/>
              <a:t>MAIN OUTCOMES: FUEL DEGRADATION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FPT-3 Boron Carbide Test</a:t>
            </a:r>
          </a:p>
          <a:p>
            <a:pPr lvl="1" algn="just">
              <a:lnSpc>
                <a:spcPct val="75000"/>
              </a:lnSpc>
              <a:buFontTx/>
              <a:buChar char="-"/>
            </a:pPr>
            <a:r>
              <a:rPr lang="en-GB" sz="2000" b="0"/>
              <a:t>Quite early fuel degradation involving low melting point alloys, likely during the cladding oxidation phase</a:t>
            </a:r>
          </a:p>
          <a:p>
            <a:pPr lvl="1" algn="just">
              <a:lnSpc>
                <a:spcPct val="75000"/>
              </a:lnSpc>
              <a:buFontTx/>
              <a:buChar char="-"/>
            </a:pPr>
            <a:r>
              <a:rPr lang="en-GB" sz="2000" b="0"/>
              <a:t>Limited final fuel degradation, as planned</a:t>
            </a:r>
          </a:p>
          <a:p>
            <a:pPr lvl="1">
              <a:lnSpc>
                <a:spcPct val="75000"/>
              </a:lnSpc>
            </a:pPr>
            <a:r>
              <a:rPr lang="en-GB" sz="2000"/>
              <a:t>IRSN ICARE/ CATHARE calculation</a:t>
            </a:r>
          </a:p>
          <a:p>
            <a:pPr lvl="2">
              <a:lnSpc>
                <a:spcPct val="75000"/>
              </a:lnSpc>
            </a:pPr>
            <a:r>
              <a:rPr lang="en-GB" sz="2000"/>
              <a:t>As in the test no molten pool formation predicted</a:t>
            </a:r>
          </a:p>
          <a:p>
            <a:pPr lvl="2">
              <a:lnSpc>
                <a:spcPct val="75000"/>
              </a:lnSpc>
            </a:pPr>
            <a:r>
              <a:rPr lang="en-GB" sz="2000"/>
              <a:t>No degradation predicted in the middle bundle part</a:t>
            </a:r>
          </a:p>
          <a:p>
            <a:pPr lvl="2">
              <a:lnSpc>
                <a:spcPct val="75000"/>
              </a:lnSpc>
            </a:pPr>
            <a:r>
              <a:rPr lang="en-GB" sz="2000"/>
              <a:t>No material relocation below the fuel active zone predicted 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	Similar conclusions for GRS calculation with ATHLET-CD and PSI calculation with MELCOR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	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2000"/>
              <a:t>	Effects linked to boron carbide suspected, under investigation in the International Source Term Programme (SETs)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 sz="1800"/>
              <a:t>	</a:t>
            </a:r>
          </a:p>
        </p:txBody>
      </p:sp>
      <p:pic>
        <p:nvPicPr>
          <p:cNvPr id="168965" name="Picture 5" descr="Radio_FPT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219200"/>
            <a:ext cx="1101725" cy="492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lnSpc>
                <a:spcPct val="75000"/>
              </a:lnSpc>
              <a:buFontTx/>
              <a:buNone/>
            </a:pPr>
            <a:r>
              <a:rPr lang="en-GB" sz="2400"/>
              <a:t>	</a:t>
            </a:r>
            <a:r>
              <a:rPr lang="en-GB"/>
              <a:t>FP AND STRUCTURE MATERIAL RELEASE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/>
              <a:t>Release of FPs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Volatile generally well calculated even if CORSOR approach tends to overestimate kinetic at the beginning of transient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Semi-empirical models ,though not describing all processes, able to do well for volatiles using consistent set of parameters for Phébus and separate-effect of experiments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Situation more contrasted for less volatiles for which chemistry plays an important role – insights gained from mechanistic codes</a:t>
            </a:r>
          </a:p>
          <a:p>
            <a:pPr lvl="1">
              <a:lnSpc>
                <a:spcPct val="75000"/>
              </a:lnSpc>
              <a:buFontTx/>
              <a:buNone/>
            </a:pPr>
            <a:r>
              <a:rPr lang="en-GB"/>
              <a:t>Coupling with Fuel Degradation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In FPT-0 using 9-days irradiated fuel, early release of volatiles can only be explained by fuel dissolution during cladding oxidation phase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Barium release much smaller in Phébus than in Separate-Effect experiments – difference attributed to interactions of fuel with cladding material and maybe iron reducing barium volatility</a:t>
            </a:r>
          </a:p>
          <a:p>
            <a:pPr lvl="1" algn="just">
              <a:spcBef>
                <a:spcPct val="40000"/>
              </a:spcBef>
            </a:pPr>
            <a:r>
              <a:rPr lang="en-GB" sz="2000" b="0"/>
              <a:t>Low release from Molten Pool</a:t>
            </a:r>
          </a:p>
          <a:p>
            <a:pPr lvl="2">
              <a:lnSpc>
                <a:spcPct val="75000"/>
              </a:lnSpc>
              <a:buFont typeface="Trebuchet MS" pitchFamily="34" charset="0"/>
              <a:buNone/>
            </a:pPr>
            <a:endParaRPr lang="en-GB" sz="2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10</a:t>
            </a:r>
            <a:r>
              <a:rPr lang="en-GB" baseline="30000"/>
              <a:t>th</a:t>
            </a:r>
            <a:r>
              <a:rPr lang="en-GB"/>
              <a:t> CEG-SAM meeting, Kurchatov City, Kazakhstan, September 5-8, 2006 – B. Clément</a:t>
            </a:r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10418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GB"/>
              <a:t>	FP AND STRUCTURE MATERIAL RELEASE</a:t>
            </a:r>
            <a:endParaRPr lang="en-GB" sz="3200"/>
          </a:p>
          <a:p>
            <a:pPr lvl="1">
              <a:buFontTx/>
              <a:buNone/>
            </a:pPr>
            <a:r>
              <a:rPr lang="en-GB"/>
              <a:t>Release from silver-Indium-Cadmium Control Rod</a:t>
            </a:r>
          </a:p>
          <a:p>
            <a:pPr lvl="2" algn="just">
              <a:spcBef>
                <a:spcPct val="40000"/>
              </a:spcBef>
              <a:buClr>
                <a:schemeClr val="bg1"/>
              </a:buClr>
            </a:pPr>
            <a:r>
              <a:rPr lang="en-GB" sz="2000"/>
              <a:t>Often not well enough calculated especially for silver which has an important impact on iodine chemistry</a:t>
            </a:r>
          </a:p>
          <a:p>
            <a:pPr lvl="2" algn="just">
              <a:spcBef>
                <a:spcPct val="40000"/>
              </a:spcBef>
              <a:buClr>
                <a:schemeClr val="bg1"/>
              </a:buClr>
            </a:pPr>
            <a:r>
              <a:rPr lang="en-GB" sz="2000"/>
              <a:t>Governing phenomena well understood but modelling effort still needed, especially for coupling with degradation processes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build="p" autoUpdateAnimBg="0" advAuto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4">
      <a:dk1>
        <a:srgbClr val="000000"/>
      </a:dk1>
      <a:lt1>
        <a:srgbClr val="FFFFFF"/>
      </a:lt1>
      <a:dk2>
        <a:srgbClr val="000000"/>
      </a:dk2>
      <a:lt2>
        <a:srgbClr val="597578"/>
      </a:lt2>
      <a:accent1>
        <a:srgbClr val="E63020"/>
      </a:accent1>
      <a:accent2>
        <a:srgbClr val="5B8ECA"/>
      </a:accent2>
      <a:accent3>
        <a:srgbClr val="FFFFFF"/>
      </a:accent3>
      <a:accent4>
        <a:srgbClr val="000000"/>
      </a:accent4>
      <a:accent5>
        <a:srgbClr val="F0ADAB"/>
      </a:accent5>
      <a:accent6>
        <a:srgbClr val="5280B7"/>
      </a:accent6>
      <a:hlink>
        <a:srgbClr val="8CB0DA"/>
      </a:hlink>
      <a:folHlink>
        <a:srgbClr val="8DA500"/>
      </a:folHlink>
    </a:clrScheme>
    <a:fontScheme name="Modèle par défau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63020"/>
        </a:accent1>
        <a:accent2>
          <a:srgbClr val="5B8ECA"/>
        </a:accent2>
        <a:accent3>
          <a:srgbClr val="FFFFFF"/>
        </a:accent3>
        <a:accent4>
          <a:srgbClr val="000000"/>
        </a:accent4>
        <a:accent5>
          <a:srgbClr val="F0ADAB"/>
        </a:accent5>
        <a:accent6>
          <a:srgbClr val="5280B7"/>
        </a:accent6>
        <a:hlink>
          <a:srgbClr val="8CB0DA"/>
        </a:hlink>
        <a:folHlink>
          <a:srgbClr val="8DA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000000"/>
        </a:dk2>
        <a:lt2>
          <a:srgbClr val="597578"/>
        </a:lt2>
        <a:accent1>
          <a:srgbClr val="E63020"/>
        </a:accent1>
        <a:accent2>
          <a:srgbClr val="5B8ECA"/>
        </a:accent2>
        <a:accent3>
          <a:srgbClr val="FFFFFF"/>
        </a:accent3>
        <a:accent4>
          <a:srgbClr val="000000"/>
        </a:accent4>
        <a:accent5>
          <a:srgbClr val="F0ADAB"/>
        </a:accent5>
        <a:accent6>
          <a:srgbClr val="5280B7"/>
        </a:accent6>
        <a:hlink>
          <a:srgbClr val="8CB0DA"/>
        </a:hlink>
        <a:folHlink>
          <a:srgbClr val="8DA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3962</TotalTime>
  <Words>391</Words>
  <Application>Microsoft Office PowerPoint</Application>
  <PresentationFormat>Bildschirmpräsentation (4:3)</PresentationFormat>
  <Paragraphs>200</Paragraphs>
  <Slides>22</Slides>
  <Notes>22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9" baseType="lpstr">
      <vt:lpstr>Arial</vt:lpstr>
      <vt:lpstr>Trebuchet MS</vt:lpstr>
      <vt:lpstr>Wingdings</vt:lpstr>
      <vt:lpstr>Times New Roman</vt:lpstr>
      <vt:lpstr>Symbol</vt:lpstr>
      <vt:lpstr>Modèle par défaut</vt:lpstr>
      <vt:lpstr>Document Microsoft Word</vt:lpstr>
      <vt:lpstr>The Phebus FP Programme and Safety Needs examined by an International Group of Experts  B. Clément (IRSN)  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IRSN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PRESENTATION</dc:title>
  <dc:creator>trouillot-nad</dc:creator>
  <cp:lastModifiedBy>Peters, Ursula</cp:lastModifiedBy>
  <cp:revision>78</cp:revision>
  <dcterms:created xsi:type="dcterms:W3CDTF">2004-11-05T13:48:00Z</dcterms:created>
  <dcterms:modified xsi:type="dcterms:W3CDTF">2012-10-09T15:01:40Z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The Phebus FP Programme and Safety Needs examined by an International Group of Experts</vt:lpwstr>
  </property>
</Properties>
</file>