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5"/>
  </p:notesMasterIdLst>
  <p:handoutMasterIdLst>
    <p:handoutMasterId r:id="rId16"/>
  </p:handoutMasterIdLst>
  <p:sldIdLst>
    <p:sldId id="611" r:id="rId2"/>
    <p:sldId id="620" r:id="rId3"/>
    <p:sldId id="623" r:id="rId4"/>
    <p:sldId id="612" r:id="rId5"/>
    <p:sldId id="622" r:id="rId6"/>
    <p:sldId id="626" r:id="rId7"/>
    <p:sldId id="624" r:id="rId8"/>
    <p:sldId id="625" r:id="rId9"/>
    <p:sldId id="617" r:id="rId10"/>
    <p:sldId id="618" r:id="rId11"/>
    <p:sldId id="619" r:id="rId12"/>
    <p:sldId id="616" r:id="rId13"/>
    <p:sldId id="621" r:id="rId14"/>
  </p:sldIdLst>
  <p:sldSz cx="9902825" cy="7242175"/>
  <p:notesSz cx="9874250" cy="6797675"/>
  <p:defaultTextStyle>
    <a:defPPr>
      <a:defRPr lang="de-DE"/>
    </a:defPPr>
    <a:lvl1pPr algn="ctr" rtl="0" eaLnBrk="0" fontAlgn="base" hangingPunct="0">
      <a:spcBef>
        <a:spcPct val="0"/>
      </a:spcBef>
      <a:spcAft>
        <a:spcPct val="0"/>
      </a:spcAft>
      <a:defRPr kern="1200">
        <a:solidFill>
          <a:srgbClr val="000066"/>
        </a:solidFill>
        <a:latin typeface="Arial" charset="0"/>
        <a:ea typeface="+mn-ea"/>
        <a:cs typeface="+mn-cs"/>
      </a:defRPr>
    </a:lvl1pPr>
    <a:lvl2pPr marL="457200" algn="ctr" rtl="0" eaLnBrk="0" fontAlgn="base" hangingPunct="0">
      <a:spcBef>
        <a:spcPct val="0"/>
      </a:spcBef>
      <a:spcAft>
        <a:spcPct val="0"/>
      </a:spcAft>
      <a:defRPr kern="1200">
        <a:solidFill>
          <a:srgbClr val="000066"/>
        </a:solidFill>
        <a:latin typeface="Arial" charset="0"/>
        <a:ea typeface="+mn-ea"/>
        <a:cs typeface="+mn-cs"/>
      </a:defRPr>
    </a:lvl2pPr>
    <a:lvl3pPr marL="914400" algn="ctr" rtl="0" eaLnBrk="0" fontAlgn="base" hangingPunct="0">
      <a:spcBef>
        <a:spcPct val="0"/>
      </a:spcBef>
      <a:spcAft>
        <a:spcPct val="0"/>
      </a:spcAft>
      <a:defRPr kern="1200">
        <a:solidFill>
          <a:srgbClr val="000066"/>
        </a:solidFill>
        <a:latin typeface="Arial" charset="0"/>
        <a:ea typeface="+mn-ea"/>
        <a:cs typeface="+mn-cs"/>
      </a:defRPr>
    </a:lvl3pPr>
    <a:lvl4pPr marL="1371600" algn="ctr" rtl="0" eaLnBrk="0" fontAlgn="base" hangingPunct="0">
      <a:spcBef>
        <a:spcPct val="0"/>
      </a:spcBef>
      <a:spcAft>
        <a:spcPct val="0"/>
      </a:spcAft>
      <a:defRPr kern="1200">
        <a:solidFill>
          <a:srgbClr val="000066"/>
        </a:solidFill>
        <a:latin typeface="Arial" charset="0"/>
        <a:ea typeface="+mn-ea"/>
        <a:cs typeface="+mn-cs"/>
      </a:defRPr>
    </a:lvl4pPr>
    <a:lvl5pPr marL="1828800" algn="ctr" rtl="0" eaLnBrk="0" fontAlgn="base" hangingPunct="0">
      <a:spcBef>
        <a:spcPct val="0"/>
      </a:spcBef>
      <a:spcAft>
        <a:spcPct val="0"/>
      </a:spcAft>
      <a:defRPr kern="1200">
        <a:solidFill>
          <a:srgbClr val="000066"/>
        </a:solidFill>
        <a:latin typeface="Arial" charset="0"/>
        <a:ea typeface="+mn-ea"/>
        <a:cs typeface="+mn-cs"/>
      </a:defRPr>
    </a:lvl5pPr>
    <a:lvl6pPr marL="2286000" algn="l" defTabSz="914400" rtl="0" eaLnBrk="1" latinLnBrk="0" hangingPunct="1">
      <a:defRPr kern="1200">
        <a:solidFill>
          <a:srgbClr val="000066"/>
        </a:solidFill>
        <a:latin typeface="Arial" charset="0"/>
        <a:ea typeface="+mn-ea"/>
        <a:cs typeface="+mn-cs"/>
      </a:defRPr>
    </a:lvl6pPr>
    <a:lvl7pPr marL="2743200" algn="l" defTabSz="914400" rtl="0" eaLnBrk="1" latinLnBrk="0" hangingPunct="1">
      <a:defRPr kern="1200">
        <a:solidFill>
          <a:srgbClr val="000066"/>
        </a:solidFill>
        <a:latin typeface="Arial" charset="0"/>
        <a:ea typeface="+mn-ea"/>
        <a:cs typeface="+mn-cs"/>
      </a:defRPr>
    </a:lvl7pPr>
    <a:lvl8pPr marL="3200400" algn="l" defTabSz="914400" rtl="0" eaLnBrk="1" latinLnBrk="0" hangingPunct="1">
      <a:defRPr kern="1200">
        <a:solidFill>
          <a:srgbClr val="000066"/>
        </a:solidFill>
        <a:latin typeface="Arial" charset="0"/>
        <a:ea typeface="+mn-ea"/>
        <a:cs typeface="+mn-cs"/>
      </a:defRPr>
    </a:lvl8pPr>
    <a:lvl9pPr marL="3657600" algn="l" defTabSz="914400" rtl="0" eaLnBrk="1" latinLnBrk="0" hangingPunct="1">
      <a:defRPr kern="1200">
        <a:solidFill>
          <a:srgbClr val="00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00"/>
    <a:srgbClr val="FFCC00"/>
    <a:srgbClr val="FEDB5C"/>
    <a:srgbClr val="CCA500"/>
    <a:srgbClr val="FFFFFF"/>
    <a:srgbClr val="06000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5" autoAdjust="0"/>
    <p:restoredTop sz="98981" autoAdjust="0"/>
  </p:normalViewPr>
  <p:slideViewPr>
    <p:cSldViewPr>
      <p:cViewPr>
        <p:scale>
          <a:sx n="90" d="100"/>
          <a:sy n="90" d="100"/>
        </p:scale>
        <p:origin x="-1200" y="-24"/>
      </p:cViewPr>
      <p:guideLst>
        <p:guide orient="horz" pos="2304"/>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1" d="100"/>
          <a:sy n="121" d="100"/>
        </p:scale>
        <p:origin x="-78" y="-114"/>
      </p:cViewPr>
      <p:guideLst>
        <p:guide orient="horz" pos="2140"/>
        <p:guide pos="311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3075" name="Rectangle 3"/>
          <p:cNvSpPr>
            <a:spLocks noGrp="1" noChangeArrowheads="1"/>
          </p:cNvSpPr>
          <p:nvPr>
            <p:ph type="dt" sz="quarter"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3076" name="Rectangle 4"/>
          <p:cNvSpPr>
            <a:spLocks noGrp="1" noChangeArrowheads="1"/>
          </p:cNvSpPr>
          <p:nvPr>
            <p:ph type="ftr" sz="quarter" idx="2"/>
          </p:nvPr>
        </p:nvSpPr>
        <p:spPr bwMode="auto">
          <a:xfrm>
            <a:off x="0" y="6489700"/>
            <a:ext cx="423068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3077" name="Rectangle 5"/>
          <p:cNvSpPr>
            <a:spLocks noGrp="1" noChangeArrowheads="1"/>
          </p:cNvSpPr>
          <p:nvPr>
            <p:ph type="sldNum" sz="quarter" idx="3"/>
          </p:nvPr>
        </p:nvSpPr>
        <p:spPr bwMode="auto">
          <a:xfrm>
            <a:off x="5584825" y="6489700"/>
            <a:ext cx="4343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b" anchorCtr="0" compatLnSpc="1">
            <a:prstTxWarp prst="textNoShape">
              <a:avLst/>
            </a:prstTxWarp>
          </a:bodyPr>
          <a:lstStyle>
            <a:lvl1pPr algn="r" defTabSz="917575">
              <a:defRPr sz="1200">
                <a:solidFill>
                  <a:schemeClr val="tx1"/>
                </a:solidFill>
                <a:latin typeface="Tahoma" pitchFamily="34" charset="0"/>
              </a:defRPr>
            </a:lvl1pPr>
          </a:lstStyle>
          <a:p>
            <a:fld id="{4233B729-C3DB-4557-A099-0701071E1415}" type="slidenum">
              <a:rPr lang="de-DE"/>
              <a:pPr/>
              <a:t>‹Nr.›</a:t>
            </a:fld>
            <a:endParaRPr lang="de-DE"/>
          </a:p>
        </p:txBody>
      </p:sp>
    </p:spTree>
    <p:extLst>
      <p:ext uri="{BB962C8B-B14F-4D97-AF65-F5344CB8AC3E}">
        <p14:creationId xmlns:p14="http://schemas.microsoft.com/office/powerpoint/2010/main" val="2886589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23068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lvl1pPr algn="l" defTabSz="917575">
              <a:defRPr sz="1200">
                <a:solidFill>
                  <a:schemeClr val="tx1"/>
                </a:solidFill>
                <a:latin typeface="Tahoma" pitchFamily="34" charset="0"/>
              </a:defRPr>
            </a:lvl1pPr>
          </a:lstStyle>
          <a:p>
            <a:endParaRPr lang="de-DE"/>
          </a:p>
        </p:txBody>
      </p:sp>
      <p:sp>
        <p:nvSpPr>
          <p:cNvPr id="2051" name="Rectangle 3"/>
          <p:cNvSpPr>
            <a:spLocks noGrp="1" noChangeArrowheads="1"/>
          </p:cNvSpPr>
          <p:nvPr>
            <p:ph type="dt" idx="1"/>
          </p:nvPr>
        </p:nvSpPr>
        <p:spPr bwMode="auto">
          <a:xfrm>
            <a:off x="5584825" y="0"/>
            <a:ext cx="43434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lvl1pPr algn="r" defTabSz="917575">
              <a:defRPr sz="1200">
                <a:solidFill>
                  <a:schemeClr val="tx1"/>
                </a:solidFill>
                <a:latin typeface="Tahoma" pitchFamily="34" charset="0"/>
              </a:defRPr>
            </a:lvl1pPr>
          </a:lstStyle>
          <a:p>
            <a:endParaRPr lang="de-DE"/>
          </a:p>
        </p:txBody>
      </p:sp>
      <p:sp>
        <p:nvSpPr>
          <p:cNvPr id="2052" name="Rectangle 4"/>
          <p:cNvSpPr>
            <a:spLocks noChangeArrowheads="1" noTextEdit="1"/>
          </p:cNvSpPr>
          <p:nvPr>
            <p:ph type="sldImg" idx="2"/>
          </p:nvPr>
        </p:nvSpPr>
        <p:spPr bwMode="auto">
          <a:xfrm>
            <a:off x="3224213" y="525463"/>
            <a:ext cx="3494087" cy="2555875"/>
          </a:xfrm>
          <a:prstGeom prst="rect">
            <a:avLst/>
          </a:prstGeom>
          <a:no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1336675" y="3209925"/>
            <a:ext cx="7254875"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2054" name="Rectangle 6"/>
          <p:cNvSpPr>
            <a:spLocks noGrp="1" noChangeArrowheads="1"/>
          </p:cNvSpPr>
          <p:nvPr>
            <p:ph type="ftr" sz="quarter" idx="4"/>
          </p:nvPr>
        </p:nvSpPr>
        <p:spPr bwMode="auto">
          <a:xfrm>
            <a:off x="0" y="6488113"/>
            <a:ext cx="4230688"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b" anchorCtr="0" compatLnSpc="1">
            <a:prstTxWarp prst="textNoShape">
              <a:avLst/>
            </a:prstTxWarp>
          </a:bodyPr>
          <a:lstStyle>
            <a:lvl1pPr algn="l" defTabSz="917575">
              <a:defRPr sz="1200">
                <a:solidFill>
                  <a:schemeClr val="tx1"/>
                </a:solidFill>
                <a:latin typeface="Tahoma" pitchFamily="34" charset="0"/>
              </a:defRPr>
            </a:lvl1pPr>
          </a:lstStyle>
          <a:p>
            <a:r>
              <a:rPr lang="de-DE"/>
              <a:t>CORPHAD 7 SPb May 2007</a:t>
            </a:r>
          </a:p>
        </p:txBody>
      </p:sp>
      <p:sp>
        <p:nvSpPr>
          <p:cNvPr id="2055" name="Rectangle 7"/>
          <p:cNvSpPr>
            <a:spLocks noGrp="1" noChangeArrowheads="1"/>
          </p:cNvSpPr>
          <p:nvPr>
            <p:ph type="sldNum" sz="quarter" idx="5"/>
          </p:nvPr>
        </p:nvSpPr>
        <p:spPr bwMode="auto">
          <a:xfrm>
            <a:off x="5584825" y="6488113"/>
            <a:ext cx="43434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75" tIns="46188" rIns="92375" bIns="46188" numCol="1" anchor="b" anchorCtr="0" compatLnSpc="1">
            <a:prstTxWarp prst="textNoShape">
              <a:avLst/>
            </a:prstTxWarp>
          </a:bodyPr>
          <a:lstStyle>
            <a:lvl1pPr algn="r" defTabSz="917575">
              <a:defRPr sz="1200">
                <a:solidFill>
                  <a:schemeClr val="tx1"/>
                </a:solidFill>
                <a:latin typeface="Tahoma" pitchFamily="34" charset="0"/>
              </a:defRPr>
            </a:lvl1pPr>
          </a:lstStyle>
          <a:p>
            <a:fld id="{FA6B4220-1CD8-454F-9FC5-9B5395EE64CB}" type="slidenum">
              <a:rPr lang="de-DE"/>
              <a:pPr/>
              <a:t>‹Nr.›</a:t>
            </a:fld>
            <a:endParaRPr lang="de-DE"/>
          </a:p>
        </p:txBody>
      </p:sp>
    </p:spTree>
    <p:extLst>
      <p:ext uri="{BB962C8B-B14F-4D97-AF65-F5344CB8AC3E}">
        <p14:creationId xmlns:p14="http://schemas.microsoft.com/office/powerpoint/2010/main" val="145290784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ahom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de-DE"/>
              <a:t>CORPHAD 7 SPb May 2007</a:t>
            </a:r>
          </a:p>
        </p:txBody>
      </p:sp>
      <p:sp>
        <p:nvSpPr>
          <p:cNvPr id="7" name="Rectangle 7"/>
          <p:cNvSpPr>
            <a:spLocks noGrp="1" noChangeArrowheads="1"/>
          </p:cNvSpPr>
          <p:nvPr>
            <p:ph type="sldNum" sz="quarter" idx="5"/>
          </p:nvPr>
        </p:nvSpPr>
        <p:spPr>
          <a:ln/>
        </p:spPr>
        <p:txBody>
          <a:bodyPr/>
          <a:lstStyle/>
          <a:p>
            <a:fld id="{93900989-2CCA-4960-B9AB-FB0A838CE336}" type="slidenum">
              <a:rPr lang="de-DE"/>
              <a:pPr/>
              <a:t>1</a:t>
            </a:fld>
            <a:endParaRPr lang="de-DE"/>
          </a:p>
        </p:txBody>
      </p:sp>
      <p:sp>
        <p:nvSpPr>
          <p:cNvPr id="763906" name="Rectangle 2"/>
          <p:cNvSpPr>
            <a:spLocks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249488"/>
            <a:ext cx="8416925" cy="155257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0" y="4103688"/>
            <a:ext cx="6931025" cy="185102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448344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1689100"/>
            <a:ext cx="8912225" cy="4779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09127906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0263" y="290513"/>
            <a:ext cx="2227262" cy="6178550"/>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290513"/>
            <a:ext cx="6532563" cy="6178550"/>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4362487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95300" y="290513"/>
            <a:ext cx="8912225" cy="617855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9234960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495300" y="1689100"/>
            <a:ext cx="4379913" cy="2312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027613" y="1689100"/>
            <a:ext cx="4379912" cy="2312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95300" y="4154488"/>
            <a:ext cx="4379913" cy="2314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5027613" y="4154488"/>
            <a:ext cx="4379912" cy="2314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8264239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95300" y="1689100"/>
            <a:ext cx="8912225" cy="4779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069956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654550"/>
            <a:ext cx="8416925" cy="14382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3070225"/>
            <a:ext cx="8416925" cy="158432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18420850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5300" y="1689100"/>
            <a:ext cx="4379913"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27613" y="1689100"/>
            <a:ext cx="4379912"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52537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620838"/>
            <a:ext cx="4375150"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297113"/>
            <a:ext cx="4375150"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0788" y="1620838"/>
            <a:ext cx="4376737"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0788" y="2297113"/>
            <a:ext cx="4376737"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1175252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90513"/>
            <a:ext cx="8912225" cy="12065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3920098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3779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88925"/>
            <a:ext cx="3257550" cy="12271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1913" y="288925"/>
            <a:ext cx="5535612" cy="61801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516063"/>
            <a:ext cx="3257550" cy="4953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9936762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5068888"/>
            <a:ext cx="5940425" cy="598487"/>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47700"/>
            <a:ext cx="5940425" cy="43449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513" y="5667375"/>
            <a:ext cx="5940425" cy="850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79261231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2780"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2" name="Text Box 8"/>
          <p:cNvSpPr txBox="1">
            <a:spLocks noChangeArrowheads="1"/>
          </p:cNvSpPr>
          <p:nvPr/>
        </p:nvSpPr>
        <p:spPr bwMode="auto">
          <a:xfrm>
            <a:off x="7161213" y="6784975"/>
            <a:ext cx="2513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GB" sz="1600">
              <a:solidFill>
                <a:schemeClr val="tx1"/>
              </a:solidFill>
              <a:latin typeface="Tahoma" pitchFamily="34" charset="0"/>
            </a:endParaRPr>
          </a:p>
        </p:txBody>
      </p:sp>
      <p:sp>
        <p:nvSpPr>
          <p:cNvPr id="1301" name="Text Box 277"/>
          <p:cNvSpPr txBox="1">
            <a:spLocks noChangeArrowheads="1"/>
          </p:cNvSpPr>
          <p:nvPr/>
        </p:nvSpPr>
        <p:spPr bwMode="auto">
          <a:xfrm>
            <a:off x="685800" y="60960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2000" b="1">
              <a:latin typeface="Tahoma" pitchFamily="34" charset="0"/>
            </a:endParaRPr>
          </a:p>
        </p:txBody>
      </p:sp>
      <p:sp>
        <p:nvSpPr>
          <p:cNvPr id="672778" name="Text Box 1034"/>
          <p:cNvSpPr txBox="1">
            <a:spLocks noChangeArrowheads="1"/>
          </p:cNvSpPr>
          <p:nvPr userDrawn="1"/>
        </p:nvSpPr>
        <p:spPr bwMode="auto">
          <a:xfrm>
            <a:off x="1328738" y="-134938"/>
            <a:ext cx="85852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endParaRPr lang="ru-RU" sz="700" b="1">
              <a:solidFill>
                <a:srgbClr val="FFFFFF"/>
              </a:solidFill>
              <a:latin typeface="Tahoma" pitchFamily="34" charset="0"/>
            </a:endParaRPr>
          </a:p>
          <a:p>
            <a:pPr algn="r"/>
            <a:r>
              <a:rPr lang="ru-RU" sz="700" b="1">
                <a:solidFill>
                  <a:srgbClr val="FFFFFF"/>
                </a:solidFill>
                <a:latin typeface="Tahoma" pitchFamily="34" charset="0"/>
              </a:rPr>
              <a:t>ОБЪЕДИНЕННЫЙ ИНСТИТУТ ВЫСОКИХ ТЕМПЕРАТУР</a:t>
            </a:r>
          </a:p>
          <a:p>
            <a:pPr algn="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r>
              <a:rPr lang="en-US" sz="700" b="1">
                <a:solidFill>
                  <a:srgbClr val="FFFFFF"/>
                </a:solidFill>
                <a:latin typeface="Tahoma" pitchFamily="34" charset="0"/>
              </a:rPr>
              <a:t>RUSSIAN ACADEMY OF SCIENCES</a:t>
            </a:r>
          </a:p>
          <a:p>
            <a:pPr algn="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672790"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72792" name="CorelPhotoPaint.Image.11" r:id="rId16" imgW="2730159" imgH="863188" progId="CorelPhotoPaint.Image.11">
                  <p:embed/>
                </p:oleObj>
              </mc:Choice>
              <mc:Fallback>
                <p:oleObj name="CorelPhotoPaint.Image.11" r:id="rId16" imgW="2730159" imgH="863188" progId="CorelPhotoPaint.Image.11">
                  <p:embed/>
                  <p:pic>
                    <p:nvPicPr>
                      <p:cNvPr id="0" name="Object 104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2791" name="Text Box 1047"/>
          <p:cNvSpPr txBox="1">
            <a:spLocks noChangeArrowheads="1"/>
          </p:cNvSpPr>
          <p:nvPr userDrawn="1"/>
        </p:nvSpPr>
        <p:spPr bwMode="auto">
          <a:xfrm>
            <a:off x="-304800" y="7013575"/>
            <a:ext cx="20875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900"/>
              <a:t>PRECOS</a:t>
            </a:r>
            <a:r>
              <a:rPr lang="en-US" sz="900"/>
              <a:t>, SPb July 2008</a:t>
            </a:r>
            <a:endParaRPr lang="ru-RU" sz="9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Tahoma" pitchFamily="34" charset="0"/>
        </a:defRPr>
      </a:lvl2pPr>
      <a:lvl3pPr algn="ctr" rtl="0" eaLnBrk="0" fontAlgn="base" hangingPunct="0">
        <a:spcBef>
          <a:spcPct val="0"/>
        </a:spcBef>
        <a:spcAft>
          <a:spcPct val="0"/>
        </a:spcAft>
        <a:defRPr sz="4000">
          <a:solidFill>
            <a:schemeClr val="tx1"/>
          </a:solidFill>
          <a:latin typeface="Tahoma" pitchFamily="34" charset="0"/>
        </a:defRPr>
      </a:lvl3pPr>
      <a:lvl4pPr algn="ctr" rtl="0" eaLnBrk="0" fontAlgn="base" hangingPunct="0">
        <a:spcBef>
          <a:spcPct val="0"/>
        </a:spcBef>
        <a:spcAft>
          <a:spcPct val="0"/>
        </a:spcAft>
        <a:defRPr sz="4000">
          <a:solidFill>
            <a:schemeClr val="tx1"/>
          </a:solidFill>
          <a:latin typeface="Tahoma" pitchFamily="34" charset="0"/>
        </a:defRPr>
      </a:lvl4pPr>
      <a:lvl5pPr algn="ctr" rtl="0" eaLnBrk="0" fontAlgn="base" hangingPunct="0">
        <a:spcBef>
          <a:spcPct val="0"/>
        </a:spcBef>
        <a:spcAft>
          <a:spcPct val="0"/>
        </a:spcAft>
        <a:defRPr sz="4000">
          <a:solidFill>
            <a:schemeClr val="tx1"/>
          </a:solidFill>
          <a:latin typeface="Tahoma" pitchFamily="34" charset="0"/>
        </a:defRPr>
      </a:lvl5pPr>
      <a:lvl6pPr marL="457200" algn="ctr" rtl="0" eaLnBrk="0" fontAlgn="base" hangingPunct="0">
        <a:spcBef>
          <a:spcPct val="0"/>
        </a:spcBef>
        <a:spcAft>
          <a:spcPct val="0"/>
        </a:spcAft>
        <a:defRPr sz="4000">
          <a:solidFill>
            <a:schemeClr val="tx1"/>
          </a:solidFill>
          <a:latin typeface="Tahoma" pitchFamily="34" charset="0"/>
        </a:defRPr>
      </a:lvl6pPr>
      <a:lvl7pPr marL="914400" algn="ctr" rtl="0" eaLnBrk="0" fontAlgn="base" hangingPunct="0">
        <a:spcBef>
          <a:spcPct val="0"/>
        </a:spcBef>
        <a:spcAft>
          <a:spcPct val="0"/>
        </a:spcAft>
        <a:defRPr sz="4000">
          <a:solidFill>
            <a:schemeClr val="tx1"/>
          </a:solidFill>
          <a:latin typeface="Tahoma" pitchFamily="34" charset="0"/>
        </a:defRPr>
      </a:lvl7pPr>
      <a:lvl8pPr marL="1371600" algn="ctr" rtl="0" eaLnBrk="0" fontAlgn="base" hangingPunct="0">
        <a:spcBef>
          <a:spcPct val="0"/>
        </a:spcBef>
        <a:spcAft>
          <a:spcPct val="0"/>
        </a:spcAft>
        <a:defRPr sz="4000">
          <a:solidFill>
            <a:schemeClr val="tx1"/>
          </a:solidFill>
          <a:latin typeface="Tahoma" pitchFamily="34" charset="0"/>
        </a:defRPr>
      </a:lvl8pPr>
      <a:lvl9pPr marL="1828800" algn="ctr" rtl="0" eaLnBrk="0" fontAlgn="base" hangingPunct="0">
        <a:spcBef>
          <a:spcPct val="0"/>
        </a:spcBef>
        <a:spcAft>
          <a:spcPct val="0"/>
        </a:spcAft>
        <a:defRPr sz="4000">
          <a:solidFill>
            <a:schemeClr val="tx1"/>
          </a:solidFill>
          <a:latin typeface="Tahoma" pitchFamily="34" charset="0"/>
        </a:defRPr>
      </a:lvl9pPr>
    </p:titleStyle>
    <p:bodyStyle>
      <a:lvl1pPr marL="342900" indent="-342900" algn="l" rtl="0" eaLnBrk="0" fontAlgn="base" hangingPunct="0">
        <a:spcBef>
          <a:spcPct val="20000"/>
        </a:spcBef>
        <a:spcAft>
          <a:spcPct val="0"/>
        </a:spcAft>
        <a:buFont typeface="CommonBullets" pitchFamily="34" charset="2"/>
        <a:buChar char="&gt;"/>
        <a:defRPr sz="3200">
          <a:solidFill>
            <a:schemeClr val="hlink"/>
          </a:solidFill>
          <a:latin typeface="+mn-lt"/>
          <a:ea typeface="+mn-ea"/>
          <a:cs typeface="+mn-cs"/>
        </a:defRPr>
      </a:lvl1pPr>
      <a:lvl2pPr marL="744538" indent="-287338" algn="l" rtl="0" eaLnBrk="0" fontAlgn="base" hangingPunct="0">
        <a:spcBef>
          <a:spcPct val="20000"/>
        </a:spcBef>
        <a:spcAft>
          <a:spcPct val="0"/>
        </a:spcAft>
        <a:buFont typeface="CommonBullets" pitchFamily="34" charset="2"/>
        <a:buChar char="1"/>
        <a:defRPr sz="2900">
          <a:solidFill>
            <a:schemeClr val="tx2"/>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oleObject" Target="../embeddings/oleObject3.bin"/><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oleObject" Target="../embeddings/oleObject6.bin"/><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61" name="Text Box 5"/>
          <p:cNvSpPr txBox="1">
            <a:spLocks noChangeArrowheads="1"/>
          </p:cNvSpPr>
          <p:nvPr/>
        </p:nvSpPr>
        <p:spPr bwMode="auto">
          <a:xfrm>
            <a:off x="703263" y="2036763"/>
            <a:ext cx="8569325"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First Results of Laser-Heating Experiments Using New Experimental Facilities at the Institute for High Temperatures (IVTAN), Moscow</a:t>
            </a:r>
          </a:p>
          <a:p>
            <a:pPr>
              <a:spcBef>
                <a:spcPct val="50000"/>
              </a:spcBef>
            </a:pPr>
            <a:endParaRPr lang="en-US" sz="2400" b="1"/>
          </a:p>
          <a:p>
            <a:pPr>
              <a:spcBef>
                <a:spcPct val="50000"/>
              </a:spcBef>
            </a:pPr>
            <a:r>
              <a:rPr lang="en-US" sz="2400" b="1"/>
              <a:t>Mikhail Sheindlin</a:t>
            </a:r>
          </a:p>
          <a:p>
            <a:pPr>
              <a:spcBef>
                <a:spcPct val="50000"/>
              </a:spcBef>
            </a:pPr>
            <a:r>
              <a:rPr lang="en-US" sz="2000" i="1"/>
              <a:t>m-sheindlin@ihed.ras.ru</a:t>
            </a:r>
            <a:endParaRPr lang="ru-RU" sz="2000" i="1"/>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4" name="Rectangle 4"/>
          <p:cNvSpPr>
            <a:spLocks noChangeArrowheads="1"/>
          </p:cNvSpPr>
          <p:nvPr/>
        </p:nvSpPr>
        <p:spPr bwMode="auto">
          <a:xfrm>
            <a:off x="919163" y="1244600"/>
            <a:ext cx="7993062" cy="4897438"/>
          </a:xfrm>
          <a:prstGeom prst="rect">
            <a:avLst/>
          </a:prstGeom>
          <a:solidFill>
            <a:srgbClr val="CC0000"/>
          </a:solidFill>
          <a:ln w="12700"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solidFill>
                <a:schemeClr val="bg1"/>
              </a:solidFill>
            </a:endParaRPr>
          </a:p>
        </p:txBody>
      </p:sp>
      <p:sp>
        <p:nvSpPr>
          <p:cNvPr id="783362" name="Rectangle 2"/>
          <p:cNvSpPr>
            <a:spLocks noGrp="1" noChangeArrowheads="1"/>
          </p:cNvSpPr>
          <p:nvPr>
            <p:ph type="title"/>
          </p:nvPr>
        </p:nvSpPr>
        <p:spPr bwMode="auto">
          <a:xfrm>
            <a:off x="414338" y="2684463"/>
            <a:ext cx="8912225" cy="1206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8000">
                <a:solidFill>
                  <a:srgbClr val="FFFFFF"/>
                </a:solidFill>
              </a:rPr>
              <a:t>END</a:t>
            </a:r>
            <a:endParaRPr lang="ru-RU" sz="8000">
              <a:solidFill>
                <a:srgbClr val="FFFFFF"/>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8" name="Rectangle 4"/>
          <p:cNvSpPr>
            <a:spLocks noChangeArrowheads="1"/>
          </p:cNvSpPr>
          <p:nvPr/>
        </p:nvSpPr>
        <p:spPr bwMode="auto">
          <a:xfrm>
            <a:off x="325438" y="957263"/>
            <a:ext cx="9577387"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450850" algn="l"/>
            <a:r>
              <a:rPr lang="de-DE" altLang="ko-KR" sz="1400" b="1">
                <a:ea typeface="굴림" charset="-127"/>
              </a:rPr>
              <a:t>Для экспериментального исследования высокотемпературного поведения металлооксидной системы </a:t>
            </a:r>
            <a:r>
              <a:rPr lang="en-US" altLang="ko-KR" sz="1400" b="1">
                <a:ea typeface="굴림" charset="-127"/>
              </a:rPr>
              <a:t>U</a:t>
            </a:r>
            <a:r>
              <a:rPr lang="sa-IN" altLang="ko-KR" sz="1400" b="1"/>
              <a:t>-</a:t>
            </a:r>
            <a:r>
              <a:rPr lang="en-US" altLang="ko-KR" sz="1400" b="1">
                <a:ea typeface="굴림" charset="-127"/>
              </a:rPr>
              <a:t>Zr</a:t>
            </a:r>
            <a:r>
              <a:rPr lang="sa-IN" altLang="ko-KR" sz="1400" b="1"/>
              <a:t>-</a:t>
            </a:r>
            <a:r>
              <a:rPr lang="en-US" altLang="ko-KR" sz="1400" b="1">
                <a:ea typeface="굴림" charset="-127"/>
              </a:rPr>
              <a:t>Fe</a:t>
            </a:r>
            <a:r>
              <a:rPr lang="sa-IN" altLang="ko-KR" sz="1400" b="1"/>
              <a:t>-</a:t>
            </a:r>
            <a:r>
              <a:rPr lang="en-US" altLang="ko-KR" sz="1400" b="1">
                <a:ea typeface="굴림" charset="-127"/>
              </a:rPr>
              <a:t>O</a:t>
            </a:r>
            <a:r>
              <a:rPr lang="de-DE" altLang="ko-KR" sz="1400" b="1">
                <a:ea typeface="굴림" charset="-127"/>
              </a:rPr>
              <a:t>, наряду с методами, применяемыми в проекте МНТЦ </a:t>
            </a:r>
            <a:r>
              <a:rPr lang="en-US" altLang="ko-KR" sz="1400" b="1">
                <a:ea typeface="굴림" charset="-127"/>
              </a:rPr>
              <a:t>CORPHAD</a:t>
            </a:r>
            <a:r>
              <a:rPr lang="de-DE" altLang="ko-KR" sz="1400" b="1">
                <a:ea typeface="굴림" charset="-127"/>
              </a:rPr>
              <a:t>2, будет использован метод, основанный на лазерном нагреве, который будет проводиться Участником Проекта ИТЭС ОИВТ РАН.</a:t>
            </a:r>
            <a:r>
              <a:rPr lang="de-DE" altLang="ko-KR" sz="1400">
                <a:ea typeface="굴림" charset="-127"/>
              </a:rPr>
              <a:t> Этот метод, использованный ранее для изучения сверхстехиометрического диоксида урана (</a:t>
            </a:r>
            <a:r>
              <a:rPr lang="en-US" altLang="ko-KR" sz="1400">
                <a:ea typeface="굴림" charset="-127"/>
              </a:rPr>
              <a:t>Manara</a:t>
            </a:r>
            <a:r>
              <a:rPr lang="sa-IN" altLang="ko-KR" sz="1400"/>
              <a:t> &amp; </a:t>
            </a:r>
            <a:r>
              <a:rPr lang="en-US" altLang="ko-KR" sz="1400">
                <a:ea typeface="굴림" charset="-127"/>
              </a:rPr>
              <a:t>Sheindlin</a:t>
            </a:r>
            <a:r>
              <a:rPr lang="de-DE" altLang="ko-KR" sz="1400">
                <a:ea typeface="굴림" charset="-127"/>
              </a:rPr>
              <a:t>) и системы </a:t>
            </a:r>
            <a:r>
              <a:rPr lang="en-US" altLang="ko-KR" sz="1400">
                <a:ea typeface="굴림" charset="-127"/>
              </a:rPr>
              <a:t>Zr</a:t>
            </a:r>
            <a:r>
              <a:rPr lang="sa-IN" altLang="ko-KR" sz="1400"/>
              <a:t>-</a:t>
            </a:r>
            <a:r>
              <a:rPr lang="en-US" altLang="ko-KR" sz="1400">
                <a:ea typeface="굴림" charset="-127"/>
              </a:rPr>
              <a:t>U</a:t>
            </a:r>
            <a:r>
              <a:rPr lang="sa-IN" altLang="ko-KR" sz="1400"/>
              <a:t>-</a:t>
            </a:r>
            <a:r>
              <a:rPr lang="en-US" altLang="ko-KR" sz="1400">
                <a:ea typeface="굴림" charset="-127"/>
              </a:rPr>
              <a:t>O</a:t>
            </a:r>
            <a:r>
              <a:rPr lang="sa-IN" altLang="ko-KR" sz="1400"/>
              <a:t> (</a:t>
            </a:r>
            <a:r>
              <a:rPr lang="en-US" altLang="ko-KR" sz="1400">
                <a:ea typeface="굴림" charset="-127"/>
              </a:rPr>
              <a:t>Bottomley</a:t>
            </a:r>
            <a:r>
              <a:rPr lang="sa-IN" altLang="ko-KR" sz="1400"/>
              <a:t> &amp; </a:t>
            </a:r>
            <a:r>
              <a:rPr lang="en-US" altLang="ko-KR" sz="1400">
                <a:ea typeface="굴림" charset="-127"/>
              </a:rPr>
              <a:t>Sheindlin</a:t>
            </a:r>
            <a:r>
              <a:rPr lang="de-DE" altLang="ko-KR" sz="1400">
                <a:ea typeface="굴림" charset="-127"/>
              </a:rPr>
              <a:t>), </a:t>
            </a:r>
            <a:r>
              <a:rPr lang="de-DE" altLang="ko-KR" sz="1400" b="1" i="1">
                <a:ea typeface="굴림" charset="-127"/>
              </a:rPr>
              <a:t>будет усовершенствован путем повышения информативности для определении солидуса и ликвидуса с помощью дополнительной скоростной видеосъемки поверхности образца.</a:t>
            </a:r>
          </a:p>
          <a:p>
            <a:pPr indent="450850" algn="l"/>
            <a:endParaRPr lang="ru-RU" altLang="ko-KR" sz="1400" b="1" i="1"/>
          </a:p>
          <a:p>
            <a:pPr indent="450850" algn="l"/>
            <a:r>
              <a:rPr lang="de-DE" altLang="ko-KR" sz="1400">
                <a:ea typeface="굴림" charset="-127"/>
              </a:rPr>
              <a:t>Таким образом, для исследования фазовых диаграмм используются следующие методы:</a:t>
            </a:r>
          </a:p>
          <a:p>
            <a:pPr indent="450850" algn="l">
              <a:buFontTx/>
              <a:buChar char="•"/>
            </a:pPr>
            <a:r>
              <a:rPr lang="de-DE" altLang="ko-KR" sz="1400">
                <a:ea typeface="굴림" charset="-127"/>
              </a:rPr>
              <a:t>Визуальный политермический анализ в холодном тигле (ВПА ИПХТ);</a:t>
            </a:r>
            <a:endParaRPr lang="de-DE" altLang="ko-KR" sz="1400">
              <a:ea typeface="굴림" charset="-127"/>
              <a:sym typeface="Symbol" pitchFamily="18" charset="2"/>
            </a:endParaRPr>
          </a:p>
          <a:p>
            <a:pPr indent="450850" algn="l">
              <a:buFontTx/>
              <a:buChar char="•"/>
            </a:pPr>
            <a:r>
              <a:rPr lang="de-DE" altLang="ko-KR" sz="1400">
                <a:ea typeface="굴림" charset="-127"/>
              </a:rPr>
              <a:t>Дифференциальный термический анализ (ДТА) и дифференциальная сканирующая калориметрия (ДСК);</a:t>
            </a:r>
            <a:endParaRPr lang="de-DE" altLang="ko-KR" sz="1400">
              <a:ea typeface="굴림" charset="-127"/>
              <a:sym typeface="Symbol" pitchFamily="18" charset="2"/>
            </a:endParaRPr>
          </a:p>
          <a:p>
            <a:pPr indent="450850" algn="l">
              <a:buFontTx/>
              <a:buChar char="•"/>
            </a:pPr>
            <a:r>
              <a:rPr lang="de-DE" altLang="ko-KR" sz="1400">
                <a:ea typeface="굴림" charset="-127"/>
              </a:rPr>
              <a:t>Визуальный политермический </a:t>
            </a:r>
            <a:r>
              <a:rPr lang="sa-IN" altLang="ko-KR" sz="1400">
                <a:sym typeface="Symbol" pitchFamily="18" charset="2"/>
              </a:rPr>
              <a:t> </a:t>
            </a:r>
            <a:r>
              <a:rPr lang="de-DE" altLang="ko-KR" sz="1400">
                <a:ea typeface="굴림" charset="-127"/>
                <a:sym typeface="Symbol" pitchFamily="18" charset="2"/>
              </a:rPr>
              <a:t>анализ в микропечи Галахова (МГ);</a:t>
            </a:r>
          </a:p>
          <a:p>
            <a:pPr indent="450850" algn="l">
              <a:buFontTx/>
              <a:buChar char="•"/>
            </a:pPr>
            <a:r>
              <a:rPr lang="de-DE" altLang="ko-KR" sz="1400">
                <a:ea typeface="굴림" charset="-127"/>
              </a:rPr>
              <a:t>Высокотемпературная микроскопия (ВТМ);</a:t>
            </a:r>
            <a:endParaRPr lang="de-DE" altLang="ko-KR" sz="1400">
              <a:ea typeface="굴림" charset="-127"/>
              <a:sym typeface="Symbol" pitchFamily="18" charset="2"/>
            </a:endParaRPr>
          </a:p>
          <a:p>
            <a:pPr indent="450850" algn="l">
              <a:buFontTx/>
              <a:buChar char="•"/>
            </a:pPr>
            <a:r>
              <a:rPr lang="de-DE" altLang="ko-KR" sz="1400" b="1">
                <a:ea typeface="굴림" charset="-127"/>
              </a:rPr>
              <a:t>Метод импульсного лазерного нагрева образца (ИЛН).</a:t>
            </a:r>
            <a:endParaRPr lang="de-DE" altLang="ko-KR" sz="1400" b="1">
              <a:ea typeface="굴림" charset="-127"/>
              <a:sym typeface="Symbol" pitchFamily="18" charset="2"/>
            </a:endParaRPr>
          </a:p>
          <a:p>
            <a:pPr indent="450850" algn="l"/>
            <a:r>
              <a:rPr lang="de-DE" altLang="ko-KR" sz="1400">
                <a:ea typeface="굴림" charset="-127"/>
                <a:sym typeface="Symbol" pitchFamily="18" charset="2"/>
              </a:rPr>
              <a:t>Эти методы прошли апробацию при выполнении проектов </a:t>
            </a:r>
            <a:r>
              <a:rPr lang="en-US" altLang="ko-KR" sz="1400">
                <a:ea typeface="굴림" charset="-127"/>
                <a:sym typeface="Symbol" pitchFamily="18" charset="2"/>
              </a:rPr>
              <a:t>COLOSS</a:t>
            </a:r>
            <a:r>
              <a:rPr lang="sa-IN" altLang="ko-KR" sz="1400">
                <a:sym typeface="Symbol" pitchFamily="18" charset="2"/>
              </a:rPr>
              <a:t>, </a:t>
            </a:r>
            <a:r>
              <a:rPr lang="en-US" altLang="ko-KR" sz="1400">
                <a:ea typeface="굴림" charset="-127"/>
                <a:sym typeface="Symbol" pitchFamily="18" charset="2"/>
              </a:rPr>
              <a:t>METCOR</a:t>
            </a:r>
            <a:r>
              <a:rPr lang="sa-IN" altLang="ko-KR" sz="1400">
                <a:sym typeface="Symbol" pitchFamily="18" charset="2"/>
              </a:rPr>
              <a:t>, </a:t>
            </a:r>
            <a:r>
              <a:rPr lang="en-US" altLang="ko-KR" sz="1400">
                <a:ea typeface="굴림" charset="-127"/>
                <a:sym typeface="Symbol" pitchFamily="18" charset="2"/>
              </a:rPr>
              <a:t>CIRMAT</a:t>
            </a:r>
            <a:r>
              <a:rPr lang="sa-IN" altLang="ko-KR" sz="1400">
                <a:sym typeface="Symbol" pitchFamily="18" charset="2"/>
              </a:rPr>
              <a:t>, </a:t>
            </a:r>
            <a:r>
              <a:rPr lang="en-US" altLang="ko-KR" sz="1400">
                <a:ea typeface="굴림" charset="-127"/>
                <a:sym typeface="Symbol" pitchFamily="18" charset="2"/>
              </a:rPr>
              <a:t>CIT</a:t>
            </a:r>
            <a:r>
              <a:rPr lang="sa-IN" altLang="ko-KR" sz="1400">
                <a:sym typeface="Symbol" pitchFamily="18" charset="2"/>
              </a:rPr>
              <a:t>, </a:t>
            </a:r>
            <a:r>
              <a:rPr lang="en-US" altLang="ko-KR" sz="1400">
                <a:ea typeface="굴림" charset="-127"/>
                <a:sym typeface="Symbol" pitchFamily="18" charset="2"/>
              </a:rPr>
              <a:t>ENTHALPY</a:t>
            </a:r>
            <a:r>
              <a:rPr lang="sa-IN" altLang="ko-KR" sz="1400">
                <a:sym typeface="Symbol" pitchFamily="18" charset="2"/>
              </a:rPr>
              <a:t>, </a:t>
            </a:r>
            <a:r>
              <a:rPr lang="en-US" altLang="ko-KR" sz="1400">
                <a:ea typeface="굴림" charset="-127"/>
                <a:sym typeface="Symbol" pitchFamily="18" charset="2"/>
              </a:rPr>
              <a:t>ECOSTAR</a:t>
            </a:r>
            <a:r>
              <a:rPr lang="sa-IN" altLang="ko-KR" sz="1400">
                <a:sym typeface="Symbol" pitchFamily="18" charset="2"/>
              </a:rPr>
              <a:t>, </a:t>
            </a:r>
            <a:r>
              <a:rPr lang="en-US" altLang="ko-KR" sz="1400">
                <a:ea typeface="굴림" charset="-127"/>
                <a:sym typeface="Symbol" pitchFamily="18" charset="2"/>
              </a:rPr>
              <a:t>OESD</a:t>
            </a:r>
            <a:r>
              <a:rPr lang="sa-IN" altLang="ko-KR" sz="1400">
                <a:sym typeface="Symbol" pitchFamily="18" charset="2"/>
              </a:rPr>
              <a:t>/</a:t>
            </a:r>
            <a:r>
              <a:rPr lang="en-US" altLang="ko-KR" sz="1400">
                <a:ea typeface="굴림" charset="-127"/>
                <a:sym typeface="Symbol" pitchFamily="18" charset="2"/>
              </a:rPr>
              <a:t>MASCA</a:t>
            </a:r>
            <a:r>
              <a:rPr lang="sa-IN" altLang="ko-KR" sz="1400">
                <a:sym typeface="Symbol" pitchFamily="18" charset="2"/>
              </a:rPr>
              <a:t>.</a:t>
            </a:r>
            <a:endParaRPr lang="ru-RU" altLang="ko-KR" sz="1400">
              <a:sym typeface="Symbol" pitchFamily="18" charset="2"/>
            </a:endParaRPr>
          </a:p>
          <a:p>
            <a:pPr indent="450850" algn="l"/>
            <a:endParaRPr lang="de-DE" altLang="ko-KR" sz="1400">
              <a:ea typeface="굴림" charset="-127"/>
              <a:sym typeface="Symbol" pitchFamily="18" charset="2"/>
            </a:endParaRPr>
          </a:p>
          <a:p>
            <a:pPr indent="450850" algn="l"/>
            <a:r>
              <a:rPr lang="de-DE" altLang="ko-KR" sz="1400">
                <a:ea typeface="굴림" charset="-127"/>
                <a:sym typeface="Symbol" pitchFamily="18" charset="2"/>
              </a:rPr>
              <a:t>Для физико-химического анализа используются следующие методы:</a:t>
            </a:r>
          </a:p>
          <a:p>
            <a:pPr indent="450850" algn="l"/>
            <a:r>
              <a:rPr lang="de-DE" altLang="ko-KR" sz="1400">
                <a:ea typeface="굴림" charset="-127"/>
                <a:sym typeface="Symbol" pitchFamily="18" charset="2"/>
              </a:rPr>
              <a:t>1. Анализ элементного состава</a:t>
            </a:r>
          </a:p>
          <a:p>
            <a:pPr indent="450850" algn="l"/>
            <a:r>
              <a:rPr lang="de-DE" altLang="ko-KR" sz="1400">
                <a:ea typeface="굴림" charset="-127"/>
                <a:sym typeface="Symbol" pitchFamily="18" charset="2"/>
              </a:rPr>
              <a:t></a:t>
            </a:r>
            <a:r>
              <a:rPr lang="de-DE" altLang="ko-KR" sz="1400">
                <a:ea typeface="굴림" charset="-127"/>
              </a:rPr>
              <a:t> Рентгенофлуоресцентный анализ (</a:t>
            </a:r>
            <a:r>
              <a:rPr lang="en-US" altLang="ko-KR" sz="1400">
                <a:ea typeface="굴림" charset="-127"/>
                <a:sym typeface="Symbol" pitchFamily="18" charset="2"/>
              </a:rPr>
              <a:t>XRF</a:t>
            </a:r>
            <a:r>
              <a:rPr lang="sa-IN" altLang="ko-KR" sz="1400">
                <a:sym typeface="Symbol" pitchFamily="18" charset="2"/>
              </a:rPr>
              <a:t>)</a:t>
            </a:r>
            <a:endParaRPr lang="de-DE" altLang="ko-KR" sz="1400">
              <a:ea typeface="굴림" charset="-127"/>
              <a:sym typeface="Symbol" pitchFamily="18" charset="2"/>
            </a:endParaRPr>
          </a:p>
          <a:p>
            <a:pPr indent="450850" algn="l"/>
            <a:r>
              <a:rPr lang="de-DE" altLang="ko-KR" sz="1400">
                <a:ea typeface="굴림" charset="-127"/>
                <a:sym typeface="Symbol" pitchFamily="18" charset="2"/>
              </a:rPr>
              <a:t></a:t>
            </a:r>
            <a:r>
              <a:rPr lang="de-DE" altLang="ko-KR" sz="1400">
                <a:ea typeface="굴림" charset="-127"/>
              </a:rPr>
              <a:t> Химический анализ (</a:t>
            </a:r>
            <a:r>
              <a:rPr lang="en-US" altLang="ko-KR" sz="1400">
                <a:ea typeface="굴림" charset="-127"/>
                <a:sym typeface="Symbol" pitchFamily="18" charset="2"/>
              </a:rPr>
              <a:t>ChA</a:t>
            </a:r>
            <a:r>
              <a:rPr lang="sa-IN" altLang="ko-KR" sz="1400">
                <a:sym typeface="Symbol" pitchFamily="18" charset="2"/>
              </a:rPr>
              <a:t>)</a:t>
            </a:r>
            <a:endParaRPr lang="de-DE" altLang="ko-KR" sz="1400">
              <a:ea typeface="굴림" charset="-127"/>
              <a:sym typeface="Symbol" pitchFamily="18" charset="2"/>
            </a:endParaRPr>
          </a:p>
          <a:p>
            <a:pPr indent="450850" algn="l"/>
            <a:r>
              <a:rPr lang="de-DE" altLang="ko-KR" sz="1400">
                <a:ea typeface="굴림" charset="-127"/>
                <a:sym typeface="Symbol" pitchFamily="18" charset="2"/>
              </a:rPr>
              <a:t>2.Анализ фазового состава</a:t>
            </a:r>
          </a:p>
          <a:p>
            <a:pPr indent="450850" algn="l"/>
            <a:r>
              <a:rPr lang="de-DE" altLang="ko-KR" sz="1400">
                <a:ea typeface="굴림" charset="-127"/>
                <a:sym typeface="Symbol" pitchFamily="18" charset="2"/>
              </a:rPr>
              <a:t></a:t>
            </a:r>
            <a:r>
              <a:rPr lang="de-DE" altLang="ko-KR" sz="1400">
                <a:ea typeface="굴림" charset="-127"/>
              </a:rPr>
              <a:t> Рентгенофазовый анализ (</a:t>
            </a:r>
            <a:r>
              <a:rPr lang="en-US" altLang="ko-KR" sz="1400">
                <a:ea typeface="굴림" charset="-127"/>
                <a:sym typeface="Symbol" pitchFamily="18" charset="2"/>
              </a:rPr>
              <a:t>XRD</a:t>
            </a:r>
            <a:r>
              <a:rPr lang="sa-IN" altLang="ko-KR" sz="1400">
                <a:sym typeface="Symbol" pitchFamily="18" charset="2"/>
              </a:rPr>
              <a:t>)</a:t>
            </a:r>
            <a:endParaRPr lang="de-DE" altLang="ko-KR" sz="1400">
              <a:ea typeface="굴림" charset="-127"/>
              <a:sym typeface="Symbol" pitchFamily="18" charset="2"/>
            </a:endParaRPr>
          </a:p>
          <a:p>
            <a:pPr indent="450850" algn="l"/>
            <a:r>
              <a:rPr lang="de-DE" altLang="ko-KR" sz="1400">
                <a:ea typeface="굴림" charset="-127"/>
                <a:sym typeface="Symbol" pitchFamily="18" charset="2"/>
              </a:rPr>
              <a:t></a:t>
            </a:r>
            <a:r>
              <a:rPr lang="de-DE" altLang="ko-KR" sz="1400">
                <a:ea typeface="굴림" charset="-127"/>
              </a:rPr>
              <a:t> Микрорентгеноспектральный анализ (</a:t>
            </a:r>
            <a:r>
              <a:rPr lang="en-US" altLang="ko-KR" sz="1400">
                <a:ea typeface="굴림" charset="-127"/>
                <a:sym typeface="Symbol" pitchFamily="18" charset="2"/>
              </a:rPr>
              <a:t>EDX</a:t>
            </a:r>
            <a:r>
              <a:rPr lang="sa-IN" altLang="ko-KR" sz="1400">
                <a:sym typeface="Symbol" pitchFamily="18" charset="2"/>
              </a:rPr>
              <a:t>)</a:t>
            </a:r>
            <a:endParaRPr lang="de-DE" altLang="ko-KR" sz="1400">
              <a:ea typeface="굴림" charset="-127"/>
              <a:sym typeface="Symbol" pitchFamily="18" charset="2"/>
            </a:endParaRPr>
          </a:p>
          <a:p>
            <a:pPr indent="450850" algn="l"/>
            <a:r>
              <a:rPr lang="de-DE" altLang="ko-KR" sz="1400">
                <a:ea typeface="굴림" charset="-127"/>
                <a:sym typeface="Symbol" pitchFamily="18" charset="2"/>
              </a:rPr>
              <a:t>3. Металло- и керамография (</a:t>
            </a:r>
            <a:r>
              <a:rPr lang="en-US" altLang="ko-KR" sz="1400">
                <a:ea typeface="굴림" charset="-127"/>
                <a:sym typeface="Symbol" pitchFamily="18" charset="2"/>
              </a:rPr>
              <a:t>Opt</a:t>
            </a:r>
            <a:r>
              <a:rPr lang="sa-IN" altLang="ko-KR" sz="1400">
                <a:sym typeface="Symbol" pitchFamily="18" charset="2"/>
              </a:rPr>
              <a:t> </a:t>
            </a:r>
            <a:r>
              <a:rPr lang="en-US" altLang="ko-KR" sz="1400">
                <a:ea typeface="굴림" charset="-127"/>
                <a:sym typeface="Symbol" pitchFamily="18" charset="2"/>
              </a:rPr>
              <a:t>M</a:t>
            </a:r>
            <a:r>
              <a:rPr lang="sa-IN" altLang="ko-KR" sz="1400">
                <a:sym typeface="Symbol" pitchFamily="18" charset="2"/>
              </a:rPr>
              <a:t>)</a:t>
            </a:r>
            <a:endParaRPr lang="de-DE" altLang="ko-KR" sz="1400">
              <a:ea typeface="굴림" charset="-127"/>
              <a:sym typeface="Symbol" pitchFamily="18" charset="2"/>
            </a:endParaRPr>
          </a:p>
          <a:p>
            <a:pPr indent="450850" algn="l"/>
            <a:r>
              <a:rPr lang="de-DE" altLang="ko-KR" sz="1400">
                <a:ea typeface="굴림" charset="-127"/>
                <a:sym typeface="Symbol" pitchFamily="18" charset="2"/>
              </a:rPr>
              <a:t></a:t>
            </a:r>
            <a:r>
              <a:rPr lang="de-DE" altLang="ko-KR" sz="1400">
                <a:ea typeface="굴림" charset="-127"/>
              </a:rPr>
              <a:t> Оптическая микроскопия</a:t>
            </a:r>
            <a:endParaRPr lang="de-DE" altLang="ko-KR" sz="1400">
              <a:ea typeface="굴림" charset="-127"/>
              <a:sym typeface="Symbol" pitchFamily="18" charset="2"/>
            </a:endParaRPr>
          </a:p>
          <a:p>
            <a:pPr indent="450850" algn="l"/>
            <a:r>
              <a:rPr lang="de-DE" altLang="ko-KR" sz="1400">
                <a:ea typeface="굴림" charset="-127"/>
                <a:sym typeface="Symbol" pitchFamily="18" charset="2"/>
              </a:rPr>
              <a:t></a:t>
            </a:r>
            <a:r>
              <a:rPr lang="de-DE" altLang="ko-KR" sz="1400">
                <a:ea typeface="굴림" charset="-127"/>
              </a:rPr>
              <a:t> Сканирующая электронная микроскопия (</a:t>
            </a:r>
            <a:r>
              <a:rPr lang="en-US" altLang="ko-KR" sz="1400">
                <a:ea typeface="굴림" charset="-127"/>
                <a:sym typeface="Symbol" pitchFamily="18" charset="2"/>
              </a:rPr>
              <a:t>SEM</a:t>
            </a:r>
            <a:r>
              <a:rPr lang="sa-IN" altLang="ko-KR" sz="1400">
                <a:sym typeface="Symbol" pitchFamily="18" charset="2"/>
              </a:rPr>
              <a:t>)</a:t>
            </a:r>
            <a:endParaRPr lang="de-DE" altLang="ko-KR" sz="1400">
              <a:ea typeface="굴림" charset="-127"/>
              <a:sym typeface="Symbol" pitchFamily="18" charset="2"/>
            </a:endParaRPr>
          </a:p>
          <a:p>
            <a:pPr indent="450850" algn="l"/>
            <a:r>
              <a:rPr lang="de-DE" altLang="ko-KR" sz="1400">
                <a:ea typeface="굴림" charset="-127"/>
                <a:sym typeface="Symbol" pitchFamily="18" charset="2"/>
              </a:rPr>
              <a:t>4 Определение кислорода методом карботермического восстановления проб</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6" name="Text Box 4"/>
          <p:cNvSpPr txBox="1">
            <a:spLocks noChangeArrowheads="1"/>
          </p:cNvSpPr>
          <p:nvPr/>
        </p:nvSpPr>
        <p:spPr bwMode="auto">
          <a:xfrm>
            <a:off x="703263" y="957263"/>
            <a:ext cx="8497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Radial Temperature Distribution vs Time: New Possibilities</a:t>
            </a:r>
            <a:endParaRPr lang="ru-RU" sz="2400"/>
          </a:p>
        </p:txBody>
      </p:sp>
      <p:pic>
        <p:nvPicPr>
          <p:cNvPr id="776197" name="Picture 5" descr="500ms04"/>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14338" y="1533525"/>
            <a:ext cx="5256212" cy="44211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6203" name="Picture 11" descr="500ms05"/>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5238750" y="1604963"/>
            <a:ext cx="5022850" cy="42259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6216" name="Rectangle 24"/>
          <p:cNvSpPr>
            <a:spLocks noChangeArrowheads="1"/>
          </p:cNvSpPr>
          <p:nvPr/>
        </p:nvSpPr>
        <p:spPr bwMode="auto">
          <a:xfrm>
            <a:off x="487363" y="1533525"/>
            <a:ext cx="9415462" cy="358775"/>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6217" name="Rectangle 25"/>
          <p:cNvSpPr>
            <a:spLocks noChangeArrowheads="1"/>
          </p:cNvSpPr>
          <p:nvPr/>
        </p:nvSpPr>
        <p:spPr bwMode="auto">
          <a:xfrm>
            <a:off x="3798888" y="4268788"/>
            <a:ext cx="1584325" cy="576262"/>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6218" name="Rectangle 26"/>
          <p:cNvSpPr>
            <a:spLocks noChangeArrowheads="1"/>
          </p:cNvSpPr>
          <p:nvPr/>
        </p:nvSpPr>
        <p:spPr bwMode="auto">
          <a:xfrm>
            <a:off x="8407400" y="4125913"/>
            <a:ext cx="1495425" cy="719137"/>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6220" name="Line 28"/>
          <p:cNvSpPr>
            <a:spLocks noChangeShapeType="1"/>
          </p:cNvSpPr>
          <p:nvPr/>
        </p:nvSpPr>
        <p:spPr bwMode="auto">
          <a:xfrm flipH="1">
            <a:off x="6751638" y="1749425"/>
            <a:ext cx="792162" cy="576263"/>
          </a:xfrm>
          <a:prstGeom prst="line">
            <a:avLst/>
          </a:prstGeom>
          <a:noFill/>
          <a:ln w="28575">
            <a:solidFill>
              <a:srgbClr val="CC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76221" name="Text Box 29"/>
          <p:cNvSpPr txBox="1">
            <a:spLocks noChangeArrowheads="1"/>
          </p:cNvSpPr>
          <p:nvPr/>
        </p:nvSpPr>
        <p:spPr bwMode="auto">
          <a:xfrm>
            <a:off x="703263" y="6069013"/>
            <a:ext cx="84248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In practice radial temperature distribution will be measured by line-scan camera</a:t>
            </a:r>
            <a:endParaRPr lang="ru-RU"/>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4"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703263" y="1092200"/>
            <a:ext cx="8280400" cy="63420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6435" name="Rectangle 3"/>
          <p:cNvSpPr>
            <a:spLocks noChangeArrowheads="1"/>
          </p:cNvSpPr>
          <p:nvPr/>
        </p:nvSpPr>
        <p:spPr bwMode="auto">
          <a:xfrm>
            <a:off x="558800" y="1028700"/>
            <a:ext cx="875823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63" tIns="46032" rIns="92063" bIns="46032" anchor="ctr"/>
          <a:lstStyle/>
          <a:p>
            <a:r>
              <a:rPr lang="en-GB" sz="2400">
                <a:latin typeface="Tahoma" pitchFamily="34" charset="0"/>
              </a:rPr>
              <a:t>Laser-heating thermogram of UO</a:t>
            </a:r>
            <a:r>
              <a:rPr lang="en-GB" sz="2400" baseline="-25000">
                <a:latin typeface="Tahoma" pitchFamily="34" charset="0"/>
              </a:rPr>
              <a:t>2</a:t>
            </a:r>
            <a:r>
              <a:rPr lang="en-GB" sz="2400">
                <a:latin typeface="Tahoma" pitchFamily="34" charset="0"/>
              </a:rPr>
              <a:t>- 40mol% Zr</a:t>
            </a:r>
            <a:r>
              <a:rPr lang="en-GB" sz="3600">
                <a:solidFill>
                  <a:schemeClr val="tx1"/>
                </a:solidFill>
                <a:latin typeface="Tahoma" pitchFamily="34" charset="0"/>
              </a:rPr>
              <a:t>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2" name="Text Box 4"/>
          <p:cNvSpPr txBox="1">
            <a:spLocks noChangeArrowheads="1"/>
          </p:cNvSpPr>
          <p:nvPr/>
        </p:nvSpPr>
        <p:spPr bwMode="auto">
          <a:xfrm>
            <a:off x="990600" y="868363"/>
            <a:ext cx="8064500" cy="60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Brand-new modern laboratory has been set up at IVTAN a few months ago in order to perform studies of various nuclear relevant materials at very high pressures and temperatures.</a:t>
            </a:r>
          </a:p>
          <a:p>
            <a:pPr>
              <a:spcBef>
                <a:spcPct val="50000"/>
              </a:spcBef>
            </a:pPr>
            <a:endParaRPr lang="en-GB" sz="2000"/>
          </a:p>
          <a:p>
            <a:pPr>
              <a:spcBef>
                <a:spcPct val="50000"/>
              </a:spcBef>
            </a:pPr>
            <a:r>
              <a:rPr lang="en-GB" sz="2000"/>
              <a:t>First set-up was put into operation in June 2008 in order to perform measurements according to the PRECOS work program.</a:t>
            </a:r>
          </a:p>
          <a:p>
            <a:pPr>
              <a:spcBef>
                <a:spcPct val="50000"/>
              </a:spcBef>
            </a:pPr>
            <a:r>
              <a:rPr lang="en-GB" sz="2000"/>
              <a:t> </a:t>
            </a:r>
          </a:p>
          <a:p>
            <a:pPr>
              <a:spcBef>
                <a:spcPct val="50000"/>
              </a:spcBef>
              <a:spcAft>
                <a:spcPct val="55000"/>
              </a:spcAft>
            </a:pPr>
            <a:r>
              <a:rPr lang="en-GB" sz="2000"/>
              <a:t>The tasks for the first, preparatory part of the work, are the following:</a:t>
            </a:r>
          </a:p>
          <a:p>
            <a:pPr algn="l">
              <a:spcBef>
                <a:spcPct val="50000"/>
              </a:spcBef>
            </a:pPr>
            <a:r>
              <a:rPr lang="en-GB" sz="1600"/>
              <a:t>- Development of the laser power control for regulation of the laser power according to the arbitrary set power-time profile.</a:t>
            </a:r>
          </a:p>
          <a:p>
            <a:pPr algn="l">
              <a:spcBef>
                <a:spcPct val="50000"/>
              </a:spcBef>
            </a:pPr>
            <a:r>
              <a:rPr lang="en-GB" sz="1600"/>
              <a:t>- Development and tests of the ad-hock made laser focusing unit.</a:t>
            </a:r>
          </a:p>
          <a:p>
            <a:pPr algn="l">
              <a:spcBef>
                <a:spcPct val="50000"/>
              </a:spcBef>
            </a:pPr>
            <a:r>
              <a:rPr lang="en-GB" sz="1600"/>
              <a:t>- Tests of the Oscillating Directional Reflectometer (ODR).</a:t>
            </a:r>
          </a:p>
          <a:p>
            <a:pPr algn="l">
              <a:spcBef>
                <a:spcPct val="50000"/>
              </a:spcBef>
            </a:pPr>
            <a:r>
              <a:rPr lang="en-GB" sz="1600"/>
              <a:t>- Preliminary measurements on Fe-Zr-O sub-oxidized system to define laser power density</a:t>
            </a:r>
            <a:r>
              <a:rPr lang="ru-RU" sz="1600"/>
              <a:t> </a:t>
            </a:r>
            <a:r>
              <a:rPr lang="en-GB" sz="1600"/>
              <a:t>and behaviour of different type of samples during intensive laser heating. </a:t>
            </a:r>
          </a:p>
          <a:p>
            <a:pPr>
              <a:spcBef>
                <a:spcPct val="50000"/>
              </a:spcBef>
            </a:pPr>
            <a:r>
              <a:rPr lang="en-GB"/>
              <a:t>  </a:t>
            </a:r>
          </a:p>
          <a:p>
            <a:pPr>
              <a:spcBef>
                <a:spcPct val="50000"/>
              </a:spcBef>
            </a:pPr>
            <a:endParaRPr lang="de-DE"/>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2" name="Picture 2" descr="Power laser001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75150" y="2973388"/>
            <a:ext cx="5329238" cy="39957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483" name="Rectangle 3"/>
          <p:cNvSpPr>
            <a:spLocks noChangeArrowheads="1"/>
          </p:cNvSpPr>
          <p:nvPr/>
        </p:nvSpPr>
        <p:spPr bwMode="auto">
          <a:xfrm>
            <a:off x="487363" y="2181225"/>
            <a:ext cx="4967287" cy="3816350"/>
          </a:xfrm>
          <a:prstGeom prst="rect">
            <a:avLst/>
          </a:prstGeom>
          <a:solidFill>
            <a:srgbClr val="F8F8F8"/>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8484" name="Text Box 4"/>
          <p:cNvSpPr txBox="1">
            <a:spLocks noChangeArrowheads="1"/>
          </p:cNvSpPr>
          <p:nvPr/>
        </p:nvSpPr>
        <p:spPr bwMode="auto">
          <a:xfrm>
            <a:off x="279400" y="690563"/>
            <a:ext cx="96234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Aft>
                <a:spcPct val="70000"/>
              </a:spcAft>
            </a:pPr>
            <a:r>
              <a:rPr lang="en-GB" sz="2000">
                <a:latin typeface="Arial Unicode MS" pitchFamily="34" charset="-128"/>
              </a:rPr>
              <a:t>New experimental facilities </a:t>
            </a:r>
          </a:p>
          <a:p>
            <a:pPr algn="l">
              <a:spcAft>
                <a:spcPct val="70000"/>
              </a:spcAft>
            </a:pPr>
            <a:r>
              <a:rPr lang="en-GB" sz="2000">
                <a:latin typeface="Arial Unicode MS" pitchFamily="34" charset="-128"/>
              </a:rPr>
              <a:t>with 3.3 kW CW-YAG laser</a:t>
            </a:r>
            <a:endParaRPr lang="de-DE" sz="2000">
              <a:latin typeface="Arial Unicode MS" pitchFamily="34" charset="-128"/>
            </a:endParaRPr>
          </a:p>
        </p:txBody>
      </p:sp>
      <p:pic>
        <p:nvPicPr>
          <p:cNvPr id="788485" name="Picture 5" descr="Power laser001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42900" y="2108200"/>
            <a:ext cx="5040313" cy="377983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486" name="Text Box 6"/>
          <p:cNvSpPr txBox="1">
            <a:spLocks noChangeArrowheads="1"/>
          </p:cNvSpPr>
          <p:nvPr/>
        </p:nvSpPr>
        <p:spPr bwMode="auto">
          <a:xfrm>
            <a:off x="5456238" y="1028700"/>
            <a:ext cx="444658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
              </a:spcBef>
            </a:pPr>
            <a:r>
              <a:rPr lang="en-GB" sz="1300"/>
              <a:t>- Special ventilation with micro-filtering of the incoming air </a:t>
            </a:r>
          </a:p>
          <a:p>
            <a:pPr algn="l">
              <a:spcBef>
                <a:spcPct val="5000"/>
              </a:spcBef>
            </a:pPr>
            <a:r>
              <a:rPr lang="en-GB" sz="1300"/>
              <a:t>- Continuous close cycle dust removal</a:t>
            </a:r>
          </a:p>
          <a:p>
            <a:pPr algn="l">
              <a:spcBef>
                <a:spcPct val="5000"/>
              </a:spcBef>
            </a:pPr>
            <a:r>
              <a:rPr lang="en-GB" sz="1300"/>
              <a:t>- Air conditioning</a:t>
            </a:r>
          </a:p>
          <a:p>
            <a:pPr algn="l">
              <a:spcBef>
                <a:spcPct val="5000"/>
              </a:spcBef>
            </a:pPr>
            <a:r>
              <a:rPr lang="en-GB" sz="1300"/>
              <a:t>- Thermo stabilized water supply to all experimental set-ups</a:t>
            </a:r>
          </a:p>
          <a:p>
            <a:pPr algn="l">
              <a:spcBef>
                <a:spcPct val="5000"/>
              </a:spcBef>
            </a:pPr>
            <a:r>
              <a:rPr lang="en-GB" sz="1300"/>
              <a:t>- Motor-driven jalousie for complete darkening</a:t>
            </a:r>
          </a:p>
          <a:p>
            <a:pPr algn="l">
              <a:spcBef>
                <a:spcPct val="5000"/>
              </a:spcBef>
            </a:pPr>
            <a:r>
              <a:rPr lang="en-GB" sz="1300"/>
              <a:t>- Two fibre laser-beam delivery systems</a:t>
            </a:r>
          </a:p>
          <a:p>
            <a:pPr algn="l">
              <a:spcBef>
                <a:spcPct val="5000"/>
              </a:spcBef>
            </a:pPr>
            <a:r>
              <a:rPr lang="en-GB" sz="1300"/>
              <a:t>- Laser power regulation according to arbitrary function (time response of </a:t>
            </a:r>
            <a:r>
              <a:rPr lang="en-GB" sz="1300" i="1"/>
              <a:t>ca</a:t>
            </a:r>
            <a:r>
              <a:rPr lang="en-GB" sz="1300"/>
              <a:t> 1 ms) </a:t>
            </a:r>
          </a:p>
          <a:p>
            <a:pPr algn="l">
              <a:spcBef>
                <a:spcPct val="50000"/>
              </a:spcBef>
            </a:pPr>
            <a:r>
              <a:rPr lang="en-GB" sz="1200"/>
              <a:t> </a:t>
            </a:r>
            <a:endParaRPr lang="de-DE" sz="120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1" name="Rectangle 3"/>
          <p:cNvSpPr>
            <a:spLocks noGrp="1" noChangeArrowheads="1"/>
          </p:cNvSpPr>
          <p:nvPr>
            <p:ph type="body" idx="1"/>
          </p:nvPr>
        </p:nvSpPr>
        <p:spPr bwMode="auto">
          <a:xfrm>
            <a:off x="271463" y="1265238"/>
            <a:ext cx="9432925" cy="59769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a:lnSpc>
                <a:spcPct val="120000"/>
              </a:lnSpc>
              <a:buFont typeface="CommonBullets" pitchFamily="34" charset="2"/>
              <a:buNone/>
            </a:pPr>
            <a:r>
              <a:rPr lang="en-US" sz="2000"/>
              <a:t>        </a:t>
            </a:r>
            <a:r>
              <a:rPr lang="en-US" sz="2000">
                <a:solidFill>
                  <a:srgbClr val="000066"/>
                </a:solidFill>
              </a:rPr>
              <a:t>Laser-melting is an alternative approach for studying melting behavior of two-component systems. It was recently demonstrated that it has some advantages in respect to the conventional methods (melting in a crucible):</a:t>
            </a:r>
          </a:p>
          <a:p>
            <a:pPr marL="609600" indent="-609600">
              <a:lnSpc>
                <a:spcPct val="80000"/>
              </a:lnSpc>
              <a:buFont typeface="CommonBullets" pitchFamily="34" charset="2"/>
              <a:buNone/>
            </a:pPr>
            <a:endParaRPr lang="en-US" sz="2000">
              <a:solidFill>
                <a:srgbClr val="000066"/>
              </a:solidFill>
            </a:endParaRPr>
          </a:p>
          <a:p>
            <a:pPr marL="1009650" lvl="1" indent="-552450">
              <a:lnSpc>
                <a:spcPct val="80000"/>
              </a:lnSpc>
              <a:buFont typeface="CommonBullets" pitchFamily="34" charset="2"/>
              <a:buAutoNum type="arabicPeriod"/>
            </a:pPr>
            <a:r>
              <a:rPr lang="en-US" sz="2000">
                <a:solidFill>
                  <a:srgbClr val="000066"/>
                </a:solidFill>
              </a:rPr>
              <a:t>No phase segregation due to gravitation forces</a:t>
            </a:r>
          </a:p>
          <a:p>
            <a:pPr marL="1009650" lvl="1" indent="-552450">
              <a:lnSpc>
                <a:spcPct val="80000"/>
              </a:lnSpc>
              <a:buFont typeface="CommonBullets" pitchFamily="34" charset="2"/>
              <a:buAutoNum type="arabicPeriod"/>
            </a:pPr>
            <a:r>
              <a:rPr lang="en-US" sz="2000">
                <a:solidFill>
                  <a:srgbClr val="000066"/>
                </a:solidFill>
              </a:rPr>
              <a:t>No convection</a:t>
            </a:r>
          </a:p>
          <a:p>
            <a:pPr marL="1009650" lvl="1" indent="-552450">
              <a:lnSpc>
                <a:spcPct val="80000"/>
              </a:lnSpc>
              <a:buFont typeface="CommonBullets" pitchFamily="34" charset="2"/>
              <a:buAutoNum type="arabicPeriod"/>
            </a:pPr>
            <a:r>
              <a:rPr lang="en-US" sz="2000">
                <a:solidFill>
                  <a:srgbClr val="000066"/>
                </a:solidFill>
              </a:rPr>
              <a:t>No contamination with a crucible material (self-crucible melting)</a:t>
            </a:r>
          </a:p>
          <a:p>
            <a:pPr marL="1009650" lvl="1" indent="-552450">
              <a:lnSpc>
                <a:spcPct val="80000"/>
              </a:lnSpc>
              <a:buFont typeface="CommonBullets" pitchFamily="34" charset="2"/>
              <a:buAutoNum type="arabicPeriod"/>
            </a:pPr>
            <a:r>
              <a:rPr lang="en-US" sz="2000">
                <a:solidFill>
                  <a:srgbClr val="000066"/>
                </a:solidFill>
              </a:rPr>
              <a:t>Heating with arbitrary power vs time</a:t>
            </a:r>
          </a:p>
          <a:p>
            <a:pPr marL="1009650" lvl="1" indent="-552450">
              <a:lnSpc>
                <a:spcPct val="80000"/>
              </a:lnSpc>
              <a:buFont typeface="CommonBullets" pitchFamily="34" charset="2"/>
              <a:buAutoNum type="arabicPeriod"/>
            </a:pPr>
            <a:r>
              <a:rPr lang="en-US" sz="2000">
                <a:solidFill>
                  <a:srgbClr val="000066"/>
                </a:solidFill>
              </a:rPr>
              <a:t>Very fast and controllable cooling of melt (quenching) can be performed</a:t>
            </a:r>
          </a:p>
          <a:p>
            <a:pPr marL="1009650" lvl="1" indent="-552450">
              <a:lnSpc>
                <a:spcPct val="80000"/>
              </a:lnSpc>
              <a:buFont typeface="CommonBullets" pitchFamily="34" charset="2"/>
              <a:buAutoNum type="arabicPeriod"/>
            </a:pPr>
            <a:r>
              <a:rPr lang="en-GB" sz="2000">
                <a:solidFill>
                  <a:srgbClr val="000066"/>
                </a:solidFill>
              </a:rPr>
              <a:t>Melting of the surface is local down to about 200-500µm depth. The material’s maximum temperature  is seen with depth below the surface</a:t>
            </a:r>
          </a:p>
          <a:p>
            <a:pPr marL="1009650" lvl="1" indent="-552450">
              <a:lnSpc>
                <a:spcPct val="80000"/>
              </a:lnSpc>
              <a:buFont typeface="CommonBullets" pitchFamily="34" charset="2"/>
              <a:buAutoNum type="arabicPeriod"/>
            </a:pPr>
            <a:r>
              <a:rPr lang="en-GB" sz="2000">
                <a:solidFill>
                  <a:srgbClr val="000066"/>
                </a:solidFill>
              </a:rPr>
              <a:t>Large possibilities for various optical measurements (temperature, state of the surface etc.) </a:t>
            </a:r>
          </a:p>
          <a:p>
            <a:pPr marL="1009650" lvl="1" indent="-552450">
              <a:lnSpc>
                <a:spcPct val="80000"/>
              </a:lnSpc>
              <a:buFont typeface="CommonBullets" pitchFamily="34" charset="2"/>
              <a:buAutoNum type="arabicPeriod"/>
            </a:pPr>
            <a:r>
              <a:rPr lang="en-GB" sz="2000">
                <a:solidFill>
                  <a:srgbClr val="000066"/>
                </a:solidFill>
              </a:rPr>
              <a:t>Complex behaviour of material can be easily compared with computer code modelling</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800" y="741363"/>
            <a:ext cx="8842375" cy="608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74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00" y="741363"/>
            <a:ext cx="8842375" cy="608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7462" name="Rectangle 6"/>
          <p:cNvSpPr>
            <a:spLocks noGrp="1" noChangeArrowheads="1"/>
          </p:cNvSpPr>
          <p:nvPr>
            <p:ph type="title"/>
          </p:nvPr>
        </p:nvSpPr>
        <p:spPr bwMode="auto">
          <a:xfrm>
            <a:off x="271463" y="525463"/>
            <a:ext cx="8912225" cy="1206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2000">
                <a:solidFill>
                  <a:srgbClr val="000066"/>
                </a:solidFill>
              </a:rPr>
              <a:t>Schematic of the set-up</a:t>
            </a:r>
            <a:endParaRPr lang="ru-RU" sz="2000">
              <a:solidFill>
                <a:srgbClr val="00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8746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87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bwMode="auto">
          <a:xfrm>
            <a:off x="495300" y="434975"/>
            <a:ext cx="8912225" cy="3778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sz="2000">
                <a:solidFill>
                  <a:srgbClr val="000066"/>
                </a:solidFill>
              </a:rPr>
              <a:t>New set-up</a:t>
            </a:r>
            <a:endParaRPr lang="de-DE" sz="2000">
              <a:solidFill>
                <a:srgbClr val="000066"/>
              </a:solidFill>
            </a:endParaRPr>
          </a:p>
        </p:txBody>
      </p:sp>
      <p:graphicFrame>
        <p:nvGraphicFramePr>
          <p:cNvPr id="791558" name="Object 6"/>
          <p:cNvGraphicFramePr>
            <a:graphicFrameLocks noChangeAspect="1"/>
          </p:cNvGraphicFramePr>
          <p:nvPr/>
        </p:nvGraphicFramePr>
        <p:xfrm>
          <a:off x="198438" y="812800"/>
          <a:ext cx="4752975" cy="3565525"/>
        </p:xfrm>
        <a:graphic>
          <a:graphicData uri="http://schemas.openxmlformats.org/presentationml/2006/ole">
            <mc:AlternateContent xmlns:mc="http://schemas.openxmlformats.org/markup-compatibility/2006">
              <mc:Choice xmlns:v="urn:schemas-microsoft-com:vml" Requires="v">
                <p:oleObj spid="_x0000_s791561" name="CorelPhotoPaint.Image.11" r:id="rId3" imgW="20723810" imgH="15542857" progId="CorelPhotoPaint.Image.11">
                  <p:embed/>
                </p:oleObj>
              </mc:Choice>
              <mc:Fallback>
                <p:oleObj name="CorelPhotoPaint.Image.11" r:id="rId3" imgW="20723810" imgH="15542857" progId="CorelPhotoPaint.Image.11">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8" y="812800"/>
                        <a:ext cx="4752975" cy="356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1560" name="Object 8"/>
          <p:cNvGraphicFramePr>
            <a:graphicFrameLocks noChangeAspect="1"/>
          </p:cNvGraphicFramePr>
          <p:nvPr/>
        </p:nvGraphicFramePr>
        <p:xfrm>
          <a:off x="5599113" y="1533525"/>
          <a:ext cx="3916362" cy="5040313"/>
        </p:xfrm>
        <a:graphic>
          <a:graphicData uri="http://schemas.openxmlformats.org/presentationml/2006/ole">
            <mc:AlternateContent xmlns:mc="http://schemas.openxmlformats.org/markup-compatibility/2006">
              <mc:Choice xmlns:v="urn:schemas-microsoft-com:vml" Requires="v">
                <p:oleObj spid="_x0000_s791562" name="CorelPhotoPaint.Image.11" r:id="rId5" imgW="14996825" imgH="19301587" progId="CorelPhotoPaint.Image.11">
                  <p:embed/>
                </p:oleObj>
              </mc:Choice>
              <mc:Fallback>
                <p:oleObj name="CorelPhotoPaint.Image.11" r:id="rId5" imgW="14996825" imgH="19301587" progId="CorelPhotoPaint.Image.11">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9113" y="1533525"/>
                        <a:ext cx="3916362"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1559" name="Object 7"/>
          <p:cNvGraphicFramePr>
            <a:graphicFrameLocks noChangeAspect="1"/>
          </p:cNvGraphicFramePr>
          <p:nvPr/>
        </p:nvGraphicFramePr>
        <p:xfrm>
          <a:off x="2143125" y="4052888"/>
          <a:ext cx="3549650" cy="3074987"/>
        </p:xfrm>
        <a:graphic>
          <a:graphicData uri="http://schemas.openxmlformats.org/presentationml/2006/ole">
            <mc:AlternateContent xmlns:mc="http://schemas.openxmlformats.org/markup-compatibility/2006">
              <mc:Choice xmlns:v="urn:schemas-microsoft-com:vml" Requires="v">
                <p:oleObj spid="_x0000_s791563" name="CorelPhotoPaint.Image.11" r:id="rId7" imgW="18920635" imgH="16393651" progId="CorelPhotoPaint.Image.11">
                  <p:embed/>
                </p:oleObj>
              </mc:Choice>
              <mc:Fallback>
                <p:oleObj name="CorelPhotoPaint.Image.11" r:id="rId7" imgW="18920635" imgH="16393651" progId="CorelPhotoPaint.Image.11">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3125" y="4052888"/>
                        <a:ext cx="3549650" cy="307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789522" name="Object 18"/>
          <p:cNvGraphicFramePr>
            <a:graphicFrameLocks noChangeAspect="1"/>
          </p:cNvGraphicFramePr>
          <p:nvPr/>
        </p:nvGraphicFramePr>
        <p:xfrm>
          <a:off x="5599113" y="2468563"/>
          <a:ext cx="2952750" cy="2798762"/>
        </p:xfrm>
        <a:graphic>
          <a:graphicData uri="http://schemas.openxmlformats.org/presentationml/2006/ole">
            <mc:AlternateContent xmlns:mc="http://schemas.openxmlformats.org/markup-compatibility/2006">
              <mc:Choice xmlns:v="urn:schemas-microsoft-com:vml" Requires="v">
                <p:oleObj spid="_x0000_s789524" name="CorelPhotoPaint.Image.11" r:id="rId3" imgW="3415873" imgH="3238095" progId="CorelPhotoPaint.Image.11">
                  <p:embed/>
                </p:oleObj>
              </mc:Choice>
              <mc:Fallback>
                <p:oleObj name="CorelPhotoPaint.Image.11" r:id="rId3" imgW="3415873" imgH="3238095" progId="CorelPhotoPaint.Image.11">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2468563"/>
                        <a:ext cx="2952750"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9508" name="Object 4"/>
          <p:cNvGraphicFramePr>
            <a:graphicFrameLocks noChangeAspect="1"/>
          </p:cNvGraphicFramePr>
          <p:nvPr/>
        </p:nvGraphicFramePr>
        <p:xfrm>
          <a:off x="847725" y="2428875"/>
          <a:ext cx="3065463" cy="2876550"/>
        </p:xfrm>
        <a:graphic>
          <a:graphicData uri="http://schemas.openxmlformats.org/presentationml/2006/ole">
            <mc:AlternateContent xmlns:mc="http://schemas.openxmlformats.org/markup-compatibility/2006">
              <mc:Choice xmlns:v="urn:schemas-microsoft-com:vml" Requires="v">
                <p:oleObj spid="_x0000_s789525" name="CorelPhotoPaint.Image.11" r:id="rId5" imgW="5409524" imgH="5076190" progId="CorelPhotoPaint.Image.11">
                  <p:embed/>
                </p:oleObj>
              </mc:Choice>
              <mc:Fallback>
                <p:oleObj name="CorelPhotoPaint.Image.11" r:id="rId5" imgW="5409524" imgH="5076190" progId="CorelPhotoPaint.Image.11">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725" y="2428875"/>
                        <a:ext cx="3065463"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9511" name="Rectangle 7"/>
          <p:cNvSpPr>
            <a:spLocks noGrp="1" noChangeArrowheads="1"/>
          </p:cNvSpPr>
          <p:nvPr>
            <p:ph type="title"/>
          </p:nvPr>
        </p:nvSpPr>
        <p:spPr bwMode="auto">
          <a:xfrm>
            <a:off x="487363" y="596900"/>
            <a:ext cx="8912225" cy="1206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sz="2400">
                <a:solidFill>
                  <a:srgbClr val="000066"/>
                </a:solidFill>
              </a:rPr>
              <a:t>Samples after heating</a:t>
            </a:r>
            <a:endParaRPr lang="de-DE" sz="2400">
              <a:solidFill>
                <a:srgbClr val="000066"/>
              </a:solidFill>
            </a:endParaRPr>
          </a:p>
        </p:txBody>
      </p:sp>
      <p:sp>
        <p:nvSpPr>
          <p:cNvPr id="789514" name="Text Box 10"/>
          <p:cNvSpPr txBox="1">
            <a:spLocks noChangeArrowheads="1"/>
          </p:cNvSpPr>
          <p:nvPr/>
        </p:nvSpPr>
        <p:spPr bwMode="auto">
          <a:xfrm>
            <a:off x="919163" y="1604963"/>
            <a:ext cx="3024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Specimen, cut out from ingot of CORPHAD test</a:t>
            </a:r>
            <a:endParaRPr lang="ru-RU"/>
          </a:p>
        </p:txBody>
      </p:sp>
      <p:sp>
        <p:nvSpPr>
          <p:cNvPr id="789515" name="Text Box 11"/>
          <p:cNvSpPr txBox="1">
            <a:spLocks noChangeArrowheads="1"/>
          </p:cNvSpPr>
          <p:nvPr/>
        </p:nvSpPr>
        <p:spPr bwMode="auto">
          <a:xfrm>
            <a:off x="5383213" y="1604963"/>
            <a:ext cx="3382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Pressed (but not sintered) sample</a:t>
            </a:r>
            <a:endParaRPr lang="ru-RU"/>
          </a:p>
        </p:txBody>
      </p:sp>
      <p:sp>
        <p:nvSpPr>
          <p:cNvPr id="789516" name="Rectangle 12"/>
          <p:cNvSpPr>
            <a:spLocks noChangeArrowheads="1"/>
          </p:cNvSpPr>
          <p:nvPr/>
        </p:nvSpPr>
        <p:spPr bwMode="auto">
          <a:xfrm>
            <a:off x="4591050" y="5637213"/>
            <a:ext cx="5106988" cy="14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5000"/>
              </a:spcBef>
              <a:spcAft>
                <a:spcPct val="20000"/>
              </a:spcAft>
            </a:pPr>
            <a:r>
              <a:rPr lang="en-US"/>
              <a:t> Zr0</a:t>
            </a:r>
            <a:r>
              <a:rPr lang="en-US" baseline="-20000"/>
              <a:t>2</a:t>
            </a:r>
            <a:r>
              <a:rPr lang="en-US"/>
              <a:t> - 28.57 m%, Zr - 48.26 m%, Fe - 23,17 m%</a:t>
            </a:r>
          </a:p>
          <a:p>
            <a:pPr>
              <a:spcBef>
                <a:spcPct val="25000"/>
              </a:spcBef>
              <a:spcAft>
                <a:spcPct val="25000"/>
              </a:spcAft>
            </a:pPr>
            <a:r>
              <a:rPr lang="en-US"/>
              <a:t>Zr</a:t>
            </a:r>
            <a:r>
              <a:rPr lang="en-US" baseline="-20000"/>
              <a:t>0.464</a:t>
            </a:r>
            <a:r>
              <a:rPr lang="en-US"/>
              <a:t> Fe</a:t>
            </a:r>
            <a:r>
              <a:rPr lang="en-US" baseline="-20000"/>
              <a:t>0.253</a:t>
            </a:r>
            <a:r>
              <a:rPr lang="en-US"/>
              <a:t> O</a:t>
            </a:r>
            <a:r>
              <a:rPr lang="en-US" baseline="-20000"/>
              <a:t>0.283 </a:t>
            </a:r>
          </a:p>
          <a:p>
            <a:pPr>
              <a:spcBef>
                <a:spcPct val="25000"/>
              </a:spcBef>
              <a:spcAft>
                <a:spcPct val="25000"/>
              </a:spcAft>
            </a:pPr>
            <a:r>
              <a:rPr lang="en-US"/>
              <a:t>[0.89(ZrO</a:t>
            </a:r>
            <a:r>
              <a:rPr lang="en-US" baseline="-20000"/>
              <a:t>0.43</a:t>
            </a:r>
            <a:r>
              <a:rPr lang="en-US"/>
              <a:t>)+0.11(ZrO</a:t>
            </a:r>
            <a:r>
              <a:rPr lang="en-US" baseline="-20000"/>
              <a:t>2</a:t>
            </a:r>
            <a:r>
              <a:rPr lang="en-US"/>
              <a:t>)]</a:t>
            </a:r>
            <a:r>
              <a:rPr lang="en-US" baseline="-20000"/>
              <a:t>0.65</a:t>
            </a:r>
            <a:r>
              <a:rPr lang="en-US"/>
              <a:t>Fe</a:t>
            </a:r>
            <a:r>
              <a:rPr lang="en-US" baseline="-20000"/>
              <a:t>0.35</a:t>
            </a:r>
          </a:p>
          <a:p>
            <a:endParaRPr lang="ru-RU" baseline="-20000"/>
          </a:p>
        </p:txBody>
      </p:sp>
      <p:sp>
        <p:nvSpPr>
          <p:cNvPr id="789517" name="Rectangle 13"/>
          <p:cNvSpPr>
            <a:spLocks noChangeArrowheads="1"/>
          </p:cNvSpPr>
          <p:nvPr/>
        </p:nvSpPr>
        <p:spPr bwMode="auto">
          <a:xfrm>
            <a:off x="342900" y="5637213"/>
            <a:ext cx="407670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15000"/>
              </a:spcBef>
              <a:spcAft>
                <a:spcPct val="15000"/>
              </a:spcAft>
            </a:pPr>
            <a:r>
              <a:rPr lang="de-DE"/>
              <a:t>Zr=59.9 at% Fe=19.9 at% O=20.2 at%</a:t>
            </a:r>
          </a:p>
          <a:p>
            <a:pPr>
              <a:spcBef>
                <a:spcPct val="15000"/>
              </a:spcBef>
              <a:spcAft>
                <a:spcPct val="15000"/>
              </a:spcAft>
            </a:pPr>
            <a:r>
              <a:rPr lang="de-DE"/>
              <a:t>(ZrO</a:t>
            </a:r>
            <a:r>
              <a:rPr lang="de-DE" baseline="-20000"/>
              <a:t>0.337</a:t>
            </a:r>
            <a:r>
              <a:rPr lang="de-DE"/>
              <a:t>)</a:t>
            </a:r>
            <a:r>
              <a:rPr lang="de-DE" baseline="-20000"/>
              <a:t>0.751</a:t>
            </a:r>
            <a:r>
              <a:rPr lang="de-DE"/>
              <a:t>Fe</a:t>
            </a:r>
            <a:r>
              <a:rPr lang="de-DE" baseline="-20000"/>
              <a:t>0.249</a:t>
            </a:r>
            <a:r>
              <a:rPr lang="de-DE"/>
              <a:t/>
            </a:r>
            <a:br>
              <a:rPr lang="de-DE"/>
            </a:br>
            <a:endParaRPr lang="de-DE"/>
          </a:p>
        </p:txBody>
      </p:sp>
      <p:sp>
        <p:nvSpPr>
          <p:cNvPr id="789518" name="Rectangle 14"/>
          <p:cNvSpPr>
            <a:spLocks noChangeArrowheads="1"/>
          </p:cNvSpPr>
          <p:nvPr/>
        </p:nvSpPr>
        <p:spPr bwMode="auto">
          <a:xfrm>
            <a:off x="7112000" y="5132388"/>
            <a:ext cx="1368425" cy="73025"/>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9519" name="Text Box 15"/>
          <p:cNvSpPr txBox="1">
            <a:spLocks noChangeArrowheads="1"/>
          </p:cNvSpPr>
          <p:nvPr/>
        </p:nvSpPr>
        <p:spPr bwMode="auto">
          <a:xfrm>
            <a:off x="7400925" y="4824413"/>
            <a:ext cx="865188"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tx1"/>
                </a:solidFill>
              </a:rPr>
              <a:t>5 mm</a:t>
            </a:r>
            <a:endParaRPr lang="ru-RU">
              <a:solidFill>
                <a:schemeClr val="tx1"/>
              </a:solidFill>
            </a:endParaRPr>
          </a:p>
        </p:txBody>
      </p:sp>
      <p:sp>
        <p:nvSpPr>
          <p:cNvPr id="789520" name="Rectangle 16"/>
          <p:cNvSpPr>
            <a:spLocks noChangeArrowheads="1"/>
          </p:cNvSpPr>
          <p:nvPr/>
        </p:nvSpPr>
        <p:spPr bwMode="auto">
          <a:xfrm>
            <a:off x="2359025" y="5165725"/>
            <a:ext cx="1512888" cy="73025"/>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9521" name="Text Box 17"/>
          <p:cNvSpPr txBox="1">
            <a:spLocks noChangeArrowheads="1"/>
          </p:cNvSpPr>
          <p:nvPr/>
        </p:nvSpPr>
        <p:spPr bwMode="auto">
          <a:xfrm>
            <a:off x="2792413" y="4830763"/>
            <a:ext cx="8651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5 mm</a:t>
            </a:r>
            <a:endParaRPr lang="ru-RU">
              <a:solidFill>
                <a:schemeClr val="bg1"/>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2" name="Rectangle 4"/>
          <p:cNvSpPr>
            <a:spLocks noChangeArrowheads="1"/>
          </p:cNvSpPr>
          <p:nvPr/>
        </p:nvSpPr>
        <p:spPr bwMode="auto">
          <a:xfrm>
            <a:off x="431800" y="650875"/>
            <a:ext cx="8912225"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sz="2000">
                <a:latin typeface="Tahoma" pitchFamily="34" charset="0"/>
              </a:rPr>
              <a:t>Thermogram of the first test with pressed sample: </a:t>
            </a:r>
            <a:r>
              <a:rPr lang="en-US" sz="2000">
                <a:latin typeface="Tahoma" pitchFamily="34" charset="0"/>
              </a:rPr>
              <a:t>Zr</a:t>
            </a:r>
            <a:r>
              <a:rPr lang="en-US" sz="2000" baseline="-20000">
                <a:latin typeface="Tahoma" pitchFamily="34" charset="0"/>
              </a:rPr>
              <a:t>0.464</a:t>
            </a:r>
            <a:r>
              <a:rPr lang="en-US" sz="2000">
                <a:latin typeface="Tahoma" pitchFamily="34" charset="0"/>
              </a:rPr>
              <a:t> Fe</a:t>
            </a:r>
            <a:r>
              <a:rPr lang="en-US" sz="2000" baseline="-20000">
                <a:latin typeface="Tahoma" pitchFamily="34" charset="0"/>
              </a:rPr>
              <a:t>0.253</a:t>
            </a:r>
            <a:r>
              <a:rPr lang="en-US" sz="2000">
                <a:latin typeface="Tahoma" pitchFamily="34" charset="0"/>
              </a:rPr>
              <a:t> O</a:t>
            </a:r>
            <a:r>
              <a:rPr lang="en-US" sz="2000" baseline="-20000">
                <a:latin typeface="Tahoma" pitchFamily="34" charset="0"/>
              </a:rPr>
              <a:t>0.283</a:t>
            </a:r>
            <a:endParaRPr lang="de-DE" sz="2000" baseline="-20000">
              <a:latin typeface="Tahoma" pitchFamily="34" charset="0"/>
            </a:endParaRPr>
          </a:p>
        </p:txBody>
      </p:sp>
      <p:pic>
        <p:nvPicPr>
          <p:cNvPr id="790534" name="Picture 6"/>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558800" y="985838"/>
            <a:ext cx="8280400" cy="63801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0537" name="Line 9"/>
          <p:cNvSpPr>
            <a:spLocks noChangeShapeType="1"/>
          </p:cNvSpPr>
          <p:nvPr/>
        </p:nvSpPr>
        <p:spPr bwMode="auto">
          <a:xfrm>
            <a:off x="2863850" y="4916488"/>
            <a:ext cx="1008063" cy="576262"/>
          </a:xfrm>
          <a:prstGeom prst="line">
            <a:avLst/>
          </a:prstGeom>
          <a:noFill/>
          <a:ln w="28575">
            <a:solidFill>
              <a:srgbClr val="FFCC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0538" name="Line 10"/>
          <p:cNvSpPr>
            <a:spLocks noChangeShapeType="1"/>
          </p:cNvSpPr>
          <p:nvPr/>
        </p:nvSpPr>
        <p:spPr bwMode="auto">
          <a:xfrm flipV="1">
            <a:off x="4781550" y="2397125"/>
            <a:ext cx="1033463" cy="463550"/>
          </a:xfrm>
          <a:prstGeom prst="line">
            <a:avLst/>
          </a:prstGeom>
          <a:noFill/>
          <a:ln w="28575">
            <a:solidFill>
              <a:srgbClr val="FFCC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0539" name="Line 11"/>
          <p:cNvSpPr>
            <a:spLocks noChangeShapeType="1"/>
          </p:cNvSpPr>
          <p:nvPr/>
        </p:nvSpPr>
        <p:spPr bwMode="auto">
          <a:xfrm flipH="1" flipV="1">
            <a:off x="3438525" y="2973388"/>
            <a:ext cx="433388" cy="431800"/>
          </a:xfrm>
          <a:prstGeom prst="line">
            <a:avLst/>
          </a:prstGeom>
          <a:noFill/>
          <a:ln w="28575">
            <a:solidFill>
              <a:srgbClr val="FFCC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DE"/>
          </a:p>
        </p:txBody>
      </p:sp>
      <p:sp>
        <p:nvSpPr>
          <p:cNvPr id="790540" name="Text Box 12"/>
          <p:cNvSpPr txBox="1">
            <a:spLocks noChangeArrowheads="1"/>
          </p:cNvSpPr>
          <p:nvPr/>
        </p:nvSpPr>
        <p:spPr bwMode="auto">
          <a:xfrm>
            <a:off x="3727450" y="5349875"/>
            <a:ext cx="1368425" cy="33655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a:t>
            </a:r>
            <a:r>
              <a:rPr lang="en-US" sz="1600" baseline="-20000"/>
              <a:t>melt</a:t>
            </a:r>
            <a:r>
              <a:rPr lang="en-US" sz="1600"/>
              <a:t> (Fe) ?</a:t>
            </a:r>
            <a:endParaRPr lang="ru-RU" sz="1600"/>
          </a:p>
        </p:txBody>
      </p:sp>
      <p:sp>
        <p:nvSpPr>
          <p:cNvPr id="790541" name="Text Box 13"/>
          <p:cNvSpPr txBox="1">
            <a:spLocks noChangeArrowheads="1"/>
          </p:cNvSpPr>
          <p:nvPr/>
        </p:nvSpPr>
        <p:spPr bwMode="auto">
          <a:xfrm>
            <a:off x="1998663" y="2541588"/>
            <a:ext cx="2376487" cy="33655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a:t>
            </a:r>
            <a:r>
              <a:rPr lang="en-US" sz="1600" baseline="-20000"/>
              <a:t>melt</a:t>
            </a:r>
            <a:r>
              <a:rPr lang="en-US" sz="1600"/>
              <a:t> (eutect. Zr+ZrO</a:t>
            </a:r>
            <a:r>
              <a:rPr lang="en-US" sz="1600" baseline="-20000"/>
              <a:t>2</a:t>
            </a:r>
            <a:r>
              <a:rPr lang="en-US" sz="1600"/>
              <a:t>) ?</a:t>
            </a:r>
            <a:endParaRPr lang="ru-RU" sz="1600"/>
          </a:p>
        </p:txBody>
      </p:sp>
      <p:sp>
        <p:nvSpPr>
          <p:cNvPr id="790542" name="Text Box 14"/>
          <p:cNvSpPr txBox="1">
            <a:spLocks noChangeArrowheads="1"/>
          </p:cNvSpPr>
          <p:nvPr/>
        </p:nvSpPr>
        <p:spPr bwMode="auto">
          <a:xfrm>
            <a:off x="4951413" y="2181225"/>
            <a:ext cx="1368425" cy="336550"/>
          </a:xfrm>
          <a:prstGeom prst="rect">
            <a:avLst/>
          </a:prstGeom>
          <a:solidFill>
            <a:srgbClr val="FFFFFF"/>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 ?</a:t>
            </a:r>
            <a:endParaRPr lang="ru-RU" sz="160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41" name="Text Box 5"/>
          <p:cNvSpPr txBox="1">
            <a:spLocks noChangeArrowheads="1"/>
          </p:cNvSpPr>
          <p:nvPr/>
        </p:nvSpPr>
        <p:spPr bwMode="auto">
          <a:xfrm>
            <a:off x="271463" y="1452563"/>
            <a:ext cx="93599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 New set-up for investigation of phase transitions in multicomponent corium systems is put into operation.</a:t>
            </a:r>
          </a:p>
          <a:p>
            <a:pPr>
              <a:spcBef>
                <a:spcPct val="50000"/>
              </a:spcBef>
            </a:pPr>
            <a:r>
              <a:rPr lang="en-US" sz="2000"/>
              <a:t>The apparatus is used for preliminary testing of sub-o</a:t>
            </a:r>
            <a:r>
              <a:rPr lang="en-GB" sz="2000"/>
              <a:t>x</a:t>
            </a:r>
            <a:r>
              <a:rPr lang="en-US" sz="2000"/>
              <a:t>idized Fe-Zr-O system with high metallic content both for previously melted and dense sample and sample made by pressing of the blended powder.</a:t>
            </a:r>
          </a:p>
          <a:p>
            <a:pPr>
              <a:spcBef>
                <a:spcPct val="50000"/>
              </a:spcBef>
            </a:pPr>
            <a:r>
              <a:rPr lang="en-US" sz="2000"/>
              <a:t>It turns out that the behavior of both types of samples is similar: they do not show any failure due to the possible low resistance to the thermal shock. However, new tests with less "metallic" samples are needed  in order to see if just pressing of the powder is sufficient to keep sample intact during laser heating.</a:t>
            </a:r>
          </a:p>
          <a:p>
            <a:pPr>
              <a:spcBef>
                <a:spcPct val="50000"/>
              </a:spcBef>
            </a:pPr>
            <a:r>
              <a:rPr lang="en-US" sz="2000"/>
              <a:t>It is realized that the probe laser for ODR has to be replaced with a new one, the latter will require some additional time and unexpected expenditures. </a:t>
            </a:r>
          </a:p>
          <a:p>
            <a:pPr>
              <a:spcBef>
                <a:spcPct val="50000"/>
              </a:spcBef>
            </a:pPr>
            <a:r>
              <a:rPr lang="en-US" sz="2000"/>
              <a:t>The set-up will be additionally equipped with multiwavelength pyrometer and high-speed video camera by the end of October 2008. </a:t>
            </a:r>
          </a:p>
          <a:p>
            <a:pPr>
              <a:spcBef>
                <a:spcPct val="50000"/>
              </a:spcBef>
            </a:pPr>
            <a:r>
              <a:rPr lang="en-US" sz="2000"/>
              <a:t> </a:t>
            </a:r>
            <a:endParaRPr lang="ru-RU" sz="2000"/>
          </a:p>
        </p:txBody>
      </p:sp>
      <p:sp>
        <p:nvSpPr>
          <p:cNvPr id="782343" name="Text Box 7"/>
          <p:cNvSpPr txBox="1">
            <a:spLocks noChangeArrowheads="1"/>
          </p:cNvSpPr>
          <p:nvPr/>
        </p:nvSpPr>
        <p:spPr bwMode="auto">
          <a:xfrm>
            <a:off x="2719388" y="571500"/>
            <a:ext cx="424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Conclusion</a:t>
            </a:r>
            <a:endParaRPr lang="ru-RU" sz="240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IVTAN presentation">
  <a:themeElements>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IVTAN presentation">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rgbClr val="000066"/>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rgbClr val="000066"/>
            </a:solidFill>
            <a:effectLst/>
            <a:latin typeface="Arial" charset="0"/>
          </a:defRPr>
        </a:defPPr>
      </a:lstStyle>
    </a:lnDef>
  </a:objectDefaults>
  <a:extraClrSchemeLst>
    <a:extraClrScheme>
      <a:clrScheme name="IVTAN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VTAN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VTAN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VTAN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VTAN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VTAN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867</Words>
  <Application>Microsoft Office PowerPoint</Application>
  <PresentationFormat>Benutzerdefiniert</PresentationFormat>
  <Paragraphs>84</Paragraphs>
  <Slides>13</Slides>
  <Notes>1</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13</vt:i4>
      </vt:variant>
    </vt:vector>
  </HeadingPairs>
  <TitlesOfParts>
    <vt:vector size="21" baseType="lpstr">
      <vt:lpstr>Tahoma</vt:lpstr>
      <vt:lpstr>CommonBullets</vt:lpstr>
      <vt:lpstr>Arial</vt:lpstr>
      <vt:lpstr>Arial Unicode MS</vt:lpstr>
      <vt:lpstr>굴림</vt:lpstr>
      <vt:lpstr>Symbol</vt:lpstr>
      <vt:lpstr>IVTAN presentation</vt:lpstr>
      <vt:lpstr>Corel PHOTO-PAINT 11.0 Image</vt:lpstr>
      <vt:lpstr>PowerPoint-Präsentation</vt:lpstr>
      <vt:lpstr>PowerPoint-Präsentation</vt:lpstr>
      <vt:lpstr>PowerPoint-Präsentation</vt:lpstr>
      <vt:lpstr>PowerPoint-Präsentation</vt:lpstr>
      <vt:lpstr>Schematic of the set-up</vt:lpstr>
      <vt:lpstr>New set-up</vt:lpstr>
      <vt:lpstr>Samples after heating</vt:lpstr>
      <vt:lpstr>PowerPoint-Präsentation</vt:lpstr>
      <vt:lpstr>PowerPoint-Präsentation</vt:lpstr>
      <vt:lpstr>END</vt:lpstr>
      <vt:lpstr>PowerPoint-Präsentation</vt:lpstr>
      <vt:lpstr>PowerPoint-Präsentation</vt:lpstr>
      <vt:lpstr>PowerPoint-Präsentation</vt:lpstr>
    </vt:vector>
  </TitlesOfParts>
  <Company>CCR Karlsruhe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Claudio Ronchi</dc:creator>
  <cp:lastModifiedBy>Peters, Ursula</cp:lastModifiedBy>
  <cp:revision>837</cp:revision>
  <cp:lastPrinted>2003-06-12T13:49:27Z</cp:lastPrinted>
  <dcterms:created xsi:type="dcterms:W3CDTF">2000-03-06T17:51:24Z</dcterms:created>
  <dcterms:modified xsi:type="dcterms:W3CDTF">2012-10-18T16:39:29Z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cription0">
    <vt:lpwstr>First results of flash laser heating experiments in a new facility</vt:lpwstr>
  </property>
</Properties>
</file>