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23"/>
  </p:notesMasterIdLst>
  <p:handoutMasterIdLst>
    <p:handoutMasterId r:id="rId24"/>
  </p:handoutMasterIdLst>
  <p:sldIdLst>
    <p:sldId id="611" r:id="rId2"/>
    <p:sldId id="620" r:id="rId3"/>
    <p:sldId id="649" r:id="rId4"/>
    <p:sldId id="653" r:id="rId5"/>
    <p:sldId id="626" r:id="rId6"/>
    <p:sldId id="622" r:id="rId7"/>
    <p:sldId id="641" r:id="rId8"/>
    <p:sldId id="646" r:id="rId9"/>
    <p:sldId id="651" r:id="rId10"/>
    <p:sldId id="652" r:id="rId11"/>
    <p:sldId id="650" r:id="rId12"/>
    <p:sldId id="642" r:id="rId13"/>
    <p:sldId id="640" r:id="rId14"/>
    <p:sldId id="639" r:id="rId15"/>
    <p:sldId id="647" r:id="rId16"/>
    <p:sldId id="648" r:id="rId17"/>
    <p:sldId id="655" r:id="rId18"/>
    <p:sldId id="656" r:id="rId19"/>
    <p:sldId id="654" r:id="rId20"/>
    <p:sldId id="617" r:id="rId21"/>
    <p:sldId id="618" r:id="rId22"/>
  </p:sldIdLst>
  <p:sldSz cx="9902825" cy="7242175"/>
  <p:notesSz cx="9874250" cy="6797675"/>
  <p:defaultTextStyle>
    <a:defPPr>
      <a:defRPr lang="de-DE"/>
    </a:defPPr>
    <a:lvl1pPr algn="ctr" rtl="0" eaLnBrk="0" fontAlgn="base" hangingPunct="0">
      <a:spcBef>
        <a:spcPct val="0"/>
      </a:spcBef>
      <a:spcAft>
        <a:spcPct val="0"/>
      </a:spcAft>
      <a:defRPr kern="1200">
        <a:solidFill>
          <a:srgbClr val="000066"/>
        </a:solidFill>
        <a:latin typeface="Arial" pitchFamily="34" charset="0"/>
        <a:ea typeface="+mn-ea"/>
        <a:cs typeface="+mn-cs"/>
      </a:defRPr>
    </a:lvl1pPr>
    <a:lvl2pPr marL="457200" algn="ctr" rtl="0" eaLnBrk="0" fontAlgn="base" hangingPunct="0">
      <a:spcBef>
        <a:spcPct val="0"/>
      </a:spcBef>
      <a:spcAft>
        <a:spcPct val="0"/>
      </a:spcAft>
      <a:defRPr kern="1200">
        <a:solidFill>
          <a:srgbClr val="000066"/>
        </a:solidFill>
        <a:latin typeface="Arial" pitchFamily="34" charset="0"/>
        <a:ea typeface="+mn-ea"/>
        <a:cs typeface="+mn-cs"/>
      </a:defRPr>
    </a:lvl2pPr>
    <a:lvl3pPr marL="914400" algn="ctr" rtl="0" eaLnBrk="0" fontAlgn="base" hangingPunct="0">
      <a:spcBef>
        <a:spcPct val="0"/>
      </a:spcBef>
      <a:spcAft>
        <a:spcPct val="0"/>
      </a:spcAft>
      <a:defRPr kern="1200">
        <a:solidFill>
          <a:srgbClr val="000066"/>
        </a:solidFill>
        <a:latin typeface="Arial" pitchFamily="34" charset="0"/>
        <a:ea typeface="+mn-ea"/>
        <a:cs typeface="+mn-cs"/>
      </a:defRPr>
    </a:lvl3pPr>
    <a:lvl4pPr marL="1371600" algn="ctr" rtl="0" eaLnBrk="0" fontAlgn="base" hangingPunct="0">
      <a:spcBef>
        <a:spcPct val="0"/>
      </a:spcBef>
      <a:spcAft>
        <a:spcPct val="0"/>
      </a:spcAft>
      <a:defRPr kern="1200">
        <a:solidFill>
          <a:srgbClr val="000066"/>
        </a:solidFill>
        <a:latin typeface="Arial" pitchFamily="34" charset="0"/>
        <a:ea typeface="+mn-ea"/>
        <a:cs typeface="+mn-cs"/>
      </a:defRPr>
    </a:lvl4pPr>
    <a:lvl5pPr marL="1828800" algn="ctr" rtl="0" eaLnBrk="0" fontAlgn="base" hangingPunct="0">
      <a:spcBef>
        <a:spcPct val="0"/>
      </a:spcBef>
      <a:spcAft>
        <a:spcPct val="0"/>
      </a:spcAft>
      <a:defRPr kern="1200">
        <a:solidFill>
          <a:srgbClr val="000066"/>
        </a:solidFill>
        <a:latin typeface="Arial" pitchFamily="34" charset="0"/>
        <a:ea typeface="+mn-ea"/>
        <a:cs typeface="+mn-cs"/>
      </a:defRPr>
    </a:lvl5pPr>
    <a:lvl6pPr marL="2286000" algn="l" defTabSz="914400" rtl="0" eaLnBrk="1" latinLnBrk="0" hangingPunct="1">
      <a:defRPr kern="1200">
        <a:solidFill>
          <a:srgbClr val="000066"/>
        </a:solidFill>
        <a:latin typeface="Arial" pitchFamily="34" charset="0"/>
        <a:ea typeface="+mn-ea"/>
        <a:cs typeface="+mn-cs"/>
      </a:defRPr>
    </a:lvl6pPr>
    <a:lvl7pPr marL="2743200" algn="l" defTabSz="914400" rtl="0" eaLnBrk="1" latinLnBrk="0" hangingPunct="1">
      <a:defRPr kern="1200">
        <a:solidFill>
          <a:srgbClr val="000066"/>
        </a:solidFill>
        <a:latin typeface="Arial" pitchFamily="34" charset="0"/>
        <a:ea typeface="+mn-ea"/>
        <a:cs typeface="+mn-cs"/>
      </a:defRPr>
    </a:lvl7pPr>
    <a:lvl8pPr marL="3200400" algn="l" defTabSz="914400" rtl="0" eaLnBrk="1" latinLnBrk="0" hangingPunct="1">
      <a:defRPr kern="1200">
        <a:solidFill>
          <a:srgbClr val="000066"/>
        </a:solidFill>
        <a:latin typeface="Arial" pitchFamily="34" charset="0"/>
        <a:ea typeface="+mn-ea"/>
        <a:cs typeface="+mn-cs"/>
      </a:defRPr>
    </a:lvl8pPr>
    <a:lvl9pPr marL="3657600" algn="l" defTabSz="914400" rtl="0" eaLnBrk="1" latinLnBrk="0" hangingPunct="1">
      <a:defRPr kern="1200">
        <a:solidFill>
          <a:srgbClr val="000066"/>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a:srgbClr val="FFFF00"/>
    <a:srgbClr val="FFCC00"/>
    <a:srgbClr val="FEDB5C"/>
    <a:srgbClr val="CCA500"/>
    <a:srgbClr val="FFFFFF"/>
    <a:srgbClr val="060000"/>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96" autoAdjust="0"/>
    <p:restoredTop sz="98981" autoAdjust="0"/>
  </p:normalViewPr>
  <p:slideViewPr>
    <p:cSldViewPr>
      <p:cViewPr>
        <p:scale>
          <a:sx n="90" d="100"/>
          <a:sy n="90" d="100"/>
        </p:scale>
        <p:origin x="-1013" y="-24"/>
      </p:cViewPr>
      <p:guideLst>
        <p:guide orient="horz" pos="2304"/>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21" d="100"/>
          <a:sy n="121" d="100"/>
        </p:scale>
        <p:origin x="-78" y="-114"/>
      </p:cViewPr>
      <p:guideLst>
        <p:guide orient="horz" pos="2140"/>
        <p:guide pos="311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230688"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63" tIns="46182" rIns="92363" bIns="46182" numCol="1" anchor="t" anchorCtr="0" compatLnSpc="1">
            <a:prstTxWarp prst="textNoShape">
              <a:avLst/>
            </a:prstTxWarp>
          </a:bodyPr>
          <a:lstStyle>
            <a:lvl1pPr algn="l" defTabSz="917575">
              <a:defRPr sz="1200">
                <a:solidFill>
                  <a:schemeClr val="tx1"/>
                </a:solidFill>
                <a:latin typeface="Tahoma" pitchFamily="34" charset="0"/>
              </a:defRPr>
            </a:lvl1pPr>
          </a:lstStyle>
          <a:p>
            <a:endParaRPr lang="de-DE"/>
          </a:p>
        </p:txBody>
      </p:sp>
      <p:sp>
        <p:nvSpPr>
          <p:cNvPr id="3075" name="Rectangle 3"/>
          <p:cNvSpPr>
            <a:spLocks noGrp="1" noChangeArrowheads="1"/>
          </p:cNvSpPr>
          <p:nvPr>
            <p:ph type="dt" sz="quarter" idx="1"/>
          </p:nvPr>
        </p:nvSpPr>
        <p:spPr bwMode="auto">
          <a:xfrm>
            <a:off x="5584825" y="0"/>
            <a:ext cx="434340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63" tIns="46182" rIns="92363" bIns="46182" numCol="1" anchor="t" anchorCtr="0" compatLnSpc="1">
            <a:prstTxWarp prst="textNoShape">
              <a:avLst/>
            </a:prstTxWarp>
          </a:bodyPr>
          <a:lstStyle>
            <a:lvl1pPr algn="r" defTabSz="917575">
              <a:defRPr sz="1200">
                <a:solidFill>
                  <a:schemeClr val="tx1"/>
                </a:solidFill>
                <a:latin typeface="Tahoma" pitchFamily="34" charset="0"/>
              </a:defRPr>
            </a:lvl1pPr>
          </a:lstStyle>
          <a:p>
            <a:endParaRPr lang="de-DE"/>
          </a:p>
        </p:txBody>
      </p:sp>
      <p:sp>
        <p:nvSpPr>
          <p:cNvPr id="3076" name="Rectangle 4"/>
          <p:cNvSpPr>
            <a:spLocks noGrp="1" noChangeArrowheads="1"/>
          </p:cNvSpPr>
          <p:nvPr>
            <p:ph type="ftr" sz="quarter" idx="2"/>
          </p:nvPr>
        </p:nvSpPr>
        <p:spPr bwMode="auto">
          <a:xfrm>
            <a:off x="0" y="6489700"/>
            <a:ext cx="4230688"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63" tIns="46182" rIns="92363" bIns="46182" numCol="1" anchor="b" anchorCtr="0" compatLnSpc="1">
            <a:prstTxWarp prst="textNoShape">
              <a:avLst/>
            </a:prstTxWarp>
          </a:bodyPr>
          <a:lstStyle>
            <a:lvl1pPr algn="l" defTabSz="917575">
              <a:defRPr sz="1200">
                <a:solidFill>
                  <a:schemeClr val="tx1"/>
                </a:solidFill>
                <a:latin typeface="Tahoma" pitchFamily="34" charset="0"/>
              </a:defRPr>
            </a:lvl1pPr>
          </a:lstStyle>
          <a:p>
            <a:r>
              <a:rPr lang="de-DE"/>
              <a:t>CORPHAD 7 SPb May 2007</a:t>
            </a:r>
          </a:p>
        </p:txBody>
      </p:sp>
      <p:sp>
        <p:nvSpPr>
          <p:cNvPr id="3077" name="Rectangle 5"/>
          <p:cNvSpPr>
            <a:spLocks noGrp="1" noChangeArrowheads="1"/>
          </p:cNvSpPr>
          <p:nvPr>
            <p:ph type="sldNum" sz="quarter" idx="3"/>
          </p:nvPr>
        </p:nvSpPr>
        <p:spPr bwMode="auto">
          <a:xfrm>
            <a:off x="5584825" y="6489700"/>
            <a:ext cx="43434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63" tIns="46182" rIns="92363" bIns="46182" numCol="1" anchor="b" anchorCtr="0" compatLnSpc="1">
            <a:prstTxWarp prst="textNoShape">
              <a:avLst/>
            </a:prstTxWarp>
          </a:bodyPr>
          <a:lstStyle>
            <a:lvl1pPr algn="r" defTabSz="917575">
              <a:defRPr sz="1200">
                <a:solidFill>
                  <a:schemeClr val="tx1"/>
                </a:solidFill>
                <a:latin typeface="Tahoma" pitchFamily="34" charset="0"/>
              </a:defRPr>
            </a:lvl1pPr>
          </a:lstStyle>
          <a:p>
            <a:fld id="{D01AAF91-D582-4FB7-AA29-4F239ED6CF39}" type="slidenum">
              <a:rPr lang="de-DE"/>
              <a:pPr/>
              <a:t>‹Nr.›</a:t>
            </a:fld>
            <a:endParaRPr lang="de-DE"/>
          </a:p>
        </p:txBody>
      </p:sp>
    </p:spTree>
    <p:extLst>
      <p:ext uri="{BB962C8B-B14F-4D97-AF65-F5344CB8AC3E}">
        <p14:creationId xmlns:p14="http://schemas.microsoft.com/office/powerpoint/2010/main" val="9812146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4230688"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63" tIns="46182" rIns="92363" bIns="46182" numCol="1" anchor="t" anchorCtr="0" compatLnSpc="1">
            <a:prstTxWarp prst="textNoShape">
              <a:avLst/>
            </a:prstTxWarp>
          </a:bodyPr>
          <a:lstStyle>
            <a:lvl1pPr algn="l" defTabSz="917575">
              <a:defRPr sz="1200">
                <a:solidFill>
                  <a:schemeClr val="tx1"/>
                </a:solidFill>
                <a:latin typeface="Tahoma" pitchFamily="34" charset="0"/>
              </a:defRPr>
            </a:lvl1pPr>
          </a:lstStyle>
          <a:p>
            <a:endParaRPr lang="de-DE"/>
          </a:p>
        </p:txBody>
      </p:sp>
      <p:sp>
        <p:nvSpPr>
          <p:cNvPr id="2051" name="Rectangle 3"/>
          <p:cNvSpPr>
            <a:spLocks noGrp="1" noChangeArrowheads="1"/>
          </p:cNvSpPr>
          <p:nvPr>
            <p:ph type="dt" idx="1"/>
          </p:nvPr>
        </p:nvSpPr>
        <p:spPr bwMode="auto">
          <a:xfrm>
            <a:off x="5584825" y="0"/>
            <a:ext cx="434340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63" tIns="46182" rIns="92363" bIns="46182" numCol="1" anchor="t" anchorCtr="0" compatLnSpc="1">
            <a:prstTxWarp prst="textNoShape">
              <a:avLst/>
            </a:prstTxWarp>
          </a:bodyPr>
          <a:lstStyle>
            <a:lvl1pPr algn="r" defTabSz="917575">
              <a:defRPr sz="1200">
                <a:solidFill>
                  <a:schemeClr val="tx1"/>
                </a:solidFill>
                <a:latin typeface="Tahoma" pitchFamily="34" charset="0"/>
              </a:defRPr>
            </a:lvl1pPr>
          </a:lstStyle>
          <a:p>
            <a:endParaRPr lang="de-DE"/>
          </a:p>
        </p:txBody>
      </p:sp>
      <p:sp>
        <p:nvSpPr>
          <p:cNvPr id="2052" name="Rectangle 4"/>
          <p:cNvSpPr>
            <a:spLocks noChangeArrowheads="1" noTextEdit="1"/>
          </p:cNvSpPr>
          <p:nvPr>
            <p:ph type="sldImg" idx="2"/>
          </p:nvPr>
        </p:nvSpPr>
        <p:spPr bwMode="auto">
          <a:xfrm>
            <a:off x="3224213" y="525463"/>
            <a:ext cx="3494087" cy="2555875"/>
          </a:xfrm>
          <a:prstGeom prst="rect">
            <a:avLst/>
          </a:prstGeom>
          <a:no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1336675" y="3209925"/>
            <a:ext cx="7254875"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63" tIns="46182" rIns="92363" bIns="46182" numCol="1" anchor="t" anchorCtr="0" compatLnSpc="1">
            <a:prstTxWarp prst="textNoShape">
              <a:avLst/>
            </a:prstTxWarp>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p>
        </p:txBody>
      </p:sp>
      <p:sp>
        <p:nvSpPr>
          <p:cNvPr id="2054" name="Rectangle 6"/>
          <p:cNvSpPr>
            <a:spLocks noGrp="1" noChangeArrowheads="1"/>
          </p:cNvSpPr>
          <p:nvPr>
            <p:ph type="ftr" sz="quarter" idx="4"/>
          </p:nvPr>
        </p:nvSpPr>
        <p:spPr bwMode="auto">
          <a:xfrm>
            <a:off x="0" y="6488113"/>
            <a:ext cx="4230688" cy="32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63" tIns="46182" rIns="92363" bIns="46182" numCol="1" anchor="b" anchorCtr="0" compatLnSpc="1">
            <a:prstTxWarp prst="textNoShape">
              <a:avLst/>
            </a:prstTxWarp>
          </a:bodyPr>
          <a:lstStyle>
            <a:lvl1pPr algn="l" defTabSz="917575">
              <a:defRPr sz="1200">
                <a:solidFill>
                  <a:schemeClr val="tx1"/>
                </a:solidFill>
                <a:latin typeface="Tahoma" pitchFamily="34" charset="0"/>
              </a:defRPr>
            </a:lvl1pPr>
          </a:lstStyle>
          <a:p>
            <a:r>
              <a:rPr lang="de-DE"/>
              <a:t>CORPHAD 7 SPb May 2007</a:t>
            </a:r>
          </a:p>
        </p:txBody>
      </p:sp>
      <p:sp>
        <p:nvSpPr>
          <p:cNvPr id="2055" name="Rectangle 7"/>
          <p:cNvSpPr>
            <a:spLocks noGrp="1" noChangeArrowheads="1"/>
          </p:cNvSpPr>
          <p:nvPr>
            <p:ph type="sldNum" sz="quarter" idx="5"/>
          </p:nvPr>
        </p:nvSpPr>
        <p:spPr bwMode="auto">
          <a:xfrm>
            <a:off x="5584825" y="6488113"/>
            <a:ext cx="4343400" cy="32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63" tIns="46182" rIns="92363" bIns="46182" numCol="1" anchor="b" anchorCtr="0" compatLnSpc="1">
            <a:prstTxWarp prst="textNoShape">
              <a:avLst/>
            </a:prstTxWarp>
          </a:bodyPr>
          <a:lstStyle>
            <a:lvl1pPr algn="r" defTabSz="917575">
              <a:defRPr sz="1200">
                <a:solidFill>
                  <a:schemeClr val="tx1"/>
                </a:solidFill>
                <a:latin typeface="Tahoma" pitchFamily="34" charset="0"/>
              </a:defRPr>
            </a:lvl1pPr>
          </a:lstStyle>
          <a:p>
            <a:fld id="{0BA4B115-9820-49AA-A1EE-5513606339BE}" type="slidenum">
              <a:rPr lang="de-DE"/>
              <a:pPr/>
              <a:t>‹Nr.›</a:t>
            </a:fld>
            <a:endParaRPr lang="de-DE"/>
          </a:p>
        </p:txBody>
      </p:sp>
    </p:spTree>
    <p:extLst>
      <p:ext uri="{BB962C8B-B14F-4D97-AF65-F5344CB8AC3E}">
        <p14:creationId xmlns:p14="http://schemas.microsoft.com/office/powerpoint/2010/main" val="163658659"/>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ahoma"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Tahoma"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Tahoma"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Tahoma"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Tahom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de-DE"/>
              <a:t>CORPHAD 7 SPb May 2007</a:t>
            </a:r>
          </a:p>
        </p:txBody>
      </p:sp>
      <p:sp>
        <p:nvSpPr>
          <p:cNvPr id="7" name="Rectangle 7"/>
          <p:cNvSpPr>
            <a:spLocks noGrp="1" noChangeArrowheads="1"/>
          </p:cNvSpPr>
          <p:nvPr>
            <p:ph type="sldNum" sz="quarter" idx="5"/>
          </p:nvPr>
        </p:nvSpPr>
        <p:spPr>
          <a:ln/>
        </p:spPr>
        <p:txBody>
          <a:bodyPr/>
          <a:lstStyle/>
          <a:p>
            <a:fld id="{82B10E7F-0465-43BB-BBB3-C876B424115D}" type="slidenum">
              <a:rPr lang="de-DE"/>
              <a:pPr/>
              <a:t>1</a:t>
            </a:fld>
            <a:endParaRPr lang="de-DE"/>
          </a:p>
        </p:txBody>
      </p:sp>
      <p:sp>
        <p:nvSpPr>
          <p:cNvPr id="763906" name="Rectangle 2"/>
          <p:cNvSpPr>
            <a:spLocks noChangeArrowheads="1" noTextEdit="1"/>
          </p:cNvSpPr>
          <p:nvPr>
            <p:ph type="sldImg"/>
          </p:nvPr>
        </p:nvSpPr>
        <p:spPr>
          <a:ln/>
        </p:spPr>
      </p:sp>
      <p:sp>
        <p:nvSpPr>
          <p:cNvPr id="763907" name="Rectangle 3"/>
          <p:cNvSpPr>
            <a:spLocks noGrp="1" noChangeArrowheads="1"/>
          </p:cNvSpPr>
          <p:nvPr>
            <p:ph type="body" idx="1"/>
          </p:nvPr>
        </p:nvSpPr>
        <p:spPr/>
        <p:txBody>
          <a:bodyPr/>
          <a:lstStyle/>
          <a:p>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42950" y="2249488"/>
            <a:ext cx="8416925" cy="1552575"/>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485900" y="4103688"/>
            <a:ext cx="6931025" cy="185102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274331353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95300" y="290513"/>
            <a:ext cx="8912225" cy="1206500"/>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95300" y="1689100"/>
            <a:ext cx="8912225" cy="4779963"/>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54680793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180263" y="290513"/>
            <a:ext cx="2227262" cy="6178550"/>
          </a:xfrm>
          <a:prstGeom prst="rect">
            <a:avLst/>
          </a:prstGeo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95300" y="290513"/>
            <a:ext cx="6532563" cy="6178550"/>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23731703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95300" y="290513"/>
            <a:ext cx="8912225" cy="12065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495300" y="1689100"/>
            <a:ext cx="8912225" cy="4779963"/>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58802908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654550"/>
            <a:ext cx="8416925" cy="1438275"/>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82638" y="3070225"/>
            <a:ext cx="8416925" cy="1584325"/>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308489955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95300" y="290513"/>
            <a:ext cx="8912225" cy="12065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95300" y="1689100"/>
            <a:ext cx="4379913" cy="4779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027613" y="1689100"/>
            <a:ext cx="4379912" cy="4779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78745403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90513"/>
            <a:ext cx="8912225" cy="1206500"/>
          </a:xfrm>
          <a:prstGeom prst="rect">
            <a:avLst/>
          </a:prstGeo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95300" y="1620838"/>
            <a:ext cx="4375150" cy="6762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95300" y="2297113"/>
            <a:ext cx="4375150" cy="41719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5030788" y="1620838"/>
            <a:ext cx="4376737" cy="6762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5030788" y="2297113"/>
            <a:ext cx="4376737" cy="41719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21447694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95300" y="290513"/>
            <a:ext cx="8912225" cy="1206500"/>
          </a:xfrm>
          <a:prstGeom prst="rect">
            <a:avLst/>
          </a:prstGeom>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34197398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60294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88925"/>
            <a:ext cx="3257550" cy="1227138"/>
          </a:xfrm>
          <a:prstGeom prst="rect">
            <a:avLst/>
          </a:prstGeo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871913" y="288925"/>
            <a:ext cx="5535612" cy="618013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95300" y="1516063"/>
            <a:ext cx="3257550" cy="4953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72133163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5068888"/>
            <a:ext cx="5940425" cy="598487"/>
          </a:xfrm>
          <a:prstGeom prst="rect">
            <a:avLst/>
          </a:prstGeo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941513" y="647700"/>
            <a:ext cx="5940425" cy="434498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941513" y="5667375"/>
            <a:ext cx="5940425" cy="850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263114503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2780" name="Rectangle 1036"/>
          <p:cNvSpPr>
            <a:spLocks noChangeArrowheads="1"/>
          </p:cNvSpPr>
          <p:nvPr userDrawn="1"/>
        </p:nvSpPr>
        <p:spPr bwMode="auto">
          <a:xfrm>
            <a:off x="9525" y="-7938"/>
            <a:ext cx="9902825" cy="474663"/>
          </a:xfrm>
          <a:prstGeom prst="rect">
            <a:avLst/>
          </a:prstGeom>
          <a:gradFill rotWithShape="1">
            <a:gsLst>
              <a:gs pos="0">
                <a:srgbClr val="FFFFFF">
                  <a:alpha val="57001"/>
                </a:srgbClr>
              </a:gs>
              <a:gs pos="100000">
                <a:srgbClr val="000080"/>
              </a:gs>
            </a:gsLst>
            <a:lin ang="0" scaled="1"/>
          </a:gra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32" name="Text Box 8"/>
          <p:cNvSpPr txBox="1">
            <a:spLocks noChangeArrowheads="1"/>
          </p:cNvSpPr>
          <p:nvPr/>
        </p:nvSpPr>
        <p:spPr bwMode="auto">
          <a:xfrm>
            <a:off x="7161213" y="6784975"/>
            <a:ext cx="25130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en-GB" sz="1600">
              <a:solidFill>
                <a:schemeClr val="tx1"/>
              </a:solidFill>
              <a:latin typeface="Tahoma" pitchFamily="34" charset="0"/>
            </a:endParaRPr>
          </a:p>
        </p:txBody>
      </p:sp>
      <p:sp>
        <p:nvSpPr>
          <p:cNvPr id="1301" name="Text Box 277"/>
          <p:cNvSpPr txBox="1">
            <a:spLocks noChangeArrowheads="1"/>
          </p:cNvSpPr>
          <p:nvPr/>
        </p:nvSpPr>
        <p:spPr bwMode="auto">
          <a:xfrm>
            <a:off x="685800" y="6096000"/>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2000" b="1">
              <a:latin typeface="Tahoma" pitchFamily="34" charset="0"/>
            </a:endParaRPr>
          </a:p>
        </p:txBody>
      </p:sp>
      <p:sp>
        <p:nvSpPr>
          <p:cNvPr id="672778" name="Text Box 1034"/>
          <p:cNvSpPr txBox="1">
            <a:spLocks noChangeArrowheads="1"/>
          </p:cNvSpPr>
          <p:nvPr userDrawn="1"/>
        </p:nvSpPr>
        <p:spPr bwMode="auto">
          <a:xfrm>
            <a:off x="1328738" y="-134938"/>
            <a:ext cx="8585200" cy="62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endParaRPr lang="ru-RU" sz="700" b="1">
              <a:solidFill>
                <a:srgbClr val="FFFFFF"/>
              </a:solidFill>
              <a:latin typeface="Tahoma" pitchFamily="34" charset="0"/>
            </a:endParaRPr>
          </a:p>
          <a:p>
            <a:pPr algn="r"/>
            <a:r>
              <a:rPr lang="ru-RU" sz="700" b="1">
                <a:solidFill>
                  <a:srgbClr val="FFFFFF"/>
                </a:solidFill>
                <a:latin typeface="Tahoma" pitchFamily="34" charset="0"/>
              </a:rPr>
              <a:t>ОБЪЕДИНЕННЫЙ ИНСТИТУТ ВЫСОКИХ ТЕМПЕРАТУР</a:t>
            </a:r>
          </a:p>
          <a:p>
            <a:pPr algn="r"/>
            <a:r>
              <a:rPr lang="ru-RU" sz="700" b="1">
                <a:solidFill>
                  <a:srgbClr val="FFFFFF"/>
                </a:solidFill>
                <a:latin typeface="Tahoma" pitchFamily="34" charset="0"/>
              </a:rPr>
              <a:t>РОССИЙСКАЯ АКАДЕМИЯ НАУК</a:t>
            </a:r>
            <a:endParaRPr lang="en-US" sz="700" b="1">
              <a:solidFill>
                <a:srgbClr val="FFFFFF"/>
              </a:solidFill>
              <a:latin typeface="Tahoma" pitchFamily="34" charset="0"/>
            </a:endParaRPr>
          </a:p>
          <a:p>
            <a:pPr algn="r"/>
            <a:r>
              <a:rPr lang="en-US" sz="700" b="1">
                <a:solidFill>
                  <a:srgbClr val="FFFFFF"/>
                </a:solidFill>
                <a:latin typeface="Tahoma" pitchFamily="34" charset="0"/>
              </a:rPr>
              <a:t>RUSSIAN ACADEMY OF SCIENCES</a:t>
            </a:r>
          </a:p>
          <a:p>
            <a:pPr algn="r"/>
            <a:r>
              <a:rPr lang="en-US" sz="700" b="1">
                <a:solidFill>
                  <a:srgbClr val="FFFFFF"/>
                </a:solidFill>
                <a:latin typeface="Tahoma" pitchFamily="34" charset="0"/>
              </a:rPr>
              <a:t>JOINT INSTITUTE FOR HIGH TEMPERATURES</a:t>
            </a:r>
            <a:endParaRPr lang="ru-RU" sz="700" b="1">
              <a:solidFill>
                <a:srgbClr val="FFFFFF"/>
              </a:solidFill>
              <a:latin typeface="Tahoma" pitchFamily="34" charset="0"/>
            </a:endParaRPr>
          </a:p>
        </p:txBody>
      </p:sp>
      <p:graphicFrame>
        <p:nvGraphicFramePr>
          <p:cNvPr id="672790" name="Object 1046"/>
          <p:cNvGraphicFramePr>
            <a:graphicFrameLocks noChangeAspect="1"/>
          </p:cNvGraphicFramePr>
          <p:nvPr userDrawn="1"/>
        </p:nvGraphicFramePr>
        <p:xfrm>
          <a:off x="0" y="0"/>
          <a:ext cx="1471613" cy="465138"/>
        </p:xfrm>
        <a:graphic>
          <a:graphicData uri="http://schemas.openxmlformats.org/presentationml/2006/ole">
            <mc:AlternateContent xmlns:mc="http://schemas.openxmlformats.org/markup-compatibility/2006">
              <mc:Choice xmlns:v="urn:schemas-microsoft-com:vml" Requires="v">
                <p:oleObj spid="_x0000_s672792" name="CorelPhotoPaint.Image.11" r:id="rId14" imgW="2730159" imgH="863188" progId="CorelPhotoPaint.Image.11">
                  <p:embed/>
                </p:oleObj>
              </mc:Choice>
              <mc:Fallback>
                <p:oleObj name="CorelPhotoPaint.Image.11" r:id="rId14" imgW="2730159" imgH="863188" progId="CorelPhotoPaint.Image.11">
                  <p:embed/>
                  <p:pic>
                    <p:nvPicPr>
                      <p:cNvPr id="0" name="Object 104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47161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72791" name="Text Box 1047"/>
          <p:cNvSpPr txBox="1">
            <a:spLocks noChangeArrowheads="1"/>
          </p:cNvSpPr>
          <p:nvPr userDrawn="1"/>
        </p:nvSpPr>
        <p:spPr bwMode="auto">
          <a:xfrm>
            <a:off x="-161925" y="7013575"/>
            <a:ext cx="2359025" cy="228600"/>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900"/>
              <a:t>PRECOS 3</a:t>
            </a:r>
            <a:r>
              <a:rPr lang="en-GB" sz="900" baseline="30000"/>
              <a:t>nd</a:t>
            </a:r>
            <a:r>
              <a:rPr lang="en-GB" sz="900"/>
              <a:t> meeting</a:t>
            </a:r>
            <a:r>
              <a:rPr lang="en-US" sz="900"/>
              <a:t>, SPb June 2010</a:t>
            </a:r>
            <a:endParaRPr lang="ru-RU" sz="90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nLst>
      <p:par>
        <p:cTn id="1" dur="indefinite" restart="never" nodeType="tmRoot"/>
      </p:par>
    </p:tnLst>
  </p:timing>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Tahoma" pitchFamily="34" charset="0"/>
        </a:defRPr>
      </a:lvl2pPr>
      <a:lvl3pPr algn="ctr" rtl="0" eaLnBrk="0" fontAlgn="base" hangingPunct="0">
        <a:spcBef>
          <a:spcPct val="0"/>
        </a:spcBef>
        <a:spcAft>
          <a:spcPct val="0"/>
        </a:spcAft>
        <a:defRPr sz="4000">
          <a:solidFill>
            <a:schemeClr val="tx1"/>
          </a:solidFill>
          <a:latin typeface="Tahoma" pitchFamily="34" charset="0"/>
        </a:defRPr>
      </a:lvl3pPr>
      <a:lvl4pPr algn="ctr" rtl="0" eaLnBrk="0" fontAlgn="base" hangingPunct="0">
        <a:spcBef>
          <a:spcPct val="0"/>
        </a:spcBef>
        <a:spcAft>
          <a:spcPct val="0"/>
        </a:spcAft>
        <a:defRPr sz="4000">
          <a:solidFill>
            <a:schemeClr val="tx1"/>
          </a:solidFill>
          <a:latin typeface="Tahoma" pitchFamily="34" charset="0"/>
        </a:defRPr>
      </a:lvl4pPr>
      <a:lvl5pPr algn="ctr" rtl="0" eaLnBrk="0" fontAlgn="base" hangingPunct="0">
        <a:spcBef>
          <a:spcPct val="0"/>
        </a:spcBef>
        <a:spcAft>
          <a:spcPct val="0"/>
        </a:spcAft>
        <a:defRPr sz="4000">
          <a:solidFill>
            <a:schemeClr val="tx1"/>
          </a:solidFill>
          <a:latin typeface="Tahoma" pitchFamily="34" charset="0"/>
        </a:defRPr>
      </a:lvl5pPr>
      <a:lvl6pPr marL="457200" algn="ctr" rtl="0" eaLnBrk="0" fontAlgn="base" hangingPunct="0">
        <a:spcBef>
          <a:spcPct val="0"/>
        </a:spcBef>
        <a:spcAft>
          <a:spcPct val="0"/>
        </a:spcAft>
        <a:defRPr sz="4000">
          <a:solidFill>
            <a:schemeClr val="tx1"/>
          </a:solidFill>
          <a:latin typeface="Tahoma" pitchFamily="34" charset="0"/>
        </a:defRPr>
      </a:lvl6pPr>
      <a:lvl7pPr marL="914400" algn="ctr" rtl="0" eaLnBrk="0" fontAlgn="base" hangingPunct="0">
        <a:spcBef>
          <a:spcPct val="0"/>
        </a:spcBef>
        <a:spcAft>
          <a:spcPct val="0"/>
        </a:spcAft>
        <a:defRPr sz="4000">
          <a:solidFill>
            <a:schemeClr val="tx1"/>
          </a:solidFill>
          <a:latin typeface="Tahoma" pitchFamily="34" charset="0"/>
        </a:defRPr>
      </a:lvl7pPr>
      <a:lvl8pPr marL="1371600" algn="ctr" rtl="0" eaLnBrk="0" fontAlgn="base" hangingPunct="0">
        <a:spcBef>
          <a:spcPct val="0"/>
        </a:spcBef>
        <a:spcAft>
          <a:spcPct val="0"/>
        </a:spcAft>
        <a:defRPr sz="4000">
          <a:solidFill>
            <a:schemeClr val="tx1"/>
          </a:solidFill>
          <a:latin typeface="Tahoma" pitchFamily="34" charset="0"/>
        </a:defRPr>
      </a:lvl8pPr>
      <a:lvl9pPr marL="1828800" algn="ctr" rtl="0" eaLnBrk="0" fontAlgn="base" hangingPunct="0">
        <a:spcBef>
          <a:spcPct val="0"/>
        </a:spcBef>
        <a:spcAft>
          <a:spcPct val="0"/>
        </a:spcAft>
        <a:defRPr sz="4000">
          <a:solidFill>
            <a:schemeClr val="tx1"/>
          </a:solidFill>
          <a:latin typeface="Tahoma" pitchFamily="34" charset="0"/>
        </a:defRPr>
      </a:lvl9pPr>
    </p:titleStyle>
    <p:bodyStyle>
      <a:lvl1pPr marL="342900" indent="-342900" algn="l" rtl="0" eaLnBrk="0" fontAlgn="base" hangingPunct="0">
        <a:spcBef>
          <a:spcPct val="20000"/>
        </a:spcBef>
        <a:spcAft>
          <a:spcPct val="0"/>
        </a:spcAft>
        <a:buFont typeface="CommonBullets" pitchFamily="34" charset="2"/>
        <a:buChar char="&gt;"/>
        <a:defRPr sz="3200">
          <a:solidFill>
            <a:schemeClr val="hlink"/>
          </a:solidFill>
          <a:latin typeface="+mn-lt"/>
          <a:ea typeface="+mn-ea"/>
          <a:cs typeface="+mn-cs"/>
        </a:defRPr>
      </a:lvl1pPr>
      <a:lvl2pPr marL="744538" indent="-287338" algn="l" rtl="0" eaLnBrk="0" fontAlgn="base" hangingPunct="0">
        <a:spcBef>
          <a:spcPct val="20000"/>
        </a:spcBef>
        <a:spcAft>
          <a:spcPct val="0"/>
        </a:spcAft>
        <a:buFont typeface="CommonBullets" pitchFamily="34" charset="2"/>
        <a:buChar char="1"/>
        <a:defRPr sz="2900">
          <a:solidFill>
            <a:schemeClr val="tx2"/>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Mike\Documents\ISTC\PRECOS\Report%20June%202010%20SPb\&#1054;&#1073;&#1088;&#1072;&#1073;&#1086;&#1090;&#1082;&#1072;%20N3_13052010\N3_3D-1,043-1,203.avi" TargetMode="External"/><Relationship Id="rId1" Type="http://schemas.openxmlformats.org/officeDocument/2006/relationships/vmlDrawing" Target="../drawings/vmlDrawing5.vml"/><Relationship Id="rId6" Type="http://schemas.openxmlformats.org/officeDocument/2006/relationships/image" Target="../media/image15.png"/><Relationship Id="rId5" Type="http://schemas.openxmlformats.org/officeDocument/2006/relationships/image" Target="../media/image14.wmf"/><Relationship Id="rId4"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16.wmf"/><Relationship Id="rId4"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image" Target="../media/image21.emf"/><Relationship Id="rId5" Type="http://schemas.openxmlformats.org/officeDocument/2006/relationships/oleObject" Target="../embeddings/oleObject9.bin"/><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2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6.jpeg"/><Relationship Id="rId5" Type="http://schemas.openxmlformats.org/officeDocument/2006/relationships/image" Target="../media/image4.png"/><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9.w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Mike\Documents\NEW%20LABORATORY\&#1062;&#1074;&#1077;&#1090;&#1085;&#1086;&#1077;%20&#1082;&#1080;&#1085;&#1086;%20&#1082;&#1072;&#1076;&#1088;&#1099;452-500(3&#1082;&#1089;)&#1089;&#1078;&#1072;&#1090;.avi" TargetMode="External"/><Relationship Id="rId1" Type="http://schemas.openxmlformats.org/officeDocument/2006/relationships/video" Target="file:///C:\Users\Mike\Documents\NEW%20LABORATORY\&#1082;&#1072;&#1076;&#1088;452-500(3&#1082;c)&#1089;&#1078;&#1072;&#1090;.avi"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1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61" name="Text Box 5"/>
          <p:cNvSpPr txBox="1">
            <a:spLocks noChangeArrowheads="1"/>
          </p:cNvSpPr>
          <p:nvPr/>
        </p:nvSpPr>
        <p:spPr bwMode="auto">
          <a:xfrm>
            <a:off x="342900" y="2036763"/>
            <a:ext cx="9361488" cy="358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2800" dirty="0"/>
          </a:p>
          <a:p>
            <a:pPr>
              <a:spcBef>
                <a:spcPct val="50000"/>
              </a:spcBef>
            </a:pPr>
            <a:r>
              <a:rPr lang="en-US" sz="2800" b="1" dirty="0"/>
              <a:t>Results obtained with laser pulse heating facility</a:t>
            </a:r>
            <a:r>
              <a:rPr lang="ru-RU" sz="2400" dirty="0"/>
              <a:t> </a:t>
            </a:r>
          </a:p>
          <a:p>
            <a:pPr>
              <a:spcBef>
                <a:spcPct val="50000"/>
              </a:spcBef>
            </a:pPr>
            <a:endParaRPr lang="en-US" sz="2400" dirty="0"/>
          </a:p>
          <a:p>
            <a:pPr>
              <a:spcBef>
                <a:spcPct val="50000"/>
              </a:spcBef>
            </a:pPr>
            <a:r>
              <a:rPr lang="en-US" sz="2200" b="1" i="1" dirty="0" err="1"/>
              <a:t>M.Brykin</a:t>
            </a:r>
            <a:r>
              <a:rPr lang="en-US" sz="2200" b="1" i="1" dirty="0"/>
              <a:t>, </a:t>
            </a:r>
            <a:r>
              <a:rPr lang="en-US" sz="2200" b="1" i="1" dirty="0" err="1"/>
              <a:t>E.Pakhomov</a:t>
            </a:r>
            <a:r>
              <a:rPr lang="en-US" sz="2200" b="1" i="1" dirty="0"/>
              <a:t>, </a:t>
            </a:r>
            <a:r>
              <a:rPr lang="en-US" sz="2200" b="1" i="1" u="sng" dirty="0" err="1"/>
              <a:t>M.Sheindlin</a:t>
            </a:r>
            <a:r>
              <a:rPr lang="en-US" sz="2200" b="1" i="1" dirty="0"/>
              <a:t>, </a:t>
            </a:r>
            <a:r>
              <a:rPr lang="en-US" sz="2200" b="1" i="1" dirty="0" err="1"/>
              <a:t>D.Knyasev</a:t>
            </a:r>
            <a:endParaRPr lang="en-US" sz="2400" b="1" i="1" dirty="0"/>
          </a:p>
          <a:p>
            <a:pPr>
              <a:spcBef>
                <a:spcPct val="50000"/>
              </a:spcBef>
            </a:pPr>
            <a:endParaRPr lang="en-US" sz="2400" b="1" i="1" dirty="0"/>
          </a:p>
          <a:p>
            <a:pPr>
              <a:spcBef>
                <a:spcPct val="50000"/>
              </a:spcBef>
            </a:pPr>
            <a:r>
              <a:rPr lang="en-US" i="1" dirty="0"/>
              <a:t>Joint Institute for High Temperatures, Moscow</a:t>
            </a:r>
            <a:endParaRPr lang="en-US" sz="2400" b="1" i="1" dirty="0"/>
          </a:p>
          <a:p>
            <a:pPr>
              <a:spcBef>
                <a:spcPct val="50000"/>
              </a:spcBef>
            </a:pPr>
            <a:r>
              <a:rPr lang="en-US" i="1" dirty="0"/>
              <a:t>sheindlin@yandex.ru</a:t>
            </a:r>
            <a:endParaRPr lang="ru-RU" i="1"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4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0963" y="1749425"/>
            <a:ext cx="7129462" cy="445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8419" name="Text Box 3"/>
          <p:cNvSpPr txBox="1">
            <a:spLocks noChangeArrowheads="1"/>
          </p:cNvSpPr>
          <p:nvPr/>
        </p:nvSpPr>
        <p:spPr bwMode="auto">
          <a:xfrm>
            <a:off x="414338" y="957263"/>
            <a:ext cx="9001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a:t>General Scheme of the Polychromatic Pyrometer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6372" name="Object 4"/>
          <p:cNvGraphicFramePr>
            <a:graphicFrameLocks noChangeAspect="1"/>
          </p:cNvGraphicFramePr>
          <p:nvPr/>
        </p:nvGraphicFramePr>
        <p:xfrm>
          <a:off x="-161925" y="2043113"/>
          <a:ext cx="6553200" cy="4600575"/>
        </p:xfrm>
        <a:graphic>
          <a:graphicData uri="http://schemas.openxmlformats.org/presentationml/2006/ole">
            <mc:AlternateContent xmlns:mc="http://schemas.openxmlformats.org/markup-compatibility/2006">
              <mc:Choice xmlns:v="urn:schemas-microsoft-com:vml" Requires="v">
                <p:oleObj spid="_x0000_s826376" name="Graph" r:id="rId4" imgW="4132800" imgH="2901600" progId="Origin50.Graph">
                  <p:embed/>
                </p:oleObj>
              </mc:Choice>
              <mc:Fallback>
                <p:oleObj name="Graph" r:id="rId4" imgW="4132800" imgH="2901600" progId="Origin50.Graph">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 y="2043113"/>
                        <a:ext cx="6553200" cy="460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26374" name="N3_3D-1,043-1,203.avi">
            <a:hlinkClick r:id="" action="ppaction://media"/>
          </p:cNvPr>
          <p:cNvPicPr>
            <a:picLocks noRot="1" noChangeAspect="1" noChangeArrowheads="1"/>
          </p:cNvPicPr>
          <p:nvPr>
            <a:videoFile r:link="rId2"/>
          </p:nvPr>
        </p:nvPicPr>
        <p:blipFill>
          <a:blip r:embed="rId6">
            <a:extLst>
              <a:ext uri="{28A0092B-C50C-407E-A947-70E740481C1C}">
                <a14:useLocalDpi xmlns:a14="http://schemas.microsoft.com/office/drawing/2010/main" val="0"/>
              </a:ext>
            </a:extLst>
          </a:blip>
          <a:srcRect/>
          <a:stretch>
            <a:fillRect/>
          </a:stretch>
        </p:blipFill>
        <p:spPr bwMode="auto">
          <a:xfrm>
            <a:off x="6103938" y="2614613"/>
            <a:ext cx="3698875" cy="3094037"/>
          </a:xfrm>
          <a:prstGeom prst="rect">
            <a:avLst/>
          </a:prstGeom>
          <a:noFill/>
          <a:extLst>
            <a:ext uri="{909E8E84-426E-40DD-AFC4-6F175D3DCCD1}">
              <a14:hiddenFill xmlns:a14="http://schemas.microsoft.com/office/drawing/2010/main">
                <a:solidFill>
                  <a:srgbClr val="FFFFFF"/>
                </a:solidFill>
              </a14:hiddenFill>
            </a:ext>
          </a:extLst>
        </p:spPr>
      </p:pic>
      <p:sp>
        <p:nvSpPr>
          <p:cNvPr id="826375" name="Text Box 7"/>
          <p:cNvSpPr txBox="1">
            <a:spLocks noChangeArrowheads="1"/>
          </p:cNvSpPr>
          <p:nvPr/>
        </p:nvSpPr>
        <p:spPr bwMode="auto">
          <a:xfrm>
            <a:off x="703263" y="812800"/>
            <a:ext cx="8424862"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ZrO</a:t>
            </a:r>
            <a:r>
              <a:rPr lang="en-US" sz="2400" baseline="-25000"/>
              <a:t>2 </a:t>
            </a:r>
            <a:r>
              <a:rPr lang="en-US" sz="2400"/>
              <a:t>Melting Test:</a:t>
            </a:r>
            <a:r>
              <a:rPr lang="en-US" sz="2000"/>
              <a:t> </a:t>
            </a:r>
          </a:p>
          <a:p>
            <a:pPr>
              <a:spcBef>
                <a:spcPct val="50000"/>
              </a:spcBef>
            </a:pPr>
            <a:r>
              <a:rPr lang="en-US" sz="2000"/>
              <a:t>True Temperature Measurements by</a:t>
            </a:r>
            <a:r>
              <a:rPr lang="en-US"/>
              <a:t> Polichromatic Pyrometer and Dynamics of 2D Temperature Distribution in the Vicinity of the Freezing Point</a:t>
            </a:r>
            <a:endParaRPr lang="ru-RU"/>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2637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826374"/>
                                        </p:tgtEl>
                                      </p:cBhvr>
                                    </p:cmd>
                                  </p:childTnLst>
                                </p:cTn>
                              </p:par>
                            </p:childTnLst>
                          </p:cTn>
                        </p:par>
                      </p:childTnLst>
                    </p:cTn>
                  </p:par>
                </p:childTnLst>
              </p:cTn>
              <p:nextCondLst>
                <p:cond evt="onClick" delay="0">
                  <p:tgtEl>
                    <p:spTgt spid="826374"/>
                  </p:tgtEl>
                </p:cond>
              </p:nextCondLst>
            </p:seq>
            <p:video>
              <p:cMediaNode>
                <p:cTn id="7" fill="hold" display="0">
                  <p:stCondLst>
                    <p:cond delay="indefinite"/>
                  </p:stCondLst>
                  <p:endCondLst>
                    <p:cond evt="onNext" delay="0">
                      <p:tgtEl>
                        <p:sldTgt/>
                      </p:tgtEl>
                    </p:cond>
                    <p:cond evt="onPrev" delay="0">
                      <p:tgtEl>
                        <p:sldTgt/>
                      </p:tgtEl>
                    </p:cond>
                  </p:endCondLst>
                </p:cTn>
                <p:tgtEl>
                  <p:spTgt spid="82637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818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 y="1173163"/>
            <a:ext cx="6842125" cy="477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18182" name="Object 6"/>
          <p:cNvGraphicFramePr>
            <a:graphicFrameLocks noChangeAspect="1"/>
          </p:cNvGraphicFramePr>
          <p:nvPr/>
        </p:nvGraphicFramePr>
        <p:xfrm>
          <a:off x="5599113" y="3973513"/>
          <a:ext cx="4679950" cy="3268662"/>
        </p:xfrm>
        <a:graphic>
          <a:graphicData uri="http://schemas.openxmlformats.org/presentationml/2006/ole">
            <mc:AlternateContent xmlns:mc="http://schemas.openxmlformats.org/markup-compatibility/2006">
              <mc:Choice xmlns:v="urn:schemas-microsoft-com:vml" Requires="v">
                <p:oleObj spid="_x0000_s818185" name="Graph" r:id="rId4" imgW="4174560" imgH="2916000" progId="Origin50.Graph">
                  <p:embed/>
                </p:oleObj>
              </mc:Choice>
              <mc:Fallback>
                <p:oleObj name="Graph" r:id="rId4" imgW="4174560" imgH="2916000" progId="Origin50.Graph">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9113" y="3973513"/>
                        <a:ext cx="4679950" cy="326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8184" name="Text Box 8"/>
          <p:cNvSpPr txBox="1">
            <a:spLocks noChangeArrowheads="1"/>
          </p:cNvSpPr>
          <p:nvPr/>
        </p:nvSpPr>
        <p:spPr bwMode="auto">
          <a:xfrm>
            <a:off x="2719388" y="525463"/>
            <a:ext cx="43767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Laser-Pulse Melting of CaO</a:t>
            </a:r>
            <a:endParaRPr lang="ru-RU" sz="240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2" name="Text Box 4"/>
          <p:cNvSpPr txBox="1">
            <a:spLocks noChangeArrowheads="1"/>
          </p:cNvSpPr>
          <p:nvPr/>
        </p:nvSpPr>
        <p:spPr bwMode="auto">
          <a:xfrm>
            <a:off x="3613150" y="500063"/>
            <a:ext cx="261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t>ZrO</a:t>
            </a:r>
            <a:r>
              <a:rPr lang="en-US" sz="2400" baseline="-25000"/>
              <a:t>2</a:t>
            </a:r>
            <a:r>
              <a:rPr lang="en-US" sz="2400"/>
              <a:t>-FeO System</a:t>
            </a:r>
            <a:endParaRPr lang="ru-RU" sz="2400"/>
          </a:p>
        </p:txBody>
      </p:sp>
      <p:sp>
        <p:nvSpPr>
          <p:cNvPr id="816133" name="Text Box 5"/>
          <p:cNvSpPr txBox="1">
            <a:spLocks noChangeArrowheads="1"/>
          </p:cNvSpPr>
          <p:nvPr/>
        </p:nvSpPr>
        <p:spPr bwMode="auto">
          <a:xfrm>
            <a:off x="630238" y="1460500"/>
            <a:ext cx="8785225"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Main tasks:</a:t>
            </a:r>
          </a:p>
          <a:p>
            <a:pPr algn="l">
              <a:spcBef>
                <a:spcPct val="50000"/>
              </a:spcBef>
              <a:buFontTx/>
              <a:buChar char="•"/>
            </a:pPr>
            <a:r>
              <a:rPr lang="en-US"/>
              <a:t> Verification of the laser-heating technique on relatively well studied binary system</a:t>
            </a:r>
          </a:p>
          <a:p>
            <a:pPr algn="l">
              <a:spcBef>
                <a:spcPct val="50000"/>
              </a:spcBef>
              <a:buFontTx/>
              <a:buChar char="•"/>
            </a:pPr>
            <a:r>
              <a:rPr lang="en-US"/>
              <a:t> Testing of applicability of the mixed oxide samples prepared by blending followed just by pressing without any heat treatment</a:t>
            </a:r>
          </a:p>
          <a:p>
            <a:pPr algn="l">
              <a:spcBef>
                <a:spcPct val="50000"/>
              </a:spcBef>
              <a:buFontTx/>
              <a:buChar char="•"/>
            </a:pPr>
            <a:r>
              <a:rPr lang="en-US"/>
              <a:t> Definition of number of the laser-melting cycles for complete homogenization of initially inhomogeneous low density samples    </a:t>
            </a:r>
          </a:p>
          <a:p>
            <a:pPr>
              <a:spcBef>
                <a:spcPct val="50000"/>
              </a:spcBef>
            </a:pPr>
            <a:endParaRPr lang="ru-RU"/>
          </a:p>
        </p:txBody>
      </p:sp>
      <p:sp>
        <p:nvSpPr>
          <p:cNvPr id="816134" name="Text Box 6"/>
          <p:cNvSpPr txBox="1">
            <a:spLocks noChangeArrowheads="1"/>
          </p:cNvSpPr>
          <p:nvPr/>
        </p:nvSpPr>
        <p:spPr bwMode="auto">
          <a:xfrm>
            <a:off x="630238" y="4484688"/>
            <a:ext cx="8281987"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Prepared samples:</a:t>
            </a:r>
          </a:p>
          <a:p>
            <a:pPr algn="l">
              <a:spcBef>
                <a:spcPct val="50000"/>
              </a:spcBef>
            </a:pPr>
            <a:r>
              <a:rPr lang="en-US"/>
              <a:t>Three batches of cylindrical samples (dia 12x3 mm) are prepared by blending followed by pressing. The compositions are: 8.3; 30 and 53 mol % of FeO. The samples have, respectively, light gray to grey color; the density is about 70% to the theoretical density.</a:t>
            </a:r>
            <a:endParaRPr lang="ru-RU"/>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5114" name="Group 10"/>
          <p:cNvGrpSpPr>
            <a:grpSpLocks/>
          </p:cNvGrpSpPr>
          <p:nvPr/>
        </p:nvGrpSpPr>
        <p:grpSpPr bwMode="auto">
          <a:xfrm>
            <a:off x="919163" y="1173163"/>
            <a:ext cx="8064500" cy="5348287"/>
            <a:chOff x="579" y="861"/>
            <a:chExt cx="5080" cy="3369"/>
          </a:xfrm>
        </p:grpSpPr>
        <p:pic>
          <p:nvPicPr>
            <p:cNvPr id="8151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 y="861"/>
              <a:ext cx="5080" cy="3369"/>
            </a:xfrm>
            <a:prstGeom prst="rect">
              <a:avLst/>
            </a:prstGeom>
            <a:noFill/>
            <a:extLst>
              <a:ext uri="{909E8E84-426E-40DD-AFC4-6F175D3DCCD1}">
                <a14:hiddenFill xmlns:a14="http://schemas.microsoft.com/office/drawing/2010/main">
                  <a:solidFill>
                    <a:srgbClr val="FFFFFF"/>
                  </a:solidFill>
                </a14:hiddenFill>
              </a:ext>
            </a:extLst>
          </p:spPr>
        </p:pic>
        <p:sp>
          <p:nvSpPr>
            <p:cNvPr id="815109" name="Oval 5"/>
            <p:cNvSpPr>
              <a:spLocks noChangeArrowheads="1"/>
            </p:cNvSpPr>
            <p:nvPr/>
          </p:nvSpPr>
          <p:spPr bwMode="auto">
            <a:xfrm>
              <a:off x="3256" y="2025"/>
              <a:ext cx="181" cy="181"/>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5110" name="Oval 6"/>
            <p:cNvSpPr>
              <a:spLocks noChangeArrowheads="1"/>
            </p:cNvSpPr>
            <p:nvPr/>
          </p:nvSpPr>
          <p:spPr bwMode="auto">
            <a:xfrm>
              <a:off x="2303" y="1465"/>
              <a:ext cx="181" cy="181"/>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5111" name="Oval 7"/>
            <p:cNvSpPr>
              <a:spLocks noChangeArrowheads="1"/>
            </p:cNvSpPr>
            <p:nvPr/>
          </p:nvSpPr>
          <p:spPr bwMode="auto">
            <a:xfrm>
              <a:off x="1441" y="1102"/>
              <a:ext cx="181" cy="181"/>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5112" name="Oval 8"/>
            <p:cNvSpPr>
              <a:spLocks noChangeArrowheads="1"/>
            </p:cNvSpPr>
            <p:nvPr/>
          </p:nvSpPr>
          <p:spPr bwMode="auto">
            <a:xfrm>
              <a:off x="3256" y="3053"/>
              <a:ext cx="181" cy="181"/>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5113" name="Oval 9"/>
            <p:cNvSpPr>
              <a:spLocks noChangeArrowheads="1"/>
            </p:cNvSpPr>
            <p:nvPr/>
          </p:nvSpPr>
          <p:spPr bwMode="auto">
            <a:xfrm>
              <a:off x="1441" y="1102"/>
              <a:ext cx="181" cy="181"/>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815115" name="Oval 11"/>
          <p:cNvSpPr>
            <a:spLocks noChangeArrowheads="1"/>
          </p:cNvSpPr>
          <p:nvPr/>
        </p:nvSpPr>
        <p:spPr bwMode="auto">
          <a:xfrm>
            <a:off x="990600" y="6573838"/>
            <a:ext cx="287338" cy="287337"/>
          </a:xfrm>
          <a:prstGeom prst="ellipse">
            <a:avLst/>
          </a:prstGeom>
          <a:noFill/>
          <a:ln w="2857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5117" name="Text Box 13"/>
          <p:cNvSpPr txBox="1">
            <a:spLocks noChangeArrowheads="1"/>
          </p:cNvSpPr>
          <p:nvPr/>
        </p:nvSpPr>
        <p:spPr bwMode="auto">
          <a:xfrm>
            <a:off x="1687513" y="65008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ru-RU"/>
          </a:p>
        </p:txBody>
      </p:sp>
      <p:sp>
        <p:nvSpPr>
          <p:cNvPr id="815119" name="Text Box 15"/>
          <p:cNvSpPr txBox="1">
            <a:spLocks noChangeArrowheads="1"/>
          </p:cNvSpPr>
          <p:nvPr/>
        </p:nvSpPr>
        <p:spPr bwMode="auto">
          <a:xfrm>
            <a:off x="1347788" y="6500813"/>
            <a:ext cx="316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 IVTAN (2010), laser-heating</a:t>
            </a:r>
            <a:endParaRPr lang="ru-RU"/>
          </a:p>
        </p:txBody>
      </p:sp>
      <p:sp>
        <p:nvSpPr>
          <p:cNvPr id="815121" name="Text Box 17"/>
          <p:cNvSpPr txBox="1">
            <a:spLocks noChangeArrowheads="1"/>
          </p:cNvSpPr>
          <p:nvPr/>
        </p:nvSpPr>
        <p:spPr bwMode="auto">
          <a:xfrm>
            <a:off x="1350963" y="6500813"/>
            <a:ext cx="316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 IVTAN (2010), laser-heating</a:t>
            </a:r>
            <a:endParaRPr lang="ru-RU"/>
          </a:p>
        </p:txBody>
      </p:sp>
      <p:sp>
        <p:nvSpPr>
          <p:cNvPr id="815122" name="Text Box 18"/>
          <p:cNvSpPr txBox="1">
            <a:spLocks noChangeArrowheads="1"/>
          </p:cNvSpPr>
          <p:nvPr/>
        </p:nvSpPr>
        <p:spPr bwMode="auto">
          <a:xfrm>
            <a:off x="1782763" y="741363"/>
            <a:ext cx="61928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ru-RU"/>
          </a:p>
        </p:txBody>
      </p:sp>
      <p:sp>
        <p:nvSpPr>
          <p:cNvPr id="815123" name="Text Box 19"/>
          <p:cNvSpPr txBox="1">
            <a:spLocks noChangeArrowheads="1"/>
          </p:cNvSpPr>
          <p:nvPr/>
        </p:nvSpPr>
        <p:spPr bwMode="auto">
          <a:xfrm>
            <a:off x="2225675" y="500063"/>
            <a:ext cx="5411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t>ZrO</a:t>
            </a:r>
            <a:r>
              <a:rPr lang="en-US" sz="2400" baseline="-25000"/>
              <a:t>2</a:t>
            </a:r>
            <a:r>
              <a:rPr lang="en-US" sz="2400"/>
              <a:t>-FeO System: Preliminary Results</a:t>
            </a:r>
            <a:endParaRPr lang="ru-RU" sz="240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3298" name="Object 2"/>
          <p:cNvGraphicFramePr>
            <a:graphicFrameLocks noChangeAspect="1"/>
          </p:cNvGraphicFramePr>
          <p:nvPr/>
        </p:nvGraphicFramePr>
        <p:xfrm>
          <a:off x="1206500" y="1317625"/>
          <a:ext cx="7469188" cy="3916363"/>
        </p:xfrm>
        <a:graphic>
          <a:graphicData uri="http://schemas.openxmlformats.org/presentationml/2006/ole">
            <mc:AlternateContent xmlns:mc="http://schemas.openxmlformats.org/markup-compatibility/2006">
              <mc:Choice xmlns:v="urn:schemas-microsoft-com:vml" Requires="v">
                <p:oleObj spid="_x0000_s823307" name="Документ" r:id="rId3" imgW="5898570" imgH="3083474" progId="Word.Document.8">
                  <p:embed/>
                </p:oleObj>
              </mc:Choice>
              <mc:Fallback>
                <p:oleObj name="Документ" r:id="rId3" imgW="5898570" imgH="3083474"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6500" y="1317625"/>
                        <a:ext cx="7469188" cy="3916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23300" name="Text Box 4"/>
          <p:cNvSpPr txBox="1">
            <a:spLocks noChangeArrowheads="1"/>
          </p:cNvSpPr>
          <p:nvPr/>
        </p:nvSpPr>
        <p:spPr bwMode="auto">
          <a:xfrm>
            <a:off x="487363" y="3621088"/>
            <a:ext cx="7837487"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969" tIns="48984" rIns="97969" bIns="48984">
            <a:spAutoFit/>
          </a:bodyPr>
          <a:lstStyle>
            <a:lvl1pPr algn="l" defTabSz="979488">
              <a:defRPr sz="2400">
                <a:solidFill>
                  <a:schemeClr val="tx1"/>
                </a:solidFill>
                <a:latin typeface="Tahoma" pitchFamily="34" charset="0"/>
              </a:defRPr>
            </a:lvl1pPr>
            <a:lvl2pPr marL="490538" algn="l" defTabSz="979488">
              <a:defRPr sz="2400">
                <a:solidFill>
                  <a:schemeClr val="tx1"/>
                </a:solidFill>
                <a:latin typeface="Tahoma" pitchFamily="34" charset="0"/>
              </a:defRPr>
            </a:lvl2pPr>
            <a:lvl3pPr marL="979488" algn="l" defTabSz="979488">
              <a:defRPr sz="2400">
                <a:solidFill>
                  <a:schemeClr val="tx1"/>
                </a:solidFill>
                <a:latin typeface="Tahoma" pitchFamily="34" charset="0"/>
              </a:defRPr>
            </a:lvl3pPr>
            <a:lvl4pPr marL="1470025" algn="l" defTabSz="979488">
              <a:defRPr sz="2400">
                <a:solidFill>
                  <a:schemeClr val="tx1"/>
                </a:solidFill>
                <a:latin typeface="Tahoma" pitchFamily="34" charset="0"/>
              </a:defRPr>
            </a:lvl4pPr>
            <a:lvl5pPr marL="1958975" algn="l" defTabSz="979488">
              <a:defRPr sz="2400">
                <a:solidFill>
                  <a:schemeClr val="tx1"/>
                </a:solidFill>
                <a:latin typeface="Tahoma" pitchFamily="34" charset="0"/>
              </a:defRPr>
            </a:lvl5pPr>
            <a:lvl6pPr marL="2416175" defTabSz="979488" eaLnBrk="0" fontAlgn="base" hangingPunct="0">
              <a:spcBef>
                <a:spcPct val="0"/>
              </a:spcBef>
              <a:spcAft>
                <a:spcPct val="0"/>
              </a:spcAft>
              <a:defRPr sz="2400">
                <a:solidFill>
                  <a:schemeClr val="tx1"/>
                </a:solidFill>
                <a:latin typeface="Tahoma" pitchFamily="34" charset="0"/>
              </a:defRPr>
            </a:lvl6pPr>
            <a:lvl7pPr marL="2873375" defTabSz="979488" eaLnBrk="0" fontAlgn="base" hangingPunct="0">
              <a:spcBef>
                <a:spcPct val="0"/>
              </a:spcBef>
              <a:spcAft>
                <a:spcPct val="0"/>
              </a:spcAft>
              <a:defRPr sz="2400">
                <a:solidFill>
                  <a:schemeClr val="tx1"/>
                </a:solidFill>
                <a:latin typeface="Tahoma" pitchFamily="34" charset="0"/>
              </a:defRPr>
            </a:lvl7pPr>
            <a:lvl8pPr marL="3330575" defTabSz="979488" eaLnBrk="0" fontAlgn="base" hangingPunct="0">
              <a:spcBef>
                <a:spcPct val="0"/>
              </a:spcBef>
              <a:spcAft>
                <a:spcPct val="0"/>
              </a:spcAft>
              <a:defRPr sz="2400">
                <a:solidFill>
                  <a:schemeClr val="tx1"/>
                </a:solidFill>
                <a:latin typeface="Tahoma" pitchFamily="34" charset="0"/>
              </a:defRPr>
            </a:lvl8pPr>
            <a:lvl9pPr marL="3787775" defTabSz="979488" eaLnBrk="0" fontAlgn="base" hangingPunct="0">
              <a:spcBef>
                <a:spcPct val="0"/>
              </a:spcBef>
              <a:spcAft>
                <a:spcPct val="0"/>
              </a:spcAft>
              <a:defRPr sz="2400">
                <a:solidFill>
                  <a:schemeClr val="tx1"/>
                </a:solidFill>
                <a:latin typeface="Tahoma" pitchFamily="34" charset="0"/>
              </a:defRPr>
            </a:lvl9pPr>
          </a:lstStyle>
          <a:p>
            <a:pPr eaLnBrk="1" hangingPunct="1"/>
            <a:r>
              <a:rPr lang="en-US" sz="1600" b="1" i="1">
                <a:solidFill>
                  <a:srgbClr val="000066"/>
                </a:solidFill>
                <a:latin typeface="Arial" pitchFamily="34" charset="0"/>
              </a:rPr>
              <a:t>Main assumption: </a:t>
            </a:r>
            <a:r>
              <a:rPr lang="en-US" sz="1600" i="1">
                <a:solidFill>
                  <a:srgbClr val="000066"/>
                </a:solidFill>
                <a:latin typeface="Arial" pitchFamily="34" charset="0"/>
              </a:rPr>
              <a:t>existence of the local thermodynamic equilibrium over all sample</a:t>
            </a:r>
            <a:r>
              <a:rPr lang="ru-RU" sz="1500">
                <a:solidFill>
                  <a:srgbClr val="000066"/>
                </a:solidFill>
                <a:latin typeface="Arial" pitchFamily="34" charset="0"/>
              </a:rPr>
              <a:t> </a:t>
            </a:r>
          </a:p>
          <a:p>
            <a:pPr eaLnBrk="1" hangingPunct="1"/>
            <a:endParaRPr lang="ru-RU" sz="1500">
              <a:solidFill>
                <a:srgbClr val="000066"/>
              </a:solidFill>
              <a:latin typeface="Arial" pitchFamily="34" charset="0"/>
            </a:endParaRPr>
          </a:p>
        </p:txBody>
      </p:sp>
      <p:sp>
        <p:nvSpPr>
          <p:cNvPr id="823301" name="Rectangle 5"/>
          <p:cNvSpPr>
            <a:spLocks noChangeArrowheads="1"/>
          </p:cNvSpPr>
          <p:nvPr/>
        </p:nvSpPr>
        <p:spPr bwMode="auto">
          <a:xfrm>
            <a:off x="414338" y="4125913"/>
            <a:ext cx="9001125" cy="2487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969" tIns="48984" rIns="97969" bIns="48984" anchor="ctr">
            <a:spAutoFit/>
          </a:bodyPr>
          <a:lstStyle/>
          <a:p>
            <a:pPr algn="l" defTabSz="979488" eaLnBrk="1" hangingPunct="1">
              <a:spcBef>
                <a:spcPct val="25000"/>
              </a:spcBef>
              <a:spcAft>
                <a:spcPct val="25000"/>
              </a:spcAft>
              <a:buFontTx/>
              <a:buChar char="•"/>
            </a:pPr>
            <a:r>
              <a:rPr lang="en-US" sz="1600">
                <a:cs typeface="Arial" pitchFamily="34" charset="0"/>
              </a:rPr>
              <a:t> Noncongruent phase transitions lead to redistribution of composition between phases in the vicinity of their moving boundaries. </a:t>
            </a:r>
          </a:p>
          <a:p>
            <a:pPr algn="l" defTabSz="979488" eaLnBrk="1" hangingPunct="1">
              <a:spcBef>
                <a:spcPct val="25000"/>
              </a:spcBef>
              <a:spcAft>
                <a:spcPct val="25000"/>
              </a:spcAft>
              <a:buFontTx/>
              <a:buChar char="•"/>
            </a:pPr>
            <a:r>
              <a:rPr lang="en-US" sz="1600"/>
              <a:t> Disturbance in initially homogeneous composition leads to diffusion assisted mass transfer</a:t>
            </a:r>
          </a:p>
          <a:p>
            <a:pPr algn="just" defTabSz="979488" eaLnBrk="1" hangingPunct="1">
              <a:spcBef>
                <a:spcPct val="25000"/>
              </a:spcBef>
              <a:spcAft>
                <a:spcPct val="25000"/>
              </a:spcAft>
              <a:buFontTx/>
              <a:buChar char="•"/>
            </a:pPr>
            <a:r>
              <a:rPr lang="en-US" sz="1600"/>
              <a:t> The basic equations are equations for heat transfer and for mass transfer. They define mass fraction C and temperature T</a:t>
            </a:r>
          </a:p>
          <a:p>
            <a:pPr algn="just" defTabSz="979488" eaLnBrk="1" hangingPunct="1">
              <a:spcBef>
                <a:spcPct val="25000"/>
              </a:spcBef>
              <a:spcAft>
                <a:spcPct val="25000"/>
              </a:spcAft>
              <a:buFontTx/>
              <a:buChar char="•"/>
            </a:pPr>
            <a:r>
              <a:rPr lang="en-US" sz="1600"/>
              <a:t> Numerical calculation is based on the </a:t>
            </a:r>
            <a:r>
              <a:rPr lang="ru-RU" sz="1600"/>
              <a:t> </a:t>
            </a:r>
            <a:r>
              <a:rPr lang="en-US" sz="1600"/>
              <a:t>through scheme</a:t>
            </a:r>
            <a:r>
              <a:rPr lang="ru-RU" sz="1600"/>
              <a:t> </a:t>
            </a:r>
            <a:r>
              <a:rPr lang="en-US" sz="1600"/>
              <a:t>without definition of the phase boundaries</a:t>
            </a:r>
            <a:endParaRPr lang="ru-RU" sz="1600"/>
          </a:p>
          <a:p>
            <a:pPr algn="l" defTabSz="979488" eaLnBrk="1" hangingPunct="1"/>
            <a:endParaRPr lang="ru-RU" sz="1600"/>
          </a:p>
        </p:txBody>
      </p:sp>
      <p:sp>
        <p:nvSpPr>
          <p:cNvPr id="823302" name="Line 6"/>
          <p:cNvSpPr>
            <a:spLocks noChangeShapeType="1"/>
          </p:cNvSpPr>
          <p:nvPr/>
        </p:nvSpPr>
        <p:spPr bwMode="auto">
          <a:xfrm flipV="1">
            <a:off x="3871913" y="2757488"/>
            <a:ext cx="360362" cy="673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23303" name="Line 7"/>
          <p:cNvSpPr>
            <a:spLocks noChangeShapeType="1"/>
          </p:cNvSpPr>
          <p:nvPr/>
        </p:nvSpPr>
        <p:spPr bwMode="auto">
          <a:xfrm flipV="1">
            <a:off x="5456238" y="2684463"/>
            <a:ext cx="215900"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23306" name="Rectangle 10"/>
          <p:cNvSpPr>
            <a:spLocks noChangeArrowheads="1"/>
          </p:cNvSpPr>
          <p:nvPr/>
        </p:nvSpPr>
        <p:spPr bwMode="auto">
          <a:xfrm>
            <a:off x="342900" y="676275"/>
            <a:ext cx="91455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t>Numerical simulation of noncongruent melting and solidification of two component materials taking into account the existence of two phase region.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Text Box 2"/>
          <p:cNvSpPr txBox="1">
            <a:spLocks noChangeArrowheads="1"/>
          </p:cNvSpPr>
          <p:nvPr/>
        </p:nvSpPr>
        <p:spPr bwMode="auto">
          <a:xfrm>
            <a:off x="3276600" y="452438"/>
            <a:ext cx="34750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969" tIns="48984" rIns="97969" bIns="48984">
            <a:spAutoFit/>
          </a:bodyPr>
          <a:lstStyle>
            <a:lvl1pPr algn="l" defTabSz="979488">
              <a:defRPr sz="2400">
                <a:solidFill>
                  <a:schemeClr val="tx1"/>
                </a:solidFill>
                <a:latin typeface="Tahoma" pitchFamily="34" charset="0"/>
              </a:defRPr>
            </a:lvl1pPr>
            <a:lvl2pPr marL="490538" algn="l" defTabSz="979488">
              <a:defRPr sz="2400">
                <a:solidFill>
                  <a:schemeClr val="tx1"/>
                </a:solidFill>
                <a:latin typeface="Tahoma" pitchFamily="34" charset="0"/>
              </a:defRPr>
            </a:lvl2pPr>
            <a:lvl3pPr marL="979488" algn="l" defTabSz="979488">
              <a:defRPr sz="2400">
                <a:solidFill>
                  <a:schemeClr val="tx1"/>
                </a:solidFill>
                <a:latin typeface="Tahoma" pitchFamily="34" charset="0"/>
              </a:defRPr>
            </a:lvl3pPr>
            <a:lvl4pPr marL="1470025" algn="l" defTabSz="979488">
              <a:defRPr sz="2400">
                <a:solidFill>
                  <a:schemeClr val="tx1"/>
                </a:solidFill>
                <a:latin typeface="Tahoma" pitchFamily="34" charset="0"/>
              </a:defRPr>
            </a:lvl4pPr>
            <a:lvl5pPr marL="1958975" algn="l" defTabSz="979488">
              <a:defRPr sz="2400">
                <a:solidFill>
                  <a:schemeClr val="tx1"/>
                </a:solidFill>
                <a:latin typeface="Tahoma" pitchFamily="34" charset="0"/>
              </a:defRPr>
            </a:lvl5pPr>
            <a:lvl6pPr marL="2416175" defTabSz="979488" eaLnBrk="0" fontAlgn="base" hangingPunct="0">
              <a:spcBef>
                <a:spcPct val="0"/>
              </a:spcBef>
              <a:spcAft>
                <a:spcPct val="0"/>
              </a:spcAft>
              <a:defRPr sz="2400">
                <a:solidFill>
                  <a:schemeClr val="tx1"/>
                </a:solidFill>
                <a:latin typeface="Tahoma" pitchFamily="34" charset="0"/>
              </a:defRPr>
            </a:lvl6pPr>
            <a:lvl7pPr marL="2873375" defTabSz="979488" eaLnBrk="0" fontAlgn="base" hangingPunct="0">
              <a:spcBef>
                <a:spcPct val="0"/>
              </a:spcBef>
              <a:spcAft>
                <a:spcPct val="0"/>
              </a:spcAft>
              <a:defRPr sz="2400">
                <a:solidFill>
                  <a:schemeClr val="tx1"/>
                </a:solidFill>
                <a:latin typeface="Tahoma" pitchFamily="34" charset="0"/>
              </a:defRPr>
            </a:lvl7pPr>
            <a:lvl8pPr marL="3330575" defTabSz="979488" eaLnBrk="0" fontAlgn="base" hangingPunct="0">
              <a:spcBef>
                <a:spcPct val="0"/>
              </a:spcBef>
              <a:spcAft>
                <a:spcPct val="0"/>
              </a:spcAft>
              <a:defRPr sz="2400">
                <a:solidFill>
                  <a:schemeClr val="tx1"/>
                </a:solidFill>
                <a:latin typeface="Tahoma" pitchFamily="34" charset="0"/>
              </a:defRPr>
            </a:lvl8pPr>
            <a:lvl9pPr marL="3787775" defTabSz="979488" eaLnBrk="0" fontAlgn="base" hangingPunct="0">
              <a:spcBef>
                <a:spcPct val="0"/>
              </a:spcBef>
              <a:spcAft>
                <a:spcPct val="0"/>
              </a:spcAft>
              <a:defRPr sz="2400">
                <a:solidFill>
                  <a:schemeClr val="tx1"/>
                </a:solidFill>
                <a:latin typeface="Tahoma" pitchFamily="34" charset="0"/>
              </a:defRPr>
            </a:lvl9pPr>
          </a:lstStyle>
          <a:p>
            <a:pPr algn="ctr" eaLnBrk="1" hangingPunct="1"/>
            <a:r>
              <a:rPr lang="en-US">
                <a:solidFill>
                  <a:srgbClr val="000066"/>
                </a:solidFill>
                <a:latin typeface="Arial" pitchFamily="34" charset="0"/>
              </a:rPr>
              <a:t>Numerical Results</a:t>
            </a:r>
            <a:endParaRPr lang="ru-RU">
              <a:solidFill>
                <a:srgbClr val="000066"/>
              </a:solidFill>
              <a:latin typeface="Arial" pitchFamily="34" charset="0"/>
            </a:endParaRPr>
          </a:p>
        </p:txBody>
      </p:sp>
      <p:sp>
        <p:nvSpPr>
          <p:cNvPr id="824323" name="Text Box 3"/>
          <p:cNvSpPr txBox="1">
            <a:spLocks noChangeArrowheads="1"/>
          </p:cNvSpPr>
          <p:nvPr/>
        </p:nvSpPr>
        <p:spPr bwMode="auto">
          <a:xfrm>
            <a:off x="4640263" y="901700"/>
            <a:ext cx="362108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969" tIns="48984" rIns="97969" bIns="48984">
            <a:spAutoFit/>
          </a:bodyPr>
          <a:lstStyle>
            <a:lvl1pPr algn="l" defTabSz="979488">
              <a:defRPr sz="2400">
                <a:solidFill>
                  <a:schemeClr val="tx1"/>
                </a:solidFill>
                <a:latin typeface="Tahoma" pitchFamily="34" charset="0"/>
              </a:defRPr>
            </a:lvl1pPr>
            <a:lvl2pPr marL="490538" algn="l" defTabSz="979488">
              <a:defRPr sz="2400">
                <a:solidFill>
                  <a:schemeClr val="tx1"/>
                </a:solidFill>
                <a:latin typeface="Tahoma" pitchFamily="34" charset="0"/>
              </a:defRPr>
            </a:lvl2pPr>
            <a:lvl3pPr marL="979488" algn="l" defTabSz="979488">
              <a:defRPr sz="2400">
                <a:solidFill>
                  <a:schemeClr val="tx1"/>
                </a:solidFill>
                <a:latin typeface="Tahoma" pitchFamily="34" charset="0"/>
              </a:defRPr>
            </a:lvl3pPr>
            <a:lvl4pPr marL="1470025" algn="l" defTabSz="979488">
              <a:defRPr sz="2400">
                <a:solidFill>
                  <a:schemeClr val="tx1"/>
                </a:solidFill>
                <a:latin typeface="Tahoma" pitchFamily="34" charset="0"/>
              </a:defRPr>
            </a:lvl4pPr>
            <a:lvl5pPr marL="1958975" algn="l" defTabSz="979488">
              <a:defRPr sz="2400">
                <a:solidFill>
                  <a:schemeClr val="tx1"/>
                </a:solidFill>
                <a:latin typeface="Tahoma" pitchFamily="34" charset="0"/>
              </a:defRPr>
            </a:lvl5pPr>
            <a:lvl6pPr marL="2416175" defTabSz="979488" eaLnBrk="0" fontAlgn="base" hangingPunct="0">
              <a:spcBef>
                <a:spcPct val="0"/>
              </a:spcBef>
              <a:spcAft>
                <a:spcPct val="0"/>
              </a:spcAft>
              <a:defRPr sz="2400">
                <a:solidFill>
                  <a:schemeClr val="tx1"/>
                </a:solidFill>
                <a:latin typeface="Tahoma" pitchFamily="34" charset="0"/>
              </a:defRPr>
            </a:lvl6pPr>
            <a:lvl7pPr marL="2873375" defTabSz="979488" eaLnBrk="0" fontAlgn="base" hangingPunct="0">
              <a:spcBef>
                <a:spcPct val="0"/>
              </a:spcBef>
              <a:spcAft>
                <a:spcPct val="0"/>
              </a:spcAft>
              <a:defRPr sz="2400">
                <a:solidFill>
                  <a:schemeClr val="tx1"/>
                </a:solidFill>
                <a:latin typeface="Tahoma" pitchFamily="34" charset="0"/>
              </a:defRPr>
            </a:lvl7pPr>
            <a:lvl8pPr marL="3330575" defTabSz="979488" eaLnBrk="0" fontAlgn="base" hangingPunct="0">
              <a:spcBef>
                <a:spcPct val="0"/>
              </a:spcBef>
              <a:spcAft>
                <a:spcPct val="0"/>
              </a:spcAft>
              <a:defRPr sz="2400">
                <a:solidFill>
                  <a:schemeClr val="tx1"/>
                </a:solidFill>
                <a:latin typeface="Tahoma" pitchFamily="34" charset="0"/>
              </a:defRPr>
            </a:lvl8pPr>
            <a:lvl9pPr marL="3787775" defTabSz="979488" eaLnBrk="0" fontAlgn="base" hangingPunct="0">
              <a:spcBef>
                <a:spcPct val="0"/>
              </a:spcBef>
              <a:spcAft>
                <a:spcPct val="0"/>
              </a:spcAft>
              <a:defRPr sz="2400">
                <a:solidFill>
                  <a:schemeClr val="tx1"/>
                </a:solidFill>
                <a:latin typeface="Tahoma" pitchFamily="34" charset="0"/>
              </a:defRPr>
            </a:lvl9pPr>
          </a:lstStyle>
          <a:p>
            <a:pPr eaLnBrk="1" hangingPunct="1"/>
            <a:r>
              <a:rPr lang="en-US" sz="1600">
                <a:solidFill>
                  <a:srgbClr val="000066"/>
                </a:solidFill>
                <a:latin typeface="Arial" pitchFamily="34" charset="0"/>
              </a:rPr>
              <a:t>L</a:t>
            </a:r>
            <a:r>
              <a:rPr lang="ru-RU" sz="1600">
                <a:solidFill>
                  <a:srgbClr val="000066"/>
                </a:solidFill>
                <a:latin typeface="Arial" pitchFamily="34" charset="0"/>
              </a:rPr>
              <a:t>aser pulse</a:t>
            </a:r>
            <a:r>
              <a:rPr lang="en-US" sz="1600">
                <a:solidFill>
                  <a:srgbClr val="000066"/>
                </a:solidFill>
                <a:latin typeface="Arial" pitchFamily="34" charset="0"/>
              </a:rPr>
              <a:t> and surface thermograms</a:t>
            </a:r>
            <a:endParaRPr lang="ru-RU" sz="1600">
              <a:solidFill>
                <a:srgbClr val="000066"/>
              </a:solidFill>
              <a:latin typeface="Arial" pitchFamily="34" charset="0"/>
            </a:endParaRPr>
          </a:p>
        </p:txBody>
      </p:sp>
      <p:graphicFrame>
        <p:nvGraphicFramePr>
          <p:cNvPr id="824324" name="Object 4"/>
          <p:cNvGraphicFramePr>
            <a:graphicFrameLocks noChangeAspect="1"/>
          </p:cNvGraphicFramePr>
          <p:nvPr>
            <p:ph sz="half" idx="1"/>
          </p:nvPr>
        </p:nvGraphicFramePr>
        <p:xfrm>
          <a:off x="3871913" y="1082675"/>
          <a:ext cx="5692775" cy="3043238"/>
        </p:xfrm>
        <a:graphic>
          <a:graphicData uri="http://schemas.openxmlformats.org/presentationml/2006/ole">
            <mc:AlternateContent xmlns:mc="http://schemas.openxmlformats.org/markup-compatibility/2006">
              <mc:Choice xmlns:v="urn:schemas-microsoft-com:vml" Requires="v">
                <p:oleObj spid="_x0000_s824329" name="Лист" r:id="rId3" imgW="9242951" imgH="5745371" progId="Excel.Sheet.8">
                  <p:embed/>
                </p:oleObj>
              </mc:Choice>
              <mc:Fallback>
                <p:oleObj name="Лист" r:id="rId3" imgW="9242951" imgH="5745371" progId="Excel.Shee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1913" y="1082675"/>
                        <a:ext cx="5692775" cy="304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24325" name="Rectangle 5"/>
          <p:cNvSpPr>
            <a:spLocks noChangeArrowheads="1"/>
          </p:cNvSpPr>
          <p:nvPr/>
        </p:nvSpPr>
        <p:spPr bwMode="auto">
          <a:xfrm>
            <a:off x="271463" y="1644650"/>
            <a:ext cx="3671887" cy="147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969" tIns="48984" rIns="97969" bIns="48984">
            <a:spAutoFit/>
          </a:bodyPr>
          <a:lstStyle/>
          <a:p>
            <a:pPr algn="l" defTabSz="979488" eaLnBrk="1" hangingPunct="1"/>
            <a:r>
              <a:rPr lang="en-US" i="1"/>
              <a:t>Peculiarities of the mass transfer model does not effect the theoretical thermogram (see comparison with x=constant model)</a:t>
            </a:r>
            <a:endParaRPr lang="ru-RU" i="1"/>
          </a:p>
        </p:txBody>
      </p:sp>
      <p:graphicFrame>
        <p:nvGraphicFramePr>
          <p:cNvPr id="824326" name="Object 6"/>
          <p:cNvGraphicFramePr>
            <a:graphicFrameLocks noChangeAspect="1"/>
          </p:cNvGraphicFramePr>
          <p:nvPr>
            <p:ph sz="half" idx="2"/>
          </p:nvPr>
        </p:nvGraphicFramePr>
        <p:xfrm>
          <a:off x="3871913" y="3911600"/>
          <a:ext cx="5697537" cy="3454400"/>
        </p:xfrm>
        <a:graphic>
          <a:graphicData uri="http://schemas.openxmlformats.org/presentationml/2006/ole">
            <mc:AlternateContent xmlns:mc="http://schemas.openxmlformats.org/markup-compatibility/2006">
              <mc:Choice xmlns:v="urn:schemas-microsoft-com:vml" Requires="v">
                <p:oleObj spid="_x0000_s824330" name="Лист" r:id="rId5" imgW="9242951" imgH="5745371" progId="Excel.Sheet.8">
                  <p:embed/>
                </p:oleObj>
              </mc:Choice>
              <mc:Fallback>
                <p:oleObj name="Лист" r:id="rId5" imgW="9242951" imgH="5745371" progId="Excel.Sheet.8">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1913" y="3911600"/>
                        <a:ext cx="5697537" cy="345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24327" name="Text Box 7"/>
          <p:cNvSpPr txBox="1">
            <a:spLocks noChangeArrowheads="1"/>
          </p:cNvSpPr>
          <p:nvPr/>
        </p:nvSpPr>
        <p:spPr bwMode="auto">
          <a:xfrm>
            <a:off x="4405313" y="4002088"/>
            <a:ext cx="44354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969" tIns="48984" rIns="97969" bIns="48984">
            <a:spAutoFit/>
          </a:bodyPr>
          <a:lstStyle>
            <a:lvl1pPr algn="l" defTabSz="979488">
              <a:defRPr sz="2400">
                <a:solidFill>
                  <a:schemeClr val="tx1"/>
                </a:solidFill>
                <a:latin typeface="Tahoma" pitchFamily="34" charset="0"/>
              </a:defRPr>
            </a:lvl1pPr>
            <a:lvl2pPr marL="490538" algn="l" defTabSz="979488">
              <a:defRPr sz="2400">
                <a:solidFill>
                  <a:schemeClr val="tx1"/>
                </a:solidFill>
                <a:latin typeface="Tahoma" pitchFamily="34" charset="0"/>
              </a:defRPr>
            </a:lvl2pPr>
            <a:lvl3pPr marL="979488" algn="l" defTabSz="979488">
              <a:defRPr sz="2400">
                <a:solidFill>
                  <a:schemeClr val="tx1"/>
                </a:solidFill>
                <a:latin typeface="Tahoma" pitchFamily="34" charset="0"/>
              </a:defRPr>
            </a:lvl3pPr>
            <a:lvl4pPr marL="1470025" algn="l" defTabSz="979488">
              <a:defRPr sz="2400">
                <a:solidFill>
                  <a:schemeClr val="tx1"/>
                </a:solidFill>
                <a:latin typeface="Tahoma" pitchFamily="34" charset="0"/>
              </a:defRPr>
            </a:lvl4pPr>
            <a:lvl5pPr marL="1958975" algn="l" defTabSz="979488">
              <a:defRPr sz="2400">
                <a:solidFill>
                  <a:schemeClr val="tx1"/>
                </a:solidFill>
                <a:latin typeface="Tahoma" pitchFamily="34" charset="0"/>
              </a:defRPr>
            </a:lvl5pPr>
            <a:lvl6pPr marL="2416175" defTabSz="979488" eaLnBrk="0" fontAlgn="base" hangingPunct="0">
              <a:spcBef>
                <a:spcPct val="0"/>
              </a:spcBef>
              <a:spcAft>
                <a:spcPct val="0"/>
              </a:spcAft>
              <a:defRPr sz="2400">
                <a:solidFill>
                  <a:schemeClr val="tx1"/>
                </a:solidFill>
                <a:latin typeface="Tahoma" pitchFamily="34" charset="0"/>
              </a:defRPr>
            </a:lvl6pPr>
            <a:lvl7pPr marL="2873375" defTabSz="979488" eaLnBrk="0" fontAlgn="base" hangingPunct="0">
              <a:spcBef>
                <a:spcPct val="0"/>
              </a:spcBef>
              <a:spcAft>
                <a:spcPct val="0"/>
              </a:spcAft>
              <a:defRPr sz="2400">
                <a:solidFill>
                  <a:schemeClr val="tx1"/>
                </a:solidFill>
                <a:latin typeface="Tahoma" pitchFamily="34" charset="0"/>
              </a:defRPr>
            </a:lvl7pPr>
            <a:lvl8pPr marL="3330575" defTabSz="979488" eaLnBrk="0" fontAlgn="base" hangingPunct="0">
              <a:spcBef>
                <a:spcPct val="0"/>
              </a:spcBef>
              <a:spcAft>
                <a:spcPct val="0"/>
              </a:spcAft>
              <a:defRPr sz="2400">
                <a:solidFill>
                  <a:schemeClr val="tx1"/>
                </a:solidFill>
                <a:latin typeface="Tahoma" pitchFamily="34" charset="0"/>
              </a:defRPr>
            </a:lvl8pPr>
            <a:lvl9pPr marL="3787775" defTabSz="979488" eaLnBrk="0" fontAlgn="base" hangingPunct="0">
              <a:spcBef>
                <a:spcPct val="0"/>
              </a:spcBef>
              <a:spcAft>
                <a:spcPct val="0"/>
              </a:spcAft>
              <a:defRPr sz="2400">
                <a:solidFill>
                  <a:schemeClr val="tx1"/>
                </a:solidFill>
                <a:latin typeface="Tahoma" pitchFamily="34" charset="0"/>
              </a:defRPr>
            </a:lvl9pPr>
          </a:lstStyle>
          <a:p>
            <a:pPr eaLnBrk="1" hangingPunct="1"/>
            <a:r>
              <a:rPr lang="en-US" sz="1600">
                <a:solidFill>
                  <a:srgbClr val="000066"/>
                </a:solidFill>
                <a:latin typeface="Arial" pitchFamily="34" charset="0"/>
              </a:rPr>
              <a:t>Surface stoichiometric parameter x versus time</a:t>
            </a:r>
            <a:endParaRPr lang="ru-RU" sz="1600">
              <a:solidFill>
                <a:srgbClr val="000066"/>
              </a:solidFill>
              <a:latin typeface="Arial" pitchFamily="34" charset="0"/>
            </a:endParaRPr>
          </a:p>
        </p:txBody>
      </p:sp>
      <p:sp>
        <p:nvSpPr>
          <p:cNvPr id="824328" name="Text Box 8"/>
          <p:cNvSpPr txBox="1">
            <a:spLocks noChangeArrowheads="1"/>
          </p:cNvSpPr>
          <p:nvPr/>
        </p:nvSpPr>
        <p:spPr bwMode="auto">
          <a:xfrm>
            <a:off x="414338" y="4740275"/>
            <a:ext cx="3600450" cy="176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969" tIns="48984" rIns="97969" bIns="48984">
            <a:spAutoFit/>
          </a:bodyPr>
          <a:lstStyle>
            <a:lvl1pPr algn="l" defTabSz="979488">
              <a:defRPr sz="2400">
                <a:solidFill>
                  <a:schemeClr val="tx1"/>
                </a:solidFill>
                <a:latin typeface="Tahoma" pitchFamily="34" charset="0"/>
              </a:defRPr>
            </a:lvl1pPr>
            <a:lvl2pPr marL="490538" algn="l" defTabSz="979488">
              <a:defRPr sz="2400">
                <a:solidFill>
                  <a:schemeClr val="tx1"/>
                </a:solidFill>
                <a:latin typeface="Tahoma" pitchFamily="34" charset="0"/>
              </a:defRPr>
            </a:lvl2pPr>
            <a:lvl3pPr marL="979488" algn="l" defTabSz="979488">
              <a:defRPr sz="2400">
                <a:solidFill>
                  <a:schemeClr val="tx1"/>
                </a:solidFill>
                <a:latin typeface="Tahoma" pitchFamily="34" charset="0"/>
              </a:defRPr>
            </a:lvl3pPr>
            <a:lvl4pPr marL="1470025" algn="l" defTabSz="979488">
              <a:defRPr sz="2400">
                <a:solidFill>
                  <a:schemeClr val="tx1"/>
                </a:solidFill>
                <a:latin typeface="Tahoma" pitchFamily="34" charset="0"/>
              </a:defRPr>
            </a:lvl4pPr>
            <a:lvl5pPr marL="1958975" algn="l" defTabSz="979488">
              <a:defRPr sz="2400">
                <a:solidFill>
                  <a:schemeClr val="tx1"/>
                </a:solidFill>
                <a:latin typeface="Tahoma" pitchFamily="34" charset="0"/>
              </a:defRPr>
            </a:lvl5pPr>
            <a:lvl6pPr marL="2416175" defTabSz="979488" eaLnBrk="0" fontAlgn="base" hangingPunct="0">
              <a:spcBef>
                <a:spcPct val="0"/>
              </a:spcBef>
              <a:spcAft>
                <a:spcPct val="0"/>
              </a:spcAft>
              <a:defRPr sz="2400">
                <a:solidFill>
                  <a:schemeClr val="tx1"/>
                </a:solidFill>
                <a:latin typeface="Tahoma" pitchFamily="34" charset="0"/>
              </a:defRPr>
            </a:lvl6pPr>
            <a:lvl7pPr marL="2873375" defTabSz="979488" eaLnBrk="0" fontAlgn="base" hangingPunct="0">
              <a:spcBef>
                <a:spcPct val="0"/>
              </a:spcBef>
              <a:spcAft>
                <a:spcPct val="0"/>
              </a:spcAft>
              <a:defRPr sz="2400">
                <a:solidFill>
                  <a:schemeClr val="tx1"/>
                </a:solidFill>
                <a:latin typeface="Tahoma" pitchFamily="34" charset="0"/>
              </a:defRPr>
            </a:lvl7pPr>
            <a:lvl8pPr marL="3330575" defTabSz="979488" eaLnBrk="0" fontAlgn="base" hangingPunct="0">
              <a:spcBef>
                <a:spcPct val="0"/>
              </a:spcBef>
              <a:spcAft>
                <a:spcPct val="0"/>
              </a:spcAft>
              <a:defRPr sz="2400">
                <a:solidFill>
                  <a:schemeClr val="tx1"/>
                </a:solidFill>
                <a:latin typeface="Tahoma" pitchFamily="34" charset="0"/>
              </a:defRPr>
            </a:lvl8pPr>
            <a:lvl9pPr marL="3787775" defTabSz="979488" eaLnBrk="0" fontAlgn="base" hangingPunct="0">
              <a:spcBef>
                <a:spcPct val="0"/>
              </a:spcBef>
              <a:spcAft>
                <a:spcPct val="0"/>
              </a:spcAft>
              <a:defRPr sz="2400">
                <a:solidFill>
                  <a:schemeClr val="tx1"/>
                </a:solidFill>
                <a:latin typeface="Tahoma" pitchFamily="34" charset="0"/>
              </a:defRPr>
            </a:lvl9pPr>
          </a:lstStyle>
          <a:p>
            <a:r>
              <a:rPr lang="en-US" sz="1800" i="1">
                <a:solidFill>
                  <a:srgbClr val="000066"/>
                </a:solidFill>
                <a:latin typeface="Arial" pitchFamily="34" charset="0"/>
              </a:rPr>
              <a:t>Variation of phase state at surface leads to fast disturbance of starting stoichiometry.  </a:t>
            </a:r>
          </a:p>
          <a:p>
            <a:r>
              <a:rPr lang="en-US" sz="1800" i="1">
                <a:solidFill>
                  <a:srgbClr val="000066"/>
                </a:solidFill>
                <a:latin typeface="Arial" pitchFamily="34" charset="0"/>
              </a:rPr>
              <a:t>However at melting and freezing deviations from starting stoichiometry are acceptable.</a:t>
            </a:r>
            <a:r>
              <a:rPr lang="en-US" sz="1800">
                <a:solidFill>
                  <a:srgbClr val="000066"/>
                </a:solidFill>
                <a:latin typeface="Arial" pitchFamily="34" charset="0"/>
              </a:rPr>
              <a:t> </a:t>
            </a:r>
            <a:r>
              <a:rPr lang="ru-RU" sz="1900" i="1">
                <a:solidFill>
                  <a:schemeClr val="accent2"/>
                </a:solidFill>
                <a:latin typeface="Arial" pitchFamily="34" charset="0"/>
              </a:rPr>
              <a:t> </a:t>
            </a:r>
            <a:r>
              <a:rPr lang="ru-RU" sz="1900">
                <a:latin typeface="Arial" pitchFamily="34" charset="0"/>
              </a:rPr>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4562" name="Group 2"/>
          <p:cNvGrpSpPr>
            <a:grpSpLocks/>
          </p:cNvGrpSpPr>
          <p:nvPr/>
        </p:nvGrpSpPr>
        <p:grpSpPr bwMode="auto">
          <a:xfrm>
            <a:off x="630238" y="1100138"/>
            <a:ext cx="8788400" cy="6019800"/>
            <a:chOff x="384" y="672"/>
            <a:chExt cx="5536" cy="3792"/>
          </a:xfrm>
        </p:grpSpPr>
        <p:grpSp>
          <p:nvGrpSpPr>
            <p:cNvPr id="834563" name="Group 3"/>
            <p:cNvGrpSpPr>
              <a:grpSpLocks/>
            </p:cNvGrpSpPr>
            <p:nvPr/>
          </p:nvGrpSpPr>
          <p:grpSpPr bwMode="auto">
            <a:xfrm>
              <a:off x="384" y="672"/>
              <a:ext cx="5536" cy="3792"/>
              <a:chOff x="384" y="672"/>
              <a:chExt cx="5536" cy="3792"/>
            </a:xfrm>
          </p:grpSpPr>
          <p:grpSp>
            <p:nvGrpSpPr>
              <p:cNvPr id="834564" name="Group 4"/>
              <p:cNvGrpSpPr>
                <a:grpSpLocks/>
              </p:cNvGrpSpPr>
              <p:nvPr/>
            </p:nvGrpSpPr>
            <p:grpSpPr bwMode="auto">
              <a:xfrm>
                <a:off x="384" y="672"/>
                <a:ext cx="5536" cy="3792"/>
                <a:chOff x="390" y="651"/>
                <a:chExt cx="5536" cy="3792"/>
              </a:xfrm>
            </p:grpSpPr>
            <p:grpSp>
              <p:nvGrpSpPr>
                <p:cNvPr id="834565" name="Group 5"/>
                <p:cNvGrpSpPr>
                  <a:grpSpLocks/>
                </p:cNvGrpSpPr>
                <p:nvPr/>
              </p:nvGrpSpPr>
              <p:grpSpPr bwMode="auto">
                <a:xfrm>
                  <a:off x="390" y="651"/>
                  <a:ext cx="5536" cy="3792"/>
                  <a:chOff x="390" y="651"/>
                  <a:chExt cx="5536" cy="3792"/>
                </a:xfrm>
              </p:grpSpPr>
              <p:pic>
                <p:nvPicPr>
                  <p:cNvPr id="834566" name="Picture 6" descr="Fi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 y="651"/>
                    <a:ext cx="5536" cy="3792"/>
                  </a:xfrm>
                  <a:prstGeom prst="rect">
                    <a:avLst/>
                  </a:prstGeom>
                  <a:solidFill>
                    <a:srgbClr val="FFFFFF"/>
                  </a:solidFill>
                </p:spPr>
              </p:pic>
              <p:sp>
                <p:nvSpPr>
                  <p:cNvPr id="834567" name="Rectangle 7"/>
                  <p:cNvSpPr>
                    <a:spLocks noChangeArrowheads="1"/>
                  </p:cNvSpPr>
                  <p:nvPr/>
                </p:nvSpPr>
                <p:spPr bwMode="auto">
                  <a:xfrm>
                    <a:off x="432" y="2064"/>
                    <a:ext cx="384" cy="1392"/>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834568" name="Rectangle 8"/>
                <p:cNvSpPr>
                  <a:spLocks noChangeArrowheads="1"/>
                </p:cNvSpPr>
                <p:nvPr/>
              </p:nvSpPr>
              <p:spPr bwMode="auto">
                <a:xfrm>
                  <a:off x="1152" y="3825"/>
                  <a:ext cx="3552" cy="543"/>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834569" name="Rectangle 9"/>
              <p:cNvSpPr>
                <a:spLocks noChangeArrowheads="1"/>
              </p:cNvSpPr>
              <p:nvPr/>
            </p:nvSpPr>
            <p:spPr bwMode="auto">
              <a:xfrm>
                <a:off x="2928" y="1680"/>
                <a:ext cx="432" cy="240"/>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834570" name="Rectangle 10"/>
            <p:cNvSpPr>
              <a:spLocks noChangeArrowheads="1"/>
            </p:cNvSpPr>
            <p:nvPr/>
          </p:nvSpPr>
          <p:spPr bwMode="auto">
            <a:xfrm>
              <a:off x="3960" y="3534"/>
              <a:ext cx="102" cy="291"/>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834571" name="Rectangle 11"/>
          <p:cNvSpPr>
            <a:spLocks noChangeArrowheads="1"/>
          </p:cNvSpPr>
          <p:nvPr/>
        </p:nvSpPr>
        <p:spPr bwMode="auto">
          <a:xfrm>
            <a:off x="6165850" y="4221163"/>
            <a:ext cx="846138" cy="23336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34572" name="Rectangle 12"/>
          <p:cNvSpPr>
            <a:spLocks noChangeArrowheads="1"/>
          </p:cNvSpPr>
          <p:nvPr/>
        </p:nvSpPr>
        <p:spPr bwMode="auto">
          <a:xfrm>
            <a:off x="812800" y="3352800"/>
            <a:ext cx="457200" cy="1981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34573" name="Text Box 13"/>
          <p:cNvSpPr txBox="1">
            <a:spLocks noChangeArrowheads="1"/>
          </p:cNvSpPr>
          <p:nvPr/>
        </p:nvSpPr>
        <p:spPr bwMode="auto">
          <a:xfrm>
            <a:off x="6237288" y="4006850"/>
            <a:ext cx="750887"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200" b="1">
                <a:solidFill>
                  <a:schemeClr val="tx1"/>
                </a:solidFill>
              </a:rPr>
              <a:t>UO</a:t>
            </a:r>
            <a:r>
              <a:rPr lang="en-GB" sz="1200" b="1" baseline="-25000">
                <a:solidFill>
                  <a:schemeClr val="tx1"/>
                </a:solidFill>
              </a:rPr>
              <a:t>2+x</a:t>
            </a:r>
          </a:p>
          <a:p>
            <a:pPr algn="l">
              <a:spcBef>
                <a:spcPct val="50000"/>
              </a:spcBef>
            </a:pPr>
            <a:r>
              <a:rPr lang="en-GB" sz="1200" b="1" baseline="-25000">
                <a:solidFill>
                  <a:schemeClr val="tx1"/>
                </a:solidFill>
              </a:rPr>
              <a:t>+</a:t>
            </a:r>
          </a:p>
          <a:p>
            <a:pPr algn="l">
              <a:spcBef>
                <a:spcPct val="50000"/>
              </a:spcBef>
            </a:pPr>
            <a:r>
              <a:rPr lang="en-GB" sz="1200" b="1">
                <a:solidFill>
                  <a:schemeClr val="tx1"/>
                </a:solidFill>
              </a:rPr>
              <a:t>U</a:t>
            </a:r>
            <a:r>
              <a:rPr lang="en-GB" sz="1200" b="1" baseline="-25000">
                <a:solidFill>
                  <a:schemeClr val="tx1"/>
                </a:solidFill>
              </a:rPr>
              <a:t>3</a:t>
            </a:r>
            <a:r>
              <a:rPr lang="en-GB" sz="1200" b="1">
                <a:solidFill>
                  <a:schemeClr val="tx1"/>
                </a:solidFill>
              </a:rPr>
              <a:t>O</a:t>
            </a:r>
            <a:r>
              <a:rPr lang="en-GB" sz="1200" b="1" baseline="-25000">
                <a:solidFill>
                  <a:schemeClr val="tx1"/>
                </a:solidFill>
              </a:rPr>
              <a:t>8-y</a:t>
            </a:r>
            <a:endParaRPr lang="en-GB" sz="1200" b="1">
              <a:solidFill>
                <a:schemeClr val="tx1"/>
              </a:solidFill>
            </a:endParaRPr>
          </a:p>
        </p:txBody>
      </p:sp>
      <p:sp>
        <p:nvSpPr>
          <p:cNvPr id="834574" name="Text Box 14"/>
          <p:cNvSpPr txBox="1">
            <a:spLocks noChangeArrowheads="1"/>
          </p:cNvSpPr>
          <p:nvPr/>
        </p:nvSpPr>
        <p:spPr bwMode="auto">
          <a:xfrm>
            <a:off x="6245225" y="5372100"/>
            <a:ext cx="533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200" b="1">
                <a:solidFill>
                  <a:schemeClr val="tx1"/>
                </a:solidFill>
              </a:rPr>
              <a:t>U</a:t>
            </a:r>
            <a:r>
              <a:rPr lang="en-GB" sz="1200" b="1" baseline="-25000">
                <a:solidFill>
                  <a:schemeClr val="tx1"/>
                </a:solidFill>
              </a:rPr>
              <a:t>3</a:t>
            </a:r>
            <a:r>
              <a:rPr lang="en-GB" sz="1200" b="1">
                <a:solidFill>
                  <a:schemeClr val="tx1"/>
                </a:solidFill>
              </a:rPr>
              <a:t>O</a:t>
            </a:r>
            <a:r>
              <a:rPr lang="en-GB" sz="1200" b="1" baseline="-25000">
                <a:solidFill>
                  <a:schemeClr val="tx1"/>
                </a:solidFill>
              </a:rPr>
              <a:t>7</a:t>
            </a:r>
            <a:endParaRPr lang="en-GB" sz="1200" b="1">
              <a:solidFill>
                <a:schemeClr val="tx1"/>
              </a:solidFill>
            </a:endParaRPr>
          </a:p>
        </p:txBody>
      </p:sp>
      <p:sp>
        <p:nvSpPr>
          <p:cNvPr id="834575" name="Text Box 15"/>
          <p:cNvSpPr txBox="1">
            <a:spLocks noChangeArrowheads="1"/>
          </p:cNvSpPr>
          <p:nvPr/>
        </p:nvSpPr>
        <p:spPr bwMode="auto">
          <a:xfrm>
            <a:off x="6416675" y="2633663"/>
            <a:ext cx="6096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200" b="1">
                <a:solidFill>
                  <a:schemeClr val="tx1"/>
                </a:solidFill>
              </a:rPr>
              <a:t>UO</a:t>
            </a:r>
            <a:r>
              <a:rPr lang="en-GB" sz="1200" b="1" baseline="-25000">
                <a:solidFill>
                  <a:schemeClr val="tx1"/>
                </a:solidFill>
              </a:rPr>
              <a:t>2+x</a:t>
            </a:r>
          </a:p>
          <a:p>
            <a:pPr algn="l">
              <a:spcBef>
                <a:spcPct val="50000"/>
              </a:spcBef>
            </a:pPr>
            <a:r>
              <a:rPr lang="en-GB" sz="1200" b="1" baseline="-25000">
                <a:solidFill>
                  <a:schemeClr val="tx1"/>
                </a:solidFill>
              </a:rPr>
              <a:t>+</a:t>
            </a:r>
          </a:p>
          <a:p>
            <a:pPr algn="l">
              <a:spcBef>
                <a:spcPct val="50000"/>
              </a:spcBef>
            </a:pPr>
            <a:r>
              <a:rPr lang="en-GB" sz="1200" b="1">
                <a:solidFill>
                  <a:schemeClr val="tx1"/>
                </a:solidFill>
              </a:rPr>
              <a:t>O</a:t>
            </a:r>
            <a:r>
              <a:rPr lang="en-GB" sz="1200" b="1" baseline="-25000">
                <a:solidFill>
                  <a:schemeClr val="tx1"/>
                </a:solidFill>
              </a:rPr>
              <a:t>2</a:t>
            </a:r>
            <a:endParaRPr lang="en-GB" sz="1200" b="1">
              <a:solidFill>
                <a:schemeClr val="tx1"/>
              </a:solidFill>
            </a:endParaRPr>
          </a:p>
        </p:txBody>
      </p:sp>
      <p:sp>
        <p:nvSpPr>
          <p:cNvPr id="834576" name="Text Box 16"/>
          <p:cNvSpPr txBox="1">
            <a:spLocks noChangeArrowheads="1"/>
          </p:cNvSpPr>
          <p:nvPr/>
        </p:nvSpPr>
        <p:spPr bwMode="auto">
          <a:xfrm>
            <a:off x="2863850" y="4862513"/>
            <a:ext cx="1676400"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r>
              <a:rPr lang="de-DE" sz="1400" b="1">
                <a:solidFill>
                  <a:schemeClr val="tx1"/>
                </a:solidFill>
              </a:rPr>
              <a:t>UO</a:t>
            </a:r>
            <a:r>
              <a:rPr lang="de-DE" sz="1400" b="1" baseline="-25000">
                <a:solidFill>
                  <a:schemeClr val="tx1"/>
                </a:solidFill>
              </a:rPr>
              <a:t>2+x</a:t>
            </a:r>
            <a:r>
              <a:rPr lang="de-DE" sz="1400" b="1">
                <a:solidFill>
                  <a:schemeClr val="tx1"/>
                </a:solidFill>
              </a:rPr>
              <a:t> + Solid U</a:t>
            </a:r>
          </a:p>
        </p:txBody>
      </p:sp>
      <p:sp>
        <p:nvSpPr>
          <p:cNvPr id="834577" name="Text Box 17"/>
          <p:cNvSpPr txBox="1">
            <a:spLocks noChangeArrowheads="1"/>
          </p:cNvSpPr>
          <p:nvPr/>
        </p:nvSpPr>
        <p:spPr bwMode="auto">
          <a:xfrm>
            <a:off x="2625725" y="3348038"/>
            <a:ext cx="1143000" cy="381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r>
              <a:rPr lang="de-DE" sz="1400" b="1">
                <a:solidFill>
                  <a:schemeClr val="tx1"/>
                </a:solidFill>
              </a:rPr>
              <a:t>UO</a:t>
            </a:r>
            <a:r>
              <a:rPr lang="de-DE" sz="1400" b="1" baseline="-25000">
                <a:solidFill>
                  <a:schemeClr val="tx1"/>
                </a:solidFill>
              </a:rPr>
              <a:t>2+x</a:t>
            </a:r>
            <a:r>
              <a:rPr lang="de-DE" sz="1400" b="1">
                <a:solidFill>
                  <a:schemeClr val="tx1"/>
                </a:solidFill>
              </a:rPr>
              <a:t> + L</a:t>
            </a:r>
            <a:r>
              <a:rPr lang="de-DE" sz="1400" b="1" baseline="-25000">
                <a:solidFill>
                  <a:schemeClr val="tx1"/>
                </a:solidFill>
              </a:rPr>
              <a:t>1</a:t>
            </a:r>
            <a:endParaRPr lang="de-DE" sz="1400" b="1">
              <a:solidFill>
                <a:schemeClr val="tx1"/>
              </a:solidFill>
            </a:endParaRPr>
          </a:p>
        </p:txBody>
      </p:sp>
      <p:sp>
        <p:nvSpPr>
          <p:cNvPr id="834578" name="Text Box 18"/>
          <p:cNvSpPr txBox="1">
            <a:spLocks noChangeArrowheads="1"/>
          </p:cNvSpPr>
          <p:nvPr/>
        </p:nvSpPr>
        <p:spPr bwMode="auto">
          <a:xfrm>
            <a:off x="5003800" y="3657600"/>
            <a:ext cx="914400" cy="533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r>
              <a:rPr lang="de-DE" sz="1400" b="1">
                <a:solidFill>
                  <a:schemeClr val="tx1"/>
                </a:solidFill>
              </a:rPr>
              <a:t>UO</a:t>
            </a:r>
            <a:r>
              <a:rPr lang="de-DE" sz="1400" b="1" baseline="-25000">
                <a:solidFill>
                  <a:schemeClr val="tx1"/>
                </a:solidFill>
              </a:rPr>
              <a:t>2 + x</a:t>
            </a:r>
            <a:endParaRPr lang="de-DE" sz="1400" b="1">
              <a:solidFill>
                <a:schemeClr val="tx1"/>
              </a:solidFill>
            </a:endParaRPr>
          </a:p>
        </p:txBody>
      </p:sp>
      <p:sp>
        <p:nvSpPr>
          <p:cNvPr id="834579" name="Text Box 19"/>
          <p:cNvSpPr txBox="1">
            <a:spLocks noChangeArrowheads="1"/>
          </p:cNvSpPr>
          <p:nvPr/>
        </p:nvSpPr>
        <p:spPr bwMode="auto">
          <a:xfrm>
            <a:off x="1554163" y="1169988"/>
            <a:ext cx="6096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400" b="1">
                <a:solidFill>
                  <a:schemeClr val="tx1"/>
                </a:solidFill>
              </a:rPr>
              <a:t>3500</a:t>
            </a:r>
          </a:p>
        </p:txBody>
      </p:sp>
      <p:sp>
        <p:nvSpPr>
          <p:cNvPr id="834580" name="Text Box 20"/>
          <p:cNvSpPr txBox="1">
            <a:spLocks noChangeArrowheads="1"/>
          </p:cNvSpPr>
          <p:nvPr/>
        </p:nvSpPr>
        <p:spPr bwMode="auto">
          <a:xfrm>
            <a:off x="6832600" y="6172200"/>
            <a:ext cx="76200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300" b="1">
                <a:solidFill>
                  <a:schemeClr val="tx1"/>
                </a:solidFill>
              </a:rPr>
              <a:t>2.50</a:t>
            </a:r>
          </a:p>
        </p:txBody>
      </p:sp>
      <p:sp>
        <p:nvSpPr>
          <p:cNvPr id="834581" name="Text Box 21"/>
          <p:cNvSpPr txBox="1">
            <a:spLocks noChangeArrowheads="1"/>
          </p:cNvSpPr>
          <p:nvPr/>
        </p:nvSpPr>
        <p:spPr bwMode="auto">
          <a:xfrm>
            <a:off x="1539875" y="1871663"/>
            <a:ext cx="588963" cy="3048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400" b="1">
                <a:solidFill>
                  <a:schemeClr val="tx1"/>
                </a:solidFill>
              </a:rPr>
              <a:t>3000</a:t>
            </a:r>
          </a:p>
        </p:txBody>
      </p:sp>
      <p:sp>
        <p:nvSpPr>
          <p:cNvPr id="834582" name="Text Box 22"/>
          <p:cNvSpPr txBox="1">
            <a:spLocks noChangeArrowheads="1"/>
          </p:cNvSpPr>
          <p:nvPr/>
        </p:nvSpPr>
        <p:spPr bwMode="auto">
          <a:xfrm>
            <a:off x="1525588" y="2617788"/>
            <a:ext cx="609600" cy="3048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400" b="1">
                <a:solidFill>
                  <a:schemeClr val="tx1"/>
                </a:solidFill>
              </a:rPr>
              <a:t>2500</a:t>
            </a:r>
          </a:p>
        </p:txBody>
      </p:sp>
      <p:sp>
        <p:nvSpPr>
          <p:cNvPr id="834583" name="Text Box 23"/>
          <p:cNvSpPr txBox="1">
            <a:spLocks noChangeArrowheads="1"/>
          </p:cNvSpPr>
          <p:nvPr/>
        </p:nvSpPr>
        <p:spPr bwMode="auto">
          <a:xfrm>
            <a:off x="1525588" y="3294063"/>
            <a:ext cx="609600" cy="3048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400" b="1">
                <a:solidFill>
                  <a:schemeClr val="tx1"/>
                </a:solidFill>
              </a:rPr>
              <a:t>2000</a:t>
            </a:r>
          </a:p>
        </p:txBody>
      </p:sp>
      <p:sp>
        <p:nvSpPr>
          <p:cNvPr id="834584" name="Text Box 24"/>
          <p:cNvSpPr txBox="1">
            <a:spLocks noChangeArrowheads="1"/>
          </p:cNvSpPr>
          <p:nvPr/>
        </p:nvSpPr>
        <p:spPr bwMode="auto">
          <a:xfrm>
            <a:off x="1516063" y="3998913"/>
            <a:ext cx="609600" cy="3048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400" b="1">
                <a:solidFill>
                  <a:schemeClr val="tx1"/>
                </a:solidFill>
              </a:rPr>
              <a:t>1500</a:t>
            </a:r>
          </a:p>
        </p:txBody>
      </p:sp>
      <p:sp>
        <p:nvSpPr>
          <p:cNvPr id="834585" name="Text Box 25"/>
          <p:cNvSpPr txBox="1">
            <a:spLocks noChangeArrowheads="1"/>
          </p:cNvSpPr>
          <p:nvPr/>
        </p:nvSpPr>
        <p:spPr bwMode="auto">
          <a:xfrm>
            <a:off x="1516063" y="4751388"/>
            <a:ext cx="609600" cy="3048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400" b="1">
                <a:solidFill>
                  <a:schemeClr val="tx1"/>
                </a:solidFill>
              </a:rPr>
              <a:t>1000</a:t>
            </a:r>
          </a:p>
        </p:txBody>
      </p:sp>
      <p:sp>
        <p:nvSpPr>
          <p:cNvPr id="834586" name="Text Box 26"/>
          <p:cNvSpPr txBox="1">
            <a:spLocks noChangeArrowheads="1"/>
          </p:cNvSpPr>
          <p:nvPr/>
        </p:nvSpPr>
        <p:spPr bwMode="auto">
          <a:xfrm>
            <a:off x="1563688" y="5475288"/>
            <a:ext cx="525462" cy="3048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400" b="1">
                <a:solidFill>
                  <a:schemeClr val="tx1"/>
                </a:solidFill>
              </a:rPr>
              <a:t>500</a:t>
            </a:r>
          </a:p>
        </p:txBody>
      </p:sp>
      <p:sp>
        <p:nvSpPr>
          <p:cNvPr id="834587" name="Text Box 27"/>
          <p:cNvSpPr txBox="1">
            <a:spLocks noChangeArrowheads="1"/>
          </p:cNvSpPr>
          <p:nvPr/>
        </p:nvSpPr>
        <p:spPr bwMode="auto">
          <a:xfrm rot="-5399053">
            <a:off x="196056" y="3131344"/>
            <a:ext cx="2058988" cy="520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r>
              <a:rPr lang="en-GB" sz="1600" b="1">
                <a:solidFill>
                  <a:schemeClr val="tx1"/>
                </a:solidFill>
              </a:rPr>
              <a:t>Temperature</a:t>
            </a:r>
            <a:r>
              <a:rPr lang="de-DE" sz="1600" b="1">
                <a:solidFill>
                  <a:schemeClr val="tx1"/>
                </a:solidFill>
              </a:rPr>
              <a:t>, K</a:t>
            </a:r>
          </a:p>
        </p:txBody>
      </p:sp>
      <p:sp>
        <p:nvSpPr>
          <p:cNvPr id="834588" name="Line 28"/>
          <p:cNvSpPr>
            <a:spLocks noChangeShapeType="1"/>
          </p:cNvSpPr>
          <p:nvPr/>
        </p:nvSpPr>
        <p:spPr bwMode="auto">
          <a:xfrm flipV="1">
            <a:off x="5026025" y="1833563"/>
            <a:ext cx="0" cy="4216400"/>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34589" name="Rectangle 29"/>
          <p:cNvSpPr>
            <a:spLocks noChangeArrowheads="1"/>
          </p:cNvSpPr>
          <p:nvPr/>
        </p:nvSpPr>
        <p:spPr bwMode="auto">
          <a:xfrm>
            <a:off x="1403350" y="511175"/>
            <a:ext cx="7235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2400">
                <a:effectLst>
                  <a:outerShdw blurRad="38100" dist="38100" dir="2700000" algn="tl">
                    <a:srgbClr val="C0C0C0"/>
                  </a:outerShdw>
                </a:effectLst>
              </a:rPr>
              <a:t>UO</a:t>
            </a:r>
            <a:r>
              <a:rPr lang="en-GB" sz="2400" baseline="-20000">
                <a:effectLst>
                  <a:outerShdw blurRad="38100" dist="38100" dir="2700000" algn="tl">
                    <a:srgbClr val="C0C0C0"/>
                  </a:outerShdw>
                </a:effectLst>
              </a:rPr>
              <a:t>2±x </a:t>
            </a:r>
            <a:r>
              <a:rPr lang="en-GB" sz="2400">
                <a:effectLst>
                  <a:outerShdw blurRad="38100" dist="38100" dir="2700000" algn="tl">
                    <a:srgbClr val="C0C0C0"/>
                  </a:outerShdw>
                </a:effectLst>
              </a:rPr>
              <a:t> Phase Diagram</a:t>
            </a:r>
            <a:endParaRPr lang="en-GB" sz="2400" baseline="-20000">
              <a:effectLst>
                <a:outerShdw blurRad="38100" dist="38100" dir="2700000" algn="tl">
                  <a:srgbClr val="C0C0C0"/>
                </a:outerShdw>
              </a:effectLst>
            </a:endParaRPr>
          </a:p>
        </p:txBody>
      </p:sp>
      <p:sp>
        <p:nvSpPr>
          <p:cNvPr id="834590" name="Text Box 30"/>
          <p:cNvSpPr txBox="1">
            <a:spLocks noChangeArrowheads="1"/>
          </p:cNvSpPr>
          <p:nvPr/>
        </p:nvSpPr>
        <p:spPr bwMode="auto">
          <a:xfrm>
            <a:off x="1879600" y="6172200"/>
            <a:ext cx="76200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300" b="1">
                <a:solidFill>
                  <a:schemeClr val="tx1"/>
                </a:solidFill>
              </a:rPr>
              <a:t>1.25</a:t>
            </a:r>
          </a:p>
        </p:txBody>
      </p:sp>
      <p:sp>
        <p:nvSpPr>
          <p:cNvPr id="834591" name="Line 31"/>
          <p:cNvSpPr>
            <a:spLocks noChangeShapeType="1"/>
          </p:cNvSpPr>
          <p:nvPr/>
        </p:nvSpPr>
        <p:spPr bwMode="auto">
          <a:xfrm>
            <a:off x="7037388" y="6019800"/>
            <a:ext cx="0" cy="152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34592" name="Line 32"/>
          <p:cNvSpPr>
            <a:spLocks noChangeShapeType="1"/>
          </p:cNvSpPr>
          <p:nvPr/>
        </p:nvSpPr>
        <p:spPr bwMode="auto">
          <a:xfrm>
            <a:off x="2155825" y="6038850"/>
            <a:ext cx="0" cy="152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34593" name="Line 33"/>
          <p:cNvSpPr>
            <a:spLocks noChangeShapeType="1"/>
          </p:cNvSpPr>
          <p:nvPr/>
        </p:nvSpPr>
        <p:spPr bwMode="auto">
          <a:xfrm>
            <a:off x="5018088" y="6019800"/>
            <a:ext cx="0" cy="152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34594" name="Text Box 34"/>
          <p:cNvSpPr txBox="1">
            <a:spLocks noChangeArrowheads="1"/>
          </p:cNvSpPr>
          <p:nvPr/>
        </p:nvSpPr>
        <p:spPr bwMode="auto">
          <a:xfrm>
            <a:off x="4775200" y="6172200"/>
            <a:ext cx="76200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300" b="1">
                <a:solidFill>
                  <a:schemeClr val="tx1"/>
                </a:solidFill>
              </a:rPr>
              <a:t>2.00</a:t>
            </a:r>
          </a:p>
        </p:txBody>
      </p:sp>
      <p:sp>
        <p:nvSpPr>
          <p:cNvPr id="834595" name="Line 35"/>
          <p:cNvSpPr>
            <a:spLocks noChangeShapeType="1"/>
          </p:cNvSpPr>
          <p:nvPr/>
        </p:nvSpPr>
        <p:spPr bwMode="auto">
          <a:xfrm>
            <a:off x="5018088" y="6024563"/>
            <a:ext cx="0" cy="152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34596" name="Line 36"/>
          <p:cNvSpPr>
            <a:spLocks noChangeShapeType="1"/>
          </p:cNvSpPr>
          <p:nvPr/>
        </p:nvSpPr>
        <p:spPr bwMode="auto">
          <a:xfrm>
            <a:off x="2998788" y="6081713"/>
            <a:ext cx="0" cy="9525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34597" name="Text Box 37"/>
          <p:cNvSpPr txBox="1">
            <a:spLocks noChangeArrowheads="1"/>
          </p:cNvSpPr>
          <p:nvPr/>
        </p:nvSpPr>
        <p:spPr bwMode="auto">
          <a:xfrm>
            <a:off x="2755900" y="6176963"/>
            <a:ext cx="762000"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300" b="1">
                <a:solidFill>
                  <a:schemeClr val="tx1"/>
                </a:solidFill>
              </a:rPr>
              <a:t>1.50</a:t>
            </a:r>
          </a:p>
        </p:txBody>
      </p:sp>
      <p:sp>
        <p:nvSpPr>
          <p:cNvPr id="834598" name="Line 38"/>
          <p:cNvSpPr>
            <a:spLocks noChangeShapeType="1"/>
          </p:cNvSpPr>
          <p:nvPr/>
        </p:nvSpPr>
        <p:spPr bwMode="auto">
          <a:xfrm>
            <a:off x="6323013" y="5695950"/>
            <a:ext cx="0" cy="40005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34599" name="Text Box 39"/>
          <p:cNvSpPr txBox="1">
            <a:spLocks noChangeArrowheads="1"/>
          </p:cNvSpPr>
          <p:nvPr/>
        </p:nvSpPr>
        <p:spPr bwMode="auto">
          <a:xfrm>
            <a:off x="5832475" y="6176963"/>
            <a:ext cx="762000"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300" b="1">
                <a:solidFill>
                  <a:schemeClr val="tx1"/>
                </a:solidFill>
              </a:rPr>
              <a:t>2.25</a:t>
            </a:r>
          </a:p>
        </p:txBody>
      </p:sp>
      <p:sp>
        <p:nvSpPr>
          <p:cNvPr id="834600" name="Line 40"/>
          <p:cNvSpPr>
            <a:spLocks noChangeShapeType="1"/>
          </p:cNvSpPr>
          <p:nvPr/>
        </p:nvSpPr>
        <p:spPr bwMode="auto">
          <a:xfrm>
            <a:off x="6108700" y="6081713"/>
            <a:ext cx="0" cy="9525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34601" name="Text Box 41"/>
          <p:cNvSpPr txBox="1">
            <a:spLocks noChangeArrowheads="1"/>
          </p:cNvSpPr>
          <p:nvPr/>
        </p:nvSpPr>
        <p:spPr bwMode="auto">
          <a:xfrm>
            <a:off x="3694113" y="6172200"/>
            <a:ext cx="76200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300" b="1">
                <a:solidFill>
                  <a:schemeClr val="tx1"/>
                </a:solidFill>
              </a:rPr>
              <a:t>1.75</a:t>
            </a:r>
          </a:p>
        </p:txBody>
      </p:sp>
      <p:sp>
        <p:nvSpPr>
          <p:cNvPr id="834602" name="Line 42"/>
          <p:cNvSpPr>
            <a:spLocks noChangeShapeType="1"/>
          </p:cNvSpPr>
          <p:nvPr/>
        </p:nvSpPr>
        <p:spPr bwMode="auto">
          <a:xfrm>
            <a:off x="3937000" y="6081713"/>
            <a:ext cx="0" cy="9525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34603" name="Line 43"/>
          <p:cNvSpPr>
            <a:spLocks noChangeShapeType="1"/>
          </p:cNvSpPr>
          <p:nvPr/>
        </p:nvSpPr>
        <p:spPr bwMode="auto">
          <a:xfrm>
            <a:off x="5027613" y="6081713"/>
            <a:ext cx="0" cy="9525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34604" name="Text Box 44"/>
          <p:cNvSpPr txBox="1">
            <a:spLocks noChangeArrowheads="1"/>
          </p:cNvSpPr>
          <p:nvPr/>
        </p:nvSpPr>
        <p:spPr bwMode="auto">
          <a:xfrm>
            <a:off x="2841625" y="6510338"/>
            <a:ext cx="3657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600" b="1">
                <a:solidFill>
                  <a:schemeClr val="tx1"/>
                </a:solidFill>
              </a:rPr>
              <a:t>O/U ratio</a:t>
            </a:r>
          </a:p>
        </p:txBody>
      </p:sp>
      <p:sp>
        <p:nvSpPr>
          <p:cNvPr id="834605" name="Text Box 45"/>
          <p:cNvSpPr txBox="1">
            <a:spLocks noChangeArrowheads="1"/>
          </p:cNvSpPr>
          <p:nvPr/>
        </p:nvSpPr>
        <p:spPr bwMode="auto">
          <a:xfrm>
            <a:off x="7543800" y="5943600"/>
            <a:ext cx="1981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200">
                <a:solidFill>
                  <a:schemeClr val="tx1"/>
                </a:solidFill>
              </a:rPr>
              <a:t>After: C. Guéneau </a:t>
            </a:r>
            <a:r>
              <a:rPr lang="en-GB" sz="1200" i="1">
                <a:solidFill>
                  <a:schemeClr val="tx1"/>
                </a:solidFill>
              </a:rPr>
              <a:t>et al.,</a:t>
            </a:r>
            <a:r>
              <a:rPr lang="en-GB" sz="1200">
                <a:solidFill>
                  <a:schemeClr val="tx1"/>
                </a:solidFill>
              </a:rPr>
              <a:t> J. Nucl. Mater. </a:t>
            </a:r>
            <a:r>
              <a:rPr lang="en-GB" sz="1200" b="1">
                <a:solidFill>
                  <a:schemeClr val="tx1"/>
                </a:solidFill>
              </a:rPr>
              <a:t>304</a:t>
            </a:r>
            <a:r>
              <a:rPr lang="en-GB" sz="1200">
                <a:solidFill>
                  <a:schemeClr val="tx1"/>
                </a:solidFill>
              </a:rPr>
              <a:t> (2002), 161.</a:t>
            </a:r>
          </a:p>
          <a:p>
            <a:pPr>
              <a:spcBef>
                <a:spcPct val="50000"/>
              </a:spcBef>
            </a:pPr>
            <a:endParaRPr lang="en-GB" sz="1200" b="1"/>
          </a:p>
        </p:txBody>
      </p:sp>
      <p:grpSp>
        <p:nvGrpSpPr>
          <p:cNvPr id="834606" name="Group 46"/>
          <p:cNvGrpSpPr>
            <a:grpSpLocks/>
          </p:cNvGrpSpPr>
          <p:nvPr/>
        </p:nvGrpSpPr>
        <p:grpSpPr bwMode="auto">
          <a:xfrm>
            <a:off x="5153025" y="1173163"/>
            <a:ext cx="4749800" cy="3940175"/>
            <a:chOff x="3246" y="720"/>
            <a:chExt cx="2992" cy="2482"/>
          </a:xfrm>
        </p:grpSpPr>
        <p:grpSp>
          <p:nvGrpSpPr>
            <p:cNvPr id="834607" name="Group 47"/>
            <p:cNvGrpSpPr>
              <a:grpSpLocks/>
            </p:cNvGrpSpPr>
            <p:nvPr/>
          </p:nvGrpSpPr>
          <p:grpSpPr bwMode="auto">
            <a:xfrm>
              <a:off x="3246" y="902"/>
              <a:ext cx="1121" cy="1094"/>
              <a:chOff x="3214" y="902"/>
              <a:chExt cx="1121" cy="1094"/>
            </a:xfrm>
          </p:grpSpPr>
          <p:sp>
            <p:nvSpPr>
              <p:cNvPr id="834608" name="Oval 48"/>
              <p:cNvSpPr>
                <a:spLocks noChangeArrowheads="1"/>
              </p:cNvSpPr>
              <p:nvPr/>
            </p:nvSpPr>
            <p:spPr bwMode="auto">
              <a:xfrm>
                <a:off x="3214" y="902"/>
                <a:ext cx="1121" cy="1094"/>
              </a:xfrm>
              <a:prstGeom prst="ellipse">
                <a:avLst/>
              </a:prstGeom>
              <a:noFill/>
              <a:ln w="12700">
                <a:solidFill>
                  <a:srgbClr val="FF0000"/>
                </a:solidFill>
                <a:prstDash val="sysDot"/>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34609" name="Text Box 49"/>
              <p:cNvSpPr txBox="1">
                <a:spLocks noChangeArrowheads="1"/>
              </p:cNvSpPr>
              <p:nvPr/>
            </p:nvSpPr>
            <p:spPr bwMode="auto">
              <a:xfrm>
                <a:off x="3888" y="912"/>
                <a:ext cx="24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800" b="1">
                    <a:solidFill>
                      <a:srgbClr val="FF0000"/>
                    </a:solidFill>
                    <a:effectLst>
                      <a:outerShdw blurRad="38100" dist="38100" dir="2700000" algn="tl">
                        <a:srgbClr val="C0C0C0"/>
                      </a:outerShdw>
                    </a:effectLst>
                    <a:latin typeface="Tahoma" pitchFamily="34" charset="0"/>
                  </a:rPr>
                  <a:t>?</a:t>
                </a:r>
              </a:p>
            </p:txBody>
          </p:sp>
        </p:grpSp>
        <p:sp>
          <p:nvSpPr>
            <p:cNvPr id="834610" name="Text Box 50"/>
            <p:cNvSpPr txBox="1">
              <a:spLocks noChangeArrowheads="1"/>
            </p:cNvSpPr>
            <p:nvPr/>
          </p:nvSpPr>
          <p:spPr bwMode="auto">
            <a:xfrm>
              <a:off x="4510" y="720"/>
              <a:ext cx="1728" cy="2482"/>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u="sng">
                  <a:effectLst>
                    <a:outerShdw blurRad="38100" dist="38100" dir="2700000" algn="tl">
                      <a:srgbClr val="C0C0C0"/>
                    </a:outerShdw>
                  </a:effectLst>
                </a:rPr>
                <a:t>Traditional Methods:</a:t>
              </a:r>
            </a:p>
            <a:p>
              <a:pPr algn="l">
                <a:spcBef>
                  <a:spcPct val="50000"/>
                </a:spcBef>
              </a:pPr>
              <a:r>
                <a:rPr lang="en-GB" u="sng">
                  <a:effectLst>
                    <a:outerShdw blurRad="38100" dist="38100" dir="2700000" algn="tl">
                      <a:srgbClr val="C0C0C0"/>
                    </a:outerShdw>
                  </a:effectLst>
                </a:rPr>
                <a:t>Problems in the hyperstoichiometric region: </a:t>
              </a:r>
            </a:p>
            <a:p>
              <a:pPr algn="l">
                <a:spcBef>
                  <a:spcPct val="50000"/>
                </a:spcBef>
              </a:pPr>
              <a:r>
                <a:rPr lang="en-GB">
                  <a:effectLst>
                    <a:outerShdw blurRad="38100" dist="38100" dir="2700000" algn="tl">
                      <a:srgbClr val="C0C0C0"/>
                    </a:outerShdw>
                  </a:effectLst>
                </a:rPr>
                <a:t>- </a:t>
              </a:r>
              <a:r>
                <a:rPr lang="en-GB">
                  <a:solidFill>
                    <a:srgbClr val="FF3300"/>
                  </a:solidFill>
                  <a:effectLst>
                    <a:outerShdw blurRad="38100" dist="38100" dir="2700000" algn="tl">
                      <a:srgbClr val="C0C0C0"/>
                    </a:outerShdw>
                  </a:effectLst>
                </a:rPr>
                <a:t>sample contamination</a:t>
              </a:r>
              <a:r>
                <a:rPr lang="en-GB">
                  <a:effectLst>
                    <a:outerShdw blurRad="38100" dist="38100" dir="2700000" algn="tl">
                      <a:srgbClr val="C0C0C0"/>
                    </a:outerShdw>
                  </a:effectLst>
                </a:rPr>
                <a:t> from the crucible metal.</a:t>
              </a:r>
            </a:p>
            <a:p>
              <a:pPr algn="l">
                <a:spcBef>
                  <a:spcPct val="50000"/>
                </a:spcBef>
              </a:pPr>
              <a:r>
                <a:rPr lang="en-GB">
                  <a:effectLst>
                    <a:outerShdw blurRad="38100" dist="38100" dir="2700000" algn="tl">
                      <a:srgbClr val="C0C0C0"/>
                    </a:outerShdw>
                  </a:effectLst>
                </a:rPr>
                <a:t>- </a:t>
              </a:r>
              <a:r>
                <a:rPr lang="en-GB">
                  <a:solidFill>
                    <a:srgbClr val="FF3300"/>
                  </a:solidFill>
                  <a:effectLst>
                    <a:outerShdw blurRad="38100" dist="38100" dir="2700000" algn="tl">
                      <a:srgbClr val="C0C0C0"/>
                    </a:outerShdw>
                  </a:effectLst>
                </a:rPr>
                <a:t>important oxygen losses </a:t>
              </a:r>
              <a:r>
                <a:rPr lang="en-GB">
                  <a:effectLst>
                    <a:outerShdw blurRad="38100" dist="38100" dir="2700000" algn="tl">
                      <a:srgbClr val="C0C0C0"/>
                    </a:outerShdw>
                  </a:effectLst>
                </a:rPr>
                <a:t>(</a:t>
              </a:r>
              <a:r>
                <a:rPr lang="en-GB" u="sng">
                  <a:effectLst>
                    <a:outerShdw blurRad="38100" dist="38100" dir="2700000" algn="tl">
                      <a:srgbClr val="C0C0C0"/>
                    </a:outerShdw>
                  </a:effectLst>
                </a:rPr>
                <a:t>strongly non congruent evaporation</a:t>
              </a:r>
              <a:r>
                <a:rPr lang="en-GB">
                  <a:effectLst>
                    <a:outerShdw blurRad="38100" dist="38100" dir="2700000" algn="tl">
                      <a:srgbClr val="C0C0C0"/>
                    </a:outerShdw>
                  </a:effectLst>
                </a:rPr>
                <a:t>). </a:t>
              </a:r>
            </a:p>
            <a:p>
              <a:pPr algn="l">
                <a:spcBef>
                  <a:spcPct val="50000"/>
                </a:spcBef>
              </a:pPr>
              <a:r>
                <a:rPr lang="en-GB" i="1">
                  <a:effectLst>
                    <a:outerShdw blurRad="38100" dist="38100" dir="2700000" algn="tl">
                      <a:srgbClr val="C0C0C0"/>
                    </a:outerShdw>
                  </a:effectLst>
                </a:rPr>
                <a:t>Liquidus</a:t>
              </a:r>
              <a:r>
                <a:rPr lang="en-GB">
                  <a:effectLst>
                    <a:outerShdw blurRad="38100" dist="38100" dir="2700000" algn="tl">
                      <a:srgbClr val="C0C0C0"/>
                    </a:outerShdw>
                  </a:effectLst>
                </a:rPr>
                <a:t> and </a:t>
              </a:r>
              <a:r>
                <a:rPr lang="en-GB" i="1">
                  <a:effectLst>
                    <a:outerShdw blurRad="38100" dist="38100" dir="2700000" algn="tl">
                      <a:srgbClr val="C0C0C0"/>
                    </a:outerShdw>
                  </a:effectLst>
                </a:rPr>
                <a:t>solidus</a:t>
              </a:r>
              <a:r>
                <a:rPr lang="en-GB">
                  <a:effectLst>
                    <a:outerShdw blurRad="38100" dist="38100" dir="2700000" algn="tl">
                      <a:srgbClr val="C0C0C0"/>
                    </a:outerShdw>
                  </a:effectLst>
                </a:rPr>
                <a:t> lines are hard to measure in this domain.</a:t>
              </a:r>
              <a:endParaRPr lang="en-GB" b="1">
                <a:effectLst>
                  <a:outerShdw blurRad="38100" dist="38100" dir="2700000" algn="tl">
                    <a:srgbClr val="C0C0C0"/>
                  </a:outerShdw>
                </a:effectLst>
              </a:endParaRPr>
            </a:p>
          </p:txBody>
        </p:sp>
        <p:sp>
          <p:nvSpPr>
            <p:cNvPr id="834611" name="Line 51"/>
            <p:cNvSpPr>
              <a:spLocks noChangeShapeType="1"/>
            </p:cNvSpPr>
            <p:nvPr/>
          </p:nvSpPr>
          <p:spPr bwMode="auto">
            <a:xfrm flipH="1">
              <a:off x="4224" y="900"/>
              <a:ext cx="312" cy="162"/>
            </a:xfrm>
            <a:prstGeom prst="line">
              <a:avLst/>
            </a:prstGeom>
            <a:noFill/>
            <a:ln w="12700">
              <a:solidFill>
                <a:srgbClr val="FF0000"/>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8" name="Rectangle 4"/>
          <p:cNvSpPr>
            <a:spLocks noChangeArrowheads="1"/>
          </p:cNvSpPr>
          <p:nvPr/>
        </p:nvSpPr>
        <p:spPr bwMode="auto">
          <a:xfrm>
            <a:off x="342900" y="1244600"/>
            <a:ext cx="93599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US"/>
              <a:t>The uranium dioxide crystal lattice defects are analyzed and the type and the number of these defects are defined. The latter makes it possible to find solidus temperatures of non-stoichiometric uranium dioxide in a wide range of its oxidation states and also to find the physical mechanisms defining area of existence of a cubic fluorite-type uranium dioxide phase. </a:t>
            </a:r>
          </a:p>
        </p:txBody>
      </p:sp>
      <p:sp>
        <p:nvSpPr>
          <p:cNvPr id="835589" name="Rectangle 5"/>
          <p:cNvSpPr>
            <a:spLocks noChangeArrowheads="1"/>
          </p:cNvSpPr>
          <p:nvPr/>
        </p:nvSpPr>
        <p:spPr bwMode="auto">
          <a:xfrm>
            <a:off x="173038" y="642938"/>
            <a:ext cx="9353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GB" sz="2000"/>
              <a:t>Model of Melting of Uranium Dioxide on the Basis of its Crystalline Lattice Defects</a:t>
            </a:r>
            <a:endParaRPr lang="de-DE" sz="2000"/>
          </a:p>
        </p:txBody>
      </p:sp>
      <p:sp>
        <p:nvSpPr>
          <p:cNvPr id="835590" name="Rectangle 6"/>
          <p:cNvSpPr>
            <a:spLocks noChangeArrowheads="1"/>
          </p:cNvSpPr>
          <p:nvPr/>
        </p:nvSpPr>
        <p:spPr bwMode="auto">
          <a:xfrm>
            <a:off x="342900" y="2828925"/>
            <a:ext cx="8856663"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US"/>
              <a:t>Basic propositions and approaches:</a:t>
            </a:r>
            <a:endParaRPr lang="ru-RU"/>
          </a:p>
          <a:p>
            <a:pPr algn="l"/>
            <a:r>
              <a:rPr lang="en-US"/>
              <a:t>1. Appearance-annihilation of defects in a crystal lattice of uranium dioxide is a result of its chemical interaction with surrounding oxygen;  </a:t>
            </a:r>
            <a:endParaRPr lang="ru-RU"/>
          </a:p>
          <a:p>
            <a:pPr algn="l"/>
            <a:r>
              <a:rPr lang="en-US"/>
              <a:t>2. The type of defects in the lattice is related to the experimentally defined dependence of sample stoichiometry on the partial pressure of oxygen at a given temperature;</a:t>
            </a:r>
          </a:p>
          <a:p>
            <a:pPr algn="l"/>
            <a:r>
              <a:rPr lang="en-US"/>
              <a:t>3. When the number of the defects in a lattice interstitial cannot be increased any more the lattice collapses. In other words the lattice arrive to its melting point. </a:t>
            </a:r>
          </a:p>
        </p:txBody>
      </p:sp>
      <p:sp>
        <p:nvSpPr>
          <p:cNvPr id="835591" name="Text Box 7"/>
          <p:cNvSpPr txBox="1">
            <a:spLocks noChangeArrowheads="1"/>
          </p:cNvSpPr>
          <p:nvPr/>
        </p:nvSpPr>
        <p:spPr bwMode="auto">
          <a:xfrm>
            <a:off x="342900" y="5205413"/>
            <a:ext cx="8712200" cy="209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defRPr sz="2400">
                <a:solidFill>
                  <a:schemeClr val="tx1"/>
                </a:solidFill>
                <a:latin typeface="Tahoma" pitchFamily="34" charset="0"/>
              </a:defRPr>
            </a:lvl1pPr>
            <a:lvl2pPr marL="914400" indent="-457200" algn="l">
              <a:defRPr sz="2400">
                <a:solidFill>
                  <a:schemeClr val="tx1"/>
                </a:solidFill>
                <a:latin typeface="Tahoma" pitchFamily="34" charset="0"/>
              </a:defRPr>
            </a:lvl2pPr>
            <a:lvl3pPr marL="1371600" indent="-457200" algn="l">
              <a:defRPr sz="2400">
                <a:solidFill>
                  <a:schemeClr val="tx1"/>
                </a:solidFill>
                <a:latin typeface="Tahoma" pitchFamily="34" charset="0"/>
              </a:defRPr>
            </a:lvl3pPr>
            <a:lvl4pPr marL="1828800" indent="-457200" algn="l">
              <a:defRPr sz="2400">
                <a:solidFill>
                  <a:schemeClr val="tx1"/>
                </a:solidFill>
                <a:latin typeface="Tahoma" pitchFamily="34" charset="0"/>
              </a:defRPr>
            </a:lvl4pPr>
            <a:lvl5pPr marL="2286000" indent="-457200" algn="l">
              <a:defRPr sz="2400">
                <a:solidFill>
                  <a:schemeClr val="tx1"/>
                </a:solidFill>
                <a:latin typeface="Tahoma" pitchFamily="34" charset="0"/>
              </a:defRPr>
            </a:lvl5pPr>
            <a:lvl6pPr marL="2743200" indent="-457200" eaLnBrk="0" fontAlgn="base" hangingPunct="0">
              <a:spcBef>
                <a:spcPct val="0"/>
              </a:spcBef>
              <a:spcAft>
                <a:spcPct val="0"/>
              </a:spcAft>
              <a:defRPr sz="2400">
                <a:solidFill>
                  <a:schemeClr val="tx1"/>
                </a:solidFill>
                <a:latin typeface="Tahoma" pitchFamily="34" charset="0"/>
              </a:defRPr>
            </a:lvl6pPr>
            <a:lvl7pPr marL="3200400" indent="-457200" eaLnBrk="0" fontAlgn="base" hangingPunct="0">
              <a:spcBef>
                <a:spcPct val="0"/>
              </a:spcBef>
              <a:spcAft>
                <a:spcPct val="0"/>
              </a:spcAft>
              <a:defRPr sz="2400">
                <a:solidFill>
                  <a:schemeClr val="tx1"/>
                </a:solidFill>
                <a:latin typeface="Tahoma" pitchFamily="34" charset="0"/>
              </a:defRPr>
            </a:lvl7pPr>
            <a:lvl8pPr marL="3657600" indent="-457200" eaLnBrk="0" fontAlgn="base" hangingPunct="0">
              <a:spcBef>
                <a:spcPct val="0"/>
              </a:spcBef>
              <a:spcAft>
                <a:spcPct val="0"/>
              </a:spcAft>
              <a:defRPr sz="2400">
                <a:solidFill>
                  <a:schemeClr val="tx1"/>
                </a:solidFill>
                <a:latin typeface="Tahoma" pitchFamily="34" charset="0"/>
              </a:defRPr>
            </a:lvl8pPr>
            <a:lvl9pPr marL="4114800" indent="-457200" eaLnBrk="0" fontAlgn="base" hangingPunct="0">
              <a:spcBef>
                <a:spcPct val="0"/>
              </a:spcBef>
              <a:spcAft>
                <a:spcPct val="0"/>
              </a:spcAft>
              <a:defRPr sz="2400">
                <a:solidFill>
                  <a:schemeClr val="tx1"/>
                </a:solidFill>
                <a:latin typeface="Tahoma" pitchFamily="34" charset="0"/>
              </a:defRPr>
            </a:lvl9pPr>
          </a:lstStyle>
          <a:p>
            <a:pPr>
              <a:spcBef>
                <a:spcPct val="50000"/>
              </a:spcBef>
            </a:pPr>
            <a:r>
              <a:rPr lang="en-US" sz="1600">
                <a:solidFill>
                  <a:srgbClr val="000066"/>
                </a:solidFill>
                <a:latin typeface="Arial" pitchFamily="34" charset="0"/>
              </a:rPr>
              <a:t>References:</a:t>
            </a:r>
          </a:p>
          <a:p>
            <a:pPr>
              <a:spcBef>
                <a:spcPct val="50000"/>
              </a:spcBef>
              <a:buFontTx/>
              <a:buAutoNum type="arabicPeriod"/>
            </a:pPr>
            <a:r>
              <a:rPr lang="en-US" sz="1600" i="1">
                <a:solidFill>
                  <a:srgbClr val="000066"/>
                </a:solidFill>
                <a:latin typeface="Arial" pitchFamily="34" charset="0"/>
              </a:rPr>
              <a:t>Pakhomov E.P., High-Temperature Thermophysics </a:t>
            </a:r>
            <a:r>
              <a:rPr lang="en-US" sz="1600" b="1" i="1">
                <a:solidFill>
                  <a:srgbClr val="000066"/>
                </a:solidFill>
                <a:latin typeface="Arial" pitchFamily="34" charset="0"/>
              </a:rPr>
              <a:t>44</a:t>
            </a:r>
            <a:r>
              <a:rPr lang="en-US" sz="1600" i="1">
                <a:solidFill>
                  <a:srgbClr val="000066"/>
                </a:solidFill>
                <a:latin typeface="Arial" pitchFamily="34" charset="0"/>
              </a:rPr>
              <a:t>, No 6, (2006) p. 861-867 (in Russian) </a:t>
            </a:r>
          </a:p>
          <a:p>
            <a:pPr>
              <a:spcBef>
                <a:spcPct val="50000"/>
              </a:spcBef>
              <a:buFontTx/>
              <a:buAutoNum type="arabicPeriod"/>
            </a:pPr>
            <a:r>
              <a:rPr lang="en-US" sz="1600" i="1">
                <a:solidFill>
                  <a:srgbClr val="000066"/>
                </a:solidFill>
                <a:latin typeface="Arial" pitchFamily="34" charset="0"/>
              </a:rPr>
              <a:t>Pakhomov E.P., High-Temperature Thermophysics </a:t>
            </a:r>
            <a:r>
              <a:rPr lang="en-US" sz="1600" b="1" i="1">
                <a:solidFill>
                  <a:srgbClr val="000066"/>
                </a:solidFill>
                <a:latin typeface="Arial" pitchFamily="34" charset="0"/>
              </a:rPr>
              <a:t>47</a:t>
            </a:r>
            <a:r>
              <a:rPr lang="en-US" sz="1600" i="1">
                <a:solidFill>
                  <a:srgbClr val="000066"/>
                </a:solidFill>
                <a:latin typeface="Arial" pitchFamily="34" charset="0"/>
              </a:rPr>
              <a:t>, No 6, (2009) p.1-15 (in Russian)</a:t>
            </a:r>
          </a:p>
          <a:p>
            <a:pPr>
              <a:spcBef>
                <a:spcPct val="50000"/>
              </a:spcBef>
              <a:buFontTx/>
              <a:buAutoNum type="arabicPeriod"/>
            </a:pPr>
            <a:endParaRPr lang="en-US" sz="1600" i="1">
              <a:solidFill>
                <a:srgbClr val="000066"/>
              </a:solidFill>
              <a:latin typeface="Arial" pitchFamily="34" charset="0"/>
            </a:endParaRPr>
          </a:p>
          <a:p>
            <a:pPr>
              <a:spcBef>
                <a:spcPct val="50000"/>
              </a:spcBef>
            </a:pPr>
            <a:r>
              <a:rPr lang="en-US" sz="1800">
                <a:solidFill>
                  <a:srgbClr val="000066"/>
                </a:solidFill>
                <a:latin typeface="Arial" pitchFamily="34" charset="0"/>
              </a:rPr>
              <a:t> </a:t>
            </a:r>
            <a:endParaRPr lang="ru-RU" sz="1800">
              <a:solidFill>
                <a:srgbClr val="000066"/>
              </a:solidFill>
              <a:latin typeface="Arial" pitchFamily="34"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503" name="Text Box 15"/>
          <p:cNvSpPr txBox="1">
            <a:spLocks noChangeArrowheads="1"/>
          </p:cNvSpPr>
          <p:nvPr/>
        </p:nvSpPr>
        <p:spPr bwMode="auto">
          <a:xfrm>
            <a:off x="1063625" y="668338"/>
            <a:ext cx="7848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Calculated Solidus and Solid-Phase Transitions in UO</a:t>
            </a:r>
            <a:r>
              <a:rPr lang="en-US" sz="2000" baseline="-25000"/>
              <a:t>2</a:t>
            </a:r>
            <a:r>
              <a:rPr lang="en-US" sz="2000" baseline="-25000">
                <a:cs typeface="Arial" pitchFamily="34" charset="0"/>
              </a:rPr>
              <a:t>±x</a:t>
            </a:r>
          </a:p>
        </p:txBody>
      </p:sp>
      <p:grpSp>
        <p:nvGrpSpPr>
          <p:cNvPr id="831539" name="Group 51"/>
          <p:cNvGrpSpPr>
            <a:grpSpLocks/>
          </p:cNvGrpSpPr>
          <p:nvPr/>
        </p:nvGrpSpPr>
        <p:grpSpPr bwMode="auto">
          <a:xfrm>
            <a:off x="1206500" y="1244600"/>
            <a:ext cx="7848600" cy="5702300"/>
            <a:chOff x="760" y="784"/>
            <a:chExt cx="4944" cy="3592"/>
          </a:xfrm>
        </p:grpSpPr>
        <p:graphicFrame>
          <p:nvGraphicFramePr>
            <p:cNvPr id="831490" name="Object 2"/>
            <p:cNvGraphicFramePr>
              <a:graphicFrameLocks noChangeAspect="1"/>
            </p:cNvGraphicFramePr>
            <p:nvPr/>
          </p:nvGraphicFramePr>
          <p:xfrm>
            <a:off x="760" y="784"/>
            <a:ext cx="4944" cy="3590"/>
          </p:xfrm>
          <a:graphic>
            <a:graphicData uri="http://schemas.openxmlformats.org/presentationml/2006/ole">
              <mc:AlternateContent xmlns:mc="http://schemas.openxmlformats.org/markup-compatibility/2006">
                <mc:Choice xmlns:v="urn:schemas-microsoft-com:vml" Requires="v">
                  <p:oleObj spid="_x0000_s831540" name="Диаграмма" r:id="rId3" imgW="5610149" imgH="4743602" progId="Excel.Chart.8">
                    <p:embed/>
                  </p:oleObj>
                </mc:Choice>
                <mc:Fallback>
                  <p:oleObj name="Диаграмма" r:id="rId3" imgW="5610149" imgH="4743602" progId="Excel.Char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 y="784"/>
                          <a:ext cx="4944" cy="35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31491" name="Text Box 3"/>
            <p:cNvSpPr txBox="1">
              <a:spLocks noChangeArrowheads="1"/>
            </p:cNvSpPr>
            <p:nvPr/>
          </p:nvSpPr>
          <p:spPr bwMode="auto">
            <a:xfrm rot="16200000">
              <a:off x="4586" y="2356"/>
              <a:ext cx="1220"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969" tIns="48984" rIns="97969" bIns="48984">
              <a:spAutoFit/>
            </a:bodyPr>
            <a:lstStyle>
              <a:lvl1pPr algn="l" defTabSz="979488">
                <a:defRPr sz="2400">
                  <a:solidFill>
                    <a:schemeClr val="tx1"/>
                  </a:solidFill>
                  <a:latin typeface="Tahoma" pitchFamily="34" charset="0"/>
                </a:defRPr>
              </a:lvl1pPr>
              <a:lvl2pPr marL="490538" algn="l" defTabSz="979488">
                <a:defRPr sz="2400">
                  <a:solidFill>
                    <a:schemeClr val="tx1"/>
                  </a:solidFill>
                  <a:latin typeface="Tahoma" pitchFamily="34" charset="0"/>
                </a:defRPr>
              </a:lvl2pPr>
              <a:lvl3pPr marL="979488" algn="l" defTabSz="979488">
                <a:defRPr sz="2400">
                  <a:solidFill>
                    <a:schemeClr val="tx1"/>
                  </a:solidFill>
                  <a:latin typeface="Tahoma" pitchFamily="34" charset="0"/>
                </a:defRPr>
              </a:lvl3pPr>
              <a:lvl4pPr marL="1470025" algn="l" defTabSz="979488">
                <a:defRPr sz="2400">
                  <a:solidFill>
                    <a:schemeClr val="tx1"/>
                  </a:solidFill>
                  <a:latin typeface="Tahoma" pitchFamily="34" charset="0"/>
                </a:defRPr>
              </a:lvl4pPr>
              <a:lvl5pPr marL="1958975" algn="l" defTabSz="979488">
                <a:defRPr sz="2400">
                  <a:solidFill>
                    <a:schemeClr val="tx1"/>
                  </a:solidFill>
                  <a:latin typeface="Tahoma" pitchFamily="34" charset="0"/>
                </a:defRPr>
              </a:lvl5pPr>
              <a:lvl6pPr marL="2416175" defTabSz="979488" eaLnBrk="0" fontAlgn="base" hangingPunct="0">
                <a:spcBef>
                  <a:spcPct val="0"/>
                </a:spcBef>
                <a:spcAft>
                  <a:spcPct val="0"/>
                </a:spcAft>
                <a:defRPr sz="2400">
                  <a:solidFill>
                    <a:schemeClr val="tx1"/>
                  </a:solidFill>
                  <a:latin typeface="Tahoma" pitchFamily="34" charset="0"/>
                </a:defRPr>
              </a:lvl6pPr>
              <a:lvl7pPr marL="2873375" defTabSz="979488" eaLnBrk="0" fontAlgn="base" hangingPunct="0">
                <a:spcBef>
                  <a:spcPct val="0"/>
                </a:spcBef>
                <a:spcAft>
                  <a:spcPct val="0"/>
                </a:spcAft>
                <a:defRPr sz="2400">
                  <a:solidFill>
                    <a:schemeClr val="tx1"/>
                  </a:solidFill>
                  <a:latin typeface="Tahoma" pitchFamily="34" charset="0"/>
                </a:defRPr>
              </a:lvl7pPr>
              <a:lvl8pPr marL="3330575" defTabSz="979488" eaLnBrk="0" fontAlgn="base" hangingPunct="0">
                <a:spcBef>
                  <a:spcPct val="0"/>
                </a:spcBef>
                <a:spcAft>
                  <a:spcPct val="0"/>
                </a:spcAft>
                <a:defRPr sz="2400">
                  <a:solidFill>
                    <a:schemeClr val="tx1"/>
                  </a:solidFill>
                  <a:latin typeface="Tahoma" pitchFamily="34" charset="0"/>
                </a:defRPr>
              </a:lvl8pPr>
              <a:lvl9pPr marL="3787775" defTabSz="979488" eaLnBrk="0" fontAlgn="base" hangingPunct="0">
                <a:spcBef>
                  <a:spcPct val="0"/>
                </a:spcBef>
                <a:spcAft>
                  <a:spcPct val="0"/>
                </a:spcAft>
                <a:defRPr sz="2400">
                  <a:solidFill>
                    <a:schemeClr val="tx1"/>
                  </a:solidFill>
                  <a:latin typeface="Tahoma" pitchFamily="34" charset="0"/>
                </a:defRPr>
              </a:lvl9pPr>
            </a:lstStyle>
            <a:p>
              <a:pPr eaLnBrk="1" hangingPunct="1"/>
              <a:r>
                <a:rPr lang="en-US" sz="2000">
                  <a:latin typeface="Arial" pitchFamily="34" charset="0"/>
                </a:rPr>
                <a:t>Temperature</a:t>
              </a:r>
              <a:r>
                <a:rPr lang="ru-RU" sz="2000">
                  <a:latin typeface="Arial" pitchFamily="34" charset="0"/>
                </a:rPr>
                <a:t>, К</a:t>
              </a:r>
            </a:p>
          </p:txBody>
        </p:sp>
        <p:sp>
          <p:nvSpPr>
            <p:cNvPr id="831492" name="Text Box 4"/>
            <p:cNvSpPr txBox="1">
              <a:spLocks noChangeArrowheads="1"/>
            </p:cNvSpPr>
            <p:nvPr/>
          </p:nvSpPr>
          <p:spPr bwMode="auto">
            <a:xfrm>
              <a:off x="4752" y="4141"/>
              <a:ext cx="856" cy="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969" tIns="48984" rIns="97969" bIns="48984">
              <a:spAutoFit/>
            </a:bodyPr>
            <a:lstStyle>
              <a:lvl1pPr algn="l" defTabSz="979488">
                <a:defRPr sz="2400">
                  <a:solidFill>
                    <a:schemeClr val="tx1"/>
                  </a:solidFill>
                  <a:latin typeface="Tahoma" pitchFamily="34" charset="0"/>
                </a:defRPr>
              </a:lvl1pPr>
              <a:lvl2pPr marL="490538" algn="l" defTabSz="979488">
                <a:defRPr sz="2400">
                  <a:solidFill>
                    <a:schemeClr val="tx1"/>
                  </a:solidFill>
                  <a:latin typeface="Tahoma" pitchFamily="34" charset="0"/>
                </a:defRPr>
              </a:lvl2pPr>
              <a:lvl3pPr marL="979488" algn="l" defTabSz="979488">
                <a:defRPr sz="2400">
                  <a:solidFill>
                    <a:schemeClr val="tx1"/>
                  </a:solidFill>
                  <a:latin typeface="Tahoma" pitchFamily="34" charset="0"/>
                </a:defRPr>
              </a:lvl3pPr>
              <a:lvl4pPr marL="1470025" algn="l" defTabSz="979488">
                <a:defRPr sz="2400">
                  <a:solidFill>
                    <a:schemeClr val="tx1"/>
                  </a:solidFill>
                  <a:latin typeface="Tahoma" pitchFamily="34" charset="0"/>
                </a:defRPr>
              </a:lvl4pPr>
              <a:lvl5pPr marL="1958975" algn="l" defTabSz="979488">
                <a:defRPr sz="2400">
                  <a:solidFill>
                    <a:schemeClr val="tx1"/>
                  </a:solidFill>
                  <a:latin typeface="Tahoma" pitchFamily="34" charset="0"/>
                </a:defRPr>
              </a:lvl5pPr>
              <a:lvl6pPr marL="2416175" defTabSz="979488" eaLnBrk="0" fontAlgn="base" hangingPunct="0">
                <a:spcBef>
                  <a:spcPct val="0"/>
                </a:spcBef>
                <a:spcAft>
                  <a:spcPct val="0"/>
                </a:spcAft>
                <a:defRPr sz="2400">
                  <a:solidFill>
                    <a:schemeClr val="tx1"/>
                  </a:solidFill>
                  <a:latin typeface="Tahoma" pitchFamily="34" charset="0"/>
                </a:defRPr>
              </a:lvl6pPr>
              <a:lvl7pPr marL="2873375" defTabSz="979488" eaLnBrk="0" fontAlgn="base" hangingPunct="0">
                <a:spcBef>
                  <a:spcPct val="0"/>
                </a:spcBef>
                <a:spcAft>
                  <a:spcPct val="0"/>
                </a:spcAft>
                <a:defRPr sz="2400">
                  <a:solidFill>
                    <a:schemeClr val="tx1"/>
                  </a:solidFill>
                  <a:latin typeface="Tahoma" pitchFamily="34" charset="0"/>
                </a:defRPr>
              </a:lvl7pPr>
              <a:lvl8pPr marL="3330575" defTabSz="979488" eaLnBrk="0" fontAlgn="base" hangingPunct="0">
                <a:spcBef>
                  <a:spcPct val="0"/>
                </a:spcBef>
                <a:spcAft>
                  <a:spcPct val="0"/>
                </a:spcAft>
                <a:defRPr sz="2400">
                  <a:solidFill>
                    <a:schemeClr val="tx1"/>
                  </a:solidFill>
                  <a:latin typeface="Tahoma" pitchFamily="34" charset="0"/>
                </a:defRPr>
              </a:lvl8pPr>
              <a:lvl9pPr marL="3787775" defTabSz="979488" eaLnBrk="0" fontAlgn="base" hangingPunct="0">
                <a:spcBef>
                  <a:spcPct val="0"/>
                </a:spcBef>
                <a:spcAft>
                  <a:spcPct val="0"/>
                </a:spcAft>
                <a:defRPr sz="2400">
                  <a:solidFill>
                    <a:schemeClr val="tx1"/>
                  </a:solidFill>
                  <a:latin typeface="Tahoma" pitchFamily="34" charset="0"/>
                </a:defRPr>
              </a:lvl9pPr>
            </a:lstStyle>
            <a:p>
              <a:pPr eaLnBrk="1" hangingPunct="1"/>
              <a:r>
                <a:rPr lang="ru-RU" sz="1800" i="1">
                  <a:latin typeface="Arial" pitchFamily="34" charset="0"/>
                </a:rPr>
                <a:t>х</a:t>
              </a:r>
              <a:r>
                <a:rPr lang="ru-RU" sz="1800">
                  <a:latin typeface="Arial" pitchFamily="34" charset="0"/>
                </a:rPr>
                <a:t> = 2 – О/</a:t>
              </a:r>
              <a:r>
                <a:rPr lang="en-US" sz="1800">
                  <a:latin typeface="Arial" pitchFamily="34" charset="0"/>
                </a:rPr>
                <a:t>U</a:t>
              </a:r>
              <a:endParaRPr lang="ru-RU" sz="1800">
                <a:latin typeface="Arial" pitchFamily="34" charset="0"/>
              </a:endParaRPr>
            </a:p>
          </p:txBody>
        </p:sp>
        <p:sp>
          <p:nvSpPr>
            <p:cNvPr id="831493" name="Text Box 5"/>
            <p:cNvSpPr txBox="1">
              <a:spLocks noChangeArrowheads="1"/>
            </p:cNvSpPr>
            <p:nvPr/>
          </p:nvSpPr>
          <p:spPr bwMode="auto">
            <a:xfrm>
              <a:off x="2801" y="1873"/>
              <a:ext cx="811" cy="2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969" tIns="48984" rIns="97969" bIns="48984">
              <a:spAutoFit/>
            </a:bodyPr>
            <a:lstStyle>
              <a:lvl1pPr algn="l" defTabSz="979488">
                <a:defRPr sz="2400">
                  <a:solidFill>
                    <a:schemeClr val="tx1"/>
                  </a:solidFill>
                  <a:latin typeface="Tahoma" pitchFamily="34" charset="0"/>
                </a:defRPr>
              </a:lvl1pPr>
              <a:lvl2pPr marL="490538" algn="l" defTabSz="979488">
                <a:defRPr sz="2400">
                  <a:solidFill>
                    <a:schemeClr val="tx1"/>
                  </a:solidFill>
                  <a:latin typeface="Tahoma" pitchFamily="34" charset="0"/>
                </a:defRPr>
              </a:lvl2pPr>
              <a:lvl3pPr marL="979488" algn="l" defTabSz="979488">
                <a:defRPr sz="2400">
                  <a:solidFill>
                    <a:schemeClr val="tx1"/>
                  </a:solidFill>
                  <a:latin typeface="Tahoma" pitchFamily="34" charset="0"/>
                </a:defRPr>
              </a:lvl3pPr>
              <a:lvl4pPr marL="1470025" algn="l" defTabSz="979488">
                <a:defRPr sz="2400">
                  <a:solidFill>
                    <a:schemeClr val="tx1"/>
                  </a:solidFill>
                  <a:latin typeface="Tahoma" pitchFamily="34" charset="0"/>
                </a:defRPr>
              </a:lvl4pPr>
              <a:lvl5pPr marL="1958975" algn="l" defTabSz="979488">
                <a:defRPr sz="2400">
                  <a:solidFill>
                    <a:schemeClr val="tx1"/>
                  </a:solidFill>
                  <a:latin typeface="Tahoma" pitchFamily="34" charset="0"/>
                </a:defRPr>
              </a:lvl5pPr>
              <a:lvl6pPr marL="2416175" defTabSz="979488" eaLnBrk="0" fontAlgn="base" hangingPunct="0">
                <a:spcBef>
                  <a:spcPct val="0"/>
                </a:spcBef>
                <a:spcAft>
                  <a:spcPct val="0"/>
                </a:spcAft>
                <a:defRPr sz="2400">
                  <a:solidFill>
                    <a:schemeClr val="tx1"/>
                  </a:solidFill>
                  <a:latin typeface="Tahoma" pitchFamily="34" charset="0"/>
                </a:defRPr>
              </a:lvl6pPr>
              <a:lvl7pPr marL="2873375" defTabSz="979488" eaLnBrk="0" fontAlgn="base" hangingPunct="0">
                <a:spcBef>
                  <a:spcPct val="0"/>
                </a:spcBef>
                <a:spcAft>
                  <a:spcPct val="0"/>
                </a:spcAft>
                <a:defRPr sz="2400">
                  <a:solidFill>
                    <a:schemeClr val="tx1"/>
                  </a:solidFill>
                  <a:latin typeface="Tahoma" pitchFamily="34" charset="0"/>
                </a:defRPr>
              </a:lvl7pPr>
              <a:lvl8pPr marL="3330575" defTabSz="979488" eaLnBrk="0" fontAlgn="base" hangingPunct="0">
                <a:spcBef>
                  <a:spcPct val="0"/>
                </a:spcBef>
                <a:spcAft>
                  <a:spcPct val="0"/>
                </a:spcAft>
                <a:defRPr sz="2400">
                  <a:solidFill>
                    <a:schemeClr val="tx1"/>
                  </a:solidFill>
                  <a:latin typeface="Tahoma" pitchFamily="34" charset="0"/>
                </a:defRPr>
              </a:lvl8pPr>
              <a:lvl9pPr marL="3787775" defTabSz="979488" eaLnBrk="0" fontAlgn="base" hangingPunct="0">
                <a:spcBef>
                  <a:spcPct val="0"/>
                </a:spcBef>
                <a:spcAft>
                  <a:spcPct val="0"/>
                </a:spcAft>
                <a:defRPr sz="2400">
                  <a:solidFill>
                    <a:schemeClr val="tx1"/>
                  </a:solidFill>
                  <a:latin typeface="Tahoma" pitchFamily="34" charset="0"/>
                </a:defRPr>
              </a:lvl9pPr>
            </a:lstStyle>
            <a:p>
              <a:pPr eaLnBrk="1" hangingPunct="1"/>
              <a:r>
                <a:rPr lang="en-US" sz="1900">
                  <a:solidFill>
                    <a:srgbClr val="000066"/>
                  </a:solidFill>
                  <a:latin typeface="Arial" pitchFamily="34" charset="0"/>
                </a:rPr>
                <a:t>calculated</a:t>
              </a:r>
              <a:endParaRPr lang="ru-RU" sz="1900">
                <a:solidFill>
                  <a:srgbClr val="000066"/>
                </a:solidFill>
                <a:latin typeface="Arial" pitchFamily="34" charset="0"/>
              </a:endParaRPr>
            </a:p>
          </p:txBody>
        </p:sp>
        <p:sp>
          <p:nvSpPr>
            <p:cNvPr id="831495" name="Line 7"/>
            <p:cNvSpPr>
              <a:spLocks noChangeShapeType="1"/>
            </p:cNvSpPr>
            <p:nvPr/>
          </p:nvSpPr>
          <p:spPr bwMode="auto">
            <a:xfrm flipH="1">
              <a:off x="2756" y="2100"/>
              <a:ext cx="136" cy="136"/>
            </a:xfrm>
            <a:prstGeom prst="line">
              <a:avLst/>
            </a:prstGeom>
            <a:noFill/>
            <a:ln w="9525">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31496" name="Line 8"/>
            <p:cNvSpPr>
              <a:spLocks noChangeShapeType="1"/>
            </p:cNvSpPr>
            <p:nvPr/>
          </p:nvSpPr>
          <p:spPr bwMode="auto">
            <a:xfrm flipH="1" flipV="1">
              <a:off x="2756" y="1465"/>
              <a:ext cx="136" cy="4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31497" name="Line 9"/>
            <p:cNvSpPr>
              <a:spLocks noChangeShapeType="1"/>
            </p:cNvSpPr>
            <p:nvPr/>
          </p:nvSpPr>
          <p:spPr bwMode="auto">
            <a:xfrm>
              <a:off x="3573" y="2009"/>
              <a:ext cx="362" cy="179"/>
            </a:xfrm>
            <a:prstGeom prst="line">
              <a:avLst/>
            </a:prstGeom>
            <a:noFill/>
            <a:ln w="9525">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31498" name="Line 10"/>
            <p:cNvSpPr>
              <a:spLocks noChangeShapeType="1"/>
            </p:cNvSpPr>
            <p:nvPr/>
          </p:nvSpPr>
          <p:spPr bwMode="auto">
            <a:xfrm flipH="1">
              <a:off x="3300" y="2098"/>
              <a:ext cx="206" cy="1360"/>
            </a:xfrm>
            <a:prstGeom prst="line">
              <a:avLst/>
            </a:prstGeom>
            <a:noFill/>
            <a:ln w="9525">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31499" name="Text Box 11"/>
            <p:cNvSpPr txBox="1">
              <a:spLocks noChangeArrowheads="1"/>
            </p:cNvSpPr>
            <p:nvPr/>
          </p:nvSpPr>
          <p:spPr bwMode="auto">
            <a:xfrm>
              <a:off x="1259" y="2460"/>
              <a:ext cx="889" cy="3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969" tIns="48984" rIns="97969" bIns="48984">
              <a:spAutoFit/>
            </a:bodyPr>
            <a:lstStyle>
              <a:lvl1pPr algn="l" defTabSz="979488">
                <a:defRPr sz="2400">
                  <a:solidFill>
                    <a:schemeClr val="tx1"/>
                  </a:solidFill>
                  <a:latin typeface="Tahoma" pitchFamily="34" charset="0"/>
                </a:defRPr>
              </a:lvl1pPr>
              <a:lvl2pPr marL="490538" algn="l" defTabSz="979488">
                <a:defRPr sz="2400">
                  <a:solidFill>
                    <a:schemeClr val="tx1"/>
                  </a:solidFill>
                  <a:latin typeface="Tahoma" pitchFamily="34" charset="0"/>
                </a:defRPr>
              </a:lvl2pPr>
              <a:lvl3pPr marL="979488" algn="l" defTabSz="979488">
                <a:defRPr sz="2400">
                  <a:solidFill>
                    <a:schemeClr val="tx1"/>
                  </a:solidFill>
                  <a:latin typeface="Tahoma" pitchFamily="34" charset="0"/>
                </a:defRPr>
              </a:lvl3pPr>
              <a:lvl4pPr marL="1470025" algn="l" defTabSz="979488">
                <a:defRPr sz="2400">
                  <a:solidFill>
                    <a:schemeClr val="tx1"/>
                  </a:solidFill>
                  <a:latin typeface="Tahoma" pitchFamily="34" charset="0"/>
                </a:defRPr>
              </a:lvl4pPr>
              <a:lvl5pPr marL="1958975" algn="l" defTabSz="979488">
                <a:defRPr sz="2400">
                  <a:solidFill>
                    <a:schemeClr val="tx1"/>
                  </a:solidFill>
                  <a:latin typeface="Tahoma" pitchFamily="34" charset="0"/>
                </a:defRPr>
              </a:lvl5pPr>
              <a:lvl6pPr marL="2416175" defTabSz="979488" eaLnBrk="0" fontAlgn="base" hangingPunct="0">
                <a:spcBef>
                  <a:spcPct val="0"/>
                </a:spcBef>
                <a:spcAft>
                  <a:spcPct val="0"/>
                </a:spcAft>
                <a:defRPr sz="2400">
                  <a:solidFill>
                    <a:schemeClr val="tx1"/>
                  </a:solidFill>
                  <a:latin typeface="Tahoma" pitchFamily="34" charset="0"/>
                </a:defRPr>
              </a:lvl6pPr>
              <a:lvl7pPr marL="2873375" defTabSz="979488" eaLnBrk="0" fontAlgn="base" hangingPunct="0">
                <a:spcBef>
                  <a:spcPct val="0"/>
                </a:spcBef>
                <a:spcAft>
                  <a:spcPct val="0"/>
                </a:spcAft>
                <a:defRPr sz="2400">
                  <a:solidFill>
                    <a:schemeClr val="tx1"/>
                  </a:solidFill>
                  <a:latin typeface="Tahoma" pitchFamily="34" charset="0"/>
                </a:defRPr>
              </a:lvl7pPr>
              <a:lvl8pPr marL="3330575" defTabSz="979488" eaLnBrk="0" fontAlgn="base" hangingPunct="0">
                <a:spcBef>
                  <a:spcPct val="0"/>
                </a:spcBef>
                <a:spcAft>
                  <a:spcPct val="0"/>
                </a:spcAft>
                <a:defRPr sz="2400">
                  <a:solidFill>
                    <a:schemeClr val="tx1"/>
                  </a:solidFill>
                  <a:latin typeface="Tahoma" pitchFamily="34" charset="0"/>
                </a:defRPr>
              </a:lvl8pPr>
              <a:lvl9pPr marL="3787775" defTabSz="979488" eaLnBrk="0" fontAlgn="base" hangingPunct="0">
                <a:spcBef>
                  <a:spcPct val="0"/>
                </a:spcBef>
                <a:spcAft>
                  <a:spcPct val="0"/>
                </a:spcAft>
                <a:defRPr sz="2400">
                  <a:solidFill>
                    <a:schemeClr val="tx1"/>
                  </a:solidFill>
                  <a:latin typeface="Tahoma" pitchFamily="34" charset="0"/>
                </a:defRPr>
              </a:lvl9pPr>
            </a:lstStyle>
            <a:p>
              <a:pPr eaLnBrk="1" hangingPunct="1"/>
              <a:r>
                <a:rPr lang="en-US" sz="3400" i="1">
                  <a:latin typeface="Arial" pitchFamily="34" charset="0"/>
                </a:rPr>
                <a:t>UO</a:t>
              </a:r>
              <a:r>
                <a:rPr lang="en-US" sz="3400" i="1" baseline="-25000">
                  <a:latin typeface="Arial" pitchFamily="34" charset="0"/>
                </a:rPr>
                <a:t>2 - x</a:t>
              </a:r>
              <a:endParaRPr lang="ru-RU" sz="3400" i="1">
                <a:latin typeface="Arial" pitchFamily="34" charset="0"/>
              </a:endParaRPr>
            </a:p>
          </p:txBody>
        </p:sp>
        <p:sp>
          <p:nvSpPr>
            <p:cNvPr id="831504" name="Line 16"/>
            <p:cNvSpPr>
              <a:spLocks noChangeShapeType="1"/>
            </p:cNvSpPr>
            <p:nvPr/>
          </p:nvSpPr>
          <p:spPr bwMode="auto">
            <a:xfrm flipH="1" flipV="1">
              <a:off x="2756" y="1463"/>
              <a:ext cx="136" cy="408"/>
            </a:xfrm>
            <a:prstGeom prst="line">
              <a:avLst/>
            </a:prstGeom>
            <a:noFill/>
            <a:ln w="9525">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31505" name="Line 17"/>
            <p:cNvSpPr>
              <a:spLocks noChangeShapeType="1"/>
            </p:cNvSpPr>
            <p:nvPr/>
          </p:nvSpPr>
          <p:spPr bwMode="auto">
            <a:xfrm flipH="1">
              <a:off x="3754" y="1372"/>
              <a:ext cx="181" cy="227"/>
            </a:xfrm>
            <a:prstGeom prst="line">
              <a:avLst/>
            </a:prstGeom>
            <a:noFill/>
            <a:ln w="9525">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31506" name="Text Box 18"/>
            <p:cNvSpPr txBox="1">
              <a:spLocks noChangeArrowheads="1"/>
            </p:cNvSpPr>
            <p:nvPr/>
          </p:nvSpPr>
          <p:spPr bwMode="auto">
            <a:xfrm>
              <a:off x="3663" y="1147"/>
              <a:ext cx="862" cy="212"/>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Latta&amp;Frixel</a:t>
              </a:r>
              <a:endParaRPr lang="ru-RU" sz="1600"/>
            </a:p>
          </p:txBody>
        </p:sp>
        <p:sp>
          <p:nvSpPr>
            <p:cNvPr id="831508" name="Text Box 20"/>
            <p:cNvSpPr txBox="1">
              <a:spLocks noChangeArrowheads="1"/>
            </p:cNvSpPr>
            <p:nvPr/>
          </p:nvSpPr>
          <p:spPr bwMode="auto">
            <a:xfrm>
              <a:off x="3891" y="1553"/>
              <a:ext cx="680" cy="320"/>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pPr>
              <a:r>
                <a:rPr lang="en-US" sz="1600"/>
                <a:t>Manara &amp;</a:t>
              </a:r>
            </a:p>
            <a:p>
              <a:pPr>
                <a:lnSpc>
                  <a:spcPct val="85000"/>
                </a:lnSpc>
              </a:pPr>
              <a:r>
                <a:rPr lang="en-US" sz="1600"/>
                <a:t>Sheindlin</a:t>
              </a:r>
              <a:endParaRPr lang="ru-RU" sz="1600"/>
            </a:p>
          </p:txBody>
        </p:sp>
        <p:sp>
          <p:nvSpPr>
            <p:cNvPr id="831509" name="Line 21"/>
            <p:cNvSpPr>
              <a:spLocks noChangeShapeType="1"/>
            </p:cNvSpPr>
            <p:nvPr/>
          </p:nvSpPr>
          <p:spPr bwMode="auto">
            <a:xfrm flipV="1">
              <a:off x="3573" y="1737"/>
              <a:ext cx="362" cy="45"/>
            </a:xfrm>
            <a:prstGeom prst="line">
              <a:avLst/>
            </a:prstGeom>
            <a:noFill/>
            <a:ln w="9525">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31511" name="Line 23"/>
            <p:cNvSpPr>
              <a:spLocks noChangeShapeType="1"/>
            </p:cNvSpPr>
            <p:nvPr/>
          </p:nvSpPr>
          <p:spPr bwMode="auto">
            <a:xfrm>
              <a:off x="3956" y="2098"/>
              <a:ext cx="615" cy="2"/>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sp>
          <p:nvSpPr>
            <p:cNvPr id="831531" name="Line 43"/>
            <p:cNvSpPr>
              <a:spLocks noChangeShapeType="1"/>
            </p:cNvSpPr>
            <p:nvPr/>
          </p:nvSpPr>
          <p:spPr bwMode="auto">
            <a:xfrm flipH="1">
              <a:off x="4117" y="1873"/>
              <a:ext cx="91" cy="227"/>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sp>
          <p:nvSpPr>
            <p:cNvPr id="831534" name="Freeform 46"/>
            <p:cNvSpPr>
              <a:spLocks/>
            </p:cNvSpPr>
            <p:nvPr/>
          </p:nvSpPr>
          <p:spPr bwMode="auto">
            <a:xfrm>
              <a:off x="3234" y="3206"/>
              <a:ext cx="708" cy="354"/>
            </a:xfrm>
            <a:custGeom>
              <a:avLst/>
              <a:gdLst>
                <a:gd name="T0" fmla="*/ 0 w 708"/>
                <a:gd name="T1" fmla="*/ 354 h 354"/>
                <a:gd name="T2" fmla="*/ 69 w 708"/>
                <a:gd name="T3" fmla="*/ 306 h 354"/>
                <a:gd name="T4" fmla="*/ 201 w 708"/>
                <a:gd name="T5" fmla="*/ 257 h 354"/>
                <a:gd name="T6" fmla="*/ 347 w 708"/>
                <a:gd name="T7" fmla="*/ 201 h 354"/>
                <a:gd name="T8" fmla="*/ 465 w 708"/>
                <a:gd name="T9" fmla="*/ 174 h 354"/>
                <a:gd name="T10" fmla="*/ 618 w 708"/>
                <a:gd name="T11" fmla="*/ 104 h 354"/>
                <a:gd name="T12" fmla="*/ 708 w 708"/>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708" h="354">
                  <a:moveTo>
                    <a:pt x="0" y="354"/>
                  </a:moveTo>
                  <a:cubicBezTo>
                    <a:pt x="11" y="347"/>
                    <a:pt x="36" y="322"/>
                    <a:pt x="69" y="306"/>
                  </a:cubicBezTo>
                  <a:cubicBezTo>
                    <a:pt x="102" y="290"/>
                    <a:pt x="155" y="274"/>
                    <a:pt x="201" y="257"/>
                  </a:cubicBezTo>
                  <a:cubicBezTo>
                    <a:pt x="247" y="240"/>
                    <a:pt x="303" y="215"/>
                    <a:pt x="347" y="201"/>
                  </a:cubicBezTo>
                  <a:cubicBezTo>
                    <a:pt x="391" y="187"/>
                    <a:pt x="420" y="190"/>
                    <a:pt x="465" y="174"/>
                  </a:cubicBezTo>
                  <a:cubicBezTo>
                    <a:pt x="510" y="158"/>
                    <a:pt x="577" y="133"/>
                    <a:pt x="618" y="104"/>
                  </a:cubicBezTo>
                  <a:cubicBezTo>
                    <a:pt x="659" y="75"/>
                    <a:pt x="689" y="22"/>
                    <a:pt x="708" y="0"/>
                  </a:cubicBezTo>
                </a:path>
              </a:pathLst>
            </a:custGeom>
            <a:noFill/>
            <a:ln w="28575" cap="flat" cmpd="sng">
              <a:solidFill>
                <a:schemeClr val="hlink"/>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sp>
          <p:nvSpPr>
            <p:cNvPr id="831535" name="Text Box 47"/>
            <p:cNvSpPr txBox="1">
              <a:spLocks noChangeArrowheads="1"/>
            </p:cNvSpPr>
            <p:nvPr/>
          </p:nvSpPr>
          <p:spPr bwMode="auto">
            <a:xfrm>
              <a:off x="3437" y="2825"/>
              <a:ext cx="1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ru-RU"/>
            </a:p>
          </p:txBody>
        </p:sp>
        <p:sp>
          <p:nvSpPr>
            <p:cNvPr id="831536" name="Text Box 48"/>
            <p:cNvSpPr txBox="1">
              <a:spLocks noChangeArrowheads="1"/>
            </p:cNvSpPr>
            <p:nvPr/>
          </p:nvSpPr>
          <p:spPr bwMode="auto">
            <a:xfrm>
              <a:off x="3391" y="2825"/>
              <a:ext cx="136" cy="258"/>
            </a:xfrm>
            <a:prstGeom prst="rect">
              <a:avLst/>
            </a:prstGeom>
            <a:solidFill>
              <a:srgbClr val="FFFFFF"/>
            </a:solidFill>
            <a:ln w="12700"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schemeClr val="hlink"/>
                  </a:solidFill>
                </a:rPr>
                <a:t>?</a:t>
              </a:r>
              <a:endParaRPr lang="ru-RU" sz="2000">
                <a:solidFill>
                  <a:schemeClr val="hlink"/>
                </a:solidFill>
              </a:endParaRPr>
            </a:p>
          </p:txBody>
        </p:sp>
        <p:sp>
          <p:nvSpPr>
            <p:cNvPr id="831537" name="Freeform 49"/>
            <p:cNvSpPr>
              <a:spLocks/>
            </p:cNvSpPr>
            <p:nvPr/>
          </p:nvSpPr>
          <p:spPr bwMode="auto">
            <a:xfrm>
              <a:off x="3528" y="3053"/>
              <a:ext cx="122" cy="327"/>
            </a:xfrm>
            <a:custGeom>
              <a:avLst/>
              <a:gdLst>
                <a:gd name="T0" fmla="*/ 122 w 122"/>
                <a:gd name="T1" fmla="*/ 327 h 327"/>
                <a:gd name="T2" fmla="*/ 0 w 122"/>
                <a:gd name="T3" fmla="*/ 0 h 327"/>
              </a:gdLst>
              <a:ahLst/>
              <a:cxnLst>
                <a:cxn ang="0">
                  <a:pos x="T0" y="T1"/>
                </a:cxn>
                <a:cxn ang="0">
                  <a:pos x="T2" y="T3"/>
                </a:cxn>
              </a:cxnLst>
              <a:rect l="0" t="0" r="r" b="b"/>
              <a:pathLst>
                <a:path w="122" h="327">
                  <a:moveTo>
                    <a:pt x="122" y="327"/>
                  </a:moveTo>
                  <a:lnTo>
                    <a:pt x="0" y="0"/>
                  </a:lnTo>
                </a:path>
              </a:pathLst>
            </a:custGeom>
            <a:noFill/>
            <a:ln w="12700" cap="flat"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sp>
          <p:nvSpPr>
            <p:cNvPr id="831538" name="Line 50"/>
            <p:cNvSpPr>
              <a:spLocks noChangeShapeType="1"/>
            </p:cNvSpPr>
            <p:nvPr/>
          </p:nvSpPr>
          <p:spPr bwMode="auto">
            <a:xfrm flipH="1">
              <a:off x="1078" y="1737"/>
              <a:ext cx="1179"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2" name="Text Box 4"/>
          <p:cNvSpPr txBox="1">
            <a:spLocks noChangeArrowheads="1"/>
          </p:cNvSpPr>
          <p:nvPr/>
        </p:nvSpPr>
        <p:spPr bwMode="auto">
          <a:xfrm>
            <a:off x="1135063" y="1100138"/>
            <a:ext cx="8064500" cy="537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spcAft>
                <a:spcPct val="55000"/>
              </a:spcAft>
            </a:pPr>
            <a:r>
              <a:rPr lang="en-GB" sz="2400"/>
              <a:t>Main tasks for the second year:</a:t>
            </a:r>
          </a:p>
          <a:p>
            <a:pPr algn="l">
              <a:spcBef>
                <a:spcPct val="50000"/>
              </a:spcBef>
            </a:pPr>
            <a:r>
              <a:rPr lang="en-GB" sz="2000"/>
              <a:t>- </a:t>
            </a:r>
            <a:r>
              <a:rPr lang="en-GB"/>
              <a:t>High-speed multichannel pyrometer: blackbody calibration and data evaluation,  </a:t>
            </a:r>
          </a:p>
          <a:p>
            <a:pPr algn="l">
              <a:spcBef>
                <a:spcPct val="50000"/>
              </a:spcBef>
            </a:pPr>
            <a:r>
              <a:rPr lang="en-GB"/>
              <a:t>- High-speed precise temperature field measurements</a:t>
            </a:r>
          </a:p>
          <a:p>
            <a:pPr algn="l">
              <a:spcBef>
                <a:spcPct val="50000"/>
              </a:spcBef>
              <a:buFontTx/>
              <a:buChar char="-"/>
            </a:pPr>
            <a:r>
              <a:rPr lang="en-GB"/>
              <a:t> Measurements of phase transitions of </a:t>
            </a:r>
            <a:r>
              <a:rPr lang="en-US"/>
              <a:t>Zr-O system</a:t>
            </a:r>
            <a:r>
              <a:rPr lang="en-GB"/>
              <a:t> with emphasis on its metallic-rich and ZrO</a:t>
            </a:r>
            <a:r>
              <a:rPr lang="en-GB" baseline="-16000"/>
              <a:t>2</a:t>
            </a:r>
            <a:r>
              <a:rPr lang="en-GB"/>
              <a:t>-rich domains</a:t>
            </a:r>
          </a:p>
          <a:p>
            <a:pPr algn="l">
              <a:spcBef>
                <a:spcPct val="50000"/>
              </a:spcBef>
              <a:buFontTx/>
              <a:buChar char="-"/>
            </a:pPr>
            <a:r>
              <a:rPr lang="en-GB"/>
              <a:t> Manufacturing of ZrO</a:t>
            </a:r>
            <a:r>
              <a:rPr lang="en-GB" baseline="-10000"/>
              <a:t>2</a:t>
            </a:r>
            <a:r>
              <a:rPr lang="en-GB"/>
              <a:t>–FeO samples in the wide composition range from ZrO</a:t>
            </a:r>
            <a:r>
              <a:rPr lang="en-GB" baseline="-10000"/>
              <a:t>2 </a:t>
            </a:r>
            <a:r>
              <a:rPr lang="en-GB"/>
              <a:t>to the eutectic point</a:t>
            </a:r>
          </a:p>
          <a:p>
            <a:pPr algn="l">
              <a:spcBef>
                <a:spcPct val="50000"/>
              </a:spcBef>
              <a:buFontTx/>
              <a:buChar char="-"/>
            </a:pPr>
            <a:r>
              <a:rPr lang="en-GB"/>
              <a:t> Preliminary study of ZrO</a:t>
            </a:r>
            <a:r>
              <a:rPr lang="en-GB" baseline="-16000"/>
              <a:t>2</a:t>
            </a:r>
            <a:r>
              <a:rPr lang="en-GB"/>
              <a:t>–FeO phase transition above eutectic temperature</a:t>
            </a:r>
          </a:p>
          <a:p>
            <a:pPr algn="l">
              <a:spcBef>
                <a:spcPct val="50000"/>
              </a:spcBef>
              <a:buFontTx/>
              <a:buChar char="-"/>
            </a:pPr>
            <a:r>
              <a:rPr lang="en-GB"/>
              <a:t> Melting point measurements of CaO</a:t>
            </a:r>
          </a:p>
          <a:p>
            <a:pPr algn="l">
              <a:spcBef>
                <a:spcPct val="50000"/>
              </a:spcBef>
              <a:buFontTx/>
              <a:buChar char="-"/>
            </a:pPr>
            <a:r>
              <a:rPr lang="en-GB"/>
              <a:t> Further development of mathematical model of the noncongruent melting and solidification of two component materials  </a:t>
            </a:r>
          </a:p>
          <a:p>
            <a:pPr algn="l">
              <a:spcBef>
                <a:spcPct val="50000"/>
              </a:spcBef>
              <a:buFontTx/>
              <a:buChar char="-"/>
            </a:pPr>
            <a:r>
              <a:rPr lang="en-GB"/>
              <a:t> Development of model of melting of uranium dioxide on the basis of its crystalline lattice defects</a:t>
            </a:r>
            <a:endParaRPr lang="de-DE"/>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41" name="Text Box 5"/>
          <p:cNvSpPr txBox="1">
            <a:spLocks noChangeArrowheads="1"/>
          </p:cNvSpPr>
          <p:nvPr/>
        </p:nvSpPr>
        <p:spPr bwMode="auto">
          <a:xfrm>
            <a:off x="271463" y="1222375"/>
            <a:ext cx="9359900" cy="520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 </a:t>
            </a:r>
            <a:r>
              <a:rPr lang="en-US"/>
              <a:t>Experimental set-up is considerably improved and can be used now for study of highly reflected materials (as for example CaO) with a help of a special preheating system. It is also equipped with additional CO</a:t>
            </a:r>
            <a:r>
              <a:rPr lang="en-US" baseline="-25000"/>
              <a:t>2</a:t>
            </a:r>
            <a:r>
              <a:rPr lang="en-US"/>
              <a:t> CW power laser, which can be used for controlled heating of semitransparent oxide ceramics.  High-speed camera is capable to record temperature distributions over the laser-heated zone at 1000 frames/s. </a:t>
            </a:r>
          </a:p>
          <a:p>
            <a:pPr>
              <a:spcBef>
                <a:spcPct val="50000"/>
              </a:spcBef>
            </a:pPr>
            <a:r>
              <a:rPr lang="en-US"/>
              <a:t>New sets of ZrO</a:t>
            </a:r>
            <a:r>
              <a:rPr lang="en-US" baseline="-10000"/>
              <a:t>2 </a:t>
            </a:r>
            <a:r>
              <a:rPr lang="en-US"/>
              <a:t>–FeO and CaO - samples for the laser-melting experiments are manufactured. </a:t>
            </a:r>
          </a:p>
          <a:p>
            <a:pPr>
              <a:spcBef>
                <a:spcPct val="50000"/>
              </a:spcBef>
            </a:pPr>
            <a:r>
              <a:rPr lang="en-US"/>
              <a:t>There are still problems with licensing but there are now good chances to start transfer of uranium containing samples to IVTAN in October 2010.  It means that the experiments on U-Zr-O system are shifted to the end of 2010.  </a:t>
            </a:r>
          </a:p>
          <a:p>
            <a:pPr>
              <a:spcBef>
                <a:spcPct val="50000"/>
              </a:spcBef>
            </a:pPr>
            <a:r>
              <a:rPr lang="en-US"/>
              <a:t>Some more measurements are performed on various compositions for the Zr-O system. </a:t>
            </a:r>
          </a:p>
          <a:p>
            <a:pPr>
              <a:spcBef>
                <a:spcPct val="50000"/>
              </a:spcBef>
            </a:pPr>
            <a:r>
              <a:rPr lang="en-US"/>
              <a:t>Melting point measurements of CaO are performed. The obtained value  is significantly higher than presently adopted. </a:t>
            </a:r>
          </a:p>
          <a:p>
            <a:pPr>
              <a:spcBef>
                <a:spcPct val="50000"/>
              </a:spcBef>
            </a:pPr>
            <a:r>
              <a:rPr lang="en-US"/>
              <a:t>First laser-melting experiments are performed on ZrO</a:t>
            </a:r>
            <a:r>
              <a:rPr lang="en-US" baseline="-25000"/>
              <a:t>2</a:t>
            </a:r>
            <a:r>
              <a:rPr lang="en-US"/>
              <a:t> –FeO system. It turns out that liqudus values for three compositions are in acceptable agreement with the conventional methods (Galakhov microfurnace, </a:t>
            </a:r>
            <a:r>
              <a:rPr lang="en-US" i="1"/>
              <a:t>etc</a:t>
            </a:r>
            <a:r>
              <a:rPr lang="en-US"/>
              <a:t>). </a:t>
            </a:r>
          </a:p>
        </p:txBody>
      </p:sp>
      <p:sp>
        <p:nvSpPr>
          <p:cNvPr id="782343" name="Text Box 7"/>
          <p:cNvSpPr txBox="1">
            <a:spLocks noChangeArrowheads="1"/>
          </p:cNvSpPr>
          <p:nvPr/>
        </p:nvSpPr>
        <p:spPr bwMode="auto">
          <a:xfrm>
            <a:off x="2719388" y="571500"/>
            <a:ext cx="4248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Conclusion</a:t>
            </a:r>
            <a:endParaRPr lang="ru-RU" sz="240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4" name="Rectangle 4"/>
          <p:cNvSpPr>
            <a:spLocks noChangeArrowheads="1"/>
          </p:cNvSpPr>
          <p:nvPr/>
        </p:nvSpPr>
        <p:spPr bwMode="auto">
          <a:xfrm>
            <a:off x="919163" y="1244600"/>
            <a:ext cx="7993062" cy="4897438"/>
          </a:xfrm>
          <a:prstGeom prst="rect">
            <a:avLst/>
          </a:prstGeom>
          <a:solidFill>
            <a:srgbClr val="CC0000"/>
          </a:solidFill>
          <a:ln w="12700" algn="ctr">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solidFill>
                <a:schemeClr val="bg1"/>
              </a:solidFill>
            </a:endParaRPr>
          </a:p>
        </p:txBody>
      </p:sp>
      <p:sp>
        <p:nvSpPr>
          <p:cNvPr id="783362" name="Rectangle 2"/>
          <p:cNvSpPr>
            <a:spLocks noGrp="1" noChangeArrowheads="1"/>
          </p:cNvSpPr>
          <p:nvPr>
            <p:ph type="title"/>
          </p:nvPr>
        </p:nvSpPr>
        <p:spPr bwMode="auto">
          <a:xfrm>
            <a:off x="414338" y="2684463"/>
            <a:ext cx="8912225" cy="12065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sz="8000">
                <a:solidFill>
                  <a:srgbClr val="FFFFFF"/>
                </a:solidFill>
              </a:rPr>
              <a:t>END</a:t>
            </a:r>
            <a:endParaRPr lang="ru-RU" sz="8000">
              <a:solidFill>
                <a:srgbClr val="FFFFFF"/>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8" name="Rectangle 4"/>
          <p:cNvSpPr>
            <a:spLocks noChangeArrowheads="1"/>
          </p:cNvSpPr>
          <p:nvPr/>
        </p:nvSpPr>
        <p:spPr bwMode="auto">
          <a:xfrm>
            <a:off x="271463" y="460375"/>
            <a:ext cx="9504362"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000"/>
              <a:t>Licensing of the laboratory for performing tests with natural uranium</a:t>
            </a:r>
          </a:p>
          <a:p>
            <a:pPr algn="l"/>
            <a:endParaRPr lang="ru-RU" sz="2000"/>
          </a:p>
          <a:p>
            <a:pPr algn="l"/>
            <a:r>
              <a:rPr lang="en-US" sz="1600" i="1" u="sng"/>
              <a:t>The work done so far:</a:t>
            </a:r>
            <a:endParaRPr lang="ru-RU" sz="1600" i="1" u="sng"/>
          </a:p>
          <a:p>
            <a:pPr algn="l"/>
            <a:r>
              <a:rPr lang="en-US" sz="1600"/>
              <a:t>1) Definition of main requirements for the laboratory room (contract work is paid by IVTAN)  </a:t>
            </a:r>
            <a:endParaRPr lang="ru-RU" sz="1600"/>
          </a:p>
          <a:p>
            <a:pPr algn="l"/>
            <a:r>
              <a:rPr lang="en-US" sz="1600"/>
              <a:t>2) The preliminary choice of suitable laboratory room is done</a:t>
            </a:r>
            <a:endParaRPr lang="ru-RU" sz="1600"/>
          </a:p>
          <a:p>
            <a:pPr algn="l"/>
            <a:r>
              <a:rPr lang="en-US" sz="1600"/>
              <a:t>3) The specification requirements for the special laboratory are issued</a:t>
            </a:r>
            <a:endParaRPr lang="ru-RU" sz="1600"/>
          </a:p>
          <a:p>
            <a:pPr algn="l"/>
            <a:r>
              <a:rPr lang="en-US" sz="1600"/>
              <a:t>4) The necessary agreement of Presidium of the Russian Academy of Sciences is received</a:t>
            </a:r>
            <a:endParaRPr lang="ru-RU" sz="1600"/>
          </a:p>
          <a:p>
            <a:pPr algn="l"/>
            <a:r>
              <a:rPr lang="en-US" sz="1600"/>
              <a:t>5) The proper choice of a room for the special laboratory is officially confirmed by an authorized company (contract work is paid by IVTAN)  </a:t>
            </a:r>
            <a:endParaRPr lang="ru-RU" sz="1600"/>
          </a:p>
          <a:p>
            <a:pPr algn="l"/>
            <a:r>
              <a:rPr lang="en-US" sz="1600"/>
              <a:t>6) Training of laboratory personnel (contract work is paid by IVTAN)  </a:t>
            </a:r>
            <a:endParaRPr lang="ru-RU" sz="1600"/>
          </a:p>
          <a:p>
            <a:pPr algn="l"/>
            <a:r>
              <a:rPr lang="en-US" sz="1600"/>
              <a:t>7) Medical examination of personnel is almost completed</a:t>
            </a:r>
            <a:endParaRPr lang="ru-RU" sz="1600"/>
          </a:p>
          <a:p>
            <a:pPr algn="l"/>
            <a:r>
              <a:rPr lang="en-US" sz="1600"/>
              <a:t>8) The project of the special laboratory is executed by an authorized company (contract work is paid by IVTAN)  </a:t>
            </a:r>
            <a:endParaRPr lang="ru-RU" sz="1600"/>
          </a:p>
          <a:p>
            <a:pPr algn="l"/>
            <a:r>
              <a:rPr lang="en-US" sz="1600"/>
              <a:t>9) Special additional maintenance work in the laboratory room according to recommendations of the licensing authorities is almost completed. The room is equipped with special power supplies, separate water supply and drain, ventilation with a special filtering. It has a metal door with two locks and alarm system, </a:t>
            </a:r>
            <a:r>
              <a:rPr lang="en-US" sz="1600" i="1"/>
              <a:t>etc</a:t>
            </a:r>
            <a:r>
              <a:rPr lang="en-US" sz="1600"/>
              <a:t>…. The separate room for storage of a radioactive waste is equipped</a:t>
            </a:r>
            <a:endParaRPr lang="ru-RU" sz="1600"/>
          </a:p>
          <a:p>
            <a:pPr algn="l"/>
            <a:r>
              <a:rPr lang="en-US" sz="1600"/>
              <a:t>10) Necessary means for the individual control of contamination are leased</a:t>
            </a:r>
            <a:endParaRPr lang="ru-RU" sz="1600"/>
          </a:p>
          <a:p>
            <a:pPr algn="l"/>
            <a:r>
              <a:rPr lang="en-US" sz="1600"/>
              <a:t>11) An authorized company having the right to perform an expertise of the project is defined</a:t>
            </a:r>
          </a:p>
          <a:p>
            <a:pPr algn="l"/>
            <a:endParaRPr lang="ru-RU" sz="1600"/>
          </a:p>
          <a:p>
            <a:pPr algn="l"/>
            <a:r>
              <a:rPr lang="en-US" sz="1600" i="1" u="sng"/>
              <a:t>The remaining work:</a:t>
            </a:r>
            <a:endParaRPr lang="ru-RU" sz="1600" i="1" u="sng"/>
          </a:p>
          <a:p>
            <a:pPr algn="l"/>
            <a:r>
              <a:rPr lang="en-US" sz="1600"/>
              <a:t>1) Receiving an expertise of the project of the lab</a:t>
            </a:r>
            <a:endParaRPr lang="ru-RU" sz="1600"/>
          </a:p>
          <a:p>
            <a:pPr algn="l"/>
            <a:r>
              <a:rPr lang="en-US" sz="1600"/>
              <a:t>2) Receiving the decision about suitability of the laboratory to perform work with natural uranium</a:t>
            </a:r>
            <a:endParaRPr lang="ru-RU" sz="1600"/>
          </a:p>
          <a:p>
            <a:pPr algn="l"/>
            <a:r>
              <a:rPr lang="en-US" sz="1600"/>
              <a:t>3) Purchasing of means for radiation control</a:t>
            </a:r>
            <a:endParaRPr lang="ru-RU" sz="1600"/>
          </a:p>
          <a:p>
            <a:pPr algn="l"/>
            <a:r>
              <a:rPr lang="en-US" sz="1600"/>
              <a:t>4) Collect a number of technical documentation</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45" name="Picture 5" descr="Room for U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1217613"/>
            <a:ext cx="6286500" cy="4589462"/>
          </a:xfrm>
          <a:prstGeom prst="rect">
            <a:avLst/>
          </a:prstGeom>
          <a:noFill/>
          <a:extLst>
            <a:ext uri="{909E8E84-426E-40DD-AFC4-6F175D3DCCD1}">
              <a14:hiddenFill xmlns:a14="http://schemas.microsoft.com/office/drawing/2010/main">
                <a:solidFill>
                  <a:srgbClr val="FFFFFF"/>
                </a:solidFill>
              </a14:hiddenFill>
            </a:ext>
          </a:extLst>
        </p:spPr>
      </p:pic>
      <p:pic>
        <p:nvPicPr>
          <p:cNvPr id="829444" name="Picture 4" descr="Box for 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7888" y="3765550"/>
            <a:ext cx="3673475" cy="3257550"/>
          </a:xfrm>
          <a:prstGeom prst="rect">
            <a:avLst/>
          </a:prstGeom>
          <a:noFill/>
          <a:extLst>
            <a:ext uri="{909E8E84-426E-40DD-AFC4-6F175D3DCCD1}">
              <a14:hiddenFill xmlns:a14="http://schemas.microsoft.com/office/drawing/2010/main">
                <a:solidFill>
                  <a:srgbClr val="FFFFFF"/>
                </a:solidFill>
              </a14:hiddenFill>
            </a:ext>
          </a:extLst>
        </p:spPr>
      </p:pic>
      <p:sp>
        <p:nvSpPr>
          <p:cNvPr id="829446" name="Text Box 6"/>
          <p:cNvSpPr txBox="1">
            <a:spLocks noChangeArrowheads="1"/>
          </p:cNvSpPr>
          <p:nvPr/>
        </p:nvSpPr>
        <p:spPr bwMode="auto">
          <a:xfrm>
            <a:off x="414338" y="596900"/>
            <a:ext cx="907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Laboratory Room Dedicated for Handling of Natural Uranium Samples</a:t>
            </a:r>
            <a:endParaRPr lang="ru-RU" sz="200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bwMode="auto">
          <a:xfrm>
            <a:off x="558800" y="452438"/>
            <a:ext cx="8912225" cy="45085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GB" sz="2400">
                <a:solidFill>
                  <a:srgbClr val="000066"/>
                </a:solidFill>
              </a:rPr>
              <a:t>Present View of the Experimental Set-Up</a:t>
            </a:r>
            <a:endParaRPr lang="de-DE" sz="2400">
              <a:solidFill>
                <a:srgbClr val="000066"/>
              </a:solidFill>
            </a:endParaRPr>
          </a:p>
        </p:txBody>
      </p:sp>
      <p:pic>
        <p:nvPicPr>
          <p:cNvPr id="791569" name="Picture 17" descr="Set-up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1135063" y="957263"/>
            <a:ext cx="5329237" cy="3997325"/>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1571" name="Rectangle 19"/>
          <p:cNvSpPr>
            <a:spLocks noChangeArrowheads="1"/>
          </p:cNvSpPr>
          <p:nvPr/>
        </p:nvSpPr>
        <p:spPr bwMode="auto">
          <a:xfrm>
            <a:off x="3943350" y="2468563"/>
            <a:ext cx="5545138" cy="4392612"/>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1572" name="Text Box 20"/>
          <p:cNvSpPr txBox="1">
            <a:spLocks noChangeArrowheads="1"/>
          </p:cNvSpPr>
          <p:nvPr/>
        </p:nvSpPr>
        <p:spPr bwMode="auto">
          <a:xfrm>
            <a:off x="6464300" y="957263"/>
            <a:ext cx="3438525" cy="77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
              </a:spcBef>
              <a:buFontTx/>
              <a:buChar char="-"/>
            </a:pPr>
            <a:endParaRPr lang="en-GB" sz="1300"/>
          </a:p>
          <a:p>
            <a:pPr algn="l">
              <a:spcBef>
                <a:spcPct val="5000"/>
              </a:spcBef>
              <a:buFontTx/>
              <a:buChar char="-"/>
            </a:pPr>
            <a:endParaRPr lang="en-GB" sz="1300"/>
          </a:p>
          <a:p>
            <a:pPr algn="l">
              <a:spcBef>
                <a:spcPct val="50000"/>
              </a:spcBef>
            </a:pPr>
            <a:r>
              <a:rPr lang="en-GB" sz="1200"/>
              <a:t> </a:t>
            </a:r>
            <a:endParaRPr lang="de-DE" sz="1200"/>
          </a:p>
        </p:txBody>
      </p:sp>
      <p:graphicFrame>
        <p:nvGraphicFramePr>
          <p:cNvPr id="791574" name="Object 22"/>
          <p:cNvGraphicFramePr>
            <a:graphicFrameLocks noGrp="1" noChangeAspect="1"/>
          </p:cNvGraphicFramePr>
          <p:nvPr>
            <p:ph sz="half" idx="1"/>
          </p:nvPr>
        </p:nvGraphicFramePr>
        <p:xfrm>
          <a:off x="3367088" y="2181225"/>
          <a:ext cx="6210300" cy="4819650"/>
        </p:xfrm>
        <a:graphic>
          <a:graphicData uri="http://schemas.openxmlformats.org/presentationml/2006/ole">
            <mc:AlternateContent xmlns:mc="http://schemas.openxmlformats.org/markup-compatibility/2006">
              <mc:Choice xmlns:v="urn:schemas-microsoft-com:vml" Requires="v">
                <p:oleObj spid="_x0000_s791586" name="PHOTO-PAINT" r:id="rId4" imgW="27733333" imgH="21523810" progId="CorelPhotoPaint.Image.12">
                  <p:embed/>
                </p:oleObj>
              </mc:Choice>
              <mc:Fallback>
                <p:oleObj name="PHOTO-PAINT" r:id="rId4" imgW="27733333" imgH="21523810" progId="CorelPhotoPaint.Image.12">
                  <p:embed/>
                  <p:pic>
                    <p:nvPicPr>
                      <p:cNvPr id="0" name="Object 2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7088" y="2181225"/>
                        <a:ext cx="6210300" cy="481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91575" name="Rectangle 23"/>
          <p:cNvSpPr>
            <a:spLocks noChangeArrowheads="1"/>
          </p:cNvSpPr>
          <p:nvPr/>
        </p:nvSpPr>
        <p:spPr bwMode="auto">
          <a:xfrm>
            <a:off x="1855788" y="1173163"/>
            <a:ext cx="3168650" cy="457200"/>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GB" sz="1200"/>
              <a:t>Laser power regulation according to arbitrary function (time response of </a:t>
            </a:r>
            <a:r>
              <a:rPr lang="en-GB" sz="1200" i="1"/>
              <a:t>ca</a:t>
            </a:r>
            <a:r>
              <a:rPr lang="en-GB" sz="1200"/>
              <a:t> 1 ms)</a:t>
            </a:r>
            <a:endParaRPr lang="ru-RU" sz="1200"/>
          </a:p>
        </p:txBody>
      </p:sp>
      <p:sp>
        <p:nvSpPr>
          <p:cNvPr id="791576" name="Rectangle 24"/>
          <p:cNvSpPr>
            <a:spLocks noChangeArrowheads="1"/>
          </p:cNvSpPr>
          <p:nvPr/>
        </p:nvSpPr>
        <p:spPr bwMode="auto">
          <a:xfrm>
            <a:off x="3438525" y="2252663"/>
            <a:ext cx="1296988" cy="822325"/>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GB" sz="1200"/>
              <a:t>2 channel pyrometer, response time: 10 us</a:t>
            </a:r>
            <a:endParaRPr lang="ru-RU" sz="1200"/>
          </a:p>
        </p:txBody>
      </p:sp>
      <p:sp>
        <p:nvSpPr>
          <p:cNvPr id="791577" name="Rectangle 25"/>
          <p:cNvSpPr>
            <a:spLocks noChangeArrowheads="1"/>
          </p:cNvSpPr>
          <p:nvPr/>
        </p:nvSpPr>
        <p:spPr bwMode="auto">
          <a:xfrm>
            <a:off x="7543800" y="2036763"/>
            <a:ext cx="2058988" cy="639762"/>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
              </a:spcBef>
            </a:pPr>
            <a:r>
              <a:rPr lang="en-GB" sz="1200"/>
              <a:t>Multichannel pyrometer, 1000 sp/s, wavelength range 450-900 nm</a:t>
            </a:r>
          </a:p>
        </p:txBody>
      </p:sp>
      <p:sp>
        <p:nvSpPr>
          <p:cNvPr id="791578" name="Rectangle 26"/>
          <p:cNvSpPr>
            <a:spLocks noChangeArrowheads="1"/>
          </p:cNvSpPr>
          <p:nvPr/>
        </p:nvSpPr>
        <p:spPr bwMode="auto">
          <a:xfrm>
            <a:off x="7112000" y="5205413"/>
            <a:ext cx="2365375" cy="639762"/>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
              </a:spcBef>
            </a:pPr>
            <a:r>
              <a:rPr lang="en-GB" sz="1200"/>
              <a:t>High-speed CMOS-camera: 1000 frames/s, max. resolution 1000x1000 pix.</a:t>
            </a:r>
          </a:p>
        </p:txBody>
      </p:sp>
      <p:sp>
        <p:nvSpPr>
          <p:cNvPr id="791579" name="Line 27"/>
          <p:cNvSpPr>
            <a:spLocks noChangeShapeType="1"/>
          </p:cNvSpPr>
          <p:nvPr/>
        </p:nvSpPr>
        <p:spPr bwMode="auto">
          <a:xfrm flipH="1">
            <a:off x="1638300" y="1604963"/>
            <a:ext cx="217488" cy="576262"/>
          </a:xfrm>
          <a:prstGeom prst="line">
            <a:avLst/>
          </a:prstGeom>
          <a:noFill/>
          <a:ln w="5715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sp>
        <p:nvSpPr>
          <p:cNvPr id="791580" name="Line 28"/>
          <p:cNvSpPr>
            <a:spLocks noChangeShapeType="1"/>
          </p:cNvSpPr>
          <p:nvPr/>
        </p:nvSpPr>
        <p:spPr bwMode="auto">
          <a:xfrm flipH="1">
            <a:off x="7399338" y="2633663"/>
            <a:ext cx="169862" cy="771525"/>
          </a:xfrm>
          <a:prstGeom prst="line">
            <a:avLst/>
          </a:prstGeom>
          <a:noFill/>
          <a:ln w="5715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sp>
        <p:nvSpPr>
          <p:cNvPr id="791581" name="Line 29"/>
          <p:cNvSpPr>
            <a:spLocks noChangeShapeType="1"/>
          </p:cNvSpPr>
          <p:nvPr/>
        </p:nvSpPr>
        <p:spPr bwMode="auto">
          <a:xfrm flipV="1">
            <a:off x="8193088" y="4197350"/>
            <a:ext cx="214312" cy="1079500"/>
          </a:xfrm>
          <a:prstGeom prst="line">
            <a:avLst/>
          </a:prstGeom>
          <a:noFill/>
          <a:ln w="5715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sp>
        <p:nvSpPr>
          <p:cNvPr id="791582" name="Line 30"/>
          <p:cNvSpPr>
            <a:spLocks noChangeShapeType="1"/>
          </p:cNvSpPr>
          <p:nvPr/>
        </p:nvSpPr>
        <p:spPr bwMode="auto">
          <a:xfrm>
            <a:off x="4664075" y="3044825"/>
            <a:ext cx="863600" cy="504825"/>
          </a:xfrm>
          <a:prstGeom prst="line">
            <a:avLst/>
          </a:prstGeom>
          <a:noFill/>
          <a:ln w="5715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sp>
        <p:nvSpPr>
          <p:cNvPr id="791583" name="Line 31"/>
          <p:cNvSpPr>
            <a:spLocks noChangeShapeType="1"/>
          </p:cNvSpPr>
          <p:nvPr/>
        </p:nvSpPr>
        <p:spPr bwMode="auto">
          <a:xfrm>
            <a:off x="4951413" y="1604963"/>
            <a:ext cx="1655762" cy="1584325"/>
          </a:xfrm>
          <a:prstGeom prst="line">
            <a:avLst/>
          </a:prstGeom>
          <a:noFill/>
          <a:ln w="5715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pic>
        <p:nvPicPr>
          <p:cNvPr id="791584" name="Picture 32" descr="Photon Laser in la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000" y="4125913"/>
            <a:ext cx="3097213" cy="2397125"/>
          </a:xfrm>
          <a:prstGeom prst="rect">
            <a:avLst/>
          </a:prstGeom>
          <a:noFill/>
          <a:extLst>
            <a:ext uri="{909E8E84-426E-40DD-AFC4-6F175D3DCCD1}">
              <a14:hiddenFill xmlns:a14="http://schemas.microsoft.com/office/drawing/2010/main">
                <a:solidFill>
                  <a:srgbClr val="FFFFFF"/>
                </a:solidFill>
              </a14:hiddenFill>
            </a:ext>
          </a:extLst>
        </p:spPr>
      </p:pic>
      <p:sp>
        <p:nvSpPr>
          <p:cNvPr id="791585" name="Rectangle 33"/>
          <p:cNvSpPr>
            <a:spLocks noChangeArrowheads="1"/>
          </p:cNvSpPr>
          <p:nvPr/>
        </p:nvSpPr>
        <p:spPr bwMode="auto">
          <a:xfrm>
            <a:off x="271463" y="6332538"/>
            <a:ext cx="2808287" cy="274637"/>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GB" sz="1200"/>
              <a:t>Power CO</a:t>
            </a:r>
            <a:r>
              <a:rPr lang="en-GB" sz="1200" baseline="-25000"/>
              <a:t>2</a:t>
            </a:r>
            <a:r>
              <a:rPr lang="en-GB" sz="1200"/>
              <a:t>-laser in the laboratory</a:t>
            </a:r>
            <a:endParaRPr lang="ru-RU" sz="120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62" name="Rectangle 6"/>
          <p:cNvSpPr>
            <a:spLocks noGrp="1" noChangeArrowheads="1"/>
          </p:cNvSpPr>
          <p:nvPr>
            <p:ph type="title"/>
          </p:nvPr>
        </p:nvSpPr>
        <p:spPr bwMode="auto">
          <a:xfrm>
            <a:off x="495300" y="433388"/>
            <a:ext cx="8912225" cy="45085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sz="2400">
                <a:solidFill>
                  <a:srgbClr val="000066"/>
                </a:solidFill>
                <a:latin typeface="Arial" pitchFamily="34" charset="0"/>
              </a:rPr>
              <a:t>Schematic of the Set-Up</a:t>
            </a:r>
            <a:endParaRPr lang="ru-RU" sz="2400">
              <a:solidFill>
                <a:srgbClr val="000066"/>
              </a:solidFill>
              <a:latin typeface="Arial" pitchFamily="34" charset="0"/>
            </a:endParaRPr>
          </a:p>
        </p:txBody>
      </p:sp>
      <p:pic>
        <p:nvPicPr>
          <p:cNvPr id="787466" name="Picture 10"/>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7588" y="1965325"/>
            <a:ext cx="7345362" cy="5053013"/>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7468"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338" y="957263"/>
            <a:ext cx="2928937" cy="213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7469" name="Text Box 13"/>
          <p:cNvSpPr txBox="1">
            <a:spLocks noChangeArrowheads="1"/>
          </p:cNvSpPr>
          <p:nvPr/>
        </p:nvSpPr>
        <p:spPr bwMode="auto">
          <a:xfrm>
            <a:off x="3079750" y="1233488"/>
            <a:ext cx="302418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400"/>
              <a:t>Modification of laser-heating unit for low power experiments</a:t>
            </a:r>
            <a:endParaRPr lang="ru-RU" sz="1400"/>
          </a:p>
        </p:txBody>
      </p:sp>
      <p:sp>
        <p:nvSpPr>
          <p:cNvPr id="787471" name="Line 15"/>
          <p:cNvSpPr>
            <a:spLocks noChangeShapeType="1"/>
          </p:cNvSpPr>
          <p:nvPr/>
        </p:nvSpPr>
        <p:spPr bwMode="auto">
          <a:xfrm flipH="1">
            <a:off x="2863850" y="1460500"/>
            <a:ext cx="215900" cy="0"/>
          </a:xfrm>
          <a:prstGeom prst="line">
            <a:avLst/>
          </a:prstGeom>
          <a:noFill/>
          <a:ln w="76200">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4" name="Text Box 2"/>
          <p:cNvSpPr txBox="1">
            <a:spLocks noChangeArrowheads="1"/>
          </p:cNvSpPr>
          <p:nvPr/>
        </p:nvSpPr>
        <p:spPr bwMode="auto">
          <a:xfrm>
            <a:off x="2443163" y="427038"/>
            <a:ext cx="4960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t>Zr-O System: Experimental Results</a:t>
            </a:r>
            <a:endParaRPr lang="ru-RU" sz="2400"/>
          </a:p>
        </p:txBody>
      </p:sp>
      <p:sp>
        <p:nvSpPr>
          <p:cNvPr id="817155" name="Text Box 3"/>
          <p:cNvSpPr txBox="1">
            <a:spLocks noChangeArrowheads="1"/>
          </p:cNvSpPr>
          <p:nvPr/>
        </p:nvSpPr>
        <p:spPr bwMode="auto">
          <a:xfrm>
            <a:off x="414338" y="6629400"/>
            <a:ext cx="92725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It is assumed that emissivity is linear vs. atomic percent in the range between well adopted values for Zr and ZrO</a:t>
            </a:r>
            <a:r>
              <a:rPr lang="en-US" sz="1400" baseline="-10000"/>
              <a:t>2</a:t>
            </a:r>
            <a:endParaRPr lang="ru-RU" sz="1400" baseline="-10000"/>
          </a:p>
        </p:txBody>
      </p:sp>
      <p:graphicFrame>
        <p:nvGraphicFramePr>
          <p:cNvPr id="817156" name="Object 4"/>
          <p:cNvGraphicFramePr>
            <a:graphicFrameLocks noChangeAspect="1"/>
          </p:cNvGraphicFramePr>
          <p:nvPr/>
        </p:nvGraphicFramePr>
        <p:xfrm>
          <a:off x="558800" y="165100"/>
          <a:ext cx="8713788" cy="6858000"/>
        </p:xfrm>
        <a:graphic>
          <a:graphicData uri="http://schemas.openxmlformats.org/presentationml/2006/ole">
            <mc:AlternateContent xmlns:mc="http://schemas.openxmlformats.org/markup-compatibility/2006">
              <mc:Choice xmlns:v="urn:schemas-microsoft-com:vml" Requires="v">
                <p:oleObj spid="_x0000_s817158" name="Graph" r:id="rId3" imgW="3818880" imgH="3006720" progId="Origin50.Graph">
                  <p:embed/>
                </p:oleObj>
              </mc:Choice>
              <mc:Fallback>
                <p:oleObj name="Graph" r:id="rId3" imgW="3818880" imgH="3006720" progId="Origin50.Graph">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800" y="165100"/>
                        <a:ext cx="87137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2276" name="кадр452-500(3кc)сжат.avi">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630238" y="2325688"/>
            <a:ext cx="4105275" cy="4105275"/>
          </a:xfrm>
          <a:prstGeom prst="rect">
            <a:avLst/>
          </a:prstGeom>
          <a:noFill/>
          <a:extLst>
            <a:ext uri="{909E8E84-426E-40DD-AFC4-6F175D3DCCD1}">
              <a14:hiddenFill xmlns:a14="http://schemas.microsoft.com/office/drawing/2010/main">
                <a:solidFill>
                  <a:srgbClr val="FFFFFF"/>
                </a:solidFill>
              </a14:hiddenFill>
            </a:ext>
          </a:extLst>
        </p:spPr>
      </p:pic>
      <p:pic>
        <p:nvPicPr>
          <p:cNvPr id="822279" name="Цветное кино кадры452-500(3кс)сжат.avi">
            <a:hlinkClick r:id="" action="ppaction://media"/>
          </p:cNvPr>
          <p:cNvPicPr>
            <a:picLocks noRot="1" noChangeAspect="1" noChangeArrowheads="1"/>
          </p:cNvPicPr>
          <p:nvPr>
            <a:videoFile r:link="rId2"/>
          </p:nvPr>
        </p:nvPicPr>
        <p:blipFill>
          <a:blip r:embed="rId5">
            <a:extLst>
              <a:ext uri="{28A0092B-C50C-407E-A947-70E740481C1C}">
                <a14:useLocalDpi xmlns:a14="http://schemas.microsoft.com/office/drawing/2010/main" val="0"/>
              </a:ext>
            </a:extLst>
          </a:blip>
          <a:srcRect/>
          <a:stretch>
            <a:fillRect/>
          </a:stretch>
        </p:blipFill>
        <p:spPr bwMode="auto">
          <a:xfrm>
            <a:off x="4951413" y="2684463"/>
            <a:ext cx="4176712" cy="3213100"/>
          </a:xfrm>
          <a:prstGeom prst="rect">
            <a:avLst/>
          </a:prstGeom>
          <a:noFill/>
          <a:extLst>
            <a:ext uri="{909E8E84-426E-40DD-AFC4-6F175D3DCCD1}">
              <a14:hiddenFill xmlns:a14="http://schemas.microsoft.com/office/drawing/2010/main">
                <a:solidFill>
                  <a:srgbClr val="FFFFFF"/>
                </a:solidFill>
              </a14:hiddenFill>
            </a:ext>
          </a:extLst>
        </p:spPr>
      </p:pic>
      <p:sp>
        <p:nvSpPr>
          <p:cNvPr id="822280" name="Text Box 8"/>
          <p:cNvSpPr txBox="1">
            <a:spLocks noChangeArrowheads="1"/>
          </p:cNvSpPr>
          <p:nvPr/>
        </p:nvSpPr>
        <p:spPr bwMode="auto">
          <a:xfrm>
            <a:off x="1063625" y="1100138"/>
            <a:ext cx="79200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Temperature Fields: Solidification Dynamics of Zirconia</a:t>
            </a:r>
            <a:endParaRPr lang="ru-RU" sz="2000"/>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2227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822276"/>
                                        </p:tgtEl>
                                      </p:cBhvr>
                                    </p:cmd>
                                  </p:childTnLst>
                                </p:cTn>
                              </p:par>
                            </p:childTnLst>
                          </p:cTn>
                        </p:par>
                      </p:childTnLst>
                    </p:cTn>
                  </p:par>
                </p:childTnLst>
              </p:cTn>
              <p:nextCondLst>
                <p:cond evt="onClick" delay="0">
                  <p:tgtEl>
                    <p:spTgt spid="822276"/>
                  </p:tgtEl>
                </p:cond>
              </p:nextCondLst>
            </p:seq>
            <p:video>
              <p:cMediaNode>
                <p:cTn id="7" fill="hold" display="0">
                  <p:stCondLst>
                    <p:cond delay="indefinite"/>
                  </p:stCondLst>
                  <p:endCondLst>
                    <p:cond evt="onNext" delay="0">
                      <p:tgtEl>
                        <p:sldTgt/>
                      </p:tgtEl>
                    </p:cond>
                    <p:cond evt="onPrev" delay="0">
                      <p:tgtEl>
                        <p:sldTgt/>
                      </p:tgtEl>
                    </p:cond>
                  </p:endCondLst>
                </p:cTn>
                <p:tgtEl>
                  <p:spTgt spid="822276"/>
                </p:tgtEl>
              </p:cMediaNode>
            </p:video>
            <p:seq concurrent="1" nextAc="seek">
              <p:cTn id="8" restart="whenNotActive" fill="hold" evtFilter="cancelBubble" nodeType="interactiveSeq">
                <p:stCondLst>
                  <p:cond evt="onClick" delay="0">
                    <p:tgtEl>
                      <p:spTgt spid="82227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822279"/>
                                        </p:tgtEl>
                                      </p:cBhvr>
                                    </p:cmd>
                                  </p:childTnLst>
                                </p:cTn>
                              </p:par>
                            </p:childTnLst>
                          </p:cTn>
                        </p:par>
                      </p:childTnLst>
                    </p:cTn>
                  </p:par>
                </p:childTnLst>
              </p:cTn>
              <p:nextCondLst>
                <p:cond evt="onClick" delay="0">
                  <p:tgtEl>
                    <p:spTgt spid="822279"/>
                  </p:tgtEl>
                </p:cond>
              </p:nextCondLst>
            </p:seq>
            <p:video>
              <p:cMediaNode>
                <p:cTn id="13" fill="hold" display="0">
                  <p:stCondLst>
                    <p:cond delay="indefinite"/>
                  </p:stCondLst>
                  <p:endCondLst>
                    <p:cond evt="onNext" delay="0">
                      <p:tgtEl>
                        <p:sldTgt/>
                      </p:tgtEl>
                    </p:cond>
                    <p:cond evt="onPrev" delay="0">
                      <p:tgtEl>
                        <p:sldTgt/>
                      </p:tgtEl>
                    </p:cond>
                  </p:endCondLst>
                </p:cTn>
                <p:tgtEl>
                  <p:spTgt spid="82227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Text Box 2"/>
          <p:cNvSpPr txBox="1">
            <a:spLocks noChangeArrowheads="1"/>
          </p:cNvSpPr>
          <p:nvPr/>
        </p:nvSpPr>
        <p:spPr bwMode="auto">
          <a:xfrm>
            <a:off x="198438" y="2935288"/>
            <a:ext cx="8839200" cy="430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defRPr sz="2400">
                <a:solidFill>
                  <a:schemeClr val="tx1"/>
                </a:solidFill>
                <a:latin typeface="Tahoma" pitchFamily="34" charset="0"/>
              </a:defRPr>
            </a:lvl1pPr>
            <a:lvl2pPr marL="914400" indent="-457200" algn="l">
              <a:defRPr sz="2400">
                <a:solidFill>
                  <a:schemeClr val="tx1"/>
                </a:solidFill>
                <a:latin typeface="Tahoma" pitchFamily="34" charset="0"/>
              </a:defRPr>
            </a:lvl2pPr>
            <a:lvl3pPr marL="1371600" indent="-457200" algn="l">
              <a:defRPr sz="2400">
                <a:solidFill>
                  <a:schemeClr val="tx1"/>
                </a:solidFill>
                <a:latin typeface="Tahoma" pitchFamily="34" charset="0"/>
              </a:defRPr>
            </a:lvl3pPr>
            <a:lvl4pPr marL="1828800" indent="-457200" algn="l">
              <a:defRPr sz="2400">
                <a:solidFill>
                  <a:schemeClr val="tx1"/>
                </a:solidFill>
                <a:latin typeface="Tahoma" pitchFamily="34" charset="0"/>
              </a:defRPr>
            </a:lvl4pPr>
            <a:lvl5pPr marL="2286000" indent="-457200" algn="l">
              <a:defRPr sz="2400">
                <a:solidFill>
                  <a:schemeClr val="tx1"/>
                </a:solidFill>
                <a:latin typeface="Tahoma" pitchFamily="34" charset="0"/>
              </a:defRPr>
            </a:lvl5pPr>
            <a:lvl6pPr marL="2743200" indent="-457200" eaLnBrk="0" fontAlgn="base" hangingPunct="0">
              <a:spcBef>
                <a:spcPct val="0"/>
              </a:spcBef>
              <a:spcAft>
                <a:spcPct val="0"/>
              </a:spcAft>
              <a:defRPr sz="2400">
                <a:solidFill>
                  <a:schemeClr val="tx1"/>
                </a:solidFill>
                <a:latin typeface="Tahoma" pitchFamily="34" charset="0"/>
              </a:defRPr>
            </a:lvl6pPr>
            <a:lvl7pPr marL="3200400" indent="-457200" eaLnBrk="0" fontAlgn="base" hangingPunct="0">
              <a:spcBef>
                <a:spcPct val="0"/>
              </a:spcBef>
              <a:spcAft>
                <a:spcPct val="0"/>
              </a:spcAft>
              <a:defRPr sz="2400">
                <a:solidFill>
                  <a:schemeClr val="tx1"/>
                </a:solidFill>
                <a:latin typeface="Tahoma" pitchFamily="34" charset="0"/>
              </a:defRPr>
            </a:lvl7pPr>
            <a:lvl8pPr marL="3657600" indent="-457200" eaLnBrk="0" fontAlgn="base" hangingPunct="0">
              <a:spcBef>
                <a:spcPct val="0"/>
              </a:spcBef>
              <a:spcAft>
                <a:spcPct val="0"/>
              </a:spcAft>
              <a:defRPr sz="2400">
                <a:solidFill>
                  <a:schemeClr val="tx1"/>
                </a:solidFill>
                <a:latin typeface="Tahoma" pitchFamily="34" charset="0"/>
              </a:defRPr>
            </a:lvl8pPr>
            <a:lvl9pPr marL="4114800" indent="-457200" eaLnBrk="0" fontAlgn="base" hangingPunct="0">
              <a:spcBef>
                <a:spcPct val="0"/>
              </a:spcBef>
              <a:spcAft>
                <a:spcPct val="0"/>
              </a:spcAft>
              <a:defRPr sz="2400">
                <a:solidFill>
                  <a:schemeClr val="tx1"/>
                </a:solidFill>
                <a:latin typeface="Tahoma" pitchFamily="34" charset="0"/>
              </a:defRPr>
            </a:lvl9pPr>
          </a:lstStyle>
          <a:p>
            <a:pPr algn="ctr"/>
            <a:r>
              <a:rPr lang="en-GB" sz="2000" b="1">
                <a:solidFill>
                  <a:srgbClr val="000066"/>
                </a:solidFill>
                <a:latin typeface="Arial Narrow" pitchFamily="34" charset="0"/>
              </a:rPr>
              <a:t>    </a:t>
            </a:r>
            <a:r>
              <a:rPr lang="en-GB" sz="2000">
                <a:solidFill>
                  <a:srgbClr val="000066"/>
                </a:solidFill>
                <a:latin typeface="Arial" pitchFamily="34" charset="0"/>
              </a:rPr>
              <a:t>The thermal radiation, </a:t>
            </a:r>
            <a:r>
              <a:rPr lang="en-GB" sz="2000" i="1">
                <a:solidFill>
                  <a:srgbClr val="000066"/>
                </a:solidFill>
                <a:latin typeface="Arial" pitchFamily="34" charset="0"/>
                <a:sym typeface="Symbol" pitchFamily="18" charset="2"/>
              </a:rPr>
              <a:t></a:t>
            </a:r>
            <a:r>
              <a:rPr lang="en-GB" sz="2000" i="1">
                <a:solidFill>
                  <a:srgbClr val="000066"/>
                </a:solidFill>
                <a:latin typeface="Arial" pitchFamily="34" charset="0"/>
              </a:rPr>
              <a:t>(</a:t>
            </a:r>
            <a:r>
              <a:rPr lang="en-GB" sz="2000" i="1">
                <a:solidFill>
                  <a:srgbClr val="000066"/>
                </a:solidFill>
                <a:latin typeface="Arial" pitchFamily="34" charset="0"/>
                <a:sym typeface="Symbol" pitchFamily="18" charset="2"/>
              </a:rPr>
              <a:t>,T</a:t>
            </a:r>
            <a:r>
              <a:rPr lang="en-GB" sz="2000" i="1">
                <a:solidFill>
                  <a:srgbClr val="000066"/>
                </a:solidFill>
                <a:latin typeface="Arial" pitchFamily="34" charset="0"/>
              </a:rPr>
              <a:t>)</a:t>
            </a:r>
            <a:r>
              <a:rPr lang="en-GB" sz="2000">
                <a:solidFill>
                  <a:srgbClr val="000066"/>
                </a:solidFill>
                <a:latin typeface="Arial" pitchFamily="34" charset="0"/>
              </a:rPr>
              <a:t>, detected by a fast spectrometer is analysed</a:t>
            </a:r>
          </a:p>
          <a:p>
            <a:pPr algn="ctr"/>
            <a:r>
              <a:rPr lang="en-GB" sz="2000">
                <a:solidFill>
                  <a:srgbClr val="000066"/>
                </a:solidFill>
                <a:latin typeface="Arial" pitchFamily="34" charset="0"/>
              </a:rPr>
              <a:t> by an on-line computer programme as follows:</a:t>
            </a:r>
          </a:p>
          <a:p>
            <a:pPr algn="ctr"/>
            <a:endParaRPr lang="en-GB" sz="2000">
              <a:solidFill>
                <a:srgbClr val="000066"/>
              </a:solidFill>
              <a:latin typeface="Arial" pitchFamily="34" charset="0"/>
            </a:endParaRPr>
          </a:p>
          <a:p>
            <a:pPr lvl="2" algn="just">
              <a:buFontTx/>
              <a:buAutoNum type="arabicPeriod"/>
            </a:pPr>
            <a:r>
              <a:rPr lang="en-GB" sz="1600">
                <a:solidFill>
                  <a:srgbClr val="000066"/>
                </a:solidFill>
              </a:rPr>
              <a:t>A function is selected to approximate the expected physical features of </a:t>
            </a:r>
            <a:r>
              <a:rPr lang="en-GB" sz="1600" i="1">
                <a:solidFill>
                  <a:srgbClr val="000066"/>
                </a:solidFill>
                <a:latin typeface="Symbol" pitchFamily="18" charset="2"/>
              </a:rPr>
              <a:t>e</a:t>
            </a:r>
            <a:r>
              <a:rPr lang="en-GB" sz="1600" i="1">
                <a:solidFill>
                  <a:srgbClr val="000066"/>
                </a:solidFill>
              </a:rPr>
              <a:t>(</a:t>
            </a:r>
            <a:r>
              <a:rPr lang="en-GB" sz="1600" i="1">
                <a:solidFill>
                  <a:srgbClr val="000066"/>
                </a:solidFill>
                <a:sym typeface="Symbol" pitchFamily="18" charset="2"/>
              </a:rPr>
              <a:t>,T</a:t>
            </a:r>
            <a:r>
              <a:rPr lang="en-GB" sz="1600" i="1">
                <a:solidFill>
                  <a:srgbClr val="000066"/>
                </a:solidFill>
              </a:rPr>
              <a:t>) </a:t>
            </a:r>
            <a:r>
              <a:rPr lang="en-GB" sz="1600">
                <a:solidFill>
                  <a:srgbClr val="000066"/>
                </a:solidFill>
              </a:rPr>
              <a:t>based on different criteria such as analogies with known materials, theoretical predictions, etc. </a:t>
            </a:r>
          </a:p>
          <a:p>
            <a:pPr lvl="2" algn="just">
              <a:buFontTx/>
              <a:buAutoNum type="arabicPeriod"/>
            </a:pPr>
            <a:endParaRPr lang="en-GB" sz="1600">
              <a:solidFill>
                <a:srgbClr val="000066"/>
              </a:solidFill>
            </a:endParaRPr>
          </a:p>
          <a:p>
            <a:pPr lvl="2" algn="just">
              <a:buFontTx/>
              <a:buAutoNum type="arabicPeriod"/>
            </a:pPr>
            <a:r>
              <a:rPr lang="en-GB" sz="1600">
                <a:solidFill>
                  <a:srgbClr val="000066"/>
                </a:solidFill>
              </a:rPr>
              <a:t>The product </a:t>
            </a:r>
            <a:r>
              <a:rPr lang="en-GB" sz="1600" i="1">
                <a:solidFill>
                  <a:srgbClr val="000066"/>
                </a:solidFill>
                <a:latin typeface="Symbol" pitchFamily="18" charset="2"/>
              </a:rPr>
              <a:t>e</a:t>
            </a:r>
            <a:r>
              <a:rPr lang="en-GB" sz="1600" i="1">
                <a:solidFill>
                  <a:srgbClr val="000066"/>
                </a:solidFill>
              </a:rPr>
              <a:t>(</a:t>
            </a:r>
            <a:r>
              <a:rPr lang="en-GB" sz="1600" i="1">
                <a:solidFill>
                  <a:srgbClr val="000066"/>
                </a:solidFill>
                <a:sym typeface="Symbol" pitchFamily="18" charset="2"/>
              </a:rPr>
              <a:t></a:t>
            </a:r>
            <a:r>
              <a:rPr lang="en-GB" sz="1600" i="1">
                <a:solidFill>
                  <a:srgbClr val="000066"/>
                </a:solidFill>
              </a:rPr>
              <a:t>) P(</a:t>
            </a:r>
            <a:r>
              <a:rPr lang="en-GB" sz="1600" i="1">
                <a:solidFill>
                  <a:srgbClr val="000066"/>
                </a:solidFill>
                <a:sym typeface="Symbol" pitchFamily="18" charset="2"/>
              </a:rPr>
              <a:t></a:t>
            </a:r>
            <a:r>
              <a:rPr lang="en-GB" sz="1600" i="1">
                <a:solidFill>
                  <a:srgbClr val="000066"/>
                </a:solidFill>
              </a:rPr>
              <a:t>,T)  </a:t>
            </a:r>
            <a:r>
              <a:rPr lang="en-GB" sz="1600">
                <a:solidFill>
                  <a:srgbClr val="000066"/>
                </a:solidFill>
              </a:rPr>
              <a:t>is parameterised as </a:t>
            </a:r>
            <a:r>
              <a:rPr lang="en-GB" sz="1600" i="1">
                <a:solidFill>
                  <a:srgbClr val="000066"/>
                </a:solidFill>
                <a:latin typeface="Symbol" pitchFamily="18" charset="2"/>
              </a:rPr>
              <a:t>e</a:t>
            </a:r>
            <a:r>
              <a:rPr lang="en-GB" sz="1600" i="1" baseline="-25000">
                <a:solidFill>
                  <a:srgbClr val="000066"/>
                </a:solidFill>
                <a:sym typeface="Symbol" pitchFamily="18" charset="2"/>
              </a:rPr>
              <a:t></a:t>
            </a:r>
            <a:r>
              <a:rPr lang="en-GB" sz="1600" i="1" baseline="30000">
                <a:solidFill>
                  <a:srgbClr val="000066"/>
                </a:solidFill>
                <a:sym typeface="Symbol" pitchFamily="18" charset="2"/>
              </a:rPr>
              <a:t></a:t>
            </a:r>
            <a:r>
              <a:rPr lang="en-GB" sz="1600" i="1" baseline="30000">
                <a:solidFill>
                  <a:srgbClr val="000066"/>
                </a:solidFill>
              </a:rPr>
              <a:t>1…</a:t>
            </a:r>
            <a:r>
              <a:rPr lang="en-GB" sz="1600" i="1" baseline="30000">
                <a:solidFill>
                  <a:srgbClr val="000066"/>
                </a:solidFill>
                <a:sym typeface="Symbol" pitchFamily="18" charset="2"/>
              </a:rPr>
              <a:t></a:t>
            </a:r>
            <a:r>
              <a:rPr lang="en-GB" sz="1600" i="1" baseline="30000">
                <a:solidFill>
                  <a:srgbClr val="000066"/>
                </a:solidFill>
              </a:rPr>
              <a:t>k </a:t>
            </a:r>
            <a:r>
              <a:rPr lang="en-GB" sz="1600" i="1">
                <a:solidFill>
                  <a:srgbClr val="000066"/>
                </a:solidFill>
              </a:rPr>
              <a:t>.P</a:t>
            </a:r>
            <a:r>
              <a:rPr lang="en-GB" sz="1600" i="1" baseline="-25000">
                <a:solidFill>
                  <a:srgbClr val="000066"/>
                </a:solidFill>
                <a:sym typeface="Symbol" pitchFamily="18" charset="2"/>
              </a:rPr>
              <a:t></a:t>
            </a:r>
            <a:r>
              <a:rPr lang="en-GB" sz="1600" i="1" baseline="30000">
                <a:solidFill>
                  <a:srgbClr val="000066"/>
                </a:solidFill>
              </a:rPr>
              <a:t>T </a:t>
            </a:r>
            <a:r>
              <a:rPr lang="en-GB" sz="1600">
                <a:solidFill>
                  <a:srgbClr val="000066"/>
                </a:solidFill>
              </a:rPr>
              <a:t>, </a:t>
            </a:r>
            <a:r>
              <a:rPr lang="en-GB" sz="1600" i="1">
                <a:solidFill>
                  <a:srgbClr val="000066"/>
                </a:solidFill>
              </a:rPr>
              <a:t>k</a:t>
            </a:r>
            <a:r>
              <a:rPr lang="en-GB" sz="1600" i="1">
                <a:solidFill>
                  <a:srgbClr val="000066"/>
                </a:solidFill>
                <a:sym typeface="Symbol" pitchFamily="18" charset="2"/>
              </a:rPr>
              <a:t></a:t>
            </a:r>
            <a:r>
              <a:rPr lang="en-GB" sz="1600" i="1">
                <a:solidFill>
                  <a:srgbClr val="000066"/>
                </a:solidFill>
              </a:rPr>
              <a:t>1</a:t>
            </a:r>
            <a:r>
              <a:rPr lang="en-GB" sz="1600">
                <a:solidFill>
                  <a:srgbClr val="000066"/>
                </a:solidFill>
              </a:rPr>
              <a:t>, and the functional </a:t>
            </a:r>
            <a:r>
              <a:rPr lang="en-GB" sz="1600" i="1">
                <a:solidFill>
                  <a:srgbClr val="000066"/>
                </a:solidFill>
                <a:sym typeface="Symbol" pitchFamily="18" charset="2"/>
              </a:rPr>
              <a:t></a:t>
            </a:r>
            <a:r>
              <a:rPr lang="en-GB" sz="1600" i="1">
                <a:solidFill>
                  <a:srgbClr val="000066"/>
                </a:solidFill>
              </a:rPr>
              <a:t> =</a:t>
            </a:r>
            <a:r>
              <a:rPr lang="en-GB" sz="1600" i="1">
                <a:solidFill>
                  <a:srgbClr val="000066"/>
                </a:solidFill>
                <a:sym typeface="Symbol" pitchFamily="18" charset="2"/>
              </a:rPr>
              <a:t></a:t>
            </a:r>
            <a:r>
              <a:rPr lang="en-GB" sz="1600" i="1">
                <a:solidFill>
                  <a:srgbClr val="000066"/>
                </a:solidFill>
              </a:rPr>
              <a:t>(</a:t>
            </a:r>
            <a:r>
              <a:rPr lang="en-GB" sz="1600" i="1">
                <a:solidFill>
                  <a:srgbClr val="000066"/>
                </a:solidFill>
                <a:sym typeface="Symbol" pitchFamily="18" charset="2"/>
              </a:rPr>
              <a:t></a:t>
            </a:r>
            <a:r>
              <a:rPr lang="en-GB" sz="1600" i="1">
                <a:solidFill>
                  <a:srgbClr val="000066"/>
                </a:solidFill>
              </a:rPr>
              <a:t> - </a:t>
            </a:r>
            <a:r>
              <a:rPr lang="en-GB" sz="1600" i="1">
                <a:solidFill>
                  <a:srgbClr val="000066"/>
                </a:solidFill>
                <a:latin typeface="Symbol" pitchFamily="18" charset="2"/>
              </a:rPr>
              <a:t>e</a:t>
            </a:r>
            <a:r>
              <a:rPr lang="en-GB" sz="1600" i="1">
                <a:solidFill>
                  <a:srgbClr val="000066"/>
                </a:solidFill>
              </a:rPr>
              <a:t>.P)</a:t>
            </a:r>
            <a:r>
              <a:rPr lang="en-GB" sz="1600" i="1" baseline="30000">
                <a:solidFill>
                  <a:srgbClr val="000066"/>
                </a:solidFill>
              </a:rPr>
              <a:t>2</a:t>
            </a:r>
            <a:r>
              <a:rPr lang="en-GB" sz="1600" i="1">
                <a:solidFill>
                  <a:srgbClr val="000066"/>
                </a:solidFill>
              </a:rPr>
              <a:t>d</a:t>
            </a:r>
            <a:r>
              <a:rPr lang="en-GB" sz="1600" i="1">
                <a:solidFill>
                  <a:srgbClr val="000066"/>
                </a:solidFill>
                <a:sym typeface="Symbol" pitchFamily="18" charset="2"/>
              </a:rPr>
              <a:t></a:t>
            </a:r>
            <a:r>
              <a:rPr lang="en-GB" sz="1600">
                <a:solidFill>
                  <a:srgbClr val="000066"/>
                </a:solidFill>
              </a:rPr>
              <a:t> is finally searched for a minimum in the </a:t>
            </a:r>
            <a:r>
              <a:rPr lang="en-GB" sz="1600" i="1">
                <a:solidFill>
                  <a:srgbClr val="000066"/>
                </a:solidFill>
                <a:latin typeface="ZapfEllipt BT" pitchFamily="18" charset="0"/>
                <a:sym typeface="Math1" pitchFamily="2" charset="2"/>
              </a:rPr>
              <a:t>R</a:t>
            </a:r>
            <a:r>
              <a:rPr lang="en-GB" sz="1600" i="1" baseline="-25000">
                <a:solidFill>
                  <a:srgbClr val="000066"/>
                </a:solidFill>
              </a:rPr>
              <a:t>k+1</a:t>
            </a:r>
            <a:r>
              <a:rPr lang="en-GB" sz="1600">
                <a:solidFill>
                  <a:srgbClr val="000066"/>
                </a:solidFill>
              </a:rPr>
              <a:t> space {</a:t>
            </a:r>
            <a:r>
              <a:rPr lang="en-GB" sz="1600" i="1">
                <a:solidFill>
                  <a:srgbClr val="000066"/>
                </a:solidFill>
                <a:sym typeface="Symbol" pitchFamily="18" charset="2"/>
              </a:rPr>
              <a:t></a:t>
            </a:r>
            <a:r>
              <a:rPr lang="en-GB" sz="1600" i="1" baseline="-25000">
                <a:solidFill>
                  <a:srgbClr val="000066"/>
                </a:solidFill>
              </a:rPr>
              <a:t>1</a:t>
            </a:r>
            <a:r>
              <a:rPr lang="en-GB" sz="1600" i="1">
                <a:solidFill>
                  <a:srgbClr val="000066"/>
                </a:solidFill>
              </a:rPr>
              <a:t>…</a:t>
            </a:r>
            <a:r>
              <a:rPr lang="en-GB" sz="1600" i="1">
                <a:solidFill>
                  <a:srgbClr val="000066"/>
                </a:solidFill>
                <a:sym typeface="Symbol" pitchFamily="18" charset="2"/>
              </a:rPr>
              <a:t></a:t>
            </a:r>
            <a:r>
              <a:rPr lang="en-GB" sz="1600" i="1" baseline="-25000">
                <a:solidFill>
                  <a:srgbClr val="000066"/>
                </a:solidFill>
              </a:rPr>
              <a:t>k</a:t>
            </a:r>
            <a:r>
              <a:rPr lang="en-GB" sz="1600" i="1">
                <a:solidFill>
                  <a:srgbClr val="000066"/>
                </a:solidFill>
              </a:rPr>
              <a:t>, T</a:t>
            </a:r>
            <a:r>
              <a:rPr lang="en-GB" sz="1600">
                <a:solidFill>
                  <a:srgbClr val="000066"/>
                </a:solidFill>
              </a:rPr>
              <a:t>} by means of a recursive algorithm.</a:t>
            </a:r>
          </a:p>
          <a:p>
            <a:pPr lvl="2" algn="just">
              <a:buFontTx/>
              <a:buAutoNum type="arabicPeriod"/>
            </a:pPr>
            <a:endParaRPr lang="en-GB" sz="1600">
              <a:solidFill>
                <a:srgbClr val="000066"/>
              </a:solidFill>
            </a:endParaRPr>
          </a:p>
          <a:p>
            <a:pPr lvl="2" algn="just">
              <a:buFontTx/>
              <a:buAutoNum type="arabicPeriod"/>
            </a:pPr>
            <a:r>
              <a:rPr lang="en-GB" sz="1600">
                <a:solidFill>
                  <a:srgbClr val="000066"/>
                </a:solidFill>
              </a:rPr>
              <a:t>The numerical robustness of the solution is checked and, if stability conditions are satisfied, </a:t>
            </a:r>
            <a:r>
              <a:rPr lang="en-GB" sz="1600" i="1">
                <a:solidFill>
                  <a:srgbClr val="000066"/>
                </a:solidFill>
              </a:rPr>
              <a:t>k</a:t>
            </a:r>
            <a:r>
              <a:rPr lang="en-GB" sz="1600">
                <a:solidFill>
                  <a:srgbClr val="000066"/>
                </a:solidFill>
              </a:rPr>
              <a:t> is increased by one, and the procedure restarts from 2).  Else, the programme stops, giving the last calculated temperature and spectral emissivity function with the best-reached uncertainty.   </a:t>
            </a:r>
          </a:p>
          <a:p>
            <a:pPr algn="ctr">
              <a:spcBef>
                <a:spcPct val="50000"/>
              </a:spcBef>
              <a:buFontTx/>
              <a:buAutoNum type="arabicPeriod"/>
            </a:pPr>
            <a:endParaRPr lang="en-GB" sz="1600" b="1">
              <a:solidFill>
                <a:srgbClr val="000066"/>
              </a:solidFill>
            </a:endParaRPr>
          </a:p>
        </p:txBody>
      </p:sp>
      <p:graphicFrame>
        <p:nvGraphicFramePr>
          <p:cNvPr id="827395" name="Object 3"/>
          <p:cNvGraphicFramePr>
            <a:graphicFrameLocks noChangeAspect="1"/>
          </p:cNvGraphicFramePr>
          <p:nvPr/>
        </p:nvGraphicFramePr>
        <p:xfrm>
          <a:off x="3295650" y="2108200"/>
          <a:ext cx="3378200" cy="1130300"/>
        </p:xfrm>
        <a:graphic>
          <a:graphicData uri="http://schemas.openxmlformats.org/presentationml/2006/ole">
            <mc:AlternateContent xmlns:mc="http://schemas.openxmlformats.org/markup-compatibility/2006">
              <mc:Choice xmlns:v="urn:schemas-microsoft-com:vml" Requires="v">
                <p:oleObj spid="_x0000_s827398" name="Equation" r:id="rId3" imgW="2234880" imgH="749160" progId="Equation.DSMT4">
                  <p:embed/>
                </p:oleObj>
              </mc:Choice>
              <mc:Fallback>
                <p:oleObj name="Equation" r:id="rId3" imgW="2234880" imgH="749160" progId="Equation.DSMT4">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5650" y="2108200"/>
                        <a:ext cx="33782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27397" name="Rectangle 5"/>
          <p:cNvSpPr>
            <a:spLocks noChangeArrowheads="1"/>
          </p:cNvSpPr>
          <p:nvPr>
            <p:ph type="ctrTitle"/>
          </p:nvPr>
        </p:nvSpPr>
        <p:spPr bwMode="auto">
          <a:xfrm>
            <a:off x="0" y="741363"/>
            <a:ext cx="9902825" cy="1223962"/>
          </a:xfrm>
          <a:solidFill>
            <a:srgbClr val="FFFFFF"/>
          </a:solidFill>
          <a:ln>
            <a:solidFill>
              <a:srgbClr val="FFFFFF"/>
            </a:solidFill>
            <a:miter lim="800000"/>
            <a:headEnd/>
            <a:tailEnd/>
          </a:ln>
        </p:spPr>
        <p:txBody>
          <a:bodyPr vert="horz" wrap="square" lIns="91440" tIns="45720" rIns="91440" bIns="45720" numCol="1" anchor="t" anchorCtr="0" compatLnSpc="1">
            <a:prstTxWarp prst="textNoShape">
              <a:avLst/>
            </a:prstTxWarp>
          </a:bodyPr>
          <a:lstStyle/>
          <a:p>
            <a:pPr>
              <a:spcAft>
                <a:spcPct val="45000"/>
              </a:spcAft>
            </a:pPr>
            <a:r>
              <a:rPr lang="en-GB" sz="2800">
                <a:solidFill>
                  <a:srgbClr val="000066"/>
                </a:solidFill>
              </a:rPr>
              <a:t>The Method of Polichromatic Pyrometry</a:t>
            </a:r>
            <a:br>
              <a:rPr lang="en-GB" sz="2800">
                <a:solidFill>
                  <a:srgbClr val="000066"/>
                </a:solidFill>
              </a:rPr>
            </a:br>
            <a:r>
              <a:rPr lang="en-GB" sz="2000">
                <a:solidFill>
                  <a:srgbClr val="000066"/>
                </a:solidFill>
              </a:rPr>
              <a:t>is based on the spectral analysis of the thermal radiation over a sufficiently broad wavelength interval (typically </a:t>
            </a:r>
            <a:r>
              <a:rPr lang="en-GB" sz="2000" i="1">
                <a:solidFill>
                  <a:srgbClr val="000066"/>
                </a:solidFill>
              </a:rPr>
              <a:t>500-900 nm</a:t>
            </a:r>
            <a:r>
              <a:rPr lang="en-GB" sz="2000">
                <a:solidFill>
                  <a:srgbClr val="000066"/>
                </a:solidFill>
              </a:rPr>
              <a: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IVTAN presentation">
  <a:themeElements>
    <a:clrScheme name="IVTAN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IVTAN presentation">
      <a:majorFont>
        <a:latin typeface="Tahoma"/>
        <a:ea typeface=""/>
        <a:cs typeface=""/>
      </a:majorFont>
      <a:minorFont>
        <a:latin typeface="Tahom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rgbClr val="000066"/>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rgbClr val="000066"/>
            </a:solidFill>
            <a:effectLst/>
            <a:latin typeface="Arial" pitchFamily="34" charset="0"/>
          </a:defRPr>
        </a:defPPr>
      </a:lstStyle>
    </a:lnDef>
  </a:objectDefaults>
  <a:extraClrSchemeLst>
    <a:extraClrScheme>
      <a:clrScheme name="IVTAN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VTAN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VTAN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VTAN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VTAN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VTAN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VTAN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5023</TotalTime>
  <Words>1559</Words>
  <Application>Microsoft Office PowerPoint</Application>
  <PresentationFormat>Benutzerdefiniert</PresentationFormat>
  <Paragraphs>149</Paragraphs>
  <Slides>21</Slides>
  <Notes>1</Notes>
  <HiddenSlides>0</HiddenSlides>
  <MMClips>3</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7</vt:i4>
      </vt:variant>
      <vt:variant>
        <vt:lpstr>Folientitel</vt:lpstr>
      </vt:variant>
      <vt:variant>
        <vt:i4>21</vt:i4>
      </vt:variant>
    </vt:vector>
  </HeadingPairs>
  <TitlesOfParts>
    <vt:vector size="36" baseType="lpstr">
      <vt:lpstr>Tahoma</vt:lpstr>
      <vt:lpstr>CommonBullets</vt:lpstr>
      <vt:lpstr>Arial</vt:lpstr>
      <vt:lpstr>Arial Narrow</vt:lpstr>
      <vt:lpstr>Symbol</vt:lpstr>
      <vt:lpstr>ZapfEllipt BT</vt:lpstr>
      <vt:lpstr>Math1</vt:lpstr>
      <vt:lpstr>IVTAN presentation</vt:lpstr>
      <vt:lpstr>Corel PHOTO-PAINT 11.0 Image</vt:lpstr>
      <vt:lpstr>Corel PHOTO-PAINT 12.0 Image</vt:lpstr>
      <vt:lpstr>Origin Graph</vt:lpstr>
      <vt:lpstr>MathType 5.0 Equation</vt:lpstr>
      <vt:lpstr>Документ Microsoft Word</vt:lpstr>
      <vt:lpstr>Лист Microsoft Office Excel</vt:lpstr>
      <vt:lpstr>Диаграмма Microsoft Office Excel</vt:lpstr>
      <vt:lpstr>PowerPoint-Präsentation</vt:lpstr>
      <vt:lpstr>PowerPoint-Präsentation</vt:lpstr>
      <vt:lpstr>PowerPoint-Präsentation</vt:lpstr>
      <vt:lpstr>PowerPoint-Präsentation</vt:lpstr>
      <vt:lpstr>Present View of the Experimental Set-Up</vt:lpstr>
      <vt:lpstr>Schematic of the Set-Up</vt:lpstr>
      <vt:lpstr>PowerPoint-Präsentation</vt:lpstr>
      <vt:lpstr>PowerPoint-Präsentation</vt:lpstr>
      <vt:lpstr>The Method of Polichromatic Pyrometry is based on the spectral analysis of the thermal radiation over a sufficiently broad wavelength interval (typically 500-900 nm).</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END</vt:lpstr>
    </vt:vector>
  </TitlesOfParts>
  <Company>CCR Karlsruhe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Claudio Ronchi</dc:creator>
  <cp:lastModifiedBy>Peters, Ursula</cp:lastModifiedBy>
  <cp:revision>938</cp:revision>
  <cp:lastPrinted>2003-06-12T13:49:27Z</cp:lastPrinted>
  <dcterms:created xsi:type="dcterms:W3CDTF">2000-03-06T17:51:24Z</dcterms:created>
  <dcterms:modified xsi:type="dcterms:W3CDTF">2012-10-18T18:28:43Z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escription0">
    <vt:lpwstr/>
  </property>
</Properties>
</file>