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88" r:id="rId2"/>
    <p:sldId id="379" r:id="rId3"/>
    <p:sldId id="365" r:id="rId4"/>
    <p:sldId id="384" r:id="rId5"/>
    <p:sldId id="385" r:id="rId6"/>
    <p:sldId id="346" r:id="rId7"/>
    <p:sldId id="386" r:id="rId8"/>
    <p:sldId id="387" r:id="rId9"/>
    <p:sldId id="389" r:id="rId10"/>
    <p:sldId id="369" r:id="rId11"/>
  </p:sldIdLst>
  <p:sldSz cx="9144000" cy="6858000" type="screen4x3"/>
  <p:notesSz cx="7045325" cy="9345613"/>
  <p:custDataLst>
    <p:tags r:id="rId14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  <a:srgbClr val="CC6600"/>
    <a:srgbClr val="006600"/>
    <a:srgbClr val="660066"/>
    <a:srgbClr val="800000"/>
    <a:srgbClr val="00330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1" autoAdjust="0"/>
    <p:restoredTop sz="99333" autoAdjust="0"/>
  </p:normalViewPr>
  <p:slideViewPr>
    <p:cSldViewPr snapToGrid="0">
      <p:cViewPr>
        <p:scale>
          <a:sx n="100" d="100"/>
          <a:sy n="100" d="100"/>
        </p:scale>
        <p:origin x="-1162" y="82"/>
      </p:cViewPr>
      <p:guideLst>
        <p:guide orient="horz" pos="4258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640" y="-102"/>
      </p:cViewPr>
      <p:guideLst>
        <p:guide orient="horz" pos="2945"/>
        <p:guide pos="22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11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33" tIns="46168" rIns="92333" bIns="46168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11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33" tIns="46168" rIns="92333" bIns="4616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8413"/>
            <a:ext cx="30511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33" tIns="46168" rIns="92333" bIns="46168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61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78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438" y="4438650"/>
            <a:ext cx="5632450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23" tIns="45811" rIns="91623" bIns="45811"/>
          <a:lstStyle/>
          <a:p>
            <a:endParaRPr lang="ru-RU" smtClean="0">
              <a:latin typeface="Times New Roman CYR" charset="-5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7450" y="701675"/>
            <a:ext cx="4672013" cy="3503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704850" y="4438650"/>
            <a:ext cx="56356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Times New Roman CYR" charset="-5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8213" y="4435475"/>
            <a:ext cx="5168900" cy="4206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623" tIns="45811" rIns="91623" bIns="45811"/>
          <a:lstStyle/>
          <a:p>
            <a:pPr defTabSz="914400"/>
            <a:endParaRPr lang="en-US" smtClean="0">
              <a:latin typeface="Times New Roman CYR" charset="-5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8213" y="4435475"/>
            <a:ext cx="5168900" cy="4206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623" tIns="45811" rIns="91623" bIns="45811"/>
          <a:lstStyle/>
          <a:p>
            <a:pPr defTabSz="914400"/>
            <a:endParaRPr lang="en-US" smtClean="0">
              <a:latin typeface="Times New Roman CYR" charset="-5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8213" y="4435475"/>
            <a:ext cx="5168900" cy="4206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623" tIns="45811" rIns="91623" bIns="45811"/>
          <a:lstStyle/>
          <a:p>
            <a:pPr defTabSz="914400"/>
            <a:endParaRPr lang="en-US" smtClean="0">
              <a:latin typeface="Times New Roman CYR" charset="-5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8213" y="4435475"/>
            <a:ext cx="5168900" cy="4206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623" tIns="45811" rIns="91623" bIns="45811"/>
          <a:lstStyle/>
          <a:p>
            <a:pPr defTabSz="914400"/>
            <a:endParaRPr lang="en-US" smtClean="0">
              <a:latin typeface="Times New Roman CYR" charset="-5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89038" y="703263"/>
            <a:ext cx="4667250" cy="3500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8213" y="4435475"/>
            <a:ext cx="5168900" cy="4206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623" tIns="45811" rIns="91623" bIns="45811"/>
          <a:lstStyle/>
          <a:p>
            <a:pPr defTabSz="914400"/>
            <a:endParaRPr lang="en-US" smtClean="0">
              <a:latin typeface="Times New Roman CYR" charset="-5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FC5BB-FDC1-4ED5-8F35-374E92DA0F9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67775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1F59-DE41-477D-9FFF-AD6ACF0FCAE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512983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1966913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531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9DEB0-25CF-44FD-8F2B-8303B963F75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038365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6524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A2A67-EBA7-463A-8C11-78BDD46A419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92783"/>
      </p:ext>
    </p:extLst>
  </p:cSld>
  <p:clrMapOvr>
    <a:masterClrMapping/>
  </p:clrMapOvr>
  <p:transition advClick="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0"/>
            <a:ext cx="7872413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181A1-EB42-413B-B472-E4FAB1D2423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844631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0C6C2-3A74-40E6-8022-E34563B68F2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411233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307E9-CFBC-4B00-B20F-7600C9B255B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80081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04225" y="6237288"/>
            <a:ext cx="54451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28BB-40A7-4FAB-B51A-8812D08B66E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768038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50835-C9F6-41AF-8052-EFB2A02056C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02583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8B69B-E9EE-4B1D-AF66-143C17536E5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30325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5B55-CDE8-4ACD-94BB-F1B5FA2898B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484018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48112-2843-4FE6-BF91-762FBA82A3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433421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2338-DC46-4FB4-94F3-0E33E2B0C07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833783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0"/>
            <a:ext cx="77724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488" y="6154738"/>
            <a:ext cx="35290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66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738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00009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CBE12FB-3532-47F0-AB2F-39D2810897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50838" y="6178550"/>
            <a:ext cx="8616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596063" y="6259513"/>
            <a:ext cx="1560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r>
              <a:rPr lang="en-US" sz="1600">
                <a:solidFill>
                  <a:srgbClr val="000099"/>
                </a:solidFill>
                <a:latin typeface="Calibri" pitchFamily="34" charset="0"/>
              </a:rPr>
              <a:t>St.Petersburg, Russia</a:t>
            </a:r>
            <a:br>
              <a:rPr lang="en-US" sz="1600">
                <a:solidFill>
                  <a:srgbClr val="000099"/>
                </a:solidFill>
                <a:latin typeface="Calibri" pitchFamily="34" charset="0"/>
              </a:rPr>
            </a:br>
            <a:r>
              <a:rPr lang="en-US" sz="1600">
                <a:solidFill>
                  <a:srgbClr val="000099"/>
                </a:solidFill>
                <a:latin typeface="Calibri" pitchFamily="34" charset="0"/>
              </a:rPr>
              <a:t>June 2, 2010</a:t>
            </a:r>
            <a:endParaRPr lang="en-GB" sz="160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 advClick="0">
    <p:zoom dir="in"/>
  </p:transition>
  <p:timing>
    <p:tnLst>
      <p:par>
        <p:cTn id="1" dur="indefinite" restart="never" nodeType="tmRoot"/>
      </p:par>
    </p:tnLst>
  </p:timing>
  <p:hf hd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Calibri" pitchFamily="34" charset="0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Unicode MS" pitchFamily="34" charset="-128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w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image" Target="../media/image29.png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7175" y="1549400"/>
            <a:ext cx="8562975" cy="17462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sz="4800" smtClean="0"/>
              <a:t>Problems and perspectives of</a:t>
            </a:r>
            <a:r>
              <a:rPr lang="en-US" smtClean="0"/>
              <a:t> </a:t>
            </a:r>
            <a:r>
              <a:rPr lang="en-US" sz="4400" smtClean="0"/>
              <a:t>SEM/EDX and chemical analyses of</a:t>
            </a:r>
            <a:r>
              <a:rPr lang="en-US" smtClean="0"/>
              <a:t> </a:t>
            </a:r>
            <a:r>
              <a:rPr lang="en-US" sz="4000" smtClean="0"/>
              <a:t>corium samples</a:t>
            </a:r>
            <a:r>
              <a:rPr lang="en-US" smtClean="0"/>
              <a:t> </a:t>
            </a:r>
          </a:p>
        </p:txBody>
      </p:sp>
      <p:grpSp>
        <p:nvGrpSpPr>
          <p:cNvPr id="1030" name="Group 18"/>
          <p:cNvGrpSpPr>
            <a:grpSpLocks/>
          </p:cNvGrpSpPr>
          <p:nvPr/>
        </p:nvGrpSpPr>
        <p:grpSpPr bwMode="auto">
          <a:xfrm>
            <a:off x="4860925" y="55563"/>
            <a:ext cx="4035425" cy="939800"/>
            <a:chOff x="3062" y="0"/>
            <a:chExt cx="2542" cy="592"/>
          </a:xfrm>
        </p:grpSpPr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>
              <a:off x="3062" y="122"/>
              <a:ext cx="1834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r"/>
              <a:r>
                <a:rPr lang="en-GB" sz="1800">
                  <a:latin typeface="Calibri" pitchFamily="34" charset="0"/>
                </a:rPr>
                <a:t> </a:t>
              </a:r>
              <a:r>
                <a:rPr lang="en-US" sz="1800">
                  <a:latin typeface="Calibri" pitchFamily="34" charset="0"/>
                </a:rPr>
                <a:t>ISTC</a:t>
              </a:r>
              <a:r>
                <a:rPr lang="en-GB" sz="1800">
                  <a:latin typeface="Calibri" pitchFamily="34" charset="0"/>
                </a:rPr>
                <a:t> </a:t>
              </a:r>
              <a:r>
                <a:rPr lang="en-US" sz="1800">
                  <a:latin typeface="Calibri" pitchFamily="34" charset="0"/>
                </a:rPr>
                <a:t>PRECOS</a:t>
              </a:r>
              <a:r>
                <a:rPr lang="en-GB" sz="1800">
                  <a:latin typeface="Calibri" pitchFamily="34" charset="0"/>
                </a:rPr>
                <a:t> </a:t>
              </a:r>
            </a:p>
            <a:p>
              <a:pPr algn="r"/>
              <a:r>
                <a:rPr lang="en-GB" sz="1800">
                  <a:latin typeface="Calibri" pitchFamily="34" charset="0"/>
                </a:rPr>
                <a:t>Project </a:t>
              </a:r>
              <a:r>
                <a:rPr lang="en-US" sz="1800">
                  <a:latin typeface="Calibri" pitchFamily="34" charset="0"/>
                </a:rPr>
                <a:t>#3813</a:t>
              </a:r>
              <a:endParaRPr lang="en-GB" sz="1800">
                <a:latin typeface="Calibri" pitchFamily="34" charset="0"/>
              </a:endParaRPr>
            </a:p>
          </p:txBody>
        </p:sp>
        <p:pic>
          <p:nvPicPr>
            <p:cNvPr id="1043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64"/>
            <a:stretch>
              <a:fillRect/>
            </a:stretch>
          </p:blipFill>
          <p:spPr bwMode="auto">
            <a:xfrm>
              <a:off x="4896" y="0"/>
              <a:ext cx="708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217488" y="55563"/>
            <a:ext cx="4498975" cy="914400"/>
            <a:chOff x="137" y="0"/>
            <a:chExt cx="2834" cy="576"/>
          </a:xfrm>
        </p:grpSpPr>
        <p:sp>
          <p:nvSpPr>
            <p:cNvPr id="1041" name="Rectangle 10"/>
            <p:cNvSpPr>
              <a:spLocks noChangeArrowheads="1"/>
            </p:cNvSpPr>
            <p:nvPr/>
          </p:nvSpPr>
          <p:spPr bwMode="auto">
            <a:xfrm>
              <a:off x="699" y="104"/>
              <a:ext cx="2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800"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A.P. Alexandrov </a:t>
              </a:r>
            </a:p>
            <a:p>
              <a:r>
                <a:rPr lang="en-GB" sz="1800">
                  <a:latin typeface="Calibri" pitchFamily="34" charset="0"/>
                </a:rPr>
                <a:t>Research</a:t>
              </a:r>
              <a:r>
                <a:rPr lang="en-US" sz="1800">
                  <a:latin typeface="Calibri" pitchFamily="34" charset="0"/>
                </a:rPr>
                <a:t> </a:t>
              </a:r>
              <a:r>
                <a:rPr lang="en-GB" sz="1800">
                  <a:latin typeface="Calibri" pitchFamily="34" charset="0"/>
                </a:rPr>
                <a:t>Institute</a:t>
              </a:r>
              <a:r>
                <a:rPr lang="en-US" sz="1800">
                  <a:latin typeface="Calibri" pitchFamily="34" charset="0"/>
                </a:rPr>
                <a:t> of Technology</a:t>
              </a:r>
              <a:endParaRPr lang="en-GB" sz="1800">
                <a:latin typeface="Calibri" pitchFamily="34" charset="0"/>
              </a:endParaRPr>
            </a:p>
          </p:txBody>
        </p:sp>
        <p:graphicFrame>
          <p:nvGraphicFramePr>
            <p:cNvPr id="1027" name="Object 9"/>
            <p:cNvGraphicFramePr>
              <a:graphicFrameLocks noChangeAspect="1"/>
            </p:cNvGraphicFramePr>
            <p:nvPr/>
          </p:nvGraphicFramePr>
          <p:xfrm>
            <a:off x="137" y="0"/>
            <a:ext cx="51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CorelDRAW" r:id="rId5" imgW="515520" imgH="574200" progId="CorelDraw.Graphic.7">
                    <p:embed/>
                  </p:oleObj>
                </mc:Choice>
                <mc:Fallback>
                  <p:oleObj name="CorelDRAW" r:id="rId5" imgW="515520" imgH="574200" progId="CorelDraw.Graphic.7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" y="0"/>
                          <a:ext cx="51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565150" y="4214813"/>
            <a:ext cx="7508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000">
                <a:latin typeface="Calibri" pitchFamily="34" charset="0"/>
              </a:rPr>
              <a:t>Presented by Sergey Vitol, Vyacheslav Almjashev and Vladimir Knauf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3</a:t>
            </a:r>
            <a:r>
              <a:rPr lang="en-US" baseline="30000">
                <a:latin typeface="Calibri" pitchFamily="34" charset="0"/>
              </a:rPr>
              <a:t>rd</a:t>
            </a:r>
            <a:r>
              <a:rPr lang="en-US">
                <a:latin typeface="Calibri" pitchFamily="34" charset="0"/>
              </a:rPr>
              <a:t> </a:t>
            </a:r>
            <a:r>
              <a:rPr lang="en-GB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PRECOS</a:t>
            </a:r>
            <a:r>
              <a:rPr lang="en-US">
                <a:latin typeface="Calibri" pitchFamily="34" charset="0"/>
              </a:rPr>
              <a:t> </a:t>
            </a:r>
            <a:r>
              <a:rPr lang="en-GB">
                <a:latin typeface="Calibri" pitchFamily="34" charset="0"/>
              </a:rPr>
              <a:t>Meeting</a:t>
            </a:r>
          </a:p>
        </p:txBody>
      </p:sp>
      <p:grpSp>
        <p:nvGrpSpPr>
          <p:cNvPr id="1033" name="Group 18"/>
          <p:cNvGrpSpPr>
            <a:grpSpLocks/>
          </p:cNvGrpSpPr>
          <p:nvPr/>
        </p:nvGrpSpPr>
        <p:grpSpPr bwMode="auto">
          <a:xfrm>
            <a:off x="2192338" y="3683000"/>
            <a:ext cx="1282700" cy="1036638"/>
            <a:chOff x="2157" y="2504"/>
            <a:chExt cx="808" cy="653"/>
          </a:xfrm>
        </p:grpSpPr>
        <p:sp>
          <p:nvSpPr>
            <p:cNvPr id="1040" name="Rectangle 10"/>
            <p:cNvSpPr>
              <a:spLocks noChangeArrowheads="1"/>
            </p:cNvSpPr>
            <p:nvPr/>
          </p:nvSpPr>
          <p:spPr bwMode="auto">
            <a:xfrm>
              <a:off x="2157" y="2791"/>
              <a:ext cx="8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Alexandrov </a:t>
              </a:r>
            </a:p>
            <a:p>
              <a:pPr algn="ctr"/>
              <a:r>
                <a:rPr lang="en-GB" sz="1600">
                  <a:latin typeface="Calibri" pitchFamily="34" charset="0"/>
                </a:rPr>
                <a:t>RIT</a:t>
              </a:r>
            </a:p>
          </p:txBody>
        </p:sp>
        <p:graphicFrame>
          <p:nvGraphicFramePr>
            <p:cNvPr id="1026" name="Object 13"/>
            <p:cNvGraphicFramePr>
              <a:graphicFrameLocks noChangeAspect="1"/>
            </p:cNvGraphicFramePr>
            <p:nvPr/>
          </p:nvGraphicFramePr>
          <p:xfrm>
            <a:off x="2405" y="2504"/>
            <a:ext cx="307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CorelDRAW" r:id="rId7" imgW="515520" imgH="574200" progId="CorelDraw.Graphic.7">
                    <p:embed/>
                  </p:oleObj>
                </mc:Choice>
                <mc:Fallback>
                  <p:oleObj name="CorelDRAW" r:id="rId7" imgW="515520" imgH="574200" progId="CorelDraw.Graphic.7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5" y="2504"/>
                          <a:ext cx="307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4" name="Группа 16"/>
          <p:cNvGrpSpPr>
            <a:grpSpLocks/>
          </p:cNvGrpSpPr>
          <p:nvPr/>
        </p:nvGrpSpPr>
        <p:grpSpPr bwMode="auto">
          <a:xfrm>
            <a:off x="4156075" y="3600450"/>
            <a:ext cx="1125538" cy="1020763"/>
            <a:chOff x="4478338" y="3784600"/>
            <a:chExt cx="1330325" cy="1206501"/>
          </a:xfrm>
        </p:grpSpPr>
        <p:sp>
          <p:nvSpPr>
            <p:cNvPr id="1038" name="Text Box 1065"/>
            <p:cNvSpPr txBox="1">
              <a:spLocks noChangeArrowheads="1"/>
            </p:cNvSpPr>
            <p:nvPr/>
          </p:nvSpPr>
          <p:spPr bwMode="auto">
            <a:xfrm>
              <a:off x="4478338" y="4652963"/>
              <a:ext cx="13303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600">
                  <a:latin typeface="Calibri" pitchFamily="34" charset="0"/>
                </a:rPr>
                <a:t>ETU</a:t>
              </a:r>
              <a:endParaRPr lang="ru-RU" sz="1600">
                <a:latin typeface="Calibri" pitchFamily="34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1200">
                  <a:latin typeface="Calibri" pitchFamily="34" charset="0"/>
                </a:rPr>
                <a:t>Saint</a:t>
              </a:r>
              <a:r>
                <a:rPr lang="ru-RU" sz="1200">
                  <a:latin typeface="Calibri" pitchFamily="34" charset="0"/>
                </a:rPr>
                <a:t>-</a:t>
              </a:r>
              <a:r>
                <a:rPr lang="en-US" sz="1200">
                  <a:latin typeface="Calibri" pitchFamily="34" charset="0"/>
                </a:rPr>
                <a:t>Petersburg</a:t>
              </a:r>
            </a:p>
          </p:txBody>
        </p:sp>
        <p:pic>
          <p:nvPicPr>
            <p:cNvPr id="1039" name="Рисунок 15" descr="Безимени-2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350" y="3784600"/>
              <a:ext cx="615203" cy="87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5" name="Group 26"/>
          <p:cNvGrpSpPr>
            <a:grpSpLocks/>
          </p:cNvGrpSpPr>
          <p:nvPr/>
        </p:nvGrpSpPr>
        <p:grpSpPr bwMode="auto">
          <a:xfrm>
            <a:off x="6083300" y="3643313"/>
            <a:ext cx="1927225" cy="977900"/>
            <a:chOff x="3670" y="2349"/>
            <a:chExt cx="1214" cy="616"/>
          </a:xfrm>
        </p:grpSpPr>
        <p:pic>
          <p:nvPicPr>
            <p:cNvPr id="1036" name="Picture 24" descr="Untitled-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49"/>
              <a:ext cx="511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1065"/>
            <p:cNvSpPr txBox="1">
              <a:spLocks noChangeArrowheads="1"/>
            </p:cNvSpPr>
            <p:nvPr/>
          </p:nvSpPr>
          <p:spPr bwMode="auto">
            <a:xfrm>
              <a:off x="3670" y="2785"/>
              <a:ext cx="121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600">
                  <a:latin typeface="Calibri" pitchFamily="34" charset="0"/>
                </a:rPr>
                <a:t>NATI Research</a:t>
              </a:r>
              <a:endParaRPr lang="ru-RU" sz="1600">
                <a:latin typeface="Calibri" pitchFamily="34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1200">
                  <a:latin typeface="Calibri" pitchFamily="34" charset="0"/>
                </a:rPr>
                <a:t>Saint</a:t>
              </a:r>
              <a:r>
                <a:rPr lang="ru-RU" sz="1200">
                  <a:latin typeface="Calibri" pitchFamily="34" charset="0"/>
                </a:rPr>
                <a:t>-</a:t>
              </a:r>
              <a:r>
                <a:rPr lang="en-US" sz="1200">
                  <a:latin typeface="Calibri" pitchFamily="34" charset="0"/>
                </a:rPr>
                <a:t>Petersburg</a:t>
              </a:r>
            </a:p>
          </p:txBody>
        </p:sp>
      </p:grpSp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ижний колонтитул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smtClean="0">
                <a:solidFill>
                  <a:srgbClr val="000066"/>
                </a:solidFill>
                <a:latin typeface="Calibri" pitchFamily="34" charset="0"/>
              </a:rPr>
              <a:t>               </a:t>
            </a:r>
            <a:r>
              <a:rPr lang="en-US" sz="1600" smtClean="0">
                <a:solidFill>
                  <a:srgbClr val="000099"/>
                </a:solidFill>
                <a:latin typeface="Calibri" pitchFamily="34" charset="0"/>
              </a:rPr>
              <a:t>PRECOS</a:t>
            </a:r>
            <a:r>
              <a:rPr lang="en-US" sz="1600" smtClean="0">
                <a:solidFill>
                  <a:srgbClr val="0000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 sz="160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endParaRPr lang="en-GB" sz="1600" smtClean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12291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0CDED66-FC1C-431B-86E6-F093CEF1FA26}" type="slidenum">
              <a:rPr lang="en-GB" sz="1600" b="0" smtClean="0">
                <a:solidFill>
                  <a:srgbClr val="000099"/>
                </a:solidFill>
                <a:latin typeface="Calibri" pitchFamily="34" charset="0"/>
              </a:rPr>
              <a:pPr/>
              <a:t>10</a:t>
            </a:fld>
            <a:endParaRPr lang="en-GB" sz="1600" b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12292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64"/>
          <p:cNvSpPr>
            <a:spLocks noChangeArrowheads="1"/>
          </p:cNvSpPr>
          <p:nvPr/>
        </p:nvSpPr>
        <p:spPr bwMode="auto">
          <a:xfrm>
            <a:off x="149225" y="127000"/>
            <a:ext cx="88296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/>
          <a:p>
            <a:pPr algn="ctr" defTabSz="762000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  <a:latin typeface="Calibri" pitchFamily="34" charset="0"/>
              </a:rPr>
              <a:t>Conclusions</a:t>
            </a:r>
            <a:endParaRPr lang="ru-RU" sz="32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2294" name="Прямоугольник 8"/>
          <p:cNvSpPr>
            <a:spLocks noChangeArrowheads="1"/>
          </p:cNvSpPr>
          <p:nvPr/>
        </p:nvSpPr>
        <p:spPr bwMode="auto">
          <a:xfrm>
            <a:off x="469900" y="690563"/>
            <a:ext cx="81534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algn="just">
              <a:buFont typeface="Wingdings" pitchFamily="2" charset="2"/>
              <a:buChar char="ü"/>
            </a:pPr>
            <a:r>
              <a:rPr lang="en-US" sz="2400">
                <a:latin typeface="Calibri" pitchFamily="34" charset="0"/>
              </a:rPr>
              <a:t>Under the typical scheme working the correctness of analytical data is determined by the </a:t>
            </a:r>
            <a:r>
              <a:rPr lang="ru-RU" sz="2400">
                <a:latin typeface="Calibri" pitchFamily="34" charset="0"/>
              </a:rPr>
              <a:t>harmonicity</a:t>
            </a:r>
            <a:r>
              <a:rPr lang="en-US" sz="2400">
                <a:latin typeface="Calibri" pitchFamily="34" charset="0"/>
              </a:rPr>
              <a:t> of 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“</a:t>
            </a:r>
            <a:r>
              <a:rPr lang="ru-RU" sz="2400">
                <a:latin typeface="Calibri" pitchFamily="34" charset="0"/>
              </a:rPr>
              <a:t>man-machine</a:t>
            </a:r>
            <a:r>
              <a:rPr lang="en-US" sz="2400">
                <a:latin typeface="Calibri" pitchFamily="34" charset="0"/>
              </a:rPr>
              <a:t> complex”</a:t>
            </a:r>
            <a:r>
              <a:rPr lang="ru-RU" sz="2400">
                <a:latin typeface="Calibri" pitchFamily="34" charset="0"/>
              </a:rPr>
              <a:t> </a:t>
            </a:r>
            <a:r>
              <a:rPr lang="en-US" sz="2400">
                <a:latin typeface="Calibri" pitchFamily="34" charset="0"/>
              </a:rPr>
              <a:t>elements: measurement tool +  </a:t>
            </a:r>
            <a:r>
              <a:rPr lang="ru-RU" sz="2400">
                <a:latin typeface="Calibri" pitchFamily="34" charset="0"/>
              </a:rPr>
              <a:t>analyst </a:t>
            </a:r>
            <a:r>
              <a:rPr lang="en-US" sz="2400">
                <a:latin typeface="Calibri" pitchFamily="34" charset="0"/>
              </a:rPr>
              <a:t>+ researcher</a:t>
            </a:r>
          </a:p>
          <a:p>
            <a:pPr marL="177800" indent="-177800" algn="just">
              <a:buFont typeface="Wingdings" pitchFamily="2" charset="2"/>
              <a:buNone/>
            </a:pPr>
            <a:endParaRPr lang="en-US" sz="2400">
              <a:latin typeface="Calibri" pitchFamily="34" charset="0"/>
            </a:endParaRPr>
          </a:p>
          <a:p>
            <a:pPr marL="177800" indent="-177800" algn="just">
              <a:buFont typeface="Wingdings" pitchFamily="2" charset="2"/>
              <a:buChar char="ü"/>
            </a:pPr>
            <a:r>
              <a:rPr lang="en-US" sz="2400">
                <a:latin typeface="Calibri" pitchFamily="34" charset="0"/>
              </a:rPr>
              <a:t>The chemical analysis </a:t>
            </a:r>
            <a:r>
              <a:rPr lang="ru-RU" sz="2400">
                <a:latin typeface="Calibri" pitchFamily="34" charset="0"/>
              </a:rPr>
              <a:t>well-set error estimation</a:t>
            </a:r>
            <a:r>
              <a:rPr lang="en-US" sz="2400">
                <a:latin typeface="Calibri" pitchFamily="34" charset="0"/>
              </a:rPr>
              <a:t> is possible under the </a:t>
            </a:r>
            <a:r>
              <a:rPr lang="ru-RU" sz="2400">
                <a:latin typeface="Calibri" pitchFamily="34" charset="0"/>
              </a:rPr>
              <a:t>transitio</a:t>
            </a:r>
            <a:r>
              <a:rPr lang="en-US" sz="2400">
                <a:latin typeface="Calibri" pitchFamily="34" charset="0"/>
              </a:rPr>
              <a:t>n to etalon analysis scheme</a:t>
            </a:r>
          </a:p>
          <a:p>
            <a:pPr marL="177800" indent="-177800" algn="just">
              <a:buFont typeface="Wingdings" pitchFamily="2" charset="2"/>
              <a:buChar char="ü"/>
            </a:pPr>
            <a:endParaRPr lang="en-US" sz="2400">
              <a:latin typeface="Calibri" pitchFamily="34" charset="0"/>
            </a:endParaRPr>
          </a:p>
          <a:p>
            <a:pPr marL="177800" indent="-177800" algn="just">
              <a:buFont typeface="Wingdings" pitchFamily="2" charset="2"/>
              <a:buChar char="ü"/>
            </a:pPr>
            <a:r>
              <a:rPr lang="en-US" sz="2400">
                <a:latin typeface="Calibri" pitchFamily="34" charset="0"/>
              </a:rPr>
              <a:t>The correct sample’s gross analysis made by EDX method can be reliable only in the case of well-prepared surface</a:t>
            </a:r>
          </a:p>
          <a:p>
            <a:pPr marL="177800" indent="-177800" algn="just">
              <a:buFont typeface="Wingdings" pitchFamily="2" charset="2"/>
              <a:buNone/>
            </a:pPr>
            <a:endParaRPr lang="ru-RU" sz="2400">
              <a:latin typeface="Calibri" pitchFamily="34" charset="0"/>
            </a:endParaRPr>
          </a:p>
          <a:p>
            <a:pPr marL="177800" indent="-177800" algn="just">
              <a:buFont typeface="Wingdings" pitchFamily="2" charset="2"/>
              <a:buChar char="ü"/>
            </a:pPr>
            <a:r>
              <a:rPr lang="en-US" sz="2400">
                <a:latin typeface="Calibri" pitchFamily="34" charset="0"/>
              </a:rPr>
              <a:t>Under results getting it is necessary to apply the more available number of methods and </a:t>
            </a:r>
            <a:r>
              <a:rPr lang="ru-RU" sz="2400">
                <a:latin typeface="Calibri" pitchFamily="34" charset="0"/>
              </a:rPr>
              <a:t>technique</a:t>
            </a:r>
            <a:r>
              <a:rPr lang="en-US" sz="2400">
                <a:latin typeface="Calibri" pitchFamily="34" charset="0"/>
              </a:rPr>
              <a:t>s the better to get data which can be relied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ижний колонтитул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smtClean="0">
                <a:solidFill>
                  <a:srgbClr val="000066"/>
                </a:solidFill>
                <a:latin typeface="Calibri" pitchFamily="34" charset="0"/>
              </a:rPr>
              <a:t>               </a:t>
            </a:r>
            <a:r>
              <a:rPr lang="en-US" sz="1600" smtClean="0">
                <a:solidFill>
                  <a:srgbClr val="000099"/>
                </a:solidFill>
                <a:latin typeface="Calibri" pitchFamily="34" charset="0"/>
              </a:rPr>
              <a:t>PRECOS</a:t>
            </a:r>
            <a:r>
              <a:rPr lang="en-US" sz="1600" smtClean="0">
                <a:solidFill>
                  <a:srgbClr val="0000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 sz="160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endParaRPr lang="en-GB" sz="1600" smtClean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5123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239000" y="62372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4AD59A9-7892-4819-AC9A-3C6091B1DB41}" type="slidenum">
              <a:rPr lang="en-GB" sz="1600" b="0" smtClean="0">
                <a:solidFill>
                  <a:srgbClr val="000099"/>
                </a:solidFill>
                <a:latin typeface="Calibri" pitchFamily="34" charset="0"/>
              </a:rPr>
              <a:pPr/>
              <a:t>2</a:t>
            </a:fld>
            <a:endParaRPr lang="en-GB" sz="1600" b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5124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0"/>
            <a:ext cx="7772400" cy="652463"/>
          </a:xfrm>
        </p:spPr>
        <p:txBody>
          <a:bodyPr/>
          <a:lstStyle/>
          <a:p>
            <a:r>
              <a:rPr lang="en-US" smtClean="0"/>
              <a:t>B</a:t>
            </a:r>
            <a:r>
              <a:rPr lang="en-US" baseline="-25000" smtClean="0"/>
              <a:t>4</a:t>
            </a:r>
            <a:r>
              <a:rPr lang="en-US" smtClean="0"/>
              <a:t>C measurement</a:t>
            </a:r>
            <a:endParaRPr lang="ru-RU" smtClean="0"/>
          </a:p>
        </p:txBody>
      </p:sp>
      <p:pic>
        <p:nvPicPr>
          <p:cNvPr id="5126" name="Picture 3" descr="B-C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987425"/>
            <a:ext cx="3132137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spect="1" noChangeArrowheads="1"/>
          </p:cNvSpPr>
          <p:nvPr/>
        </p:nvSpPr>
        <p:spPr bwMode="auto">
          <a:xfrm>
            <a:off x="1909763" y="2344738"/>
            <a:ext cx="898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1000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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B</a:t>
            </a:r>
            <a:r>
              <a:rPr lang="en-US" sz="1600" baseline="-2500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C</a:t>
            </a:r>
            <a:endParaRPr lang="ru-RU">
              <a:solidFill>
                <a:schemeClr val="bg1"/>
              </a:solidFill>
            </a:endParaRPr>
          </a:p>
        </p:txBody>
      </p:sp>
      <p:graphicFrame>
        <p:nvGraphicFramePr>
          <p:cNvPr id="3192" name="Group 120"/>
          <p:cNvGraphicFramePr>
            <a:graphicFrameLocks noGrp="1"/>
          </p:cNvGraphicFramePr>
          <p:nvPr/>
        </p:nvGraphicFramePr>
        <p:xfrm>
          <a:off x="609600" y="4202113"/>
          <a:ext cx="2846388" cy="1122364"/>
        </p:xfrm>
        <a:graphic>
          <a:graphicData uri="http://schemas.openxmlformats.org/drawingml/2006/table">
            <a:tbl>
              <a:tblPr/>
              <a:tblGrid>
                <a:gridCol w="1281113"/>
                <a:gridCol w="823912"/>
                <a:gridCol w="741363"/>
              </a:tblGrid>
              <a:tr h="280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at.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measurement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74.4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25.6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stoichiometry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difference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-5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6" name="Text Box 7"/>
          <p:cNvSpPr txBox="1">
            <a:spLocks noChangeArrowheads="1"/>
          </p:cNvSpPr>
          <p:nvPr/>
        </p:nvSpPr>
        <p:spPr bwMode="auto">
          <a:xfrm>
            <a:off x="4195763" y="4248150"/>
            <a:ext cx="51593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US">
                <a:latin typeface="Calibri" pitchFamily="34" charset="0"/>
              </a:rPr>
              <a:t>C</a:t>
            </a:r>
            <a:endParaRPr lang="ru-RU"/>
          </a:p>
        </p:txBody>
      </p:sp>
      <p:sp>
        <p:nvSpPr>
          <p:cNvPr id="5147" name="Text Box 8"/>
          <p:cNvSpPr txBox="1">
            <a:spLocks noChangeArrowheads="1"/>
          </p:cNvSpPr>
          <p:nvPr/>
        </p:nvSpPr>
        <p:spPr bwMode="auto">
          <a:xfrm>
            <a:off x="3952875" y="1047750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US">
                <a:latin typeface="Calibri" pitchFamily="34" charset="0"/>
              </a:rPr>
              <a:t>B</a:t>
            </a:r>
            <a:endParaRPr lang="ru-RU"/>
          </a:p>
        </p:txBody>
      </p:sp>
      <p:sp>
        <p:nvSpPr>
          <p:cNvPr id="5148" name="Text Box 9"/>
          <p:cNvSpPr txBox="1">
            <a:spLocks noChangeArrowheads="1"/>
          </p:cNvSpPr>
          <p:nvPr/>
        </p:nvSpPr>
        <p:spPr bwMode="auto">
          <a:xfrm>
            <a:off x="4824413" y="5048250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US">
                <a:latin typeface="Calibri" pitchFamily="34" charset="0"/>
              </a:rPr>
              <a:t>O</a:t>
            </a:r>
            <a:endParaRPr lang="ru-RU"/>
          </a:p>
        </p:txBody>
      </p:sp>
      <p:pic>
        <p:nvPicPr>
          <p:cNvPr id="514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987425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91" name="Group 119"/>
          <p:cNvGraphicFramePr>
            <a:graphicFrameLocks noGrp="1"/>
          </p:cNvGraphicFramePr>
          <p:nvPr/>
        </p:nvGraphicFramePr>
        <p:xfrm>
          <a:off x="5481638" y="4178300"/>
          <a:ext cx="3103562" cy="1122364"/>
        </p:xfrm>
        <a:graphic>
          <a:graphicData uri="http://schemas.openxmlformats.org/drawingml/2006/table">
            <a:tbl>
              <a:tblPr/>
              <a:tblGrid>
                <a:gridCol w="1487487"/>
                <a:gridCol w="806450"/>
                <a:gridCol w="809625"/>
              </a:tblGrid>
              <a:tr h="280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at.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measurement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stoichiometry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difference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8" name="Rectangle 75"/>
          <p:cNvSpPr>
            <a:spLocks noChangeArrowheads="1"/>
          </p:cNvSpPr>
          <p:nvPr/>
        </p:nvSpPr>
        <p:spPr bwMode="auto">
          <a:xfrm>
            <a:off x="128588" y="5324475"/>
            <a:ext cx="3848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B</a:t>
            </a:r>
            <a:r>
              <a:rPr lang="en-US" sz="2400" baseline="-25000">
                <a:latin typeface="Calibri" pitchFamily="34" charset="0"/>
              </a:rPr>
              <a:t>4</a:t>
            </a:r>
            <a:r>
              <a:rPr lang="en-US" sz="2400">
                <a:latin typeface="Calibri" pitchFamily="34" charset="0"/>
              </a:rPr>
              <a:t>C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ceramic material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5169" name="Rectangle 75"/>
          <p:cNvSpPr>
            <a:spLocks noChangeArrowheads="1"/>
          </p:cNvSpPr>
          <p:nvPr/>
        </p:nvSpPr>
        <p:spPr bwMode="auto">
          <a:xfrm>
            <a:off x="4781550" y="5143500"/>
            <a:ext cx="38481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B</a:t>
            </a:r>
            <a:r>
              <a:rPr lang="ru-RU" sz="2400" baseline="-25000">
                <a:latin typeface="Calibri" pitchFamily="34" charset="0"/>
              </a:rPr>
              <a:t>4</a:t>
            </a:r>
            <a:r>
              <a:rPr lang="en-US" sz="2400">
                <a:latin typeface="Calibri" pitchFamily="34" charset="0"/>
              </a:rPr>
              <a:t>C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chemical agent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2400">
                <a:latin typeface="Calibri" pitchFamily="34" charset="0"/>
              </a:rPr>
              <a:t>granules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5170" name="Text Box 4"/>
          <p:cNvSpPr txBox="1">
            <a:spLocks noChangeAspect="1" noChangeArrowheads="1"/>
          </p:cNvSpPr>
          <p:nvPr/>
        </p:nvSpPr>
        <p:spPr bwMode="auto">
          <a:xfrm>
            <a:off x="6729413" y="2224088"/>
            <a:ext cx="898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1000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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>
                <a:solidFill>
                  <a:srgbClr val="FFFF99"/>
                </a:solidFill>
                <a:latin typeface="Calibri" pitchFamily="34" charset="0"/>
              </a:rPr>
              <a:t>B</a:t>
            </a:r>
            <a:r>
              <a:rPr lang="en-US" sz="1600" baseline="-25000">
                <a:solidFill>
                  <a:srgbClr val="FFFF99"/>
                </a:solidFill>
                <a:latin typeface="Calibri" pitchFamily="34" charset="0"/>
              </a:rPr>
              <a:t>4</a:t>
            </a:r>
            <a:r>
              <a:rPr lang="en-US" sz="1600">
                <a:solidFill>
                  <a:srgbClr val="FFFF99"/>
                </a:solidFill>
                <a:latin typeface="Calibri" pitchFamily="34" charset="0"/>
              </a:rPr>
              <a:t>C</a:t>
            </a:r>
            <a:endParaRPr lang="ru-RU">
              <a:solidFill>
                <a:srgbClr val="FFFF99"/>
              </a:solidFill>
            </a:endParaRPr>
          </a:p>
        </p:txBody>
      </p:sp>
      <p:pic>
        <p:nvPicPr>
          <p:cNvPr id="5171" name="Рисунок 23" descr="Безимени-3.png"/>
          <p:cNvPicPr>
            <a:picLocks noChangeAspect="1"/>
          </p:cNvPicPr>
          <p:nvPr/>
        </p:nvPicPr>
        <p:blipFill>
          <a:blip r:embed="rId6">
            <a:lum bright="-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01763"/>
            <a:ext cx="25146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smtClean="0">
                <a:solidFill>
                  <a:srgbClr val="000066"/>
                </a:solidFill>
                <a:latin typeface="Calibri" pitchFamily="34" charset="0"/>
              </a:rPr>
              <a:t>               </a:t>
            </a:r>
            <a:r>
              <a:rPr lang="en-US" sz="1600" smtClean="0">
                <a:solidFill>
                  <a:srgbClr val="000099"/>
                </a:solidFill>
                <a:latin typeface="Calibri" pitchFamily="34" charset="0"/>
              </a:rPr>
              <a:t>PRECOS</a:t>
            </a:r>
            <a:r>
              <a:rPr lang="en-US" sz="1600" smtClean="0">
                <a:solidFill>
                  <a:srgbClr val="0000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 sz="160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endParaRPr lang="en-GB" sz="1600" smtClean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6147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D3CDFC6-59EC-4CB7-A86D-A81AF4B525D7}" type="slidenum">
              <a:rPr lang="en-GB" sz="1600" b="0" smtClean="0">
                <a:solidFill>
                  <a:srgbClr val="000099"/>
                </a:solidFill>
                <a:latin typeface="Calibri" pitchFamily="34" charset="0"/>
              </a:rPr>
              <a:pPr/>
              <a:t>3</a:t>
            </a:fld>
            <a:endParaRPr lang="en-GB" sz="1600" b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6148" name="Picture 7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0"/>
            <a:ext cx="7772400" cy="652463"/>
          </a:xfrm>
        </p:spPr>
        <p:txBody>
          <a:bodyPr/>
          <a:lstStyle/>
          <a:p>
            <a:r>
              <a:rPr lang="en-US" smtClean="0"/>
              <a:t>B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3</a:t>
            </a:r>
            <a:r>
              <a:rPr lang="en-US" smtClean="0"/>
              <a:t> measurement</a:t>
            </a:r>
            <a:endParaRPr lang="ru-RU" smtClean="0"/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33463"/>
            <a:ext cx="344487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5"/>
          <p:cNvSpPr>
            <a:spLocks noChangeArrowheads="1"/>
          </p:cNvSpPr>
          <p:nvPr/>
        </p:nvSpPr>
        <p:spPr bwMode="auto">
          <a:xfrm>
            <a:off x="1109663" y="4759325"/>
            <a:ext cx="2143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B</a:t>
            </a:r>
            <a:r>
              <a:rPr lang="ru-RU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O</a:t>
            </a:r>
            <a:r>
              <a:rPr lang="ru-RU" baseline="-25000">
                <a:latin typeface="Calibri" pitchFamily="34" charset="0"/>
              </a:rPr>
              <a:t>3</a:t>
            </a:r>
            <a:r>
              <a:rPr lang="en-US" baseline="-25000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fiber</a:t>
            </a:r>
            <a:endParaRPr lang="ru-RU" baseline="-25000">
              <a:latin typeface="Calibri" pitchFamily="34" charset="0"/>
            </a:endParaRPr>
          </a:p>
        </p:txBody>
      </p:sp>
      <p:graphicFrame>
        <p:nvGraphicFramePr>
          <p:cNvPr id="4188" name="Group 92"/>
          <p:cNvGraphicFramePr>
            <a:graphicFrameLocks noGrp="1"/>
          </p:cNvGraphicFramePr>
          <p:nvPr/>
        </p:nvGraphicFramePr>
        <p:xfrm>
          <a:off x="4476750" y="1576388"/>
          <a:ext cx="3854450" cy="2474405"/>
        </p:xfrm>
        <a:graphic>
          <a:graphicData uri="http://schemas.openxmlformats.org/drawingml/2006/table">
            <a:tbl>
              <a:tblPr/>
              <a:tblGrid>
                <a:gridCol w="1849438"/>
                <a:gridCol w="1001712"/>
                <a:gridCol w="1003300"/>
              </a:tblGrid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at.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stoichiometry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40.0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measurement  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37.4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62.6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difference 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-2.6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measurement  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39.8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60.2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difference 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measurement  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44.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difference 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-4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.2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6" name="Text Box 4"/>
          <p:cNvSpPr txBox="1">
            <a:spLocks noChangeAspect="1" noChangeArrowheads="1"/>
          </p:cNvSpPr>
          <p:nvPr/>
        </p:nvSpPr>
        <p:spPr bwMode="auto">
          <a:xfrm>
            <a:off x="1838325" y="2987675"/>
            <a:ext cx="898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1000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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>
                <a:solidFill>
                  <a:srgbClr val="FFFF99"/>
                </a:solidFill>
                <a:latin typeface="Calibri" pitchFamily="34" charset="0"/>
              </a:rPr>
              <a:t>B</a:t>
            </a:r>
            <a:r>
              <a:rPr lang="en-US" sz="1600" baseline="-25000">
                <a:solidFill>
                  <a:srgbClr val="FFFF99"/>
                </a:solidFill>
                <a:latin typeface="Calibri" pitchFamily="34" charset="0"/>
              </a:rPr>
              <a:t>2</a:t>
            </a:r>
            <a:r>
              <a:rPr lang="en-US" sz="1600">
                <a:solidFill>
                  <a:srgbClr val="FFFF99"/>
                </a:solidFill>
                <a:latin typeface="Calibri" pitchFamily="34" charset="0"/>
              </a:rPr>
              <a:t>O</a:t>
            </a:r>
            <a:r>
              <a:rPr lang="en-US" sz="1600" baseline="-25000">
                <a:solidFill>
                  <a:srgbClr val="FFFF99"/>
                </a:solidFill>
                <a:latin typeface="Calibri" pitchFamily="34" charset="0"/>
              </a:rPr>
              <a:t>3</a:t>
            </a:r>
            <a:endParaRPr lang="ru-RU" baseline="-25000">
              <a:solidFill>
                <a:srgbClr val="FFFF99"/>
              </a:solidFill>
            </a:endParaRPr>
          </a:p>
        </p:txBody>
      </p:sp>
      <p:sp>
        <p:nvSpPr>
          <p:cNvPr id="6187" name="Text Box 4"/>
          <p:cNvSpPr txBox="1">
            <a:spLocks noChangeAspect="1" noChangeArrowheads="1"/>
          </p:cNvSpPr>
          <p:nvPr/>
        </p:nvSpPr>
        <p:spPr bwMode="auto">
          <a:xfrm>
            <a:off x="1668463" y="2082800"/>
            <a:ext cx="898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1000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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>
                <a:solidFill>
                  <a:srgbClr val="FFFF99"/>
                </a:solidFill>
                <a:latin typeface="Calibri" pitchFamily="34" charset="0"/>
              </a:rPr>
              <a:t>B</a:t>
            </a:r>
            <a:r>
              <a:rPr lang="en-US" sz="1600" baseline="-25000">
                <a:solidFill>
                  <a:srgbClr val="FFFF99"/>
                </a:solidFill>
                <a:latin typeface="Calibri" pitchFamily="34" charset="0"/>
              </a:rPr>
              <a:t>2</a:t>
            </a:r>
            <a:r>
              <a:rPr lang="en-US" sz="1600">
                <a:solidFill>
                  <a:srgbClr val="FFFF99"/>
                </a:solidFill>
                <a:latin typeface="Calibri" pitchFamily="34" charset="0"/>
              </a:rPr>
              <a:t>O</a:t>
            </a:r>
            <a:r>
              <a:rPr lang="en-US" sz="1600" baseline="-25000">
                <a:solidFill>
                  <a:srgbClr val="FFFF99"/>
                </a:solidFill>
                <a:latin typeface="Calibri" pitchFamily="34" charset="0"/>
              </a:rPr>
              <a:t>3</a:t>
            </a:r>
            <a:endParaRPr lang="ru-RU" baseline="-25000">
              <a:solidFill>
                <a:srgbClr val="FFFF99"/>
              </a:solidFill>
            </a:endParaRPr>
          </a:p>
        </p:txBody>
      </p:sp>
      <p:sp>
        <p:nvSpPr>
          <p:cNvPr id="6188" name="Text Box 4"/>
          <p:cNvSpPr txBox="1">
            <a:spLocks noChangeAspect="1" noChangeArrowheads="1"/>
          </p:cNvSpPr>
          <p:nvPr/>
        </p:nvSpPr>
        <p:spPr bwMode="auto">
          <a:xfrm>
            <a:off x="1030288" y="3513138"/>
            <a:ext cx="898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1000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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>
                <a:solidFill>
                  <a:srgbClr val="FFFF99"/>
                </a:solidFill>
                <a:latin typeface="Calibri" pitchFamily="34" charset="0"/>
              </a:rPr>
              <a:t>B</a:t>
            </a:r>
            <a:r>
              <a:rPr lang="en-US" sz="1600" baseline="-25000">
                <a:solidFill>
                  <a:srgbClr val="FFFF99"/>
                </a:solidFill>
                <a:latin typeface="Calibri" pitchFamily="34" charset="0"/>
              </a:rPr>
              <a:t>2</a:t>
            </a:r>
            <a:r>
              <a:rPr lang="en-US" sz="1600">
                <a:solidFill>
                  <a:srgbClr val="FFFF99"/>
                </a:solidFill>
                <a:latin typeface="Calibri" pitchFamily="34" charset="0"/>
              </a:rPr>
              <a:t>O</a:t>
            </a:r>
            <a:r>
              <a:rPr lang="en-US" sz="1600" baseline="-25000">
                <a:solidFill>
                  <a:srgbClr val="FFFF99"/>
                </a:solidFill>
                <a:latin typeface="Calibri" pitchFamily="34" charset="0"/>
              </a:rPr>
              <a:t>3</a:t>
            </a:r>
            <a:endParaRPr lang="ru-RU" baseline="-250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0"/>
            <a:ext cx="7772400" cy="652463"/>
          </a:xfrm>
        </p:spPr>
        <p:txBody>
          <a:bodyPr/>
          <a:lstStyle/>
          <a:p>
            <a:r>
              <a:rPr lang="en-US" smtClean="0"/>
              <a:t>Etalons measurement (FPM </a:t>
            </a:r>
            <a:r>
              <a:rPr lang="ru-RU" smtClean="0">
                <a:sym typeface="Symbol" pitchFamily="18" charset="2"/>
              </a:rPr>
              <a:t></a:t>
            </a:r>
            <a:r>
              <a:rPr lang="en-US" smtClean="0"/>
              <a:t>)  </a:t>
            </a:r>
            <a:endParaRPr lang="ru-RU" smtClean="0"/>
          </a:p>
        </p:txBody>
      </p:sp>
      <p:sp>
        <p:nvSpPr>
          <p:cNvPr id="7171" name="Нижний колонтитул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smtClean="0">
                <a:solidFill>
                  <a:srgbClr val="000066"/>
                </a:solidFill>
                <a:latin typeface="Calibri" pitchFamily="34" charset="0"/>
              </a:rPr>
              <a:t>               </a:t>
            </a:r>
            <a:r>
              <a:rPr lang="en-US" sz="1600" smtClean="0">
                <a:solidFill>
                  <a:srgbClr val="000099"/>
                </a:solidFill>
                <a:latin typeface="Calibri" pitchFamily="34" charset="0"/>
              </a:rPr>
              <a:t>PRECOS</a:t>
            </a:r>
            <a:r>
              <a:rPr lang="en-US" sz="1600" smtClean="0">
                <a:solidFill>
                  <a:srgbClr val="0000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 sz="160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endParaRPr lang="en-GB" sz="1600" smtClean="0">
              <a:solidFill>
                <a:srgbClr val="990033"/>
              </a:solidFill>
              <a:latin typeface="Calibri" pitchFamily="34" charset="0"/>
            </a:endParaRPr>
          </a:p>
        </p:txBody>
      </p:sp>
      <p:pic>
        <p:nvPicPr>
          <p:cNvPr id="7172" name="Picture 7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1C5B148-6A90-4E91-A396-053E7F145170}" type="slidenum">
              <a:rPr lang="en-GB" sz="1600" b="0" smtClean="0">
                <a:solidFill>
                  <a:srgbClr val="000099"/>
                </a:solidFill>
                <a:latin typeface="Calibri" pitchFamily="34" charset="0"/>
              </a:rPr>
              <a:pPr/>
              <a:t>4</a:t>
            </a:fld>
            <a:endParaRPr lang="en-GB" sz="1600" b="0" smtClean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174" name="Line 3"/>
          <p:cNvSpPr>
            <a:spLocks noChangeShapeType="1"/>
          </p:cNvSpPr>
          <p:nvPr/>
        </p:nvSpPr>
        <p:spPr bwMode="auto">
          <a:xfrm>
            <a:off x="2890838" y="552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7175" name="Диаграмма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577850"/>
            <a:ext cx="32131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17" name="Group 197"/>
          <p:cNvGraphicFramePr>
            <a:graphicFrameLocks noGrp="1"/>
          </p:cNvGraphicFramePr>
          <p:nvPr/>
        </p:nvGraphicFramePr>
        <p:xfrm>
          <a:off x="358775" y="2506663"/>
          <a:ext cx="3743325" cy="841376"/>
        </p:xfrm>
        <a:graphic>
          <a:graphicData uri="http://schemas.openxmlformats.org/drawingml/2006/table">
            <a:tbl>
              <a:tblPr/>
              <a:tblGrid>
                <a:gridCol w="1220788"/>
                <a:gridCol w="569912"/>
                <a:gridCol w="650875"/>
                <a:gridCol w="650875"/>
                <a:gridCol w="650875"/>
              </a:tblGrid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at.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Al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Si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measurement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22.12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10.10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22.51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45.27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stoichiometry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22.22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11.11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22.22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44.44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difference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-0.10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-1.01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0.29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0.82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5" name="Rectangle 75"/>
          <p:cNvSpPr>
            <a:spLocks noChangeArrowheads="1"/>
          </p:cNvSpPr>
          <p:nvPr/>
        </p:nvSpPr>
        <p:spPr bwMode="auto">
          <a:xfrm>
            <a:off x="1658938" y="792163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latin typeface="Calibri" pitchFamily="34" charset="0"/>
              </a:rPr>
              <a:t>Topaz (Al</a:t>
            </a:r>
            <a:r>
              <a:rPr lang="en-US" sz="1400" baseline="-25000">
                <a:latin typeface="Calibri" pitchFamily="34" charset="0"/>
              </a:rPr>
              <a:t>2</a:t>
            </a:r>
            <a:r>
              <a:rPr lang="en-US" sz="1400">
                <a:latin typeface="Calibri" pitchFamily="34" charset="0"/>
              </a:rPr>
              <a:t>[SiO</a:t>
            </a:r>
            <a:r>
              <a:rPr lang="en-US" sz="1400" baseline="-25000">
                <a:latin typeface="Calibri" pitchFamily="34" charset="0"/>
              </a:rPr>
              <a:t>4</a:t>
            </a:r>
            <a:r>
              <a:rPr lang="en-US" sz="1400">
                <a:latin typeface="Calibri" pitchFamily="34" charset="0"/>
              </a:rPr>
              <a:t>](F,OH)</a:t>
            </a:r>
            <a:r>
              <a:rPr lang="en-US" sz="1400" baseline="-25000">
                <a:latin typeface="Calibri" pitchFamily="34" charset="0"/>
              </a:rPr>
              <a:t>2</a:t>
            </a:r>
            <a:r>
              <a:rPr lang="en-US" sz="1400">
                <a:latin typeface="Calibri" pitchFamily="34" charset="0"/>
              </a:rPr>
              <a:t>)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7206" name="Диаграмма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577850"/>
            <a:ext cx="3213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44" name="Group 224"/>
          <p:cNvGraphicFramePr>
            <a:graphicFrameLocks noGrp="1"/>
          </p:cNvGraphicFramePr>
          <p:nvPr/>
        </p:nvGraphicFramePr>
        <p:xfrm>
          <a:off x="4935538" y="2506663"/>
          <a:ext cx="3009900" cy="858837"/>
        </p:xfrm>
        <a:graphic>
          <a:graphicData uri="http://schemas.openxmlformats.org/drawingml/2006/table">
            <a:tbl>
              <a:tblPr/>
              <a:tblGrid>
                <a:gridCol w="1144587"/>
                <a:gridCol w="622300"/>
                <a:gridCol w="620713"/>
                <a:gridCol w="622300"/>
              </a:tblGrid>
              <a:tr h="228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at.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Ca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W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measurement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17.36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16.40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66.24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stoichiometry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16.67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16.67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66.67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difference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0.69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-0.27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-0.42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30" name="Rectangle 75"/>
          <p:cNvSpPr>
            <a:spLocks noChangeArrowheads="1"/>
          </p:cNvSpPr>
          <p:nvPr/>
        </p:nvSpPr>
        <p:spPr bwMode="auto">
          <a:xfrm>
            <a:off x="5873750" y="792163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latin typeface="Calibri" pitchFamily="34" charset="0"/>
              </a:rPr>
              <a:t>Scheelite</a:t>
            </a:r>
            <a:r>
              <a:rPr lang="ru-RU" sz="1400">
                <a:latin typeface="Calibri" pitchFamily="34" charset="0"/>
              </a:rPr>
              <a:t> (</a:t>
            </a:r>
            <a:r>
              <a:rPr lang="en-US" sz="1400">
                <a:latin typeface="Calibri" pitchFamily="34" charset="0"/>
              </a:rPr>
              <a:t>CaWO</a:t>
            </a:r>
            <a:r>
              <a:rPr lang="en-US" sz="1400" baseline="-25000">
                <a:latin typeface="Calibri" pitchFamily="34" charset="0"/>
              </a:rPr>
              <a:t>4</a:t>
            </a:r>
            <a:r>
              <a:rPr lang="ru-RU" sz="1400">
                <a:latin typeface="Calibri" pitchFamily="34" charset="0"/>
              </a:rPr>
              <a:t>)</a:t>
            </a:r>
          </a:p>
        </p:txBody>
      </p:sp>
      <p:pic>
        <p:nvPicPr>
          <p:cNvPr id="7231" name="Диаграмма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3405188"/>
            <a:ext cx="3213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67" name="Group 247"/>
          <p:cNvGraphicFramePr>
            <a:graphicFrameLocks noGrp="1"/>
          </p:cNvGraphicFramePr>
          <p:nvPr/>
        </p:nvGraphicFramePr>
        <p:xfrm>
          <a:off x="1028700" y="5329238"/>
          <a:ext cx="2381250" cy="841376"/>
        </p:xfrm>
        <a:graphic>
          <a:graphicData uri="http://schemas.openxmlformats.org/drawingml/2006/table">
            <a:tbl>
              <a:tblPr/>
              <a:tblGrid>
                <a:gridCol w="1141413"/>
                <a:gridCol w="619125"/>
                <a:gridCol w="620712"/>
              </a:tblGrid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at.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Si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measurement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32.94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67.06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stoichiometry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33.33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66.67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difference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-0.39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0.39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50" name="Rectangle 75"/>
          <p:cNvSpPr>
            <a:spLocks noChangeArrowheads="1"/>
          </p:cNvSpPr>
          <p:nvPr/>
        </p:nvSpPr>
        <p:spPr bwMode="auto">
          <a:xfrm>
            <a:off x="1587500" y="4078288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latin typeface="Calibri" pitchFamily="34" charset="0"/>
              </a:rPr>
              <a:t>Quartz(SiO</a:t>
            </a:r>
            <a:r>
              <a:rPr lang="ru-RU" sz="1400" baseline="-25000">
                <a:latin typeface="Calibri" pitchFamily="34" charset="0"/>
              </a:rPr>
              <a:t>2</a:t>
            </a:r>
            <a:r>
              <a:rPr lang="en-US" sz="1400">
                <a:latin typeface="Calibri" pitchFamily="34" charset="0"/>
              </a:rPr>
              <a:t>)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7251" name="Диаграмма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3400425"/>
            <a:ext cx="3213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02" name="Group 282"/>
          <p:cNvGraphicFramePr>
            <a:graphicFrameLocks noGrp="1"/>
          </p:cNvGraphicFramePr>
          <p:nvPr/>
        </p:nvGraphicFramePr>
        <p:xfrm>
          <a:off x="4224338" y="5329238"/>
          <a:ext cx="4576762" cy="841376"/>
        </p:xfrm>
        <a:graphic>
          <a:graphicData uri="http://schemas.openxmlformats.org/drawingml/2006/table">
            <a:tbl>
              <a:tblPr/>
              <a:tblGrid>
                <a:gridCol w="1231900"/>
                <a:gridCol w="668337"/>
                <a:gridCol w="669925"/>
                <a:gridCol w="668338"/>
                <a:gridCol w="669925"/>
                <a:gridCol w="668337"/>
              </a:tblGrid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at.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Ca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Al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Fe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Si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measurement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8.63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10.61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3.25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14.11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63.39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stoichiometry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9.52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10.81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3.48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14.29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61.90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difference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-0.89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-0.20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-0.22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-0.17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1.49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85" name="Rectangle 75"/>
          <p:cNvSpPr>
            <a:spLocks noChangeArrowheads="1"/>
          </p:cNvSpPr>
          <p:nvPr/>
        </p:nvSpPr>
        <p:spPr bwMode="auto">
          <a:xfrm>
            <a:off x="5945188" y="3970338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latin typeface="Calibri" pitchFamily="34" charset="0"/>
              </a:rPr>
              <a:t>Epidote (Ca</a:t>
            </a:r>
            <a:r>
              <a:rPr lang="en-US" sz="1400" baseline="-25000">
                <a:latin typeface="Calibri" pitchFamily="34" charset="0"/>
              </a:rPr>
              <a:t>2</a:t>
            </a:r>
            <a:r>
              <a:rPr lang="en-US" sz="1400">
                <a:latin typeface="Calibri" pitchFamily="34" charset="0"/>
              </a:rPr>
              <a:t>(Al,Fe)Al</a:t>
            </a:r>
            <a:r>
              <a:rPr lang="en-US" sz="1400" baseline="-25000">
                <a:latin typeface="Calibri" pitchFamily="34" charset="0"/>
              </a:rPr>
              <a:t>2</a:t>
            </a:r>
            <a:r>
              <a:rPr lang="en-US" sz="1400">
                <a:latin typeface="Calibri" pitchFamily="34" charset="0"/>
              </a:rPr>
              <a:t>Si</a:t>
            </a:r>
            <a:r>
              <a:rPr lang="en-US" sz="1400" baseline="-25000">
                <a:latin typeface="Calibri" pitchFamily="34" charset="0"/>
              </a:rPr>
              <a:t>3</a:t>
            </a:r>
            <a:r>
              <a:rPr lang="en-US" sz="1400">
                <a:latin typeface="Calibri" pitchFamily="34" charset="0"/>
              </a:rPr>
              <a:t>O</a:t>
            </a:r>
            <a:r>
              <a:rPr lang="en-US" sz="1400" baseline="-25000">
                <a:latin typeface="Calibri" pitchFamily="34" charset="0"/>
              </a:rPr>
              <a:t>12</a:t>
            </a:r>
            <a:r>
              <a:rPr lang="en-US" sz="1400">
                <a:latin typeface="Calibri" pitchFamily="34" charset="0"/>
              </a:rPr>
              <a:t>(OH))</a:t>
            </a:r>
            <a:endParaRPr lang="ru-RU" sz="1400">
              <a:latin typeface="Calibri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0"/>
            <a:ext cx="7772400" cy="652463"/>
          </a:xfrm>
        </p:spPr>
        <p:txBody>
          <a:bodyPr/>
          <a:lstStyle/>
          <a:p>
            <a:r>
              <a:rPr lang="en-US" smtClean="0"/>
              <a:t>Etalons measurement (FPM </a:t>
            </a:r>
            <a:r>
              <a:rPr lang="ru-RU" smtClean="0">
                <a:sym typeface="Symbol" pitchFamily="18" charset="2"/>
              </a:rPr>
              <a:t></a:t>
            </a:r>
            <a:r>
              <a:rPr lang="en-US" smtClean="0"/>
              <a:t>)  </a:t>
            </a:r>
            <a:endParaRPr lang="ru-RU" smtClean="0"/>
          </a:p>
        </p:txBody>
      </p:sp>
      <p:sp>
        <p:nvSpPr>
          <p:cNvPr id="8195" name="Нижний колонтитул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smtClean="0">
                <a:solidFill>
                  <a:srgbClr val="000066"/>
                </a:solidFill>
                <a:latin typeface="Calibri" pitchFamily="34" charset="0"/>
              </a:rPr>
              <a:t>               </a:t>
            </a:r>
            <a:r>
              <a:rPr lang="en-US" sz="1600" smtClean="0">
                <a:solidFill>
                  <a:srgbClr val="000099"/>
                </a:solidFill>
                <a:latin typeface="Calibri" pitchFamily="34" charset="0"/>
              </a:rPr>
              <a:t>PRECOS</a:t>
            </a:r>
            <a:r>
              <a:rPr lang="en-US" sz="1600" smtClean="0">
                <a:solidFill>
                  <a:srgbClr val="0000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 sz="160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endParaRPr lang="en-GB" sz="1600" smtClean="0">
              <a:solidFill>
                <a:srgbClr val="990033"/>
              </a:solidFill>
              <a:latin typeface="Calibri" pitchFamily="34" charset="0"/>
            </a:endParaRPr>
          </a:p>
        </p:txBody>
      </p:sp>
      <p:pic>
        <p:nvPicPr>
          <p:cNvPr id="8196" name="Picture 7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3DCFB11-F3E3-4387-8E1B-7ABEA2F4A7D0}" type="slidenum">
              <a:rPr lang="en-GB" sz="1600" b="0" smtClean="0">
                <a:solidFill>
                  <a:srgbClr val="000099"/>
                </a:solidFill>
                <a:latin typeface="Calibri" pitchFamily="34" charset="0"/>
              </a:rPr>
              <a:pPr/>
              <a:t>5</a:t>
            </a:fld>
            <a:endParaRPr lang="en-GB" sz="1600" b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8198" name="Диаграмма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351213"/>
            <a:ext cx="3213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Диаграмма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65150"/>
            <a:ext cx="3213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Диаграмма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313113"/>
            <a:ext cx="32131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Диаграмма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31813"/>
            <a:ext cx="3213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Line 3"/>
          <p:cNvSpPr>
            <a:spLocks noChangeShapeType="1"/>
          </p:cNvSpPr>
          <p:nvPr/>
        </p:nvSpPr>
        <p:spPr bwMode="auto">
          <a:xfrm>
            <a:off x="3017838" y="5016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3" name="Rectangle 75"/>
          <p:cNvSpPr>
            <a:spLocks noChangeArrowheads="1"/>
          </p:cNvSpPr>
          <p:nvPr/>
        </p:nvSpPr>
        <p:spPr bwMode="auto">
          <a:xfrm>
            <a:off x="1785938" y="741363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latin typeface="Calibri" pitchFamily="34" charset="0"/>
              </a:rPr>
              <a:t>Zircon </a:t>
            </a:r>
            <a:r>
              <a:rPr lang="ru-RU" sz="1400">
                <a:latin typeface="Calibri" pitchFamily="34" charset="0"/>
              </a:rPr>
              <a:t> (</a:t>
            </a:r>
            <a:r>
              <a:rPr lang="en-US" sz="1400">
                <a:latin typeface="Calibri" pitchFamily="34" charset="0"/>
              </a:rPr>
              <a:t>ZrSiO</a:t>
            </a:r>
            <a:r>
              <a:rPr lang="en-US" sz="1400" baseline="-25000">
                <a:latin typeface="Calibri" pitchFamily="34" charset="0"/>
              </a:rPr>
              <a:t>4</a:t>
            </a:r>
            <a:r>
              <a:rPr lang="ru-RU" sz="1400">
                <a:latin typeface="Calibri" pitchFamily="34" charset="0"/>
              </a:rPr>
              <a:t>)</a:t>
            </a:r>
          </a:p>
        </p:txBody>
      </p:sp>
      <p:sp>
        <p:nvSpPr>
          <p:cNvPr id="8204" name="Rectangle 75"/>
          <p:cNvSpPr>
            <a:spLocks noChangeArrowheads="1"/>
          </p:cNvSpPr>
          <p:nvPr/>
        </p:nvSpPr>
        <p:spPr bwMode="auto">
          <a:xfrm>
            <a:off x="6000750" y="779463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latin typeface="Calibri" pitchFamily="34" charset="0"/>
              </a:rPr>
              <a:t>Magnetite (Fe</a:t>
            </a:r>
            <a:r>
              <a:rPr lang="en-US" sz="1400" baseline="-25000">
                <a:latin typeface="Calibri" pitchFamily="34" charset="0"/>
              </a:rPr>
              <a:t>3</a:t>
            </a:r>
            <a:r>
              <a:rPr lang="en-US" sz="1400">
                <a:latin typeface="Calibri" pitchFamily="34" charset="0"/>
              </a:rPr>
              <a:t>O</a:t>
            </a:r>
            <a:r>
              <a:rPr lang="en-US" sz="1400" baseline="-25000">
                <a:latin typeface="Calibri" pitchFamily="34" charset="0"/>
              </a:rPr>
              <a:t>4</a:t>
            </a:r>
            <a:r>
              <a:rPr lang="en-US" sz="1400">
                <a:latin typeface="Calibri" pitchFamily="34" charset="0"/>
              </a:rPr>
              <a:t>)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8205" name="Rectangle 75"/>
          <p:cNvSpPr>
            <a:spLocks noChangeArrowheads="1"/>
          </p:cNvSpPr>
          <p:nvPr/>
        </p:nvSpPr>
        <p:spPr bwMode="auto">
          <a:xfrm>
            <a:off x="1857375" y="3721100"/>
            <a:ext cx="2143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latin typeface="Calibri" pitchFamily="34" charset="0"/>
              </a:rPr>
              <a:t>Calcium metaphosphate </a:t>
            </a:r>
            <a:r>
              <a:rPr lang="ru-RU" sz="1400">
                <a:latin typeface="Calibri" pitchFamily="34" charset="0"/>
              </a:rPr>
              <a:t>(</a:t>
            </a:r>
            <a:r>
              <a:rPr lang="en-US" sz="1400">
                <a:latin typeface="Calibri" pitchFamily="34" charset="0"/>
              </a:rPr>
              <a:t>Ca</a:t>
            </a:r>
            <a:r>
              <a:rPr lang="ru-RU" sz="1400">
                <a:latin typeface="Calibri" pitchFamily="34" charset="0"/>
              </a:rPr>
              <a:t>(</a:t>
            </a:r>
            <a:r>
              <a:rPr lang="en-US" sz="1400">
                <a:latin typeface="Calibri" pitchFamily="34" charset="0"/>
              </a:rPr>
              <a:t>PO</a:t>
            </a:r>
            <a:r>
              <a:rPr lang="ru-RU" sz="1400" baseline="-25000">
                <a:latin typeface="Calibri" pitchFamily="34" charset="0"/>
              </a:rPr>
              <a:t>3</a:t>
            </a:r>
            <a:r>
              <a:rPr lang="ru-RU" sz="1400">
                <a:latin typeface="Calibri" pitchFamily="34" charset="0"/>
              </a:rPr>
              <a:t>)</a:t>
            </a:r>
            <a:r>
              <a:rPr lang="ru-RU" sz="1400" baseline="-25000">
                <a:latin typeface="Calibri" pitchFamily="34" charset="0"/>
              </a:rPr>
              <a:t>2</a:t>
            </a:r>
            <a:r>
              <a:rPr lang="ru-RU" sz="1400">
                <a:latin typeface="Calibri" pitchFamily="34" charset="0"/>
              </a:rPr>
              <a:t>)</a:t>
            </a:r>
          </a:p>
        </p:txBody>
      </p:sp>
      <p:sp>
        <p:nvSpPr>
          <p:cNvPr id="8206" name="Rectangle 75"/>
          <p:cNvSpPr>
            <a:spLocks noChangeArrowheads="1"/>
          </p:cNvSpPr>
          <p:nvPr/>
        </p:nvSpPr>
        <p:spPr bwMode="auto">
          <a:xfrm>
            <a:off x="6072188" y="3887788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latin typeface="Calibri" pitchFamily="34" charset="0"/>
              </a:rPr>
              <a:t>Hematite</a:t>
            </a:r>
            <a:r>
              <a:rPr lang="ru-RU" sz="1400">
                <a:latin typeface="Calibri" pitchFamily="34" charset="0"/>
              </a:rPr>
              <a:t> </a:t>
            </a:r>
            <a:r>
              <a:rPr lang="en-US" sz="1400">
                <a:latin typeface="Calibri" pitchFamily="34" charset="0"/>
              </a:rPr>
              <a:t>(Fe</a:t>
            </a:r>
            <a:r>
              <a:rPr lang="ru-RU" sz="1400" baseline="-25000">
                <a:latin typeface="Calibri" pitchFamily="34" charset="0"/>
              </a:rPr>
              <a:t>2</a:t>
            </a:r>
            <a:r>
              <a:rPr lang="en-US" sz="1400">
                <a:latin typeface="Calibri" pitchFamily="34" charset="0"/>
              </a:rPr>
              <a:t>O</a:t>
            </a:r>
            <a:r>
              <a:rPr lang="ru-RU" sz="1400" baseline="-25000">
                <a:latin typeface="Calibri" pitchFamily="34" charset="0"/>
              </a:rPr>
              <a:t>3</a:t>
            </a:r>
            <a:r>
              <a:rPr lang="en-US" sz="1400">
                <a:latin typeface="Calibri" pitchFamily="34" charset="0"/>
              </a:rPr>
              <a:t>)</a:t>
            </a:r>
            <a:endParaRPr lang="ru-RU" sz="1400">
              <a:latin typeface="Calibri" pitchFamily="34" charset="0"/>
            </a:endParaRPr>
          </a:p>
        </p:txBody>
      </p:sp>
      <p:graphicFrame>
        <p:nvGraphicFramePr>
          <p:cNvPr id="6295" name="Group 151"/>
          <p:cNvGraphicFramePr>
            <a:graphicFrameLocks noGrp="1"/>
          </p:cNvGraphicFramePr>
          <p:nvPr/>
        </p:nvGraphicFramePr>
        <p:xfrm>
          <a:off x="857250" y="2455863"/>
          <a:ext cx="3009900" cy="841376"/>
        </p:xfrm>
        <a:graphic>
          <a:graphicData uri="http://schemas.openxmlformats.org/drawingml/2006/table">
            <a:tbl>
              <a:tblPr/>
              <a:tblGrid>
                <a:gridCol w="1144588"/>
                <a:gridCol w="622300"/>
                <a:gridCol w="620712"/>
                <a:gridCol w="622300"/>
              </a:tblGrid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at.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Zr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Si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measurement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18.81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18.12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63.06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stoichiometry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16.67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16.67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66.67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difference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2.14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1.46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-3.60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76" name="Group 232"/>
          <p:cNvGraphicFramePr>
            <a:graphicFrameLocks noGrp="1"/>
          </p:cNvGraphicFramePr>
          <p:nvPr/>
        </p:nvGraphicFramePr>
        <p:xfrm>
          <a:off x="698500" y="4886325"/>
          <a:ext cx="3327400" cy="1262064"/>
        </p:xfrm>
        <a:graphic>
          <a:graphicData uri="http://schemas.openxmlformats.org/drawingml/2006/table">
            <a:tbl>
              <a:tblPr/>
              <a:tblGrid>
                <a:gridCol w="1266825"/>
                <a:gridCol w="685800"/>
                <a:gridCol w="687388"/>
                <a:gridCol w="687387"/>
              </a:tblGrid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at.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Ca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stoichiometry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11.11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22.22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66.67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measurement 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11.20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22.95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65.85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difference 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0.09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0.73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-0.82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measurement 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11.13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22.82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66.05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difference 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0.02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0.60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-0.62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18" name="Group 174"/>
          <p:cNvGraphicFramePr>
            <a:graphicFrameLocks noGrp="1"/>
          </p:cNvGraphicFramePr>
          <p:nvPr/>
        </p:nvGraphicFramePr>
        <p:xfrm>
          <a:off x="5500688" y="2493963"/>
          <a:ext cx="2381250" cy="841376"/>
        </p:xfrm>
        <a:graphic>
          <a:graphicData uri="http://schemas.openxmlformats.org/drawingml/2006/table">
            <a:tbl>
              <a:tblPr/>
              <a:tblGrid>
                <a:gridCol w="1141412"/>
                <a:gridCol w="619125"/>
                <a:gridCol w="620713"/>
              </a:tblGrid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at.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Fe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measurement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42.64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57.36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stoichiometry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42.86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57.14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difference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-0.21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0.21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41" name="Group 197"/>
          <p:cNvGraphicFramePr>
            <a:graphicFrameLocks noGrp="1"/>
          </p:cNvGraphicFramePr>
          <p:nvPr/>
        </p:nvGraphicFramePr>
        <p:xfrm>
          <a:off x="5429250" y="5280025"/>
          <a:ext cx="2381250" cy="841376"/>
        </p:xfrm>
        <a:graphic>
          <a:graphicData uri="http://schemas.openxmlformats.org/drawingml/2006/table">
            <a:tbl>
              <a:tblPr/>
              <a:tblGrid>
                <a:gridCol w="1141413"/>
                <a:gridCol w="619125"/>
                <a:gridCol w="620712"/>
              </a:tblGrid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at.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Fe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measurement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38.23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61.77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stoichiometry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40.00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60.00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difference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-1.77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1.77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smtClean="0">
                <a:solidFill>
                  <a:srgbClr val="000066"/>
                </a:solidFill>
                <a:latin typeface="Calibri" pitchFamily="34" charset="0"/>
              </a:rPr>
              <a:t>               </a:t>
            </a:r>
            <a:r>
              <a:rPr lang="en-US" sz="1600" smtClean="0">
                <a:solidFill>
                  <a:srgbClr val="000099"/>
                </a:solidFill>
                <a:latin typeface="Calibri" pitchFamily="34" charset="0"/>
              </a:rPr>
              <a:t>PRECOS</a:t>
            </a:r>
            <a:r>
              <a:rPr lang="en-US" sz="1600" smtClean="0">
                <a:solidFill>
                  <a:srgbClr val="0000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 sz="160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endParaRPr lang="en-GB" sz="1600" smtClean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94BCA86-02A7-4AF6-9A56-395A6D25B2CB}" type="slidenum">
              <a:rPr lang="en-GB" sz="1600" b="0" smtClean="0">
                <a:solidFill>
                  <a:srgbClr val="000099"/>
                </a:solidFill>
                <a:latin typeface="Calibri" pitchFamily="34" charset="0"/>
              </a:rPr>
              <a:pPr/>
              <a:t>6</a:t>
            </a:fld>
            <a:endParaRPr lang="en-GB" sz="1600" b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9220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11125" y="9525"/>
            <a:ext cx="88757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800" rIns="92075" bIns="46038" anchor="ctr"/>
          <a:lstStyle/>
          <a:p>
            <a:pPr algn="ctr" defTabSz="762000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  <a:latin typeface="Calibri" pitchFamily="34" charset="0"/>
              </a:rPr>
              <a:t>Dot mapping and concentration profile possibilities</a:t>
            </a:r>
            <a:endParaRPr lang="ru-RU" sz="320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9222" name="Picture 2" descr="13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00075"/>
            <a:ext cx="3132138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13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814638"/>
            <a:ext cx="3132138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4"/>
          <p:cNvSpPr txBox="1">
            <a:spLocks noChangeArrowheads="1"/>
          </p:cNvSpPr>
          <p:nvPr/>
        </p:nvSpPr>
        <p:spPr bwMode="auto">
          <a:xfrm>
            <a:off x="1257300" y="3732213"/>
            <a:ext cx="10731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sz="1400">
                <a:latin typeface="Calibri" pitchFamily="34" charset="0"/>
              </a:rPr>
              <a:t>6-2</a:t>
            </a:r>
            <a:endParaRPr lang="ru-RU"/>
          </a:p>
        </p:txBody>
      </p:sp>
      <p:pic>
        <p:nvPicPr>
          <p:cNvPr id="9225" name="Picture 5" descr="Безимени-1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052638"/>
            <a:ext cx="16621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oup 6"/>
          <p:cNvGrpSpPr>
            <a:grpSpLocks noChangeAspect="1"/>
          </p:cNvGrpSpPr>
          <p:nvPr/>
        </p:nvGrpSpPr>
        <p:grpSpPr bwMode="auto">
          <a:xfrm rot="1189841" flipV="1">
            <a:off x="1169988" y="1243013"/>
            <a:ext cx="952500" cy="936625"/>
            <a:chOff x="8838" y="9423"/>
            <a:chExt cx="3537" cy="3537"/>
          </a:xfrm>
        </p:grpSpPr>
        <p:sp>
          <p:nvSpPr>
            <p:cNvPr id="9241" name="Rectangle 7"/>
            <p:cNvSpPr>
              <a:spLocks noChangeAspect="1" noChangeArrowheads="1"/>
            </p:cNvSpPr>
            <p:nvPr/>
          </p:nvSpPr>
          <p:spPr bwMode="auto">
            <a:xfrm>
              <a:off x="8864" y="9449"/>
              <a:ext cx="3484" cy="34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242" name="Rectangle 8"/>
            <p:cNvSpPr>
              <a:spLocks noChangeAspect="1" noChangeArrowheads="1"/>
            </p:cNvSpPr>
            <p:nvPr/>
          </p:nvSpPr>
          <p:spPr bwMode="auto">
            <a:xfrm>
              <a:off x="8838" y="9423"/>
              <a:ext cx="3537" cy="3537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52" name="Text Box 9"/>
          <p:cNvSpPr txBox="1">
            <a:spLocks noChangeArrowheads="1"/>
          </p:cNvSpPr>
          <p:nvPr/>
        </p:nvSpPr>
        <p:spPr bwMode="auto">
          <a:xfrm>
            <a:off x="1390650" y="2386013"/>
            <a:ext cx="785813" cy="279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1000"/>
              </a:spcAft>
              <a:defRPr/>
            </a:pPr>
            <a:r>
              <a:rPr lang="ru-RU" sz="1600" dirty="0">
                <a:latin typeface="Calibri" pitchFamily="34" charset="0"/>
                <a:cs typeface="Arial" pitchFamily="34" charset="0"/>
              </a:rPr>
              <a:t>6</a:t>
            </a:r>
            <a:r>
              <a:rPr lang="en-US" sz="1600" dirty="0">
                <a:latin typeface="Calibri" pitchFamily="34" charset="0"/>
                <a:cs typeface="Arial" pitchFamily="34" charset="0"/>
              </a:rPr>
              <a:t>-2-1 dm</a:t>
            </a:r>
            <a:endParaRPr lang="ru-RU" dirty="0">
              <a:cs typeface="Arial" pitchFamily="34" charset="0"/>
            </a:endParaRPr>
          </a:p>
        </p:txBody>
      </p:sp>
      <p:pic>
        <p:nvPicPr>
          <p:cNvPr id="9228" name="Picture 10" descr="Безимени-1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615950"/>
            <a:ext cx="18034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9" name="Group 11"/>
          <p:cNvGrpSpPr>
            <a:grpSpLocks noChangeAspect="1"/>
          </p:cNvGrpSpPr>
          <p:nvPr/>
        </p:nvGrpSpPr>
        <p:grpSpPr bwMode="auto">
          <a:xfrm rot="1480600" flipV="1">
            <a:off x="6221413" y="3719513"/>
            <a:ext cx="1704975" cy="1676400"/>
            <a:chOff x="8838" y="9423"/>
            <a:chExt cx="3537" cy="3537"/>
          </a:xfrm>
        </p:grpSpPr>
        <p:sp>
          <p:nvSpPr>
            <p:cNvPr id="9239" name="Rectangle 12"/>
            <p:cNvSpPr>
              <a:spLocks noChangeAspect="1" noChangeArrowheads="1"/>
            </p:cNvSpPr>
            <p:nvPr/>
          </p:nvSpPr>
          <p:spPr bwMode="auto">
            <a:xfrm>
              <a:off x="8864" y="9449"/>
              <a:ext cx="3484" cy="34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240" name="Rectangle 13"/>
            <p:cNvSpPr>
              <a:spLocks noChangeAspect="1" noChangeArrowheads="1"/>
            </p:cNvSpPr>
            <p:nvPr/>
          </p:nvSpPr>
          <p:spPr bwMode="auto">
            <a:xfrm>
              <a:off x="8838" y="9423"/>
              <a:ext cx="3537" cy="3537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603625" y="1808163"/>
            <a:ext cx="8667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sz="1400">
                <a:latin typeface="Calibri" pitchFamily="34" charset="0"/>
              </a:rPr>
              <a:t>6-</a:t>
            </a:r>
            <a:r>
              <a:rPr lang="en-US" sz="1400">
                <a:latin typeface="Calibri" pitchFamily="34" charset="0"/>
              </a:rPr>
              <a:t>2-</a:t>
            </a:r>
            <a:r>
              <a:rPr lang="ru-RU" sz="1400">
                <a:latin typeface="Calibri" pitchFamily="34" charset="0"/>
              </a:rPr>
              <a:t>1</a:t>
            </a:r>
            <a:r>
              <a:rPr lang="en-US" sz="1400">
                <a:latin typeface="Calibri" pitchFamily="34" charset="0"/>
              </a:rPr>
              <a:t> dm</a:t>
            </a:r>
            <a:endParaRPr lang="ru-RU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413375" y="2474913"/>
            <a:ext cx="8667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sz="1400">
                <a:latin typeface="Calibri" pitchFamily="34" charset="0"/>
              </a:rPr>
              <a:t>6</a:t>
            </a:r>
            <a:r>
              <a:rPr lang="en-US" sz="1400">
                <a:latin typeface="Calibri" pitchFamily="34" charset="0"/>
              </a:rPr>
              <a:t>-1-</a:t>
            </a:r>
            <a:r>
              <a:rPr lang="ru-RU" sz="1400">
                <a:latin typeface="Calibri" pitchFamily="34" charset="0"/>
              </a:rPr>
              <a:t>1</a:t>
            </a:r>
            <a:r>
              <a:rPr lang="en-US" sz="1400">
                <a:latin typeface="Calibri" pitchFamily="34" charset="0"/>
              </a:rPr>
              <a:t> dm</a:t>
            </a:r>
            <a:endParaRPr lang="ru-RU"/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7177088" y="885825"/>
            <a:ext cx="8667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Mo</a:t>
            </a:r>
          </a:p>
          <a:p>
            <a:pPr algn="ctr">
              <a:spcAft>
                <a:spcPts val="1000"/>
              </a:spcAft>
            </a:pPr>
            <a:r>
              <a:rPr lang="en-US" sz="2000">
                <a:solidFill>
                  <a:srgbClr val="006600"/>
                </a:solidFill>
                <a:latin typeface="Calibri" pitchFamily="34" charset="0"/>
              </a:rPr>
              <a:t>Si</a:t>
            </a:r>
          </a:p>
          <a:p>
            <a:pPr algn="ctr">
              <a:spcAft>
                <a:spcPts val="1000"/>
              </a:spcAft>
            </a:pPr>
            <a:r>
              <a:rPr lang="en-US" sz="2000">
                <a:solidFill>
                  <a:srgbClr val="0000CC"/>
                </a:solidFill>
                <a:latin typeface="Calibri" pitchFamily="34" charset="0"/>
              </a:rPr>
              <a:t>Ni</a:t>
            </a:r>
            <a:endParaRPr lang="ru-RU"/>
          </a:p>
        </p:txBody>
      </p:sp>
      <p:cxnSp>
        <p:nvCxnSpPr>
          <p:cNvPr id="9233" name="AutoShape 18"/>
          <p:cNvCxnSpPr>
            <a:cxnSpLocks noChangeShapeType="1"/>
          </p:cNvCxnSpPr>
          <p:nvPr/>
        </p:nvCxnSpPr>
        <p:spPr bwMode="auto">
          <a:xfrm flipH="1" flipV="1">
            <a:off x="1533525" y="1671638"/>
            <a:ext cx="241300" cy="4191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2382838" y="1573213"/>
            <a:ext cx="10398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600">
                <a:latin typeface="Calibri" pitchFamily="34" charset="0"/>
              </a:rPr>
              <a:t>6</a:t>
            </a:r>
            <a:r>
              <a:rPr lang="en-US" sz="1600">
                <a:latin typeface="Calibri" pitchFamily="34" charset="0"/>
              </a:rPr>
              <a:t>-2-1 dm</a:t>
            </a:r>
            <a:endParaRPr lang="ru-RU"/>
          </a:p>
        </p:txBody>
      </p:sp>
      <p:sp>
        <p:nvSpPr>
          <p:cNvPr id="9235" name="Text Box 4"/>
          <p:cNvSpPr txBox="1">
            <a:spLocks noChangeArrowheads="1"/>
          </p:cNvSpPr>
          <p:nvPr/>
        </p:nvSpPr>
        <p:spPr bwMode="auto">
          <a:xfrm>
            <a:off x="6891338" y="5957888"/>
            <a:ext cx="10731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sz="1400">
                <a:latin typeface="Calibri" pitchFamily="34" charset="0"/>
              </a:rPr>
              <a:t>6-1</a:t>
            </a:r>
            <a:endParaRPr lang="ru-RU"/>
          </a:p>
        </p:txBody>
      </p:sp>
      <p:sp>
        <p:nvSpPr>
          <p:cNvPr id="563" name="Text Box 9"/>
          <p:cNvSpPr txBox="1">
            <a:spLocks noChangeArrowheads="1"/>
          </p:cNvSpPr>
          <p:nvPr/>
        </p:nvSpPr>
        <p:spPr bwMode="auto">
          <a:xfrm>
            <a:off x="6248400" y="5529263"/>
            <a:ext cx="785813" cy="279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1000"/>
              </a:spcAft>
              <a:defRPr/>
            </a:pPr>
            <a:r>
              <a:rPr lang="ru-RU" sz="1600" dirty="0">
                <a:latin typeface="Calibri" pitchFamily="34" charset="0"/>
                <a:cs typeface="Arial" pitchFamily="34" charset="0"/>
              </a:rPr>
              <a:t>6</a:t>
            </a:r>
            <a:r>
              <a:rPr lang="en-US" sz="1600" dirty="0">
                <a:latin typeface="Calibri" pitchFamily="34" charset="0"/>
                <a:cs typeface="Arial" pitchFamily="34" charset="0"/>
              </a:rPr>
              <a:t>-</a:t>
            </a:r>
            <a:r>
              <a:rPr lang="ru-RU" sz="1600" dirty="0">
                <a:latin typeface="Calibri" pitchFamily="34" charset="0"/>
                <a:cs typeface="Arial" pitchFamily="34" charset="0"/>
              </a:rPr>
              <a:t>1-</a:t>
            </a:r>
            <a:r>
              <a:rPr lang="en-US" sz="1600" dirty="0">
                <a:latin typeface="Calibri" pitchFamily="34" charset="0"/>
                <a:cs typeface="Arial" pitchFamily="34" charset="0"/>
              </a:rPr>
              <a:t>1 dm</a:t>
            </a:r>
            <a:endParaRPr lang="ru-RU" dirty="0">
              <a:cs typeface="Arial" pitchFamily="34" charset="0"/>
            </a:endParaRPr>
          </a:p>
        </p:txBody>
      </p:sp>
      <p:pic>
        <p:nvPicPr>
          <p:cNvPr id="9237" name="Picture 21" descr="Безимени-1"/>
          <p:cNvPicPr>
            <a:picLocks noChangeAspect="1" noChangeArrowheads="1"/>
          </p:cNvPicPr>
          <p:nvPr/>
        </p:nvPicPr>
        <p:blipFill>
          <a:blip r:embed="rId8" cstate="print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4029075"/>
            <a:ext cx="38576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Rectangle 75"/>
          <p:cNvSpPr>
            <a:spLocks noChangeArrowheads="1"/>
          </p:cNvSpPr>
          <p:nvPr/>
        </p:nvSpPr>
        <p:spPr bwMode="auto">
          <a:xfrm>
            <a:off x="890588" y="5721350"/>
            <a:ext cx="3857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Fe</a:t>
            </a:r>
            <a:r>
              <a:rPr lang="ru-RU" sz="1400" baseline="-25000">
                <a:latin typeface="Calibri" pitchFamily="34" charset="0"/>
              </a:rPr>
              <a:t>1-</a:t>
            </a:r>
            <a:r>
              <a:rPr lang="en-US" sz="1400" baseline="-25000">
                <a:latin typeface="Calibri" pitchFamily="34" charset="0"/>
              </a:rPr>
              <a:t>x</a:t>
            </a:r>
            <a:r>
              <a:rPr lang="en-US" sz="1400">
                <a:latin typeface="Calibri" pitchFamily="34" charset="0"/>
              </a:rPr>
              <a:t>O concentration profile</a:t>
            </a:r>
            <a:endParaRPr lang="ru-RU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smtClean="0">
                <a:solidFill>
                  <a:srgbClr val="000066"/>
                </a:solidFill>
                <a:latin typeface="Calibri" pitchFamily="34" charset="0"/>
              </a:rPr>
              <a:t>               </a:t>
            </a:r>
            <a:r>
              <a:rPr lang="en-US" sz="1600" smtClean="0">
                <a:solidFill>
                  <a:srgbClr val="000099"/>
                </a:solidFill>
                <a:latin typeface="Calibri" pitchFamily="34" charset="0"/>
              </a:rPr>
              <a:t>PRECOS</a:t>
            </a:r>
            <a:r>
              <a:rPr lang="en-US" sz="1600" smtClean="0">
                <a:solidFill>
                  <a:srgbClr val="0000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 sz="160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endParaRPr lang="en-GB" sz="1600" smtClean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DF53E36-53FA-41B2-B67C-ABCD6E2FCCC1}" type="slidenum">
              <a:rPr lang="en-GB" sz="1600" b="0" smtClean="0">
                <a:solidFill>
                  <a:srgbClr val="000099"/>
                </a:solidFill>
                <a:latin typeface="Calibri" pitchFamily="34" charset="0"/>
              </a:rPr>
              <a:pPr/>
              <a:t>7</a:t>
            </a:fld>
            <a:endParaRPr lang="en-GB" sz="1600" b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10244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111125" y="9525"/>
            <a:ext cx="88757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800" rIns="92075" bIns="46038" anchor="ctr"/>
          <a:lstStyle/>
          <a:p>
            <a:pPr algn="ctr" defTabSz="762000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  <a:latin typeface="Calibri" pitchFamily="34" charset="0"/>
              </a:rPr>
              <a:t>Dot mapping</a:t>
            </a:r>
            <a:endParaRPr lang="ru-RU" sz="320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10246" name="Picture 2" descr="Безимени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762000"/>
            <a:ext cx="22367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Безимени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766763"/>
            <a:ext cx="224631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Безимени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305300"/>
            <a:ext cx="518477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 descr="Безимени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530225"/>
            <a:ext cx="30099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Rectangle 75"/>
          <p:cNvSpPr>
            <a:spLocks noChangeArrowheads="1"/>
          </p:cNvSpPr>
          <p:nvPr/>
        </p:nvSpPr>
        <p:spPr bwMode="auto">
          <a:xfrm>
            <a:off x="269875" y="5676900"/>
            <a:ext cx="5099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Low phase contrast problem solving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0251" name="Rectangle 75"/>
          <p:cNvSpPr>
            <a:spLocks noChangeArrowheads="1"/>
          </p:cNvSpPr>
          <p:nvPr/>
        </p:nvSpPr>
        <p:spPr bwMode="auto">
          <a:xfrm>
            <a:off x="5592763" y="5457825"/>
            <a:ext cx="3244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Pore-phase identification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problem solving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smtClean="0">
                <a:solidFill>
                  <a:srgbClr val="000066"/>
                </a:solidFill>
                <a:latin typeface="Calibri" pitchFamily="34" charset="0"/>
              </a:rPr>
              <a:t>               </a:t>
            </a:r>
            <a:r>
              <a:rPr lang="en-US" sz="1600" smtClean="0">
                <a:solidFill>
                  <a:srgbClr val="000099"/>
                </a:solidFill>
                <a:latin typeface="Calibri" pitchFamily="34" charset="0"/>
              </a:rPr>
              <a:t>PRECOS</a:t>
            </a:r>
            <a:r>
              <a:rPr lang="en-US" sz="1600" smtClean="0">
                <a:solidFill>
                  <a:srgbClr val="0000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 sz="160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endParaRPr lang="en-GB" sz="1600" smtClean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F22F7D7-D72F-4DF8-B395-3161B03D57D9}" type="slidenum">
              <a:rPr lang="en-GB" sz="1600" b="0" smtClean="0">
                <a:solidFill>
                  <a:srgbClr val="000099"/>
                </a:solidFill>
                <a:latin typeface="Calibri" pitchFamily="34" charset="0"/>
              </a:rPr>
              <a:pPr/>
              <a:t>8</a:t>
            </a:fld>
            <a:endParaRPr lang="en-GB" sz="1600" b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11268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11125" y="9525"/>
            <a:ext cx="88757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800" rIns="92075" bIns="46038" anchor="ctr"/>
          <a:lstStyle/>
          <a:p>
            <a:pPr algn="ctr" defTabSz="762000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  <a:latin typeface="Calibri" pitchFamily="34" charset="0"/>
              </a:rPr>
              <a:t>EDX vs ChA</a:t>
            </a:r>
            <a:endParaRPr lang="ru-RU" sz="3200">
              <a:solidFill>
                <a:srgbClr val="000099"/>
              </a:solidFill>
              <a:latin typeface="Calibri" pitchFamily="34" charset="0"/>
            </a:endParaRPr>
          </a:p>
        </p:txBody>
      </p:sp>
      <p:graphicFrame>
        <p:nvGraphicFramePr>
          <p:cNvPr id="9280" name="Group 64"/>
          <p:cNvGraphicFramePr>
            <a:graphicFrameLocks noGrp="1"/>
          </p:cNvGraphicFramePr>
          <p:nvPr/>
        </p:nvGraphicFramePr>
        <p:xfrm>
          <a:off x="609600" y="3835400"/>
          <a:ext cx="7924800" cy="2185989"/>
        </p:xfrm>
        <a:graphic>
          <a:graphicData uri="http://schemas.openxmlformats.org/drawingml/2006/table">
            <a:tbl>
              <a:tblPr/>
              <a:tblGrid>
                <a:gridCol w="1360488"/>
                <a:gridCol w="1085850"/>
                <a:gridCol w="1084262"/>
                <a:gridCol w="1112838"/>
                <a:gridCol w="1111250"/>
                <a:gridCol w="1084262"/>
                <a:gridCol w="1085850"/>
              </a:tblGrid>
              <a:tr h="3397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PRS9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Content,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mass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% (EDX)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Content,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mass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%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before repolishing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after repolishing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(Ch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ru-RU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ru-RU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ru-RU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ru-RU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ru-RU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ru-RU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Probe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88.6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93.4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94.77</a:t>
                      </a: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4.39</a:t>
                      </a: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Probe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92.4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95.0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95.79</a:t>
                      </a: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3.64</a:t>
                      </a: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Probe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91.4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95.5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95.63</a:t>
                      </a: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3.25</a:t>
                      </a: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</a:tbl>
          </a:graphicData>
        </a:graphic>
      </p:graphicFrame>
      <p:pic>
        <p:nvPicPr>
          <p:cNvPr id="11315" name="Picture 1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87375"/>
            <a:ext cx="3132138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6" name="Picture 2" descr="3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587375"/>
            <a:ext cx="3132137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17" name="Group 3"/>
          <p:cNvGrpSpPr>
            <a:grpSpLocks noChangeAspect="1"/>
          </p:cNvGrpSpPr>
          <p:nvPr/>
        </p:nvGrpSpPr>
        <p:grpSpPr bwMode="auto">
          <a:xfrm flipV="1">
            <a:off x="2359025" y="1881188"/>
            <a:ext cx="958850" cy="946150"/>
            <a:chOff x="8838" y="9423"/>
            <a:chExt cx="3537" cy="3537"/>
          </a:xfrm>
        </p:grpSpPr>
        <p:sp>
          <p:nvSpPr>
            <p:cNvPr id="11318" name="Rectangle 4"/>
            <p:cNvSpPr>
              <a:spLocks noChangeAspect="1" noChangeArrowheads="1"/>
            </p:cNvSpPr>
            <p:nvPr/>
          </p:nvSpPr>
          <p:spPr bwMode="auto">
            <a:xfrm>
              <a:off x="8864" y="9449"/>
              <a:ext cx="3484" cy="348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9" name="Rectangle 5"/>
            <p:cNvSpPr>
              <a:spLocks noChangeAspect="1" noChangeArrowheads="1"/>
            </p:cNvSpPr>
            <p:nvPr/>
          </p:nvSpPr>
          <p:spPr bwMode="auto">
            <a:xfrm>
              <a:off x="8838" y="9423"/>
              <a:ext cx="3537" cy="3537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6" descr="Безимени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085850"/>
            <a:ext cx="21304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30" descr="Безимени-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530225"/>
            <a:ext cx="2224088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Нижний колонтитул 2"/>
          <p:cNvSpPr txBox="1">
            <a:spLocks noGrp="1"/>
          </p:cNvSpPr>
          <p:nvPr/>
        </p:nvSpPr>
        <p:spPr bwMode="auto">
          <a:xfrm>
            <a:off x="217488" y="6154738"/>
            <a:ext cx="352901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>
                <a:solidFill>
                  <a:srgbClr val="000066"/>
                </a:solidFill>
                <a:latin typeface="Calibri" pitchFamily="34" charset="0"/>
              </a:rPr>
              <a:t>               </a:t>
            </a:r>
            <a:r>
              <a:rPr lang="en-US" sz="1600">
                <a:solidFill>
                  <a:srgbClr val="000099"/>
                </a:solidFill>
                <a:latin typeface="Calibri" pitchFamily="34" charset="0"/>
              </a:rPr>
              <a:t>PRECOS</a:t>
            </a:r>
            <a:r>
              <a:rPr lang="en-US" sz="1600">
                <a:solidFill>
                  <a:srgbClr val="0000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 sz="1600">
                <a:solidFill>
                  <a:srgbClr val="000066"/>
                </a:solidFill>
                <a:latin typeface="Calibri" pitchFamily="34" charset="0"/>
              </a:rPr>
              <a:t> </a:t>
            </a:r>
            <a:endParaRPr lang="en-GB" sz="160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2055" name="Номер слайда 3"/>
          <p:cNvSpPr txBox="1">
            <a:spLocks noGrp="1"/>
          </p:cNvSpPr>
          <p:nvPr/>
        </p:nvSpPr>
        <p:spPr bwMode="auto">
          <a:xfrm>
            <a:off x="7043738" y="623728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863F51A6-482F-4CCB-AFEB-A49F1EE72AAF}" type="slidenum">
              <a:rPr lang="en-GB" sz="1600" b="0">
                <a:solidFill>
                  <a:srgbClr val="000099"/>
                </a:solidFill>
                <a:latin typeface="Calibri" pitchFamily="34" charset="0"/>
              </a:rPr>
              <a:pPr algn="r"/>
              <a:t>9</a:t>
            </a:fld>
            <a:endParaRPr lang="en-GB" sz="1600" b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2056" name="Picture 7"/>
          <p:cNvPicPr>
            <a:picLocks noGrp="1"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111125" y="9525"/>
            <a:ext cx="88757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800" rIns="92075" bIns="46038" anchor="ctr"/>
          <a:lstStyle/>
          <a:p>
            <a:pPr algn="ctr" defTabSz="762000">
              <a:lnSpc>
                <a:spcPct val="80000"/>
              </a:lnSpc>
            </a:pPr>
            <a:r>
              <a:rPr lang="en-US">
                <a:solidFill>
                  <a:srgbClr val="000099"/>
                </a:solidFill>
                <a:latin typeface="Calibri" pitchFamily="34" charset="0"/>
              </a:rPr>
              <a:t>Measurement = Value ± Inaccuracy</a:t>
            </a:r>
            <a:endParaRPr lang="ru-RU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2058" name="Picture 2" descr="3-1"/>
          <p:cNvPicPr>
            <a:picLocks noChangeAspect="1" noChangeArrowheads="1"/>
          </p:cNvPicPr>
          <p:nvPr/>
        </p:nvPicPr>
        <p:blipFill>
          <a:blip r:embed="rId7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3519488"/>
            <a:ext cx="23018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64" descr="Image 11"/>
          <p:cNvPicPr>
            <a:picLocks noChangeAspect="1" noChangeArrowheads="1"/>
          </p:cNvPicPr>
          <p:nvPr/>
        </p:nvPicPr>
        <p:blipFill>
          <a:blip r:embed="rId8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514725"/>
            <a:ext cx="2314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65"/>
          <p:cNvSpPr>
            <a:spLocks noChangeArrowheads="1"/>
          </p:cNvSpPr>
          <p:nvPr/>
        </p:nvSpPr>
        <p:spPr bwMode="auto">
          <a:xfrm>
            <a:off x="625475" y="731838"/>
            <a:ext cx="2274888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99"/>
                </a:solidFill>
              </a:rPr>
              <a:t>Errors:</a:t>
            </a:r>
          </a:p>
          <a:p>
            <a:endParaRPr lang="en-US" sz="800">
              <a:solidFill>
                <a:srgbClr val="000099"/>
              </a:solidFill>
            </a:endParaRPr>
          </a:p>
          <a:p>
            <a:r>
              <a:rPr lang="en-US" sz="1600">
                <a:solidFill>
                  <a:srgbClr val="000099"/>
                </a:solidFill>
              </a:rPr>
              <a:t>- Physical model</a:t>
            </a:r>
          </a:p>
          <a:p>
            <a:r>
              <a:rPr lang="en-US" sz="1600">
                <a:solidFill>
                  <a:srgbClr val="000099"/>
                </a:solidFill>
              </a:rPr>
              <a:t>- Equipment</a:t>
            </a:r>
          </a:p>
          <a:p>
            <a:r>
              <a:rPr lang="en-US" sz="1600">
                <a:solidFill>
                  <a:srgbClr val="000099"/>
                </a:solidFill>
              </a:rPr>
              <a:t>- Sample features</a:t>
            </a:r>
            <a:br>
              <a:rPr lang="en-US" sz="1600">
                <a:solidFill>
                  <a:srgbClr val="000099"/>
                </a:solidFill>
              </a:rPr>
            </a:br>
            <a:r>
              <a:rPr lang="en-US" sz="1600">
                <a:solidFill>
                  <a:srgbClr val="000099"/>
                </a:solidFill>
              </a:rPr>
              <a:t>  (surface, coating)</a:t>
            </a:r>
          </a:p>
          <a:p>
            <a:r>
              <a:rPr lang="en-US" sz="1600">
                <a:solidFill>
                  <a:srgbClr val="000099"/>
                </a:solidFill>
              </a:rPr>
              <a:t>- . . .</a:t>
            </a:r>
          </a:p>
          <a:p>
            <a:r>
              <a:rPr lang="en-US" sz="1600">
                <a:solidFill>
                  <a:srgbClr val="000099"/>
                </a:solidFill>
              </a:rPr>
              <a:t>- . . .</a:t>
            </a:r>
          </a:p>
          <a:p>
            <a:r>
              <a:rPr lang="en-US" sz="1600">
                <a:solidFill>
                  <a:srgbClr val="000099"/>
                </a:solidFill>
              </a:rPr>
              <a:t>- Algorithmic errors</a:t>
            </a:r>
          </a:p>
          <a:p>
            <a:r>
              <a:rPr lang="en-US" sz="1600">
                <a:solidFill>
                  <a:srgbClr val="000099"/>
                </a:solidFill>
              </a:rPr>
              <a:t>- Programming errors</a:t>
            </a:r>
            <a:endParaRPr lang="ru-RU" sz="1600">
              <a:solidFill>
                <a:srgbClr val="000099"/>
              </a:solidFill>
            </a:endParaRPr>
          </a:p>
        </p:txBody>
      </p:sp>
      <p:graphicFrame>
        <p:nvGraphicFramePr>
          <p:cNvPr id="33913" name="Group 121"/>
          <p:cNvGraphicFramePr>
            <a:graphicFrameLocks noGrp="1"/>
          </p:cNvGraphicFramePr>
          <p:nvPr/>
        </p:nvGraphicFramePr>
        <p:xfrm>
          <a:off x="1935163" y="5000625"/>
          <a:ext cx="1843087" cy="841376"/>
        </p:xfrm>
        <a:graphic>
          <a:graphicData uri="http://schemas.openxmlformats.org/drawingml/2006/table">
            <a:tbl>
              <a:tblPr/>
              <a:tblGrid>
                <a:gridCol w="1020762"/>
                <a:gridCol w="407988"/>
                <a:gridCol w="414337"/>
              </a:tblGrid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at.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measurement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74.4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25.6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stoichiometry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difference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-5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79" name="Picture 3" descr="B-C-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365625"/>
            <a:ext cx="1709738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0" name="Text Box 99"/>
          <p:cNvSpPr txBox="1">
            <a:spLocks noChangeArrowheads="1"/>
          </p:cNvSpPr>
          <p:nvPr/>
        </p:nvSpPr>
        <p:spPr bwMode="auto">
          <a:xfrm>
            <a:off x="2109788" y="5853113"/>
            <a:ext cx="1514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sz="1400" baseline="-25000">
                <a:solidFill>
                  <a:schemeClr val="accent2"/>
                </a:solidFill>
                <a:latin typeface="Calibri" pitchFamily="34" charset="0"/>
              </a:rPr>
              <a:t>4</a:t>
            </a:r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C  or  B</a:t>
            </a:r>
            <a:r>
              <a:rPr lang="en-US" sz="1400" baseline="-25000">
                <a:solidFill>
                  <a:schemeClr val="accent2"/>
                </a:solidFill>
                <a:latin typeface="Calibri" pitchFamily="34" charset="0"/>
              </a:rPr>
              <a:t>3</a:t>
            </a:r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C  ??</a:t>
            </a:r>
            <a:endParaRPr lang="ru-RU" sz="1400">
              <a:solidFill>
                <a:schemeClr val="accent2"/>
              </a:solidFill>
              <a:latin typeface="Calibri" pitchFamily="34" charset="0"/>
            </a:endParaRPr>
          </a:p>
        </p:txBody>
      </p:sp>
      <p:graphicFrame>
        <p:nvGraphicFramePr>
          <p:cNvPr id="2050" name="Object 109"/>
          <p:cNvGraphicFramePr>
            <a:graphicFrameLocks noChangeAspect="1"/>
          </p:cNvGraphicFramePr>
          <p:nvPr/>
        </p:nvGraphicFramePr>
        <p:xfrm>
          <a:off x="93663" y="3203575"/>
          <a:ext cx="2833687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Corel PHOTO-PAINT 10.0 Image" r:id="rId10" imgW="6657143" imgH="4714286" progId="CorelPhotoPaint.Image.10">
                  <p:embed/>
                </p:oleObj>
              </mc:Choice>
              <mc:Fallback>
                <p:oleObj name="Corel PHOTO-PAINT 10.0 Image" r:id="rId10" imgW="6657143" imgH="4714286" progId="CorelPhotoPaint.Image.10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3203575"/>
                        <a:ext cx="2833687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1" name="Line 111"/>
          <p:cNvSpPr>
            <a:spLocks noChangeShapeType="1"/>
          </p:cNvSpPr>
          <p:nvPr/>
        </p:nvSpPr>
        <p:spPr bwMode="auto">
          <a:xfrm>
            <a:off x="555625" y="3228975"/>
            <a:ext cx="24542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051" name="Object 114"/>
          <p:cNvGraphicFramePr>
            <a:graphicFrameLocks noChangeAspect="1"/>
          </p:cNvGraphicFramePr>
          <p:nvPr/>
        </p:nvGraphicFramePr>
        <p:xfrm>
          <a:off x="2832100" y="3251200"/>
          <a:ext cx="98742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Corel PHOTO-PAINT 10.0 Image" r:id="rId12" imgW="2882540" imgH="5384127" progId="CorelPhotoPaint.Image.10">
                  <p:embed/>
                </p:oleObj>
              </mc:Choice>
              <mc:Fallback>
                <p:oleObj name="Corel PHOTO-PAINT 10.0 Image" r:id="rId12" imgW="2882540" imgH="5384127" progId="CorelPhotoPaint.Image.10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3251200"/>
                        <a:ext cx="987425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2" name="Text Box 122"/>
          <p:cNvSpPr txBox="1">
            <a:spLocks noChangeArrowheads="1"/>
          </p:cNvSpPr>
          <p:nvPr/>
        </p:nvSpPr>
        <p:spPr bwMode="auto">
          <a:xfrm>
            <a:off x="4727575" y="817563"/>
            <a:ext cx="160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solidFill>
                  <a:srgbClr val="003300"/>
                </a:solidFill>
                <a:latin typeface="Calibri" pitchFamily="34" charset="0"/>
              </a:rPr>
              <a:t>10 Å, Auger electrons</a:t>
            </a:r>
            <a:r>
              <a:rPr lang="en-US" sz="1400">
                <a:solidFill>
                  <a:srgbClr val="003300"/>
                </a:solidFill>
                <a:latin typeface="Calibri" pitchFamily="34" charset="0"/>
              </a:rPr>
              <a:t> </a:t>
            </a:r>
            <a:endParaRPr lang="ru-RU" sz="140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2083" name="Text Box 123"/>
          <p:cNvSpPr txBox="1">
            <a:spLocks noChangeArrowheads="1"/>
          </p:cNvSpPr>
          <p:nvPr/>
        </p:nvSpPr>
        <p:spPr bwMode="auto">
          <a:xfrm>
            <a:off x="4694238" y="1023938"/>
            <a:ext cx="182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solidFill>
                  <a:srgbClr val="800000"/>
                </a:solidFill>
                <a:latin typeface="Calibri" pitchFamily="34" charset="0"/>
              </a:rPr>
              <a:t>Secondary electrons</a:t>
            </a:r>
            <a:r>
              <a:rPr lang="en-US" sz="1400">
                <a:solidFill>
                  <a:srgbClr val="800000"/>
                </a:solidFill>
                <a:latin typeface="Calibri" pitchFamily="34" charset="0"/>
              </a:rPr>
              <a:t> </a:t>
            </a:r>
            <a:endParaRPr lang="ru-RU" sz="140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2084" name="Text Box 124"/>
          <p:cNvSpPr txBox="1">
            <a:spLocks noChangeArrowheads="1"/>
          </p:cNvSpPr>
          <p:nvPr/>
        </p:nvSpPr>
        <p:spPr bwMode="auto">
          <a:xfrm>
            <a:off x="4973638" y="1322388"/>
            <a:ext cx="1693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Backscattered electrons</a:t>
            </a:r>
            <a:r>
              <a:rPr lang="en-US" sz="140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ru-RU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85" name="Text Box 125"/>
          <p:cNvSpPr txBox="1">
            <a:spLocks noChangeArrowheads="1"/>
          </p:cNvSpPr>
          <p:nvPr/>
        </p:nvSpPr>
        <p:spPr bwMode="auto">
          <a:xfrm>
            <a:off x="6911975" y="1127125"/>
            <a:ext cx="1108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solidFill>
                  <a:srgbClr val="660066"/>
                </a:solidFill>
                <a:latin typeface="Calibri" pitchFamily="34" charset="0"/>
              </a:rPr>
              <a:t>X-Ray</a:t>
            </a:r>
            <a:r>
              <a:rPr lang="en-US" sz="1600">
                <a:solidFill>
                  <a:srgbClr val="660066"/>
                </a:solidFill>
                <a:latin typeface="Calibri" pitchFamily="34" charset="0"/>
              </a:rPr>
              <a:t> </a:t>
            </a:r>
            <a:endParaRPr lang="ru-RU" sz="160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2086" name="Text Box 126"/>
          <p:cNvSpPr txBox="1">
            <a:spLocks noChangeArrowheads="1"/>
          </p:cNvSpPr>
          <p:nvPr/>
        </p:nvSpPr>
        <p:spPr bwMode="auto">
          <a:xfrm>
            <a:off x="4983163" y="2127250"/>
            <a:ext cx="1665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solidFill>
                  <a:srgbClr val="006600"/>
                </a:solidFill>
                <a:latin typeface="Calibri" pitchFamily="34" charset="0"/>
              </a:rPr>
              <a:t>B</a:t>
            </a:r>
            <a:r>
              <a:rPr lang="ru-RU" sz="1200">
                <a:solidFill>
                  <a:srgbClr val="006600"/>
                </a:solidFill>
                <a:latin typeface="Calibri" pitchFamily="34" charset="0"/>
              </a:rPr>
              <a:t>remsstrahlung </a:t>
            </a:r>
            <a:r>
              <a:rPr lang="en-US" sz="1200">
                <a:solidFill>
                  <a:srgbClr val="006600"/>
                </a:solidFill>
                <a:latin typeface="Calibri" pitchFamily="34" charset="0"/>
              </a:rPr>
              <a:t>X-Ray</a:t>
            </a:r>
            <a:r>
              <a:rPr lang="en-US" sz="1400">
                <a:solidFill>
                  <a:srgbClr val="006600"/>
                </a:solidFill>
                <a:latin typeface="Calibri" pitchFamily="34" charset="0"/>
              </a:rPr>
              <a:t> </a:t>
            </a:r>
            <a:endParaRPr lang="ru-RU" sz="140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087" name="Text Box 127"/>
          <p:cNvSpPr txBox="1">
            <a:spLocks noChangeArrowheads="1"/>
          </p:cNvSpPr>
          <p:nvPr/>
        </p:nvSpPr>
        <p:spPr bwMode="auto">
          <a:xfrm>
            <a:off x="5002213" y="1812925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i="1">
                <a:latin typeface="Calibri" pitchFamily="34" charset="0"/>
              </a:rPr>
              <a:t>E</a:t>
            </a:r>
            <a:r>
              <a:rPr lang="en-US" sz="1000">
                <a:latin typeface="Calibri" pitchFamily="34" charset="0"/>
              </a:rPr>
              <a:t>=</a:t>
            </a:r>
            <a:r>
              <a:rPr lang="en-US" sz="1000" i="1">
                <a:latin typeface="Calibri" pitchFamily="34" charset="0"/>
              </a:rPr>
              <a:t>E</a:t>
            </a:r>
            <a:r>
              <a:rPr lang="en-US" sz="1000" baseline="-25000">
                <a:latin typeface="Calibri" pitchFamily="34" charset="0"/>
              </a:rPr>
              <a:t>cr</a:t>
            </a:r>
            <a:endParaRPr lang="ru-RU" sz="1000">
              <a:latin typeface="Calibri" pitchFamily="34" charset="0"/>
            </a:endParaRPr>
          </a:p>
        </p:txBody>
      </p:sp>
      <p:sp>
        <p:nvSpPr>
          <p:cNvPr id="2088" name="Text Box 128"/>
          <p:cNvSpPr txBox="1">
            <a:spLocks noChangeArrowheads="1"/>
          </p:cNvSpPr>
          <p:nvPr/>
        </p:nvSpPr>
        <p:spPr bwMode="auto">
          <a:xfrm>
            <a:off x="4987925" y="1998663"/>
            <a:ext cx="536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i="1">
                <a:latin typeface="Calibri" pitchFamily="34" charset="0"/>
              </a:rPr>
              <a:t>E</a:t>
            </a:r>
            <a:r>
              <a:rPr lang="en-US" sz="1000">
                <a:latin typeface="Calibri" pitchFamily="34" charset="0"/>
              </a:rPr>
              <a:t>=</a:t>
            </a:r>
            <a:r>
              <a:rPr lang="en-US" sz="1000" i="1">
                <a:latin typeface="Calibri" pitchFamily="34" charset="0"/>
              </a:rPr>
              <a:t>E</a:t>
            </a:r>
            <a:r>
              <a:rPr lang="en-US" sz="1000" baseline="-25000">
                <a:latin typeface="Calibri" pitchFamily="34" charset="0"/>
              </a:rPr>
              <a:t>0</a:t>
            </a:r>
            <a:endParaRPr lang="ru-RU" sz="1000">
              <a:latin typeface="Calibri" pitchFamily="34" charset="0"/>
            </a:endParaRPr>
          </a:p>
        </p:txBody>
      </p:sp>
      <p:sp>
        <p:nvSpPr>
          <p:cNvPr id="2089" name="Text Box 129"/>
          <p:cNvSpPr txBox="1">
            <a:spLocks noChangeArrowheads="1"/>
          </p:cNvSpPr>
          <p:nvPr/>
        </p:nvSpPr>
        <p:spPr bwMode="auto">
          <a:xfrm>
            <a:off x="5006975" y="2346325"/>
            <a:ext cx="127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solidFill>
                  <a:srgbClr val="CC6600"/>
                </a:solidFill>
                <a:latin typeface="Calibri" pitchFamily="34" charset="0"/>
              </a:rPr>
              <a:t>Secondary</a:t>
            </a:r>
            <a:r>
              <a:rPr lang="ru-RU" sz="1200">
                <a:solidFill>
                  <a:srgbClr val="CC6600"/>
                </a:solidFill>
                <a:latin typeface="Calibri" pitchFamily="34" charset="0"/>
              </a:rPr>
              <a:t> </a:t>
            </a:r>
            <a:r>
              <a:rPr lang="en-US" sz="1200">
                <a:solidFill>
                  <a:srgbClr val="CC6600"/>
                </a:solidFill>
                <a:latin typeface="Calibri" pitchFamily="34" charset="0"/>
              </a:rPr>
              <a:t>X-Ray fluorescence</a:t>
            </a:r>
            <a:endParaRPr lang="ru-RU" sz="1200">
              <a:solidFill>
                <a:srgbClr val="CC6600"/>
              </a:solidFill>
              <a:latin typeface="Calibri" pitchFamily="34" charset="0"/>
            </a:endParaRPr>
          </a:p>
        </p:txBody>
      </p:sp>
      <p:sp>
        <p:nvSpPr>
          <p:cNvPr id="2090" name="Text Box 130"/>
          <p:cNvSpPr txBox="1">
            <a:spLocks noChangeArrowheads="1"/>
          </p:cNvSpPr>
          <p:nvPr/>
        </p:nvSpPr>
        <p:spPr bwMode="auto">
          <a:xfrm>
            <a:off x="3605213" y="3184525"/>
            <a:ext cx="153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200">
                <a:solidFill>
                  <a:srgbClr val="660066"/>
                </a:solidFill>
                <a:latin typeface="Calibri" pitchFamily="34" charset="0"/>
              </a:rPr>
              <a:t>X-Ray resolution</a:t>
            </a:r>
            <a:endParaRPr lang="ru-RU" sz="120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2091" name="Text Box 131"/>
          <p:cNvSpPr txBox="1">
            <a:spLocks noChangeArrowheads="1"/>
          </p:cNvSpPr>
          <p:nvPr/>
        </p:nvSpPr>
        <p:spPr bwMode="auto">
          <a:xfrm>
            <a:off x="3938588" y="2803525"/>
            <a:ext cx="82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000">
                <a:solidFill>
                  <a:srgbClr val="FF0000"/>
                </a:solidFill>
                <a:latin typeface="Calibri" pitchFamily="34" charset="0"/>
              </a:rPr>
              <a:t>BSE</a:t>
            </a:r>
          </a:p>
          <a:p>
            <a:pPr algn="ctr"/>
            <a:r>
              <a:rPr lang="en-US" sz="1000">
                <a:solidFill>
                  <a:srgbClr val="FF0000"/>
                </a:solidFill>
                <a:latin typeface="Calibri" pitchFamily="34" charset="0"/>
              </a:rPr>
              <a:t>resolution</a:t>
            </a:r>
            <a:endParaRPr lang="ru-RU" sz="1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92" name="Text Box 128"/>
          <p:cNvSpPr txBox="1">
            <a:spLocks noChangeArrowheads="1"/>
          </p:cNvSpPr>
          <p:nvPr/>
        </p:nvSpPr>
        <p:spPr bwMode="auto">
          <a:xfrm>
            <a:off x="4125913" y="631825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000" i="1">
                <a:latin typeface="Calibri" pitchFamily="34" charset="0"/>
              </a:rPr>
              <a:t>E</a:t>
            </a:r>
            <a:r>
              <a:rPr lang="en-US" sz="1000" baseline="-25000">
                <a:latin typeface="Calibri" pitchFamily="34" charset="0"/>
              </a:rPr>
              <a:t>0</a:t>
            </a:r>
          </a:p>
          <a:p>
            <a:pPr algn="ctr"/>
            <a:r>
              <a:rPr lang="en-US" sz="1000">
                <a:latin typeface="Calibri" pitchFamily="34" charset="0"/>
              </a:rPr>
              <a:t>d</a:t>
            </a:r>
            <a:r>
              <a:rPr lang="en-US" sz="1000" baseline="-25000">
                <a:latin typeface="Calibri" pitchFamily="34" charset="0"/>
              </a:rPr>
              <a:t>3</a:t>
            </a:r>
            <a:endParaRPr lang="ru-RU" sz="1000" baseline="-25000">
              <a:latin typeface="Calibri" pitchFamily="34" charset="0"/>
            </a:endParaRPr>
          </a:p>
        </p:txBody>
      </p:sp>
      <p:sp>
        <p:nvSpPr>
          <p:cNvPr id="2093" name="Text Box 122"/>
          <p:cNvSpPr txBox="1">
            <a:spLocks noChangeArrowheads="1"/>
          </p:cNvSpPr>
          <p:nvPr/>
        </p:nvSpPr>
        <p:spPr bwMode="auto">
          <a:xfrm>
            <a:off x="3670300" y="1041400"/>
            <a:ext cx="68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>
                <a:solidFill>
                  <a:srgbClr val="800000"/>
                </a:solidFill>
                <a:latin typeface="Calibri" pitchFamily="34" charset="0"/>
              </a:rPr>
              <a:t>50-500 Å</a:t>
            </a:r>
            <a:endParaRPr lang="ru-RU" sz="100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2094" name="Text Box 124"/>
          <p:cNvSpPr txBox="1">
            <a:spLocks noChangeArrowheads="1"/>
          </p:cNvSpPr>
          <p:nvPr/>
        </p:nvSpPr>
        <p:spPr bwMode="auto">
          <a:xfrm>
            <a:off x="3606800" y="1246188"/>
            <a:ext cx="369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1200" baseline="-25000">
                <a:solidFill>
                  <a:srgbClr val="FF0000"/>
                </a:solidFill>
                <a:latin typeface="Calibri" pitchFamily="34" charset="0"/>
              </a:rPr>
              <a:t>d</a:t>
            </a:r>
            <a:endParaRPr lang="ru-RU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95" name="Text Box 124"/>
          <p:cNvSpPr txBox="1">
            <a:spLocks noChangeArrowheads="1"/>
          </p:cNvSpPr>
          <p:nvPr/>
        </p:nvSpPr>
        <p:spPr bwMode="auto">
          <a:xfrm>
            <a:off x="3506788" y="1765300"/>
            <a:ext cx="403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solidFill>
                  <a:srgbClr val="660066"/>
                </a:solidFill>
                <a:latin typeface="Calibri" pitchFamily="34" charset="0"/>
              </a:rPr>
              <a:t>R</a:t>
            </a:r>
            <a:r>
              <a:rPr lang="en-US" sz="1200" baseline="-25000">
                <a:solidFill>
                  <a:srgbClr val="660066"/>
                </a:solidFill>
                <a:latin typeface="Calibri" pitchFamily="34" charset="0"/>
              </a:rPr>
              <a:t>(x)</a:t>
            </a:r>
            <a:endParaRPr lang="ru-RU" sz="140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2096" name="Text Box 124"/>
          <p:cNvSpPr txBox="1">
            <a:spLocks noChangeArrowheads="1"/>
          </p:cNvSpPr>
          <p:nvPr/>
        </p:nvSpPr>
        <p:spPr bwMode="auto">
          <a:xfrm>
            <a:off x="3406775" y="1684338"/>
            <a:ext cx="27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solidFill>
                  <a:srgbClr val="006600"/>
                </a:solidFill>
                <a:latin typeface="Calibri" pitchFamily="34" charset="0"/>
              </a:rPr>
              <a:t>R</a:t>
            </a:r>
            <a:endParaRPr lang="ru-RU" sz="140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097" name="Text Box 129"/>
          <p:cNvSpPr txBox="1">
            <a:spLocks noChangeArrowheads="1"/>
          </p:cNvSpPr>
          <p:nvPr/>
        </p:nvSpPr>
        <p:spPr bwMode="auto">
          <a:xfrm>
            <a:off x="6616700" y="2241550"/>
            <a:ext cx="1660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latin typeface="Calibri" pitchFamily="34" charset="0"/>
              </a:rPr>
              <a:t>Take off angle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9" name="Text Box 125"/>
          <p:cNvSpPr txBox="1">
            <a:spLocks noChangeArrowheads="1"/>
          </p:cNvSpPr>
          <p:nvPr/>
        </p:nvSpPr>
        <p:spPr bwMode="auto">
          <a:xfrm>
            <a:off x="7931150" y="850900"/>
            <a:ext cx="584200" cy="338138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ē</a:t>
            </a:r>
            <a:r>
              <a:rPr lang="en-US" sz="1400" dirty="0">
                <a:solidFill>
                  <a:srgbClr val="660066"/>
                </a:solidFill>
                <a:latin typeface="Calibri" pitchFamily="34" charset="0"/>
              </a:rPr>
              <a:t> </a:t>
            </a:r>
            <a:endParaRPr lang="ru-RU" sz="1400" dirty="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2099" name="Text Box 125"/>
          <p:cNvSpPr txBox="1">
            <a:spLocks noChangeArrowheads="1"/>
          </p:cNvSpPr>
          <p:nvPr/>
        </p:nvSpPr>
        <p:spPr bwMode="auto">
          <a:xfrm>
            <a:off x="4987925" y="1546225"/>
            <a:ext cx="1108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solidFill>
                  <a:srgbClr val="660066"/>
                </a:solidFill>
                <a:latin typeface="Calibri" pitchFamily="34" charset="0"/>
              </a:rPr>
              <a:t>X-Ray</a:t>
            </a:r>
            <a:r>
              <a:rPr lang="en-US" sz="1600">
                <a:solidFill>
                  <a:srgbClr val="660066"/>
                </a:solidFill>
                <a:latin typeface="Calibri" pitchFamily="34" charset="0"/>
              </a:rPr>
              <a:t> </a:t>
            </a:r>
            <a:endParaRPr lang="ru-RU" sz="160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2100" name="Text Box 129"/>
          <p:cNvSpPr txBox="1">
            <a:spLocks noChangeArrowheads="1"/>
          </p:cNvSpPr>
          <p:nvPr/>
        </p:nvSpPr>
        <p:spPr bwMode="auto">
          <a:xfrm>
            <a:off x="8397875" y="1489075"/>
            <a:ext cx="727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solidFill>
                  <a:srgbClr val="663300"/>
                </a:solidFill>
                <a:latin typeface="Calibri" pitchFamily="34" charset="0"/>
              </a:rPr>
              <a:t>Surface</a:t>
            </a:r>
            <a:endParaRPr lang="ru-RU" sz="1200">
              <a:solidFill>
                <a:srgbClr val="66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ECOS Matrix  &amp;#x0D;&amp;#x0A;Second Year of the Experimental Program&amp;quot;&quot;/&gt;&lt;property id=&quot;20307&quot; value=&quot;266&quot;/&gt;&lt;/object&gt;&lt;object type=&quot;3&quot; unique_id=&quot;10005&quot;&gt;&lt;property id=&quot;20148&quot; value=&quot;5&quot;/&gt;&lt;property id=&quot;20300&quot; value=&quot;Slide 2 - &amp;quot;PRECOS matrix&amp;quot;&quot;/&gt;&lt;property id=&quot;20307&quot; value=&quot;379&quot;/&gt;&lt;/object&gt;&lt;object type=&quot;3&quot; unique_id=&quot;10006&quot;&gt;&lt;property id=&quot;20148&quot; value=&quot;5&quot;/&gt;&lt;property id=&quot;20300&quot; value=&quot;Slide 3 - &amp;quot;Sequence of System Study&amp;quot;&quot;/&gt;&lt;property id=&quot;20307&quot; value=&quot;365&quot;/&gt;&lt;/object&gt;&lt;object type=&quot;3&quot; unique_id=&quot;10007&quot;&gt;&lt;property id=&quot;20148&quot; value=&quot;5&quot;/&gt;&lt;property id=&quot;20300&quot; value=&quot;Slide 5&quot;/&gt;&lt;property id=&quot;20307&quot; value=&quot;346&quot;/&gt;&lt;/object&gt;&lt;object type=&quot;3&quot; unique_id=&quot;10008&quot;&gt;&lt;property id=&quot;20148&quot; value=&quot;5&quot;/&gt;&lt;property id=&quot;20300&quot; value=&quot;Slide 6&quot;/&gt;&lt;property id=&quot;20307&quot; value=&quot;383&quot;/&gt;&lt;/object&gt;&lt;object type=&quot;3&quot; unique_id=&quot;10009&quot;&gt;&lt;property id=&quot;20148&quot; value=&quot;5&quot;/&gt;&lt;property id=&quot;20300&quot; value=&quot;Slide 7&quot;/&gt;&lt;property id=&quot;20307&quot; value=&quot;369&quot;/&gt;&lt;/object&gt;&lt;object type=&quot;3&quot; unique_id=&quot;10170&quot;&gt;&lt;property id=&quot;20148&quot; value=&quot;5&quot;/&gt;&lt;property id=&quot;20300&quot; value=&quot;Slide 4 - &amp;quot;Complex of Methods&amp;quot;&quot;/&gt;&lt;property id=&quot;20307&quot; value=&quot;3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13426</TotalTime>
  <Words>619</Words>
  <Application>Microsoft Office PowerPoint</Application>
  <PresentationFormat>Bildschirmpräsentation (4:3)</PresentationFormat>
  <Paragraphs>339</Paragraphs>
  <Slides>10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20" baseType="lpstr">
      <vt:lpstr>Arial</vt:lpstr>
      <vt:lpstr>Calibri</vt:lpstr>
      <vt:lpstr>Arial Unicode MS</vt:lpstr>
      <vt:lpstr>Times New Roman CYR</vt:lpstr>
      <vt:lpstr>Times New Roman</vt:lpstr>
      <vt:lpstr>Symbol</vt:lpstr>
      <vt:lpstr>Wingdings</vt:lpstr>
      <vt:lpstr>Оформление по умолчанию</vt:lpstr>
      <vt:lpstr>CorelDRAW 7.0 Graphic</vt:lpstr>
      <vt:lpstr>Corel PHOTO-PAINT 10.0 Image</vt:lpstr>
      <vt:lpstr>Problems and perspectives of SEM/EDX and chemical analyses of corium samples </vt:lpstr>
      <vt:lpstr>B4C measurement</vt:lpstr>
      <vt:lpstr>B2O3 measurement</vt:lpstr>
      <vt:lpstr>Etalons measurement (FPM )  </vt:lpstr>
      <vt:lpstr>Etalons measurement (FPM ) 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PRECOS ISTC project</dc:title>
  <dc:subject>Corphad 7Meeting</dc:subject>
  <dc:creator>S Bechta</dc:creator>
  <cp:lastModifiedBy>Peters, Ursula</cp:lastModifiedBy>
  <cp:revision>897</cp:revision>
  <cp:lastPrinted>2001-10-30T08:59:27Z</cp:lastPrinted>
  <dcterms:created xsi:type="dcterms:W3CDTF">1998-10-12T06:52:06Z</dcterms:created>
  <dcterms:modified xsi:type="dcterms:W3CDTF">2012-10-18T18:17:25Z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/>
  </property>
</Properties>
</file>