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47638"/>
    <a:srgbClr val="83732D"/>
    <a:srgbClr val="993300"/>
    <a:srgbClr val="008000"/>
    <a:srgbClr val="00CC00"/>
    <a:srgbClr val="FF0000"/>
    <a:srgbClr val="003399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4" autoAdjust="0"/>
  </p:normalViewPr>
  <p:slideViewPr>
    <p:cSldViewPr snapToGrid="0">
      <p:cViewPr>
        <p:scale>
          <a:sx n="91" d="100"/>
          <a:sy n="91" d="100"/>
        </p:scale>
        <p:origin x="-1210" y="-29"/>
      </p:cViewPr>
      <p:guideLst>
        <p:guide orient="horz" pos="4258"/>
        <p:guide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1956" y="-9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  <p:sp>
        <p:nvSpPr>
          <p:cNvPr id="2867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2450"/>
            <a:ext cx="29448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49" tIns="46076" rIns="92149" bIns="46076" numCol="1" anchor="b" anchorCtr="0" compatLnSpc="1">
            <a:prstTxWarp prst="textNoShape">
              <a:avLst/>
            </a:prstTxWarp>
          </a:bodyPr>
          <a:lstStyle>
            <a:lvl1pPr defTabSz="922338">
              <a:defRPr sz="1200" b="0">
                <a:latin typeface="Times New Roman CYR" charset="-52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509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0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 CYR" charset="-52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3288"/>
            <a:ext cx="5435600" cy="44672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3" tIns="46557" rIns="93113" bIns="465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3" tIns="46557" rIns="93113" bIns="4655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43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63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84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04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28" tIns="45714" rIns="91428" bIns="45714"/>
          <a:lstStyle/>
          <a:p>
            <a:pPr defTabSz="914400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922338" y="771525"/>
            <a:ext cx="4959350" cy="3719513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22813"/>
            <a:ext cx="4984750" cy="44846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137" tIns="46070" rIns="92137" bIns="4607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3" tIns="46557" rIns="93113" bIns="46557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C2C6DC99-A17D-49B9-8582-C7AC6B687910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78799504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9B92655A-D23A-45AD-831D-0D2BB718C3E2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27503096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91300" y="0"/>
            <a:ext cx="1968500" cy="6096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53100" cy="6096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90CF7D8A-262C-4D60-9F39-8D0DE6ED52C2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011080209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E8BBFEE7-55E4-4F9D-AE2A-34BCC0B8156D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570252891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A6245CFE-3CD3-4E90-B9D3-6C52352E9517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18744873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D7014C4B-7874-4D1B-A3AD-7B2D967E6F62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946446537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28B0D65C-31F6-4A5E-87DE-B051369BAF21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142645195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895C4079-D067-4B13-BAD3-AC64D747D0B5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530237047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4DF7B12D-F7F7-4CAF-BFD7-3B7D561916EB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2001509540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95F963C0-465E-4F1A-99CB-207C5ACC5460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3892066199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8855555B-8F91-4B11-BAF0-EC2925693795}" type="slidenum">
              <a:rPr lang="en-GB" sz="1600"/>
              <a:pPr/>
              <a:t>‹Nr.›</a:t>
            </a:fld>
            <a:endParaRPr lang="en-GB" sz="1600"/>
          </a:p>
        </p:txBody>
      </p:sp>
    </p:spTree>
    <p:extLst>
      <p:ext uri="{BB962C8B-B14F-4D97-AF65-F5344CB8AC3E}">
        <p14:creationId xmlns:p14="http://schemas.microsoft.com/office/powerpoint/2010/main" val="1127274109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5813" y="0"/>
            <a:ext cx="77739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5" tIns="46007" rIns="92015" bIns="46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15" tIns="46007" rIns="92015" bIns="46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Щелчок правит образец текста</a:t>
            </a:r>
          </a:p>
          <a:p>
            <a:pPr lvl="1"/>
            <a:r>
              <a:rPr lang="en-GB" smtClean="0"/>
              <a:t>Второй уровень</a:t>
            </a:r>
          </a:p>
          <a:p>
            <a:pPr lvl="2"/>
            <a:r>
              <a:rPr lang="en-GB" smtClean="0"/>
              <a:t>Третий уровень</a:t>
            </a:r>
          </a:p>
          <a:p>
            <a:pPr lvl="3"/>
            <a:r>
              <a:rPr lang="en-GB" smtClean="0"/>
              <a:t>Четвертый уровень</a:t>
            </a:r>
          </a:p>
          <a:p>
            <a:pPr lvl="4"/>
            <a:r>
              <a:rPr lang="en-GB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54400" y="6373813"/>
            <a:ext cx="5346700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15" tIns="46007" rIns="92015" bIns="46007" numCol="1" anchor="ctr" anchorCtr="0" compatLnSpc="1">
            <a:prstTxWarp prst="textNoShape">
              <a:avLst/>
            </a:prstTxWarp>
          </a:bodyPr>
          <a:lstStyle>
            <a:lvl1pPr defTabSz="762000">
              <a:defRPr sz="1400">
                <a:solidFill>
                  <a:srgbClr val="003399"/>
                </a:solidFill>
              </a:defRPr>
            </a:lvl1pPr>
          </a:lstStyle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F9E12DC6-A14F-44B8-837F-126CEB17F08C}" type="slidenum">
              <a:rPr lang="en-GB" sz="1600"/>
              <a:pPr/>
              <a:t>‹Nr.›</a:t>
            </a:fld>
            <a:endParaRPr lang="en-GB" sz="1600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300038" y="6469063"/>
            <a:ext cx="86169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4488" indent="-344488" algn="l" defTabSz="762000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 Unicode MS" pitchFamily="34" charset="-128"/>
        </a:defRPr>
      </a:lvl2pPr>
      <a:lvl3pPr marL="1141413" indent="-227013" algn="l" defTabSz="762000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8613" indent="-227013" algn="l" defTabSz="762000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7400" indent="-230188" algn="l" defTabSz="762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5pPr>
      <a:lvl6pPr marL="2514600" indent="-230188" algn="l" defTabSz="762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6pPr>
      <a:lvl7pPr marL="2971800" indent="-230188" algn="l" defTabSz="762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7pPr>
      <a:lvl8pPr marL="3429000" indent="-230188" algn="l" defTabSz="762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8pPr>
      <a:lvl9pPr marL="3886200" indent="-230188" algn="l" defTabSz="762000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568575"/>
            <a:ext cx="8564562" cy="174625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sz="4000">
                <a:effectLst/>
              </a:rPr>
              <a:t>Progress report on the </a:t>
            </a:r>
            <a:br>
              <a:rPr lang="en-US" sz="4000">
                <a:effectLst/>
              </a:rPr>
            </a:br>
            <a:r>
              <a:rPr lang="en-US" sz="4000">
                <a:effectLst/>
              </a:rPr>
              <a:t>UO</a:t>
            </a:r>
            <a:r>
              <a:rPr lang="en-US" sz="4000" baseline="-25000">
                <a:effectLst/>
              </a:rPr>
              <a:t>2</a:t>
            </a:r>
            <a:r>
              <a:rPr lang="en-US" sz="4000">
                <a:effectLst/>
              </a:rPr>
              <a:t> – CaO system</a:t>
            </a:r>
            <a:r>
              <a:rPr lang="en-US" sz="4900">
                <a:effectLst/>
              </a:rPr>
              <a:t> </a:t>
            </a:r>
            <a:br>
              <a:rPr lang="en-US" sz="4900">
                <a:effectLst/>
              </a:rPr>
            </a:br>
            <a:endParaRPr lang="en-US" sz="4900">
              <a:effectLst/>
            </a:endParaRPr>
          </a:p>
        </p:txBody>
      </p:sp>
      <p:grpSp>
        <p:nvGrpSpPr>
          <p:cNvPr id="147474" name="Group 18"/>
          <p:cNvGrpSpPr>
            <a:grpSpLocks/>
          </p:cNvGrpSpPr>
          <p:nvPr/>
        </p:nvGrpSpPr>
        <p:grpSpPr bwMode="auto">
          <a:xfrm>
            <a:off x="4797425" y="0"/>
            <a:ext cx="4098925" cy="1004888"/>
            <a:chOff x="3062" y="0"/>
            <a:chExt cx="2542" cy="592"/>
          </a:xfrm>
        </p:grpSpPr>
        <p:sp>
          <p:nvSpPr>
            <p:cNvPr id="147467" name="Rectangle 11"/>
            <p:cNvSpPr>
              <a:spLocks noChangeArrowheads="1"/>
            </p:cNvSpPr>
            <p:nvPr/>
          </p:nvSpPr>
          <p:spPr bwMode="auto">
            <a:xfrm>
              <a:off x="3062" y="122"/>
              <a:ext cx="1834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15" tIns="46007" rIns="92015" bIns="46007">
              <a:spAutoFit/>
            </a:bodyPr>
            <a:lstStyle/>
            <a:p>
              <a:r>
                <a:rPr lang="en-GB" sz="1800"/>
                <a:t> </a:t>
              </a:r>
              <a:r>
                <a:rPr lang="en-US" sz="1800"/>
                <a:t>International Science and Technology Center</a:t>
              </a:r>
              <a:endParaRPr lang="en-GB" sz="1800"/>
            </a:p>
          </p:txBody>
        </p:sp>
        <p:pic>
          <p:nvPicPr>
            <p:cNvPr id="147468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064"/>
            <a:stretch>
              <a:fillRect/>
            </a:stretch>
          </p:blipFill>
          <p:spPr bwMode="auto">
            <a:xfrm>
              <a:off x="4896" y="0"/>
              <a:ext cx="708" cy="5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7473" name="Group 17"/>
          <p:cNvGrpSpPr>
            <a:grpSpLocks/>
          </p:cNvGrpSpPr>
          <p:nvPr/>
        </p:nvGrpSpPr>
        <p:grpSpPr bwMode="auto">
          <a:xfrm>
            <a:off x="217488" y="55563"/>
            <a:ext cx="4498975" cy="912812"/>
            <a:chOff x="137" y="0"/>
            <a:chExt cx="2834" cy="576"/>
          </a:xfrm>
        </p:grpSpPr>
        <p:sp>
          <p:nvSpPr>
            <p:cNvPr id="147466" name="Rectangle 10"/>
            <p:cNvSpPr>
              <a:spLocks noChangeArrowheads="1"/>
            </p:cNvSpPr>
            <p:nvPr/>
          </p:nvSpPr>
          <p:spPr bwMode="auto">
            <a:xfrm>
              <a:off x="699" y="104"/>
              <a:ext cx="2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15" tIns="46007" rIns="92015" bIns="46007">
              <a:spAutoFit/>
            </a:bodyPr>
            <a:lstStyle/>
            <a:p>
              <a:r>
                <a:rPr lang="en-US" sz="1800">
                  <a:ea typeface="Arial Unicode MS" pitchFamily="34" charset="-128"/>
                  <a:cs typeface="Arial Unicode MS" pitchFamily="34" charset="-128"/>
                </a:rPr>
                <a:t>A.P. Alexandrov </a:t>
              </a:r>
              <a:r>
                <a:rPr lang="en-GB" sz="1800"/>
                <a:t>Research</a:t>
              </a:r>
              <a:r>
                <a:rPr lang="en-US" sz="1800"/>
                <a:t> </a:t>
              </a:r>
              <a:r>
                <a:rPr lang="en-GB" sz="1800"/>
                <a:t>Institute</a:t>
              </a:r>
              <a:r>
                <a:rPr lang="en-US" sz="1800"/>
                <a:t> of Technology</a:t>
              </a:r>
              <a:endParaRPr lang="en-GB" sz="1800"/>
            </a:p>
          </p:txBody>
        </p:sp>
        <p:graphicFrame>
          <p:nvGraphicFramePr>
            <p:cNvPr id="147469" name="Object 13"/>
            <p:cNvGraphicFramePr>
              <a:graphicFrameLocks noChangeAspect="1"/>
            </p:cNvGraphicFramePr>
            <p:nvPr/>
          </p:nvGraphicFramePr>
          <p:xfrm>
            <a:off x="137" y="0"/>
            <a:ext cx="517" cy="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1207" name="CorelDRAW" r:id="rId5" imgW="515520" imgH="574200" progId="CorelDraw.Graphic.7">
                    <p:embed/>
                  </p:oleObj>
                </mc:Choice>
                <mc:Fallback>
                  <p:oleObj name="CorelDRAW" r:id="rId5" imgW="515520" imgH="574200" progId="CorelDraw.Graphic.7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7" y="0"/>
                          <a:ext cx="517" cy="5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565150" y="4119563"/>
            <a:ext cx="7510463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15" tIns="46007" rIns="92015" bIns="46007" anchor="ctr"/>
          <a:lstStyle/>
          <a:p>
            <a:pPr marL="344488" indent="-344488">
              <a:lnSpc>
                <a:spcPct val="90000"/>
              </a:lnSpc>
              <a:spcBef>
                <a:spcPct val="20000"/>
              </a:spcBef>
            </a:pPr>
            <a:r>
              <a:rPr lang="en-GB" sz="2400"/>
              <a:t>Presented by E. Krushinov</a:t>
            </a:r>
            <a:endParaRPr lang="en-US" sz="2400">
              <a:solidFill>
                <a:srgbClr val="000000"/>
              </a:solidFill>
            </a:endParaRPr>
          </a:p>
          <a:p>
            <a:pPr marL="344488" indent="-344488"/>
            <a:r>
              <a:rPr lang="en-US" sz="2400">
                <a:solidFill>
                  <a:srgbClr val="000000"/>
                </a:solidFill>
              </a:rPr>
              <a:t>3</a:t>
            </a:r>
            <a:r>
              <a:rPr lang="en-US" sz="2400" baseline="30000">
                <a:solidFill>
                  <a:srgbClr val="000000"/>
                </a:solidFill>
              </a:rPr>
              <a:t>rd</a:t>
            </a:r>
            <a:r>
              <a:rPr lang="en-US" sz="2400">
                <a:solidFill>
                  <a:srgbClr val="000000"/>
                </a:solidFill>
              </a:rPr>
              <a:t> PRECOS Project Meeting</a:t>
            </a:r>
          </a:p>
          <a:p>
            <a:pPr marL="344488" indent="-344488"/>
            <a:r>
              <a:rPr lang="en-US" sz="2400">
                <a:solidFill>
                  <a:srgbClr val="000000"/>
                </a:solidFill>
              </a:rPr>
              <a:t>June 2,  2010, St. Petersburg</a:t>
            </a:r>
            <a:endParaRPr lang="en-GB" sz="2400">
              <a:solidFill>
                <a:srgbClr val="000000"/>
              </a:solidFill>
            </a:endParaRPr>
          </a:p>
        </p:txBody>
      </p:sp>
      <p:graphicFrame>
        <p:nvGraphicFramePr>
          <p:cNvPr id="691200" name="Object 1027"/>
          <p:cNvGraphicFramePr>
            <a:graphicFrameLocks noChangeAspect="1"/>
          </p:cNvGraphicFramePr>
          <p:nvPr/>
        </p:nvGraphicFramePr>
        <p:xfrm>
          <a:off x="409575" y="1082675"/>
          <a:ext cx="16049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08" name="PHOTO-PAINT" r:id="rId7" imgW="2730159" imgH="863188" progId="CorelPhotoPaint.Image.12">
                  <p:embed/>
                </p:oleObj>
              </mc:Choice>
              <mc:Fallback>
                <p:oleObj name="PHOTO-PAINT" r:id="rId7" imgW="2730159" imgH="863188" progId="CorelPhotoPaint.Image.12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" y="1082675"/>
                        <a:ext cx="16049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91201" name="Группа 16"/>
          <p:cNvGrpSpPr>
            <a:grpSpLocks/>
          </p:cNvGrpSpPr>
          <p:nvPr/>
        </p:nvGrpSpPr>
        <p:grpSpPr bwMode="auto">
          <a:xfrm>
            <a:off x="3560763" y="860425"/>
            <a:ext cx="1050925" cy="927100"/>
            <a:chOff x="4478338" y="3784600"/>
            <a:chExt cx="1330325" cy="1206501"/>
          </a:xfrm>
        </p:grpSpPr>
        <p:sp>
          <p:nvSpPr>
            <p:cNvPr id="691202" name="Text Box 1065"/>
            <p:cNvSpPr txBox="1">
              <a:spLocks noChangeArrowheads="1"/>
            </p:cNvSpPr>
            <p:nvPr/>
          </p:nvSpPr>
          <p:spPr bwMode="auto">
            <a:xfrm>
              <a:off x="4478338" y="4652963"/>
              <a:ext cx="13303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sz="1600"/>
                <a:t>ETU</a:t>
              </a:r>
              <a:endParaRPr lang="ru-RU" sz="1600"/>
            </a:p>
            <a:p>
              <a:pPr algn="ctr" eaLnBrk="1" hangingPunct="1">
                <a:lnSpc>
                  <a:spcPct val="80000"/>
                </a:lnSpc>
              </a:pPr>
              <a:r>
                <a:rPr lang="en-US" sz="1200"/>
                <a:t>Saint</a:t>
              </a:r>
              <a:r>
                <a:rPr lang="ru-RU" sz="1200"/>
                <a:t>-</a:t>
              </a:r>
              <a:r>
                <a:rPr lang="en-US" sz="1200"/>
                <a:t>Petersburg</a:t>
              </a:r>
            </a:p>
          </p:txBody>
        </p:sp>
        <p:pic>
          <p:nvPicPr>
            <p:cNvPr id="691203" name="Рисунок 15" descr="Безимени-2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350" y="3784600"/>
              <a:ext cx="615203" cy="871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91204" name="Group 1031"/>
          <p:cNvGrpSpPr>
            <a:grpSpLocks/>
          </p:cNvGrpSpPr>
          <p:nvPr/>
        </p:nvGrpSpPr>
        <p:grpSpPr bwMode="auto">
          <a:xfrm>
            <a:off x="2284413" y="925513"/>
            <a:ext cx="1349375" cy="800100"/>
            <a:chOff x="2030" y="0"/>
            <a:chExt cx="850" cy="504"/>
          </a:xfrm>
        </p:grpSpPr>
        <p:sp>
          <p:nvSpPr>
            <p:cNvPr id="691205" name="Text Box 22"/>
            <p:cNvSpPr txBox="1">
              <a:spLocks noChangeArrowheads="1"/>
            </p:cNvSpPr>
            <p:nvPr/>
          </p:nvSpPr>
          <p:spPr bwMode="auto">
            <a:xfrm>
              <a:off x="2030" y="350"/>
              <a:ext cx="8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>
                  <a:latin typeface="Times New Roman" pitchFamily="18" charset="0"/>
                </a:rPr>
                <a:t>SPbSIT</a:t>
              </a:r>
              <a:br>
                <a:rPr lang="en-US" sz="1600">
                  <a:latin typeface="Times New Roman" pitchFamily="18" charset="0"/>
                </a:rPr>
              </a:br>
              <a:r>
                <a:rPr lang="en-US" sz="1600">
                  <a:latin typeface="Times New Roman" pitchFamily="18" charset="0"/>
                </a:rPr>
                <a:t> </a:t>
              </a:r>
              <a:r>
                <a:rPr lang="ru-RU" sz="1600">
                  <a:latin typeface="Times New Roman" pitchFamily="18" charset="0"/>
                </a:rPr>
                <a:t>(</a:t>
              </a:r>
              <a:r>
                <a:rPr lang="en-US" sz="1600">
                  <a:latin typeface="Times New Roman" pitchFamily="18" charset="0"/>
                </a:rPr>
                <a:t>TU</a:t>
              </a:r>
              <a:r>
                <a:rPr lang="ru-RU" sz="1600">
                  <a:latin typeface="Times New Roman" pitchFamily="18" charset="0"/>
                </a:rPr>
                <a:t>)</a:t>
              </a:r>
            </a:p>
          </p:txBody>
        </p:sp>
        <p:pic>
          <p:nvPicPr>
            <p:cNvPr id="691206" name="Picture 27" descr="C:\WINDOWS\Profiles\Альмяшев\Рабочий стол\ti.GIF"/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1" y="0"/>
              <a:ext cx="283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65C90F25-E887-48A3-8BC5-469B364377D5}" type="slidenum">
              <a:rPr lang="en-GB" sz="1600"/>
              <a:pPr/>
              <a:t>10</a:t>
            </a:fld>
            <a:endParaRPr lang="en-GB" sz="1600"/>
          </a:p>
        </p:txBody>
      </p:sp>
      <p:graphicFrame>
        <p:nvGraphicFramePr>
          <p:cNvPr id="667792" name="Group 144"/>
          <p:cNvGraphicFramePr>
            <a:graphicFrameLocks noGrp="1"/>
          </p:cNvGraphicFramePr>
          <p:nvPr/>
        </p:nvGraphicFramePr>
        <p:xfrm>
          <a:off x="376238" y="5229225"/>
          <a:ext cx="3135312" cy="649288"/>
        </p:xfrm>
        <a:graphic>
          <a:graphicData uri="http://schemas.openxmlformats.org/drawingml/2006/table">
            <a:tbl>
              <a:tblPr/>
              <a:tblGrid>
                <a:gridCol w="622300"/>
                <a:gridCol w="803275"/>
                <a:gridCol w="890587"/>
                <a:gridCol w="819150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69.1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30.9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31.8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68.2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7790" name="Group 142"/>
          <p:cNvGraphicFramePr>
            <a:graphicFrameLocks noGrp="1"/>
          </p:cNvGraphicFramePr>
          <p:nvPr/>
        </p:nvGraphicFramePr>
        <p:xfrm>
          <a:off x="6318250" y="981075"/>
          <a:ext cx="2825750" cy="638175"/>
        </p:xfrm>
        <a:graphic>
          <a:graphicData uri="http://schemas.openxmlformats.org/drawingml/2006/table">
            <a:tbl>
              <a:tblPr/>
              <a:tblGrid>
                <a:gridCol w="560388"/>
                <a:gridCol w="722312"/>
                <a:gridCol w="804863"/>
                <a:gridCol w="738187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70.4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29.6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33.1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66.9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7799" name="Group 151"/>
          <p:cNvGraphicFramePr>
            <a:graphicFrameLocks noGrp="1"/>
          </p:cNvGraphicFramePr>
          <p:nvPr/>
        </p:nvGraphicFramePr>
        <p:xfrm>
          <a:off x="6235700" y="2536825"/>
          <a:ext cx="2697163" cy="638175"/>
        </p:xfrm>
        <a:graphic>
          <a:graphicData uri="http://schemas.openxmlformats.org/drawingml/2006/table">
            <a:tbl>
              <a:tblPr/>
              <a:tblGrid>
                <a:gridCol w="534988"/>
                <a:gridCol w="690562"/>
                <a:gridCol w="766763"/>
                <a:gridCol w="704850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 ss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83.3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16.7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50.8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49.2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7797" name="Group 149"/>
          <p:cNvGraphicFramePr>
            <a:graphicFrameLocks noGrp="1"/>
          </p:cNvGraphicFramePr>
          <p:nvPr/>
        </p:nvGraphicFramePr>
        <p:xfrm>
          <a:off x="6318250" y="1782763"/>
          <a:ext cx="2825750" cy="660400"/>
        </p:xfrm>
        <a:graphic>
          <a:graphicData uri="http://schemas.openxmlformats.org/drawingml/2006/table">
            <a:tbl>
              <a:tblPr/>
              <a:tblGrid>
                <a:gridCol w="560388"/>
                <a:gridCol w="682625"/>
                <a:gridCol w="842962"/>
                <a:gridCol w="739775"/>
              </a:tblGrid>
              <a:tr h="23495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4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938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68.7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31.3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68.7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7794" name="Group 146"/>
          <p:cNvGraphicFramePr>
            <a:graphicFrameLocks noGrp="1"/>
          </p:cNvGraphicFramePr>
          <p:nvPr/>
        </p:nvGraphicFramePr>
        <p:xfrm>
          <a:off x="6164263" y="4456113"/>
          <a:ext cx="2451100" cy="882650"/>
        </p:xfrm>
        <a:graphic>
          <a:graphicData uri="http://schemas.openxmlformats.org/drawingml/2006/table">
            <a:tbl>
              <a:tblPr/>
              <a:tblGrid>
                <a:gridCol w="485775"/>
                <a:gridCol w="627062"/>
                <a:gridCol w="696913"/>
                <a:gridCol w="641350"/>
              </a:tblGrid>
              <a:tr h="158750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 ss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81.1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18.9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47.2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52.8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7795" name="Group 147"/>
          <p:cNvGraphicFramePr>
            <a:graphicFrameLocks noGrp="1"/>
          </p:cNvGraphicFramePr>
          <p:nvPr/>
        </p:nvGraphicFramePr>
        <p:xfrm>
          <a:off x="6170613" y="3694113"/>
          <a:ext cx="2973387" cy="693737"/>
        </p:xfrm>
        <a:graphic>
          <a:graphicData uri="http://schemas.openxmlformats.org/drawingml/2006/table">
            <a:tbl>
              <a:tblPr/>
              <a:tblGrid>
                <a:gridCol w="588962"/>
                <a:gridCol w="762000"/>
                <a:gridCol w="817563"/>
                <a:gridCol w="804862"/>
              </a:tblGrid>
              <a:tr h="268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Phase mix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61.0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39.0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24.5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75.5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7747" name="Rectangle 135"/>
          <p:cNvSpPr>
            <a:spLocks noChangeArrowheads="1"/>
          </p:cNvSpPr>
          <p:nvPr/>
        </p:nvSpPr>
        <p:spPr bwMode="auto">
          <a:xfrm>
            <a:off x="503238" y="509588"/>
            <a:ext cx="68913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>
                <a:solidFill>
                  <a:srgbClr val="990033"/>
                </a:solidFill>
              </a:rPr>
              <a:t>SEM/EDX analysis of the ingot</a:t>
            </a:r>
            <a:r>
              <a:rPr lang="ru-RU" sz="2400">
                <a:solidFill>
                  <a:srgbClr val="990033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</a:rPr>
              <a:t>(central zone)</a:t>
            </a:r>
            <a:endParaRPr lang="en-GB" sz="2400">
              <a:solidFill>
                <a:srgbClr val="993300"/>
              </a:solidFill>
            </a:endParaRPr>
          </a:p>
        </p:txBody>
      </p:sp>
      <p:sp>
        <p:nvSpPr>
          <p:cNvPr id="667748" name="Text Box 136"/>
          <p:cNvSpPr txBox="1">
            <a:spLocks noChangeArrowheads="1"/>
          </p:cNvSpPr>
          <p:nvPr/>
        </p:nvSpPr>
        <p:spPr bwMode="auto">
          <a:xfrm>
            <a:off x="357188" y="5824538"/>
            <a:ext cx="87868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>
                <a:latin typeface="Arial" pitchFamily="34" charset="0"/>
              </a:rPr>
              <a:t>A eutectic crystallization zone with the final solid solution has been formed.</a:t>
            </a:r>
            <a:br>
              <a:rPr lang="en-US" sz="1600">
                <a:latin typeface="Arial" pitchFamily="34" charset="0"/>
              </a:rPr>
            </a:br>
            <a:r>
              <a:rPr lang="en-US" sz="1600">
                <a:latin typeface="Arial" pitchFamily="34" charset="0"/>
              </a:rPr>
              <a:t>   Compositions of the eutectics and the solid solution have been determined 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67749" name="Text Box 137"/>
          <p:cNvSpPr txBox="1">
            <a:spLocks noChangeArrowheads="1"/>
          </p:cNvSpPr>
          <p:nvPr/>
        </p:nvSpPr>
        <p:spPr bwMode="auto">
          <a:xfrm>
            <a:off x="6203950" y="5392738"/>
            <a:ext cx="24622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1400">
                <a:solidFill>
                  <a:srgbClr val="000099"/>
                </a:solidFill>
                <a:latin typeface="Arial" pitchFamily="34" charset="0"/>
              </a:rPr>
              <a:t>Composition of the </a:t>
            </a:r>
            <a:r>
              <a:rPr lang="en-BZ" sz="1400">
                <a:solidFill>
                  <a:srgbClr val="000099"/>
                </a:solidFill>
                <a:latin typeface="Arial" pitchFamily="34" charset="0"/>
              </a:rPr>
              <a:t>final </a:t>
            </a:r>
            <a:r>
              <a:rPr lang="en-US" sz="1400">
                <a:solidFill>
                  <a:srgbClr val="000099"/>
                </a:solidFill>
                <a:latin typeface="Arial" pitchFamily="34" charset="0"/>
              </a:rPr>
              <a:t>solid solution</a:t>
            </a:r>
            <a:endParaRPr lang="ru-RU" sz="140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67779" name="Rectangle 168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10 test results (4) </a:t>
            </a:r>
            <a:endParaRPr lang="ru-RU" sz="3200">
              <a:solidFill>
                <a:srgbClr val="000099"/>
              </a:solidFill>
            </a:endParaRPr>
          </a:p>
        </p:txBody>
      </p:sp>
      <p:grpSp>
        <p:nvGrpSpPr>
          <p:cNvPr id="667800" name="Group 152"/>
          <p:cNvGrpSpPr>
            <a:grpSpLocks/>
          </p:cNvGrpSpPr>
          <p:nvPr/>
        </p:nvGrpSpPr>
        <p:grpSpPr bwMode="auto">
          <a:xfrm>
            <a:off x="382588" y="831850"/>
            <a:ext cx="5978525" cy="4589463"/>
            <a:chOff x="206" y="524"/>
            <a:chExt cx="3766" cy="2891"/>
          </a:xfrm>
        </p:grpSpPr>
        <p:grpSp>
          <p:nvGrpSpPr>
            <p:cNvPr id="667801" name="Group 153"/>
            <p:cNvGrpSpPr>
              <a:grpSpLocks/>
            </p:cNvGrpSpPr>
            <p:nvPr/>
          </p:nvGrpSpPr>
          <p:grpSpPr bwMode="auto">
            <a:xfrm>
              <a:off x="206" y="524"/>
              <a:ext cx="3766" cy="2891"/>
              <a:chOff x="206" y="524"/>
              <a:chExt cx="4057" cy="3176"/>
            </a:xfrm>
          </p:grpSpPr>
          <p:pic>
            <p:nvPicPr>
              <p:cNvPr id="667802" name="Picture 154" descr="1-1``"/>
              <p:cNvPicPr>
                <a:picLocks noChangeAspect="1" noChangeArrowheads="1"/>
              </p:cNvPicPr>
              <p:nvPr/>
            </p:nvPicPr>
            <p:blipFill>
              <a:blip r:embed="rId3">
                <a:lum bright="12000" contrast="5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2" y="1428"/>
                <a:ext cx="2018" cy="2018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67803" name="Picture 155" descr="1-1-1`"/>
              <p:cNvPicPr>
                <a:picLocks noChangeAspect="1" noChangeArrowheads="1"/>
              </p:cNvPicPr>
              <p:nvPr/>
            </p:nvPicPr>
            <p:blipFill>
              <a:blip r:embed="rId4">
                <a:lum bright="24000" contrast="2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8" y="564"/>
                <a:ext cx="1656" cy="1656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7804" name="Rectangle 156"/>
              <p:cNvSpPr>
                <a:spLocks noChangeAspect="1" noChangeArrowheads="1"/>
              </p:cNvSpPr>
              <p:nvPr/>
            </p:nvSpPr>
            <p:spPr bwMode="auto">
              <a:xfrm>
                <a:off x="1026" y="2270"/>
                <a:ext cx="553" cy="553"/>
              </a:xfrm>
              <a:prstGeom prst="rect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05" name="Line 157"/>
              <p:cNvSpPr>
                <a:spLocks noChangeShapeType="1"/>
              </p:cNvSpPr>
              <p:nvPr/>
            </p:nvSpPr>
            <p:spPr bwMode="auto">
              <a:xfrm flipV="1">
                <a:off x="1580" y="551"/>
                <a:ext cx="876" cy="171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06" name="Line 158"/>
              <p:cNvSpPr>
                <a:spLocks noChangeShapeType="1"/>
              </p:cNvSpPr>
              <p:nvPr/>
            </p:nvSpPr>
            <p:spPr bwMode="auto">
              <a:xfrm flipV="1">
                <a:off x="1579" y="2218"/>
                <a:ext cx="871" cy="608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667807" name="Picture 159" descr="1-2`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2" y="2457"/>
                <a:ext cx="1233" cy="1233"/>
              </a:xfrm>
              <a:prstGeom prst="rect">
                <a:avLst/>
              </a:prstGeom>
              <a:noFill/>
              <a:ln w="15875" algn="ctr">
                <a:solidFill>
                  <a:srgbClr val="8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667808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1682" y="2111"/>
                <a:ext cx="302" cy="302"/>
              </a:xfrm>
              <a:prstGeom prst="rect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09" name="Line 161"/>
              <p:cNvSpPr>
                <a:spLocks noChangeShapeType="1"/>
              </p:cNvSpPr>
              <p:nvPr/>
            </p:nvSpPr>
            <p:spPr bwMode="auto">
              <a:xfrm>
                <a:off x="1978" y="2408"/>
                <a:ext cx="704" cy="1292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0" name="Line 162"/>
              <p:cNvSpPr>
                <a:spLocks noChangeShapeType="1"/>
              </p:cNvSpPr>
              <p:nvPr/>
            </p:nvSpPr>
            <p:spPr bwMode="auto">
              <a:xfrm>
                <a:off x="1984" y="2108"/>
                <a:ext cx="692" cy="349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1" name="Oval 163"/>
              <p:cNvSpPr>
                <a:spLocks noChangeArrowheads="1"/>
              </p:cNvSpPr>
              <p:nvPr/>
            </p:nvSpPr>
            <p:spPr bwMode="auto">
              <a:xfrm>
                <a:off x="3020" y="1152"/>
                <a:ext cx="214" cy="239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2" name="Oval 164"/>
              <p:cNvSpPr>
                <a:spLocks noChangeArrowheads="1"/>
              </p:cNvSpPr>
              <p:nvPr/>
            </p:nvSpPr>
            <p:spPr bwMode="auto">
              <a:xfrm>
                <a:off x="3944" y="965"/>
                <a:ext cx="153" cy="157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254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3" name="Line 165"/>
              <p:cNvSpPr>
                <a:spLocks noChangeShapeType="1"/>
              </p:cNvSpPr>
              <p:nvPr/>
            </p:nvSpPr>
            <p:spPr bwMode="auto">
              <a:xfrm flipH="1">
                <a:off x="3230" y="1054"/>
                <a:ext cx="715" cy="201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4" name="Line 166"/>
              <p:cNvSpPr>
                <a:spLocks noChangeShapeType="1"/>
              </p:cNvSpPr>
              <p:nvPr/>
            </p:nvSpPr>
            <p:spPr bwMode="auto">
              <a:xfrm flipH="1">
                <a:off x="4026" y="741"/>
                <a:ext cx="237" cy="226"/>
              </a:xfrm>
              <a:prstGeom prst="line">
                <a:avLst/>
              </a:prstGeom>
              <a:noFill/>
              <a:ln w="25400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5" name="Freeform 167"/>
              <p:cNvSpPr>
                <a:spLocks/>
              </p:cNvSpPr>
              <p:nvPr/>
            </p:nvSpPr>
            <p:spPr bwMode="auto">
              <a:xfrm>
                <a:off x="3687" y="1644"/>
                <a:ext cx="536" cy="54"/>
              </a:xfrm>
              <a:custGeom>
                <a:avLst/>
                <a:gdLst>
                  <a:gd name="T0" fmla="*/ 12 w 606"/>
                  <a:gd name="T1" fmla="*/ 0 h 61"/>
                  <a:gd name="T2" fmla="*/ 606 w 606"/>
                  <a:gd name="T3" fmla="*/ 58 h 61"/>
                  <a:gd name="T4" fmla="*/ 606 w 606"/>
                  <a:gd name="T5" fmla="*/ 61 h 61"/>
                  <a:gd name="T6" fmla="*/ 0 w 606"/>
                  <a:gd name="T7" fmla="*/ 33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6" h="61">
                    <a:moveTo>
                      <a:pt x="12" y="0"/>
                    </a:moveTo>
                    <a:lnTo>
                      <a:pt x="606" y="58"/>
                    </a:lnTo>
                    <a:lnTo>
                      <a:pt x="606" y="61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816" name="Oval 168"/>
              <p:cNvSpPr>
                <a:spLocks noChangeArrowheads="1"/>
              </p:cNvSpPr>
              <p:nvPr/>
            </p:nvSpPr>
            <p:spPr bwMode="auto">
              <a:xfrm>
                <a:off x="3666" y="1645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7" name="Oval 169"/>
              <p:cNvSpPr>
                <a:spLocks noChangeArrowheads="1"/>
              </p:cNvSpPr>
              <p:nvPr/>
            </p:nvSpPr>
            <p:spPr bwMode="auto">
              <a:xfrm>
                <a:off x="2649" y="897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18" name="Freeform 170"/>
              <p:cNvSpPr>
                <a:spLocks/>
              </p:cNvSpPr>
              <p:nvPr/>
            </p:nvSpPr>
            <p:spPr bwMode="auto">
              <a:xfrm>
                <a:off x="2663" y="897"/>
                <a:ext cx="1596" cy="402"/>
              </a:xfrm>
              <a:custGeom>
                <a:avLst/>
                <a:gdLst>
                  <a:gd name="T0" fmla="*/ 10 w 1596"/>
                  <a:gd name="T1" fmla="*/ 0 h 402"/>
                  <a:gd name="T2" fmla="*/ 1596 w 1596"/>
                  <a:gd name="T3" fmla="*/ 402 h 402"/>
                  <a:gd name="T4" fmla="*/ 0 w 1596"/>
                  <a:gd name="T5" fmla="*/ 35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96" h="402">
                    <a:moveTo>
                      <a:pt x="10" y="0"/>
                    </a:moveTo>
                    <a:lnTo>
                      <a:pt x="1596" y="402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819" name="Oval 171"/>
              <p:cNvSpPr>
                <a:spLocks noChangeArrowheads="1"/>
              </p:cNvSpPr>
              <p:nvPr/>
            </p:nvSpPr>
            <p:spPr bwMode="auto">
              <a:xfrm>
                <a:off x="3090" y="2699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8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20" name="Freeform 172"/>
              <p:cNvSpPr>
                <a:spLocks/>
              </p:cNvSpPr>
              <p:nvPr/>
            </p:nvSpPr>
            <p:spPr bwMode="auto">
              <a:xfrm>
                <a:off x="3098" y="2704"/>
                <a:ext cx="1075" cy="433"/>
              </a:xfrm>
              <a:custGeom>
                <a:avLst/>
                <a:gdLst>
                  <a:gd name="T0" fmla="*/ 11 w 1075"/>
                  <a:gd name="T1" fmla="*/ 0 h 433"/>
                  <a:gd name="T2" fmla="*/ 1075 w 1075"/>
                  <a:gd name="T3" fmla="*/ 433 h 433"/>
                  <a:gd name="T4" fmla="*/ 0 w 1075"/>
                  <a:gd name="T5" fmla="*/ 29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75" h="433">
                    <a:moveTo>
                      <a:pt x="11" y="0"/>
                    </a:moveTo>
                    <a:lnTo>
                      <a:pt x="1075" y="433"/>
                    </a:lnTo>
                    <a:lnTo>
                      <a:pt x="0" y="29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821" name="Freeform 173"/>
              <p:cNvSpPr>
                <a:spLocks/>
              </p:cNvSpPr>
              <p:nvPr/>
            </p:nvSpPr>
            <p:spPr bwMode="auto">
              <a:xfrm>
                <a:off x="3460" y="2612"/>
                <a:ext cx="713" cy="103"/>
              </a:xfrm>
              <a:custGeom>
                <a:avLst/>
                <a:gdLst>
                  <a:gd name="T0" fmla="*/ 10 w 713"/>
                  <a:gd name="T1" fmla="*/ 0 h 103"/>
                  <a:gd name="T2" fmla="*/ 713 w 713"/>
                  <a:gd name="T3" fmla="*/ 103 h 103"/>
                  <a:gd name="T4" fmla="*/ 0 w 713"/>
                  <a:gd name="T5" fmla="*/ 3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13" h="103">
                    <a:moveTo>
                      <a:pt x="10" y="0"/>
                    </a:moveTo>
                    <a:lnTo>
                      <a:pt x="713" y="103"/>
                    </a:lnTo>
                    <a:lnTo>
                      <a:pt x="0" y="35"/>
                    </a:lnTo>
                  </a:path>
                </a:pathLst>
              </a:custGeom>
              <a:solidFill>
                <a:schemeClr val="bg1">
                  <a:alpha val="30000"/>
                </a:schemeClr>
              </a:solidFill>
              <a:ln w="12700" cap="flat" cmpd="sng">
                <a:solidFill>
                  <a:srgbClr val="80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822" name="Oval 174"/>
              <p:cNvSpPr>
                <a:spLocks noChangeArrowheads="1"/>
              </p:cNvSpPr>
              <p:nvPr/>
            </p:nvSpPr>
            <p:spPr bwMode="auto">
              <a:xfrm>
                <a:off x="3446" y="2613"/>
                <a:ext cx="33" cy="33"/>
              </a:xfrm>
              <a:prstGeom prst="ellipse">
                <a:avLst/>
              </a:prstGeom>
              <a:solidFill>
                <a:srgbClr val="FFFFFF">
                  <a:alpha val="10001"/>
                </a:srgbClr>
              </a:solidFill>
              <a:ln w="12700" algn="ctr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pic>
            <p:nvPicPr>
              <p:cNvPr id="667823" name="Picture 175" descr="Untitled-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" y="524"/>
                <a:ext cx="1227" cy="8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67824" name="Rectangle 176"/>
              <p:cNvSpPr>
                <a:spLocks noChangeArrowheads="1"/>
              </p:cNvSpPr>
              <p:nvPr/>
            </p:nvSpPr>
            <p:spPr bwMode="auto">
              <a:xfrm>
                <a:off x="1035" y="1125"/>
                <a:ext cx="152" cy="125"/>
              </a:xfrm>
              <a:prstGeom prst="rect">
                <a:avLst/>
              </a:prstGeom>
              <a:noFill/>
              <a:ln w="25400" algn="ctr">
                <a:solidFill>
                  <a:srgbClr val="FF0000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7825" name="Line 177"/>
              <p:cNvSpPr>
                <a:spLocks noChangeShapeType="1"/>
              </p:cNvSpPr>
              <p:nvPr/>
            </p:nvSpPr>
            <p:spPr bwMode="auto">
              <a:xfrm flipH="1">
                <a:off x="206" y="1255"/>
                <a:ext cx="826" cy="1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826" name="Line 178"/>
              <p:cNvSpPr>
                <a:spLocks noChangeShapeType="1"/>
              </p:cNvSpPr>
              <p:nvPr/>
            </p:nvSpPr>
            <p:spPr bwMode="auto">
              <a:xfrm>
                <a:off x="1178" y="1250"/>
                <a:ext cx="1071" cy="16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67827" name="Line 179"/>
            <p:cNvSpPr>
              <a:spLocks noChangeShapeType="1"/>
            </p:cNvSpPr>
            <p:nvPr/>
          </p:nvSpPr>
          <p:spPr bwMode="auto">
            <a:xfrm>
              <a:off x="213" y="3193"/>
              <a:ext cx="240" cy="162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7828" name="Line 180"/>
            <p:cNvSpPr>
              <a:spLocks noChangeShapeType="1"/>
            </p:cNvSpPr>
            <p:nvPr/>
          </p:nvSpPr>
          <p:spPr bwMode="auto">
            <a:xfrm flipH="1">
              <a:off x="1876" y="3189"/>
              <a:ext cx="229" cy="156"/>
            </a:xfrm>
            <a:prstGeom prst="line">
              <a:avLst/>
            </a:prstGeom>
            <a:noFill/>
            <a:ln w="25400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3BA8715A-BBEF-41BA-A671-F3F50ADF41D2}" type="slidenum">
              <a:rPr lang="en-GB" sz="1600"/>
              <a:pPr/>
              <a:t>11</a:t>
            </a:fld>
            <a:endParaRPr lang="en-GB" sz="1600"/>
          </a:p>
        </p:txBody>
      </p:sp>
      <p:graphicFrame>
        <p:nvGraphicFramePr>
          <p:cNvPr id="669742" name="Group 46"/>
          <p:cNvGraphicFramePr>
            <a:graphicFrameLocks noGrp="1"/>
          </p:cNvGraphicFramePr>
          <p:nvPr/>
        </p:nvGraphicFramePr>
        <p:xfrm>
          <a:off x="4030663" y="4886325"/>
          <a:ext cx="3062287" cy="638175"/>
        </p:xfrm>
        <a:graphic>
          <a:graphicData uri="http://schemas.openxmlformats.org/drawingml/2006/table">
            <a:tbl>
              <a:tblPr/>
              <a:tblGrid>
                <a:gridCol w="606425"/>
                <a:gridCol w="784225"/>
                <a:gridCol w="871537"/>
                <a:gridCol w="800100"/>
              </a:tblGrid>
              <a:tr h="14128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Eutectic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4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11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72.0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±1.8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28.0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mol.%</a:t>
                      </a:r>
                      <a:endParaRPr kumimoji="0" lang="en-GB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34.8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±0.6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65.2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±1.6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69715" name="Rectangle 25"/>
          <p:cNvSpPr>
            <a:spLocks noChangeArrowheads="1"/>
          </p:cNvSpPr>
          <p:nvPr/>
        </p:nvSpPr>
        <p:spPr bwMode="auto">
          <a:xfrm>
            <a:off x="561975" y="628650"/>
            <a:ext cx="7408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>
                <a:solidFill>
                  <a:srgbClr val="990033"/>
                </a:solidFill>
              </a:rPr>
              <a:t>SEM/EDX analysis of the ingot</a:t>
            </a:r>
            <a:r>
              <a:rPr lang="ru-RU" sz="2400">
                <a:solidFill>
                  <a:srgbClr val="990033"/>
                </a:solidFill>
              </a:rPr>
              <a:t> </a:t>
            </a:r>
            <a:r>
              <a:rPr lang="en-US" sz="2400">
                <a:solidFill>
                  <a:srgbClr val="993300"/>
                </a:solidFill>
              </a:rPr>
              <a:t>(eutectic zone)</a:t>
            </a:r>
            <a:endParaRPr lang="en-GB" sz="2400">
              <a:solidFill>
                <a:srgbClr val="993300"/>
              </a:solidFill>
            </a:endParaRPr>
          </a:p>
        </p:txBody>
      </p:sp>
      <p:sp>
        <p:nvSpPr>
          <p:cNvPr id="669716" name="Rectangle 26"/>
          <p:cNvSpPr>
            <a:spLocks noChangeArrowheads="1"/>
          </p:cNvSpPr>
          <p:nvPr/>
        </p:nvSpPr>
        <p:spPr bwMode="auto">
          <a:xfrm>
            <a:off x="0" y="5678488"/>
            <a:ext cx="8904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800"/>
              <a:t>The eutectic composition has been determined by EDX in the eutectic</a:t>
            </a:r>
            <a:br>
              <a:rPr lang="en-US" sz="1800"/>
            </a:br>
            <a:r>
              <a:rPr lang="en-US" sz="1800"/>
              <a:t>   crystallization zone  without solid solutions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669717" name="Rectangle 40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10 test results (5) </a:t>
            </a:r>
            <a:endParaRPr lang="ru-RU" sz="3200">
              <a:solidFill>
                <a:srgbClr val="000099"/>
              </a:solidFill>
            </a:endParaRPr>
          </a:p>
        </p:txBody>
      </p:sp>
      <p:grpSp>
        <p:nvGrpSpPr>
          <p:cNvPr id="669718" name="Group 22"/>
          <p:cNvGrpSpPr>
            <a:grpSpLocks/>
          </p:cNvGrpSpPr>
          <p:nvPr/>
        </p:nvGrpSpPr>
        <p:grpSpPr bwMode="auto">
          <a:xfrm>
            <a:off x="598488" y="1619250"/>
            <a:ext cx="8258175" cy="3417888"/>
            <a:chOff x="377" y="1020"/>
            <a:chExt cx="5202" cy="2153"/>
          </a:xfrm>
        </p:grpSpPr>
        <p:pic>
          <p:nvPicPr>
            <p:cNvPr id="669719" name="Picture 23" descr="Untitled-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1250"/>
              <a:ext cx="1426" cy="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9720" name="Line 24"/>
            <p:cNvSpPr>
              <a:spLocks noChangeShapeType="1"/>
            </p:cNvSpPr>
            <p:nvPr/>
          </p:nvSpPr>
          <p:spPr bwMode="auto">
            <a:xfrm>
              <a:off x="1772" y="1957"/>
              <a:ext cx="0" cy="1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9721" name="Line 25"/>
            <p:cNvSpPr>
              <a:spLocks noChangeShapeType="1"/>
            </p:cNvSpPr>
            <p:nvPr/>
          </p:nvSpPr>
          <p:spPr bwMode="auto">
            <a:xfrm>
              <a:off x="397" y="3149"/>
              <a:ext cx="13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9722" name="Line 26"/>
            <p:cNvSpPr>
              <a:spLocks noChangeShapeType="1"/>
            </p:cNvSpPr>
            <p:nvPr/>
          </p:nvSpPr>
          <p:spPr bwMode="auto">
            <a:xfrm>
              <a:off x="417" y="1952"/>
              <a:ext cx="0" cy="1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lg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pic>
          <p:nvPicPr>
            <p:cNvPr id="669723" name="Picture 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" y="1020"/>
              <a:ext cx="1640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9724" name="Picture 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1032"/>
              <a:ext cx="1634" cy="1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9725" name="Rectangle 29"/>
            <p:cNvSpPr>
              <a:spLocks noChangeArrowheads="1"/>
            </p:cNvSpPr>
            <p:nvPr/>
          </p:nvSpPr>
          <p:spPr bwMode="auto">
            <a:xfrm>
              <a:off x="837" y="1554"/>
              <a:ext cx="141" cy="141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/>
            <a:lstStyle/>
            <a:p>
              <a:endParaRPr lang="de-DE"/>
            </a:p>
          </p:txBody>
        </p:sp>
        <p:sp>
          <p:nvSpPr>
            <p:cNvPr id="669726" name="Line 30"/>
            <p:cNvSpPr>
              <a:spLocks noChangeShapeType="1"/>
            </p:cNvSpPr>
            <p:nvPr/>
          </p:nvSpPr>
          <p:spPr bwMode="auto">
            <a:xfrm flipV="1">
              <a:off x="989" y="1038"/>
              <a:ext cx="1016" cy="51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sp>
          <p:nvSpPr>
            <p:cNvPr id="669727" name="Line 31"/>
            <p:cNvSpPr>
              <a:spLocks noChangeShapeType="1"/>
            </p:cNvSpPr>
            <p:nvPr/>
          </p:nvSpPr>
          <p:spPr bwMode="auto">
            <a:xfrm>
              <a:off x="978" y="1685"/>
              <a:ext cx="1038" cy="9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sp>
          <p:nvSpPr>
            <p:cNvPr id="669728" name="Rectangle 32"/>
            <p:cNvSpPr>
              <a:spLocks noChangeArrowheads="1"/>
            </p:cNvSpPr>
            <p:nvPr/>
          </p:nvSpPr>
          <p:spPr bwMode="auto">
            <a:xfrm>
              <a:off x="2456" y="1929"/>
              <a:ext cx="125" cy="13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/>
            <a:lstStyle/>
            <a:p>
              <a:endParaRPr lang="de-DE"/>
            </a:p>
          </p:txBody>
        </p:sp>
        <p:sp>
          <p:nvSpPr>
            <p:cNvPr id="669729" name="Line 33"/>
            <p:cNvSpPr>
              <a:spLocks noChangeShapeType="1"/>
            </p:cNvSpPr>
            <p:nvPr/>
          </p:nvSpPr>
          <p:spPr bwMode="auto">
            <a:xfrm flipV="1">
              <a:off x="2587" y="1032"/>
              <a:ext cx="1266" cy="89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sp>
          <p:nvSpPr>
            <p:cNvPr id="669730" name="Line 34"/>
            <p:cNvSpPr>
              <a:spLocks noChangeShapeType="1"/>
            </p:cNvSpPr>
            <p:nvPr/>
          </p:nvSpPr>
          <p:spPr bwMode="auto">
            <a:xfrm>
              <a:off x="2581" y="2054"/>
              <a:ext cx="1261" cy="6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grpSp>
          <p:nvGrpSpPr>
            <p:cNvPr id="669731" name="Group 35"/>
            <p:cNvGrpSpPr>
              <a:grpSpLocks/>
            </p:cNvGrpSpPr>
            <p:nvPr/>
          </p:nvGrpSpPr>
          <p:grpSpPr bwMode="auto">
            <a:xfrm>
              <a:off x="3440" y="2690"/>
              <a:ext cx="179" cy="71"/>
              <a:chOff x="3440" y="2793"/>
              <a:chExt cx="179" cy="71"/>
            </a:xfrm>
          </p:grpSpPr>
          <p:sp>
            <p:nvSpPr>
              <p:cNvPr id="669732" name="Line 36"/>
              <p:cNvSpPr>
                <a:spLocks noChangeShapeType="1"/>
              </p:cNvSpPr>
              <p:nvPr/>
            </p:nvSpPr>
            <p:spPr bwMode="auto">
              <a:xfrm>
                <a:off x="3445" y="2831"/>
                <a:ext cx="174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669733" name="Line 37"/>
              <p:cNvSpPr>
                <a:spLocks noChangeShapeType="1"/>
              </p:cNvSpPr>
              <p:nvPr/>
            </p:nvSpPr>
            <p:spPr bwMode="auto">
              <a:xfrm>
                <a:off x="3440" y="2793"/>
                <a:ext cx="0" cy="7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669734" name="Line 38"/>
              <p:cNvSpPr>
                <a:spLocks noChangeShapeType="1"/>
              </p:cNvSpPr>
              <p:nvPr/>
            </p:nvSpPr>
            <p:spPr bwMode="auto">
              <a:xfrm>
                <a:off x="3619" y="2798"/>
                <a:ext cx="0" cy="6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</p:grpSp>
        <p:grpSp>
          <p:nvGrpSpPr>
            <p:cNvPr id="669735" name="Group 39"/>
            <p:cNvGrpSpPr>
              <a:grpSpLocks/>
            </p:cNvGrpSpPr>
            <p:nvPr/>
          </p:nvGrpSpPr>
          <p:grpSpPr bwMode="auto">
            <a:xfrm>
              <a:off x="5271" y="2674"/>
              <a:ext cx="179" cy="71"/>
              <a:chOff x="3440" y="2793"/>
              <a:chExt cx="179" cy="71"/>
            </a:xfrm>
          </p:grpSpPr>
          <p:sp>
            <p:nvSpPr>
              <p:cNvPr id="669736" name="Line 40"/>
              <p:cNvSpPr>
                <a:spLocks noChangeShapeType="1"/>
              </p:cNvSpPr>
              <p:nvPr/>
            </p:nvSpPr>
            <p:spPr bwMode="auto">
              <a:xfrm>
                <a:off x="3445" y="2831"/>
                <a:ext cx="174" cy="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669737" name="Line 41"/>
              <p:cNvSpPr>
                <a:spLocks noChangeShapeType="1"/>
              </p:cNvSpPr>
              <p:nvPr/>
            </p:nvSpPr>
            <p:spPr bwMode="auto">
              <a:xfrm>
                <a:off x="3440" y="2793"/>
                <a:ext cx="0" cy="71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  <p:sp>
            <p:nvSpPr>
              <p:cNvPr id="669738" name="Line 42"/>
              <p:cNvSpPr>
                <a:spLocks noChangeShapeType="1"/>
              </p:cNvSpPr>
              <p:nvPr/>
            </p:nvSpPr>
            <p:spPr bwMode="auto">
              <a:xfrm>
                <a:off x="3619" y="2798"/>
                <a:ext cx="0" cy="6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3600" tIns="46800" rIns="93600" bIns="46800" anchor="ctr"/>
              <a:lstStyle/>
              <a:p>
                <a:endParaRPr lang="de-DE"/>
              </a:p>
            </p:txBody>
          </p:sp>
        </p:grpSp>
        <p:sp>
          <p:nvSpPr>
            <p:cNvPr id="669739" name="Rectangle 43"/>
            <p:cNvSpPr>
              <a:spLocks noChangeArrowheads="1"/>
            </p:cNvSpPr>
            <p:nvPr/>
          </p:nvSpPr>
          <p:spPr bwMode="auto">
            <a:xfrm>
              <a:off x="3374" y="2711"/>
              <a:ext cx="32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25µm</a:t>
              </a:r>
            </a:p>
          </p:txBody>
        </p:sp>
        <p:sp>
          <p:nvSpPr>
            <p:cNvPr id="669740" name="Rectangle 44"/>
            <p:cNvSpPr>
              <a:spLocks noChangeArrowheads="1"/>
            </p:cNvSpPr>
            <p:nvPr/>
          </p:nvSpPr>
          <p:spPr bwMode="auto">
            <a:xfrm>
              <a:off x="5190" y="2709"/>
              <a:ext cx="389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/>
                <a:t>2.86µm</a:t>
              </a: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06AE6ED1-9BF9-4E49-A068-1B5084099AFB}" type="slidenum">
              <a:rPr lang="en-GB" sz="1600"/>
              <a:pPr/>
              <a:t>12</a:t>
            </a:fld>
            <a:endParaRPr lang="en-GB" sz="1600"/>
          </a:p>
        </p:txBody>
      </p:sp>
      <p:sp>
        <p:nvSpPr>
          <p:cNvPr id="671747" name="Rectangle 3"/>
          <p:cNvSpPr>
            <a:spLocks noChangeArrowheads="1"/>
          </p:cNvSpPr>
          <p:nvPr/>
        </p:nvSpPr>
        <p:spPr bwMode="auto">
          <a:xfrm>
            <a:off x="182563" y="568325"/>
            <a:ext cx="4338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671748" name="Rectangle 4"/>
          <p:cNvSpPr>
            <a:spLocks noChangeArrowheads="1"/>
          </p:cNvSpPr>
          <p:nvPr/>
        </p:nvSpPr>
        <p:spPr bwMode="auto">
          <a:xfrm>
            <a:off x="274638" y="981075"/>
            <a:ext cx="60039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T</a:t>
            </a:r>
            <a:r>
              <a:rPr lang="en-US" sz="1800" baseline="-25000"/>
              <a:t>liq  </a:t>
            </a:r>
            <a:r>
              <a:rPr lang="en-US" sz="1800"/>
              <a:t>determination</a:t>
            </a:r>
            <a:endParaRPr lang="ru-RU" sz="1800"/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Determination of the components final solubility in the formed solid solutions</a:t>
            </a:r>
          </a:p>
        </p:txBody>
      </p:sp>
      <p:sp>
        <p:nvSpPr>
          <p:cNvPr id="671749" name="Rectangle 5"/>
          <p:cNvSpPr>
            <a:spLocks noChangeArrowheads="1"/>
          </p:cNvSpPr>
          <p:nvPr/>
        </p:nvSpPr>
        <p:spPr bwMode="auto">
          <a:xfrm>
            <a:off x="219075" y="1779588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990033"/>
                </a:solidFill>
              </a:rPr>
              <a:t>Charge composition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671750" name="Rectangle 6"/>
          <p:cNvSpPr>
            <a:spLocks noChangeArrowheads="1"/>
          </p:cNvSpPr>
          <p:nvPr/>
        </p:nvSpPr>
        <p:spPr bwMode="auto">
          <a:xfrm>
            <a:off x="361950" y="2103438"/>
            <a:ext cx="3844925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mol.%  30UO</a:t>
            </a:r>
            <a:r>
              <a:rPr lang="en-US" sz="1800" baseline="-25000"/>
              <a:t>2</a:t>
            </a:r>
            <a:r>
              <a:rPr lang="en-US" sz="1800"/>
              <a:t> + 70CaO</a:t>
            </a:r>
            <a:endParaRPr lang="en-US" sz="1800" baseline="-25000"/>
          </a:p>
        </p:txBody>
      </p:sp>
      <p:sp>
        <p:nvSpPr>
          <p:cNvPr id="671751" name="Rectangle 7"/>
          <p:cNvSpPr>
            <a:spLocks noChangeArrowheads="1"/>
          </p:cNvSpPr>
          <p:nvPr/>
        </p:nvSpPr>
        <p:spPr bwMode="auto">
          <a:xfrm>
            <a:off x="142875" y="6026150"/>
            <a:ext cx="9001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was measured 3 times by VPA IMCC</a:t>
            </a:r>
            <a:r>
              <a:rPr lang="ru-RU" sz="1800"/>
              <a:t> </a:t>
            </a:r>
            <a:r>
              <a:rPr lang="en-BZ" sz="1800"/>
              <a:t>with melt sampling</a:t>
            </a:r>
            <a:endParaRPr lang="ru-RU" sz="1800"/>
          </a:p>
        </p:txBody>
      </p:sp>
      <p:sp>
        <p:nvSpPr>
          <p:cNvPr id="671752" name="Rectangle 18"/>
          <p:cNvSpPr>
            <a:spLocks noChangeArrowheads="1"/>
          </p:cNvSpPr>
          <p:nvPr/>
        </p:nvSpPr>
        <p:spPr bwMode="auto">
          <a:xfrm>
            <a:off x="5222875" y="4497388"/>
            <a:ext cx="3665538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buFont typeface="Wingdings" pitchFamily="2" charset="2"/>
              <a:buChar char="ü"/>
            </a:pPr>
            <a:r>
              <a:rPr lang="ru-RU" sz="1800"/>
              <a:t> </a:t>
            </a:r>
            <a:r>
              <a:rPr lang="en-US" sz="1600"/>
              <a:t>From</a:t>
            </a:r>
            <a:r>
              <a:rPr lang="ru-RU" sz="1600"/>
              <a:t> </a:t>
            </a:r>
            <a:r>
              <a:rPr lang="en-US" sz="1600"/>
              <a:t>4829 s, the pool was pulled</a:t>
            </a:r>
            <a:br>
              <a:rPr lang="en-US" sz="1600"/>
            </a:br>
            <a:r>
              <a:rPr lang="en-US" sz="1600"/>
              <a:t>   out from inductor at 8.5 mm/h for</a:t>
            </a:r>
            <a:br>
              <a:rPr lang="en-US" sz="1600"/>
            </a:br>
            <a:r>
              <a:rPr lang="en-US" sz="1600"/>
              <a:t>   2.4 hours. This has ensured close</a:t>
            </a:r>
            <a:br>
              <a:rPr lang="en-US" sz="1600"/>
            </a:br>
            <a:r>
              <a:rPr lang="en-US" sz="1600"/>
              <a:t>   to equilibrium crystallization and</a:t>
            </a:r>
            <a:br>
              <a:rPr lang="en-US" sz="1600"/>
            </a:br>
            <a:r>
              <a:rPr lang="en-US" sz="1600"/>
              <a:t>   the eutectic liquid displacement</a:t>
            </a:r>
            <a:br>
              <a:rPr lang="en-US" sz="1600"/>
            </a:br>
            <a:r>
              <a:rPr lang="en-US" sz="1600"/>
              <a:t>   into the ingot upper part</a:t>
            </a:r>
            <a:r>
              <a:rPr lang="en-US" sz="1800">
                <a:solidFill>
                  <a:srgbClr val="000099"/>
                </a:solidFill>
              </a:rPr>
              <a:t> </a:t>
            </a:r>
            <a:endParaRPr lang="ru-RU" sz="1800">
              <a:solidFill>
                <a:srgbClr val="000099"/>
              </a:solidFill>
            </a:endParaRPr>
          </a:p>
        </p:txBody>
      </p:sp>
      <p:pic>
        <p:nvPicPr>
          <p:cNvPr id="671753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1466850"/>
            <a:ext cx="38449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7175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36813"/>
            <a:ext cx="4891088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71755" name="Oval 22"/>
          <p:cNvSpPr>
            <a:spLocks noChangeArrowheads="1"/>
          </p:cNvSpPr>
          <p:nvPr/>
        </p:nvSpPr>
        <p:spPr bwMode="auto">
          <a:xfrm>
            <a:off x="5843588" y="1795463"/>
            <a:ext cx="533400" cy="2952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71756" name="Line 23"/>
          <p:cNvSpPr>
            <a:spLocks noChangeShapeType="1"/>
          </p:cNvSpPr>
          <p:nvPr/>
        </p:nvSpPr>
        <p:spPr bwMode="auto">
          <a:xfrm flipH="1">
            <a:off x="4705350" y="2095500"/>
            <a:ext cx="1341438" cy="11811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57" name="Text Box 24"/>
          <p:cNvSpPr txBox="1">
            <a:spLocks noChangeArrowheads="1"/>
          </p:cNvSpPr>
          <p:nvPr/>
        </p:nvSpPr>
        <p:spPr bwMode="auto">
          <a:xfrm>
            <a:off x="2503488" y="3933825"/>
            <a:ext cx="731837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Samples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71758" name="Line 25"/>
          <p:cNvSpPr>
            <a:spLocks noChangeShapeType="1"/>
          </p:cNvSpPr>
          <p:nvPr/>
        </p:nvSpPr>
        <p:spPr bwMode="auto">
          <a:xfrm flipH="1" flipV="1">
            <a:off x="925513" y="3349625"/>
            <a:ext cx="1568450" cy="73025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59" name="Line 26"/>
          <p:cNvSpPr>
            <a:spLocks noChangeShapeType="1"/>
          </p:cNvSpPr>
          <p:nvPr/>
        </p:nvSpPr>
        <p:spPr bwMode="auto">
          <a:xfrm flipH="1" flipV="1">
            <a:off x="2212975" y="3487738"/>
            <a:ext cx="339725" cy="417512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60" name="Line 27"/>
          <p:cNvSpPr>
            <a:spLocks noChangeShapeType="1"/>
          </p:cNvSpPr>
          <p:nvPr/>
        </p:nvSpPr>
        <p:spPr bwMode="auto">
          <a:xfrm flipV="1">
            <a:off x="3206750" y="3454400"/>
            <a:ext cx="722313" cy="452438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61" name="Text Box 28"/>
          <p:cNvSpPr txBox="1">
            <a:spLocks noChangeArrowheads="1"/>
          </p:cNvSpPr>
          <p:nvPr/>
        </p:nvSpPr>
        <p:spPr bwMode="auto">
          <a:xfrm>
            <a:off x="2646363" y="3425825"/>
            <a:ext cx="593725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Tliq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71762" name="Line 29"/>
          <p:cNvSpPr>
            <a:spLocks noChangeShapeType="1"/>
          </p:cNvSpPr>
          <p:nvPr/>
        </p:nvSpPr>
        <p:spPr bwMode="auto">
          <a:xfrm flipH="1" flipV="1">
            <a:off x="1219200" y="3235325"/>
            <a:ext cx="1400175" cy="3063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63" name="Line 30"/>
          <p:cNvSpPr>
            <a:spLocks noChangeShapeType="1"/>
          </p:cNvSpPr>
          <p:nvPr/>
        </p:nvSpPr>
        <p:spPr bwMode="auto">
          <a:xfrm flipH="1" flipV="1">
            <a:off x="2430463" y="3260725"/>
            <a:ext cx="198437" cy="1508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64" name="Line 31"/>
          <p:cNvSpPr>
            <a:spLocks noChangeShapeType="1"/>
          </p:cNvSpPr>
          <p:nvPr/>
        </p:nvSpPr>
        <p:spPr bwMode="auto">
          <a:xfrm flipV="1">
            <a:off x="3211513" y="3313113"/>
            <a:ext cx="933450" cy="123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1765" name="Rectangle 35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11 test results </a:t>
            </a:r>
            <a:endParaRPr lang="ru-RU" sz="3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9EC38850-4861-477A-B8A9-0A1FBF4AC111}" type="slidenum">
              <a:rPr lang="en-GB" sz="1600"/>
              <a:pPr/>
              <a:t>13</a:t>
            </a:fld>
            <a:endParaRPr lang="en-GB" sz="1600"/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352425" y="566738"/>
            <a:ext cx="87915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990033"/>
                </a:solidFill>
              </a:rPr>
              <a:t> </a:t>
            </a:r>
            <a:r>
              <a:rPr lang="en-US" sz="2000" dirty="0">
                <a:solidFill>
                  <a:srgbClr val="990033"/>
                </a:solidFill>
              </a:rPr>
              <a:t>VPA IMCC</a:t>
            </a:r>
            <a:r>
              <a:rPr lang="en-US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solidFill>
                  <a:srgbClr val="993300"/>
                </a:solidFill>
              </a:rPr>
              <a:t>Example</a:t>
            </a:r>
            <a:r>
              <a:rPr lang="en-GB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solidFill>
                  <a:srgbClr val="993300"/>
                </a:solidFill>
              </a:rPr>
              <a:t>of </a:t>
            </a:r>
            <a:r>
              <a:rPr lang="en-US" sz="2000" dirty="0" err="1">
                <a:solidFill>
                  <a:srgbClr val="993300"/>
                </a:solidFill>
              </a:rPr>
              <a:t>thermogram</a:t>
            </a:r>
            <a:r>
              <a:rPr lang="en-US" sz="2000" dirty="0">
                <a:solidFill>
                  <a:srgbClr val="993300"/>
                </a:solidFill>
              </a:rPr>
              <a:t> </a:t>
            </a:r>
            <a:r>
              <a:rPr lang="en-US" sz="2000" dirty="0">
                <a:solidFill>
                  <a:srgbClr val="993300"/>
                </a:solidFill>
              </a:rPr>
              <a:t>3 </a:t>
            </a:r>
            <a:r>
              <a:rPr lang="en-US" sz="2000" dirty="0">
                <a:solidFill>
                  <a:srgbClr val="993300"/>
                </a:solidFill>
              </a:rPr>
              <a:t>from the test showing 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            melt surface</a:t>
            </a:r>
            <a:r>
              <a:rPr lang="en-GB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3796" name="Rectangle 4"/>
          <p:cNvSpPr>
            <a:spLocks noChangeArrowheads="1"/>
          </p:cNvSpPr>
          <p:nvPr/>
        </p:nvSpPr>
        <p:spPr bwMode="auto">
          <a:xfrm>
            <a:off x="0" y="5138738"/>
            <a:ext cx="4791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2000"/>
              <a:t> Results of T</a:t>
            </a:r>
            <a:r>
              <a:rPr lang="en-US" sz="2000" baseline="-25000"/>
              <a:t>liq</a:t>
            </a:r>
            <a:r>
              <a:rPr lang="en-US" sz="2000"/>
              <a:t> </a:t>
            </a:r>
            <a:r>
              <a:rPr lang="en-GB" sz="2000"/>
              <a:t>measurements: </a:t>
            </a:r>
            <a:br>
              <a:rPr lang="en-GB" sz="2000"/>
            </a:br>
            <a:r>
              <a:rPr lang="en-GB" sz="2000"/>
              <a:t>   </a:t>
            </a:r>
            <a:r>
              <a:rPr lang="ru-RU" sz="2000"/>
              <a:t>1</a:t>
            </a:r>
            <a:r>
              <a:rPr lang="en-US" sz="2000"/>
              <a:t>912</a:t>
            </a:r>
            <a:r>
              <a:rPr lang="ru-RU" sz="2000"/>
              <a:t>, </a:t>
            </a:r>
            <a:r>
              <a:rPr lang="en-GB" sz="2000"/>
              <a:t>1910, 1907</a:t>
            </a:r>
            <a:r>
              <a:rPr lang="en-GB" sz="2000" baseline="30000"/>
              <a:t>o</a:t>
            </a:r>
            <a:r>
              <a:rPr lang="en-US" sz="2000"/>
              <a:t>C</a:t>
            </a:r>
            <a:endParaRPr lang="en-GB" sz="2000"/>
          </a:p>
        </p:txBody>
      </p:sp>
      <p:sp>
        <p:nvSpPr>
          <p:cNvPr id="673797" name="Line 5"/>
          <p:cNvSpPr>
            <a:spLocks noChangeShapeType="1"/>
          </p:cNvSpPr>
          <p:nvPr/>
        </p:nvSpPr>
        <p:spPr bwMode="auto">
          <a:xfrm>
            <a:off x="4819650" y="3097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3798" name="Line 6"/>
          <p:cNvSpPr>
            <a:spLocks noChangeShapeType="1"/>
          </p:cNvSpPr>
          <p:nvPr/>
        </p:nvSpPr>
        <p:spPr bwMode="auto">
          <a:xfrm>
            <a:off x="4743450" y="28987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graphicFrame>
        <p:nvGraphicFramePr>
          <p:cNvPr id="673830" name="Group 38"/>
          <p:cNvGraphicFramePr>
            <a:graphicFrameLocks noGrp="1"/>
          </p:cNvGraphicFramePr>
          <p:nvPr/>
        </p:nvGraphicFramePr>
        <p:xfrm>
          <a:off x="5597525" y="4865688"/>
          <a:ext cx="3357563" cy="1524000"/>
        </p:xfrm>
        <a:graphic>
          <a:graphicData uri="http://schemas.openxmlformats.org/drawingml/2006/table">
            <a:tbl>
              <a:tblPr/>
              <a:tblGrid>
                <a:gridCol w="1281113"/>
                <a:gridCol w="982662"/>
                <a:gridCol w="1093788"/>
              </a:tblGrid>
              <a:tr h="301625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Sample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Cha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XRF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№1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30.5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32.0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№2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30.1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32.9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30.8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34.5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3824" name="Text Box 50"/>
          <p:cNvSpPr txBox="1">
            <a:spLocks noChangeArrowheads="1"/>
          </p:cNvSpPr>
          <p:nvPr/>
        </p:nvSpPr>
        <p:spPr bwMode="auto">
          <a:xfrm>
            <a:off x="7189788" y="4237038"/>
            <a:ext cx="14525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Melt samples </a:t>
            </a:r>
            <a:endParaRPr lang="ru-RU" sz="1600">
              <a:latin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composition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73825" name="Rectangle 77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11 test results </a:t>
            </a:r>
            <a:r>
              <a:rPr lang="ru-RU" sz="3200">
                <a:solidFill>
                  <a:srgbClr val="000099"/>
                </a:solidFill>
              </a:rPr>
              <a:t>(2)</a:t>
            </a:r>
          </a:p>
        </p:txBody>
      </p:sp>
      <p:pic>
        <p:nvPicPr>
          <p:cNvPr id="673826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88" y="903288"/>
            <a:ext cx="7359651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3827" name="Text Box 35"/>
          <p:cNvSpPr txBox="1">
            <a:spLocks noChangeArrowheads="1"/>
          </p:cNvSpPr>
          <p:nvPr/>
        </p:nvSpPr>
        <p:spPr bwMode="auto">
          <a:xfrm>
            <a:off x="720725" y="6142038"/>
            <a:ext cx="1898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SEM/EDX in progress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3A4E16E4-1D51-47BF-99EF-96B0AD0CC9D2}" type="slidenum">
              <a:rPr lang="en-GB" sz="1600"/>
              <a:pPr/>
              <a:t>14</a:t>
            </a:fld>
            <a:endParaRPr lang="en-GB" sz="1600"/>
          </a:p>
        </p:txBody>
      </p:sp>
      <p:sp>
        <p:nvSpPr>
          <p:cNvPr id="675843" name="Rectangle 3"/>
          <p:cNvSpPr>
            <a:spLocks noChangeArrowheads="1"/>
          </p:cNvSpPr>
          <p:nvPr/>
        </p:nvSpPr>
        <p:spPr bwMode="auto">
          <a:xfrm>
            <a:off x="403225" y="481013"/>
            <a:ext cx="43640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693252" name="Rectangle 4"/>
          <p:cNvSpPr>
            <a:spLocks noChangeArrowheads="1"/>
          </p:cNvSpPr>
          <p:nvPr/>
        </p:nvSpPr>
        <p:spPr bwMode="auto">
          <a:xfrm>
            <a:off x="311150" y="795338"/>
            <a:ext cx="69850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 err="1"/>
              <a:t>T</a:t>
            </a:r>
            <a:r>
              <a:rPr lang="en-US" sz="1800" baseline="-25000" dirty="0" err="1"/>
              <a:t>liq</a:t>
            </a:r>
            <a:r>
              <a:rPr lang="en-US" sz="1800" baseline="-25000" dirty="0"/>
              <a:t> </a:t>
            </a:r>
            <a:r>
              <a:rPr lang="en-US" sz="1800" baseline="-25000" dirty="0"/>
              <a:t> </a:t>
            </a:r>
            <a:r>
              <a:rPr lang="en-US" sz="1800" dirty="0"/>
              <a:t>d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etermination at 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high UO</a:t>
            </a:r>
            <a:r>
              <a:rPr lang="en-US" sz="1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content </a:t>
            </a:r>
            <a:endParaRPr lang="ru-RU" sz="18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  <a:defRPr/>
            </a:pPr>
            <a:endParaRPr lang="en-US" sz="16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93333" name="Rectangle 85"/>
          <p:cNvSpPr>
            <a:spLocks noChangeArrowheads="1"/>
          </p:cNvSpPr>
          <p:nvPr/>
        </p:nvSpPr>
        <p:spPr bwMode="auto">
          <a:xfrm>
            <a:off x="0" y="5099050"/>
            <a:ext cx="46037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Two melt compositions have been </a:t>
            </a: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 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realized within one melting cycle</a:t>
            </a: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6 melt samples were taken and T</a:t>
            </a:r>
            <a:r>
              <a:rPr lang="en-US" sz="16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liq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was </a:t>
            </a:r>
            <a:endParaRPr lang="ru-RU" sz="16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457200" indent="-457200" defTabSz="762000">
              <a:spcBef>
                <a:spcPct val="20000"/>
              </a:spcBef>
              <a:buFont typeface="Wingdings" pitchFamily="2" charset="2"/>
              <a:buNone/>
            </a:pPr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       </a:t>
            </a:r>
            <a:r>
              <a:rPr 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measured 6 times by VPA IMCC</a:t>
            </a:r>
          </a:p>
        </p:txBody>
      </p:sp>
      <p:sp>
        <p:nvSpPr>
          <p:cNvPr id="675846" name="Rectangle 87"/>
          <p:cNvSpPr>
            <a:spLocks noChangeArrowheads="1"/>
          </p:cNvSpPr>
          <p:nvPr/>
        </p:nvSpPr>
        <p:spPr bwMode="auto">
          <a:xfrm>
            <a:off x="412750" y="1368425"/>
            <a:ext cx="404177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990033"/>
                </a:solidFill>
              </a:rPr>
              <a:t>Charge composition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693336" name="Rectangle 88"/>
          <p:cNvSpPr>
            <a:spLocks noChangeArrowheads="1"/>
          </p:cNvSpPr>
          <p:nvPr/>
        </p:nvSpPr>
        <p:spPr bwMode="auto">
          <a:xfrm>
            <a:off x="668338" y="1655763"/>
            <a:ext cx="38449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mol.%  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60UO</a:t>
            </a:r>
            <a:r>
              <a:rPr lang="en-US" sz="1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+ 40CaO</a:t>
            </a:r>
            <a:endParaRPr lang="en-US" sz="1800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75848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700088"/>
            <a:ext cx="3900488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75849" name="Oval 93"/>
          <p:cNvSpPr>
            <a:spLocks noChangeArrowheads="1"/>
          </p:cNvSpPr>
          <p:nvPr/>
        </p:nvSpPr>
        <p:spPr bwMode="auto">
          <a:xfrm>
            <a:off x="6375400" y="841375"/>
            <a:ext cx="717550" cy="412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/>
          <a:p>
            <a:endParaRPr lang="ru-RU"/>
          </a:p>
        </p:txBody>
      </p:sp>
      <p:sp>
        <p:nvSpPr>
          <p:cNvPr id="675850" name="Oval 94"/>
          <p:cNvSpPr>
            <a:spLocks noChangeArrowheads="1"/>
          </p:cNvSpPr>
          <p:nvPr/>
        </p:nvSpPr>
        <p:spPr bwMode="auto">
          <a:xfrm>
            <a:off x="7493000" y="814388"/>
            <a:ext cx="422275" cy="3238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3600" tIns="46800" rIns="93600" bIns="46800" anchor="ctr"/>
          <a:lstStyle/>
          <a:p>
            <a:endParaRPr lang="ru-RU"/>
          </a:p>
        </p:txBody>
      </p:sp>
      <p:pic>
        <p:nvPicPr>
          <p:cNvPr id="675851" name="Picture 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2217738"/>
            <a:ext cx="38544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75852" name="Text Box 98"/>
          <p:cNvSpPr txBox="1">
            <a:spLocks noChangeArrowheads="1"/>
          </p:cNvSpPr>
          <p:nvPr/>
        </p:nvSpPr>
        <p:spPr bwMode="auto">
          <a:xfrm>
            <a:off x="2203450" y="3373438"/>
            <a:ext cx="731838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Samples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75853" name="Text Box 99"/>
          <p:cNvSpPr txBox="1">
            <a:spLocks noChangeArrowheads="1"/>
          </p:cNvSpPr>
          <p:nvPr/>
        </p:nvSpPr>
        <p:spPr bwMode="auto">
          <a:xfrm>
            <a:off x="1050925" y="3308350"/>
            <a:ext cx="593725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Tliq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75854" name="Line 100"/>
          <p:cNvSpPr>
            <a:spLocks noChangeShapeType="1"/>
          </p:cNvSpPr>
          <p:nvPr/>
        </p:nvSpPr>
        <p:spPr bwMode="auto">
          <a:xfrm flipH="1" flipV="1">
            <a:off x="963613" y="2994025"/>
            <a:ext cx="361950" cy="301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55" name="Line 101"/>
          <p:cNvSpPr>
            <a:spLocks noChangeShapeType="1"/>
          </p:cNvSpPr>
          <p:nvPr/>
        </p:nvSpPr>
        <p:spPr bwMode="auto">
          <a:xfrm flipV="1">
            <a:off x="1473200" y="2889250"/>
            <a:ext cx="542925" cy="40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56" name="Line 102"/>
          <p:cNvSpPr>
            <a:spLocks noChangeShapeType="1"/>
          </p:cNvSpPr>
          <p:nvPr/>
        </p:nvSpPr>
        <p:spPr bwMode="auto">
          <a:xfrm flipV="1">
            <a:off x="1647825" y="2913063"/>
            <a:ext cx="149225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57" name="Line 103"/>
          <p:cNvSpPr>
            <a:spLocks noChangeShapeType="1"/>
          </p:cNvSpPr>
          <p:nvPr/>
        </p:nvSpPr>
        <p:spPr bwMode="auto">
          <a:xfrm flipH="1" flipV="1">
            <a:off x="771525" y="2781300"/>
            <a:ext cx="1627188" cy="58896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58" name="Line 104"/>
          <p:cNvSpPr>
            <a:spLocks noChangeShapeType="1"/>
          </p:cNvSpPr>
          <p:nvPr/>
        </p:nvSpPr>
        <p:spPr bwMode="auto">
          <a:xfrm flipH="1" flipV="1">
            <a:off x="1720850" y="2814638"/>
            <a:ext cx="765175" cy="55562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59" name="Line 105"/>
          <p:cNvSpPr>
            <a:spLocks noChangeShapeType="1"/>
          </p:cNvSpPr>
          <p:nvPr/>
        </p:nvSpPr>
        <p:spPr bwMode="auto">
          <a:xfrm flipV="1">
            <a:off x="2468563" y="2849563"/>
            <a:ext cx="227012" cy="49371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pic>
        <p:nvPicPr>
          <p:cNvPr id="675860" name="Picture 10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478213"/>
            <a:ext cx="385603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75861" name="Line 108"/>
          <p:cNvSpPr>
            <a:spLocks noChangeShapeType="1"/>
          </p:cNvSpPr>
          <p:nvPr/>
        </p:nvSpPr>
        <p:spPr bwMode="auto">
          <a:xfrm flipH="1">
            <a:off x="3887788" y="1214438"/>
            <a:ext cx="2522537" cy="12985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62" name="Line 109"/>
          <p:cNvSpPr>
            <a:spLocks noChangeShapeType="1"/>
          </p:cNvSpPr>
          <p:nvPr/>
        </p:nvSpPr>
        <p:spPr bwMode="auto">
          <a:xfrm flipH="1">
            <a:off x="6838950" y="1125538"/>
            <a:ext cx="858838" cy="24050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63" name="Text Box 110"/>
          <p:cNvSpPr txBox="1">
            <a:spLocks noChangeArrowheads="1"/>
          </p:cNvSpPr>
          <p:nvPr/>
        </p:nvSpPr>
        <p:spPr bwMode="auto">
          <a:xfrm>
            <a:off x="7208838" y="4416425"/>
            <a:ext cx="731837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Samples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75864" name="Text Box 111"/>
          <p:cNvSpPr txBox="1">
            <a:spLocks noChangeArrowheads="1"/>
          </p:cNvSpPr>
          <p:nvPr/>
        </p:nvSpPr>
        <p:spPr bwMode="auto">
          <a:xfrm>
            <a:off x="5751513" y="4421188"/>
            <a:ext cx="593725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Tliq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75865" name="Line 112"/>
          <p:cNvSpPr>
            <a:spLocks noChangeShapeType="1"/>
          </p:cNvSpPr>
          <p:nvPr/>
        </p:nvSpPr>
        <p:spPr bwMode="auto">
          <a:xfrm flipV="1">
            <a:off x="6253163" y="3930650"/>
            <a:ext cx="1562100" cy="4587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66" name="Line 113"/>
          <p:cNvSpPr>
            <a:spLocks noChangeShapeType="1"/>
          </p:cNvSpPr>
          <p:nvPr/>
        </p:nvSpPr>
        <p:spPr bwMode="auto">
          <a:xfrm flipV="1">
            <a:off x="6026150" y="3981450"/>
            <a:ext cx="560388" cy="415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67" name="Line 114"/>
          <p:cNvSpPr>
            <a:spLocks noChangeShapeType="1"/>
          </p:cNvSpPr>
          <p:nvPr/>
        </p:nvSpPr>
        <p:spPr bwMode="auto">
          <a:xfrm flipH="1" flipV="1">
            <a:off x="5645150" y="3948113"/>
            <a:ext cx="153988" cy="441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68" name="Line 115"/>
          <p:cNvSpPr>
            <a:spLocks noChangeShapeType="1"/>
          </p:cNvSpPr>
          <p:nvPr/>
        </p:nvSpPr>
        <p:spPr bwMode="auto">
          <a:xfrm flipH="1" flipV="1">
            <a:off x="5454650" y="3894138"/>
            <a:ext cx="1879600" cy="51117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69" name="Line 116"/>
          <p:cNvSpPr>
            <a:spLocks noChangeShapeType="1"/>
          </p:cNvSpPr>
          <p:nvPr/>
        </p:nvSpPr>
        <p:spPr bwMode="auto">
          <a:xfrm flipH="1" flipV="1">
            <a:off x="6423025" y="3868738"/>
            <a:ext cx="1165225" cy="536575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70" name="Line 117"/>
          <p:cNvSpPr>
            <a:spLocks noChangeShapeType="1"/>
          </p:cNvSpPr>
          <p:nvPr/>
        </p:nvSpPr>
        <p:spPr bwMode="auto">
          <a:xfrm flipH="1" flipV="1">
            <a:off x="7624763" y="3902075"/>
            <a:ext cx="188912" cy="493713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75871" name="Rectangle 118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12 test results  </a:t>
            </a:r>
            <a:endParaRPr lang="ru-RU" sz="3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11B4FB68-A1E2-4DA8-977D-FED26D97303A}" type="slidenum">
              <a:rPr lang="en-GB" sz="1600"/>
              <a:pPr/>
              <a:t>15</a:t>
            </a:fld>
            <a:endParaRPr lang="en-GB" sz="1600"/>
          </a:p>
        </p:txBody>
      </p:sp>
      <p:sp>
        <p:nvSpPr>
          <p:cNvPr id="726021" name="Rectangle 5"/>
          <p:cNvSpPr>
            <a:spLocks noChangeArrowheads="1"/>
          </p:cNvSpPr>
          <p:nvPr/>
        </p:nvSpPr>
        <p:spPr bwMode="auto">
          <a:xfrm>
            <a:off x="117475" y="974725"/>
            <a:ext cx="8208963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990033"/>
                </a:solidFill>
              </a:rPr>
              <a:t> </a:t>
            </a:r>
            <a:r>
              <a:rPr lang="en-US" sz="2000">
                <a:solidFill>
                  <a:srgbClr val="990033"/>
                </a:solidFill>
              </a:rPr>
              <a:t>VPA IMCC</a:t>
            </a:r>
            <a:r>
              <a:rPr lang="en-US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>
                <a:solidFill>
                  <a:srgbClr val="990033"/>
                </a:solidFill>
              </a:rPr>
              <a:t>Fragment of the experiment thermogram 3 showing </a:t>
            </a:r>
            <a:br>
              <a:rPr lang="en-US" sz="2000">
                <a:solidFill>
                  <a:srgbClr val="990033"/>
                </a:solidFill>
              </a:rPr>
            </a:br>
            <a:r>
              <a:rPr lang="en-US" sz="2000">
                <a:solidFill>
                  <a:srgbClr val="990033"/>
                </a:solidFill>
              </a:rPr>
              <a:t>    melt surface</a:t>
            </a:r>
            <a:r>
              <a:rPr lang="en-GB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7892" name="Rectangle 6"/>
          <p:cNvSpPr>
            <a:spLocks noChangeArrowheads="1"/>
          </p:cNvSpPr>
          <p:nvPr/>
        </p:nvSpPr>
        <p:spPr bwMode="auto">
          <a:xfrm>
            <a:off x="0" y="5172075"/>
            <a:ext cx="4030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3 times: </a:t>
            </a:r>
            <a:br>
              <a:rPr lang="en-GB" sz="1800"/>
            </a:br>
            <a:r>
              <a:rPr lang="en-GB" sz="1800"/>
              <a:t>   2</a:t>
            </a:r>
            <a:r>
              <a:rPr lang="ru-RU" sz="1800"/>
              <a:t>4</a:t>
            </a:r>
            <a:r>
              <a:rPr lang="en-US" sz="1800"/>
              <a:t>40,</a:t>
            </a:r>
            <a:r>
              <a:rPr lang="en-GB" sz="1800"/>
              <a:t> 2</a:t>
            </a:r>
            <a:r>
              <a:rPr lang="en-US" sz="1800"/>
              <a:t>420</a:t>
            </a:r>
            <a:r>
              <a:rPr lang="en-GB" sz="1800"/>
              <a:t> and 243</a:t>
            </a:r>
            <a:r>
              <a:rPr lang="ru-RU" sz="1800"/>
              <a:t>2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endParaRPr lang="ru-RU" sz="1600"/>
          </a:p>
        </p:txBody>
      </p:sp>
      <p:sp>
        <p:nvSpPr>
          <p:cNvPr id="677893" name="Text Box 70"/>
          <p:cNvSpPr txBox="1">
            <a:spLocks noChangeArrowheads="1"/>
          </p:cNvSpPr>
          <p:nvPr/>
        </p:nvSpPr>
        <p:spPr bwMode="auto">
          <a:xfrm>
            <a:off x="6983413" y="4238625"/>
            <a:ext cx="15224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Melt samples composition</a:t>
            </a:r>
            <a:endParaRPr lang="ru-RU" sz="1600">
              <a:latin typeface="Arial" pitchFamily="34" charset="0"/>
            </a:endParaRPr>
          </a:p>
        </p:txBody>
      </p:sp>
      <p:graphicFrame>
        <p:nvGraphicFramePr>
          <p:cNvPr id="677927" name="Group 39"/>
          <p:cNvGraphicFramePr>
            <a:graphicFrameLocks noGrp="1"/>
          </p:cNvGraphicFramePr>
          <p:nvPr/>
        </p:nvGraphicFramePr>
        <p:xfrm>
          <a:off x="5510213" y="4910138"/>
          <a:ext cx="3086100" cy="1524000"/>
        </p:xfrm>
        <a:graphic>
          <a:graphicData uri="http://schemas.openxmlformats.org/drawingml/2006/table">
            <a:tbl>
              <a:tblPr/>
              <a:tblGrid>
                <a:gridCol w="1179512"/>
                <a:gridCol w="901700"/>
                <a:gridCol w="1004888"/>
              </a:tblGrid>
              <a:tr h="201613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Sample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Cha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XRF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№1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57.3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55.03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№2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52.3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56.3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59.3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55.1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7919" name="Rectangle 119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12 test results (</a:t>
            </a:r>
            <a:r>
              <a:rPr lang="ru-RU" sz="3200">
                <a:solidFill>
                  <a:srgbClr val="000099"/>
                </a:solidFill>
              </a:rPr>
              <a:t>2</a:t>
            </a:r>
            <a:r>
              <a:rPr lang="en-US" sz="3200">
                <a:solidFill>
                  <a:srgbClr val="000099"/>
                </a:solidFill>
              </a:rPr>
              <a:t>) 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77920" name="Rectangle 121"/>
          <p:cNvSpPr>
            <a:spLocks noChangeArrowheads="1"/>
          </p:cNvSpPr>
          <p:nvPr/>
        </p:nvSpPr>
        <p:spPr bwMode="auto">
          <a:xfrm>
            <a:off x="133350" y="463550"/>
            <a:ext cx="57181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3600" tIns="46800" rIns="93600" bIns="4680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>
                <a:solidFill>
                  <a:srgbClr val="993300"/>
                </a:solidFill>
              </a:rPr>
              <a:t>Charge</a:t>
            </a:r>
            <a:r>
              <a:rPr lang="en-BZ" sz="2000">
                <a:solidFill>
                  <a:srgbClr val="993300"/>
                </a:solidFill>
              </a:rPr>
              <a:t> </a:t>
            </a:r>
            <a:r>
              <a:rPr lang="en-US" sz="2000">
                <a:solidFill>
                  <a:srgbClr val="993300"/>
                </a:solidFill>
              </a:rPr>
              <a:t>composition, m</a:t>
            </a:r>
            <a:r>
              <a:rPr lang="ru-RU" sz="2000">
                <a:solidFill>
                  <a:srgbClr val="993300"/>
                </a:solidFill>
              </a:rPr>
              <a:t>ol</a:t>
            </a:r>
            <a:r>
              <a:rPr lang="en-US" sz="2000">
                <a:solidFill>
                  <a:srgbClr val="993300"/>
                </a:solidFill>
              </a:rPr>
              <a:t>.</a:t>
            </a:r>
            <a:r>
              <a:rPr lang="ru-RU" sz="2000">
                <a:solidFill>
                  <a:srgbClr val="993300"/>
                </a:solidFill>
              </a:rPr>
              <a:t>%  60UO</a:t>
            </a:r>
            <a:r>
              <a:rPr lang="ru-RU" sz="2000" baseline="-25000">
                <a:solidFill>
                  <a:srgbClr val="993300"/>
                </a:solidFill>
              </a:rPr>
              <a:t>2</a:t>
            </a:r>
            <a:r>
              <a:rPr lang="ru-RU" sz="2000">
                <a:solidFill>
                  <a:srgbClr val="993300"/>
                </a:solidFill>
              </a:rPr>
              <a:t> + 40CaO</a:t>
            </a:r>
          </a:p>
        </p:txBody>
      </p:sp>
      <p:grpSp>
        <p:nvGrpSpPr>
          <p:cNvPr id="677921" name="Group 33"/>
          <p:cNvGrpSpPr>
            <a:grpSpLocks/>
          </p:cNvGrpSpPr>
          <p:nvPr/>
        </p:nvGrpSpPr>
        <p:grpSpPr bwMode="auto">
          <a:xfrm>
            <a:off x="0" y="1389063"/>
            <a:ext cx="6550025" cy="3686175"/>
            <a:chOff x="116" y="866"/>
            <a:chExt cx="4126" cy="2322"/>
          </a:xfrm>
        </p:grpSpPr>
        <p:pic>
          <p:nvPicPr>
            <p:cNvPr id="677922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8" t="10458" r="1767" b="2357"/>
            <a:stretch>
              <a:fillRect/>
            </a:stretch>
          </p:blipFill>
          <p:spPr bwMode="auto">
            <a:xfrm>
              <a:off x="116" y="866"/>
              <a:ext cx="4126" cy="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7923" name="Rectangle 35"/>
            <p:cNvSpPr>
              <a:spLocks noChangeArrowheads="1"/>
            </p:cNvSpPr>
            <p:nvPr/>
          </p:nvSpPr>
          <p:spPr bwMode="auto">
            <a:xfrm>
              <a:off x="421" y="1926"/>
              <a:ext cx="1195" cy="976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/>
            <a:lstStyle/>
            <a:p>
              <a:endParaRPr lang="de-DE"/>
            </a:p>
          </p:txBody>
        </p:sp>
      </p:grpSp>
      <p:sp>
        <p:nvSpPr>
          <p:cNvPr id="677924" name="Text Box 36"/>
          <p:cNvSpPr txBox="1">
            <a:spLocks noChangeArrowheads="1"/>
          </p:cNvSpPr>
          <p:nvPr/>
        </p:nvSpPr>
        <p:spPr bwMode="auto">
          <a:xfrm>
            <a:off x="639763" y="6086475"/>
            <a:ext cx="2395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6800" rIns="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57150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7145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2860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743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3200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657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4114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SEM/EDX in progress</a:t>
            </a:r>
            <a:endParaRPr lang="ru-RU" sz="14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40B23F20-262E-4D5A-B45A-2C9754F446D6}" type="slidenum">
              <a:rPr lang="en-GB" sz="1600"/>
              <a:pPr/>
              <a:t>16</a:t>
            </a:fld>
            <a:endParaRPr lang="en-GB" sz="1600"/>
          </a:p>
        </p:txBody>
      </p:sp>
      <p:sp>
        <p:nvSpPr>
          <p:cNvPr id="697349" name="Rectangle 5"/>
          <p:cNvSpPr>
            <a:spLocks noChangeArrowheads="1"/>
          </p:cNvSpPr>
          <p:nvPr/>
        </p:nvSpPr>
        <p:spPr bwMode="auto">
          <a:xfrm>
            <a:off x="201613" y="1244600"/>
            <a:ext cx="8942387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000">
                <a:solidFill>
                  <a:srgbClr val="990033"/>
                </a:solidFill>
              </a:rPr>
              <a:t> </a:t>
            </a:r>
            <a:r>
              <a:rPr lang="en-US" sz="2000">
                <a:solidFill>
                  <a:srgbClr val="990033"/>
                </a:solidFill>
              </a:rPr>
              <a:t>VPA IMCC</a:t>
            </a:r>
            <a:r>
              <a:rPr lang="en-US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>
                <a:solidFill>
                  <a:srgbClr val="990033"/>
                </a:solidFill>
              </a:rPr>
              <a:t>Fragment of the experimental thermogram </a:t>
            </a:r>
            <a:r>
              <a:rPr lang="ru-RU" sz="2000">
                <a:solidFill>
                  <a:srgbClr val="990033"/>
                </a:solidFill>
              </a:rPr>
              <a:t>4</a:t>
            </a:r>
            <a:r>
              <a:rPr lang="en-US" sz="2000">
                <a:solidFill>
                  <a:srgbClr val="990033"/>
                </a:solidFill>
              </a:rPr>
              <a:t> showing </a:t>
            </a:r>
            <a:br>
              <a:rPr lang="en-US" sz="2000">
                <a:solidFill>
                  <a:srgbClr val="990033"/>
                </a:solidFill>
              </a:rPr>
            </a:br>
            <a:r>
              <a:rPr lang="en-US" sz="2000">
                <a:solidFill>
                  <a:srgbClr val="990033"/>
                </a:solidFill>
              </a:rPr>
              <a:t>    melt surface</a:t>
            </a:r>
            <a:r>
              <a:rPr lang="en-GB" sz="200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9940" name="Rectangle 6"/>
          <p:cNvSpPr>
            <a:spLocks noChangeArrowheads="1"/>
          </p:cNvSpPr>
          <p:nvPr/>
        </p:nvSpPr>
        <p:spPr bwMode="auto">
          <a:xfrm>
            <a:off x="0" y="5151438"/>
            <a:ext cx="3795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 </a:t>
            </a:r>
            <a:r>
              <a:rPr lang="en-GB" sz="1800"/>
              <a:t>was measured 3 times:</a:t>
            </a:r>
            <a:br>
              <a:rPr lang="en-GB" sz="1800"/>
            </a:br>
            <a:r>
              <a:rPr lang="en-GB" sz="1800"/>
              <a:t>   2</a:t>
            </a:r>
            <a:r>
              <a:rPr lang="en-US" sz="1800"/>
              <a:t>5</a:t>
            </a:r>
            <a:r>
              <a:rPr lang="ru-RU" sz="1800"/>
              <a:t>89</a:t>
            </a:r>
            <a:r>
              <a:rPr lang="en-US" sz="1800"/>
              <a:t>, 2620 </a:t>
            </a:r>
            <a:r>
              <a:rPr lang="en-GB" sz="1800"/>
              <a:t>and 2</a:t>
            </a:r>
            <a:r>
              <a:rPr lang="en-US" sz="1800"/>
              <a:t>595</a:t>
            </a:r>
            <a:r>
              <a:rPr lang="en-GB" sz="1800" baseline="30000"/>
              <a:t>o</a:t>
            </a:r>
            <a:r>
              <a:rPr lang="en-US" sz="1800"/>
              <a:t>C</a:t>
            </a:r>
            <a:r>
              <a:rPr lang="en-GB" sz="1800"/>
              <a:t> </a:t>
            </a:r>
            <a:r>
              <a:rPr lang="ru-RU" sz="1800"/>
              <a:t> </a:t>
            </a:r>
            <a:endParaRPr lang="ru-RU" sz="1600"/>
          </a:p>
        </p:txBody>
      </p:sp>
      <p:sp>
        <p:nvSpPr>
          <p:cNvPr id="679941" name="Rectangle 8"/>
          <p:cNvSpPr>
            <a:spLocks noChangeArrowheads="1"/>
          </p:cNvSpPr>
          <p:nvPr/>
        </p:nvSpPr>
        <p:spPr bwMode="auto">
          <a:xfrm>
            <a:off x="315913" y="527050"/>
            <a:ext cx="84978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>
                <a:solidFill>
                  <a:srgbClr val="993300"/>
                </a:solidFill>
              </a:rPr>
              <a:t>Charge composition (after CaO addition into the melt)</a:t>
            </a:r>
            <a:endParaRPr lang="ru-RU" sz="2000">
              <a:solidFill>
                <a:srgbClr val="993300"/>
              </a:solidFill>
            </a:endParaRPr>
          </a:p>
        </p:txBody>
      </p:sp>
      <p:sp>
        <p:nvSpPr>
          <p:cNvPr id="697353" name="Rectangle 9"/>
          <p:cNvSpPr>
            <a:spLocks noChangeArrowheads="1"/>
          </p:cNvSpPr>
          <p:nvPr/>
        </p:nvSpPr>
        <p:spPr bwMode="auto">
          <a:xfrm>
            <a:off x="1128713" y="803275"/>
            <a:ext cx="3844925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mol.%  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70UO</a:t>
            </a:r>
            <a:r>
              <a:rPr lang="en-US" sz="1800" baseline="-25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sz="1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+ 30CaO</a:t>
            </a:r>
            <a:endParaRPr lang="en-US" sz="1800" baseline="-25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79943" name="Text Box 98"/>
          <p:cNvSpPr txBox="1">
            <a:spLocks noChangeArrowheads="1"/>
          </p:cNvSpPr>
          <p:nvPr/>
        </p:nvSpPr>
        <p:spPr bwMode="auto">
          <a:xfrm>
            <a:off x="6748463" y="2849563"/>
            <a:ext cx="23955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latin typeface="Arial" pitchFamily="34" charset="0"/>
              </a:rPr>
              <a:t>Melt samples composition</a:t>
            </a:r>
            <a:endParaRPr lang="ru-RU" sz="1600">
              <a:latin typeface="Arial" pitchFamily="34" charset="0"/>
            </a:endParaRPr>
          </a:p>
        </p:txBody>
      </p:sp>
      <p:graphicFrame>
        <p:nvGraphicFramePr>
          <p:cNvPr id="679977" name="Group 41"/>
          <p:cNvGraphicFramePr>
            <a:graphicFrameLocks noGrp="1"/>
          </p:cNvGraphicFramePr>
          <p:nvPr/>
        </p:nvGraphicFramePr>
        <p:xfrm>
          <a:off x="6419850" y="3497263"/>
          <a:ext cx="2389188" cy="1524000"/>
        </p:xfrm>
        <a:graphic>
          <a:graphicData uri="http://schemas.openxmlformats.org/drawingml/2006/table">
            <a:tbl>
              <a:tblPr/>
              <a:tblGrid>
                <a:gridCol w="920750"/>
                <a:gridCol w="690563"/>
                <a:gridCol w="777875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Sample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Cha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XRF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71.6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70.3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64.8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70.1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64.0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68.6</a:t>
                      </a: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9969" name="Text Box 127"/>
          <p:cNvSpPr txBox="1">
            <a:spLocks noChangeArrowheads="1"/>
          </p:cNvSpPr>
          <p:nvPr/>
        </p:nvSpPr>
        <p:spPr bwMode="auto">
          <a:xfrm>
            <a:off x="6445250" y="5307013"/>
            <a:ext cx="23955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46800" rIns="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SEM/EDX in progress</a:t>
            </a:r>
            <a:endParaRPr lang="ru-RU" sz="1400">
              <a:latin typeface="Arial" pitchFamily="34" charset="0"/>
            </a:endParaRPr>
          </a:p>
        </p:txBody>
      </p:sp>
      <p:sp>
        <p:nvSpPr>
          <p:cNvPr id="679970" name="Rectangle 129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12 test results (</a:t>
            </a:r>
            <a:r>
              <a:rPr lang="ru-RU" sz="3200">
                <a:solidFill>
                  <a:srgbClr val="000099"/>
                </a:solidFill>
              </a:rPr>
              <a:t>3</a:t>
            </a:r>
            <a:r>
              <a:rPr lang="en-US" sz="3200">
                <a:solidFill>
                  <a:srgbClr val="000099"/>
                </a:solidFill>
              </a:rPr>
              <a:t>)</a:t>
            </a:r>
            <a:endParaRPr lang="ru-RU" sz="3200">
              <a:solidFill>
                <a:srgbClr val="000099"/>
              </a:solidFill>
            </a:endParaRPr>
          </a:p>
        </p:txBody>
      </p:sp>
      <p:grpSp>
        <p:nvGrpSpPr>
          <p:cNvPr id="679971" name="Group 35"/>
          <p:cNvGrpSpPr>
            <a:grpSpLocks/>
          </p:cNvGrpSpPr>
          <p:nvPr/>
        </p:nvGrpSpPr>
        <p:grpSpPr bwMode="auto">
          <a:xfrm>
            <a:off x="0" y="1719263"/>
            <a:ext cx="6232525" cy="3557587"/>
            <a:chOff x="251" y="1362"/>
            <a:chExt cx="3926" cy="2241"/>
          </a:xfrm>
        </p:grpSpPr>
        <p:pic>
          <p:nvPicPr>
            <p:cNvPr id="679972" name="Picture 3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" t="11815" r="3253" b="1672"/>
            <a:stretch>
              <a:fillRect/>
            </a:stretch>
          </p:blipFill>
          <p:spPr bwMode="auto">
            <a:xfrm>
              <a:off x="251" y="1362"/>
              <a:ext cx="3926" cy="2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79973" name="Rectangle 37"/>
            <p:cNvSpPr>
              <a:spLocks noChangeArrowheads="1"/>
            </p:cNvSpPr>
            <p:nvPr/>
          </p:nvSpPr>
          <p:spPr bwMode="auto">
            <a:xfrm>
              <a:off x="516" y="2356"/>
              <a:ext cx="1195" cy="962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3600" tIns="46800" rIns="93600" bIns="46800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4EBE0454-8AD6-4830-984F-1164E4BEEC5E}" type="slidenum">
              <a:rPr lang="en-GB" sz="1600"/>
              <a:pPr/>
              <a:t>17</a:t>
            </a:fld>
            <a:endParaRPr lang="en-GB" sz="1600"/>
          </a:p>
        </p:txBody>
      </p:sp>
      <p:sp>
        <p:nvSpPr>
          <p:cNvPr id="681987" name="Rectangle 2"/>
          <p:cNvSpPr>
            <a:spLocks noChangeArrowheads="1"/>
          </p:cNvSpPr>
          <p:nvPr/>
        </p:nvSpPr>
        <p:spPr bwMode="auto">
          <a:xfrm>
            <a:off x="0" y="0"/>
            <a:ext cx="9144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CaO Melting Point Measured by LPH in IVTAN</a:t>
            </a:r>
            <a:endParaRPr lang="ru-RU" sz="3200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1988" name="Rectangle 3"/>
          <p:cNvSpPr>
            <a:spLocks noChangeArrowheads="1"/>
          </p:cNvSpPr>
          <p:nvPr/>
        </p:nvSpPr>
        <p:spPr bwMode="auto">
          <a:xfrm>
            <a:off x="693738" y="549275"/>
            <a:ext cx="4943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993300"/>
                </a:solidFill>
              </a:rPr>
              <a:t>Experimental Thermogram </a:t>
            </a:r>
            <a:endParaRPr lang="ru-RU" sz="2400">
              <a:solidFill>
                <a:srgbClr val="993300"/>
              </a:solidFill>
            </a:endParaRPr>
          </a:p>
        </p:txBody>
      </p:sp>
      <p:pic>
        <p:nvPicPr>
          <p:cNvPr id="6819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r="1173"/>
          <a:stretch>
            <a:fillRect/>
          </a:stretch>
        </p:blipFill>
        <p:spPr bwMode="auto">
          <a:xfrm>
            <a:off x="0" y="1062038"/>
            <a:ext cx="5327650" cy="418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1990" name="Rectangle 5"/>
          <p:cNvSpPr>
            <a:spLocks noChangeArrowheads="1"/>
          </p:cNvSpPr>
          <p:nvPr/>
        </p:nvSpPr>
        <p:spPr bwMode="auto">
          <a:xfrm>
            <a:off x="5381625" y="947738"/>
            <a:ext cx="3762375" cy="531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/>
              <a:t>Peculiarities of</a:t>
            </a:r>
            <a:r>
              <a:rPr lang="ru-RU" sz="1800"/>
              <a:t> </a:t>
            </a:r>
            <a:r>
              <a:rPr lang="en-US" sz="1800"/>
              <a:t>CaO</a:t>
            </a:r>
            <a:r>
              <a:rPr lang="ru-RU" sz="1800"/>
              <a:t>:</a:t>
            </a:r>
          </a:p>
          <a:p>
            <a:pPr>
              <a:buFontTx/>
              <a:buChar char="-"/>
            </a:pPr>
            <a:r>
              <a:rPr lang="en-US" sz="1800"/>
              <a:t> </a:t>
            </a:r>
            <a:r>
              <a:rPr lang="en-US" sz="1800" b="0"/>
              <a:t>Low absorption coefficient below</a:t>
            </a:r>
            <a:br>
              <a:rPr lang="en-US" sz="1800" b="0"/>
            </a:br>
            <a:r>
              <a:rPr lang="en-US" sz="1800" b="0"/>
              <a:t> </a:t>
            </a:r>
            <a:r>
              <a:rPr lang="ru-RU" sz="1800" b="0"/>
              <a:t> 1500-2000</a:t>
            </a:r>
            <a:r>
              <a:rPr lang="en-US" sz="1800" b="0"/>
              <a:t>K</a:t>
            </a:r>
          </a:p>
          <a:p>
            <a:pPr>
              <a:buFontTx/>
              <a:buChar char="-"/>
            </a:pPr>
            <a:r>
              <a:rPr lang="en-US" sz="1800" b="0"/>
              <a:t> Boiling temperature of</a:t>
            </a:r>
            <a:br>
              <a:rPr lang="en-US" sz="1800" b="0"/>
            </a:br>
            <a:r>
              <a:rPr lang="en-US" sz="1800" b="0"/>
              <a:t>  approximately</a:t>
            </a:r>
            <a:r>
              <a:rPr lang="ru-RU" sz="1800" b="0"/>
              <a:t> 3300</a:t>
            </a:r>
            <a:r>
              <a:rPr lang="en-US" sz="1800" b="0"/>
              <a:t>K, which is</a:t>
            </a:r>
            <a:br>
              <a:rPr lang="en-US" sz="1800" b="0"/>
            </a:br>
            <a:r>
              <a:rPr lang="en-US" sz="1800" b="0"/>
              <a:t>  close to the melting temperature</a:t>
            </a:r>
          </a:p>
          <a:p>
            <a:pPr>
              <a:buFontTx/>
              <a:buChar char="-"/>
            </a:pPr>
            <a:endParaRPr lang="en-US" sz="1800" b="0"/>
          </a:p>
          <a:p>
            <a:pPr>
              <a:buFontTx/>
              <a:buChar char="-"/>
            </a:pPr>
            <a:r>
              <a:rPr lang="en-US" sz="1800"/>
              <a:t>Specimens melting procedure</a:t>
            </a:r>
            <a:r>
              <a:rPr lang="ru-RU" sz="1800"/>
              <a:t>:</a:t>
            </a:r>
          </a:p>
          <a:p>
            <a:r>
              <a:rPr lang="ru-RU" sz="1800" b="0"/>
              <a:t>-</a:t>
            </a:r>
            <a:r>
              <a:rPr lang="en-US" sz="1800" b="0"/>
              <a:t> Preliminary heating up to</a:t>
            </a:r>
            <a:r>
              <a:rPr lang="ru-RU" sz="1800" b="0"/>
              <a:t> 1750</a:t>
            </a:r>
            <a:r>
              <a:rPr lang="en-US" sz="1800" b="0"/>
              <a:t>K</a:t>
            </a:r>
            <a:endParaRPr lang="ru-RU" sz="1800" b="0"/>
          </a:p>
          <a:p>
            <a:r>
              <a:rPr lang="ru-RU" sz="1800" b="0"/>
              <a:t>-</a:t>
            </a:r>
            <a:r>
              <a:rPr lang="en-US" sz="1800" b="0"/>
              <a:t> Controlled heating with a</a:t>
            </a:r>
            <a:br>
              <a:rPr lang="en-US" sz="1800" b="0"/>
            </a:br>
            <a:r>
              <a:rPr lang="en-US" sz="1800" b="0"/>
              <a:t>  profiled laser pulse</a:t>
            </a:r>
            <a:endParaRPr lang="ru-RU" sz="1800" b="0"/>
          </a:p>
          <a:p>
            <a:r>
              <a:rPr lang="ru-RU" sz="1800" b="0"/>
              <a:t>-</a:t>
            </a:r>
            <a:r>
              <a:rPr lang="en-US" sz="1800" b="0"/>
              <a:t> Coupling  temperature</a:t>
            </a:r>
            <a:br>
              <a:rPr lang="en-US" sz="1800" b="0"/>
            </a:br>
            <a:r>
              <a:rPr lang="en-US" sz="1800" b="0"/>
              <a:t>  measurement with a high-speed</a:t>
            </a:r>
            <a:br>
              <a:rPr lang="en-US" sz="1800" b="0"/>
            </a:br>
            <a:r>
              <a:rPr lang="en-US" sz="1800" b="0"/>
              <a:t>  spectropyrometer</a:t>
            </a:r>
            <a:endParaRPr lang="ru-RU" sz="1800" b="0"/>
          </a:p>
          <a:p>
            <a:r>
              <a:rPr lang="ru-RU" sz="1800" b="0"/>
              <a:t>-</a:t>
            </a:r>
            <a:r>
              <a:rPr lang="en-US" sz="1800" b="0"/>
              <a:t> Melt surface temperature fields</a:t>
            </a:r>
            <a:br>
              <a:rPr lang="en-US" sz="1800" b="0"/>
            </a:br>
            <a:r>
              <a:rPr lang="en-US" sz="1800" b="0"/>
              <a:t>  registration with a high-speed</a:t>
            </a:r>
            <a:br>
              <a:rPr lang="en-US" sz="1800" b="0"/>
            </a:br>
            <a:r>
              <a:rPr lang="en-US" sz="1800" b="0"/>
              <a:t>   camera</a:t>
            </a:r>
            <a:endParaRPr lang="ru-RU" sz="1800" b="0"/>
          </a:p>
          <a:p>
            <a:r>
              <a:rPr lang="ru-RU" sz="1800" b="0"/>
              <a:t>-</a:t>
            </a:r>
            <a:r>
              <a:rPr lang="en-US" sz="1800" b="0"/>
              <a:t> Thermograms mathematical</a:t>
            </a:r>
            <a:br>
              <a:rPr lang="en-US" sz="1800" b="0"/>
            </a:br>
            <a:r>
              <a:rPr lang="en-US" sz="1800" b="0"/>
              <a:t>   processing</a:t>
            </a:r>
            <a:endParaRPr lang="ru-RU" sz="1800" b="0"/>
          </a:p>
        </p:txBody>
      </p:sp>
      <p:sp>
        <p:nvSpPr>
          <p:cNvPr id="681991" name="Rectangle 6"/>
          <p:cNvSpPr>
            <a:spLocks noChangeArrowheads="1"/>
          </p:cNvSpPr>
          <p:nvPr/>
        </p:nvSpPr>
        <p:spPr bwMode="auto">
          <a:xfrm>
            <a:off x="0" y="5441950"/>
            <a:ext cx="480536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600"/>
              <a:t>Supposing that </a:t>
            </a:r>
            <a:r>
              <a:rPr lang="el-GR" sz="1600">
                <a:cs typeface="Arial" pitchFamily="34" charset="0"/>
              </a:rPr>
              <a:t>ε</a:t>
            </a:r>
            <a:r>
              <a:rPr lang="en-US" sz="1600">
                <a:cs typeface="Arial" pitchFamily="34" charset="0"/>
              </a:rPr>
              <a:t>=</a:t>
            </a:r>
            <a:r>
              <a:rPr lang="en-US" sz="1600"/>
              <a:t>0.85</a:t>
            </a:r>
            <a:r>
              <a:rPr lang="ru-RU" sz="1600"/>
              <a:t>-0.9</a:t>
            </a:r>
            <a:r>
              <a:rPr lang="ru-RU" sz="2000">
                <a:cs typeface="Arial" pitchFamily="34" charset="0"/>
              </a:rPr>
              <a:t>→</a:t>
            </a:r>
            <a:r>
              <a:rPr lang="en-US" sz="1600"/>
              <a:t>T</a:t>
            </a:r>
            <a:r>
              <a:rPr lang="en-US" sz="1600" baseline="-25000"/>
              <a:t>melt</a:t>
            </a:r>
            <a:r>
              <a:rPr lang="en-US" sz="1600"/>
              <a:t>= 3</a:t>
            </a:r>
            <a:r>
              <a:rPr lang="ru-RU" sz="1600"/>
              <a:t>160</a:t>
            </a:r>
            <a:r>
              <a:rPr lang="en-US" sz="1600"/>
              <a:t> ± </a:t>
            </a:r>
            <a:r>
              <a:rPr lang="ru-RU" sz="1600"/>
              <a:t>3</a:t>
            </a:r>
            <a:r>
              <a:rPr lang="en-US" sz="1600"/>
              <a:t>0K</a:t>
            </a:r>
            <a:br>
              <a:rPr lang="en-US" sz="1600"/>
            </a:b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l-GR" sz="1600">
                <a:cs typeface="Arial" pitchFamily="34" charset="0"/>
              </a:rPr>
              <a:t>ε</a:t>
            </a:r>
            <a:r>
              <a:rPr lang="ru-RU" sz="1600">
                <a:cs typeface="Arial" pitchFamily="34" charset="0"/>
              </a:rPr>
              <a:t> </a:t>
            </a:r>
            <a:r>
              <a:rPr lang="en-US" sz="1600">
                <a:cs typeface="Arial" pitchFamily="34" charset="0"/>
              </a:rPr>
              <a:t>for</a:t>
            </a:r>
            <a:r>
              <a:rPr lang="ru-RU" sz="1600">
                <a:cs typeface="Arial" pitchFamily="34" charset="0"/>
              </a:rPr>
              <a:t> </a:t>
            </a:r>
            <a:r>
              <a:rPr lang="en-US" sz="1600">
                <a:cs typeface="Arial" pitchFamily="34" charset="0"/>
              </a:rPr>
              <a:t>CaO will be refined in a different test</a:t>
            </a:r>
            <a:endParaRPr lang="ru-RU" sz="1600"/>
          </a:p>
          <a:p>
            <a:pPr>
              <a:buFont typeface="Wingdings" pitchFamily="2" charset="2"/>
              <a:buNone/>
            </a:pPr>
            <a:endParaRPr lang="ru-RU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FB171376-CAC8-4F89-A01D-963F81CEFB7B}" type="slidenum">
              <a:rPr lang="en-GB" sz="1600"/>
              <a:pPr/>
              <a:t>18</a:t>
            </a:fld>
            <a:endParaRPr lang="en-GB" sz="1600"/>
          </a:p>
        </p:txBody>
      </p:sp>
      <p:sp>
        <p:nvSpPr>
          <p:cNvPr id="684035" name="Rectangle 2"/>
          <p:cNvSpPr>
            <a:spLocks noChangeArrowheads="1"/>
          </p:cNvSpPr>
          <p:nvPr/>
        </p:nvSpPr>
        <p:spPr bwMode="auto">
          <a:xfrm>
            <a:off x="0" y="0"/>
            <a:ext cx="91440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BZ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Comparison of CaO solubility with CEA data </a:t>
            </a:r>
            <a:endParaRPr lang="ru-RU" sz="3200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4036" name="Text Box 11"/>
          <p:cNvSpPr txBox="1">
            <a:spLocks noChangeArrowheads="1"/>
          </p:cNvSpPr>
          <p:nvPr/>
        </p:nvSpPr>
        <p:spPr bwMode="auto">
          <a:xfrm>
            <a:off x="0" y="484188"/>
            <a:ext cx="2992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993300"/>
                </a:solidFill>
                <a:latin typeface="Arial" pitchFamily="34" charset="0"/>
              </a:rPr>
              <a:t>BSE images of the URAN3 ingot</a:t>
            </a:r>
            <a:endParaRPr lang="ru-RU" sz="1400">
              <a:solidFill>
                <a:srgbClr val="993300"/>
              </a:solidFill>
              <a:latin typeface="Arial" pitchFamily="34" charset="0"/>
            </a:endParaRPr>
          </a:p>
        </p:txBody>
      </p:sp>
      <p:sp>
        <p:nvSpPr>
          <p:cNvPr id="684037" name="Text Box 13"/>
          <p:cNvSpPr txBox="1">
            <a:spLocks noChangeArrowheads="1"/>
          </p:cNvSpPr>
          <p:nvPr/>
        </p:nvSpPr>
        <p:spPr bwMode="auto">
          <a:xfrm>
            <a:off x="2933700" y="469900"/>
            <a:ext cx="3021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993300"/>
                </a:solidFill>
                <a:latin typeface="Arial" pitchFamily="34" charset="0"/>
              </a:rPr>
              <a:t>BSE images of the URAN7 ingot</a:t>
            </a:r>
            <a:endParaRPr lang="ru-RU" sz="1400">
              <a:solidFill>
                <a:srgbClr val="993300"/>
              </a:solidFill>
              <a:latin typeface="Arial" pitchFamily="34" charset="0"/>
            </a:endParaRPr>
          </a:p>
        </p:txBody>
      </p:sp>
      <p:sp>
        <p:nvSpPr>
          <p:cNvPr id="684038" name="Text Box 14"/>
          <p:cNvSpPr txBox="1">
            <a:spLocks noChangeArrowheads="1"/>
          </p:cNvSpPr>
          <p:nvPr/>
        </p:nvSpPr>
        <p:spPr bwMode="auto">
          <a:xfrm>
            <a:off x="5976938" y="490538"/>
            <a:ext cx="285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rgbClr val="993300"/>
                </a:solidFill>
                <a:latin typeface="Arial" pitchFamily="34" charset="0"/>
              </a:rPr>
              <a:t>Micrograph of the VP-U1 test</a:t>
            </a:r>
          </a:p>
        </p:txBody>
      </p:sp>
      <p:sp>
        <p:nvSpPr>
          <p:cNvPr id="684039" name="Прямоугольник 10"/>
          <p:cNvSpPr>
            <a:spLocks noChangeArrowheads="1"/>
          </p:cNvSpPr>
          <p:nvPr/>
        </p:nvSpPr>
        <p:spPr bwMode="auto">
          <a:xfrm>
            <a:off x="4310063" y="5116513"/>
            <a:ext cx="483393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600"/>
              <a:t>The PRECOS tests with the UO</a:t>
            </a:r>
            <a:r>
              <a:rPr lang="en-US" sz="1600" baseline="-25000"/>
              <a:t>2</a:t>
            </a:r>
            <a:r>
              <a:rPr lang="en-US" sz="1600"/>
              <a:t>-CaO system,</a:t>
            </a:r>
            <a:br>
              <a:rPr lang="en-US" sz="1600"/>
            </a:br>
            <a:r>
              <a:rPr lang="en-US" sz="1600"/>
              <a:t>   as well as similar CEA tests, have shown a</a:t>
            </a:r>
            <a:br>
              <a:rPr lang="en-US" sz="1600"/>
            </a:br>
            <a:r>
              <a:rPr lang="en-US" sz="1600"/>
              <a:t>   high degree of CaO solubility in</a:t>
            </a:r>
            <a:r>
              <a:rPr lang="ru-RU" sz="1600"/>
              <a:t> </a:t>
            </a:r>
            <a:r>
              <a:rPr lang="en-US" sz="1600"/>
              <a:t>UO</a:t>
            </a:r>
            <a:r>
              <a:rPr lang="en-US" sz="1600" baseline="-25000"/>
              <a:t>2</a:t>
            </a:r>
            <a:r>
              <a:rPr lang="en-US" sz="1600"/>
              <a:t> and</a:t>
            </a:r>
            <a:br>
              <a:rPr lang="en-US" sz="1600"/>
            </a:br>
            <a:r>
              <a:rPr lang="en-US" sz="1600"/>
              <a:t>   discovered such a chemical compound as</a:t>
            </a:r>
            <a:br>
              <a:rPr lang="en-US" sz="1600"/>
            </a:br>
            <a:r>
              <a:rPr lang="en-US" sz="1600"/>
              <a:t>  </a:t>
            </a:r>
            <a:r>
              <a:rPr lang="ru-RU" sz="1600"/>
              <a:t> </a:t>
            </a:r>
            <a:r>
              <a:rPr lang="en-US" sz="1600"/>
              <a:t>UCaO</a:t>
            </a:r>
            <a:r>
              <a:rPr lang="en-US" sz="1600" baseline="-25000"/>
              <a:t>3</a:t>
            </a:r>
            <a:endParaRPr lang="ru-RU" sz="1600" baseline="-25000"/>
          </a:p>
        </p:txBody>
      </p:sp>
      <p:pic>
        <p:nvPicPr>
          <p:cNvPr id="684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0" t="54277" r="49146" b="7893"/>
          <a:stretch>
            <a:fillRect/>
          </a:stretch>
        </p:blipFill>
        <p:spPr bwMode="auto">
          <a:xfrm>
            <a:off x="441325" y="773113"/>
            <a:ext cx="2251075" cy="170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35" t="17606" r="13423" b="44821"/>
          <a:stretch>
            <a:fillRect/>
          </a:stretch>
        </p:blipFill>
        <p:spPr bwMode="auto">
          <a:xfrm>
            <a:off x="3228975" y="793750"/>
            <a:ext cx="21955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404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6" t="43019" r="28751" b="11258"/>
          <a:stretch>
            <a:fillRect/>
          </a:stretch>
        </p:blipFill>
        <p:spPr bwMode="auto">
          <a:xfrm>
            <a:off x="6145213" y="796925"/>
            <a:ext cx="21431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43" name="Rectangle 11"/>
          <p:cNvSpPr>
            <a:spLocks noChangeArrowheads="1"/>
          </p:cNvSpPr>
          <p:nvPr/>
        </p:nvSpPr>
        <p:spPr bwMode="auto">
          <a:xfrm>
            <a:off x="0" y="2879725"/>
            <a:ext cx="9144000" cy="160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600"/>
              <a:t>According to </a:t>
            </a:r>
            <a:r>
              <a:rPr lang="ru-RU" sz="1600"/>
              <a:t>GEMINI2 and the TDBCR001 </a:t>
            </a:r>
            <a:r>
              <a:rPr lang="en-US" sz="1600"/>
              <a:t>modeling </a:t>
            </a:r>
            <a:r>
              <a:rPr lang="ru-RU" sz="1600"/>
              <a:t>(Chevalier, 1997)</a:t>
            </a:r>
            <a:r>
              <a:rPr lang="en-US" sz="1600"/>
              <a:t> </a:t>
            </a:r>
            <a:r>
              <a:rPr lang="ru-RU" sz="1600"/>
              <a:t>the </a:t>
            </a:r>
            <a:r>
              <a:rPr lang="en-US" sz="1600"/>
              <a:t>first </a:t>
            </a:r>
            <a:r>
              <a:rPr lang="ru-RU" sz="1600"/>
              <a:t>solid phase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ru-RU" sz="1600"/>
              <a:t> (a-phase) has the following composition</a:t>
            </a:r>
            <a:r>
              <a:rPr lang="en-US" sz="1600"/>
              <a:t>s</a:t>
            </a:r>
            <a:r>
              <a:rPr lang="ru-RU" sz="1600"/>
              <a:t>:</a:t>
            </a:r>
            <a:r>
              <a:rPr lang="en-US" sz="1600"/>
              <a:t> </a:t>
            </a:r>
            <a:r>
              <a:rPr lang="ru-RU" sz="1600"/>
              <a:t>U</a:t>
            </a:r>
            <a:r>
              <a:rPr lang="ru-RU" sz="1600" baseline="-25000"/>
              <a:t>0.59</a:t>
            </a:r>
            <a:r>
              <a:rPr lang="ru-RU" sz="1600"/>
              <a:t>Zr</a:t>
            </a:r>
            <a:r>
              <a:rPr lang="ru-RU" sz="1600" baseline="-25000"/>
              <a:t>0.22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ru-RU" sz="1600" baseline="-25000">
                <a:solidFill>
                  <a:srgbClr val="000099"/>
                </a:solidFill>
              </a:rPr>
              <a:t>0.19</a:t>
            </a:r>
            <a:r>
              <a:rPr lang="ru-RU" sz="1600"/>
              <a:t>O</a:t>
            </a:r>
            <a:r>
              <a:rPr lang="ru-RU" sz="1600" baseline="-25000"/>
              <a:t>1.80</a:t>
            </a:r>
            <a:r>
              <a:rPr lang="ru-RU" sz="1600"/>
              <a:t> for the URAN3 composition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 </a:t>
            </a:r>
            <a:r>
              <a:rPr lang="ru-RU" sz="1600"/>
              <a:t> (without silica),</a:t>
            </a:r>
            <a:r>
              <a:rPr lang="en-US" sz="1600"/>
              <a:t> </a:t>
            </a:r>
            <a:r>
              <a:rPr lang="ru-RU" sz="1600"/>
              <a:t>U</a:t>
            </a:r>
            <a:r>
              <a:rPr lang="ru-RU" sz="1600" baseline="-25000"/>
              <a:t>0.76</a:t>
            </a:r>
            <a:r>
              <a:rPr lang="ru-RU" sz="1600"/>
              <a:t>Zr</a:t>
            </a:r>
            <a:r>
              <a:rPr lang="ru-RU" sz="1600" baseline="-25000"/>
              <a:t>0.21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ru-RU" sz="1600" baseline="-25000">
                <a:solidFill>
                  <a:srgbClr val="000099"/>
                </a:solidFill>
              </a:rPr>
              <a:t>0.02</a:t>
            </a:r>
            <a:r>
              <a:rPr lang="ru-RU" sz="1600"/>
              <a:t>O</a:t>
            </a:r>
            <a:r>
              <a:rPr lang="ru-RU" sz="1600" baseline="-25000"/>
              <a:t>2.02</a:t>
            </a:r>
            <a:r>
              <a:rPr lang="ru-RU" sz="1600"/>
              <a:t> for the</a:t>
            </a:r>
            <a:r>
              <a:rPr lang="en-US" sz="1600"/>
              <a:t> </a:t>
            </a:r>
            <a:r>
              <a:rPr lang="ru-RU" sz="1600"/>
              <a:t>URAN7 composition (with 12%wt silica) </a:t>
            </a:r>
            <a:r>
              <a:rPr lang="en-US" sz="1600"/>
              <a:t>and</a:t>
            </a:r>
            <a:br>
              <a:rPr lang="en-US" sz="1600"/>
            </a:br>
            <a:r>
              <a:rPr lang="en-US" sz="1600"/>
              <a:t>   </a:t>
            </a:r>
            <a:r>
              <a:rPr lang="ru-RU" sz="1600"/>
              <a:t>U</a:t>
            </a:r>
            <a:r>
              <a:rPr lang="ru-RU" sz="1600" baseline="-25000"/>
              <a:t>0.42</a:t>
            </a:r>
            <a:r>
              <a:rPr lang="ru-RU" sz="1600"/>
              <a:t>Zr</a:t>
            </a:r>
            <a:r>
              <a:rPr lang="ru-RU" sz="1600" baseline="-25000"/>
              <a:t>0.45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ru-RU" sz="1600" baseline="-25000">
                <a:solidFill>
                  <a:srgbClr val="000099"/>
                </a:solidFill>
              </a:rPr>
              <a:t>0.11</a:t>
            </a:r>
            <a:r>
              <a:rPr lang="ru-RU" sz="1600"/>
              <a:t>O</a:t>
            </a:r>
            <a:r>
              <a:rPr lang="ru-RU" sz="1600" baseline="-25000"/>
              <a:t>1.86</a:t>
            </a:r>
            <a:r>
              <a:rPr lang="en-US" sz="1600"/>
              <a:t> </a:t>
            </a:r>
            <a:r>
              <a:rPr lang="ru-RU" sz="1600"/>
              <a:t>for the</a:t>
            </a:r>
            <a:r>
              <a:rPr lang="en-US" sz="1600"/>
              <a:t> VP-U1</a:t>
            </a:r>
            <a:r>
              <a:rPr lang="ru-RU" sz="1600"/>
              <a:t> composition</a:t>
            </a:r>
            <a:endParaRPr lang="en-US" sz="1600"/>
          </a:p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en-US" sz="1600"/>
              <a:t>O</a:t>
            </a:r>
            <a:r>
              <a:rPr lang="ru-RU" sz="1600"/>
              <a:t>ne phase for the</a:t>
            </a:r>
            <a:r>
              <a:rPr lang="en-US" sz="1600"/>
              <a:t> VP-U1</a:t>
            </a:r>
            <a:r>
              <a:rPr lang="ru-RU" sz="1600"/>
              <a:t> composition depleted in zirconium with a general composition:</a:t>
            </a:r>
            <a:r>
              <a:rPr lang="en-US" sz="1600"/>
              <a:t/>
            </a:r>
            <a:br>
              <a:rPr lang="en-US" sz="1600"/>
            </a:br>
            <a:r>
              <a:rPr lang="en-US" sz="1600"/>
              <a:t>  </a:t>
            </a:r>
            <a:r>
              <a:rPr lang="ru-RU" sz="1600"/>
              <a:t> </a:t>
            </a:r>
            <a:r>
              <a:rPr lang="ru-RU" sz="1600">
                <a:solidFill>
                  <a:srgbClr val="000099"/>
                </a:solidFill>
              </a:rPr>
              <a:t>“UCaO</a:t>
            </a:r>
            <a:r>
              <a:rPr lang="ru-RU" sz="1600" baseline="-25000">
                <a:solidFill>
                  <a:srgbClr val="000099"/>
                </a:solidFill>
              </a:rPr>
              <a:t>3</a:t>
            </a:r>
            <a:r>
              <a:rPr lang="ru-RU" sz="1600">
                <a:solidFill>
                  <a:srgbClr val="000099"/>
                </a:solidFill>
              </a:rPr>
              <a:t>”</a:t>
            </a:r>
            <a:endParaRPr lang="ru-RU" sz="1200" b="0"/>
          </a:p>
        </p:txBody>
      </p:sp>
      <p:sp>
        <p:nvSpPr>
          <p:cNvPr id="684044" name="Rectangle 12"/>
          <p:cNvSpPr>
            <a:spLocks noChangeArrowheads="1"/>
          </p:cNvSpPr>
          <p:nvPr/>
        </p:nvSpPr>
        <p:spPr bwMode="auto">
          <a:xfrm>
            <a:off x="0" y="2536825"/>
            <a:ext cx="32019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>
            <a:spAutoFit/>
          </a:bodyPr>
          <a:lstStyle/>
          <a:p>
            <a:r>
              <a:rPr lang="el-GR" sz="1600">
                <a:cs typeface="Arial" pitchFamily="34" charset="0"/>
              </a:rPr>
              <a:t>α</a:t>
            </a:r>
            <a:r>
              <a:rPr lang="en-US" sz="1600">
                <a:cs typeface="Arial" pitchFamily="34" charset="0"/>
              </a:rPr>
              <a:t> –phase</a:t>
            </a:r>
            <a:r>
              <a:rPr lang="ru-RU" sz="1600">
                <a:cs typeface="Arial" pitchFamily="34" charset="0"/>
              </a:rPr>
              <a:t>:</a:t>
            </a:r>
            <a:r>
              <a:rPr lang="en-US" sz="1600">
                <a:cs typeface="Arial" pitchFamily="34" charset="0"/>
              </a:rPr>
              <a:t> </a:t>
            </a:r>
            <a:r>
              <a:rPr lang="ru-RU" sz="1600"/>
              <a:t>U</a:t>
            </a:r>
            <a:r>
              <a:rPr lang="ru-RU" sz="1600" baseline="-25000"/>
              <a:t>0.40</a:t>
            </a:r>
            <a:r>
              <a:rPr lang="ru-RU" sz="1600"/>
              <a:t>Zr</a:t>
            </a:r>
            <a:r>
              <a:rPr lang="ru-RU" sz="1600" baseline="-25000"/>
              <a:t>0.38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ru-RU" sz="1600" baseline="-25000">
                <a:solidFill>
                  <a:srgbClr val="000099"/>
                </a:solidFill>
              </a:rPr>
              <a:t>0.22</a:t>
            </a:r>
            <a:r>
              <a:rPr lang="ru-RU" sz="1600"/>
              <a:t>O</a:t>
            </a:r>
            <a:r>
              <a:rPr lang="ru-RU" sz="1600" baseline="-25000"/>
              <a:t>1.6</a:t>
            </a:r>
            <a:r>
              <a:rPr lang="ru-RU" sz="1400" b="0"/>
              <a:t>.</a:t>
            </a:r>
          </a:p>
        </p:txBody>
      </p:sp>
      <p:sp>
        <p:nvSpPr>
          <p:cNvPr id="684045" name="Rectangle 13"/>
          <p:cNvSpPr>
            <a:spLocks noChangeArrowheads="1"/>
          </p:cNvSpPr>
          <p:nvPr/>
        </p:nvSpPr>
        <p:spPr bwMode="auto">
          <a:xfrm>
            <a:off x="2913063" y="2501900"/>
            <a:ext cx="28670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el-GR" sz="1600"/>
              <a:t>α</a:t>
            </a:r>
            <a:r>
              <a:rPr lang="ru-RU" sz="1600"/>
              <a:t>-phase: U</a:t>
            </a:r>
            <a:r>
              <a:rPr lang="ru-RU" sz="1600" baseline="-25000"/>
              <a:t>0.44</a:t>
            </a:r>
            <a:r>
              <a:rPr lang="ru-RU" sz="1600"/>
              <a:t>Zr</a:t>
            </a:r>
            <a:r>
              <a:rPr lang="ru-RU" sz="1600" baseline="-25000"/>
              <a:t>0.28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ru-RU" sz="1600" baseline="-25000">
                <a:solidFill>
                  <a:srgbClr val="000099"/>
                </a:solidFill>
              </a:rPr>
              <a:t>0.28</a:t>
            </a:r>
            <a:r>
              <a:rPr lang="ru-RU" sz="1600"/>
              <a:t>O</a:t>
            </a:r>
            <a:r>
              <a:rPr lang="ru-RU" sz="1600" baseline="-25000"/>
              <a:t>1.8</a:t>
            </a:r>
          </a:p>
        </p:txBody>
      </p:sp>
      <p:sp>
        <p:nvSpPr>
          <p:cNvPr id="684046" name="Rectangle 14"/>
          <p:cNvSpPr>
            <a:spLocks noChangeArrowheads="1"/>
          </p:cNvSpPr>
          <p:nvPr/>
        </p:nvSpPr>
        <p:spPr bwMode="auto">
          <a:xfrm>
            <a:off x="5999163" y="2463800"/>
            <a:ext cx="303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el-GR" sz="1600"/>
              <a:t>α</a:t>
            </a:r>
            <a:r>
              <a:rPr lang="ru-RU" sz="1600"/>
              <a:t>-phase: U</a:t>
            </a:r>
            <a:r>
              <a:rPr lang="ru-RU" sz="1600" baseline="-25000"/>
              <a:t>0.</a:t>
            </a:r>
            <a:r>
              <a:rPr lang="en-US" sz="1600" baseline="-25000"/>
              <a:t>35</a:t>
            </a:r>
            <a:r>
              <a:rPr lang="ru-RU" sz="1600"/>
              <a:t>Zr</a:t>
            </a:r>
            <a:r>
              <a:rPr lang="en-US" sz="1600"/>
              <a:t> </a:t>
            </a:r>
            <a:r>
              <a:rPr lang="ru-RU" sz="1600" baseline="-25000"/>
              <a:t>0.</a:t>
            </a:r>
            <a:r>
              <a:rPr lang="en-US" sz="1600" baseline="-25000"/>
              <a:t>37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en-US" sz="1600">
                <a:solidFill>
                  <a:srgbClr val="000099"/>
                </a:solidFill>
              </a:rPr>
              <a:t> </a:t>
            </a:r>
            <a:r>
              <a:rPr lang="ru-RU" sz="1600" baseline="-25000">
                <a:solidFill>
                  <a:srgbClr val="000099"/>
                </a:solidFill>
              </a:rPr>
              <a:t>0.2</a:t>
            </a:r>
            <a:r>
              <a:rPr lang="en-US" sz="1600" baseline="-25000">
                <a:solidFill>
                  <a:srgbClr val="000099"/>
                </a:solidFill>
              </a:rPr>
              <a:t>6</a:t>
            </a:r>
            <a:r>
              <a:rPr lang="ru-RU" sz="1600"/>
              <a:t>O</a:t>
            </a:r>
            <a:r>
              <a:rPr lang="en-US" sz="1600"/>
              <a:t> </a:t>
            </a:r>
            <a:r>
              <a:rPr lang="ru-RU" sz="1600" baseline="-25000"/>
              <a:t>1.</a:t>
            </a:r>
            <a:r>
              <a:rPr lang="en-US" sz="1600" baseline="-25000"/>
              <a:t>7</a:t>
            </a:r>
            <a:endParaRPr lang="ru-RU" sz="1600" baseline="-25000"/>
          </a:p>
        </p:txBody>
      </p:sp>
      <p:pic>
        <p:nvPicPr>
          <p:cNvPr id="684047" name="Picture 15" descr="1-2`"/>
          <p:cNvPicPr>
            <a:picLocks noChangeAspect="1" noChangeArrowheads="1"/>
          </p:cNvPicPr>
          <p:nvPr/>
        </p:nvPicPr>
        <p:blipFill>
          <a:blip r:embed="rId6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530725"/>
            <a:ext cx="18161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84048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584700"/>
            <a:ext cx="1720850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4049" name="Line 17"/>
          <p:cNvSpPr>
            <a:spLocks noChangeShapeType="1"/>
          </p:cNvSpPr>
          <p:nvPr/>
        </p:nvSpPr>
        <p:spPr bwMode="auto">
          <a:xfrm flipV="1">
            <a:off x="1000125" y="4448175"/>
            <a:ext cx="2998788" cy="3143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84050" name="Rectangle 18"/>
          <p:cNvSpPr>
            <a:spLocks noChangeArrowheads="1"/>
          </p:cNvSpPr>
          <p:nvPr/>
        </p:nvSpPr>
        <p:spPr bwMode="auto">
          <a:xfrm>
            <a:off x="3987800" y="4303713"/>
            <a:ext cx="1584325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ru-RU" sz="1600"/>
              <a:t>U</a:t>
            </a:r>
            <a:r>
              <a:rPr lang="ru-RU" sz="1600" baseline="-25000"/>
              <a:t>0.47</a:t>
            </a:r>
            <a:r>
              <a:rPr lang="ru-RU" sz="1600">
                <a:solidFill>
                  <a:srgbClr val="000099"/>
                </a:solidFill>
              </a:rPr>
              <a:t>Ca</a:t>
            </a:r>
            <a:r>
              <a:rPr lang="ru-RU" sz="1600" baseline="-25000">
                <a:solidFill>
                  <a:srgbClr val="000099"/>
                </a:solidFill>
              </a:rPr>
              <a:t>0.53</a:t>
            </a:r>
            <a:r>
              <a:rPr lang="ru-RU" sz="1600"/>
              <a:t>O</a:t>
            </a:r>
            <a:r>
              <a:rPr lang="ru-RU" sz="1600" baseline="-25000"/>
              <a:t>1.78</a:t>
            </a:r>
          </a:p>
        </p:txBody>
      </p:sp>
      <p:sp>
        <p:nvSpPr>
          <p:cNvPr id="684051" name="Line 19"/>
          <p:cNvSpPr>
            <a:spLocks noChangeShapeType="1"/>
          </p:cNvSpPr>
          <p:nvPr/>
        </p:nvSpPr>
        <p:spPr bwMode="auto">
          <a:xfrm flipV="1">
            <a:off x="2854325" y="4799013"/>
            <a:ext cx="1230313" cy="6048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sp>
        <p:nvSpPr>
          <p:cNvPr id="684052" name="Rectangle 20"/>
          <p:cNvSpPr>
            <a:spLocks noChangeArrowheads="1"/>
          </p:cNvSpPr>
          <p:nvPr/>
        </p:nvSpPr>
        <p:spPr bwMode="auto">
          <a:xfrm>
            <a:off x="4092575" y="4691063"/>
            <a:ext cx="847725" cy="3556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>
            <a:spAutoFit/>
          </a:bodyPr>
          <a:lstStyle/>
          <a:p>
            <a:r>
              <a:rPr lang="ru-RU" sz="1600"/>
              <a:t>UCaO</a:t>
            </a:r>
            <a:r>
              <a:rPr lang="ru-RU" sz="1600" baseline="-25000"/>
              <a:t>3</a:t>
            </a:r>
          </a:p>
        </p:txBody>
      </p:sp>
      <p:sp>
        <p:nvSpPr>
          <p:cNvPr id="684053" name="Rectangle 21"/>
          <p:cNvSpPr>
            <a:spLocks noChangeArrowheads="1"/>
          </p:cNvSpPr>
          <p:nvPr/>
        </p:nvSpPr>
        <p:spPr bwMode="auto">
          <a:xfrm>
            <a:off x="914400" y="4702175"/>
            <a:ext cx="88900" cy="88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/>
          <a:p>
            <a:endParaRPr lang="de-DE"/>
          </a:p>
        </p:txBody>
      </p:sp>
      <p:sp>
        <p:nvSpPr>
          <p:cNvPr id="684054" name="Rectangle 22"/>
          <p:cNvSpPr>
            <a:spLocks noChangeArrowheads="1"/>
          </p:cNvSpPr>
          <p:nvPr/>
        </p:nvSpPr>
        <p:spPr bwMode="auto">
          <a:xfrm>
            <a:off x="2733675" y="5340350"/>
            <a:ext cx="88900" cy="88900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3600" tIns="46800" rIns="93600" bIns="46800" anchor="ctr"/>
          <a:lstStyle/>
          <a:p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F671D34D-C9F3-4BF4-83A4-5532CDC4B1ED}" type="slidenum">
              <a:rPr lang="en-GB" sz="1600"/>
              <a:pPr/>
              <a:t>19</a:t>
            </a:fld>
            <a:endParaRPr lang="en-GB" sz="1600"/>
          </a:p>
        </p:txBody>
      </p:sp>
      <p:sp>
        <p:nvSpPr>
          <p:cNvPr id="732178" name="Rectangle 18"/>
          <p:cNvSpPr>
            <a:spLocks noChangeArrowheads="1"/>
          </p:cNvSpPr>
          <p:nvPr/>
        </p:nvSpPr>
        <p:spPr bwMode="auto">
          <a:xfrm>
            <a:off x="0" y="0"/>
            <a:ext cx="89423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sz="3200" dirty="0">
                <a:solidFill>
                  <a:srgbClr val="000099"/>
                </a:solidFill>
              </a:rPr>
              <a:t>Test results on </a:t>
            </a:r>
            <a:r>
              <a:rPr lang="en-US" sz="3200" dirty="0">
                <a:solidFill>
                  <a:srgbClr val="000099"/>
                </a:solidFill>
              </a:rPr>
              <a:t>the UO</a:t>
            </a:r>
            <a:r>
              <a:rPr lang="en-US" sz="3200" baseline="-25000" dirty="0">
                <a:solidFill>
                  <a:srgbClr val="000099"/>
                </a:solidFill>
              </a:rPr>
              <a:t>2 </a:t>
            </a:r>
            <a:r>
              <a:rPr lang="en-US" sz="3200" dirty="0">
                <a:solidFill>
                  <a:srgbClr val="000099"/>
                </a:solidFill>
              </a:rPr>
              <a:t>- </a:t>
            </a:r>
            <a:r>
              <a:rPr lang="en-US" sz="3200" dirty="0" err="1">
                <a:solidFill>
                  <a:srgbClr val="000099"/>
                </a:solidFill>
              </a:rPr>
              <a:t>CaO</a:t>
            </a:r>
            <a:r>
              <a:rPr lang="ru-RU" sz="3200" dirty="0">
                <a:solidFill>
                  <a:srgbClr val="000099"/>
                </a:solidFill>
              </a:rPr>
              <a:t> </a:t>
            </a:r>
            <a:r>
              <a:rPr lang="en-US" sz="3200" dirty="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86084" name="Rectangle 24"/>
          <p:cNvSpPr>
            <a:spLocks noChangeArrowheads="1"/>
          </p:cNvSpPr>
          <p:nvPr/>
        </p:nvSpPr>
        <p:spPr bwMode="auto">
          <a:xfrm>
            <a:off x="244475" y="5481638"/>
            <a:ext cx="865028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/>
              <a:t> Compositions of the final solid solutions and the eutectics will be refined after SEM/EDX has been</a:t>
            </a:r>
            <a:br>
              <a:rPr lang="en-US" sz="1400"/>
            </a:br>
            <a:r>
              <a:rPr lang="en-US" sz="1400"/>
              <a:t>    performed for PRS12</a:t>
            </a:r>
            <a:endParaRPr lang="ru-RU" sz="1400"/>
          </a:p>
          <a:p>
            <a:pPr>
              <a:buFont typeface="Wingdings" pitchFamily="2" charset="2"/>
              <a:buChar char="ü"/>
            </a:pPr>
            <a:r>
              <a:rPr lang="en-US" sz="1400"/>
              <a:t> The posttest analysis of samples from the corium ingot from VULCANO VP-U1, an ECOSTAR test,</a:t>
            </a:r>
            <a:br>
              <a:rPr lang="en-US" sz="1400"/>
            </a:br>
            <a:r>
              <a:rPr lang="en-US" sz="1400"/>
              <a:t>    has detected CaO</a:t>
            </a:r>
            <a:r>
              <a:rPr lang="ru-RU" sz="1400"/>
              <a:t> </a:t>
            </a:r>
            <a:r>
              <a:rPr lang="en-US" sz="1400"/>
              <a:t>solubility in UO</a:t>
            </a:r>
            <a:r>
              <a:rPr lang="en-US" sz="1400" baseline="-25000"/>
              <a:t>2</a:t>
            </a:r>
            <a:r>
              <a:rPr lang="en-US" sz="1400"/>
              <a:t> (aproximately </a:t>
            </a:r>
            <a:r>
              <a:rPr lang="ru-RU" sz="1400"/>
              <a:t>47.9</a:t>
            </a:r>
            <a:r>
              <a:rPr lang="en-US" sz="1400"/>
              <a:t> </a:t>
            </a:r>
            <a:r>
              <a:rPr lang="ru-RU" sz="1400"/>
              <a:t>мол.%</a:t>
            </a:r>
            <a:r>
              <a:rPr lang="en-US" sz="1400"/>
              <a:t>) in one of the samples</a:t>
            </a:r>
            <a:endParaRPr lang="ru-RU" sz="1400">
              <a:solidFill>
                <a:srgbClr val="FF0000"/>
              </a:solidFill>
            </a:endParaRPr>
          </a:p>
        </p:txBody>
      </p:sp>
      <p:pic>
        <p:nvPicPr>
          <p:cNvPr id="68608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585788"/>
            <a:ext cx="7823200" cy="4865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FFFF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1B2E4CB8-492A-4EAA-9DE4-34F781AC9304}" type="slidenum">
              <a:rPr lang="en-GB" sz="1600"/>
              <a:pPr/>
              <a:t>2</a:t>
            </a:fld>
            <a:endParaRPr lang="en-GB" sz="1600"/>
          </a:p>
        </p:txBody>
      </p:sp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731838" y="336550"/>
            <a:ext cx="77724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sz="3200">
                <a:solidFill>
                  <a:srgbClr val="000099"/>
                </a:solidFill>
              </a:rPr>
              <a:t>Contents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51268" name="Rectangle 5"/>
          <p:cNvSpPr>
            <a:spLocks noChangeArrowheads="1"/>
          </p:cNvSpPr>
          <p:nvPr/>
        </p:nvSpPr>
        <p:spPr bwMode="auto">
          <a:xfrm>
            <a:off x="1730375" y="1411288"/>
            <a:ext cx="4976813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4" tIns="45712" rIns="91424" bIns="45712" anchor="ctr">
            <a:spAutoFit/>
          </a:bodyPr>
          <a:lstStyle/>
          <a:p>
            <a:pPr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 </a:t>
            </a:r>
            <a:r>
              <a:rPr lang="en-US"/>
              <a:t>Available binary diagrams</a:t>
            </a:r>
            <a:endParaRPr lang="ru-RU"/>
          </a:p>
          <a:p>
            <a:pPr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 </a:t>
            </a:r>
            <a:r>
              <a:rPr lang="en-GB"/>
              <a:t>Experimental matrix</a:t>
            </a:r>
          </a:p>
          <a:p>
            <a:pPr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en-US"/>
              <a:t>  Test procedures</a:t>
            </a:r>
          </a:p>
          <a:p>
            <a:pPr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 </a:t>
            </a:r>
            <a:r>
              <a:rPr lang="en-US"/>
              <a:t>Test results</a:t>
            </a:r>
          </a:p>
          <a:p>
            <a:pPr defTabSz="762000">
              <a:lnSpc>
                <a:spcPct val="150000"/>
              </a:lnSpc>
              <a:buFont typeface="Wingdings" pitchFamily="2" charset="2"/>
              <a:buChar char="Ø"/>
            </a:pPr>
            <a:r>
              <a:rPr lang="ru-RU"/>
              <a:t>  </a:t>
            </a:r>
            <a:r>
              <a:rPr lang="en-US"/>
              <a:t>Conclusions</a:t>
            </a:r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C074FF81-B04E-401F-8B0B-9DDF7DD236B8}" type="slidenum">
              <a:rPr lang="en-GB" sz="1600"/>
              <a:pPr/>
              <a:t>20</a:t>
            </a:fld>
            <a:endParaRPr lang="en-GB" sz="1600"/>
          </a:p>
        </p:txBody>
      </p:sp>
      <p:sp>
        <p:nvSpPr>
          <p:cNvPr id="768002" name="Rectangle 2"/>
          <p:cNvSpPr>
            <a:spLocks noChangeArrowheads="1"/>
          </p:cNvSpPr>
          <p:nvPr/>
        </p:nvSpPr>
        <p:spPr bwMode="auto">
          <a:xfrm>
            <a:off x="0" y="0"/>
            <a:ext cx="894238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>
              <a:defRPr/>
            </a:pPr>
            <a:r>
              <a:rPr lang="en-US" sz="3200">
                <a:solidFill>
                  <a:srgbClr val="000099"/>
                </a:solidFill>
              </a:rPr>
              <a:t>Test results on UO</a:t>
            </a:r>
            <a:r>
              <a:rPr lang="en-US" sz="3200" baseline="-25000">
                <a:solidFill>
                  <a:srgbClr val="000099"/>
                </a:solidFill>
              </a:rPr>
              <a:t>2 </a:t>
            </a:r>
            <a:r>
              <a:rPr lang="en-US" sz="3200">
                <a:solidFill>
                  <a:srgbClr val="000099"/>
                </a:solidFill>
              </a:rPr>
              <a:t>- CaO</a:t>
            </a:r>
            <a:r>
              <a:rPr lang="ru-RU" sz="3200">
                <a:solidFill>
                  <a:srgbClr val="000099"/>
                </a:solidFill>
              </a:rPr>
              <a:t> </a:t>
            </a:r>
            <a:r>
              <a:rPr lang="en-US" sz="3200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system</a:t>
            </a:r>
            <a:endParaRPr lang="ru-RU" sz="3200">
              <a:solidFill>
                <a:srgbClr val="000099"/>
              </a:solidFill>
              <a:effectLst>
                <a:outerShdw blurRad="38100" dist="38100" dir="2700000" algn="tl">
                  <a:srgbClr val="000000"/>
                </a:outerShdw>
              </a:effectLst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688241" name="Group 113"/>
          <p:cNvGraphicFramePr>
            <a:graphicFrameLocks noGrp="1"/>
          </p:cNvGraphicFramePr>
          <p:nvPr/>
        </p:nvGraphicFramePr>
        <p:xfrm>
          <a:off x="989013" y="528638"/>
          <a:ext cx="7069137" cy="4943475"/>
        </p:xfrm>
        <a:graphic>
          <a:graphicData uri="http://schemas.openxmlformats.org/drawingml/2006/table">
            <a:tbl>
              <a:tblPr/>
              <a:tblGrid>
                <a:gridCol w="1074737"/>
                <a:gridCol w="1200150"/>
                <a:gridCol w="1493838"/>
                <a:gridCol w="1544637"/>
                <a:gridCol w="1755775"/>
              </a:tblGrid>
              <a:tr h="182563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Test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No.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Content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mol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.%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kumimoji="0" lang="en-US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liq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°С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558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ru-RU" sz="12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kumimoji="0" lang="en-US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000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49.80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50.20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2188±33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50.05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49.95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2195±33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-6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26.05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73.95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2417±36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26.25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73.75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2370±36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17.37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82.63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2550±38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39.75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60.25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1876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37.15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62.85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31.25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68.75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31.50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68.50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1910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32.65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67.35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1907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rowSpan="6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PRS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9933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56.17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43.83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2440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54.30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45.70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2420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57.20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42.8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2432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70.95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29.05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2589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67.45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32.55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Sample 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66.30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33.70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93600" marR="936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2595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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</a:txBody>
                  <a:tcPr marL="93600" marR="936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88233" name="Rectangle 2121"/>
          <p:cNvSpPr>
            <a:spLocks noChangeArrowheads="1"/>
          </p:cNvSpPr>
          <p:nvPr/>
        </p:nvSpPr>
        <p:spPr bwMode="auto">
          <a:xfrm>
            <a:off x="620713" y="5461000"/>
            <a:ext cx="3190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200" b="0"/>
              <a:t>*) determined from the residue</a:t>
            </a:r>
            <a:endParaRPr lang="ru-RU" sz="1200" b="0"/>
          </a:p>
        </p:txBody>
      </p:sp>
      <p:sp>
        <p:nvSpPr>
          <p:cNvPr id="688234" name="Rectangle 2122"/>
          <p:cNvSpPr>
            <a:spLocks noChangeArrowheads="1"/>
          </p:cNvSpPr>
          <p:nvPr/>
        </p:nvSpPr>
        <p:spPr bwMode="auto">
          <a:xfrm>
            <a:off x="0" y="5708650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1400"/>
              <a:t>The table presents compositions of samples averaged on the basis of chemical and XRF analyses</a:t>
            </a:r>
            <a:endParaRPr lang="ru-RU" sz="1400"/>
          </a:p>
          <a:p>
            <a:pPr>
              <a:buFont typeface="Wingdings" pitchFamily="2" charset="2"/>
              <a:buChar char="ü"/>
            </a:pPr>
            <a:r>
              <a:rPr lang="en-US" sz="1400"/>
              <a:t>The EDX</a:t>
            </a:r>
            <a:r>
              <a:rPr lang="ru-RU" sz="1400"/>
              <a:t> </a:t>
            </a:r>
            <a:r>
              <a:rPr lang="en-US" sz="1400"/>
              <a:t>analysis is still underway, therefore the table does not contain final compositions of the</a:t>
            </a:r>
            <a:br>
              <a:rPr lang="en-US" sz="1400"/>
            </a:br>
            <a:r>
              <a:rPr lang="en-US" sz="1400"/>
              <a:t>   eutectics and solid solution</a:t>
            </a:r>
            <a:endParaRPr lang="ru-RU" sz="1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B9425482-9A43-4E02-B02A-FB9F6241128F}" type="slidenum">
              <a:rPr lang="en-GB" sz="1600"/>
              <a:pPr/>
              <a:t>21</a:t>
            </a:fld>
            <a:endParaRPr lang="en-GB" sz="1600"/>
          </a:p>
        </p:txBody>
      </p:sp>
      <p:sp>
        <p:nvSpPr>
          <p:cNvPr id="6901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71663" y="195263"/>
            <a:ext cx="5846762" cy="484187"/>
          </a:xfrm>
        </p:spPr>
        <p:txBody>
          <a:bodyPr lIns="92075" tIns="46038" rIns="92075" bIns="46038"/>
          <a:lstStyle/>
          <a:p>
            <a:r>
              <a:rPr lang="en-US" sz="3200">
                <a:solidFill>
                  <a:srgbClr val="003399"/>
                </a:solidFill>
                <a:effectLst/>
              </a:rPr>
              <a:t>Conclusions</a:t>
            </a:r>
            <a:endParaRPr lang="ru-RU" sz="3200">
              <a:solidFill>
                <a:srgbClr val="003399"/>
              </a:solidFill>
              <a:effectLst/>
            </a:endParaRPr>
          </a:p>
        </p:txBody>
      </p:sp>
      <p:sp>
        <p:nvSpPr>
          <p:cNvPr id="690180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447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chemeClr val="tx2"/>
                </a:solidFill>
              </a:rPr>
              <a:t> Experimental results confirm the Holc’s version of the </a:t>
            </a:r>
            <a:r>
              <a:rPr lang="en-BZ" sz="2000">
                <a:solidFill>
                  <a:schemeClr val="tx2"/>
                </a:solidFill>
              </a:rPr>
              <a:t>UO</a:t>
            </a:r>
            <a:r>
              <a:rPr lang="en-BZ" sz="2000" baseline="-25000">
                <a:solidFill>
                  <a:schemeClr val="tx2"/>
                </a:solidFill>
              </a:rPr>
              <a:t>2</a:t>
            </a:r>
            <a:r>
              <a:rPr lang="en-BZ" sz="2000">
                <a:solidFill>
                  <a:schemeClr val="tx2"/>
                </a:solidFill>
              </a:rPr>
              <a:t>-CaO</a:t>
            </a:r>
            <a:r>
              <a:rPr lang="en-US" sz="2000">
                <a:solidFill>
                  <a:schemeClr val="tx2"/>
                </a:solidFill>
              </a:rPr>
              <a:t> phase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  diagram in the liquidus domain and allow its refinement.</a:t>
            </a:r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000"/>
              <a:t> The preliminary results on </a:t>
            </a:r>
            <a:r>
              <a:rPr lang="en-BZ" sz="2000"/>
              <a:t>CaO</a:t>
            </a:r>
            <a:r>
              <a:rPr lang="ru-RU" sz="2000"/>
              <a:t> </a:t>
            </a:r>
            <a:r>
              <a:rPr lang="en-US" sz="2000"/>
              <a:t>solubility in </a:t>
            </a:r>
            <a:r>
              <a:rPr lang="en-BZ" sz="2000"/>
              <a:t>UO</a:t>
            </a:r>
            <a:r>
              <a:rPr lang="en-BZ" sz="2000" baseline="-25000"/>
              <a:t>2</a:t>
            </a:r>
            <a:r>
              <a:rPr lang="ru-RU" sz="2000"/>
              <a:t>, </a:t>
            </a:r>
            <a:r>
              <a:rPr lang="en-US" sz="2000"/>
              <a:t>as well as the</a:t>
            </a:r>
            <a:br>
              <a:rPr lang="en-US" sz="2000"/>
            </a:br>
            <a:r>
              <a:rPr lang="en-US" sz="2000"/>
              <a:t>   discovered chemical compounds, confirm the subsolidus part of the</a:t>
            </a:r>
            <a:br>
              <a:rPr lang="en-US" sz="2000"/>
            </a:br>
            <a:r>
              <a:rPr lang="en-US" sz="2000"/>
              <a:t>   diagram by Amato</a:t>
            </a:r>
            <a:endParaRPr lang="ru-RU" sz="2000" baseline="-25000"/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chemeClr val="tx2"/>
                </a:solidFill>
              </a:rPr>
              <a:t> Investigations of this system are to be concluded in Quarter 9 by</a:t>
            </a:r>
            <a:r>
              <a:rPr lang="ru-RU" sz="2000">
                <a:solidFill>
                  <a:schemeClr val="tx2"/>
                </a:solidFill>
              </a:rPr>
              <a:t>:</a:t>
            </a:r>
            <a:r>
              <a:rPr lang="en-US" sz="2000">
                <a:solidFill>
                  <a:schemeClr val="tx2"/>
                </a:solidFill>
              </a:rPr>
              <a:t/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  - refining compositions of the final solid solutions and of the eutectics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   (samples have been already prepared, however problems with 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    </a:t>
            </a:r>
            <a:r>
              <a:rPr lang="en-BZ" sz="2000">
                <a:solidFill>
                  <a:schemeClr val="tx2"/>
                </a:solidFill>
              </a:rPr>
              <a:t>SEM/</a:t>
            </a:r>
            <a:r>
              <a:rPr lang="en-US" sz="2000">
                <a:solidFill>
                  <a:schemeClr val="tx2"/>
                </a:solidFill>
              </a:rPr>
              <a:t>EDX exist</a:t>
            </a:r>
            <a:r>
              <a:rPr lang="en-BZ" sz="2000">
                <a:solidFill>
                  <a:schemeClr val="tx2"/>
                </a:solidFill>
              </a:rPr>
              <a:t>)</a:t>
            </a:r>
            <a:endParaRPr lang="ru-RU" sz="2000">
              <a:solidFill>
                <a:schemeClr val="tx2"/>
              </a:solidFill>
            </a:endParaRPr>
          </a:p>
          <a:p>
            <a:pPr defTabSz="762000">
              <a:lnSpc>
                <a:spcPct val="110000"/>
              </a:lnSpc>
              <a:spcBef>
                <a:spcPct val="30000"/>
              </a:spcBef>
            </a:pPr>
            <a:r>
              <a:rPr lang="en-BZ" sz="2000">
                <a:solidFill>
                  <a:schemeClr val="tx2"/>
                </a:solidFill>
              </a:rPr>
              <a:t>  - refining the degree of CaO emissivity and its melting point </a:t>
            </a:r>
            <a:r>
              <a:rPr lang="ru-RU" sz="2000"/>
              <a:t>(</a:t>
            </a:r>
            <a:r>
              <a:rPr lang="en-US" sz="2000"/>
              <a:t>at IVT RAN</a:t>
            </a:r>
            <a:r>
              <a:rPr lang="ru-RU" sz="2000"/>
              <a:t>)</a:t>
            </a:r>
            <a:endParaRPr lang="en-BZ" sz="2000"/>
          </a:p>
          <a:p>
            <a:pPr defTabSz="762000">
              <a:lnSpc>
                <a:spcPct val="110000"/>
              </a:lnSpc>
              <a:spcBef>
                <a:spcPct val="30000"/>
              </a:spcBef>
              <a:buFont typeface="Wingdings" pitchFamily="2" charset="2"/>
              <a:buChar char="ü"/>
            </a:pPr>
            <a:r>
              <a:rPr lang="en-BZ" sz="2000"/>
              <a:t> Upon completing </a:t>
            </a:r>
            <a:r>
              <a:rPr lang="en-US" sz="2000"/>
              <a:t>SEM/EDX</a:t>
            </a:r>
            <a:r>
              <a:rPr lang="ru-RU" sz="2000"/>
              <a:t> </a:t>
            </a:r>
            <a:r>
              <a:rPr lang="en-US" sz="2000"/>
              <a:t>for PRS11 and 12, a decision about the</a:t>
            </a:r>
            <a:br>
              <a:rPr lang="en-US" sz="2000"/>
            </a:br>
            <a:r>
              <a:rPr lang="en-US" sz="2000"/>
              <a:t>   necessity in additional tests will be taken</a:t>
            </a:r>
            <a:endParaRPr lang="en-GB" sz="200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B0AD362C-3D8B-4E49-B9DA-293F1D979DB5}" type="slidenum">
              <a:rPr lang="en-GB" sz="1600"/>
              <a:pPr/>
              <a:t>3</a:t>
            </a:fld>
            <a:endParaRPr lang="en-GB" sz="1600"/>
          </a:p>
        </p:txBody>
      </p:sp>
      <p:sp>
        <p:nvSpPr>
          <p:cNvPr id="6533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1950" y="0"/>
            <a:ext cx="8458200" cy="762000"/>
          </a:xfrm>
        </p:spPr>
        <p:txBody>
          <a:bodyPr lIns="92075" tIns="46038" rIns="92075" bIns="46038"/>
          <a:lstStyle/>
          <a:p>
            <a:pPr defTabSz="914400"/>
            <a:r>
              <a:rPr lang="en-US" sz="3200">
                <a:effectLst/>
              </a:rPr>
              <a:t>Available UO</a:t>
            </a:r>
            <a:r>
              <a:rPr lang="en-US" sz="3200" baseline="-25000">
                <a:effectLst/>
              </a:rPr>
              <a:t>2</a:t>
            </a:r>
            <a:r>
              <a:rPr lang="en-US" sz="3200">
                <a:effectLst/>
              </a:rPr>
              <a:t>-CaO phase diagrams</a:t>
            </a:r>
            <a:endParaRPr lang="en-GB" sz="2400">
              <a:effectLst/>
              <a:cs typeface="Times New Roman" pitchFamily="18" charset="0"/>
            </a:endParaRPr>
          </a:p>
        </p:txBody>
      </p:sp>
      <p:pic>
        <p:nvPicPr>
          <p:cNvPr id="653316" name="Picture 9" descr="CaO-UO2 v1"/>
          <p:cNvPicPr>
            <a:picLocks noChangeAspect="1" noChangeArrowheads="1"/>
          </p:cNvPicPr>
          <p:nvPr/>
        </p:nvPicPr>
        <p:blipFill>
          <a:blip r:embed="rId3">
            <a:lum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8" r="6413" b="10725"/>
          <a:stretch>
            <a:fillRect/>
          </a:stretch>
        </p:blipFill>
        <p:spPr bwMode="auto">
          <a:xfrm>
            <a:off x="473075" y="833438"/>
            <a:ext cx="3457575" cy="457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3317" name="Picture 10" descr="CaO-UO2 v4"/>
          <p:cNvPicPr>
            <a:picLocks noChangeAspect="1" noChangeArrowheads="1"/>
          </p:cNvPicPr>
          <p:nvPr/>
        </p:nvPicPr>
        <p:blipFill>
          <a:blip r:embed="rId4">
            <a:lum contras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7" b="19380"/>
          <a:stretch>
            <a:fillRect/>
          </a:stretch>
        </p:blipFill>
        <p:spPr bwMode="auto">
          <a:xfrm>
            <a:off x="4706938" y="906463"/>
            <a:ext cx="3411537" cy="455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3318" name="Text Box 12"/>
          <p:cNvSpPr txBox="1">
            <a:spLocks noChangeArrowheads="1"/>
          </p:cNvSpPr>
          <p:nvPr/>
        </p:nvSpPr>
        <p:spPr bwMode="auto">
          <a:xfrm>
            <a:off x="800100" y="5546725"/>
            <a:ext cx="31972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Alberman K.B., Blakey R.C.,</a:t>
            </a:r>
          </a:p>
          <a:p>
            <a:pPr algn="ctr"/>
            <a:r>
              <a:rPr lang="en-US" sz="1600">
                <a:latin typeface="Arial" pitchFamily="34" charset="0"/>
              </a:rPr>
              <a:t>Anderson J.S.</a:t>
            </a:r>
          </a:p>
          <a:p>
            <a:pPr algn="ctr"/>
            <a:r>
              <a:rPr lang="en-US" sz="1600">
                <a:latin typeface="Arial" pitchFamily="34" charset="0"/>
              </a:rPr>
              <a:t>(1951)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53319" name="Text Box 13"/>
          <p:cNvSpPr txBox="1">
            <a:spLocks noChangeArrowheads="1"/>
          </p:cNvSpPr>
          <p:nvPr/>
        </p:nvSpPr>
        <p:spPr bwMode="auto">
          <a:xfrm>
            <a:off x="4691063" y="5662613"/>
            <a:ext cx="21558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Amato I.</a:t>
            </a:r>
          </a:p>
          <a:p>
            <a:pPr algn="ctr"/>
            <a:r>
              <a:rPr lang="en-US" sz="1600">
                <a:latin typeface="Arial" pitchFamily="34" charset="0"/>
              </a:rPr>
              <a:t>(1966)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53320" name="Text Box 14"/>
          <p:cNvSpPr txBox="1">
            <a:spLocks noChangeArrowheads="1"/>
          </p:cNvSpPr>
          <p:nvPr/>
        </p:nvSpPr>
        <p:spPr bwMode="auto">
          <a:xfrm>
            <a:off x="6481763" y="5540375"/>
            <a:ext cx="26622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r>
              <a:rPr lang="en-US" sz="1600">
                <a:latin typeface="Arial" pitchFamily="34" charset="0"/>
              </a:rPr>
              <a:t>T</a:t>
            </a:r>
            <a:r>
              <a:rPr lang="en-US" sz="1600" baseline="-25000">
                <a:latin typeface="Arial" pitchFamily="34" charset="0"/>
              </a:rPr>
              <a:t>eut</a:t>
            </a:r>
            <a:r>
              <a:rPr lang="en-US" sz="1600">
                <a:latin typeface="Arial" pitchFamily="34" charset="0"/>
              </a:rPr>
              <a:t> =2080</a:t>
            </a:r>
            <a:r>
              <a:rPr lang="en-US" sz="1600">
                <a:latin typeface="Arial" pitchFamily="34" charset="0"/>
                <a:cs typeface="Arial" pitchFamily="34" charset="0"/>
              </a:rPr>
              <a:t>±20 °C</a:t>
            </a:r>
          </a:p>
          <a:p>
            <a:r>
              <a:rPr lang="en-US" sz="1600">
                <a:latin typeface="Arial" pitchFamily="34" charset="0"/>
              </a:rPr>
              <a:t> (eut) – 55%mol.CaO</a:t>
            </a:r>
          </a:p>
          <a:p>
            <a:r>
              <a:rPr lang="en-US" sz="1600">
                <a:latin typeface="Arial" pitchFamily="34" charset="0"/>
              </a:rPr>
              <a:t>UO</a:t>
            </a:r>
            <a:r>
              <a:rPr lang="en-US" sz="1600" baseline="-25000">
                <a:latin typeface="Arial" pitchFamily="34" charset="0"/>
              </a:rPr>
              <a:t>2</a:t>
            </a:r>
            <a:r>
              <a:rPr lang="en-US" sz="1600">
                <a:latin typeface="Arial" pitchFamily="34" charset="0"/>
              </a:rPr>
              <a:t>(ss) – 47%mol.CaO</a:t>
            </a:r>
            <a:endParaRPr lang="ru-RU" sz="16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889B1E15-9068-4E1F-B35E-1B091343B987}" type="slidenum">
              <a:rPr lang="en-GB" sz="1600"/>
              <a:pPr/>
              <a:t>4</a:t>
            </a:fld>
            <a:endParaRPr lang="en-GB" sz="1600"/>
          </a:p>
        </p:txBody>
      </p:sp>
      <p:pic>
        <p:nvPicPr>
          <p:cNvPr id="655363" name="Picture 6" descr="CaO-UO2 v5"/>
          <p:cNvPicPr>
            <a:picLocks noChangeAspect="1" noChangeArrowheads="1"/>
          </p:cNvPicPr>
          <p:nvPr/>
        </p:nvPicPr>
        <p:blipFill>
          <a:blip r:embed="rId3">
            <a:lum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t="1454" r="5008" b="14052"/>
          <a:stretch>
            <a:fillRect/>
          </a:stretch>
        </p:blipFill>
        <p:spPr bwMode="auto">
          <a:xfrm>
            <a:off x="446088" y="862013"/>
            <a:ext cx="4044950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64" name="Text Box 7"/>
          <p:cNvSpPr txBox="1">
            <a:spLocks noChangeArrowheads="1"/>
          </p:cNvSpPr>
          <p:nvPr/>
        </p:nvSpPr>
        <p:spPr bwMode="auto">
          <a:xfrm>
            <a:off x="1446213" y="5502275"/>
            <a:ext cx="2627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/>
            <a:r>
              <a:rPr lang="en-US" sz="1600">
                <a:latin typeface="Arial" pitchFamily="34" charset="0"/>
              </a:rPr>
              <a:t>Holc J., Kolar D.</a:t>
            </a:r>
          </a:p>
          <a:p>
            <a:pPr algn="ctr"/>
            <a:r>
              <a:rPr lang="en-US" sz="1600">
                <a:latin typeface="Arial" pitchFamily="34" charset="0"/>
              </a:rPr>
              <a:t>(1986)</a:t>
            </a:r>
            <a:endParaRPr lang="ru-RU" sz="1600">
              <a:latin typeface="Arial" pitchFamily="34" charset="0"/>
            </a:endParaRPr>
          </a:p>
        </p:txBody>
      </p:sp>
      <p:sp>
        <p:nvSpPr>
          <p:cNvPr id="655365" name="Text Box 8"/>
          <p:cNvSpPr txBox="1">
            <a:spLocks noChangeArrowheads="1"/>
          </p:cNvSpPr>
          <p:nvPr/>
        </p:nvSpPr>
        <p:spPr bwMode="auto">
          <a:xfrm>
            <a:off x="5187950" y="4716463"/>
            <a:ext cx="327183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1800">
                <a:latin typeface="Arial" pitchFamily="34" charset="0"/>
              </a:rPr>
              <a:t>T</a:t>
            </a:r>
            <a:r>
              <a:rPr lang="en-US" sz="1800" baseline="-25000">
                <a:latin typeface="Arial" pitchFamily="34" charset="0"/>
              </a:rPr>
              <a:t>eut</a:t>
            </a:r>
            <a:r>
              <a:rPr lang="en-US" sz="1800">
                <a:latin typeface="Arial" pitchFamily="34" charset="0"/>
              </a:rPr>
              <a:t> =1850</a:t>
            </a:r>
            <a:r>
              <a:rPr lang="en-US" sz="1800">
                <a:latin typeface="Arial" pitchFamily="34" charset="0"/>
                <a:cs typeface="Arial" pitchFamily="34" charset="0"/>
              </a:rPr>
              <a:t>±20 °C</a:t>
            </a:r>
            <a:r>
              <a:rPr lang="en-US" sz="1800">
                <a:latin typeface="Arial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en-US" sz="1800">
                <a:latin typeface="Arial" pitchFamily="34" charset="0"/>
              </a:rPr>
              <a:t>eut – 63%mol.CaO</a:t>
            </a:r>
          </a:p>
          <a:p>
            <a:pPr>
              <a:lnSpc>
                <a:spcPct val="110000"/>
              </a:lnSpc>
            </a:pPr>
            <a:r>
              <a:rPr lang="en-US" sz="1800">
                <a:latin typeface="Arial" pitchFamily="34" charset="0"/>
              </a:rPr>
              <a:t>UO</a:t>
            </a:r>
            <a:r>
              <a:rPr lang="en-US" sz="1800" baseline="-25000">
                <a:latin typeface="Arial" pitchFamily="34" charset="0"/>
              </a:rPr>
              <a:t>2</a:t>
            </a:r>
            <a:r>
              <a:rPr lang="en-US" sz="1800">
                <a:latin typeface="Arial" pitchFamily="34" charset="0"/>
              </a:rPr>
              <a:t>(ss) – 30%mol.CaO</a:t>
            </a:r>
          </a:p>
          <a:p>
            <a:pPr>
              <a:lnSpc>
                <a:spcPct val="110000"/>
              </a:lnSpc>
            </a:pPr>
            <a:r>
              <a:rPr lang="en-US" sz="1800">
                <a:latin typeface="Arial" pitchFamily="34" charset="0"/>
              </a:rPr>
              <a:t>CaO (ss) – 0.35%mol.UO</a:t>
            </a:r>
            <a:r>
              <a:rPr lang="en-US" sz="1800" baseline="-25000">
                <a:latin typeface="Arial" pitchFamily="34" charset="0"/>
              </a:rPr>
              <a:t>2</a:t>
            </a:r>
            <a:endParaRPr lang="ru-RU" sz="1800" baseline="-25000">
              <a:latin typeface="Arial" pitchFamily="34" charset="0"/>
            </a:endParaRPr>
          </a:p>
        </p:txBody>
      </p:sp>
      <p:sp>
        <p:nvSpPr>
          <p:cNvPr id="655366" name="Rectangle 42"/>
          <p:cNvSpPr>
            <a:spLocks noGrp="1" noChangeArrowheads="1"/>
          </p:cNvSpPr>
          <p:nvPr>
            <p:ph type="title" idx="4294967295"/>
          </p:nvPr>
        </p:nvSpPr>
        <p:spPr>
          <a:xfrm>
            <a:off x="293688" y="0"/>
            <a:ext cx="8683625" cy="762000"/>
          </a:xfrm>
          <a:noFill/>
        </p:spPr>
        <p:txBody>
          <a:bodyPr lIns="92075" tIns="46038" rIns="92075" bIns="46038"/>
          <a:lstStyle/>
          <a:p>
            <a:r>
              <a:rPr lang="en-US" sz="3200">
                <a:effectLst/>
              </a:rPr>
              <a:t>Available UO</a:t>
            </a:r>
            <a:r>
              <a:rPr lang="en-US" sz="3200" baseline="-25000">
                <a:effectLst/>
              </a:rPr>
              <a:t>2</a:t>
            </a:r>
            <a:r>
              <a:rPr lang="en-US" sz="3200">
                <a:effectLst/>
              </a:rPr>
              <a:t>-CaO phase diagrams (2)</a:t>
            </a:r>
            <a:endParaRPr lang="en-GB" sz="3200">
              <a:effectLst/>
            </a:endParaRPr>
          </a:p>
        </p:txBody>
      </p:sp>
      <p:sp>
        <p:nvSpPr>
          <p:cNvPr id="655367" name="Text Box 43"/>
          <p:cNvSpPr txBox="1">
            <a:spLocks noChangeArrowheads="1"/>
          </p:cNvSpPr>
          <p:nvPr/>
        </p:nvSpPr>
        <p:spPr bwMode="auto">
          <a:xfrm>
            <a:off x="4789488" y="992188"/>
            <a:ext cx="4125912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The published versions of the phase diagram differ by</a:t>
            </a:r>
            <a:r>
              <a:rPr lang="ru-RU" sz="1800">
                <a:latin typeface="Arial" pitchFamily="34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the CaO melting temperature and </a:t>
            </a:r>
            <a:br>
              <a:rPr lang="en-US" sz="1800">
                <a:latin typeface="Arial" pitchFamily="34" charset="0"/>
              </a:rPr>
            </a:br>
            <a:r>
              <a:rPr lang="en-US" sz="1800">
                <a:latin typeface="Arial" pitchFamily="34" charset="0"/>
              </a:rPr>
              <a:t>  T</a:t>
            </a:r>
            <a:r>
              <a:rPr lang="en-US" sz="1800" baseline="-25000">
                <a:latin typeface="Arial" pitchFamily="34" charset="0"/>
              </a:rPr>
              <a:t>liq</a:t>
            </a:r>
            <a:r>
              <a:rPr lang="en-US" sz="1800">
                <a:latin typeface="Arial" pitchFamily="34" charset="0"/>
              </a:rPr>
              <a:t> curve position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1800">
                <a:latin typeface="Arial" pitchFamily="34" charset="0"/>
              </a:rPr>
              <a:t> presence/absence of chemical</a:t>
            </a:r>
            <a:br>
              <a:rPr lang="en-US" sz="1800">
                <a:latin typeface="Arial" pitchFamily="34" charset="0"/>
              </a:rPr>
            </a:br>
            <a:r>
              <a:rPr lang="en-US" sz="1800">
                <a:latin typeface="Arial" pitchFamily="34" charset="0"/>
              </a:rPr>
              <a:t>  compounds</a:t>
            </a:r>
            <a:endParaRPr lang="ru-RU" sz="180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limits of components solubility in</a:t>
            </a:r>
            <a:br>
              <a:rPr lang="en-US" sz="1800">
                <a:latin typeface="Arial" pitchFamily="34" charset="0"/>
              </a:rPr>
            </a:br>
            <a:r>
              <a:rPr lang="en-US" sz="1800">
                <a:latin typeface="Arial" pitchFamily="34" charset="0"/>
              </a:rPr>
              <a:t>  solid solutions and compositions</a:t>
            </a:r>
            <a:br>
              <a:rPr lang="en-US" sz="1800">
                <a:latin typeface="Arial" pitchFamily="34" charset="0"/>
              </a:rPr>
            </a:br>
            <a:r>
              <a:rPr lang="en-US" sz="1800">
                <a:latin typeface="Arial" pitchFamily="34" charset="0"/>
              </a:rPr>
              <a:t>  of the latter</a:t>
            </a:r>
            <a:endParaRPr lang="ru-RU" sz="1800">
              <a:latin typeface="Arial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ru-RU" sz="1800">
                <a:latin typeface="Arial" pitchFamily="34" charset="0"/>
              </a:rPr>
              <a:t> </a:t>
            </a:r>
            <a:r>
              <a:rPr lang="en-US" sz="1800">
                <a:latin typeface="Arial" pitchFamily="34" charset="0"/>
              </a:rPr>
              <a:t>eutectic point coordinates</a:t>
            </a:r>
            <a:endParaRPr lang="ru-RU" sz="1800">
              <a:latin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A04426A0-43E3-4918-963A-BC1D5D6CAC20}" type="slidenum">
              <a:rPr lang="en-GB" sz="1600"/>
              <a:pPr/>
              <a:t>5</a:t>
            </a:fld>
            <a:endParaRPr lang="en-GB" sz="1600"/>
          </a:p>
        </p:txBody>
      </p:sp>
      <p:graphicFrame>
        <p:nvGraphicFramePr>
          <p:cNvPr id="657478" name="Group 70"/>
          <p:cNvGraphicFramePr>
            <a:graphicFrameLocks noGrp="1"/>
          </p:cNvGraphicFramePr>
          <p:nvPr/>
        </p:nvGraphicFramePr>
        <p:xfrm>
          <a:off x="404813" y="652463"/>
          <a:ext cx="8486775" cy="5308730"/>
        </p:xfrm>
        <a:graphic>
          <a:graphicData uri="http://schemas.openxmlformats.org/drawingml/2006/table">
            <a:tbl>
              <a:tblPr/>
              <a:tblGrid>
                <a:gridCol w="1398587"/>
                <a:gridCol w="600075"/>
                <a:gridCol w="661988"/>
                <a:gridCol w="1535112"/>
                <a:gridCol w="4291013"/>
              </a:tblGrid>
              <a:tr h="67310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Experiment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Content, mol.%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Atmosphere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584575" algn="l"/>
                        </a:tabLst>
                      </a:pPr>
                      <a:r>
                        <a:rPr kumimoji="0" lang="en-GB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Experimental objectives</a:t>
                      </a: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UO</a:t>
                      </a:r>
                      <a:r>
                        <a:rPr kumimoji="0" lang="en-US" sz="17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CaO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50.0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50.0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  Nitrogen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Determination of the liquidus temperature. Determination of the components final solubility in the formed solid solutions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1.0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99.0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Determination of the liquidus temperature.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PRS6(1)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17.2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82.8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PRS6(2)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10.2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89.8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PRS10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36.2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63.8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Determination of the liquidus temperature. Determination of the components final solubility in the formed solid solutions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PRS11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30.0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70.0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PRS12(1)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60.0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40.0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Determination of the liquidus temperature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PRS12(2)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70.0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  <a:cs typeface="Times New Roman" pitchFamily="18" charset="0"/>
                        </a:rPr>
                        <a:t>30.0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LPH</a:t>
                      </a: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 Cyr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</a:rPr>
                        <a:t>100</a:t>
                      </a: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 Cyr" pitchFamily="34" charset="0"/>
                        </a:rPr>
                        <a:t>     Air</a:t>
                      </a: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Determination of the CaO melting temperature</a:t>
                      </a:r>
                      <a:endParaRPr kumimoji="0" lang="ru-RU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657474" name="Rectangle 59"/>
          <p:cNvSpPr>
            <a:spLocks noChangeArrowheads="1"/>
          </p:cNvSpPr>
          <p:nvPr/>
        </p:nvSpPr>
        <p:spPr bwMode="auto">
          <a:xfrm>
            <a:off x="2193925" y="0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r>
              <a:rPr lang="en-GB" sz="3200">
                <a:solidFill>
                  <a:srgbClr val="000099"/>
                </a:solidFill>
              </a:rPr>
              <a:t>Experimental matrix</a:t>
            </a:r>
            <a:endParaRPr lang="ru-RU" sz="3200">
              <a:solidFill>
                <a:srgbClr val="FF0000"/>
              </a:solidFill>
            </a:endParaRPr>
          </a:p>
        </p:txBody>
      </p:sp>
      <p:grpSp>
        <p:nvGrpSpPr>
          <p:cNvPr id="657477" name="Group 69"/>
          <p:cNvGrpSpPr>
            <a:grpSpLocks/>
          </p:cNvGrpSpPr>
          <p:nvPr/>
        </p:nvGrpSpPr>
        <p:grpSpPr bwMode="auto">
          <a:xfrm>
            <a:off x="1336675" y="5986463"/>
            <a:ext cx="4554538" cy="336550"/>
            <a:chOff x="842" y="3727"/>
            <a:chExt cx="2869" cy="212"/>
          </a:xfrm>
        </p:grpSpPr>
        <p:sp>
          <p:nvSpPr>
            <p:cNvPr id="657475" name="Rectangle 62"/>
            <p:cNvSpPr>
              <a:spLocks noChangeArrowheads="1"/>
            </p:cNvSpPr>
            <p:nvPr/>
          </p:nvSpPr>
          <p:spPr bwMode="auto">
            <a:xfrm>
              <a:off x="842" y="3801"/>
              <a:ext cx="168" cy="71"/>
            </a:xfrm>
            <a:prstGeom prst="rect">
              <a:avLst/>
            </a:prstGeom>
            <a:solidFill>
              <a:srgbClr val="FFFF00"/>
            </a:solidFill>
            <a:ln w="19050" algn="ctr">
              <a:solidFill>
                <a:srgbClr val="FFFF00"/>
              </a:solidFill>
              <a:miter lim="800000"/>
              <a:headEnd type="none" w="sm" len="sm"/>
              <a:tailEnd type="none" w="sm" len="sm"/>
            </a:ln>
          </p:spPr>
          <p:txBody>
            <a:bodyPr wrap="none" lIns="93600" tIns="46800" rIns="93600" bIns="46800" anchor="ctr"/>
            <a:lstStyle/>
            <a:p>
              <a:endParaRPr lang="ru-RU"/>
            </a:p>
          </p:txBody>
        </p:sp>
        <p:sp>
          <p:nvSpPr>
            <p:cNvPr id="657476" name="Text Box 63"/>
            <p:cNvSpPr txBox="1">
              <a:spLocks noChangeArrowheads="1"/>
            </p:cNvSpPr>
            <p:nvPr/>
          </p:nvSpPr>
          <p:spPr bwMode="auto">
            <a:xfrm>
              <a:off x="1066" y="3727"/>
              <a:ext cx="264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600" tIns="46800" rIns="936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r>
                <a:rPr lang="en-US" sz="1600">
                  <a:solidFill>
                    <a:srgbClr val="FF0000"/>
                  </a:solidFill>
                  <a:latin typeface="Arial" pitchFamily="34" charset="0"/>
                </a:rPr>
                <a:t>- </a:t>
              </a:r>
              <a:r>
                <a:rPr lang="en-US" sz="1600">
                  <a:latin typeface="Arial" pitchFamily="34" charset="0"/>
                </a:rPr>
                <a:t>Carried out during the reported quarters</a:t>
              </a:r>
              <a:endParaRPr lang="ru-RU" sz="1600"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73DB032E-2847-4D14-B587-2D368244AA37}" type="slidenum">
              <a:rPr lang="en-GB" sz="1600"/>
              <a:pPr/>
              <a:t>6</a:t>
            </a:fld>
            <a:endParaRPr lang="en-GB" sz="1600"/>
          </a:p>
        </p:txBody>
      </p:sp>
      <p:sp>
        <p:nvSpPr>
          <p:cNvPr id="659459" name="Rectangle 58"/>
          <p:cNvSpPr>
            <a:spLocks noChangeArrowheads="1"/>
          </p:cNvSpPr>
          <p:nvPr/>
        </p:nvSpPr>
        <p:spPr bwMode="auto">
          <a:xfrm>
            <a:off x="2368550" y="0"/>
            <a:ext cx="346551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r>
              <a:rPr lang="en-US" sz="3200">
                <a:solidFill>
                  <a:srgbClr val="000099"/>
                </a:solidFill>
              </a:rPr>
              <a:t>Test procedures</a:t>
            </a:r>
            <a:endParaRPr lang="ru-RU" sz="3200">
              <a:solidFill>
                <a:srgbClr val="000099"/>
              </a:solidFill>
            </a:endParaRPr>
          </a:p>
        </p:txBody>
      </p:sp>
      <p:sp>
        <p:nvSpPr>
          <p:cNvPr id="659460" name="Rectangle 59"/>
          <p:cNvSpPr>
            <a:spLocks noChangeArrowheads="1"/>
          </p:cNvSpPr>
          <p:nvPr/>
        </p:nvSpPr>
        <p:spPr bwMode="auto">
          <a:xfrm>
            <a:off x="0" y="563563"/>
            <a:ext cx="914400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000">
                <a:solidFill>
                  <a:srgbClr val="993300"/>
                </a:solidFill>
              </a:rPr>
              <a:t>Of the tests in the </a:t>
            </a:r>
            <a:r>
              <a:rPr lang="en-BZ" sz="2000">
                <a:solidFill>
                  <a:srgbClr val="993300"/>
                </a:solidFill>
              </a:rPr>
              <a:t>PRS</a:t>
            </a:r>
            <a:r>
              <a:rPr lang="ru-RU" sz="2000">
                <a:solidFill>
                  <a:srgbClr val="993300"/>
                </a:solidFill>
              </a:rPr>
              <a:t> </a:t>
            </a:r>
            <a:r>
              <a:rPr lang="en-US" sz="2000">
                <a:solidFill>
                  <a:srgbClr val="993300"/>
                </a:solidFill>
              </a:rPr>
              <a:t>series included the following operations</a:t>
            </a:r>
            <a:r>
              <a:rPr lang="ru-RU" sz="2000">
                <a:solidFill>
                  <a:srgbClr val="993300"/>
                </a:solidFill>
              </a:rPr>
              <a:t>:</a:t>
            </a: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Molten pool production and homogenization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Molten pool depth and bottom crust thickness measurement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Molten pool surface shifting above the inductor upper coil, registration of liquid/solid regions formation on the melt surface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Molten pool returning to the initial position, pool exposure at this position for the restoration of heat and electromagnetic losses in cooled components of the furnace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Melt sampling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Shifting the molten pool surface above the inductor upper coil to the previously fixed position, video recording of formation of liquid/solid regions on the melt surface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sz="1800">
                <a:solidFill>
                  <a:srgbClr val="000099"/>
                </a:solidFill>
              </a:rPr>
              <a:t>Repetition of operations</a:t>
            </a:r>
            <a:r>
              <a:rPr lang="ru-RU" sz="1800">
                <a:solidFill>
                  <a:srgbClr val="000099"/>
                </a:solidFill>
              </a:rPr>
              <a:t> 4,5,6</a:t>
            </a:r>
          </a:p>
          <a:p>
            <a:pPr marL="457200" indent="-457200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2000">
                <a:solidFill>
                  <a:srgbClr val="993300"/>
                </a:solidFill>
              </a:rPr>
              <a:t>Of the tests</a:t>
            </a:r>
            <a:r>
              <a:rPr lang="ru-RU" sz="2000">
                <a:solidFill>
                  <a:srgbClr val="993300"/>
                </a:solidFill>
              </a:rPr>
              <a:t> </a:t>
            </a:r>
            <a:r>
              <a:rPr lang="en-US" sz="2000">
                <a:solidFill>
                  <a:srgbClr val="993300"/>
                </a:solidFill>
              </a:rPr>
              <a:t>aimed at the eutectic nucleus formation the additional operations included</a:t>
            </a:r>
            <a:r>
              <a:rPr lang="ru-RU" sz="2000">
                <a:solidFill>
                  <a:srgbClr val="993300"/>
                </a:solidFill>
              </a:rPr>
              <a:t>:</a:t>
            </a:r>
          </a:p>
          <a:p>
            <a:pPr marL="457200" indent="-457200">
              <a:buFontTx/>
              <a:buAutoNum type="arabicPeriod" startAt="8"/>
            </a:pPr>
            <a:r>
              <a:rPr lang="en-US" sz="1800">
                <a:solidFill>
                  <a:srgbClr val="000099"/>
                </a:solidFill>
              </a:rPr>
              <a:t>Molten pool shifting below the inductor lower coil until a noticeable change of the induction heating parameters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 startAt="8"/>
            </a:pPr>
            <a:r>
              <a:rPr lang="en-US" sz="1800">
                <a:solidFill>
                  <a:srgbClr val="000099"/>
                </a:solidFill>
              </a:rPr>
              <a:t>Switching-on of the mechanism of molten pool pulling out from the inductor at </a:t>
            </a:r>
            <a:r>
              <a:rPr lang="ru-RU" sz="1800">
                <a:solidFill>
                  <a:srgbClr val="000099"/>
                </a:solidFill>
              </a:rPr>
              <a:t>8-10</a:t>
            </a:r>
            <a:r>
              <a:rPr lang="en-US" sz="1800">
                <a:solidFill>
                  <a:srgbClr val="000099"/>
                </a:solidFill>
              </a:rPr>
              <a:t> mm</a:t>
            </a:r>
            <a:r>
              <a:rPr lang="ru-RU" sz="1800">
                <a:solidFill>
                  <a:srgbClr val="000099"/>
                </a:solidFill>
              </a:rPr>
              <a:t>/</a:t>
            </a:r>
            <a:r>
              <a:rPr lang="en-US" sz="1800">
                <a:solidFill>
                  <a:srgbClr val="000099"/>
                </a:solidFill>
              </a:rPr>
              <a:t>h</a:t>
            </a:r>
            <a:endParaRPr lang="ru-RU" sz="1800">
              <a:solidFill>
                <a:srgbClr val="000099"/>
              </a:solidFill>
            </a:endParaRPr>
          </a:p>
          <a:p>
            <a:pPr marL="457200" indent="-457200">
              <a:buFontTx/>
              <a:buAutoNum type="arabicPeriod" startAt="8"/>
            </a:pPr>
            <a:r>
              <a:rPr lang="en-US" sz="1800">
                <a:solidFill>
                  <a:srgbClr val="000099"/>
                </a:solidFill>
              </a:rPr>
              <a:t>HF heating disconnection after the complete melt crystallization</a:t>
            </a:r>
            <a:endParaRPr lang="ru-RU" sz="18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59B0CE7B-65F0-4341-8D70-6881D7E32EE7}" type="slidenum">
              <a:rPr lang="en-GB" sz="1600"/>
              <a:pPr/>
              <a:t>7</a:t>
            </a:fld>
            <a:endParaRPr lang="en-GB" sz="1600"/>
          </a:p>
        </p:txBody>
      </p:sp>
      <p:sp>
        <p:nvSpPr>
          <p:cNvPr id="661507" name="Rectangle 3"/>
          <p:cNvSpPr>
            <a:spLocks noChangeArrowheads="1"/>
          </p:cNvSpPr>
          <p:nvPr/>
        </p:nvSpPr>
        <p:spPr bwMode="auto">
          <a:xfrm>
            <a:off x="182563" y="568325"/>
            <a:ext cx="43386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GB" sz="2400">
                <a:solidFill>
                  <a:srgbClr val="990033"/>
                </a:solidFill>
                <a:cs typeface="Times New Roman" pitchFamily="18" charset="0"/>
              </a:rPr>
              <a:t>Experimental objectives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274638" y="981075"/>
            <a:ext cx="60039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T</a:t>
            </a:r>
            <a:r>
              <a:rPr lang="en-US" sz="1800" baseline="-25000"/>
              <a:t>liq  </a:t>
            </a:r>
            <a:r>
              <a:rPr lang="en-US" sz="1800"/>
              <a:t>determination</a:t>
            </a:r>
            <a:endParaRPr lang="ru-RU" sz="1800"/>
          </a:p>
          <a:p>
            <a:pPr marL="457200" indent="-457200" defTabSz="762000">
              <a:lnSpc>
                <a:spcPct val="70000"/>
              </a:lnSpc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Determination of the components final solubility in the formed solid solutions</a:t>
            </a:r>
          </a:p>
        </p:txBody>
      </p:sp>
      <p:sp>
        <p:nvSpPr>
          <p:cNvPr id="661509" name="Rectangle 5"/>
          <p:cNvSpPr>
            <a:spLocks noChangeArrowheads="1"/>
          </p:cNvSpPr>
          <p:nvPr/>
        </p:nvSpPr>
        <p:spPr bwMode="auto">
          <a:xfrm>
            <a:off x="219075" y="1779588"/>
            <a:ext cx="4346575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400">
                <a:solidFill>
                  <a:srgbClr val="990033"/>
                </a:solidFill>
              </a:rPr>
              <a:t>Charge composition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661510" name="Rectangle 6"/>
          <p:cNvSpPr>
            <a:spLocks noChangeArrowheads="1"/>
          </p:cNvSpPr>
          <p:nvPr/>
        </p:nvSpPr>
        <p:spPr bwMode="auto">
          <a:xfrm>
            <a:off x="352425" y="2146300"/>
            <a:ext cx="3844925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457200" indent="-457200" defTabSz="7620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1800"/>
              <a:t>Mol%  36.2UO</a:t>
            </a:r>
            <a:r>
              <a:rPr lang="en-US" sz="1800" baseline="-25000"/>
              <a:t>2</a:t>
            </a:r>
            <a:r>
              <a:rPr lang="en-US" sz="1800"/>
              <a:t> + 63.8CaO</a:t>
            </a:r>
            <a:endParaRPr lang="en-US" sz="1800" baseline="-25000"/>
          </a:p>
        </p:txBody>
      </p:sp>
      <p:sp>
        <p:nvSpPr>
          <p:cNvPr id="661511" name="Rectangle 7"/>
          <p:cNvSpPr>
            <a:spLocks noChangeArrowheads="1"/>
          </p:cNvSpPr>
          <p:nvPr/>
        </p:nvSpPr>
        <p:spPr bwMode="auto">
          <a:xfrm>
            <a:off x="142875" y="6026150"/>
            <a:ext cx="900112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800"/>
              <a:t>T</a:t>
            </a:r>
            <a:r>
              <a:rPr lang="en-US" sz="1800" baseline="-25000"/>
              <a:t>liq</a:t>
            </a:r>
            <a:r>
              <a:rPr lang="en-US" sz="1800"/>
              <a:t> was measured </a:t>
            </a:r>
            <a:r>
              <a:rPr lang="ru-RU" sz="1800"/>
              <a:t>2</a:t>
            </a:r>
            <a:r>
              <a:rPr lang="en-US" sz="1800"/>
              <a:t> times by VPA IMCC</a:t>
            </a:r>
            <a:r>
              <a:rPr lang="ru-RU" sz="1800"/>
              <a:t> </a:t>
            </a:r>
            <a:r>
              <a:rPr lang="en-BZ" sz="1800"/>
              <a:t>with melt sampling</a:t>
            </a:r>
            <a:br>
              <a:rPr lang="en-BZ" sz="1800"/>
            </a:br>
            <a:endParaRPr lang="ru-RU" sz="1800"/>
          </a:p>
        </p:txBody>
      </p:sp>
      <p:pic>
        <p:nvPicPr>
          <p:cNvPr id="6615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439863"/>
            <a:ext cx="410210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61513" name="Oval 9"/>
          <p:cNvSpPr>
            <a:spLocks noChangeArrowheads="1"/>
          </p:cNvSpPr>
          <p:nvPr/>
        </p:nvSpPr>
        <p:spPr bwMode="auto">
          <a:xfrm>
            <a:off x="5676900" y="2009775"/>
            <a:ext cx="533400" cy="295275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66151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2657475"/>
            <a:ext cx="45529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61515" name="Line 11"/>
          <p:cNvSpPr>
            <a:spLocks noChangeShapeType="1"/>
          </p:cNvSpPr>
          <p:nvPr/>
        </p:nvSpPr>
        <p:spPr bwMode="auto">
          <a:xfrm flipH="1">
            <a:off x="4819650" y="2305050"/>
            <a:ext cx="1000125" cy="8667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1516" name="Text Box 12"/>
          <p:cNvSpPr txBox="1">
            <a:spLocks noChangeArrowheads="1"/>
          </p:cNvSpPr>
          <p:nvPr/>
        </p:nvSpPr>
        <p:spPr bwMode="auto">
          <a:xfrm>
            <a:off x="2260600" y="4064000"/>
            <a:ext cx="731838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Samples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61517" name="Line 13"/>
          <p:cNvSpPr>
            <a:spLocks noChangeShapeType="1"/>
          </p:cNvSpPr>
          <p:nvPr/>
        </p:nvSpPr>
        <p:spPr bwMode="auto">
          <a:xfrm flipH="1" flipV="1">
            <a:off x="1647825" y="4133850"/>
            <a:ext cx="609600" cy="8572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1518" name="Line 14"/>
          <p:cNvSpPr>
            <a:spLocks noChangeShapeType="1"/>
          </p:cNvSpPr>
          <p:nvPr/>
        </p:nvSpPr>
        <p:spPr bwMode="auto">
          <a:xfrm flipV="1">
            <a:off x="2997200" y="3930650"/>
            <a:ext cx="209550" cy="22860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1519" name="Text Box 15"/>
          <p:cNvSpPr txBox="1">
            <a:spLocks noChangeArrowheads="1"/>
          </p:cNvSpPr>
          <p:nvPr/>
        </p:nvSpPr>
        <p:spPr bwMode="auto">
          <a:xfrm>
            <a:off x="2428875" y="4392613"/>
            <a:ext cx="593725" cy="263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Tliq</a:t>
            </a:r>
            <a:endParaRPr lang="ru-RU" sz="1000">
              <a:latin typeface="Arial" pitchFamily="34" charset="0"/>
            </a:endParaRPr>
          </a:p>
        </p:txBody>
      </p:sp>
      <p:sp>
        <p:nvSpPr>
          <p:cNvPr id="661520" name="Line 16"/>
          <p:cNvSpPr>
            <a:spLocks noChangeShapeType="1"/>
          </p:cNvSpPr>
          <p:nvPr/>
        </p:nvSpPr>
        <p:spPr bwMode="auto">
          <a:xfrm flipH="1">
            <a:off x="2028825" y="4543425"/>
            <a:ext cx="390525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1521" name="Line 17"/>
          <p:cNvSpPr>
            <a:spLocks noChangeShapeType="1"/>
          </p:cNvSpPr>
          <p:nvPr/>
        </p:nvSpPr>
        <p:spPr bwMode="auto">
          <a:xfrm>
            <a:off x="3044825" y="4530725"/>
            <a:ext cx="533400" cy="114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1522" name="Rectangle 18"/>
          <p:cNvSpPr>
            <a:spLocks noChangeArrowheads="1"/>
          </p:cNvSpPr>
          <p:nvPr/>
        </p:nvSpPr>
        <p:spPr bwMode="auto">
          <a:xfrm>
            <a:off x="5222875" y="4678363"/>
            <a:ext cx="3921125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9" tIns="46030" rIns="92059" bIns="46030" anchor="ctr"/>
          <a:lstStyle/>
          <a:p>
            <a:pPr defTabSz="762000">
              <a:buFont typeface="Wingdings" pitchFamily="2" charset="2"/>
              <a:buChar char="ü"/>
            </a:pPr>
            <a:r>
              <a:rPr lang="ru-RU" sz="1800"/>
              <a:t> </a:t>
            </a:r>
            <a:r>
              <a:rPr lang="en-US" sz="1600"/>
              <a:t>From</a:t>
            </a:r>
            <a:r>
              <a:rPr lang="ru-RU" sz="1600"/>
              <a:t> </a:t>
            </a:r>
            <a:r>
              <a:rPr lang="en-US" sz="1600"/>
              <a:t>4000 s, the pool was pulled</a:t>
            </a:r>
            <a:br>
              <a:rPr lang="en-US" sz="1600"/>
            </a:br>
            <a:r>
              <a:rPr lang="en-US" sz="1600"/>
              <a:t>   out from inductor at 8.5 mm/h for 2</a:t>
            </a:r>
            <a:br>
              <a:rPr lang="en-US" sz="1600"/>
            </a:br>
            <a:r>
              <a:rPr lang="en-US" sz="1600"/>
              <a:t>   hours. This has ensured close to</a:t>
            </a:r>
            <a:br>
              <a:rPr lang="en-US" sz="1600"/>
            </a:br>
            <a:r>
              <a:rPr lang="en-US" sz="1600"/>
              <a:t>   equilibrium crystallization and the</a:t>
            </a:r>
            <a:br>
              <a:rPr lang="en-US" sz="1600"/>
            </a:br>
            <a:r>
              <a:rPr lang="en-US" sz="1600"/>
              <a:t>   eutectic liquid displacement into the</a:t>
            </a:r>
            <a:br>
              <a:rPr lang="en-US" sz="1600"/>
            </a:br>
            <a:r>
              <a:rPr lang="en-US" sz="1600"/>
              <a:t>   ingot upper part</a:t>
            </a:r>
            <a:r>
              <a:rPr lang="en-US" sz="1800">
                <a:solidFill>
                  <a:srgbClr val="000099"/>
                </a:solidFill>
              </a:rPr>
              <a:t> </a:t>
            </a:r>
            <a:endParaRPr lang="ru-RU" sz="1800">
              <a:solidFill>
                <a:srgbClr val="000099"/>
              </a:solidFill>
            </a:endParaRPr>
          </a:p>
        </p:txBody>
      </p:sp>
      <p:sp>
        <p:nvSpPr>
          <p:cNvPr id="661523" name="Rectangle 20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10 test results </a:t>
            </a:r>
            <a:endParaRPr lang="ru-RU" sz="3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D04E97D1-6692-4EAB-93DB-7A43C8EBBA15}" type="slidenum">
              <a:rPr lang="en-GB" sz="1600"/>
              <a:pPr/>
              <a:t>8</a:t>
            </a:fld>
            <a:endParaRPr lang="en-GB" sz="1600"/>
          </a:p>
        </p:txBody>
      </p:sp>
      <p:sp>
        <p:nvSpPr>
          <p:cNvPr id="743427" name="Rectangle 3"/>
          <p:cNvSpPr>
            <a:spLocks noChangeArrowheads="1"/>
          </p:cNvSpPr>
          <p:nvPr/>
        </p:nvSpPr>
        <p:spPr bwMode="auto">
          <a:xfrm>
            <a:off x="352425" y="719138"/>
            <a:ext cx="87915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59" tIns="46030" rIns="92059" bIns="46030" anchor="ctr"/>
          <a:lstStyle/>
          <a:p>
            <a:pPr defTabSz="76200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990033"/>
                </a:solidFill>
              </a:rPr>
              <a:t> </a:t>
            </a:r>
            <a:r>
              <a:rPr lang="en-US" sz="2000" dirty="0">
                <a:solidFill>
                  <a:srgbClr val="990033"/>
                </a:solidFill>
              </a:rPr>
              <a:t>VPA IMCC</a:t>
            </a:r>
            <a:r>
              <a:rPr lang="en-US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r>
              <a:rPr lang="en-GB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sz="2000" dirty="0">
                <a:solidFill>
                  <a:srgbClr val="993300"/>
                </a:solidFill>
              </a:rPr>
              <a:t>Example</a:t>
            </a:r>
            <a:r>
              <a:rPr lang="en-GB" sz="2000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solidFill>
                  <a:srgbClr val="993300"/>
                </a:solidFill>
              </a:rPr>
              <a:t>of </a:t>
            </a:r>
            <a:r>
              <a:rPr lang="en-US" sz="2000" dirty="0" err="1">
                <a:solidFill>
                  <a:srgbClr val="993300"/>
                </a:solidFill>
              </a:rPr>
              <a:t>thermogram</a:t>
            </a:r>
            <a:r>
              <a:rPr lang="en-US" sz="2000" dirty="0">
                <a:solidFill>
                  <a:srgbClr val="993300"/>
                </a:solidFill>
              </a:rPr>
              <a:t> </a:t>
            </a:r>
            <a:r>
              <a:rPr lang="ru-RU" sz="2000" dirty="0">
                <a:solidFill>
                  <a:srgbClr val="993300"/>
                </a:solidFill>
              </a:rPr>
              <a:t>2</a:t>
            </a:r>
            <a:r>
              <a:rPr lang="en-US" sz="2000" dirty="0">
                <a:solidFill>
                  <a:srgbClr val="993300"/>
                </a:solidFill>
              </a:rPr>
              <a:t> </a:t>
            </a:r>
            <a:r>
              <a:rPr lang="en-US" sz="2000" dirty="0">
                <a:solidFill>
                  <a:srgbClr val="993300"/>
                </a:solidFill>
              </a:rPr>
              <a:t>from the test showing </a:t>
            </a:r>
            <a:br>
              <a:rPr lang="en-US" sz="2000" dirty="0">
                <a:solidFill>
                  <a:srgbClr val="993300"/>
                </a:solidFill>
              </a:rPr>
            </a:br>
            <a:r>
              <a:rPr lang="en-US" sz="2000" dirty="0">
                <a:solidFill>
                  <a:srgbClr val="993300"/>
                </a:solidFill>
              </a:rPr>
              <a:t>                        melt surface</a:t>
            </a:r>
            <a:r>
              <a:rPr lang="en-GB" sz="2000" dirty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0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3556" name="Rectangle 4"/>
          <p:cNvSpPr>
            <a:spLocks noChangeArrowheads="1"/>
          </p:cNvSpPr>
          <p:nvPr/>
        </p:nvSpPr>
        <p:spPr bwMode="auto">
          <a:xfrm>
            <a:off x="330200" y="5903913"/>
            <a:ext cx="8391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 anchor="ctr">
            <a:spAutoFit/>
          </a:bodyPr>
          <a:lstStyle/>
          <a:p>
            <a:pPr marL="358775" lvl="2" defTabSz="762000">
              <a:buFont typeface="Wingdings" pitchFamily="2" charset="2"/>
              <a:buChar char="ü"/>
              <a:tabLst>
                <a:tab pos="96838" algn="l"/>
              </a:tabLst>
            </a:pPr>
            <a:r>
              <a:rPr lang="en-US" sz="2000"/>
              <a:t> Results of T</a:t>
            </a:r>
            <a:r>
              <a:rPr lang="en-US" sz="2000" baseline="-25000"/>
              <a:t>liq</a:t>
            </a:r>
            <a:r>
              <a:rPr lang="en-US" sz="2000"/>
              <a:t> </a:t>
            </a:r>
            <a:r>
              <a:rPr lang="en-GB" sz="2000"/>
              <a:t>measurements: </a:t>
            </a:r>
            <a:r>
              <a:rPr lang="ru-RU" sz="2000"/>
              <a:t>1876, </a:t>
            </a:r>
            <a:r>
              <a:rPr lang="en-GB" sz="2000"/>
              <a:t>188</a:t>
            </a:r>
            <a:r>
              <a:rPr lang="ru-RU" sz="2000"/>
              <a:t>6</a:t>
            </a:r>
            <a:r>
              <a:rPr lang="en-GB" sz="2000" baseline="30000"/>
              <a:t>o</a:t>
            </a:r>
            <a:r>
              <a:rPr lang="en-US" sz="2000"/>
              <a:t>C</a:t>
            </a:r>
            <a:endParaRPr lang="en-GB" sz="2000"/>
          </a:p>
        </p:txBody>
      </p:sp>
      <p:sp>
        <p:nvSpPr>
          <p:cNvPr id="663557" name="Line 5"/>
          <p:cNvSpPr>
            <a:spLocks noChangeShapeType="1"/>
          </p:cNvSpPr>
          <p:nvPr/>
        </p:nvSpPr>
        <p:spPr bwMode="auto">
          <a:xfrm>
            <a:off x="4819650" y="3097213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3558" name="Line 6"/>
          <p:cNvSpPr>
            <a:spLocks noChangeShapeType="1"/>
          </p:cNvSpPr>
          <p:nvPr/>
        </p:nvSpPr>
        <p:spPr bwMode="auto">
          <a:xfrm>
            <a:off x="4743450" y="2898775"/>
            <a:ext cx="0" cy="0"/>
          </a:xfrm>
          <a:prstGeom prst="line">
            <a:avLst/>
          </a:prstGeom>
          <a:noFill/>
          <a:ln w="254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 anchor="ctr"/>
          <a:lstStyle/>
          <a:p>
            <a:endParaRPr lang="de-DE"/>
          </a:p>
        </p:txBody>
      </p:sp>
      <p:grpSp>
        <p:nvGrpSpPr>
          <p:cNvPr id="663559" name="Group 7"/>
          <p:cNvGrpSpPr>
            <a:grpSpLocks/>
          </p:cNvGrpSpPr>
          <p:nvPr/>
        </p:nvGrpSpPr>
        <p:grpSpPr bwMode="auto">
          <a:xfrm>
            <a:off x="-287338" y="1176338"/>
            <a:ext cx="7727951" cy="4884737"/>
            <a:chOff x="312" y="719"/>
            <a:chExt cx="4764" cy="2964"/>
          </a:xfrm>
        </p:grpSpPr>
        <p:sp>
          <p:nvSpPr>
            <p:cNvPr id="663560" name="Line 8"/>
            <p:cNvSpPr>
              <a:spLocks noChangeShapeType="1"/>
            </p:cNvSpPr>
            <p:nvPr/>
          </p:nvSpPr>
          <p:spPr bwMode="auto">
            <a:xfrm>
              <a:off x="3036" y="1951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3561" name="Line 9"/>
            <p:cNvSpPr>
              <a:spLocks noChangeShapeType="1"/>
            </p:cNvSpPr>
            <p:nvPr/>
          </p:nvSpPr>
          <p:spPr bwMode="auto">
            <a:xfrm>
              <a:off x="2988" y="1826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pic>
          <p:nvPicPr>
            <p:cNvPr id="663562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" y="719"/>
              <a:ext cx="4764" cy="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  <p:sp>
          <p:nvSpPr>
            <p:cNvPr id="663563" name="Rectangle 11"/>
            <p:cNvSpPr>
              <a:spLocks noChangeArrowheads="1"/>
            </p:cNvSpPr>
            <p:nvPr/>
          </p:nvSpPr>
          <p:spPr bwMode="auto">
            <a:xfrm>
              <a:off x="800" y="2282"/>
              <a:ext cx="1196" cy="961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aphicFrame>
        <p:nvGraphicFramePr>
          <p:cNvPr id="743437" name="Group 13"/>
          <p:cNvGraphicFramePr>
            <a:graphicFrameLocks noGrp="1"/>
          </p:cNvGraphicFramePr>
          <p:nvPr/>
        </p:nvGraphicFramePr>
        <p:xfrm>
          <a:off x="7259638" y="2339975"/>
          <a:ext cx="1776412" cy="1288800"/>
        </p:xfrm>
        <a:graphic>
          <a:graphicData uri="http://schemas.openxmlformats.org/drawingml/2006/table">
            <a:tbl>
              <a:tblPr/>
              <a:tblGrid>
                <a:gridCol w="611187"/>
                <a:gridCol w="593725"/>
                <a:gridCol w="571500"/>
              </a:tblGrid>
              <a:tr h="228600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Sample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ChA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XRF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57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38.1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41.4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35.7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38.6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3585" name="Rectangle 34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10 test results (2) </a:t>
            </a:r>
            <a:endParaRPr lang="ru-RU" sz="320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 </a:t>
            </a:r>
            <a:r>
              <a:rPr lang="en-US" sz="1300" b="0">
                <a:solidFill>
                  <a:schemeClr val="tx1"/>
                </a:solidFill>
              </a:rPr>
              <a:t>3</a:t>
            </a:r>
            <a:r>
              <a:rPr lang="en-US" sz="1300" b="0" baseline="30000">
                <a:solidFill>
                  <a:schemeClr val="tx1"/>
                </a:solidFill>
              </a:rPr>
              <a:t>rd</a:t>
            </a:r>
            <a:r>
              <a:rPr lang="en-US" sz="1300" b="0">
                <a:solidFill>
                  <a:schemeClr val="tx1"/>
                </a:solidFill>
              </a:rPr>
              <a:t> PRECOS Project Meeting, June 2,  2010, St. Petersburg</a:t>
            </a:r>
            <a:r>
              <a:rPr lang="en-US" sz="1300"/>
              <a:t>      </a:t>
            </a:r>
            <a:fld id="{8FC54E7A-59CD-4AF0-BD5D-A3EA8D9CF0F8}" type="slidenum">
              <a:rPr lang="en-GB" sz="1600"/>
              <a:pPr/>
              <a:t>9</a:t>
            </a:fld>
            <a:endParaRPr lang="en-GB" sz="1600"/>
          </a:p>
        </p:txBody>
      </p:sp>
      <p:sp>
        <p:nvSpPr>
          <p:cNvPr id="665603" name="Rectangle 47"/>
          <p:cNvSpPr>
            <a:spLocks noChangeArrowheads="1"/>
          </p:cNvSpPr>
          <p:nvPr/>
        </p:nvSpPr>
        <p:spPr bwMode="auto">
          <a:xfrm>
            <a:off x="-180975" y="477838"/>
            <a:ext cx="9324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424" tIns="45712" rIns="91424" bIns="45712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000">
                <a:solidFill>
                  <a:srgbClr val="990033"/>
                </a:solidFill>
              </a:rPr>
              <a:t>SEM/EDX analysis of the melt sample </a:t>
            </a:r>
            <a:r>
              <a:rPr lang="ru-RU" sz="2000">
                <a:solidFill>
                  <a:srgbClr val="990033"/>
                </a:solidFill>
              </a:rPr>
              <a:t>(</a:t>
            </a:r>
            <a:r>
              <a:rPr lang="en-US" sz="2000">
                <a:solidFill>
                  <a:srgbClr val="990033"/>
                </a:solidFill>
              </a:rPr>
              <a:t>top</a:t>
            </a:r>
            <a:r>
              <a:rPr lang="ru-RU" sz="2000">
                <a:solidFill>
                  <a:srgbClr val="990033"/>
                </a:solidFill>
              </a:rPr>
              <a:t>) </a:t>
            </a:r>
            <a:r>
              <a:rPr lang="en-US" sz="2000">
                <a:solidFill>
                  <a:srgbClr val="990033"/>
                </a:solidFill>
              </a:rPr>
              <a:t>and ingot periphery</a:t>
            </a:r>
            <a:r>
              <a:rPr lang="ru-RU" sz="2000">
                <a:solidFill>
                  <a:srgbClr val="990033"/>
                </a:solidFill>
              </a:rPr>
              <a:t> (</a:t>
            </a:r>
            <a:r>
              <a:rPr lang="en-US" sz="2000">
                <a:solidFill>
                  <a:srgbClr val="990033"/>
                </a:solidFill>
              </a:rPr>
              <a:t>bottom</a:t>
            </a:r>
            <a:r>
              <a:rPr lang="ru-RU" sz="2000">
                <a:solidFill>
                  <a:srgbClr val="990033"/>
                </a:solidFill>
              </a:rPr>
              <a:t>)</a:t>
            </a:r>
            <a:endParaRPr lang="en-GB" sz="2000">
              <a:solidFill>
                <a:srgbClr val="990033"/>
              </a:solidFill>
            </a:endParaRPr>
          </a:p>
        </p:txBody>
      </p:sp>
      <p:sp>
        <p:nvSpPr>
          <p:cNvPr id="665604" name="Text Box 48"/>
          <p:cNvSpPr txBox="1">
            <a:spLocks noChangeArrowheads="1"/>
          </p:cNvSpPr>
          <p:nvPr/>
        </p:nvSpPr>
        <p:spPr bwMode="auto">
          <a:xfrm>
            <a:off x="5927725" y="885825"/>
            <a:ext cx="3216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800">
                <a:latin typeface="Arial" pitchFamily="34" charset="0"/>
              </a:rPr>
              <a:t>Dendritic microstructure of the melt sample</a:t>
            </a:r>
            <a:endParaRPr lang="ru-RU" sz="1800">
              <a:latin typeface="Arial" pitchFamily="34" charset="0"/>
            </a:endParaRPr>
          </a:p>
        </p:txBody>
      </p:sp>
      <p:graphicFrame>
        <p:nvGraphicFramePr>
          <p:cNvPr id="665740" name="Group 140"/>
          <p:cNvGraphicFramePr>
            <a:graphicFrameLocks noGrp="1"/>
          </p:cNvGraphicFramePr>
          <p:nvPr/>
        </p:nvGraphicFramePr>
        <p:xfrm>
          <a:off x="5959475" y="3290888"/>
          <a:ext cx="2863850" cy="1298575"/>
        </p:xfrm>
        <a:graphic>
          <a:graphicData uri="http://schemas.openxmlformats.org/drawingml/2006/table">
            <a:tbl>
              <a:tblPr/>
              <a:tblGrid>
                <a:gridCol w="912813"/>
                <a:gridCol w="669925"/>
                <a:gridCol w="635000"/>
                <a:gridCol w="646112"/>
              </a:tblGrid>
              <a:tr h="238125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Sample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ChA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  <a:cs typeface="Times New Roman" pitchFamily="18" charset="0"/>
                        </a:rPr>
                        <a:t>XRF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EDX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 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38.1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41.4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34.9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№</a:t>
                      </a: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35.7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38.6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33.9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631" name="Text Box 75"/>
          <p:cNvSpPr txBox="1">
            <a:spLocks noChangeArrowheads="1"/>
          </p:cNvSpPr>
          <p:nvPr/>
        </p:nvSpPr>
        <p:spPr bwMode="auto">
          <a:xfrm>
            <a:off x="6302375" y="1538288"/>
            <a:ext cx="2422525" cy="536575"/>
          </a:xfrm>
          <a:prstGeom prst="rect">
            <a:avLst/>
          </a:prstGeom>
          <a:noFill/>
          <a:ln w="19050" algn="ctr">
            <a:solidFill>
              <a:srgbClr val="8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Primary crystallization phase </a:t>
            </a:r>
            <a:endParaRPr lang="ru-RU" sz="1400">
              <a:latin typeface="Arial" pitchFamily="34" charset="0"/>
            </a:endParaRPr>
          </a:p>
        </p:txBody>
      </p:sp>
      <p:graphicFrame>
        <p:nvGraphicFramePr>
          <p:cNvPr id="665732" name="Group 132"/>
          <p:cNvGraphicFramePr>
            <a:graphicFrameLocks noGrp="1"/>
          </p:cNvGraphicFramePr>
          <p:nvPr/>
        </p:nvGraphicFramePr>
        <p:xfrm>
          <a:off x="6469063" y="2295525"/>
          <a:ext cx="1908175" cy="962025"/>
        </p:xfrm>
        <a:graphic>
          <a:graphicData uri="http://schemas.openxmlformats.org/drawingml/2006/table">
            <a:tbl>
              <a:tblPr/>
              <a:tblGrid>
                <a:gridCol w="506412"/>
                <a:gridCol w="663575"/>
                <a:gridCol w="738188"/>
              </a:tblGrid>
              <a:tr h="309563">
                <a:tc rowSpan="2"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UO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ru-RU" sz="15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CaO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mol.%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8275"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P1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53.8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pitchFamily="34" charset="0"/>
                        </a:rPr>
                        <a:t>46.2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93600" marR="93600" marT="46800" marB="46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65649" name="Text Box 93"/>
          <p:cNvSpPr txBox="1">
            <a:spLocks noChangeArrowheads="1"/>
          </p:cNvSpPr>
          <p:nvPr/>
        </p:nvSpPr>
        <p:spPr bwMode="auto">
          <a:xfrm>
            <a:off x="193675" y="5668963"/>
            <a:ext cx="89503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en-US" sz="1600">
                <a:latin typeface="Arial" pitchFamily="34" charset="0"/>
              </a:rPr>
              <a:t> Compositions of melt samples of the unsaturated solid solution have been determined</a:t>
            </a:r>
          </a:p>
          <a:p>
            <a:pPr algn="just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1600">
                <a:latin typeface="Arial" pitchFamily="34" charset="0"/>
              </a:rPr>
              <a:t> </a:t>
            </a:r>
            <a:r>
              <a:rPr lang="en-US" sz="1600">
                <a:latin typeface="Arial" pitchFamily="34" charset="0"/>
              </a:rPr>
              <a:t>There is a discrepancy between the results of </a:t>
            </a:r>
            <a:r>
              <a:rPr lang="en-BZ" sz="1600">
                <a:latin typeface="Arial" pitchFamily="34" charset="0"/>
              </a:rPr>
              <a:t>SEM/EDX</a:t>
            </a:r>
            <a:r>
              <a:rPr lang="en-US" sz="1600">
                <a:latin typeface="Arial" pitchFamily="34" charset="0"/>
              </a:rPr>
              <a:t> and</a:t>
            </a:r>
            <a:r>
              <a:rPr lang="ru-RU" sz="1600">
                <a:latin typeface="Arial" pitchFamily="34" charset="0"/>
              </a:rPr>
              <a:t> (</a:t>
            </a:r>
            <a:r>
              <a:rPr lang="en-BZ" sz="1600">
                <a:latin typeface="Arial" pitchFamily="34" charset="0"/>
              </a:rPr>
              <a:t>XRF+ChA)</a:t>
            </a:r>
            <a:endParaRPr lang="ru-RU" sz="1600">
              <a:latin typeface="Arial" pitchFamily="34" charset="0"/>
            </a:endParaRPr>
          </a:p>
        </p:txBody>
      </p:sp>
      <p:grpSp>
        <p:nvGrpSpPr>
          <p:cNvPr id="665650" name="Group 111"/>
          <p:cNvGrpSpPr>
            <a:grpSpLocks/>
          </p:cNvGrpSpPr>
          <p:nvPr/>
        </p:nvGrpSpPr>
        <p:grpSpPr bwMode="auto">
          <a:xfrm>
            <a:off x="336550" y="1050925"/>
            <a:ext cx="5761038" cy="2298700"/>
            <a:chOff x="234" y="602"/>
            <a:chExt cx="3629" cy="1448"/>
          </a:xfrm>
        </p:grpSpPr>
        <p:sp useBgFill="1">
          <p:nvSpPr>
            <p:cNvPr id="665651" name="Rectangle 112"/>
            <p:cNvSpPr>
              <a:spLocks noChangeArrowheads="1"/>
            </p:cNvSpPr>
            <p:nvPr/>
          </p:nvSpPr>
          <p:spPr bwMode="auto">
            <a:xfrm>
              <a:off x="1121" y="602"/>
              <a:ext cx="273" cy="226"/>
            </a:xfrm>
            <a:prstGeom prst="rect">
              <a:avLst/>
            </a:prstGeom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93600" tIns="46800" rIns="93600" bIns="46800" anchor="ctr"/>
            <a:lstStyle/>
            <a:p>
              <a:endParaRPr lang="ru-RU"/>
            </a:p>
          </p:txBody>
        </p:sp>
        <p:sp>
          <p:nvSpPr>
            <p:cNvPr id="665652" name="Line 113"/>
            <p:cNvSpPr>
              <a:spLocks noChangeShapeType="1"/>
            </p:cNvSpPr>
            <p:nvPr/>
          </p:nvSpPr>
          <p:spPr bwMode="auto">
            <a:xfrm>
              <a:off x="3096" y="1826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sp>
          <p:nvSpPr>
            <p:cNvPr id="665653" name="Line 114"/>
            <p:cNvSpPr>
              <a:spLocks noChangeShapeType="1"/>
            </p:cNvSpPr>
            <p:nvPr/>
          </p:nvSpPr>
          <p:spPr bwMode="auto">
            <a:xfrm>
              <a:off x="3096" y="1701"/>
              <a:ext cx="0" cy="0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sp>
          <p:nvSpPr>
            <p:cNvPr id="665654" name="Rectangle 115"/>
            <p:cNvSpPr>
              <a:spLocks noChangeArrowheads="1"/>
            </p:cNvSpPr>
            <p:nvPr/>
          </p:nvSpPr>
          <p:spPr bwMode="auto">
            <a:xfrm>
              <a:off x="403" y="1199"/>
              <a:ext cx="77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1424" tIns="45712" rIns="91424" bIns="45712">
              <a:spAutoFit/>
            </a:bodyPr>
            <a:lstStyle/>
            <a:p>
              <a:pPr algn="ctr">
                <a:lnSpc>
                  <a:spcPct val="60000"/>
                </a:lnSpc>
              </a:pPr>
              <a:r>
                <a:rPr lang="en-US" sz="1400">
                  <a:solidFill>
                    <a:srgbClr val="990033"/>
                  </a:solidFill>
                  <a:latin typeface="Arial Unicode MS" pitchFamily="34" charset="-128"/>
                </a:rPr>
                <a:t>Quenched </a:t>
              </a:r>
            </a:p>
            <a:p>
              <a:pPr algn="ctr">
                <a:lnSpc>
                  <a:spcPct val="60000"/>
                </a:lnSpc>
              </a:pPr>
              <a:r>
                <a:rPr lang="en-US" sz="1400">
                  <a:solidFill>
                    <a:srgbClr val="990033"/>
                  </a:solidFill>
                  <a:latin typeface="Arial Unicode MS" pitchFamily="34" charset="-128"/>
                </a:rPr>
                <a:t>sample</a:t>
              </a:r>
              <a:r>
                <a:rPr lang="en-US" sz="2000">
                  <a:solidFill>
                    <a:srgbClr val="990033"/>
                  </a:solidFill>
                  <a:latin typeface="Arial Unicode MS" pitchFamily="34" charset="-128"/>
                </a:rPr>
                <a:t> </a:t>
              </a:r>
              <a:endParaRPr lang="ru-RU" sz="2000" baseline="-25000">
                <a:solidFill>
                  <a:srgbClr val="990033"/>
                </a:solidFill>
                <a:latin typeface="Arial Unicode MS" pitchFamily="34" charset="-128"/>
              </a:endParaRPr>
            </a:p>
          </p:txBody>
        </p:sp>
        <p:grpSp>
          <p:nvGrpSpPr>
            <p:cNvPr id="665655" name="Group 116"/>
            <p:cNvGrpSpPr>
              <a:grpSpLocks/>
            </p:cNvGrpSpPr>
            <p:nvPr/>
          </p:nvGrpSpPr>
          <p:grpSpPr bwMode="auto">
            <a:xfrm>
              <a:off x="234" y="829"/>
              <a:ext cx="122" cy="748"/>
              <a:chOff x="2528" y="0"/>
              <a:chExt cx="240" cy="1472"/>
            </a:xfrm>
          </p:grpSpPr>
          <p:sp>
            <p:nvSpPr>
              <p:cNvPr id="665656" name="AutoShape 117"/>
              <p:cNvSpPr>
                <a:spLocks noChangeArrowheads="1"/>
              </p:cNvSpPr>
              <p:nvPr/>
            </p:nvSpPr>
            <p:spPr bwMode="auto">
              <a:xfrm>
                <a:off x="2599" y="0"/>
                <a:ext cx="95" cy="1248"/>
              </a:xfrm>
              <a:prstGeom prst="can">
                <a:avLst>
                  <a:gd name="adj" fmla="val 105277"/>
                </a:avLst>
              </a:prstGeom>
              <a:solidFill>
                <a:srgbClr val="993300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5590" name="Freeform 118"/>
              <p:cNvSpPr>
                <a:spLocks/>
              </p:cNvSpPr>
              <p:nvPr/>
            </p:nvSpPr>
            <p:spPr bwMode="auto">
              <a:xfrm>
                <a:off x="2528" y="628"/>
                <a:ext cx="240" cy="844"/>
              </a:xfrm>
              <a:custGeom>
                <a:avLst/>
                <a:gdLst/>
                <a:ahLst/>
                <a:cxnLst>
                  <a:cxn ang="0">
                    <a:pos x="64" y="152"/>
                  </a:cxn>
                  <a:cxn ang="0">
                    <a:pos x="40" y="464"/>
                  </a:cxn>
                  <a:cxn ang="0">
                    <a:pos x="52" y="612"/>
                  </a:cxn>
                  <a:cxn ang="0">
                    <a:pos x="72" y="616"/>
                  </a:cxn>
                  <a:cxn ang="0">
                    <a:pos x="120" y="832"/>
                  </a:cxn>
                  <a:cxn ang="0">
                    <a:pos x="108" y="660"/>
                  </a:cxn>
                  <a:cxn ang="0">
                    <a:pos x="124" y="624"/>
                  </a:cxn>
                  <a:cxn ang="0">
                    <a:pos x="140" y="600"/>
                  </a:cxn>
                  <a:cxn ang="0">
                    <a:pos x="160" y="392"/>
                  </a:cxn>
                  <a:cxn ang="0">
                    <a:pos x="132" y="308"/>
                  </a:cxn>
                  <a:cxn ang="0">
                    <a:pos x="144" y="252"/>
                  </a:cxn>
                  <a:cxn ang="0">
                    <a:pos x="132" y="128"/>
                  </a:cxn>
                  <a:cxn ang="0">
                    <a:pos x="68" y="28"/>
                  </a:cxn>
                  <a:cxn ang="0">
                    <a:pos x="64" y="152"/>
                  </a:cxn>
                </a:cxnLst>
                <a:rect l="0" t="0" r="r" b="b"/>
                <a:pathLst>
                  <a:path w="240" h="844">
                    <a:moveTo>
                      <a:pt x="64" y="152"/>
                    </a:moveTo>
                    <a:cubicBezTo>
                      <a:pt x="64" y="158"/>
                      <a:pt x="68" y="421"/>
                      <a:pt x="40" y="464"/>
                    </a:cubicBezTo>
                    <a:cubicBezTo>
                      <a:pt x="43" y="498"/>
                      <a:pt x="47" y="593"/>
                      <a:pt x="52" y="612"/>
                    </a:cubicBezTo>
                    <a:cubicBezTo>
                      <a:pt x="54" y="619"/>
                      <a:pt x="65" y="615"/>
                      <a:pt x="72" y="616"/>
                    </a:cubicBezTo>
                    <a:cubicBezTo>
                      <a:pt x="83" y="653"/>
                      <a:pt x="0" y="844"/>
                      <a:pt x="120" y="832"/>
                    </a:cubicBezTo>
                    <a:cubicBezTo>
                      <a:pt x="240" y="820"/>
                      <a:pt x="107" y="695"/>
                      <a:pt x="108" y="660"/>
                    </a:cubicBezTo>
                    <a:cubicBezTo>
                      <a:pt x="116" y="605"/>
                      <a:pt x="103" y="649"/>
                      <a:pt x="124" y="624"/>
                    </a:cubicBezTo>
                    <a:cubicBezTo>
                      <a:pt x="130" y="617"/>
                      <a:pt x="140" y="600"/>
                      <a:pt x="140" y="600"/>
                    </a:cubicBezTo>
                    <a:cubicBezTo>
                      <a:pt x="148" y="395"/>
                      <a:pt x="92" y="437"/>
                      <a:pt x="160" y="392"/>
                    </a:cubicBezTo>
                    <a:cubicBezTo>
                      <a:pt x="156" y="335"/>
                      <a:pt x="168" y="332"/>
                      <a:pt x="132" y="308"/>
                    </a:cubicBezTo>
                    <a:cubicBezTo>
                      <a:pt x="118" y="287"/>
                      <a:pt x="119" y="269"/>
                      <a:pt x="144" y="252"/>
                    </a:cubicBezTo>
                    <a:cubicBezTo>
                      <a:pt x="156" y="217"/>
                      <a:pt x="182" y="145"/>
                      <a:pt x="132" y="128"/>
                    </a:cubicBezTo>
                    <a:cubicBezTo>
                      <a:pt x="110" y="129"/>
                      <a:pt x="77" y="0"/>
                      <a:pt x="68" y="28"/>
                    </a:cubicBezTo>
                    <a:cubicBezTo>
                      <a:pt x="72" y="29"/>
                      <a:pt x="64" y="152"/>
                      <a:pt x="64" y="152"/>
                    </a:cubicBezTo>
                    <a:close/>
                  </a:path>
                </a:pathLst>
              </a:custGeom>
              <a:blipFill dpi="0" rotWithShape="1">
                <a:blip r:embed="rId3" cstate="print"/>
                <a:srcRect/>
                <a:stretch>
                  <a:fillRect r="-199951"/>
                </a:stretch>
              </a:blipFill>
              <a:ln w="1587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65660" name="Freeform 119"/>
            <p:cNvSpPr>
              <a:spLocks/>
            </p:cNvSpPr>
            <p:nvPr/>
          </p:nvSpPr>
          <p:spPr bwMode="auto">
            <a:xfrm>
              <a:off x="318" y="631"/>
              <a:ext cx="803" cy="1125"/>
            </a:xfrm>
            <a:custGeom>
              <a:avLst/>
              <a:gdLst>
                <a:gd name="T0" fmla="*/ 0 w 803"/>
                <a:gd name="T1" fmla="*/ 666 h 1125"/>
                <a:gd name="T2" fmla="*/ 0 w 803"/>
                <a:gd name="T3" fmla="*/ 766 h 1125"/>
                <a:gd name="T4" fmla="*/ 803 w 803"/>
                <a:gd name="T5" fmla="*/ 1125 h 1125"/>
                <a:gd name="T6" fmla="*/ 803 w 803"/>
                <a:gd name="T7" fmla="*/ 0 h 1125"/>
                <a:gd name="T8" fmla="*/ 0 w 803"/>
                <a:gd name="T9" fmla="*/ 666 h 1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3"/>
                <a:gd name="T16" fmla="*/ 0 h 1125"/>
                <a:gd name="T17" fmla="*/ 803 w 803"/>
                <a:gd name="T18" fmla="*/ 1125 h 11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3" h="1125">
                  <a:moveTo>
                    <a:pt x="0" y="666"/>
                  </a:moveTo>
                  <a:lnTo>
                    <a:pt x="0" y="766"/>
                  </a:lnTo>
                  <a:lnTo>
                    <a:pt x="803" y="1125"/>
                  </a:lnTo>
                  <a:lnTo>
                    <a:pt x="803" y="0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FFFFFF">
                <a:alpha val="23137"/>
              </a:srgbClr>
            </a:solidFill>
            <a:ln w="19050" cap="flat" cmpd="sng">
              <a:solidFill>
                <a:srgbClr val="99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3600" tIns="46800" rIns="93600" bIns="46800" anchor="ctr"/>
            <a:lstStyle/>
            <a:p>
              <a:endParaRPr lang="de-DE"/>
            </a:p>
          </p:txBody>
        </p:sp>
        <p:pic>
          <p:nvPicPr>
            <p:cNvPr id="665661" name="Picture 1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1" t="4002" r="3807" b="11208"/>
            <a:stretch>
              <a:fillRect/>
            </a:stretch>
          </p:blipFill>
          <p:spPr bwMode="auto">
            <a:xfrm>
              <a:off x="1126" y="626"/>
              <a:ext cx="1233" cy="1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5662" name="Group 121"/>
            <p:cNvGrpSpPr>
              <a:grpSpLocks/>
            </p:cNvGrpSpPr>
            <p:nvPr/>
          </p:nvGrpSpPr>
          <p:grpSpPr bwMode="auto">
            <a:xfrm>
              <a:off x="2042" y="1831"/>
              <a:ext cx="294" cy="99"/>
              <a:chOff x="2316" y="2385"/>
              <a:chExt cx="294" cy="99"/>
            </a:xfrm>
          </p:grpSpPr>
          <p:sp>
            <p:nvSpPr>
              <p:cNvPr id="665663" name="Line 122"/>
              <p:cNvSpPr>
                <a:spLocks noChangeShapeType="1"/>
              </p:cNvSpPr>
              <p:nvPr/>
            </p:nvSpPr>
            <p:spPr bwMode="auto">
              <a:xfrm>
                <a:off x="2316" y="2430"/>
                <a:ext cx="29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664" name="Line 123"/>
              <p:cNvSpPr>
                <a:spLocks noChangeShapeType="1"/>
              </p:cNvSpPr>
              <p:nvPr/>
            </p:nvSpPr>
            <p:spPr bwMode="auto">
              <a:xfrm>
                <a:off x="2316" y="238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665" name="Line 124"/>
              <p:cNvSpPr>
                <a:spLocks noChangeShapeType="1"/>
              </p:cNvSpPr>
              <p:nvPr/>
            </p:nvSpPr>
            <p:spPr bwMode="auto">
              <a:xfrm>
                <a:off x="2607" y="2385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pic>
          <p:nvPicPr>
            <p:cNvPr id="665666" name="Picture 12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1" b="8199"/>
            <a:stretch>
              <a:fillRect/>
            </a:stretch>
          </p:blipFill>
          <p:spPr bwMode="auto">
            <a:xfrm>
              <a:off x="2529" y="637"/>
              <a:ext cx="1175" cy="1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5667" name="Group 126"/>
            <p:cNvGrpSpPr>
              <a:grpSpLocks/>
            </p:cNvGrpSpPr>
            <p:nvPr/>
          </p:nvGrpSpPr>
          <p:grpSpPr bwMode="auto">
            <a:xfrm>
              <a:off x="3391" y="1799"/>
              <a:ext cx="294" cy="99"/>
              <a:chOff x="2316" y="2385"/>
              <a:chExt cx="294" cy="99"/>
            </a:xfrm>
          </p:grpSpPr>
          <p:sp>
            <p:nvSpPr>
              <p:cNvPr id="665668" name="Line 127"/>
              <p:cNvSpPr>
                <a:spLocks noChangeShapeType="1"/>
              </p:cNvSpPr>
              <p:nvPr/>
            </p:nvSpPr>
            <p:spPr bwMode="auto">
              <a:xfrm>
                <a:off x="2316" y="2430"/>
                <a:ext cx="294" cy="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669" name="Line 128"/>
              <p:cNvSpPr>
                <a:spLocks noChangeShapeType="1"/>
              </p:cNvSpPr>
              <p:nvPr/>
            </p:nvSpPr>
            <p:spPr bwMode="auto">
              <a:xfrm>
                <a:off x="2316" y="2388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670" name="Line 129"/>
              <p:cNvSpPr>
                <a:spLocks noChangeShapeType="1"/>
              </p:cNvSpPr>
              <p:nvPr/>
            </p:nvSpPr>
            <p:spPr bwMode="auto">
              <a:xfrm>
                <a:off x="2607" y="2385"/>
                <a:ext cx="0" cy="90"/>
              </a:xfrm>
              <a:prstGeom prst="line">
                <a:avLst/>
              </a:prstGeom>
              <a:noFill/>
              <a:ln w="12700">
                <a:solidFill>
                  <a:schemeClr val="accent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665671" name="Text Box 130"/>
            <p:cNvSpPr txBox="1">
              <a:spLocks noChangeArrowheads="1"/>
            </p:cNvSpPr>
            <p:nvPr/>
          </p:nvSpPr>
          <p:spPr bwMode="auto">
            <a:xfrm>
              <a:off x="1987" y="1877"/>
              <a:ext cx="4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300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65672" name="Text Box 131"/>
            <p:cNvSpPr txBox="1">
              <a:spLocks noChangeArrowheads="1"/>
            </p:cNvSpPr>
            <p:nvPr/>
          </p:nvSpPr>
          <p:spPr bwMode="auto">
            <a:xfrm>
              <a:off x="3365" y="1823"/>
              <a:ext cx="49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70</a:t>
              </a:r>
              <a:r>
                <a:rPr lang="en-US" sz="1200">
                  <a:latin typeface="Arial" pitchFamily="34" charset="0"/>
                  <a:cs typeface="Arial" pitchFamily="34" charset="0"/>
                </a:rPr>
                <a:t>µm</a:t>
              </a:r>
            </a:p>
          </p:txBody>
        </p:sp>
        <p:sp>
          <p:nvSpPr>
            <p:cNvPr id="665673" name="Rectangle 132"/>
            <p:cNvSpPr>
              <a:spLocks noChangeArrowheads="1"/>
            </p:cNvSpPr>
            <p:nvPr/>
          </p:nvSpPr>
          <p:spPr bwMode="auto">
            <a:xfrm>
              <a:off x="2091" y="1208"/>
              <a:ext cx="263" cy="235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5674" name="Line 133"/>
            <p:cNvSpPr>
              <a:spLocks noChangeShapeType="1"/>
            </p:cNvSpPr>
            <p:nvPr/>
          </p:nvSpPr>
          <p:spPr bwMode="auto">
            <a:xfrm flipV="1">
              <a:off x="2360" y="638"/>
              <a:ext cx="162" cy="57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675" name="Line 134"/>
            <p:cNvSpPr>
              <a:spLocks noChangeShapeType="1"/>
            </p:cNvSpPr>
            <p:nvPr/>
          </p:nvSpPr>
          <p:spPr bwMode="auto">
            <a:xfrm>
              <a:off x="2362" y="1433"/>
              <a:ext cx="162" cy="3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676" name="Line 135"/>
          <p:cNvSpPr>
            <a:spLocks noChangeShapeType="1"/>
          </p:cNvSpPr>
          <p:nvPr/>
        </p:nvSpPr>
        <p:spPr bwMode="auto">
          <a:xfrm flipH="1">
            <a:off x="4660900" y="1731963"/>
            <a:ext cx="1633538" cy="150812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5677" name="Rectangle 137"/>
          <p:cNvSpPr>
            <a:spLocks noChangeArrowheads="1"/>
          </p:cNvSpPr>
          <p:nvPr/>
        </p:nvSpPr>
        <p:spPr bwMode="auto">
          <a:xfrm>
            <a:off x="271463" y="0"/>
            <a:ext cx="85344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 defTabSz="762000"/>
            <a:r>
              <a:rPr lang="en-US" sz="3200">
                <a:solidFill>
                  <a:srgbClr val="000099"/>
                </a:solidFill>
              </a:rPr>
              <a:t>PRS 10 test results (3) </a:t>
            </a:r>
            <a:endParaRPr lang="ru-RU" sz="3200">
              <a:solidFill>
                <a:srgbClr val="000099"/>
              </a:solidFill>
            </a:endParaRPr>
          </a:p>
        </p:txBody>
      </p:sp>
      <p:graphicFrame>
        <p:nvGraphicFramePr>
          <p:cNvPr id="665737" name="Group 137"/>
          <p:cNvGraphicFramePr>
            <a:graphicFrameLocks noGrp="1"/>
          </p:cNvGraphicFramePr>
          <p:nvPr/>
        </p:nvGraphicFramePr>
        <p:xfrm>
          <a:off x="3084513" y="3656013"/>
          <a:ext cx="2825750" cy="708025"/>
        </p:xfrm>
        <a:graphic>
          <a:graphicData uri="http://schemas.openxmlformats.org/drawingml/2006/table">
            <a:tbl>
              <a:tblPr/>
              <a:tblGrid>
                <a:gridCol w="560387"/>
                <a:gridCol w="765175"/>
                <a:gridCol w="760413"/>
                <a:gridCol w="739775"/>
              </a:tblGrid>
              <a:tr h="239713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CaUO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3</a:t>
                      </a:r>
                      <a:endParaRPr kumimoji="0" lang="ru-RU" sz="15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5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84.5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46.9</a:t>
                      </a: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53.1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68.7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5739" name="Group 139"/>
          <p:cNvGraphicFramePr>
            <a:graphicFrameLocks noGrp="1"/>
          </p:cNvGraphicFramePr>
          <p:nvPr/>
        </p:nvGraphicFramePr>
        <p:xfrm>
          <a:off x="3076575" y="4568825"/>
          <a:ext cx="2755900" cy="777875"/>
        </p:xfrm>
        <a:graphic>
          <a:graphicData uri="http://schemas.openxmlformats.org/drawingml/2006/table">
            <a:tbl>
              <a:tblPr/>
              <a:tblGrid>
                <a:gridCol w="546100"/>
                <a:gridCol w="757238"/>
                <a:gridCol w="731837"/>
                <a:gridCol w="720725"/>
              </a:tblGrid>
              <a:tr h="249238">
                <a:tc grid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UO</a:t>
                      </a:r>
                      <a:r>
                        <a:rPr kumimoji="0" lang="en-US" sz="15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2</a:t>
                      </a:r>
                      <a:endParaRPr kumimoji="0" lang="ru-RU" sz="1500" b="1" i="0" u="none" strike="noStrike" cap="none" normalizeH="0" baseline="-2500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Arial Unicode MS" pitchFamily="34" charset="-128"/>
                        </a:rPr>
                        <a:t>CaO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cap="flat">
                      <a:noFill/>
                    </a:lnT>
                    <a:lnB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 rowSpan="2"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EDX</a:t>
                      </a:r>
                    </a:p>
                  </a:txBody>
                  <a:tcPr marL="0" marR="0" marT="0" marB="0" anchor="ctr" anchorCtr="1" horzOverflow="overflow">
                    <a:lnL cap="flat">
                      <a:noFill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mass %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8.4</a:t>
                      </a:r>
                      <a:endParaRPr kumimoji="0" lang="en-US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91.7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905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  <a:tr h="1571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mol%</a:t>
                      </a:r>
                      <a:endParaRPr kumimoji="0" lang="en-GB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1.9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 Unicode MS" pitchFamily="34" charset="-128"/>
                        </a:rPr>
                        <a:t>98.1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anchorCtr="1" horzOverflow="overflow">
                    <a:lnL w="1905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665722" name="Group 122"/>
          <p:cNvGrpSpPr>
            <a:grpSpLocks/>
          </p:cNvGrpSpPr>
          <p:nvPr/>
        </p:nvGrpSpPr>
        <p:grpSpPr bwMode="auto">
          <a:xfrm>
            <a:off x="677863" y="3378200"/>
            <a:ext cx="2417762" cy="2139950"/>
            <a:chOff x="427" y="2128"/>
            <a:chExt cx="1523" cy="1348"/>
          </a:xfrm>
        </p:grpSpPr>
        <p:pic>
          <p:nvPicPr>
            <p:cNvPr id="665723" name="Picture 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2128"/>
              <a:ext cx="1345" cy="13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algn="ctr">
                  <a:solidFill>
                    <a:srgbClr val="FFFF00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5724" name="Freeform 124"/>
            <p:cNvSpPr>
              <a:spLocks/>
            </p:cNvSpPr>
            <p:nvPr/>
          </p:nvSpPr>
          <p:spPr bwMode="auto">
            <a:xfrm rot="-1589913">
              <a:off x="865" y="2486"/>
              <a:ext cx="1021" cy="417"/>
            </a:xfrm>
            <a:custGeom>
              <a:avLst/>
              <a:gdLst>
                <a:gd name="T0" fmla="*/ 11 w 1075"/>
                <a:gd name="T1" fmla="*/ 0 h 433"/>
                <a:gd name="T2" fmla="*/ 1075 w 1075"/>
                <a:gd name="T3" fmla="*/ 433 h 433"/>
                <a:gd name="T4" fmla="*/ 0 w 1075"/>
                <a:gd name="T5" fmla="*/ 2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5" h="433">
                  <a:moveTo>
                    <a:pt x="11" y="0"/>
                  </a:moveTo>
                  <a:lnTo>
                    <a:pt x="1075" y="433"/>
                  </a:lnTo>
                  <a:lnTo>
                    <a:pt x="0" y="29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5" name="Freeform 125"/>
            <p:cNvSpPr>
              <a:spLocks/>
            </p:cNvSpPr>
            <p:nvPr/>
          </p:nvSpPr>
          <p:spPr bwMode="auto">
            <a:xfrm>
              <a:off x="1268" y="3122"/>
              <a:ext cx="682" cy="173"/>
            </a:xfrm>
            <a:custGeom>
              <a:avLst/>
              <a:gdLst>
                <a:gd name="T0" fmla="*/ 11 w 1075"/>
                <a:gd name="T1" fmla="*/ 0 h 433"/>
                <a:gd name="T2" fmla="*/ 1075 w 1075"/>
                <a:gd name="T3" fmla="*/ 433 h 433"/>
                <a:gd name="T4" fmla="*/ 0 w 1075"/>
                <a:gd name="T5" fmla="*/ 29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75" h="433">
                  <a:moveTo>
                    <a:pt x="11" y="0"/>
                  </a:moveTo>
                  <a:lnTo>
                    <a:pt x="1075" y="433"/>
                  </a:lnTo>
                  <a:lnTo>
                    <a:pt x="0" y="29"/>
                  </a:lnTo>
                </a:path>
              </a:pathLst>
            </a:custGeom>
            <a:solidFill>
              <a:schemeClr val="bg1">
                <a:alpha val="30000"/>
              </a:schemeClr>
            </a:solidFill>
            <a:ln w="12700" cap="flat" cmpd="sng">
              <a:solidFill>
                <a:srgbClr val="800000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5726" name="Oval 126"/>
            <p:cNvSpPr>
              <a:spLocks noChangeArrowheads="1"/>
            </p:cNvSpPr>
            <p:nvPr/>
          </p:nvSpPr>
          <p:spPr bwMode="auto">
            <a:xfrm>
              <a:off x="818" y="2727"/>
              <a:ext cx="31" cy="30"/>
            </a:xfrm>
            <a:prstGeom prst="ellipse">
              <a:avLst/>
            </a:prstGeom>
            <a:solidFill>
              <a:srgbClr val="FFFFFF">
                <a:alpha val="10001"/>
              </a:srgbClr>
            </a:solidFill>
            <a:ln w="19050" algn="ctr">
              <a:solidFill>
                <a:srgbClr val="800000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1681</Words>
  <Application>Microsoft Office PowerPoint</Application>
  <PresentationFormat>Bildschirmpräsentation (4:3)</PresentationFormat>
  <Paragraphs>456</Paragraphs>
  <Slides>21</Slides>
  <Notes>20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21</vt:i4>
      </vt:variant>
    </vt:vector>
  </HeadingPairs>
  <TitlesOfParts>
    <vt:vector size="31" baseType="lpstr">
      <vt:lpstr>Arial Unicode MS</vt:lpstr>
      <vt:lpstr>Arial</vt:lpstr>
      <vt:lpstr>Times New Roman CYR</vt:lpstr>
      <vt:lpstr>Times New Roman</vt:lpstr>
      <vt:lpstr>Wingdings</vt:lpstr>
      <vt:lpstr>Aria Cyr</vt:lpstr>
      <vt:lpstr>Symbol</vt:lpstr>
      <vt:lpstr>Оформление по умолчанию</vt:lpstr>
      <vt:lpstr>Corel PHOTO-PAINT 12.0 Image</vt:lpstr>
      <vt:lpstr>CorelDRAW 7.0 Graphic</vt:lpstr>
      <vt:lpstr>Progress report on the  UO2 – CaO system  </vt:lpstr>
      <vt:lpstr>PowerPoint-Präsentation</vt:lpstr>
      <vt:lpstr>Available UO2-CaO phase diagrams</vt:lpstr>
      <vt:lpstr>Available UO2-CaO phase diagrams (2)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UO2-CAO</dc:title>
  <dc:subject>3 Meeting</dc:subject>
  <dc:creator>Krushonov E</dc:creator>
  <cp:lastModifiedBy>Peters, Ursula</cp:lastModifiedBy>
  <cp:revision>797</cp:revision>
  <cp:lastPrinted>2001-10-30T08:59:27Z</cp:lastPrinted>
  <dcterms:created xsi:type="dcterms:W3CDTF">1998-10-12T06:52:06Z</dcterms:created>
  <dcterms:modified xsi:type="dcterms:W3CDTF">2012-10-18T18:18:33Z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asmolov@nsi.kiae.ru</vt:lpwstr>
  </property>
  <property fmtid="{D5CDD505-2E9C-101B-9397-08002B2CF9AE}" pid="8" name="HomePage">
    <vt:lpwstr>http:\\www.nsi.kiae.ru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10140862</vt:i4>
  </property>
  <property fmtid="{D5CDD505-2E9C-101B-9397-08002B2CF9AE}" pid="14" name="TextColor">
    <vt:i4>0</vt:i4>
  </property>
  <property fmtid="{D5CDD505-2E9C-101B-9397-08002B2CF9AE}" pid="15" name="LinkColor">
    <vt:i4>16711680</vt:i4>
  </property>
  <property fmtid="{D5CDD505-2E9C-101B-9397-08002B2CF9AE}" pid="16" name="VisitedColor">
    <vt:i4>10040268</vt:i4>
  </property>
  <property fmtid="{D5CDD505-2E9C-101B-9397-08002B2CF9AE}" pid="17" name="TransparentButton">
    <vt:i4>-1</vt:i4>
  </property>
  <property fmtid="{D5CDD505-2E9C-101B-9397-08002B2CF9AE}" pid="18" name="ButtonType">
    <vt:i4>1</vt:i4>
  </property>
  <property fmtid="{D5CDD505-2E9C-101B-9397-08002B2CF9AE}" pid="19" name="ShowNotes">
    <vt:bool>true</vt:bool>
  </property>
  <property fmtid="{D5CDD505-2E9C-101B-9397-08002B2CF9AE}" pid="20" name="NavBtnPos">
    <vt:i4>1</vt:i4>
  </property>
  <property fmtid="{D5CDD505-2E9C-101B-9397-08002B2CF9AE}" pid="21" name="OutputDir">
    <vt:lpwstr>C:\PRG10\ASMOLOV</vt:lpwstr>
  </property>
  <property fmtid="{D5CDD505-2E9C-101B-9397-08002B2CF9AE}" pid="22" name="Description0">
    <vt:lpwstr/>
  </property>
</Properties>
</file>